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Shape 20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048000" y="0"/>
            <a:ext cx="18288000" cy="8229600"/>
          </a:xfrm>
          <a:prstGeom prst="rect">
            <a:avLst/>
          </a:prstGeom>
          <a:solidFill>
            <a:srgbClr val="5788BE"/>
          </a:solidFill>
          <a:ln w="508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3048000" y="8229600"/>
            <a:ext cx="18288000" cy="5486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5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6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itle Text"/>
          <p:cNvSpPr txBox="1"/>
          <p:nvPr>
            <p:ph type="title"/>
          </p:nvPr>
        </p:nvSpPr>
        <p:spPr>
          <a:xfrm>
            <a:off x="4419600" y="457200"/>
            <a:ext cx="15544800" cy="1219200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idx="1"/>
          </p:nvPr>
        </p:nvSpPr>
        <p:spPr>
          <a:xfrm>
            <a:off x="4419600" y="1676400"/>
            <a:ext cx="15544800" cy="96774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28600" indent="-228600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184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75657" indent="-261257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328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90057" indent="-261257" defTabSz="1828800">
              <a:spcBef>
                <a:spcPts val="700"/>
              </a:spcBef>
              <a:buSzPct val="100000"/>
              <a:buFontTx/>
              <a:buChar char="»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9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 txBox="1"/>
          <p:nvPr>
            <p:ph type="sldNum" sz="quarter" idx="2"/>
          </p:nvPr>
        </p:nvSpPr>
        <p:spPr>
          <a:xfrm>
            <a:off x="22874836" y="347730"/>
            <a:ext cx="984201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2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5788BE"/>
          </a:solidFill>
          <a:ln w="381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3716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" name="Rectangle"/>
          <p:cNvSpPr/>
          <p:nvPr/>
        </p:nvSpPr>
        <p:spPr>
          <a:xfrm>
            <a:off x="3047999" y="8229600"/>
            <a:ext cx="18288001" cy="5486400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3716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8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5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3716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3" name="Body Level One…"/>
          <p:cNvSpPr txBox="1"/>
          <p:nvPr>
            <p:ph type="body" idx="1"/>
          </p:nvPr>
        </p:nvSpPr>
        <p:spPr>
          <a:xfrm>
            <a:off x="4419599" y="1676399"/>
            <a:ext cx="15544801" cy="9677401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14312" indent="-214312" defTabSz="1371600">
              <a:spcBef>
                <a:spcPts val="500"/>
              </a:spcBef>
              <a:buSzPct val="100000"/>
              <a:buFontTx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02128" indent="-244928" defTabSz="1371600">
              <a:spcBef>
                <a:spcPts val="500"/>
              </a:spcBef>
              <a:buSzPct val="100000"/>
              <a:buFontTx/>
              <a:buChar char="–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59328" indent="-244928" defTabSz="1371600">
              <a:spcBef>
                <a:spcPts val="500"/>
              </a:spcBef>
              <a:buSzPct val="100000"/>
              <a:buFontTx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16528" indent="-244928" defTabSz="1371600">
              <a:spcBef>
                <a:spcPts val="500"/>
              </a:spcBef>
              <a:buSzPct val="100000"/>
              <a:buFontTx/>
              <a:buChar char="–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73728" indent="-244928" defTabSz="1371600">
              <a:spcBef>
                <a:spcPts val="500"/>
              </a:spcBef>
              <a:buSzPct val="100000"/>
              <a:buFontTx/>
              <a:buChar char="»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3716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2" name="Body Level One…"/>
          <p:cNvSpPr txBox="1"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cs.usfca.edu/~galles/visualization/AVLtree.html" TargetMode="Externa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sanfoundry.com/cpp-program-implement-avl-trees/" TargetMode="Externa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openbookproject.net/thinkcs/python/english2e/ch21.html" TargetMode="External"/><Relationship Id="rId3" Type="http://schemas.openxmlformats.org/officeDocument/2006/relationships/hyperlink" Target="https://www.tutorialspoint.com/data_structures_algorithms/binary_search_tree.htm" TargetMode="External"/><Relationship Id="rId4" Type="http://schemas.openxmlformats.org/officeDocument/2006/relationships/hyperlink" Target="https://en.wikipedia.org/wiki/Binary_search_tree" TargetMode="External"/><Relationship Id="rId5" Type="http://schemas.openxmlformats.org/officeDocument/2006/relationships/hyperlink" Target="https://www.cise.ufl.edu/~nemo/cop3530/AVL-Tree-Rotations.pdf" TargetMode="External"/><Relationship Id="rId6" Type="http://schemas.openxmlformats.org/officeDocument/2006/relationships/hyperlink" Target="http://en.wikipedia.org/wiki/Tree_(data_structure)" TargetMode="External"/><Relationship Id="rId7" Type="http://schemas.openxmlformats.org/officeDocument/2006/relationships/hyperlink" Target="http://en.wikipedia.org/wiki/Binary_tree" TargetMode="External"/><Relationship Id="rId8" Type="http://schemas.openxmlformats.org/officeDocument/2006/relationships/hyperlink" Target="http://vcg.informatik.uni-rostock.de/~hs162/treeposter/poster.html" TargetMode="External"/><Relationship Id="rId9" Type="http://schemas.openxmlformats.org/officeDocument/2006/relationships/hyperlink" Target="http://en.wikipedia.org/wiki/Self-balancing_binary_search_tree" TargetMode="External"/><Relationship Id="rId10" Type="http://schemas.openxmlformats.org/officeDocument/2006/relationships/hyperlink" Target="https://www.cs.auckland.ac.nz/software/AlgAnim/red_black.html" TargetMode="External"/><Relationship Id="rId11" Type="http://schemas.openxmlformats.org/officeDocument/2006/relationships/hyperlink" Target="http://www.youtube.com/watch?v=YKt1kquKScY" TargetMode="External"/><Relationship Id="rId12" Type="http://schemas.openxmlformats.org/officeDocument/2006/relationships/hyperlink" Target="http://en.wikipedia.org/wiki/AVL_tree" TargetMode="External"/><Relationship Id="rId13" Type="http://schemas.openxmlformats.org/officeDocument/2006/relationships/hyperlink" Target="https://www.youtube.com/watch?v=FNeL18KsWPc" TargetMode="Externa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Wednesday, May 16, 2018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Wednesday, May 16, 2018</a:t>
            </a:r>
          </a:p>
        </p:txBody>
      </p:sp>
      <p:sp>
        <p:nvSpPr>
          <p:cNvPr id="203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2018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Sections 16.1-16.3 (binary search trees), Chapter 15 (hashing)</a:t>
            </a:r>
          </a:p>
        </p:txBody>
      </p:sp>
      <p:sp>
        <p:nvSpPr>
          <p:cNvPr id="204" name="CS 106B…"/>
          <p:cNvSpPr txBox="1"/>
          <p:nvPr/>
        </p:nvSpPr>
        <p:spPr>
          <a:xfrm>
            <a:off x="1063288" y="415500"/>
            <a:ext cx="10501680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20: Binary Search Trees</a:t>
            </a:r>
          </a:p>
        </p:txBody>
      </p:sp>
      <p:pic>
        <p:nvPicPr>
          <p:cNvPr id="20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82620" y="2306947"/>
            <a:ext cx="11010760" cy="8529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208" name="Logistics…"/>
          <p:cNvSpPr txBox="1"/>
          <p:nvPr/>
        </p:nvSpPr>
        <p:spPr>
          <a:xfrm>
            <a:off x="903694" y="3802633"/>
            <a:ext cx="22576612" cy="7449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Tomorrow: Huffman Encoding assignment out: YEAH hours 11:30-12:20 on Friday, Gates B03</a:t>
            </a:r>
          </a:p>
          <a:p>
            <a:pPr lvl="2" marL="685800" indent="-228600" algn="l">
              <a:buSzPct val="100000"/>
              <a:buChar char="•"/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Binary Search Trees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Definition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Traversing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Tree functions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References to pointers</a:t>
            </a:r>
          </a:p>
          <a:p>
            <a:pPr marL="228600" indent="-228600" algn="l">
              <a:buSzPct val="100000"/>
              <a:buChar char="•"/>
              <a:defRPr sz="4900"/>
            </a:pPr>
            <a:r>
              <a:t>Keeping Trees Balanced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Assignment 6: Huffman Enco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Assignment 6: Huffman Encoding</a:t>
            </a:r>
          </a:p>
        </p:txBody>
      </p:sp>
      <p:pic>
        <p:nvPicPr>
          <p:cNvPr id="211" name="image2.tif" descr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2330" y="4554249"/>
            <a:ext cx="6502401" cy="6502401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Beautiful mathematically"/>
          <p:cNvSpPr txBox="1"/>
          <p:nvPr/>
        </p:nvSpPr>
        <p:spPr>
          <a:xfrm rot="20599874">
            <a:off x="4041280" y="3048246"/>
            <a:ext cx="4862543" cy="1559938"/>
          </a:xfrm>
          <a:prstGeom prst="rect">
            <a:avLst/>
          </a:prstGeom>
          <a:solidFill>
            <a:srgbClr val="EBF1D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Beautiful mathematically</a:t>
            </a:r>
          </a:p>
        </p:txBody>
      </p:sp>
      <p:sp>
        <p:nvSpPr>
          <p:cNvPr id="213" name="Great practice with trees"/>
          <p:cNvSpPr txBox="1"/>
          <p:nvPr/>
        </p:nvSpPr>
        <p:spPr>
          <a:xfrm rot="20996757">
            <a:off x="15877508" y="9802431"/>
            <a:ext cx="3947783" cy="2258438"/>
          </a:xfrm>
          <a:prstGeom prst="rect">
            <a:avLst/>
          </a:prstGeom>
          <a:solidFill>
            <a:srgbClr val="F2DC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Great practice with trees</a:t>
            </a:r>
          </a:p>
        </p:txBody>
      </p:sp>
      <p:sp>
        <p:nvSpPr>
          <p:cNvPr id="214" name="Used in everyday life (both JPEG and MP3)"/>
          <p:cNvSpPr txBox="1"/>
          <p:nvPr/>
        </p:nvSpPr>
        <p:spPr>
          <a:xfrm rot="1010409">
            <a:off x="14495725" y="2735347"/>
            <a:ext cx="5725471" cy="2258438"/>
          </a:xfrm>
          <a:prstGeom prst="rect">
            <a:avLst/>
          </a:prstGeom>
          <a:solidFill>
            <a:srgbClr val="E6E0E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Used in everyday life (both JPEG and MP3)</a:t>
            </a:r>
          </a:p>
        </p:txBody>
      </p:sp>
      <p:sp>
        <p:nvSpPr>
          <p:cNvPr id="215" name="Sweet history"/>
          <p:cNvSpPr txBox="1"/>
          <p:nvPr/>
        </p:nvSpPr>
        <p:spPr>
          <a:xfrm rot="800667">
            <a:off x="5474283" y="10831751"/>
            <a:ext cx="3854669" cy="861438"/>
          </a:xfrm>
          <a:prstGeom prst="rect">
            <a:avLst/>
          </a:prstGeom>
          <a:solidFill>
            <a:srgbClr val="DBEEF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Sweet history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sp>
        <p:nvSpPr>
          <p:cNvPr id="218" name="Binary trees are frequently used in searching.…"/>
          <p:cNvSpPr txBox="1"/>
          <p:nvPr>
            <p:ph type="title" idx="4294967295"/>
          </p:nvPr>
        </p:nvSpPr>
        <p:spPr>
          <a:xfrm>
            <a:off x="668685" y="2019102"/>
            <a:ext cx="23046630" cy="10775236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1260157" indent="-685799" defTabSz="819150">
              <a:lnSpc>
                <a:spcPct val="90000"/>
              </a:lnSpc>
              <a:buSzPct val="75000"/>
              <a:buFont typeface="Helvetica Neue"/>
              <a:buChar char="•"/>
              <a:defRPr sz="8100"/>
            </a:pPr>
            <a:r>
              <a:t>Binary trees are frequently used in searching.</a:t>
            </a:r>
          </a:p>
          <a:p>
            <a:pPr marL="1260157" indent="-685799" defTabSz="819150">
              <a:lnSpc>
                <a:spcPct val="90000"/>
              </a:lnSpc>
              <a:buSzPct val="75000"/>
              <a:buFont typeface="Helvetica Neue"/>
              <a:defRPr sz="8100"/>
            </a:pPr>
            <a:r>
              <a:t>Binary Search Trees (BSTs) have an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invariant</a:t>
            </a:r>
            <a:r>
              <a:t> that says the following:</a:t>
            </a:r>
          </a:p>
          <a:p>
            <a:pPr marL="1260157" indent="-685800" defTabSz="819150">
              <a:lnSpc>
                <a:spcPct val="90000"/>
              </a:lnSpc>
              <a:buSzPct val="75000"/>
              <a:buFont typeface="Helvetica Neue"/>
              <a:defRPr sz="8100"/>
            </a:pPr>
          </a:p>
          <a:p>
            <a:pPr marL="574357" defTabSz="819150">
              <a:lnSpc>
                <a:spcPct val="90000"/>
              </a:lnSpc>
              <a:buFont typeface="Helvetica Neue"/>
              <a:defRPr sz="8100"/>
            </a:pPr>
          </a:p>
          <a:p>
            <a:pPr marL="574357" algn="ctr" defTabSz="819150">
              <a:lnSpc>
                <a:spcPct val="90000"/>
              </a:lnSpc>
              <a:buFont typeface="Helvetica Neue"/>
              <a:defRPr sz="8100"/>
            </a:pPr>
            <a:r>
              <a:t>For every node, X, all the items in its left subtree are smaller than X, and the items in the right tree are larger than X.</a:t>
            </a:r>
          </a:p>
        </p:txBody>
      </p:sp>
      <p:pic>
        <p:nvPicPr>
          <p:cNvPr id="219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11274800" y="11302877"/>
            <a:ext cx="1834399" cy="183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sp>
        <p:nvSpPr>
          <p:cNvPr id="222" name="Binary Search Tree                  Not a Binary Search Tree"/>
          <p:cNvSpPr txBox="1"/>
          <p:nvPr>
            <p:ph type="title" idx="4294967295"/>
          </p:nvPr>
        </p:nvSpPr>
        <p:spPr>
          <a:xfrm>
            <a:off x="2788173" y="2789663"/>
            <a:ext cx="19593552" cy="1732857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42255" defTabSz="630745">
              <a:lnSpc>
                <a:spcPct val="90000"/>
              </a:lnSpc>
              <a:defRPr sz="6237"/>
            </a:lvl1pPr>
          </a:lstStyle>
          <a:p>
            <a:pPr/>
            <a:r>
              <a:t>Binary Search Tree                  Not a Binary Search Tree</a:t>
            </a:r>
          </a:p>
        </p:txBody>
      </p:sp>
      <p:sp>
        <p:nvSpPr>
          <p:cNvPr id="223" name="Line"/>
          <p:cNvSpPr/>
          <p:nvPr/>
        </p:nvSpPr>
        <p:spPr>
          <a:xfrm flipH="1" flipV="1">
            <a:off x="19141556" y="10084150"/>
            <a:ext cx="2027050" cy="295653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241" name="Group"/>
          <p:cNvGrpSpPr/>
          <p:nvPr/>
        </p:nvGrpSpPr>
        <p:grpSpPr>
          <a:xfrm>
            <a:off x="1941211" y="4932575"/>
            <a:ext cx="8105122" cy="8097549"/>
            <a:chOff x="0" y="0"/>
            <a:chExt cx="8105121" cy="8097548"/>
          </a:xfrm>
        </p:grpSpPr>
        <p:sp>
          <p:nvSpPr>
            <p:cNvPr id="224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9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30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32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3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34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6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37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8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39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0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242" name="Line"/>
          <p:cNvSpPr/>
          <p:nvPr/>
        </p:nvSpPr>
        <p:spPr>
          <a:xfrm flipH="1">
            <a:off x="14784511" y="8004163"/>
            <a:ext cx="2106101" cy="210610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3" name="Line"/>
          <p:cNvSpPr/>
          <p:nvPr/>
        </p:nvSpPr>
        <p:spPr>
          <a:xfrm flipH="1" flipV="1">
            <a:off x="17318741" y="8043330"/>
            <a:ext cx="1627376" cy="202776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4" name="Line"/>
          <p:cNvSpPr/>
          <p:nvPr/>
        </p:nvSpPr>
        <p:spPr>
          <a:xfrm flipH="1" flipV="1">
            <a:off x="19403101" y="5791705"/>
            <a:ext cx="2296879" cy="18733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5" name="Line"/>
          <p:cNvSpPr/>
          <p:nvPr/>
        </p:nvSpPr>
        <p:spPr>
          <a:xfrm flipH="1">
            <a:off x="17090909" y="5808247"/>
            <a:ext cx="2359445" cy="195168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6" name="Circle"/>
          <p:cNvSpPr/>
          <p:nvPr/>
        </p:nvSpPr>
        <p:spPr>
          <a:xfrm>
            <a:off x="18750422" y="5198197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7" name="6"/>
          <p:cNvSpPr txBox="1"/>
          <p:nvPr/>
        </p:nvSpPr>
        <p:spPr>
          <a:xfrm>
            <a:off x="19080931" y="4931647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48" name="Circle"/>
          <p:cNvSpPr/>
          <p:nvPr/>
        </p:nvSpPr>
        <p:spPr>
          <a:xfrm>
            <a:off x="16495162" y="7223062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9" name="2"/>
          <p:cNvSpPr txBox="1"/>
          <p:nvPr/>
        </p:nvSpPr>
        <p:spPr>
          <a:xfrm>
            <a:off x="16825670" y="6956512"/>
            <a:ext cx="725778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50" name="Circle"/>
          <p:cNvSpPr/>
          <p:nvPr/>
        </p:nvSpPr>
        <p:spPr>
          <a:xfrm>
            <a:off x="21055993" y="7227989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1" name="8"/>
          <p:cNvSpPr txBox="1"/>
          <p:nvPr/>
        </p:nvSpPr>
        <p:spPr>
          <a:xfrm>
            <a:off x="21386502" y="6961440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252" name="Line"/>
          <p:cNvSpPr/>
          <p:nvPr/>
        </p:nvSpPr>
        <p:spPr>
          <a:xfrm flipV="1">
            <a:off x="17511832" y="10072910"/>
            <a:ext cx="1598728" cy="23058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3" name="Circle"/>
          <p:cNvSpPr/>
          <p:nvPr/>
        </p:nvSpPr>
        <p:spPr>
          <a:xfrm>
            <a:off x="18336766" y="9423906"/>
            <a:ext cx="1386794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4" name="4"/>
          <p:cNvSpPr txBox="1"/>
          <p:nvPr/>
        </p:nvSpPr>
        <p:spPr>
          <a:xfrm>
            <a:off x="18667274" y="9157356"/>
            <a:ext cx="725778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55" name="Circle"/>
          <p:cNvSpPr/>
          <p:nvPr/>
        </p:nvSpPr>
        <p:spPr>
          <a:xfrm>
            <a:off x="14337667" y="9423906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6" name="1"/>
          <p:cNvSpPr txBox="1"/>
          <p:nvPr/>
        </p:nvSpPr>
        <p:spPr>
          <a:xfrm>
            <a:off x="14668175" y="9157356"/>
            <a:ext cx="725779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57" name="Circle"/>
          <p:cNvSpPr/>
          <p:nvPr/>
        </p:nvSpPr>
        <p:spPr>
          <a:xfrm>
            <a:off x="16777571" y="11642401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8" name="3"/>
          <p:cNvSpPr txBox="1"/>
          <p:nvPr/>
        </p:nvSpPr>
        <p:spPr>
          <a:xfrm>
            <a:off x="17108079" y="11375851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59" name="Circle"/>
          <p:cNvSpPr/>
          <p:nvPr/>
        </p:nvSpPr>
        <p:spPr>
          <a:xfrm>
            <a:off x="20141801" y="11716463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0" name="7"/>
          <p:cNvSpPr txBox="1"/>
          <p:nvPr/>
        </p:nvSpPr>
        <p:spPr>
          <a:xfrm>
            <a:off x="20472310" y="11449914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61" name="Line"/>
          <p:cNvSpPr/>
          <p:nvPr/>
        </p:nvSpPr>
        <p:spPr>
          <a:xfrm>
            <a:off x="5695353" y="3997946"/>
            <a:ext cx="945310" cy="945310"/>
          </a:xfrm>
          <a:prstGeom prst="line">
            <a:avLst/>
          </a:prstGeom>
          <a:ln w="114300">
            <a:solidFill>
              <a:srgbClr val="000000"/>
            </a:solidFill>
            <a:tailEnd type="triangle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2" name="Line"/>
          <p:cNvSpPr/>
          <p:nvPr/>
        </p:nvSpPr>
        <p:spPr>
          <a:xfrm>
            <a:off x="17679979" y="3997946"/>
            <a:ext cx="945310" cy="945310"/>
          </a:xfrm>
          <a:prstGeom prst="line">
            <a:avLst/>
          </a:prstGeom>
          <a:ln w="114300">
            <a:solidFill>
              <a:srgbClr val="000000"/>
            </a:solidFill>
            <a:tailEnd type="triangle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grpSp>
        <p:nvGrpSpPr>
          <p:cNvPr id="282" name="Group"/>
          <p:cNvGrpSpPr/>
          <p:nvPr/>
        </p:nvGrpSpPr>
        <p:grpSpPr>
          <a:xfrm>
            <a:off x="8139439" y="4932575"/>
            <a:ext cx="8105122" cy="8097549"/>
            <a:chOff x="0" y="0"/>
            <a:chExt cx="8105121" cy="8097548"/>
          </a:xfrm>
        </p:grpSpPr>
        <p:sp>
          <p:nvSpPr>
            <p:cNvPr id="265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9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0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71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2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73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75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6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7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78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9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80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1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283" name="Binary Search Trees (if built well) have an average depth on the order of log2(n): very nice!"/>
          <p:cNvSpPr txBox="1"/>
          <p:nvPr/>
        </p:nvSpPr>
        <p:spPr>
          <a:xfrm>
            <a:off x="43078" y="1982382"/>
            <a:ext cx="24297844" cy="248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900"/>
            </a:pPr>
            <a:r>
              <a:t>Binary Search Trees (if built well) have an average depth on the order of log</a:t>
            </a:r>
            <a:r>
              <a:rPr baseline="-5999"/>
              <a:t>2</a:t>
            </a:r>
            <a:r>
              <a:t>(n): very nice!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sp>
        <p:nvSpPr>
          <p:cNvPr id="286" name="Easy methods:…"/>
          <p:cNvSpPr txBox="1"/>
          <p:nvPr/>
        </p:nvSpPr>
        <p:spPr>
          <a:xfrm>
            <a:off x="13435474" y="4981772"/>
            <a:ext cx="5378857" cy="769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200"/>
            </a:pPr>
            <a:r>
              <a:t>Easy methods: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findMin()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findMax()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contains()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add()</a:t>
            </a:r>
          </a:p>
          <a:p>
            <a:pPr marL="914400" indent="-914400">
              <a:buSzPct val="100000"/>
              <a:buAutoNum type="arabicPeriod" startAt="1"/>
              <a:defRPr sz="6200"/>
            </a:pPr>
          </a:p>
          <a:p>
            <a:pPr>
              <a:defRPr sz="6200"/>
            </a:pPr>
            <a:r>
              <a:t>Hard method:</a:t>
            </a:r>
          </a:p>
          <a:p>
            <a:pPr marL="228600" indent="-228600" algn="l">
              <a:buSzPct val="100000"/>
              <a:buAutoNum type="arabicPeriod" startAt="5"/>
              <a:defRPr sz="6200"/>
            </a:pPr>
            <a:r>
              <a:t>	remove()</a:t>
            </a:r>
          </a:p>
        </p:txBody>
      </p:sp>
      <p:sp>
        <p:nvSpPr>
          <p:cNvPr id="287" name="In order to use binary search trees (BSTs), we must define and write a few methods for them (and they are all recursive!)"/>
          <p:cNvSpPr txBox="1"/>
          <p:nvPr/>
        </p:nvSpPr>
        <p:spPr>
          <a:xfrm>
            <a:off x="1581515" y="2158152"/>
            <a:ext cx="21220970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200"/>
            </a:lvl1pPr>
          </a:lstStyle>
          <a:p>
            <a:pPr/>
            <a:r>
              <a:t>In order to use binary search trees (BSTs), we must define and write a few methods for them (and they are all recursive!)</a:t>
            </a:r>
          </a:p>
        </p:txBody>
      </p:sp>
      <p:grpSp>
        <p:nvGrpSpPr>
          <p:cNvPr id="305" name="Group"/>
          <p:cNvGrpSpPr/>
          <p:nvPr/>
        </p:nvGrpSpPr>
        <p:grpSpPr>
          <a:xfrm>
            <a:off x="2953833" y="4782378"/>
            <a:ext cx="8105122" cy="8097549"/>
            <a:chOff x="0" y="0"/>
            <a:chExt cx="8105121" cy="8097548"/>
          </a:xfrm>
        </p:grpSpPr>
        <p:sp>
          <p:nvSpPr>
            <p:cNvPr id="288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0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1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2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3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94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96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98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9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0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01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2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03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4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Binary Search Trees: findMin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findMin()</a:t>
            </a:r>
          </a:p>
        </p:txBody>
      </p:sp>
      <p:sp>
        <p:nvSpPr>
          <p:cNvPr id="308" name="findMin():…"/>
          <p:cNvSpPr txBox="1"/>
          <p:nvPr/>
        </p:nvSpPr>
        <p:spPr>
          <a:xfrm>
            <a:off x="10592851" y="3706257"/>
            <a:ext cx="12241063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6200"/>
            </a:pPr>
            <a:r>
              <a:t>findMin():</a:t>
            </a:r>
          </a:p>
          <a:p>
            <a:pPr algn="l">
              <a:defRPr sz="6200"/>
            </a:pPr>
          </a:p>
          <a:p>
            <a:pPr algn="l">
              <a:defRPr sz="6200"/>
            </a:pPr>
          </a:p>
          <a:p>
            <a:pPr algn="l">
              <a:defRPr sz="6200"/>
            </a:pPr>
          </a:p>
          <a:p>
            <a:pPr algn="l">
              <a:defRPr sz="6200"/>
            </a:pPr>
            <a:r>
              <a:t>findMax():</a:t>
            </a:r>
          </a:p>
        </p:txBody>
      </p:sp>
      <p:grpSp>
        <p:nvGrpSpPr>
          <p:cNvPr id="326" name="Group"/>
          <p:cNvGrpSpPr/>
          <p:nvPr/>
        </p:nvGrpSpPr>
        <p:grpSpPr>
          <a:xfrm>
            <a:off x="1550086" y="2864693"/>
            <a:ext cx="8105122" cy="8097550"/>
            <a:chOff x="0" y="0"/>
            <a:chExt cx="8105121" cy="8097548"/>
          </a:xfrm>
        </p:grpSpPr>
        <p:sp>
          <p:nvSpPr>
            <p:cNvPr id="309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0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1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2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3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4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15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6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17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8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19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0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1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22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3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24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5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327" name="Start at root, and go left until a node doesn’t have a left child."/>
          <p:cNvSpPr txBox="1"/>
          <p:nvPr/>
        </p:nvSpPr>
        <p:spPr>
          <a:xfrm>
            <a:off x="10583704" y="4763375"/>
            <a:ext cx="10916137" cy="2936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Start at root, and go left until a node doesn’t have a left child.</a:t>
            </a:r>
          </a:p>
        </p:txBody>
      </p:sp>
      <p:sp>
        <p:nvSpPr>
          <p:cNvPr id="328" name="Start at root, and go right until a node doesn’t have a right child."/>
          <p:cNvSpPr txBox="1"/>
          <p:nvPr/>
        </p:nvSpPr>
        <p:spPr>
          <a:xfrm>
            <a:off x="10563719" y="8536192"/>
            <a:ext cx="10549551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Start at root, and go right until a node doesn’t have a right child.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8" grpId="2"/>
      <p:bldP build="whole" bldLvl="1" animBg="1" rev="0" advAuto="0" spid="32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Binary Search Trees: contains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contains()</a:t>
            </a:r>
          </a:p>
        </p:txBody>
      </p:sp>
      <p:sp>
        <p:nvSpPr>
          <p:cNvPr id="331" name="Does tree T contain X?…"/>
          <p:cNvSpPr txBox="1"/>
          <p:nvPr/>
        </p:nvSpPr>
        <p:spPr>
          <a:xfrm>
            <a:off x="10592851" y="3335876"/>
            <a:ext cx="12241063" cy="674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Does tree T contain X?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 is empty, return false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 is X, return true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Recursively call either T→left or T→right, depending on X’s relationship to T (smaller or larger).</a:t>
            </a:r>
          </a:p>
        </p:txBody>
      </p:sp>
      <p:grpSp>
        <p:nvGrpSpPr>
          <p:cNvPr id="349" name="Group"/>
          <p:cNvGrpSpPr/>
          <p:nvPr/>
        </p:nvGrpSpPr>
        <p:grpSpPr>
          <a:xfrm>
            <a:off x="1550086" y="3446811"/>
            <a:ext cx="8105122" cy="8097550"/>
            <a:chOff x="0" y="0"/>
            <a:chExt cx="8105121" cy="8097548"/>
          </a:xfrm>
        </p:grpSpPr>
        <p:sp>
          <p:nvSpPr>
            <p:cNvPr id="332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3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4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5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6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7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38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9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40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1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42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3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4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45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6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47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8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3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Binary Search Trees: add(value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add(value)</a:t>
            </a:r>
          </a:p>
        </p:txBody>
      </p:sp>
      <p:sp>
        <p:nvSpPr>
          <p:cNvPr id="352" name="Similar to contains()…"/>
          <p:cNvSpPr txBox="1"/>
          <p:nvPr/>
        </p:nvSpPr>
        <p:spPr>
          <a:xfrm>
            <a:off x="10243260" y="3276844"/>
            <a:ext cx="12241063" cy="769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Similar to contains()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 is empty, add at root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Recursively call either T→left or T→right, depending on X’s relationship to T (smaller or larger).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node traversed to is nullptr, add</a:t>
            </a:r>
          </a:p>
        </p:txBody>
      </p:sp>
      <p:grpSp>
        <p:nvGrpSpPr>
          <p:cNvPr id="370" name="Group"/>
          <p:cNvGrpSpPr/>
          <p:nvPr/>
        </p:nvGrpSpPr>
        <p:grpSpPr>
          <a:xfrm>
            <a:off x="1899677" y="3077450"/>
            <a:ext cx="8105122" cy="8097550"/>
            <a:chOff x="0" y="0"/>
            <a:chExt cx="8105121" cy="8097548"/>
          </a:xfrm>
        </p:grpSpPr>
        <p:sp>
          <p:nvSpPr>
            <p:cNvPr id="353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5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6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8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59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0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61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2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63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4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5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66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7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68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9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371" name="How do we add 5?"/>
          <p:cNvSpPr txBox="1"/>
          <p:nvPr/>
        </p:nvSpPr>
        <p:spPr>
          <a:xfrm>
            <a:off x="2606537" y="11773386"/>
            <a:ext cx="6200827" cy="969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800"/>
            </a:lvl1pPr>
          </a:lstStyle>
          <a:p>
            <a:pPr/>
            <a:r>
              <a:t>How do we add 5?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2" grpId="1"/>
      <p:bldP build="whole" bldLvl="1" animBg="1" rev="0" advAuto="0" spid="371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Binary Search Trees: remove(value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remove(value)</a:t>
            </a:r>
          </a:p>
        </p:txBody>
      </p:sp>
      <p:sp>
        <p:nvSpPr>
          <p:cNvPr id="374" name="Harder. Several possibilities.…"/>
          <p:cNvSpPr txBox="1"/>
          <p:nvPr/>
        </p:nvSpPr>
        <p:spPr>
          <a:xfrm>
            <a:off x="11029840" y="3276845"/>
            <a:ext cx="12241063" cy="769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Harder. Several possibilities.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Search for node (like contains)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the node is a leaf, just delete (phew)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the node has one child, “bypass” (think linked-list removal)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…</a:t>
            </a:r>
          </a:p>
        </p:txBody>
      </p:sp>
      <p:grpSp>
        <p:nvGrpSpPr>
          <p:cNvPr id="392" name="Group"/>
          <p:cNvGrpSpPr/>
          <p:nvPr/>
        </p:nvGrpSpPr>
        <p:grpSpPr>
          <a:xfrm>
            <a:off x="1899677" y="3077450"/>
            <a:ext cx="8105122" cy="8097550"/>
            <a:chOff x="0" y="0"/>
            <a:chExt cx="8105121" cy="8097548"/>
          </a:xfrm>
        </p:grpSpPr>
        <p:sp>
          <p:nvSpPr>
            <p:cNvPr id="375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6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7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8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9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0" name="6"/>
            <p:cNvSpPr txBox="1"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81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2" name="2"/>
            <p:cNvSpPr txBox="1"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83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4" name="8"/>
            <p:cNvSpPr txBox="1"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85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6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7" name="4"/>
            <p:cNvSpPr txBox="1"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88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9" name="1"/>
            <p:cNvSpPr txBox="1"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90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1" name="3"/>
            <p:cNvSpPr txBox="1"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393" name="How do we delete 4?"/>
          <p:cNvSpPr txBox="1"/>
          <p:nvPr/>
        </p:nvSpPr>
        <p:spPr>
          <a:xfrm>
            <a:off x="2606537" y="11831653"/>
            <a:ext cx="6896914" cy="96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800"/>
            </a:lvl1pPr>
          </a:lstStyle>
          <a:p>
            <a:pPr/>
            <a:r>
              <a:t>How do we delete 4?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3" grpId="2"/>
      <p:bldP build="p" bldLvl="5" animBg="1" rev="0" advAuto="0" spid="37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Binary Search Trees: remove(value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remove(value)</a:t>
            </a:r>
          </a:p>
        </p:txBody>
      </p:sp>
      <p:sp>
        <p:nvSpPr>
          <p:cNvPr id="396" name="If a node has two children:…"/>
          <p:cNvSpPr txBox="1"/>
          <p:nvPr/>
        </p:nvSpPr>
        <p:spPr>
          <a:xfrm>
            <a:off x="11029840" y="4705595"/>
            <a:ext cx="12241063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133856" indent="-1133856" algn="l">
              <a:buSzPct val="100000"/>
              <a:buAutoNum type="arabicPeriod" startAt="4"/>
              <a:defRPr sz="6200"/>
            </a:pPr>
            <a:r>
              <a:t>If a node has two children: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	Replace with smallest data in the right subtree, and recursively delete that node (which is now empty).</a:t>
            </a:r>
          </a:p>
        </p:txBody>
      </p:sp>
      <p:sp>
        <p:nvSpPr>
          <p:cNvPr id="397" name="How do we remove 2?"/>
          <p:cNvSpPr txBox="1"/>
          <p:nvPr/>
        </p:nvSpPr>
        <p:spPr>
          <a:xfrm>
            <a:off x="2606537" y="11831653"/>
            <a:ext cx="7320459" cy="96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800"/>
            </a:lvl1pPr>
          </a:lstStyle>
          <a:p>
            <a:pPr/>
            <a:r>
              <a:t>How do we remove 2?</a:t>
            </a:r>
          </a:p>
        </p:txBody>
      </p:sp>
      <p:sp>
        <p:nvSpPr>
          <p:cNvPr id="398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9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0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1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2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3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4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405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6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07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8" name="8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409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0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11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412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13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14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15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16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17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96" grpId="1"/>
      <p:bldP build="whole" bldLvl="1" animBg="1" rev="0" advAuto="0" spid="397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BSTs and Se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BSTs and Sets</a:t>
            </a:r>
          </a:p>
        </p:txBody>
      </p:sp>
      <p:sp>
        <p:nvSpPr>
          <p:cNvPr id="420" name="Guess what? BSTs make a terrific container for a set…"/>
          <p:cNvSpPr txBox="1"/>
          <p:nvPr/>
        </p:nvSpPr>
        <p:spPr>
          <a:xfrm>
            <a:off x="11143260" y="2333199"/>
            <a:ext cx="12885054" cy="3876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Guess what? BSTs make a terrific container for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set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>
              <a:defRPr sz="6200"/>
            </a:pP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>
              <a:defRPr sz="6200"/>
            </a:pPr>
            <a:r>
              <a:t>Let's talk about Big O (average case)</a:t>
            </a:r>
          </a:p>
        </p:txBody>
      </p:sp>
      <p:sp>
        <p:nvSpPr>
          <p:cNvPr id="42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27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42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29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3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31" name="8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43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34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43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36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3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38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3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40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441" name="findMin()?"/>
          <p:cNvSpPr txBox="1"/>
          <p:nvPr/>
        </p:nvSpPr>
        <p:spPr>
          <a:xfrm>
            <a:off x="11154904" y="6779359"/>
            <a:ext cx="3356027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findMin()?</a:t>
            </a:r>
          </a:p>
        </p:txBody>
      </p:sp>
      <p:sp>
        <p:nvSpPr>
          <p:cNvPr id="442" name="O(log n)"/>
          <p:cNvSpPr txBox="1"/>
          <p:nvPr/>
        </p:nvSpPr>
        <p:spPr>
          <a:xfrm>
            <a:off x="15060952" y="6779359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43" name="findMax()?"/>
          <p:cNvSpPr txBox="1"/>
          <p:nvPr/>
        </p:nvSpPr>
        <p:spPr>
          <a:xfrm>
            <a:off x="11154904" y="8182039"/>
            <a:ext cx="3574924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findMax()?</a:t>
            </a:r>
          </a:p>
        </p:txBody>
      </p:sp>
      <p:sp>
        <p:nvSpPr>
          <p:cNvPr id="444" name="O(log n)"/>
          <p:cNvSpPr txBox="1"/>
          <p:nvPr/>
        </p:nvSpPr>
        <p:spPr>
          <a:xfrm>
            <a:off x="15060952" y="8182039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45" name="insert()?"/>
          <p:cNvSpPr txBox="1"/>
          <p:nvPr/>
        </p:nvSpPr>
        <p:spPr>
          <a:xfrm>
            <a:off x="11154904" y="9584720"/>
            <a:ext cx="2753666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insert()?</a:t>
            </a:r>
          </a:p>
        </p:txBody>
      </p:sp>
      <p:sp>
        <p:nvSpPr>
          <p:cNvPr id="446" name="O(log n)"/>
          <p:cNvSpPr txBox="1"/>
          <p:nvPr/>
        </p:nvSpPr>
        <p:spPr>
          <a:xfrm>
            <a:off x="15060952" y="9584720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47" name="remove()?"/>
          <p:cNvSpPr txBox="1"/>
          <p:nvPr/>
        </p:nvSpPr>
        <p:spPr>
          <a:xfrm>
            <a:off x="11154904" y="10987401"/>
            <a:ext cx="3426105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remove()?</a:t>
            </a:r>
          </a:p>
        </p:txBody>
      </p:sp>
      <p:sp>
        <p:nvSpPr>
          <p:cNvPr id="448" name="O(log n)"/>
          <p:cNvSpPr txBox="1"/>
          <p:nvPr/>
        </p:nvSpPr>
        <p:spPr>
          <a:xfrm>
            <a:off x="15060952" y="10987401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49" name="Great! That said...what about worst case?"/>
          <p:cNvSpPr txBox="1"/>
          <p:nvPr/>
        </p:nvSpPr>
        <p:spPr>
          <a:xfrm>
            <a:off x="6478400" y="12275208"/>
            <a:ext cx="15376348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Great! That said...what about worst case?</a:t>
            </a:r>
          </a:p>
        </p:txBody>
      </p:sp>
      <p:pic>
        <p:nvPicPr>
          <p:cNvPr id="450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1" r="7723" b="9214"/>
          <a:stretch>
            <a:fillRect/>
          </a:stretch>
        </p:blipFill>
        <p:spPr>
          <a:xfrm>
            <a:off x="17695351" y="3397254"/>
            <a:ext cx="917199" cy="915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4"/>
                </a:cubicBezTo>
                <a:cubicBezTo>
                  <a:pt x="10726" y="6205"/>
                  <a:pt x="10729" y="6601"/>
                  <a:pt x="10663" y="6982"/>
                </a:cubicBezTo>
                <a:cubicBezTo>
                  <a:pt x="10680" y="7034"/>
                  <a:pt x="10701" y="7078"/>
                  <a:pt x="10719" y="7130"/>
                </a:cubicBezTo>
                <a:lnTo>
                  <a:pt x="10924" y="7741"/>
                </a:lnTo>
                <a:lnTo>
                  <a:pt x="10588" y="8064"/>
                </a:lnTo>
                <a:cubicBezTo>
                  <a:pt x="10584" y="8067"/>
                  <a:pt x="10575" y="8080"/>
                  <a:pt x="10570" y="8083"/>
                </a:cubicBezTo>
                <a:lnTo>
                  <a:pt x="9310" y="9322"/>
                </a:lnTo>
                <a:cubicBezTo>
                  <a:pt x="8515" y="10247"/>
                  <a:pt x="7302" y="11490"/>
                  <a:pt x="5429" y="13354"/>
                </a:cubicBezTo>
                <a:cubicBezTo>
                  <a:pt x="2445" y="16325"/>
                  <a:pt x="0" y="19025"/>
                  <a:pt x="0" y="19356"/>
                </a:cubicBezTo>
                <a:cubicBezTo>
                  <a:pt x="0" y="19687"/>
                  <a:pt x="320" y="20275"/>
                  <a:pt x="709" y="20660"/>
                </a:cubicBezTo>
                <a:cubicBezTo>
                  <a:pt x="1648" y="21591"/>
                  <a:pt x="2357" y="21540"/>
                  <a:pt x="3554" y="20466"/>
                </a:cubicBezTo>
                <a:cubicBezTo>
                  <a:pt x="3707" y="20329"/>
                  <a:pt x="3829" y="20232"/>
                  <a:pt x="3946" y="20142"/>
                </a:cubicBezTo>
                <a:cubicBezTo>
                  <a:pt x="4073" y="20025"/>
                  <a:pt x="4183" y="19920"/>
                  <a:pt x="4198" y="19920"/>
                </a:cubicBezTo>
                <a:cubicBezTo>
                  <a:pt x="4201" y="19920"/>
                  <a:pt x="4229" y="19944"/>
                  <a:pt x="4235" y="19948"/>
                </a:cubicBezTo>
                <a:cubicBezTo>
                  <a:pt x="4605" y="19766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59" y="21087"/>
                  <a:pt x="7659" y="20549"/>
                </a:cubicBezTo>
                <a:cubicBezTo>
                  <a:pt x="7659" y="20493"/>
                  <a:pt x="7653" y="20436"/>
                  <a:pt x="7640" y="20373"/>
                </a:cubicBezTo>
                <a:cubicBezTo>
                  <a:pt x="7492" y="20175"/>
                  <a:pt x="7116" y="19763"/>
                  <a:pt x="6679" y="19328"/>
                </a:cubicBezTo>
                <a:lnTo>
                  <a:pt x="5709" y="18366"/>
                </a:lnTo>
                <a:lnTo>
                  <a:pt x="6316" y="17765"/>
                </a:lnTo>
                <a:lnTo>
                  <a:pt x="6922" y="17155"/>
                </a:lnTo>
                <a:lnTo>
                  <a:pt x="7090" y="17321"/>
                </a:lnTo>
                <a:cubicBezTo>
                  <a:pt x="7097" y="17327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6" y="17516"/>
                </a:lnTo>
                <a:cubicBezTo>
                  <a:pt x="7562" y="17615"/>
                  <a:pt x="7881" y="17826"/>
                  <a:pt x="8247" y="18154"/>
                </a:cubicBezTo>
                <a:cubicBezTo>
                  <a:pt x="9158" y="18971"/>
                  <a:pt x="9618" y="19059"/>
                  <a:pt x="10131" y="18551"/>
                </a:cubicBezTo>
                <a:cubicBezTo>
                  <a:pt x="10431" y="18253"/>
                  <a:pt x="10518" y="17972"/>
                  <a:pt x="10374" y="17608"/>
                </a:cubicBezTo>
                <a:cubicBezTo>
                  <a:pt x="10277" y="17476"/>
                  <a:pt x="9881" y="17060"/>
                  <a:pt x="9403" y="16582"/>
                </a:cubicBezTo>
                <a:lnTo>
                  <a:pt x="8695" y="15869"/>
                </a:lnTo>
                <a:cubicBezTo>
                  <a:pt x="8693" y="15868"/>
                  <a:pt x="8686" y="15861"/>
                  <a:pt x="8685" y="15860"/>
                </a:cubicBezTo>
                <a:lnTo>
                  <a:pt x="8461" y="15638"/>
                </a:lnTo>
                <a:lnTo>
                  <a:pt x="10178" y="13927"/>
                </a:lnTo>
                <a:cubicBezTo>
                  <a:pt x="10444" y="13648"/>
                  <a:pt x="10732" y="13366"/>
                  <a:pt x="11111" y="12984"/>
                </a:cubicBezTo>
                <a:cubicBezTo>
                  <a:pt x="11504" y="12587"/>
                  <a:pt x="11850" y="12249"/>
                  <a:pt x="12165" y="11967"/>
                </a:cubicBezTo>
                <a:lnTo>
                  <a:pt x="13676" y="10459"/>
                </a:lnTo>
                <a:lnTo>
                  <a:pt x="14152" y="10626"/>
                </a:lnTo>
                <a:cubicBezTo>
                  <a:pt x="14227" y="10653"/>
                  <a:pt x="14298" y="10686"/>
                  <a:pt x="14376" y="10709"/>
                </a:cubicBezTo>
                <a:cubicBezTo>
                  <a:pt x="14636" y="10673"/>
                  <a:pt x="14902" y="10668"/>
                  <a:pt x="15187" y="10709"/>
                </a:cubicBezTo>
                <a:cubicBezTo>
                  <a:pt x="19060" y="11268"/>
                  <a:pt x="21600" y="8076"/>
                  <a:pt x="21559" y="5031"/>
                </a:cubicBezTo>
                <a:cubicBezTo>
                  <a:pt x="21534" y="3204"/>
                  <a:pt x="20571" y="1426"/>
                  <a:pt x="18425" y="536"/>
                </a:cubicBezTo>
                <a:cubicBezTo>
                  <a:pt x="17512" y="158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0"/>
                  <a:pt x="18294" y="4744"/>
                </a:cubicBezTo>
                <a:cubicBezTo>
                  <a:pt x="18274" y="4775"/>
                  <a:pt x="18275" y="4822"/>
                  <a:pt x="18313" y="4846"/>
                </a:cubicBezTo>
                <a:cubicBezTo>
                  <a:pt x="18351" y="4869"/>
                  <a:pt x="18397" y="5071"/>
                  <a:pt x="18397" y="5290"/>
                </a:cubicBezTo>
                <a:cubicBezTo>
                  <a:pt x="18397" y="5687"/>
                  <a:pt x="18269" y="6070"/>
                  <a:pt x="18061" y="6409"/>
                </a:cubicBezTo>
                <a:cubicBezTo>
                  <a:pt x="17972" y="6614"/>
                  <a:pt x="17857" y="6795"/>
                  <a:pt x="17706" y="6945"/>
                </a:cubicBezTo>
                <a:cubicBezTo>
                  <a:pt x="17167" y="7479"/>
                  <a:pt x="16471" y="7609"/>
                  <a:pt x="15822" y="7482"/>
                </a:cubicBezTo>
                <a:cubicBezTo>
                  <a:pt x="15453" y="7447"/>
                  <a:pt x="15196" y="7352"/>
                  <a:pt x="14870" y="7139"/>
                </a:cubicBezTo>
                <a:cubicBezTo>
                  <a:pt x="14564" y="6938"/>
                  <a:pt x="14328" y="6684"/>
                  <a:pt x="14161" y="6390"/>
                </a:cubicBezTo>
                <a:cubicBezTo>
                  <a:pt x="13895" y="5986"/>
                  <a:pt x="13775" y="5504"/>
                  <a:pt x="13891" y="5022"/>
                </a:cubicBezTo>
                <a:cubicBezTo>
                  <a:pt x="13948" y="4540"/>
                  <a:pt x="14161" y="4076"/>
                  <a:pt x="14544" y="3708"/>
                </a:cubicBezTo>
                <a:cubicBezTo>
                  <a:pt x="14978" y="3290"/>
                  <a:pt x="15401" y="3113"/>
                  <a:pt x="16008" y="3080"/>
                </a:cubicBezTo>
                <a:cubicBezTo>
                  <a:pt x="16096" y="3075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Class="entr" nodeType="with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2" grpId="2"/>
      <p:bldP build="whole" bldLvl="1" animBg="1" rev="0" advAuto="0" spid="443" grpId="3"/>
      <p:bldP build="whole" bldLvl="1" animBg="1" rev="0" advAuto="0" spid="446" grpId="6"/>
      <p:bldP build="whole" bldLvl="1" animBg="1" rev="0" advAuto="0" spid="448" grpId="8"/>
      <p:bldP build="whole" bldLvl="1" animBg="1" rev="0" advAuto="0" spid="444" grpId="4"/>
      <p:bldP build="whole" bldLvl="1" animBg="1" rev="0" advAuto="0" spid="441" grpId="1"/>
      <p:bldP build="p" bldLvl="5" animBg="1" rev="0" advAuto="0" spid="449" grpId="9"/>
      <p:bldP build="whole" bldLvl="1" animBg="1" rev="0" advAuto="0" spid="445" grpId="5"/>
      <p:bldP build="whole" bldLvl="1" animBg="1" rev="0" advAuto="0" spid="447" grpId="7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453" name="To insert into a binary search tree, we must update the left or right pointer of a node when we find the position where the new node must go.…"/>
          <p:cNvSpPr txBox="1"/>
          <p:nvPr/>
        </p:nvSpPr>
        <p:spPr>
          <a:xfrm>
            <a:off x="903694" y="1805812"/>
            <a:ext cx="22576612" cy="506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To insert into a binary search tree, we must update the left or right pointer of a node when we find the position where the new node must go.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In principle, this means that we could either</a:t>
            </a:r>
          </a:p>
          <a:p>
            <a:pPr lvl="1" marL="863600" indent="-228600" algn="l">
              <a:buSzPct val="100000"/>
              <a:buFont typeface="Helvetica Neue"/>
              <a:buAutoNum type="arabicPeriod" startAt="1"/>
              <a:defRPr sz="4700"/>
            </a:pPr>
            <a:r>
              <a:t>Perform arms-length recursion to determine if the child in the direction we will insert is nullptr, or </a:t>
            </a:r>
          </a:p>
          <a:p>
            <a:pPr lvl="1" marL="863600" indent="-228600" algn="l">
              <a:buSzPct val="100000"/>
              <a:buFont typeface="Helvetica Neue"/>
              <a:buAutoNum type="arabicPeriod" startAt="1"/>
              <a:defRPr sz="4700"/>
            </a:pPr>
            <a:r>
              <a:t>Pass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reference to a</a:t>
            </a:r>
            <a:r>
              <a:t> pointer to the parent as we recurse.</a:t>
            </a:r>
          </a:p>
          <a:p>
            <a:pPr marL="228600" indent="-228600" algn="l">
              <a:buSzPct val="100000"/>
              <a:buFont typeface="Helvetica Neue"/>
              <a:buChar char="•"/>
              <a:defRPr sz="4700"/>
            </a:pPr>
            <a:r>
              <a:t> The second choice above is the cleaner solution.</a:t>
            </a:r>
          </a:p>
        </p:txBody>
      </p:sp>
      <p:sp>
        <p:nvSpPr>
          <p:cNvPr id="454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  <p:graphicFrame>
        <p:nvGraphicFramePr>
          <p:cNvPr id="455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6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7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8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9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60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61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2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3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4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5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6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7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8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9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0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471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72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73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74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475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2012390" y="8710074"/>
            <a:ext cx="1834399" cy="183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0" grpId="2"/>
      <p:bldP build="whole" bldLvl="1" animBg="1" rev="0" advAuto="0" spid="46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void StringSet::add(string s, Node* &amp;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aphicFrame>
        <p:nvGraphicFramePr>
          <p:cNvPr id="478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79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80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81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82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83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84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5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6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7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8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9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0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1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2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3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494" name="node (reference)"/>
          <p:cNvSpPr txBox="1"/>
          <p:nvPr/>
        </p:nvSpPr>
        <p:spPr>
          <a:xfrm>
            <a:off x="18158355" y="1717293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495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6" name="root"/>
          <p:cNvSpPr txBox="1"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497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8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9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0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1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2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503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  <p:sp>
        <p:nvSpPr>
          <p:cNvPr id="504" name="Line"/>
          <p:cNvSpPr/>
          <p:nvPr/>
        </p:nvSpPr>
        <p:spPr>
          <a:xfrm flipH="1" flipV="1">
            <a:off x="17341704" y="3493899"/>
            <a:ext cx="2938520" cy="1515392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10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505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506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7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8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9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13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14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15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16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17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18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9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0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1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2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3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4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5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6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27" name="root"/>
          <p:cNvSpPr txBox="1"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528" name="void StringSet::add(string s, Node* &amp;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29" name="Rounded Rectangle"/>
          <p:cNvSpPr/>
          <p:nvPr/>
        </p:nvSpPr>
        <p:spPr>
          <a:xfrm>
            <a:off x="2586909" y="4673273"/>
            <a:ext cx="6356866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0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1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532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3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4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5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6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537" name="node (reference)"/>
          <p:cNvSpPr txBox="1"/>
          <p:nvPr/>
        </p:nvSpPr>
        <p:spPr>
          <a:xfrm>
            <a:off x="18158355" y="1717293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538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  <p:sp>
        <p:nvSpPr>
          <p:cNvPr id="539" name="Line"/>
          <p:cNvSpPr/>
          <p:nvPr/>
        </p:nvSpPr>
        <p:spPr>
          <a:xfrm flipH="1">
            <a:off x="18015130" y="5009290"/>
            <a:ext cx="2265094" cy="924782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45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540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541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42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43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44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7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48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49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50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51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52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53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4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5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6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7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8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9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0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1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2" name="root"/>
          <p:cNvSpPr txBox="1"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563" name="Line"/>
          <p:cNvSpPr/>
          <p:nvPr/>
        </p:nvSpPr>
        <p:spPr>
          <a:xfrm flipH="1">
            <a:off x="18015130" y="5009290"/>
            <a:ext cx="2265094" cy="924782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69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564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565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6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7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68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70" name="void StringSet::add(string s, Node* &amp;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71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2" name="void StringSet::add(string s, Node* &amp;node) {…"/>
          <p:cNvSpPr txBox="1"/>
          <p:nvPr/>
        </p:nvSpPr>
        <p:spPr>
          <a:xfrm>
            <a:off x="1023777" y="2231682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73" name="Rounded Rectangle"/>
          <p:cNvSpPr/>
          <p:nvPr/>
        </p:nvSpPr>
        <p:spPr>
          <a:xfrm>
            <a:off x="2109801" y="2804886"/>
            <a:ext cx="6356866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4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5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576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7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8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9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0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581" name="node (reference)"/>
          <p:cNvSpPr txBox="1"/>
          <p:nvPr/>
        </p:nvSpPr>
        <p:spPr>
          <a:xfrm>
            <a:off x="18158355" y="2734678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582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4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85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86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87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88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89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90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1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2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3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4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5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6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7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8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9" name="root"/>
          <p:cNvSpPr txBox="1"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600" name="Line"/>
          <p:cNvSpPr/>
          <p:nvPr/>
        </p:nvSpPr>
        <p:spPr>
          <a:xfrm flipH="1">
            <a:off x="16013636" y="5009291"/>
            <a:ext cx="4266588" cy="2922691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606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601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602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03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04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05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607" name="void StringSet::add(string s, Node* &amp;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608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11" name="Group"/>
          <p:cNvGrpSpPr/>
          <p:nvPr/>
        </p:nvGrpSpPr>
        <p:grpSpPr>
          <a:xfrm>
            <a:off x="1023777" y="2231682"/>
            <a:ext cx="13049753" cy="5753101"/>
            <a:chOff x="0" y="0"/>
            <a:chExt cx="13049752" cy="5753100"/>
          </a:xfrm>
        </p:grpSpPr>
        <p:sp>
          <p:nvSpPr>
            <p:cNvPr id="609" name="void StringSet::add(string s, Node *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10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14" name="Group"/>
          <p:cNvGrpSpPr/>
          <p:nvPr/>
        </p:nvGrpSpPr>
        <p:grpSpPr>
          <a:xfrm>
            <a:off x="1388759" y="2512256"/>
            <a:ext cx="13049753" cy="5753101"/>
            <a:chOff x="0" y="0"/>
            <a:chExt cx="13049752" cy="5753100"/>
          </a:xfrm>
        </p:grpSpPr>
        <p:sp>
          <p:nvSpPr>
            <p:cNvPr id="612" name="void StringSet::add(string s, Node* 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Node* 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13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15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16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617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8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9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0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1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622" name="node (reference)"/>
          <p:cNvSpPr txBox="1"/>
          <p:nvPr/>
        </p:nvSpPr>
        <p:spPr>
          <a:xfrm>
            <a:off x="18221034" y="2883477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623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26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27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28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29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30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631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2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3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4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5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6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7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8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9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40" name="root"/>
          <p:cNvSpPr txBox="1"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641" name="Line"/>
          <p:cNvSpPr/>
          <p:nvPr/>
        </p:nvSpPr>
        <p:spPr>
          <a:xfrm flipH="1">
            <a:off x="17904363" y="5009290"/>
            <a:ext cx="2375861" cy="5411830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647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642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643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44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45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46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648" name="void StringSet::add(string s, Node* &amp;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649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52" name="Group"/>
          <p:cNvGrpSpPr/>
          <p:nvPr/>
        </p:nvGrpSpPr>
        <p:grpSpPr>
          <a:xfrm>
            <a:off x="1023777" y="2231682"/>
            <a:ext cx="13049753" cy="5753101"/>
            <a:chOff x="0" y="0"/>
            <a:chExt cx="13049752" cy="5753100"/>
          </a:xfrm>
        </p:grpSpPr>
        <p:sp>
          <p:nvSpPr>
            <p:cNvPr id="650" name="void StringSet::add(string s, Node *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51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55" name="Group"/>
          <p:cNvGrpSpPr/>
          <p:nvPr/>
        </p:nvGrpSpPr>
        <p:grpSpPr>
          <a:xfrm>
            <a:off x="1388759" y="2512256"/>
            <a:ext cx="13049753" cy="5753101"/>
            <a:chOff x="0" y="0"/>
            <a:chExt cx="13049752" cy="5753100"/>
          </a:xfrm>
        </p:grpSpPr>
        <p:sp>
          <p:nvSpPr>
            <p:cNvPr id="653" name="void StringSet::add(string s, Node *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54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58" name="Group"/>
          <p:cNvGrpSpPr/>
          <p:nvPr/>
        </p:nvGrpSpPr>
        <p:grpSpPr>
          <a:xfrm>
            <a:off x="1897617" y="2799178"/>
            <a:ext cx="13049753" cy="5753101"/>
            <a:chOff x="0" y="0"/>
            <a:chExt cx="13049752" cy="5753100"/>
          </a:xfrm>
        </p:grpSpPr>
        <p:sp>
          <p:nvSpPr>
            <p:cNvPr id="656" name="void StringSet::add(string s, Node* 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Node* 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57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59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0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661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2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3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4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5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666" name="node (reference)"/>
          <p:cNvSpPr txBox="1"/>
          <p:nvPr/>
        </p:nvSpPr>
        <p:spPr>
          <a:xfrm>
            <a:off x="18221034" y="2883477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667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9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70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71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72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73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74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675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76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77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78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79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0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1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2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3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4" name="root"/>
          <p:cNvSpPr txBox="1"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685" name="Line"/>
          <p:cNvSpPr/>
          <p:nvPr/>
        </p:nvSpPr>
        <p:spPr>
          <a:xfrm flipH="1">
            <a:off x="17904363" y="5009290"/>
            <a:ext cx="2375861" cy="5411830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691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686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687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88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89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90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692" name="void StringSet::add(string s, Node *&amp;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693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96" name="Group"/>
          <p:cNvGrpSpPr/>
          <p:nvPr/>
        </p:nvGrpSpPr>
        <p:grpSpPr>
          <a:xfrm>
            <a:off x="1023777" y="2231682"/>
            <a:ext cx="13049753" cy="5753101"/>
            <a:chOff x="0" y="0"/>
            <a:chExt cx="13049752" cy="5753100"/>
          </a:xfrm>
        </p:grpSpPr>
        <p:sp>
          <p:nvSpPr>
            <p:cNvPr id="694" name="void StringSet::add(string s, Node *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95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99" name="Group"/>
          <p:cNvGrpSpPr/>
          <p:nvPr/>
        </p:nvGrpSpPr>
        <p:grpSpPr>
          <a:xfrm>
            <a:off x="1388759" y="2512256"/>
            <a:ext cx="13049753" cy="5753101"/>
            <a:chOff x="0" y="0"/>
            <a:chExt cx="13049752" cy="5753100"/>
          </a:xfrm>
        </p:grpSpPr>
        <p:sp>
          <p:nvSpPr>
            <p:cNvPr id="697" name="void StringSet::add(string s, Node *&amp;node) {…"/>
            <p:cNvSpPr txBox="1"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nullptr)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98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700" name="void StringSet::add(string s, Node* &amp;node) {…"/>
          <p:cNvSpPr txBox="1"/>
          <p:nvPr/>
        </p:nvSpPr>
        <p:spPr>
          <a:xfrm>
            <a:off x="1897617" y="279917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701" name="Rounded Rectangle"/>
          <p:cNvSpPr/>
          <p:nvPr/>
        </p:nvSpPr>
        <p:spPr>
          <a:xfrm>
            <a:off x="4118632" y="4005295"/>
            <a:ext cx="6356866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702" name="Table"/>
          <p:cNvGraphicFramePr/>
          <p:nvPr/>
        </p:nvGraphicFramePr>
        <p:xfrm>
          <a:off x="18801098" y="11720607"/>
          <a:ext cx="1927184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703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4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5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6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7" name="Line"/>
          <p:cNvSpPr/>
          <p:nvPr/>
        </p:nvSpPr>
        <p:spPr>
          <a:xfrm flipH="1">
            <a:off x="18887150" y="1297156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8" name="Line"/>
          <p:cNvSpPr/>
          <p:nvPr/>
        </p:nvSpPr>
        <p:spPr>
          <a:xfrm>
            <a:off x="20188042" y="1297042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9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710" name="node (reference)"/>
          <p:cNvSpPr txBox="1"/>
          <p:nvPr/>
        </p:nvSpPr>
        <p:spPr>
          <a:xfrm>
            <a:off x="18227513" y="2865189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711" name="set.add(&quot;5&quot;)"/>
          <p:cNvSpPr txBox="1"/>
          <p:nvPr/>
        </p:nvSpPr>
        <p:spPr>
          <a:xfrm>
            <a:off x="6943278" y="8740291"/>
            <a:ext cx="470192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set.add("5")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Line"/>
          <p:cNvSpPr/>
          <p:nvPr/>
        </p:nvSpPr>
        <p:spPr>
          <a:xfrm flipH="1" flipV="1">
            <a:off x="4819711" y="6434549"/>
            <a:ext cx="1780626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4" name="Line"/>
          <p:cNvSpPr/>
          <p:nvPr/>
        </p:nvSpPr>
        <p:spPr>
          <a:xfrm flipH="1" flipV="1">
            <a:off x="6596801" y="8170443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5" name="Line"/>
          <p:cNvSpPr/>
          <p:nvPr/>
        </p:nvSpPr>
        <p:spPr>
          <a:xfrm flipH="1" flipV="1">
            <a:off x="8403023" y="9918400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6" name="Line"/>
          <p:cNvSpPr/>
          <p:nvPr/>
        </p:nvSpPr>
        <p:spPr>
          <a:xfrm flipH="1" flipV="1">
            <a:off x="3090417" y="4664059"/>
            <a:ext cx="1780626" cy="1720882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7" name="Balancing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</a:t>
            </a:r>
          </a:p>
        </p:txBody>
      </p:sp>
      <p:sp>
        <p:nvSpPr>
          <p:cNvPr id="718" name="Insert the following into a BST:…"/>
          <p:cNvSpPr txBox="1"/>
          <p:nvPr/>
        </p:nvSpPr>
        <p:spPr>
          <a:xfrm>
            <a:off x="11143262" y="2204143"/>
            <a:ext cx="12885053" cy="388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Insert the following into a BST:</a:t>
            </a:r>
          </a:p>
          <a:p>
            <a:pPr algn="l">
              <a:defRPr sz="6200"/>
            </a:pPr>
            <a:r>
              <a:t>20, 33, 50, 61, 87, 99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What kind of tree to we get?</a:t>
            </a:r>
          </a:p>
        </p:txBody>
      </p:sp>
      <p:sp>
        <p:nvSpPr>
          <p:cNvPr id="719" name="We get a Linked List Tree, and O(n) behavior :("/>
          <p:cNvSpPr txBox="1"/>
          <p:nvPr/>
        </p:nvSpPr>
        <p:spPr>
          <a:xfrm>
            <a:off x="11175502" y="6303109"/>
            <a:ext cx="12221379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We get a Linked List Tree, and O(n) behavior :(</a:t>
            </a:r>
          </a:p>
        </p:txBody>
      </p:sp>
      <p:sp>
        <p:nvSpPr>
          <p:cNvPr id="720" name="Line"/>
          <p:cNvSpPr/>
          <p:nvPr/>
        </p:nvSpPr>
        <p:spPr>
          <a:xfrm flipH="1" flipV="1">
            <a:off x="1215460" y="2847368"/>
            <a:ext cx="1780626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723" name="Group"/>
          <p:cNvGrpSpPr/>
          <p:nvPr/>
        </p:nvGrpSpPr>
        <p:grpSpPr>
          <a:xfrm>
            <a:off x="465512" y="1871220"/>
            <a:ext cx="1499188" cy="1678348"/>
            <a:chOff x="0" y="0"/>
            <a:chExt cx="1499187" cy="1678347"/>
          </a:xfrm>
        </p:grpSpPr>
        <p:sp>
          <p:nvSpPr>
            <p:cNvPr id="721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2" name="20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20</a:t>
              </a:r>
            </a:p>
          </p:txBody>
        </p:sp>
      </p:grpSp>
      <p:grpSp>
        <p:nvGrpSpPr>
          <p:cNvPr id="726" name="Group"/>
          <p:cNvGrpSpPr/>
          <p:nvPr/>
        </p:nvGrpSpPr>
        <p:grpSpPr>
          <a:xfrm>
            <a:off x="7659516" y="8905330"/>
            <a:ext cx="1499189" cy="1678348"/>
            <a:chOff x="0" y="0"/>
            <a:chExt cx="1499187" cy="1678347"/>
          </a:xfrm>
        </p:grpSpPr>
        <p:sp>
          <p:nvSpPr>
            <p:cNvPr id="724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5" name="87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87</a:t>
              </a:r>
            </a:p>
          </p:txBody>
        </p:sp>
      </p:grpSp>
      <p:grpSp>
        <p:nvGrpSpPr>
          <p:cNvPr id="729" name="Group"/>
          <p:cNvGrpSpPr/>
          <p:nvPr/>
        </p:nvGrpSpPr>
        <p:grpSpPr>
          <a:xfrm>
            <a:off x="4062514" y="5388275"/>
            <a:ext cx="1499188" cy="1678348"/>
            <a:chOff x="0" y="0"/>
            <a:chExt cx="1499187" cy="1678347"/>
          </a:xfrm>
        </p:grpSpPr>
        <p:sp>
          <p:nvSpPr>
            <p:cNvPr id="727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8" name="50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</p:grpSp>
      <p:grpSp>
        <p:nvGrpSpPr>
          <p:cNvPr id="732" name="Group"/>
          <p:cNvGrpSpPr/>
          <p:nvPr/>
        </p:nvGrpSpPr>
        <p:grpSpPr>
          <a:xfrm>
            <a:off x="2264013" y="3629747"/>
            <a:ext cx="1499188" cy="1678348"/>
            <a:chOff x="0" y="0"/>
            <a:chExt cx="1499187" cy="1678347"/>
          </a:xfrm>
        </p:grpSpPr>
        <p:sp>
          <p:nvSpPr>
            <p:cNvPr id="730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1" name="33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33</a:t>
              </a:r>
            </a:p>
          </p:txBody>
        </p:sp>
      </p:grpSp>
      <p:grpSp>
        <p:nvGrpSpPr>
          <p:cNvPr id="735" name="Group"/>
          <p:cNvGrpSpPr/>
          <p:nvPr/>
        </p:nvGrpSpPr>
        <p:grpSpPr>
          <a:xfrm>
            <a:off x="5861015" y="7146802"/>
            <a:ext cx="1499189" cy="1678348"/>
            <a:chOff x="0" y="0"/>
            <a:chExt cx="1499187" cy="1678347"/>
          </a:xfrm>
        </p:grpSpPr>
        <p:sp>
          <p:nvSpPr>
            <p:cNvPr id="733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4" name="61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61</a:t>
              </a:r>
            </a:p>
          </p:txBody>
        </p:sp>
      </p:grpSp>
      <p:grpSp>
        <p:nvGrpSpPr>
          <p:cNvPr id="738" name="Group"/>
          <p:cNvGrpSpPr/>
          <p:nvPr/>
        </p:nvGrpSpPr>
        <p:grpSpPr>
          <a:xfrm>
            <a:off x="9458018" y="10663857"/>
            <a:ext cx="1499188" cy="1678348"/>
            <a:chOff x="0" y="0"/>
            <a:chExt cx="1499187" cy="1678347"/>
          </a:xfrm>
        </p:grpSpPr>
        <p:sp>
          <p:nvSpPr>
            <p:cNvPr id="736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7" name="99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</p:grpSp>
      <p:sp>
        <p:nvSpPr>
          <p:cNvPr id="739" name="What we want is a &quot;balanced&quot; tree (that is one nice thing about heaps -- they're always balanced!)"/>
          <p:cNvSpPr txBox="1"/>
          <p:nvPr/>
        </p:nvSpPr>
        <p:spPr>
          <a:xfrm>
            <a:off x="11255715" y="8786323"/>
            <a:ext cx="12660147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What we want is a "balanced" tree (that is one nice thing about heaps -- they're always balanced!)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29" grpId="4"/>
      <p:bldP build="whole" bldLvl="1" animBg="1" rev="0" advAuto="0" spid="714" grpId="9"/>
      <p:bldP build="whole" bldLvl="1" animBg="1" rev="0" advAuto="0" spid="723" grpId="1"/>
      <p:bldP build="whole" bldLvl="1" animBg="1" rev="0" advAuto="0" spid="715" grpId="11"/>
      <p:bldP build="whole" bldLvl="1" animBg="1" rev="0" advAuto="0" spid="720" grpId="3"/>
      <p:bldP build="whole" bldLvl="1" animBg="1" rev="0" advAuto="0" spid="726" grpId="8"/>
      <p:bldP build="whole" bldLvl="1" animBg="1" rev="0" advAuto="0" spid="719" grpId="12"/>
      <p:bldP build="whole" bldLvl="1" animBg="1" rev="0" advAuto="0" spid="732" grpId="2"/>
      <p:bldP build="whole" bldLvl="1" animBg="1" rev="0" advAuto="0" spid="739" grpId="13"/>
      <p:bldP build="whole" bldLvl="1" animBg="1" rev="0" advAuto="0" spid="713" grpId="7"/>
      <p:bldP build="whole" bldLvl="1" animBg="1" rev="0" advAuto="0" spid="738" grpId="10"/>
      <p:bldP build="whole" bldLvl="1" animBg="1" rev="0" advAuto="0" spid="735" grpId="6"/>
      <p:bldP build="whole" bldLvl="1" animBg="1" rev="0" advAuto="0" spid="716" grpId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Balancing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</a:t>
            </a:r>
          </a:p>
        </p:txBody>
      </p:sp>
      <p:sp>
        <p:nvSpPr>
          <p:cNvPr id="742" name="Possible idea: require that the left and right subtrees in a BST have the same height."/>
          <p:cNvSpPr txBox="1"/>
          <p:nvPr/>
        </p:nvSpPr>
        <p:spPr>
          <a:xfrm>
            <a:off x="767796" y="5740593"/>
            <a:ext cx="22848408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Possible idea: require that the left and right subtrees in a BST have the same height.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Balancing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</a:t>
            </a:r>
          </a:p>
        </p:txBody>
      </p:sp>
      <p:sp>
        <p:nvSpPr>
          <p:cNvPr id="745" name="But, bad balancing can also be problematic...…"/>
          <p:cNvSpPr txBox="1"/>
          <p:nvPr/>
        </p:nvSpPr>
        <p:spPr>
          <a:xfrm>
            <a:off x="8171464" y="8637170"/>
            <a:ext cx="804107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But, bad balancing can also be problematic...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This tree is balanced, but only at the root.</a:t>
            </a:r>
          </a:p>
        </p:txBody>
      </p:sp>
      <p:grpSp>
        <p:nvGrpSpPr>
          <p:cNvPr id="789" name="Group"/>
          <p:cNvGrpSpPr/>
          <p:nvPr/>
        </p:nvGrpSpPr>
        <p:grpSpPr>
          <a:xfrm>
            <a:off x="2464965" y="2075148"/>
            <a:ext cx="19454071" cy="10470985"/>
            <a:chOff x="0" y="0"/>
            <a:chExt cx="19454069" cy="10470984"/>
          </a:xfrm>
        </p:grpSpPr>
        <p:sp>
          <p:nvSpPr>
            <p:cNvPr id="746" name="Line"/>
            <p:cNvSpPr/>
            <p:nvPr/>
          </p:nvSpPr>
          <p:spPr>
            <a:xfrm flipV="1">
              <a:off x="7961120" y="957484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" name="Line"/>
            <p:cNvSpPr/>
            <p:nvPr/>
          </p:nvSpPr>
          <p:spPr>
            <a:xfrm flipH="1" flipV="1">
              <a:off x="13316574" y="4563328"/>
              <a:ext cx="1780625" cy="1720882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" name="Line"/>
            <p:cNvSpPr/>
            <p:nvPr/>
          </p:nvSpPr>
          <p:spPr>
            <a:xfrm flipH="1" flipV="1">
              <a:off x="15093665" y="6299222"/>
              <a:ext cx="1780625" cy="1720882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" name="Line"/>
            <p:cNvSpPr/>
            <p:nvPr/>
          </p:nvSpPr>
          <p:spPr>
            <a:xfrm flipH="1" flipV="1">
              <a:off x="16899887" y="8047179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" name="Line"/>
            <p:cNvSpPr/>
            <p:nvPr/>
          </p:nvSpPr>
          <p:spPr>
            <a:xfrm flipH="1" flipV="1">
              <a:off x="11587281" y="2792839"/>
              <a:ext cx="1780626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" name="Line"/>
            <p:cNvSpPr/>
            <p:nvPr/>
          </p:nvSpPr>
          <p:spPr>
            <a:xfrm flipH="1" flipV="1">
              <a:off x="9712324" y="976147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754" name="Group"/>
            <p:cNvGrpSpPr/>
            <p:nvPr/>
          </p:nvGrpSpPr>
          <p:grpSpPr>
            <a:xfrm>
              <a:off x="8962376" y="0"/>
              <a:ext cx="1499188" cy="1678348"/>
              <a:chOff x="0" y="0"/>
              <a:chExt cx="1499187" cy="1678347"/>
            </a:xfrm>
          </p:grpSpPr>
          <p:sp>
            <p:nvSpPr>
              <p:cNvPr id="752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53" name="20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20</a:t>
                </a:r>
              </a:p>
            </p:txBody>
          </p:sp>
        </p:grpSp>
        <p:grpSp>
          <p:nvGrpSpPr>
            <p:cNvPr id="757" name="Group"/>
            <p:cNvGrpSpPr/>
            <p:nvPr/>
          </p:nvGrpSpPr>
          <p:grpSpPr>
            <a:xfrm>
              <a:off x="16156381" y="7034109"/>
              <a:ext cx="1499188" cy="1678348"/>
              <a:chOff x="0" y="0"/>
              <a:chExt cx="1499187" cy="1678347"/>
            </a:xfrm>
          </p:grpSpPr>
          <p:sp>
            <p:nvSpPr>
              <p:cNvPr id="755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56" name="87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87</a:t>
                </a:r>
              </a:p>
            </p:txBody>
          </p:sp>
        </p:grpSp>
        <p:grpSp>
          <p:nvGrpSpPr>
            <p:cNvPr id="760" name="Group"/>
            <p:cNvGrpSpPr/>
            <p:nvPr/>
          </p:nvGrpSpPr>
          <p:grpSpPr>
            <a:xfrm>
              <a:off x="12559378" y="3517055"/>
              <a:ext cx="1499188" cy="1678348"/>
              <a:chOff x="0" y="0"/>
              <a:chExt cx="1499187" cy="1678347"/>
            </a:xfrm>
          </p:grpSpPr>
          <p:sp>
            <p:nvSpPr>
              <p:cNvPr id="758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59" name="50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  <p:grpSp>
          <p:nvGrpSpPr>
            <p:cNvPr id="763" name="Group"/>
            <p:cNvGrpSpPr/>
            <p:nvPr/>
          </p:nvGrpSpPr>
          <p:grpSpPr>
            <a:xfrm>
              <a:off x="10760877" y="1758527"/>
              <a:ext cx="1499188" cy="1678348"/>
              <a:chOff x="0" y="0"/>
              <a:chExt cx="1499187" cy="1678347"/>
            </a:xfrm>
          </p:grpSpPr>
          <p:sp>
            <p:nvSpPr>
              <p:cNvPr id="761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62" name="33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33</a:t>
                </a:r>
              </a:p>
            </p:txBody>
          </p:sp>
        </p:grpSp>
        <p:grpSp>
          <p:nvGrpSpPr>
            <p:cNvPr id="766" name="Group"/>
            <p:cNvGrpSpPr/>
            <p:nvPr/>
          </p:nvGrpSpPr>
          <p:grpSpPr>
            <a:xfrm>
              <a:off x="14357880" y="5275581"/>
              <a:ext cx="1499188" cy="1678348"/>
              <a:chOff x="0" y="0"/>
              <a:chExt cx="1499187" cy="1678347"/>
            </a:xfrm>
          </p:grpSpPr>
          <p:sp>
            <p:nvSpPr>
              <p:cNvPr id="764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65" name="61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61</a:t>
                </a:r>
              </a:p>
            </p:txBody>
          </p:sp>
        </p:grpSp>
        <p:grpSp>
          <p:nvGrpSpPr>
            <p:cNvPr id="769" name="Group"/>
            <p:cNvGrpSpPr/>
            <p:nvPr/>
          </p:nvGrpSpPr>
          <p:grpSpPr>
            <a:xfrm>
              <a:off x="17954882" y="8792636"/>
              <a:ext cx="1499188" cy="1678349"/>
              <a:chOff x="0" y="0"/>
              <a:chExt cx="1499187" cy="1678347"/>
            </a:xfrm>
          </p:grpSpPr>
          <p:sp>
            <p:nvSpPr>
              <p:cNvPr id="767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68" name="99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99</a:t>
                </a:r>
              </a:p>
            </p:txBody>
          </p:sp>
        </p:grpSp>
        <p:sp>
          <p:nvSpPr>
            <p:cNvPr id="770" name="Line"/>
            <p:cNvSpPr/>
            <p:nvPr/>
          </p:nvSpPr>
          <p:spPr>
            <a:xfrm flipV="1">
              <a:off x="4356869" y="4544665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" name="Line"/>
            <p:cNvSpPr/>
            <p:nvPr/>
          </p:nvSpPr>
          <p:spPr>
            <a:xfrm flipV="1">
              <a:off x="2579779" y="6280559"/>
              <a:ext cx="1780626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" name="Line"/>
            <p:cNvSpPr/>
            <p:nvPr/>
          </p:nvSpPr>
          <p:spPr>
            <a:xfrm flipV="1">
              <a:off x="773558" y="8028516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" name="Line"/>
            <p:cNvSpPr/>
            <p:nvPr/>
          </p:nvSpPr>
          <p:spPr>
            <a:xfrm flipV="1">
              <a:off x="6086162" y="2774176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776" name="Group"/>
            <p:cNvGrpSpPr/>
            <p:nvPr/>
          </p:nvGrpSpPr>
          <p:grpSpPr>
            <a:xfrm>
              <a:off x="1798501" y="7015446"/>
              <a:ext cx="1499188" cy="1678348"/>
              <a:chOff x="0" y="0"/>
              <a:chExt cx="1499187" cy="1678347"/>
            </a:xfrm>
          </p:grpSpPr>
          <p:sp>
            <p:nvSpPr>
              <p:cNvPr id="774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75" name="3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  <p:grpSp>
          <p:nvGrpSpPr>
            <p:cNvPr id="779" name="Group"/>
            <p:cNvGrpSpPr/>
            <p:nvPr/>
          </p:nvGrpSpPr>
          <p:grpSpPr>
            <a:xfrm>
              <a:off x="5395503" y="3498391"/>
              <a:ext cx="1499188" cy="1678348"/>
              <a:chOff x="0" y="0"/>
              <a:chExt cx="1499187" cy="1678347"/>
            </a:xfrm>
          </p:grpSpPr>
          <p:sp>
            <p:nvSpPr>
              <p:cNvPr id="777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78" name="14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</p:grpSp>
        <p:grpSp>
          <p:nvGrpSpPr>
            <p:cNvPr id="782" name="Group"/>
            <p:cNvGrpSpPr/>
            <p:nvPr/>
          </p:nvGrpSpPr>
          <p:grpSpPr>
            <a:xfrm>
              <a:off x="7194004" y="1739864"/>
              <a:ext cx="1499188" cy="1678348"/>
              <a:chOff x="0" y="0"/>
              <a:chExt cx="1499187" cy="1678347"/>
            </a:xfrm>
          </p:grpSpPr>
          <p:sp>
            <p:nvSpPr>
              <p:cNvPr id="780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81" name="18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785" name="Group"/>
            <p:cNvGrpSpPr/>
            <p:nvPr/>
          </p:nvGrpSpPr>
          <p:grpSpPr>
            <a:xfrm>
              <a:off x="3597002" y="5256918"/>
              <a:ext cx="1499188" cy="1678348"/>
              <a:chOff x="0" y="0"/>
              <a:chExt cx="1499187" cy="1678347"/>
            </a:xfrm>
          </p:grpSpPr>
          <p:sp>
            <p:nvSpPr>
              <p:cNvPr id="783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84" name="7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788" name="Group"/>
            <p:cNvGrpSpPr/>
            <p:nvPr/>
          </p:nvGrpSpPr>
          <p:grpSpPr>
            <a:xfrm>
              <a:off x="0" y="8773973"/>
              <a:ext cx="1499188" cy="1678348"/>
              <a:chOff x="0" y="0"/>
              <a:chExt cx="1499187" cy="1678347"/>
            </a:xfrm>
          </p:grpSpPr>
          <p:sp>
            <p:nvSpPr>
              <p:cNvPr id="786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87" name="2"/>
              <p:cNvSpPr txBox="1"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Balancing Trees: What we wa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Trees: What we want</a:t>
            </a:r>
          </a:p>
        </p:txBody>
      </p:sp>
      <p:sp>
        <p:nvSpPr>
          <p:cNvPr id="792" name="Another balance condition could be to insist that every node must have left and right subtrees of the same height: too rigid to be useful: only perfectly balanced trees with 2k-1 nodes would satisfy the condition (even with the guarantee of small depth)."/>
          <p:cNvSpPr txBox="1"/>
          <p:nvPr/>
        </p:nvSpPr>
        <p:spPr>
          <a:xfrm>
            <a:off x="-25400" y="2109055"/>
            <a:ext cx="24434801" cy="378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Another balance condition could be to insist that every node must have left and right subtrees of the same height: too rigid to be useful: only perfectly balanced trees with 2k-1 nodes would satisfy the condition (even with the guarantee of small depth).</a:t>
            </a:r>
          </a:p>
        </p:txBody>
      </p:sp>
      <p:grpSp>
        <p:nvGrpSpPr>
          <p:cNvPr id="806" name="Group"/>
          <p:cNvGrpSpPr/>
          <p:nvPr/>
        </p:nvGrpSpPr>
        <p:grpSpPr>
          <a:xfrm>
            <a:off x="6284820" y="6199258"/>
            <a:ext cx="11814360" cy="5789862"/>
            <a:chOff x="0" y="0"/>
            <a:chExt cx="11814358" cy="5789861"/>
          </a:xfrm>
        </p:grpSpPr>
        <p:sp>
          <p:nvSpPr>
            <p:cNvPr id="793" name="Line"/>
            <p:cNvSpPr/>
            <p:nvPr/>
          </p:nvSpPr>
          <p:spPr>
            <a:xfrm flipH="1" flipV="1">
              <a:off x="6030765" y="526241"/>
              <a:ext cx="3211891" cy="2789521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" name="Line"/>
            <p:cNvSpPr/>
            <p:nvPr/>
          </p:nvSpPr>
          <p:spPr>
            <a:xfrm flipH="1">
              <a:off x="2458563" y="533060"/>
              <a:ext cx="3604254" cy="2907184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" name="Oval"/>
            <p:cNvSpPr/>
            <p:nvPr/>
          </p:nvSpPr>
          <p:spPr>
            <a:xfrm rot="21593232">
              <a:off x="5460295" y="1174"/>
              <a:ext cx="1194088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96" name="Line"/>
            <p:cNvSpPr/>
            <p:nvPr/>
          </p:nvSpPr>
          <p:spPr>
            <a:xfrm flipH="1" flipV="1">
              <a:off x="2506304" y="3331931"/>
              <a:ext cx="1975999" cy="1625347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7" name="Line"/>
            <p:cNvSpPr/>
            <p:nvPr/>
          </p:nvSpPr>
          <p:spPr>
            <a:xfrm flipH="1">
              <a:off x="519034" y="3342158"/>
              <a:ext cx="2022981" cy="1701318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8" name="Oval"/>
            <p:cNvSpPr/>
            <p:nvPr/>
          </p:nvSpPr>
          <p:spPr>
            <a:xfrm rot="21593232">
              <a:off x="1939493" y="2810273"/>
              <a:ext cx="1194088" cy="1209133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99" name="Oval"/>
            <p:cNvSpPr/>
            <p:nvPr/>
          </p:nvSpPr>
          <p:spPr>
            <a:xfrm rot="21593232">
              <a:off x="1189" y="4579554"/>
              <a:ext cx="1194088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0" name="Oval"/>
            <p:cNvSpPr/>
            <p:nvPr/>
          </p:nvSpPr>
          <p:spPr>
            <a:xfrm rot="21593232">
              <a:off x="3928254" y="4576117"/>
              <a:ext cx="1194088" cy="1209133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1" name="Line"/>
            <p:cNvSpPr/>
            <p:nvPr/>
          </p:nvSpPr>
          <p:spPr>
            <a:xfrm flipH="1" flipV="1">
              <a:off x="9197132" y="3318756"/>
              <a:ext cx="1975999" cy="1625347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" name="Line"/>
            <p:cNvSpPr/>
            <p:nvPr/>
          </p:nvSpPr>
          <p:spPr>
            <a:xfrm flipH="1">
              <a:off x="7209863" y="3328982"/>
              <a:ext cx="2022981" cy="1701318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" name="Oval"/>
            <p:cNvSpPr/>
            <p:nvPr/>
          </p:nvSpPr>
          <p:spPr>
            <a:xfrm rot="21593232">
              <a:off x="8630322" y="2797096"/>
              <a:ext cx="1194087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4" name="Oval"/>
            <p:cNvSpPr/>
            <p:nvPr/>
          </p:nvSpPr>
          <p:spPr>
            <a:xfrm rot="21593232">
              <a:off x="6692017" y="4566379"/>
              <a:ext cx="1194088" cy="1209133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5" name="Oval"/>
            <p:cNvSpPr/>
            <p:nvPr/>
          </p:nvSpPr>
          <p:spPr>
            <a:xfrm rot="21593232">
              <a:off x="10619082" y="4562941"/>
              <a:ext cx="1194088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Line"/>
          <p:cNvSpPr/>
          <p:nvPr/>
        </p:nvSpPr>
        <p:spPr>
          <a:xfrm flipV="1">
            <a:off x="12781390" y="6131979"/>
            <a:ext cx="1494989" cy="188862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9" name="Line"/>
          <p:cNvSpPr/>
          <p:nvPr/>
        </p:nvSpPr>
        <p:spPr>
          <a:xfrm flipV="1">
            <a:off x="14250651" y="4207633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0" name="Balancing Trees: What we wa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Trees: What we want</a:t>
            </a:r>
          </a:p>
        </p:txBody>
      </p:sp>
      <p:sp>
        <p:nvSpPr>
          <p:cNvPr id="811" name="We are going to look at one balanced BST in particular, called an &quot;AVL tree&quot; You can play around with AVL trees here: https://www.cs.usfca.edu/~galles/visualization/AVLtree.html"/>
          <p:cNvSpPr txBox="1"/>
          <p:nvPr/>
        </p:nvSpPr>
        <p:spPr>
          <a:xfrm>
            <a:off x="628121" y="9862286"/>
            <a:ext cx="23097628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We are going to look at one balanced BST in particular, called an "AVL tree" You can play around with AVL trees here: </a:t>
            </a:r>
            <a:r>
              <a:rPr u="sng">
                <a:hlinkClick r:id="rId2" invalidUrl="" action="" tgtFrame="" tooltip="" history="1" highlightClick="0" endSnd="0"/>
              </a:rPr>
              <a:t>https://www.cs.usfca.edu/~galles/visualization/AVLtree.html</a:t>
            </a:r>
            <a:r>
              <a:t> </a:t>
            </a:r>
          </a:p>
        </p:txBody>
      </p:sp>
      <p:sp>
        <p:nvSpPr>
          <p:cNvPr id="812" name="Line"/>
          <p:cNvSpPr/>
          <p:nvPr/>
        </p:nvSpPr>
        <p:spPr>
          <a:xfrm flipV="1">
            <a:off x="8529165" y="2613533"/>
            <a:ext cx="3677546" cy="132611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3" name="Line"/>
          <p:cNvSpPr/>
          <p:nvPr/>
        </p:nvSpPr>
        <p:spPr>
          <a:xfrm flipH="1" flipV="1">
            <a:off x="16393325" y="4413155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4" name="Line"/>
          <p:cNvSpPr/>
          <p:nvPr/>
        </p:nvSpPr>
        <p:spPr>
          <a:xfrm flipH="1" flipV="1">
            <a:off x="14412308" y="6352977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5" name="Line"/>
          <p:cNvSpPr/>
          <p:nvPr/>
        </p:nvSpPr>
        <p:spPr>
          <a:xfrm flipH="1" flipV="1">
            <a:off x="18374342" y="6411243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6" name="Line"/>
          <p:cNvSpPr/>
          <p:nvPr/>
        </p:nvSpPr>
        <p:spPr>
          <a:xfrm flipH="1" flipV="1">
            <a:off x="8400519" y="4011899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17" name="Line"/>
          <p:cNvSpPr/>
          <p:nvPr/>
        </p:nvSpPr>
        <p:spPr>
          <a:xfrm flipH="1" flipV="1">
            <a:off x="12177289" y="2632196"/>
            <a:ext cx="3936439" cy="1361616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20" name="Group"/>
          <p:cNvGrpSpPr/>
          <p:nvPr/>
        </p:nvGrpSpPr>
        <p:grpSpPr>
          <a:xfrm>
            <a:off x="11427341" y="1656048"/>
            <a:ext cx="1499188" cy="1678348"/>
            <a:chOff x="0" y="0"/>
            <a:chExt cx="1499187" cy="1678347"/>
          </a:xfrm>
        </p:grpSpPr>
        <p:sp>
          <p:nvSpPr>
            <p:cNvPr id="818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9" name="18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18</a:t>
              </a:r>
            </a:p>
          </p:txBody>
        </p:sp>
      </p:grpSp>
      <p:grpSp>
        <p:nvGrpSpPr>
          <p:cNvPr id="823" name="Group"/>
          <p:cNvGrpSpPr/>
          <p:nvPr/>
        </p:nvGrpSpPr>
        <p:grpSpPr>
          <a:xfrm>
            <a:off x="19167144" y="7087864"/>
            <a:ext cx="1499189" cy="1678348"/>
            <a:chOff x="0" y="0"/>
            <a:chExt cx="1499187" cy="1678347"/>
          </a:xfrm>
        </p:grpSpPr>
        <p:sp>
          <p:nvSpPr>
            <p:cNvPr id="821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2" name="99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</p:grpSp>
      <p:grpSp>
        <p:nvGrpSpPr>
          <p:cNvPr id="826" name="Group"/>
          <p:cNvGrpSpPr/>
          <p:nvPr/>
        </p:nvGrpSpPr>
        <p:grpSpPr>
          <a:xfrm>
            <a:off x="13533384" y="5056573"/>
            <a:ext cx="1499189" cy="1678348"/>
            <a:chOff x="0" y="0"/>
            <a:chExt cx="1499187" cy="1678347"/>
          </a:xfrm>
        </p:grpSpPr>
        <p:sp>
          <p:nvSpPr>
            <p:cNvPr id="824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5" name="33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33</a:t>
              </a:r>
            </a:p>
          </p:txBody>
        </p:sp>
      </p:grpSp>
      <p:grpSp>
        <p:nvGrpSpPr>
          <p:cNvPr id="829" name="Group"/>
          <p:cNvGrpSpPr/>
          <p:nvPr/>
        </p:nvGrpSpPr>
        <p:grpSpPr>
          <a:xfrm>
            <a:off x="15323391" y="3079205"/>
            <a:ext cx="1499189" cy="1678348"/>
            <a:chOff x="0" y="0"/>
            <a:chExt cx="1499187" cy="1678347"/>
          </a:xfrm>
        </p:grpSpPr>
        <p:sp>
          <p:nvSpPr>
            <p:cNvPr id="827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8" name="61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61</a:t>
              </a:r>
            </a:p>
          </p:txBody>
        </p:sp>
      </p:grpSp>
      <p:grpSp>
        <p:nvGrpSpPr>
          <p:cNvPr id="832" name="Group"/>
          <p:cNvGrpSpPr/>
          <p:nvPr/>
        </p:nvGrpSpPr>
        <p:grpSpPr>
          <a:xfrm>
            <a:off x="17368643" y="5056573"/>
            <a:ext cx="1499188" cy="1678348"/>
            <a:chOff x="0" y="0"/>
            <a:chExt cx="1499187" cy="1678347"/>
          </a:xfrm>
        </p:grpSpPr>
        <p:sp>
          <p:nvSpPr>
            <p:cNvPr id="830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1" name="87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87</a:t>
              </a:r>
            </a:p>
          </p:txBody>
        </p:sp>
      </p:grpSp>
      <p:grpSp>
        <p:nvGrpSpPr>
          <p:cNvPr id="835" name="Group"/>
          <p:cNvGrpSpPr/>
          <p:nvPr/>
        </p:nvGrpSpPr>
        <p:grpSpPr>
          <a:xfrm>
            <a:off x="11970467" y="7087864"/>
            <a:ext cx="1499189" cy="1678348"/>
            <a:chOff x="0" y="0"/>
            <a:chExt cx="1499187" cy="1678347"/>
          </a:xfrm>
        </p:grpSpPr>
        <p:sp>
          <p:nvSpPr>
            <p:cNvPr id="833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4" name="20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20</a:t>
              </a:r>
            </a:p>
          </p:txBody>
        </p:sp>
      </p:grpSp>
      <p:sp>
        <p:nvSpPr>
          <p:cNvPr id="836" name="Line"/>
          <p:cNvSpPr/>
          <p:nvPr/>
        </p:nvSpPr>
        <p:spPr>
          <a:xfrm flipV="1">
            <a:off x="4491225" y="5909388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7" name="Line"/>
          <p:cNvSpPr/>
          <p:nvPr/>
        </p:nvSpPr>
        <p:spPr>
          <a:xfrm flipV="1">
            <a:off x="6948833" y="3701909"/>
            <a:ext cx="1780626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40" name="Group"/>
          <p:cNvGrpSpPr/>
          <p:nvPr/>
        </p:nvGrpSpPr>
        <p:grpSpPr>
          <a:xfrm>
            <a:off x="3709946" y="6756834"/>
            <a:ext cx="1499189" cy="1678348"/>
            <a:chOff x="0" y="0"/>
            <a:chExt cx="1499187" cy="1678347"/>
          </a:xfrm>
        </p:grpSpPr>
        <p:sp>
          <p:nvSpPr>
            <p:cNvPr id="838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9" name="2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843" name="Group"/>
          <p:cNvGrpSpPr/>
          <p:nvPr/>
        </p:nvGrpSpPr>
        <p:grpSpPr>
          <a:xfrm>
            <a:off x="5617257" y="4768998"/>
            <a:ext cx="1499188" cy="1678348"/>
            <a:chOff x="0" y="0"/>
            <a:chExt cx="1499187" cy="1678347"/>
          </a:xfrm>
        </p:grpSpPr>
        <p:sp>
          <p:nvSpPr>
            <p:cNvPr id="841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2" name="3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7674704" y="2991807"/>
            <a:ext cx="1499188" cy="1678348"/>
            <a:chOff x="0" y="0"/>
            <a:chExt cx="1499187" cy="1678347"/>
          </a:xfrm>
        </p:grpSpPr>
        <p:sp>
          <p:nvSpPr>
            <p:cNvPr id="844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5" name="7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849" name="Group"/>
          <p:cNvGrpSpPr/>
          <p:nvPr/>
        </p:nvGrpSpPr>
        <p:grpSpPr>
          <a:xfrm>
            <a:off x="9322991" y="4768998"/>
            <a:ext cx="1499188" cy="1678348"/>
            <a:chOff x="0" y="0"/>
            <a:chExt cx="1499187" cy="1678347"/>
          </a:xfrm>
        </p:grpSpPr>
        <p:sp>
          <p:nvSpPr>
            <p:cNvPr id="847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8" name="14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</p:grpSp>
      <p:grpSp>
        <p:nvGrpSpPr>
          <p:cNvPr id="852" name="Group"/>
          <p:cNvGrpSpPr/>
          <p:nvPr/>
        </p:nvGrpSpPr>
        <p:grpSpPr>
          <a:xfrm>
            <a:off x="15323391" y="7087864"/>
            <a:ext cx="1499189" cy="1678348"/>
            <a:chOff x="0" y="0"/>
            <a:chExt cx="1499187" cy="1678347"/>
          </a:xfrm>
        </p:grpSpPr>
        <p:sp>
          <p:nvSpPr>
            <p:cNvPr id="850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1" name="50"/>
            <p:cNvSpPr txBox="1"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AVL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</a:t>
            </a:r>
          </a:p>
        </p:txBody>
      </p:sp>
      <p:sp>
        <p:nvSpPr>
          <p:cNvPr id="855" name="An AVL tree (Adelson-Velskii and Landis) is a compromise. It is the same as a binary search tree, except that for every node, the height of the left and right subtrees can differ only by 1 (and an empty tree has a height of -1)."/>
          <p:cNvSpPr txBox="1"/>
          <p:nvPr/>
        </p:nvSpPr>
        <p:spPr>
          <a:xfrm>
            <a:off x="643185" y="2044617"/>
            <a:ext cx="23097629" cy="388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An AVL tree (Adelson-Velskii and Landis) is a compromise. It is the same as a binary search tree, except that for every node, the height of the left and right subtrees can differ only by 1 (and an empty tree has a height of -1).</a:t>
            </a:r>
          </a:p>
        </p:txBody>
      </p:sp>
      <p:grpSp>
        <p:nvGrpSpPr>
          <p:cNvPr id="883" name="Group"/>
          <p:cNvGrpSpPr/>
          <p:nvPr/>
        </p:nvGrpSpPr>
        <p:grpSpPr>
          <a:xfrm>
            <a:off x="1181088" y="5974236"/>
            <a:ext cx="8681732" cy="6596253"/>
            <a:chOff x="0" y="0"/>
            <a:chExt cx="8681731" cy="6596251"/>
          </a:xfrm>
        </p:grpSpPr>
        <p:sp>
          <p:nvSpPr>
            <p:cNvPr id="856" name="Line"/>
            <p:cNvSpPr/>
            <p:nvPr/>
          </p:nvSpPr>
          <p:spPr>
            <a:xfrm flipH="1">
              <a:off x="717806" y="2234055"/>
              <a:ext cx="2017116" cy="19559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" name="Line"/>
            <p:cNvSpPr/>
            <p:nvPr/>
          </p:nvSpPr>
          <p:spPr>
            <a:xfrm flipH="1">
              <a:off x="2806542" y="4263369"/>
              <a:ext cx="1795643" cy="166854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" name="Line"/>
            <p:cNvSpPr/>
            <p:nvPr/>
          </p:nvSpPr>
          <p:spPr>
            <a:xfrm flipH="1" flipV="1">
              <a:off x="5216215" y="981338"/>
              <a:ext cx="2935393" cy="125098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" name="Line"/>
            <p:cNvSpPr/>
            <p:nvPr/>
          </p:nvSpPr>
          <p:spPr>
            <a:xfrm flipH="1">
              <a:off x="2823756" y="998458"/>
              <a:ext cx="2441058" cy="121674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" name="Line"/>
            <p:cNvSpPr/>
            <p:nvPr/>
          </p:nvSpPr>
          <p:spPr>
            <a:xfrm flipH="1" flipV="1">
              <a:off x="2830549" y="2184725"/>
              <a:ext cx="1764259" cy="20626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" name="Line"/>
            <p:cNvSpPr/>
            <p:nvPr/>
          </p:nvSpPr>
          <p:spPr>
            <a:xfrm flipH="1">
              <a:off x="6717044" y="2080422"/>
              <a:ext cx="1184696" cy="203595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864" name="Group"/>
            <p:cNvGrpSpPr/>
            <p:nvPr/>
          </p:nvGrpSpPr>
          <p:grpSpPr>
            <a:xfrm>
              <a:off x="4656540" y="0"/>
              <a:ext cx="1453778" cy="1733202"/>
              <a:chOff x="0" y="0"/>
              <a:chExt cx="1453777" cy="1733201"/>
            </a:xfrm>
          </p:grpSpPr>
          <p:sp>
            <p:nvSpPr>
              <p:cNvPr id="862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63" name="5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867" name="Group"/>
            <p:cNvGrpSpPr/>
            <p:nvPr/>
          </p:nvGrpSpPr>
          <p:grpSpPr>
            <a:xfrm>
              <a:off x="2085126" y="1150019"/>
              <a:ext cx="1453778" cy="1733202"/>
              <a:chOff x="0" y="0"/>
              <a:chExt cx="1453777" cy="1733201"/>
            </a:xfrm>
          </p:grpSpPr>
          <p:sp>
            <p:nvSpPr>
              <p:cNvPr id="865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66" name="2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870" name="Group"/>
            <p:cNvGrpSpPr/>
            <p:nvPr/>
          </p:nvGrpSpPr>
          <p:grpSpPr>
            <a:xfrm>
              <a:off x="7227954" y="1150019"/>
              <a:ext cx="1453778" cy="1733202"/>
              <a:chOff x="0" y="0"/>
              <a:chExt cx="1453777" cy="1733201"/>
            </a:xfrm>
          </p:grpSpPr>
          <p:sp>
            <p:nvSpPr>
              <p:cNvPr id="868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69" name="8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873" name="Group"/>
            <p:cNvGrpSpPr/>
            <p:nvPr/>
          </p:nvGrpSpPr>
          <p:grpSpPr>
            <a:xfrm>
              <a:off x="3882493" y="3116034"/>
              <a:ext cx="1453778" cy="1733203"/>
              <a:chOff x="0" y="0"/>
              <a:chExt cx="1453777" cy="1733201"/>
            </a:xfrm>
          </p:grpSpPr>
          <p:sp>
            <p:nvSpPr>
              <p:cNvPr id="871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72" name="4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876" name="Group"/>
            <p:cNvGrpSpPr/>
            <p:nvPr/>
          </p:nvGrpSpPr>
          <p:grpSpPr>
            <a:xfrm>
              <a:off x="0" y="3116034"/>
              <a:ext cx="1453778" cy="1733203"/>
              <a:chOff x="0" y="0"/>
              <a:chExt cx="1453777" cy="1733201"/>
            </a:xfrm>
          </p:grpSpPr>
          <p:sp>
            <p:nvSpPr>
              <p:cNvPr id="874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75" name="1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879" name="Group"/>
            <p:cNvGrpSpPr/>
            <p:nvPr/>
          </p:nvGrpSpPr>
          <p:grpSpPr>
            <a:xfrm>
              <a:off x="5964405" y="3098401"/>
              <a:ext cx="1453778" cy="1733203"/>
              <a:chOff x="0" y="0"/>
              <a:chExt cx="1453777" cy="1733201"/>
            </a:xfrm>
          </p:grpSpPr>
          <p:sp>
            <p:nvSpPr>
              <p:cNvPr id="877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78" name="7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882" name="Group"/>
            <p:cNvGrpSpPr/>
            <p:nvPr/>
          </p:nvGrpSpPr>
          <p:grpSpPr>
            <a:xfrm>
              <a:off x="2074529" y="4863049"/>
              <a:ext cx="1453778" cy="1733203"/>
              <a:chOff x="0" y="0"/>
              <a:chExt cx="1453777" cy="1733201"/>
            </a:xfrm>
          </p:grpSpPr>
          <p:sp>
            <p:nvSpPr>
              <p:cNvPr id="880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81" name="3"/>
              <p:cNvSpPr txBox="1"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  <p:grpSp>
        <p:nvGrpSpPr>
          <p:cNvPr id="911" name="Group"/>
          <p:cNvGrpSpPr/>
          <p:nvPr/>
        </p:nvGrpSpPr>
        <p:grpSpPr>
          <a:xfrm>
            <a:off x="13455879" y="6029092"/>
            <a:ext cx="8388601" cy="6486541"/>
            <a:chOff x="0" y="0"/>
            <a:chExt cx="8388599" cy="6486539"/>
          </a:xfrm>
        </p:grpSpPr>
        <p:sp>
          <p:nvSpPr>
            <p:cNvPr id="884" name="Line"/>
            <p:cNvSpPr/>
            <p:nvPr/>
          </p:nvSpPr>
          <p:spPr>
            <a:xfrm flipH="1">
              <a:off x="688482" y="2116787"/>
              <a:ext cx="1955539" cy="190650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" name="Line"/>
            <p:cNvSpPr/>
            <p:nvPr/>
          </p:nvSpPr>
          <p:spPr>
            <a:xfrm flipH="1">
              <a:off x="2597387" y="4187182"/>
              <a:ext cx="1784568" cy="178456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" name="Line"/>
            <p:cNvSpPr/>
            <p:nvPr/>
          </p:nvSpPr>
          <p:spPr>
            <a:xfrm flipH="1" flipV="1">
              <a:off x="4985012" y="963801"/>
              <a:ext cx="2882937" cy="122862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" name="Line"/>
            <p:cNvSpPr/>
            <p:nvPr/>
          </p:nvSpPr>
          <p:spPr>
            <a:xfrm flipH="1">
              <a:off x="2630637" y="980616"/>
              <a:ext cx="2402106" cy="9854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" name="Line"/>
            <p:cNvSpPr/>
            <p:nvPr/>
          </p:nvSpPr>
          <p:spPr>
            <a:xfrm flipH="1" flipV="1">
              <a:off x="2641978" y="2145684"/>
              <a:ext cx="1732732" cy="20258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" name="Line"/>
            <p:cNvSpPr/>
            <p:nvPr/>
          </p:nvSpPr>
          <p:spPr>
            <a:xfrm>
              <a:off x="4440586" y="4362339"/>
              <a:ext cx="1417303" cy="141730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892" name="Group"/>
            <p:cNvGrpSpPr/>
            <p:nvPr/>
          </p:nvGrpSpPr>
          <p:grpSpPr>
            <a:xfrm>
              <a:off x="4435338" y="0"/>
              <a:ext cx="1427800" cy="1702230"/>
              <a:chOff x="0" y="0"/>
              <a:chExt cx="1427798" cy="1702229"/>
            </a:xfrm>
          </p:grpSpPr>
          <p:sp>
            <p:nvSpPr>
              <p:cNvPr id="890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91" name="7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895" name="Group"/>
            <p:cNvGrpSpPr/>
            <p:nvPr/>
          </p:nvGrpSpPr>
          <p:grpSpPr>
            <a:xfrm>
              <a:off x="1909876" y="1129468"/>
              <a:ext cx="1427799" cy="1702230"/>
              <a:chOff x="0" y="0"/>
              <a:chExt cx="1427798" cy="1702229"/>
            </a:xfrm>
          </p:grpSpPr>
          <p:sp>
            <p:nvSpPr>
              <p:cNvPr id="893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94" name="2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898" name="Group"/>
            <p:cNvGrpSpPr/>
            <p:nvPr/>
          </p:nvGrpSpPr>
          <p:grpSpPr>
            <a:xfrm>
              <a:off x="6960801" y="1129468"/>
              <a:ext cx="1427799" cy="1702230"/>
              <a:chOff x="0" y="0"/>
              <a:chExt cx="1427798" cy="1702229"/>
            </a:xfrm>
          </p:grpSpPr>
          <p:sp>
            <p:nvSpPr>
              <p:cNvPr id="896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97" name="8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01" name="Group"/>
            <p:cNvGrpSpPr/>
            <p:nvPr/>
          </p:nvGrpSpPr>
          <p:grpSpPr>
            <a:xfrm>
              <a:off x="3675124" y="3060350"/>
              <a:ext cx="1427799" cy="1702231"/>
              <a:chOff x="0" y="0"/>
              <a:chExt cx="1427798" cy="1702229"/>
            </a:xfrm>
          </p:grpSpPr>
          <p:sp>
            <p:nvSpPr>
              <p:cNvPr id="899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00" name="4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904" name="Group"/>
            <p:cNvGrpSpPr/>
            <p:nvPr/>
          </p:nvGrpSpPr>
          <p:grpSpPr>
            <a:xfrm>
              <a:off x="0" y="3060350"/>
              <a:ext cx="1427799" cy="1702231"/>
              <a:chOff x="0" y="0"/>
              <a:chExt cx="1427798" cy="1702229"/>
            </a:xfrm>
          </p:grpSpPr>
          <p:sp>
            <p:nvSpPr>
              <p:cNvPr id="902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03" name="1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907" name="Group"/>
            <p:cNvGrpSpPr/>
            <p:nvPr/>
          </p:nvGrpSpPr>
          <p:grpSpPr>
            <a:xfrm>
              <a:off x="5155098" y="4784309"/>
              <a:ext cx="1427799" cy="1702231"/>
              <a:chOff x="0" y="0"/>
              <a:chExt cx="1427798" cy="1702229"/>
            </a:xfrm>
          </p:grpSpPr>
          <p:sp>
            <p:nvSpPr>
              <p:cNvPr id="905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06" name="5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10" name="Group"/>
            <p:cNvGrpSpPr/>
            <p:nvPr/>
          </p:nvGrpSpPr>
          <p:grpSpPr>
            <a:xfrm>
              <a:off x="1899468" y="4784309"/>
              <a:ext cx="1427799" cy="1702231"/>
              <a:chOff x="0" y="0"/>
              <a:chExt cx="1427798" cy="1702229"/>
            </a:xfrm>
          </p:grpSpPr>
          <p:sp>
            <p:nvSpPr>
              <p:cNvPr id="908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09" name="3"/>
              <p:cNvSpPr txBox="1"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  <p:sp>
        <p:nvSpPr>
          <p:cNvPr id="912" name="AVL Tree"/>
          <p:cNvSpPr txBox="1"/>
          <p:nvPr/>
        </p:nvSpPr>
        <p:spPr>
          <a:xfrm>
            <a:off x="5778313" y="11606623"/>
            <a:ext cx="2787254" cy="866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225296">
              <a:defRPr b="1" sz="4556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AVL Tree</a:t>
            </a:r>
          </a:p>
        </p:txBody>
      </p:sp>
      <p:sp>
        <p:nvSpPr>
          <p:cNvPr id="913" name="Not an AVL Tree"/>
          <p:cNvSpPr txBox="1"/>
          <p:nvPr/>
        </p:nvSpPr>
        <p:spPr>
          <a:xfrm>
            <a:off x="20802990" y="9517833"/>
            <a:ext cx="2372966" cy="15728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097280">
              <a:defRPr b="1" sz="4080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Not an AVL Tree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AVL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</a:t>
            </a:r>
          </a:p>
        </p:txBody>
      </p:sp>
      <p:sp>
        <p:nvSpPr>
          <p:cNvPr id="916" name="Height information is kept for each node, and the height is almost log N in practice."/>
          <p:cNvSpPr txBox="1"/>
          <p:nvPr>
            <p:ph type="body" sz="quarter" idx="4294967295"/>
          </p:nvPr>
        </p:nvSpPr>
        <p:spPr>
          <a:xfrm>
            <a:off x="2454257" y="1836001"/>
            <a:ext cx="19475486" cy="2149024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415766" indent="-415766" defTabSz="1773936">
              <a:spcBef>
                <a:spcPts val="1100"/>
              </a:spcBef>
              <a:buSzPct val="100000"/>
              <a:buFontTx/>
              <a:defRPr sz="640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t>Height information is kept for each node, and the height is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almost</a:t>
            </a:r>
            <a:r>
              <a:t> log N in practice.</a:t>
            </a:r>
          </a:p>
        </p:txBody>
      </p:sp>
      <p:sp>
        <p:nvSpPr>
          <p:cNvPr id="917" name="When we insert into an AVL tree, we have to update the balancing information back up the tree…"/>
          <p:cNvSpPr txBox="1"/>
          <p:nvPr/>
        </p:nvSpPr>
        <p:spPr>
          <a:xfrm>
            <a:off x="13154556" y="4710591"/>
            <a:ext cx="10619520" cy="67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30041" indent="-330041" algn="l" defTabSz="1408175">
              <a:spcBef>
                <a:spcPts val="800"/>
              </a:spcBef>
              <a:buSzPct val="100000"/>
              <a:buChar char="•"/>
              <a:defRPr sz="5390">
                <a:uFill>
                  <a:solidFill>
                    <a:srgbClr val="FFFFFF"/>
                  </a:solidFill>
                </a:uFill>
              </a:defRPr>
            </a:pPr>
            <a:r>
              <a:t>When we insert into an AVL tree, we have to update the balancing information back up the tree</a:t>
            </a:r>
          </a:p>
          <a:p>
            <a:pPr marL="330041" indent="-330041" algn="l" defTabSz="1408175">
              <a:spcBef>
                <a:spcPts val="800"/>
              </a:spcBef>
              <a:buSzPct val="100000"/>
              <a:buChar char="•"/>
              <a:defRPr sz="5390">
                <a:uFill>
                  <a:solidFill>
                    <a:srgbClr val="FFFFFF"/>
                  </a:solidFill>
                </a:uFill>
              </a:defRPr>
            </a:pPr>
            <a:r>
              <a:t>We also have to maintain the AVL property — tricky! Think about inserting 6 into the tree: this would upset the balance at node 8.</a:t>
            </a:r>
          </a:p>
        </p:txBody>
      </p:sp>
      <p:grpSp>
        <p:nvGrpSpPr>
          <p:cNvPr id="945" name="Group"/>
          <p:cNvGrpSpPr/>
          <p:nvPr/>
        </p:nvGrpSpPr>
        <p:grpSpPr>
          <a:xfrm>
            <a:off x="2521188" y="4303339"/>
            <a:ext cx="10000991" cy="7598605"/>
            <a:chOff x="0" y="0"/>
            <a:chExt cx="10000989" cy="7598604"/>
          </a:xfrm>
        </p:grpSpPr>
        <p:sp>
          <p:nvSpPr>
            <p:cNvPr id="918" name="Line"/>
            <p:cNvSpPr/>
            <p:nvPr/>
          </p:nvSpPr>
          <p:spPr>
            <a:xfrm flipH="1">
              <a:off x="826882" y="2573537"/>
              <a:ext cx="2323633" cy="2253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" name="Line"/>
            <p:cNvSpPr/>
            <p:nvPr/>
          </p:nvSpPr>
          <p:spPr>
            <a:xfrm flipH="1">
              <a:off x="3233019" y="4911221"/>
              <a:ext cx="2068505" cy="192209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" name="Line"/>
            <p:cNvSpPr/>
            <p:nvPr/>
          </p:nvSpPr>
          <p:spPr>
            <a:xfrm flipH="1" flipV="1">
              <a:off x="6008861" y="1130460"/>
              <a:ext cx="3381448" cy="144108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" name="Line"/>
            <p:cNvSpPr/>
            <p:nvPr/>
          </p:nvSpPr>
          <p:spPr>
            <a:xfrm flipH="1">
              <a:off x="3252848" y="1150181"/>
              <a:ext cx="2811997" cy="14016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" name="Line"/>
            <p:cNvSpPr/>
            <p:nvPr/>
          </p:nvSpPr>
          <p:spPr>
            <a:xfrm flipH="1" flipV="1">
              <a:off x="3260673" y="2516711"/>
              <a:ext cx="2032353" cy="237613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" name="Line"/>
            <p:cNvSpPr/>
            <p:nvPr/>
          </p:nvSpPr>
          <p:spPr>
            <a:xfrm flipH="1">
              <a:off x="7737753" y="2396558"/>
              <a:ext cx="1364719" cy="234533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926" name="Group"/>
            <p:cNvGrpSpPr/>
            <p:nvPr/>
          </p:nvGrpSpPr>
          <p:grpSpPr>
            <a:xfrm>
              <a:off x="5364138" y="0"/>
              <a:ext cx="1674692" cy="1996576"/>
              <a:chOff x="0" y="0"/>
              <a:chExt cx="1674690" cy="1996575"/>
            </a:xfrm>
          </p:grpSpPr>
          <p:sp>
            <p:nvSpPr>
              <p:cNvPr id="924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25" name="5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29" name="Group"/>
            <p:cNvGrpSpPr/>
            <p:nvPr/>
          </p:nvGrpSpPr>
          <p:grpSpPr>
            <a:xfrm>
              <a:off x="2401977" y="1324773"/>
              <a:ext cx="1674692" cy="1996577"/>
              <a:chOff x="0" y="0"/>
              <a:chExt cx="1674690" cy="1996575"/>
            </a:xfrm>
          </p:grpSpPr>
          <p:sp>
            <p:nvSpPr>
              <p:cNvPr id="927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28" name="2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932" name="Group"/>
            <p:cNvGrpSpPr/>
            <p:nvPr/>
          </p:nvGrpSpPr>
          <p:grpSpPr>
            <a:xfrm>
              <a:off x="8326299" y="1324773"/>
              <a:ext cx="1674691" cy="1996577"/>
              <a:chOff x="0" y="0"/>
              <a:chExt cx="1674690" cy="1996575"/>
            </a:xfrm>
          </p:grpSpPr>
          <p:sp>
            <p:nvSpPr>
              <p:cNvPr id="930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31" name="8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35" name="Group"/>
            <p:cNvGrpSpPr/>
            <p:nvPr/>
          </p:nvGrpSpPr>
          <p:grpSpPr>
            <a:xfrm>
              <a:off x="4472469" y="3589540"/>
              <a:ext cx="1674691" cy="1996577"/>
              <a:chOff x="0" y="0"/>
              <a:chExt cx="1674690" cy="1996575"/>
            </a:xfrm>
          </p:grpSpPr>
          <p:sp>
            <p:nvSpPr>
              <p:cNvPr id="933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34" name="4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938" name="Group"/>
            <p:cNvGrpSpPr/>
            <p:nvPr/>
          </p:nvGrpSpPr>
          <p:grpSpPr>
            <a:xfrm>
              <a:off x="0" y="3589540"/>
              <a:ext cx="1674691" cy="1996577"/>
              <a:chOff x="0" y="0"/>
              <a:chExt cx="1674690" cy="1996575"/>
            </a:xfrm>
          </p:grpSpPr>
          <p:sp>
            <p:nvSpPr>
              <p:cNvPr id="936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37" name="1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941" name="Group"/>
            <p:cNvGrpSpPr/>
            <p:nvPr/>
          </p:nvGrpSpPr>
          <p:grpSpPr>
            <a:xfrm>
              <a:off x="6870744" y="3569227"/>
              <a:ext cx="1674691" cy="1996577"/>
              <a:chOff x="0" y="0"/>
              <a:chExt cx="1674690" cy="1996575"/>
            </a:xfrm>
          </p:grpSpPr>
          <p:sp>
            <p:nvSpPr>
              <p:cNvPr id="939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40" name="7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944" name="Group"/>
            <p:cNvGrpSpPr/>
            <p:nvPr/>
          </p:nvGrpSpPr>
          <p:grpSpPr>
            <a:xfrm>
              <a:off x="2389770" y="5602028"/>
              <a:ext cx="1674691" cy="1996577"/>
              <a:chOff x="0" y="0"/>
              <a:chExt cx="1674690" cy="1996575"/>
            </a:xfrm>
          </p:grpSpPr>
          <p:sp>
            <p:nvSpPr>
              <p:cNvPr id="942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43" name="3"/>
              <p:cNvSpPr txBox="1"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AVL Trees: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</a:t>
            </a:r>
          </a:p>
        </p:txBody>
      </p:sp>
      <p:sp>
        <p:nvSpPr>
          <p:cNvPr id="948" name="As it turns out, a simple modification of the tree, called rotation, can restore the AVL property."/>
          <p:cNvSpPr txBox="1"/>
          <p:nvPr>
            <p:ph type="body" sz="quarter" idx="4294967295"/>
          </p:nvPr>
        </p:nvSpPr>
        <p:spPr>
          <a:xfrm>
            <a:off x="4077592" y="1778891"/>
            <a:ext cx="17092416" cy="1839376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351472" indent="-351472" defTabSz="1499616">
              <a:spcBef>
                <a:spcPts val="900"/>
              </a:spcBef>
              <a:buSzPct val="100000"/>
              <a:buFontTx/>
              <a:defRPr sz="541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t>As it turns out, a simple modification of the tree, called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rotation</a:t>
            </a:r>
            <a:r>
              <a:t>, can restore the AVL property.</a:t>
            </a:r>
          </a:p>
        </p:txBody>
      </p:sp>
      <p:sp>
        <p:nvSpPr>
          <p:cNvPr id="949" name="After insertion, only nodes on the path from the insertion might have their balance altered, because only those nodes had their subtrees altered.…"/>
          <p:cNvSpPr txBox="1"/>
          <p:nvPr/>
        </p:nvSpPr>
        <p:spPr>
          <a:xfrm>
            <a:off x="12380676" y="4374542"/>
            <a:ext cx="11654436" cy="7105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55758" indent="-355758" algn="l" defTabSz="1517903">
              <a:spcBef>
                <a:spcPts val="900"/>
              </a:spcBef>
              <a:buSzPct val="100000"/>
              <a:buChar char="•"/>
              <a:defRPr sz="5478">
                <a:uFill>
                  <a:solidFill>
                    <a:srgbClr val="FFFFFF"/>
                  </a:solidFill>
                </a:uFill>
              </a:defRPr>
            </a:pPr>
            <a:r>
              <a:t>After insertion, only nodes on the path from the insertion might have their balance altered, because only those nodes had their subtrees altered.</a:t>
            </a:r>
          </a:p>
          <a:p>
            <a:pPr marL="355758" indent="-355758" algn="l" defTabSz="1517903">
              <a:spcBef>
                <a:spcPts val="900"/>
              </a:spcBef>
              <a:buSzPct val="100000"/>
              <a:buChar char="•"/>
              <a:defRPr sz="5478">
                <a:uFill>
                  <a:solidFill>
                    <a:srgbClr val="FFFFFF"/>
                  </a:solidFill>
                </a:uFill>
              </a:defRPr>
            </a:pPr>
            <a:r>
              <a:t>We will re-balance as we follow the path up to the root updating balancing information.</a:t>
            </a:r>
          </a:p>
        </p:txBody>
      </p:sp>
      <p:grpSp>
        <p:nvGrpSpPr>
          <p:cNvPr id="977" name="Group"/>
          <p:cNvGrpSpPr/>
          <p:nvPr/>
        </p:nvGrpSpPr>
        <p:grpSpPr>
          <a:xfrm>
            <a:off x="2841647" y="4324190"/>
            <a:ext cx="8464867" cy="6431481"/>
            <a:chOff x="0" y="0"/>
            <a:chExt cx="8464865" cy="6431479"/>
          </a:xfrm>
        </p:grpSpPr>
        <p:sp>
          <p:nvSpPr>
            <p:cNvPr id="950" name="Line"/>
            <p:cNvSpPr/>
            <p:nvPr/>
          </p:nvSpPr>
          <p:spPr>
            <a:xfrm flipH="1">
              <a:off x="699875" y="2178249"/>
              <a:ext cx="1966730" cy="190705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" name="Line"/>
            <p:cNvSpPr/>
            <p:nvPr/>
          </p:nvSpPr>
          <p:spPr>
            <a:xfrm flipH="1">
              <a:off x="2736436" y="4156872"/>
              <a:ext cx="1750789" cy="16268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" name="Line"/>
            <p:cNvSpPr/>
            <p:nvPr/>
          </p:nvSpPr>
          <p:spPr>
            <a:xfrm flipH="1" flipV="1">
              <a:off x="5085916" y="956824"/>
              <a:ext cx="2862068" cy="12197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" name="Line"/>
            <p:cNvSpPr/>
            <p:nvPr/>
          </p:nvSpPr>
          <p:spPr>
            <a:xfrm flipH="1">
              <a:off x="2753220" y="973517"/>
              <a:ext cx="2380081" cy="118634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4" name="Line"/>
            <p:cNvSpPr/>
            <p:nvPr/>
          </p:nvSpPr>
          <p:spPr>
            <a:xfrm flipH="1" flipV="1">
              <a:off x="2759843" y="2130151"/>
              <a:ext cx="1720189" cy="201117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5" name="Line"/>
            <p:cNvSpPr/>
            <p:nvPr/>
          </p:nvSpPr>
          <p:spPr>
            <a:xfrm flipH="1">
              <a:off x="6549256" y="2028454"/>
              <a:ext cx="1155102" cy="198510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958" name="Group"/>
            <p:cNvGrpSpPr/>
            <p:nvPr/>
          </p:nvGrpSpPr>
          <p:grpSpPr>
            <a:xfrm>
              <a:off x="4540222" y="0"/>
              <a:ext cx="1417463" cy="1689908"/>
              <a:chOff x="0" y="0"/>
              <a:chExt cx="1417462" cy="1689907"/>
            </a:xfrm>
          </p:grpSpPr>
          <p:sp>
            <p:nvSpPr>
              <p:cNvPr id="956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57" name="5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61" name="Group"/>
            <p:cNvGrpSpPr/>
            <p:nvPr/>
          </p:nvGrpSpPr>
          <p:grpSpPr>
            <a:xfrm>
              <a:off x="2033040" y="1121292"/>
              <a:ext cx="1417464" cy="1689908"/>
              <a:chOff x="0" y="0"/>
              <a:chExt cx="1417462" cy="1689907"/>
            </a:xfrm>
          </p:grpSpPr>
          <p:sp>
            <p:nvSpPr>
              <p:cNvPr id="959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60" name="2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964" name="Group"/>
            <p:cNvGrpSpPr/>
            <p:nvPr/>
          </p:nvGrpSpPr>
          <p:grpSpPr>
            <a:xfrm>
              <a:off x="7047403" y="1121292"/>
              <a:ext cx="1417463" cy="1689908"/>
              <a:chOff x="0" y="0"/>
              <a:chExt cx="1417462" cy="1689907"/>
            </a:xfrm>
          </p:grpSpPr>
          <p:sp>
            <p:nvSpPr>
              <p:cNvPr id="962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63" name="8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67" name="Group"/>
            <p:cNvGrpSpPr/>
            <p:nvPr/>
          </p:nvGrpSpPr>
          <p:grpSpPr>
            <a:xfrm>
              <a:off x="3785510" y="3038196"/>
              <a:ext cx="1417464" cy="1689909"/>
              <a:chOff x="0" y="0"/>
              <a:chExt cx="1417462" cy="1689907"/>
            </a:xfrm>
          </p:grpSpPr>
          <p:sp>
            <p:nvSpPr>
              <p:cNvPr id="965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66" name="4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970" name="Group"/>
            <p:cNvGrpSpPr/>
            <p:nvPr/>
          </p:nvGrpSpPr>
          <p:grpSpPr>
            <a:xfrm>
              <a:off x="0" y="3038196"/>
              <a:ext cx="1417463" cy="1689909"/>
              <a:chOff x="0" y="0"/>
              <a:chExt cx="1417462" cy="1689907"/>
            </a:xfrm>
          </p:grpSpPr>
          <p:sp>
            <p:nvSpPr>
              <p:cNvPr id="968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69" name="1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973" name="Group"/>
            <p:cNvGrpSpPr/>
            <p:nvPr/>
          </p:nvGrpSpPr>
          <p:grpSpPr>
            <a:xfrm>
              <a:off x="5815417" y="3021004"/>
              <a:ext cx="1417463" cy="1689908"/>
              <a:chOff x="0" y="0"/>
              <a:chExt cx="1417462" cy="1689907"/>
            </a:xfrm>
          </p:grpSpPr>
          <p:sp>
            <p:nvSpPr>
              <p:cNvPr id="971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72" name="7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976" name="Group"/>
            <p:cNvGrpSpPr/>
            <p:nvPr/>
          </p:nvGrpSpPr>
          <p:grpSpPr>
            <a:xfrm>
              <a:off x="2022708" y="4741572"/>
              <a:ext cx="1417463" cy="1689908"/>
              <a:chOff x="0" y="0"/>
              <a:chExt cx="1417462" cy="1689907"/>
            </a:xfrm>
          </p:grpSpPr>
          <p:sp>
            <p:nvSpPr>
              <p:cNvPr id="974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75" name="3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AVL Trees: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</a:t>
            </a:r>
          </a:p>
        </p:txBody>
      </p:sp>
      <p:sp>
        <p:nvSpPr>
          <p:cNvPr id="980" name="We will call the node to be balanced, 𝝰"/>
          <p:cNvSpPr txBox="1"/>
          <p:nvPr>
            <p:ph type="body" sz="quarter" idx="4294967295"/>
          </p:nvPr>
        </p:nvSpPr>
        <p:spPr>
          <a:xfrm>
            <a:off x="3988803" y="2099349"/>
            <a:ext cx="17092415" cy="1002012"/>
          </a:xfrm>
          <a:prstGeom prst="rect">
            <a:avLst/>
          </a:prstGeom>
        </p:spPr>
        <p:txBody>
          <a:bodyPr lIns="91439" tIns="91439" rIns="91439" bIns="91439"/>
          <a:lstStyle>
            <a:lvl1pPr marL="347186" indent="-347186" defTabSz="1481327">
              <a:spcBef>
                <a:spcPts val="900"/>
              </a:spcBef>
              <a:buSzPct val="100000"/>
              <a:buFontTx/>
              <a:defRPr sz="5346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We will call the node to be balanced, 𝝰</a:t>
            </a:r>
          </a:p>
        </p:txBody>
      </p:sp>
      <p:sp>
        <p:nvSpPr>
          <p:cNvPr id="981" name="Because any node has at most two children, and a height imbalance requires that 𝝰’s two subtrees’ heights differ by two, there can be four violation cases:…"/>
          <p:cNvSpPr txBox="1"/>
          <p:nvPr/>
        </p:nvSpPr>
        <p:spPr>
          <a:xfrm>
            <a:off x="9283055" y="4240578"/>
            <a:ext cx="15015246" cy="619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04323" indent="-304323" algn="l" defTabSz="1298447">
              <a:spcBef>
                <a:spcPts val="800"/>
              </a:spcBef>
              <a:buSzPct val="100000"/>
              <a:buChar char="•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Because any node has at most two children, and a height imbalance requires that 𝝰’s two subtrees’ heights differ by two, there can be four violation cases: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left subtree of the left child of 𝝰.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right subtree of the left child of 𝝰.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left subtree of the right child of 𝝰.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right subtree of the right child of 𝝰.</a:t>
            </a:r>
          </a:p>
        </p:txBody>
      </p:sp>
      <p:grpSp>
        <p:nvGrpSpPr>
          <p:cNvPr id="1009" name="Group"/>
          <p:cNvGrpSpPr/>
          <p:nvPr/>
        </p:nvGrpSpPr>
        <p:grpSpPr>
          <a:xfrm>
            <a:off x="569303" y="4120012"/>
            <a:ext cx="8464867" cy="6431481"/>
            <a:chOff x="0" y="0"/>
            <a:chExt cx="8464865" cy="6431479"/>
          </a:xfrm>
        </p:grpSpPr>
        <p:sp>
          <p:nvSpPr>
            <p:cNvPr id="982" name="Line"/>
            <p:cNvSpPr/>
            <p:nvPr/>
          </p:nvSpPr>
          <p:spPr>
            <a:xfrm flipH="1">
              <a:off x="699875" y="2178249"/>
              <a:ext cx="1966730" cy="190705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" name="Line"/>
            <p:cNvSpPr/>
            <p:nvPr/>
          </p:nvSpPr>
          <p:spPr>
            <a:xfrm flipH="1">
              <a:off x="2736436" y="4156872"/>
              <a:ext cx="1750789" cy="16268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" name="Line"/>
            <p:cNvSpPr/>
            <p:nvPr/>
          </p:nvSpPr>
          <p:spPr>
            <a:xfrm flipH="1" flipV="1">
              <a:off x="5085916" y="956824"/>
              <a:ext cx="2862068" cy="12197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" name="Line"/>
            <p:cNvSpPr/>
            <p:nvPr/>
          </p:nvSpPr>
          <p:spPr>
            <a:xfrm flipH="1">
              <a:off x="2753220" y="973517"/>
              <a:ext cx="2380081" cy="118634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" name="Line"/>
            <p:cNvSpPr/>
            <p:nvPr/>
          </p:nvSpPr>
          <p:spPr>
            <a:xfrm flipH="1" flipV="1">
              <a:off x="2759843" y="2130151"/>
              <a:ext cx="1720189" cy="201117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" name="Line"/>
            <p:cNvSpPr/>
            <p:nvPr/>
          </p:nvSpPr>
          <p:spPr>
            <a:xfrm flipH="1">
              <a:off x="6549256" y="2028454"/>
              <a:ext cx="1155102" cy="198510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990" name="Group"/>
            <p:cNvGrpSpPr/>
            <p:nvPr/>
          </p:nvGrpSpPr>
          <p:grpSpPr>
            <a:xfrm>
              <a:off x="4540222" y="0"/>
              <a:ext cx="1417463" cy="1689908"/>
              <a:chOff x="0" y="0"/>
              <a:chExt cx="1417462" cy="1689907"/>
            </a:xfrm>
          </p:grpSpPr>
          <p:sp>
            <p:nvSpPr>
              <p:cNvPr id="988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89" name="5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93" name="Group"/>
            <p:cNvGrpSpPr/>
            <p:nvPr/>
          </p:nvGrpSpPr>
          <p:grpSpPr>
            <a:xfrm>
              <a:off x="2033040" y="1121292"/>
              <a:ext cx="1417464" cy="1689908"/>
              <a:chOff x="0" y="0"/>
              <a:chExt cx="1417462" cy="1689907"/>
            </a:xfrm>
          </p:grpSpPr>
          <p:sp>
            <p:nvSpPr>
              <p:cNvPr id="991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92" name="2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996" name="Group"/>
            <p:cNvGrpSpPr/>
            <p:nvPr/>
          </p:nvGrpSpPr>
          <p:grpSpPr>
            <a:xfrm>
              <a:off x="7047403" y="1121292"/>
              <a:ext cx="1417463" cy="1689908"/>
              <a:chOff x="0" y="0"/>
              <a:chExt cx="1417462" cy="1689907"/>
            </a:xfrm>
          </p:grpSpPr>
          <p:sp>
            <p:nvSpPr>
              <p:cNvPr id="994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95" name="8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99" name="Group"/>
            <p:cNvGrpSpPr/>
            <p:nvPr/>
          </p:nvGrpSpPr>
          <p:grpSpPr>
            <a:xfrm>
              <a:off x="3785510" y="3038196"/>
              <a:ext cx="1417464" cy="1689909"/>
              <a:chOff x="0" y="0"/>
              <a:chExt cx="1417462" cy="1689907"/>
            </a:xfrm>
          </p:grpSpPr>
          <p:sp>
            <p:nvSpPr>
              <p:cNvPr id="997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98" name="4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1002" name="Group"/>
            <p:cNvGrpSpPr/>
            <p:nvPr/>
          </p:nvGrpSpPr>
          <p:grpSpPr>
            <a:xfrm>
              <a:off x="0" y="3038196"/>
              <a:ext cx="1417463" cy="1689909"/>
              <a:chOff x="0" y="0"/>
              <a:chExt cx="1417462" cy="1689907"/>
            </a:xfrm>
          </p:grpSpPr>
          <p:sp>
            <p:nvSpPr>
              <p:cNvPr id="1000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01" name="1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1005" name="Group"/>
            <p:cNvGrpSpPr/>
            <p:nvPr/>
          </p:nvGrpSpPr>
          <p:grpSpPr>
            <a:xfrm>
              <a:off x="5815417" y="3021004"/>
              <a:ext cx="1417463" cy="1689908"/>
              <a:chOff x="0" y="0"/>
              <a:chExt cx="1417462" cy="1689907"/>
            </a:xfrm>
          </p:grpSpPr>
          <p:sp>
            <p:nvSpPr>
              <p:cNvPr id="1003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04" name="7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1008" name="Group"/>
            <p:cNvGrpSpPr/>
            <p:nvPr/>
          </p:nvGrpSpPr>
          <p:grpSpPr>
            <a:xfrm>
              <a:off x="2022708" y="4741572"/>
              <a:ext cx="1417463" cy="1689908"/>
              <a:chOff x="0" y="0"/>
              <a:chExt cx="1417462" cy="1689907"/>
            </a:xfrm>
          </p:grpSpPr>
          <p:sp>
            <p:nvSpPr>
              <p:cNvPr id="1006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07" name="3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AVL Trees: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</a:t>
            </a:r>
          </a:p>
        </p:txBody>
      </p:sp>
      <p:grpSp>
        <p:nvGrpSpPr>
          <p:cNvPr id="1039" name="Group"/>
          <p:cNvGrpSpPr/>
          <p:nvPr/>
        </p:nvGrpSpPr>
        <p:grpSpPr>
          <a:xfrm>
            <a:off x="569303" y="4120012"/>
            <a:ext cx="8464867" cy="6431481"/>
            <a:chOff x="0" y="0"/>
            <a:chExt cx="8464865" cy="6431479"/>
          </a:xfrm>
        </p:grpSpPr>
        <p:sp>
          <p:nvSpPr>
            <p:cNvPr id="1012" name="Line"/>
            <p:cNvSpPr/>
            <p:nvPr/>
          </p:nvSpPr>
          <p:spPr>
            <a:xfrm flipH="1">
              <a:off x="699875" y="2178249"/>
              <a:ext cx="1966730" cy="190705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3" name="Line"/>
            <p:cNvSpPr/>
            <p:nvPr/>
          </p:nvSpPr>
          <p:spPr>
            <a:xfrm flipH="1">
              <a:off x="2736436" y="4156872"/>
              <a:ext cx="1750789" cy="16268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4" name="Line"/>
            <p:cNvSpPr/>
            <p:nvPr/>
          </p:nvSpPr>
          <p:spPr>
            <a:xfrm flipH="1" flipV="1">
              <a:off x="5085916" y="956824"/>
              <a:ext cx="2862068" cy="12197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5" name="Line"/>
            <p:cNvSpPr/>
            <p:nvPr/>
          </p:nvSpPr>
          <p:spPr>
            <a:xfrm flipH="1">
              <a:off x="2753220" y="973517"/>
              <a:ext cx="2380081" cy="118634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6" name="Line"/>
            <p:cNvSpPr/>
            <p:nvPr/>
          </p:nvSpPr>
          <p:spPr>
            <a:xfrm flipH="1" flipV="1">
              <a:off x="2759843" y="2130151"/>
              <a:ext cx="1720189" cy="201117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7" name="Line"/>
            <p:cNvSpPr/>
            <p:nvPr/>
          </p:nvSpPr>
          <p:spPr>
            <a:xfrm flipH="1">
              <a:off x="6549256" y="2028454"/>
              <a:ext cx="1155102" cy="198510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20" name="Group"/>
            <p:cNvGrpSpPr/>
            <p:nvPr/>
          </p:nvGrpSpPr>
          <p:grpSpPr>
            <a:xfrm>
              <a:off x="4540222" y="0"/>
              <a:ext cx="1417463" cy="1689908"/>
              <a:chOff x="0" y="0"/>
              <a:chExt cx="1417462" cy="1689907"/>
            </a:xfrm>
          </p:grpSpPr>
          <p:sp>
            <p:nvSpPr>
              <p:cNvPr id="1018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19" name="5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1023" name="Group"/>
            <p:cNvGrpSpPr/>
            <p:nvPr/>
          </p:nvGrpSpPr>
          <p:grpSpPr>
            <a:xfrm>
              <a:off x="2033040" y="1121292"/>
              <a:ext cx="1417464" cy="1689908"/>
              <a:chOff x="0" y="0"/>
              <a:chExt cx="1417462" cy="1689907"/>
            </a:xfrm>
          </p:grpSpPr>
          <p:sp>
            <p:nvSpPr>
              <p:cNvPr id="1021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22" name="2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1026" name="Group"/>
            <p:cNvGrpSpPr/>
            <p:nvPr/>
          </p:nvGrpSpPr>
          <p:grpSpPr>
            <a:xfrm>
              <a:off x="7047403" y="1121292"/>
              <a:ext cx="1417463" cy="1689908"/>
              <a:chOff x="0" y="0"/>
              <a:chExt cx="1417462" cy="1689907"/>
            </a:xfrm>
          </p:grpSpPr>
          <p:sp>
            <p:nvSpPr>
              <p:cNvPr id="1024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25" name="8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1029" name="Group"/>
            <p:cNvGrpSpPr/>
            <p:nvPr/>
          </p:nvGrpSpPr>
          <p:grpSpPr>
            <a:xfrm>
              <a:off x="3785510" y="3038196"/>
              <a:ext cx="1417464" cy="1689909"/>
              <a:chOff x="0" y="0"/>
              <a:chExt cx="1417462" cy="1689907"/>
            </a:xfrm>
          </p:grpSpPr>
          <p:sp>
            <p:nvSpPr>
              <p:cNvPr id="1027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28" name="4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1032" name="Group"/>
            <p:cNvGrpSpPr/>
            <p:nvPr/>
          </p:nvGrpSpPr>
          <p:grpSpPr>
            <a:xfrm>
              <a:off x="0" y="3038196"/>
              <a:ext cx="1417463" cy="1689909"/>
              <a:chOff x="0" y="0"/>
              <a:chExt cx="1417462" cy="1689907"/>
            </a:xfrm>
          </p:grpSpPr>
          <p:sp>
            <p:nvSpPr>
              <p:cNvPr id="1030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31" name="1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1035" name="Group"/>
            <p:cNvGrpSpPr/>
            <p:nvPr/>
          </p:nvGrpSpPr>
          <p:grpSpPr>
            <a:xfrm>
              <a:off x="5815417" y="3021004"/>
              <a:ext cx="1417463" cy="1689908"/>
              <a:chOff x="0" y="0"/>
              <a:chExt cx="1417462" cy="1689907"/>
            </a:xfrm>
          </p:grpSpPr>
          <p:sp>
            <p:nvSpPr>
              <p:cNvPr id="1033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34" name="7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1038" name="Group"/>
            <p:cNvGrpSpPr/>
            <p:nvPr/>
          </p:nvGrpSpPr>
          <p:grpSpPr>
            <a:xfrm>
              <a:off x="2022708" y="4741572"/>
              <a:ext cx="1417463" cy="1689908"/>
              <a:chOff x="0" y="0"/>
              <a:chExt cx="1417462" cy="1689907"/>
            </a:xfrm>
          </p:grpSpPr>
          <p:sp>
            <p:nvSpPr>
              <p:cNvPr id="1036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37" name="3"/>
              <p:cNvSpPr txBox="1"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  <p:sp>
        <p:nvSpPr>
          <p:cNvPr id="1040" name="For “outside” cases (left-left, right-right), we can do a “single rotation”…"/>
          <p:cNvSpPr txBox="1"/>
          <p:nvPr/>
        </p:nvSpPr>
        <p:spPr>
          <a:xfrm>
            <a:off x="9854833" y="4636485"/>
            <a:ext cx="12805718" cy="5398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415766" indent="-415766" algn="l" defTabSz="1773936">
              <a:spcBef>
                <a:spcPts val="1100"/>
              </a:spcBef>
              <a:buSzPct val="100000"/>
              <a:buChar char="•"/>
              <a:defRPr sz="6402">
                <a:uFill>
                  <a:solidFill>
                    <a:srgbClr val="FFFFFF"/>
                  </a:solidFill>
                </a:uFill>
              </a:defRPr>
            </a:pPr>
            <a:r>
              <a:t>For “outside” cases (left-left, right-right), we can do a “single rotation”</a:t>
            </a:r>
          </a:p>
          <a:p>
            <a:pPr marL="415766" indent="-415766" algn="l" defTabSz="1773936">
              <a:spcBef>
                <a:spcPts val="1100"/>
              </a:spcBef>
              <a:buSzPct val="100000"/>
              <a:buChar char="•"/>
              <a:defRPr sz="6402">
                <a:uFill>
                  <a:solidFill>
                    <a:srgbClr val="FFFFFF"/>
                  </a:solidFill>
                </a:uFill>
              </a:defRPr>
            </a:pPr>
            <a:r>
              <a:t>For “inside” cases (left-right, right, left), we have to do a more complex “double rotation.”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grpSp>
        <p:nvGrpSpPr>
          <p:cNvPr id="1085" name="Group"/>
          <p:cNvGrpSpPr/>
          <p:nvPr/>
        </p:nvGrpSpPr>
        <p:grpSpPr>
          <a:xfrm>
            <a:off x="1651384" y="2473579"/>
            <a:ext cx="21081232" cy="7894863"/>
            <a:chOff x="0" y="0"/>
            <a:chExt cx="21081231" cy="7894862"/>
          </a:xfrm>
        </p:grpSpPr>
        <p:sp>
          <p:nvSpPr>
            <p:cNvPr id="1043" name="Line"/>
            <p:cNvSpPr/>
            <p:nvPr/>
          </p:nvSpPr>
          <p:spPr>
            <a:xfrm flipH="1">
              <a:off x="2206323" y="1829853"/>
              <a:ext cx="1233463" cy="16499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4" name="Line"/>
            <p:cNvSpPr/>
            <p:nvPr/>
          </p:nvSpPr>
          <p:spPr>
            <a:xfrm flipH="1" flipV="1">
              <a:off x="5524279" y="777466"/>
              <a:ext cx="2465976" cy="105093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5" name="Line"/>
            <p:cNvSpPr/>
            <p:nvPr/>
          </p:nvSpPr>
          <p:spPr>
            <a:xfrm flipH="1">
              <a:off x="3514413" y="791848"/>
              <a:ext cx="2050693" cy="102216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6" name="Line"/>
            <p:cNvSpPr/>
            <p:nvPr/>
          </p:nvSpPr>
          <p:spPr>
            <a:xfrm flipH="1" flipV="1">
              <a:off x="3520119" y="1788411"/>
              <a:ext cx="1431779" cy="15440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49" name="Group"/>
            <p:cNvGrpSpPr/>
            <p:nvPr/>
          </p:nvGrpSpPr>
          <p:grpSpPr>
            <a:xfrm>
              <a:off x="5039505" y="783"/>
              <a:ext cx="1289221" cy="1408312"/>
              <a:chOff x="0" y="0"/>
              <a:chExt cx="1289220" cy="1408311"/>
            </a:xfrm>
          </p:grpSpPr>
          <p:sp>
            <p:nvSpPr>
              <p:cNvPr id="1047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48" name="k2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052" name="Group"/>
            <p:cNvGrpSpPr/>
            <p:nvPr/>
          </p:nvGrpSpPr>
          <p:grpSpPr>
            <a:xfrm>
              <a:off x="2898664" y="979552"/>
              <a:ext cx="1289222" cy="1408312"/>
              <a:chOff x="0" y="0"/>
              <a:chExt cx="1289220" cy="1408311"/>
            </a:xfrm>
          </p:grpSpPr>
          <p:sp>
            <p:nvSpPr>
              <p:cNvPr id="1050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51" name="k1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055" name="Group"/>
            <p:cNvGrpSpPr/>
            <p:nvPr/>
          </p:nvGrpSpPr>
          <p:grpSpPr>
            <a:xfrm>
              <a:off x="0" y="3488213"/>
              <a:ext cx="4406649" cy="4406650"/>
              <a:chOff x="0" y="0"/>
              <a:chExt cx="4406648" cy="4406648"/>
            </a:xfrm>
          </p:grpSpPr>
          <p:sp>
            <p:nvSpPr>
              <p:cNvPr id="1053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54" name="X"/>
              <p:cNvSpPr txBox="1"/>
              <p:nvPr/>
            </p:nvSpPr>
            <p:spPr>
              <a:xfrm>
                <a:off x="1943552" y="512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058" name="Group"/>
            <p:cNvGrpSpPr/>
            <p:nvPr/>
          </p:nvGrpSpPr>
          <p:grpSpPr>
            <a:xfrm>
              <a:off x="4051660" y="3143607"/>
              <a:ext cx="1778713" cy="1952988"/>
              <a:chOff x="0" y="304800"/>
              <a:chExt cx="1778711" cy="1952986"/>
            </a:xfrm>
          </p:grpSpPr>
          <p:sp>
            <p:nvSpPr>
              <p:cNvPr id="1056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57" name="Y"/>
              <p:cNvSpPr txBox="1"/>
              <p:nvPr/>
            </p:nvSpPr>
            <p:spPr>
              <a:xfrm>
                <a:off x="590196" y="3048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061" name="Group"/>
            <p:cNvGrpSpPr/>
            <p:nvPr/>
          </p:nvGrpSpPr>
          <p:grpSpPr>
            <a:xfrm>
              <a:off x="7023410" y="1538934"/>
              <a:ext cx="1778713" cy="1978388"/>
              <a:chOff x="0" y="279400"/>
              <a:chExt cx="1778711" cy="1978386"/>
            </a:xfrm>
          </p:grpSpPr>
          <p:sp>
            <p:nvSpPr>
              <p:cNvPr id="1059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60" name="Z"/>
              <p:cNvSpPr txBox="1"/>
              <p:nvPr/>
            </p:nvSpPr>
            <p:spPr>
              <a:xfrm>
                <a:off x="590196" y="2794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1062" name="Line"/>
            <p:cNvSpPr/>
            <p:nvPr/>
          </p:nvSpPr>
          <p:spPr>
            <a:xfrm flipH="1">
              <a:off x="14428907" y="813952"/>
              <a:ext cx="1933747" cy="1152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3" name="Line"/>
            <p:cNvSpPr/>
            <p:nvPr/>
          </p:nvSpPr>
          <p:spPr>
            <a:xfrm flipH="1" flipV="1">
              <a:off x="18932974" y="2020037"/>
              <a:ext cx="1241191" cy="12411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4" name="Line"/>
            <p:cNvSpPr/>
            <p:nvPr/>
          </p:nvSpPr>
          <p:spPr>
            <a:xfrm flipH="1" flipV="1">
              <a:off x="16333274" y="830083"/>
              <a:ext cx="2666894" cy="96433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5" name="Line"/>
            <p:cNvSpPr/>
            <p:nvPr/>
          </p:nvSpPr>
          <p:spPr>
            <a:xfrm flipV="1">
              <a:off x="17925112" y="2246095"/>
              <a:ext cx="1241191" cy="10019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68" name="Group"/>
            <p:cNvGrpSpPr/>
            <p:nvPr/>
          </p:nvGrpSpPr>
          <p:grpSpPr>
            <a:xfrm>
              <a:off x="18624649" y="979552"/>
              <a:ext cx="1289221" cy="1408312"/>
              <a:chOff x="0" y="0"/>
              <a:chExt cx="1289220" cy="1408311"/>
            </a:xfrm>
          </p:grpSpPr>
          <p:sp>
            <p:nvSpPr>
              <p:cNvPr id="1066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67" name="k2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071" name="Group"/>
            <p:cNvGrpSpPr/>
            <p:nvPr/>
          </p:nvGrpSpPr>
          <p:grpSpPr>
            <a:xfrm>
              <a:off x="15821533" y="0"/>
              <a:ext cx="1289221" cy="1408312"/>
              <a:chOff x="0" y="0"/>
              <a:chExt cx="1289220" cy="1408311"/>
            </a:xfrm>
          </p:grpSpPr>
          <p:sp>
            <p:nvSpPr>
              <p:cNvPr id="1069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70" name="k1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074" name="Group"/>
            <p:cNvGrpSpPr/>
            <p:nvPr/>
          </p:nvGrpSpPr>
          <p:grpSpPr>
            <a:xfrm>
              <a:off x="16974529" y="3173144"/>
              <a:ext cx="1778713" cy="1889488"/>
              <a:chOff x="0" y="368300"/>
              <a:chExt cx="1778711" cy="1889486"/>
            </a:xfrm>
          </p:grpSpPr>
          <p:sp>
            <p:nvSpPr>
              <p:cNvPr id="1072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73" name="Y"/>
              <p:cNvSpPr txBox="1"/>
              <p:nvPr/>
            </p:nvSpPr>
            <p:spPr>
              <a:xfrm>
                <a:off x="666396" y="3683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077" name="Group"/>
            <p:cNvGrpSpPr/>
            <p:nvPr/>
          </p:nvGrpSpPr>
          <p:grpSpPr>
            <a:xfrm>
              <a:off x="19302519" y="3092519"/>
              <a:ext cx="1778713" cy="1902187"/>
              <a:chOff x="0" y="355600"/>
              <a:chExt cx="1778711" cy="1902186"/>
            </a:xfrm>
          </p:grpSpPr>
          <p:sp>
            <p:nvSpPr>
              <p:cNvPr id="1075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76" name="Z"/>
              <p:cNvSpPr txBox="1"/>
              <p:nvPr/>
            </p:nvSpPr>
            <p:spPr>
              <a:xfrm>
                <a:off x="666396" y="3556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grpSp>
          <p:nvGrpSpPr>
            <p:cNvPr id="1080" name="Group"/>
            <p:cNvGrpSpPr/>
            <p:nvPr/>
          </p:nvGrpSpPr>
          <p:grpSpPr>
            <a:xfrm>
              <a:off x="12209648" y="1993757"/>
              <a:ext cx="4406650" cy="4406649"/>
              <a:chOff x="0" y="0"/>
              <a:chExt cx="4406648" cy="4406648"/>
            </a:xfrm>
          </p:grpSpPr>
          <p:sp>
            <p:nvSpPr>
              <p:cNvPr id="1078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79" name="X"/>
              <p:cNvSpPr txBox="1"/>
              <p:nvPr/>
            </p:nvSpPr>
            <p:spPr>
              <a:xfrm>
                <a:off x="1943552" y="385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sp>
          <p:nvSpPr>
            <p:cNvPr id="1081" name="Line"/>
            <p:cNvSpPr/>
            <p:nvPr/>
          </p:nvSpPr>
          <p:spPr>
            <a:xfrm>
              <a:off x="9403584" y="267317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Line"/>
            <p:cNvSpPr/>
            <p:nvPr/>
          </p:nvSpPr>
          <p:spPr>
            <a:xfrm>
              <a:off x="9403584" y="4214062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3" name="Line"/>
            <p:cNvSpPr/>
            <p:nvPr/>
          </p:nvSpPr>
          <p:spPr>
            <a:xfrm>
              <a:off x="9403584" y="5744959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4" name="Line"/>
            <p:cNvSpPr/>
            <p:nvPr/>
          </p:nvSpPr>
          <p:spPr>
            <a:xfrm>
              <a:off x="9403584" y="128120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1086" name="k2 violates the AVL property, as X has grown to be 2 levels deeper than Z. Y cannot be at the same level as X because k2 would have been out of balance before the insertion. We would like to move X up a level and Z down a level (fine, but not strictly necessary)."/>
          <p:cNvSpPr txBox="1"/>
          <p:nvPr/>
        </p:nvSpPr>
        <p:spPr>
          <a:xfrm>
            <a:off x="1867556" y="10053705"/>
            <a:ext cx="20648887" cy="321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298447">
              <a:defRPr sz="4969">
                <a:uFill>
                  <a:solidFill>
                    <a:srgbClr val="FFFFFF"/>
                  </a:solidFill>
                </a:uFill>
              </a:defRPr>
            </a:pPr>
            <a:r>
              <a:t>k</a:t>
            </a:r>
            <a:r>
              <a:rPr baseline="-5999"/>
              <a:t>2</a:t>
            </a:r>
            <a:r>
              <a:t> violates the AVL property, as X has grown to be 2 levels deeper than Z. Y cannot be at the same level as X because k</a:t>
            </a:r>
            <a:r>
              <a:rPr baseline="-5999"/>
              <a:t>2</a:t>
            </a:r>
            <a:r>
              <a:t> would have been out of balance before the insertion. We would like to move X up a level and Z down a level (fine, but not strictly necessary).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sp>
        <p:nvSpPr>
          <p:cNvPr id="1089" name="Visualization: Grab k1 and shake, letting gravity take hold. k1 is now the new root. In the original, k2 &gt; k1, so k2 becomes the right child of k1.  X and Z remain as the left and right children of k1 and k2, respectively. Y can be placed as k2’s left child and satisfies all ordering requirements."/>
          <p:cNvSpPr txBox="1"/>
          <p:nvPr/>
        </p:nvSpPr>
        <p:spPr>
          <a:xfrm>
            <a:off x="1554723" y="9398258"/>
            <a:ext cx="21274554" cy="365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463040">
              <a:defRPr sz="5440">
                <a:uFill>
                  <a:solidFill>
                    <a:srgbClr val="FFFFFF"/>
                  </a:solidFill>
                </a:uFill>
              </a:defRPr>
            </a:pPr>
            <a:r>
              <a:t>Visualization: Grab k</a:t>
            </a:r>
            <a:r>
              <a:rPr baseline="-5999"/>
              <a:t>1</a:t>
            </a:r>
            <a:r>
              <a:t> and shake, letting gravity take hold. k</a:t>
            </a:r>
            <a:r>
              <a:rPr baseline="-5999"/>
              <a:t>1</a:t>
            </a:r>
            <a:r>
              <a:t> is now the new root. In the original, k</a:t>
            </a:r>
            <a:r>
              <a:rPr baseline="-5999"/>
              <a:t>2</a:t>
            </a:r>
            <a:r>
              <a:t> &gt; k</a:t>
            </a:r>
            <a:r>
              <a:rPr baseline="-5999"/>
              <a:t>1</a:t>
            </a:r>
            <a:r>
              <a:t>, so k</a:t>
            </a:r>
            <a:r>
              <a:rPr baseline="-5999"/>
              <a:t>2</a:t>
            </a:r>
            <a:r>
              <a:t> becomes the right child of k</a:t>
            </a:r>
            <a:r>
              <a:rPr baseline="-5999"/>
              <a:t>1</a:t>
            </a:r>
            <a:r>
              <a:t>.  X and Z remain as the left and right children of k</a:t>
            </a:r>
            <a:r>
              <a:rPr baseline="-5999"/>
              <a:t>1</a:t>
            </a:r>
            <a:r>
              <a:t> and k</a:t>
            </a:r>
            <a:r>
              <a:rPr baseline="-5999"/>
              <a:t>2</a:t>
            </a:r>
            <a:r>
              <a:t>, respectively. Y can be placed as k</a:t>
            </a:r>
            <a:r>
              <a:rPr baseline="-5999"/>
              <a:t>2</a:t>
            </a:r>
            <a:r>
              <a:t>’s left child and satisfies all ordering requirements.</a:t>
            </a:r>
          </a:p>
        </p:txBody>
      </p:sp>
      <p:grpSp>
        <p:nvGrpSpPr>
          <p:cNvPr id="1132" name="Group"/>
          <p:cNvGrpSpPr/>
          <p:nvPr/>
        </p:nvGrpSpPr>
        <p:grpSpPr>
          <a:xfrm>
            <a:off x="1651384" y="2473579"/>
            <a:ext cx="21081232" cy="7894863"/>
            <a:chOff x="0" y="0"/>
            <a:chExt cx="21081231" cy="7894862"/>
          </a:xfrm>
        </p:grpSpPr>
        <p:sp>
          <p:nvSpPr>
            <p:cNvPr id="1090" name="Line"/>
            <p:cNvSpPr/>
            <p:nvPr/>
          </p:nvSpPr>
          <p:spPr>
            <a:xfrm flipH="1">
              <a:off x="2206323" y="1829853"/>
              <a:ext cx="1233463" cy="16499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1" name="Line"/>
            <p:cNvSpPr/>
            <p:nvPr/>
          </p:nvSpPr>
          <p:spPr>
            <a:xfrm flipH="1" flipV="1">
              <a:off x="5524279" y="777466"/>
              <a:ext cx="2465976" cy="105093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2" name="Line"/>
            <p:cNvSpPr/>
            <p:nvPr/>
          </p:nvSpPr>
          <p:spPr>
            <a:xfrm flipH="1">
              <a:off x="3514413" y="791848"/>
              <a:ext cx="2050693" cy="102216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3" name="Line"/>
            <p:cNvSpPr/>
            <p:nvPr/>
          </p:nvSpPr>
          <p:spPr>
            <a:xfrm flipH="1" flipV="1">
              <a:off x="3520119" y="1788411"/>
              <a:ext cx="1431779" cy="15440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96" name="Group"/>
            <p:cNvGrpSpPr/>
            <p:nvPr/>
          </p:nvGrpSpPr>
          <p:grpSpPr>
            <a:xfrm>
              <a:off x="5039505" y="783"/>
              <a:ext cx="1289221" cy="1408312"/>
              <a:chOff x="0" y="0"/>
              <a:chExt cx="1289220" cy="1408311"/>
            </a:xfrm>
          </p:grpSpPr>
          <p:sp>
            <p:nvSpPr>
              <p:cNvPr id="1094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95" name="k2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099" name="Group"/>
            <p:cNvGrpSpPr/>
            <p:nvPr/>
          </p:nvGrpSpPr>
          <p:grpSpPr>
            <a:xfrm>
              <a:off x="2898664" y="979552"/>
              <a:ext cx="1289222" cy="1408312"/>
              <a:chOff x="0" y="0"/>
              <a:chExt cx="1289220" cy="1408311"/>
            </a:xfrm>
          </p:grpSpPr>
          <p:sp>
            <p:nvSpPr>
              <p:cNvPr id="1097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98" name="k1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102" name="Group"/>
            <p:cNvGrpSpPr/>
            <p:nvPr/>
          </p:nvGrpSpPr>
          <p:grpSpPr>
            <a:xfrm>
              <a:off x="0" y="3488213"/>
              <a:ext cx="4406649" cy="4406650"/>
              <a:chOff x="0" y="0"/>
              <a:chExt cx="4406648" cy="4406648"/>
            </a:xfrm>
          </p:grpSpPr>
          <p:sp>
            <p:nvSpPr>
              <p:cNvPr id="1100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1" name="X"/>
              <p:cNvSpPr txBox="1"/>
              <p:nvPr/>
            </p:nvSpPr>
            <p:spPr>
              <a:xfrm>
                <a:off x="1943552" y="512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105" name="Group"/>
            <p:cNvGrpSpPr/>
            <p:nvPr/>
          </p:nvGrpSpPr>
          <p:grpSpPr>
            <a:xfrm>
              <a:off x="4051660" y="3143607"/>
              <a:ext cx="1778713" cy="1952988"/>
              <a:chOff x="0" y="304800"/>
              <a:chExt cx="1778711" cy="1952986"/>
            </a:xfrm>
          </p:grpSpPr>
          <p:sp>
            <p:nvSpPr>
              <p:cNvPr id="1103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4" name="Y"/>
              <p:cNvSpPr txBox="1"/>
              <p:nvPr/>
            </p:nvSpPr>
            <p:spPr>
              <a:xfrm>
                <a:off x="590196" y="3048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108" name="Group"/>
            <p:cNvGrpSpPr/>
            <p:nvPr/>
          </p:nvGrpSpPr>
          <p:grpSpPr>
            <a:xfrm>
              <a:off x="7023410" y="1538934"/>
              <a:ext cx="1778713" cy="1978388"/>
              <a:chOff x="0" y="279400"/>
              <a:chExt cx="1778711" cy="1978386"/>
            </a:xfrm>
          </p:grpSpPr>
          <p:sp>
            <p:nvSpPr>
              <p:cNvPr id="1106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7" name="Z"/>
              <p:cNvSpPr txBox="1"/>
              <p:nvPr/>
            </p:nvSpPr>
            <p:spPr>
              <a:xfrm>
                <a:off x="590196" y="2794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1109" name="Line"/>
            <p:cNvSpPr/>
            <p:nvPr/>
          </p:nvSpPr>
          <p:spPr>
            <a:xfrm flipH="1">
              <a:off x="14428907" y="813952"/>
              <a:ext cx="1933747" cy="1152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0" name="Line"/>
            <p:cNvSpPr/>
            <p:nvPr/>
          </p:nvSpPr>
          <p:spPr>
            <a:xfrm flipH="1" flipV="1">
              <a:off x="18932974" y="2020037"/>
              <a:ext cx="1241191" cy="12411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1" name="Line"/>
            <p:cNvSpPr/>
            <p:nvPr/>
          </p:nvSpPr>
          <p:spPr>
            <a:xfrm flipH="1" flipV="1">
              <a:off x="16333274" y="830083"/>
              <a:ext cx="2666894" cy="96433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2" name="Line"/>
            <p:cNvSpPr/>
            <p:nvPr/>
          </p:nvSpPr>
          <p:spPr>
            <a:xfrm flipV="1">
              <a:off x="17925112" y="2246095"/>
              <a:ext cx="1241191" cy="10019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115" name="Group"/>
            <p:cNvGrpSpPr/>
            <p:nvPr/>
          </p:nvGrpSpPr>
          <p:grpSpPr>
            <a:xfrm>
              <a:off x="18624649" y="979552"/>
              <a:ext cx="1289221" cy="1408312"/>
              <a:chOff x="0" y="0"/>
              <a:chExt cx="1289220" cy="1408311"/>
            </a:xfrm>
          </p:grpSpPr>
          <p:sp>
            <p:nvSpPr>
              <p:cNvPr id="1113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14" name="k2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118" name="Group"/>
            <p:cNvGrpSpPr/>
            <p:nvPr/>
          </p:nvGrpSpPr>
          <p:grpSpPr>
            <a:xfrm>
              <a:off x="15821533" y="0"/>
              <a:ext cx="1289221" cy="1408312"/>
              <a:chOff x="0" y="0"/>
              <a:chExt cx="1289220" cy="1408311"/>
            </a:xfrm>
          </p:grpSpPr>
          <p:sp>
            <p:nvSpPr>
              <p:cNvPr id="1116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17" name="k1"/>
              <p:cNvSpPr txBox="1"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121" name="Group"/>
            <p:cNvGrpSpPr/>
            <p:nvPr/>
          </p:nvGrpSpPr>
          <p:grpSpPr>
            <a:xfrm>
              <a:off x="16974529" y="3173144"/>
              <a:ext cx="1778713" cy="1889488"/>
              <a:chOff x="0" y="368300"/>
              <a:chExt cx="1778711" cy="1889486"/>
            </a:xfrm>
          </p:grpSpPr>
          <p:sp>
            <p:nvSpPr>
              <p:cNvPr id="1119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20" name="Y"/>
              <p:cNvSpPr txBox="1"/>
              <p:nvPr/>
            </p:nvSpPr>
            <p:spPr>
              <a:xfrm>
                <a:off x="666396" y="3683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124" name="Group"/>
            <p:cNvGrpSpPr/>
            <p:nvPr/>
          </p:nvGrpSpPr>
          <p:grpSpPr>
            <a:xfrm>
              <a:off x="19302519" y="3092519"/>
              <a:ext cx="1778713" cy="1902187"/>
              <a:chOff x="0" y="355600"/>
              <a:chExt cx="1778711" cy="1902186"/>
            </a:xfrm>
          </p:grpSpPr>
          <p:sp>
            <p:nvSpPr>
              <p:cNvPr id="1122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23" name="Z"/>
              <p:cNvSpPr txBox="1"/>
              <p:nvPr/>
            </p:nvSpPr>
            <p:spPr>
              <a:xfrm>
                <a:off x="666396" y="3556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grpSp>
          <p:nvGrpSpPr>
            <p:cNvPr id="1127" name="Group"/>
            <p:cNvGrpSpPr/>
            <p:nvPr/>
          </p:nvGrpSpPr>
          <p:grpSpPr>
            <a:xfrm>
              <a:off x="12209648" y="1993757"/>
              <a:ext cx="4406650" cy="4406649"/>
              <a:chOff x="0" y="0"/>
              <a:chExt cx="4406648" cy="4406648"/>
            </a:xfrm>
          </p:grpSpPr>
          <p:sp>
            <p:nvSpPr>
              <p:cNvPr id="1125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26" name="X"/>
              <p:cNvSpPr txBox="1"/>
              <p:nvPr/>
            </p:nvSpPr>
            <p:spPr>
              <a:xfrm>
                <a:off x="1943552" y="385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sp>
          <p:nvSpPr>
            <p:cNvPr id="1128" name="Line"/>
            <p:cNvSpPr/>
            <p:nvPr/>
          </p:nvSpPr>
          <p:spPr>
            <a:xfrm>
              <a:off x="9403584" y="267317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9" name="Line"/>
            <p:cNvSpPr/>
            <p:nvPr/>
          </p:nvSpPr>
          <p:spPr>
            <a:xfrm>
              <a:off x="9403584" y="4214062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0" name="Line"/>
            <p:cNvSpPr/>
            <p:nvPr/>
          </p:nvSpPr>
          <p:spPr>
            <a:xfrm>
              <a:off x="9403584" y="5744959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1" name="Line"/>
            <p:cNvSpPr/>
            <p:nvPr/>
          </p:nvSpPr>
          <p:spPr>
            <a:xfrm>
              <a:off x="9403584" y="128120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sp>
        <p:nvSpPr>
          <p:cNvPr id="1135" name="Insertion of 6 breaks AVL property at 8 (not 5!), but is fixed with a single rotation (we “rotate 8 right” by grabbing 7 and hoisting it up)"/>
          <p:cNvSpPr txBox="1"/>
          <p:nvPr/>
        </p:nvSpPr>
        <p:spPr>
          <a:xfrm>
            <a:off x="2417037" y="10154760"/>
            <a:ext cx="19549927" cy="2923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591055">
              <a:defRPr sz="5916"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Insertion of 6 breaks AVL property at 8 (not 5!), but is fixed with a single rotation (we “rotate 8 right” by grabbing 7 and hoisting it up)</a:t>
            </a:r>
          </a:p>
        </p:txBody>
      </p:sp>
      <p:sp>
        <p:nvSpPr>
          <p:cNvPr id="1136" name="Line"/>
          <p:cNvSpPr/>
          <p:nvPr/>
        </p:nvSpPr>
        <p:spPr>
          <a:xfrm flipH="1">
            <a:off x="6309124" y="6688691"/>
            <a:ext cx="987270" cy="1293182"/>
          </a:xfrm>
          <a:prstGeom prst="line">
            <a:avLst/>
          </a:prstGeom>
          <a:ln w="50800">
            <a:solidFill>
              <a:srgbClr val="941100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7" name="Line"/>
          <p:cNvSpPr/>
          <p:nvPr/>
        </p:nvSpPr>
        <p:spPr>
          <a:xfrm flipH="1">
            <a:off x="2482396" y="4947176"/>
            <a:ext cx="1659950" cy="1609580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8" name="Line"/>
          <p:cNvSpPr/>
          <p:nvPr/>
        </p:nvSpPr>
        <p:spPr>
          <a:xfrm flipH="1">
            <a:off x="4201285" y="6617164"/>
            <a:ext cx="1477692" cy="137309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9" name="Line"/>
          <p:cNvSpPr/>
          <p:nvPr/>
        </p:nvSpPr>
        <p:spPr>
          <a:xfrm flipH="1" flipV="1">
            <a:off x="6184282" y="3916275"/>
            <a:ext cx="2415629" cy="102947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40" name="Line"/>
          <p:cNvSpPr/>
          <p:nvPr/>
        </p:nvSpPr>
        <p:spPr>
          <a:xfrm flipH="1">
            <a:off x="4215450" y="3930363"/>
            <a:ext cx="2008825" cy="100129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41" name="Line"/>
          <p:cNvSpPr/>
          <p:nvPr/>
        </p:nvSpPr>
        <p:spPr>
          <a:xfrm flipH="1" flipV="1">
            <a:off x="4221040" y="4906581"/>
            <a:ext cx="1451866" cy="169745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42" name="Line"/>
          <p:cNvSpPr/>
          <p:nvPr/>
        </p:nvSpPr>
        <p:spPr>
          <a:xfrm flipH="1">
            <a:off x="7419362" y="4820746"/>
            <a:ext cx="974924" cy="1675456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145" name="Group"/>
          <p:cNvGrpSpPr/>
          <p:nvPr/>
        </p:nvGrpSpPr>
        <p:grpSpPr>
          <a:xfrm>
            <a:off x="5723706" y="3108700"/>
            <a:ext cx="1196361" cy="1426309"/>
            <a:chOff x="0" y="0"/>
            <a:chExt cx="1196359" cy="1426307"/>
          </a:xfrm>
        </p:grpSpPr>
        <p:sp>
          <p:nvSpPr>
            <p:cNvPr id="1143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44" name="5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1148" name="Group"/>
          <p:cNvGrpSpPr/>
          <p:nvPr/>
        </p:nvGrpSpPr>
        <p:grpSpPr>
          <a:xfrm>
            <a:off x="3607608" y="4055088"/>
            <a:ext cx="1196361" cy="1426308"/>
            <a:chOff x="0" y="0"/>
            <a:chExt cx="1196359" cy="1426307"/>
          </a:xfrm>
        </p:grpSpPr>
        <p:sp>
          <p:nvSpPr>
            <p:cNvPr id="1146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47" name="2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1151" name="Group"/>
          <p:cNvGrpSpPr/>
          <p:nvPr/>
        </p:nvGrpSpPr>
        <p:grpSpPr>
          <a:xfrm>
            <a:off x="7839806" y="4055088"/>
            <a:ext cx="1196361" cy="1426308"/>
            <a:chOff x="0" y="0"/>
            <a:chExt cx="1196359" cy="1426307"/>
          </a:xfrm>
        </p:grpSpPr>
        <p:sp>
          <p:nvSpPr>
            <p:cNvPr id="1149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50" name="8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</p:grpSp>
      <p:grpSp>
        <p:nvGrpSpPr>
          <p:cNvPr id="1154" name="Group"/>
          <p:cNvGrpSpPr/>
          <p:nvPr/>
        </p:nvGrpSpPr>
        <p:grpSpPr>
          <a:xfrm>
            <a:off x="5086718" y="5672985"/>
            <a:ext cx="1196361" cy="1426309"/>
            <a:chOff x="0" y="0"/>
            <a:chExt cx="1196359" cy="1426307"/>
          </a:xfrm>
        </p:grpSpPr>
        <p:sp>
          <p:nvSpPr>
            <p:cNvPr id="1152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53" name="4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1157" name="Group"/>
          <p:cNvGrpSpPr/>
          <p:nvPr/>
        </p:nvGrpSpPr>
        <p:grpSpPr>
          <a:xfrm>
            <a:off x="1891690" y="5672985"/>
            <a:ext cx="1196361" cy="1426309"/>
            <a:chOff x="0" y="0"/>
            <a:chExt cx="1196359" cy="1426307"/>
          </a:xfrm>
        </p:grpSpPr>
        <p:sp>
          <p:nvSpPr>
            <p:cNvPr id="1155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56" name="1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1160" name="Group"/>
          <p:cNvGrpSpPr/>
          <p:nvPr/>
        </p:nvGrpSpPr>
        <p:grpSpPr>
          <a:xfrm>
            <a:off x="6799991" y="5658474"/>
            <a:ext cx="1196361" cy="1426308"/>
            <a:chOff x="0" y="0"/>
            <a:chExt cx="1196359" cy="1426307"/>
          </a:xfrm>
        </p:grpSpPr>
        <p:sp>
          <p:nvSpPr>
            <p:cNvPr id="1158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59" name="7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1163" name="Group"/>
          <p:cNvGrpSpPr/>
          <p:nvPr/>
        </p:nvGrpSpPr>
        <p:grpSpPr>
          <a:xfrm>
            <a:off x="3598887" y="7110660"/>
            <a:ext cx="1196361" cy="1426309"/>
            <a:chOff x="0" y="0"/>
            <a:chExt cx="1196359" cy="1426307"/>
          </a:xfrm>
        </p:grpSpPr>
        <p:sp>
          <p:nvSpPr>
            <p:cNvPr id="1161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62" name="3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5723707" y="7108312"/>
            <a:ext cx="1196361" cy="1426309"/>
            <a:chOff x="0" y="0"/>
            <a:chExt cx="1196359" cy="1426307"/>
          </a:xfrm>
        </p:grpSpPr>
        <p:sp>
          <p:nvSpPr>
            <p:cNvPr id="1164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65" name="6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</p:grpSp>
      <p:sp>
        <p:nvSpPr>
          <p:cNvPr id="1167" name="Line"/>
          <p:cNvSpPr/>
          <p:nvPr/>
        </p:nvSpPr>
        <p:spPr>
          <a:xfrm>
            <a:off x="9621581" y="6386139"/>
            <a:ext cx="3578740" cy="1"/>
          </a:xfrm>
          <a:prstGeom prst="line">
            <a:avLst/>
          </a:prstGeom>
          <a:ln w="127000" cap="rnd">
            <a:solidFill>
              <a:srgbClr val="000000"/>
            </a:solidFill>
            <a:custDash>
              <a:ds d="100000" sp="200000"/>
            </a:custDash>
            <a:tailEnd type="triangle"/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68" name="Line"/>
          <p:cNvSpPr/>
          <p:nvPr/>
        </p:nvSpPr>
        <p:spPr>
          <a:xfrm flipH="1">
            <a:off x="20082022" y="4914068"/>
            <a:ext cx="974924" cy="1675456"/>
          </a:xfrm>
          <a:prstGeom prst="line">
            <a:avLst/>
          </a:prstGeom>
          <a:ln w="50800">
            <a:solidFill>
              <a:srgbClr val="941100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69" name="Line"/>
          <p:cNvSpPr/>
          <p:nvPr/>
        </p:nvSpPr>
        <p:spPr>
          <a:xfrm flipH="1">
            <a:off x="15191327" y="4973955"/>
            <a:ext cx="1659950" cy="1609580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70" name="Line"/>
          <p:cNvSpPr/>
          <p:nvPr/>
        </p:nvSpPr>
        <p:spPr>
          <a:xfrm flipH="1">
            <a:off x="16910216" y="6643943"/>
            <a:ext cx="1477693" cy="137309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71" name="Line"/>
          <p:cNvSpPr/>
          <p:nvPr/>
        </p:nvSpPr>
        <p:spPr>
          <a:xfrm flipH="1" flipV="1">
            <a:off x="18893212" y="3943054"/>
            <a:ext cx="2415629" cy="102947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72" name="Line"/>
          <p:cNvSpPr/>
          <p:nvPr/>
        </p:nvSpPr>
        <p:spPr>
          <a:xfrm flipH="1">
            <a:off x="16924383" y="3957142"/>
            <a:ext cx="2008825" cy="100129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73" name="Line"/>
          <p:cNvSpPr/>
          <p:nvPr/>
        </p:nvSpPr>
        <p:spPr>
          <a:xfrm flipH="1" flipV="1">
            <a:off x="16929972" y="4933360"/>
            <a:ext cx="1451866" cy="169745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74" name="Line"/>
          <p:cNvSpPr/>
          <p:nvPr/>
        </p:nvSpPr>
        <p:spPr>
          <a:xfrm>
            <a:off x="21103216" y="4847525"/>
            <a:ext cx="1389093" cy="1564407"/>
          </a:xfrm>
          <a:prstGeom prst="line">
            <a:avLst/>
          </a:prstGeom>
          <a:ln w="50800">
            <a:solidFill>
              <a:srgbClr val="941100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177" name="Group"/>
          <p:cNvGrpSpPr/>
          <p:nvPr/>
        </p:nvGrpSpPr>
        <p:grpSpPr>
          <a:xfrm>
            <a:off x="18432637" y="3135479"/>
            <a:ext cx="1196361" cy="1426309"/>
            <a:chOff x="0" y="0"/>
            <a:chExt cx="1196359" cy="1426307"/>
          </a:xfrm>
        </p:grpSpPr>
        <p:sp>
          <p:nvSpPr>
            <p:cNvPr id="1175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6" name="5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1180" name="Group"/>
          <p:cNvGrpSpPr/>
          <p:nvPr/>
        </p:nvGrpSpPr>
        <p:grpSpPr>
          <a:xfrm>
            <a:off x="16316538" y="4081867"/>
            <a:ext cx="1196361" cy="1426308"/>
            <a:chOff x="0" y="0"/>
            <a:chExt cx="1196359" cy="1426307"/>
          </a:xfrm>
        </p:grpSpPr>
        <p:sp>
          <p:nvSpPr>
            <p:cNvPr id="1178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9" name="2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1183" name="Group"/>
          <p:cNvGrpSpPr/>
          <p:nvPr/>
        </p:nvGrpSpPr>
        <p:grpSpPr>
          <a:xfrm>
            <a:off x="17795650" y="5699764"/>
            <a:ext cx="1196361" cy="1426309"/>
            <a:chOff x="0" y="0"/>
            <a:chExt cx="1196359" cy="1426307"/>
          </a:xfrm>
        </p:grpSpPr>
        <p:sp>
          <p:nvSpPr>
            <p:cNvPr id="1181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2" name="4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1186" name="Group"/>
          <p:cNvGrpSpPr/>
          <p:nvPr/>
        </p:nvGrpSpPr>
        <p:grpSpPr>
          <a:xfrm>
            <a:off x="14600623" y="5699764"/>
            <a:ext cx="1196361" cy="1426309"/>
            <a:chOff x="0" y="0"/>
            <a:chExt cx="1196359" cy="1426307"/>
          </a:xfrm>
        </p:grpSpPr>
        <p:sp>
          <p:nvSpPr>
            <p:cNvPr id="1184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5" name="1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1189" name="Group"/>
          <p:cNvGrpSpPr/>
          <p:nvPr/>
        </p:nvGrpSpPr>
        <p:grpSpPr>
          <a:xfrm>
            <a:off x="20550212" y="4088847"/>
            <a:ext cx="1196361" cy="1426308"/>
            <a:chOff x="0" y="0"/>
            <a:chExt cx="1196359" cy="1426307"/>
          </a:xfrm>
        </p:grpSpPr>
        <p:sp>
          <p:nvSpPr>
            <p:cNvPr id="1187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8" name="7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1192" name="Group"/>
          <p:cNvGrpSpPr/>
          <p:nvPr/>
        </p:nvGrpSpPr>
        <p:grpSpPr>
          <a:xfrm>
            <a:off x="16307820" y="7137439"/>
            <a:ext cx="1196361" cy="1426308"/>
            <a:chOff x="0" y="0"/>
            <a:chExt cx="1196359" cy="1426307"/>
          </a:xfrm>
        </p:grpSpPr>
        <p:sp>
          <p:nvSpPr>
            <p:cNvPr id="1190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1" name="3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1195" name="Group"/>
          <p:cNvGrpSpPr/>
          <p:nvPr/>
        </p:nvGrpSpPr>
        <p:grpSpPr>
          <a:xfrm>
            <a:off x="19628997" y="5666325"/>
            <a:ext cx="1196361" cy="1426309"/>
            <a:chOff x="0" y="0"/>
            <a:chExt cx="1196359" cy="1426307"/>
          </a:xfrm>
        </p:grpSpPr>
        <p:sp>
          <p:nvSpPr>
            <p:cNvPr id="1193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4" name="6"/>
            <p:cNvSpPr txBox="1"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grpSp>
        <p:nvGrpSpPr>
          <p:cNvPr id="1242" name="Group"/>
          <p:cNvGrpSpPr/>
          <p:nvPr/>
        </p:nvGrpSpPr>
        <p:grpSpPr>
          <a:xfrm>
            <a:off x="934388" y="2600494"/>
            <a:ext cx="22787970" cy="8079340"/>
            <a:chOff x="0" y="0"/>
            <a:chExt cx="22787968" cy="8079339"/>
          </a:xfrm>
        </p:grpSpPr>
        <p:grpSp>
          <p:nvGrpSpPr>
            <p:cNvPr id="1217" name="Group"/>
            <p:cNvGrpSpPr/>
            <p:nvPr/>
          </p:nvGrpSpPr>
          <p:grpSpPr>
            <a:xfrm>
              <a:off x="13256335" y="0"/>
              <a:ext cx="9531634" cy="6488861"/>
              <a:chOff x="0" y="0"/>
              <a:chExt cx="9531633" cy="6488860"/>
            </a:xfrm>
          </p:grpSpPr>
          <p:sp>
            <p:nvSpPr>
              <p:cNvPr id="1198" name="Line"/>
              <p:cNvSpPr/>
              <p:nvPr/>
            </p:nvSpPr>
            <p:spPr>
              <a:xfrm flipH="1">
                <a:off x="841421" y="1859509"/>
                <a:ext cx="1253990" cy="1677412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199" name="Line"/>
              <p:cNvSpPr/>
              <p:nvPr/>
            </p:nvSpPr>
            <p:spPr>
              <a:xfrm flipH="1" flipV="1">
                <a:off x="4214594" y="789608"/>
                <a:ext cx="3070186" cy="1247602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00" name="Line"/>
              <p:cNvSpPr/>
              <p:nvPr/>
            </p:nvSpPr>
            <p:spPr>
              <a:xfrm flipH="1">
                <a:off x="2171280" y="804229"/>
                <a:ext cx="2084821" cy="1039177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01" name="Line"/>
              <p:cNvSpPr/>
              <p:nvPr/>
            </p:nvSpPr>
            <p:spPr>
              <a:xfrm flipH="1" flipV="1">
                <a:off x="2177082" y="1817378"/>
                <a:ext cx="1455606" cy="1569746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204" name="Group"/>
              <p:cNvGrpSpPr/>
              <p:nvPr/>
            </p:nvGrpSpPr>
            <p:grpSpPr>
              <a:xfrm>
                <a:off x="3721752" y="0"/>
                <a:ext cx="1310677" cy="1431749"/>
                <a:chOff x="0" y="0"/>
                <a:chExt cx="1310675" cy="1431748"/>
              </a:xfrm>
            </p:grpSpPr>
            <p:sp>
              <p:nvSpPr>
                <p:cNvPr id="1202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03" name="k2"/>
                <p:cNvSpPr txBox="1"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2</a:t>
                  </a:r>
                </a:p>
              </p:txBody>
            </p:sp>
          </p:grpSp>
          <p:grpSp>
            <p:nvGrpSpPr>
              <p:cNvPr id="1207" name="Group"/>
              <p:cNvGrpSpPr/>
              <p:nvPr/>
            </p:nvGrpSpPr>
            <p:grpSpPr>
              <a:xfrm>
                <a:off x="1545284" y="995057"/>
                <a:ext cx="1310677" cy="1431749"/>
                <a:chOff x="0" y="0"/>
                <a:chExt cx="1310675" cy="1431748"/>
              </a:xfrm>
            </p:grpSpPr>
            <p:sp>
              <p:nvSpPr>
                <p:cNvPr id="1205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06" name="k1"/>
                <p:cNvSpPr txBox="1"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1</a:t>
                  </a:r>
                </a:p>
              </p:txBody>
            </p:sp>
          </p:grpSp>
          <p:grpSp>
            <p:nvGrpSpPr>
              <p:cNvPr id="1210" name="Group"/>
              <p:cNvGrpSpPr/>
              <p:nvPr/>
            </p:nvGrpSpPr>
            <p:grpSpPr>
              <a:xfrm>
                <a:off x="5051649" y="2008876"/>
                <a:ext cx="4479985" cy="4479985"/>
                <a:chOff x="0" y="0"/>
                <a:chExt cx="4479983" cy="4479983"/>
              </a:xfrm>
            </p:grpSpPr>
            <p:sp>
              <p:nvSpPr>
                <p:cNvPr id="1208" name="Triangle"/>
                <p:cNvSpPr/>
                <p:nvPr/>
              </p:nvSpPr>
              <p:spPr>
                <a:xfrm rot="8100000">
                  <a:off x="656078" y="656078"/>
                  <a:ext cx="3167828" cy="31678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09" name="Z"/>
                <p:cNvSpPr txBox="1"/>
                <p:nvPr/>
              </p:nvSpPr>
              <p:spPr>
                <a:xfrm>
                  <a:off x="2011883" y="488766"/>
                  <a:ext cx="1180261" cy="2878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2909" sz="6600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Z</a:t>
                  </a:r>
                </a:p>
              </p:txBody>
            </p:sp>
          </p:grpSp>
          <p:grpSp>
            <p:nvGrpSpPr>
              <p:cNvPr id="1213" name="Group"/>
              <p:cNvGrpSpPr/>
              <p:nvPr/>
            </p:nvGrpSpPr>
            <p:grpSpPr>
              <a:xfrm>
                <a:off x="2717469" y="3202754"/>
                <a:ext cx="1808314" cy="1977862"/>
                <a:chOff x="0" y="317500"/>
                <a:chExt cx="1808313" cy="1977860"/>
              </a:xfrm>
            </p:grpSpPr>
            <p:sp>
              <p:nvSpPr>
                <p:cNvPr id="1211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12" name="Y"/>
                <p:cNvSpPr txBox="1"/>
                <p:nvPr/>
              </p:nvSpPr>
              <p:spPr>
                <a:xfrm>
                  <a:off x="638118" y="317500"/>
                  <a:ext cx="628411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Y</a:t>
                  </a:r>
                </a:p>
              </p:txBody>
            </p:sp>
          </p:grpSp>
          <p:grpSp>
            <p:nvGrpSpPr>
              <p:cNvPr id="1216" name="Group"/>
              <p:cNvGrpSpPr/>
              <p:nvPr/>
            </p:nvGrpSpPr>
            <p:grpSpPr>
              <a:xfrm>
                <a:off x="0" y="3139254"/>
                <a:ext cx="1808314" cy="2041362"/>
                <a:chOff x="0" y="254000"/>
                <a:chExt cx="1808313" cy="2041360"/>
              </a:xfrm>
            </p:grpSpPr>
            <p:sp>
              <p:nvSpPr>
                <p:cNvPr id="1214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15" name="X"/>
                <p:cNvSpPr txBox="1"/>
                <p:nvPr/>
              </p:nvSpPr>
              <p:spPr>
                <a:xfrm>
                  <a:off x="663518" y="254000"/>
                  <a:ext cx="660062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X</a:t>
                  </a:r>
                </a:p>
              </p:txBody>
            </p:sp>
          </p:grpSp>
        </p:grpSp>
        <p:grpSp>
          <p:nvGrpSpPr>
            <p:cNvPr id="1241" name="Group"/>
            <p:cNvGrpSpPr/>
            <p:nvPr/>
          </p:nvGrpSpPr>
          <p:grpSpPr>
            <a:xfrm>
              <a:off x="0" y="229910"/>
              <a:ext cx="12019564" cy="7849430"/>
              <a:chOff x="0" y="0"/>
              <a:chExt cx="12019563" cy="7849428"/>
            </a:xfrm>
          </p:grpSpPr>
          <p:sp>
            <p:nvSpPr>
              <p:cNvPr id="1218" name="Line"/>
              <p:cNvSpPr/>
              <p:nvPr/>
            </p:nvSpPr>
            <p:spPr>
              <a:xfrm flipH="1">
                <a:off x="917313" y="827498"/>
                <a:ext cx="1722748" cy="864120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19" name="Line"/>
              <p:cNvSpPr/>
              <p:nvPr/>
            </p:nvSpPr>
            <p:spPr>
              <a:xfrm flipH="1" flipV="1">
                <a:off x="5534709" y="1887287"/>
                <a:ext cx="980294" cy="1428215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20" name="Line"/>
              <p:cNvSpPr/>
              <p:nvPr/>
            </p:nvSpPr>
            <p:spPr>
              <a:xfrm flipH="1" flipV="1">
                <a:off x="2610193" y="843898"/>
                <a:ext cx="2711277" cy="980381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21" name="Line"/>
              <p:cNvSpPr/>
              <p:nvPr/>
            </p:nvSpPr>
            <p:spPr>
              <a:xfrm flipV="1">
                <a:off x="4177269" y="1963483"/>
                <a:ext cx="1415536" cy="1172221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224" name="Group"/>
              <p:cNvGrpSpPr/>
              <p:nvPr/>
            </p:nvGrpSpPr>
            <p:grpSpPr>
              <a:xfrm>
                <a:off x="4939700" y="995854"/>
                <a:ext cx="1310676" cy="1431749"/>
                <a:chOff x="0" y="0"/>
                <a:chExt cx="1310675" cy="1431748"/>
              </a:xfrm>
            </p:grpSpPr>
            <p:sp>
              <p:nvSpPr>
                <p:cNvPr id="1222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23" name="k2"/>
                <p:cNvSpPr txBox="1"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2</a:t>
                  </a:r>
                </a:p>
              </p:txBody>
            </p:sp>
          </p:grpSp>
          <p:grpSp>
            <p:nvGrpSpPr>
              <p:cNvPr id="1227" name="Group"/>
              <p:cNvGrpSpPr/>
              <p:nvPr/>
            </p:nvGrpSpPr>
            <p:grpSpPr>
              <a:xfrm>
                <a:off x="2089935" y="0"/>
                <a:ext cx="1310676" cy="1431749"/>
                <a:chOff x="0" y="0"/>
                <a:chExt cx="1310675" cy="1431748"/>
              </a:xfrm>
            </p:grpSpPr>
            <p:sp>
              <p:nvSpPr>
                <p:cNvPr id="1225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26" name="k1"/>
                <p:cNvSpPr txBox="1"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1</a:t>
                  </a:r>
                </a:p>
              </p:txBody>
            </p:sp>
          </p:grpSp>
          <p:grpSp>
            <p:nvGrpSpPr>
              <p:cNvPr id="1230" name="Group"/>
              <p:cNvGrpSpPr/>
              <p:nvPr/>
            </p:nvGrpSpPr>
            <p:grpSpPr>
              <a:xfrm>
                <a:off x="3262119" y="2964772"/>
                <a:ext cx="1808314" cy="1965161"/>
                <a:chOff x="0" y="330200"/>
                <a:chExt cx="1808313" cy="1965160"/>
              </a:xfrm>
            </p:grpSpPr>
            <p:sp>
              <p:nvSpPr>
                <p:cNvPr id="1228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29" name="Y"/>
                <p:cNvSpPr txBox="1"/>
                <p:nvPr/>
              </p:nvSpPr>
              <p:spPr>
                <a:xfrm>
                  <a:off x="638118" y="330200"/>
                  <a:ext cx="628411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Y</a:t>
                  </a:r>
                </a:p>
              </p:txBody>
            </p:sp>
          </p:grpSp>
          <p:grpSp>
            <p:nvGrpSpPr>
              <p:cNvPr id="1233" name="Group"/>
              <p:cNvGrpSpPr/>
              <p:nvPr/>
            </p:nvGrpSpPr>
            <p:grpSpPr>
              <a:xfrm>
                <a:off x="0" y="1575677"/>
                <a:ext cx="1808314" cy="1939761"/>
                <a:chOff x="0" y="355600"/>
                <a:chExt cx="1808313" cy="1939760"/>
              </a:xfrm>
            </p:grpSpPr>
            <p:sp>
              <p:nvSpPr>
                <p:cNvPr id="1231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32" name="X"/>
                <p:cNvSpPr txBox="1"/>
                <p:nvPr/>
              </p:nvSpPr>
              <p:spPr>
                <a:xfrm>
                  <a:off x="600018" y="355600"/>
                  <a:ext cx="660062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X</a:t>
                  </a:r>
                </a:p>
              </p:txBody>
            </p:sp>
          </p:grpSp>
          <p:grpSp>
            <p:nvGrpSpPr>
              <p:cNvPr id="1236" name="Group"/>
              <p:cNvGrpSpPr/>
              <p:nvPr/>
            </p:nvGrpSpPr>
            <p:grpSpPr>
              <a:xfrm>
                <a:off x="4304977" y="3369444"/>
                <a:ext cx="4479985" cy="4479985"/>
                <a:chOff x="0" y="0"/>
                <a:chExt cx="4479983" cy="4479983"/>
              </a:xfrm>
            </p:grpSpPr>
            <p:sp>
              <p:nvSpPr>
                <p:cNvPr id="1234" name="Triangle"/>
                <p:cNvSpPr/>
                <p:nvPr/>
              </p:nvSpPr>
              <p:spPr>
                <a:xfrm rot="8100000">
                  <a:off x="656078" y="656078"/>
                  <a:ext cx="3167828" cy="31678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35" name="Z"/>
                <p:cNvSpPr txBox="1"/>
                <p:nvPr/>
              </p:nvSpPr>
              <p:spPr>
                <a:xfrm>
                  <a:off x="1986483" y="361766"/>
                  <a:ext cx="1180261" cy="2878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2909" sz="6600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Z</a:t>
                  </a:r>
                </a:p>
              </p:txBody>
            </p:sp>
          </p:grpSp>
          <p:sp>
            <p:nvSpPr>
              <p:cNvPr id="1237" name="Line"/>
              <p:cNvSpPr/>
              <p:nvPr/>
            </p:nvSpPr>
            <p:spPr>
              <a:xfrm>
                <a:off x="9381762" y="2493224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38" name="Line"/>
              <p:cNvSpPr/>
              <p:nvPr/>
            </p:nvSpPr>
            <p:spPr>
              <a:xfrm>
                <a:off x="9381762" y="4059761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39" name="Line"/>
              <p:cNvSpPr/>
              <p:nvPr/>
            </p:nvSpPr>
            <p:spPr>
              <a:xfrm>
                <a:off x="9381762" y="5616135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40" name="Line"/>
              <p:cNvSpPr/>
              <p:nvPr/>
            </p:nvSpPr>
            <p:spPr>
              <a:xfrm>
                <a:off x="9381762" y="1078089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</p:grpSp>
      </p:grpSp>
      <p:sp>
        <p:nvSpPr>
          <p:cNvPr id="1243" name="It is a symmetric case for the right-subtree of the right child. k1 is unbalanced, so we “rotate k1 left” by hoisting k2)"/>
          <p:cNvSpPr txBox="1"/>
          <p:nvPr/>
        </p:nvSpPr>
        <p:spPr>
          <a:xfrm>
            <a:off x="1970643" y="10001056"/>
            <a:ext cx="20715459" cy="3295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828800">
              <a:defRPr sz="6800">
                <a:uFill>
                  <a:solidFill>
                    <a:srgbClr val="FFFFFF"/>
                  </a:solidFill>
                </a:uFill>
              </a:defRPr>
            </a:pPr>
            <a:r>
              <a:t>It is a symmetric case for the right-subtree of the right child. k</a:t>
            </a:r>
            <a:r>
              <a:rPr baseline="-5999"/>
              <a:t>1</a:t>
            </a:r>
            <a:r>
              <a:t> is unbalanced, so we “rotate k1 left” by hoisting k2)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sp>
        <p:nvSpPr>
          <p:cNvPr id="1246" name="http://www.cs.usfca.edu/~galles/visualization/AVLtree.html…"/>
          <p:cNvSpPr txBox="1"/>
          <p:nvPr/>
        </p:nvSpPr>
        <p:spPr>
          <a:xfrm>
            <a:off x="301679" y="2844970"/>
            <a:ext cx="24212510" cy="4971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92223">
              <a:defRPr b="1" sz="6664">
                <a:solidFill>
                  <a:srgbClr val="0433FF"/>
                </a:solidFill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u="sng"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92223">
              <a:defRPr b="1" sz="6664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1792223">
              <a:defRPr b="1" sz="6664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Insert 3, 2, 1, 4, 5, 6,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249" name="AVL Trees: Single Rotation doesn’t work for right/left, left/right!"/>
          <p:cNvSpPr txBox="1"/>
          <p:nvPr>
            <p:ph type="title" idx="4294967295"/>
          </p:nvPr>
        </p:nvSpPr>
        <p:spPr>
          <a:xfrm>
            <a:off x="3304594" y="1713781"/>
            <a:ext cx="17774812" cy="236364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534152" defTabSz="761809">
              <a:lnSpc>
                <a:spcPct val="90000"/>
              </a:lnSpc>
              <a:defRPr sz="7533"/>
            </a:lvl1pPr>
          </a:lstStyle>
          <a:p>
            <a:pPr/>
            <a:r>
              <a:t>AVL Trees: Single Rotation doesn’t work for right/left, left/right!</a:t>
            </a:r>
          </a:p>
        </p:txBody>
      </p:sp>
      <p:sp>
        <p:nvSpPr>
          <p:cNvPr id="1250" name="Line"/>
          <p:cNvSpPr/>
          <p:nvPr/>
        </p:nvSpPr>
        <p:spPr>
          <a:xfrm flipH="1">
            <a:off x="4010862" y="5966142"/>
            <a:ext cx="1141446" cy="152686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1" name="Line"/>
          <p:cNvSpPr/>
          <p:nvPr/>
        </p:nvSpPr>
        <p:spPr>
          <a:xfrm flipH="1" flipV="1">
            <a:off x="7081297" y="4992263"/>
            <a:ext cx="2282014" cy="972531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2" name="Line"/>
          <p:cNvSpPr/>
          <p:nvPr/>
        </p:nvSpPr>
        <p:spPr>
          <a:xfrm flipH="1">
            <a:off x="5221367" y="5005572"/>
            <a:ext cx="1897712" cy="94591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3" name="Line"/>
          <p:cNvSpPr/>
          <p:nvPr/>
        </p:nvSpPr>
        <p:spPr>
          <a:xfrm flipH="1" flipV="1">
            <a:off x="5226648" y="5927792"/>
            <a:ext cx="1394886" cy="1533772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256" name="Group"/>
          <p:cNvGrpSpPr/>
          <p:nvPr/>
        </p:nvGrpSpPr>
        <p:grpSpPr>
          <a:xfrm>
            <a:off x="6632687" y="4273520"/>
            <a:ext cx="1193045" cy="1303253"/>
            <a:chOff x="0" y="0"/>
            <a:chExt cx="1193044" cy="1303251"/>
          </a:xfrm>
        </p:grpSpPr>
        <p:sp>
          <p:nvSpPr>
            <p:cNvPr id="1254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55" name="k2"/>
            <p:cNvSpPr txBox="1"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259" name="Group"/>
          <p:cNvGrpSpPr/>
          <p:nvPr/>
        </p:nvGrpSpPr>
        <p:grpSpPr>
          <a:xfrm>
            <a:off x="4651554" y="5179273"/>
            <a:ext cx="1193046" cy="1303252"/>
            <a:chOff x="0" y="0"/>
            <a:chExt cx="1193044" cy="1303251"/>
          </a:xfrm>
        </p:grpSpPr>
        <p:sp>
          <p:nvSpPr>
            <p:cNvPr id="1257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58" name="k1"/>
            <p:cNvSpPr txBox="1"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262" name="Group"/>
          <p:cNvGrpSpPr/>
          <p:nvPr/>
        </p:nvGrpSpPr>
        <p:grpSpPr>
          <a:xfrm>
            <a:off x="4577756" y="7450824"/>
            <a:ext cx="4077914" cy="4077914"/>
            <a:chOff x="0" y="0"/>
            <a:chExt cx="4077913" cy="4077913"/>
          </a:xfrm>
        </p:grpSpPr>
        <p:sp>
          <p:nvSpPr>
            <p:cNvPr id="1260" name="Triangle"/>
            <p:cNvSpPr/>
            <p:nvPr/>
          </p:nvSpPr>
          <p:spPr>
            <a:xfrm rot="8100000">
              <a:off x="597196" y="597196"/>
              <a:ext cx="2883521" cy="288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1" name="Y"/>
            <p:cNvSpPr txBox="1"/>
            <p:nvPr/>
          </p:nvSpPr>
          <p:spPr>
            <a:xfrm>
              <a:off x="1681037" y="86534"/>
              <a:ext cx="1074335" cy="2620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2909" sz="6600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Y</a:t>
              </a:r>
            </a:p>
          </p:txBody>
        </p:sp>
      </p:grpSp>
      <p:grpSp>
        <p:nvGrpSpPr>
          <p:cNvPr id="1265" name="Group"/>
          <p:cNvGrpSpPr/>
          <p:nvPr/>
        </p:nvGrpSpPr>
        <p:grpSpPr>
          <a:xfrm>
            <a:off x="3164615" y="7245768"/>
            <a:ext cx="1646021" cy="1924257"/>
            <a:chOff x="0" y="165100"/>
            <a:chExt cx="1646020" cy="1924255"/>
          </a:xfrm>
        </p:grpSpPr>
        <p:sp>
          <p:nvSpPr>
            <p:cNvPr id="1263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4" name="X"/>
            <p:cNvSpPr txBox="1"/>
            <p:nvPr/>
          </p:nvSpPr>
          <p:spPr>
            <a:xfrm>
              <a:off x="546167" y="165100"/>
              <a:ext cx="600823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X</a:t>
              </a:r>
            </a:p>
          </p:txBody>
        </p:sp>
      </p:grpSp>
      <p:grpSp>
        <p:nvGrpSpPr>
          <p:cNvPr id="1268" name="Group"/>
          <p:cNvGrpSpPr/>
          <p:nvPr/>
        </p:nvGrpSpPr>
        <p:grpSpPr>
          <a:xfrm>
            <a:off x="8468594" y="5590769"/>
            <a:ext cx="1646021" cy="1936957"/>
            <a:chOff x="0" y="152400"/>
            <a:chExt cx="1646020" cy="1936955"/>
          </a:xfrm>
        </p:grpSpPr>
        <p:sp>
          <p:nvSpPr>
            <p:cNvPr id="1266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7" name="Z"/>
            <p:cNvSpPr txBox="1"/>
            <p:nvPr/>
          </p:nvSpPr>
          <p:spPr>
            <a:xfrm>
              <a:off x="546167" y="152400"/>
              <a:ext cx="562060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Z</a:t>
              </a:r>
            </a:p>
          </p:txBody>
        </p:sp>
      </p:grpSp>
      <p:sp>
        <p:nvSpPr>
          <p:cNvPr id="1269" name="Line"/>
          <p:cNvSpPr/>
          <p:nvPr/>
        </p:nvSpPr>
        <p:spPr>
          <a:xfrm flipH="1">
            <a:off x="15368231" y="5026028"/>
            <a:ext cx="1742898" cy="86814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0" name="Line"/>
          <p:cNvSpPr/>
          <p:nvPr/>
        </p:nvSpPr>
        <p:spPr>
          <a:xfrm flipH="1" flipV="1">
            <a:off x="19489707" y="6142139"/>
            <a:ext cx="1148597" cy="114859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1" name="Line"/>
          <p:cNvSpPr/>
          <p:nvPr/>
        </p:nvSpPr>
        <p:spPr>
          <a:xfrm flipH="1" flipV="1">
            <a:off x="17083944" y="5040955"/>
            <a:ext cx="2467944" cy="89239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2" name="Line"/>
          <p:cNvSpPr/>
          <p:nvPr/>
        </p:nvSpPr>
        <p:spPr>
          <a:xfrm flipV="1">
            <a:off x="17904628" y="6351332"/>
            <a:ext cx="1801000" cy="112533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275" name="Group"/>
          <p:cNvGrpSpPr/>
          <p:nvPr/>
        </p:nvGrpSpPr>
        <p:grpSpPr>
          <a:xfrm>
            <a:off x="19204381" y="5179273"/>
            <a:ext cx="1193045" cy="1303252"/>
            <a:chOff x="0" y="0"/>
            <a:chExt cx="1193044" cy="1303251"/>
          </a:xfrm>
        </p:grpSpPr>
        <p:sp>
          <p:nvSpPr>
            <p:cNvPr id="1273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4" name="k2"/>
            <p:cNvSpPr txBox="1"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278" name="Group"/>
          <p:cNvGrpSpPr/>
          <p:nvPr/>
        </p:nvGrpSpPr>
        <p:grpSpPr>
          <a:xfrm>
            <a:off x="16610378" y="4272795"/>
            <a:ext cx="1193045" cy="1303252"/>
            <a:chOff x="0" y="0"/>
            <a:chExt cx="1193044" cy="1303251"/>
          </a:xfrm>
        </p:grpSpPr>
        <p:sp>
          <p:nvSpPr>
            <p:cNvPr id="1276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7" name="k1"/>
            <p:cNvSpPr txBox="1"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281" name="Group"/>
          <p:cNvGrpSpPr/>
          <p:nvPr/>
        </p:nvGrpSpPr>
        <p:grpSpPr>
          <a:xfrm>
            <a:off x="14518723" y="5609607"/>
            <a:ext cx="1646021" cy="1898856"/>
            <a:chOff x="0" y="190500"/>
            <a:chExt cx="1646020" cy="1898855"/>
          </a:xfrm>
        </p:grpSpPr>
        <p:sp>
          <p:nvSpPr>
            <p:cNvPr id="1279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0" name="X"/>
            <p:cNvSpPr txBox="1"/>
            <p:nvPr/>
          </p:nvSpPr>
          <p:spPr>
            <a:xfrm>
              <a:off x="546167" y="190500"/>
              <a:ext cx="600823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X</a:t>
              </a:r>
            </a:p>
          </p:txBody>
        </p:sp>
      </p:grpSp>
      <p:grpSp>
        <p:nvGrpSpPr>
          <p:cNvPr id="1284" name="Group"/>
          <p:cNvGrpSpPr/>
          <p:nvPr/>
        </p:nvGrpSpPr>
        <p:grpSpPr>
          <a:xfrm>
            <a:off x="19831682" y="6957941"/>
            <a:ext cx="1646021" cy="1936956"/>
            <a:chOff x="0" y="152400"/>
            <a:chExt cx="1646020" cy="1936955"/>
          </a:xfrm>
        </p:grpSpPr>
        <p:sp>
          <p:nvSpPr>
            <p:cNvPr id="1282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3" name="Z"/>
            <p:cNvSpPr txBox="1"/>
            <p:nvPr/>
          </p:nvSpPr>
          <p:spPr>
            <a:xfrm>
              <a:off x="546167" y="152400"/>
              <a:ext cx="562060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Z</a:t>
              </a:r>
            </a:p>
          </p:txBody>
        </p:sp>
      </p:grpSp>
      <p:grpSp>
        <p:nvGrpSpPr>
          <p:cNvPr id="1287" name="Group"/>
          <p:cNvGrpSpPr/>
          <p:nvPr/>
        </p:nvGrpSpPr>
        <p:grpSpPr>
          <a:xfrm>
            <a:off x="15917743" y="7450824"/>
            <a:ext cx="4077914" cy="4077914"/>
            <a:chOff x="0" y="0"/>
            <a:chExt cx="4077913" cy="4077913"/>
          </a:xfrm>
        </p:grpSpPr>
        <p:sp>
          <p:nvSpPr>
            <p:cNvPr id="1285" name="Triangle"/>
            <p:cNvSpPr/>
            <p:nvPr/>
          </p:nvSpPr>
          <p:spPr>
            <a:xfrm rot="8100000">
              <a:off x="597196" y="597196"/>
              <a:ext cx="2883521" cy="288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6" name="Y"/>
            <p:cNvSpPr txBox="1"/>
            <p:nvPr/>
          </p:nvSpPr>
          <p:spPr>
            <a:xfrm>
              <a:off x="1681037" y="86534"/>
              <a:ext cx="1074335" cy="2620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2909" sz="6600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Y</a:t>
              </a:r>
            </a:p>
          </p:txBody>
        </p:sp>
      </p:grpSp>
      <p:sp>
        <p:nvSpPr>
          <p:cNvPr id="1288" name="Line"/>
          <p:cNvSpPr/>
          <p:nvPr/>
        </p:nvSpPr>
        <p:spPr>
          <a:xfrm>
            <a:off x="10671206" y="6746547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89" name="Line"/>
          <p:cNvSpPr/>
          <p:nvPr/>
        </p:nvSpPr>
        <p:spPr>
          <a:xfrm>
            <a:off x="10671206" y="8172490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90" name="Line"/>
          <p:cNvSpPr/>
          <p:nvPr/>
        </p:nvSpPr>
        <p:spPr>
          <a:xfrm>
            <a:off x="10671206" y="9589181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91" name="Line"/>
          <p:cNvSpPr/>
          <p:nvPr/>
        </p:nvSpPr>
        <p:spPr>
          <a:xfrm>
            <a:off x="10671206" y="5458418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tailEnd type="triangle"/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92" name="Subtree Y is too deep (unbalanced at k2), and the single rotation does not make it any less deep."/>
          <p:cNvSpPr txBox="1"/>
          <p:nvPr/>
        </p:nvSpPr>
        <p:spPr>
          <a:xfrm>
            <a:off x="1322629" y="10696965"/>
            <a:ext cx="21738742" cy="2363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828800">
              <a:defRPr sz="6800">
                <a:uFill>
                  <a:solidFill>
                    <a:srgbClr val="FFFFFF"/>
                  </a:solidFill>
                </a:uFill>
              </a:defRPr>
            </a:pPr>
            <a:r>
              <a:t>Subtree Y is too deep (unbalanced at k</a:t>
            </a:r>
            <a:r>
              <a:rPr baseline="-5999"/>
              <a:t>2</a:t>
            </a:r>
            <a:r>
              <a:t>), and the single rotation does not make it any less deep.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295" name="AVL Trees: Double Rotation (can be thought of as one complex rotation or two simple single rotations)"/>
          <p:cNvSpPr txBox="1"/>
          <p:nvPr>
            <p:ph type="title" idx="4294967295"/>
          </p:nvPr>
        </p:nvSpPr>
        <p:spPr>
          <a:xfrm>
            <a:off x="2770794" y="1962120"/>
            <a:ext cx="18842411" cy="2516934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3742" defTabSz="647128">
              <a:lnSpc>
                <a:spcPct val="90000"/>
              </a:lnSpc>
              <a:defRPr sz="6399"/>
            </a:lvl1pPr>
          </a:lstStyle>
          <a:p>
            <a:pPr/>
            <a:r>
              <a:t>AVL Trees: Double Rotation (can be thought of as one complex rotation or two simple single rotations)</a:t>
            </a:r>
          </a:p>
        </p:txBody>
      </p:sp>
      <p:sp>
        <p:nvSpPr>
          <p:cNvPr id="1296" name="Instead of three subtrees, we can view the tree as four subtrees, connected by three nodes."/>
          <p:cNvSpPr txBox="1"/>
          <p:nvPr/>
        </p:nvSpPr>
        <p:spPr>
          <a:xfrm>
            <a:off x="621799" y="10497563"/>
            <a:ext cx="22244807" cy="2516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828800">
              <a:defRPr sz="6800"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Instead of three subtrees, we can view the tree as four subtrees, connected by three nodes.</a:t>
            </a:r>
          </a:p>
        </p:txBody>
      </p:sp>
      <p:grpSp>
        <p:nvGrpSpPr>
          <p:cNvPr id="1337" name="Group"/>
          <p:cNvGrpSpPr/>
          <p:nvPr/>
        </p:nvGrpSpPr>
        <p:grpSpPr>
          <a:xfrm>
            <a:off x="7273727" y="3623102"/>
            <a:ext cx="9344663" cy="9058533"/>
            <a:chOff x="-21758" y="0"/>
            <a:chExt cx="9344661" cy="9058532"/>
          </a:xfrm>
        </p:grpSpPr>
        <p:sp>
          <p:nvSpPr>
            <p:cNvPr id="1297" name="Line"/>
            <p:cNvSpPr/>
            <p:nvPr/>
          </p:nvSpPr>
          <p:spPr>
            <a:xfrm>
              <a:off x="3091923" y="2035423"/>
              <a:ext cx="1845547" cy="184554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300" name="Group"/>
            <p:cNvGrpSpPr/>
            <p:nvPr/>
          </p:nvGrpSpPr>
          <p:grpSpPr>
            <a:xfrm>
              <a:off x="2391494" y="3855360"/>
              <a:ext cx="5203173" cy="5203173"/>
              <a:chOff x="0" y="0"/>
              <a:chExt cx="5203171" cy="5203171"/>
            </a:xfrm>
          </p:grpSpPr>
          <p:sp>
            <p:nvSpPr>
              <p:cNvPr id="1298" name="Triangle"/>
              <p:cNvSpPr/>
              <p:nvPr/>
            </p:nvSpPr>
            <p:spPr>
              <a:xfrm rot="8100000">
                <a:off x="761986" y="761986"/>
                <a:ext cx="3679199" cy="3679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299" name="Y"/>
              <p:cNvSpPr txBox="1"/>
              <p:nvPr/>
            </p:nvSpPr>
            <p:spPr>
              <a:xfrm>
                <a:off x="2144902" y="110413"/>
                <a:ext cx="1370787" cy="33436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sp>
          <p:nvSpPr>
            <p:cNvPr id="1301" name="Line"/>
            <p:cNvSpPr/>
            <p:nvPr/>
          </p:nvSpPr>
          <p:spPr>
            <a:xfrm flipH="1">
              <a:off x="1010398" y="2123357"/>
              <a:ext cx="1990271" cy="302043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2" name="Line"/>
            <p:cNvSpPr/>
            <p:nvPr/>
          </p:nvSpPr>
          <p:spPr>
            <a:xfrm>
              <a:off x="4885453" y="886749"/>
              <a:ext cx="3420420" cy="20690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3" name="Line"/>
            <p:cNvSpPr/>
            <p:nvPr/>
          </p:nvSpPr>
          <p:spPr>
            <a:xfrm flipH="1">
              <a:off x="2940454" y="857690"/>
              <a:ext cx="2020034" cy="135558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306" name="Group"/>
            <p:cNvGrpSpPr/>
            <p:nvPr/>
          </p:nvGrpSpPr>
          <p:grpSpPr>
            <a:xfrm>
              <a:off x="7222680" y="2881070"/>
              <a:ext cx="2100224" cy="2170593"/>
              <a:chOff x="0" y="495300"/>
              <a:chExt cx="2100222" cy="2170592"/>
            </a:xfrm>
          </p:grpSpPr>
          <p:sp>
            <p:nvSpPr>
              <p:cNvPr id="1304" name="Triangle"/>
              <p:cNvSpPr/>
              <p:nvPr/>
            </p:nvSpPr>
            <p:spPr>
              <a:xfrm rot="8100000">
                <a:off x="297075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5" name="Z"/>
              <p:cNvSpPr txBox="1"/>
              <p:nvPr/>
            </p:nvSpPr>
            <p:spPr>
              <a:xfrm>
                <a:off x="849276" y="495300"/>
                <a:ext cx="717155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grpSp>
          <p:nvGrpSpPr>
            <p:cNvPr id="1309" name="Group"/>
            <p:cNvGrpSpPr/>
            <p:nvPr/>
          </p:nvGrpSpPr>
          <p:grpSpPr>
            <a:xfrm>
              <a:off x="2173734" y="1174245"/>
              <a:ext cx="1522254" cy="1662871"/>
              <a:chOff x="0" y="0"/>
              <a:chExt cx="1522252" cy="1662870"/>
            </a:xfrm>
          </p:grpSpPr>
          <p:sp>
            <p:nvSpPr>
              <p:cNvPr id="1307" name="Circle"/>
              <p:cNvSpPr/>
              <p:nvPr/>
            </p:nvSpPr>
            <p:spPr>
              <a:xfrm>
                <a:off x="17239" y="220820"/>
                <a:ext cx="1442050" cy="144205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8" name="k1"/>
              <p:cNvSpPr txBox="1"/>
              <p:nvPr/>
            </p:nvSpPr>
            <p:spPr>
              <a:xfrm>
                <a:off x="0" y="0"/>
                <a:ext cx="1522253" cy="15622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321" name="Group"/>
            <p:cNvGrpSpPr/>
            <p:nvPr/>
          </p:nvGrpSpPr>
          <p:grpSpPr>
            <a:xfrm>
              <a:off x="2592003" y="2681114"/>
              <a:ext cx="5007604" cy="5162658"/>
              <a:chOff x="0" y="0"/>
              <a:chExt cx="5007603" cy="5162657"/>
            </a:xfrm>
          </p:grpSpPr>
          <p:sp>
            <p:nvSpPr>
              <p:cNvPr id="1310" name="Line"/>
              <p:cNvSpPr/>
              <p:nvPr/>
            </p:nvSpPr>
            <p:spPr>
              <a:xfrm flipH="1">
                <a:off x="1096298" y="1002473"/>
                <a:ext cx="1277995" cy="2022520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11" name="Line"/>
              <p:cNvSpPr/>
              <p:nvPr/>
            </p:nvSpPr>
            <p:spPr>
              <a:xfrm flipH="1" flipV="1">
                <a:off x="2290883" y="1221174"/>
                <a:ext cx="1720264" cy="1837948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314" name="Group"/>
              <p:cNvGrpSpPr/>
              <p:nvPr/>
            </p:nvGrpSpPr>
            <p:grpSpPr>
              <a:xfrm>
                <a:off x="1566026" y="0"/>
                <a:ext cx="1522254" cy="1662871"/>
                <a:chOff x="0" y="0"/>
                <a:chExt cx="1522252" cy="1662870"/>
              </a:xfrm>
            </p:grpSpPr>
            <p:sp>
              <p:nvSpPr>
                <p:cNvPr id="1312" name="Circle"/>
                <p:cNvSpPr/>
                <p:nvPr/>
              </p:nvSpPr>
              <p:spPr>
                <a:xfrm>
                  <a:off x="17239" y="220820"/>
                  <a:ext cx="1442050" cy="144205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13" name="k2"/>
                <p:cNvSpPr txBox="1"/>
                <p:nvPr/>
              </p:nvSpPr>
              <p:spPr>
                <a:xfrm>
                  <a:off x="0" y="0"/>
                  <a:ext cx="1522253" cy="156227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2</a:t>
                  </a:r>
                </a:p>
              </p:txBody>
            </p:sp>
          </p:grpSp>
          <p:grpSp>
            <p:nvGrpSpPr>
              <p:cNvPr id="1317" name="Group"/>
              <p:cNvGrpSpPr/>
              <p:nvPr/>
            </p:nvGrpSpPr>
            <p:grpSpPr>
              <a:xfrm>
                <a:off x="2907380" y="2986234"/>
                <a:ext cx="2100224" cy="2100224"/>
                <a:chOff x="0" y="565669"/>
                <a:chExt cx="2100222" cy="2100222"/>
              </a:xfrm>
            </p:grpSpPr>
            <p:sp>
              <p:nvSpPr>
                <p:cNvPr id="1315" name="Triangle"/>
                <p:cNvSpPr/>
                <p:nvPr/>
              </p:nvSpPr>
              <p:spPr>
                <a:xfrm rot="8100000">
                  <a:off x="297075" y="883735"/>
                  <a:ext cx="1506073" cy="14640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16" name="C"/>
                <p:cNvSpPr txBox="1"/>
                <p:nvPr/>
              </p:nvSpPr>
              <p:spPr>
                <a:xfrm>
                  <a:off x="747676" y="571500"/>
                  <a:ext cx="766614" cy="17436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C</a:t>
                  </a:r>
                </a:p>
              </p:txBody>
            </p:sp>
          </p:grpSp>
          <p:grpSp>
            <p:nvGrpSpPr>
              <p:cNvPr id="1320" name="Group"/>
              <p:cNvGrpSpPr/>
              <p:nvPr/>
            </p:nvGrpSpPr>
            <p:grpSpPr>
              <a:xfrm>
                <a:off x="-1" y="3017465"/>
                <a:ext cx="2100224" cy="2145193"/>
                <a:chOff x="0" y="520700"/>
                <a:chExt cx="2100222" cy="2145192"/>
              </a:xfrm>
            </p:grpSpPr>
            <p:sp>
              <p:nvSpPr>
                <p:cNvPr id="1318" name="Triangle"/>
                <p:cNvSpPr/>
                <p:nvPr/>
              </p:nvSpPr>
              <p:spPr>
                <a:xfrm rot="8100000">
                  <a:off x="297075" y="883735"/>
                  <a:ext cx="1506073" cy="14640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19" name="B"/>
                <p:cNvSpPr txBox="1"/>
                <p:nvPr/>
              </p:nvSpPr>
              <p:spPr>
                <a:xfrm>
                  <a:off x="849276" y="520700"/>
                  <a:ext cx="741885" cy="17436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B</a:t>
                  </a:r>
                </a:p>
              </p:txBody>
            </p:sp>
          </p:grpSp>
        </p:grpSp>
        <p:grpSp>
          <p:nvGrpSpPr>
            <p:cNvPr id="1324" name="Group"/>
            <p:cNvGrpSpPr/>
            <p:nvPr/>
          </p:nvGrpSpPr>
          <p:grpSpPr>
            <a:xfrm>
              <a:off x="-1" y="4931713"/>
              <a:ext cx="2100224" cy="2221393"/>
              <a:chOff x="0" y="444500"/>
              <a:chExt cx="2100222" cy="2221392"/>
            </a:xfrm>
          </p:grpSpPr>
          <p:sp>
            <p:nvSpPr>
              <p:cNvPr id="1322" name="Triangle"/>
              <p:cNvSpPr/>
              <p:nvPr/>
            </p:nvSpPr>
            <p:spPr>
              <a:xfrm rot="8100000">
                <a:off x="297075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3" name="X"/>
              <p:cNvSpPr txBox="1"/>
              <p:nvPr/>
            </p:nvSpPr>
            <p:spPr>
              <a:xfrm>
                <a:off x="823876" y="444500"/>
                <a:ext cx="766614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327" name="Group"/>
            <p:cNvGrpSpPr/>
            <p:nvPr/>
          </p:nvGrpSpPr>
          <p:grpSpPr>
            <a:xfrm>
              <a:off x="7207107" y="2919170"/>
              <a:ext cx="2100223" cy="2132493"/>
              <a:chOff x="0" y="533400"/>
              <a:chExt cx="2100222" cy="2132492"/>
            </a:xfrm>
          </p:grpSpPr>
          <p:sp>
            <p:nvSpPr>
              <p:cNvPr id="1325" name="Triangle"/>
              <p:cNvSpPr/>
              <p:nvPr/>
            </p:nvSpPr>
            <p:spPr>
              <a:xfrm rot="8100000">
                <a:off x="297075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6" name="D"/>
              <p:cNvSpPr txBox="1"/>
              <p:nvPr/>
            </p:nvSpPr>
            <p:spPr>
              <a:xfrm>
                <a:off x="836576" y="533400"/>
                <a:ext cx="816073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1330" name="Group"/>
            <p:cNvGrpSpPr/>
            <p:nvPr/>
          </p:nvGrpSpPr>
          <p:grpSpPr>
            <a:xfrm>
              <a:off x="4181604" y="2681114"/>
              <a:ext cx="1522254" cy="1662871"/>
              <a:chOff x="0" y="0"/>
              <a:chExt cx="1522252" cy="1662870"/>
            </a:xfrm>
          </p:grpSpPr>
          <p:sp>
            <p:nvSpPr>
              <p:cNvPr id="1328" name="Circle"/>
              <p:cNvSpPr/>
              <p:nvPr/>
            </p:nvSpPr>
            <p:spPr>
              <a:xfrm>
                <a:off x="17239" y="220820"/>
                <a:ext cx="1442050" cy="144205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9" name="k3"/>
              <p:cNvSpPr txBox="1"/>
              <p:nvPr/>
            </p:nvSpPr>
            <p:spPr>
              <a:xfrm>
                <a:off x="0" y="0"/>
                <a:ext cx="1522253" cy="15622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3</a:t>
                </a:r>
              </a:p>
            </p:txBody>
          </p:sp>
        </p:grpSp>
        <p:grpSp>
          <p:nvGrpSpPr>
            <p:cNvPr id="1333" name="Group"/>
            <p:cNvGrpSpPr/>
            <p:nvPr/>
          </p:nvGrpSpPr>
          <p:grpSpPr>
            <a:xfrm>
              <a:off x="4221706" y="0"/>
              <a:ext cx="1522254" cy="1662871"/>
              <a:chOff x="0" y="0"/>
              <a:chExt cx="1522252" cy="1662870"/>
            </a:xfrm>
          </p:grpSpPr>
          <p:sp>
            <p:nvSpPr>
              <p:cNvPr id="1331" name="Circle"/>
              <p:cNvSpPr/>
              <p:nvPr/>
            </p:nvSpPr>
            <p:spPr>
              <a:xfrm>
                <a:off x="17239" y="220820"/>
                <a:ext cx="1442050" cy="144205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2" name="k2"/>
              <p:cNvSpPr txBox="1"/>
              <p:nvPr/>
            </p:nvSpPr>
            <p:spPr>
              <a:xfrm>
                <a:off x="0" y="0"/>
                <a:ext cx="1522253" cy="15622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336" name="Group"/>
            <p:cNvGrpSpPr/>
            <p:nvPr/>
          </p:nvGrpSpPr>
          <p:grpSpPr>
            <a:xfrm>
              <a:off x="-21759" y="4982513"/>
              <a:ext cx="2100224" cy="2170593"/>
              <a:chOff x="1019641" y="495300"/>
              <a:chExt cx="2100222" cy="2170592"/>
            </a:xfrm>
          </p:grpSpPr>
          <p:sp>
            <p:nvSpPr>
              <p:cNvPr id="1334" name="Triangle"/>
              <p:cNvSpPr/>
              <p:nvPr/>
            </p:nvSpPr>
            <p:spPr>
              <a:xfrm rot="8100000">
                <a:off x="1316716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5" name="A"/>
              <p:cNvSpPr txBox="1"/>
              <p:nvPr/>
            </p:nvSpPr>
            <p:spPr>
              <a:xfrm>
                <a:off x="1816661" y="495300"/>
                <a:ext cx="791344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340" name="We can’t leave k2 as root, nor can we make k1 root (as shown before). So, k3 must become the root."/>
          <p:cNvSpPr txBox="1"/>
          <p:nvPr/>
        </p:nvSpPr>
        <p:spPr>
          <a:xfrm>
            <a:off x="2045653" y="11011182"/>
            <a:ext cx="19722901" cy="2398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828800">
              <a:defRPr sz="6800">
                <a:uFill>
                  <a:solidFill>
                    <a:srgbClr val="FFFFFF"/>
                  </a:solidFill>
                </a:uFill>
              </a:defRPr>
            </a:pPr>
            <a:r>
              <a:t>We can’t leave k</a:t>
            </a:r>
            <a:r>
              <a:rPr baseline="-5999"/>
              <a:t>2</a:t>
            </a:r>
            <a:r>
              <a:t> as root, nor can we make k</a:t>
            </a:r>
            <a:r>
              <a:rPr baseline="-5999"/>
              <a:t>1</a:t>
            </a:r>
            <a:r>
              <a:t> root (as shown before). So, k</a:t>
            </a:r>
            <a:r>
              <a:rPr baseline="-5999"/>
              <a:t>3</a:t>
            </a:r>
            <a:r>
              <a:t> must become the root.</a:t>
            </a:r>
          </a:p>
        </p:txBody>
      </p:sp>
      <p:grpSp>
        <p:nvGrpSpPr>
          <p:cNvPr id="1400" name="Group"/>
          <p:cNvGrpSpPr/>
          <p:nvPr/>
        </p:nvGrpSpPr>
        <p:grpSpPr>
          <a:xfrm>
            <a:off x="1685519" y="3084148"/>
            <a:ext cx="21561691" cy="6360573"/>
            <a:chOff x="0" y="0"/>
            <a:chExt cx="21561689" cy="6360572"/>
          </a:xfrm>
        </p:grpSpPr>
        <p:sp>
          <p:nvSpPr>
            <p:cNvPr id="1341" name="Line"/>
            <p:cNvSpPr/>
            <p:nvPr/>
          </p:nvSpPr>
          <p:spPr>
            <a:xfrm>
              <a:off x="2415284" y="1908390"/>
              <a:ext cx="1675551" cy="111041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2" name="Line"/>
            <p:cNvSpPr/>
            <p:nvPr/>
          </p:nvSpPr>
          <p:spPr>
            <a:xfrm flipH="1">
              <a:off x="818713" y="1787135"/>
              <a:ext cx="1612692" cy="24474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3" name="Line"/>
            <p:cNvSpPr/>
            <p:nvPr/>
          </p:nvSpPr>
          <p:spPr>
            <a:xfrm>
              <a:off x="3958622" y="785126"/>
              <a:ext cx="2771524" cy="167651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4" name="Line"/>
            <p:cNvSpPr/>
            <p:nvPr/>
          </p:nvSpPr>
          <p:spPr>
            <a:xfrm flipH="1">
              <a:off x="2382614" y="761581"/>
              <a:ext cx="1636809" cy="109841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347" name="Group"/>
            <p:cNvGrpSpPr/>
            <p:nvPr/>
          </p:nvGrpSpPr>
          <p:grpSpPr>
            <a:xfrm>
              <a:off x="3369200" y="0"/>
              <a:ext cx="1233464" cy="1347404"/>
              <a:chOff x="0" y="0"/>
              <a:chExt cx="1233462" cy="1347403"/>
            </a:xfrm>
          </p:grpSpPr>
          <p:sp>
            <p:nvSpPr>
              <p:cNvPr id="1345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46" name="k2"/>
              <p:cNvSpPr txBox="1"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350" name="Group"/>
            <p:cNvGrpSpPr/>
            <p:nvPr/>
          </p:nvGrpSpPr>
          <p:grpSpPr>
            <a:xfrm>
              <a:off x="5852449" y="2253765"/>
              <a:ext cx="1701785" cy="1906140"/>
              <a:chOff x="0" y="254000"/>
              <a:chExt cx="1701784" cy="1906139"/>
            </a:xfrm>
          </p:grpSpPr>
          <p:sp>
            <p:nvSpPr>
              <p:cNvPr id="1348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49" name="D"/>
              <p:cNvSpPr txBox="1"/>
              <p:nvPr/>
            </p:nvSpPr>
            <p:spPr>
              <a:xfrm>
                <a:off x="590070" y="254000"/>
                <a:ext cx="661254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1353" name="Group"/>
            <p:cNvGrpSpPr/>
            <p:nvPr/>
          </p:nvGrpSpPr>
          <p:grpSpPr>
            <a:xfrm>
              <a:off x="1761350" y="1018081"/>
              <a:ext cx="1233464" cy="1347404"/>
              <a:chOff x="0" y="0"/>
              <a:chExt cx="1233462" cy="1347403"/>
            </a:xfrm>
          </p:grpSpPr>
          <p:sp>
            <p:nvSpPr>
              <p:cNvPr id="1351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2" name="k1"/>
              <p:cNvSpPr txBox="1"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365" name="Group"/>
            <p:cNvGrpSpPr/>
            <p:nvPr/>
          </p:nvGrpSpPr>
          <p:grpSpPr>
            <a:xfrm>
              <a:off x="2100268" y="2239078"/>
              <a:ext cx="4057600" cy="4121495"/>
              <a:chOff x="0" y="0"/>
              <a:chExt cx="4057599" cy="4121493"/>
            </a:xfrm>
          </p:grpSpPr>
          <p:sp>
            <p:nvSpPr>
              <p:cNvPr id="1354" name="Line"/>
              <p:cNvSpPr/>
              <p:nvPr/>
            </p:nvSpPr>
            <p:spPr>
              <a:xfrm flipH="1">
                <a:off x="888317" y="812292"/>
                <a:ext cx="1035543" cy="1638823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5" name="Line"/>
              <p:cNvSpPr/>
              <p:nvPr/>
            </p:nvSpPr>
            <p:spPr>
              <a:xfrm flipH="1" flipV="1">
                <a:off x="1856274" y="989502"/>
                <a:ext cx="1393909" cy="1489267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358" name="Group"/>
              <p:cNvGrpSpPr/>
              <p:nvPr/>
            </p:nvGrpSpPr>
            <p:grpSpPr>
              <a:xfrm>
                <a:off x="1268931" y="0"/>
                <a:ext cx="1233464" cy="1347404"/>
                <a:chOff x="0" y="0"/>
                <a:chExt cx="1233462" cy="1347403"/>
              </a:xfrm>
            </p:grpSpPr>
            <p:sp>
              <p:nvSpPr>
                <p:cNvPr id="1356" name="Circle"/>
                <p:cNvSpPr/>
                <p:nvPr/>
              </p:nvSpPr>
              <p:spPr>
                <a:xfrm>
                  <a:off x="13968" y="178928"/>
                  <a:ext cx="1168476" cy="1168476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57" name="k3"/>
                <p:cNvSpPr txBox="1"/>
                <p:nvPr/>
              </p:nvSpPr>
              <p:spPr>
                <a:xfrm>
                  <a:off x="0" y="0"/>
                  <a:ext cx="1233463" cy="126588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3</a:t>
                  </a:r>
                </a:p>
              </p:txBody>
            </p:sp>
          </p:grpSp>
          <p:grpSp>
            <p:nvGrpSpPr>
              <p:cNvPr id="1361" name="Group"/>
              <p:cNvGrpSpPr/>
              <p:nvPr/>
            </p:nvGrpSpPr>
            <p:grpSpPr>
              <a:xfrm>
                <a:off x="2355814" y="2202653"/>
                <a:ext cx="1701786" cy="1918841"/>
                <a:chOff x="0" y="241300"/>
                <a:chExt cx="1701784" cy="1918839"/>
              </a:xfrm>
            </p:grpSpPr>
            <p:sp>
              <p:nvSpPr>
                <p:cNvPr id="1359" name="Triangle"/>
                <p:cNvSpPr/>
                <p:nvPr/>
              </p:nvSpPr>
              <p:spPr>
                <a:xfrm rot="8100000">
                  <a:off x="240716" y="716079"/>
                  <a:ext cx="1220352" cy="11863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60" name="C"/>
                <p:cNvSpPr txBox="1"/>
                <p:nvPr/>
              </p:nvSpPr>
              <p:spPr>
                <a:xfrm>
                  <a:off x="577370" y="241300"/>
                  <a:ext cx="621178" cy="141284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C</a:t>
                  </a:r>
                </a:p>
              </p:txBody>
            </p:sp>
          </p:grpSp>
          <p:grpSp>
            <p:nvGrpSpPr>
              <p:cNvPr id="1364" name="Group"/>
              <p:cNvGrpSpPr/>
              <p:nvPr/>
            </p:nvGrpSpPr>
            <p:grpSpPr>
              <a:xfrm>
                <a:off x="0" y="2189953"/>
                <a:ext cx="1701785" cy="1918841"/>
                <a:chOff x="0" y="241300"/>
                <a:chExt cx="1701784" cy="1918839"/>
              </a:xfrm>
            </p:grpSpPr>
            <p:sp>
              <p:nvSpPr>
                <p:cNvPr id="1362" name="Triangle"/>
                <p:cNvSpPr/>
                <p:nvPr/>
              </p:nvSpPr>
              <p:spPr>
                <a:xfrm rot="8100000">
                  <a:off x="240716" y="716079"/>
                  <a:ext cx="1220352" cy="11863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63" name="B"/>
                <p:cNvSpPr txBox="1"/>
                <p:nvPr/>
              </p:nvSpPr>
              <p:spPr>
                <a:xfrm>
                  <a:off x="577370" y="241300"/>
                  <a:ext cx="601140" cy="141284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B</a:t>
                  </a:r>
                </a:p>
              </p:txBody>
            </p:sp>
          </p:grpSp>
        </p:grpSp>
        <p:grpSp>
          <p:nvGrpSpPr>
            <p:cNvPr id="1368" name="Group"/>
            <p:cNvGrpSpPr/>
            <p:nvPr/>
          </p:nvGrpSpPr>
          <p:grpSpPr>
            <a:xfrm>
              <a:off x="0" y="3905738"/>
              <a:ext cx="1701785" cy="1956940"/>
              <a:chOff x="0" y="203200"/>
              <a:chExt cx="1701784" cy="1956939"/>
            </a:xfrm>
          </p:grpSpPr>
          <p:sp>
            <p:nvSpPr>
              <p:cNvPr id="1366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7" name="A"/>
              <p:cNvSpPr txBox="1"/>
              <p:nvPr/>
            </p:nvSpPr>
            <p:spPr>
              <a:xfrm>
                <a:off x="590070" y="203200"/>
                <a:ext cx="641216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  <p:sp>
          <p:nvSpPr>
            <p:cNvPr id="1369" name="Line"/>
            <p:cNvSpPr/>
            <p:nvPr/>
          </p:nvSpPr>
          <p:spPr>
            <a:xfrm>
              <a:off x="9669617" y="2271469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0" name="Line"/>
            <p:cNvSpPr/>
            <p:nvPr/>
          </p:nvSpPr>
          <p:spPr>
            <a:xfrm>
              <a:off x="9669617" y="3745720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1" name="Line"/>
            <p:cNvSpPr/>
            <p:nvPr/>
          </p:nvSpPr>
          <p:spPr>
            <a:xfrm>
              <a:off x="9669617" y="5210406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2" name="Line"/>
            <p:cNvSpPr/>
            <p:nvPr/>
          </p:nvSpPr>
          <p:spPr>
            <a:xfrm>
              <a:off x="9669617" y="939700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3" name="Line"/>
            <p:cNvSpPr/>
            <p:nvPr/>
          </p:nvSpPr>
          <p:spPr>
            <a:xfrm>
              <a:off x="17155880" y="785126"/>
              <a:ext cx="1916400" cy="103818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4" name="Line"/>
            <p:cNvSpPr/>
            <p:nvPr/>
          </p:nvSpPr>
          <p:spPr>
            <a:xfrm flipH="1">
              <a:off x="15122164" y="761581"/>
              <a:ext cx="2094517" cy="112253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5" name="Line"/>
            <p:cNvSpPr/>
            <p:nvPr/>
          </p:nvSpPr>
          <p:spPr>
            <a:xfrm flipH="1">
              <a:off x="13710717" y="2259347"/>
              <a:ext cx="1180117" cy="15785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6" name="Line"/>
            <p:cNvSpPr/>
            <p:nvPr/>
          </p:nvSpPr>
          <p:spPr>
            <a:xfrm flipH="1" flipV="1">
              <a:off x="19256131" y="1939780"/>
              <a:ext cx="1468024" cy="189671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7" name="Line"/>
            <p:cNvSpPr/>
            <p:nvPr/>
          </p:nvSpPr>
          <p:spPr>
            <a:xfrm flipH="1">
              <a:off x="18348018" y="2028847"/>
              <a:ext cx="769562" cy="109841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8" name="Line"/>
            <p:cNvSpPr/>
            <p:nvPr/>
          </p:nvSpPr>
          <p:spPr>
            <a:xfrm flipH="1" flipV="1">
              <a:off x="15103784" y="1951245"/>
              <a:ext cx="936264" cy="115207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381" name="Group"/>
            <p:cNvGrpSpPr/>
            <p:nvPr/>
          </p:nvGrpSpPr>
          <p:grpSpPr>
            <a:xfrm>
              <a:off x="14498879" y="1119539"/>
              <a:ext cx="1233464" cy="1347404"/>
              <a:chOff x="0" y="0"/>
              <a:chExt cx="1233462" cy="1347403"/>
            </a:xfrm>
          </p:grpSpPr>
          <p:sp>
            <p:nvSpPr>
              <p:cNvPr id="1379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0" name="k1"/>
              <p:cNvSpPr txBox="1"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384" name="Group"/>
            <p:cNvGrpSpPr/>
            <p:nvPr/>
          </p:nvGrpSpPr>
          <p:grpSpPr>
            <a:xfrm>
              <a:off x="16566461" y="0"/>
              <a:ext cx="1233464" cy="1347404"/>
              <a:chOff x="0" y="0"/>
              <a:chExt cx="1233462" cy="1347403"/>
            </a:xfrm>
          </p:grpSpPr>
          <p:sp>
            <p:nvSpPr>
              <p:cNvPr id="1382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3" name="k3"/>
              <p:cNvSpPr txBox="1"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3</a:t>
                </a:r>
              </a:p>
            </p:txBody>
          </p:sp>
        </p:grpSp>
        <p:grpSp>
          <p:nvGrpSpPr>
            <p:cNvPr id="1387" name="Group"/>
            <p:cNvGrpSpPr/>
            <p:nvPr/>
          </p:nvGrpSpPr>
          <p:grpSpPr>
            <a:xfrm>
              <a:off x="17513624" y="2894876"/>
              <a:ext cx="1701785" cy="1906140"/>
              <a:chOff x="0" y="254000"/>
              <a:chExt cx="1701784" cy="1906139"/>
            </a:xfrm>
          </p:grpSpPr>
          <p:sp>
            <p:nvSpPr>
              <p:cNvPr id="1385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6" name="C"/>
              <p:cNvSpPr txBox="1"/>
              <p:nvPr/>
            </p:nvSpPr>
            <p:spPr>
              <a:xfrm>
                <a:off x="564670" y="254000"/>
                <a:ext cx="621178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</p:grpSp>
        <p:grpSp>
          <p:nvGrpSpPr>
            <p:cNvPr id="1390" name="Group"/>
            <p:cNvGrpSpPr/>
            <p:nvPr/>
          </p:nvGrpSpPr>
          <p:grpSpPr>
            <a:xfrm>
              <a:off x="19859905" y="3653666"/>
              <a:ext cx="1701785" cy="1906140"/>
              <a:chOff x="0" y="254000"/>
              <a:chExt cx="1701784" cy="1906139"/>
            </a:xfrm>
          </p:grpSpPr>
          <p:sp>
            <p:nvSpPr>
              <p:cNvPr id="1388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9" name="D"/>
              <p:cNvSpPr txBox="1"/>
              <p:nvPr/>
            </p:nvSpPr>
            <p:spPr>
              <a:xfrm>
                <a:off x="564670" y="254000"/>
                <a:ext cx="661254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1393" name="Group"/>
            <p:cNvGrpSpPr/>
            <p:nvPr/>
          </p:nvGrpSpPr>
          <p:grpSpPr>
            <a:xfrm>
              <a:off x="18634040" y="1111211"/>
              <a:ext cx="1233464" cy="1347404"/>
              <a:chOff x="0" y="0"/>
              <a:chExt cx="1233462" cy="1347403"/>
            </a:xfrm>
          </p:grpSpPr>
          <p:sp>
            <p:nvSpPr>
              <p:cNvPr id="1391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2" name="k2"/>
              <p:cNvSpPr txBox="1"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396" name="Group"/>
            <p:cNvGrpSpPr/>
            <p:nvPr/>
          </p:nvGrpSpPr>
          <p:grpSpPr>
            <a:xfrm>
              <a:off x="15167340" y="2894876"/>
              <a:ext cx="1701786" cy="1906140"/>
              <a:chOff x="0" y="254000"/>
              <a:chExt cx="1701784" cy="1906139"/>
            </a:xfrm>
          </p:grpSpPr>
          <p:sp>
            <p:nvSpPr>
              <p:cNvPr id="1394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5" name="B"/>
              <p:cNvSpPr txBox="1"/>
              <p:nvPr/>
            </p:nvSpPr>
            <p:spPr>
              <a:xfrm>
                <a:off x="564670" y="254000"/>
                <a:ext cx="601140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B</a:t>
                </a:r>
              </a:p>
            </p:txBody>
          </p:sp>
        </p:grpSp>
        <p:grpSp>
          <p:nvGrpSpPr>
            <p:cNvPr id="1399" name="Group"/>
            <p:cNvGrpSpPr/>
            <p:nvPr/>
          </p:nvGrpSpPr>
          <p:grpSpPr>
            <a:xfrm>
              <a:off x="12841389" y="3616009"/>
              <a:ext cx="1701786" cy="1956940"/>
              <a:chOff x="0" y="203200"/>
              <a:chExt cx="1701784" cy="1956939"/>
            </a:xfrm>
          </p:grpSpPr>
          <p:sp>
            <p:nvSpPr>
              <p:cNvPr id="1397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8" name="A"/>
              <p:cNvSpPr txBox="1"/>
              <p:nvPr/>
            </p:nvSpPr>
            <p:spPr>
              <a:xfrm>
                <a:off x="564670" y="203200"/>
                <a:ext cx="641216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403" name="Double rotation also fixes an insertion into the left subtree of the right child (k1 is unbalanced, so we first rotate k3 right, then we rotate k1 left)"/>
          <p:cNvSpPr txBox="1"/>
          <p:nvPr/>
        </p:nvSpPr>
        <p:spPr>
          <a:xfrm>
            <a:off x="2006449" y="11034252"/>
            <a:ext cx="20371102" cy="2411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408175">
              <a:defRPr sz="5236">
                <a:uFill>
                  <a:solidFill>
                    <a:srgbClr val="FFFFFF"/>
                  </a:solidFill>
                </a:uFill>
              </a:defRPr>
            </a:pPr>
            <a:r>
              <a:t>Double rotation also fixes an insertion into the left subtree of the right child (k</a:t>
            </a:r>
            <a:r>
              <a:rPr baseline="-5999"/>
              <a:t>1</a:t>
            </a:r>
            <a:r>
              <a:t> is unbalanced, so we first rotate k</a:t>
            </a:r>
            <a:r>
              <a:rPr baseline="-5999"/>
              <a:t>3</a:t>
            </a:r>
            <a:r>
              <a:t> right, then we rotate k</a:t>
            </a:r>
            <a:r>
              <a:rPr baseline="-5999"/>
              <a:t>1</a:t>
            </a:r>
            <a:r>
              <a:t> left)</a:t>
            </a:r>
          </a:p>
        </p:txBody>
      </p:sp>
      <p:sp>
        <p:nvSpPr>
          <p:cNvPr id="1404" name="Line"/>
          <p:cNvSpPr/>
          <p:nvPr/>
        </p:nvSpPr>
        <p:spPr>
          <a:xfrm>
            <a:off x="4981471" y="3867972"/>
            <a:ext cx="1987609" cy="107676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05" name="Line"/>
          <p:cNvSpPr/>
          <p:nvPr/>
        </p:nvSpPr>
        <p:spPr>
          <a:xfrm flipH="1">
            <a:off x="1960273" y="3843552"/>
            <a:ext cx="3084258" cy="195122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06" name="Line"/>
          <p:cNvSpPr/>
          <p:nvPr/>
        </p:nvSpPr>
        <p:spPr>
          <a:xfrm flipH="1">
            <a:off x="3683137" y="6187921"/>
            <a:ext cx="1223967" cy="163725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07" name="Line"/>
          <p:cNvSpPr/>
          <p:nvPr/>
        </p:nvSpPr>
        <p:spPr>
          <a:xfrm flipH="1" flipV="1">
            <a:off x="6735070" y="4928092"/>
            <a:ext cx="1947264" cy="2104632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08" name="Line"/>
          <p:cNvSpPr/>
          <p:nvPr/>
        </p:nvSpPr>
        <p:spPr>
          <a:xfrm flipH="1">
            <a:off x="4981156" y="5157907"/>
            <a:ext cx="2034907" cy="101429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09" name="Line"/>
          <p:cNvSpPr/>
          <p:nvPr/>
        </p:nvSpPr>
        <p:spPr>
          <a:xfrm flipH="1" flipV="1">
            <a:off x="4986819" y="6146799"/>
            <a:ext cx="1420757" cy="153216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412" name="Group"/>
          <p:cNvGrpSpPr/>
          <p:nvPr/>
        </p:nvGrpSpPr>
        <p:grpSpPr>
          <a:xfrm>
            <a:off x="4370148" y="5375950"/>
            <a:ext cx="1279297" cy="1397471"/>
            <a:chOff x="0" y="0"/>
            <a:chExt cx="1279295" cy="1397469"/>
          </a:xfrm>
        </p:grpSpPr>
        <p:sp>
          <p:nvSpPr>
            <p:cNvPr id="1410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11" name="k2"/>
            <p:cNvSpPr txBox="1"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415" name="Group"/>
          <p:cNvGrpSpPr/>
          <p:nvPr/>
        </p:nvGrpSpPr>
        <p:grpSpPr>
          <a:xfrm>
            <a:off x="4370148" y="3053672"/>
            <a:ext cx="1279297" cy="1397471"/>
            <a:chOff x="0" y="0"/>
            <a:chExt cx="1279295" cy="1397469"/>
          </a:xfrm>
        </p:grpSpPr>
        <p:sp>
          <p:nvSpPr>
            <p:cNvPr id="1413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14" name="k1"/>
            <p:cNvSpPr txBox="1"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418" name="Group"/>
          <p:cNvGrpSpPr/>
          <p:nvPr/>
        </p:nvGrpSpPr>
        <p:grpSpPr>
          <a:xfrm>
            <a:off x="5430014" y="7375445"/>
            <a:ext cx="1765020" cy="1948306"/>
            <a:chOff x="0" y="292100"/>
            <a:chExt cx="1765019" cy="1948305"/>
          </a:xfrm>
        </p:grpSpPr>
        <p:sp>
          <p:nvSpPr>
            <p:cNvPr id="1416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17" name="C"/>
            <p:cNvSpPr txBox="1"/>
            <p:nvPr/>
          </p:nvSpPr>
          <p:spPr>
            <a:xfrm>
              <a:off x="585652" y="292100"/>
              <a:ext cx="644260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1421" name="Group"/>
          <p:cNvGrpSpPr/>
          <p:nvPr/>
        </p:nvGrpSpPr>
        <p:grpSpPr>
          <a:xfrm>
            <a:off x="7785971" y="6871763"/>
            <a:ext cx="1765020" cy="1948307"/>
            <a:chOff x="0" y="292100"/>
            <a:chExt cx="1765019" cy="1948305"/>
          </a:xfrm>
        </p:grpSpPr>
        <p:sp>
          <p:nvSpPr>
            <p:cNvPr id="1419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20" name="D"/>
            <p:cNvSpPr txBox="1"/>
            <p:nvPr/>
          </p:nvSpPr>
          <p:spPr>
            <a:xfrm>
              <a:off x="585652" y="292100"/>
              <a:ext cx="685825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D</a:t>
              </a:r>
            </a:p>
          </p:txBody>
        </p:sp>
      </p:grpSp>
      <p:sp>
        <p:nvSpPr>
          <p:cNvPr id="1422" name="Line"/>
          <p:cNvSpPr/>
          <p:nvPr/>
        </p:nvSpPr>
        <p:spPr>
          <a:xfrm>
            <a:off x="10865906" y="5146964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3" name="Line"/>
          <p:cNvSpPr/>
          <p:nvPr/>
        </p:nvSpPr>
        <p:spPr>
          <a:xfrm>
            <a:off x="10865906" y="6675994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4" name="Line"/>
          <p:cNvSpPr/>
          <p:nvPr/>
        </p:nvSpPr>
        <p:spPr>
          <a:xfrm>
            <a:off x="10865906" y="8195105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5" name="Line"/>
          <p:cNvSpPr/>
          <p:nvPr/>
        </p:nvSpPr>
        <p:spPr>
          <a:xfrm>
            <a:off x="10865906" y="3765709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tailEnd type="triangle"/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428" name="Group"/>
          <p:cNvGrpSpPr/>
          <p:nvPr/>
        </p:nvGrpSpPr>
        <p:grpSpPr>
          <a:xfrm>
            <a:off x="6514555" y="4206174"/>
            <a:ext cx="1279297" cy="1397471"/>
            <a:chOff x="0" y="0"/>
            <a:chExt cx="1279295" cy="1397469"/>
          </a:xfrm>
        </p:grpSpPr>
        <p:sp>
          <p:nvSpPr>
            <p:cNvPr id="1426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27" name="k3"/>
            <p:cNvSpPr txBox="1"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3</a:t>
              </a:r>
            </a:p>
          </p:txBody>
        </p:sp>
      </p:grpSp>
      <p:grpSp>
        <p:nvGrpSpPr>
          <p:cNvPr id="1431" name="Group"/>
          <p:cNvGrpSpPr/>
          <p:nvPr/>
        </p:nvGrpSpPr>
        <p:grpSpPr>
          <a:xfrm>
            <a:off x="2986663" y="7400845"/>
            <a:ext cx="1765020" cy="1922906"/>
            <a:chOff x="0" y="317500"/>
            <a:chExt cx="1765019" cy="1922905"/>
          </a:xfrm>
        </p:grpSpPr>
        <p:sp>
          <p:nvSpPr>
            <p:cNvPr id="1429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30" name="B"/>
            <p:cNvSpPr txBox="1"/>
            <p:nvPr/>
          </p:nvSpPr>
          <p:spPr>
            <a:xfrm>
              <a:off x="585652" y="317500"/>
              <a:ext cx="623477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434" name="Group"/>
          <p:cNvGrpSpPr/>
          <p:nvPr/>
        </p:nvGrpSpPr>
        <p:grpSpPr>
          <a:xfrm>
            <a:off x="1145366" y="5479877"/>
            <a:ext cx="1765020" cy="2011807"/>
            <a:chOff x="0" y="228600"/>
            <a:chExt cx="1765019" cy="2011805"/>
          </a:xfrm>
        </p:grpSpPr>
        <p:sp>
          <p:nvSpPr>
            <p:cNvPr id="1432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33" name="A"/>
            <p:cNvSpPr txBox="1"/>
            <p:nvPr/>
          </p:nvSpPr>
          <p:spPr>
            <a:xfrm>
              <a:off x="585652" y="228600"/>
              <a:ext cx="665042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A</a:t>
              </a:r>
            </a:p>
          </p:txBody>
        </p:sp>
      </p:grpSp>
      <p:sp>
        <p:nvSpPr>
          <p:cNvPr id="1435" name="Line"/>
          <p:cNvSpPr/>
          <p:nvPr/>
        </p:nvSpPr>
        <p:spPr>
          <a:xfrm>
            <a:off x="18669116" y="3867972"/>
            <a:ext cx="1987609" cy="107676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36" name="Line"/>
          <p:cNvSpPr/>
          <p:nvPr/>
        </p:nvSpPr>
        <p:spPr>
          <a:xfrm flipH="1">
            <a:off x="16884665" y="3843552"/>
            <a:ext cx="1847508" cy="1151670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37" name="Line"/>
          <p:cNvSpPr/>
          <p:nvPr/>
        </p:nvSpPr>
        <p:spPr>
          <a:xfrm flipH="1">
            <a:off x="15279672" y="5115990"/>
            <a:ext cx="1398859" cy="199954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38" name="Line"/>
          <p:cNvSpPr/>
          <p:nvPr/>
        </p:nvSpPr>
        <p:spPr>
          <a:xfrm flipH="1" flipV="1">
            <a:off x="20422714" y="4928092"/>
            <a:ext cx="1947264" cy="2104632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39" name="Line"/>
          <p:cNvSpPr/>
          <p:nvPr/>
        </p:nvSpPr>
        <p:spPr>
          <a:xfrm flipH="1">
            <a:off x="19930497" y="5157907"/>
            <a:ext cx="773210" cy="1126789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40" name="Line"/>
          <p:cNvSpPr/>
          <p:nvPr/>
        </p:nvSpPr>
        <p:spPr>
          <a:xfrm flipH="1" flipV="1">
            <a:off x="16766090" y="5218341"/>
            <a:ext cx="758642" cy="1069955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443" name="Group"/>
          <p:cNvGrpSpPr/>
          <p:nvPr/>
        </p:nvGrpSpPr>
        <p:grpSpPr>
          <a:xfrm>
            <a:off x="18096659" y="3053672"/>
            <a:ext cx="1279297" cy="1397471"/>
            <a:chOff x="0" y="0"/>
            <a:chExt cx="1279295" cy="1397469"/>
          </a:xfrm>
        </p:grpSpPr>
        <p:sp>
          <p:nvSpPr>
            <p:cNvPr id="1441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42" name="k2"/>
            <p:cNvSpPr txBox="1"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446" name="Group"/>
          <p:cNvGrpSpPr/>
          <p:nvPr/>
        </p:nvGrpSpPr>
        <p:grpSpPr>
          <a:xfrm>
            <a:off x="16201113" y="4214811"/>
            <a:ext cx="1279297" cy="1397471"/>
            <a:chOff x="0" y="0"/>
            <a:chExt cx="1279295" cy="1397469"/>
          </a:xfrm>
        </p:grpSpPr>
        <p:sp>
          <p:nvSpPr>
            <p:cNvPr id="1444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45" name="k1"/>
            <p:cNvSpPr txBox="1"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449" name="Group"/>
          <p:cNvGrpSpPr/>
          <p:nvPr/>
        </p:nvGrpSpPr>
        <p:grpSpPr>
          <a:xfrm>
            <a:off x="19040147" y="6059378"/>
            <a:ext cx="1765021" cy="1973707"/>
            <a:chOff x="0" y="266700"/>
            <a:chExt cx="1765019" cy="1973705"/>
          </a:xfrm>
        </p:grpSpPr>
        <p:sp>
          <p:nvSpPr>
            <p:cNvPr id="1447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48" name="C"/>
            <p:cNvSpPr txBox="1"/>
            <p:nvPr/>
          </p:nvSpPr>
          <p:spPr>
            <a:xfrm>
              <a:off x="585652" y="266700"/>
              <a:ext cx="644260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1452" name="Group"/>
          <p:cNvGrpSpPr/>
          <p:nvPr/>
        </p:nvGrpSpPr>
        <p:grpSpPr>
          <a:xfrm>
            <a:off x="21473614" y="6859063"/>
            <a:ext cx="1765021" cy="1961007"/>
            <a:chOff x="0" y="279400"/>
            <a:chExt cx="1765019" cy="1961005"/>
          </a:xfrm>
        </p:grpSpPr>
        <p:sp>
          <p:nvSpPr>
            <p:cNvPr id="1450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51" name="D"/>
            <p:cNvSpPr txBox="1"/>
            <p:nvPr/>
          </p:nvSpPr>
          <p:spPr>
            <a:xfrm>
              <a:off x="585652" y="279400"/>
              <a:ext cx="685825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D</a:t>
              </a:r>
            </a:p>
          </p:txBody>
        </p:sp>
      </p:grpSp>
      <p:grpSp>
        <p:nvGrpSpPr>
          <p:cNvPr id="1455" name="Group"/>
          <p:cNvGrpSpPr/>
          <p:nvPr/>
        </p:nvGrpSpPr>
        <p:grpSpPr>
          <a:xfrm>
            <a:off x="20202199" y="4206174"/>
            <a:ext cx="1279297" cy="1397471"/>
            <a:chOff x="0" y="0"/>
            <a:chExt cx="1279295" cy="1397469"/>
          </a:xfrm>
        </p:grpSpPr>
        <p:sp>
          <p:nvSpPr>
            <p:cNvPr id="1453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54" name="k3"/>
            <p:cNvSpPr txBox="1"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3</a:t>
              </a:r>
            </a:p>
          </p:txBody>
        </p:sp>
      </p:grpSp>
      <p:grpSp>
        <p:nvGrpSpPr>
          <p:cNvPr id="1458" name="Group"/>
          <p:cNvGrpSpPr/>
          <p:nvPr/>
        </p:nvGrpSpPr>
        <p:grpSpPr>
          <a:xfrm>
            <a:off x="16606684" y="6097478"/>
            <a:ext cx="1765020" cy="1935607"/>
            <a:chOff x="0" y="304800"/>
            <a:chExt cx="1765019" cy="1935605"/>
          </a:xfrm>
        </p:grpSpPr>
        <p:sp>
          <p:nvSpPr>
            <p:cNvPr id="1456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57" name="B"/>
            <p:cNvSpPr txBox="1"/>
            <p:nvPr/>
          </p:nvSpPr>
          <p:spPr>
            <a:xfrm>
              <a:off x="611052" y="304800"/>
              <a:ext cx="623477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461" name="Group"/>
          <p:cNvGrpSpPr/>
          <p:nvPr/>
        </p:nvGrpSpPr>
        <p:grpSpPr>
          <a:xfrm>
            <a:off x="14426578" y="6886475"/>
            <a:ext cx="1765020" cy="1935606"/>
            <a:chOff x="0" y="304800"/>
            <a:chExt cx="1765019" cy="1935605"/>
          </a:xfrm>
        </p:grpSpPr>
        <p:sp>
          <p:nvSpPr>
            <p:cNvPr id="1459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60" name="A"/>
            <p:cNvSpPr txBox="1"/>
            <p:nvPr/>
          </p:nvSpPr>
          <p:spPr>
            <a:xfrm>
              <a:off x="585652" y="304800"/>
              <a:ext cx="665042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A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464" name="http://www.cs.usfca.edu/~galles/visualization/AVLtree.html…"/>
          <p:cNvSpPr txBox="1"/>
          <p:nvPr/>
        </p:nvSpPr>
        <p:spPr>
          <a:xfrm>
            <a:off x="271522" y="2535656"/>
            <a:ext cx="23840956" cy="82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Before: Insert 17, 12, 23, 9, 14, 19</a:t>
            </a: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Insert: 20</a:t>
            </a:r>
          </a:p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467" name="http://www.cs.usfca.edu/~galles/visualization/AVLtree.html…"/>
          <p:cNvSpPr txBox="1"/>
          <p:nvPr/>
        </p:nvSpPr>
        <p:spPr>
          <a:xfrm>
            <a:off x="271522" y="2535656"/>
            <a:ext cx="23840956" cy="82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Before: Insert 20, 10, 30, 5, 25, 40, 35, 45</a:t>
            </a: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Insert: 34</a:t>
            </a:r>
          </a:p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AVL Trees: Rotation Practi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 Practice</a:t>
            </a:r>
          </a:p>
        </p:txBody>
      </p:sp>
      <p:sp>
        <p:nvSpPr>
          <p:cNvPr id="1470" name="http://www.cs.usfca.edu/~galles/visualization/AVLtree.html…"/>
          <p:cNvSpPr txBox="1"/>
          <p:nvPr/>
        </p:nvSpPr>
        <p:spPr>
          <a:xfrm>
            <a:off x="271522" y="2535656"/>
            <a:ext cx="23840956" cy="82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73936">
              <a:defRPr sz="659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73936">
              <a:defRPr sz="6596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  <a:p>
            <a:pPr defTabSz="1773936">
              <a:defRPr sz="6596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Before: Insert 30, 20, 10, 40, 50, 60, 70</a:t>
            </a:r>
          </a:p>
          <a:p>
            <a:pPr defTabSz="1773936">
              <a:defRPr sz="6596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Continuing: Insert 160, 150, 140, 130, 120, 110, 100, 80, 90</a:t>
            </a:r>
          </a:p>
          <a:p>
            <a:pPr algn="l" defTabSz="1773936">
              <a:defRPr sz="659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AVL Trees: How to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How to Code</a:t>
            </a:r>
          </a:p>
        </p:txBody>
      </p:sp>
      <p:sp>
        <p:nvSpPr>
          <p:cNvPr id="1473" name="Coding up AVL tree rotation is straightforward, but can be tricky.…"/>
          <p:cNvSpPr txBox="1"/>
          <p:nvPr/>
        </p:nvSpPr>
        <p:spPr>
          <a:xfrm>
            <a:off x="666613" y="2532246"/>
            <a:ext cx="23050774" cy="9467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81789" indent="-681789" algn="l" defTabSz="1828800">
              <a:buSzPct val="100000"/>
              <a:buChar char="•"/>
              <a:defRPr>
                <a:uFill>
                  <a:solidFill>
                    <a:srgbClr val="FFFFFF"/>
                  </a:solidFill>
                </a:uFill>
              </a:defRPr>
            </a:pPr>
            <a:r>
              <a:t>Coding up AVL tree rotation is straightforward, but can be tricky.</a:t>
            </a:r>
          </a:p>
          <a:p>
            <a:pPr marL="681789" indent="-681789" algn="l" defTabSz="1828800">
              <a:buSzPct val="100000"/>
              <a:buChar char="•"/>
              <a:defRPr>
                <a:uFill>
                  <a:solidFill>
                    <a:srgbClr val="FFFFFF"/>
                  </a:solidFill>
                </a:uFill>
              </a:defRPr>
            </a:pPr>
            <a:r>
              <a:t>A recursive solution is easiest, but not too fast. However, clarity generally wins out in this case.</a:t>
            </a:r>
          </a:p>
          <a:p>
            <a:pPr marL="681789" indent="-681789" algn="l" defTabSz="1828800">
              <a:buSzPct val="100000"/>
              <a:buChar char="•"/>
              <a:defRPr>
                <a:uFill>
                  <a:solidFill>
                    <a:srgbClr val="FFFFFF"/>
                  </a:solidFill>
                </a:uFill>
              </a:defRPr>
            </a:pPr>
            <a:r>
              <a:t>To insert a new node into an AVL tree: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Follow normal BST insertion.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If the height of a subtree does not change, stop.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If the height does change, do an appropriate single or double rotation, and update heights up the tree.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One rotation will always suffice.</a:t>
            </a:r>
          </a:p>
          <a:p>
            <a:pPr algn="l" defTabSz="1828800">
              <a:defRPr>
                <a:uFill>
                  <a:solidFill>
                    <a:srgbClr val="FFFFFF"/>
                  </a:solidFill>
                </a:uFill>
              </a:defRPr>
            </a:pPr>
          </a:p>
          <a:p>
            <a:pPr marL="681789" indent="-681789" algn="l" defTabSz="1828800">
              <a:buSzPct val="100000"/>
              <a:buChar char="•"/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Light"/>
              </a:rPr>
              <a:t>Example code can be found here:</a:t>
            </a:r>
            <a:r>
              <a:t> </a:t>
            </a: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http://www.sanfoundry.com/cpp-program-implement-avl-trees/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Other Balanced Tree Data 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Other Balanced Tree Data Structures</a:t>
            </a:r>
          </a:p>
        </p:txBody>
      </p:sp>
      <p:sp>
        <p:nvSpPr>
          <p:cNvPr id="1476" name="Other Balanced Tree Data Structures…"/>
          <p:cNvSpPr txBox="1"/>
          <p:nvPr/>
        </p:nvSpPr>
        <p:spPr>
          <a:xfrm>
            <a:off x="2046283" y="3085622"/>
            <a:ext cx="20291434" cy="8610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828800"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Other Balanced Tree Data Structures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2-3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AA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AVL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Red-black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Scapegoat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Splay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Treap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Coding up a StringSe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Coding up a StringSet</a:t>
            </a:r>
          </a:p>
        </p:txBody>
      </p:sp>
      <p:pic>
        <p:nvPicPr>
          <p:cNvPr id="1479" name="image31.png" descr="image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00549" y="5555498"/>
            <a:ext cx="3210427" cy="3012860"/>
          </a:xfrm>
          <a:prstGeom prst="rect">
            <a:avLst/>
          </a:prstGeom>
          <a:ln w="12700">
            <a:miter lim="400000"/>
          </a:ln>
        </p:spPr>
      </p:pic>
      <p:sp>
        <p:nvSpPr>
          <p:cNvPr id="1480" name="struct Node {…"/>
          <p:cNvSpPr txBox="1"/>
          <p:nvPr/>
        </p:nvSpPr>
        <p:spPr>
          <a:xfrm>
            <a:off x="6246731" y="2005491"/>
            <a:ext cx="11890538" cy="1127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struct</a:t>
            </a:r>
            <a:r>
              <a:t> Node {</a:t>
            </a:r>
          </a:p>
          <a:p>
            <a:pPr algn="l" defTabSz="457200">
              <a:tabLst>
                <a:tab pos="558800" algn="l"/>
              </a:tabLst>
              <a:defRPr sz="47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string</a:t>
            </a:r>
            <a:r>
              <a:rPr>
                <a:solidFill>
                  <a:srgbClr val="000000"/>
                </a:solidFill>
              </a:rPr>
              <a:t> str;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Node</a:t>
            </a:r>
            <a:r>
              <a:t> *left;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Node</a:t>
            </a:r>
            <a:r>
              <a:t> *right;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47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// constructor for new Node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Node(</a:t>
            </a:r>
            <a:r>
              <a:rPr>
                <a:solidFill>
                  <a:srgbClr val="3495AF"/>
                </a:solidFill>
              </a:rPr>
              <a:t>string</a:t>
            </a:r>
            <a:r>
              <a:t> s) {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str</a:t>
            </a:r>
            <a:r>
              <a:t> = s;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left</a:t>
            </a:r>
            <a:r>
              <a:t> = </a:t>
            </a:r>
            <a:r>
              <a:rPr>
                <a:solidFill>
                  <a:srgbClr val="0433FF"/>
                </a:solidFill>
              </a:rPr>
              <a:t>nullptr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right</a:t>
            </a:r>
            <a:r>
              <a:t> = </a:t>
            </a:r>
            <a:r>
              <a:rPr>
                <a:solidFill>
                  <a:srgbClr val="0433FF"/>
                </a:solidFill>
              </a:rPr>
              <a:t>nullptr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class</a:t>
            </a:r>
            <a:r>
              <a:t> StringSet {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483" name="References:…"/>
          <p:cNvSpPr txBox="1"/>
          <p:nvPr/>
        </p:nvSpPr>
        <p:spPr>
          <a:xfrm>
            <a:off x="640426" y="1683583"/>
            <a:ext cx="21424603" cy="12025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2" invalidUrl="" action="" tgtFrame="" tooltip="" history="1" highlightClick="0" endSnd="0"/>
              </a:rPr>
              <a:t>http://www.openbookproject.net/thinkcs/python/english2e/ch21.html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3" invalidUrl="" action="" tgtFrame="" tooltip="" history="1" highlightClick="0" endSnd="0"/>
              </a:rPr>
              <a:t>https://www.tutorialspoint.com/data_structures_algorithms/binary_search_tree.htm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4" invalidUrl="" action="" tgtFrame="" tooltip="" history="1" highlightClick="0" endSnd="0"/>
              </a:rPr>
              <a:t>https://en.wikipedia.org/wiki/Binary_search_tree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5" invalidUrl="" action="" tgtFrame="" tooltip="" history="1" highlightClick="0" endSnd="0"/>
              </a:rPr>
              <a:t>https://www.cise.ufl.edu/~nemo/cop3530/AVL-Tree-Rotations.pdf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Tree (abstract data type), Wikipedia: </a:t>
            </a:r>
            <a:r>
              <a:rPr u="sng">
                <a:hlinkClick r:id="rId6" invalidUrl="" action="" tgtFrame="" tooltip="" history="1" highlightClick="0" endSnd="0"/>
              </a:rPr>
              <a:t>http://en.wikipedia.org/wiki/Tree_(data_structure)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Binary Trees, Wikipedia: </a:t>
            </a:r>
            <a:r>
              <a:rPr u="sng">
                <a:hlinkClick r:id="rId7" invalidUrl="" action="" tgtFrame="" tooltip="" history="1" highlightClick="0" endSnd="0"/>
              </a:rPr>
              <a:t>http://en.wikipedia.org/wiki/Binary_tree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Tree visualizations: </a:t>
            </a:r>
            <a:r>
              <a:rPr u="sng">
                <a:hlinkClick r:id="rId8" invalidUrl="" action="" tgtFrame="" tooltip="" history="1" highlightClick="0" endSnd="0"/>
              </a:rPr>
              <a:t>http://vcg.informatik.uni-rostock.de/~hs162/treeposter/poster.html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Wikipedia article on self-balancing trees (be sure to look at all the implementations): </a:t>
            </a:r>
            <a:r>
              <a:rPr u="sng">
                <a:hlinkClick r:id="rId9" invalidUrl="" action="" tgtFrame="" tooltip="" history="1" highlightClick="0" endSnd="0"/>
              </a:rPr>
              <a:t>http://en.wikipedia.org/wiki/Self-balancing_binary_search_tree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Red Black Trees: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10" invalidUrl="" action="" tgtFrame="" tooltip="" history="1" highlightClick="0" endSnd="0"/>
              </a:rPr>
              <a:t>https://www.cs.auckland.ac.nz/software/AlgAnim/red_black.html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YouTube AVL Trees: </a:t>
            </a:r>
            <a:r>
              <a:rPr u="sng">
                <a:hlinkClick r:id="rId11" invalidUrl="" action="" tgtFrame="" tooltip="" history="1" highlightClick="0" endSnd="0"/>
              </a:rPr>
              <a:t>http://www.youtube.com/watch?v=YKt1kquKScY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Wikipedia article on AVL Trees: </a:t>
            </a:r>
            <a:r>
              <a:rPr u="sng">
                <a:hlinkClick r:id="rId12" invalidUrl="" action="" tgtFrame="" tooltip="" history="1" highlightClick="0" endSnd="0"/>
              </a:rPr>
              <a:t>http://en.wikipedia.org/wiki/AVL_tree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Really amazing lecture on AVL Trees: </a:t>
            </a:r>
            <a:r>
              <a:rPr u="sng">
                <a:hlinkClick r:id="rId13" invalidUrl="" action="" tgtFrame="" tooltip="" history="1" highlightClick="0" endSnd="0"/>
              </a:rPr>
              <a:t>https://www.youtube.com/watch?v=FNeL18KsWPc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In-Order Traversal: It is called &quot;in-order&quot; for a reason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Traversal: It is called "in-order" for a reason!</a:t>
            </a:r>
          </a:p>
        </p:txBody>
      </p:sp>
      <p:sp>
        <p:nvSpPr>
          <p:cNvPr id="1488" name="Pseudocode:"/>
          <p:cNvSpPr txBox="1"/>
          <p:nvPr/>
        </p:nvSpPr>
        <p:spPr>
          <a:xfrm>
            <a:off x="12201247" y="5221759"/>
            <a:ext cx="8868626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Pseudocode:</a:t>
            </a:r>
          </a:p>
        </p:txBody>
      </p:sp>
      <p:sp>
        <p:nvSpPr>
          <p:cNvPr id="148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95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49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97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49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99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0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2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0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4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0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6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0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8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09" name="base case: if current == nullptr, return…"/>
          <p:cNvSpPr txBox="1"/>
          <p:nvPr/>
        </p:nvSpPr>
        <p:spPr>
          <a:xfrm>
            <a:off x="8025011" y="6565501"/>
            <a:ext cx="16024970" cy="416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base case: if current == nullptr, return</a:t>
            </a:r>
          </a:p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recurse left</a:t>
            </a:r>
          </a:p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do something with current node</a:t>
            </a:r>
          </a:p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recurse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12" name="Current Node: 6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6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51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19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2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21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2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23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2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26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2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28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2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0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3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2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33" name="Circle"/>
          <p:cNvSpPr/>
          <p:nvPr/>
        </p:nvSpPr>
        <p:spPr>
          <a:xfrm>
            <a:off x="5766872" y="199833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34" name="Output: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37" name="Current Node: 2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2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538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39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40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41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42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43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44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45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46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47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48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49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0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1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52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3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54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5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56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7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58" name="Circle"/>
          <p:cNvSpPr/>
          <p:nvPr/>
        </p:nvSpPr>
        <p:spPr>
          <a:xfrm>
            <a:off x="3539639" y="400272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59" name="Output: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62" name="Current Node: 1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1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56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69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7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1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7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3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7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6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7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8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7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80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8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82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83" name="Circle"/>
          <p:cNvSpPr/>
          <p:nvPr/>
        </p:nvSpPr>
        <p:spPr>
          <a:xfrm>
            <a:off x="1408957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84" name="Output: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Line"/>
          <p:cNvSpPr/>
          <p:nvPr/>
        </p:nvSpPr>
        <p:spPr>
          <a:xfrm flipH="1">
            <a:off x="1470453" y="6985372"/>
            <a:ext cx="960825" cy="93829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8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88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nullptr: return</a:t>
            </a:r>
          </a:p>
        </p:txBody>
      </p:sp>
      <p:sp>
        <p:nvSpPr>
          <p:cNvPr id="158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95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9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97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9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99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0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02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0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04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0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06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0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08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09" name="Circle"/>
          <p:cNvSpPr/>
          <p:nvPr/>
        </p:nvSpPr>
        <p:spPr>
          <a:xfrm>
            <a:off x="51926" y="766573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10" name="Output: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13" name="Current Node: 1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1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"1"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614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5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6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7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8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9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20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21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22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23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24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25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26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27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28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29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30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1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32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3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34" name="Circle"/>
          <p:cNvSpPr/>
          <p:nvPr/>
        </p:nvSpPr>
        <p:spPr>
          <a:xfrm>
            <a:off x="1408957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35" name="Output: 1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Line"/>
          <p:cNvSpPr/>
          <p:nvPr/>
        </p:nvSpPr>
        <p:spPr>
          <a:xfrm>
            <a:off x="2431277" y="6985371"/>
            <a:ext cx="551683" cy="66107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3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39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nullptr: return</a:t>
            </a:r>
          </a:p>
        </p:txBody>
      </p:sp>
      <p:sp>
        <p:nvSpPr>
          <p:cNvPr id="164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4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4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4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4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4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46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4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48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4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0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5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3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5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5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5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7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5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9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60" name="Circle"/>
          <p:cNvSpPr/>
          <p:nvPr/>
        </p:nvSpPr>
        <p:spPr>
          <a:xfrm>
            <a:off x="2723339" y="727098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61" name="Output: 1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64" name="Current Node: 1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1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"1"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166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6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6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6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6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7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71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7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73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7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75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7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7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78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7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0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8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2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8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4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85" name="Circle"/>
          <p:cNvSpPr/>
          <p:nvPr/>
        </p:nvSpPr>
        <p:spPr>
          <a:xfrm>
            <a:off x="1408957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86" name="Output: 1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89" name="Current Node: 2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2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"2"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69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9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9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9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9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9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96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9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98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9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0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0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3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0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5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0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7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0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9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10" name="Circle"/>
          <p:cNvSpPr/>
          <p:nvPr/>
        </p:nvSpPr>
        <p:spPr>
          <a:xfrm>
            <a:off x="3539639" y="400272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1" name="Output: 1 2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14" name="Current Node: 5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5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71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1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1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1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1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2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21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2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23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2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25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2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2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28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2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0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3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2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3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4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35" name="Circle"/>
          <p:cNvSpPr/>
          <p:nvPr/>
        </p:nvSpPr>
        <p:spPr>
          <a:xfrm>
            <a:off x="5358355" y="6153538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36" name="Output: 1 2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39" name="Current Node: 3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3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74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4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4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4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4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4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46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4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48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4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50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5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53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5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55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5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57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5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59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60" name="Circle"/>
          <p:cNvSpPr/>
          <p:nvPr/>
        </p:nvSpPr>
        <p:spPr>
          <a:xfrm>
            <a:off x="3823293" y="836388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61" name="Output: 1 2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Line"/>
          <p:cNvSpPr/>
          <p:nvPr/>
        </p:nvSpPr>
        <p:spPr>
          <a:xfrm flipV="1">
            <a:off x="3681468" y="9263358"/>
            <a:ext cx="926520" cy="128771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6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65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algn="l">
              <a:defRPr sz="6200"/>
            </a:pPr>
            <a:r>
              <a:t>1. current nullptr: return</a:t>
            </a:r>
          </a:p>
        </p:txBody>
      </p:sp>
      <p:sp>
        <p:nvSpPr>
          <p:cNvPr id="176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6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6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6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7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7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72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7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74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7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76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7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7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79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8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81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8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83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8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85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86" name="Circle"/>
          <p:cNvSpPr/>
          <p:nvPr/>
        </p:nvSpPr>
        <p:spPr>
          <a:xfrm>
            <a:off x="2599723" y="10252513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87" name="Output: 1 2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90" name="Current Node: 3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3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"3"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79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9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9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9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9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9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97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9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99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0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1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0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4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0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6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0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8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0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10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11" name="Circle"/>
          <p:cNvSpPr/>
          <p:nvPr/>
        </p:nvSpPr>
        <p:spPr>
          <a:xfrm>
            <a:off x="3823293" y="836388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2" name="Output: 1 2 3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15" name="Current Node: 4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4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81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1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1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1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2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2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22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2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24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2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26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2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2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29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3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31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33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3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35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36" name="Circle"/>
          <p:cNvSpPr/>
          <p:nvPr/>
        </p:nvSpPr>
        <p:spPr>
          <a:xfrm>
            <a:off x="5610135" y="992725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37" name="Output: 1 2 3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Line"/>
          <p:cNvSpPr/>
          <p:nvPr/>
        </p:nvSpPr>
        <p:spPr>
          <a:xfrm flipV="1">
            <a:off x="5896530" y="10839579"/>
            <a:ext cx="567638" cy="74798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0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41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nullptr, return</a:t>
            </a:r>
          </a:p>
        </p:txBody>
      </p:sp>
      <p:sp>
        <p:nvSpPr>
          <p:cNvPr id="1842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3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4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5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6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7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48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49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50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51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52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53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54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55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56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57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58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59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60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61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62" name="Circle"/>
          <p:cNvSpPr/>
          <p:nvPr/>
        </p:nvSpPr>
        <p:spPr>
          <a:xfrm>
            <a:off x="4600191" y="11392692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63" name="Output: 1 2 3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66" name="Current Node: 4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4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"4"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867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68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69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70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71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72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73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74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75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76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77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78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79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0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81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2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83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4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85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6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87" name="Circle"/>
          <p:cNvSpPr/>
          <p:nvPr/>
        </p:nvSpPr>
        <p:spPr>
          <a:xfrm>
            <a:off x="5610135" y="992725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88" name="Output: 1 2 3 4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Line"/>
          <p:cNvSpPr/>
          <p:nvPr/>
        </p:nvSpPr>
        <p:spPr>
          <a:xfrm flipH="1" flipV="1">
            <a:off x="6464167" y="10839579"/>
            <a:ext cx="828113" cy="68266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1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92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nullptr, return</a:t>
            </a:r>
          </a:p>
        </p:txBody>
      </p:sp>
      <p:sp>
        <p:nvSpPr>
          <p:cNvPr id="189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99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0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01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0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03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0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06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0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08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0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1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2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13" name="Circle"/>
          <p:cNvSpPr/>
          <p:nvPr/>
        </p:nvSpPr>
        <p:spPr>
          <a:xfrm>
            <a:off x="6860826" y="11363559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14" name="Output: 1 2 3 4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17" name="Current Node: 4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4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"4"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1918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19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0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1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2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3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4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25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6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27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8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29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0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1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32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3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34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5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36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7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38" name="Circle"/>
          <p:cNvSpPr/>
          <p:nvPr/>
        </p:nvSpPr>
        <p:spPr>
          <a:xfrm>
            <a:off x="5610135" y="992725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39" name="Output: 1 2 3 4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42" name="Current Node: 3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3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"3"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194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9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5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51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5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53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5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56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5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58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5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0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6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2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63" name="Circle"/>
          <p:cNvSpPr/>
          <p:nvPr/>
        </p:nvSpPr>
        <p:spPr>
          <a:xfrm>
            <a:off x="3793639" y="8367138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64" name="Output: 1 2 3 4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67" name="Current Node: 5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5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"5"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968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69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70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71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72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73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74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75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76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77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78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79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80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1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82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3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4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5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86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7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88" name="Circle"/>
          <p:cNvSpPr/>
          <p:nvPr/>
        </p:nvSpPr>
        <p:spPr>
          <a:xfrm>
            <a:off x="5358355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89" name="Output: 1 2 3 4 5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Line"/>
          <p:cNvSpPr/>
          <p:nvPr/>
        </p:nvSpPr>
        <p:spPr>
          <a:xfrm flipH="1" flipV="1">
            <a:off x="6180382" y="6910323"/>
            <a:ext cx="864496" cy="100215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9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99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0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01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0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03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0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0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06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0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08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0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10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1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12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13" name="Circle"/>
          <p:cNvSpPr/>
          <p:nvPr/>
        </p:nvSpPr>
        <p:spPr>
          <a:xfrm>
            <a:off x="6860826" y="757930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14" name="Output: 1 2 3 4 5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  <p:sp>
        <p:nvSpPr>
          <p:cNvPr id="2015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nullptr, return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18" name="Current Node: 5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5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"5"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01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2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2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2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2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2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5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2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7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2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9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3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3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32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3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34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36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3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38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39" name="Circle"/>
          <p:cNvSpPr/>
          <p:nvPr/>
        </p:nvSpPr>
        <p:spPr>
          <a:xfrm>
            <a:off x="5358355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40" name="Output: 1 2 3 4 5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43" name="Current Node: 2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2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"2"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044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5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6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7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8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9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50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51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52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53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54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55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56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57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58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59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60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61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62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63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64" name="Circle"/>
          <p:cNvSpPr/>
          <p:nvPr/>
        </p:nvSpPr>
        <p:spPr>
          <a:xfrm>
            <a:off x="3552132" y="402040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65" name="Output: 1 2 3 4 5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68" name="Current Node: 6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6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"6"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206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7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7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7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7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7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75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7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77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7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79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8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8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82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8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84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8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86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8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88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89" name="Circle"/>
          <p:cNvSpPr/>
          <p:nvPr/>
        </p:nvSpPr>
        <p:spPr>
          <a:xfrm>
            <a:off x="5766872" y="199833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90" name="Output: 1 2 3 4 5 6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93" name="Current Node: 7…"/>
          <p:cNvSpPr txBox="1"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7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2094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5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6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7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8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9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00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01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02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03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04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05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6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07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08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09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10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1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12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3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14" name="Circle"/>
          <p:cNvSpPr/>
          <p:nvPr/>
        </p:nvSpPr>
        <p:spPr>
          <a:xfrm>
            <a:off x="8010083" y="4008482"/>
            <a:ext cx="1682300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15" name="Output: 1 2 3 4 5 6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Line"/>
          <p:cNvSpPr/>
          <p:nvPr/>
        </p:nvSpPr>
        <p:spPr>
          <a:xfrm flipV="1">
            <a:off x="8372802" y="4858503"/>
            <a:ext cx="567638" cy="74798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1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19" name="Current Node: nullptr…"/>
          <p:cNvSpPr txBox="1"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nullptr, return</a:t>
            </a:r>
          </a:p>
        </p:txBody>
      </p:sp>
      <p:sp>
        <p:nvSpPr>
          <p:cNvPr id="212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2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2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2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2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2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26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2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28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2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0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3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3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3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5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3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7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3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9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40" name="Circle"/>
          <p:cNvSpPr/>
          <p:nvPr/>
        </p:nvSpPr>
        <p:spPr>
          <a:xfrm>
            <a:off x="7076463" y="54116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41" name="Output: 1 2 3 4 5 6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44" name="Current Node: 7…"/>
          <p:cNvSpPr txBox="1"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7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"7"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214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4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4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4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4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5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51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5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53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5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55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5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5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58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5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0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6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2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6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4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65" name="Circle"/>
          <p:cNvSpPr/>
          <p:nvPr/>
        </p:nvSpPr>
        <p:spPr>
          <a:xfrm>
            <a:off x="8043789" y="4007590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66" name="Output: 1 2 3 4 5 6 7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Line"/>
          <p:cNvSpPr/>
          <p:nvPr/>
        </p:nvSpPr>
        <p:spPr>
          <a:xfrm flipH="1" flipV="1">
            <a:off x="8940439" y="4858503"/>
            <a:ext cx="1067091" cy="89501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69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70" name="Current Node: nullptr…"/>
          <p:cNvSpPr txBox="1"/>
          <p:nvPr/>
        </p:nvSpPr>
        <p:spPr>
          <a:xfrm>
            <a:off x="11538762" y="7120254"/>
            <a:ext cx="13201821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nullptr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nullptr, return</a:t>
            </a:r>
          </a:p>
        </p:txBody>
      </p:sp>
      <p:sp>
        <p:nvSpPr>
          <p:cNvPr id="217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7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7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7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7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7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7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7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9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8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81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8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8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84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8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86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8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88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8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90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91" name="Circle"/>
          <p:cNvSpPr/>
          <p:nvPr/>
        </p:nvSpPr>
        <p:spPr>
          <a:xfrm>
            <a:off x="9790523" y="5440748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92" name="Output: 1 2 3 4 5 6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95" name="Current Node: 7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7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"7"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19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9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9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9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0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0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02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20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04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20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06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20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0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09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21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11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21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13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21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15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216" name="Circle"/>
          <p:cNvSpPr/>
          <p:nvPr/>
        </p:nvSpPr>
        <p:spPr>
          <a:xfrm>
            <a:off x="8043789" y="4007590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17" name="Output: 1 2 3 4 5 6 7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220" name="Current Node: 6…"/>
          <p:cNvSpPr txBox="1"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6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nullptr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"6"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22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2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2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2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2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2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27" name="6"/>
          <p:cNvSpPr txBox="1"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22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29" name="2"/>
          <p:cNvSpPr txBox="1"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23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31" name="7"/>
          <p:cNvSpPr txBox="1"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23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3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34" name="5"/>
          <p:cNvSpPr txBox="1"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23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36" name="1"/>
          <p:cNvSpPr txBox="1"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23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38" name="3"/>
          <p:cNvSpPr txBox="1"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23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40" name="4"/>
          <p:cNvSpPr txBox="1"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241" name="Circle"/>
          <p:cNvSpPr/>
          <p:nvPr/>
        </p:nvSpPr>
        <p:spPr>
          <a:xfrm>
            <a:off x="5766872" y="2003023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42" name="Output: 1 2 3 4 5 6 7"/>
          <p:cNvSpPr txBox="1"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More 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More 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6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247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248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249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250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251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252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3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4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5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6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7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8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9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0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1" name="root*"/>
          <p:cNvSpPr txBox="1"/>
          <p:nvPr/>
        </p:nvSpPr>
        <p:spPr>
          <a:xfrm>
            <a:off x="15320106" y="1946624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root*</a:t>
            </a:r>
          </a:p>
        </p:txBody>
      </p:sp>
      <p:graphicFrame>
        <p:nvGraphicFramePr>
          <p:cNvPr id="2262" name="Table"/>
          <p:cNvGraphicFramePr/>
          <p:nvPr/>
        </p:nvGraphicFramePr>
        <p:xfrm>
          <a:off x="20150413" y="3890131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0xa8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263" name="void StringSet::add(string s, Node **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&amp;((*node)-&gt;left));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&amp;((*node)-&gt;right));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264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5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6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7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8" name="Using Pointer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Pointers to Pointers</a:t>
            </a:r>
          </a:p>
        </p:txBody>
      </p:sp>
      <p:sp>
        <p:nvSpPr>
          <p:cNvPr id="2269" name="node*"/>
          <p:cNvSpPr txBox="1"/>
          <p:nvPr/>
        </p:nvSpPr>
        <p:spPr>
          <a:xfrm>
            <a:off x="20330176" y="2865189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node*</a:t>
            </a:r>
          </a:p>
        </p:txBody>
      </p:sp>
      <p:grpSp>
        <p:nvGrpSpPr>
          <p:cNvPr id="2278" name="Group"/>
          <p:cNvGrpSpPr/>
          <p:nvPr/>
        </p:nvGrpSpPr>
        <p:grpSpPr>
          <a:xfrm>
            <a:off x="13449307" y="3824101"/>
            <a:ext cx="8491466" cy="9918820"/>
            <a:chOff x="0" y="-1120848"/>
            <a:chExt cx="8491464" cy="9918819"/>
          </a:xfrm>
        </p:grpSpPr>
        <p:sp>
          <p:nvSpPr>
            <p:cNvPr id="2270" name="0xaa"/>
            <p:cNvSpPr txBox="1"/>
            <p:nvPr/>
          </p:nvSpPr>
          <p:spPr>
            <a:xfrm>
              <a:off x="4248207" y="1461485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0xaa</a:t>
              </a:r>
            </a:p>
          </p:txBody>
        </p:sp>
        <p:sp>
          <p:nvSpPr>
            <p:cNvPr id="2271" name="0xab"/>
            <p:cNvSpPr txBox="1"/>
            <p:nvPr/>
          </p:nvSpPr>
          <p:spPr>
            <a:xfrm>
              <a:off x="1422322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0xab</a:t>
              </a:r>
            </a:p>
          </p:txBody>
        </p:sp>
        <p:sp>
          <p:nvSpPr>
            <p:cNvPr id="2272" name="0xac"/>
            <p:cNvSpPr txBox="1"/>
            <p:nvPr/>
          </p:nvSpPr>
          <p:spPr>
            <a:xfrm>
              <a:off x="0" y="587001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0xac</a:t>
              </a:r>
            </a:p>
          </p:txBody>
        </p:sp>
        <p:sp>
          <p:nvSpPr>
            <p:cNvPr id="2273" name="0xad"/>
            <p:cNvSpPr txBox="1"/>
            <p:nvPr/>
          </p:nvSpPr>
          <p:spPr>
            <a:xfrm>
              <a:off x="3243391" y="590738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0xad</a:t>
              </a:r>
            </a:p>
          </p:txBody>
        </p:sp>
        <p:sp>
          <p:nvSpPr>
            <p:cNvPr id="2274" name="0xae"/>
            <p:cNvSpPr txBox="1"/>
            <p:nvPr/>
          </p:nvSpPr>
          <p:spPr>
            <a:xfrm>
              <a:off x="7157766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0xae</a:t>
              </a:r>
            </a:p>
          </p:txBody>
        </p:sp>
        <p:sp>
          <p:nvSpPr>
            <p:cNvPr id="2275" name="0xaf"/>
            <p:cNvSpPr txBox="1"/>
            <p:nvPr/>
          </p:nvSpPr>
          <p:spPr>
            <a:xfrm>
              <a:off x="1627773" y="8086771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0xaf</a:t>
              </a:r>
            </a:p>
          </p:txBody>
        </p:sp>
        <p:sp>
          <p:nvSpPr>
            <p:cNvPr id="2276" name="0xa5"/>
            <p:cNvSpPr txBox="1"/>
            <p:nvPr/>
          </p:nvSpPr>
          <p:spPr>
            <a:xfrm>
              <a:off x="6781001" y="-1"/>
              <a:ext cx="1333700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0xa5</a:t>
              </a:r>
            </a:p>
          </p:txBody>
        </p:sp>
        <p:sp>
          <p:nvSpPr>
            <p:cNvPr id="2277" name="0xa8"/>
            <p:cNvSpPr txBox="1"/>
            <p:nvPr/>
          </p:nvSpPr>
          <p:spPr>
            <a:xfrm>
              <a:off x="2347122" y="-112084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0xa8</a:t>
              </a:r>
            </a:p>
          </p:txBody>
        </p:sp>
      </p:grpSp>
      <p:graphicFrame>
        <p:nvGraphicFramePr>
          <p:cNvPr id="2279" name="Table"/>
          <p:cNvGraphicFramePr/>
          <p:nvPr/>
        </p:nvGraphicFramePr>
        <p:xfrm>
          <a:off x="15729661" y="2733202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280" name="0xaa"/>
          <p:cNvSpPr txBox="1"/>
          <p:nvPr/>
        </p:nvSpPr>
        <p:spPr>
          <a:xfrm>
            <a:off x="15806382" y="2928689"/>
            <a:ext cx="133369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0xaa</a:t>
            </a:r>
          </a:p>
        </p:txBody>
      </p:sp>
      <p:sp>
        <p:nvSpPr>
          <p:cNvPr id="2281" name="Line"/>
          <p:cNvSpPr/>
          <p:nvPr/>
        </p:nvSpPr>
        <p:spPr>
          <a:xfrm flipH="1" flipV="1">
            <a:off x="17388046" y="3076673"/>
            <a:ext cx="2836472" cy="1515656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82" name="int main() {…"/>
          <p:cNvSpPr txBox="1"/>
          <p:nvPr/>
        </p:nvSpPr>
        <p:spPr>
          <a:xfrm>
            <a:off x="1757244" y="8091006"/>
            <a:ext cx="9658897" cy="54229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int main() 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set.add("5");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s){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add(s, &amp;root);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283" name="0xb0"/>
          <p:cNvSpPr txBox="1"/>
          <p:nvPr/>
        </p:nvSpPr>
        <p:spPr>
          <a:xfrm>
            <a:off x="13408677" y="752465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0xb0</a:t>
            </a:r>
          </a:p>
        </p:txBody>
      </p:sp>
      <p:sp>
        <p:nvSpPr>
          <p:cNvPr id="2284" name="0xb1"/>
          <p:cNvSpPr txBox="1"/>
          <p:nvPr/>
        </p:nvSpPr>
        <p:spPr>
          <a:xfrm>
            <a:off x="1643539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0xb1</a:t>
            </a:r>
          </a:p>
        </p:txBody>
      </p:sp>
      <p:sp>
        <p:nvSpPr>
          <p:cNvPr id="2285" name="0xb2"/>
          <p:cNvSpPr txBox="1"/>
          <p:nvPr/>
        </p:nvSpPr>
        <p:spPr>
          <a:xfrm>
            <a:off x="19143802" y="7524659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0xb2</a:t>
            </a:r>
          </a:p>
        </p:txBody>
      </p:sp>
      <p:sp>
        <p:nvSpPr>
          <p:cNvPr id="2286" name="0xb3"/>
          <p:cNvSpPr txBox="1"/>
          <p:nvPr/>
        </p:nvSpPr>
        <p:spPr>
          <a:xfrm>
            <a:off x="2236285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0xb3</a:t>
            </a:r>
          </a:p>
        </p:txBody>
      </p:sp>
      <p:sp>
        <p:nvSpPr>
          <p:cNvPr id="2287" name="0xb4"/>
          <p:cNvSpPr txBox="1"/>
          <p:nvPr/>
        </p:nvSpPr>
        <p:spPr>
          <a:xfrm>
            <a:off x="11996916" y="9697891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0xb4</a:t>
            </a:r>
          </a:p>
        </p:txBody>
      </p:sp>
      <p:sp>
        <p:nvSpPr>
          <p:cNvPr id="2288" name="0xb5"/>
          <p:cNvSpPr txBox="1"/>
          <p:nvPr/>
        </p:nvSpPr>
        <p:spPr>
          <a:xfrm>
            <a:off x="15023639" y="97178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0xb5</a:t>
            </a:r>
          </a:p>
        </p:txBody>
      </p:sp>
      <p:sp>
        <p:nvSpPr>
          <p:cNvPr id="2289" name="0xb6"/>
          <p:cNvSpPr txBox="1"/>
          <p:nvPr/>
        </p:nvSpPr>
        <p:spPr>
          <a:xfrm>
            <a:off x="15240308" y="1041172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0xb6</a:t>
            </a:r>
          </a:p>
        </p:txBody>
      </p:sp>
      <p:sp>
        <p:nvSpPr>
          <p:cNvPr id="2290" name="0xb7"/>
          <p:cNvSpPr txBox="1"/>
          <p:nvPr/>
        </p:nvSpPr>
        <p:spPr>
          <a:xfrm>
            <a:off x="18267030" y="1043172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0xb7</a:t>
            </a:r>
          </a:p>
        </p:txBody>
      </p:sp>
      <p:sp>
        <p:nvSpPr>
          <p:cNvPr id="2291" name="0xb8"/>
          <p:cNvSpPr txBox="1"/>
          <p:nvPr/>
        </p:nvSpPr>
        <p:spPr>
          <a:xfrm>
            <a:off x="13662790" y="122503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0xb8</a:t>
            </a:r>
          </a:p>
        </p:txBody>
      </p:sp>
      <p:sp>
        <p:nvSpPr>
          <p:cNvPr id="2292" name="0xb9"/>
          <p:cNvSpPr txBox="1"/>
          <p:nvPr/>
        </p:nvSpPr>
        <p:spPr>
          <a:xfrm>
            <a:off x="16689513" y="12270401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0xb9</a:t>
            </a:r>
          </a:p>
        </p:txBody>
      </p:sp>
      <p:sp>
        <p:nvSpPr>
          <p:cNvPr id="2293" name="0xc0"/>
          <p:cNvSpPr txBox="1"/>
          <p:nvPr/>
        </p:nvSpPr>
        <p:spPr>
          <a:xfrm>
            <a:off x="16245124" y="5630853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0xc0</a:t>
            </a:r>
          </a:p>
        </p:txBody>
      </p:sp>
      <p:sp>
        <p:nvSpPr>
          <p:cNvPr id="2294" name="0xc1"/>
          <p:cNvSpPr txBox="1"/>
          <p:nvPr/>
        </p:nvSpPr>
        <p:spPr>
          <a:xfrm>
            <a:off x="19271846" y="5650858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0xc1</a:t>
            </a:r>
          </a:p>
        </p:txBody>
      </p:sp>
      <p:grpSp>
        <p:nvGrpSpPr>
          <p:cNvPr id="2302" name="Group"/>
          <p:cNvGrpSpPr/>
          <p:nvPr/>
        </p:nvGrpSpPr>
        <p:grpSpPr>
          <a:xfrm>
            <a:off x="13181524" y="7674142"/>
            <a:ext cx="9067852" cy="5305982"/>
            <a:chOff x="0" y="0"/>
            <a:chExt cx="9067851" cy="5305981"/>
          </a:xfrm>
        </p:grpSpPr>
        <p:sp>
          <p:nvSpPr>
            <p:cNvPr id="2295" name="nullptr"/>
            <p:cNvSpPr txBox="1"/>
            <p:nvPr/>
          </p:nvSpPr>
          <p:spPr>
            <a:xfrm>
              <a:off x="-1" y="2365785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296" name="nullptr"/>
            <p:cNvSpPr txBox="1"/>
            <p:nvPr/>
          </p:nvSpPr>
          <p:spPr>
            <a:xfrm>
              <a:off x="1021125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297" name="nullptr"/>
            <p:cNvSpPr txBox="1"/>
            <p:nvPr/>
          </p:nvSpPr>
          <p:spPr>
            <a:xfrm>
              <a:off x="4197458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298" name="nullptr"/>
            <p:cNvSpPr txBox="1"/>
            <p:nvPr/>
          </p:nvSpPr>
          <p:spPr>
            <a:xfrm>
              <a:off x="1625054" y="495724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299" name="nullptr"/>
            <p:cNvSpPr txBox="1"/>
            <p:nvPr/>
          </p:nvSpPr>
          <p:spPr>
            <a:xfrm>
              <a:off x="2608079" y="4963081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00" name="nullptr"/>
            <p:cNvSpPr txBox="1"/>
            <p:nvPr/>
          </p:nvSpPr>
          <p:spPr>
            <a:xfrm>
              <a:off x="7116946" y="0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01" name="nullptr"/>
            <p:cNvSpPr txBox="1"/>
            <p:nvPr/>
          </p:nvSpPr>
          <p:spPr>
            <a:xfrm>
              <a:off x="8099972" y="5833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</p:grpSp>
      <p:sp>
        <p:nvSpPr>
          <p:cNvPr id="2303" name="Rounded Rectangle"/>
          <p:cNvSpPr/>
          <p:nvPr/>
        </p:nvSpPr>
        <p:spPr>
          <a:xfrm>
            <a:off x="1955305" y="4114165"/>
            <a:ext cx="8491466" cy="1219297"/>
          </a:xfrm>
          <a:prstGeom prst="roundRect">
            <a:avLst>
              <a:gd name="adj" fmla="val 17932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05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06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07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08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09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10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11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2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3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4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5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6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7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8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9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0" name="root*"/>
          <p:cNvSpPr txBox="1"/>
          <p:nvPr/>
        </p:nvSpPr>
        <p:spPr>
          <a:xfrm>
            <a:off x="15320106" y="1946624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root*</a:t>
            </a:r>
          </a:p>
        </p:txBody>
      </p:sp>
      <p:graphicFrame>
        <p:nvGraphicFramePr>
          <p:cNvPr id="2321" name="Table"/>
          <p:cNvGraphicFramePr/>
          <p:nvPr/>
        </p:nvGraphicFramePr>
        <p:xfrm>
          <a:off x="20150413" y="3890131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0xc0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22" name="void StringSet::add(string s, Node **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23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4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5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6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7" name="Using Pointer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Pointers to Pointers</a:t>
            </a:r>
          </a:p>
        </p:txBody>
      </p:sp>
      <p:sp>
        <p:nvSpPr>
          <p:cNvPr id="2328" name="node*"/>
          <p:cNvSpPr txBox="1"/>
          <p:nvPr/>
        </p:nvSpPr>
        <p:spPr>
          <a:xfrm>
            <a:off x="20330176" y="2865189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node*</a:t>
            </a:r>
          </a:p>
        </p:txBody>
      </p:sp>
      <p:grpSp>
        <p:nvGrpSpPr>
          <p:cNvPr id="2337" name="Group"/>
          <p:cNvGrpSpPr/>
          <p:nvPr/>
        </p:nvGrpSpPr>
        <p:grpSpPr>
          <a:xfrm>
            <a:off x="13449307" y="3824101"/>
            <a:ext cx="8491466" cy="9918820"/>
            <a:chOff x="0" y="-1120848"/>
            <a:chExt cx="8491464" cy="9918819"/>
          </a:xfrm>
        </p:grpSpPr>
        <p:sp>
          <p:nvSpPr>
            <p:cNvPr id="2329" name="0xaa"/>
            <p:cNvSpPr txBox="1"/>
            <p:nvPr/>
          </p:nvSpPr>
          <p:spPr>
            <a:xfrm>
              <a:off x="4248207" y="1461485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0xaa</a:t>
              </a:r>
            </a:p>
          </p:txBody>
        </p:sp>
        <p:sp>
          <p:nvSpPr>
            <p:cNvPr id="2330" name="0xab"/>
            <p:cNvSpPr txBox="1"/>
            <p:nvPr/>
          </p:nvSpPr>
          <p:spPr>
            <a:xfrm>
              <a:off x="1422322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0xab</a:t>
              </a:r>
            </a:p>
          </p:txBody>
        </p:sp>
        <p:sp>
          <p:nvSpPr>
            <p:cNvPr id="2331" name="0xac"/>
            <p:cNvSpPr txBox="1"/>
            <p:nvPr/>
          </p:nvSpPr>
          <p:spPr>
            <a:xfrm>
              <a:off x="0" y="587001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0xac</a:t>
              </a:r>
            </a:p>
          </p:txBody>
        </p:sp>
        <p:sp>
          <p:nvSpPr>
            <p:cNvPr id="2332" name="0xad"/>
            <p:cNvSpPr txBox="1"/>
            <p:nvPr/>
          </p:nvSpPr>
          <p:spPr>
            <a:xfrm>
              <a:off x="3243391" y="590738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0xad</a:t>
              </a:r>
            </a:p>
          </p:txBody>
        </p:sp>
        <p:sp>
          <p:nvSpPr>
            <p:cNvPr id="2333" name="0xae"/>
            <p:cNvSpPr txBox="1"/>
            <p:nvPr/>
          </p:nvSpPr>
          <p:spPr>
            <a:xfrm>
              <a:off x="7157766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0xae</a:t>
              </a:r>
            </a:p>
          </p:txBody>
        </p:sp>
        <p:sp>
          <p:nvSpPr>
            <p:cNvPr id="2334" name="0xaf"/>
            <p:cNvSpPr txBox="1"/>
            <p:nvPr/>
          </p:nvSpPr>
          <p:spPr>
            <a:xfrm>
              <a:off x="1627773" y="8086771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0xaf</a:t>
              </a:r>
            </a:p>
          </p:txBody>
        </p:sp>
        <p:sp>
          <p:nvSpPr>
            <p:cNvPr id="2335" name="0xa5"/>
            <p:cNvSpPr txBox="1"/>
            <p:nvPr/>
          </p:nvSpPr>
          <p:spPr>
            <a:xfrm>
              <a:off x="6781001" y="-1"/>
              <a:ext cx="1333700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0xa5</a:t>
              </a:r>
            </a:p>
          </p:txBody>
        </p:sp>
        <p:sp>
          <p:nvSpPr>
            <p:cNvPr id="2336" name="0xa8"/>
            <p:cNvSpPr txBox="1"/>
            <p:nvPr/>
          </p:nvSpPr>
          <p:spPr>
            <a:xfrm>
              <a:off x="2347122" y="-112084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0xa8</a:t>
              </a:r>
            </a:p>
          </p:txBody>
        </p:sp>
      </p:grpSp>
      <p:graphicFrame>
        <p:nvGraphicFramePr>
          <p:cNvPr id="2338" name="Table"/>
          <p:cNvGraphicFramePr/>
          <p:nvPr/>
        </p:nvGraphicFramePr>
        <p:xfrm>
          <a:off x="15729661" y="2733202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39" name="0xaa"/>
          <p:cNvSpPr txBox="1"/>
          <p:nvPr/>
        </p:nvSpPr>
        <p:spPr>
          <a:xfrm>
            <a:off x="15806382" y="2928689"/>
            <a:ext cx="133369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0xaa</a:t>
            </a:r>
          </a:p>
        </p:txBody>
      </p:sp>
      <p:sp>
        <p:nvSpPr>
          <p:cNvPr id="2340" name="Line"/>
          <p:cNvSpPr/>
          <p:nvPr/>
        </p:nvSpPr>
        <p:spPr>
          <a:xfrm flipH="1">
            <a:off x="18214915" y="4592328"/>
            <a:ext cx="2009603" cy="1191997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41" name="int main() {…"/>
          <p:cNvSpPr txBox="1"/>
          <p:nvPr/>
        </p:nvSpPr>
        <p:spPr>
          <a:xfrm>
            <a:off x="1757244" y="8091006"/>
            <a:ext cx="9658897" cy="54229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int main() 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set.add("5");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s){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add(s, &amp;root);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42" name="0xb0"/>
          <p:cNvSpPr txBox="1"/>
          <p:nvPr/>
        </p:nvSpPr>
        <p:spPr>
          <a:xfrm>
            <a:off x="13408677" y="752465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0xb0</a:t>
            </a:r>
          </a:p>
        </p:txBody>
      </p:sp>
      <p:sp>
        <p:nvSpPr>
          <p:cNvPr id="2343" name="0xb1"/>
          <p:cNvSpPr txBox="1"/>
          <p:nvPr/>
        </p:nvSpPr>
        <p:spPr>
          <a:xfrm>
            <a:off x="1643539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0xb1</a:t>
            </a:r>
          </a:p>
        </p:txBody>
      </p:sp>
      <p:sp>
        <p:nvSpPr>
          <p:cNvPr id="2344" name="0xb2"/>
          <p:cNvSpPr txBox="1"/>
          <p:nvPr/>
        </p:nvSpPr>
        <p:spPr>
          <a:xfrm>
            <a:off x="19143802" y="7524659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0xb2</a:t>
            </a:r>
          </a:p>
        </p:txBody>
      </p:sp>
      <p:sp>
        <p:nvSpPr>
          <p:cNvPr id="2345" name="0xb3"/>
          <p:cNvSpPr txBox="1"/>
          <p:nvPr/>
        </p:nvSpPr>
        <p:spPr>
          <a:xfrm>
            <a:off x="2236285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0xb3</a:t>
            </a:r>
          </a:p>
        </p:txBody>
      </p:sp>
      <p:sp>
        <p:nvSpPr>
          <p:cNvPr id="2346" name="0xb4"/>
          <p:cNvSpPr txBox="1"/>
          <p:nvPr/>
        </p:nvSpPr>
        <p:spPr>
          <a:xfrm>
            <a:off x="11996916" y="9697891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0xb4</a:t>
            </a:r>
          </a:p>
        </p:txBody>
      </p:sp>
      <p:sp>
        <p:nvSpPr>
          <p:cNvPr id="2347" name="0xb5"/>
          <p:cNvSpPr txBox="1"/>
          <p:nvPr/>
        </p:nvSpPr>
        <p:spPr>
          <a:xfrm>
            <a:off x="15023639" y="97178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0xb5</a:t>
            </a:r>
          </a:p>
        </p:txBody>
      </p:sp>
      <p:sp>
        <p:nvSpPr>
          <p:cNvPr id="2348" name="0xb6"/>
          <p:cNvSpPr txBox="1"/>
          <p:nvPr/>
        </p:nvSpPr>
        <p:spPr>
          <a:xfrm>
            <a:off x="15240308" y="1041172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0xb6</a:t>
            </a:r>
          </a:p>
        </p:txBody>
      </p:sp>
      <p:sp>
        <p:nvSpPr>
          <p:cNvPr id="2349" name="0xb7"/>
          <p:cNvSpPr txBox="1"/>
          <p:nvPr/>
        </p:nvSpPr>
        <p:spPr>
          <a:xfrm>
            <a:off x="18267030" y="1043172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0xb7</a:t>
            </a:r>
          </a:p>
        </p:txBody>
      </p:sp>
      <p:sp>
        <p:nvSpPr>
          <p:cNvPr id="2350" name="0xb8"/>
          <p:cNvSpPr txBox="1"/>
          <p:nvPr/>
        </p:nvSpPr>
        <p:spPr>
          <a:xfrm>
            <a:off x="13662790" y="122503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0xb8</a:t>
            </a:r>
          </a:p>
        </p:txBody>
      </p:sp>
      <p:sp>
        <p:nvSpPr>
          <p:cNvPr id="2351" name="0xb9"/>
          <p:cNvSpPr txBox="1"/>
          <p:nvPr/>
        </p:nvSpPr>
        <p:spPr>
          <a:xfrm>
            <a:off x="16689513" y="12270401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0xb9</a:t>
            </a:r>
          </a:p>
        </p:txBody>
      </p:sp>
      <p:sp>
        <p:nvSpPr>
          <p:cNvPr id="2352" name="void StringSet::add(string s, Node **node) {…"/>
          <p:cNvSpPr txBox="1"/>
          <p:nvPr/>
        </p:nvSpPr>
        <p:spPr>
          <a:xfrm>
            <a:off x="578441" y="1951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&amp;((*node)-&gt;left));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&amp;((*node)-&gt;right));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53" name="0xc0"/>
          <p:cNvSpPr txBox="1"/>
          <p:nvPr/>
        </p:nvSpPr>
        <p:spPr>
          <a:xfrm>
            <a:off x="16245124" y="5630853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0xc0</a:t>
            </a:r>
          </a:p>
        </p:txBody>
      </p:sp>
      <p:sp>
        <p:nvSpPr>
          <p:cNvPr id="2354" name="0xc1"/>
          <p:cNvSpPr txBox="1"/>
          <p:nvPr/>
        </p:nvSpPr>
        <p:spPr>
          <a:xfrm>
            <a:off x="19271846" y="5650858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0xc1</a:t>
            </a:r>
          </a:p>
        </p:txBody>
      </p:sp>
      <p:grpSp>
        <p:nvGrpSpPr>
          <p:cNvPr id="2362" name="Group"/>
          <p:cNvGrpSpPr/>
          <p:nvPr/>
        </p:nvGrpSpPr>
        <p:grpSpPr>
          <a:xfrm>
            <a:off x="13181524" y="7674142"/>
            <a:ext cx="9067852" cy="5305982"/>
            <a:chOff x="0" y="0"/>
            <a:chExt cx="9067851" cy="5305981"/>
          </a:xfrm>
        </p:grpSpPr>
        <p:sp>
          <p:nvSpPr>
            <p:cNvPr id="2355" name="nullptr"/>
            <p:cNvSpPr txBox="1"/>
            <p:nvPr/>
          </p:nvSpPr>
          <p:spPr>
            <a:xfrm>
              <a:off x="-1" y="2365785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56" name="nullptr"/>
            <p:cNvSpPr txBox="1"/>
            <p:nvPr/>
          </p:nvSpPr>
          <p:spPr>
            <a:xfrm>
              <a:off x="1021125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57" name="nullptr"/>
            <p:cNvSpPr txBox="1"/>
            <p:nvPr/>
          </p:nvSpPr>
          <p:spPr>
            <a:xfrm>
              <a:off x="4197458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58" name="nullptr"/>
            <p:cNvSpPr txBox="1"/>
            <p:nvPr/>
          </p:nvSpPr>
          <p:spPr>
            <a:xfrm>
              <a:off x="1625054" y="495724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59" name="nullptr"/>
            <p:cNvSpPr txBox="1"/>
            <p:nvPr/>
          </p:nvSpPr>
          <p:spPr>
            <a:xfrm>
              <a:off x="2608079" y="4963081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60" name="nullptr"/>
            <p:cNvSpPr txBox="1"/>
            <p:nvPr/>
          </p:nvSpPr>
          <p:spPr>
            <a:xfrm>
              <a:off x="7116946" y="0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361" name="nullptr"/>
            <p:cNvSpPr txBox="1"/>
            <p:nvPr/>
          </p:nvSpPr>
          <p:spPr>
            <a:xfrm>
              <a:off x="8099972" y="5833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</p:grpSp>
      <p:sp>
        <p:nvSpPr>
          <p:cNvPr id="2363" name="Rounded Rectangle"/>
          <p:cNvSpPr/>
          <p:nvPr/>
        </p:nvSpPr>
        <p:spPr>
          <a:xfrm>
            <a:off x="1955305" y="5345055"/>
            <a:ext cx="8491466" cy="1219297"/>
          </a:xfrm>
          <a:prstGeom prst="roundRect">
            <a:avLst>
              <a:gd name="adj" fmla="val 17932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5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66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67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68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69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370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71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2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3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4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5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6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7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8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9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0" name="root*"/>
          <p:cNvSpPr txBox="1"/>
          <p:nvPr/>
        </p:nvSpPr>
        <p:spPr>
          <a:xfrm>
            <a:off x="15320106" y="1946624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root*</a:t>
            </a:r>
          </a:p>
        </p:txBody>
      </p:sp>
      <p:graphicFrame>
        <p:nvGraphicFramePr>
          <p:cNvPr id="2381" name="Table"/>
          <p:cNvGraphicFramePr/>
          <p:nvPr/>
        </p:nvGraphicFramePr>
        <p:xfrm>
          <a:off x="20150413" y="3890131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0xb1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82" name="void StringSet::add(string s, Node **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83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4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5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6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7" name="Using Pointer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Pointers to Pointers</a:t>
            </a:r>
          </a:p>
        </p:txBody>
      </p:sp>
      <p:sp>
        <p:nvSpPr>
          <p:cNvPr id="2388" name="node*"/>
          <p:cNvSpPr txBox="1"/>
          <p:nvPr/>
        </p:nvSpPr>
        <p:spPr>
          <a:xfrm>
            <a:off x="20330176" y="2865189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node*</a:t>
            </a:r>
          </a:p>
        </p:txBody>
      </p:sp>
      <p:grpSp>
        <p:nvGrpSpPr>
          <p:cNvPr id="2397" name="Group"/>
          <p:cNvGrpSpPr/>
          <p:nvPr/>
        </p:nvGrpSpPr>
        <p:grpSpPr>
          <a:xfrm>
            <a:off x="13449307" y="3824101"/>
            <a:ext cx="8491466" cy="9918820"/>
            <a:chOff x="0" y="-1120848"/>
            <a:chExt cx="8491464" cy="9918819"/>
          </a:xfrm>
        </p:grpSpPr>
        <p:sp>
          <p:nvSpPr>
            <p:cNvPr id="2389" name="0xaa"/>
            <p:cNvSpPr txBox="1"/>
            <p:nvPr/>
          </p:nvSpPr>
          <p:spPr>
            <a:xfrm>
              <a:off x="4248207" y="1461485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0xaa</a:t>
              </a:r>
            </a:p>
          </p:txBody>
        </p:sp>
        <p:sp>
          <p:nvSpPr>
            <p:cNvPr id="2390" name="0xab"/>
            <p:cNvSpPr txBox="1"/>
            <p:nvPr/>
          </p:nvSpPr>
          <p:spPr>
            <a:xfrm>
              <a:off x="1422322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0xab</a:t>
              </a:r>
            </a:p>
          </p:txBody>
        </p:sp>
        <p:sp>
          <p:nvSpPr>
            <p:cNvPr id="2391" name="0xac"/>
            <p:cNvSpPr txBox="1"/>
            <p:nvPr/>
          </p:nvSpPr>
          <p:spPr>
            <a:xfrm>
              <a:off x="0" y="587001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0xac</a:t>
              </a:r>
            </a:p>
          </p:txBody>
        </p:sp>
        <p:sp>
          <p:nvSpPr>
            <p:cNvPr id="2392" name="0xad"/>
            <p:cNvSpPr txBox="1"/>
            <p:nvPr/>
          </p:nvSpPr>
          <p:spPr>
            <a:xfrm>
              <a:off x="3243391" y="590738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0xad</a:t>
              </a:r>
            </a:p>
          </p:txBody>
        </p:sp>
        <p:sp>
          <p:nvSpPr>
            <p:cNvPr id="2393" name="0xae"/>
            <p:cNvSpPr txBox="1"/>
            <p:nvPr/>
          </p:nvSpPr>
          <p:spPr>
            <a:xfrm>
              <a:off x="7157766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0xae</a:t>
              </a:r>
            </a:p>
          </p:txBody>
        </p:sp>
        <p:sp>
          <p:nvSpPr>
            <p:cNvPr id="2394" name="0xaf"/>
            <p:cNvSpPr txBox="1"/>
            <p:nvPr/>
          </p:nvSpPr>
          <p:spPr>
            <a:xfrm>
              <a:off x="1627773" y="8086771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0xaf</a:t>
              </a:r>
            </a:p>
          </p:txBody>
        </p:sp>
        <p:sp>
          <p:nvSpPr>
            <p:cNvPr id="2395" name="0xa5"/>
            <p:cNvSpPr txBox="1"/>
            <p:nvPr/>
          </p:nvSpPr>
          <p:spPr>
            <a:xfrm>
              <a:off x="6781001" y="-1"/>
              <a:ext cx="1333700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0xa5</a:t>
              </a:r>
            </a:p>
          </p:txBody>
        </p:sp>
        <p:sp>
          <p:nvSpPr>
            <p:cNvPr id="2396" name="0xa8"/>
            <p:cNvSpPr txBox="1"/>
            <p:nvPr/>
          </p:nvSpPr>
          <p:spPr>
            <a:xfrm>
              <a:off x="2347122" y="-112084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0xa8</a:t>
              </a:r>
            </a:p>
          </p:txBody>
        </p:sp>
      </p:grpSp>
      <p:graphicFrame>
        <p:nvGraphicFramePr>
          <p:cNvPr id="2398" name="Table"/>
          <p:cNvGraphicFramePr/>
          <p:nvPr/>
        </p:nvGraphicFramePr>
        <p:xfrm>
          <a:off x="15729661" y="2733202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399" name="0xaa"/>
          <p:cNvSpPr txBox="1"/>
          <p:nvPr/>
        </p:nvSpPr>
        <p:spPr>
          <a:xfrm>
            <a:off x="15806382" y="2928689"/>
            <a:ext cx="133369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0xaa</a:t>
            </a:r>
          </a:p>
        </p:txBody>
      </p:sp>
      <p:sp>
        <p:nvSpPr>
          <p:cNvPr id="2400" name="Line"/>
          <p:cNvSpPr/>
          <p:nvPr/>
        </p:nvSpPr>
        <p:spPr>
          <a:xfrm flipH="1">
            <a:off x="16239148" y="4592328"/>
            <a:ext cx="3985370" cy="3207109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01" name="int main() {…"/>
          <p:cNvSpPr txBox="1"/>
          <p:nvPr/>
        </p:nvSpPr>
        <p:spPr>
          <a:xfrm>
            <a:off x="1757244" y="8091006"/>
            <a:ext cx="9658897" cy="54229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int main() 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set.add("5");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s){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add(s, &amp;root);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02" name="0xb0"/>
          <p:cNvSpPr txBox="1"/>
          <p:nvPr/>
        </p:nvSpPr>
        <p:spPr>
          <a:xfrm>
            <a:off x="13408677" y="752465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0xb0</a:t>
            </a:r>
          </a:p>
        </p:txBody>
      </p:sp>
      <p:sp>
        <p:nvSpPr>
          <p:cNvPr id="2403" name="0xb1"/>
          <p:cNvSpPr txBox="1"/>
          <p:nvPr/>
        </p:nvSpPr>
        <p:spPr>
          <a:xfrm>
            <a:off x="1643539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0xb1</a:t>
            </a:r>
          </a:p>
        </p:txBody>
      </p:sp>
      <p:sp>
        <p:nvSpPr>
          <p:cNvPr id="2404" name="0xb2"/>
          <p:cNvSpPr txBox="1"/>
          <p:nvPr/>
        </p:nvSpPr>
        <p:spPr>
          <a:xfrm>
            <a:off x="19143802" y="7524659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0xb2</a:t>
            </a:r>
          </a:p>
        </p:txBody>
      </p:sp>
      <p:sp>
        <p:nvSpPr>
          <p:cNvPr id="2405" name="0xb3"/>
          <p:cNvSpPr txBox="1"/>
          <p:nvPr/>
        </p:nvSpPr>
        <p:spPr>
          <a:xfrm>
            <a:off x="2236285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0xb3</a:t>
            </a:r>
          </a:p>
        </p:txBody>
      </p:sp>
      <p:sp>
        <p:nvSpPr>
          <p:cNvPr id="2406" name="0xb4"/>
          <p:cNvSpPr txBox="1"/>
          <p:nvPr/>
        </p:nvSpPr>
        <p:spPr>
          <a:xfrm>
            <a:off x="11996916" y="9697891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0xb4</a:t>
            </a:r>
          </a:p>
        </p:txBody>
      </p:sp>
      <p:sp>
        <p:nvSpPr>
          <p:cNvPr id="2407" name="0xb5"/>
          <p:cNvSpPr txBox="1"/>
          <p:nvPr/>
        </p:nvSpPr>
        <p:spPr>
          <a:xfrm>
            <a:off x="15023639" y="97178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0xb5</a:t>
            </a:r>
          </a:p>
        </p:txBody>
      </p:sp>
      <p:sp>
        <p:nvSpPr>
          <p:cNvPr id="2408" name="0xb6"/>
          <p:cNvSpPr txBox="1"/>
          <p:nvPr/>
        </p:nvSpPr>
        <p:spPr>
          <a:xfrm>
            <a:off x="15240308" y="1041172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0xb6</a:t>
            </a:r>
          </a:p>
        </p:txBody>
      </p:sp>
      <p:sp>
        <p:nvSpPr>
          <p:cNvPr id="2409" name="0xb7"/>
          <p:cNvSpPr txBox="1"/>
          <p:nvPr/>
        </p:nvSpPr>
        <p:spPr>
          <a:xfrm>
            <a:off x="18267030" y="1043172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0xb7</a:t>
            </a:r>
          </a:p>
        </p:txBody>
      </p:sp>
      <p:sp>
        <p:nvSpPr>
          <p:cNvPr id="2410" name="0xb8"/>
          <p:cNvSpPr txBox="1"/>
          <p:nvPr/>
        </p:nvSpPr>
        <p:spPr>
          <a:xfrm>
            <a:off x="13662790" y="122503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0xb8</a:t>
            </a:r>
          </a:p>
        </p:txBody>
      </p:sp>
      <p:sp>
        <p:nvSpPr>
          <p:cNvPr id="2411" name="0xb9"/>
          <p:cNvSpPr txBox="1"/>
          <p:nvPr/>
        </p:nvSpPr>
        <p:spPr>
          <a:xfrm>
            <a:off x="16689513" y="12270401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0xb9</a:t>
            </a:r>
          </a:p>
        </p:txBody>
      </p:sp>
      <p:sp>
        <p:nvSpPr>
          <p:cNvPr id="2412" name="void StringSet::add(string s, Node **node) {…"/>
          <p:cNvSpPr txBox="1"/>
          <p:nvPr/>
        </p:nvSpPr>
        <p:spPr>
          <a:xfrm>
            <a:off x="578441" y="1951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13" name="0xc0"/>
          <p:cNvSpPr txBox="1"/>
          <p:nvPr/>
        </p:nvSpPr>
        <p:spPr>
          <a:xfrm>
            <a:off x="16245124" y="5630853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0xc0</a:t>
            </a:r>
          </a:p>
        </p:txBody>
      </p:sp>
      <p:sp>
        <p:nvSpPr>
          <p:cNvPr id="2414" name="0xc1"/>
          <p:cNvSpPr txBox="1"/>
          <p:nvPr/>
        </p:nvSpPr>
        <p:spPr>
          <a:xfrm>
            <a:off x="19271846" y="5650858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0xc1</a:t>
            </a:r>
          </a:p>
        </p:txBody>
      </p:sp>
      <p:sp>
        <p:nvSpPr>
          <p:cNvPr id="2415" name="void StringSet::add(string s, Node **node) {…"/>
          <p:cNvSpPr txBox="1"/>
          <p:nvPr/>
        </p:nvSpPr>
        <p:spPr>
          <a:xfrm>
            <a:off x="705441" y="2078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&amp;((*node)-&gt;left));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&amp;((*node)-&gt;right));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2423" name="Group"/>
          <p:cNvGrpSpPr/>
          <p:nvPr/>
        </p:nvGrpSpPr>
        <p:grpSpPr>
          <a:xfrm>
            <a:off x="13181524" y="7674142"/>
            <a:ext cx="9067852" cy="5305982"/>
            <a:chOff x="0" y="0"/>
            <a:chExt cx="9067851" cy="5305981"/>
          </a:xfrm>
        </p:grpSpPr>
        <p:sp>
          <p:nvSpPr>
            <p:cNvPr id="2416" name="nullptr"/>
            <p:cNvSpPr txBox="1"/>
            <p:nvPr/>
          </p:nvSpPr>
          <p:spPr>
            <a:xfrm>
              <a:off x="-1" y="2365785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17" name="nullptr"/>
            <p:cNvSpPr txBox="1"/>
            <p:nvPr/>
          </p:nvSpPr>
          <p:spPr>
            <a:xfrm>
              <a:off x="1021125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18" name="nullptr"/>
            <p:cNvSpPr txBox="1"/>
            <p:nvPr/>
          </p:nvSpPr>
          <p:spPr>
            <a:xfrm>
              <a:off x="4197458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19" name="nullptr"/>
            <p:cNvSpPr txBox="1"/>
            <p:nvPr/>
          </p:nvSpPr>
          <p:spPr>
            <a:xfrm>
              <a:off x="1625054" y="495724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20" name="nullptr"/>
            <p:cNvSpPr txBox="1"/>
            <p:nvPr/>
          </p:nvSpPr>
          <p:spPr>
            <a:xfrm>
              <a:off x="2608079" y="4963081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21" name="nullptr"/>
            <p:cNvSpPr txBox="1"/>
            <p:nvPr/>
          </p:nvSpPr>
          <p:spPr>
            <a:xfrm>
              <a:off x="7116946" y="0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22" name="nullptr"/>
            <p:cNvSpPr txBox="1"/>
            <p:nvPr/>
          </p:nvSpPr>
          <p:spPr>
            <a:xfrm>
              <a:off x="8099972" y="5833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</p:grpSp>
      <p:sp>
        <p:nvSpPr>
          <p:cNvPr id="2424" name="Rounded Rectangle"/>
          <p:cNvSpPr/>
          <p:nvPr/>
        </p:nvSpPr>
        <p:spPr>
          <a:xfrm>
            <a:off x="2013571" y="5573866"/>
            <a:ext cx="8491465" cy="1219298"/>
          </a:xfrm>
          <a:prstGeom prst="roundRect">
            <a:avLst>
              <a:gd name="adj" fmla="val 17932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6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27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28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29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30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31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432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3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4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5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6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7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8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9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0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1" name="root*"/>
          <p:cNvSpPr txBox="1"/>
          <p:nvPr/>
        </p:nvSpPr>
        <p:spPr>
          <a:xfrm>
            <a:off x="15320106" y="1946624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root*</a:t>
            </a:r>
          </a:p>
        </p:txBody>
      </p:sp>
      <p:graphicFrame>
        <p:nvGraphicFramePr>
          <p:cNvPr id="2442" name="Table"/>
          <p:cNvGraphicFramePr/>
          <p:nvPr/>
        </p:nvGraphicFramePr>
        <p:xfrm>
          <a:off x="20150413" y="3890131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0xb7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443" name="void StringSet::add(string s, Node **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44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5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6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7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8" name="Using Pointer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Pointers to Pointers</a:t>
            </a:r>
          </a:p>
        </p:txBody>
      </p:sp>
      <p:sp>
        <p:nvSpPr>
          <p:cNvPr id="2449" name="node*"/>
          <p:cNvSpPr txBox="1"/>
          <p:nvPr/>
        </p:nvSpPr>
        <p:spPr>
          <a:xfrm>
            <a:off x="20330176" y="2865189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node*</a:t>
            </a:r>
          </a:p>
        </p:txBody>
      </p:sp>
      <p:grpSp>
        <p:nvGrpSpPr>
          <p:cNvPr id="2458" name="Group"/>
          <p:cNvGrpSpPr/>
          <p:nvPr/>
        </p:nvGrpSpPr>
        <p:grpSpPr>
          <a:xfrm>
            <a:off x="13449307" y="3824101"/>
            <a:ext cx="8491466" cy="9918820"/>
            <a:chOff x="0" y="-1120848"/>
            <a:chExt cx="8491464" cy="9918819"/>
          </a:xfrm>
        </p:grpSpPr>
        <p:sp>
          <p:nvSpPr>
            <p:cNvPr id="2450" name="0xaa"/>
            <p:cNvSpPr txBox="1"/>
            <p:nvPr/>
          </p:nvSpPr>
          <p:spPr>
            <a:xfrm>
              <a:off x="4248207" y="1461485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0xaa</a:t>
              </a:r>
            </a:p>
          </p:txBody>
        </p:sp>
        <p:sp>
          <p:nvSpPr>
            <p:cNvPr id="2451" name="0xab"/>
            <p:cNvSpPr txBox="1"/>
            <p:nvPr/>
          </p:nvSpPr>
          <p:spPr>
            <a:xfrm>
              <a:off x="1422322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0xab</a:t>
              </a:r>
            </a:p>
          </p:txBody>
        </p:sp>
        <p:sp>
          <p:nvSpPr>
            <p:cNvPr id="2452" name="0xac"/>
            <p:cNvSpPr txBox="1"/>
            <p:nvPr/>
          </p:nvSpPr>
          <p:spPr>
            <a:xfrm>
              <a:off x="0" y="587001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0xac</a:t>
              </a:r>
            </a:p>
          </p:txBody>
        </p:sp>
        <p:sp>
          <p:nvSpPr>
            <p:cNvPr id="2453" name="0xad"/>
            <p:cNvSpPr txBox="1"/>
            <p:nvPr/>
          </p:nvSpPr>
          <p:spPr>
            <a:xfrm>
              <a:off x="3243391" y="590738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0xad</a:t>
              </a:r>
            </a:p>
          </p:txBody>
        </p:sp>
        <p:sp>
          <p:nvSpPr>
            <p:cNvPr id="2454" name="0xae"/>
            <p:cNvSpPr txBox="1"/>
            <p:nvPr/>
          </p:nvSpPr>
          <p:spPr>
            <a:xfrm>
              <a:off x="7157766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0xae</a:t>
              </a:r>
            </a:p>
          </p:txBody>
        </p:sp>
        <p:sp>
          <p:nvSpPr>
            <p:cNvPr id="2455" name="0xaf"/>
            <p:cNvSpPr txBox="1"/>
            <p:nvPr/>
          </p:nvSpPr>
          <p:spPr>
            <a:xfrm>
              <a:off x="1627773" y="8086771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0xaf</a:t>
              </a:r>
            </a:p>
          </p:txBody>
        </p:sp>
        <p:sp>
          <p:nvSpPr>
            <p:cNvPr id="2456" name="0xa5"/>
            <p:cNvSpPr txBox="1"/>
            <p:nvPr/>
          </p:nvSpPr>
          <p:spPr>
            <a:xfrm>
              <a:off x="6781001" y="-1"/>
              <a:ext cx="1333700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0xa5</a:t>
              </a:r>
            </a:p>
          </p:txBody>
        </p:sp>
        <p:sp>
          <p:nvSpPr>
            <p:cNvPr id="2457" name="0xa8"/>
            <p:cNvSpPr txBox="1"/>
            <p:nvPr/>
          </p:nvSpPr>
          <p:spPr>
            <a:xfrm>
              <a:off x="2347122" y="-112084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0xa8</a:t>
              </a:r>
            </a:p>
          </p:txBody>
        </p:sp>
      </p:grpSp>
      <p:graphicFrame>
        <p:nvGraphicFramePr>
          <p:cNvPr id="2459" name="Table"/>
          <p:cNvGraphicFramePr/>
          <p:nvPr/>
        </p:nvGraphicFramePr>
        <p:xfrm>
          <a:off x="15729661" y="2733202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460" name="0xaa"/>
          <p:cNvSpPr txBox="1"/>
          <p:nvPr/>
        </p:nvSpPr>
        <p:spPr>
          <a:xfrm>
            <a:off x="15806382" y="2928689"/>
            <a:ext cx="133369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0xaa</a:t>
            </a:r>
          </a:p>
        </p:txBody>
      </p:sp>
      <p:sp>
        <p:nvSpPr>
          <p:cNvPr id="2461" name="Line"/>
          <p:cNvSpPr/>
          <p:nvPr/>
        </p:nvSpPr>
        <p:spPr>
          <a:xfrm flipH="1">
            <a:off x="17827647" y="4592328"/>
            <a:ext cx="2396872" cy="5473979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62" name="int main() {…"/>
          <p:cNvSpPr txBox="1"/>
          <p:nvPr/>
        </p:nvSpPr>
        <p:spPr>
          <a:xfrm>
            <a:off x="1757244" y="8091006"/>
            <a:ext cx="9658897" cy="54229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int main() 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set.add("5");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s){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add(s, &amp;root);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63" name="0xb0"/>
          <p:cNvSpPr txBox="1"/>
          <p:nvPr/>
        </p:nvSpPr>
        <p:spPr>
          <a:xfrm>
            <a:off x="13408677" y="752465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0xb0</a:t>
            </a:r>
          </a:p>
        </p:txBody>
      </p:sp>
      <p:sp>
        <p:nvSpPr>
          <p:cNvPr id="2464" name="0xb1"/>
          <p:cNvSpPr txBox="1"/>
          <p:nvPr/>
        </p:nvSpPr>
        <p:spPr>
          <a:xfrm>
            <a:off x="1643539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0xb1</a:t>
            </a:r>
          </a:p>
        </p:txBody>
      </p:sp>
      <p:sp>
        <p:nvSpPr>
          <p:cNvPr id="2465" name="0xb2"/>
          <p:cNvSpPr txBox="1"/>
          <p:nvPr/>
        </p:nvSpPr>
        <p:spPr>
          <a:xfrm>
            <a:off x="19143802" y="7524659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0xb2</a:t>
            </a:r>
          </a:p>
        </p:txBody>
      </p:sp>
      <p:sp>
        <p:nvSpPr>
          <p:cNvPr id="2466" name="0xb3"/>
          <p:cNvSpPr txBox="1"/>
          <p:nvPr/>
        </p:nvSpPr>
        <p:spPr>
          <a:xfrm>
            <a:off x="2236285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0xb3</a:t>
            </a:r>
          </a:p>
        </p:txBody>
      </p:sp>
      <p:sp>
        <p:nvSpPr>
          <p:cNvPr id="2467" name="0xb4"/>
          <p:cNvSpPr txBox="1"/>
          <p:nvPr/>
        </p:nvSpPr>
        <p:spPr>
          <a:xfrm>
            <a:off x="11996916" y="9697891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0xb4</a:t>
            </a:r>
          </a:p>
        </p:txBody>
      </p:sp>
      <p:sp>
        <p:nvSpPr>
          <p:cNvPr id="2468" name="0xb5"/>
          <p:cNvSpPr txBox="1"/>
          <p:nvPr/>
        </p:nvSpPr>
        <p:spPr>
          <a:xfrm>
            <a:off x="15023639" y="97178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0xb5</a:t>
            </a:r>
          </a:p>
        </p:txBody>
      </p:sp>
      <p:sp>
        <p:nvSpPr>
          <p:cNvPr id="2469" name="0xb6"/>
          <p:cNvSpPr txBox="1"/>
          <p:nvPr/>
        </p:nvSpPr>
        <p:spPr>
          <a:xfrm>
            <a:off x="15240308" y="1041172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0xb6</a:t>
            </a:r>
          </a:p>
        </p:txBody>
      </p:sp>
      <p:sp>
        <p:nvSpPr>
          <p:cNvPr id="2470" name="0xb7"/>
          <p:cNvSpPr txBox="1"/>
          <p:nvPr/>
        </p:nvSpPr>
        <p:spPr>
          <a:xfrm>
            <a:off x="18267030" y="1043172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0xb7</a:t>
            </a:r>
          </a:p>
        </p:txBody>
      </p:sp>
      <p:sp>
        <p:nvSpPr>
          <p:cNvPr id="2471" name="0xb8"/>
          <p:cNvSpPr txBox="1"/>
          <p:nvPr/>
        </p:nvSpPr>
        <p:spPr>
          <a:xfrm>
            <a:off x="13662790" y="122503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0xb8</a:t>
            </a:r>
          </a:p>
        </p:txBody>
      </p:sp>
      <p:sp>
        <p:nvSpPr>
          <p:cNvPr id="2472" name="0xb9"/>
          <p:cNvSpPr txBox="1"/>
          <p:nvPr/>
        </p:nvSpPr>
        <p:spPr>
          <a:xfrm>
            <a:off x="16689513" y="12270401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0xb9</a:t>
            </a:r>
          </a:p>
        </p:txBody>
      </p:sp>
      <p:sp>
        <p:nvSpPr>
          <p:cNvPr id="2473" name="void StringSet::add(string s, Node **node) {…"/>
          <p:cNvSpPr txBox="1"/>
          <p:nvPr/>
        </p:nvSpPr>
        <p:spPr>
          <a:xfrm>
            <a:off x="578441" y="1951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74" name="0xc0"/>
          <p:cNvSpPr txBox="1"/>
          <p:nvPr/>
        </p:nvSpPr>
        <p:spPr>
          <a:xfrm>
            <a:off x="16245124" y="5630853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0xc0</a:t>
            </a:r>
          </a:p>
        </p:txBody>
      </p:sp>
      <p:sp>
        <p:nvSpPr>
          <p:cNvPr id="2475" name="0xc1"/>
          <p:cNvSpPr txBox="1"/>
          <p:nvPr/>
        </p:nvSpPr>
        <p:spPr>
          <a:xfrm>
            <a:off x="19271846" y="5650858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0xc1</a:t>
            </a:r>
          </a:p>
        </p:txBody>
      </p:sp>
      <p:sp>
        <p:nvSpPr>
          <p:cNvPr id="2476" name="void StringSet::add(string s, Node **node) {…"/>
          <p:cNvSpPr txBox="1"/>
          <p:nvPr/>
        </p:nvSpPr>
        <p:spPr>
          <a:xfrm>
            <a:off x="705441" y="2078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77" name="void StringSet::add(string s, Node **node) {…"/>
          <p:cNvSpPr txBox="1"/>
          <p:nvPr/>
        </p:nvSpPr>
        <p:spPr>
          <a:xfrm>
            <a:off x="832441" y="2205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&amp;((*node)-&gt;left));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&amp;((*node)-&gt;right));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2485" name="Group"/>
          <p:cNvGrpSpPr/>
          <p:nvPr/>
        </p:nvGrpSpPr>
        <p:grpSpPr>
          <a:xfrm>
            <a:off x="13181524" y="7674142"/>
            <a:ext cx="9067852" cy="5305982"/>
            <a:chOff x="0" y="0"/>
            <a:chExt cx="9067851" cy="5305981"/>
          </a:xfrm>
        </p:grpSpPr>
        <p:sp>
          <p:nvSpPr>
            <p:cNvPr id="2478" name="nullptr"/>
            <p:cNvSpPr txBox="1"/>
            <p:nvPr/>
          </p:nvSpPr>
          <p:spPr>
            <a:xfrm>
              <a:off x="-1" y="2365785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79" name="nullptr"/>
            <p:cNvSpPr txBox="1"/>
            <p:nvPr/>
          </p:nvSpPr>
          <p:spPr>
            <a:xfrm>
              <a:off x="1021125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80" name="nullptr"/>
            <p:cNvSpPr txBox="1"/>
            <p:nvPr/>
          </p:nvSpPr>
          <p:spPr>
            <a:xfrm>
              <a:off x="4197458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81" name="nullptr"/>
            <p:cNvSpPr txBox="1"/>
            <p:nvPr/>
          </p:nvSpPr>
          <p:spPr>
            <a:xfrm>
              <a:off x="1625054" y="495724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82" name="nullptr"/>
            <p:cNvSpPr txBox="1"/>
            <p:nvPr/>
          </p:nvSpPr>
          <p:spPr>
            <a:xfrm>
              <a:off x="2608079" y="4963081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83" name="nullptr"/>
            <p:cNvSpPr txBox="1"/>
            <p:nvPr/>
          </p:nvSpPr>
          <p:spPr>
            <a:xfrm>
              <a:off x="7116946" y="0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484" name="nullptr"/>
            <p:cNvSpPr txBox="1"/>
            <p:nvPr/>
          </p:nvSpPr>
          <p:spPr>
            <a:xfrm>
              <a:off x="8099972" y="5833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</p:grpSp>
      <p:sp>
        <p:nvSpPr>
          <p:cNvPr id="2486" name="Rounded Rectangle"/>
          <p:cNvSpPr/>
          <p:nvPr/>
        </p:nvSpPr>
        <p:spPr>
          <a:xfrm>
            <a:off x="1722244" y="2890595"/>
            <a:ext cx="7295937" cy="1720811"/>
          </a:xfrm>
          <a:prstGeom prst="roundRect">
            <a:avLst>
              <a:gd name="adj" fmla="val 1270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87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88" name="insert here"/>
          <p:cNvSpPr txBox="1"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0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91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92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93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94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495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496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7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8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9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0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1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2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3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4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5" name="root*"/>
          <p:cNvSpPr txBox="1"/>
          <p:nvPr/>
        </p:nvSpPr>
        <p:spPr>
          <a:xfrm>
            <a:off x="15320106" y="1946624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root*</a:t>
            </a:r>
          </a:p>
        </p:txBody>
      </p:sp>
      <p:graphicFrame>
        <p:nvGraphicFramePr>
          <p:cNvPr id="2506" name="Table"/>
          <p:cNvGraphicFramePr/>
          <p:nvPr/>
        </p:nvGraphicFramePr>
        <p:xfrm>
          <a:off x="20150413" y="3890131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0xb7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507" name="void StringSet::add(string s, Node **node) {…"/>
          <p:cNvSpPr txBox="1"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08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9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10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11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12" name="Using Pointer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Pointers to Pointers</a:t>
            </a:r>
          </a:p>
        </p:txBody>
      </p:sp>
      <p:sp>
        <p:nvSpPr>
          <p:cNvPr id="2513" name="node*"/>
          <p:cNvSpPr txBox="1"/>
          <p:nvPr/>
        </p:nvSpPr>
        <p:spPr>
          <a:xfrm>
            <a:off x="20330176" y="2865189"/>
            <a:ext cx="202581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node*</a:t>
            </a:r>
          </a:p>
        </p:txBody>
      </p:sp>
      <p:grpSp>
        <p:nvGrpSpPr>
          <p:cNvPr id="2522" name="Group"/>
          <p:cNvGrpSpPr/>
          <p:nvPr/>
        </p:nvGrpSpPr>
        <p:grpSpPr>
          <a:xfrm>
            <a:off x="13449307" y="3824101"/>
            <a:ext cx="8491466" cy="9918820"/>
            <a:chOff x="0" y="-1120848"/>
            <a:chExt cx="8491464" cy="9918819"/>
          </a:xfrm>
        </p:grpSpPr>
        <p:sp>
          <p:nvSpPr>
            <p:cNvPr id="2514" name="0xaa"/>
            <p:cNvSpPr txBox="1"/>
            <p:nvPr/>
          </p:nvSpPr>
          <p:spPr>
            <a:xfrm>
              <a:off x="4248207" y="1461485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0xaa</a:t>
              </a:r>
            </a:p>
          </p:txBody>
        </p:sp>
        <p:sp>
          <p:nvSpPr>
            <p:cNvPr id="2515" name="0xab"/>
            <p:cNvSpPr txBox="1"/>
            <p:nvPr/>
          </p:nvSpPr>
          <p:spPr>
            <a:xfrm>
              <a:off x="1422322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0xab</a:t>
              </a:r>
            </a:p>
          </p:txBody>
        </p:sp>
        <p:sp>
          <p:nvSpPr>
            <p:cNvPr id="2516" name="0xac"/>
            <p:cNvSpPr txBox="1"/>
            <p:nvPr/>
          </p:nvSpPr>
          <p:spPr>
            <a:xfrm>
              <a:off x="0" y="587001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0xac</a:t>
              </a:r>
            </a:p>
          </p:txBody>
        </p:sp>
        <p:sp>
          <p:nvSpPr>
            <p:cNvPr id="2517" name="0xad"/>
            <p:cNvSpPr txBox="1"/>
            <p:nvPr/>
          </p:nvSpPr>
          <p:spPr>
            <a:xfrm>
              <a:off x="3243391" y="590738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0xad</a:t>
              </a:r>
            </a:p>
          </p:txBody>
        </p:sp>
        <p:sp>
          <p:nvSpPr>
            <p:cNvPr id="2518" name="0xae"/>
            <p:cNvSpPr txBox="1"/>
            <p:nvPr/>
          </p:nvSpPr>
          <p:spPr>
            <a:xfrm>
              <a:off x="7157766" y="3363193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0xae</a:t>
              </a:r>
            </a:p>
          </p:txBody>
        </p:sp>
        <p:sp>
          <p:nvSpPr>
            <p:cNvPr id="2519" name="0xaf"/>
            <p:cNvSpPr txBox="1"/>
            <p:nvPr/>
          </p:nvSpPr>
          <p:spPr>
            <a:xfrm>
              <a:off x="1627773" y="8086771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0xaf</a:t>
              </a:r>
            </a:p>
          </p:txBody>
        </p:sp>
        <p:sp>
          <p:nvSpPr>
            <p:cNvPr id="2520" name="0xa5"/>
            <p:cNvSpPr txBox="1"/>
            <p:nvPr/>
          </p:nvSpPr>
          <p:spPr>
            <a:xfrm>
              <a:off x="6781001" y="-1"/>
              <a:ext cx="1333700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0xa5</a:t>
              </a:r>
            </a:p>
          </p:txBody>
        </p:sp>
        <p:sp>
          <p:nvSpPr>
            <p:cNvPr id="2521" name="0xa8"/>
            <p:cNvSpPr txBox="1"/>
            <p:nvPr/>
          </p:nvSpPr>
          <p:spPr>
            <a:xfrm>
              <a:off x="2347122" y="-1120849"/>
              <a:ext cx="1333699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0xa8</a:t>
              </a:r>
            </a:p>
          </p:txBody>
        </p:sp>
      </p:grpSp>
      <p:graphicFrame>
        <p:nvGraphicFramePr>
          <p:cNvPr id="2523" name="Table"/>
          <p:cNvGraphicFramePr/>
          <p:nvPr/>
        </p:nvGraphicFramePr>
        <p:xfrm>
          <a:off x="15729661" y="2733202"/>
          <a:ext cx="1506191" cy="12192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87140"/>
              </a:tblGrid>
              <a:tr h="1200246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524" name="0xaa"/>
          <p:cNvSpPr txBox="1"/>
          <p:nvPr/>
        </p:nvSpPr>
        <p:spPr>
          <a:xfrm>
            <a:off x="15806382" y="2928689"/>
            <a:ext cx="133369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0xaa</a:t>
            </a:r>
          </a:p>
        </p:txBody>
      </p:sp>
      <p:sp>
        <p:nvSpPr>
          <p:cNvPr id="2525" name="Line"/>
          <p:cNvSpPr/>
          <p:nvPr/>
        </p:nvSpPr>
        <p:spPr>
          <a:xfrm flipH="1">
            <a:off x="17827647" y="4592328"/>
            <a:ext cx="2396872" cy="5473979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26" name="int main() {…"/>
          <p:cNvSpPr txBox="1"/>
          <p:nvPr/>
        </p:nvSpPr>
        <p:spPr>
          <a:xfrm>
            <a:off x="1757244" y="8091006"/>
            <a:ext cx="9658897" cy="54229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int main() 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set.add("5");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s){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add(s, &amp;root);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27" name="0xb0"/>
          <p:cNvSpPr txBox="1"/>
          <p:nvPr/>
        </p:nvSpPr>
        <p:spPr>
          <a:xfrm>
            <a:off x="13408677" y="752465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0xb0</a:t>
            </a:r>
          </a:p>
        </p:txBody>
      </p:sp>
      <p:sp>
        <p:nvSpPr>
          <p:cNvPr id="2528" name="0xb1"/>
          <p:cNvSpPr txBox="1"/>
          <p:nvPr/>
        </p:nvSpPr>
        <p:spPr>
          <a:xfrm>
            <a:off x="1643539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0xb1</a:t>
            </a:r>
          </a:p>
        </p:txBody>
      </p:sp>
      <p:sp>
        <p:nvSpPr>
          <p:cNvPr id="2529" name="0xb2"/>
          <p:cNvSpPr txBox="1"/>
          <p:nvPr/>
        </p:nvSpPr>
        <p:spPr>
          <a:xfrm>
            <a:off x="19143802" y="7524659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0xb2</a:t>
            </a:r>
          </a:p>
        </p:txBody>
      </p:sp>
      <p:sp>
        <p:nvSpPr>
          <p:cNvPr id="2530" name="0xb3"/>
          <p:cNvSpPr txBox="1"/>
          <p:nvPr/>
        </p:nvSpPr>
        <p:spPr>
          <a:xfrm>
            <a:off x="22362859" y="754466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0xb3</a:t>
            </a:r>
          </a:p>
        </p:txBody>
      </p:sp>
      <p:sp>
        <p:nvSpPr>
          <p:cNvPr id="2531" name="0xb4"/>
          <p:cNvSpPr txBox="1"/>
          <p:nvPr/>
        </p:nvSpPr>
        <p:spPr>
          <a:xfrm>
            <a:off x="11996916" y="9697891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0xb4</a:t>
            </a:r>
          </a:p>
        </p:txBody>
      </p:sp>
      <p:sp>
        <p:nvSpPr>
          <p:cNvPr id="2532" name="0xb5"/>
          <p:cNvSpPr txBox="1"/>
          <p:nvPr/>
        </p:nvSpPr>
        <p:spPr>
          <a:xfrm>
            <a:off x="15023639" y="97178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0xb5</a:t>
            </a:r>
          </a:p>
        </p:txBody>
      </p:sp>
      <p:sp>
        <p:nvSpPr>
          <p:cNvPr id="2533" name="0xb6"/>
          <p:cNvSpPr txBox="1"/>
          <p:nvPr/>
        </p:nvSpPr>
        <p:spPr>
          <a:xfrm>
            <a:off x="15240308" y="10411724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0xb6</a:t>
            </a:r>
          </a:p>
        </p:txBody>
      </p:sp>
      <p:sp>
        <p:nvSpPr>
          <p:cNvPr id="2534" name="0xb7"/>
          <p:cNvSpPr txBox="1"/>
          <p:nvPr/>
        </p:nvSpPr>
        <p:spPr>
          <a:xfrm>
            <a:off x="18267030" y="10431729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0xb7</a:t>
            </a:r>
          </a:p>
        </p:txBody>
      </p:sp>
      <p:sp>
        <p:nvSpPr>
          <p:cNvPr id="2535" name="0xb8"/>
          <p:cNvSpPr txBox="1"/>
          <p:nvPr/>
        </p:nvSpPr>
        <p:spPr>
          <a:xfrm>
            <a:off x="13662790" y="12250396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0xb8</a:t>
            </a:r>
          </a:p>
        </p:txBody>
      </p:sp>
      <p:sp>
        <p:nvSpPr>
          <p:cNvPr id="2536" name="0xb9"/>
          <p:cNvSpPr txBox="1"/>
          <p:nvPr/>
        </p:nvSpPr>
        <p:spPr>
          <a:xfrm>
            <a:off x="16689513" y="12270401"/>
            <a:ext cx="12117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0xb9</a:t>
            </a:r>
          </a:p>
        </p:txBody>
      </p:sp>
      <p:sp>
        <p:nvSpPr>
          <p:cNvPr id="2537" name="void StringSet::add(string s, Node **node) {…"/>
          <p:cNvSpPr txBox="1"/>
          <p:nvPr/>
        </p:nvSpPr>
        <p:spPr>
          <a:xfrm>
            <a:off x="578441" y="1951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38" name="0xc0"/>
          <p:cNvSpPr txBox="1"/>
          <p:nvPr/>
        </p:nvSpPr>
        <p:spPr>
          <a:xfrm>
            <a:off x="16245124" y="5630853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0xc0</a:t>
            </a:r>
          </a:p>
        </p:txBody>
      </p:sp>
      <p:sp>
        <p:nvSpPr>
          <p:cNvPr id="2539" name="0xc1"/>
          <p:cNvSpPr txBox="1"/>
          <p:nvPr/>
        </p:nvSpPr>
        <p:spPr>
          <a:xfrm>
            <a:off x="19271846" y="5650858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0xc1</a:t>
            </a:r>
          </a:p>
        </p:txBody>
      </p:sp>
      <p:sp>
        <p:nvSpPr>
          <p:cNvPr id="2540" name="void StringSet::add(string s, Node **node) {…"/>
          <p:cNvSpPr txBox="1"/>
          <p:nvPr/>
        </p:nvSpPr>
        <p:spPr>
          <a:xfrm>
            <a:off x="705441" y="2078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(*node)-&gt;right);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41" name="void StringSet::add(string s, Node **node) {…"/>
          <p:cNvSpPr txBox="1"/>
          <p:nvPr/>
        </p:nvSpPr>
        <p:spPr>
          <a:xfrm>
            <a:off x="832441" y="2205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**node)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if (*node == nullptr)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*node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&amp;((*node)-&gt;left));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 else if ((*node)-&gt;str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add(s, &amp;((*node)-&gt;right));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2549" name="Group"/>
          <p:cNvGrpSpPr/>
          <p:nvPr/>
        </p:nvGrpSpPr>
        <p:grpSpPr>
          <a:xfrm>
            <a:off x="13181524" y="7674142"/>
            <a:ext cx="9067852" cy="5305982"/>
            <a:chOff x="0" y="0"/>
            <a:chExt cx="9067851" cy="5305981"/>
          </a:xfrm>
        </p:grpSpPr>
        <p:sp>
          <p:nvSpPr>
            <p:cNvPr id="2542" name="nullptr"/>
            <p:cNvSpPr txBox="1"/>
            <p:nvPr/>
          </p:nvSpPr>
          <p:spPr>
            <a:xfrm>
              <a:off x="-1" y="2365785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543" name="nullptr"/>
            <p:cNvSpPr txBox="1"/>
            <p:nvPr/>
          </p:nvSpPr>
          <p:spPr>
            <a:xfrm>
              <a:off x="1021125" y="238870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544" name="0xa0"/>
            <p:cNvSpPr txBox="1"/>
            <p:nvPr/>
          </p:nvSpPr>
          <p:spPr>
            <a:xfrm>
              <a:off x="4227943" y="2312507"/>
              <a:ext cx="906910" cy="495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600">
                  <a:solidFill>
                    <a:srgbClr val="FF2600"/>
                  </a:solidFill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0xa0</a:t>
              </a:r>
            </a:p>
          </p:txBody>
        </p:sp>
        <p:sp>
          <p:nvSpPr>
            <p:cNvPr id="2545" name="nullptr"/>
            <p:cNvSpPr txBox="1"/>
            <p:nvPr/>
          </p:nvSpPr>
          <p:spPr>
            <a:xfrm>
              <a:off x="1625054" y="4957247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546" name="nullptr"/>
            <p:cNvSpPr txBox="1"/>
            <p:nvPr/>
          </p:nvSpPr>
          <p:spPr>
            <a:xfrm>
              <a:off x="2608079" y="4963081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547" name="nullptr"/>
            <p:cNvSpPr txBox="1"/>
            <p:nvPr/>
          </p:nvSpPr>
          <p:spPr>
            <a:xfrm>
              <a:off x="7116946" y="0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  <p:sp>
          <p:nvSpPr>
            <p:cNvPr id="2548" name="nullptr"/>
            <p:cNvSpPr txBox="1"/>
            <p:nvPr/>
          </p:nvSpPr>
          <p:spPr>
            <a:xfrm>
              <a:off x="8099972" y="5833"/>
              <a:ext cx="967880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nullptr</a:t>
              </a:r>
            </a:p>
          </p:txBody>
        </p:sp>
      </p:grpSp>
      <p:sp>
        <p:nvSpPr>
          <p:cNvPr id="2550" name="Rounded Rectangle"/>
          <p:cNvSpPr/>
          <p:nvPr/>
        </p:nvSpPr>
        <p:spPr>
          <a:xfrm>
            <a:off x="1722244" y="2890595"/>
            <a:ext cx="7295937" cy="1720811"/>
          </a:xfrm>
          <a:prstGeom prst="roundRect">
            <a:avLst>
              <a:gd name="adj" fmla="val 1270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51" name="0xc0"/>
          <p:cNvSpPr txBox="1"/>
          <p:nvPr/>
        </p:nvSpPr>
        <p:spPr>
          <a:xfrm>
            <a:off x="17628424" y="12498492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0xc0</a:t>
            </a:r>
          </a:p>
        </p:txBody>
      </p:sp>
      <p:sp>
        <p:nvSpPr>
          <p:cNvPr id="2552" name="0xc1"/>
          <p:cNvSpPr txBox="1"/>
          <p:nvPr/>
        </p:nvSpPr>
        <p:spPr>
          <a:xfrm>
            <a:off x="20670147" y="12498492"/>
            <a:ext cx="12117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0xc1</a:t>
            </a:r>
          </a:p>
        </p:txBody>
      </p:sp>
      <p:graphicFrame>
        <p:nvGraphicFramePr>
          <p:cNvPr id="2553" name="Table"/>
          <p:cNvGraphicFramePr/>
          <p:nvPr/>
        </p:nvGraphicFramePr>
        <p:xfrm>
          <a:off x="18799125" y="11726626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2600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FF2600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FF2600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554" name="Line"/>
          <p:cNvSpPr/>
          <p:nvPr/>
        </p:nvSpPr>
        <p:spPr>
          <a:xfrm flipH="1">
            <a:off x="18684654" y="13108307"/>
            <a:ext cx="384362" cy="656286"/>
          </a:xfrm>
          <a:prstGeom prst="line">
            <a:avLst/>
          </a:prstGeom>
          <a:ln w="635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55" name="Line"/>
          <p:cNvSpPr/>
          <p:nvPr/>
        </p:nvSpPr>
        <p:spPr>
          <a:xfrm>
            <a:off x="20375539" y="13107877"/>
            <a:ext cx="435138" cy="658599"/>
          </a:xfrm>
          <a:prstGeom prst="line">
            <a:avLst/>
          </a:prstGeom>
          <a:ln w="635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56" name="0xa0"/>
          <p:cNvSpPr txBox="1"/>
          <p:nvPr/>
        </p:nvSpPr>
        <p:spPr>
          <a:xfrm>
            <a:off x="19089516" y="13072826"/>
            <a:ext cx="133370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0xa0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