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media/image1.jpeg" ContentType="image/jpeg"/>
  <Override PartName="/ppt/media/image2.jpeg" ContentType="image/jpeg"/>
  <Override PartName="/ppt/theme/theme2.xml" ContentType="application/vnd.openxmlformats-officedocument.theme+xml"/>
  <Override PartName="/ppt/media/image3.jpeg" ContentType="image/jpeg"/>
  <Override PartName="/ppt/media/image4.jpeg" ContentType="image/jpeg"/>
  <Override PartName="/ppt/media/image5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C4C6C6"/>
              </a:solidFill>
              <a:prstDash val="solid"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E9E8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satOff val="12166"/>
              <a:lumOff val="-13042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FF8FA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F728F"/>
              </a:solidFill>
              <a:prstDash val="solid"/>
              <a:miter lim="400000"/>
            </a:ln>
          </a:top>
          <a:bottom>
            <a:ln w="12700" cap="flat">
              <a:solidFill>
                <a:srgbClr val="4F728F"/>
              </a:solidFill>
              <a:prstDash val="solid"/>
              <a:miter lim="400000"/>
            </a:ln>
          </a:bottom>
          <a:insideH>
            <a:ln w="12700" cap="flat">
              <a:solidFill>
                <a:srgbClr val="4F728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4DADF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38EB0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73D59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3C3C1D"/>
              </a:solidFill>
              <a:prstDash val="solid"/>
              <a:miter lim="400000"/>
            </a:ln>
          </a:left>
          <a:righ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V>
        </a:tcBdr>
        <a:fill>
          <a:solidFill>
            <a:srgbClr val="CFCDBB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C6C6C6"/>
              </a:solidFill>
              <a:prstDash val="solid"/>
              <a:miter lim="400000"/>
            </a:ln>
          </a:left>
          <a:right>
            <a:ln w="12700" cap="flat">
              <a:solidFill>
                <a:srgbClr val="C6C6C6"/>
              </a:solidFill>
              <a:prstDash val="solid"/>
              <a:miter lim="400000"/>
            </a:ln>
          </a:right>
          <a:top>
            <a:ln w="12700" cap="flat">
              <a:solidFill>
                <a:srgbClr val="656839"/>
              </a:solidFill>
              <a:prstDash val="solid"/>
              <a:miter lim="400000"/>
            </a:ln>
          </a:top>
          <a:bottom>
            <a:ln w="12700" cap="flat">
              <a:solidFill>
                <a:srgbClr val="3C3C1D"/>
              </a:solidFill>
              <a:prstDash val="solid"/>
              <a:miter lim="400000"/>
            </a:ln>
          </a:bottom>
          <a:insideH>
            <a:ln w="12700" cap="flat">
              <a:solidFill>
                <a:srgbClr val="C6C6C6"/>
              </a:solidFill>
              <a:prstDash val="solid"/>
              <a:miter lim="400000"/>
            </a:ln>
          </a:insideH>
          <a:insideV>
            <a:ln w="12700" cap="flat">
              <a:solidFill>
                <a:srgbClr val="C6C6C6"/>
              </a:solidFill>
              <a:prstDash val="solid"/>
              <a:miter lim="400000"/>
            </a:ln>
          </a:insideV>
        </a:tcBdr>
        <a:fill>
          <a:solidFill>
            <a:srgbClr val="E8E9E8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rgbClr val="3C3C1D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AAA485"/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V>
        </a:tcBdr>
        <a:fill>
          <a:solidFill>
            <a:srgbClr val="656839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1F1F1"/>
          </a:solidFill>
        </a:fill>
      </a:tcStyle>
    </a:wholeTbl>
    <a:band2H>
      <a:tcTxStyle b="def" i="def"/>
      <a:tcStyle>
        <a:tcBdr/>
        <a:fill>
          <a:solidFill>
            <a:srgbClr val="E4E4E0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515151"/>
              </a:solidFill>
              <a:prstDash val="solid"/>
              <a:miter lim="400000"/>
            </a:ln>
          </a:left>
          <a:right>
            <a:ln w="0" cap="flat">
              <a:noFill/>
              <a:miter lim="400000"/>
            </a:ln>
          </a:right>
          <a:top>
            <a:ln w="12700" cap="flat">
              <a:solidFill>
                <a:srgbClr val="7D7766"/>
              </a:solidFill>
              <a:prstDash val="solid"/>
              <a:miter lim="400000"/>
            </a:ln>
          </a:top>
          <a:bottom>
            <a:ln w="12700" cap="flat">
              <a:solidFill>
                <a:srgbClr val="7D7766"/>
              </a:solidFill>
              <a:prstDash val="solid"/>
              <a:miter lim="400000"/>
            </a:ln>
          </a:bottom>
          <a:insideH>
            <a:ln w="12700" cap="flat">
              <a:solidFill>
                <a:srgbClr val="7D776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F8B7E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515151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1F1F1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15151"/>
              </a:solidFill>
              <a:prstDash val="solid"/>
              <a:miter lim="400000"/>
            </a:ln>
          </a:top>
          <a:bottom>
            <a:ln w="254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E5A4C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solidFill>
                <a:srgbClr val="747474"/>
              </a:solidFill>
              <a:prstDash val="solid"/>
              <a:miter lim="400000"/>
            </a:ln>
          </a:insideH>
          <a:insideV>
            <a:ln w="12700" cap="flat">
              <a:solidFill>
                <a:srgbClr val="74747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777777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2D2D2">
              <a:alpha val="3000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C9C9C9"/>
              </a:solidFill>
              <a:prstDash val="solid"/>
              <a:miter lim="400000"/>
            </a:ln>
          </a:top>
          <a:bottom>
            <a:ln w="12700" cap="flat">
              <a:solidFill>
                <a:srgbClr val="C9C9C9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Shape 25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56" name="Shape 25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"/>
          <p:cNvSpPr/>
          <p:nvPr/>
        </p:nvSpPr>
        <p:spPr>
          <a:xfrm>
            <a:off x="1066800" y="6680200"/>
            <a:ext cx="22252676" cy="182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" name="Title Text"/>
          <p:cNvSpPr txBox="1"/>
          <p:nvPr>
            <p:ph type="title"/>
          </p:nvPr>
        </p:nvSpPr>
        <p:spPr>
          <a:xfrm>
            <a:off x="1066800" y="1854200"/>
            <a:ext cx="22237700" cy="4470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5" name="Body Level One…"/>
          <p:cNvSpPr txBox="1"/>
          <p:nvPr>
            <p:ph type="body" sz="quarter" idx="1"/>
          </p:nvPr>
        </p:nvSpPr>
        <p:spPr>
          <a:xfrm>
            <a:off x="1066800" y="7048500"/>
            <a:ext cx="22237700" cy="1435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Line"/>
          <p:cNvSpPr/>
          <p:nvPr/>
        </p:nvSpPr>
        <p:spPr>
          <a:xfrm>
            <a:off x="14147800" y="11214100"/>
            <a:ext cx="0" cy="2000430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5" name="Image"/>
          <p:cNvSpPr/>
          <p:nvPr>
            <p:ph type="pic" idx="13"/>
          </p:nvPr>
        </p:nvSpPr>
        <p:spPr>
          <a:xfrm>
            <a:off x="0" y="0"/>
            <a:ext cx="24384000" cy="10680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6" name="Title Text"/>
          <p:cNvSpPr txBox="1"/>
          <p:nvPr>
            <p:ph type="title"/>
          </p:nvPr>
        </p:nvSpPr>
        <p:spPr>
          <a:xfrm>
            <a:off x="2641600" y="10947400"/>
            <a:ext cx="10858500" cy="2387600"/>
          </a:xfrm>
          <a:prstGeom prst="rect">
            <a:avLst/>
          </a:prstGeom>
        </p:spPr>
        <p:txBody>
          <a:bodyPr anchor="ctr"/>
          <a:lstStyle>
            <a:lvl1pPr algn="r"/>
          </a:lstStyle>
          <a:p>
            <a:pPr/>
            <a:r>
              <a:t>Title Text</a:t>
            </a:r>
          </a:p>
        </p:txBody>
      </p:sp>
      <p:sp>
        <p:nvSpPr>
          <p:cNvPr id="27" name="Body Level One…"/>
          <p:cNvSpPr txBox="1"/>
          <p:nvPr>
            <p:ph type="body" sz="quarter" idx="1"/>
          </p:nvPr>
        </p:nvSpPr>
        <p:spPr>
          <a:xfrm>
            <a:off x="14719300" y="11938000"/>
            <a:ext cx="9283700" cy="7112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2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2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Text"/>
          <p:cNvSpPr txBox="1"/>
          <p:nvPr>
            <p:ph type="title"/>
          </p:nvPr>
        </p:nvSpPr>
        <p:spPr>
          <a:xfrm>
            <a:off x="1066800" y="4622800"/>
            <a:ext cx="22237700" cy="4470400"/>
          </a:xfrm>
          <a:prstGeom prst="rect">
            <a:avLst/>
          </a:prstGeom>
        </p:spPr>
        <p:txBody>
          <a:bodyPr anchor="ctr"/>
          <a:lstStyle/>
          <a:p>
            <a:pPr/>
            <a:r>
              <a:t>Title Text</a:t>
            </a:r>
          </a:p>
        </p:txBody>
      </p:sp>
      <p:pic>
        <p:nvPicPr>
          <p:cNvPr id="3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Line"/>
          <p:cNvSpPr/>
          <p:nvPr/>
        </p:nvSpPr>
        <p:spPr>
          <a:xfrm>
            <a:off x="1066800" y="6845300"/>
            <a:ext cx="10002141" cy="0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6" name="Image"/>
          <p:cNvSpPr/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7" name="Title Text"/>
          <p:cNvSpPr txBox="1"/>
          <p:nvPr>
            <p:ph type="title"/>
          </p:nvPr>
        </p:nvSpPr>
        <p:spPr>
          <a:xfrm>
            <a:off x="1066800" y="2019300"/>
            <a:ext cx="10007600" cy="4470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1066800" y="7213600"/>
            <a:ext cx="10007600" cy="4470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4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50" name="Slide Number"/>
          <p:cNvSpPr txBox="1"/>
          <p:nvPr>
            <p:ph type="sldNum" sz="quarter" idx="2"/>
          </p:nvPr>
        </p:nvSpPr>
        <p:spPr>
          <a:xfrm>
            <a:off x="952499" y="12992100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6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Line"/>
          <p:cNvSpPr/>
          <p:nvPr/>
        </p:nvSpPr>
        <p:spPr>
          <a:xfrm>
            <a:off x="1066800" y="2768600"/>
            <a:ext cx="9512612" cy="186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5" name="Image"/>
          <p:cNvSpPr/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6" name="Title Text"/>
          <p:cNvSpPr txBox="1"/>
          <p:nvPr>
            <p:ph type="title"/>
          </p:nvPr>
        </p:nvSpPr>
        <p:spPr>
          <a:xfrm>
            <a:off x="1066800" y="469900"/>
            <a:ext cx="9525000" cy="19685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7" name="Body Level One…"/>
          <p:cNvSpPr txBox="1"/>
          <p:nvPr>
            <p:ph type="body" sz="half" idx="1"/>
          </p:nvPr>
        </p:nvSpPr>
        <p:spPr>
          <a:xfrm>
            <a:off x="1066800" y="3124200"/>
            <a:ext cx="9525000" cy="9372600"/>
          </a:xfrm>
          <a:prstGeom prst="rect">
            <a:avLst/>
          </a:prstGeom>
        </p:spPr>
        <p:txBody>
          <a:bodyPr/>
          <a:lstStyle>
            <a:lvl1pPr marL="4572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7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Slide Number"/>
          <p:cNvSpPr txBox="1"/>
          <p:nvPr>
            <p:ph type="sldNum" sz="quarter" idx="2"/>
          </p:nvPr>
        </p:nvSpPr>
        <p:spPr>
          <a:xfrm>
            <a:off x="957643" y="12992100"/>
            <a:ext cx="368504" cy="3746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Body Level One…"/>
          <p:cNvSpPr txBox="1"/>
          <p:nvPr>
            <p:ph type="body" idx="1"/>
          </p:nvPr>
        </p:nvSpPr>
        <p:spPr>
          <a:xfrm>
            <a:off x="1663700" y="1244600"/>
            <a:ext cx="21031200" cy="112014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8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8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Line"/>
          <p:cNvSpPr/>
          <p:nvPr/>
        </p:nvSpPr>
        <p:spPr>
          <a:xfrm flipH="1">
            <a:off x="15811739" y="711200"/>
            <a:ext cx="1" cy="11143606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6" name="Line"/>
          <p:cNvSpPr/>
          <p:nvPr/>
        </p:nvSpPr>
        <p:spPr>
          <a:xfrm>
            <a:off x="15811500" y="6277570"/>
            <a:ext cx="7763085" cy="1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7" name="Image"/>
          <p:cNvSpPr/>
          <p:nvPr>
            <p:ph type="pic" sz="quarter" idx="13"/>
          </p:nvPr>
        </p:nvSpPr>
        <p:spPr>
          <a:xfrm>
            <a:off x="16014700" y="6502400"/>
            <a:ext cx="7569200" cy="5346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8" name="Image"/>
          <p:cNvSpPr/>
          <p:nvPr>
            <p:ph type="pic" sz="quarter" idx="14"/>
          </p:nvPr>
        </p:nvSpPr>
        <p:spPr>
          <a:xfrm>
            <a:off x="16014700" y="709206"/>
            <a:ext cx="7569200" cy="53467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9" name="Image"/>
          <p:cNvSpPr/>
          <p:nvPr>
            <p:ph type="pic" idx="15"/>
          </p:nvPr>
        </p:nvSpPr>
        <p:spPr>
          <a:xfrm>
            <a:off x="977900" y="713695"/>
            <a:ext cx="14579600" cy="111379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00" name="Body Level One…"/>
          <p:cNvSpPr txBox="1"/>
          <p:nvPr>
            <p:ph type="body" sz="quarter" idx="1"/>
          </p:nvPr>
        </p:nvSpPr>
        <p:spPr>
          <a:xfrm>
            <a:off x="977900" y="12179300"/>
            <a:ext cx="14579600" cy="1320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0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–Johnny Appleseed"/>
          <p:cNvSpPr txBox="1"/>
          <p:nvPr>
            <p:ph type="body" sz="quarter" idx="13"/>
          </p:nvPr>
        </p:nvSpPr>
        <p:spPr>
          <a:xfrm>
            <a:off x="2387600" y="8953500"/>
            <a:ext cx="19621500" cy="6477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 defTabSz="647700">
              <a:spcBef>
                <a:spcPts val="0"/>
              </a:spcBef>
              <a:buSzTx/>
              <a:buFontTx/>
              <a:buNone/>
              <a:defRPr sz="3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–Johnny Appleseed</a:t>
            </a:r>
          </a:p>
        </p:txBody>
      </p:sp>
      <p:sp>
        <p:nvSpPr>
          <p:cNvPr id="110" name="“Type a quote here.”"/>
          <p:cNvSpPr txBox="1"/>
          <p:nvPr>
            <p:ph type="body" sz="quarter" idx="14"/>
          </p:nvPr>
        </p:nvSpPr>
        <p:spPr>
          <a:xfrm>
            <a:off x="2387600" y="6061864"/>
            <a:ext cx="19621500" cy="944572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647700">
              <a:spcBef>
                <a:spcPts val="3400"/>
              </a:spcBef>
              <a:buSzTx/>
              <a:buFontTx/>
              <a:buNone/>
              <a:defRPr sz="5600"/>
            </a:lvl1pPr>
          </a:lstStyle>
          <a:p>
            <a:pPr/>
            <a:r>
              <a:t>“Type a quote here.”</a:t>
            </a:r>
          </a:p>
        </p:txBody>
      </p:sp>
      <p:pic>
        <p:nvPicPr>
          <p:cNvPr id="11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Image"/>
          <p:cNvSpPr/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pic>
        <p:nvPicPr>
          <p:cNvPr id="12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 -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Rectangle"/>
          <p:cNvSpPr/>
          <p:nvPr/>
        </p:nvSpPr>
        <p:spPr>
          <a:xfrm>
            <a:off x="3047999" y="-1"/>
            <a:ext cx="18288001" cy="8229601"/>
          </a:xfrm>
          <a:prstGeom prst="rect">
            <a:avLst/>
          </a:prstGeom>
          <a:solidFill>
            <a:srgbClr val="7F0325"/>
          </a:solidFill>
          <a:ln w="25400">
            <a:solidFill>
              <a:srgbClr val="4F81BD"/>
            </a:solidFill>
          </a:ln>
        </p:spPr>
        <p:txBody>
          <a:bodyPr tIns="91439" bIns="91439" anchor="ctr"/>
          <a:lstStyle/>
          <a:p>
            <a:pPr defTabSz="1828800">
              <a:defRPr baseline="-15913" sz="4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37" name="Title Text"/>
          <p:cNvSpPr txBox="1"/>
          <p:nvPr>
            <p:ph type="title"/>
          </p:nvPr>
        </p:nvSpPr>
        <p:spPr>
          <a:xfrm>
            <a:off x="4419599" y="457199"/>
            <a:ext cx="15544801" cy="1219201"/>
          </a:xfrm>
          <a:prstGeom prst="rect">
            <a:avLst/>
          </a:prstGeom>
        </p:spPr>
        <p:txBody>
          <a:bodyPr lIns="91439" tIns="91439" rIns="91439" bIns="91439" anchor="t">
            <a:noAutofit/>
          </a:bodyPr>
          <a:lstStyle>
            <a:lvl1pPr defTabSz="1828800">
              <a:defRPr sz="4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8" name="Slide Number"/>
          <p:cNvSpPr txBox="1"/>
          <p:nvPr>
            <p:ph type="sldNum" sz="quarter" idx="2"/>
          </p:nvPr>
        </p:nvSpPr>
        <p:spPr>
          <a:xfrm>
            <a:off x="16154400" y="12344400"/>
            <a:ext cx="4267200" cy="736601"/>
          </a:xfrm>
          <a:prstGeom prst="rect">
            <a:avLst/>
          </a:prstGeom>
        </p:spPr>
        <p:txBody>
          <a:bodyPr wrap="square" lIns="91439" tIns="91439" rIns="91439" bIns="91439" anchor="ctr"/>
          <a:lstStyle>
            <a:lvl1pPr defTabSz="1828800">
              <a:defRPr baseline="-16363" sz="2200">
                <a:uFill>
                  <a:solidFill>
                    <a:srgbClr val="000000"/>
                  </a:solidFill>
                </a:u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Rectangle"/>
          <p:cNvSpPr/>
          <p:nvPr/>
        </p:nvSpPr>
        <p:spPr>
          <a:xfrm>
            <a:off x="394134" y="400050"/>
            <a:ext cx="23602951" cy="12973050"/>
          </a:xfrm>
          <a:prstGeom prst="rect">
            <a:avLst/>
          </a:prstGeom>
          <a:ln w="38100">
            <a:solidFill>
              <a:srgbClr val="A2A1A6"/>
            </a:solidFill>
            <a:miter lim="400000"/>
          </a:ln>
        </p:spPr>
        <p:txBody>
          <a:bodyPr lIns="76200" tIns="76200" rIns="76200" bIns="76200" anchor="ctr"/>
          <a:lstStyle/>
          <a:p>
            <a:pPr defTabSz="819150">
              <a:defRPr sz="54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46" name="Title Text"/>
          <p:cNvSpPr txBox="1"/>
          <p:nvPr>
            <p:ph type="title"/>
          </p:nvPr>
        </p:nvSpPr>
        <p:spPr>
          <a:xfrm>
            <a:off x="1447800" y="361950"/>
            <a:ext cx="21488400" cy="3429000"/>
          </a:xfrm>
          <a:prstGeom prst="rect">
            <a:avLst/>
          </a:prstGeom>
        </p:spPr>
        <p:txBody>
          <a:bodyPr lIns="76200" tIns="76200" rIns="76200" bIns="76200" anchor="ctr">
            <a:noAutofit/>
          </a:bodyPr>
          <a:lstStyle>
            <a:lvl1pPr marL="574357" defTabSz="819150">
              <a:lnSpc>
                <a:spcPct val="90000"/>
              </a:lnSpc>
              <a:defRPr sz="10800">
                <a:solidFill>
                  <a:srgbClr val="5C89A5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47" name="Body Level One…"/>
          <p:cNvSpPr txBox="1"/>
          <p:nvPr>
            <p:ph type="body" idx="1"/>
          </p:nvPr>
        </p:nvSpPr>
        <p:spPr>
          <a:xfrm>
            <a:off x="1447800" y="3905250"/>
            <a:ext cx="21488400" cy="8039100"/>
          </a:xfrm>
          <a:prstGeom prst="rect">
            <a:avLst/>
          </a:prstGeom>
        </p:spPr>
        <p:txBody>
          <a:bodyPr lIns="76200" tIns="76200" rIns="76200" bIns="76200" anchor="ctr">
            <a:noAutofit/>
          </a:bodyPr>
          <a:lstStyle>
            <a:lvl1pPr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795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5240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9685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4130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8" name="Slide Number"/>
          <p:cNvSpPr txBox="1"/>
          <p:nvPr>
            <p:ph type="sldNum" sz="quarter" idx="2"/>
          </p:nvPr>
        </p:nvSpPr>
        <p:spPr>
          <a:xfrm>
            <a:off x="23473501" y="-43703"/>
            <a:ext cx="984200" cy="1008076"/>
          </a:xfrm>
          <a:prstGeom prst="rect">
            <a:avLst/>
          </a:prstGeom>
        </p:spPr>
        <p:txBody>
          <a:bodyPr lIns="76200" tIns="76200" rIns="76200" bIns="76200"/>
          <a:lstStyle>
            <a:lvl1pPr algn="ctr" defTabSz="819150">
              <a:defRPr sz="5800">
                <a:solidFill>
                  <a:srgbClr val="5C89A5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49" name="Rectangle"/>
          <p:cNvSpPr/>
          <p:nvPr/>
        </p:nvSpPr>
        <p:spPr>
          <a:xfrm>
            <a:off x="16116" y="8223997"/>
            <a:ext cx="24351768" cy="5486401"/>
          </a:xfrm>
          <a:prstGeom prst="rect">
            <a:avLst/>
          </a:prstGeom>
          <a:solidFill>
            <a:srgbClr val="000000"/>
          </a:solidFill>
          <a:ln w="38100">
            <a:solidFill>
              <a:srgbClr val="000000"/>
            </a:solidFill>
          </a:ln>
        </p:spPr>
        <p:txBody>
          <a:bodyPr lIns="68579" tIns="68579" rIns="68579" bIns="68579" anchor="ctr"/>
          <a:lstStyle/>
          <a:p>
            <a:pPr defTabSz="1371600">
              <a:defRPr baseline="-18666" sz="3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 - Title and Content">
    <p:bg>
      <p:bgPr>
        <a:solidFill>
          <a:srgbClr val="6699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Rectangle"/>
          <p:cNvSpPr/>
          <p:nvPr/>
        </p:nvSpPr>
        <p:spPr>
          <a:xfrm>
            <a:off x="3048000" y="0"/>
            <a:ext cx="18288000" cy="8229600"/>
          </a:xfrm>
          <a:prstGeom prst="rect">
            <a:avLst/>
          </a:prstGeom>
          <a:solidFill>
            <a:srgbClr val="5788BE"/>
          </a:solidFill>
          <a:ln w="50800">
            <a:solidFill>
              <a:srgbClr val="4F81BD"/>
            </a:solidFill>
          </a:ln>
        </p:spPr>
        <p:txBody>
          <a:bodyPr tIns="91439" bIns="91439" anchor="ctr"/>
          <a:lstStyle/>
          <a:p>
            <a:pPr defTabSz="1828800">
              <a:defRPr baseline="-15500" sz="4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7" name="Rectangle"/>
          <p:cNvSpPr/>
          <p:nvPr/>
        </p:nvSpPr>
        <p:spPr>
          <a:xfrm>
            <a:off x="3048000" y="8229600"/>
            <a:ext cx="18288000" cy="5486400"/>
          </a:xfrm>
          <a:prstGeom prst="rect">
            <a:avLst/>
          </a:prstGeom>
          <a:solidFill>
            <a:srgbClr val="000000"/>
          </a:solidFill>
          <a:ln w="50800">
            <a:solidFill>
              <a:srgbClr val="000000"/>
            </a:solidFill>
          </a:ln>
        </p:spPr>
        <p:txBody>
          <a:bodyPr tIns="91439" bIns="91439" anchor="ctr"/>
          <a:lstStyle/>
          <a:p>
            <a:pPr defTabSz="1828800">
              <a:defRPr baseline="-15500" sz="4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pic>
        <p:nvPicPr>
          <p:cNvPr id="158" name="image1.png" descr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542126" y="7531100"/>
            <a:ext cx="1641475" cy="546100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Title Text"/>
          <p:cNvSpPr txBox="1"/>
          <p:nvPr>
            <p:ph type="title"/>
          </p:nvPr>
        </p:nvSpPr>
        <p:spPr>
          <a:xfrm>
            <a:off x="4419600" y="457200"/>
            <a:ext cx="15544800" cy="1219200"/>
          </a:xfrm>
          <a:prstGeom prst="rect">
            <a:avLst/>
          </a:prstGeom>
        </p:spPr>
        <p:txBody>
          <a:bodyPr lIns="91439" tIns="91439" rIns="91439" bIns="91439" anchor="t">
            <a:noAutofit/>
          </a:bodyPr>
          <a:lstStyle>
            <a:lvl1pPr defTabSz="1828800">
              <a:defRPr sz="4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60" name="Body Level One…"/>
          <p:cNvSpPr txBox="1"/>
          <p:nvPr>
            <p:ph type="body" idx="1"/>
          </p:nvPr>
        </p:nvSpPr>
        <p:spPr>
          <a:xfrm>
            <a:off x="4419600" y="1676400"/>
            <a:ext cx="15544800" cy="9677400"/>
          </a:xfrm>
          <a:prstGeom prst="rect">
            <a:avLst/>
          </a:prstGeom>
        </p:spPr>
        <p:txBody>
          <a:bodyPr lIns="91439" tIns="91439" rIns="91439" bIns="91439">
            <a:noAutofit/>
          </a:bodyPr>
          <a:lstStyle>
            <a:lvl1pPr marL="228600" indent="-228600" defTabSz="1828800">
              <a:spcBef>
                <a:spcPts val="700"/>
              </a:spcBef>
              <a:buSzPct val="100000"/>
              <a:buFontTx/>
              <a:defRPr sz="3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1pPr>
            <a:lvl2pPr marL="718457" indent="-261257" defTabSz="1828800">
              <a:spcBef>
                <a:spcPts val="700"/>
              </a:spcBef>
              <a:buSzPct val="100000"/>
              <a:buFontTx/>
              <a:buChar char="–"/>
              <a:defRPr sz="3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2pPr>
            <a:lvl3pPr marL="1175657" indent="-261257" defTabSz="1828800">
              <a:spcBef>
                <a:spcPts val="700"/>
              </a:spcBef>
              <a:buSzPct val="100000"/>
              <a:buFontTx/>
              <a:defRPr sz="3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3pPr>
            <a:lvl4pPr marL="1632857" indent="-261257" defTabSz="1828800">
              <a:spcBef>
                <a:spcPts val="700"/>
              </a:spcBef>
              <a:buSzPct val="100000"/>
              <a:buFontTx/>
              <a:buChar char="–"/>
              <a:defRPr sz="3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4pPr>
            <a:lvl5pPr marL="2090057" indent="-261257" defTabSz="1828800">
              <a:spcBef>
                <a:spcPts val="700"/>
              </a:spcBef>
              <a:buSzPct val="100000"/>
              <a:buFontTx/>
              <a:buChar char="»"/>
              <a:defRPr sz="3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1" name="Slide Number"/>
          <p:cNvSpPr txBox="1"/>
          <p:nvPr>
            <p:ph type="sldNum" sz="quarter" idx="2"/>
          </p:nvPr>
        </p:nvSpPr>
        <p:spPr>
          <a:xfrm>
            <a:off x="16154400" y="12344400"/>
            <a:ext cx="4267200" cy="736601"/>
          </a:xfrm>
          <a:prstGeom prst="rect">
            <a:avLst/>
          </a:prstGeom>
        </p:spPr>
        <p:txBody>
          <a:bodyPr wrap="square" lIns="91439" tIns="91439" rIns="91439" bIns="91439" anchor="ctr"/>
          <a:lstStyle>
            <a:lvl1pPr defTabSz="1828800">
              <a:defRPr baseline="-15500" sz="2400">
                <a:uFill>
                  <a:solidFill>
                    <a:srgbClr val="000000"/>
                  </a:solidFill>
                </a:u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Rectangle"/>
          <p:cNvSpPr/>
          <p:nvPr/>
        </p:nvSpPr>
        <p:spPr>
          <a:xfrm>
            <a:off x="394134" y="400050"/>
            <a:ext cx="23602951" cy="12973050"/>
          </a:xfrm>
          <a:prstGeom prst="rect">
            <a:avLst/>
          </a:prstGeom>
          <a:ln w="38100">
            <a:solidFill>
              <a:srgbClr val="A2A1A6"/>
            </a:solidFill>
            <a:miter lim="400000"/>
          </a:ln>
        </p:spPr>
        <p:txBody>
          <a:bodyPr lIns="76200" tIns="76200" rIns="76200" bIns="76200" anchor="ctr"/>
          <a:lstStyle/>
          <a:p>
            <a:pPr defTabSz="819150">
              <a:defRPr sz="54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69" name="Title Text"/>
          <p:cNvSpPr txBox="1"/>
          <p:nvPr>
            <p:ph type="title"/>
          </p:nvPr>
        </p:nvSpPr>
        <p:spPr>
          <a:xfrm>
            <a:off x="1447800" y="361950"/>
            <a:ext cx="21488400" cy="3429000"/>
          </a:xfrm>
          <a:prstGeom prst="rect">
            <a:avLst/>
          </a:prstGeom>
        </p:spPr>
        <p:txBody>
          <a:bodyPr lIns="76200" tIns="76200" rIns="76200" bIns="76200" anchor="ctr">
            <a:noAutofit/>
          </a:bodyPr>
          <a:lstStyle>
            <a:lvl1pPr marL="574357" defTabSz="819150">
              <a:lnSpc>
                <a:spcPct val="90000"/>
              </a:lnSpc>
              <a:defRPr sz="10800">
                <a:solidFill>
                  <a:srgbClr val="5C89A5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70" name="Body Level One…"/>
          <p:cNvSpPr txBox="1"/>
          <p:nvPr>
            <p:ph type="body" idx="1"/>
          </p:nvPr>
        </p:nvSpPr>
        <p:spPr>
          <a:xfrm>
            <a:off x="1447800" y="3905250"/>
            <a:ext cx="21488400" cy="8039100"/>
          </a:xfrm>
          <a:prstGeom prst="rect">
            <a:avLst/>
          </a:prstGeom>
        </p:spPr>
        <p:txBody>
          <a:bodyPr lIns="76200" tIns="76200" rIns="76200" bIns="76200" anchor="ctr">
            <a:noAutofit/>
          </a:bodyPr>
          <a:lstStyle>
            <a:lvl1pPr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795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5240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9685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4130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1" name="Slide Number"/>
          <p:cNvSpPr txBox="1"/>
          <p:nvPr>
            <p:ph type="sldNum" sz="quarter" idx="2"/>
          </p:nvPr>
        </p:nvSpPr>
        <p:spPr>
          <a:xfrm>
            <a:off x="22874836" y="347730"/>
            <a:ext cx="984201" cy="1008076"/>
          </a:xfrm>
          <a:prstGeom prst="rect">
            <a:avLst/>
          </a:prstGeom>
        </p:spPr>
        <p:txBody>
          <a:bodyPr lIns="76200" tIns="76200" rIns="76200" bIns="76200"/>
          <a:lstStyle>
            <a:lvl1pPr algn="ctr" defTabSz="819150">
              <a:defRPr sz="5800">
                <a:solidFill>
                  <a:srgbClr val="5C89A5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72" name="Rectangle"/>
          <p:cNvSpPr/>
          <p:nvPr/>
        </p:nvSpPr>
        <p:spPr>
          <a:xfrm>
            <a:off x="16116" y="8223997"/>
            <a:ext cx="24351768" cy="5486401"/>
          </a:xfrm>
          <a:prstGeom prst="rect">
            <a:avLst/>
          </a:prstGeom>
          <a:solidFill>
            <a:srgbClr val="000000"/>
          </a:solidFill>
          <a:ln w="38100">
            <a:solidFill>
              <a:srgbClr val="000000"/>
            </a:solidFill>
          </a:ln>
        </p:spPr>
        <p:txBody>
          <a:bodyPr lIns="68579" tIns="68579" rIns="68579" bIns="68579" anchor="ctr"/>
          <a:lstStyle/>
          <a:p>
            <a:pPr defTabSz="1371600">
              <a:defRPr baseline="-18666" sz="3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 - Title and Content">
    <p:bg>
      <p:bgPr>
        <a:solidFill>
          <a:srgbClr val="6699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Rectangle"/>
          <p:cNvSpPr/>
          <p:nvPr/>
        </p:nvSpPr>
        <p:spPr>
          <a:xfrm>
            <a:off x="3047999" y="-1"/>
            <a:ext cx="18288001" cy="8229601"/>
          </a:xfrm>
          <a:prstGeom prst="rect">
            <a:avLst/>
          </a:prstGeom>
          <a:solidFill>
            <a:srgbClr val="5788BE"/>
          </a:solidFill>
          <a:ln w="38100">
            <a:solidFill>
              <a:srgbClr val="4F81BD"/>
            </a:solidFill>
          </a:ln>
        </p:spPr>
        <p:txBody>
          <a:bodyPr tIns="91439" bIns="91439" anchor="ctr"/>
          <a:lstStyle/>
          <a:p>
            <a:pPr defTabSz="1371600">
              <a:defRPr baseline="-15500" sz="4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0" name="Rectangle"/>
          <p:cNvSpPr/>
          <p:nvPr/>
        </p:nvSpPr>
        <p:spPr>
          <a:xfrm>
            <a:off x="3047999" y="8229600"/>
            <a:ext cx="18288001" cy="5486400"/>
          </a:xfrm>
          <a:prstGeom prst="rect">
            <a:avLst/>
          </a:prstGeom>
          <a:solidFill>
            <a:srgbClr val="000000"/>
          </a:solidFill>
          <a:ln w="38100">
            <a:solidFill>
              <a:srgbClr val="000000"/>
            </a:solidFill>
          </a:ln>
        </p:spPr>
        <p:txBody>
          <a:bodyPr tIns="91439" bIns="91439" anchor="ctr"/>
          <a:lstStyle/>
          <a:p>
            <a:pPr defTabSz="1371600">
              <a:defRPr baseline="-15500" sz="4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pic>
        <p:nvPicPr>
          <p:cNvPr id="181" name="image1.png" descr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542125" y="7531100"/>
            <a:ext cx="1641475" cy="546100"/>
          </a:xfrm>
          <a:prstGeom prst="rect">
            <a:avLst/>
          </a:prstGeom>
          <a:ln w="12700">
            <a:miter lim="400000"/>
          </a:ln>
        </p:spPr>
      </p:pic>
      <p:sp>
        <p:nvSpPr>
          <p:cNvPr id="182" name="Title Text"/>
          <p:cNvSpPr txBox="1"/>
          <p:nvPr>
            <p:ph type="title"/>
          </p:nvPr>
        </p:nvSpPr>
        <p:spPr>
          <a:xfrm>
            <a:off x="4419599" y="457199"/>
            <a:ext cx="15544801" cy="1219201"/>
          </a:xfrm>
          <a:prstGeom prst="rect">
            <a:avLst/>
          </a:prstGeom>
        </p:spPr>
        <p:txBody>
          <a:bodyPr lIns="91439" tIns="91439" rIns="91439" bIns="91439" anchor="t">
            <a:noAutofit/>
          </a:bodyPr>
          <a:lstStyle>
            <a:lvl1pPr defTabSz="1371600">
              <a:defRPr sz="4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83" name="Body Level One…"/>
          <p:cNvSpPr txBox="1"/>
          <p:nvPr>
            <p:ph type="body" idx="1"/>
          </p:nvPr>
        </p:nvSpPr>
        <p:spPr>
          <a:xfrm>
            <a:off x="4419599" y="1676399"/>
            <a:ext cx="15544801" cy="9677401"/>
          </a:xfrm>
          <a:prstGeom prst="rect">
            <a:avLst/>
          </a:prstGeom>
        </p:spPr>
        <p:txBody>
          <a:bodyPr lIns="91439" tIns="91439" rIns="91439" bIns="91439">
            <a:noAutofit/>
          </a:bodyPr>
          <a:lstStyle>
            <a:lvl1pPr marL="214312" indent="-214312" defTabSz="1371600">
              <a:spcBef>
                <a:spcPts val="500"/>
              </a:spcBef>
              <a:buSzPct val="100000"/>
              <a:buFontTx/>
              <a:defRPr sz="30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1pPr>
            <a:lvl2pPr marL="702128" indent="-244928" defTabSz="1371600">
              <a:spcBef>
                <a:spcPts val="500"/>
              </a:spcBef>
              <a:buSzPct val="100000"/>
              <a:buFontTx/>
              <a:buChar char="–"/>
              <a:defRPr sz="30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2pPr>
            <a:lvl3pPr marL="1159328" indent="-244928" defTabSz="1371600">
              <a:spcBef>
                <a:spcPts val="500"/>
              </a:spcBef>
              <a:buSzPct val="100000"/>
              <a:buFontTx/>
              <a:defRPr sz="30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3pPr>
            <a:lvl4pPr marL="1616528" indent="-244928" defTabSz="1371600">
              <a:spcBef>
                <a:spcPts val="500"/>
              </a:spcBef>
              <a:buSzPct val="100000"/>
              <a:buFontTx/>
              <a:buChar char="–"/>
              <a:defRPr sz="30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4pPr>
            <a:lvl5pPr marL="2073728" indent="-244928" defTabSz="1371600">
              <a:spcBef>
                <a:spcPts val="500"/>
              </a:spcBef>
              <a:buSzPct val="100000"/>
              <a:buFontTx/>
              <a:buChar char="»"/>
              <a:defRPr sz="30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4" name="Slide Number"/>
          <p:cNvSpPr txBox="1"/>
          <p:nvPr>
            <p:ph type="sldNum" sz="quarter" idx="2"/>
          </p:nvPr>
        </p:nvSpPr>
        <p:spPr>
          <a:xfrm>
            <a:off x="16154400" y="12344400"/>
            <a:ext cx="4267200" cy="736601"/>
          </a:xfrm>
          <a:prstGeom prst="rect">
            <a:avLst/>
          </a:prstGeom>
        </p:spPr>
        <p:txBody>
          <a:bodyPr wrap="square" lIns="91439" tIns="91439" rIns="91439" bIns="91439" anchor="ctr"/>
          <a:lstStyle>
            <a:lvl1pPr defTabSz="1371600">
              <a:defRPr baseline="-15500" sz="2400">
                <a:uFill>
                  <a:solidFill>
                    <a:srgbClr val="000000"/>
                  </a:solidFill>
                </a:u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itle Text"/>
          <p:cNvSpPr txBox="1"/>
          <p:nvPr>
            <p:ph type="title"/>
          </p:nvPr>
        </p:nvSpPr>
        <p:spPr>
          <a:xfrm>
            <a:off x="1219200" y="549276"/>
            <a:ext cx="21945600" cy="22860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ctr" defTabSz="914400">
              <a:defRPr sz="8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92" name="Body Level One…"/>
          <p:cNvSpPr txBox="1"/>
          <p:nvPr>
            <p:ph type="body" idx="1"/>
          </p:nvPr>
        </p:nvSpPr>
        <p:spPr>
          <a:xfrm>
            <a:off x="1219200" y="3200401"/>
            <a:ext cx="21945600" cy="9051927"/>
          </a:xfrm>
          <a:prstGeom prst="rect">
            <a:avLst/>
          </a:prstGeom>
        </p:spPr>
        <p:txBody>
          <a:bodyPr lIns="91439" tIns="91439" rIns="91439" bIns="91439"/>
          <a:lstStyle>
            <a:lvl1pPr marL="685800" indent="-685800" defTabSz="914400">
              <a:spcBef>
                <a:spcPts val="1500"/>
              </a:spcBef>
              <a:buSzPct val="100000"/>
              <a:buFont typeface="Arial"/>
              <a:defRPr sz="6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110342" indent="-653142" defTabSz="914400">
              <a:spcBef>
                <a:spcPts val="1500"/>
              </a:spcBef>
              <a:buSzPct val="100000"/>
              <a:buFont typeface="Arial"/>
              <a:buChar char="–"/>
              <a:defRPr sz="6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524000" indent="-609600" defTabSz="914400">
              <a:spcBef>
                <a:spcPts val="1500"/>
              </a:spcBef>
              <a:buSzPct val="100000"/>
              <a:buFont typeface="Arial"/>
              <a:defRPr sz="6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103120" indent="-731520" defTabSz="914400">
              <a:spcBef>
                <a:spcPts val="1500"/>
              </a:spcBef>
              <a:buSzPct val="100000"/>
              <a:buFont typeface="Arial"/>
              <a:buChar char="–"/>
              <a:defRPr sz="6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560320" indent="-731520" defTabSz="914400">
              <a:spcBef>
                <a:spcPts val="1500"/>
              </a:spcBef>
              <a:buSzPct val="100000"/>
              <a:buFont typeface="Arial"/>
              <a:buChar char="»"/>
              <a:defRPr sz="6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3" name="Slide Number"/>
          <p:cNvSpPr txBox="1"/>
          <p:nvPr>
            <p:ph type="sldNum" sz="quarter" idx="2"/>
          </p:nvPr>
        </p:nvSpPr>
        <p:spPr>
          <a:xfrm>
            <a:off x="22660252" y="12802238"/>
            <a:ext cx="504548" cy="5511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914400">
              <a:defRPr sz="2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Rectangle"/>
          <p:cNvSpPr/>
          <p:nvPr/>
        </p:nvSpPr>
        <p:spPr>
          <a:xfrm>
            <a:off x="394134" y="400050"/>
            <a:ext cx="23602951" cy="12973050"/>
          </a:xfrm>
          <a:prstGeom prst="rect">
            <a:avLst/>
          </a:prstGeom>
          <a:ln w="38100">
            <a:solidFill>
              <a:srgbClr val="A2A1A6"/>
            </a:solidFill>
            <a:miter lim="400000"/>
          </a:ln>
        </p:spPr>
        <p:txBody>
          <a:bodyPr lIns="76200" tIns="76200" rIns="76200" bIns="76200" anchor="ctr"/>
          <a:lstStyle/>
          <a:p>
            <a:pPr defTabSz="819150">
              <a:defRPr sz="54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01" name="Title Text"/>
          <p:cNvSpPr txBox="1"/>
          <p:nvPr>
            <p:ph type="title"/>
          </p:nvPr>
        </p:nvSpPr>
        <p:spPr>
          <a:xfrm>
            <a:off x="2038350" y="7372350"/>
            <a:ext cx="20326350" cy="3695700"/>
          </a:xfrm>
          <a:prstGeom prst="rect">
            <a:avLst/>
          </a:prstGeom>
        </p:spPr>
        <p:txBody>
          <a:bodyPr lIns="76200" tIns="76200" rIns="76200" bIns="76200">
            <a:noAutofit/>
          </a:bodyPr>
          <a:lstStyle>
            <a:lvl1pPr defTabSz="819150">
              <a:defRPr sz="10400">
                <a:solidFill>
                  <a:srgbClr val="DEDDDE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02" name="Body Level One…"/>
          <p:cNvSpPr txBox="1"/>
          <p:nvPr>
            <p:ph type="body" sz="quarter" idx="1"/>
          </p:nvPr>
        </p:nvSpPr>
        <p:spPr>
          <a:xfrm>
            <a:off x="2038350" y="11049000"/>
            <a:ext cx="20326350" cy="2266950"/>
          </a:xfrm>
          <a:prstGeom prst="rect">
            <a:avLst/>
          </a:prstGeom>
        </p:spPr>
        <p:txBody>
          <a:bodyPr lIns="76200" tIns="76200" rIns="76200" bIns="76200">
            <a:noAutofit/>
          </a:bodyPr>
          <a:lstStyle>
            <a:lvl1pPr marL="0" indent="0" defTabSz="819150">
              <a:spcBef>
                <a:spcPts val="0"/>
              </a:spcBef>
              <a:buSzTx/>
              <a:buFontTx/>
              <a:buNone/>
              <a:defRPr sz="6200">
                <a:solidFill>
                  <a:srgbClr val="6696B6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1pPr>
            <a:lvl2pPr marL="0" indent="0" defTabSz="819150">
              <a:spcBef>
                <a:spcPts val="0"/>
              </a:spcBef>
              <a:buSzTx/>
              <a:buFontTx/>
              <a:buNone/>
              <a:defRPr sz="6200">
                <a:solidFill>
                  <a:srgbClr val="6696B6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2pPr>
            <a:lvl3pPr marL="0" indent="0" defTabSz="819150">
              <a:spcBef>
                <a:spcPts val="0"/>
              </a:spcBef>
              <a:buSzTx/>
              <a:buFontTx/>
              <a:buNone/>
              <a:defRPr sz="6200">
                <a:solidFill>
                  <a:srgbClr val="6696B6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3pPr>
            <a:lvl4pPr marL="0" indent="0" defTabSz="819150">
              <a:spcBef>
                <a:spcPts val="0"/>
              </a:spcBef>
              <a:buSzTx/>
              <a:buFontTx/>
              <a:buNone/>
              <a:defRPr sz="6200">
                <a:solidFill>
                  <a:srgbClr val="6696B6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4pPr>
            <a:lvl5pPr marL="0" indent="0" defTabSz="819150">
              <a:spcBef>
                <a:spcPts val="0"/>
              </a:spcBef>
              <a:buSzTx/>
              <a:buFontTx/>
              <a:buNone/>
              <a:defRPr sz="6200">
                <a:solidFill>
                  <a:srgbClr val="6696B6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3" name="Slide Number"/>
          <p:cNvSpPr txBox="1"/>
          <p:nvPr>
            <p:ph type="sldNum" sz="quarter" idx="2"/>
          </p:nvPr>
        </p:nvSpPr>
        <p:spPr>
          <a:xfrm>
            <a:off x="11995461" y="13315950"/>
            <a:ext cx="419304" cy="425400"/>
          </a:xfrm>
          <a:prstGeom prst="rect">
            <a:avLst/>
          </a:prstGeom>
        </p:spPr>
        <p:txBody>
          <a:bodyPr lIns="76200" tIns="76200" rIns="76200" bIns="76200"/>
          <a:lstStyle>
            <a:lvl1pPr algn="ctr" defTabSz="819150">
              <a:defRPr>
                <a:solidFill>
                  <a:srgbClr val="5C89A5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Rectangle"/>
          <p:cNvSpPr/>
          <p:nvPr/>
        </p:nvSpPr>
        <p:spPr>
          <a:xfrm>
            <a:off x="394134" y="400050"/>
            <a:ext cx="23602951" cy="12973050"/>
          </a:xfrm>
          <a:prstGeom prst="rect">
            <a:avLst/>
          </a:prstGeom>
          <a:ln w="38100">
            <a:solidFill>
              <a:srgbClr val="A2A1A6"/>
            </a:solidFill>
            <a:miter lim="400000"/>
          </a:ln>
        </p:spPr>
        <p:txBody>
          <a:bodyPr lIns="76200" tIns="76200" rIns="76200" bIns="76200" anchor="ctr"/>
          <a:lstStyle/>
          <a:p>
            <a:pPr defTabSz="819150">
              <a:defRPr sz="54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11" name="Title Text"/>
          <p:cNvSpPr txBox="1"/>
          <p:nvPr>
            <p:ph type="title"/>
          </p:nvPr>
        </p:nvSpPr>
        <p:spPr>
          <a:xfrm>
            <a:off x="1447800" y="361950"/>
            <a:ext cx="21488400" cy="3429000"/>
          </a:xfrm>
          <a:prstGeom prst="rect">
            <a:avLst/>
          </a:prstGeom>
        </p:spPr>
        <p:txBody>
          <a:bodyPr lIns="76200" tIns="76200" rIns="76200" bIns="76200" anchor="ctr">
            <a:noAutofit/>
          </a:bodyPr>
          <a:lstStyle>
            <a:lvl1pPr marL="574357" defTabSz="819150">
              <a:lnSpc>
                <a:spcPct val="90000"/>
              </a:lnSpc>
              <a:defRPr sz="10800">
                <a:solidFill>
                  <a:srgbClr val="5C89A5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12" name="Body Level One…"/>
          <p:cNvSpPr txBox="1"/>
          <p:nvPr>
            <p:ph type="body" idx="1"/>
          </p:nvPr>
        </p:nvSpPr>
        <p:spPr>
          <a:xfrm>
            <a:off x="1447800" y="3905250"/>
            <a:ext cx="21488400" cy="8039100"/>
          </a:xfrm>
          <a:prstGeom prst="rect">
            <a:avLst/>
          </a:prstGeom>
        </p:spPr>
        <p:txBody>
          <a:bodyPr lIns="76200" tIns="76200" rIns="76200" bIns="76200" anchor="ctr">
            <a:noAutofit/>
          </a:bodyPr>
          <a:lstStyle>
            <a:lvl1pPr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795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5240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9685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4130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3" name="Slide Number"/>
          <p:cNvSpPr txBox="1"/>
          <p:nvPr>
            <p:ph type="sldNum" sz="quarter" idx="2"/>
          </p:nvPr>
        </p:nvSpPr>
        <p:spPr>
          <a:xfrm>
            <a:off x="11711806" y="12363450"/>
            <a:ext cx="984200" cy="1008076"/>
          </a:xfrm>
          <a:prstGeom prst="rect">
            <a:avLst/>
          </a:prstGeom>
        </p:spPr>
        <p:txBody>
          <a:bodyPr lIns="76200" tIns="76200" rIns="76200" bIns="76200"/>
          <a:lstStyle>
            <a:lvl1pPr algn="ctr" defTabSz="819150">
              <a:defRPr sz="5800">
                <a:solidFill>
                  <a:srgbClr val="5C89A5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49" cy="368301"/>
          </a:xfrm>
          <a:prstGeom prst="rect">
            <a:avLst/>
          </a:prstGeom>
        </p:spPr>
        <p:txBody>
          <a:bodyPr lIns="0" tIns="0" rIns="0" bIns="0" anchor="b"/>
          <a:lstStyle>
            <a:lvl1pPr defTabSz="1828800">
              <a:spcBef>
                <a:spcPts val="1000"/>
              </a:spcBef>
              <a:defRPr sz="2400">
                <a:solidFill>
                  <a:srgbClr val="424242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221" name="Rounded Rectangle"/>
          <p:cNvSpPr/>
          <p:nvPr/>
        </p:nvSpPr>
        <p:spPr>
          <a:xfrm>
            <a:off x="-209014" y="0"/>
            <a:ext cx="25178604" cy="1482726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914400">
              <a:lnSpc>
                <a:spcPct val="93000"/>
              </a:lnSpc>
              <a:defRPr sz="3600">
                <a:latin typeface="Tahoma"/>
                <a:ea typeface="Tahoma"/>
                <a:cs typeface="Tahoma"/>
                <a:sym typeface="Tahom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49" cy="368301"/>
          </a:xfrm>
          <a:prstGeom prst="rect">
            <a:avLst/>
          </a:prstGeom>
        </p:spPr>
        <p:txBody>
          <a:bodyPr lIns="0" tIns="0" rIns="0" bIns="0" anchor="b"/>
          <a:lstStyle>
            <a:lvl1pPr defTabSz="1828800">
              <a:spcBef>
                <a:spcPts val="1000"/>
              </a:spcBef>
              <a:defRPr sz="2400">
                <a:solidFill>
                  <a:srgbClr val="424242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229" name="Rounded Rectangle"/>
          <p:cNvSpPr/>
          <p:nvPr/>
        </p:nvSpPr>
        <p:spPr>
          <a:xfrm>
            <a:off x="-46345" y="0"/>
            <a:ext cx="24930467" cy="1482726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914400">
              <a:lnSpc>
                <a:spcPct val="93000"/>
              </a:lnSpc>
              <a:defRPr sz="3600">
                <a:latin typeface="Tahoma"/>
                <a:ea typeface="Tahoma"/>
                <a:cs typeface="Tahoma"/>
                <a:sym typeface="Tahoma"/>
              </a:defRPr>
            </a:pPr>
          </a:p>
        </p:txBody>
      </p:sp>
      <p:sp>
        <p:nvSpPr>
          <p:cNvPr id="230" name="Title Text"/>
          <p:cNvSpPr txBox="1"/>
          <p:nvPr>
            <p:ph type="title"/>
          </p:nvPr>
        </p:nvSpPr>
        <p:spPr>
          <a:xfrm>
            <a:off x="3962400" y="0"/>
            <a:ext cx="16459200" cy="1371600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ctr" defTabSz="1828800">
              <a:defRPr sz="9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31" name="Body Level One…"/>
          <p:cNvSpPr txBox="1"/>
          <p:nvPr>
            <p:ph type="body" idx="1"/>
          </p:nvPr>
        </p:nvSpPr>
        <p:spPr>
          <a:xfrm>
            <a:off x="3352800" y="2590800"/>
            <a:ext cx="17678400" cy="10363200"/>
          </a:xfrm>
          <a:prstGeom prst="rect">
            <a:avLst/>
          </a:prstGeom>
        </p:spPr>
        <p:txBody>
          <a:bodyPr lIns="91439" tIns="91439" rIns="91439" bIns="91439"/>
          <a:lstStyle>
            <a:lvl1pPr marL="460376" indent="-460376" defTabSz="1828800">
              <a:spcBef>
                <a:spcPts val="1100"/>
              </a:spcBef>
              <a:buSzPct val="100000"/>
              <a:buFontTx/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839788" indent="-495301" defTabSz="1828800">
              <a:spcBef>
                <a:spcPts val="1100"/>
              </a:spcBef>
              <a:buSzPct val="100000"/>
              <a:buFontTx/>
              <a:buChar char="–"/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93471" indent="-407671" defTabSz="1828800">
              <a:spcBef>
                <a:spcPts val="1100"/>
              </a:spcBef>
              <a:buSzPct val="100000"/>
              <a:buFontTx/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435629" indent="-465666" defTabSz="1828800">
              <a:spcBef>
                <a:spcPts val="1100"/>
              </a:spcBef>
              <a:buSzPct val="100000"/>
              <a:buFontTx/>
              <a:buChar char="–"/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68487" indent="-609599" defTabSz="1828800">
              <a:spcBef>
                <a:spcPts val="1100"/>
              </a:spcBef>
              <a:buSzPct val="100000"/>
              <a:buFontTx/>
              <a:buChar char="»"/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49" cy="368301"/>
          </a:xfrm>
          <a:prstGeom prst="rect">
            <a:avLst/>
          </a:prstGeom>
        </p:spPr>
        <p:txBody>
          <a:bodyPr lIns="0" tIns="0" rIns="0" bIns="0" anchor="b"/>
          <a:lstStyle>
            <a:lvl1pPr defTabSz="1828800">
              <a:spcBef>
                <a:spcPts val="1000"/>
              </a:spcBef>
              <a:defRPr sz="2400">
                <a:solidFill>
                  <a:srgbClr val="424242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239" name="Rounded Rectangle"/>
          <p:cNvSpPr/>
          <p:nvPr/>
        </p:nvSpPr>
        <p:spPr>
          <a:xfrm>
            <a:off x="-488826" y="0"/>
            <a:ext cx="26799019" cy="1482726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914400">
              <a:lnSpc>
                <a:spcPct val="93000"/>
              </a:lnSpc>
              <a:defRPr sz="3600">
                <a:latin typeface="Tahoma"/>
                <a:ea typeface="Tahoma"/>
                <a:cs typeface="Tahoma"/>
                <a:sym typeface="Tahoma"/>
              </a:defRPr>
            </a:pPr>
          </a:p>
        </p:txBody>
      </p:sp>
      <p:sp>
        <p:nvSpPr>
          <p:cNvPr id="240" name="Body Level One…"/>
          <p:cNvSpPr txBox="1"/>
          <p:nvPr>
            <p:ph type="body" idx="1"/>
          </p:nvPr>
        </p:nvSpPr>
        <p:spPr>
          <a:xfrm>
            <a:off x="3962400" y="3200400"/>
            <a:ext cx="16459200" cy="9051926"/>
          </a:xfrm>
          <a:prstGeom prst="rect">
            <a:avLst/>
          </a:prstGeom>
        </p:spPr>
        <p:txBody>
          <a:bodyPr lIns="91439" tIns="91439" rIns="91439" bIns="91439"/>
          <a:lstStyle>
            <a:lvl1pPr marL="460376" indent="-460376" defTabSz="1828800">
              <a:spcBef>
                <a:spcPts val="1100"/>
              </a:spcBef>
              <a:buSzPct val="100000"/>
              <a:buFontTx/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839788" indent="-495301" defTabSz="1828800">
              <a:spcBef>
                <a:spcPts val="1100"/>
              </a:spcBef>
              <a:buSzPct val="100000"/>
              <a:buFontTx/>
              <a:buChar char="–"/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93471" indent="-407671" defTabSz="1828800">
              <a:spcBef>
                <a:spcPts val="1100"/>
              </a:spcBef>
              <a:buSzPct val="100000"/>
              <a:buFontTx/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435629" indent="-465666" defTabSz="1828800">
              <a:spcBef>
                <a:spcPts val="1100"/>
              </a:spcBef>
              <a:buSzPct val="100000"/>
              <a:buFontTx/>
              <a:buChar char="–"/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68487" indent="-609599" defTabSz="1828800">
              <a:spcBef>
                <a:spcPts val="1100"/>
              </a:spcBef>
              <a:buSzPct val="100000"/>
              <a:buFontTx/>
              <a:buChar char="»"/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49" cy="368301"/>
          </a:xfrm>
          <a:prstGeom prst="rect">
            <a:avLst/>
          </a:prstGeom>
        </p:spPr>
        <p:txBody>
          <a:bodyPr lIns="0" tIns="0" rIns="0" bIns="0" anchor="b"/>
          <a:lstStyle>
            <a:lvl1pPr defTabSz="1828800">
              <a:spcBef>
                <a:spcPts val="1000"/>
              </a:spcBef>
              <a:defRPr sz="2400">
                <a:solidFill>
                  <a:srgbClr val="424242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248" name="Rounded Rectangle"/>
          <p:cNvSpPr/>
          <p:nvPr/>
        </p:nvSpPr>
        <p:spPr>
          <a:xfrm>
            <a:off x="-1340953" y="0"/>
            <a:ext cx="27433049" cy="1482726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914400">
              <a:lnSpc>
                <a:spcPct val="93000"/>
              </a:lnSpc>
              <a:defRPr sz="3600">
                <a:latin typeface="Tahoma"/>
                <a:ea typeface="Tahoma"/>
                <a:cs typeface="Tahoma"/>
                <a:sym typeface="Tahoma"/>
              </a:defRPr>
            </a:pPr>
          </a:p>
        </p:txBody>
      </p:sp>
      <p:sp>
        <p:nvSpPr>
          <p:cNvPr id="249" name="Title Text"/>
          <p:cNvSpPr txBox="1"/>
          <p:nvPr>
            <p:ph type="title"/>
          </p:nvPr>
        </p:nvSpPr>
        <p:spPr>
          <a:xfrm>
            <a:off x="3962400" y="0"/>
            <a:ext cx="16459200" cy="1371600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ctr" defTabSz="1828800">
              <a:defRPr sz="9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tif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18.xml"/><Relationship Id="rId21" Type="http://schemas.openxmlformats.org/officeDocument/2006/relationships/slideLayout" Target="../slideLayouts/slideLayout19.xml"/><Relationship Id="rId22" Type="http://schemas.openxmlformats.org/officeDocument/2006/relationships/slideLayout" Target="../slideLayouts/slideLayout20.xml"/><Relationship Id="rId23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2.xml"/><Relationship Id="rId25" Type="http://schemas.openxmlformats.org/officeDocument/2006/relationships/slideLayout" Target="../slideLayouts/slideLayout23.xml"/><Relationship Id="rId26" Type="http://schemas.openxmlformats.org/officeDocument/2006/relationships/slideLayout" Target="../slideLayouts/slideLayout2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/>
          <p:cNvSpPr/>
          <p:nvPr/>
        </p:nvSpPr>
        <p:spPr>
          <a:xfrm>
            <a:off x="1066800" y="2768600"/>
            <a:ext cx="22252698" cy="182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" name="Title Text"/>
          <p:cNvSpPr txBox="1"/>
          <p:nvPr>
            <p:ph type="title"/>
          </p:nvPr>
        </p:nvSpPr>
        <p:spPr>
          <a:xfrm>
            <a:off x="1066800" y="469900"/>
            <a:ext cx="22237700" cy="196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pic>
        <p:nvPicPr>
          <p:cNvPr id="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Body Level One…"/>
          <p:cNvSpPr txBox="1"/>
          <p:nvPr>
            <p:ph type="body" idx="1"/>
          </p:nvPr>
        </p:nvSpPr>
        <p:spPr>
          <a:xfrm>
            <a:off x="1066800" y="3124200"/>
            <a:ext cx="22237700" cy="937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/>
          <p:nvPr>
            <p:ph type="sldNum" sz="quarter" idx="2"/>
          </p:nvPr>
        </p:nvSpPr>
        <p:spPr>
          <a:xfrm>
            <a:off x="23216221" y="12992100"/>
            <a:ext cx="368504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</p:sldLayoutIdLst>
  <p:transition xmlns:p14="http://schemas.microsoft.com/office/powerpoint/2010/main" spd="med" advClick="1"/>
  <p:txStyles>
    <p:titleStyle>
      <a:lvl1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9pPr>
    </p:bodyStyle>
    <p:otherStyle>
      <a:lvl1pPr marL="0" marR="0" indent="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://web.stanford.edu/class/cs106b//lectures/22-Graphs/handout.pdf" TargetMode="Externa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2.tif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5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5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4.jpe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4.jpe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4.jpe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8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9.pn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10.pn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5.jpe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11.pn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12.pn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13.pn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14.png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15.png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16.png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16.png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17.png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/Relationships>
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/Relationships>
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3.png"/></Relationships>
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20.png"/></Relationships>
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20.png"/></Relationships>

</file>

<file path=ppt/slides/_rels/slide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20.png"/></Relationships>

</file>

<file path=ppt/slides/_rels/slide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21.png"/></Relationships>

</file>

<file path=ppt/slides/_rels/slide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22.png"/></Relationships>

</file>

<file path=ppt/slides/_rels/slide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/Relationships>

</file>

<file path=ppt/slides/_rels/slide5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/Relationships>

</file>

<file path=ppt/slides/_rels/slide5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/Relationships>

</file>

<file path=ppt/slides/_rels/slide5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/Relationships>

</file>

<file path=ppt/slides/_rels/slide5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/Relationships>

</file>

<file path=ppt/slides/_rels/slide6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/Relationships>

</file>

<file path=ppt/slides/_rels/slide6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/Relationships>

</file>

<file path=ppt/slides/_rels/slide6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/Relationships>

</file>

<file path=ppt/slides/_rels/slide6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/Relationships>

</file>

<file path=ppt/slides/_rels/slide6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/Relationships>

</file>

<file path=ppt/slides/_rels/slide6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20.png"/><Relationship Id="rId3" Type="http://schemas.openxmlformats.org/officeDocument/2006/relationships/image" Target="../media/image17.png"/></Relationships>

</file>

<file path=ppt/slides/_rels/slide6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hyperlink" Target="https://en.wikipedia.org/wiki/Graph_(discrete_mathematics)" TargetMode="External"/><Relationship Id="rId3" Type="http://schemas.openxmlformats.org/officeDocument/2006/relationships/hyperlink" Target="http://mathworld.wolfram.com/Graph.html" TargetMode="External"/><Relationship Id="rId4" Type="http://schemas.openxmlformats.org/officeDocument/2006/relationships/hyperlink" Target="https://developers.facebook.com/docs/graph-api" TargetMode="External"/><Relationship Id="rId5" Type="http://schemas.openxmlformats.org/officeDocument/2006/relationships/hyperlink" Target="https://www.youtube.com/watch?v=ylWAB6CMYiY" TargetMode="External"/></Relationships>

</file>

<file path=ppt/slides/_rels/slide6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Friday, May 18, 2018"/>
          <p:cNvSpPr txBox="1"/>
          <p:nvPr>
            <p:ph type="title"/>
          </p:nvPr>
        </p:nvSpPr>
        <p:spPr>
          <a:xfrm>
            <a:off x="1066800" y="4403468"/>
            <a:ext cx="10007600" cy="2086232"/>
          </a:xfrm>
          <a:prstGeom prst="rect">
            <a:avLst/>
          </a:prstGeom>
        </p:spPr>
        <p:txBody>
          <a:bodyPr/>
          <a:lstStyle/>
          <a:p>
            <a:pPr/>
            <a:r>
              <a:t>Friday, May 18, 2018</a:t>
            </a:r>
          </a:p>
        </p:txBody>
      </p:sp>
      <p:sp>
        <p:nvSpPr>
          <p:cNvPr id="259" name="Programming Abstractions…"/>
          <p:cNvSpPr txBox="1"/>
          <p:nvPr>
            <p:ph type="body" sz="half" idx="1"/>
          </p:nvPr>
        </p:nvSpPr>
        <p:spPr>
          <a:xfrm>
            <a:off x="1066800" y="7213600"/>
            <a:ext cx="11372420" cy="6209677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000000"/>
                </a:solidFill>
              </a:defRPr>
            </a:pPr>
            <a:r>
              <a:t>Programming Abstractions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Spring 2018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Stanford University 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Computer Science Department</a:t>
            </a:r>
          </a:p>
          <a:p>
            <a:pPr>
              <a:defRPr>
                <a:solidFill>
                  <a:srgbClr val="000000"/>
                </a:solidFill>
              </a:defRPr>
            </a:pPr>
          </a:p>
          <a:p>
            <a:pPr>
              <a:defRPr>
                <a:solidFill>
                  <a:srgbClr val="000000"/>
                </a:solidFill>
              </a:defRPr>
            </a:pPr>
            <a:r>
              <a:t>Lecturer: Chris Gregg</a:t>
            </a:r>
          </a:p>
          <a:p>
            <a:pPr>
              <a:defRPr>
                <a:solidFill>
                  <a:srgbClr val="000000"/>
                </a:solidFill>
              </a:defRPr>
            </a:pPr>
          </a:p>
          <a:p>
            <a:pPr algn="ctr">
              <a:defRPr>
                <a:solidFill>
                  <a:srgbClr val="000000"/>
                </a:solidFill>
              </a:defRPr>
            </a:pPr>
            <a:r>
              <a:t>reading:</a:t>
            </a:r>
          </a:p>
          <a:p>
            <a:pPr algn="ctr">
              <a:defRPr>
                <a:solidFill>
                  <a:srgbClr val="000000"/>
                </a:solidFill>
              </a:defRPr>
            </a:pPr>
            <a:r>
              <a:t>Programming Abstractions in C++, Chapter 18</a:t>
            </a:r>
          </a:p>
        </p:txBody>
      </p:sp>
      <p:sp>
        <p:nvSpPr>
          <p:cNvPr id="260" name="CS 106B…"/>
          <p:cNvSpPr txBox="1"/>
          <p:nvPr/>
        </p:nvSpPr>
        <p:spPr>
          <a:xfrm>
            <a:off x="1063288" y="415500"/>
            <a:ext cx="10501680" cy="3997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 algn="l" defTabSz="536575">
              <a:defRPr sz="12414">
                <a:solidFill>
                  <a:srgbClr val="7F0325"/>
                </a:solidFill>
              </a:defRPr>
            </a:pPr>
            <a:r>
              <a:t>CS 106B</a:t>
            </a:r>
          </a:p>
          <a:p>
            <a:pPr algn="l" defTabSz="536575">
              <a:defRPr sz="9750">
                <a:solidFill>
                  <a:srgbClr val="7F0325"/>
                </a:solidFill>
              </a:defRPr>
            </a:pPr>
            <a:r>
              <a:t>Lecture 21: Graphs</a:t>
            </a:r>
          </a:p>
        </p:txBody>
      </p:sp>
      <p:grpSp>
        <p:nvGrpSpPr>
          <p:cNvPr id="273" name="Group"/>
          <p:cNvGrpSpPr/>
          <p:nvPr/>
        </p:nvGrpSpPr>
        <p:grpSpPr>
          <a:xfrm>
            <a:off x="12556132" y="3390069"/>
            <a:ext cx="11463736" cy="6935862"/>
            <a:chOff x="0" y="0"/>
            <a:chExt cx="11463735" cy="6935861"/>
          </a:xfrm>
        </p:grpSpPr>
        <p:sp>
          <p:nvSpPr>
            <p:cNvPr id="261" name="4"/>
            <p:cNvSpPr/>
            <p:nvPr/>
          </p:nvSpPr>
          <p:spPr>
            <a:xfrm>
              <a:off x="2594398" y="2060348"/>
              <a:ext cx="1978404" cy="1978404"/>
            </a:xfrm>
            <a:prstGeom prst="ellipse">
              <a:avLst/>
            </a:prstGeom>
            <a:noFill/>
            <a:ln w="1651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b="1" sz="8700"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/>
              <a:r>
                <a:t>4</a:t>
              </a:r>
            </a:p>
          </p:txBody>
        </p:sp>
        <p:sp>
          <p:nvSpPr>
            <p:cNvPr id="262" name="2"/>
            <p:cNvSpPr/>
            <p:nvPr/>
          </p:nvSpPr>
          <p:spPr>
            <a:xfrm>
              <a:off x="6621340" y="4220909"/>
              <a:ext cx="1978404" cy="1978404"/>
            </a:xfrm>
            <a:prstGeom prst="ellipse">
              <a:avLst/>
            </a:prstGeom>
            <a:noFill/>
            <a:ln w="1651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b="1" sz="8700"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263" name="5"/>
            <p:cNvSpPr/>
            <p:nvPr/>
          </p:nvSpPr>
          <p:spPr>
            <a:xfrm>
              <a:off x="5777746" y="1227840"/>
              <a:ext cx="1978405" cy="1978404"/>
            </a:xfrm>
            <a:prstGeom prst="ellipse">
              <a:avLst/>
            </a:prstGeom>
            <a:noFill/>
            <a:ln w="1651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b="1" sz="8700"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264" name="3"/>
            <p:cNvSpPr/>
            <p:nvPr/>
          </p:nvSpPr>
          <p:spPr>
            <a:xfrm>
              <a:off x="3336945" y="4957458"/>
              <a:ext cx="1978404" cy="1978404"/>
            </a:xfrm>
            <a:prstGeom prst="ellipse">
              <a:avLst/>
            </a:prstGeom>
            <a:noFill/>
            <a:ln w="1651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b="1" sz="8700"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/>
              <a:r>
                <a:t>3</a:t>
              </a:r>
            </a:p>
          </p:txBody>
        </p:sp>
        <p:sp>
          <p:nvSpPr>
            <p:cNvPr id="265" name="6"/>
            <p:cNvSpPr/>
            <p:nvPr/>
          </p:nvSpPr>
          <p:spPr>
            <a:xfrm>
              <a:off x="0" y="0"/>
              <a:ext cx="1978404" cy="1978404"/>
            </a:xfrm>
            <a:prstGeom prst="ellipse">
              <a:avLst/>
            </a:prstGeom>
            <a:noFill/>
            <a:ln w="1651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b="1" sz="8700"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/>
              <a:r>
                <a:t>6</a:t>
              </a:r>
            </a:p>
          </p:txBody>
        </p:sp>
        <p:sp>
          <p:nvSpPr>
            <p:cNvPr id="266" name="1"/>
            <p:cNvSpPr/>
            <p:nvPr/>
          </p:nvSpPr>
          <p:spPr>
            <a:xfrm>
              <a:off x="9485332" y="2226296"/>
              <a:ext cx="1978404" cy="1978404"/>
            </a:xfrm>
            <a:prstGeom prst="ellipse">
              <a:avLst/>
            </a:prstGeom>
            <a:noFill/>
            <a:ln w="1651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b="1" sz="8700"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267" name="Line"/>
            <p:cNvSpPr/>
            <p:nvPr/>
          </p:nvSpPr>
          <p:spPr>
            <a:xfrm flipH="1" flipV="1">
              <a:off x="1769467" y="1657326"/>
              <a:ext cx="1057200" cy="708677"/>
            </a:xfrm>
            <a:prstGeom prst="line">
              <a:avLst/>
            </a:prstGeom>
            <a:noFill/>
            <a:ln w="165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68" name="Line"/>
            <p:cNvSpPr/>
            <p:nvPr/>
          </p:nvSpPr>
          <p:spPr>
            <a:xfrm flipH="1">
              <a:off x="4508926" y="2464295"/>
              <a:ext cx="1355669" cy="198330"/>
            </a:xfrm>
            <a:prstGeom prst="line">
              <a:avLst/>
            </a:prstGeom>
            <a:noFill/>
            <a:ln w="165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69" name="Line"/>
            <p:cNvSpPr/>
            <p:nvPr/>
          </p:nvSpPr>
          <p:spPr>
            <a:xfrm flipH="1">
              <a:off x="5198923" y="5399972"/>
              <a:ext cx="1355669" cy="198331"/>
            </a:xfrm>
            <a:prstGeom prst="line">
              <a:avLst/>
            </a:prstGeom>
            <a:noFill/>
            <a:ln w="165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70" name="Line"/>
            <p:cNvSpPr/>
            <p:nvPr/>
          </p:nvSpPr>
          <p:spPr>
            <a:xfrm flipH="1" flipV="1">
              <a:off x="3832615" y="4009500"/>
              <a:ext cx="340483" cy="1003555"/>
            </a:xfrm>
            <a:prstGeom prst="line">
              <a:avLst/>
            </a:prstGeom>
            <a:noFill/>
            <a:ln w="165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71" name="Line"/>
            <p:cNvSpPr/>
            <p:nvPr/>
          </p:nvSpPr>
          <p:spPr>
            <a:xfrm flipH="1" flipV="1">
              <a:off x="6722882" y="3194970"/>
              <a:ext cx="491565" cy="1096852"/>
            </a:xfrm>
            <a:prstGeom prst="line">
              <a:avLst/>
            </a:prstGeom>
            <a:noFill/>
            <a:ln w="165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72" name="Line"/>
            <p:cNvSpPr/>
            <p:nvPr/>
          </p:nvSpPr>
          <p:spPr>
            <a:xfrm flipH="1">
              <a:off x="8351941" y="3890509"/>
              <a:ext cx="1424539" cy="719934"/>
            </a:xfrm>
            <a:prstGeom prst="line">
              <a:avLst/>
            </a:prstGeom>
            <a:noFill/>
            <a:ln w="165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Today's Topic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Today's Topics</a:t>
            </a:r>
          </a:p>
        </p:txBody>
      </p:sp>
      <p:sp>
        <p:nvSpPr>
          <p:cNvPr id="276" name="Logistics…"/>
          <p:cNvSpPr txBox="1"/>
          <p:nvPr/>
        </p:nvSpPr>
        <p:spPr>
          <a:xfrm>
            <a:off x="903694" y="3802633"/>
            <a:ext cx="22576612" cy="7449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600" indent="-228600" algn="l">
              <a:buSzPct val="100000"/>
              <a:buChar char="•"/>
              <a:defRPr sz="4900"/>
            </a:pPr>
            <a:r>
              <a:t>Logistics</a:t>
            </a:r>
          </a:p>
          <a:p>
            <a:pPr lvl="1" marL="457200" indent="-228600" algn="l">
              <a:buSzPct val="100000"/>
              <a:buChar char="•"/>
              <a:defRPr sz="4900"/>
            </a:pPr>
            <a:r>
              <a:t> YEAH hours video: posted.</a:t>
            </a:r>
          </a:p>
          <a:p>
            <a:pPr lvl="1" marL="457200" indent="-228600" algn="l">
              <a:buSzPct val="100000"/>
              <a:buChar char="•"/>
              <a:defRPr sz="4900"/>
            </a:pPr>
            <a:r>
              <a:t> You must use your remaining late credits before the last assignment.</a:t>
            </a:r>
          </a:p>
          <a:p>
            <a:pPr lvl="1" marL="457200" indent="-228600" algn="l">
              <a:buSzPct val="100000"/>
              <a:buChar char="•"/>
              <a:defRPr sz="4900"/>
            </a:pPr>
            <a:r>
              <a:t> Today's handout: </a:t>
            </a:r>
            <a:r>
              <a:rPr u="sng">
                <a:hlinkClick r:id="rId2" invalidUrl="" action="" tgtFrame="" tooltip="" history="1" highlightClick="0" endSnd="0"/>
              </a:rPr>
              <a:t>http://web.stanford.edu/class/cs106b//lectures/22-Graphs/handout.pdf</a:t>
            </a:r>
            <a:r>
              <a:t> </a:t>
            </a:r>
          </a:p>
          <a:p>
            <a:pPr marL="228600" indent="-228600" algn="l">
              <a:buSzPct val="100000"/>
              <a:buChar char="•"/>
              <a:defRPr sz="4900"/>
            </a:pPr>
          </a:p>
          <a:p>
            <a:pPr marL="228600" indent="-228600" algn="l">
              <a:buSzPct val="100000"/>
              <a:buChar char="•"/>
              <a:defRPr sz="4900"/>
            </a:pPr>
            <a:r>
              <a:t>Introduction to Graphs</a:t>
            </a:r>
          </a:p>
          <a:p>
            <a:pPr lvl="1" marL="457200" indent="-228600" algn="l">
              <a:buSzPct val="100000"/>
              <a:buChar char="•"/>
              <a:defRPr sz="4900"/>
            </a:pPr>
            <a:r>
              <a:t>The wild west of the node world</a:t>
            </a:r>
          </a:p>
          <a:p>
            <a:pPr lvl="1" marL="457200" indent="-228600" algn="l">
              <a:buSzPct val="100000"/>
              <a:buChar char="•"/>
              <a:defRPr sz="4900"/>
            </a:pPr>
            <a:r>
              <a:t>First Graph</a:t>
            </a:r>
          </a:p>
          <a:p>
            <a:pPr lvl="1" marL="457200" indent="-228600" algn="l">
              <a:buSzPct val="100000"/>
              <a:buChar char="•"/>
              <a:defRPr sz="4900"/>
            </a:pPr>
            <a:r>
              <a:t>Who is your lover?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lide Number"/>
          <p:cNvSpPr txBox="1"/>
          <p:nvPr>
            <p:ph type="sldNum" sz="quarter" idx="2"/>
          </p:nvPr>
        </p:nvSpPr>
        <p:spPr>
          <a:xfrm>
            <a:off x="20824725" y="13074650"/>
            <a:ext cx="206475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79" name="image4.png" descr="image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1401435"/>
            <a:ext cx="18288000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280" name="And how does Facebook know?"/>
          <p:cNvSpPr txBox="1"/>
          <p:nvPr/>
        </p:nvSpPr>
        <p:spPr>
          <a:xfrm>
            <a:off x="4449043" y="2299231"/>
            <a:ext cx="9740747" cy="9232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5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And how does Facebook know? </a:t>
            </a:r>
          </a:p>
        </p:txBody>
      </p:sp>
      <p:sp>
        <p:nvSpPr>
          <p:cNvPr id="281" name="Intro to Graphs: Who do You Love?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Intro to Graphs: Who do You Love?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Slide Number"/>
          <p:cNvSpPr txBox="1"/>
          <p:nvPr>
            <p:ph type="sldNum" sz="quarter" idx="2"/>
          </p:nvPr>
        </p:nvSpPr>
        <p:spPr>
          <a:xfrm>
            <a:off x="20824725" y="13074650"/>
            <a:ext cx="206475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84" name="http://www.dad.info/uploads/ImageRoot/images/vl8DWvPM.jpg" descr="http://www.dad.info/uploads/ImageRoot/images/vl8DWvPM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486400" y="2610463"/>
            <a:ext cx="4724400" cy="7932023"/>
          </a:xfrm>
          <a:prstGeom prst="rect">
            <a:avLst/>
          </a:prstGeom>
          <a:ln w="12700">
            <a:miter lim="400000"/>
          </a:ln>
        </p:spPr>
      </p:pic>
      <p:pic>
        <p:nvPicPr>
          <p:cNvPr id="285" name="http://upload.wikimedia.org/wikipedia/commons/thumb/6/62/Singapore_Road_Signs_-_Regulatory_Sign_-_No_Cycles.svg/553px-Singapore_Road_Signs_-_Regulatory_Sign_-_No_Cycles.svg.png" descr="http://upload.wikimedia.org/wikipedia/commons/thumb/6/62/Singapore_Road_Signs_-_Regulatory_Sign_-_No_Cycles.svg/553px-Singapore_Road_Signs_-_Regulatory_Sign_-_No_Cycles.sv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192000" y="3066268"/>
            <a:ext cx="6981081" cy="6981082"/>
          </a:xfrm>
          <a:prstGeom prst="rect">
            <a:avLst/>
          </a:prstGeom>
          <a:ln w="12700">
            <a:miter lim="400000"/>
          </a:ln>
        </p:spPr>
      </p:pic>
      <p:sp>
        <p:nvSpPr>
          <p:cNvPr id="286" name="Only One Parent"/>
          <p:cNvSpPr txBox="1"/>
          <p:nvPr/>
        </p:nvSpPr>
        <p:spPr>
          <a:xfrm>
            <a:off x="5084517" y="10716782"/>
            <a:ext cx="6249512" cy="10960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6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Only One Parent</a:t>
            </a:r>
          </a:p>
        </p:txBody>
      </p:sp>
      <p:sp>
        <p:nvSpPr>
          <p:cNvPr id="287" name="No Cycles"/>
          <p:cNvSpPr txBox="1"/>
          <p:nvPr/>
        </p:nvSpPr>
        <p:spPr>
          <a:xfrm>
            <a:off x="13734110" y="10716779"/>
            <a:ext cx="3899219" cy="109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6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No Cycles</a:t>
            </a:r>
          </a:p>
        </p:txBody>
      </p:sp>
      <p:sp>
        <p:nvSpPr>
          <p:cNvPr id="288" name="Tree Defini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499616">
              <a:defRPr sz="7544">
                <a:solidFill>
                  <a:srgbClr val="FFFFFF"/>
                </a:solidFill>
              </a:defRPr>
            </a:lvl1pPr>
          </a:lstStyle>
          <a:p>
            <a:pPr/>
            <a:r>
              <a:t>Tree Definition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Slide Number"/>
          <p:cNvSpPr txBox="1"/>
          <p:nvPr>
            <p:ph type="sldNum" sz="quarter" idx="2"/>
          </p:nvPr>
        </p:nvSpPr>
        <p:spPr>
          <a:xfrm>
            <a:off x="20824725" y="13074650"/>
            <a:ext cx="206475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91" name="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499616">
              <a:defRPr sz="7544"/>
            </a:pPr>
          </a:p>
        </p:txBody>
      </p:sp>
      <p:pic>
        <p:nvPicPr>
          <p:cNvPr id="29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56463" y="-1"/>
            <a:ext cx="22671074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Slide Number"/>
          <p:cNvSpPr txBox="1"/>
          <p:nvPr>
            <p:ph type="sldNum" sz="quarter" idx="2"/>
          </p:nvPr>
        </p:nvSpPr>
        <p:spPr>
          <a:xfrm>
            <a:off x="20824725" y="13074650"/>
            <a:ext cx="206475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95" name="A graph is a mathematical structure…"/>
          <p:cNvSpPr txBox="1"/>
          <p:nvPr/>
        </p:nvSpPr>
        <p:spPr>
          <a:xfrm>
            <a:off x="3960962" y="3905787"/>
            <a:ext cx="16456320" cy="2631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  <a:r>
              <a:t>A </a:t>
            </a:r>
            <a:r>
              <a:rPr b="1">
                <a:solidFill>
                  <a:srgbClr val="0000FF"/>
                </a:solidFill>
              </a:rPr>
              <a:t>graph</a:t>
            </a:r>
            <a:r>
              <a:t> is a mathematical structure</a:t>
            </a: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  <a:r>
              <a:t>for representing relationships using nodes and edges.</a:t>
            </a:r>
          </a:p>
        </p:txBody>
      </p:sp>
      <p:sp>
        <p:nvSpPr>
          <p:cNvPr id="296" name="Graph Definition"/>
          <p:cNvSpPr txBox="1"/>
          <p:nvPr/>
        </p:nvSpPr>
        <p:spPr>
          <a:xfrm>
            <a:off x="3962400" y="-43797"/>
            <a:ext cx="16459200" cy="16179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1828800">
              <a:defRPr sz="9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Graph Definition</a:t>
            </a:r>
          </a:p>
        </p:txBody>
      </p:sp>
      <p:sp>
        <p:nvSpPr>
          <p:cNvPr id="297" name="*Just like a tree without the rules"/>
          <p:cNvSpPr txBox="1"/>
          <p:nvPr/>
        </p:nvSpPr>
        <p:spPr>
          <a:xfrm>
            <a:off x="7145195" y="12393941"/>
            <a:ext cx="8971380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*Just like a tree without the rules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Slide Number"/>
          <p:cNvSpPr txBox="1"/>
          <p:nvPr>
            <p:ph type="sldNum" sz="quarter" idx="2"/>
          </p:nvPr>
        </p:nvSpPr>
        <p:spPr>
          <a:xfrm>
            <a:off x="20824725" y="13074650"/>
            <a:ext cx="206475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300" name="image12.png" descr="image1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1799" y="0"/>
            <a:ext cx="2898648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01" name="We can have a family tree?"/>
          <p:cNvSpPr txBox="1"/>
          <p:nvPr/>
        </p:nvSpPr>
        <p:spPr>
          <a:xfrm rot="21020918">
            <a:off x="9316226" y="10182612"/>
            <a:ext cx="9414739" cy="1034252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6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We can have a family tree?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Slide Number"/>
          <p:cNvSpPr txBox="1"/>
          <p:nvPr>
            <p:ph type="sldNum" sz="quarter" idx="2"/>
          </p:nvPr>
        </p:nvSpPr>
        <p:spPr>
          <a:xfrm>
            <a:off x="20824725" y="13074650"/>
            <a:ext cx="206475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06" name="Group"/>
          <p:cNvGrpSpPr/>
          <p:nvPr/>
        </p:nvGrpSpPr>
        <p:grpSpPr>
          <a:xfrm>
            <a:off x="9025401" y="6131280"/>
            <a:ext cx="3437553" cy="2386821"/>
            <a:chOff x="0" y="0"/>
            <a:chExt cx="3437552" cy="2386820"/>
          </a:xfrm>
        </p:grpSpPr>
        <p:sp>
          <p:nvSpPr>
            <p:cNvPr id="304" name="Oval"/>
            <p:cNvSpPr/>
            <p:nvPr/>
          </p:nvSpPr>
          <p:spPr>
            <a:xfrm>
              <a:off x="-1" y="-1"/>
              <a:ext cx="3437554" cy="2386822"/>
            </a:xfrm>
            <a:prstGeom prst="ellips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5" name="Cersi"/>
            <p:cNvSpPr txBox="1"/>
            <p:nvPr/>
          </p:nvSpPr>
          <p:spPr>
            <a:xfrm>
              <a:off x="503418" y="842747"/>
              <a:ext cx="2430716" cy="7013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Cersi</a:t>
              </a:r>
            </a:p>
          </p:txBody>
        </p:sp>
      </p:grpSp>
      <p:grpSp>
        <p:nvGrpSpPr>
          <p:cNvPr id="309" name="Group"/>
          <p:cNvGrpSpPr/>
          <p:nvPr/>
        </p:nvGrpSpPr>
        <p:grpSpPr>
          <a:xfrm>
            <a:off x="15001068" y="5822949"/>
            <a:ext cx="3437553" cy="2386822"/>
            <a:chOff x="0" y="0"/>
            <a:chExt cx="3437552" cy="2386820"/>
          </a:xfrm>
        </p:grpSpPr>
        <p:sp>
          <p:nvSpPr>
            <p:cNvPr id="307" name="Oval"/>
            <p:cNvSpPr/>
            <p:nvPr/>
          </p:nvSpPr>
          <p:spPr>
            <a:xfrm>
              <a:off x="-1" y="-1"/>
              <a:ext cx="3437554" cy="2386822"/>
            </a:xfrm>
            <a:prstGeom prst="ellips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8" name="Jamie"/>
            <p:cNvSpPr txBox="1"/>
            <p:nvPr/>
          </p:nvSpPr>
          <p:spPr>
            <a:xfrm>
              <a:off x="503418" y="842747"/>
              <a:ext cx="2430716" cy="7013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Jamie</a:t>
              </a:r>
            </a:p>
          </p:txBody>
        </p:sp>
      </p:grpSp>
      <p:grpSp>
        <p:nvGrpSpPr>
          <p:cNvPr id="312" name="Group"/>
          <p:cNvGrpSpPr/>
          <p:nvPr/>
        </p:nvGrpSpPr>
        <p:grpSpPr>
          <a:xfrm>
            <a:off x="11891942" y="2406951"/>
            <a:ext cx="3437553" cy="2386821"/>
            <a:chOff x="0" y="0"/>
            <a:chExt cx="3437552" cy="2386820"/>
          </a:xfrm>
        </p:grpSpPr>
        <p:sp>
          <p:nvSpPr>
            <p:cNvPr id="310" name="Oval"/>
            <p:cNvSpPr/>
            <p:nvPr/>
          </p:nvSpPr>
          <p:spPr>
            <a:xfrm>
              <a:off x="-1" y="-1"/>
              <a:ext cx="3437554" cy="2386822"/>
            </a:xfrm>
            <a:prstGeom prst="ellips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1" name="Tywin"/>
            <p:cNvSpPr txBox="1"/>
            <p:nvPr/>
          </p:nvSpPr>
          <p:spPr>
            <a:xfrm>
              <a:off x="503418" y="842747"/>
              <a:ext cx="2430716" cy="7013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Tywin</a:t>
              </a:r>
            </a:p>
          </p:txBody>
        </p:sp>
      </p:grpSp>
      <p:grpSp>
        <p:nvGrpSpPr>
          <p:cNvPr id="315" name="Group"/>
          <p:cNvGrpSpPr/>
          <p:nvPr/>
        </p:nvGrpSpPr>
        <p:grpSpPr>
          <a:xfrm>
            <a:off x="3987763" y="6151414"/>
            <a:ext cx="3437554" cy="2386821"/>
            <a:chOff x="0" y="0"/>
            <a:chExt cx="3437552" cy="2386820"/>
          </a:xfrm>
        </p:grpSpPr>
        <p:sp>
          <p:nvSpPr>
            <p:cNvPr id="313" name="Oval"/>
            <p:cNvSpPr/>
            <p:nvPr/>
          </p:nvSpPr>
          <p:spPr>
            <a:xfrm>
              <a:off x="-1" y="-1"/>
              <a:ext cx="3437554" cy="2386822"/>
            </a:xfrm>
            <a:prstGeom prst="ellips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4" name="Tyrion"/>
            <p:cNvSpPr txBox="1"/>
            <p:nvPr/>
          </p:nvSpPr>
          <p:spPr>
            <a:xfrm>
              <a:off x="503418" y="842747"/>
              <a:ext cx="2430716" cy="7013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Tyrion</a:t>
              </a:r>
            </a:p>
          </p:txBody>
        </p:sp>
      </p:grpSp>
      <p:sp>
        <p:nvSpPr>
          <p:cNvPr id="316" name="Family Tree"/>
          <p:cNvSpPr txBox="1"/>
          <p:nvPr/>
        </p:nvSpPr>
        <p:spPr>
          <a:xfrm>
            <a:off x="3962400" y="-43797"/>
            <a:ext cx="16459200" cy="16179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1828800">
              <a:defRPr sz="9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Family Tree</a:t>
            </a:r>
          </a:p>
        </p:txBody>
      </p:sp>
      <p:sp>
        <p:nvSpPr>
          <p:cNvPr id="317" name="Line"/>
          <p:cNvSpPr/>
          <p:nvPr/>
        </p:nvSpPr>
        <p:spPr>
          <a:xfrm flipH="1">
            <a:off x="7054829" y="4335689"/>
            <a:ext cx="4554211" cy="1773692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18" name="Line"/>
          <p:cNvSpPr/>
          <p:nvPr/>
        </p:nvSpPr>
        <p:spPr>
          <a:xfrm flipH="1">
            <a:off x="11674724" y="4968950"/>
            <a:ext cx="1246301" cy="1140433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19" name="Line"/>
          <p:cNvSpPr/>
          <p:nvPr/>
        </p:nvSpPr>
        <p:spPr>
          <a:xfrm>
            <a:off x="14780385" y="4682520"/>
            <a:ext cx="901168" cy="879426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Slide Number"/>
          <p:cNvSpPr txBox="1"/>
          <p:nvPr>
            <p:ph type="sldNum" sz="quarter" idx="2"/>
          </p:nvPr>
        </p:nvSpPr>
        <p:spPr>
          <a:xfrm>
            <a:off x="20824725" y="13074650"/>
            <a:ext cx="206475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24" name="Group"/>
          <p:cNvGrpSpPr/>
          <p:nvPr/>
        </p:nvGrpSpPr>
        <p:grpSpPr>
          <a:xfrm>
            <a:off x="9025401" y="6131280"/>
            <a:ext cx="3437553" cy="2386821"/>
            <a:chOff x="0" y="0"/>
            <a:chExt cx="3437552" cy="2386820"/>
          </a:xfrm>
        </p:grpSpPr>
        <p:sp>
          <p:nvSpPr>
            <p:cNvPr id="322" name="Oval"/>
            <p:cNvSpPr/>
            <p:nvPr/>
          </p:nvSpPr>
          <p:spPr>
            <a:xfrm>
              <a:off x="-1" y="-1"/>
              <a:ext cx="3437554" cy="2386822"/>
            </a:xfrm>
            <a:prstGeom prst="ellips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3" name="Cersi"/>
            <p:cNvSpPr txBox="1"/>
            <p:nvPr/>
          </p:nvSpPr>
          <p:spPr>
            <a:xfrm>
              <a:off x="503418" y="842747"/>
              <a:ext cx="2430716" cy="7013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Cersi</a:t>
              </a:r>
            </a:p>
          </p:txBody>
        </p:sp>
      </p:grpSp>
      <p:grpSp>
        <p:nvGrpSpPr>
          <p:cNvPr id="327" name="Group"/>
          <p:cNvGrpSpPr/>
          <p:nvPr/>
        </p:nvGrpSpPr>
        <p:grpSpPr>
          <a:xfrm>
            <a:off x="15001068" y="5822949"/>
            <a:ext cx="3437553" cy="2386822"/>
            <a:chOff x="0" y="0"/>
            <a:chExt cx="3437552" cy="2386820"/>
          </a:xfrm>
        </p:grpSpPr>
        <p:sp>
          <p:nvSpPr>
            <p:cNvPr id="325" name="Oval"/>
            <p:cNvSpPr/>
            <p:nvPr/>
          </p:nvSpPr>
          <p:spPr>
            <a:xfrm>
              <a:off x="-1" y="-1"/>
              <a:ext cx="3437554" cy="2386822"/>
            </a:xfrm>
            <a:prstGeom prst="ellips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6" name="Jamie"/>
            <p:cNvSpPr txBox="1"/>
            <p:nvPr/>
          </p:nvSpPr>
          <p:spPr>
            <a:xfrm>
              <a:off x="503418" y="842747"/>
              <a:ext cx="2430716" cy="7013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Jamie</a:t>
              </a:r>
            </a:p>
          </p:txBody>
        </p:sp>
      </p:grpSp>
      <p:grpSp>
        <p:nvGrpSpPr>
          <p:cNvPr id="330" name="Group"/>
          <p:cNvGrpSpPr/>
          <p:nvPr/>
        </p:nvGrpSpPr>
        <p:grpSpPr>
          <a:xfrm>
            <a:off x="11891942" y="2406951"/>
            <a:ext cx="3437553" cy="2386821"/>
            <a:chOff x="0" y="0"/>
            <a:chExt cx="3437552" cy="2386820"/>
          </a:xfrm>
        </p:grpSpPr>
        <p:sp>
          <p:nvSpPr>
            <p:cNvPr id="328" name="Oval"/>
            <p:cNvSpPr/>
            <p:nvPr/>
          </p:nvSpPr>
          <p:spPr>
            <a:xfrm>
              <a:off x="-1" y="-1"/>
              <a:ext cx="3437554" cy="2386822"/>
            </a:xfrm>
            <a:prstGeom prst="ellips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9" name="Tywin"/>
            <p:cNvSpPr txBox="1"/>
            <p:nvPr/>
          </p:nvSpPr>
          <p:spPr>
            <a:xfrm>
              <a:off x="503418" y="842747"/>
              <a:ext cx="2430716" cy="7013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Tywin</a:t>
              </a:r>
            </a:p>
          </p:txBody>
        </p:sp>
      </p:grpSp>
      <p:grpSp>
        <p:nvGrpSpPr>
          <p:cNvPr id="333" name="Group"/>
          <p:cNvGrpSpPr/>
          <p:nvPr/>
        </p:nvGrpSpPr>
        <p:grpSpPr>
          <a:xfrm>
            <a:off x="3987763" y="6151414"/>
            <a:ext cx="3437554" cy="2386821"/>
            <a:chOff x="0" y="0"/>
            <a:chExt cx="3437552" cy="2386820"/>
          </a:xfrm>
        </p:grpSpPr>
        <p:sp>
          <p:nvSpPr>
            <p:cNvPr id="331" name="Oval"/>
            <p:cNvSpPr/>
            <p:nvPr/>
          </p:nvSpPr>
          <p:spPr>
            <a:xfrm>
              <a:off x="-1" y="-1"/>
              <a:ext cx="3437554" cy="2386822"/>
            </a:xfrm>
            <a:prstGeom prst="ellips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2" name="Tyrion"/>
            <p:cNvSpPr txBox="1"/>
            <p:nvPr/>
          </p:nvSpPr>
          <p:spPr>
            <a:xfrm>
              <a:off x="503418" y="842747"/>
              <a:ext cx="2430716" cy="7013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Tyrion</a:t>
              </a:r>
            </a:p>
          </p:txBody>
        </p:sp>
      </p:grpSp>
      <p:grpSp>
        <p:nvGrpSpPr>
          <p:cNvPr id="336" name="Group"/>
          <p:cNvGrpSpPr/>
          <p:nvPr/>
        </p:nvGrpSpPr>
        <p:grpSpPr>
          <a:xfrm>
            <a:off x="12373641" y="9436027"/>
            <a:ext cx="3437553" cy="2386821"/>
            <a:chOff x="0" y="0"/>
            <a:chExt cx="3437552" cy="2386820"/>
          </a:xfrm>
        </p:grpSpPr>
        <p:sp>
          <p:nvSpPr>
            <p:cNvPr id="334" name="Oval"/>
            <p:cNvSpPr/>
            <p:nvPr/>
          </p:nvSpPr>
          <p:spPr>
            <a:xfrm>
              <a:off x="-1" y="-1"/>
              <a:ext cx="3437554" cy="2386822"/>
            </a:xfrm>
            <a:prstGeom prst="ellips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5" name="Joffrey"/>
            <p:cNvSpPr txBox="1"/>
            <p:nvPr/>
          </p:nvSpPr>
          <p:spPr>
            <a:xfrm>
              <a:off x="503418" y="842747"/>
              <a:ext cx="2430716" cy="7013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Joffrey</a:t>
              </a:r>
            </a:p>
          </p:txBody>
        </p:sp>
      </p:grpSp>
      <p:sp>
        <p:nvSpPr>
          <p:cNvPr id="337" name="Not a Tree"/>
          <p:cNvSpPr txBox="1"/>
          <p:nvPr/>
        </p:nvSpPr>
        <p:spPr>
          <a:xfrm>
            <a:off x="3962400" y="-43797"/>
            <a:ext cx="16459200" cy="16179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1828800">
              <a:defRPr sz="9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Not a Tree</a:t>
            </a:r>
          </a:p>
        </p:txBody>
      </p:sp>
      <p:sp>
        <p:nvSpPr>
          <p:cNvPr id="338" name="Line"/>
          <p:cNvSpPr/>
          <p:nvPr/>
        </p:nvSpPr>
        <p:spPr>
          <a:xfrm flipH="1">
            <a:off x="7054829" y="4335689"/>
            <a:ext cx="4554211" cy="1773692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39" name="Line"/>
          <p:cNvSpPr/>
          <p:nvPr/>
        </p:nvSpPr>
        <p:spPr>
          <a:xfrm flipH="1">
            <a:off x="11674724" y="4968950"/>
            <a:ext cx="1246301" cy="1140433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40" name="Line"/>
          <p:cNvSpPr/>
          <p:nvPr/>
        </p:nvSpPr>
        <p:spPr>
          <a:xfrm>
            <a:off x="14780385" y="4682520"/>
            <a:ext cx="901168" cy="879426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41" name="Line"/>
          <p:cNvSpPr/>
          <p:nvPr/>
        </p:nvSpPr>
        <p:spPr>
          <a:xfrm flipH="1">
            <a:off x="14650744" y="8229904"/>
            <a:ext cx="1246301" cy="1140433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42" name="Line"/>
          <p:cNvSpPr/>
          <p:nvPr/>
        </p:nvSpPr>
        <p:spPr>
          <a:xfrm>
            <a:off x="11954165" y="8687983"/>
            <a:ext cx="901167" cy="879427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47" name="Group"/>
          <p:cNvGrpSpPr/>
          <p:nvPr/>
        </p:nvGrpSpPr>
        <p:grpSpPr>
          <a:xfrm>
            <a:off x="9025401" y="6131280"/>
            <a:ext cx="3437553" cy="2386821"/>
            <a:chOff x="0" y="0"/>
            <a:chExt cx="3437552" cy="2386820"/>
          </a:xfrm>
        </p:grpSpPr>
        <p:sp>
          <p:nvSpPr>
            <p:cNvPr id="345" name="Oval"/>
            <p:cNvSpPr/>
            <p:nvPr/>
          </p:nvSpPr>
          <p:spPr>
            <a:xfrm>
              <a:off x="-1" y="-1"/>
              <a:ext cx="3437554" cy="2386822"/>
            </a:xfrm>
            <a:prstGeom prst="ellips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6" name="Cersi"/>
            <p:cNvSpPr txBox="1"/>
            <p:nvPr/>
          </p:nvSpPr>
          <p:spPr>
            <a:xfrm>
              <a:off x="503418" y="842747"/>
              <a:ext cx="2430716" cy="7013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Cersi</a:t>
              </a:r>
            </a:p>
          </p:txBody>
        </p:sp>
      </p:grpSp>
      <p:grpSp>
        <p:nvGrpSpPr>
          <p:cNvPr id="350" name="Group"/>
          <p:cNvGrpSpPr/>
          <p:nvPr/>
        </p:nvGrpSpPr>
        <p:grpSpPr>
          <a:xfrm>
            <a:off x="15001068" y="5822949"/>
            <a:ext cx="3437553" cy="2386822"/>
            <a:chOff x="0" y="0"/>
            <a:chExt cx="3437552" cy="2386820"/>
          </a:xfrm>
        </p:grpSpPr>
        <p:sp>
          <p:nvSpPr>
            <p:cNvPr id="348" name="Oval"/>
            <p:cNvSpPr/>
            <p:nvPr/>
          </p:nvSpPr>
          <p:spPr>
            <a:xfrm>
              <a:off x="-1" y="-1"/>
              <a:ext cx="3437554" cy="2386822"/>
            </a:xfrm>
            <a:prstGeom prst="ellips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9" name="Jamie"/>
            <p:cNvSpPr txBox="1"/>
            <p:nvPr/>
          </p:nvSpPr>
          <p:spPr>
            <a:xfrm>
              <a:off x="503418" y="842747"/>
              <a:ext cx="2430716" cy="7013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Jamie</a:t>
              </a:r>
            </a:p>
          </p:txBody>
        </p:sp>
      </p:grpSp>
      <p:grpSp>
        <p:nvGrpSpPr>
          <p:cNvPr id="353" name="Group"/>
          <p:cNvGrpSpPr/>
          <p:nvPr/>
        </p:nvGrpSpPr>
        <p:grpSpPr>
          <a:xfrm>
            <a:off x="11891942" y="2406951"/>
            <a:ext cx="3437553" cy="2386821"/>
            <a:chOff x="0" y="0"/>
            <a:chExt cx="3437552" cy="2386820"/>
          </a:xfrm>
        </p:grpSpPr>
        <p:sp>
          <p:nvSpPr>
            <p:cNvPr id="351" name="Oval"/>
            <p:cNvSpPr/>
            <p:nvPr/>
          </p:nvSpPr>
          <p:spPr>
            <a:xfrm>
              <a:off x="-1" y="-1"/>
              <a:ext cx="3437554" cy="2386822"/>
            </a:xfrm>
            <a:prstGeom prst="ellips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2" name="Tywin"/>
            <p:cNvSpPr txBox="1"/>
            <p:nvPr/>
          </p:nvSpPr>
          <p:spPr>
            <a:xfrm>
              <a:off x="503418" y="842747"/>
              <a:ext cx="2430716" cy="7013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Tywin</a:t>
              </a:r>
            </a:p>
          </p:txBody>
        </p:sp>
      </p:grpSp>
      <p:grpSp>
        <p:nvGrpSpPr>
          <p:cNvPr id="356" name="Group"/>
          <p:cNvGrpSpPr/>
          <p:nvPr/>
        </p:nvGrpSpPr>
        <p:grpSpPr>
          <a:xfrm>
            <a:off x="12373641" y="9436027"/>
            <a:ext cx="3437553" cy="2386821"/>
            <a:chOff x="0" y="0"/>
            <a:chExt cx="3437552" cy="2386820"/>
          </a:xfrm>
        </p:grpSpPr>
        <p:sp>
          <p:nvSpPr>
            <p:cNvPr id="354" name="Oval"/>
            <p:cNvSpPr/>
            <p:nvPr/>
          </p:nvSpPr>
          <p:spPr>
            <a:xfrm>
              <a:off x="-1" y="-1"/>
              <a:ext cx="3437554" cy="2386822"/>
            </a:xfrm>
            <a:prstGeom prst="ellips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5" name="Joffrey"/>
            <p:cNvSpPr txBox="1"/>
            <p:nvPr/>
          </p:nvSpPr>
          <p:spPr>
            <a:xfrm>
              <a:off x="503418" y="842747"/>
              <a:ext cx="2430716" cy="7013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Joffrey</a:t>
              </a:r>
            </a:p>
          </p:txBody>
        </p:sp>
      </p:grpSp>
      <p:sp>
        <p:nvSpPr>
          <p:cNvPr id="357" name="Not a Tree"/>
          <p:cNvSpPr txBox="1"/>
          <p:nvPr/>
        </p:nvSpPr>
        <p:spPr>
          <a:xfrm>
            <a:off x="3962400" y="-43797"/>
            <a:ext cx="16459200" cy="16179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1828800">
              <a:defRPr sz="9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Not a Tree</a:t>
            </a:r>
          </a:p>
        </p:txBody>
      </p:sp>
      <p:sp>
        <p:nvSpPr>
          <p:cNvPr id="358" name="Line"/>
          <p:cNvSpPr/>
          <p:nvPr/>
        </p:nvSpPr>
        <p:spPr>
          <a:xfrm flipH="1">
            <a:off x="11674724" y="4968950"/>
            <a:ext cx="1246301" cy="1140433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59" name="Line"/>
          <p:cNvSpPr/>
          <p:nvPr/>
        </p:nvSpPr>
        <p:spPr>
          <a:xfrm>
            <a:off x="14780385" y="4682520"/>
            <a:ext cx="901168" cy="879426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60" name="Line"/>
          <p:cNvSpPr/>
          <p:nvPr/>
        </p:nvSpPr>
        <p:spPr>
          <a:xfrm flipH="1">
            <a:off x="14650744" y="8229904"/>
            <a:ext cx="1246301" cy="1140433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61" name="Line"/>
          <p:cNvSpPr/>
          <p:nvPr/>
        </p:nvSpPr>
        <p:spPr>
          <a:xfrm>
            <a:off x="11954165" y="8687983"/>
            <a:ext cx="901167" cy="879427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62" name="Line"/>
          <p:cNvSpPr/>
          <p:nvPr/>
        </p:nvSpPr>
        <p:spPr>
          <a:xfrm>
            <a:off x="13032230" y="5255381"/>
            <a:ext cx="1773515" cy="35035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8800" y="0"/>
                </a:moveTo>
                <a:cubicBezTo>
                  <a:pt x="8089" y="360"/>
                  <a:pt x="7503" y="798"/>
                  <a:pt x="6667" y="1080"/>
                </a:cubicBezTo>
                <a:cubicBezTo>
                  <a:pt x="6051" y="1288"/>
                  <a:pt x="5507" y="1433"/>
                  <a:pt x="5067" y="1755"/>
                </a:cubicBezTo>
                <a:cubicBezTo>
                  <a:pt x="4477" y="2186"/>
                  <a:pt x="4010" y="2658"/>
                  <a:pt x="3467" y="3105"/>
                </a:cubicBezTo>
                <a:cubicBezTo>
                  <a:pt x="3299" y="3243"/>
                  <a:pt x="2933" y="3510"/>
                  <a:pt x="2933" y="3510"/>
                </a:cubicBezTo>
                <a:cubicBezTo>
                  <a:pt x="1667" y="6074"/>
                  <a:pt x="3075" y="3430"/>
                  <a:pt x="1867" y="5265"/>
                </a:cubicBezTo>
                <a:cubicBezTo>
                  <a:pt x="718" y="7009"/>
                  <a:pt x="2736" y="4367"/>
                  <a:pt x="1067" y="6480"/>
                </a:cubicBezTo>
                <a:lnTo>
                  <a:pt x="533" y="7830"/>
                </a:lnTo>
                <a:lnTo>
                  <a:pt x="267" y="8505"/>
                </a:lnTo>
                <a:cubicBezTo>
                  <a:pt x="178" y="9405"/>
                  <a:pt x="0" y="10304"/>
                  <a:pt x="0" y="11205"/>
                </a:cubicBezTo>
                <a:cubicBezTo>
                  <a:pt x="0" y="12916"/>
                  <a:pt x="56" y="14628"/>
                  <a:pt x="267" y="16335"/>
                </a:cubicBezTo>
                <a:cubicBezTo>
                  <a:pt x="369" y="17160"/>
                  <a:pt x="618" y="17591"/>
                  <a:pt x="1333" y="18225"/>
                </a:cubicBezTo>
                <a:cubicBezTo>
                  <a:pt x="1492" y="18366"/>
                  <a:pt x="1732" y="18483"/>
                  <a:pt x="1867" y="18630"/>
                </a:cubicBezTo>
                <a:cubicBezTo>
                  <a:pt x="2268" y="19070"/>
                  <a:pt x="2359" y="19592"/>
                  <a:pt x="2933" y="19980"/>
                </a:cubicBezTo>
                <a:cubicBezTo>
                  <a:pt x="3278" y="20213"/>
                  <a:pt x="4596" y="21155"/>
                  <a:pt x="5067" y="21195"/>
                </a:cubicBezTo>
                <a:cubicBezTo>
                  <a:pt x="7305" y="21384"/>
                  <a:pt x="6147" y="21255"/>
                  <a:pt x="8533" y="21600"/>
                </a:cubicBezTo>
                <a:cubicBezTo>
                  <a:pt x="9956" y="21555"/>
                  <a:pt x="11388" y="21562"/>
                  <a:pt x="12800" y="21465"/>
                </a:cubicBezTo>
                <a:cubicBezTo>
                  <a:pt x="14129" y="21373"/>
                  <a:pt x="14934" y="21033"/>
                  <a:pt x="16000" y="20655"/>
                </a:cubicBezTo>
                <a:cubicBezTo>
                  <a:pt x="16364" y="20526"/>
                  <a:pt x="16690" y="20369"/>
                  <a:pt x="17067" y="20250"/>
                </a:cubicBezTo>
                <a:cubicBezTo>
                  <a:pt x="17404" y="20143"/>
                  <a:pt x="17778" y="20070"/>
                  <a:pt x="18133" y="19980"/>
                </a:cubicBezTo>
                <a:cubicBezTo>
                  <a:pt x="18311" y="19845"/>
                  <a:pt x="18461" y="19700"/>
                  <a:pt x="18667" y="19575"/>
                </a:cubicBezTo>
                <a:cubicBezTo>
                  <a:pt x="18908" y="19428"/>
                  <a:pt x="19269" y="19333"/>
                  <a:pt x="19467" y="19170"/>
                </a:cubicBezTo>
                <a:cubicBezTo>
                  <a:pt x="19830" y="18871"/>
                  <a:pt x="20796" y="17964"/>
                  <a:pt x="21067" y="17415"/>
                </a:cubicBezTo>
                <a:lnTo>
                  <a:pt x="21600" y="16335"/>
                </a:lnTo>
                <a:cubicBezTo>
                  <a:pt x="21511" y="14220"/>
                  <a:pt x="21491" y="12104"/>
                  <a:pt x="21333" y="9990"/>
                </a:cubicBezTo>
                <a:cubicBezTo>
                  <a:pt x="21313" y="9716"/>
                  <a:pt x="21149" y="9451"/>
                  <a:pt x="21067" y="9180"/>
                </a:cubicBezTo>
                <a:cubicBezTo>
                  <a:pt x="20971" y="8866"/>
                  <a:pt x="20898" y="8549"/>
                  <a:pt x="20800" y="8235"/>
                </a:cubicBezTo>
                <a:cubicBezTo>
                  <a:pt x="20631" y="7694"/>
                  <a:pt x="20479" y="7152"/>
                  <a:pt x="20267" y="6615"/>
                </a:cubicBezTo>
                <a:cubicBezTo>
                  <a:pt x="20178" y="6390"/>
                  <a:pt x="20143" y="6158"/>
                  <a:pt x="20000" y="5940"/>
                </a:cubicBezTo>
                <a:cubicBezTo>
                  <a:pt x="19874" y="5749"/>
                  <a:pt x="19628" y="5584"/>
                  <a:pt x="19467" y="5400"/>
                </a:cubicBezTo>
                <a:cubicBezTo>
                  <a:pt x="18306" y="4078"/>
                  <a:pt x="19720" y="5389"/>
                  <a:pt x="17867" y="3915"/>
                </a:cubicBezTo>
                <a:cubicBezTo>
                  <a:pt x="17588" y="3694"/>
                  <a:pt x="17354" y="3458"/>
                  <a:pt x="17067" y="3240"/>
                </a:cubicBezTo>
                <a:cubicBezTo>
                  <a:pt x="16820" y="3053"/>
                  <a:pt x="16522" y="2884"/>
                  <a:pt x="16267" y="2700"/>
                </a:cubicBezTo>
                <a:cubicBezTo>
                  <a:pt x="13969" y="1038"/>
                  <a:pt x="16268" y="2611"/>
                  <a:pt x="14400" y="1350"/>
                </a:cubicBezTo>
                <a:cubicBezTo>
                  <a:pt x="14311" y="1215"/>
                  <a:pt x="14289" y="827"/>
                  <a:pt x="14133" y="945"/>
                </a:cubicBezTo>
                <a:cubicBezTo>
                  <a:pt x="13833" y="1173"/>
                  <a:pt x="13998" y="1489"/>
                  <a:pt x="13867" y="1755"/>
                </a:cubicBezTo>
                <a:cubicBezTo>
                  <a:pt x="13730" y="2031"/>
                  <a:pt x="13511" y="2295"/>
                  <a:pt x="13333" y="2565"/>
                </a:cubicBezTo>
                <a:lnTo>
                  <a:pt x="13067" y="2970"/>
                </a:lnTo>
                <a:cubicBezTo>
                  <a:pt x="12978" y="2745"/>
                  <a:pt x="12800" y="2524"/>
                  <a:pt x="12800" y="2295"/>
                </a:cubicBezTo>
                <a:cubicBezTo>
                  <a:pt x="12800" y="1888"/>
                  <a:pt x="12934" y="1482"/>
                  <a:pt x="13067" y="1080"/>
                </a:cubicBezTo>
                <a:cubicBezTo>
                  <a:pt x="13113" y="940"/>
                  <a:pt x="13135" y="776"/>
                  <a:pt x="13333" y="675"/>
                </a:cubicBezTo>
                <a:cubicBezTo>
                  <a:pt x="13532" y="574"/>
                  <a:pt x="13853" y="547"/>
                  <a:pt x="14133" y="540"/>
                </a:cubicBezTo>
                <a:cubicBezTo>
                  <a:pt x="15554" y="502"/>
                  <a:pt x="16978" y="540"/>
                  <a:pt x="18400" y="540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365" name="Group"/>
          <p:cNvGrpSpPr/>
          <p:nvPr/>
        </p:nvGrpSpPr>
        <p:grpSpPr>
          <a:xfrm>
            <a:off x="3987763" y="6151414"/>
            <a:ext cx="3437554" cy="2386821"/>
            <a:chOff x="0" y="0"/>
            <a:chExt cx="3437552" cy="2386820"/>
          </a:xfrm>
        </p:grpSpPr>
        <p:sp>
          <p:nvSpPr>
            <p:cNvPr id="363" name="Oval"/>
            <p:cNvSpPr/>
            <p:nvPr/>
          </p:nvSpPr>
          <p:spPr>
            <a:xfrm>
              <a:off x="-1" y="-1"/>
              <a:ext cx="3437554" cy="2386822"/>
            </a:xfrm>
            <a:prstGeom prst="ellips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4" name="Tyrion"/>
            <p:cNvSpPr txBox="1"/>
            <p:nvPr/>
          </p:nvSpPr>
          <p:spPr>
            <a:xfrm>
              <a:off x="503418" y="842747"/>
              <a:ext cx="2430716" cy="7013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Tyrion</a:t>
              </a:r>
            </a:p>
          </p:txBody>
        </p:sp>
      </p:grpSp>
      <p:sp>
        <p:nvSpPr>
          <p:cNvPr id="366" name="Line"/>
          <p:cNvSpPr/>
          <p:nvPr/>
        </p:nvSpPr>
        <p:spPr>
          <a:xfrm flipH="1">
            <a:off x="7054829" y="4335689"/>
            <a:ext cx="4554211" cy="1773692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369" name="image12.png" descr="image1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1799" y="0"/>
            <a:ext cx="2898648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70" name="We can have a family tree?"/>
          <p:cNvSpPr txBox="1"/>
          <p:nvPr/>
        </p:nvSpPr>
        <p:spPr>
          <a:xfrm rot="21020918">
            <a:off x="9316224" y="10182612"/>
            <a:ext cx="9414739" cy="1034252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6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We can have a family tree?</a:t>
            </a:r>
          </a:p>
        </p:txBody>
      </p:sp>
      <p:sp>
        <p:nvSpPr>
          <p:cNvPr id="371" name="Line"/>
          <p:cNvSpPr/>
          <p:nvPr/>
        </p:nvSpPr>
        <p:spPr>
          <a:xfrm flipV="1">
            <a:off x="16710629" y="9678662"/>
            <a:ext cx="1445087" cy="1182463"/>
          </a:xfrm>
          <a:prstGeom prst="line">
            <a:avLst/>
          </a:prstGeom>
          <a:solidFill>
            <a:srgbClr val="4F81BD"/>
          </a:solidFill>
          <a:ln w="76200">
            <a:solidFill>
              <a:srgbClr val="FF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72" name="graph"/>
          <p:cNvSpPr txBox="1"/>
          <p:nvPr/>
        </p:nvSpPr>
        <p:spPr>
          <a:xfrm rot="21020918">
            <a:off x="16308385" y="8281725"/>
            <a:ext cx="2144486" cy="1034253"/>
          </a:xfrm>
          <a:prstGeom prst="rect">
            <a:avLst/>
          </a:prstGeom>
          <a:solidFill>
            <a:srgbClr val="DBEEF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6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graph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77" name="Group"/>
          <p:cNvGrpSpPr/>
          <p:nvPr/>
        </p:nvGrpSpPr>
        <p:grpSpPr>
          <a:xfrm>
            <a:off x="10193190" y="6219416"/>
            <a:ext cx="3437553" cy="2386821"/>
            <a:chOff x="0" y="0"/>
            <a:chExt cx="3437552" cy="2386820"/>
          </a:xfrm>
        </p:grpSpPr>
        <p:sp>
          <p:nvSpPr>
            <p:cNvPr id="375" name="Oval"/>
            <p:cNvSpPr/>
            <p:nvPr/>
          </p:nvSpPr>
          <p:spPr>
            <a:xfrm>
              <a:off x="-1" y="-1"/>
              <a:ext cx="3437554" cy="2386822"/>
            </a:xfrm>
            <a:prstGeom prst="ellips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6" name="Cersi"/>
            <p:cNvSpPr txBox="1"/>
            <p:nvPr/>
          </p:nvSpPr>
          <p:spPr>
            <a:xfrm>
              <a:off x="503418" y="842747"/>
              <a:ext cx="2430716" cy="7013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Cersi</a:t>
              </a:r>
            </a:p>
          </p:txBody>
        </p:sp>
      </p:grpSp>
      <p:grpSp>
        <p:nvGrpSpPr>
          <p:cNvPr id="380" name="Group"/>
          <p:cNvGrpSpPr/>
          <p:nvPr/>
        </p:nvGrpSpPr>
        <p:grpSpPr>
          <a:xfrm>
            <a:off x="15001068" y="5822949"/>
            <a:ext cx="3437553" cy="2386822"/>
            <a:chOff x="0" y="0"/>
            <a:chExt cx="3437552" cy="2386820"/>
          </a:xfrm>
        </p:grpSpPr>
        <p:sp>
          <p:nvSpPr>
            <p:cNvPr id="378" name="Oval"/>
            <p:cNvSpPr/>
            <p:nvPr/>
          </p:nvSpPr>
          <p:spPr>
            <a:xfrm>
              <a:off x="-1" y="-1"/>
              <a:ext cx="3437554" cy="2386822"/>
            </a:xfrm>
            <a:prstGeom prst="ellips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9" name="Jamie"/>
            <p:cNvSpPr txBox="1"/>
            <p:nvPr/>
          </p:nvSpPr>
          <p:spPr>
            <a:xfrm>
              <a:off x="503418" y="842747"/>
              <a:ext cx="2430716" cy="7013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Jamie</a:t>
              </a:r>
            </a:p>
          </p:txBody>
        </p:sp>
      </p:grpSp>
      <p:grpSp>
        <p:nvGrpSpPr>
          <p:cNvPr id="383" name="Group"/>
          <p:cNvGrpSpPr/>
          <p:nvPr/>
        </p:nvGrpSpPr>
        <p:grpSpPr>
          <a:xfrm>
            <a:off x="11891942" y="2406951"/>
            <a:ext cx="3437553" cy="2386821"/>
            <a:chOff x="0" y="0"/>
            <a:chExt cx="3437552" cy="2386820"/>
          </a:xfrm>
        </p:grpSpPr>
        <p:sp>
          <p:nvSpPr>
            <p:cNvPr id="381" name="Oval"/>
            <p:cNvSpPr/>
            <p:nvPr/>
          </p:nvSpPr>
          <p:spPr>
            <a:xfrm>
              <a:off x="-1" y="-1"/>
              <a:ext cx="3437554" cy="2386822"/>
            </a:xfrm>
            <a:prstGeom prst="ellips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2" name="Tywin"/>
            <p:cNvSpPr txBox="1"/>
            <p:nvPr/>
          </p:nvSpPr>
          <p:spPr>
            <a:xfrm>
              <a:off x="503418" y="842747"/>
              <a:ext cx="2430716" cy="7013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Tywin</a:t>
              </a:r>
            </a:p>
          </p:txBody>
        </p:sp>
      </p:grpSp>
      <p:grpSp>
        <p:nvGrpSpPr>
          <p:cNvPr id="386" name="Group"/>
          <p:cNvGrpSpPr/>
          <p:nvPr/>
        </p:nvGrpSpPr>
        <p:grpSpPr>
          <a:xfrm>
            <a:off x="6103001" y="5710740"/>
            <a:ext cx="3437553" cy="2386821"/>
            <a:chOff x="0" y="0"/>
            <a:chExt cx="3437552" cy="2386820"/>
          </a:xfrm>
        </p:grpSpPr>
        <p:sp>
          <p:nvSpPr>
            <p:cNvPr id="384" name="Oval"/>
            <p:cNvSpPr/>
            <p:nvPr/>
          </p:nvSpPr>
          <p:spPr>
            <a:xfrm>
              <a:off x="-1" y="-1"/>
              <a:ext cx="3437554" cy="2386822"/>
            </a:xfrm>
            <a:prstGeom prst="ellips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5" name="Tyrion"/>
            <p:cNvSpPr txBox="1"/>
            <p:nvPr/>
          </p:nvSpPr>
          <p:spPr>
            <a:xfrm>
              <a:off x="503418" y="842747"/>
              <a:ext cx="2430716" cy="7013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Tyrion</a:t>
              </a:r>
            </a:p>
          </p:txBody>
        </p:sp>
      </p:grpSp>
      <p:grpSp>
        <p:nvGrpSpPr>
          <p:cNvPr id="389" name="Group"/>
          <p:cNvGrpSpPr/>
          <p:nvPr/>
        </p:nvGrpSpPr>
        <p:grpSpPr>
          <a:xfrm>
            <a:off x="12814316" y="9458062"/>
            <a:ext cx="3437553" cy="2386821"/>
            <a:chOff x="0" y="0"/>
            <a:chExt cx="3437552" cy="2386820"/>
          </a:xfrm>
        </p:grpSpPr>
        <p:sp>
          <p:nvSpPr>
            <p:cNvPr id="387" name="Oval"/>
            <p:cNvSpPr/>
            <p:nvPr/>
          </p:nvSpPr>
          <p:spPr>
            <a:xfrm>
              <a:off x="-1" y="-1"/>
              <a:ext cx="3437554" cy="2386822"/>
            </a:xfrm>
            <a:prstGeom prst="ellips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8" name="Joffrey"/>
            <p:cNvSpPr txBox="1"/>
            <p:nvPr/>
          </p:nvSpPr>
          <p:spPr>
            <a:xfrm>
              <a:off x="503418" y="842747"/>
              <a:ext cx="2430716" cy="7013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Joffrey</a:t>
              </a:r>
            </a:p>
          </p:txBody>
        </p:sp>
      </p:grpSp>
      <p:sp>
        <p:nvSpPr>
          <p:cNvPr id="390" name="Graphs Don’t Have Roots"/>
          <p:cNvSpPr txBox="1"/>
          <p:nvPr/>
        </p:nvSpPr>
        <p:spPr>
          <a:xfrm>
            <a:off x="3962400" y="-43797"/>
            <a:ext cx="16459200" cy="16179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1828800">
              <a:defRPr sz="9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Graphs Don’t Have Roots</a:t>
            </a:r>
          </a:p>
        </p:txBody>
      </p:sp>
      <p:sp>
        <p:nvSpPr>
          <p:cNvPr id="391" name="Line"/>
          <p:cNvSpPr/>
          <p:nvPr/>
        </p:nvSpPr>
        <p:spPr>
          <a:xfrm flipH="1">
            <a:off x="9151343" y="4335690"/>
            <a:ext cx="2457699" cy="1194779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92" name="Line"/>
          <p:cNvSpPr/>
          <p:nvPr/>
        </p:nvSpPr>
        <p:spPr>
          <a:xfrm flipH="1">
            <a:off x="12236068" y="4968950"/>
            <a:ext cx="684957" cy="980159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93" name="Line"/>
          <p:cNvSpPr/>
          <p:nvPr/>
        </p:nvSpPr>
        <p:spPr>
          <a:xfrm>
            <a:off x="14780385" y="4682520"/>
            <a:ext cx="901168" cy="879426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94" name="Line"/>
          <p:cNvSpPr/>
          <p:nvPr/>
        </p:nvSpPr>
        <p:spPr>
          <a:xfrm flipH="1">
            <a:off x="15342824" y="8229903"/>
            <a:ext cx="554221" cy="1090367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95" name="Line"/>
          <p:cNvSpPr/>
          <p:nvPr/>
        </p:nvSpPr>
        <p:spPr>
          <a:xfrm>
            <a:off x="12478438" y="8725359"/>
            <a:ext cx="376897" cy="842049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398" name="Group"/>
          <p:cNvGrpSpPr/>
          <p:nvPr/>
        </p:nvGrpSpPr>
        <p:grpSpPr>
          <a:xfrm>
            <a:off x="4088329" y="2271078"/>
            <a:ext cx="3437554" cy="2386821"/>
            <a:chOff x="0" y="0"/>
            <a:chExt cx="3437552" cy="2386820"/>
          </a:xfrm>
        </p:grpSpPr>
        <p:sp>
          <p:nvSpPr>
            <p:cNvPr id="396" name="Oval"/>
            <p:cNvSpPr/>
            <p:nvPr/>
          </p:nvSpPr>
          <p:spPr>
            <a:xfrm>
              <a:off x="-1" y="-1"/>
              <a:ext cx="3437554" cy="2386822"/>
            </a:xfrm>
            <a:prstGeom prst="ellips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7" name="Catelyn"/>
            <p:cNvSpPr txBox="1"/>
            <p:nvPr/>
          </p:nvSpPr>
          <p:spPr>
            <a:xfrm>
              <a:off x="503418" y="842747"/>
              <a:ext cx="2430716" cy="7013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Catelyn</a:t>
              </a:r>
            </a:p>
          </p:txBody>
        </p:sp>
      </p:grpSp>
      <p:sp>
        <p:nvSpPr>
          <p:cNvPr id="399" name="Line"/>
          <p:cNvSpPr/>
          <p:nvPr/>
        </p:nvSpPr>
        <p:spPr>
          <a:xfrm>
            <a:off x="6029324" y="4789018"/>
            <a:ext cx="786445" cy="719416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402" name="Group"/>
          <p:cNvGrpSpPr/>
          <p:nvPr/>
        </p:nvGrpSpPr>
        <p:grpSpPr>
          <a:xfrm>
            <a:off x="4437198" y="9318200"/>
            <a:ext cx="3437553" cy="2386821"/>
            <a:chOff x="0" y="0"/>
            <a:chExt cx="3437552" cy="2386820"/>
          </a:xfrm>
        </p:grpSpPr>
        <p:sp>
          <p:nvSpPr>
            <p:cNvPr id="400" name="Oval"/>
            <p:cNvSpPr/>
            <p:nvPr/>
          </p:nvSpPr>
          <p:spPr>
            <a:xfrm>
              <a:off x="-1" y="-1"/>
              <a:ext cx="3437554" cy="2386822"/>
            </a:xfrm>
            <a:prstGeom prst="ellips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1" name="The High Sparrow"/>
            <p:cNvSpPr txBox="1"/>
            <p:nvPr/>
          </p:nvSpPr>
          <p:spPr>
            <a:xfrm>
              <a:off x="503418" y="576047"/>
              <a:ext cx="2430716" cy="12347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The High Sparrow</a:t>
              </a:r>
            </a:p>
          </p:txBody>
        </p:sp>
      </p:grpSp>
      <p:sp>
        <p:nvSpPr>
          <p:cNvPr id="403" name="Line"/>
          <p:cNvSpPr/>
          <p:nvPr/>
        </p:nvSpPr>
        <p:spPr>
          <a:xfrm flipV="1">
            <a:off x="6397128" y="8174517"/>
            <a:ext cx="727113" cy="947449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06" name="Simple Graph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499616">
              <a:defRPr sz="7544">
                <a:solidFill>
                  <a:srgbClr val="FFFFFF"/>
                </a:solidFill>
              </a:defRPr>
            </a:lvl1pPr>
          </a:lstStyle>
          <a:p>
            <a:pPr/>
            <a:r>
              <a:t>Simple Graph</a:t>
            </a:r>
          </a:p>
        </p:txBody>
      </p:sp>
      <p:sp>
        <p:nvSpPr>
          <p:cNvPr id="407" name="struct Node{…"/>
          <p:cNvSpPr txBox="1"/>
          <p:nvPr/>
        </p:nvSpPr>
        <p:spPr>
          <a:xfrm>
            <a:off x="5878573" y="1973334"/>
            <a:ext cx="11330913" cy="3637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18288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struct </a:t>
            </a:r>
            <a:r>
              <a:rPr>
                <a:solidFill>
                  <a:srgbClr val="0000FF"/>
                </a:solidFill>
              </a:rPr>
              <a:t>Node</a:t>
            </a:r>
            <a:r>
              <a:t>{</a:t>
            </a:r>
          </a:p>
          <a:p>
            <a:pPr lvl="1" indent="457200" algn="l" defTabSz="18288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string value;</a:t>
            </a:r>
          </a:p>
          <a:p>
            <a:pPr lvl="1" indent="457200" algn="l" defTabSz="18288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Vector&lt;Edge *&gt; edges;</a:t>
            </a:r>
          </a:p>
          <a:p>
            <a:pPr algn="l" defTabSz="18288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};</a:t>
            </a:r>
          </a:p>
        </p:txBody>
      </p:sp>
      <p:sp>
        <p:nvSpPr>
          <p:cNvPr id="408" name="struct Edge{…"/>
          <p:cNvSpPr txBox="1"/>
          <p:nvPr/>
        </p:nvSpPr>
        <p:spPr>
          <a:xfrm>
            <a:off x="6073897" y="5978802"/>
            <a:ext cx="11330914" cy="3637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18288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struct </a:t>
            </a:r>
            <a:r>
              <a:rPr>
                <a:solidFill>
                  <a:srgbClr val="FF0000"/>
                </a:solidFill>
              </a:rPr>
              <a:t>Edge</a:t>
            </a:r>
            <a:r>
              <a:t>{</a:t>
            </a:r>
          </a:p>
          <a:p>
            <a:pPr lvl="1" indent="457200" algn="l" defTabSz="18288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Node * start;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lvl="1" indent="457200" algn="l" defTabSz="18288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Node * end;</a:t>
            </a:r>
          </a:p>
          <a:p>
            <a:pPr algn="l" defTabSz="18288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};</a:t>
            </a:r>
          </a:p>
        </p:txBody>
      </p:sp>
      <p:sp>
        <p:nvSpPr>
          <p:cNvPr id="409" name="struct Graph{…"/>
          <p:cNvSpPr txBox="1"/>
          <p:nvPr/>
        </p:nvSpPr>
        <p:spPr>
          <a:xfrm>
            <a:off x="6050267" y="9838015"/>
            <a:ext cx="11330914" cy="3637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18288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struct </a:t>
            </a:r>
            <a:r>
              <a:rPr>
                <a:solidFill>
                  <a:srgbClr val="008000"/>
                </a:solidFill>
              </a:rPr>
              <a:t>Graph</a:t>
            </a:r>
            <a:r>
              <a:t>{</a:t>
            </a:r>
          </a:p>
          <a:p>
            <a:pPr lvl="1" indent="457200" algn="l" defTabSz="18288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Set&lt;Node *&gt; nodes;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lvl="1" indent="457200" algn="l" defTabSz="18288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Set&lt;Edge *&gt; edges;</a:t>
            </a:r>
          </a:p>
          <a:p>
            <a:pPr algn="l" defTabSz="18288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12" name="Rounded Rectangle"/>
          <p:cNvSpPr/>
          <p:nvPr/>
        </p:nvSpPr>
        <p:spPr>
          <a:xfrm>
            <a:off x="5544057" y="5977997"/>
            <a:ext cx="10794356" cy="3985331"/>
          </a:xfrm>
          <a:prstGeom prst="roundRect">
            <a:avLst>
              <a:gd name="adj" fmla="val 16667"/>
            </a:avLst>
          </a:prstGeom>
          <a:solidFill>
            <a:srgbClr val="DCE6F2"/>
          </a:solidFill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13" name="Simple Graph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499616">
              <a:defRPr sz="7544">
                <a:solidFill>
                  <a:srgbClr val="FFFFFF"/>
                </a:solidFill>
              </a:defRPr>
            </a:lvl1pPr>
          </a:lstStyle>
          <a:p>
            <a:pPr/>
            <a:r>
              <a:t>Simple Graph</a:t>
            </a:r>
          </a:p>
        </p:txBody>
      </p:sp>
      <p:sp>
        <p:nvSpPr>
          <p:cNvPr id="414" name="struct Node{…"/>
          <p:cNvSpPr txBox="1"/>
          <p:nvPr/>
        </p:nvSpPr>
        <p:spPr>
          <a:xfrm>
            <a:off x="5878573" y="1973334"/>
            <a:ext cx="11330913" cy="3637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18288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struct </a:t>
            </a:r>
            <a:r>
              <a:rPr>
                <a:solidFill>
                  <a:srgbClr val="0000FF"/>
                </a:solidFill>
              </a:rPr>
              <a:t>Node</a:t>
            </a:r>
            <a:r>
              <a:t>{</a:t>
            </a:r>
          </a:p>
          <a:p>
            <a:pPr lvl="1" indent="457200" algn="l" defTabSz="18288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string value;</a:t>
            </a:r>
          </a:p>
          <a:p>
            <a:pPr lvl="1" indent="457200" algn="l" defTabSz="18288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Vector&lt;Edge *&gt; edges;</a:t>
            </a:r>
          </a:p>
          <a:p>
            <a:pPr algn="l" defTabSz="18288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};</a:t>
            </a:r>
          </a:p>
        </p:txBody>
      </p:sp>
      <p:sp>
        <p:nvSpPr>
          <p:cNvPr id="415" name="struct Edge{…"/>
          <p:cNvSpPr txBox="1"/>
          <p:nvPr/>
        </p:nvSpPr>
        <p:spPr>
          <a:xfrm>
            <a:off x="6073897" y="5978802"/>
            <a:ext cx="11330914" cy="3637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18288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struct </a:t>
            </a:r>
            <a:r>
              <a:rPr>
                <a:solidFill>
                  <a:srgbClr val="FF0000"/>
                </a:solidFill>
              </a:rPr>
              <a:t>Edge</a:t>
            </a:r>
            <a:r>
              <a:t>{</a:t>
            </a:r>
          </a:p>
          <a:p>
            <a:pPr lvl="1" indent="457200" algn="l" defTabSz="18288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Node * start;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lvl="1" indent="457200" algn="l" defTabSz="18288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Node * end;</a:t>
            </a:r>
          </a:p>
          <a:p>
            <a:pPr algn="l" defTabSz="18288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};</a:t>
            </a:r>
          </a:p>
        </p:txBody>
      </p:sp>
      <p:sp>
        <p:nvSpPr>
          <p:cNvPr id="416" name="struct Graph{…"/>
          <p:cNvSpPr txBox="1"/>
          <p:nvPr/>
        </p:nvSpPr>
        <p:spPr>
          <a:xfrm>
            <a:off x="6050267" y="9838015"/>
            <a:ext cx="11330914" cy="3637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18288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struct </a:t>
            </a:r>
            <a:r>
              <a:rPr>
                <a:solidFill>
                  <a:srgbClr val="008000"/>
                </a:solidFill>
              </a:rPr>
              <a:t>Graph</a:t>
            </a:r>
            <a:r>
              <a:t>{</a:t>
            </a:r>
          </a:p>
          <a:p>
            <a:pPr lvl="1" indent="457200" algn="l" defTabSz="18288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Set&lt;Node *&gt; nodes;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lvl="1" indent="457200" algn="l" defTabSz="18288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Set&lt;Edge *&gt; edges;</a:t>
            </a:r>
          </a:p>
          <a:p>
            <a:pPr algn="l" defTabSz="18288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};</a:t>
            </a:r>
          </a:p>
        </p:txBody>
      </p:sp>
      <p:sp>
        <p:nvSpPr>
          <p:cNvPr id="417" name="We allow for more interesting edges"/>
          <p:cNvSpPr txBox="1"/>
          <p:nvPr/>
        </p:nvSpPr>
        <p:spPr>
          <a:xfrm>
            <a:off x="14477316" y="6656816"/>
            <a:ext cx="4904535" cy="2258438"/>
          </a:xfrm>
          <a:prstGeom prst="rect">
            <a:avLst/>
          </a:prstGeom>
          <a:solidFill>
            <a:srgbClr val="F2F2F2">
              <a:alpha val="96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1828800">
              <a:defRPr sz="48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We allow for more interesting edges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20" name="Rounded Rectangle"/>
          <p:cNvSpPr/>
          <p:nvPr/>
        </p:nvSpPr>
        <p:spPr>
          <a:xfrm>
            <a:off x="5544057" y="5977995"/>
            <a:ext cx="10794356" cy="5189691"/>
          </a:xfrm>
          <a:prstGeom prst="roundRect">
            <a:avLst>
              <a:gd name="adj" fmla="val 16667"/>
            </a:avLst>
          </a:prstGeom>
          <a:solidFill>
            <a:srgbClr val="DCE6F2"/>
          </a:solidFill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21" name="Simple Graph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499616">
              <a:defRPr sz="7544">
                <a:solidFill>
                  <a:srgbClr val="FFFFFF"/>
                </a:solidFill>
              </a:defRPr>
            </a:lvl1pPr>
          </a:lstStyle>
          <a:p>
            <a:pPr/>
            <a:r>
              <a:t>Simple Graph</a:t>
            </a:r>
          </a:p>
        </p:txBody>
      </p:sp>
      <p:sp>
        <p:nvSpPr>
          <p:cNvPr id="422" name="struct Node{…"/>
          <p:cNvSpPr txBox="1"/>
          <p:nvPr/>
        </p:nvSpPr>
        <p:spPr>
          <a:xfrm>
            <a:off x="5878573" y="1973334"/>
            <a:ext cx="11330913" cy="3637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1828800">
              <a:defRPr b="1" sz="6000">
                <a:solidFill>
                  <a:srgbClr val="F2F2F2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struct Node{</a:t>
            </a:r>
          </a:p>
          <a:p>
            <a:pPr lvl="1" indent="457200" algn="l" defTabSz="1828800">
              <a:defRPr b="1" sz="6000">
                <a:solidFill>
                  <a:srgbClr val="F2F2F2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string value;</a:t>
            </a:r>
          </a:p>
          <a:p>
            <a:pPr lvl="1" indent="457200" algn="l" defTabSz="1828800">
              <a:defRPr b="1" sz="6000">
                <a:solidFill>
                  <a:srgbClr val="F2F2F2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Vector&lt;Edge *&gt; edges;</a:t>
            </a:r>
          </a:p>
          <a:p>
            <a:pPr algn="l" defTabSz="1828800">
              <a:defRPr b="1" sz="6000">
                <a:solidFill>
                  <a:srgbClr val="F2F2F2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};</a:t>
            </a:r>
          </a:p>
        </p:txBody>
      </p:sp>
      <p:sp>
        <p:nvSpPr>
          <p:cNvPr id="423" name="struct Edge{…"/>
          <p:cNvSpPr txBox="1"/>
          <p:nvPr/>
        </p:nvSpPr>
        <p:spPr>
          <a:xfrm>
            <a:off x="6073897" y="5978802"/>
            <a:ext cx="11330914" cy="96702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18288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struct </a:t>
            </a:r>
            <a:r>
              <a:rPr>
                <a:solidFill>
                  <a:srgbClr val="FF0000"/>
                </a:solidFill>
              </a:rPr>
              <a:t>Edge</a:t>
            </a:r>
            <a:r>
              <a:t>{</a:t>
            </a:r>
          </a:p>
          <a:p>
            <a:pPr lvl="1" indent="457200" algn="l" defTabSz="18288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Node * start;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lvl="1" indent="457200" algn="l" defTabSz="18288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Node * end;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lvl="1" indent="457200" algn="l" defTabSz="18288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double weight;</a:t>
            </a:r>
          </a:p>
          <a:p>
            <a:pPr algn="l" defTabSz="18288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};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algn="l" defTabSz="18288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</a:p>
          <a:p>
            <a:pPr algn="l" defTabSz="1828800">
              <a:defRPr b="1" sz="6000">
                <a:solidFill>
                  <a:srgbClr val="F2F2F2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struct Graph{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lvl="1" indent="457200" algn="l" defTabSz="1828800">
              <a:defRPr b="1" sz="6000">
                <a:solidFill>
                  <a:srgbClr val="F2F2F2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Set&lt;Node *&gt; nodes;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lvl="1" indent="457200" algn="l" defTabSz="1828800">
              <a:defRPr b="1" sz="6000">
                <a:solidFill>
                  <a:srgbClr val="F2F2F2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Set&lt;Edge *&gt; edges;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algn="l" defTabSz="1828800">
              <a:defRPr b="1" sz="6000">
                <a:solidFill>
                  <a:srgbClr val="F2F2F2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}</a:t>
            </a:r>
            <a:r>
              <a:rPr>
                <a:solidFill>
                  <a:srgbClr val="000000"/>
                </a:solidFill>
              </a:rPr>
              <a:t>;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We allow for more interesting edges"/>
          <p:cNvSpPr txBox="1"/>
          <p:nvPr/>
        </p:nvSpPr>
        <p:spPr>
          <a:xfrm>
            <a:off x="14477316" y="6656816"/>
            <a:ext cx="4904535" cy="2258438"/>
          </a:xfrm>
          <a:prstGeom prst="rect">
            <a:avLst/>
          </a:prstGeom>
          <a:solidFill>
            <a:srgbClr val="F2F2F2">
              <a:alpha val="96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1828800">
              <a:defRPr sz="48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We allow for more interesting edges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27" name="A graph consists of a set of nodes connected by edges."/>
          <p:cNvSpPr txBox="1"/>
          <p:nvPr/>
        </p:nvSpPr>
        <p:spPr>
          <a:xfrm>
            <a:off x="3960962" y="1624671"/>
            <a:ext cx="16456320" cy="104724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solidFill>
                  <a:srgbClr val="FFFFFF"/>
                </a:solidFill>
                <a:latin typeface="DejaVu Serif"/>
                <a:ea typeface="DejaVu Serif"/>
                <a:cs typeface="DejaVu Serif"/>
                <a:sym typeface="DejaVu Serif"/>
              </a:defRPr>
            </a:pPr>
            <a:r>
              <a:t>A graph consists of a set of </a:t>
            </a:r>
            <a:r>
              <a:rPr b="1"/>
              <a:t>nodes</a:t>
            </a:r>
            <a:r>
              <a:t> connected by </a:t>
            </a:r>
            <a:r>
              <a:rPr b="1"/>
              <a:t>edges</a:t>
            </a:r>
            <a:r>
              <a:t>.</a:t>
            </a:r>
          </a:p>
        </p:txBody>
      </p:sp>
      <p:grpSp>
        <p:nvGrpSpPr>
          <p:cNvPr id="431" name="Group"/>
          <p:cNvGrpSpPr/>
          <p:nvPr/>
        </p:nvGrpSpPr>
        <p:grpSpPr>
          <a:xfrm>
            <a:off x="9268800" y="2903343"/>
            <a:ext cx="2073601" cy="2073821"/>
            <a:chOff x="0" y="0"/>
            <a:chExt cx="2073599" cy="2073820"/>
          </a:xfrm>
        </p:grpSpPr>
        <p:sp>
          <p:nvSpPr>
            <p:cNvPr id="428" name="Circle"/>
            <p:cNvSpPr/>
            <p:nvPr/>
          </p:nvSpPr>
          <p:spPr>
            <a:xfrm>
              <a:off x="0" y="-1"/>
              <a:ext cx="2073600" cy="2073822"/>
            </a:xfrm>
            <a:prstGeom prst="ellipse">
              <a:avLst/>
            </a:prstGeom>
            <a:solidFill>
              <a:srgbClr val="FFFF0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9" name="Shape"/>
            <p:cNvSpPr/>
            <p:nvPr/>
          </p:nvSpPr>
          <p:spPr>
            <a:xfrm>
              <a:off x="596639" y="618783"/>
              <a:ext cx="880321" cy="216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cubicBezTo>
                    <a:pt x="0" y="4835"/>
                    <a:pt x="1186" y="0"/>
                    <a:pt x="2650" y="0"/>
                  </a:cubicBezTo>
                  <a:cubicBezTo>
                    <a:pt x="4113" y="0"/>
                    <a:pt x="5300" y="4835"/>
                    <a:pt x="5300" y="10800"/>
                  </a:cubicBezTo>
                  <a:cubicBezTo>
                    <a:pt x="5300" y="16765"/>
                    <a:pt x="4113" y="21600"/>
                    <a:pt x="2650" y="21600"/>
                  </a:cubicBezTo>
                  <a:cubicBezTo>
                    <a:pt x="1186" y="21600"/>
                    <a:pt x="0" y="16765"/>
                    <a:pt x="0" y="10800"/>
                  </a:cubicBezTo>
                  <a:moveTo>
                    <a:pt x="16300" y="10800"/>
                  </a:moveTo>
                  <a:cubicBezTo>
                    <a:pt x="16300" y="4835"/>
                    <a:pt x="17487" y="0"/>
                    <a:pt x="18950" y="0"/>
                  </a:cubicBezTo>
                  <a:cubicBezTo>
                    <a:pt x="20414" y="0"/>
                    <a:pt x="21600" y="4835"/>
                    <a:pt x="21600" y="10800"/>
                  </a:cubicBezTo>
                  <a:cubicBezTo>
                    <a:pt x="21600" y="16765"/>
                    <a:pt x="20414" y="21600"/>
                    <a:pt x="18950" y="21600"/>
                  </a:cubicBezTo>
                  <a:cubicBezTo>
                    <a:pt x="17487" y="21600"/>
                    <a:pt x="16300" y="16765"/>
                    <a:pt x="16300" y="10800"/>
                  </a:cubicBezTo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0" name="Shape"/>
            <p:cNvSpPr/>
            <p:nvPr/>
          </p:nvSpPr>
          <p:spPr>
            <a:xfrm>
              <a:off x="0" y="-1"/>
              <a:ext cx="2073600" cy="2073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6215" y="7570"/>
                  </a:moveTo>
                  <a:cubicBezTo>
                    <a:pt x="6215" y="6949"/>
                    <a:pt x="6719" y="6445"/>
                    <a:pt x="7340" y="6445"/>
                  </a:cubicBezTo>
                  <a:cubicBezTo>
                    <a:pt x="7961" y="6445"/>
                    <a:pt x="8465" y="6949"/>
                    <a:pt x="8465" y="7570"/>
                  </a:cubicBezTo>
                  <a:cubicBezTo>
                    <a:pt x="8465" y="8191"/>
                    <a:pt x="7961" y="8695"/>
                    <a:pt x="7340" y="8695"/>
                  </a:cubicBezTo>
                  <a:cubicBezTo>
                    <a:pt x="6719" y="8695"/>
                    <a:pt x="6215" y="8191"/>
                    <a:pt x="6215" y="7570"/>
                  </a:cubicBezTo>
                  <a:moveTo>
                    <a:pt x="13135" y="7570"/>
                  </a:moveTo>
                  <a:cubicBezTo>
                    <a:pt x="13135" y="6949"/>
                    <a:pt x="13639" y="6445"/>
                    <a:pt x="14260" y="6445"/>
                  </a:cubicBezTo>
                  <a:cubicBezTo>
                    <a:pt x="14881" y="6445"/>
                    <a:pt x="15385" y="6949"/>
                    <a:pt x="15385" y="7570"/>
                  </a:cubicBezTo>
                  <a:cubicBezTo>
                    <a:pt x="15385" y="8191"/>
                    <a:pt x="14881" y="8695"/>
                    <a:pt x="14260" y="8695"/>
                  </a:cubicBezTo>
                  <a:cubicBezTo>
                    <a:pt x="13639" y="8695"/>
                    <a:pt x="13135" y="8191"/>
                    <a:pt x="13135" y="7570"/>
                  </a:cubicBezTo>
                  <a:moveTo>
                    <a:pt x="4946" y="15510"/>
                  </a:moveTo>
                  <a:cubicBezTo>
                    <a:pt x="8849" y="18190"/>
                    <a:pt x="12747" y="18190"/>
                    <a:pt x="16640" y="15510"/>
                  </a:cubicBezTo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435" name="Group"/>
          <p:cNvGrpSpPr/>
          <p:nvPr/>
        </p:nvGrpSpPr>
        <p:grpSpPr>
          <a:xfrm>
            <a:off x="15074879" y="2903343"/>
            <a:ext cx="2073601" cy="2073821"/>
            <a:chOff x="0" y="0"/>
            <a:chExt cx="2073599" cy="2073820"/>
          </a:xfrm>
        </p:grpSpPr>
        <p:sp>
          <p:nvSpPr>
            <p:cNvPr id="432" name="Circle"/>
            <p:cNvSpPr/>
            <p:nvPr/>
          </p:nvSpPr>
          <p:spPr>
            <a:xfrm>
              <a:off x="0" y="-1"/>
              <a:ext cx="2073600" cy="2073822"/>
            </a:xfrm>
            <a:prstGeom prst="ellipse">
              <a:avLst/>
            </a:prstGeom>
            <a:solidFill>
              <a:srgbClr val="0000FF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3" name="Shape"/>
            <p:cNvSpPr/>
            <p:nvPr/>
          </p:nvSpPr>
          <p:spPr>
            <a:xfrm>
              <a:off x="596639" y="618783"/>
              <a:ext cx="880321" cy="216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cubicBezTo>
                    <a:pt x="0" y="4835"/>
                    <a:pt x="1186" y="0"/>
                    <a:pt x="2650" y="0"/>
                  </a:cubicBezTo>
                  <a:cubicBezTo>
                    <a:pt x="4113" y="0"/>
                    <a:pt x="5300" y="4835"/>
                    <a:pt x="5300" y="10800"/>
                  </a:cubicBezTo>
                  <a:cubicBezTo>
                    <a:pt x="5300" y="16765"/>
                    <a:pt x="4113" y="21600"/>
                    <a:pt x="2650" y="21600"/>
                  </a:cubicBezTo>
                  <a:cubicBezTo>
                    <a:pt x="1186" y="21600"/>
                    <a:pt x="0" y="16765"/>
                    <a:pt x="0" y="10800"/>
                  </a:cubicBezTo>
                  <a:moveTo>
                    <a:pt x="16300" y="10800"/>
                  </a:moveTo>
                  <a:cubicBezTo>
                    <a:pt x="16300" y="4835"/>
                    <a:pt x="17487" y="0"/>
                    <a:pt x="18950" y="0"/>
                  </a:cubicBezTo>
                  <a:cubicBezTo>
                    <a:pt x="20414" y="0"/>
                    <a:pt x="21600" y="4835"/>
                    <a:pt x="21600" y="10800"/>
                  </a:cubicBezTo>
                  <a:cubicBezTo>
                    <a:pt x="21600" y="16765"/>
                    <a:pt x="20414" y="21600"/>
                    <a:pt x="18950" y="21600"/>
                  </a:cubicBezTo>
                  <a:cubicBezTo>
                    <a:pt x="17487" y="21600"/>
                    <a:pt x="16300" y="16765"/>
                    <a:pt x="16300" y="10800"/>
                  </a:cubicBezTo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4" name="Shape"/>
            <p:cNvSpPr/>
            <p:nvPr/>
          </p:nvSpPr>
          <p:spPr>
            <a:xfrm>
              <a:off x="0" y="-1"/>
              <a:ext cx="2073600" cy="2073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6215" y="7570"/>
                  </a:moveTo>
                  <a:cubicBezTo>
                    <a:pt x="6215" y="6949"/>
                    <a:pt x="6719" y="6445"/>
                    <a:pt x="7340" y="6445"/>
                  </a:cubicBezTo>
                  <a:cubicBezTo>
                    <a:pt x="7961" y="6445"/>
                    <a:pt x="8465" y="6949"/>
                    <a:pt x="8465" y="7570"/>
                  </a:cubicBezTo>
                  <a:cubicBezTo>
                    <a:pt x="8465" y="8191"/>
                    <a:pt x="7961" y="8695"/>
                    <a:pt x="7340" y="8695"/>
                  </a:cubicBezTo>
                  <a:cubicBezTo>
                    <a:pt x="6719" y="8695"/>
                    <a:pt x="6215" y="8191"/>
                    <a:pt x="6215" y="7570"/>
                  </a:cubicBezTo>
                  <a:moveTo>
                    <a:pt x="13135" y="7570"/>
                  </a:moveTo>
                  <a:cubicBezTo>
                    <a:pt x="13135" y="6949"/>
                    <a:pt x="13639" y="6445"/>
                    <a:pt x="14260" y="6445"/>
                  </a:cubicBezTo>
                  <a:cubicBezTo>
                    <a:pt x="14881" y="6445"/>
                    <a:pt x="15385" y="6949"/>
                    <a:pt x="15385" y="7570"/>
                  </a:cubicBezTo>
                  <a:cubicBezTo>
                    <a:pt x="15385" y="8191"/>
                    <a:pt x="14881" y="8695"/>
                    <a:pt x="14260" y="8695"/>
                  </a:cubicBezTo>
                  <a:cubicBezTo>
                    <a:pt x="13639" y="8695"/>
                    <a:pt x="13135" y="8191"/>
                    <a:pt x="13135" y="7570"/>
                  </a:cubicBezTo>
                  <a:moveTo>
                    <a:pt x="4946" y="15510"/>
                  </a:moveTo>
                  <a:cubicBezTo>
                    <a:pt x="8849" y="18190"/>
                    <a:pt x="12747" y="18190"/>
                    <a:pt x="16640" y="15510"/>
                  </a:cubicBezTo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439" name="Group"/>
          <p:cNvGrpSpPr/>
          <p:nvPr/>
        </p:nvGrpSpPr>
        <p:grpSpPr>
          <a:xfrm>
            <a:off x="15074879" y="8710034"/>
            <a:ext cx="2073601" cy="2073821"/>
            <a:chOff x="0" y="0"/>
            <a:chExt cx="2073599" cy="2073820"/>
          </a:xfrm>
        </p:grpSpPr>
        <p:sp>
          <p:nvSpPr>
            <p:cNvPr id="436" name="Circle"/>
            <p:cNvSpPr/>
            <p:nvPr/>
          </p:nvSpPr>
          <p:spPr>
            <a:xfrm>
              <a:off x="0" y="-1"/>
              <a:ext cx="2073600" cy="2073822"/>
            </a:xfrm>
            <a:prstGeom prst="ellipse">
              <a:avLst/>
            </a:prstGeom>
            <a:solidFill>
              <a:srgbClr val="FF000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7" name="Shape"/>
            <p:cNvSpPr/>
            <p:nvPr/>
          </p:nvSpPr>
          <p:spPr>
            <a:xfrm>
              <a:off x="596639" y="618783"/>
              <a:ext cx="880321" cy="216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cubicBezTo>
                    <a:pt x="0" y="4835"/>
                    <a:pt x="1186" y="0"/>
                    <a:pt x="2650" y="0"/>
                  </a:cubicBezTo>
                  <a:cubicBezTo>
                    <a:pt x="4113" y="0"/>
                    <a:pt x="5300" y="4835"/>
                    <a:pt x="5300" y="10800"/>
                  </a:cubicBezTo>
                  <a:cubicBezTo>
                    <a:pt x="5300" y="16765"/>
                    <a:pt x="4113" y="21600"/>
                    <a:pt x="2650" y="21600"/>
                  </a:cubicBezTo>
                  <a:cubicBezTo>
                    <a:pt x="1186" y="21600"/>
                    <a:pt x="0" y="16765"/>
                    <a:pt x="0" y="10800"/>
                  </a:cubicBezTo>
                  <a:moveTo>
                    <a:pt x="16300" y="10800"/>
                  </a:moveTo>
                  <a:cubicBezTo>
                    <a:pt x="16300" y="4835"/>
                    <a:pt x="17487" y="0"/>
                    <a:pt x="18950" y="0"/>
                  </a:cubicBezTo>
                  <a:cubicBezTo>
                    <a:pt x="20414" y="0"/>
                    <a:pt x="21600" y="4835"/>
                    <a:pt x="21600" y="10800"/>
                  </a:cubicBezTo>
                  <a:cubicBezTo>
                    <a:pt x="21600" y="16765"/>
                    <a:pt x="20414" y="21600"/>
                    <a:pt x="18950" y="21600"/>
                  </a:cubicBezTo>
                  <a:cubicBezTo>
                    <a:pt x="17487" y="21600"/>
                    <a:pt x="16300" y="16765"/>
                    <a:pt x="16300" y="10800"/>
                  </a:cubicBezTo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8" name="Shape"/>
            <p:cNvSpPr/>
            <p:nvPr/>
          </p:nvSpPr>
          <p:spPr>
            <a:xfrm>
              <a:off x="0" y="-1"/>
              <a:ext cx="2073600" cy="2073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6215" y="7570"/>
                  </a:moveTo>
                  <a:cubicBezTo>
                    <a:pt x="6215" y="6949"/>
                    <a:pt x="6719" y="6445"/>
                    <a:pt x="7340" y="6445"/>
                  </a:cubicBezTo>
                  <a:cubicBezTo>
                    <a:pt x="7961" y="6445"/>
                    <a:pt x="8465" y="6949"/>
                    <a:pt x="8465" y="7570"/>
                  </a:cubicBezTo>
                  <a:cubicBezTo>
                    <a:pt x="8465" y="8191"/>
                    <a:pt x="7961" y="8695"/>
                    <a:pt x="7340" y="8695"/>
                  </a:cubicBezTo>
                  <a:cubicBezTo>
                    <a:pt x="6719" y="8695"/>
                    <a:pt x="6215" y="8191"/>
                    <a:pt x="6215" y="7570"/>
                  </a:cubicBezTo>
                  <a:moveTo>
                    <a:pt x="13135" y="7570"/>
                  </a:moveTo>
                  <a:cubicBezTo>
                    <a:pt x="13135" y="6949"/>
                    <a:pt x="13639" y="6445"/>
                    <a:pt x="14260" y="6445"/>
                  </a:cubicBezTo>
                  <a:cubicBezTo>
                    <a:pt x="14881" y="6445"/>
                    <a:pt x="15385" y="6949"/>
                    <a:pt x="15385" y="7570"/>
                  </a:cubicBezTo>
                  <a:cubicBezTo>
                    <a:pt x="15385" y="8191"/>
                    <a:pt x="14881" y="8695"/>
                    <a:pt x="14260" y="8695"/>
                  </a:cubicBezTo>
                  <a:cubicBezTo>
                    <a:pt x="13639" y="8695"/>
                    <a:pt x="13135" y="8191"/>
                    <a:pt x="13135" y="7570"/>
                  </a:cubicBezTo>
                  <a:moveTo>
                    <a:pt x="4946" y="15510"/>
                  </a:moveTo>
                  <a:cubicBezTo>
                    <a:pt x="8849" y="18190"/>
                    <a:pt x="12747" y="18190"/>
                    <a:pt x="16640" y="15510"/>
                  </a:cubicBezTo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443" name="Group"/>
          <p:cNvGrpSpPr/>
          <p:nvPr/>
        </p:nvGrpSpPr>
        <p:grpSpPr>
          <a:xfrm>
            <a:off x="9268800" y="8710034"/>
            <a:ext cx="2073601" cy="2073821"/>
            <a:chOff x="0" y="0"/>
            <a:chExt cx="2073599" cy="2073820"/>
          </a:xfrm>
        </p:grpSpPr>
        <p:sp>
          <p:nvSpPr>
            <p:cNvPr id="440" name="Circle"/>
            <p:cNvSpPr/>
            <p:nvPr/>
          </p:nvSpPr>
          <p:spPr>
            <a:xfrm>
              <a:off x="0" y="-1"/>
              <a:ext cx="2073600" cy="2073822"/>
            </a:xfrm>
            <a:prstGeom prst="ellipse">
              <a:avLst/>
            </a:prstGeom>
            <a:solidFill>
              <a:srgbClr val="FF00FF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1" name="Shape"/>
            <p:cNvSpPr/>
            <p:nvPr/>
          </p:nvSpPr>
          <p:spPr>
            <a:xfrm>
              <a:off x="596639" y="618783"/>
              <a:ext cx="880321" cy="216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cubicBezTo>
                    <a:pt x="0" y="4835"/>
                    <a:pt x="1186" y="0"/>
                    <a:pt x="2650" y="0"/>
                  </a:cubicBezTo>
                  <a:cubicBezTo>
                    <a:pt x="4113" y="0"/>
                    <a:pt x="5300" y="4835"/>
                    <a:pt x="5300" y="10800"/>
                  </a:cubicBezTo>
                  <a:cubicBezTo>
                    <a:pt x="5300" y="16765"/>
                    <a:pt x="4113" y="21600"/>
                    <a:pt x="2650" y="21600"/>
                  </a:cubicBezTo>
                  <a:cubicBezTo>
                    <a:pt x="1186" y="21600"/>
                    <a:pt x="0" y="16765"/>
                    <a:pt x="0" y="10800"/>
                  </a:cubicBezTo>
                  <a:moveTo>
                    <a:pt x="16300" y="10800"/>
                  </a:moveTo>
                  <a:cubicBezTo>
                    <a:pt x="16300" y="4835"/>
                    <a:pt x="17487" y="0"/>
                    <a:pt x="18950" y="0"/>
                  </a:cubicBezTo>
                  <a:cubicBezTo>
                    <a:pt x="20414" y="0"/>
                    <a:pt x="21600" y="4835"/>
                    <a:pt x="21600" y="10800"/>
                  </a:cubicBezTo>
                  <a:cubicBezTo>
                    <a:pt x="21600" y="16765"/>
                    <a:pt x="20414" y="21600"/>
                    <a:pt x="18950" y="21600"/>
                  </a:cubicBezTo>
                  <a:cubicBezTo>
                    <a:pt x="17487" y="21600"/>
                    <a:pt x="16300" y="16765"/>
                    <a:pt x="16300" y="10800"/>
                  </a:cubicBezTo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2" name="Shape"/>
            <p:cNvSpPr/>
            <p:nvPr/>
          </p:nvSpPr>
          <p:spPr>
            <a:xfrm>
              <a:off x="0" y="-1"/>
              <a:ext cx="2073600" cy="2073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6215" y="7570"/>
                  </a:moveTo>
                  <a:cubicBezTo>
                    <a:pt x="6215" y="6949"/>
                    <a:pt x="6719" y="6445"/>
                    <a:pt x="7340" y="6445"/>
                  </a:cubicBezTo>
                  <a:cubicBezTo>
                    <a:pt x="7961" y="6445"/>
                    <a:pt x="8465" y="6949"/>
                    <a:pt x="8465" y="7570"/>
                  </a:cubicBezTo>
                  <a:cubicBezTo>
                    <a:pt x="8465" y="8191"/>
                    <a:pt x="7961" y="8695"/>
                    <a:pt x="7340" y="8695"/>
                  </a:cubicBezTo>
                  <a:cubicBezTo>
                    <a:pt x="6719" y="8695"/>
                    <a:pt x="6215" y="8191"/>
                    <a:pt x="6215" y="7570"/>
                  </a:cubicBezTo>
                  <a:moveTo>
                    <a:pt x="13135" y="7570"/>
                  </a:moveTo>
                  <a:cubicBezTo>
                    <a:pt x="13135" y="6949"/>
                    <a:pt x="13639" y="6445"/>
                    <a:pt x="14260" y="6445"/>
                  </a:cubicBezTo>
                  <a:cubicBezTo>
                    <a:pt x="14881" y="6445"/>
                    <a:pt x="15385" y="6949"/>
                    <a:pt x="15385" y="7570"/>
                  </a:cubicBezTo>
                  <a:cubicBezTo>
                    <a:pt x="15385" y="8191"/>
                    <a:pt x="14881" y="8695"/>
                    <a:pt x="14260" y="8695"/>
                  </a:cubicBezTo>
                  <a:cubicBezTo>
                    <a:pt x="13639" y="8695"/>
                    <a:pt x="13135" y="8191"/>
                    <a:pt x="13135" y="7570"/>
                  </a:cubicBezTo>
                  <a:moveTo>
                    <a:pt x="4946" y="15510"/>
                  </a:moveTo>
                  <a:cubicBezTo>
                    <a:pt x="8849" y="18190"/>
                    <a:pt x="12747" y="18190"/>
                    <a:pt x="16640" y="15510"/>
                  </a:cubicBezTo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447" name="Group"/>
          <p:cNvGrpSpPr/>
          <p:nvPr/>
        </p:nvGrpSpPr>
        <p:grpSpPr>
          <a:xfrm>
            <a:off x="6365759" y="5806690"/>
            <a:ext cx="2073601" cy="2073821"/>
            <a:chOff x="0" y="0"/>
            <a:chExt cx="2073599" cy="2073820"/>
          </a:xfrm>
        </p:grpSpPr>
        <p:sp>
          <p:nvSpPr>
            <p:cNvPr id="444" name="Circle"/>
            <p:cNvSpPr/>
            <p:nvPr/>
          </p:nvSpPr>
          <p:spPr>
            <a:xfrm>
              <a:off x="0" y="-1"/>
              <a:ext cx="2073600" cy="2073822"/>
            </a:xfrm>
            <a:prstGeom prst="ellipse">
              <a:avLst/>
            </a:prstGeom>
            <a:solidFill>
              <a:srgbClr val="00FFFF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5" name="Shape"/>
            <p:cNvSpPr/>
            <p:nvPr/>
          </p:nvSpPr>
          <p:spPr>
            <a:xfrm>
              <a:off x="596639" y="618783"/>
              <a:ext cx="880321" cy="216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cubicBezTo>
                    <a:pt x="0" y="4835"/>
                    <a:pt x="1186" y="0"/>
                    <a:pt x="2650" y="0"/>
                  </a:cubicBezTo>
                  <a:cubicBezTo>
                    <a:pt x="4113" y="0"/>
                    <a:pt x="5300" y="4835"/>
                    <a:pt x="5300" y="10800"/>
                  </a:cubicBezTo>
                  <a:cubicBezTo>
                    <a:pt x="5300" y="16765"/>
                    <a:pt x="4113" y="21600"/>
                    <a:pt x="2650" y="21600"/>
                  </a:cubicBezTo>
                  <a:cubicBezTo>
                    <a:pt x="1186" y="21600"/>
                    <a:pt x="0" y="16765"/>
                    <a:pt x="0" y="10800"/>
                  </a:cubicBezTo>
                  <a:moveTo>
                    <a:pt x="16300" y="10800"/>
                  </a:moveTo>
                  <a:cubicBezTo>
                    <a:pt x="16300" y="4835"/>
                    <a:pt x="17487" y="0"/>
                    <a:pt x="18950" y="0"/>
                  </a:cubicBezTo>
                  <a:cubicBezTo>
                    <a:pt x="20414" y="0"/>
                    <a:pt x="21600" y="4835"/>
                    <a:pt x="21600" y="10800"/>
                  </a:cubicBezTo>
                  <a:cubicBezTo>
                    <a:pt x="21600" y="16765"/>
                    <a:pt x="20414" y="21600"/>
                    <a:pt x="18950" y="21600"/>
                  </a:cubicBezTo>
                  <a:cubicBezTo>
                    <a:pt x="17487" y="21600"/>
                    <a:pt x="16300" y="16765"/>
                    <a:pt x="16300" y="10800"/>
                  </a:cubicBezTo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6" name="Shape"/>
            <p:cNvSpPr/>
            <p:nvPr/>
          </p:nvSpPr>
          <p:spPr>
            <a:xfrm>
              <a:off x="0" y="-1"/>
              <a:ext cx="2073600" cy="2073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6215" y="7570"/>
                  </a:moveTo>
                  <a:cubicBezTo>
                    <a:pt x="6215" y="6949"/>
                    <a:pt x="6719" y="6445"/>
                    <a:pt x="7340" y="6445"/>
                  </a:cubicBezTo>
                  <a:cubicBezTo>
                    <a:pt x="7961" y="6445"/>
                    <a:pt x="8465" y="6949"/>
                    <a:pt x="8465" y="7570"/>
                  </a:cubicBezTo>
                  <a:cubicBezTo>
                    <a:pt x="8465" y="8191"/>
                    <a:pt x="7961" y="8695"/>
                    <a:pt x="7340" y="8695"/>
                  </a:cubicBezTo>
                  <a:cubicBezTo>
                    <a:pt x="6719" y="8695"/>
                    <a:pt x="6215" y="8191"/>
                    <a:pt x="6215" y="7570"/>
                  </a:cubicBezTo>
                  <a:moveTo>
                    <a:pt x="13135" y="7570"/>
                  </a:moveTo>
                  <a:cubicBezTo>
                    <a:pt x="13135" y="6949"/>
                    <a:pt x="13639" y="6445"/>
                    <a:pt x="14260" y="6445"/>
                  </a:cubicBezTo>
                  <a:cubicBezTo>
                    <a:pt x="14881" y="6445"/>
                    <a:pt x="15385" y="6949"/>
                    <a:pt x="15385" y="7570"/>
                  </a:cubicBezTo>
                  <a:cubicBezTo>
                    <a:pt x="15385" y="8191"/>
                    <a:pt x="14881" y="8695"/>
                    <a:pt x="14260" y="8695"/>
                  </a:cubicBezTo>
                  <a:cubicBezTo>
                    <a:pt x="13639" y="8695"/>
                    <a:pt x="13135" y="8191"/>
                    <a:pt x="13135" y="7570"/>
                  </a:cubicBezTo>
                  <a:moveTo>
                    <a:pt x="4946" y="15510"/>
                  </a:moveTo>
                  <a:cubicBezTo>
                    <a:pt x="8849" y="18190"/>
                    <a:pt x="12747" y="18190"/>
                    <a:pt x="16640" y="15510"/>
                  </a:cubicBezTo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455" name="Connection Line"/>
          <p:cNvSpPr/>
          <p:nvPr/>
        </p:nvSpPr>
        <p:spPr>
          <a:xfrm>
            <a:off x="8140168" y="4677829"/>
            <a:ext cx="1427934" cy="14280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21600" y="0"/>
                </a:lnTo>
              </a:path>
            </a:pathLst>
          </a:custGeom>
          <a:ln w="101600">
            <a:solidFill>
              <a:srgbClr val="000000"/>
            </a:solidFill>
          </a:ln>
        </p:spPr>
        <p:txBody>
          <a:bodyPr/>
          <a:lstStyle/>
          <a:p>
            <a:pPr/>
          </a:p>
        </p:txBody>
      </p:sp>
      <p:sp>
        <p:nvSpPr>
          <p:cNvPr id="456" name="Connection Line"/>
          <p:cNvSpPr/>
          <p:nvPr/>
        </p:nvSpPr>
        <p:spPr>
          <a:xfrm>
            <a:off x="8140094" y="7581211"/>
            <a:ext cx="1427934" cy="14280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 w="101600">
            <a:solidFill>
              <a:srgbClr val="000000"/>
            </a:solidFill>
          </a:ln>
        </p:spPr>
        <p:txBody>
          <a:bodyPr/>
          <a:lstStyle/>
          <a:p>
            <a:pPr/>
          </a:p>
        </p:txBody>
      </p:sp>
      <p:sp>
        <p:nvSpPr>
          <p:cNvPr id="457" name="Connection Line"/>
          <p:cNvSpPr/>
          <p:nvPr/>
        </p:nvSpPr>
        <p:spPr>
          <a:xfrm>
            <a:off x="11348822" y="3940253"/>
            <a:ext cx="3719708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cubicBezTo>
                  <a:pt x="7200" y="0"/>
                  <a:pt x="14400" y="0"/>
                  <a:pt x="21600" y="0"/>
                </a:cubicBezTo>
              </a:path>
            </a:pathLst>
          </a:custGeom>
          <a:ln w="101600">
            <a:solidFill>
              <a:srgbClr val="000000"/>
            </a:solidFill>
          </a:ln>
        </p:spPr>
        <p:txBody>
          <a:bodyPr/>
          <a:lstStyle/>
          <a:p>
            <a:pPr/>
          </a:p>
        </p:txBody>
      </p:sp>
      <p:sp>
        <p:nvSpPr>
          <p:cNvPr id="458" name="Connection Line"/>
          <p:cNvSpPr/>
          <p:nvPr/>
        </p:nvSpPr>
        <p:spPr>
          <a:xfrm>
            <a:off x="10305600" y="4983365"/>
            <a:ext cx="1" cy="3720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0" h="21600" fill="norm" stroke="1" extrusionOk="0">
                <a:moveTo>
                  <a:pt x="0" y="21600"/>
                </a:moveTo>
                <a:cubicBezTo>
                  <a:pt x="0" y="14400"/>
                  <a:pt x="0" y="7200"/>
                  <a:pt x="0" y="0"/>
                </a:cubicBezTo>
              </a:path>
            </a:pathLst>
          </a:custGeom>
          <a:ln w="101600">
            <a:solidFill>
              <a:srgbClr val="000000"/>
            </a:solidFill>
          </a:ln>
        </p:spPr>
        <p:txBody>
          <a:bodyPr/>
          <a:lstStyle/>
          <a:p>
            <a:pPr/>
          </a:p>
        </p:txBody>
      </p:sp>
      <p:sp>
        <p:nvSpPr>
          <p:cNvPr id="459" name="Connection Line"/>
          <p:cNvSpPr/>
          <p:nvPr/>
        </p:nvSpPr>
        <p:spPr>
          <a:xfrm>
            <a:off x="11348822" y="9746944"/>
            <a:ext cx="3719708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cubicBezTo>
                  <a:pt x="7200" y="0"/>
                  <a:pt x="14400" y="0"/>
                  <a:pt x="21600" y="0"/>
                </a:cubicBezTo>
              </a:path>
            </a:pathLst>
          </a:custGeom>
          <a:ln w="101600">
            <a:solidFill>
              <a:srgbClr val="000000"/>
            </a:solidFill>
          </a:ln>
        </p:spPr>
        <p:txBody>
          <a:bodyPr/>
          <a:lstStyle/>
          <a:p>
            <a:pPr/>
          </a:p>
        </p:txBody>
      </p:sp>
      <p:sp>
        <p:nvSpPr>
          <p:cNvPr id="460" name="Connection Line"/>
          <p:cNvSpPr/>
          <p:nvPr/>
        </p:nvSpPr>
        <p:spPr>
          <a:xfrm>
            <a:off x="16111679" y="4983365"/>
            <a:ext cx="1" cy="3720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0" h="21600" fill="norm" stroke="1" extrusionOk="0">
                <a:moveTo>
                  <a:pt x="0" y="0"/>
                </a:moveTo>
                <a:cubicBezTo>
                  <a:pt x="0" y="7200"/>
                  <a:pt x="0" y="14400"/>
                  <a:pt x="0" y="21600"/>
                </a:cubicBezTo>
              </a:path>
            </a:pathLst>
          </a:custGeom>
          <a:ln w="101600">
            <a:solidFill>
              <a:srgbClr val="000000"/>
            </a:solidFill>
          </a:ln>
        </p:spPr>
        <p:txBody>
          <a:bodyPr/>
          <a:lstStyle/>
          <a:p>
            <a:pPr/>
          </a:p>
        </p:txBody>
      </p:sp>
      <p:sp>
        <p:nvSpPr>
          <p:cNvPr id="454" name="Simple Graph"/>
          <p:cNvSpPr txBox="1"/>
          <p:nvPr/>
        </p:nvSpPr>
        <p:spPr>
          <a:xfrm>
            <a:off x="3962400" y="0"/>
            <a:ext cx="16459200" cy="1617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1828800">
              <a:defRPr sz="9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Simple Graph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63" name="A graph consists of a set of nodes connected by edges."/>
          <p:cNvSpPr txBox="1"/>
          <p:nvPr/>
        </p:nvSpPr>
        <p:spPr>
          <a:xfrm>
            <a:off x="3960962" y="317841"/>
            <a:ext cx="16456320" cy="1308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  <a:r>
              <a:t>A graph consists of a set of </a:t>
            </a:r>
            <a:r>
              <a:rPr b="1">
                <a:solidFill>
                  <a:srgbClr val="0000FF"/>
                </a:solidFill>
              </a:rPr>
              <a:t>nodes</a:t>
            </a:r>
            <a:r>
              <a:t> connected by </a:t>
            </a:r>
            <a:r>
              <a:rPr b="1">
                <a:solidFill>
                  <a:srgbClr val="0000FF"/>
                </a:solidFill>
              </a:rPr>
              <a:t>edges</a:t>
            </a:r>
            <a:r>
              <a:t>.</a:t>
            </a:r>
          </a:p>
        </p:txBody>
      </p:sp>
      <p:grpSp>
        <p:nvGrpSpPr>
          <p:cNvPr id="467" name="Group"/>
          <p:cNvGrpSpPr/>
          <p:nvPr/>
        </p:nvGrpSpPr>
        <p:grpSpPr>
          <a:xfrm>
            <a:off x="9268800" y="2903343"/>
            <a:ext cx="2073601" cy="2073821"/>
            <a:chOff x="0" y="0"/>
            <a:chExt cx="2073599" cy="2073820"/>
          </a:xfrm>
        </p:grpSpPr>
        <p:sp>
          <p:nvSpPr>
            <p:cNvPr id="464" name="Circle"/>
            <p:cNvSpPr/>
            <p:nvPr/>
          </p:nvSpPr>
          <p:spPr>
            <a:xfrm>
              <a:off x="0" y="-1"/>
              <a:ext cx="2073600" cy="2073822"/>
            </a:xfrm>
            <a:prstGeom prst="ellipse">
              <a:avLst/>
            </a:prstGeom>
            <a:solidFill>
              <a:srgbClr val="FFFF0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5" name="Shape"/>
            <p:cNvSpPr/>
            <p:nvPr/>
          </p:nvSpPr>
          <p:spPr>
            <a:xfrm>
              <a:off x="596639" y="618783"/>
              <a:ext cx="880321" cy="216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cubicBezTo>
                    <a:pt x="0" y="4835"/>
                    <a:pt x="1186" y="0"/>
                    <a:pt x="2650" y="0"/>
                  </a:cubicBezTo>
                  <a:cubicBezTo>
                    <a:pt x="4113" y="0"/>
                    <a:pt x="5300" y="4835"/>
                    <a:pt x="5300" y="10800"/>
                  </a:cubicBezTo>
                  <a:cubicBezTo>
                    <a:pt x="5300" y="16765"/>
                    <a:pt x="4113" y="21600"/>
                    <a:pt x="2650" y="21600"/>
                  </a:cubicBezTo>
                  <a:cubicBezTo>
                    <a:pt x="1186" y="21600"/>
                    <a:pt x="0" y="16765"/>
                    <a:pt x="0" y="10800"/>
                  </a:cubicBezTo>
                  <a:moveTo>
                    <a:pt x="16300" y="10800"/>
                  </a:moveTo>
                  <a:cubicBezTo>
                    <a:pt x="16300" y="4835"/>
                    <a:pt x="17487" y="0"/>
                    <a:pt x="18950" y="0"/>
                  </a:cubicBezTo>
                  <a:cubicBezTo>
                    <a:pt x="20414" y="0"/>
                    <a:pt x="21600" y="4835"/>
                    <a:pt x="21600" y="10800"/>
                  </a:cubicBezTo>
                  <a:cubicBezTo>
                    <a:pt x="21600" y="16765"/>
                    <a:pt x="20414" y="21600"/>
                    <a:pt x="18950" y="21600"/>
                  </a:cubicBezTo>
                  <a:cubicBezTo>
                    <a:pt x="17487" y="21600"/>
                    <a:pt x="16300" y="16765"/>
                    <a:pt x="16300" y="10800"/>
                  </a:cubicBezTo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6" name="Shape"/>
            <p:cNvSpPr/>
            <p:nvPr/>
          </p:nvSpPr>
          <p:spPr>
            <a:xfrm>
              <a:off x="0" y="-1"/>
              <a:ext cx="2073600" cy="2073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6215" y="7570"/>
                  </a:moveTo>
                  <a:cubicBezTo>
                    <a:pt x="6215" y="6949"/>
                    <a:pt x="6719" y="6445"/>
                    <a:pt x="7340" y="6445"/>
                  </a:cubicBezTo>
                  <a:cubicBezTo>
                    <a:pt x="7961" y="6445"/>
                    <a:pt x="8465" y="6949"/>
                    <a:pt x="8465" y="7570"/>
                  </a:cubicBezTo>
                  <a:cubicBezTo>
                    <a:pt x="8465" y="8191"/>
                    <a:pt x="7961" y="8695"/>
                    <a:pt x="7340" y="8695"/>
                  </a:cubicBezTo>
                  <a:cubicBezTo>
                    <a:pt x="6719" y="8695"/>
                    <a:pt x="6215" y="8191"/>
                    <a:pt x="6215" y="7570"/>
                  </a:cubicBezTo>
                  <a:moveTo>
                    <a:pt x="13135" y="7570"/>
                  </a:moveTo>
                  <a:cubicBezTo>
                    <a:pt x="13135" y="6949"/>
                    <a:pt x="13639" y="6445"/>
                    <a:pt x="14260" y="6445"/>
                  </a:cubicBezTo>
                  <a:cubicBezTo>
                    <a:pt x="14881" y="6445"/>
                    <a:pt x="15385" y="6949"/>
                    <a:pt x="15385" y="7570"/>
                  </a:cubicBezTo>
                  <a:cubicBezTo>
                    <a:pt x="15385" y="8191"/>
                    <a:pt x="14881" y="8695"/>
                    <a:pt x="14260" y="8695"/>
                  </a:cubicBezTo>
                  <a:cubicBezTo>
                    <a:pt x="13639" y="8695"/>
                    <a:pt x="13135" y="8191"/>
                    <a:pt x="13135" y="7570"/>
                  </a:cubicBezTo>
                  <a:moveTo>
                    <a:pt x="4946" y="15510"/>
                  </a:moveTo>
                  <a:cubicBezTo>
                    <a:pt x="8849" y="18190"/>
                    <a:pt x="12747" y="18190"/>
                    <a:pt x="16640" y="15510"/>
                  </a:cubicBezTo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471" name="Group"/>
          <p:cNvGrpSpPr/>
          <p:nvPr/>
        </p:nvGrpSpPr>
        <p:grpSpPr>
          <a:xfrm>
            <a:off x="15074879" y="2903343"/>
            <a:ext cx="2073601" cy="2073821"/>
            <a:chOff x="0" y="0"/>
            <a:chExt cx="2073599" cy="2073820"/>
          </a:xfrm>
        </p:grpSpPr>
        <p:sp>
          <p:nvSpPr>
            <p:cNvPr id="468" name="Circle"/>
            <p:cNvSpPr/>
            <p:nvPr/>
          </p:nvSpPr>
          <p:spPr>
            <a:xfrm>
              <a:off x="0" y="-1"/>
              <a:ext cx="2073600" cy="2073822"/>
            </a:xfrm>
            <a:prstGeom prst="ellipse">
              <a:avLst/>
            </a:prstGeom>
            <a:solidFill>
              <a:srgbClr val="0000FF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9" name="Shape"/>
            <p:cNvSpPr/>
            <p:nvPr/>
          </p:nvSpPr>
          <p:spPr>
            <a:xfrm>
              <a:off x="596639" y="618783"/>
              <a:ext cx="880321" cy="216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cubicBezTo>
                    <a:pt x="0" y="4835"/>
                    <a:pt x="1186" y="0"/>
                    <a:pt x="2650" y="0"/>
                  </a:cubicBezTo>
                  <a:cubicBezTo>
                    <a:pt x="4113" y="0"/>
                    <a:pt x="5300" y="4835"/>
                    <a:pt x="5300" y="10800"/>
                  </a:cubicBezTo>
                  <a:cubicBezTo>
                    <a:pt x="5300" y="16765"/>
                    <a:pt x="4113" y="21600"/>
                    <a:pt x="2650" y="21600"/>
                  </a:cubicBezTo>
                  <a:cubicBezTo>
                    <a:pt x="1186" y="21600"/>
                    <a:pt x="0" y="16765"/>
                    <a:pt x="0" y="10800"/>
                  </a:cubicBezTo>
                  <a:moveTo>
                    <a:pt x="16300" y="10800"/>
                  </a:moveTo>
                  <a:cubicBezTo>
                    <a:pt x="16300" y="4835"/>
                    <a:pt x="17487" y="0"/>
                    <a:pt x="18950" y="0"/>
                  </a:cubicBezTo>
                  <a:cubicBezTo>
                    <a:pt x="20414" y="0"/>
                    <a:pt x="21600" y="4835"/>
                    <a:pt x="21600" y="10800"/>
                  </a:cubicBezTo>
                  <a:cubicBezTo>
                    <a:pt x="21600" y="16765"/>
                    <a:pt x="20414" y="21600"/>
                    <a:pt x="18950" y="21600"/>
                  </a:cubicBezTo>
                  <a:cubicBezTo>
                    <a:pt x="17487" y="21600"/>
                    <a:pt x="16300" y="16765"/>
                    <a:pt x="16300" y="10800"/>
                  </a:cubicBezTo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0" name="Shape"/>
            <p:cNvSpPr/>
            <p:nvPr/>
          </p:nvSpPr>
          <p:spPr>
            <a:xfrm>
              <a:off x="0" y="-1"/>
              <a:ext cx="2073600" cy="2073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6215" y="7570"/>
                  </a:moveTo>
                  <a:cubicBezTo>
                    <a:pt x="6215" y="6949"/>
                    <a:pt x="6719" y="6445"/>
                    <a:pt x="7340" y="6445"/>
                  </a:cubicBezTo>
                  <a:cubicBezTo>
                    <a:pt x="7961" y="6445"/>
                    <a:pt x="8465" y="6949"/>
                    <a:pt x="8465" y="7570"/>
                  </a:cubicBezTo>
                  <a:cubicBezTo>
                    <a:pt x="8465" y="8191"/>
                    <a:pt x="7961" y="8695"/>
                    <a:pt x="7340" y="8695"/>
                  </a:cubicBezTo>
                  <a:cubicBezTo>
                    <a:pt x="6719" y="8695"/>
                    <a:pt x="6215" y="8191"/>
                    <a:pt x="6215" y="7570"/>
                  </a:cubicBezTo>
                  <a:moveTo>
                    <a:pt x="13135" y="7570"/>
                  </a:moveTo>
                  <a:cubicBezTo>
                    <a:pt x="13135" y="6949"/>
                    <a:pt x="13639" y="6445"/>
                    <a:pt x="14260" y="6445"/>
                  </a:cubicBezTo>
                  <a:cubicBezTo>
                    <a:pt x="14881" y="6445"/>
                    <a:pt x="15385" y="6949"/>
                    <a:pt x="15385" y="7570"/>
                  </a:cubicBezTo>
                  <a:cubicBezTo>
                    <a:pt x="15385" y="8191"/>
                    <a:pt x="14881" y="8695"/>
                    <a:pt x="14260" y="8695"/>
                  </a:cubicBezTo>
                  <a:cubicBezTo>
                    <a:pt x="13639" y="8695"/>
                    <a:pt x="13135" y="8191"/>
                    <a:pt x="13135" y="7570"/>
                  </a:cubicBezTo>
                  <a:moveTo>
                    <a:pt x="4946" y="15510"/>
                  </a:moveTo>
                  <a:cubicBezTo>
                    <a:pt x="8849" y="18190"/>
                    <a:pt x="12747" y="18190"/>
                    <a:pt x="16640" y="15510"/>
                  </a:cubicBezTo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475" name="Group"/>
          <p:cNvGrpSpPr/>
          <p:nvPr/>
        </p:nvGrpSpPr>
        <p:grpSpPr>
          <a:xfrm>
            <a:off x="15074879" y="8710034"/>
            <a:ext cx="2073601" cy="2073821"/>
            <a:chOff x="0" y="0"/>
            <a:chExt cx="2073599" cy="2073820"/>
          </a:xfrm>
        </p:grpSpPr>
        <p:sp>
          <p:nvSpPr>
            <p:cNvPr id="472" name="Circle"/>
            <p:cNvSpPr/>
            <p:nvPr/>
          </p:nvSpPr>
          <p:spPr>
            <a:xfrm>
              <a:off x="0" y="-1"/>
              <a:ext cx="2073600" cy="2073822"/>
            </a:xfrm>
            <a:prstGeom prst="ellipse">
              <a:avLst/>
            </a:prstGeom>
            <a:solidFill>
              <a:srgbClr val="FF000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3" name="Shape"/>
            <p:cNvSpPr/>
            <p:nvPr/>
          </p:nvSpPr>
          <p:spPr>
            <a:xfrm>
              <a:off x="596639" y="618783"/>
              <a:ext cx="880321" cy="216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cubicBezTo>
                    <a:pt x="0" y="4835"/>
                    <a:pt x="1186" y="0"/>
                    <a:pt x="2650" y="0"/>
                  </a:cubicBezTo>
                  <a:cubicBezTo>
                    <a:pt x="4113" y="0"/>
                    <a:pt x="5300" y="4835"/>
                    <a:pt x="5300" y="10800"/>
                  </a:cubicBezTo>
                  <a:cubicBezTo>
                    <a:pt x="5300" y="16765"/>
                    <a:pt x="4113" y="21600"/>
                    <a:pt x="2650" y="21600"/>
                  </a:cubicBezTo>
                  <a:cubicBezTo>
                    <a:pt x="1186" y="21600"/>
                    <a:pt x="0" y="16765"/>
                    <a:pt x="0" y="10800"/>
                  </a:cubicBezTo>
                  <a:moveTo>
                    <a:pt x="16300" y="10800"/>
                  </a:moveTo>
                  <a:cubicBezTo>
                    <a:pt x="16300" y="4835"/>
                    <a:pt x="17487" y="0"/>
                    <a:pt x="18950" y="0"/>
                  </a:cubicBezTo>
                  <a:cubicBezTo>
                    <a:pt x="20414" y="0"/>
                    <a:pt x="21600" y="4835"/>
                    <a:pt x="21600" y="10800"/>
                  </a:cubicBezTo>
                  <a:cubicBezTo>
                    <a:pt x="21600" y="16765"/>
                    <a:pt x="20414" y="21600"/>
                    <a:pt x="18950" y="21600"/>
                  </a:cubicBezTo>
                  <a:cubicBezTo>
                    <a:pt x="17487" y="21600"/>
                    <a:pt x="16300" y="16765"/>
                    <a:pt x="16300" y="10800"/>
                  </a:cubicBezTo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4" name="Shape"/>
            <p:cNvSpPr/>
            <p:nvPr/>
          </p:nvSpPr>
          <p:spPr>
            <a:xfrm>
              <a:off x="0" y="-1"/>
              <a:ext cx="2073600" cy="2073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6215" y="7570"/>
                  </a:moveTo>
                  <a:cubicBezTo>
                    <a:pt x="6215" y="6949"/>
                    <a:pt x="6719" y="6445"/>
                    <a:pt x="7340" y="6445"/>
                  </a:cubicBezTo>
                  <a:cubicBezTo>
                    <a:pt x="7961" y="6445"/>
                    <a:pt x="8465" y="6949"/>
                    <a:pt x="8465" y="7570"/>
                  </a:cubicBezTo>
                  <a:cubicBezTo>
                    <a:pt x="8465" y="8191"/>
                    <a:pt x="7961" y="8695"/>
                    <a:pt x="7340" y="8695"/>
                  </a:cubicBezTo>
                  <a:cubicBezTo>
                    <a:pt x="6719" y="8695"/>
                    <a:pt x="6215" y="8191"/>
                    <a:pt x="6215" y="7570"/>
                  </a:cubicBezTo>
                  <a:moveTo>
                    <a:pt x="13135" y="7570"/>
                  </a:moveTo>
                  <a:cubicBezTo>
                    <a:pt x="13135" y="6949"/>
                    <a:pt x="13639" y="6445"/>
                    <a:pt x="14260" y="6445"/>
                  </a:cubicBezTo>
                  <a:cubicBezTo>
                    <a:pt x="14881" y="6445"/>
                    <a:pt x="15385" y="6949"/>
                    <a:pt x="15385" y="7570"/>
                  </a:cubicBezTo>
                  <a:cubicBezTo>
                    <a:pt x="15385" y="8191"/>
                    <a:pt x="14881" y="8695"/>
                    <a:pt x="14260" y="8695"/>
                  </a:cubicBezTo>
                  <a:cubicBezTo>
                    <a:pt x="13639" y="8695"/>
                    <a:pt x="13135" y="8191"/>
                    <a:pt x="13135" y="7570"/>
                  </a:cubicBezTo>
                  <a:moveTo>
                    <a:pt x="4946" y="15510"/>
                  </a:moveTo>
                  <a:cubicBezTo>
                    <a:pt x="8849" y="18190"/>
                    <a:pt x="12747" y="18190"/>
                    <a:pt x="16640" y="15510"/>
                  </a:cubicBezTo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479" name="Group"/>
          <p:cNvGrpSpPr/>
          <p:nvPr/>
        </p:nvGrpSpPr>
        <p:grpSpPr>
          <a:xfrm>
            <a:off x="9268800" y="8710034"/>
            <a:ext cx="2073601" cy="2073821"/>
            <a:chOff x="0" y="0"/>
            <a:chExt cx="2073599" cy="2073820"/>
          </a:xfrm>
        </p:grpSpPr>
        <p:sp>
          <p:nvSpPr>
            <p:cNvPr id="476" name="Circle"/>
            <p:cNvSpPr/>
            <p:nvPr/>
          </p:nvSpPr>
          <p:spPr>
            <a:xfrm>
              <a:off x="0" y="-1"/>
              <a:ext cx="2073600" cy="2073822"/>
            </a:xfrm>
            <a:prstGeom prst="ellipse">
              <a:avLst/>
            </a:prstGeom>
            <a:solidFill>
              <a:srgbClr val="FF00FF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7" name="Shape"/>
            <p:cNvSpPr/>
            <p:nvPr/>
          </p:nvSpPr>
          <p:spPr>
            <a:xfrm>
              <a:off x="596639" y="618783"/>
              <a:ext cx="880321" cy="216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cubicBezTo>
                    <a:pt x="0" y="4835"/>
                    <a:pt x="1186" y="0"/>
                    <a:pt x="2650" y="0"/>
                  </a:cubicBezTo>
                  <a:cubicBezTo>
                    <a:pt x="4113" y="0"/>
                    <a:pt x="5300" y="4835"/>
                    <a:pt x="5300" y="10800"/>
                  </a:cubicBezTo>
                  <a:cubicBezTo>
                    <a:pt x="5300" y="16765"/>
                    <a:pt x="4113" y="21600"/>
                    <a:pt x="2650" y="21600"/>
                  </a:cubicBezTo>
                  <a:cubicBezTo>
                    <a:pt x="1186" y="21600"/>
                    <a:pt x="0" y="16765"/>
                    <a:pt x="0" y="10800"/>
                  </a:cubicBezTo>
                  <a:moveTo>
                    <a:pt x="16300" y="10800"/>
                  </a:moveTo>
                  <a:cubicBezTo>
                    <a:pt x="16300" y="4835"/>
                    <a:pt x="17487" y="0"/>
                    <a:pt x="18950" y="0"/>
                  </a:cubicBezTo>
                  <a:cubicBezTo>
                    <a:pt x="20414" y="0"/>
                    <a:pt x="21600" y="4835"/>
                    <a:pt x="21600" y="10800"/>
                  </a:cubicBezTo>
                  <a:cubicBezTo>
                    <a:pt x="21600" y="16765"/>
                    <a:pt x="20414" y="21600"/>
                    <a:pt x="18950" y="21600"/>
                  </a:cubicBezTo>
                  <a:cubicBezTo>
                    <a:pt x="17487" y="21600"/>
                    <a:pt x="16300" y="16765"/>
                    <a:pt x="16300" y="10800"/>
                  </a:cubicBezTo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8" name="Shape"/>
            <p:cNvSpPr/>
            <p:nvPr/>
          </p:nvSpPr>
          <p:spPr>
            <a:xfrm>
              <a:off x="0" y="-1"/>
              <a:ext cx="2073600" cy="2073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6215" y="7570"/>
                  </a:moveTo>
                  <a:cubicBezTo>
                    <a:pt x="6215" y="6949"/>
                    <a:pt x="6719" y="6445"/>
                    <a:pt x="7340" y="6445"/>
                  </a:cubicBezTo>
                  <a:cubicBezTo>
                    <a:pt x="7961" y="6445"/>
                    <a:pt x="8465" y="6949"/>
                    <a:pt x="8465" y="7570"/>
                  </a:cubicBezTo>
                  <a:cubicBezTo>
                    <a:pt x="8465" y="8191"/>
                    <a:pt x="7961" y="8695"/>
                    <a:pt x="7340" y="8695"/>
                  </a:cubicBezTo>
                  <a:cubicBezTo>
                    <a:pt x="6719" y="8695"/>
                    <a:pt x="6215" y="8191"/>
                    <a:pt x="6215" y="7570"/>
                  </a:cubicBezTo>
                  <a:moveTo>
                    <a:pt x="13135" y="7570"/>
                  </a:moveTo>
                  <a:cubicBezTo>
                    <a:pt x="13135" y="6949"/>
                    <a:pt x="13639" y="6445"/>
                    <a:pt x="14260" y="6445"/>
                  </a:cubicBezTo>
                  <a:cubicBezTo>
                    <a:pt x="14881" y="6445"/>
                    <a:pt x="15385" y="6949"/>
                    <a:pt x="15385" y="7570"/>
                  </a:cubicBezTo>
                  <a:cubicBezTo>
                    <a:pt x="15385" y="8191"/>
                    <a:pt x="14881" y="8695"/>
                    <a:pt x="14260" y="8695"/>
                  </a:cubicBezTo>
                  <a:cubicBezTo>
                    <a:pt x="13639" y="8695"/>
                    <a:pt x="13135" y="8191"/>
                    <a:pt x="13135" y="7570"/>
                  </a:cubicBezTo>
                  <a:moveTo>
                    <a:pt x="4946" y="15510"/>
                  </a:moveTo>
                  <a:cubicBezTo>
                    <a:pt x="8849" y="18190"/>
                    <a:pt x="12747" y="18190"/>
                    <a:pt x="16640" y="15510"/>
                  </a:cubicBezTo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483" name="Group"/>
          <p:cNvGrpSpPr/>
          <p:nvPr/>
        </p:nvGrpSpPr>
        <p:grpSpPr>
          <a:xfrm>
            <a:off x="6365759" y="5806690"/>
            <a:ext cx="2073601" cy="2073821"/>
            <a:chOff x="0" y="0"/>
            <a:chExt cx="2073599" cy="2073820"/>
          </a:xfrm>
        </p:grpSpPr>
        <p:sp>
          <p:nvSpPr>
            <p:cNvPr id="480" name="Circle"/>
            <p:cNvSpPr/>
            <p:nvPr/>
          </p:nvSpPr>
          <p:spPr>
            <a:xfrm>
              <a:off x="0" y="-1"/>
              <a:ext cx="2073600" cy="2073822"/>
            </a:xfrm>
            <a:prstGeom prst="ellipse">
              <a:avLst/>
            </a:prstGeom>
            <a:solidFill>
              <a:srgbClr val="00FFFF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1" name="Shape"/>
            <p:cNvSpPr/>
            <p:nvPr/>
          </p:nvSpPr>
          <p:spPr>
            <a:xfrm>
              <a:off x="596639" y="618783"/>
              <a:ext cx="880321" cy="216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cubicBezTo>
                    <a:pt x="0" y="4835"/>
                    <a:pt x="1186" y="0"/>
                    <a:pt x="2650" y="0"/>
                  </a:cubicBezTo>
                  <a:cubicBezTo>
                    <a:pt x="4113" y="0"/>
                    <a:pt x="5300" y="4835"/>
                    <a:pt x="5300" y="10800"/>
                  </a:cubicBezTo>
                  <a:cubicBezTo>
                    <a:pt x="5300" y="16765"/>
                    <a:pt x="4113" y="21600"/>
                    <a:pt x="2650" y="21600"/>
                  </a:cubicBezTo>
                  <a:cubicBezTo>
                    <a:pt x="1186" y="21600"/>
                    <a:pt x="0" y="16765"/>
                    <a:pt x="0" y="10800"/>
                  </a:cubicBezTo>
                  <a:moveTo>
                    <a:pt x="16300" y="10800"/>
                  </a:moveTo>
                  <a:cubicBezTo>
                    <a:pt x="16300" y="4835"/>
                    <a:pt x="17487" y="0"/>
                    <a:pt x="18950" y="0"/>
                  </a:cubicBezTo>
                  <a:cubicBezTo>
                    <a:pt x="20414" y="0"/>
                    <a:pt x="21600" y="4835"/>
                    <a:pt x="21600" y="10800"/>
                  </a:cubicBezTo>
                  <a:cubicBezTo>
                    <a:pt x="21600" y="16765"/>
                    <a:pt x="20414" y="21600"/>
                    <a:pt x="18950" y="21600"/>
                  </a:cubicBezTo>
                  <a:cubicBezTo>
                    <a:pt x="17487" y="21600"/>
                    <a:pt x="16300" y="16765"/>
                    <a:pt x="16300" y="10800"/>
                  </a:cubicBezTo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2" name="Shape"/>
            <p:cNvSpPr/>
            <p:nvPr/>
          </p:nvSpPr>
          <p:spPr>
            <a:xfrm>
              <a:off x="0" y="-1"/>
              <a:ext cx="2073600" cy="2073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6215" y="7570"/>
                  </a:moveTo>
                  <a:cubicBezTo>
                    <a:pt x="6215" y="6949"/>
                    <a:pt x="6719" y="6445"/>
                    <a:pt x="7340" y="6445"/>
                  </a:cubicBezTo>
                  <a:cubicBezTo>
                    <a:pt x="7961" y="6445"/>
                    <a:pt x="8465" y="6949"/>
                    <a:pt x="8465" y="7570"/>
                  </a:cubicBezTo>
                  <a:cubicBezTo>
                    <a:pt x="8465" y="8191"/>
                    <a:pt x="7961" y="8695"/>
                    <a:pt x="7340" y="8695"/>
                  </a:cubicBezTo>
                  <a:cubicBezTo>
                    <a:pt x="6719" y="8695"/>
                    <a:pt x="6215" y="8191"/>
                    <a:pt x="6215" y="7570"/>
                  </a:cubicBezTo>
                  <a:moveTo>
                    <a:pt x="13135" y="7570"/>
                  </a:moveTo>
                  <a:cubicBezTo>
                    <a:pt x="13135" y="6949"/>
                    <a:pt x="13639" y="6445"/>
                    <a:pt x="14260" y="6445"/>
                  </a:cubicBezTo>
                  <a:cubicBezTo>
                    <a:pt x="14881" y="6445"/>
                    <a:pt x="15385" y="6949"/>
                    <a:pt x="15385" y="7570"/>
                  </a:cubicBezTo>
                  <a:cubicBezTo>
                    <a:pt x="15385" y="8191"/>
                    <a:pt x="14881" y="8695"/>
                    <a:pt x="14260" y="8695"/>
                  </a:cubicBezTo>
                  <a:cubicBezTo>
                    <a:pt x="13639" y="8695"/>
                    <a:pt x="13135" y="8191"/>
                    <a:pt x="13135" y="7570"/>
                  </a:cubicBezTo>
                  <a:moveTo>
                    <a:pt x="4946" y="15510"/>
                  </a:moveTo>
                  <a:cubicBezTo>
                    <a:pt x="8849" y="18190"/>
                    <a:pt x="12747" y="18190"/>
                    <a:pt x="16640" y="15510"/>
                  </a:cubicBezTo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491" name="Connection Line"/>
          <p:cNvSpPr/>
          <p:nvPr/>
        </p:nvSpPr>
        <p:spPr>
          <a:xfrm>
            <a:off x="8140168" y="4677829"/>
            <a:ext cx="1427934" cy="14280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21600" y="0"/>
                </a:lnTo>
              </a:path>
            </a:pathLst>
          </a:custGeom>
          <a:ln w="101600">
            <a:solidFill>
              <a:srgbClr val="000000"/>
            </a:solidFill>
          </a:ln>
        </p:spPr>
        <p:txBody>
          <a:bodyPr/>
          <a:lstStyle/>
          <a:p>
            <a:pPr/>
          </a:p>
        </p:txBody>
      </p:sp>
      <p:sp>
        <p:nvSpPr>
          <p:cNvPr id="492" name="Connection Line"/>
          <p:cNvSpPr/>
          <p:nvPr/>
        </p:nvSpPr>
        <p:spPr>
          <a:xfrm>
            <a:off x="8140094" y="7581211"/>
            <a:ext cx="1427934" cy="14280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 w="101600">
            <a:solidFill>
              <a:srgbClr val="000000"/>
            </a:solidFill>
          </a:ln>
        </p:spPr>
        <p:txBody>
          <a:bodyPr/>
          <a:lstStyle/>
          <a:p>
            <a:pPr/>
          </a:p>
        </p:txBody>
      </p:sp>
      <p:sp>
        <p:nvSpPr>
          <p:cNvPr id="493" name="Connection Line"/>
          <p:cNvSpPr/>
          <p:nvPr/>
        </p:nvSpPr>
        <p:spPr>
          <a:xfrm>
            <a:off x="11348822" y="3940253"/>
            <a:ext cx="3719708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cubicBezTo>
                  <a:pt x="7200" y="0"/>
                  <a:pt x="14400" y="0"/>
                  <a:pt x="21600" y="0"/>
                </a:cubicBezTo>
              </a:path>
            </a:pathLst>
          </a:custGeom>
          <a:ln w="101600">
            <a:solidFill>
              <a:srgbClr val="000000"/>
            </a:solidFill>
          </a:ln>
        </p:spPr>
        <p:txBody>
          <a:bodyPr/>
          <a:lstStyle/>
          <a:p>
            <a:pPr/>
          </a:p>
        </p:txBody>
      </p:sp>
      <p:sp>
        <p:nvSpPr>
          <p:cNvPr id="494" name="Connection Line"/>
          <p:cNvSpPr/>
          <p:nvPr/>
        </p:nvSpPr>
        <p:spPr>
          <a:xfrm>
            <a:off x="10305600" y="4983365"/>
            <a:ext cx="1" cy="3720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0" h="21600" fill="norm" stroke="1" extrusionOk="0">
                <a:moveTo>
                  <a:pt x="0" y="21600"/>
                </a:moveTo>
                <a:cubicBezTo>
                  <a:pt x="0" y="14400"/>
                  <a:pt x="0" y="7200"/>
                  <a:pt x="0" y="0"/>
                </a:cubicBezTo>
              </a:path>
            </a:pathLst>
          </a:custGeom>
          <a:ln w="101600">
            <a:solidFill>
              <a:srgbClr val="000000"/>
            </a:solidFill>
          </a:ln>
        </p:spPr>
        <p:txBody>
          <a:bodyPr/>
          <a:lstStyle/>
          <a:p>
            <a:pPr/>
          </a:p>
        </p:txBody>
      </p:sp>
      <p:sp>
        <p:nvSpPr>
          <p:cNvPr id="495" name="Connection Line"/>
          <p:cNvSpPr/>
          <p:nvPr/>
        </p:nvSpPr>
        <p:spPr>
          <a:xfrm>
            <a:off x="11348822" y="9746944"/>
            <a:ext cx="3719708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cubicBezTo>
                  <a:pt x="7200" y="0"/>
                  <a:pt x="14400" y="0"/>
                  <a:pt x="21600" y="0"/>
                </a:cubicBezTo>
              </a:path>
            </a:pathLst>
          </a:custGeom>
          <a:ln w="101600">
            <a:solidFill>
              <a:srgbClr val="000000"/>
            </a:solidFill>
          </a:ln>
        </p:spPr>
        <p:txBody>
          <a:bodyPr/>
          <a:lstStyle/>
          <a:p>
            <a:pPr/>
          </a:p>
        </p:txBody>
      </p:sp>
      <p:sp>
        <p:nvSpPr>
          <p:cNvPr id="496" name="Connection Line"/>
          <p:cNvSpPr/>
          <p:nvPr/>
        </p:nvSpPr>
        <p:spPr>
          <a:xfrm>
            <a:off x="16111679" y="4983365"/>
            <a:ext cx="1" cy="3720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0" h="21600" fill="norm" stroke="1" extrusionOk="0">
                <a:moveTo>
                  <a:pt x="0" y="0"/>
                </a:moveTo>
                <a:cubicBezTo>
                  <a:pt x="0" y="7200"/>
                  <a:pt x="0" y="14400"/>
                  <a:pt x="0" y="21600"/>
                </a:cubicBezTo>
              </a:path>
            </a:pathLst>
          </a:custGeom>
          <a:ln w="101600">
            <a:solidFill>
              <a:srgbClr val="000000"/>
            </a:solidFill>
          </a:ln>
        </p:spPr>
        <p:txBody>
          <a:bodyPr/>
          <a:lstStyle/>
          <a:p>
            <a:pPr/>
          </a:p>
        </p:txBody>
      </p:sp>
      <p:sp>
        <p:nvSpPr>
          <p:cNvPr id="490" name="Simple Graph"/>
          <p:cNvSpPr txBox="1"/>
          <p:nvPr/>
        </p:nvSpPr>
        <p:spPr>
          <a:xfrm>
            <a:off x="3962400" y="0"/>
            <a:ext cx="16459200" cy="1617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1828800">
              <a:defRPr sz="9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Simple Graph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99" name="A graph consists of a set of nodes connected by edges."/>
          <p:cNvSpPr txBox="1"/>
          <p:nvPr/>
        </p:nvSpPr>
        <p:spPr>
          <a:xfrm>
            <a:off x="3960962" y="317841"/>
            <a:ext cx="16456320" cy="1308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  <a:r>
              <a:t>A graph consists of a set of </a:t>
            </a:r>
            <a:r>
              <a:rPr b="1">
                <a:solidFill>
                  <a:srgbClr val="0000FF"/>
                </a:solidFill>
              </a:rPr>
              <a:t>nodes</a:t>
            </a:r>
            <a:r>
              <a:t> connected by </a:t>
            </a:r>
            <a:r>
              <a:rPr b="1">
                <a:solidFill>
                  <a:srgbClr val="0000FF"/>
                </a:solidFill>
              </a:rPr>
              <a:t>edges</a:t>
            </a:r>
            <a:r>
              <a:t>.</a:t>
            </a:r>
          </a:p>
        </p:txBody>
      </p:sp>
      <p:sp>
        <p:nvSpPr>
          <p:cNvPr id="535" name="Connection Line"/>
          <p:cNvSpPr/>
          <p:nvPr/>
        </p:nvSpPr>
        <p:spPr>
          <a:xfrm>
            <a:off x="8140168" y="4677829"/>
            <a:ext cx="1427934" cy="14280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21600" y="0"/>
                </a:lnTo>
              </a:path>
            </a:pathLst>
          </a:custGeom>
          <a:ln w="63500">
            <a:solidFill>
              <a:srgbClr val="E6E6E6"/>
            </a:solidFill>
          </a:ln>
        </p:spPr>
        <p:txBody>
          <a:bodyPr/>
          <a:lstStyle/>
          <a:p>
            <a:pPr/>
          </a:p>
        </p:txBody>
      </p:sp>
      <p:sp>
        <p:nvSpPr>
          <p:cNvPr id="536" name="Connection Line"/>
          <p:cNvSpPr/>
          <p:nvPr/>
        </p:nvSpPr>
        <p:spPr>
          <a:xfrm>
            <a:off x="8140094" y="7581211"/>
            <a:ext cx="1427934" cy="14280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 w="63500">
            <a:solidFill>
              <a:srgbClr val="E6E6E6"/>
            </a:solidFill>
          </a:ln>
        </p:spPr>
        <p:txBody>
          <a:bodyPr/>
          <a:lstStyle/>
          <a:p>
            <a:pPr/>
          </a:p>
        </p:txBody>
      </p:sp>
      <p:sp>
        <p:nvSpPr>
          <p:cNvPr id="537" name="Connection Line"/>
          <p:cNvSpPr/>
          <p:nvPr/>
        </p:nvSpPr>
        <p:spPr>
          <a:xfrm>
            <a:off x="11348822" y="3940253"/>
            <a:ext cx="3719708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cubicBezTo>
                  <a:pt x="7200" y="0"/>
                  <a:pt x="14400" y="0"/>
                  <a:pt x="21600" y="0"/>
                </a:cubicBezTo>
              </a:path>
            </a:pathLst>
          </a:custGeom>
          <a:ln w="63500">
            <a:solidFill>
              <a:srgbClr val="E6E6E6"/>
            </a:solidFill>
          </a:ln>
        </p:spPr>
        <p:txBody>
          <a:bodyPr/>
          <a:lstStyle/>
          <a:p>
            <a:pPr/>
          </a:p>
        </p:txBody>
      </p:sp>
      <p:sp>
        <p:nvSpPr>
          <p:cNvPr id="538" name="Connection Line"/>
          <p:cNvSpPr/>
          <p:nvPr/>
        </p:nvSpPr>
        <p:spPr>
          <a:xfrm>
            <a:off x="10305600" y="4983365"/>
            <a:ext cx="1" cy="3720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0" h="21600" fill="norm" stroke="1" extrusionOk="0">
                <a:moveTo>
                  <a:pt x="0" y="21600"/>
                </a:moveTo>
                <a:cubicBezTo>
                  <a:pt x="0" y="14400"/>
                  <a:pt x="0" y="7200"/>
                  <a:pt x="0" y="0"/>
                </a:cubicBezTo>
              </a:path>
            </a:pathLst>
          </a:custGeom>
          <a:ln w="63500">
            <a:solidFill>
              <a:srgbClr val="E6E6E6"/>
            </a:solidFill>
          </a:ln>
        </p:spPr>
        <p:txBody>
          <a:bodyPr/>
          <a:lstStyle/>
          <a:p>
            <a:pPr/>
          </a:p>
        </p:txBody>
      </p:sp>
      <p:sp>
        <p:nvSpPr>
          <p:cNvPr id="539" name="Connection Line"/>
          <p:cNvSpPr/>
          <p:nvPr/>
        </p:nvSpPr>
        <p:spPr>
          <a:xfrm>
            <a:off x="11348822" y="9746944"/>
            <a:ext cx="3719708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cubicBezTo>
                  <a:pt x="7200" y="0"/>
                  <a:pt x="14400" y="0"/>
                  <a:pt x="21600" y="0"/>
                </a:cubicBezTo>
              </a:path>
            </a:pathLst>
          </a:custGeom>
          <a:ln w="63500">
            <a:solidFill>
              <a:srgbClr val="E6E6E6"/>
            </a:solidFill>
          </a:ln>
        </p:spPr>
        <p:txBody>
          <a:bodyPr/>
          <a:lstStyle/>
          <a:p>
            <a:pPr/>
          </a:p>
        </p:txBody>
      </p:sp>
      <p:sp>
        <p:nvSpPr>
          <p:cNvPr id="540" name="Connection Line"/>
          <p:cNvSpPr/>
          <p:nvPr/>
        </p:nvSpPr>
        <p:spPr>
          <a:xfrm>
            <a:off x="16111679" y="4983365"/>
            <a:ext cx="1" cy="3720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0" h="21600" fill="norm" stroke="1" extrusionOk="0">
                <a:moveTo>
                  <a:pt x="0" y="0"/>
                </a:moveTo>
                <a:cubicBezTo>
                  <a:pt x="0" y="7200"/>
                  <a:pt x="0" y="14400"/>
                  <a:pt x="0" y="21600"/>
                </a:cubicBezTo>
              </a:path>
            </a:pathLst>
          </a:custGeom>
          <a:ln w="63500">
            <a:solidFill>
              <a:srgbClr val="E6E6E6"/>
            </a:solidFill>
          </a:ln>
        </p:spPr>
        <p:txBody>
          <a:bodyPr/>
          <a:lstStyle/>
          <a:p>
            <a:pPr/>
          </a:p>
        </p:txBody>
      </p:sp>
      <p:grpSp>
        <p:nvGrpSpPr>
          <p:cNvPr id="508" name="Group"/>
          <p:cNvGrpSpPr/>
          <p:nvPr/>
        </p:nvGrpSpPr>
        <p:grpSpPr>
          <a:xfrm>
            <a:off x="11757120" y="6264657"/>
            <a:ext cx="2903041" cy="1267335"/>
            <a:chOff x="0" y="0"/>
            <a:chExt cx="2903040" cy="1267333"/>
          </a:xfrm>
        </p:grpSpPr>
        <p:sp>
          <p:nvSpPr>
            <p:cNvPr id="506" name="Rectangle"/>
            <p:cNvSpPr/>
            <p:nvPr/>
          </p:nvSpPr>
          <p:spPr>
            <a:xfrm>
              <a:off x="-1" y="0"/>
              <a:ext cx="2903042" cy="1267334"/>
            </a:xfrm>
            <a:prstGeom prst="rect">
              <a:avLst/>
            </a:prstGeom>
            <a:noFill/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lnSpc>
                  <a:spcPct val="112000"/>
                </a:lnSpc>
                <a:tabLst>
                  <a:tab pos="1447800" algn="l"/>
                  <a:tab pos="2895600" algn="l"/>
                </a:tabLst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7" name="Nodes"/>
            <p:cNvSpPr txBox="1"/>
            <p:nvPr/>
          </p:nvSpPr>
          <p:spPr>
            <a:xfrm>
              <a:off x="-1" y="0"/>
              <a:ext cx="2903042" cy="9905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14294" tIns="114294" rIns="114294" bIns="114294" numCol="1" anchor="t">
              <a:spAutoFit/>
            </a:bodyPr>
            <a:lstStyle>
              <a:lvl1pPr defTabSz="1828800">
                <a:lnSpc>
                  <a:spcPct val="112000"/>
                </a:lnSpc>
                <a:tabLst>
                  <a:tab pos="1447800" algn="l"/>
                  <a:tab pos="2895600" algn="l"/>
                </a:tabLst>
                <a:defRPr>
                  <a:solidFill>
                    <a:srgbClr val="FF0000"/>
                  </a:solidFill>
                  <a:latin typeface="Purisa"/>
                  <a:ea typeface="Purisa"/>
                  <a:cs typeface="Purisa"/>
                  <a:sym typeface="Purisa"/>
                </a:defRPr>
              </a:lvl1pPr>
            </a:lstStyle>
            <a:p>
              <a:pPr/>
              <a:r>
                <a:t>Nodes</a:t>
              </a:r>
            </a:p>
          </p:txBody>
        </p:sp>
      </p:grpSp>
      <p:sp>
        <p:nvSpPr>
          <p:cNvPr id="541" name="Connection Line"/>
          <p:cNvSpPr/>
          <p:nvPr/>
        </p:nvSpPr>
        <p:spPr>
          <a:xfrm>
            <a:off x="8445737" y="6853432"/>
            <a:ext cx="3279634" cy="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lnTo>
                  <a:pt x="0" y="0"/>
                </a:lnTo>
              </a:path>
            </a:pathLst>
          </a:custGeom>
          <a:ln w="63500">
            <a:solidFill>
              <a:srgbClr val="0000FF"/>
            </a:solidFill>
            <a:tailEnd type="triangle"/>
          </a:ln>
        </p:spPr>
        <p:txBody>
          <a:bodyPr/>
          <a:lstStyle/>
          <a:p>
            <a:pPr/>
          </a:p>
        </p:txBody>
      </p:sp>
      <p:sp>
        <p:nvSpPr>
          <p:cNvPr id="542" name="Connection Line"/>
          <p:cNvSpPr/>
          <p:nvPr/>
        </p:nvSpPr>
        <p:spPr>
          <a:xfrm>
            <a:off x="11036216" y="4684719"/>
            <a:ext cx="1519387" cy="15481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lnTo>
                  <a:pt x="0" y="0"/>
                </a:lnTo>
              </a:path>
            </a:pathLst>
          </a:custGeom>
          <a:ln w="63500">
            <a:solidFill>
              <a:srgbClr val="0000FF"/>
            </a:solidFill>
            <a:tailEnd type="triangle"/>
          </a:ln>
        </p:spPr>
        <p:txBody>
          <a:bodyPr/>
          <a:lstStyle/>
          <a:p>
            <a:pPr/>
          </a:p>
        </p:txBody>
      </p:sp>
      <p:sp>
        <p:nvSpPr>
          <p:cNvPr id="543" name="Connection Line"/>
          <p:cNvSpPr/>
          <p:nvPr/>
        </p:nvSpPr>
        <p:spPr>
          <a:xfrm>
            <a:off x="13861678" y="4684684"/>
            <a:ext cx="1519422" cy="15482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21600" y="0"/>
                </a:lnTo>
              </a:path>
            </a:pathLst>
          </a:custGeom>
          <a:ln w="63500">
            <a:solidFill>
              <a:srgbClr val="0000FF"/>
            </a:solidFill>
            <a:tailEnd type="triangle"/>
          </a:ln>
        </p:spPr>
        <p:txBody>
          <a:bodyPr/>
          <a:lstStyle/>
          <a:p>
            <a:pPr/>
          </a:p>
        </p:txBody>
      </p:sp>
      <p:sp>
        <p:nvSpPr>
          <p:cNvPr id="544" name="Connection Line"/>
          <p:cNvSpPr/>
          <p:nvPr/>
        </p:nvSpPr>
        <p:spPr>
          <a:xfrm>
            <a:off x="13886655" y="7563629"/>
            <a:ext cx="1480469" cy="14527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 w="63500">
            <a:solidFill>
              <a:srgbClr val="0000FF"/>
            </a:solidFill>
            <a:tailEnd type="triangle"/>
          </a:ln>
        </p:spPr>
        <p:txBody>
          <a:bodyPr/>
          <a:lstStyle/>
          <a:p>
            <a:pPr/>
          </a:p>
        </p:txBody>
      </p:sp>
      <p:sp>
        <p:nvSpPr>
          <p:cNvPr id="545" name="Connection Line"/>
          <p:cNvSpPr/>
          <p:nvPr/>
        </p:nvSpPr>
        <p:spPr>
          <a:xfrm>
            <a:off x="11050193" y="7563629"/>
            <a:ext cx="1480433" cy="1452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0" y="21600"/>
                </a:lnTo>
              </a:path>
            </a:pathLst>
          </a:custGeom>
          <a:ln w="63500">
            <a:solidFill>
              <a:srgbClr val="0000FF"/>
            </a:solidFill>
            <a:tailEnd type="triangle"/>
          </a:ln>
        </p:spPr>
        <p:txBody>
          <a:bodyPr/>
          <a:lstStyle/>
          <a:p>
            <a:pPr/>
          </a:p>
        </p:txBody>
      </p:sp>
      <p:grpSp>
        <p:nvGrpSpPr>
          <p:cNvPr id="517" name="Group"/>
          <p:cNvGrpSpPr/>
          <p:nvPr/>
        </p:nvGrpSpPr>
        <p:grpSpPr>
          <a:xfrm>
            <a:off x="9268800" y="2903343"/>
            <a:ext cx="2073601" cy="2073821"/>
            <a:chOff x="0" y="0"/>
            <a:chExt cx="2073599" cy="2073820"/>
          </a:xfrm>
        </p:grpSpPr>
        <p:sp>
          <p:nvSpPr>
            <p:cNvPr id="514" name="Circle"/>
            <p:cNvSpPr/>
            <p:nvPr/>
          </p:nvSpPr>
          <p:spPr>
            <a:xfrm>
              <a:off x="0" y="-1"/>
              <a:ext cx="2073600" cy="2073822"/>
            </a:xfrm>
            <a:prstGeom prst="ellipse">
              <a:avLst/>
            </a:prstGeom>
            <a:solidFill>
              <a:srgbClr val="FFFF0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5" name="Shape"/>
            <p:cNvSpPr/>
            <p:nvPr/>
          </p:nvSpPr>
          <p:spPr>
            <a:xfrm>
              <a:off x="596639" y="618783"/>
              <a:ext cx="880321" cy="216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cubicBezTo>
                    <a:pt x="0" y="4835"/>
                    <a:pt x="1186" y="0"/>
                    <a:pt x="2650" y="0"/>
                  </a:cubicBezTo>
                  <a:cubicBezTo>
                    <a:pt x="4113" y="0"/>
                    <a:pt x="5300" y="4835"/>
                    <a:pt x="5300" y="10800"/>
                  </a:cubicBezTo>
                  <a:cubicBezTo>
                    <a:pt x="5300" y="16765"/>
                    <a:pt x="4113" y="21600"/>
                    <a:pt x="2650" y="21600"/>
                  </a:cubicBezTo>
                  <a:cubicBezTo>
                    <a:pt x="1186" y="21600"/>
                    <a:pt x="0" y="16765"/>
                    <a:pt x="0" y="10800"/>
                  </a:cubicBezTo>
                  <a:moveTo>
                    <a:pt x="16300" y="10800"/>
                  </a:moveTo>
                  <a:cubicBezTo>
                    <a:pt x="16300" y="4835"/>
                    <a:pt x="17487" y="0"/>
                    <a:pt x="18950" y="0"/>
                  </a:cubicBezTo>
                  <a:cubicBezTo>
                    <a:pt x="20414" y="0"/>
                    <a:pt x="21600" y="4835"/>
                    <a:pt x="21600" y="10800"/>
                  </a:cubicBezTo>
                  <a:cubicBezTo>
                    <a:pt x="21600" y="16765"/>
                    <a:pt x="20414" y="21600"/>
                    <a:pt x="18950" y="21600"/>
                  </a:cubicBezTo>
                  <a:cubicBezTo>
                    <a:pt x="17487" y="21600"/>
                    <a:pt x="16300" y="16765"/>
                    <a:pt x="16300" y="10800"/>
                  </a:cubicBezTo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6" name="Shape"/>
            <p:cNvSpPr/>
            <p:nvPr/>
          </p:nvSpPr>
          <p:spPr>
            <a:xfrm>
              <a:off x="0" y="-1"/>
              <a:ext cx="2073600" cy="2073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6215" y="7570"/>
                  </a:moveTo>
                  <a:cubicBezTo>
                    <a:pt x="6215" y="6949"/>
                    <a:pt x="6719" y="6445"/>
                    <a:pt x="7340" y="6445"/>
                  </a:cubicBezTo>
                  <a:cubicBezTo>
                    <a:pt x="7961" y="6445"/>
                    <a:pt x="8465" y="6949"/>
                    <a:pt x="8465" y="7570"/>
                  </a:cubicBezTo>
                  <a:cubicBezTo>
                    <a:pt x="8465" y="8191"/>
                    <a:pt x="7961" y="8695"/>
                    <a:pt x="7340" y="8695"/>
                  </a:cubicBezTo>
                  <a:cubicBezTo>
                    <a:pt x="6719" y="8695"/>
                    <a:pt x="6215" y="8191"/>
                    <a:pt x="6215" y="7570"/>
                  </a:cubicBezTo>
                  <a:moveTo>
                    <a:pt x="13135" y="7570"/>
                  </a:moveTo>
                  <a:cubicBezTo>
                    <a:pt x="13135" y="6949"/>
                    <a:pt x="13639" y="6445"/>
                    <a:pt x="14260" y="6445"/>
                  </a:cubicBezTo>
                  <a:cubicBezTo>
                    <a:pt x="14881" y="6445"/>
                    <a:pt x="15385" y="6949"/>
                    <a:pt x="15385" y="7570"/>
                  </a:cubicBezTo>
                  <a:cubicBezTo>
                    <a:pt x="15385" y="8191"/>
                    <a:pt x="14881" y="8695"/>
                    <a:pt x="14260" y="8695"/>
                  </a:cubicBezTo>
                  <a:cubicBezTo>
                    <a:pt x="13639" y="8695"/>
                    <a:pt x="13135" y="8191"/>
                    <a:pt x="13135" y="7570"/>
                  </a:cubicBezTo>
                  <a:moveTo>
                    <a:pt x="4946" y="15510"/>
                  </a:moveTo>
                  <a:cubicBezTo>
                    <a:pt x="8849" y="18190"/>
                    <a:pt x="12747" y="18190"/>
                    <a:pt x="16640" y="15510"/>
                  </a:cubicBezTo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521" name="Group"/>
          <p:cNvGrpSpPr/>
          <p:nvPr/>
        </p:nvGrpSpPr>
        <p:grpSpPr>
          <a:xfrm>
            <a:off x="15074879" y="2903343"/>
            <a:ext cx="2073601" cy="2073821"/>
            <a:chOff x="0" y="0"/>
            <a:chExt cx="2073599" cy="2073820"/>
          </a:xfrm>
        </p:grpSpPr>
        <p:sp>
          <p:nvSpPr>
            <p:cNvPr id="518" name="Circle"/>
            <p:cNvSpPr/>
            <p:nvPr/>
          </p:nvSpPr>
          <p:spPr>
            <a:xfrm>
              <a:off x="0" y="-1"/>
              <a:ext cx="2073600" cy="2073822"/>
            </a:xfrm>
            <a:prstGeom prst="ellipse">
              <a:avLst/>
            </a:prstGeom>
            <a:solidFill>
              <a:srgbClr val="0000FF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9" name="Shape"/>
            <p:cNvSpPr/>
            <p:nvPr/>
          </p:nvSpPr>
          <p:spPr>
            <a:xfrm>
              <a:off x="596639" y="618783"/>
              <a:ext cx="880321" cy="216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cubicBezTo>
                    <a:pt x="0" y="4835"/>
                    <a:pt x="1186" y="0"/>
                    <a:pt x="2650" y="0"/>
                  </a:cubicBezTo>
                  <a:cubicBezTo>
                    <a:pt x="4113" y="0"/>
                    <a:pt x="5300" y="4835"/>
                    <a:pt x="5300" y="10800"/>
                  </a:cubicBezTo>
                  <a:cubicBezTo>
                    <a:pt x="5300" y="16765"/>
                    <a:pt x="4113" y="21600"/>
                    <a:pt x="2650" y="21600"/>
                  </a:cubicBezTo>
                  <a:cubicBezTo>
                    <a:pt x="1186" y="21600"/>
                    <a:pt x="0" y="16765"/>
                    <a:pt x="0" y="10800"/>
                  </a:cubicBezTo>
                  <a:moveTo>
                    <a:pt x="16300" y="10800"/>
                  </a:moveTo>
                  <a:cubicBezTo>
                    <a:pt x="16300" y="4835"/>
                    <a:pt x="17487" y="0"/>
                    <a:pt x="18950" y="0"/>
                  </a:cubicBezTo>
                  <a:cubicBezTo>
                    <a:pt x="20414" y="0"/>
                    <a:pt x="21600" y="4835"/>
                    <a:pt x="21600" y="10800"/>
                  </a:cubicBezTo>
                  <a:cubicBezTo>
                    <a:pt x="21600" y="16765"/>
                    <a:pt x="20414" y="21600"/>
                    <a:pt x="18950" y="21600"/>
                  </a:cubicBezTo>
                  <a:cubicBezTo>
                    <a:pt x="17487" y="21600"/>
                    <a:pt x="16300" y="16765"/>
                    <a:pt x="16300" y="10800"/>
                  </a:cubicBezTo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0" name="Shape"/>
            <p:cNvSpPr/>
            <p:nvPr/>
          </p:nvSpPr>
          <p:spPr>
            <a:xfrm>
              <a:off x="0" y="-1"/>
              <a:ext cx="2073600" cy="2073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6215" y="7570"/>
                  </a:moveTo>
                  <a:cubicBezTo>
                    <a:pt x="6215" y="6949"/>
                    <a:pt x="6719" y="6445"/>
                    <a:pt x="7340" y="6445"/>
                  </a:cubicBezTo>
                  <a:cubicBezTo>
                    <a:pt x="7961" y="6445"/>
                    <a:pt x="8465" y="6949"/>
                    <a:pt x="8465" y="7570"/>
                  </a:cubicBezTo>
                  <a:cubicBezTo>
                    <a:pt x="8465" y="8191"/>
                    <a:pt x="7961" y="8695"/>
                    <a:pt x="7340" y="8695"/>
                  </a:cubicBezTo>
                  <a:cubicBezTo>
                    <a:pt x="6719" y="8695"/>
                    <a:pt x="6215" y="8191"/>
                    <a:pt x="6215" y="7570"/>
                  </a:cubicBezTo>
                  <a:moveTo>
                    <a:pt x="13135" y="7570"/>
                  </a:moveTo>
                  <a:cubicBezTo>
                    <a:pt x="13135" y="6949"/>
                    <a:pt x="13639" y="6445"/>
                    <a:pt x="14260" y="6445"/>
                  </a:cubicBezTo>
                  <a:cubicBezTo>
                    <a:pt x="14881" y="6445"/>
                    <a:pt x="15385" y="6949"/>
                    <a:pt x="15385" y="7570"/>
                  </a:cubicBezTo>
                  <a:cubicBezTo>
                    <a:pt x="15385" y="8191"/>
                    <a:pt x="14881" y="8695"/>
                    <a:pt x="14260" y="8695"/>
                  </a:cubicBezTo>
                  <a:cubicBezTo>
                    <a:pt x="13639" y="8695"/>
                    <a:pt x="13135" y="8191"/>
                    <a:pt x="13135" y="7570"/>
                  </a:cubicBezTo>
                  <a:moveTo>
                    <a:pt x="4946" y="15510"/>
                  </a:moveTo>
                  <a:cubicBezTo>
                    <a:pt x="8849" y="18190"/>
                    <a:pt x="12747" y="18190"/>
                    <a:pt x="16640" y="15510"/>
                  </a:cubicBezTo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525" name="Group"/>
          <p:cNvGrpSpPr/>
          <p:nvPr/>
        </p:nvGrpSpPr>
        <p:grpSpPr>
          <a:xfrm>
            <a:off x="15074879" y="8710034"/>
            <a:ext cx="2073601" cy="2073821"/>
            <a:chOff x="0" y="0"/>
            <a:chExt cx="2073599" cy="2073820"/>
          </a:xfrm>
        </p:grpSpPr>
        <p:sp>
          <p:nvSpPr>
            <p:cNvPr id="522" name="Circle"/>
            <p:cNvSpPr/>
            <p:nvPr/>
          </p:nvSpPr>
          <p:spPr>
            <a:xfrm>
              <a:off x="0" y="-1"/>
              <a:ext cx="2073600" cy="2073822"/>
            </a:xfrm>
            <a:prstGeom prst="ellipse">
              <a:avLst/>
            </a:prstGeom>
            <a:solidFill>
              <a:srgbClr val="FF000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3" name="Shape"/>
            <p:cNvSpPr/>
            <p:nvPr/>
          </p:nvSpPr>
          <p:spPr>
            <a:xfrm>
              <a:off x="596639" y="618783"/>
              <a:ext cx="880321" cy="216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cubicBezTo>
                    <a:pt x="0" y="4835"/>
                    <a:pt x="1186" y="0"/>
                    <a:pt x="2650" y="0"/>
                  </a:cubicBezTo>
                  <a:cubicBezTo>
                    <a:pt x="4113" y="0"/>
                    <a:pt x="5300" y="4835"/>
                    <a:pt x="5300" y="10800"/>
                  </a:cubicBezTo>
                  <a:cubicBezTo>
                    <a:pt x="5300" y="16765"/>
                    <a:pt x="4113" y="21600"/>
                    <a:pt x="2650" y="21600"/>
                  </a:cubicBezTo>
                  <a:cubicBezTo>
                    <a:pt x="1186" y="21600"/>
                    <a:pt x="0" y="16765"/>
                    <a:pt x="0" y="10800"/>
                  </a:cubicBezTo>
                  <a:moveTo>
                    <a:pt x="16300" y="10800"/>
                  </a:moveTo>
                  <a:cubicBezTo>
                    <a:pt x="16300" y="4835"/>
                    <a:pt x="17487" y="0"/>
                    <a:pt x="18950" y="0"/>
                  </a:cubicBezTo>
                  <a:cubicBezTo>
                    <a:pt x="20414" y="0"/>
                    <a:pt x="21600" y="4835"/>
                    <a:pt x="21600" y="10800"/>
                  </a:cubicBezTo>
                  <a:cubicBezTo>
                    <a:pt x="21600" y="16765"/>
                    <a:pt x="20414" y="21600"/>
                    <a:pt x="18950" y="21600"/>
                  </a:cubicBezTo>
                  <a:cubicBezTo>
                    <a:pt x="17487" y="21600"/>
                    <a:pt x="16300" y="16765"/>
                    <a:pt x="16300" y="10800"/>
                  </a:cubicBezTo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4" name="Shape"/>
            <p:cNvSpPr/>
            <p:nvPr/>
          </p:nvSpPr>
          <p:spPr>
            <a:xfrm>
              <a:off x="0" y="-1"/>
              <a:ext cx="2073600" cy="2073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6215" y="7570"/>
                  </a:moveTo>
                  <a:cubicBezTo>
                    <a:pt x="6215" y="6949"/>
                    <a:pt x="6719" y="6445"/>
                    <a:pt x="7340" y="6445"/>
                  </a:cubicBezTo>
                  <a:cubicBezTo>
                    <a:pt x="7961" y="6445"/>
                    <a:pt x="8465" y="6949"/>
                    <a:pt x="8465" y="7570"/>
                  </a:cubicBezTo>
                  <a:cubicBezTo>
                    <a:pt x="8465" y="8191"/>
                    <a:pt x="7961" y="8695"/>
                    <a:pt x="7340" y="8695"/>
                  </a:cubicBezTo>
                  <a:cubicBezTo>
                    <a:pt x="6719" y="8695"/>
                    <a:pt x="6215" y="8191"/>
                    <a:pt x="6215" y="7570"/>
                  </a:cubicBezTo>
                  <a:moveTo>
                    <a:pt x="13135" y="7570"/>
                  </a:moveTo>
                  <a:cubicBezTo>
                    <a:pt x="13135" y="6949"/>
                    <a:pt x="13639" y="6445"/>
                    <a:pt x="14260" y="6445"/>
                  </a:cubicBezTo>
                  <a:cubicBezTo>
                    <a:pt x="14881" y="6445"/>
                    <a:pt x="15385" y="6949"/>
                    <a:pt x="15385" y="7570"/>
                  </a:cubicBezTo>
                  <a:cubicBezTo>
                    <a:pt x="15385" y="8191"/>
                    <a:pt x="14881" y="8695"/>
                    <a:pt x="14260" y="8695"/>
                  </a:cubicBezTo>
                  <a:cubicBezTo>
                    <a:pt x="13639" y="8695"/>
                    <a:pt x="13135" y="8191"/>
                    <a:pt x="13135" y="7570"/>
                  </a:cubicBezTo>
                  <a:moveTo>
                    <a:pt x="4946" y="15510"/>
                  </a:moveTo>
                  <a:cubicBezTo>
                    <a:pt x="8849" y="18190"/>
                    <a:pt x="12747" y="18190"/>
                    <a:pt x="16640" y="15510"/>
                  </a:cubicBezTo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529" name="Group"/>
          <p:cNvGrpSpPr/>
          <p:nvPr/>
        </p:nvGrpSpPr>
        <p:grpSpPr>
          <a:xfrm>
            <a:off x="9268800" y="8710034"/>
            <a:ext cx="2073601" cy="2073821"/>
            <a:chOff x="0" y="0"/>
            <a:chExt cx="2073599" cy="2073820"/>
          </a:xfrm>
        </p:grpSpPr>
        <p:sp>
          <p:nvSpPr>
            <p:cNvPr id="526" name="Circle"/>
            <p:cNvSpPr/>
            <p:nvPr/>
          </p:nvSpPr>
          <p:spPr>
            <a:xfrm>
              <a:off x="0" y="-1"/>
              <a:ext cx="2073600" cy="2073822"/>
            </a:xfrm>
            <a:prstGeom prst="ellipse">
              <a:avLst/>
            </a:prstGeom>
            <a:solidFill>
              <a:srgbClr val="FF00FF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7" name="Shape"/>
            <p:cNvSpPr/>
            <p:nvPr/>
          </p:nvSpPr>
          <p:spPr>
            <a:xfrm>
              <a:off x="596639" y="618783"/>
              <a:ext cx="880321" cy="216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cubicBezTo>
                    <a:pt x="0" y="4835"/>
                    <a:pt x="1186" y="0"/>
                    <a:pt x="2650" y="0"/>
                  </a:cubicBezTo>
                  <a:cubicBezTo>
                    <a:pt x="4113" y="0"/>
                    <a:pt x="5300" y="4835"/>
                    <a:pt x="5300" y="10800"/>
                  </a:cubicBezTo>
                  <a:cubicBezTo>
                    <a:pt x="5300" y="16765"/>
                    <a:pt x="4113" y="21600"/>
                    <a:pt x="2650" y="21600"/>
                  </a:cubicBezTo>
                  <a:cubicBezTo>
                    <a:pt x="1186" y="21600"/>
                    <a:pt x="0" y="16765"/>
                    <a:pt x="0" y="10800"/>
                  </a:cubicBezTo>
                  <a:moveTo>
                    <a:pt x="16300" y="10800"/>
                  </a:moveTo>
                  <a:cubicBezTo>
                    <a:pt x="16300" y="4835"/>
                    <a:pt x="17487" y="0"/>
                    <a:pt x="18950" y="0"/>
                  </a:cubicBezTo>
                  <a:cubicBezTo>
                    <a:pt x="20414" y="0"/>
                    <a:pt x="21600" y="4835"/>
                    <a:pt x="21600" y="10800"/>
                  </a:cubicBezTo>
                  <a:cubicBezTo>
                    <a:pt x="21600" y="16765"/>
                    <a:pt x="20414" y="21600"/>
                    <a:pt x="18950" y="21600"/>
                  </a:cubicBezTo>
                  <a:cubicBezTo>
                    <a:pt x="17487" y="21600"/>
                    <a:pt x="16300" y="16765"/>
                    <a:pt x="16300" y="10800"/>
                  </a:cubicBezTo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8" name="Shape"/>
            <p:cNvSpPr/>
            <p:nvPr/>
          </p:nvSpPr>
          <p:spPr>
            <a:xfrm>
              <a:off x="0" y="-1"/>
              <a:ext cx="2073600" cy="2073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6215" y="7570"/>
                  </a:moveTo>
                  <a:cubicBezTo>
                    <a:pt x="6215" y="6949"/>
                    <a:pt x="6719" y="6445"/>
                    <a:pt x="7340" y="6445"/>
                  </a:cubicBezTo>
                  <a:cubicBezTo>
                    <a:pt x="7961" y="6445"/>
                    <a:pt x="8465" y="6949"/>
                    <a:pt x="8465" y="7570"/>
                  </a:cubicBezTo>
                  <a:cubicBezTo>
                    <a:pt x="8465" y="8191"/>
                    <a:pt x="7961" y="8695"/>
                    <a:pt x="7340" y="8695"/>
                  </a:cubicBezTo>
                  <a:cubicBezTo>
                    <a:pt x="6719" y="8695"/>
                    <a:pt x="6215" y="8191"/>
                    <a:pt x="6215" y="7570"/>
                  </a:cubicBezTo>
                  <a:moveTo>
                    <a:pt x="13135" y="7570"/>
                  </a:moveTo>
                  <a:cubicBezTo>
                    <a:pt x="13135" y="6949"/>
                    <a:pt x="13639" y="6445"/>
                    <a:pt x="14260" y="6445"/>
                  </a:cubicBezTo>
                  <a:cubicBezTo>
                    <a:pt x="14881" y="6445"/>
                    <a:pt x="15385" y="6949"/>
                    <a:pt x="15385" y="7570"/>
                  </a:cubicBezTo>
                  <a:cubicBezTo>
                    <a:pt x="15385" y="8191"/>
                    <a:pt x="14881" y="8695"/>
                    <a:pt x="14260" y="8695"/>
                  </a:cubicBezTo>
                  <a:cubicBezTo>
                    <a:pt x="13639" y="8695"/>
                    <a:pt x="13135" y="8191"/>
                    <a:pt x="13135" y="7570"/>
                  </a:cubicBezTo>
                  <a:moveTo>
                    <a:pt x="4946" y="15510"/>
                  </a:moveTo>
                  <a:cubicBezTo>
                    <a:pt x="8849" y="18190"/>
                    <a:pt x="12747" y="18190"/>
                    <a:pt x="16640" y="15510"/>
                  </a:cubicBezTo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533" name="Group"/>
          <p:cNvGrpSpPr/>
          <p:nvPr/>
        </p:nvGrpSpPr>
        <p:grpSpPr>
          <a:xfrm>
            <a:off x="6365759" y="5806690"/>
            <a:ext cx="2073601" cy="2073821"/>
            <a:chOff x="0" y="0"/>
            <a:chExt cx="2073599" cy="2073820"/>
          </a:xfrm>
        </p:grpSpPr>
        <p:sp>
          <p:nvSpPr>
            <p:cNvPr id="530" name="Circle"/>
            <p:cNvSpPr/>
            <p:nvPr/>
          </p:nvSpPr>
          <p:spPr>
            <a:xfrm>
              <a:off x="0" y="-1"/>
              <a:ext cx="2073600" cy="2073822"/>
            </a:xfrm>
            <a:prstGeom prst="ellipse">
              <a:avLst/>
            </a:prstGeom>
            <a:solidFill>
              <a:srgbClr val="00FFFF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1" name="Shape"/>
            <p:cNvSpPr/>
            <p:nvPr/>
          </p:nvSpPr>
          <p:spPr>
            <a:xfrm>
              <a:off x="596639" y="618783"/>
              <a:ext cx="880321" cy="216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cubicBezTo>
                    <a:pt x="0" y="4835"/>
                    <a:pt x="1186" y="0"/>
                    <a:pt x="2650" y="0"/>
                  </a:cubicBezTo>
                  <a:cubicBezTo>
                    <a:pt x="4113" y="0"/>
                    <a:pt x="5300" y="4835"/>
                    <a:pt x="5300" y="10800"/>
                  </a:cubicBezTo>
                  <a:cubicBezTo>
                    <a:pt x="5300" y="16765"/>
                    <a:pt x="4113" y="21600"/>
                    <a:pt x="2650" y="21600"/>
                  </a:cubicBezTo>
                  <a:cubicBezTo>
                    <a:pt x="1186" y="21600"/>
                    <a:pt x="0" y="16765"/>
                    <a:pt x="0" y="10800"/>
                  </a:cubicBezTo>
                  <a:moveTo>
                    <a:pt x="16300" y="10800"/>
                  </a:moveTo>
                  <a:cubicBezTo>
                    <a:pt x="16300" y="4835"/>
                    <a:pt x="17487" y="0"/>
                    <a:pt x="18950" y="0"/>
                  </a:cubicBezTo>
                  <a:cubicBezTo>
                    <a:pt x="20414" y="0"/>
                    <a:pt x="21600" y="4835"/>
                    <a:pt x="21600" y="10800"/>
                  </a:cubicBezTo>
                  <a:cubicBezTo>
                    <a:pt x="21600" y="16765"/>
                    <a:pt x="20414" y="21600"/>
                    <a:pt x="18950" y="21600"/>
                  </a:cubicBezTo>
                  <a:cubicBezTo>
                    <a:pt x="17487" y="21600"/>
                    <a:pt x="16300" y="16765"/>
                    <a:pt x="16300" y="10800"/>
                  </a:cubicBezTo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2" name="Shape"/>
            <p:cNvSpPr/>
            <p:nvPr/>
          </p:nvSpPr>
          <p:spPr>
            <a:xfrm>
              <a:off x="0" y="-1"/>
              <a:ext cx="2073600" cy="2073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6215" y="7570"/>
                  </a:moveTo>
                  <a:cubicBezTo>
                    <a:pt x="6215" y="6949"/>
                    <a:pt x="6719" y="6445"/>
                    <a:pt x="7340" y="6445"/>
                  </a:cubicBezTo>
                  <a:cubicBezTo>
                    <a:pt x="7961" y="6445"/>
                    <a:pt x="8465" y="6949"/>
                    <a:pt x="8465" y="7570"/>
                  </a:cubicBezTo>
                  <a:cubicBezTo>
                    <a:pt x="8465" y="8191"/>
                    <a:pt x="7961" y="8695"/>
                    <a:pt x="7340" y="8695"/>
                  </a:cubicBezTo>
                  <a:cubicBezTo>
                    <a:pt x="6719" y="8695"/>
                    <a:pt x="6215" y="8191"/>
                    <a:pt x="6215" y="7570"/>
                  </a:cubicBezTo>
                  <a:moveTo>
                    <a:pt x="13135" y="7570"/>
                  </a:moveTo>
                  <a:cubicBezTo>
                    <a:pt x="13135" y="6949"/>
                    <a:pt x="13639" y="6445"/>
                    <a:pt x="14260" y="6445"/>
                  </a:cubicBezTo>
                  <a:cubicBezTo>
                    <a:pt x="14881" y="6445"/>
                    <a:pt x="15385" y="6949"/>
                    <a:pt x="15385" y="7570"/>
                  </a:cubicBezTo>
                  <a:cubicBezTo>
                    <a:pt x="15385" y="8191"/>
                    <a:pt x="14881" y="8695"/>
                    <a:pt x="14260" y="8695"/>
                  </a:cubicBezTo>
                  <a:cubicBezTo>
                    <a:pt x="13639" y="8695"/>
                    <a:pt x="13135" y="8191"/>
                    <a:pt x="13135" y="7570"/>
                  </a:cubicBezTo>
                  <a:moveTo>
                    <a:pt x="4946" y="15510"/>
                  </a:moveTo>
                  <a:cubicBezTo>
                    <a:pt x="8849" y="18190"/>
                    <a:pt x="12747" y="18190"/>
                    <a:pt x="16640" y="15510"/>
                  </a:cubicBezTo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534" name="Graph Nodes"/>
          <p:cNvSpPr txBox="1"/>
          <p:nvPr/>
        </p:nvSpPr>
        <p:spPr>
          <a:xfrm>
            <a:off x="3962400" y="0"/>
            <a:ext cx="16459200" cy="1617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1828800">
              <a:defRPr sz="9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Graph Nodes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548" name="A graph consists of a set of nodes connected by edges."/>
          <p:cNvSpPr txBox="1"/>
          <p:nvPr/>
        </p:nvSpPr>
        <p:spPr>
          <a:xfrm>
            <a:off x="3960962" y="317841"/>
            <a:ext cx="16456320" cy="1308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  <a:r>
              <a:t>A graph consists of a set of </a:t>
            </a:r>
            <a:r>
              <a:rPr b="1">
                <a:solidFill>
                  <a:srgbClr val="0000FF"/>
                </a:solidFill>
              </a:rPr>
              <a:t>nodes</a:t>
            </a:r>
            <a:r>
              <a:t> connected by </a:t>
            </a:r>
            <a:r>
              <a:rPr b="1">
                <a:solidFill>
                  <a:srgbClr val="0000FF"/>
                </a:solidFill>
              </a:rPr>
              <a:t>edges</a:t>
            </a:r>
            <a:r>
              <a:t>.</a:t>
            </a:r>
          </a:p>
        </p:txBody>
      </p:sp>
      <p:sp>
        <p:nvSpPr>
          <p:cNvPr id="584" name="Connection Line"/>
          <p:cNvSpPr/>
          <p:nvPr/>
        </p:nvSpPr>
        <p:spPr>
          <a:xfrm>
            <a:off x="8140168" y="4677829"/>
            <a:ext cx="1427934" cy="14280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21600" y="0"/>
                </a:lnTo>
              </a:path>
            </a:pathLst>
          </a:custGeom>
          <a:ln w="63500">
            <a:solidFill>
              <a:srgbClr val="E6E6E6"/>
            </a:solidFill>
          </a:ln>
        </p:spPr>
        <p:txBody>
          <a:bodyPr/>
          <a:lstStyle/>
          <a:p>
            <a:pPr/>
          </a:p>
        </p:txBody>
      </p:sp>
      <p:sp>
        <p:nvSpPr>
          <p:cNvPr id="585" name="Connection Line"/>
          <p:cNvSpPr/>
          <p:nvPr/>
        </p:nvSpPr>
        <p:spPr>
          <a:xfrm>
            <a:off x="8140094" y="7581211"/>
            <a:ext cx="1427934" cy="14280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 w="63500">
            <a:solidFill>
              <a:srgbClr val="E6E6E6"/>
            </a:solidFill>
          </a:ln>
        </p:spPr>
        <p:txBody>
          <a:bodyPr/>
          <a:lstStyle/>
          <a:p>
            <a:pPr/>
          </a:p>
        </p:txBody>
      </p:sp>
      <p:sp>
        <p:nvSpPr>
          <p:cNvPr id="586" name="Connection Line"/>
          <p:cNvSpPr/>
          <p:nvPr/>
        </p:nvSpPr>
        <p:spPr>
          <a:xfrm>
            <a:off x="11348822" y="3940253"/>
            <a:ext cx="3719708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cubicBezTo>
                  <a:pt x="7200" y="0"/>
                  <a:pt x="14400" y="0"/>
                  <a:pt x="21600" y="0"/>
                </a:cubicBezTo>
              </a:path>
            </a:pathLst>
          </a:custGeom>
          <a:ln w="63500">
            <a:solidFill>
              <a:srgbClr val="E6E6E6"/>
            </a:solidFill>
          </a:ln>
        </p:spPr>
        <p:txBody>
          <a:bodyPr/>
          <a:lstStyle/>
          <a:p>
            <a:pPr/>
          </a:p>
        </p:txBody>
      </p:sp>
      <p:sp>
        <p:nvSpPr>
          <p:cNvPr id="587" name="Connection Line"/>
          <p:cNvSpPr/>
          <p:nvPr/>
        </p:nvSpPr>
        <p:spPr>
          <a:xfrm>
            <a:off x="10305600" y="4983365"/>
            <a:ext cx="1" cy="3720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0" h="21600" fill="norm" stroke="1" extrusionOk="0">
                <a:moveTo>
                  <a:pt x="0" y="21600"/>
                </a:moveTo>
                <a:cubicBezTo>
                  <a:pt x="0" y="14400"/>
                  <a:pt x="0" y="7200"/>
                  <a:pt x="0" y="0"/>
                </a:cubicBezTo>
              </a:path>
            </a:pathLst>
          </a:custGeom>
          <a:ln w="63500">
            <a:solidFill>
              <a:srgbClr val="E6E6E6"/>
            </a:solidFill>
          </a:ln>
        </p:spPr>
        <p:txBody>
          <a:bodyPr/>
          <a:lstStyle/>
          <a:p>
            <a:pPr/>
          </a:p>
        </p:txBody>
      </p:sp>
      <p:sp>
        <p:nvSpPr>
          <p:cNvPr id="588" name="Connection Line"/>
          <p:cNvSpPr/>
          <p:nvPr/>
        </p:nvSpPr>
        <p:spPr>
          <a:xfrm>
            <a:off x="11348822" y="9746944"/>
            <a:ext cx="3719708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cubicBezTo>
                  <a:pt x="7200" y="0"/>
                  <a:pt x="14400" y="0"/>
                  <a:pt x="21600" y="0"/>
                </a:cubicBezTo>
              </a:path>
            </a:pathLst>
          </a:custGeom>
          <a:ln w="63500">
            <a:solidFill>
              <a:srgbClr val="E6E6E6"/>
            </a:solidFill>
          </a:ln>
        </p:spPr>
        <p:txBody>
          <a:bodyPr/>
          <a:lstStyle/>
          <a:p>
            <a:pPr/>
          </a:p>
        </p:txBody>
      </p:sp>
      <p:sp>
        <p:nvSpPr>
          <p:cNvPr id="589" name="Connection Line"/>
          <p:cNvSpPr/>
          <p:nvPr/>
        </p:nvSpPr>
        <p:spPr>
          <a:xfrm>
            <a:off x="16111679" y="4983365"/>
            <a:ext cx="1" cy="3720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0" h="21600" fill="norm" stroke="1" extrusionOk="0">
                <a:moveTo>
                  <a:pt x="0" y="0"/>
                </a:moveTo>
                <a:cubicBezTo>
                  <a:pt x="0" y="7200"/>
                  <a:pt x="0" y="14400"/>
                  <a:pt x="0" y="21600"/>
                </a:cubicBezTo>
              </a:path>
            </a:pathLst>
          </a:custGeom>
          <a:ln w="63500">
            <a:solidFill>
              <a:srgbClr val="E6E6E6"/>
            </a:solidFill>
          </a:ln>
        </p:spPr>
        <p:txBody>
          <a:bodyPr/>
          <a:lstStyle/>
          <a:p>
            <a:pPr/>
          </a:p>
        </p:txBody>
      </p:sp>
      <p:grpSp>
        <p:nvGrpSpPr>
          <p:cNvPr id="557" name="Group"/>
          <p:cNvGrpSpPr/>
          <p:nvPr/>
        </p:nvGrpSpPr>
        <p:grpSpPr>
          <a:xfrm>
            <a:off x="11757120" y="6264657"/>
            <a:ext cx="2903041" cy="1267335"/>
            <a:chOff x="0" y="0"/>
            <a:chExt cx="2903040" cy="1267333"/>
          </a:xfrm>
        </p:grpSpPr>
        <p:sp>
          <p:nvSpPr>
            <p:cNvPr id="555" name="Rectangle"/>
            <p:cNvSpPr/>
            <p:nvPr/>
          </p:nvSpPr>
          <p:spPr>
            <a:xfrm>
              <a:off x="-1" y="0"/>
              <a:ext cx="2903042" cy="1267334"/>
            </a:xfrm>
            <a:prstGeom prst="rect">
              <a:avLst/>
            </a:prstGeom>
            <a:noFill/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lnSpc>
                  <a:spcPct val="112000"/>
                </a:lnSpc>
                <a:tabLst>
                  <a:tab pos="1447800" algn="l"/>
                  <a:tab pos="2895600" algn="l"/>
                </a:tabLst>
                <a:defRPr>
                  <a:solidFill>
                    <a:srgbClr val="FF0000"/>
                  </a:solidFill>
                  <a:latin typeface="Purisa"/>
                  <a:ea typeface="Purisa"/>
                  <a:cs typeface="Purisa"/>
                  <a:sym typeface="Purisa"/>
                </a:defRPr>
              </a:pPr>
            </a:p>
          </p:txBody>
        </p:sp>
        <p:sp>
          <p:nvSpPr>
            <p:cNvPr id="556" name="Vertices"/>
            <p:cNvSpPr txBox="1"/>
            <p:nvPr/>
          </p:nvSpPr>
          <p:spPr>
            <a:xfrm>
              <a:off x="-1" y="0"/>
              <a:ext cx="2903042" cy="9905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14294" tIns="114294" rIns="114294" bIns="114294" numCol="1" anchor="t">
              <a:spAutoFit/>
            </a:bodyPr>
            <a:lstStyle>
              <a:lvl1pPr defTabSz="1828800">
                <a:lnSpc>
                  <a:spcPct val="112000"/>
                </a:lnSpc>
                <a:tabLst>
                  <a:tab pos="1447800" algn="l"/>
                  <a:tab pos="2895600" algn="l"/>
                </a:tabLst>
                <a:defRPr>
                  <a:solidFill>
                    <a:srgbClr val="FF0000"/>
                  </a:solidFill>
                  <a:latin typeface="Purisa"/>
                  <a:ea typeface="Purisa"/>
                  <a:cs typeface="Purisa"/>
                  <a:sym typeface="Purisa"/>
                </a:defRPr>
              </a:lvl1pPr>
            </a:lstStyle>
            <a:p>
              <a:pPr/>
              <a:r>
                <a:t>Vertices</a:t>
              </a:r>
            </a:p>
          </p:txBody>
        </p:sp>
      </p:grpSp>
      <p:sp>
        <p:nvSpPr>
          <p:cNvPr id="590" name="Connection Line"/>
          <p:cNvSpPr/>
          <p:nvPr/>
        </p:nvSpPr>
        <p:spPr>
          <a:xfrm>
            <a:off x="8445737" y="6853432"/>
            <a:ext cx="3279634" cy="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lnTo>
                  <a:pt x="0" y="0"/>
                </a:lnTo>
              </a:path>
            </a:pathLst>
          </a:custGeom>
          <a:ln w="63500">
            <a:solidFill>
              <a:srgbClr val="0000FF"/>
            </a:solidFill>
            <a:tailEnd type="triangle"/>
          </a:ln>
        </p:spPr>
        <p:txBody>
          <a:bodyPr/>
          <a:lstStyle/>
          <a:p>
            <a:pPr/>
          </a:p>
        </p:txBody>
      </p:sp>
      <p:sp>
        <p:nvSpPr>
          <p:cNvPr id="591" name="Connection Line"/>
          <p:cNvSpPr/>
          <p:nvPr/>
        </p:nvSpPr>
        <p:spPr>
          <a:xfrm>
            <a:off x="11036216" y="4684719"/>
            <a:ext cx="1519387" cy="15481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lnTo>
                  <a:pt x="0" y="0"/>
                </a:lnTo>
              </a:path>
            </a:pathLst>
          </a:custGeom>
          <a:ln w="63500">
            <a:solidFill>
              <a:srgbClr val="0000FF"/>
            </a:solidFill>
            <a:tailEnd type="triangle"/>
          </a:ln>
        </p:spPr>
        <p:txBody>
          <a:bodyPr/>
          <a:lstStyle/>
          <a:p>
            <a:pPr/>
          </a:p>
        </p:txBody>
      </p:sp>
      <p:sp>
        <p:nvSpPr>
          <p:cNvPr id="592" name="Connection Line"/>
          <p:cNvSpPr/>
          <p:nvPr/>
        </p:nvSpPr>
        <p:spPr>
          <a:xfrm>
            <a:off x="13861678" y="4684684"/>
            <a:ext cx="1519422" cy="15482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21600" y="0"/>
                </a:lnTo>
              </a:path>
            </a:pathLst>
          </a:custGeom>
          <a:ln w="63500">
            <a:solidFill>
              <a:srgbClr val="0000FF"/>
            </a:solidFill>
            <a:tailEnd type="triangle"/>
          </a:ln>
        </p:spPr>
        <p:txBody>
          <a:bodyPr/>
          <a:lstStyle/>
          <a:p>
            <a:pPr/>
          </a:p>
        </p:txBody>
      </p:sp>
      <p:sp>
        <p:nvSpPr>
          <p:cNvPr id="593" name="Connection Line"/>
          <p:cNvSpPr/>
          <p:nvPr/>
        </p:nvSpPr>
        <p:spPr>
          <a:xfrm>
            <a:off x="13886655" y="7563629"/>
            <a:ext cx="1480469" cy="14527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 w="63500">
            <a:solidFill>
              <a:srgbClr val="0000FF"/>
            </a:solidFill>
            <a:tailEnd type="triangle"/>
          </a:ln>
        </p:spPr>
        <p:txBody>
          <a:bodyPr/>
          <a:lstStyle/>
          <a:p>
            <a:pPr/>
          </a:p>
        </p:txBody>
      </p:sp>
      <p:sp>
        <p:nvSpPr>
          <p:cNvPr id="594" name="Connection Line"/>
          <p:cNvSpPr/>
          <p:nvPr/>
        </p:nvSpPr>
        <p:spPr>
          <a:xfrm>
            <a:off x="11050193" y="7563629"/>
            <a:ext cx="1480433" cy="1452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0" y="21600"/>
                </a:lnTo>
              </a:path>
            </a:pathLst>
          </a:custGeom>
          <a:ln w="63500">
            <a:solidFill>
              <a:srgbClr val="0000FF"/>
            </a:solidFill>
            <a:tailEnd type="triangle"/>
          </a:ln>
        </p:spPr>
        <p:txBody>
          <a:bodyPr/>
          <a:lstStyle/>
          <a:p>
            <a:pPr/>
          </a:p>
        </p:txBody>
      </p:sp>
      <p:grpSp>
        <p:nvGrpSpPr>
          <p:cNvPr id="566" name="Group"/>
          <p:cNvGrpSpPr/>
          <p:nvPr/>
        </p:nvGrpSpPr>
        <p:grpSpPr>
          <a:xfrm>
            <a:off x="9268800" y="2903343"/>
            <a:ext cx="2073601" cy="2073821"/>
            <a:chOff x="0" y="0"/>
            <a:chExt cx="2073599" cy="2073820"/>
          </a:xfrm>
        </p:grpSpPr>
        <p:sp>
          <p:nvSpPr>
            <p:cNvPr id="563" name="Circle"/>
            <p:cNvSpPr/>
            <p:nvPr/>
          </p:nvSpPr>
          <p:spPr>
            <a:xfrm>
              <a:off x="0" y="-1"/>
              <a:ext cx="2073600" cy="2073822"/>
            </a:xfrm>
            <a:prstGeom prst="ellipse">
              <a:avLst/>
            </a:prstGeom>
            <a:solidFill>
              <a:srgbClr val="FFFF0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4" name="Shape"/>
            <p:cNvSpPr/>
            <p:nvPr/>
          </p:nvSpPr>
          <p:spPr>
            <a:xfrm>
              <a:off x="596639" y="618783"/>
              <a:ext cx="880321" cy="216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cubicBezTo>
                    <a:pt x="0" y="4835"/>
                    <a:pt x="1186" y="0"/>
                    <a:pt x="2650" y="0"/>
                  </a:cubicBezTo>
                  <a:cubicBezTo>
                    <a:pt x="4113" y="0"/>
                    <a:pt x="5300" y="4835"/>
                    <a:pt x="5300" y="10800"/>
                  </a:cubicBezTo>
                  <a:cubicBezTo>
                    <a:pt x="5300" y="16765"/>
                    <a:pt x="4113" y="21600"/>
                    <a:pt x="2650" y="21600"/>
                  </a:cubicBezTo>
                  <a:cubicBezTo>
                    <a:pt x="1186" y="21600"/>
                    <a:pt x="0" y="16765"/>
                    <a:pt x="0" y="10800"/>
                  </a:cubicBezTo>
                  <a:moveTo>
                    <a:pt x="16300" y="10800"/>
                  </a:moveTo>
                  <a:cubicBezTo>
                    <a:pt x="16300" y="4835"/>
                    <a:pt x="17487" y="0"/>
                    <a:pt x="18950" y="0"/>
                  </a:cubicBezTo>
                  <a:cubicBezTo>
                    <a:pt x="20414" y="0"/>
                    <a:pt x="21600" y="4835"/>
                    <a:pt x="21600" y="10800"/>
                  </a:cubicBezTo>
                  <a:cubicBezTo>
                    <a:pt x="21600" y="16765"/>
                    <a:pt x="20414" y="21600"/>
                    <a:pt x="18950" y="21600"/>
                  </a:cubicBezTo>
                  <a:cubicBezTo>
                    <a:pt x="17487" y="21600"/>
                    <a:pt x="16300" y="16765"/>
                    <a:pt x="16300" y="10800"/>
                  </a:cubicBezTo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5" name="Shape"/>
            <p:cNvSpPr/>
            <p:nvPr/>
          </p:nvSpPr>
          <p:spPr>
            <a:xfrm>
              <a:off x="0" y="-1"/>
              <a:ext cx="2073600" cy="2073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6215" y="7570"/>
                  </a:moveTo>
                  <a:cubicBezTo>
                    <a:pt x="6215" y="6949"/>
                    <a:pt x="6719" y="6445"/>
                    <a:pt x="7340" y="6445"/>
                  </a:cubicBezTo>
                  <a:cubicBezTo>
                    <a:pt x="7961" y="6445"/>
                    <a:pt x="8465" y="6949"/>
                    <a:pt x="8465" y="7570"/>
                  </a:cubicBezTo>
                  <a:cubicBezTo>
                    <a:pt x="8465" y="8191"/>
                    <a:pt x="7961" y="8695"/>
                    <a:pt x="7340" y="8695"/>
                  </a:cubicBezTo>
                  <a:cubicBezTo>
                    <a:pt x="6719" y="8695"/>
                    <a:pt x="6215" y="8191"/>
                    <a:pt x="6215" y="7570"/>
                  </a:cubicBezTo>
                  <a:moveTo>
                    <a:pt x="13135" y="7570"/>
                  </a:moveTo>
                  <a:cubicBezTo>
                    <a:pt x="13135" y="6949"/>
                    <a:pt x="13639" y="6445"/>
                    <a:pt x="14260" y="6445"/>
                  </a:cubicBezTo>
                  <a:cubicBezTo>
                    <a:pt x="14881" y="6445"/>
                    <a:pt x="15385" y="6949"/>
                    <a:pt x="15385" y="7570"/>
                  </a:cubicBezTo>
                  <a:cubicBezTo>
                    <a:pt x="15385" y="8191"/>
                    <a:pt x="14881" y="8695"/>
                    <a:pt x="14260" y="8695"/>
                  </a:cubicBezTo>
                  <a:cubicBezTo>
                    <a:pt x="13639" y="8695"/>
                    <a:pt x="13135" y="8191"/>
                    <a:pt x="13135" y="7570"/>
                  </a:cubicBezTo>
                  <a:moveTo>
                    <a:pt x="4946" y="15510"/>
                  </a:moveTo>
                  <a:cubicBezTo>
                    <a:pt x="8849" y="18190"/>
                    <a:pt x="12747" y="18190"/>
                    <a:pt x="16640" y="15510"/>
                  </a:cubicBezTo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570" name="Group"/>
          <p:cNvGrpSpPr/>
          <p:nvPr/>
        </p:nvGrpSpPr>
        <p:grpSpPr>
          <a:xfrm>
            <a:off x="15074879" y="2903343"/>
            <a:ext cx="2073601" cy="2073821"/>
            <a:chOff x="0" y="0"/>
            <a:chExt cx="2073599" cy="2073820"/>
          </a:xfrm>
        </p:grpSpPr>
        <p:sp>
          <p:nvSpPr>
            <p:cNvPr id="567" name="Circle"/>
            <p:cNvSpPr/>
            <p:nvPr/>
          </p:nvSpPr>
          <p:spPr>
            <a:xfrm>
              <a:off x="0" y="-1"/>
              <a:ext cx="2073600" cy="2073822"/>
            </a:xfrm>
            <a:prstGeom prst="ellipse">
              <a:avLst/>
            </a:prstGeom>
            <a:solidFill>
              <a:srgbClr val="0000FF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8" name="Shape"/>
            <p:cNvSpPr/>
            <p:nvPr/>
          </p:nvSpPr>
          <p:spPr>
            <a:xfrm>
              <a:off x="596639" y="618783"/>
              <a:ext cx="880321" cy="216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cubicBezTo>
                    <a:pt x="0" y="4835"/>
                    <a:pt x="1186" y="0"/>
                    <a:pt x="2650" y="0"/>
                  </a:cubicBezTo>
                  <a:cubicBezTo>
                    <a:pt x="4113" y="0"/>
                    <a:pt x="5300" y="4835"/>
                    <a:pt x="5300" y="10800"/>
                  </a:cubicBezTo>
                  <a:cubicBezTo>
                    <a:pt x="5300" y="16765"/>
                    <a:pt x="4113" y="21600"/>
                    <a:pt x="2650" y="21600"/>
                  </a:cubicBezTo>
                  <a:cubicBezTo>
                    <a:pt x="1186" y="21600"/>
                    <a:pt x="0" y="16765"/>
                    <a:pt x="0" y="10800"/>
                  </a:cubicBezTo>
                  <a:moveTo>
                    <a:pt x="16300" y="10800"/>
                  </a:moveTo>
                  <a:cubicBezTo>
                    <a:pt x="16300" y="4835"/>
                    <a:pt x="17487" y="0"/>
                    <a:pt x="18950" y="0"/>
                  </a:cubicBezTo>
                  <a:cubicBezTo>
                    <a:pt x="20414" y="0"/>
                    <a:pt x="21600" y="4835"/>
                    <a:pt x="21600" y="10800"/>
                  </a:cubicBezTo>
                  <a:cubicBezTo>
                    <a:pt x="21600" y="16765"/>
                    <a:pt x="20414" y="21600"/>
                    <a:pt x="18950" y="21600"/>
                  </a:cubicBezTo>
                  <a:cubicBezTo>
                    <a:pt x="17487" y="21600"/>
                    <a:pt x="16300" y="16765"/>
                    <a:pt x="16300" y="10800"/>
                  </a:cubicBezTo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9" name="Shape"/>
            <p:cNvSpPr/>
            <p:nvPr/>
          </p:nvSpPr>
          <p:spPr>
            <a:xfrm>
              <a:off x="0" y="-1"/>
              <a:ext cx="2073600" cy="2073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6215" y="7570"/>
                  </a:moveTo>
                  <a:cubicBezTo>
                    <a:pt x="6215" y="6949"/>
                    <a:pt x="6719" y="6445"/>
                    <a:pt x="7340" y="6445"/>
                  </a:cubicBezTo>
                  <a:cubicBezTo>
                    <a:pt x="7961" y="6445"/>
                    <a:pt x="8465" y="6949"/>
                    <a:pt x="8465" y="7570"/>
                  </a:cubicBezTo>
                  <a:cubicBezTo>
                    <a:pt x="8465" y="8191"/>
                    <a:pt x="7961" y="8695"/>
                    <a:pt x="7340" y="8695"/>
                  </a:cubicBezTo>
                  <a:cubicBezTo>
                    <a:pt x="6719" y="8695"/>
                    <a:pt x="6215" y="8191"/>
                    <a:pt x="6215" y="7570"/>
                  </a:cubicBezTo>
                  <a:moveTo>
                    <a:pt x="13135" y="7570"/>
                  </a:moveTo>
                  <a:cubicBezTo>
                    <a:pt x="13135" y="6949"/>
                    <a:pt x="13639" y="6445"/>
                    <a:pt x="14260" y="6445"/>
                  </a:cubicBezTo>
                  <a:cubicBezTo>
                    <a:pt x="14881" y="6445"/>
                    <a:pt x="15385" y="6949"/>
                    <a:pt x="15385" y="7570"/>
                  </a:cubicBezTo>
                  <a:cubicBezTo>
                    <a:pt x="15385" y="8191"/>
                    <a:pt x="14881" y="8695"/>
                    <a:pt x="14260" y="8695"/>
                  </a:cubicBezTo>
                  <a:cubicBezTo>
                    <a:pt x="13639" y="8695"/>
                    <a:pt x="13135" y="8191"/>
                    <a:pt x="13135" y="7570"/>
                  </a:cubicBezTo>
                  <a:moveTo>
                    <a:pt x="4946" y="15510"/>
                  </a:moveTo>
                  <a:cubicBezTo>
                    <a:pt x="8849" y="18190"/>
                    <a:pt x="12747" y="18190"/>
                    <a:pt x="16640" y="15510"/>
                  </a:cubicBezTo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574" name="Group"/>
          <p:cNvGrpSpPr/>
          <p:nvPr/>
        </p:nvGrpSpPr>
        <p:grpSpPr>
          <a:xfrm>
            <a:off x="15074879" y="8710034"/>
            <a:ext cx="2073601" cy="2073821"/>
            <a:chOff x="0" y="0"/>
            <a:chExt cx="2073599" cy="2073820"/>
          </a:xfrm>
        </p:grpSpPr>
        <p:sp>
          <p:nvSpPr>
            <p:cNvPr id="571" name="Circle"/>
            <p:cNvSpPr/>
            <p:nvPr/>
          </p:nvSpPr>
          <p:spPr>
            <a:xfrm>
              <a:off x="0" y="-1"/>
              <a:ext cx="2073600" cy="2073822"/>
            </a:xfrm>
            <a:prstGeom prst="ellipse">
              <a:avLst/>
            </a:prstGeom>
            <a:solidFill>
              <a:srgbClr val="FF000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2" name="Shape"/>
            <p:cNvSpPr/>
            <p:nvPr/>
          </p:nvSpPr>
          <p:spPr>
            <a:xfrm>
              <a:off x="596639" y="618783"/>
              <a:ext cx="880321" cy="216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cubicBezTo>
                    <a:pt x="0" y="4835"/>
                    <a:pt x="1186" y="0"/>
                    <a:pt x="2650" y="0"/>
                  </a:cubicBezTo>
                  <a:cubicBezTo>
                    <a:pt x="4113" y="0"/>
                    <a:pt x="5300" y="4835"/>
                    <a:pt x="5300" y="10800"/>
                  </a:cubicBezTo>
                  <a:cubicBezTo>
                    <a:pt x="5300" y="16765"/>
                    <a:pt x="4113" y="21600"/>
                    <a:pt x="2650" y="21600"/>
                  </a:cubicBezTo>
                  <a:cubicBezTo>
                    <a:pt x="1186" y="21600"/>
                    <a:pt x="0" y="16765"/>
                    <a:pt x="0" y="10800"/>
                  </a:cubicBezTo>
                  <a:moveTo>
                    <a:pt x="16300" y="10800"/>
                  </a:moveTo>
                  <a:cubicBezTo>
                    <a:pt x="16300" y="4835"/>
                    <a:pt x="17487" y="0"/>
                    <a:pt x="18950" y="0"/>
                  </a:cubicBezTo>
                  <a:cubicBezTo>
                    <a:pt x="20414" y="0"/>
                    <a:pt x="21600" y="4835"/>
                    <a:pt x="21600" y="10800"/>
                  </a:cubicBezTo>
                  <a:cubicBezTo>
                    <a:pt x="21600" y="16765"/>
                    <a:pt x="20414" y="21600"/>
                    <a:pt x="18950" y="21600"/>
                  </a:cubicBezTo>
                  <a:cubicBezTo>
                    <a:pt x="17487" y="21600"/>
                    <a:pt x="16300" y="16765"/>
                    <a:pt x="16300" y="10800"/>
                  </a:cubicBezTo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3" name="Shape"/>
            <p:cNvSpPr/>
            <p:nvPr/>
          </p:nvSpPr>
          <p:spPr>
            <a:xfrm>
              <a:off x="0" y="-1"/>
              <a:ext cx="2073600" cy="2073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6215" y="7570"/>
                  </a:moveTo>
                  <a:cubicBezTo>
                    <a:pt x="6215" y="6949"/>
                    <a:pt x="6719" y="6445"/>
                    <a:pt x="7340" y="6445"/>
                  </a:cubicBezTo>
                  <a:cubicBezTo>
                    <a:pt x="7961" y="6445"/>
                    <a:pt x="8465" y="6949"/>
                    <a:pt x="8465" y="7570"/>
                  </a:cubicBezTo>
                  <a:cubicBezTo>
                    <a:pt x="8465" y="8191"/>
                    <a:pt x="7961" y="8695"/>
                    <a:pt x="7340" y="8695"/>
                  </a:cubicBezTo>
                  <a:cubicBezTo>
                    <a:pt x="6719" y="8695"/>
                    <a:pt x="6215" y="8191"/>
                    <a:pt x="6215" y="7570"/>
                  </a:cubicBezTo>
                  <a:moveTo>
                    <a:pt x="13135" y="7570"/>
                  </a:moveTo>
                  <a:cubicBezTo>
                    <a:pt x="13135" y="6949"/>
                    <a:pt x="13639" y="6445"/>
                    <a:pt x="14260" y="6445"/>
                  </a:cubicBezTo>
                  <a:cubicBezTo>
                    <a:pt x="14881" y="6445"/>
                    <a:pt x="15385" y="6949"/>
                    <a:pt x="15385" y="7570"/>
                  </a:cubicBezTo>
                  <a:cubicBezTo>
                    <a:pt x="15385" y="8191"/>
                    <a:pt x="14881" y="8695"/>
                    <a:pt x="14260" y="8695"/>
                  </a:cubicBezTo>
                  <a:cubicBezTo>
                    <a:pt x="13639" y="8695"/>
                    <a:pt x="13135" y="8191"/>
                    <a:pt x="13135" y="7570"/>
                  </a:cubicBezTo>
                  <a:moveTo>
                    <a:pt x="4946" y="15510"/>
                  </a:moveTo>
                  <a:cubicBezTo>
                    <a:pt x="8849" y="18190"/>
                    <a:pt x="12747" y="18190"/>
                    <a:pt x="16640" y="15510"/>
                  </a:cubicBezTo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578" name="Group"/>
          <p:cNvGrpSpPr/>
          <p:nvPr/>
        </p:nvGrpSpPr>
        <p:grpSpPr>
          <a:xfrm>
            <a:off x="9268800" y="8710034"/>
            <a:ext cx="2073601" cy="2073821"/>
            <a:chOff x="0" y="0"/>
            <a:chExt cx="2073599" cy="2073820"/>
          </a:xfrm>
        </p:grpSpPr>
        <p:sp>
          <p:nvSpPr>
            <p:cNvPr id="575" name="Circle"/>
            <p:cNvSpPr/>
            <p:nvPr/>
          </p:nvSpPr>
          <p:spPr>
            <a:xfrm>
              <a:off x="0" y="-1"/>
              <a:ext cx="2073600" cy="2073822"/>
            </a:xfrm>
            <a:prstGeom prst="ellipse">
              <a:avLst/>
            </a:prstGeom>
            <a:solidFill>
              <a:srgbClr val="FF00FF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6" name="Shape"/>
            <p:cNvSpPr/>
            <p:nvPr/>
          </p:nvSpPr>
          <p:spPr>
            <a:xfrm>
              <a:off x="596639" y="618783"/>
              <a:ext cx="880321" cy="216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cubicBezTo>
                    <a:pt x="0" y="4835"/>
                    <a:pt x="1186" y="0"/>
                    <a:pt x="2650" y="0"/>
                  </a:cubicBezTo>
                  <a:cubicBezTo>
                    <a:pt x="4113" y="0"/>
                    <a:pt x="5300" y="4835"/>
                    <a:pt x="5300" y="10800"/>
                  </a:cubicBezTo>
                  <a:cubicBezTo>
                    <a:pt x="5300" y="16765"/>
                    <a:pt x="4113" y="21600"/>
                    <a:pt x="2650" y="21600"/>
                  </a:cubicBezTo>
                  <a:cubicBezTo>
                    <a:pt x="1186" y="21600"/>
                    <a:pt x="0" y="16765"/>
                    <a:pt x="0" y="10800"/>
                  </a:cubicBezTo>
                  <a:moveTo>
                    <a:pt x="16300" y="10800"/>
                  </a:moveTo>
                  <a:cubicBezTo>
                    <a:pt x="16300" y="4835"/>
                    <a:pt x="17487" y="0"/>
                    <a:pt x="18950" y="0"/>
                  </a:cubicBezTo>
                  <a:cubicBezTo>
                    <a:pt x="20414" y="0"/>
                    <a:pt x="21600" y="4835"/>
                    <a:pt x="21600" y="10800"/>
                  </a:cubicBezTo>
                  <a:cubicBezTo>
                    <a:pt x="21600" y="16765"/>
                    <a:pt x="20414" y="21600"/>
                    <a:pt x="18950" y="21600"/>
                  </a:cubicBezTo>
                  <a:cubicBezTo>
                    <a:pt x="17487" y="21600"/>
                    <a:pt x="16300" y="16765"/>
                    <a:pt x="16300" y="10800"/>
                  </a:cubicBezTo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7" name="Shape"/>
            <p:cNvSpPr/>
            <p:nvPr/>
          </p:nvSpPr>
          <p:spPr>
            <a:xfrm>
              <a:off x="0" y="-1"/>
              <a:ext cx="2073600" cy="2073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6215" y="7570"/>
                  </a:moveTo>
                  <a:cubicBezTo>
                    <a:pt x="6215" y="6949"/>
                    <a:pt x="6719" y="6445"/>
                    <a:pt x="7340" y="6445"/>
                  </a:cubicBezTo>
                  <a:cubicBezTo>
                    <a:pt x="7961" y="6445"/>
                    <a:pt x="8465" y="6949"/>
                    <a:pt x="8465" y="7570"/>
                  </a:cubicBezTo>
                  <a:cubicBezTo>
                    <a:pt x="8465" y="8191"/>
                    <a:pt x="7961" y="8695"/>
                    <a:pt x="7340" y="8695"/>
                  </a:cubicBezTo>
                  <a:cubicBezTo>
                    <a:pt x="6719" y="8695"/>
                    <a:pt x="6215" y="8191"/>
                    <a:pt x="6215" y="7570"/>
                  </a:cubicBezTo>
                  <a:moveTo>
                    <a:pt x="13135" y="7570"/>
                  </a:moveTo>
                  <a:cubicBezTo>
                    <a:pt x="13135" y="6949"/>
                    <a:pt x="13639" y="6445"/>
                    <a:pt x="14260" y="6445"/>
                  </a:cubicBezTo>
                  <a:cubicBezTo>
                    <a:pt x="14881" y="6445"/>
                    <a:pt x="15385" y="6949"/>
                    <a:pt x="15385" y="7570"/>
                  </a:cubicBezTo>
                  <a:cubicBezTo>
                    <a:pt x="15385" y="8191"/>
                    <a:pt x="14881" y="8695"/>
                    <a:pt x="14260" y="8695"/>
                  </a:cubicBezTo>
                  <a:cubicBezTo>
                    <a:pt x="13639" y="8695"/>
                    <a:pt x="13135" y="8191"/>
                    <a:pt x="13135" y="7570"/>
                  </a:cubicBezTo>
                  <a:moveTo>
                    <a:pt x="4946" y="15510"/>
                  </a:moveTo>
                  <a:cubicBezTo>
                    <a:pt x="8849" y="18190"/>
                    <a:pt x="12747" y="18190"/>
                    <a:pt x="16640" y="15510"/>
                  </a:cubicBezTo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582" name="Group"/>
          <p:cNvGrpSpPr/>
          <p:nvPr/>
        </p:nvGrpSpPr>
        <p:grpSpPr>
          <a:xfrm>
            <a:off x="6365759" y="5806690"/>
            <a:ext cx="2073601" cy="2073821"/>
            <a:chOff x="0" y="0"/>
            <a:chExt cx="2073599" cy="2073820"/>
          </a:xfrm>
        </p:grpSpPr>
        <p:sp>
          <p:nvSpPr>
            <p:cNvPr id="579" name="Circle"/>
            <p:cNvSpPr/>
            <p:nvPr/>
          </p:nvSpPr>
          <p:spPr>
            <a:xfrm>
              <a:off x="0" y="-1"/>
              <a:ext cx="2073600" cy="2073822"/>
            </a:xfrm>
            <a:prstGeom prst="ellipse">
              <a:avLst/>
            </a:prstGeom>
            <a:solidFill>
              <a:srgbClr val="00FFFF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0" name="Shape"/>
            <p:cNvSpPr/>
            <p:nvPr/>
          </p:nvSpPr>
          <p:spPr>
            <a:xfrm>
              <a:off x="596639" y="618783"/>
              <a:ext cx="880321" cy="216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cubicBezTo>
                    <a:pt x="0" y="4835"/>
                    <a:pt x="1186" y="0"/>
                    <a:pt x="2650" y="0"/>
                  </a:cubicBezTo>
                  <a:cubicBezTo>
                    <a:pt x="4113" y="0"/>
                    <a:pt x="5300" y="4835"/>
                    <a:pt x="5300" y="10800"/>
                  </a:cubicBezTo>
                  <a:cubicBezTo>
                    <a:pt x="5300" y="16765"/>
                    <a:pt x="4113" y="21600"/>
                    <a:pt x="2650" y="21600"/>
                  </a:cubicBezTo>
                  <a:cubicBezTo>
                    <a:pt x="1186" y="21600"/>
                    <a:pt x="0" y="16765"/>
                    <a:pt x="0" y="10800"/>
                  </a:cubicBezTo>
                  <a:moveTo>
                    <a:pt x="16300" y="10800"/>
                  </a:moveTo>
                  <a:cubicBezTo>
                    <a:pt x="16300" y="4835"/>
                    <a:pt x="17487" y="0"/>
                    <a:pt x="18950" y="0"/>
                  </a:cubicBezTo>
                  <a:cubicBezTo>
                    <a:pt x="20414" y="0"/>
                    <a:pt x="21600" y="4835"/>
                    <a:pt x="21600" y="10800"/>
                  </a:cubicBezTo>
                  <a:cubicBezTo>
                    <a:pt x="21600" y="16765"/>
                    <a:pt x="20414" y="21600"/>
                    <a:pt x="18950" y="21600"/>
                  </a:cubicBezTo>
                  <a:cubicBezTo>
                    <a:pt x="17487" y="21600"/>
                    <a:pt x="16300" y="16765"/>
                    <a:pt x="16300" y="10800"/>
                  </a:cubicBezTo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1" name="Shape"/>
            <p:cNvSpPr/>
            <p:nvPr/>
          </p:nvSpPr>
          <p:spPr>
            <a:xfrm>
              <a:off x="0" y="-1"/>
              <a:ext cx="2073600" cy="2073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6215" y="7570"/>
                  </a:moveTo>
                  <a:cubicBezTo>
                    <a:pt x="6215" y="6949"/>
                    <a:pt x="6719" y="6445"/>
                    <a:pt x="7340" y="6445"/>
                  </a:cubicBezTo>
                  <a:cubicBezTo>
                    <a:pt x="7961" y="6445"/>
                    <a:pt x="8465" y="6949"/>
                    <a:pt x="8465" y="7570"/>
                  </a:cubicBezTo>
                  <a:cubicBezTo>
                    <a:pt x="8465" y="8191"/>
                    <a:pt x="7961" y="8695"/>
                    <a:pt x="7340" y="8695"/>
                  </a:cubicBezTo>
                  <a:cubicBezTo>
                    <a:pt x="6719" y="8695"/>
                    <a:pt x="6215" y="8191"/>
                    <a:pt x="6215" y="7570"/>
                  </a:cubicBezTo>
                  <a:moveTo>
                    <a:pt x="13135" y="7570"/>
                  </a:moveTo>
                  <a:cubicBezTo>
                    <a:pt x="13135" y="6949"/>
                    <a:pt x="13639" y="6445"/>
                    <a:pt x="14260" y="6445"/>
                  </a:cubicBezTo>
                  <a:cubicBezTo>
                    <a:pt x="14881" y="6445"/>
                    <a:pt x="15385" y="6949"/>
                    <a:pt x="15385" y="7570"/>
                  </a:cubicBezTo>
                  <a:cubicBezTo>
                    <a:pt x="15385" y="8191"/>
                    <a:pt x="14881" y="8695"/>
                    <a:pt x="14260" y="8695"/>
                  </a:cubicBezTo>
                  <a:cubicBezTo>
                    <a:pt x="13639" y="8695"/>
                    <a:pt x="13135" y="8191"/>
                    <a:pt x="13135" y="7570"/>
                  </a:cubicBezTo>
                  <a:moveTo>
                    <a:pt x="4946" y="15510"/>
                  </a:moveTo>
                  <a:cubicBezTo>
                    <a:pt x="8849" y="18190"/>
                    <a:pt x="12747" y="18190"/>
                    <a:pt x="16640" y="15510"/>
                  </a:cubicBezTo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583" name="Nodes are Also Called Vertices"/>
          <p:cNvSpPr txBox="1"/>
          <p:nvPr/>
        </p:nvSpPr>
        <p:spPr>
          <a:xfrm>
            <a:off x="3962400" y="0"/>
            <a:ext cx="16459200" cy="1617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1828800">
              <a:defRPr sz="9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Nodes are Also Called Vertices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597" name="A graph consists of a set of nodes connected by edges."/>
          <p:cNvSpPr txBox="1"/>
          <p:nvPr/>
        </p:nvSpPr>
        <p:spPr>
          <a:xfrm>
            <a:off x="3960962" y="317841"/>
            <a:ext cx="16456320" cy="1308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</a:p>
          <a:p>
            <a:pPr defTabSz="1828800">
              <a:lnSpc>
                <a:spcPct val="98000"/>
              </a:lnSpc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  <a:tab pos="15925800" algn="l"/>
                <a:tab pos="17373600" algn="l"/>
              </a:tabLst>
              <a:defRPr sz="5800">
                <a:latin typeface="DejaVu Serif"/>
                <a:ea typeface="DejaVu Serif"/>
                <a:cs typeface="DejaVu Serif"/>
                <a:sym typeface="DejaVu Serif"/>
              </a:defRPr>
            </a:pPr>
            <a:r>
              <a:t>A graph consists of a set of </a:t>
            </a:r>
            <a:r>
              <a:rPr b="1">
                <a:solidFill>
                  <a:srgbClr val="0000FF"/>
                </a:solidFill>
              </a:rPr>
              <a:t>nodes</a:t>
            </a:r>
            <a:r>
              <a:t> connected by </a:t>
            </a:r>
            <a:r>
              <a:rPr b="1">
                <a:solidFill>
                  <a:srgbClr val="0000FF"/>
                </a:solidFill>
              </a:rPr>
              <a:t>edges</a:t>
            </a:r>
            <a:r>
              <a:t>.</a:t>
            </a:r>
          </a:p>
        </p:txBody>
      </p:sp>
      <p:sp>
        <p:nvSpPr>
          <p:cNvPr id="637" name="Connection Line"/>
          <p:cNvSpPr/>
          <p:nvPr/>
        </p:nvSpPr>
        <p:spPr>
          <a:xfrm>
            <a:off x="8140168" y="4677829"/>
            <a:ext cx="1427934" cy="14280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21600" y="0"/>
                </a:lnTo>
              </a:path>
            </a:pathLst>
          </a:custGeom>
          <a:ln w="63500">
            <a:solidFill>
              <a:srgbClr val="000000"/>
            </a:solidFill>
          </a:ln>
        </p:spPr>
        <p:txBody>
          <a:bodyPr/>
          <a:lstStyle/>
          <a:p>
            <a:pPr/>
          </a:p>
        </p:txBody>
      </p:sp>
      <p:sp>
        <p:nvSpPr>
          <p:cNvPr id="638" name="Connection Line"/>
          <p:cNvSpPr/>
          <p:nvPr/>
        </p:nvSpPr>
        <p:spPr>
          <a:xfrm>
            <a:off x="8140094" y="7581211"/>
            <a:ext cx="1427934" cy="14280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 w="63500">
            <a:solidFill>
              <a:srgbClr val="000000"/>
            </a:solidFill>
          </a:ln>
        </p:spPr>
        <p:txBody>
          <a:bodyPr/>
          <a:lstStyle/>
          <a:p>
            <a:pPr/>
          </a:p>
        </p:txBody>
      </p:sp>
      <p:sp>
        <p:nvSpPr>
          <p:cNvPr id="639" name="Connection Line"/>
          <p:cNvSpPr/>
          <p:nvPr/>
        </p:nvSpPr>
        <p:spPr>
          <a:xfrm>
            <a:off x="11348822" y="3940253"/>
            <a:ext cx="3719708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cubicBezTo>
                  <a:pt x="7200" y="0"/>
                  <a:pt x="14400" y="0"/>
                  <a:pt x="21600" y="0"/>
                </a:cubicBezTo>
              </a:path>
            </a:pathLst>
          </a:custGeom>
          <a:ln w="63500">
            <a:solidFill>
              <a:srgbClr val="000000"/>
            </a:solidFill>
          </a:ln>
        </p:spPr>
        <p:txBody>
          <a:bodyPr/>
          <a:lstStyle/>
          <a:p>
            <a:pPr/>
          </a:p>
        </p:txBody>
      </p:sp>
      <p:sp>
        <p:nvSpPr>
          <p:cNvPr id="640" name="Connection Line"/>
          <p:cNvSpPr/>
          <p:nvPr/>
        </p:nvSpPr>
        <p:spPr>
          <a:xfrm>
            <a:off x="10305600" y="4983365"/>
            <a:ext cx="1" cy="3720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0" h="21600" fill="norm" stroke="1" extrusionOk="0">
                <a:moveTo>
                  <a:pt x="0" y="21600"/>
                </a:moveTo>
                <a:cubicBezTo>
                  <a:pt x="0" y="14400"/>
                  <a:pt x="0" y="7200"/>
                  <a:pt x="0" y="0"/>
                </a:cubicBezTo>
              </a:path>
            </a:pathLst>
          </a:custGeom>
          <a:ln w="63500">
            <a:solidFill>
              <a:srgbClr val="000000"/>
            </a:solidFill>
          </a:ln>
        </p:spPr>
        <p:txBody>
          <a:bodyPr/>
          <a:lstStyle/>
          <a:p>
            <a:pPr/>
          </a:p>
        </p:txBody>
      </p:sp>
      <p:sp>
        <p:nvSpPr>
          <p:cNvPr id="641" name="Connection Line"/>
          <p:cNvSpPr/>
          <p:nvPr/>
        </p:nvSpPr>
        <p:spPr>
          <a:xfrm>
            <a:off x="11348822" y="9746944"/>
            <a:ext cx="3719708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cubicBezTo>
                  <a:pt x="7200" y="0"/>
                  <a:pt x="14400" y="0"/>
                  <a:pt x="21600" y="0"/>
                </a:cubicBezTo>
              </a:path>
            </a:pathLst>
          </a:custGeom>
          <a:ln w="63500">
            <a:solidFill>
              <a:srgbClr val="000000"/>
            </a:solidFill>
          </a:ln>
        </p:spPr>
        <p:txBody>
          <a:bodyPr/>
          <a:lstStyle/>
          <a:p>
            <a:pPr/>
          </a:p>
        </p:txBody>
      </p:sp>
      <p:sp>
        <p:nvSpPr>
          <p:cNvPr id="642" name="Connection Line"/>
          <p:cNvSpPr/>
          <p:nvPr/>
        </p:nvSpPr>
        <p:spPr>
          <a:xfrm>
            <a:off x="16111679" y="4983365"/>
            <a:ext cx="1" cy="3720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0" h="21600" fill="norm" stroke="1" extrusionOk="0">
                <a:moveTo>
                  <a:pt x="0" y="0"/>
                </a:moveTo>
                <a:cubicBezTo>
                  <a:pt x="0" y="7200"/>
                  <a:pt x="0" y="14400"/>
                  <a:pt x="0" y="21600"/>
                </a:cubicBezTo>
              </a:path>
            </a:pathLst>
          </a:custGeom>
          <a:ln w="63500">
            <a:solidFill>
              <a:srgbClr val="000000"/>
            </a:solidFill>
          </a:ln>
        </p:spPr>
        <p:txBody>
          <a:bodyPr/>
          <a:lstStyle/>
          <a:p>
            <a:pPr/>
          </a:p>
        </p:txBody>
      </p:sp>
      <p:grpSp>
        <p:nvGrpSpPr>
          <p:cNvPr id="606" name="Group"/>
          <p:cNvGrpSpPr/>
          <p:nvPr/>
        </p:nvGrpSpPr>
        <p:grpSpPr>
          <a:xfrm>
            <a:off x="11757120" y="6264657"/>
            <a:ext cx="2903041" cy="1267335"/>
            <a:chOff x="0" y="0"/>
            <a:chExt cx="2903040" cy="1267333"/>
          </a:xfrm>
        </p:grpSpPr>
        <p:sp>
          <p:nvSpPr>
            <p:cNvPr id="604" name="Rectangle"/>
            <p:cNvSpPr/>
            <p:nvPr/>
          </p:nvSpPr>
          <p:spPr>
            <a:xfrm>
              <a:off x="-1" y="0"/>
              <a:ext cx="2903042" cy="1267334"/>
            </a:xfrm>
            <a:prstGeom prst="rect">
              <a:avLst/>
            </a:prstGeom>
            <a:noFill/>
            <a:ln w="635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lnSpc>
                  <a:spcPct val="112000"/>
                </a:lnSpc>
                <a:tabLst>
                  <a:tab pos="1447800" algn="l"/>
                  <a:tab pos="2895600" algn="l"/>
                </a:tabLst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5" name="Edges"/>
            <p:cNvSpPr txBox="1"/>
            <p:nvPr/>
          </p:nvSpPr>
          <p:spPr>
            <a:xfrm>
              <a:off x="-1" y="0"/>
              <a:ext cx="2903042" cy="9905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14294" tIns="114294" rIns="114294" bIns="114294" numCol="1" anchor="t">
              <a:spAutoFit/>
            </a:bodyPr>
            <a:lstStyle>
              <a:lvl1pPr defTabSz="1828800">
                <a:lnSpc>
                  <a:spcPct val="112000"/>
                </a:lnSpc>
                <a:tabLst>
                  <a:tab pos="1447800" algn="l"/>
                  <a:tab pos="2895600" algn="l"/>
                </a:tabLst>
                <a:defRPr>
                  <a:solidFill>
                    <a:srgbClr val="FF0000"/>
                  </a:solidFill>
                  <a:latin typeface="Purisa"/>
                  <a:ea typeface="Purisa"/>
                  <a:cs typeface="Purisa"/>
                  <a:sym typeface="Purisa"/>
                </a:defRPr>
              </a:lvl1pPr>
            </a:lstStyle>
            <a:p>
              <a:pPr/>
              <a:r>
                <a:t>Edges</a:t>
              </a:r>
            </a:p>
          </p:txBody>
        </p:sp>
      </p:grpSp>
      <p:sp>
        <p:nvSpPr>
          <p:cNvPr id="643" name="Connection Line"/>
          <p:cNvSpPr/>
          <p:nvPr/>
        </p:nvSpPr>
        <p:spPr>
          <a:xfrm>
            <a:off x="8855519" y="6898324"/>
            <a:ext cx="1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0" h="0" fill="norm" stroke="1" extrusionOk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0">
            <a:solidFill>
              <a:srgbClr val="0000FF"/>
            </a:solidFill>
            <a:tailEnd type="triangle"/>
          </a:ln>
        </p:spPr>
        <p:txBody>
          <a:bodyPr/>
          <a:lstStyle/>
          <a:p>
            <a:pPr/>
          </a:p>
        </p:txBody>
      </p:sp>
      <p:sp>
        <p:nvSpPr>
          <p:cNvPr id="644" name="Connection Line"/>
          <p:cNvSpPr/>
          <p:nvPr/>
        </p:nvSpPr>
        <p:spPr>
          <a:xfrm>
            <a:off x="13208640" y="6898324"/>
            <a:ext cx="1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0" h="0" fill="norm" stroke="1" extrusionOk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0">
            <a:solidFill>
              <a:srgbClr val="0000FF"/>
            </a:solidFill>
            <a:tailEnd type="triangle"/>
          </a:ln>
        </p:spPr>
        <p:txBody>
          <a:bodyPr/>
          <a:lstStyle/>
          <a:p>
            <a:pPr/>
          </a:p>
        </p:txBody>
      </p:sp>
      <p:grpSp>
        <p:nvGrpSpPr>
          <p:cNvPr id="612" name="Group"/>
          <p:cNvGrpSpPr/>
          <p:nvPr/>
        </p:nvGrpSpPr>
        <p:grpSpPr>
          <a:xfrm>
            <a:off x="9268800" y="2903343"/>
            <a:ext cx="2073601" cy="2073821"/>
            <a:chOff x="0" y="0"/>
            <a:chExt cx="2073599" cy="2073820"/>
          </a:xfrm>
        </p:grpSpPr>
        <p:sp>
          <p:nvSpPr>
            <p:cNvPr id="609" name="Circle"/>
            <p:cNvSpPr/>
            <p:nvPr/>
          </p:nvSpPr>
          <p:spPr>
            <a:xfrm>
              <a:off x="0" y="-1"/>
              <a:ext cx="2073600" cy="2073822"/>
            </a:xfrm>
            <a:prstGeom prst="ellipse">
              <a:avLst/>
            </a:prstGeom>
            <a:solidFill>
              <a:srgbClr val="E6E6E6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0" name="Shape"/>
            <p:cNvSpPr/>
            <p:nvPr/>
          </p:nvSpPr>
          <p:spPr>
            <a:xfrm>
              <a:off x="596639" y="618783"/>
              <a:ext cx="880321" cy="216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cubicBezTo>
                    <a:pt x="0" y="4835"/>
                    <a:pt x="1186" y="0"/>
                    <a:pt x="2650" y="0"/>
                  </a:cubicBezTo>
                  <a:cubicBezTo>
                    <a:pt x="4113" y="0"/>
                    <a:pt x="5300" y="4835"/>
                    <a:pt x="5300" y="10800"/>
                  </a:cubicBezTo>
                  <a:cubicBezTo>
                    <a:pt x="5300" y="16765"/>
                    <a:pt x="4113" y="21600"/>
                    <a:pt x="2650" y="21600"/>
                  </a:cubicBezTo>
                  <a:cubicBezTo>
                    <a:pt x="1186" y="21600"/>
                    <a:pt x="0" y="16765"/>
                    <a:pt x="0" y="10800"/>
                  </a:cubicBezTo>
                  <a:moveTo>
                    <a:pt x="16300" y="10800"/>
                  </a:moveTo>
                  <a:cubicBezTo>
                    <a:pt x="16300" y="4835"/>
                    <a:pt x="17487" y="0"/>
                    <a:pt x="18950" y="0"/>
                  </a:cubicBezTo>
                  <a:cubicBezTo>
                    <a:pt x="20414" y="0"/>
                    <a:pt x="21600" y="4835"/>
                    <a:pt x="21600" y="10800"/>
                  </a:cubicBezTo>
                  <a:cubicBezTo>
                    <a:pt x="21600" y="16765"/>
                    <a:pt x="20414" y="21600"/>
                    <a:pt x="18950" y="21600"/>
                  </a:cubicBezTo>
                  <a:cubicBezTo>
                    <a:pt x="17487" y="21600"/>
                    <a:pt x="16300" y="16765"/>
                    <a:pt x="16300" y="10800"/>
                  </a:cubicBezTo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1" name="Shape"/>
            <p:cNvSpPr/>
            <p:nvPr/>
          </p:nvSpPr>
          <p:spPr>
            <a:xfrm>
              <a:off x="0" y="-1"/>
              <a:ext cx="2073600" cy="2073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6215" y="7570"/>
                  </a:moveTo>
                  <a:cubicBezTo>
                    <a:pt x="6215" y="6949"/>
                    <a:pt x="6719" y="6445"/>
                    <a:pt x="7340" y="6445"/>
                  </a:cubicBezTo>
                  <a:cubicBezTo>
                    <a:pt x="7961" y="6445"/>
                    <a:pt x="8465" y="6949"/>
                    <a:pt x="8465" y="7570"/>
                  </a:cubicBezTo>
                  <a:cubicBezTo>
                    <a:pt x="8465" y="8191"/>
                    <a:pt x="7961" y="8695"/>
                    <a:pt x="7340" y="8695"/>
                  </a:cubicBezTo>
                  <a:cubicBezTo>
                    <a:pt x="6719" y="8695"/>
                    <a:pt x="6215" y="8191"/>
                    <a:pt x="6215" y="7570"/>
                  </a:cubicBezTo>
                  <a:moveTo>
                    <a:pt x="13135" y="7570"/>
                  </a:moveTo>
                  <a:cubicBezTo>
                    <a:pt x="13135" y="6949"/>
                    <a:pt x="13639" y="6445"/>
                    <a:pt x="14260" y="6445"/>
                  </a:cubicBezTo>
                  <a:cubicBezTo>
                    <a:pt x="14881" y="6445"/>
                    <a:pt x="15385" y="6949"/>
                    <a:pt x="15385" y="7570"/>
                  </a:cubicBezTo>
                  <a:cubicBezTo>
                    <a:pt x="15385" y="8191"/>
                    <a:pt x="14881" y="8695"/>
                    <a:pt x="14260" y="8695"/>
                  </a:cubicBezTo>
                  <a:cubicBezTo>
                    <a:pt x="13639" y="8695"/>
                    <a:pt x="13135" y="8191"/>
                    <a:pt x="13135" y="7570"/>
                  </a:cubicBezTo>
                  <a:moveTo>
                    <a:pt x="4946" y="15510"/>
                  </a:moveTo>
                  <a:cubicBezTo>
                    <a:pt x="8849" y="18190"/>
                    <a:pt x="12747" y="18190"/>
                    <a:pt x="16640" y="15510"/>
                  </a:cubicBezTo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</a:path>
              </a:pathLst>
            </a:custGeom>
            <a:noFill/>
            <a:ln w="12700" cap="flat">
              <a:solidFill>
                <a:srgbClr val="C0C0C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616" name="Group"/>
          <p:cNvGrpSpPr/>
          <p:nvPr/>
        </p:nvGrpSpPr>
        <p:grpSpPr>
          <a:xfrm>
            <a:off x="15074879" y="2903343"/>
            <a:ext cx="2073601" cy="2073821"/>
            <a:chOff x="0" y="0"/>
            <a:chExt cx="2073599" cy="2073820"/>
          </a:xfrm>
        </p:grpSpPr>
        <p:sp>
          <p:nvSpPr>
            <p:cNvPr id="613" name="Circle"/>
            <p:cNvSpPr/>
            <p:nvPr/>
          </p:nvSpPr>
          <p:spPr>
            <a:xfrm>
              <a:off x="0" y="-1"/>
              <a:ext cx="2073600" cy="2073822"/>
            </a:xfrm>
            <a:prstGeom prst="ellipse">
              <a:avLst/>
            </a:prstGeom>
            <a:solidFill>
              <a:srgbClr val="E6E6E6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4" name="Shape"/>
            <p:cNvSpPr/>
            <p:nvPr/>
          </p:nvSpPr>
          <p:spPr>
            <a:xfrm>
              <a:off x="596639" y="618783"/>
              <a:ext cx="880321" cy="216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cubicBezTo>
                    <a:pt x="0" y="4835"/>
                    <a:pt x="1186" y="0"/>
                    <a:pt x="2650" y="0"/>
                  </a:cubicBezTo>
                  <a:cubicBezTo>
                    <a:pt x="4113" y="0"/>
                    <a:pt x="5300" y="4835"/>
                    <a:pt x="5300" y="10800"/>
                  </a:cubicBezTo>
                  <a:cubicBezTo>
                    <a:pt x="5300" y="16765"/>
                    <a:pt x="4113" y="21600"/>
                    <a:pt x="2650" y="21600"/>
                  </a:cubicBezTo>
                  <a:cubicBezTo>
                    <a:pt x="1186" y="21600"/>
                    <a:pt x="0" y="16765"/>
                    <a:pt x="0" y="10800"/>
                  </a:cubicBezTo>
                  <a:moveTo>
                    <a:pt x="16300" y="10800"/>
                  </a:moveTo>
                  <a:cubicBezTo>
                    <a:pt x="16300" y="4835"/>
                    <a:pt x="17487" y="0"/>
                    <a:pt x="18950" y="0"/>
                  </a:cubicBezTo>
                  <a:cubicBezTo>
                    <a:pt x="20414" y="0"/>
                    <a:pt x="21600" y="4835"/>
                    <a:pt x="21600" y="10800"/>
                  </a:cubicBezTo>
                  <a:cubicBezTo>
                    <a:pt x="21600" y="16765"/>
                    <a:pt x="20414" y="21600"/>
                    <a:pt x="18950" y="21600"/>
                  </a:cubicBezTo>
                  <a:cubicBezTo>
                    <a:pt x="17487" y="21600"/>
                    <a:pt x="16300" y="16765"/>
                    <a:pt x="16300" y="10800"/>
                  </a:cubicBezTo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5" name="Shape"/>
            <p:cNvSpPr/>
            <p:nvPr/>
          </p:nvSpPr>
          <p:spPr>
            <a:xfrm>
              <a:off x="0" y="-1"/>
              <a:ext cx="2073600" cy="2073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6215" y="7570"/>
                  </a:moveTo>
                  <a:cubicBezTo>
                    <a:pt x="6215" y="6949"/>
                    <a:pt x="6719" y="6445"/>
                    <a:pt x="7340" y="6445"/>
                  </a:cubicBezTo>
                  <a:cubicBezTo>
                    <a:pt x="7961" y="6445"/>
                    <a:pt x="8465" y="6949"/>
                    <a:pt x="8465" y="7570"/>
                  </a:cubicBezTo>
                  <a:cubicBezTo>
                    <a:pt x="8465" y="8191"/>
                    <a:pt x="7961" y="8695"/>
                    <a:pt x="7340" y="8695"/>
                  </a:cubicBezTo>
                  <a:cubicBezTo>
                    <a:pt x="6719" y="8695"/>
                    <a:pt x="6215" y="8191"/>
                    <a:pt x="6215" y="7570"/>
                  </a:cubicBezTo>
                  <a:moveTo>
                    <a:pt x="13135" y="7570"/>
                  </a:moveTo>
                  <a:cubicBezTo>
                    <a:pt x="13135" y="6949"/>
                    <a:pt x="13639" y="6445"/>
                    <a:pt x="14260" y="6445"/>
                  </a:cubicBezTo>
                  <a:cubicBezTo>
                    <a:pt x="14881" y="6445"/>
                    <a:pt x="15385" y="6949"/>
                    <a:pt x="15385" y="7570"/>
                  </a:cubicBezTo>
                  <a:cubicBezTo>
                    <a:pt x="15385" y="8191"/>
                    <a:pt x="14881" y="8695"/>
                    <a:pt x="14260" y="8695"/>
                  </a:cubicBezTo>
                  <a:cubicBezTo>
                    <a:pt x="13639" y="8695"/>
                    <a:pt x="13135" y="8191"/>
                    <a:pt x="13135" y="7570"/>
                  </a:cubicBezTo>
                  <a:moveTo>
                    <a:pt x="4946" y="15510"/>
                  </a:moveTo>
                  <a:cubicBezTo>
                    <a:pt x="8849" y="18190"/>
                    <a:pt x="12747" y="18190"/>
                    <a:pt x="16640" y="15510"/>
                  </a:cubicBezTo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</a:path>
              </a:pathLst>
            </a:custGeom>
            <a:noFill/>
            <a:ln w="12700" cap="flat">
              <a:solidFill>
                <a:srgbClr val="C0C0C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620" name="Group"/>
          <p:cNvGrpSpPr/>
          <p:nvPr/>
        </p:nvGrpSpPr>
        <p:grpSpPr>
          <a:xfrm>
            <a:off x="15074879" y="8710034"/>
            <a:ext cx="2073601" cy="2073821"/>
            <a:chOff x="0" y="0"/>
            <a:chExt cx="2073599" cy="2073820"/>
          </a:xfrm>
        </p:grpSpPr>
        <p:sp>
          <p:nvSpPr>
            <p:cNvPr id="617" name="Circle"/>
            <p:cNvSpPr/>
            <p:nvPr/>
          </p:nvSpPr>
          <p:spPr>
            <a:xfrm>
              <a:off x="0" y="-1"/>
              <a:ext cx="2073600" cy="2073822"/>
            </a:xfrm>
            <a:prstGeom prst="ellipse">
              <a:avLst/>
            </a:prstGeom>
            <a:solidFill>
              <a:srgbClr val="E6E6E6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8" name="Shape"/>
            <p:cNvSpPr/>
            <p:nvPr/>
          </p:nvSpPr>
          <p:spPr>
            <a:xfrm>
              <a:off x="596639" y="618783"/>
              <a:ext cx="880321" cy="216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cubicBezTo>
                    <a:pt x="0" y="4835"/>
                    <a:pt x="1186" y="0"/>
                    <a:pt x="2650" y="0"/>
                  </a:cubicBezTo>
                  <a:cubicBezTo>
                    <a:pt x="4113" y="0"/>
                    <a:pt x="5300" y="4835"/>
                    <a:pt x="5300" y="10800"/>
                  </a:cubicBezTo>
                  <a:cubicBezTo>
                    <a:pt x="5300" y="16765"/>
                    <a:pt x="4113" y="21600"/>
                    <a:pt x="2650" y="21600"/>
                  </a:cubicBezTo>
                  <a:cubicBezTo>
                    <a:pt x="1186" y="21600"/>
                    <a:pt x="0" y="16765"/>
                    <a:pt x="0" y="10800"/>
                  </a:cubicBezTo>
                  <a:moveTo>
                    <a:pt x="16300" y="10800"/>
                  </a:moveTo>
                  <a:cubicBezTo>
                    <a:pt x="16300" y="4835"/>
                    <a:pt x="17487" y="0"/>
                    <a:pt x="18950" y="0"/>
                  </a:cubicBezTo>
                  <a:cubicBezTo>
                    <a:pt x="20414" y="0"/>
                    <a:pt x="21600" y="4835"/>
                    <a:pt x="21600" y="10800"/>
                  </a:cubicBezTo>
                  <a:cubicBezTo>
                    <a:pt x="21600" y="16765"/>
                    <a:pt x="20414" y="21600"/>
                    <a:pt x="18950" y="21600"/>
                  </a:cubicBezTo>
                  <a:cubicBezTo>
                    <a:pt x="17487" y="21600"/>
                    <a:pt x="16300" y="16765"/>
                    <a:pt x="16300" y="10800"/>
                  </a:cubicBezTo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9" name="Shape"/>
            <p:cNvSpPr/>
            <p:nvPr/>
          </p:nvSpPr>
          <p:spPr>
            <a:xfrm>
              <a:off x="0" y="-1"/>
              <a:ext cx="2073600" cy="2073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6215" y="7570"/>
                  </a:moveTo>
                  <a:cubicBezTo>
                    <a:pt x="6215" y="6949"/>
                    <a:pt x="6719" y="6445"/>
                    <a:pt x="7340" y="6445"/>
                  </a:cubicBezTo>
                  <a:cubicBezTo>
                    <a:pt x="7961" y="6445"/>
                    <a:pt x="8465" y="6949"/>
                    <a:pt x="8465" y="7570"/>
                  </a:cubicBezTo>
                  <a:cubicBezTo>
                    <a:pt x="8465" y="8191"/>
                    <a:pt x="7961" y="8695"/>
                    <a:pt x="7340" y="8695"/>
                  </a:cubicBezTo>
                  <a:cubicBezTo>
                    <a:pt x="6719" y="8695"/>
                    <a:pt x="6215" y="8191"/>
                    <a:pt x="6215" y="7570"/>
                  </a:cubicBezTo>
                  <a:moveTo>
                    <a:pt x="13135" y="7570"/>
                  </a:moveTo>
                  <a:cubicBezTo>
                    <a:pt x="13135" y="6949"/>
                    <a:pt x="13639" y="6445"/>
                    <a:pt x="14260" y="6445"/>
                  </a:cubicBezTo>
                  <a:cubicBezTo>
                    <a:pt x="14881" y="6445"/>
                    <a:pt x="15385" y="6949"/>
                    <a:pt x="15385" y="7570"/>
                  </a:cubicBezTo>
                  <a:cubicBezTo>
                    <a:pt x="15385" y="8191"/>
                    <a:pt x="14881" y="8695"/>
                    <a:pt x="14260" y="8695"/>
                  </a:cubicBezTo>
                  <a:cubicBezTo>
                    <a:pt x="13639" y="8695"/>
                    <a:pt x="13135" y="8191"/>
                    <a:pt x="13135" y="7570"/>
                  </a:cubicBezTo>
                  <a:moveTo>
                    <a:pt x="4946" y="15510"/>
                  </a:moveTo>
                  <a:cubicBezTo>
                    <a:pt x="8849" y="18190"/>
                    <a:pt x="12747" y="18190"/>
                    <a:pt x="16640" y="15510"/>
                  </a:cubicBezTo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</a:path>
              </a:pathLst>
            </a:custGeom>
            <a:noFill/>
            <a:ln w="12700" cap="flat">
              <a:solidFill>
                <a:srgbClr val="C0C0C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624" name="Group"/>
          <p:cNvGrpSpPr/>
          <p:nvPr/>
        </p:nvGrpSpPr>
        <p:grpSpPr>
          <a:xfrm>
            <a:off x="9268800" y="8710034"/>
            <a:ext cx="2073601" cy="2073821"/>
            <a:chOff x="0" y="0"/>
            <a:chExt cx="2073599" cy="2073820"/>
          </a:xfrm>
        </p:grpSpPr>
        <p:sp>
          <p:nvSpPr>
            <p:cNvPr id="621" name="Circle"/>
            <p:cNvSpPr/>
            <p:nvPr/>
          </p:nvSpPr>
          <p:spPr>
            <a:xfrm>
              <a:off x="0" y="-1"/>
              <a:ext cx="2073600" cy="2073822"/>
            </a:xfrm>
            <a:prstGeom prst="ellipse">
              <a:avLst/>
            </a:prstGeom>
            <a:solidFill>
              <a:srgbClr val="E6E6E6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2" name="Shape"/>
            <p:cNvSpPr/>
            <p:nvPr/>
          </p:nvSpPr>
          <p:spPr>
            <a:xfrm>
              <a:off x="596639" y="618783"/>
              <a:ext cx="880321" cy="216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cubicBezTo>
                    <a:pt x="0" y="4835"/>
                    <a:pt x="1186" y="0"/>
                    <a:pt x="2650" y="0"/>
                  </a:cubicBezTo>
                  <a:cubicBezTo>
                    <a:pt x="4113" y="0"/>
                    <a:pt x="5300" y="4835"/>
                    <a:pt x="5300" y="10800"/>
                  </a:cubicBezTo>
                  <a:cubicBezTo>
                    <a:pt x="5300" y="16765"/>
                    <a:pt x="4113" y="21600"/>
                    <a:pt x="2650" y="21600"/>
                  </a:cubicBezTo>
                  <a:cubicBezTo>
                    <a:pt x="1186" y="21600"/>
                    <a:pt x="0" y="16765"/>
                    <a:pt x="0" y="10800"/>
                  </a:cubicBezTo>
                  <a:moveTo>
                    <a:pt x="16300" y="10800"/>
                  </a:moveTo>
                  <a:cubicBezTo>
                    <a:pt x="16300" y="4835"/>
                    <a:pt x="17487" y="0"/>
                    <a:pt x="18950" y="0"/>
                  </a:cubicBezTo>
                  <a:cubicBezTo>
                    <a:pt x="20414" y="0"/>
                    <a:pt x="21600" y="4835"/>
                    <a:pt x="21600" y="10800"/>
                  </a:cubicBezTo>
                  <a:cubicBezTo>
                    <a:pt x="21600" y="16765"/>
                    <a:pt x="20414" y="21600"/>
                    <a:pt x="18950" y="21600"/>
                  </a:cubicBezTo>
                  <a:cubicBezTo>
                    <a:pt x="17487" y="21600"/>
                    <a:pt x="16300" y="16765"/>
                    <a:pt x="16300" y="10800"/>
                  </a:cubicBezTo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3" name="Shape"/>
            <p:cNvSpPr/>
            <p:nvPr/>
          </p:nvSpPr>
          <p:spPr>
            <a:xfrm>
              <a:off x="0" y="-1"/>
              <a:ext cx="2073600" cy="2073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6215" y="7570"/>
                  </a:moveTo>
                  <a:cubicBezTo>
                    <a:pt x="6215" y="6949"/>
                    <a:pt x="6719" y="6445"/>
                    <a:pt x="7340" y="6445"/>
                  </a:cubicBezTo>
                  <a:cubicBezTo>
                    <a:pt x="7961" y="6445"/>
                    <a:pt x="8465" y="6949"/>
                    <a:pt x="8465" y="7570"/>
                  </a:cubicBezTo>
                  <a:cubicBezTo>
                    <a:pt x="8465" y="8191"/>
                    <a:pt x="7961" y="8695"/>
                    <a:pt x="7340" y="8695"/>
                  </a:cubicBezTo>
                  <a:cubicBezTo>
                    <a:pt x="6719" y="8695"/>
                    <a:pt x="6215" y="8191"/>
                    <a:pt x="6215" y="7570"/>
                  </a:cubicBezTo>
                  <a:moveTo>
                    <a:pt x="13135" y="7570"/>
                  </a:moveTo>
                  <a:cubicBezTo>
                    <a:pt x="13135" y="6949"/>
                    <a:pt x="13639" y="6445"/>
                    <a:pt x="14260" y="6445"/>
                  </a:cubicBezTo>
                  <a:cubicBezTo>
                    <a:pt x="14881" y="6445"/>
                    <a:pt x="15385" y="6949"/>
                    <a:pt x="15385" y="7570"/>
                  </a:cubicBezTo>
                  <a:cubicBezTo>
                    <a:pt x="15385" y="8191"/>
                    <a:pt x="14881" y="8695"/>
                    <a:pt x="14260" y="8695"/>
                  </a:cubicBezTo>
                  <a:cubicBezTo>
                    <a:pt x="13639" y="8695"/>
                    <a:pt x="13135" y="8191"/>
                    <a:pt x="13135" y="7570"/>
                  </a:cubicBezTo>
                  <a:moveTo>
                    <a:pt x="4946" y="15510"/>
                  </a:moveTo>
                  <a:cubicBezTo>
                    <a:pt x="8849" y="18190"/>
                    <a:pt x="12747" y="18190"/>
                    <a:pt x="16640" y="15510"/>
                  </a:cubicBezTo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</a:path>
              </a:pathLst>
            </a:custGeom>
            <a:noFill/>
            <a:ln w="12700" cap="flat">
              <a:solidFill>
                <a:srgbClr val="C0C0C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628" name="Group"/>
          <p:cNvGrpSpPr/>
          <p:nvPr/>
        </p:nvGrpSpPr>
        <p:grpSpPr>
          <a:xfrm>
            <a:off x="6365759" y="5806690"/>
            <a:ext cx="2073601" cy="2073821"/>
            <a:chOff x="0" y="0"/>
            <a:chExt cx="2073599" cy="2073820"/>
          </a:xfrm>
        </p:grpSpPr>
        <p:sp>
          <p:nvSpPr>
            <p:cNvPr id="625" name="Circle"/>
            <p:cNvSpPr/>
            <p:nvPr/>
          </p:nvSpPr>
          <p:spPr>
            <a:xfrm>
              <a:off x="0" y="-1"/>
              <a:ext cx="2073600" cy="2073822"/>
            </a:xfrm>
            <a:prstGeom prst="ellipse">
              <a:avLst/>
            </a:prstGeom>
            <a:solidFill>
              <a:srgbClr val="E6E6E6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6" name="Shape"/>
            <p:cNvSpPr/>
            <p:nvPr/>
          </p:nvSpPr>
          <p:spPr>
            <a:xfrm>
              <a:off x="596639" y="618783"/>
              <a:ext cx="880321" cy="216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cubicBezTo>
                    <a:pt x="0" y="4835"/>
                    <a:pt x="1186" y="0"/>
                    <a:pt x="2650" y="0"/>
                  </a:cubicBezTo>
                  <a:cubicBezTo>
                    <a:pt x="4113" y="0"/>
                    <a:pt x="5300" y="4835"/>
                    <a:pt x="5300" y="10800"/>
                  </a:cubicBezTo>
                  <a:cubicBezTo>
                    <a:pt x="5300" y="16765"/>
                    <a:pt x="4113" y="21600"/>
                    <a:pt x="2650" y="21600"/>
                  </a:cubicBezTo>
                  <a:cubicBezTo>
                    <a:pt x="1186" y="21600"/>
                    <a:pt x="0" y="16765"/>
                    <a:pt x="0" y="10800"/>
                  </a:cubicBezTo>
                  <a:moveTo>
                    <a:pt x="16300" y="10800"/>
                  </a:moveTo>
                  <a:cubicBezTo>
                    <a:pt x="16300" y="4835"/>
                    <a:pt x="17487" y="0"/>
                    <a:pt x="18950" y="0"/>
                  </a:cubicBezTo>
                  <a:cubicBezTo>
                    <a:pt x="20414" y="0"/>
                    <a:pt x="21600" y="4835"/>
                    <a:pt x="21600" y="10800"/>
                  </a:cubicBezTo>
                  <a:cubicBezTo>
                    <a:pt x="21600" y="16765"/>
                    <a:pt x="20414" y="21600"/>
                    <a:pt x="18950" y="21600"/>
                  </a:cubicBezTo>
                  <a:cubicBezTo>
                    <a:pt x="17487" y="21600"/>
                    <a:pt x="16300" y="16765"/>
                    <a:pt x="16300" y="10800"/>
                  </a:cubicBezTo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7" name="Shape"/>
            <p:cNvSpPr/>
            <p:nvPr/>
          </p:nvSpPr>
          <p:spPr>
            <a:xfrm>
              <a:off x="0" y="-1"/>
              <a:ext cx="2073600" cy="2073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6215" y="7570"/>
                  </a:moveTo>
                  <a:cubicBezTo>
                    <a:pt x="6215" y="6949"/>
                    <a:pt x="6719" y="6445"/>
                    <a:pt x="7340" y="6445"/>
                  </a:cubicBezTo>
                  <a:cubicBezTo>
                    <a:pt x="7961" y="6445"/>
                    <a:pt x="8465" y="6949"/>
                    <a:pt x="8465" y="7570"/>
                  </a:cubicBezTo>
                  <a:cubicBezTo>
                    <a:pt x="8465" y="8191"/>
                    <a:pt x="7961" y="8695"/>
                    <a:pt x="7340" y="8695"/>
                  </a:cubicBezTo>
                  <a:cubicBezTo>
                    <a:pt x="6719" y="8695"/>
                    <a:pt x="6215" y="8191"/>
                    <a:pt x="6215" y="7570"/>
                  </a:cubicBezTo>
                  <a:moveTo>
                    <a:pt x="13135" y="7570"/>
                  </a:moveTo>
                  <a:cubicBezTo>
                    <a:pt x="13135" y="6949"/>
                    <a:pt x="13639" y="6445"/>
                    <a:pt x="14260" y="6445"/>
                  </a:cubicBezTo>
                  <a:cubicBezTo>
                    <a:pt x="14881" y="6445"/>
                    <a:pt x="15385" y="6949"/>
                    <a:pt x="15385" y="7570"/>
                  </a:cubicBezTo>
                  <a:cubicBezTo>
                    <a:pt x="15385" y="8191"/>
                    <a:pt x="14881" y="8695"/>
                    <a:pt x="14260" y="8695"/>
                  </a:cubicBezTo>
                  <a:cubicBezTo>
                    <a:pt x="13639" y="8695"/>
                    <a:pt x="13135" y="8191"/>
                    <a:pt x="13135" y="7570"/>
                  </a:cubicBezTo>
                  <a:moveTo>
                    <a:pt x="4946" y="15510"/>
                  </a:moveTo>
                  <a:cubicBezTo>
                    <a:pt x="8849" y="18190"/>
                    <a:pt x="12747" y="18190"/>
                    <a:pt x="16640" y="15510"/>
                  </a:cubicBezTo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</a:path>
              </a:pathLst>
            </a:custGeom>
            <a:noFill/>
            <a:ln w="12700" cap="flat">
              <a:solidFill>
                <a:srgbClr val="C0C0C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645" name="Connection Line"/>
          <p:cNvSpPr/>
          <p:nvPr/>
        </p:nvSpPr>
        <p:spPr>
          <a:xfrm>
            <a:off x="13208640" y="6843598"/>
            <a:ext cx="1" cy="547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21600" y="0"/>
                </a:lnTo>
              </a:path>
            </a:pathLst>
          </a:custGeom>
          <a:ln w="63500">
            <a:solidFill>
              <a:srgbClr val="0000FF"/>
            </a:solidFill>
            <a:tailEnd type="triangle"/>
          </a:ln>
        </p:spPr>
        <p:txBody>
          <a:bodyPr/>
          <a:lstStyle/>
          <a:p>
            <a:pPr/>
          </a:p>
        </p:txBody>
      </p:sp>
      <p:sp>
        <p:nvSpPr>
          <p:cNvPr id="630" name="Graph Edges"/>
          <p:cNvSpPr txBox="1"/>
          <p:nvPr/>
        </p:nvSpPr>
        <p:spPr>
          <a:xfrm>
            <a:off x="3962400" y="0"/>
            <a:ext cx="16459200" cy="1617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1828800">
              <a:defRPr sz="9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Graph Edges</a:t>
            </a:r>
          </a:p>
        </p:txBody>
      </p:sp>
      <p:sp>
        <p:nvSpPr>
          <p:cNvPr id="631" name="Line"/>
          <p:cNvSpPr/>
          <p:nvPr/>
        </p:nvSpPr>
        <p:spPr>
          <a:xfrm flipH="1">
            <a:off x="8983798" y="7463190"/>
            <a:ext cx="2772715" cy="882864"/>
          </a:xfrm>
          <a:prstGeom prst="line">
            <a:avLst/>
          </a:prstGeom>
          <a:ln w="63500">
            <a:solidFill>
              <a:srgbClr val="0433FF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32" name="Line"/>
          <p:cNvSpPr/>
          <p:nvPr/>
        </p:nvSpPr>
        <p:spPr>
          <a:xfrm flipH="1" flipV="1">
            <a:off x="8630162" y="5654382"/>
            <a:ext cx="3126351" cy="1423050"/>
          </a:xfrm>
          <a:prstGeom prst="line">
            <a:avLst/>
          </a:prstGeom>
          <a:ln w="63500">
            <a:solidFill>
              <a:srgbClr val="0433FF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33" name="Line"/>
          <p:cNvSpPr/>
          <p:nvPr/>
        </p:nvSpPr>
        <p:spPr>
          <a:xfrm flipH="1" flipV="1">
            <a:off x="13171032" y="4008413"/>
            <a:ext cx="113517" cy="2240360"/>
          </a:xfrm>
          <a:prstGeom prst="line">
            <a:avLst/>
          </a:prstGeom>
          <a:ln w="63500">
            <a:solidFill>
              <a:srgbClr val="0433FF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34" name="Line"/>
          <p:cNvSpPr/>
          <p:nvPr/>
        </p:nvSpPr>
        <p:spPr>
          <a:xfrm>
            <a:off x="13365100" y="7508525"/>
            <a:ext cx="16201" cy="2217994"/>
          </a:xfrm>
          <a:prstGeom prst="line">
            <a:avLst/>
          </a:prstGeom>
          <a:ln w="63500">
            <a:solidFill>
              <a:srgbClr val="0433FF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35" name="Line"/>
          <p:cNvSpPr/>
          <p:nvPr/>
        </p:nvSpPr>
        <p:spPr>
          <a:xfrm flipV="1">
            <a:off x="14693348" y="7013058"/>
            <a:ext cx="1434705" cy="48329"/>
          </a:xfrm>
          <a:prstGeom prst="line">
            <a:avLst/>
          </a:prstGeom>
          <a:ln w="63500">
            <a:solidFill>
              <a:srgbClr val="0433FF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36" name="Line"/>
          <p:cNvSpPr/>
          <p:nvPr/>
        </p:nvSpPr>
        <p:spPr>
          <a:xfrm flipH="1" flipV="1">
            <a:off x="10337597" y="5784923"/>
            <a:ext cx="1404633" cy="812774"/>
          </a:xfrm>
          <a:prstGeom prst="line">
            <a:avLst/>
          </a:prstGeom>
          <a:ln w="63500">
            <a:solidFill>
              <a:srgbClr val="0433FF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651" name="Group"/>
          <p:cNvGrpSpPr/>
          <p:nvPr/>
        </p:nvGrpSpPr>
        <p:grpSpPr>
          <a:xfrm>
            <a:off x="10927680" y="2073818"/>
            <a:ext cx="2488321" cy="2488584"/>
            <a:chOff x="0" y="0"/>
            <a:chExt cx="2488320" cy="2488583"/>
          </a:xfrm>
        </p:grpSpPr>
        <p:sp>
          <p:nvSpPr>
            <p:cNvPr id="648" name="Circle"/>
            <p:cNvSpPr/>
            <p:nvPr/>
          </p:nvSpPr>
          <p:spPr>
            <a:xfrm>
              <a:off x="-1" y="0"/>
              <a:ext cx="2488322" cy="2488584"/>
            </a:xfrm>
            <a:prstGeom prst="ellipse">
              <a:avLst/>
            </a:prstGeom>
            <a:solidFill>
              <a:srgbClr val="FFD32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9" name="Shape"/>
            <p:cNvSpPr/>
            <p:nvPr/>
          </p:nvSpPr>
          <p:spPr>
            <a:xfrm>
              <a:off x="715968" y="742541"/>
              <a:ext cx="1056384" cy="2592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cubicBezTo>
                    <a:pt x="0" y="4835"/>
                    <a:pt x="1186" y="0"/>
                    <a:pt x="2650" y="0"/>
                  </a:cubicBezTo>
                  <a:cubicBezTo>
                    <a:pt x="4113" y="0"/>
                    <a:pt x="5300" y="4835"/>
                    <a:pt x="5300" y="10800"/>
                  </a:cubicBezTo>
                  <a:cubicBezTo>
                    <a:pt x="5300" y="16765"/>
                    <a:pt x="4113" y="21600"/>
                    <a:pt x="2650" y="21600"/>
                  </a:cubicBezTo>
                  <a:cubicBezTo>
                    <a:pt x="1186" y="21600"/>
                    <a:pt x="0" y="16765"/>
                    <a:pt x="0" y="10800"/>
                  </a:cubicBezTo>
                  <a:moveTo>
                    <a:pt x="16300" y="10800"/>
                  </a:moveTo>
                  <a:cubicBezTo>
                    <a:pt x="16300" y="4835"/>
                    <a:pt x="17487" y="0"/>
                    <a:pt x="18950" y="0"/>
                  </a:cubicBezTo>
                  <a:cubicBezTo>
                    <a:pt x="20414" y="0"/>
                    <a:pt x="21600" y="4835"/>
                    <a:pt x="21600" y="10800"/>
                  </a:cubicBezTo>
                  <a:cubicBezTo>
                    <a:pt x="21600" y="16765"/>
                    <a:pt x="20414" y="21600"/>
                    <a:pt x="18950" y="21600"/>
                  </a:cubicBezTo>
                  <a:cubicBezTo>
                    <a:pt x="17487" y="21600"/>
                    <a:pt x="16300" y="16765"/>
                    <a:pt x="16300" y="10800"/>
                  </a:cubicBezTo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0" name="Shape"/>
            <p:cNvSpPr/>
            <p:nvPr/>
          </p:nvSpPr>
          <p:spPr>
            <a:xfrm>
              <a:off x="-1" y="0"/>
              <a:ext cx="2488322" cy="24885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6215" y="7570"/>
                  </a:moveTo>
                  <a:cubicBezTo>
                    <a:pt x="6215" y="6949"/>
                    <a:pt x="6719" y="6445"/>
                    <a:pt x="7340" y="6445"/>
                  </a:cubicBezTo>
                  <a:cubicBezTo>
                    <a:pt x="7961" y="6445"/>
                    <a:pt x="8465" y="6949"/>
                    <a:pt x="8465" y="7570"/>
                  </a:cubicBezTo>
                  <a:cubicBezTo>
                    <a:pt x="8465" y="8191"/>
                    <a:pt x="7961" y="8695"/>
                    <a:pt x="7340" y="8695"/>
                  </a:cubicBezTo>
                  <a:cubicBezTo>
                    <a:pt x="6719" y="8695"/>
                    <a:pt x="6215" y="8191"/>
                    <a:pt x="6215" y="7570"/>
                  </a:cubicBezTo>
                  <a:moveTo>
                    <a:pt x="13135" y="7570"/>
                  </a:moveTo>
                  <a:cubicBezTo>
                    <a:pt x="13135" y="6949"/>
                    <a:pt x="13639" y="6445"/>
                    <a:pt x="14260" y="6445"/>
                  </a:cubicBezTo>
                  <a:cubicBezTo>
                    <a:pt x="14881" y="6445"/>
                    <a:pt x="15385" y="6949"/>
                    <a:pt x="15385" y="7570"/>
                  </a:cubicBezTo>
                  <a:cubicBezTo>
                    <a:pt x="15385" y="8191"/>
                    <a:pt x="14881" y="8695"/>
                    <a:pt x="14260" y="8695"/>
                  </a:cubicBezTo>
                  <a:cubicBezTo>
                    <a:pt x="13639" y="8695"/>
                    <a:pt x="13135" y="8191"/>
                    <a:pt x="13135" y="7570"/>
                  </a:cubicBezTo>
                  <a:moveTo>
                    <a:pt x="4946" y="15510"/>
                  </a:moveTo>
                  <a:cubicBezTo>
                    <a:pt x="8849" y="18190"/>
                    <a:pt x="12747" y="18190"/>
                    <a:pt x="16640" y="15510"/>
                  </a:cubicBezTo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655" name="Group"/>
          <p:cNvGrpSpPr/>
          <p:nvPr/>
        </p:nvGrpSpPr>
        <p:grpSpPr>
          <a:xfrm>
            <a:off x="5536320" y="5391925"/>
            <a:ext cx="2488321" cy="2488585"/>
            <a:chOff x="0" y="0"/>
            <a:chExt cx="2488320" cy="2488583"/>
          </a:xfrm>
        </p:grpSpPr>
        <p:sp>
          <p:nvSpPr>
            <p:cNvPr id="652" name="Circle"/>
            <p:cNvSpPr/>
            <p:nvPr/>
          </p:nvSpPr>
          <p:spPr>
            <a:xfrm>
              <a:off x="-1" y="0"/>
              <a:ext cx="2488322" cy="2488584"/>
            </a:xfrm>
            <a:prstGeom prst="ellipse">
              <a:avLst/>
            </a:prstGeom>
            <a:solidFill>
              <a:srgbClr val="FFFF66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3" name="Shape"/>
            <p:cNvSpPr/>
            <p:nvPr/>
          </p:nvSpPr>
          <p:spPr>
            <a:xfrm>
              <a:off x="715968" y="742541"/>
              <a:ext cx="1056384" cy="2592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cubicBezTo>
                    <a:pt x="0" y="4835"/>
                    <a:pt x="1186" y="0"/>
                    <a:pt x="2650" y="0"/>
                  </a:cubicBezTo>
                  <a:cubicBezTo>
                    <a:pt x="4113" y="0"/>
                    <a:pt x="5300" y="4835"/>
                    <a:pt x="5300" y="10800"/>
                  </a:cubicBezTo>
                  <a:cubicBezTo>
                    <a:pt x="5300" y="16765"/>
                    <a:pt x="4113" y="21600"/>
                    <a:pt x="2650" y="21600"/>
                  </a:cubicBezTo>
                  <a:cubicBezTo>
                    <a:pt x="1186" y="21600"/>
                    <a:pt x="0" y="16765"/>
                    <a:pt x="0" y="10800"/>
                  </a:cubicBezTo>
                  <a:moveTo>
                    <a:pt x="16300" y="10800"/>
                  </a:moveTo>
                  <a:cubicBezTo>
                    <a:pt x="16300" y="4835"/>
                    <a:pt x="17487" y="0"/>
                    <a:pt x="18950" y="0"/>
                  </a:cubicBezTo>
                  <a:cubicBezTo>
                    <a:pt x="20414" y="0"/>
                    <a:pt x="21600" y="4835"/>
                    <a:pt x="21600" y="10800"/>
                  </a:cubicBezTo>
                  <a:cubicBezTo>
                    <a:pt x="21600" y="16765"/>
                    <a:pt x="20414" y="21600"/>
                    <a:pt x="18950" y="21600"/>
                  </a:cubicBezTo>
                  <a:cubicBezTo>
                    <a:pt x="17487" y="21600"/>
                    <a:pt x="16300" y="16765"/>
                    <a:pt x="16300" y="10800"/>
                  </a:cubicBezTo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4" name="Shape"/>
            <p:cNvSpPr/>
            <p:nvPr/>
          </p:nvSpPr>
          <p:spPr>
            <a:xfrm>
              <a:off x="-1" y="0"/>
              <a:ext cx="2488322" cy="24885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6215" y="7570"/>
                  </a:moveTo>
                  <a:cubicBezTo>
                    <a:pt x="6215" y="6949"/>
                    <a:pt x="6719" y="6445"/>
                    <a:pt x="7340" y="6445"/>
                  </a:cubicBezTo>
                  <a:cubicBezTo>
                    <a:pt x="7961" y="6445"/>
                    <a:pt x="8465" y="6949"/>
                    <a:pt x="8465" y="7570"/>
                  </a:cubicBezTo>
                  <a:cubicBezTo>
                    <a:pt x="8465" y="8191"/>
                    <a:pt x="7961" y="8695"/>
                    <a:pt x="7340" y="8695"/>
                  </a:cubicBezTo>
                  <a:cubicBezTo>
                    <a:pt x="6719" y="8695"/>
                    <a:pt x="6215" y="8191"/>
                    <a:pt x="6215" y="7570"/>
                  </a:cubicBezTo>
                  <a:moveTo>
                    <a:pt x="13135" y="7570"/>
                  </a:moveTo>
                  <a:cubicBezTo>
                    <a:pt x="13135" y="6949"/>
                    <a:pt x="13639" y="6445"/>
                    <a:pt x="14260" y="6445"/>
                  </a:cubicBezTo>
                  <a:cubicBezTo>
                    <a:pt x="14881" y="6445"/>
                    <a:pt x="15385" y="6949"/>
                    <a:pt x="15385" y="7570"/>
                  </a:cubicBezTo>
                  <a:cubicBezTo>
                    <a:pt x="15385" y="8191"/>
                    <a:pt x="14881" y="8695"/>
                    <a:pt x="14260" y="8695"/>
                  </a:cubicBezTo>
                  <a:cubicBezTo>
                    <a:pt x="13639" y="8695"/>
                    <a:pt x="13135" y="8191"/>
                    <a:pt x="13135" y="7570"/>
                  </a:cubicBezTo>
                  <a:moveTo>
                    <a:pt x="4946" y="15834"/>
                  </a:moveTo>
                  <a:cubicBezTo>
                    <a:pt x="8849" y="17650"/>
                    <a:pt x="12747" y="17650"/>
                    <a:pt x="16640" y="15834"/>
                  </a:cubicBezTo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659" name="Group"/>
          <p:cNvGrpSpPr/>
          <p:nvPr/>
        </p:nvGrpSpPr>
        <p:grpSpPr>
          <a:xfrm>
            <a:off x="16319039" y="5391925"/>
            <a:ext cx="2488321" cy="2488585"/>
            <a:chOff x="0" y="0"/>
            <a:chExt cx="2488320" cy="2488583"/>
          </a:xfrm>
        </p:grpSpPr>
        <p:sp>
          <p:nvSpPr>
            <p:cNvPr id="656" name="Circle"/>
            <p:cNvSpPr/>
            <p:nvPr/>
          </p:nvSpPr>
          <p:spPr>
            <a:xfrm>
              <a:off x="-1" y="0"/>
              <a:ext cx="2488322" cy="2488584"/>
            </a:xfrm>
            <a:prstGeom prst="ellipse">
              <a:avLst/>
            </a:prstGeom>
            <a:solidFill>
              <a:srgbClr val="E6E6FF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7" name="Shape"/>
            <p:cNvSpPr/>
            <p:nvPr/>
          </p:nvSpPr>
          <p:spPr>
            <a:xfrm>
              <a:off x="715968" y="742541"/>
              <a:ext cx="1056384" cy="2592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cubicBezTo>
                    <a:pt x="0" y="4835"/>
                    <a:pt x="1186" y="0"/>
                    <a:pt x="2650" y="0"/>
                  </a:cubicBezTo>
                  <a:cubicBezTo>
                    <a:pt x="4113" y="0"/>
                    <a:pt x="5300" y="4835"/>
                    <a:pt x="5300" y="10800"/>
                  </a:cubicBezTo>
                  <a:cubicBezTo>
                    <a:pt x="5300" y="16765"/>
                    <a:pt x="4113" y="21600"/>
                    <a:pt x="2650" y="21600"/>
                  </a:cubicBezTo>
                  <a:cubicBezTo>
                    <a:pt x="1186" y="21600"/>
                    <a:pt x="0" y="16765"/>
                    <a:pt x="0" y="10800"/>
                  </a:cubicBezTo>
                  <a:moveTo>
                    <a:pt x="16300" y="10800"/>
                  </a:moveTo>
                  <a:cubicBezTo>
                    <a:pt x="16300" y="4835"/>
                    <a:pt x="17487" y="0"/>
                    <a:pt x="18950" y="0"/>
                  </a:cubicBezTo>
                  <a:cubicBezTo>
                    <a:pt x="20414" y="0"/>
                    <a:pt x="21600" y="4835"/>
                    <a:pt x="21600" y="10800"/>
                  </a:cubicBezTo>
                  <a:cubicBezTo>
                    <a:pt x="21600" y="16765"/>
                    <a:pt x="20414" y="21600"/>
                    <a:pt x="18950" y="21600"/>
                  </a:cubicBezTo>
                  <a:cubicBezTo>
                    <a:pt x="17487" y="21600"/>
                    <a:pt x="16300" y="16765"/>
                    <a:pt x="16300" y="10800"/>
                  </a:cubicBezTo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8" name="Shape"/>
            <p:cNvSpPr/>
            <p:nvPr/>
          </p:nvSpPr>
          <p:spPr>
            <a:xfrm>
              <a:off x="-1" y="0"/>
              <a:ext cx="2488322" cy="24885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6215" y="7570"/>
                  </a:moveTo>
                  <a:cubicBezTo>
                    <a:pt x="6215" y="6949"/>
                    <a:pt x="6719" y="6445"/>
                    <a:pt x="7340" y="6445"/>
                  </a:cubicBezTo>
                  <a:cubicBezTo>
                    <a:pt x="7961" y="6445"/>
                    <a:pt x="8465" y="6949"/>
                    <a:pt x="8465" y="7570"/>
                  </a:cubicBezTo>
                  <a:cubicBezTo>
                    <a:pt x="8465" y="8191"/>
                    <a:pt x="7961" y="8695"/>
                    <a:pt x="7340" y="8695"/>
                  </a:cubicBezTo>
                  <a:cubicBezTo>
                    <a:pt x="6719" y="8695"/>
                    <a:pt x="6215" y="8191"/>
                    <a:pt x="6215" y="7570"/>
                  </a:cubicBezTo>
                  <a:moveTo>
                    <a:pt x="13135" y="7570"/>
                  </a:moveTo>
                  <a:cubicBezTo>
                    <a:pt x="13135" y="6949"/>
                    <a:pt x="13639" y="6445"/>
                    <a:pt x="14260" y="6445"/>
                  </a:cubicBezTo>
                  <a:cubicBezTo>
                    <a:pt x="14881" y="6445"/>
                    <a:pt x="15385" y="6949"/>
                    <a:pt x="15385" y="7570"/>
                  </a:cubicBezTo>
                  <a:cubicBezTo>
                    <a:pt x="15385" y="8191"/>
                    <a:pt x="14881" y="8695"/>
                    <a:pt x="14260" y="8695"/>
                  </a:cubicBezTo>
                  <a:cubicBezTo>
                    <a:pt x="13639" y="8695"/>
                    <a:pt x="13135" y="8191"/>
                    <a:pt x="13135" y="7570"/>
                  </a:cubicBezTo>
                  <a:moveTo>
                    <a:pt x="4946" y="16327"/>
                  </a:moveTo>
                  <a:cubicBezTo>
                    <a:pt x="8849" y="16828"/>
                    <a:pt x="12747" y="16828"/>
                    <a:pt x="16640" y="16327"/>
                  </a:cubicBezTo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663" name="Group"/>
          <p:cNvGrpSpPr/>
          <p:nvPr/>
        </p:nvGrpSpPr>
        <p:grpSpPr>
          <a:xfrm>
            <a:off x="7195199" y="10783851"/>
            <a:ext cx="2488321" cy="2488585"/>
            <a:chOff x="0" y="0"/>
            <a:chExt cx="2488320" cy="2488583"/>
          </a:xfrm>
        </p:grpSpPr>
        <p:sp>
          <p:nvSpPr>
            <p:cNvPr id="660" name="Circle"/>
            <p:cNvSpPr/>
            <p:nvPr/>
          </p:nvSpPr>
          <p:spPr>
            <a:xfrm>
              <a:off x="-1" y="0"/>
              <a:ext cx="2488322" cy="2488584"/>
            </a:xfrm>
            <a:prstGeom prst="ellipse">
              <a:avLst/>
            </a:prstGeom>
            <a:solidFill>
              <a:srgbClr val="99CCFF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1" name="Shape"/>
            <p:cNvSpPr/>
            <p:nvPr/>
          </p:nvSpPr>
          <p:spPr>
            <a:xfrm>
              <a:off x="715968" y="742541"/>
              <a:ext cx="1056384" cy="2592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cubicBezTo>
                    <a:pt x="0" y="4835"/>
                    <a:pt x="1186" y="0"/>
                    <a:pt x="2650" y="0"/>
                  </a:cubicBezTo>
                  <a:cubicBezTo>
                    <a:pt x="4113" y="0"/>
                    <a:pt x="5300" y="4835"/>
                    <a:pt x="5300" y="10800"/>
                  </a:cubicBezTo>
                  <a:cubicBezTo>
                    <a:pt x="5300" y="16765"/>
                    <a:pt x="4113" y="21600"/>
                    <a:pt x="2650" y="21600"/>
                  </a:cubicBezTo>
                  <a:cubicBezTo>
                    <a:pt x="1186" y="21600"/>
                    <a:pt x="0" y="16765"/>
                    <a:pt x="0" y="10800"/>
                  </a:cubicBezTo>
                  <a:moveTo>
                    <a:pt x="16300" y="10800"/>
                  </a:moveTo>
                  <a:cubicBezTo>
                    <a:pt x="16300" y="4835"/>
                    <a:pt x="17487" y="0"/>
                    <a:pt x="18950" y="0"/>
                  </a:cubicBezTo>
                  <a:cubicBezTo>
                    <a:pt x="20414" y="0"/>
                    <a:pt x="21600" y="4835"/>
                    <a:pt x="21600" y="10800"/>
                  </a:cubicBezTo>
                  <a:cubicBezTo>
                    <a:pt x="21600" y="16765"/>
                    <a:pt x="20414" y="21600"/>
                    <a:pt x="18950" y="21600"/>
                  </a:cubicBezTo>
                  <a:cubicBezTo>
                    <a:pt x="17487" y="21600"/>
                    <a:pt x="16300" y="16765"/>
                    <a:pt x="16300" y="10800"/>
                  </a:cubicBezTo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2" name="Shape"/>
            <p:cNvSpPr/>
            <p:nvPr/>
          </p:nvSpPr>
          <p:spPr>
            <a:xfrm>
              <a:off x="-1" y="0"/>
              <a:ext cx="2488322" cy="24885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6215" y="7570"/>
                  </a:moveTo>
                  <a:cubicBezTo>
                    <a:pt x="6215" y="6949"/>
                    <a:pt x="6719" y="6445"/>
                    <a:pt x="7340" y="6445"/>
                  </a:cubicBezTo>
                  <a:cubicBezTo>
                    <a:pt x="7961" y="6445"/>
                    <a:pt x="8465" y="6949"/>
                    <a:pt x="8465" y="7570"/>
                  </a:cubicBezTo>
                  <a:cubicBezTo>
                    <a:pt x="8465" y="8191"/>
                    <a:pt x="7961" y="8695"/>
                    <a:pt x="7340" y="8695"/>
                  </a:cubicBezTo>
                  <a:cubicBezTo>
                    <a:pt x="6719" y="8695"/>
                    <a:pt x="6215" y="8191"/>
                    <a:pt x="6215" y="7570"/>
                  </a:cubicBezTo>
                  <a:moveTo>
                    <a:pt x="13135" y="7570"/>
                  </a:moveTo>
                  <a:cubicBezTo>
                    <a:pt x="13135" y="6949"/>
                    <a:pt x="13639" y="6445"/>
                    <a:pt x="14260" y="6445"/>
                  </a:cubicBezTo>
                  <a:cubicBezTo>
                    <a:pt x="14881" y="6445"/>
                    <a:pt x="15385" y="6949"/>
                    <a:pt x="15385" y="7570"/>
                  </a:cubicBezTo>
                  <a:cubicBezTo>
                    <a:pt x="15385" y="8191"/>
                    <a:pt x="14881" y="8695"/>
                    <a:pt x="14260" y="8695"/>
                  </a:cubicBezTo>
                  <a:cubicBezTo>
                    <a:pt x="13639" y="8695"/>
                    <a:pt x="13135" y="8191"/>
                    <a:pt x="13135" y="7570"/>
                  </a:cubicBezTo>
                  <a:moveTo>
                    <a:pt x="4946" y="16894"/>
                  </a:moveTo>
                  <a:cubicBezTo>
                    <a:pt x="8849" y="15883"/>
                    <a:pt x="12747" y="15883"/>
                    <a:pt x="16640" y="16894"/>
                  </a:cubicBezTo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667" name="Group"/>
          <p:cNvGrpSpPr/>
          <p:nvPr/>
        </p:nvGrpSpPr>
        <p:grpSpPr>
          <a:xfrm>
            <a:off x="14660159" y="10783851"/>
            <a:ext cx="2488321" cy="2488585"/>
            <a:chOff x="0" y="0"/>
            <a:chExt cx="2488320" cy="2488583"/>
          </a:xfrm>
        </p:grpSpPr>
        <p:sp>
          <p:nvSpPr>
            <p:cNvPr id="664" name="Circle"/>
            <p:cNvSpPr/>
            <p:nvPr/>
          </p:nvSpPr>
          <p:spPr>
            <a:xfrm>
              <a:off x="-1" y="0"/>
              <a:ext cx="2488322" cy="2488584"/>
            </a:xfrm>
            <a:prstGeom prst="ellipse">
              <a:avLst/>
            </a:prstGeom>
            <a:solidFill>
              <a:srgbClr val="0066CC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5" name="Shape"/>
            <p:cNvSpPr/>
            <p:nvPr/>
          </p:nvSpPr>
          <p:spPr>
            <a:xfrm>
              <a:off x="715968" y="742541"/>
              <a:ext cx="1056384" cy="2592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cubicBezTo>
                    <a:pt x="0" y="4835"/>
                    <a:pt x="1186" y="0"/>
                    <a:pt x="2650" y="0"/>
                  </a:cubicBezTo>
                  <a:cubicBezTo>
                    <a:pt x="4113" y="0"/>
                    <a:pt x="5300" y="4835"/>
                    <a:pt x="5300" y="10800"/>
                  </a:cubicBezTo>
                  <a:cubicBezTo>
                    <a:pt x="5300" y="16765"/>
                    <a:pt x="4113" y="21600"/>
                    <a:pt x="2650" y="21600"/>
                  </a:cubicBezTo>
                  <a:cubicBezTo>
                    <a:pt x="1186" y="21600"/>
                    <a:pt x="0" y="16765"/>
                    <a:pt x="0" y="10800"/>
                  </a:cubicBezTo>
                  <a:moveTo>
                    <a:pt x="16300" y="10800"/>
                  </a:moveTo>
                  <a:cubicBezTo>
                    <a:pt x="16300" y="4835"/>
                    <a:pt x="17487" y="0"/>
                    <a:pt x="18950" y="0"/>
                  </a:cubicBezTo>
                  <a:cubicBezTo>
                    <a:pt x="20414" y="0"/>
                    <a:pt x="21600" y="4835"/>
                    <a:pt x="21600" y="10800"/>
                  </a:cubicBezTo>
                  <a:cubicBezTo>
                    <a:pt x="21600" y="16765"/>
                    <a:pt x="20414" y="21600"/>
                    <a:pt x="18950" y="21600"/>
                  </a:cubicBezTo>
                  <a:cubicBezTo>
                    <a:pt x="17487" y="21600"/>
                    <a:pt x="16300" y="16765"/>
                    <a:pt x="16300" y="10800"/>
                  </a:cubicBezTo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6" name="Shape"/>
            <p:cNvSpPr/>
            <p:nvPr/>
          </p:nvSpPr>
          <p:spPr>
            <a:xfrm>
              <a:off x="-1" y="0"/>
              <a:ext cx="2488322" cy="24885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6215" y="7570"/>
                  </a:moveTo>
                  <a:cubicBezTo>
                    <a:pt x="6215" y="6949"/>
                    <a:pt x="6719" y="6445"/>
                    <a:pt x="7340" y="6445"/>
                  </a:cubicBezTo>
                  <a:cubicBezTo>
                    <a:pt x="7961" y="6445"/>
                    <a:pt x="8465" y="6949"/>
                    <a:pt x="8465" y="7570"/>
                  </a:cubicBezTo>
                  <a:cubicBezTo>
                    <a:pt x="8465" y="8191"/>
                    <a:pt x="7961" y="8695"/>
                    <a:pt x="7340" y="8695"/>
                  </a:cubicBezTo>
                  <a:cubicBezTo>
                    <a:pt x="6719" y="8695"/>
                    <a:pt x="6215" y="8191"/>
                    <a:pt x="6215" y="7570"/>
                  </a:cubicBezTo>
                  <a:moveTo>
                    <a:pt x="13135" y="7570"/>
                  </a:moveTo>
                  <a:cubicBezTo>
                    <a:pt x="13135" y="6949"/>
                    <a:pt x="13639" y="6445"/>
                    <a:pt x="14260" y="6445"/>
                  </a:cubicBezTo>
                  <a:cubicBezTo>
                    <a:pt x="14881" y="6445"/>
                    <a:pt x="15385" y="6949"/>
                    <a:pt x="15385" y="7570"/>
                  </a:cubicBezTo>
                  <a:cubicBezTo>
                    <a:pt x="15385" y="8191"/>
                    <a:pt x="14881" y="8695"/>
                    <a:pt x="14260" y="8695"/>
                  </a:cubicBezTo>
                  <a:cubicBezTo>
                    <a:pt x="13639" y="8695"/>
                    <a:pt x="13135" y="8191"/>
                    <a:pt x="13135" y="7570"/>
                  </a:cubicBezTo>
                  <a:moveTo>
                    <a:pt x="4946" y="17520"/>
                  </a:moveTo>
                  <a:cubicBezTo>
                    <a:pt x="8849" y="14840"/>
                    <a:pt x="12747" y="14840"/>
                    <a:pt x="16640" y="17520"/>
                  </a:cubicBezTo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r"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680" name="Connection Line"/>
          <p:cNvSpPr/>
          <p:nvPr/>
        </p:nvSpPr>
        <p:spPr>
          <a:xfrm>
            <a:off x="7845568" y="3973601"/>
            <a:ext cx="3261210" cy="20071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0" y="21600"/>
                </a:lnTo>
              </a:path>
            </a:pathLst>
          </a:custGeom>
          <a:ln w="127000">
            <a:solidFill>
              <a:srgbClr val="000000"/>
            </a:solidFill>
            <a:tailEnd type="triangle"/>
          </a:ln>
        </p:spPr>
        <p:txBody>
          <a:bodyPr/>
          <a:lstStyle/>
          <a:p>
            <a:pPr/>
          </a:p>
        </p:txBody>
      </p:sp>
      <p:sp>
        <p:nvSpPr>
          <p:cNvPr id="681" name="Connection Line"/>
          <p:cNvSpPr/>
          <p:nvPr/>
        </p:nvSpPr>
        <p:spPr>
          <a:xfrm>
            <a:off x="7148334" y="7831871"/>
            <a:ext cx="923193" cy="30006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 w="127000">
            <a:solidFill>
              <a:srgbClr val="000000"/>
            </a:solidFill>
            <a:tailEnd type="triangle"/>
          </a:ln>
        </p:spPr>
        <p:txBody>
          <a:bodyPr/>
          <a:lstStyle/>
          <a:p>
            <a:pPr/>
          </a:p>
        </p:txBody>
      </p:sp>
      <p:sp>
        <p:nvSpPr>
          <p:cNvPr id="682" name="Connection Line"/>
          <p:cNvSpPr/>
          <p:nvPr/>
        </p:nvSpPr>
        <p:spPr>
          <a:xfrm>
            <a:off x="8932012" y="4468050"/>
            <a:ext cx="2747049" cy="64104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0" y="21600"/>
                </a:lnTo>
              </a:path>
            </a:pathLst>
          </a:custGeom>
          <a:ln w="127000">
            <a:solidFill>
              <a:srgbClr val="000000"/>
            </a:solidFill>
            <a:tailEnd type="triangle"/>
          </a:ln>
        </p:spPr>
        <p:txBody>
          <a:bodyPr/>
          <a:lstStyle/>
          <a:p>
            <a:pPr/>
          </a:p>
        </p:txBody>
      </p:sp>
      <p:sp>
        <p:nvSpPr>
          <p:cNvPr id="683" name="Connection Line"/>
          <p:cNvSpPr/>
          <p:nvPr/>
        </p:nvSpPr>
        <p:spPr>
          <a:xfrm>
            <a:off x="16272131" y="7831940"/>
            <a:ext cx="923193" cy="30006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0" y="21600"/>
                </a:lnTo>
              </a:path>
            </a:pathLst>
          </a:custGeom>
          <a:ln w="127000">
            <a:solidFill>
              <a:srgbClr val="000000"/>
            </a:solidFill>
            <a:tailEnd type="triangle"/>
          </a:ln>
        </p:spPr>
        <p:txBody>
          <a:bodyPr/>
          <a:lstStyle/>
          <a:p>
            <a:pPr/>
          </a:p>
        </p:txBody>
      </p:sp>
      <p:sp>
        <p:nvSpPr>
          <p:cNvPr id="684" name="Connection Line"/>
          <p:cNvSpPr/>
          <p:nvPr/>
        </p:nvSpPr>
        <p:spPr>
          <a:xfrm>
            <a:off x="9689955" y="12028143"/>
            <a:ext cx="4963855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cubicBezTo>
                  <a:pt x="7200" y="0"/>
                  <a:pt x="14400" y="0"/>
                  <a:pt x="21600" y="21600"/>
                </a:cubicBezTo>
              </a:path>
            </a:pathLst>
          </a:custGeom>
          <a:ln w="127000">
            <a:solidFill>
              <a:srgbClr val="000000"/>
            </a:solidFill>
            <a:tailEnd type="triangle"/>
          </a:ln>
        </p:spPr>
        <p:txBody>
          <a:bodyPr/>
          <a:lstStyle/>
          <a:p>
            <a:pPr/>
          </a:p>
        </p:txBody>
      </p:sp>
      <p:sp>
        <p:nvSpPr>
          <p:cNvPr id="685" name="Connection Line"/>
          <p:cNvSpPr/>
          <p:nvPr/>
        </p:nvSpPr>
        <p:spPr>
          <a:xfrm>
            <a:off x="13236965" y="3973640"/>
            <a:ext cx="3261210" cy="20071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 w="127000">
            <a:solidFill>
              <a:srgbClr val="000000"/>
            </a:solidFill>
            <a:tailEnd type="triangle"/>
          </a:ln>
        </p:spPr>
        <p:txBody>
          <a:bodyPr/>
          <a:lstStyle/>
          <a:p>
            <a:pPr/>
          </a:p>
        </p:txBody>
      </p:sp>
      <p:sp>
        <p:nvSpPr>
          <p:cNvPr id="686" name="Connection Line"/>
          <p:cNvSpPr/>
          <p:nvPr/>
        </p:nvSpPr>
        <p:spPr>
          <a:xfrm>
            <a:off x="8031076" y="6636217"/>
            <a:ext cx="8281614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cubicBezTo>
                  <a:pt x="7200" y="0"/>
                  <a:pt x="14400" y="0"/>
                  <a:pt x="21600" y="0"/>
                </a:cubicBezTo>
              </a:path>
            </a:pathLst>
          </a:custGeom>
          <a:ln w="127000">
            <a:solidFill>
              <a:srgbClr val="000000"/>
            </a:solidFill>
            <a:tailEnd type="triangle"/>
          </a:ln>
        </p:spPr>
        <p:txBody>
          <a:bodyPr/>
          <a:lstStyle/>
          <a:p>
            <a:pPr/>
          </a:p>
        </p:txBody>
      </p:sp>
      <p:sp>
        <p:nvSpPr>
          <p:cNvPr id="687" name="Connection Line"/>
          <p:cNvSpPr/>
          <p:nvPr/>
        </p:nvSpPr>
        <p:spPr>
          <a:xfrm>
            <a:off x="12664571" y="4467937"/>
            <a:ext cx="2747048" cy="64104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 w="127000">
            <a:solidFill>
              <a:srgbClr val="000000"/>
            </a:solidFill>
            <a:tailEnd type="triangle"/>
          </a:ln>
        </p:spPr>
        <p:txBody>
          <a:bodyPr/>
          <a:lstStyle/>
          <a:p>
            <a:pPr/>
          </a:p>
        </p:txBody>
      </p:sp>
      <p:sp>
        <p:nvSpPr>
          <p:cNvPr id="688" name="Connection Line"/>
          <p:cNvSpPr/>
          <p:nvPr/>
        </p:nvSpPr>
        <p:spPr>
          <a:xfrm>
            <a:off x="7857217" y="7272538"/>
            <a:ext cx="6970478" cy="4119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 w="127000">
            <a:solidFill>
              <a:srgbClr val="000000"/>
            </a:solidFill>
            <a:tailEnd type="triangle"/>
          </a:ln>
        </p:spPr>
        <p:txBody>
          <a:bodyPr/>
          <a:lstStyle/>
          <a:p>
            <a:pPr/>
          </a:p>
        </p:txBody>
      </p:sp>
      <p:sp>
        <p:nvSpPr>
          <p:cNvPr id="689" name="Connection Line"/>
          <p:cNvSpPr/>
          <p:nvPr/>
        </p:nvSpPr>
        <p:spPr>
          <a:xfrm>
            <a:off x="9516048" y="7272500"/>
            <a:ext cx="6970479" cy="4119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0" y="21600"/>
                </a:lnTo>
              </a:path>
            </a:pathLst>
          </a:custGeom>
          <a:ln w="127000">
            <a:solidFill>
              <a:srgbClr val="000000"/>
            </a:solidFill>
            <a:tailEnd type="triangle"/>
          </a:ln>
        </p:spPr>
        <p:txBody>
          <a:bodyPr/>
          <a:lstStyle/>
          <a:p>
            <a:pPr/>
          </a:p>
        </p:txBody>
      </p:sp>
      <p:sp>
        <p:nvSpPr>
          <p:cNvPr id="678" name="Directed Graph"/>
          <p:cNvSpPr txBox="1"/>
          <p:nvPr/>
        </p:nvSpPr>
        <p:spPr>
          <a:xfrm>
            <a:off x="3962400" y="0"/>
            <a:ext cx="16459200" cy="1617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1828800">
              <a:defRPr sz="9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Directed Graph</a:t>
            </a:r>
          </a:p>
        </p:txBody>
      </p:sp>
      <p:pic>
        <p:nvPicPr>
          <p:cNvPr id="679" name="key.jpg" descr="key.jpg"/>
          <p:cNvPicPr>
            <a:picLocks noChangeAspect="1"/>
          </p:cNvPicPr>
          <p:nvPr/>
        </p:nvPicPr>
        <p:blipFill>
          <a:blip r:embed="rId2">
            <a:extLst/>
          </a:blip>
          <a:srcRect l="9089" t="7771" r="7727" b="9224"/>
          <a:stretch>
            <a:fillRect/>
          </a:stretch>
        </p:blipFill>
        <p:spPr>
          <a:xfrm>
            <a:off x="22029451" y="366448"/>
            <a:ext cx="887037" cy="8850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9" h="21321" fill="norm" stroke="1" extrusionOk="0">
                <a:moveTo>
                  <a:pt x="15771" y="0"/>
                </a:moveTo>
                <a:cubicBezTo>
                  <a:pt x="12757" y="31"/>
                  <a:pt x="10442" y="2357"/>
                  <a:pt x="10688" y="5727"/>
                </a:cubicBezTo>
                <a:cubicBezTo>
                  <a:pt x="10723" y="6207"/>
                  <a:pt x="10735" y="6598"/>
                  <a:pt x="10669" y="6979"/>
                </a:cubicBezTo>
                <a:cubicBezTo>
                  <a:pt x="10686" y="7031"/>
                  <a:pt x="10699" y="7080"/>
                  <a:pt x="10717" y="7132"/>
                </a:cubicBezTo>
                <a:lnTo>
                  <a:pt x="10919" y="7734"/>
                </a:lnTo>
                <a:lnTo>
                  <a:pt x="10591" y="8069"/>
                </a:lnTo>
                <a:cubicBezTo>
                  <a:pt x="10587" y="8072"/>
                  <a:pt x="10577" y="8085"/>
                  <a:pt x="10572" y="8088"/>
                </a:cubicBezTo>
                <a:lnTo>
                  <a:pt x="9308" y="9321"/>
                </a:lnTo>
                <a:cubicBezTo>
                  <a:pt x="8513" y="10246"/>
                  <a:pt x="7304" y="11483"/>
                  <a:pt x="5431" y="13346"/>
                </a:cubicBezTo>
                <a:cubicBezTo>
                  <a:pt x="2446" y="16317"/>
                  <a:pt x="0" y="19019"/>
                  <a:pt x="0" y="19350"/>
                </a:cubicBezTo>
                <a:cubicBezTo>
                  <a:pt x="0" y="19681"/>
                  <a:pt x="315" y="20275"/>
                  <a:pt x="704" y="20660"/>
                </a:cubicBezTo>
                <a:cubicBezTo>
                  <a:pt x="1643" y="21591"/>
                  <a:pt x="2362" y="21543"/>
                  <a:pt x="3559" y="20469"/>
                </a:cubicBezTo>
                <a:cubicBezTo>
                  <a:pt x="3712" y="20332"/>
                  <a:pt x="3828" y="20224"/>
                  <a:pt x="3945" y="20134"/>
                </a:cubicBezTo>
                <a:cubicBezTo>
                  <a:pt x="4072" y="20017"/>
                  <a:pt x="4191" y="19914"/>
                  <a:pt x="4206" y="19914"/>
                </a:cubicBezTo>
                <a:cubicBezTo>
                  <a:pt x="4209" y="19914"/>
                  <a:pt x="4229" y="19939"/>
                  <a:pt x="4235" y="19943"/>
                </a:cubicBezTo>
                <a:cubicBezTo>
                  <a:pt x="4605" y="19761"/>
                  <a:pt x="4838" y="19935"/>
                  <a:pt x="5286" y="20469"/>
                </a:cubicBezTo>
                <a:cubicBezTo>
                  <a:pt x="5750" y="21024"/>
                  <a:pt x="6343" y="21303"/>
                  <a:pt x="6820" y="21320"/>
                </a:cubicBezTo>
                <a:cubicBezTo>
                  <a:pt x="7296" y="21338"/>
                  <a:pt x="7659" y="21083"/>
                  <a:pt x="7659" y="20545"/>
                </a:cubicBezTo>
                <a:cubicBezTo>
                  <a:pt x="7659" y="20489"/>
                  <a:pt x="7653" y="20436"/>
                  <a:pt x="7640" y="20373"/>
                </a:cubicBezTo>
                <a:cubicBezTo>
                  <a:pt x="7492" y="20175"/>
                  <a:pt x="7112" y="19766"/>
                  <a:pt x="6675" y="19331"/>
                </a:cubicBezTo>
                <a:lnTo>
                  <a:pt x="5710" y="18366"/>
                </a:lnTo>
                <a:lnTo>
                  <a:pt x="6318" y="17763"/>
                </a:lnTo>
                <a:lnTo>
                  <a:pt x="6926" y="17151"/>
                </a:lnTo>
                <a:lnTo>
                  <a:pt x="7090" y="17324"/>
                </a:lnTo>
                <a:cubicBezTo>
                  <a:pt x="7097" y="17330"/>
                  <a:pt x="7112" y="17325"/>
                  <a:pt x="7119" y="17333"/>
                </a:cubicBezTo>
                <a:cubicBezTo>
                  <a:pt x="7121" y="17335"/>
                  <a:pt x="7117" y="17340"/>
                  <a:pt x="7119" y="17343"/>
                </a:cubicBezTo>
                <a:lnTo>
                  <a:pt x="7292" y="17515"/>
                </a:lnTo>
                <a:cubicBezTo>
                  <a:pt x="7568" y="17614"/>
                  <a:pt x="7881" y="17818"/>
                  <a:pt x="8247" y="18146"/>
                </a:cubicBezTo>
                <a:cubicBezTo>
                  <a:pt x="9158" y="18963"/>
                  <a:pt x="9615" y="19055"/>
                  <a:pt x="10128" y="18547"/>
                </a:cubicBezTo>
                <a:cubicBezTo>
                  <a:pt x="10428" y="18249"/>
                  <a:pt x="10523" y="17974"/>
                  <a:pt x="10379" y="17610"/>
                </a:cubicBezTo>
                <a:cubicBezTo>
                  <a:pt x="10282" y="17478"/>
                  <a:pt x="9883" y="17056"/>
                  <a:pt x="9405" y="16578"/>
                </a:cubicBezTo>
                <a:lnTo>
                  <a:pt x="8691" y="15861"/>
                </a:lnTo>
                <a:cubicBezTo>
                  <a:pt x="8689" y="15860"/>
                  <a:pt x="8682" y="15852"/>
                  <a:pt x="8681" y="15851"/>
                </a:cubicBezTo>
                <a:lnTo>
                  <a:pt x="8460" y="15631"/>
                </a:lnTo>
                <a:lnTo>
                  <a:pt x="10177" y="13920"/>
                </a:lnTo>
                <a:cubicBezTo>
                  <a:pt x="10443" y="13641"/>
                  <a:pt x="10724" y="13365"/>
                  <a:pt x="11103" y="12983"/>
                </a:cubicBezTo>
                <a:cubicBezTo>
                  <a:pt x="11496" y="12586"/>
                  <a:pt x="11849" y="12252"/>
                  <a:pt x="12164" y="11970"/>
                </a:cubicBezTo>
                <a:lnTo>
                  <a:pt x="13678" y="10459"/>
                </a:lnTo>
                <a:lnTo>
                  <a:pt x="14151" y="10631"/>
                </a:lnTo>
                <a:cubicBezTo>
                  <a:pt x="14226" y="10658"/>
                  <a:pt x="14304" y="10685"/>
                  <a:pt x="14382" y="10708"/>
                </a:cubicBezTo>
                <a:cubicBezTo>
                  <a:pt x="14642" y="10672"/>
                  <a:pt x="14908" y="10667"/>
                  <a:pt x="15193" y="10708"/>
                </a:cubicBezTo>
                <a:cubicBezTo>
                  <a:pt x="19066" y="11267"/>
                  <a:pt x="21600" y="8073"/>
                  <a:pt x="21559" y="5029"/>
                </a:cubicBezTo>
                <a:cubicBezTo>
                  <a:pt x="21534" y="3202"/>
                  <a:pt x="20571" y="1425"/>
                  <a:pt x="18424" y="535"/>
                </a:cubicBezTo>
                <a:cubicBezTo>
                  <a:pt x="17511" y="157"/>
                  <a:pt x="16614" y="-9"/>
                  <a:pt x="15771" y="0"/>
                </a:cubicBezTo>
                <a:close/>
                <a:moveTo>
                  <a:pt x="16263" y="3069"/>
                </a:moveTo>
                <a:cubicBezTo>
                  <a:pt x="16835" y="3085"/>
                  <a:pt x="17260" y="3282"/>
                  <a:pt x="17691" y="3709"/>
                </a:cubicBezTo>
                <a:cubicBezTo>
                  <a:pt x="18032" y="4047"/>
                  <a:pt x="18366" y="4618"/>
                  <a:pt x="18289" y="4742"/>
                </a:cubicBezTo>
                <a:cubicBezTo>
                  <a:pt x="18269" y="4773"/>
                  <a:pt x="18280" y="4823"/>
                  <a:pt x="18318" y="4847"/>
                </a:cubicBezTo>
                <a:cubicBezTo>
                  <a:pt x="18356" y="4870"/>
                  <a:pt x="18395" y="5068"/>
                  <a:pt x="18395" y="5287"/>
                </a:cubicBezTo>
                <a:cubicBezTo>
                  <a:pt x="18395" y="5684"/>
                  <a:pt x="18275" y="6067"/>
                  <a:pt x="18067" y="6405"/>
                </a:cubicBezTo>
                <a:cubicBezTo>
                  <a:pt x="17978" y="6610"/>
                  <a:pt x="17861" y="6791"/>
                  <a:pt x="17710" y="6941"/>
                </a:cubicBezTo>
                <a:cubicBezTo>
                  <a:pt x="17171" y="7475"/>
                  <a:pt x="16478" y="7613"/>
                  <a:pt x="15829" y="7486"/>
                </a:cubicBezTo>
                <a:cubicBezTo>
                  <a:pt x="15460" y="7451"/>
                  <a:pt x="15200" y="7355"/>
                  <a:pt x="14874" y="7142"/>
                </a:cubicBezTo>
                <a:cubicBezTo>
                  <a:pt x="14568" y="6941"/>
                  <a:pt x="14327" y="6680"/>
                  <a:pt x="14160" y="6386"/>
                </a:cubicBezTo>
                <a:cubicBezTo>
                  <a:pt x="13894" y="5982"/>
                  <a:pt x="13774" y="5501"/>
                  <a:pt x="13890" y="5019"/>
                </a:cubicBezTo>
                <a:cubicBezTo>
                  <a:pt x="13947" y="4537"/>
                  <a:pt x="14163" y="4077"/>
                  <a:pt x="14546" y="3709"/>
                </a:cubicBezTo>
                <a:cubicBezTo>
                  <a:pt x="14980" y="3291"/>
                  <a:pt x="15396" y="3111"/>
                  <a:pt x="16003" y="3078"/>
                </a:cubicBezTo>
                <a:cubicBezTo>
                  <a:pt x="16091" y="3073"/>
                  <a:pt x="16182" y="3067"/>
                  <a:pt x="16263" y="3069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694" name="Group"/>
          <p:cNvGrpSpPr/>
          <p:nvPr/>
        </p:nvGrpSpPr>
        <p:grpSpPr>
          <a:xfrm>
            <a:off x="7609920" y="9585645"/>
            <a:ext cx="2073600" cy="1659057"/>
            <a:chOff x="0" y="0"/>
            <a:chExt cx="2073599" cy="1659056"/>
          </a:xfrm>
        </p:grpSpPr>
        <p:sp>
          <p:nvSpPr>
            <p:cNvPr id="692" name="Oval"/>
            <p:cNvSpPr/>
            <p:nvPr/>
          </p:nvSpPr>
          <p:spPr>
            <a:xfrm>
              <a:off x="0" y="-1"/>
              <a:ext cx="2073600" cy="1659058"/>
            </a:xfrm>
            <a:prstGeom prst="ellipse">
              <a:avLst/>
            </a:prstGeom>
            <a:solidFill>
              <a:srgbClr val="99CCFF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tabLst>
                  <a:tab pos="1295400" algn="l"/>
                </a:tabLst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3" name="CAT"/>
            <p:cNvSpPr txBox="1"/>
            <p:nvPr/>
          </p:nvSpPr>
          <p:spPr>
            <a:xfrm>
              <a:off x="141715" y="278997"/>
              <a:ext cx="1790170" cy="11010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81640" tIns="81640" rIns="81640" bIns="81640" numCol="1" anchor="ctr">
              <a:spAutoFit/>
            </a:bodyPr>
            <a:lstStyle>
              <a:lvl1pPr defTabSz="1828800">
                <a:tabLst>
                  <a:tab pos="1295400" algn="l"/>
                </a:tabLst>
                <a:defRPr sz="66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CAT</a:t>
              </a:r>
            </a:p>
          </p:txBody>
        </p:sp>
      </p:grpSp>
      <p:grpSp>
        <p:nvGrpSpPr>
          <p:cNvPr id="697" name="Group"/>
          <p:cNvGrpSpPr/>
          <p:nvPr/>
        </p:nvGrpSpPr>
        <p:grpSpPr>
          <a:xfrm>
            <a:off x="11342399" y="9585645"/>
            <a:ext cx="2073601" cy="1659057"/>
            <a:chOff x="0" y="0"/>
            <a:chExt cx="2073599" cy="1659056"/>
          </a:xfrm>
        </p:grpSpPr>
        <p:sp>
          <p:nvSpPr>
            <p:cNvPr id="695" name="Oval"/>
            <p:cNvSpPr/>
            <p:nvPr/>
          </p:nvSpPr>
          <p:spPr>
            <a:xfrm>
              <a:off x="0" y="-1"/>
              <a:ext cx="2073600" cy="1659058"/>
            </a:xfrm>
            <a:prstGeom prst="ellipse">
              <a:avLst/>
            </a:prstGeom>
            <a:solidFill>
              <a:srgbClr val="99CCFF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tabLst>
                  <a:tab pos="1295400" algn="l"/>
                </a:tabLst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6" name="SAT"/>
            <p:cNvSpPr txBox="1"/>
            <p:nvPr/>
          </p:nvSpPr>
          <p:spPr>
            <a:xfrm>
              <a:off x="164839" y="278997"/>
              <a:ext cx="1743922" cy="11010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81640" tIns="81640" rIns="81640" bIns="81640" numCol="1" anchor="ctr">
              <a:spAutoFit/>
            </a:bodyPr>
            <a:lstStyle>
              <a:lvl1pPr defTabSz="1828800">
                <a:tabLst>
                  <a:tab pos="1295400" algn="l"/>
                </a:tabLst>
                <a:defRPr sz="66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SAT</a:t>
              </a:r>
            </a:p>
          </p:txBody>
        </p:sp>
      </p:grpSp>
      <p:grpSp>
        <p:nvGrpSpPr>
          <p:cNvPr id="700" name="Group"/>
          <p:cNvGrpSpPr/>
          <p:nvPr/>
        </p:nvGrpSpPr>
        <p:grpSpPr>
          <a:xfrm>
            <a:off x="15074879" y="9585645"/>
            <a:ext cx="2073601" cy="1659057"/>
            <a:chOff x="0" y="0"/>
            <a:chExt cx="2073599" cy="1659056"/>
          </a:xfrm>
        </p:grpSpPr>
        <p:sp>
          <p:nvSpPr>
            <p:cNvPr id="698" name="Oval"/>
            <p:cNvSpPr/>
            <p:nvPr/>
          </p:nvSpPr>
          <p:spPr>
            <a:xfrm>
              <a:off x="0" y="-1"/>
              <a:ext cx="2073600" cy="1659058"/>
            </a:xfrm>
            <a:prstGeom prst="ellipse">
              <a:avLst/>
            </a:prstGeom>
            <a:solidFill>
              <a:srgbClr val="99CCFF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tabLst>
                  <a:tab pos="1295400" algn="l"/>
                </a:tabLst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9" name="RAT"/>
            <p:cNvSpPr txBox="1"/>
            <p:nvPr/>
          </p:nvSpPr>
          <p:spPr>
            <a:xfrm>
              <a:off x="141715" y="278997"/>
              <a:ext cx="1790170" cy="11010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81640" tIns="81640" rIns="81640" bIns="81640" numCol="1" anchor="ctr">
              <a:spAutoFit/>
            </a:bodyPr>
            <a:lstStyle>
              <a:lvl1pPr defTabSz="1828800">
                <a:tabLst>
                  <a:tab pos="1295400" algn="l"/>
                </a:tabLst>
                <a:defRPr sz="66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RAT</a:t>
              </a:r>
            </a:p>
          </p:txBody>
        </p:sp>
      </p:grpSp>
      <p:grpSp>
        <p:nvGrpSpPr>
          <p:cNvPr id="703" name="Group"/>
          <p:cNvGrpSpPr/>
          <p:nvPr/>
        </p:nvGrpSpPr>
        <p:grpSpPr>
          <a:xfrm>
            <a:off x="15074879" y="2949429"/>
            <a:ext cx="2073601" cy="1659058"/>
            <a:chOff x="0" y="0"/>
            <a:chExt cx="2073599" cy="1659056"/>
          </a:xfrm>
        </p:grpSpPr>
        <p:sp>
          <p:nvSpPr>
            <p:cNvPr id="701" name="Oval"/>
            <p:cNvSpPr/>
            <p:nvPr/>
          </p:nvSpPr>
          <p:spPr>
            <a:xfrm>
              <a:off x="0" y="-1"/>
              <a:ext cx="2073600" cy="1659058"/>
            </a:xfrm>
            <a:prstGeom prst="ellipse">
              <a:avLst/>
            </a:prstGeom>
            <a:solidFill>
              <a:srgbClr val="99CCFF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tabLst>
                  <a:tab pos="1295400" algn="l"/>
                </a:tabLst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2" name="RAN"/>
            <p:cNvSpPr txBox="1"/>
            <p:nvPr/>
          </p:nvSpPr>
          <p:spPr>
            <a:xfrm>
              <a:off x="63952" y="278997"/>
              <a:ext cx="1945696" cy="11010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81640" tIns="81640" rIns="81640" bIns="81640" numCol="1" anchor="ctr">
              <a:spAutoFit/>
            </a:bodyPr>
            <a:lstStyle>
              <a:lvl1pPr defTabSz="1828800">
                <a:tabLst>
                  <a:tab pos="1295400" algn="l"/>
                </a:tabLst>
                <a:defRPr sz="66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RAN</a:t>
              </a:r>
            </a:p>
          </p:txBody>
        </p:sp>
      </p:grpSp>
      <p:grpSp>
        <p:nvGrpSpPr>
          <p:cNvPr id="706" name="Group"/>
          <p:cNvGrpSpPr/>
          <p:nvPr/>
        </p:nvGrpSpPr>
        <p:grpSpPr>
          <a:xfrm>
            <a:off x="11342399" y="2949429"/>
            <a:ext cx="2073601" cy="1659058"/>
            <a:chOff x="0" y="0"/>
            <a:chExt cx="2073599" cy="1659056"/>
          </a:xfrm>
        </p:grpSpPr>
        <p:sp>
          <p:nvSpPr>
            <p:cNvPr id="704" name="Oval"/>
            <p:cNvSpPr/>
            <p:nvPr/>
          </p:nvSpPr>
          <p:spPr>
            <a:xfrm>
              <a:off x="0" y="-1"/>
              <a:ext cx="2073600" cy="1659058"/>
            </a:xfrm>
            <a:prstGeom prst="ellipse">
              <a:avLst/>
            </a:prstGeom>
            <a:solidFill>
              <a:srgbClr val="99CCFF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tabLst>
                  <a:tab pos="1295400" algn="l"/>
                </a:tabLst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5" name="MAN"/>
            <p:cNvSpPr txBox="1"/>
            <p:nvPr/>
          </p:nvSpPr>
          <p:spPr>
            <a:xfrm>
              <a:off x="17499" y="278997"/>
              <a:ext cx="2038602" cy="11010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81640" tIns="81640" rIns="81640" bIns="81640" numCol="1" anchor="ctr">
              <a:spAutoFit/>
            </a:bodyPr>
            <a:lstStyle>
              <a:lvl1pPr defTabSz="1828800">
                <a:tabLst>
                  <a:tab pos="1295400" algn="l"/>
                </a:tabLst>
                <a:defRPr sz="66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MAN</a:t>
              </a:r>
            </a:p>
          </p:txBody>
        </p:sp>
      </p:grpSp>
      <p:grpSp>
        <p:nvGrpSpPr>
          <p:cNvPr id="709" name="Group"/>
          <p:cNvGrpSpPr/>
          <p:nvPr/>
        </p:nvGrpSpPr>
        <p:grpSpPr>
          <a:xfrm>
            <a:off x="11342399" y="6267537"/>
            <a:ext cx="2073601" cy="1659058"/>
            <a:chOff x="0" y="0"/>
            <a:chExt cx="2073599" cy="1659056"/>
          </a:xfrm>
        </p:grpSpPr>
        <p:sp>
          <p:nvSpPr>
            <p:cNvPr id="707" name="Oval"/>
            <p:cNvSpPr/>
            <p:nvPr/>
          </p:nvSpPr>
          <p:spPr>
            <a:xfrm>
              <a:off x="0" y="-1"/>
              <a:ext cx="2073600" cy="1659058"/>
            </a:xfrm>
            <a:prstGeom prst="ellipse">
              <a:avLst/>
            </a:prstGeom>
            <a:solidFill>
              <a:srgbClr val="99CCFF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tabLst>
                  <a:tab pos="1295400" algn="l"/>
                </a:tabLst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8" name="MAT"/>
            <p:cNvSpPr txBox="1"/>
            <p:nvPr/>
          </p:nvSpPr>
          <p:spPr>
            <a:xfrm>
              <a:off x="95262" y="278997"/>
              <a:ext cx="1883076" cy="11010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81640" tIns="81640" rIns="81640" bIns="81640" numCol="1" anchor="ctr">
              <a:spAutoFit/>
            </a:bodyPr>
            <a:lstStyle>
              <a:lvl1pPr defTabSz="1828800">
                <a:tabLst>
                  <a:tab pos="1295400" algn="l"/>
                </a:tabLst>
                <a:defRPr sz="66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MAT</a:t>
              </a:r>
            </a:p>
          </p:txBody>
        </p:sp>
      </p:grpSp>
      <p:grpSp>
        <p:nvGrpSpPr>
          <p:cNvPr id="712" name="Group"/>
          <p:cNvGrpSpPr/>
          <p:nvPr/>
        </p:nvGrpSpPr>
        <p:grpSpPr>
          <a:xfrm>
            <a:off x="7609920" y="2949429"/>
            <a:ext cx="2073600" cy="1659058"/>
            <a:chOff x="0" y="0"/>
            <a:chExt cx="2073599" cy="1659056"/>
          </a:xfrm>
        </p:grpSpPr>
        <p:sp>
          <p:nvSpPr>
            <p:cNvPr id="710" name="Oval"/>
            <p:cNvSpPr/>
            <p:nvPr/>
          </p:nvSpPr>
          <p:spPr>
            <a:xfrm>
              <a:off x="0" y="-1"/>
              <a:ext cx="2073600" cy="1659058"/>
            </a:xfrm>
            <a:prstGeom prst="ellipse">
              <a:avLst/>
            </a:prstGeom>
            <a:solidFill>
              <a:srgbClr val="99CCFF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tabLst>
                  <a:tab pos="1295400" algn="l"/>
                </a:tabLst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1" name="CAN"/>
            <p:cNvSpPr txBox="1"/>
            <p:nvPr/>
          </p:nvSpPr>
          <p:spPr>
            <a:xfrm>
              <a:off x="63952" y="278997"/>
              <a:ext cx="1945696" cy="11010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81640" tIns="81640" rIns="81640" bIns="81640" numCol="1" anchor="ctr">
              <a:spAutoFit/>
            </a:bodyPr>
            <a:lstStyle>
              <a:lvl1pPr defTabSz="1828800">
                <a:tabLst>
                  <a:tab pos="1295400" algn="l"/>
                </a:tabLst>
                <a:defRPr sz="66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CAN</a:t>
              </a:r>
            </a:p>
          </p:txBody>
        </p:sp>
      </p:grpSp>
      <p:sp>
        <p:nvSpPr>
          <p:cNvPr id="727" name="Connection Line"/>
          <p:cNvSpPr/>
          <p:nvPr/>
        </p:nvSpPr>
        <p:spPr>
          <a:xfrm>
            <a:off x="8646719" y="4614717"/>
            <a:ext cx="1" cy="49645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0" h="21600" fill="norm" stroke="1" extrusionOk="0">
                <a:moveTo>
                  <a:pt x="0" y="21600"/>
                </a:moveTo>
                <a:cubicBezTo>
                  <a:pt x="0" y="14400"/>
                  <a:pt x="0" y="7200"/>
                  <a:pt x="0" y="0"/>
                </a:cubicBezTo>
              </a:path>
            </a:pathLst>
          </a:custGeom>
          <a:ln w="139700">
            <a:solidFill>
              <a:srgbClr val="000000"/>
            </a:solidFill>
          </a:ln>
        </p:spPr>
        <p:txBody>
          <a:bodyPr/>
          <a:lstStyle/>
          <a:p>
            <a:pPr/>
          </a:p>
        </p:txBody>
      </p:sp>
      <p:sp>
        <p:nvSpPr>
          <p:cNvPr id="728" name="Connection Line"/>
          <p:cNvSpPr/>
          <p:nvPr/>
        </p:nvSpPr>
        <p:spPr>
          <a:xfrm>
            <a:off x="9689941" y="10415173"/>
            <a:ext cx="1646109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cubicBezTo>
                  <a:pt x="7200" y="0"/>
                  <a:pt x="14400" y="0"/>
                  <a:pt x="21600" y="0"/>
                </a:cubicBezTo>
              </a:path>
            </a:pathLst>
          </a:custGeom>
          <a:ln w="139700">
            <a:solidFill>
              <a:srgbClr val="000000"/>
            </a:solidFill>
          </a:ln>
        </p:spPr>
        <p:txBody>
          <a:bodyPr/>
          <a:lstStyle/>
          <a:p>
            <a:pPr/>
          </a:p>
        </p:txBody>
      </p:sp>
      <p:sp>
        <p:nvSpPr>
          <p:cNvPr id="729" name="Connection Line"/>
          <p:cNvSpPr/>
          <p:nvPr/>
        </p:nvSpPr>
        <p:spPr>
          <a:xfrm>
            <a:off x="9358698" y="11026392"/>
            <a:ext cx="6055477" cy="11913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00" fill="norm" stroke="1" extrusionOk="0">
                <a:moveTo>
                  <a:pt x="0" y="0"/>
                </a:moveTo>
                <a:cubicBezTo>
                  <a:pt x="7328" y="21552"/>
                  <a:pt x="14528" y="21600"/>
                  <a:pt x="21600" y="144"/>
                </a:cubicBezTo>
              </a:path>
            </a:pathLst>
          </a:custGeom>
          <a:ln w="139700">
            <a:solidFill>
              <a:srgbClr val="000000"/>
            </a:solidFill>
          </a:ln>
        </p:spPr>
        <p:txBody>
          <a:bodyPr/>
          <a:lstStyle/>
          <a:p>
            <a:pPr/>
          </a:p>
        </p:txBody>
      </p:sp>
      <p:sp>
        <p:nvSpPr>
          <p:cNvPr id="730" name="Connection Line"/>
          <p:cNvSpPr/>
          <p:nvPr/>
        </p:nvSpPr>
        <p:spPr>
          <a:xfrm>
            <a:off x="13422421" y="10415173"/>
            <a:ext cx="1646109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cubicBezTo>
                  <a:pt x="7200" y="0"/>
                  <a:pt x="14400" y="0"/>
                  <a:pt x="21600" y="0"/>
                </a:cubicBezTo>
              </a:path>
            </a:pathLst>
          </a:custGeom>
          <a:ln w="139700">
            <a:solidFill>
              <a:srgbClr val="000000"/>
            </a:solidFill>
          </a:ln>
        </p:spPr>
        <p:txBody>
          <a:bodyPr/>
          <a:lstStyle/>
          <a:p>
            <a:pPr/>
          </a:p>
        </p:txBody>
      </p:sp>
      <p:sp>
        <p:nvSpPr>
          <p:cNvPr id="731" name="Connection Line"/>
          <p:cNvSpPr/>
          <p:nvPr/>
        </p:nvSpPr>
        <p:spPr>
          <a:xfrm>
            <a:off x="16111679" y="4614717"/>
            <a:ext cx="1" cy="49645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0" h="21600" fill="norm" stroke="1" extrusionOk="0">
                <a:moveTo>
                  <a:pt x="0" y="0"/>
                </a:moveTo>
                <a:cubicBezTo>
                  <a:pt x="0" y="7200"/>
                  <a:pt x="0" y="14400"/>
                  <a:pt x="0" y="21600"/>
                </a:cubicBezTo>
              </a:path>
            </a:pathLst>
          </a:custGeom>
          <a:ln w="139700">
            <a:solidFill>
              <a:srgbClr val="000000"/>
            </a:solidFill>
          </a:ln>
        </p:spPr>
        <p:txBody>
          <a:bodyPr/>
          <a:lstStyle/>
          <a:p>
            <a:pPr/>
          </a:p>
        </p:txBody>
      </p:sp>
      <p:sp>
        <p:nvSpPr>
          <p:cNvPr id="732" name="Connection Line"/>
          <p:cNvSpPr/>
          <p:nvPr/>
        </p:nvSpPr>
        <p:spPr>
          <a:xfrm>
            <a:off x="9689941" y="3778958"/>
            <a:ext cx="1646109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cubicBezTo>
                  <a:pt x="7200" y="0"/>
                  <a:pt x="14400" y="0"/>
                  <a:pt x="21600" y="0"/>
                </a:cubicBezTo>
              </a:path>
            </a:pathLst>
          </a:custGeom>
          <a:ln w="139700">
            <a:solidFill>
              <a:srgbClr val="000000"/>
            </a:solidFill>
          </a:ln>
        </p:spPr>
        <p:txBody>
          <a:bodyPr/>
          <a:lstStyle/>
          <a:p>
            <a:pPr/>
          </a:p>
        </p:txBody>
      </p:sp>
      <p:sp>
        <p:nvSpPr>
          <p:cNvPr id="733" name="Connection Line"/>
          <p:cNvSpPr/>
          <p:nvPr/>
        </p:nvSpPr>
        <p:spPr>
          <a:xfrm>
            <a:off x="13422421" y="3778958"/>
            <a:ext cx="1646109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cubicBezTo>
                  <a:pt x="7200" y="0"/>
                  <a:pt x="14400" y="0"/>
                  <a:pt x="21600" y="0"/>
                </a:cubicBezTo>
              </a:path>
            </a:pathLst>
          </a:custGeom>
          <a:ln w="139700">
            <a:solidFill>
              <a:srgbClr val="000000"/>
            </a:solidFill>
          </a:ln>
        </p:spPr>
        <p:txBody>
          <a:bodyPr/>
          <a:lstStyle/>
          <a:p>
            <a:pPr/>
          </a:p>
        </p:txBody>
      </p:sp>
      <p:sp>
        <p:nvSpPr>
          <p:cNvPr id="734" name="Connection Line"/>
          <p:cNvSpPr/>
          <p:nvPr/>
        </p:nvSpPr>
        <p:spPr>
          <a:xfrm>
            <a:off x="12379199" y="4614717"/>
            <a:ext cx="1" cy="16464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cubicBezTo>
                  <a:pt x="21600" y="7200"/>
                  <a:pt x="10800" y="14400"/>
                  <a:pt x="0" y="21600"/>
                </a:cubicBezTo>
              </a:path>
            </a:pathLst>
          </a:custGeom>
          <a:ln w="139700">
            <a:solidFill>
              <a:srgbClr val="000000"/>
            </a:solidFill>
          </a:ln>
        </p:spPr>
        <p:txBody>
          <a:bodyPr/>
          <a:lstStyle/>
          <a:p>
            <a:pPr/>
          </a:p>
        </p:txBody>
      </p:sp>
      <p:sp>
        <p:nvSpPr>
          <p:cNvPr id="735" name="Connection Line"/>
          <p:cNvSpPr/>
          <p:nvPr/>
        </p:nvSpPr>
        <p:spPr>
          <a:xfrm>
            <a:off x="12379199" y="7932825"/>
            <a:ext cx="1" cy="16464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cubicBezTo>
                  <a:pt x="21600" y="7200"/>
                  <a:pt x="7200" y="14400"/>
                  <a:pt x="0" y="21600"/>
                </a:cubicBezTo>
              </a:path>
            </a:pathLst>
          </a:custGeom>
          <a:ln w="139700">
            <a:solidFill>
              <a:srgbClr val="000000"/>
            </a:solidFill>
          </a:ln>
        </p:spPr>
        <p:txBody>
          <a:bodyPr/>
          <a:lstStyle/>
          <a:p>
            <a:pPr/>
          </a:p>
        </p:txBody>
      </p:sp>
      <p:sp>
        <p:nvSpPr>
          <p:cNvPr id="736" name="Connection Line"/>
          <p:cNvSpPr/>
          <p:nvPr/>
        </p:nvSpPr>
        <p:spPr>
          <a:xfrm>
            <a:off x="9345163" y="7718092"/>
            <a:ext cx="2335456" cy="20761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0" y="21600"/>
                </a:lnTo>
              </a:path>
            </a:pathLst>
          </a:custGeom>
          <a:ln w="139700">
            <a:solidFill>
              <a:srgbClr val="000000"/>
            </a:solidFill>
          </a:ln>
        </p:spPr>
        <p:txBody>
          <a:bodyPr/>
          <a:lstStyle/>
          <a:p>
            <a:pPr/>
          </a:p>
        </p:txBody>
      </p:sp>
      <p:sp>
        <p:nvSpPr>
          <p:cNvPr id="737" name="Connection Line"/>
          <p:cNvSpPr/>
          <p:nvPr/>
        </p:nvSpPr>
        <p:spPr>
          <a:xfrm>
            <a:off x="9409662" y="2195339"/>
            <a:ext cx="5954526" cy="10142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00" fill="norm" stroke="1" extrusionOk="0">
                <a:moveTo>
                  <a:pt x="0" y="16200"/>
                </a:moveTo>
                <a:cubicBezTo>
                  <a:pt x="7350" y="-5328"/>
                  <a:pt x="14550" y="-5400"/>
                  <a:pt x="21600" y="15985"/>
                </a:cubicBezTo>
              </a:path>
            </a:pathLst>
          </a:custGeom>
          <a:ln w="139700">
            <a:solidFill>
              <a:srgbClr val="000000"/>
            </a:solidFill>
          </a:ln>
        </p:spPr>
        <p:txBody>
          <a:bodyPr/>
          <a:lstStyle/>
          <a:p>
            <a:pPr/>
          </a:p>
        </p:txBody>
      </p:sp>
      <p:sp>
        <p:nvSpPr>
          <p:cNvPr id="738" name="Connection Line"/>
          <p:cNvSpPr/>
          <p:nvPr/>
        </p:nvSpPr>
        <p:spPr>
          <a:xfrm>
            <a:off x="13077806" y="7718114"/>
            <a:ext cx="2335455" cy="20761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 w="139700">
            <a:solidFill>
              <a:srgbClr val="000000"/>
            </a:solidFill>
          </a:ln>
        </p:spPr>
        <p:txBody>
          <a:bodyPr/>
          <a:lstStyle/>
          <a:p>
            <a:pPr/>
          </a:p>
        </p:txBody>
      </p:sp>
      <p:sp>
        <p:nvSpPr>
          <p:cNvPr id="725" name="Undirected Graph"/>
          <p:cNvSpPr txBox="1"/>
          <p:nvPr/>
        </p:nvSpPr>
        <p:spPr>
          <a:xfrm>
            <a:off x="3962400" y="0"/>
            <a:ext cx="16459200" cy="1617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1828800">
              <a:defRPr sz="9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Undirected Graph</a:t>
            </a:r>
          </a:p>
        </p:txBody>
      </p:sp>
      <p:pic>
        <p:nvPicPr>
          <p:cNvPr id="726" name="key.jpg" descr="key.jpg"/>
          <p:cNvPicPr>
            <a:picLocks noChangeAspect="1"/>
          </p:cNvPicPr>
          <p:nvPr/>
        </p:nvPicPr>
        <p:blipFill>
          <a:blip r:embed="rId2">
            <a:extLst/>
          </a:blip>
          <a:srcRect l="9089" t="7771" r="7727" b="9224"/>
          <a:stretch>
            <a:fillRect/>
          </a:stretch>
        </p:blipFill>
        <p:spPr>
          <a:xfrm>
            <a:off x="22029451" y="366448"/>
            <a:ext cx="887037" cy="8850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9" h="21321" fill="norm" stroke="1" extrusionOk="0">
                <a:moveTo>
                  <a:pt x="15771" y="0"/>
                </a:moveTo>
                <a:cubicBezTo>
                  <a:pt x="12757" y="31"/>
                  <a:pt x="10442" y="2357"/>
                  <a:pt x="10688" y="5727"/>
                </a:cubicBezTo>
                <a:cubicBezTo>
                  <a:pt x="10723" y="6207"/>
                  <a:pt x="10735" y="6598"/>
                  <a:pt x="10669" y="6979"/>
                </a:cubicBezTo>
                <a:cubicBezTo>
                  <a:pt x="10686" y="7031"/>
                  <a:pt x="10699" y="7080"/>
                  <a:pt x="10717" y="7132"/>
                </a:cubicBezTo>
                <a:lnTo>
                  <a:pt x="10919" y="7734"/>
                </a:lnTo>
                <a:lnTo>
                  <a:pt x="10591" y="8069"/>
                </a:lnTo>
                <a:cubicBezTo>
                  <a:pt x="10587" y="8072"/>
                  <a:pt x="10577" y="8085"/>
                  <a:pt x="10572" y="8088"/>
                </a:cubicBezTo>
                <a:lnTo>
                  <a:pt x="9308" y="9321"/>
                </a:lnTo>
                <a:cubicBezTo>
                  <a:pt x="8513" y="10246"/>
                  <a:pt x="7304" y="11483"/>
                  <a:pt x="5431" y="13346"/>
                </a:cubicBezTo>
                <a:cubicBezTo>
                  <a:pt x="2446" y="16317"/>
                  <a:pt x="0" y="19019"/>
                  <a:pt x="0" y="19350"/>
                </a:cubicBezTo>
                <a:cubicBezTo>
                  <a:pt x="0" y="19681"/>
                  <a:pt x="315" y="20275"/>
                  <a:pt x="704" y="20660"/>
                </a:cubicBezTo>
                <a:cubicBezTo>
                  <a:pt x="1643" y="21591"/>
                  <a:pt x="2362" y="21543"/>
                  <a:pt x="3559" y="20469"/>
                </a:cubicBezTo>
                <a:cubicBezTo>
                  <a:pt x="3712" y="20332"/>
                  <a:pt x="3828" y="20224"/>
                  <a:pt x="3945" y="20134"/>
                </a:cubicBezTo>
                <a:cubicBezTo>
                  <a:pt x="4072" y="20017"/>
                  <a:pt x="4191" y="19914"/>
                  <a:pt x="4206" y="19914"/>
                </a:cubicBezTo>
                <a:cubicBezTo>
                  <a:pt x="4209" y="19914"/>
                  <a:pt x="4229" y="19939"/>
                  <a:pt x="4235" y="19943"/>
                </a:cubicBezTo>
                <a:cubicBezTo>
                  <a:pt x="4605" y="19761"/>
                  <a:pt x="4838" y="19935"/>
                  <a:pt x="5286" y="20469"/>
                </a:cubicBezTo>
                <a:cubicBezTo>
                  <a:pt x="5750" y="21024"/>
                  <a:pt x="6343" y="21303"/>
                  <a:pt x="6820" y="21320"/>
                </a:cubicBezTo>
                <a:cubicBezTo>
                  <a:pt x="7296" y="21338"/>
                  <a:pt x="7659" y="21083"/>
                  <a:pt x="7659" y="20545"/>
                </a:cubicBezTo>
                <a:cubicBezTo>
                  <a:pt x="7659" y="20489"/>
                  <a:pt x="7653" y="20436"/>
                  <a:pt x="7640" y="20373"/>
                </a:cubicBezTo>
                <a:cubicBezTo>
                  <a:pt x="7492" y="20175"/>
                  <a:pt x="7112" y="19766"/>
                  <a:pt x="6675" y="19331"/>
                </a:cubicBezTo>
                <a:lnTo>
                  <a:pt x="5710" y="18366"/>
                </a:lnTo>
                <a:lnTo>
                  <a:pt x="6318" y="17763"/>
                </a:lnTo>
                <a:lnTo>
                  <a:pt x="6926" y="17151"/>
                </a:lnTo>
                <a:lnTo>
                  <a:pt x="7090" y="17324"/>
                </a:lnTo>
                <a:cubicBezTo>
                  <a:pt x="7097" y="17330"/>
                  <a:pt x="7112" y="17325"/>
                  <a:pt x="7119" y="17333"/>
                </a:cubicBezTo>
                <a:cubicBezTo>
                  <a:pt x="7121" y="17335"/>
                  <a:pt x="7117" y="17340"/>
                  <a:pt x="7119" y="17343"/>
                </a:cubicBezTo>
                <a:lnTo>
                  <a:pt x="7292" y="17515"/>
                </a:lnTo>
                <a:cubicBezTo>
                  <a:pt x="7568" y="17614"/>
                  <a:pt x="7881" y="17818"/>
                  <a:pt x="8247" y="18146"/>
                </a:cubicBezTo>
                <a:cubicBezTo>
                  <a:pt x="9158" y="18963"/>
                  <a:pt x="9615" y="19055"/>
                  <a:pt x="10128" y="18547"/>
                </a:cubicBezTo>
                <a:cubicBezTo>
                  <a:pt x="10428" y="18249"/>
                  <a:pt x="10523" y="17974"/>
                  <a:pt x="10379" y="17610"/>
                </a:cubicBezTo>
                <a:cubicBezTo>
                  <a:pt x="10282" y="17478"/>
                  <a:pt x="9883" y="17056"/>
                  <a:pt x="9405" y="16578"/>
                </a:cubicBezTo>
                <a:lnTo>
                  <a:pt x="8691" y="15861"/>
                </a:lnTo>
                <a:cubicBezTo>
                  <a:pt x="8689" y="15860"/>
                  <a:pt x="8682" y="15852"/>
                  <a:pt x="8681" y="15851"/>
                </a:cubicBezTo>
                <a:lnTo>
                  <a:pt x="8460" y="15631"/>
                </a:lnTo>
                <a:lnTo>
                  <a:pt x="10177" y="13920"/>
                </a:lnTo>
                <a:cubicBezTo>
                  <a:pt x="10443" y="13641"/>
                  <a:pt x="10724" y="13365"/>
                  <a:pt x="11103" y="12983"/>
                </a:cubicBezTo>
                <a:cubicBezTo>
                  <a:pt x="11496" y="12586"/>
                  <a:pt x="11849" y="12252"/>
                  <a:pt x="12164" y="11970"/>
                </a:cubicBezTo>
                <a:lnTo>
                  <a:pt x="13678" y="10459"/>
                </a:lnTo>
                <a:lnTo>
                  <a:pt x="14151" y="10631"/>
                </a:lnTo>
                <a:cubicBezTo>
                  <a:pt x="14226" y="10658"/>
                  <a:pt x="14304" y="10685"/>
                  <a:pt x="14382" y="10708"/>
                </a:cubicBezTo>
                <a:cubicBezTo>
                  <a:pt x="14642" y="10672"/>
                  <a:pt x="14908" y="10667"/>
                  <a:pt x="15193" y="10708"/>
                </a:cubicBezTo>
                <a:cubicBezTo>
                  <a:pt x="19066" y="11267"/>
                  <a:pt x="21600" y="8073"/>
                  <a:pt x="21559" y="5029"/>
                </a:cubicBezTo>
                <a:cubicBezTo>
                  <a:pt x="21534" y="3202"/>
                  <a:pt x="20571" y="1425"/>
                  <a:pt x="18424" y="535"/>
                </a:cubicBezTo>
                <a:cubicBezTo>
                  <a:pt x="17511" y="157"/>
                  <a:pt x="16614" y="-9"/>
                  <a:pt x="15771" y="0"/>
                </a:cubicBezTo>
                <a:close/>
                <a:moveTo>
                  <a:pt x="16263" y="3069"/>
                </a:moveTo>
                <a:cubicBezTo>
                  <a:pt x="16835" y="3085"/>
                  <a:pt x="17260" y="3282"/>
                  <a:pt x="17691" y="3709"/>
                </a:cubicBezTo>
                <a:cubicBezTo>
                  <a:pt x="18032" y="4047"/>
                  <a:pt x="18366" y="4618"/>
                  <a:pt x="18289" y="4742"/>
                </a:cubicBezTo>
                <a:cubicBezTo>
                  <a:pt x="18269" y="4773"/>
                  <a:pt x="18280" y="4823"/>
                  <a:pt x="18318" y="4847"/>
                </a:cubicBezTo>
                <a:cubicBezTo>
                  <a:pt x="18356" y="4870"/>
                  <a:pt x="18395" y="5068"/>
                  <a:pt x="18395" y="5287"/>
                </a:cubicBezTo>
                <a:cubicBezTo>
                  <a:pt x="18395" y="5684"/>
                  <a:pt x="18275" y="6067"/>
                  <a:pt x="18067" y="6405"/>
                </a:cubicBezTo>
                <a:cubicBezTo>
                  <a:pt x="17978" y="6610"/>
                  <a:pt x="17861" y="6791"/>
                  <a:pt x="17710" y="6941"/>
                </a:cubicBezTo>
                <a:cubicBezTo>
                  <a:pt x="17171" y="7475"/>
                  <a:pt x="16478" y="7613"/>
                  <a:pt x="15829" y="7486"/>
                </a:cubicBezTo>
                <a:cubicBezTo>
                  <a:pt x="15460" y="7451"/>
                  <a:pt x="15200" y="7355"/>
                  <a:pt x="14874" y="7142"/>
                </a:cubicBezTo>
                <a:cubicBezTo>
                  <a:pt x="14568" y="6941"/>
                  <a:pt x="14327" y="6680"/>
                  <a:pt x="14160" y="6386"/>
                </a:cubicBezTo>
                <a:cubicBezTo>
                  <a:pt x="13894" y="5982"/>
                  <a:pt x="13774" y="5501"/>
                  <a:pt x="13890" y="5019"/>
                </a:cubicBezTo>
                <a:cubicBezTo>
                  <a:pt x="13947" y="4537"/>
                  <a:pt x="14163" y="4077"/>
                  <a:pt x="14546" y="3709"/>
                </a:cubicBezTo>
                <a:cubicBezTo>
                  <a:pt x="14980" y="3291"/>
                  <a:pt x="15396" y="3111"/>
                  <a:pt x="16003" y="3078"/>
                </a:cubicBezTo>
                <a:cubicBezTo>
                  <a:pt x="16091" y="3073"/>
                  <a:pt x="16182" y="3067"/>
                  <a:pt x="16263" y="3069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741" name="Directed vs Undirecte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499616">
              <a:defRPr sz="7544">
                <a:solidFill>
                  <a:srgbClr val="FFFFFF"/>
                </a:solidFill>
              </a:defRPr>
            </a:lvl1pPr>
          </a:lstStyle>
          <a:p>
            <a:pPr/>
            <a:r>
              <a:t>Directed vs Undirected</a:t>
            </a:r>
          </a:p>
        </p:txBody>
      </p:sp>
      <p:pic>
        <p:nvPicPr>
          <p:cNvPr id="742" name="http://upload.wikimedia.org/wikipedia/commons/thumb/d/d7/Directed_Graph_Edge.svg/800px-Directed_Graph_Edge.svg.png" descr="http://upload.wikimedia.org/wikipedia/commons/thumb/d/d7/Directed_Graph_Edge.svg/800px-Directed_Graph_Edge.svg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50180" y="3140363"/>
            <a:ext cx="12876036" cy="4876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43" name="File:Undirected Graph Edge.svg" descr="File:Undirected Graph Edge.sv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34000" y="8077200"/>
            <a:ext cx="12892217" cy="48829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746" name="Weighted graph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499616">
              <a:defRPr sz="7544">
                <a:solidFill>
                  <a:srgbClr val="FFFFFF"/>
                </a:solidFill>
              </a:defRPr>
            </a:lvl1pPr>
          </a:lstStyle>
          <a:p>
            <a:pPr/>
            <a:r>
              <a:t>Weighted graphs</a:t>
            </a:r>
          </a:p>
        </p:txBody>
      </p:sp>
      <p:sp>
        <p:nvSpPr>
          <p:cNvPr id="747" name="weight: Cost associated with a given edge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b="1"/>
            </a:pPr>
            <a:r>
              <a:t>weight</a:t>
            </a:r>
            <a:r>
              <a:rPr b="0"/>
              <a:t>: Cost associated with a given edge.</a:t>
            </a:r>
            <a:endParaRPr b="0"/>
          </a:p>
          <a:p>
            <a:pPr lvl="1" marL="798512" indent="-454025">
              <a:spcBef>
                <a:spcPts val="1000"/>
              </a:spcBef>
              <a:defRPr sz="2400"/>
            </a:pPr>
          </a:p>
          <a:p>
            <a:pPr marL="0" indent="0">
              <a:buSzTx/>
              <a:buNone/>
              <a:defRPr i="1"/>
            </a:pPr>
            <a:r>
              <a:t>example</a:t>
            </a:r>
            <a:r>
              <a:rPr i="0"/>
              <a:t>: graph of airline flights, weighted by miles between cities:</a:t>
            </a:r>
          </a:p>
        </p:txBody>
      </p:sp>
      <p:grpSp>
        <p:nvGrpSpPr>
          <p:cNvPr id="794" name="Group"/>
          <p:cNvGrpSpPr/>
          <p:nvPr/>
        </p:nvGrpSpPr>
        <p:grpSpPr>
          <a:xfrm>
            <a:off x="4396837" y="6544474"/>
            <a:ext cx="14979653" cy="4811897"/>
            <a:chOff x="0" y="640"/>
            <a:chExt cx="14979651" cy="4811896"/>
          </a:xfrm>
        </p:grpSpPr>
        <p:grpSp>
          <p:nvGrpSpPr>
            <p:cNvPr id="750" name="Group"/>
            <p:cNvGrpSpPr/>
            <p:nvPr/>
          </p:nvGrpSpPr>
          <p:grpSpPr>
            <a:xfrm>
              <a:off x="8077200" y="392936"/>
              <a:ext cx="1873252" cy="914401"/>
              <a:chOff x="0" y="0"/>
              <a:chExt cx="1873251" cy="914400"/>
            </a:xfrm>
          </p:grpSpPr>
          <p:sp>
            <p:nvSpPr>
              <p:cNvPr id="748" name="Oval"/>
              <p:cNvSpPr/>
              <p:nvPr/>
            </p:nvSpPr>
            <p:spPr>
              <a:xfrm>
                <a:off x="0" y="0"/>
                <a:ext cx="1873252" cy="914400"/>
              </a:xfrm>
              <a:prstGeom prst="ellipse">
                <a:avLst/>
              </a:prstGeom>
              <a:solidFill>
                <a:srgbClr val="E8E8E8"/>
              </a:solidFill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914400">
                  <a:defRPr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749" name="ORD"/>
              <p:cNvSpPr txBox="1"/>
              <p:nvPr/>
            </p:nvSpPr>
            <p:spPr>
              <a:xfrm>
                <a:off x="376475" y="54609"/>
                <a:ext cx="1120300" cy="80518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91439" tIns="91439" rIns="91439" bIns="91439" numCol="1" anchor="ctr">
                <a:spAutoFit/>
              </a:bodyPr>
              <a:lstStyle>
                <a:lvl1pPr defTabSz="914400">
                  <a:defRPr sz="4000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/>
                <a:r>
                  <a:t>ORD</a:t>
                </a:r>
              </a:p>
            </p:txBody>
          </p:sp>
        </p:grpSp>
        <p:grpSp>
          <p:nvGrpSpPr>
            <p:cNvPr id="753" name="Group"/>
            <p:cNvGrpSpPr/>
            <p:nvPr/>
          </p:nvGrpSpPr>
          <p:grpSpPr>
            <a:xfrm>
              <a:off x="13106400" y="81786"/>
              <a:ext cx="1873252" cy="914401"/>
              <a:chOff x="0" y="0"/>
              <a:chExt cx="1873251" cy="914400"/>
            </a:xfrm>
          </p:grpSpPr>
          <p:sp>
            <p:nvSpPr>
              <p:cNvPr id="751" name="Oval"/>
              <p:cNvSpPr/>
              <p:nvPr/>
            </p:nvSpPr>
            <p:spPr>
              <a:xfrm>
                <a:off x="0" y="0"/>
                <a:ext cx="1873252" cy="914400"/>
              </a:xfrm>
              <a:prstGeom prst="ellipse">
                <a:avLst/>
              </a:prstGeom>
              <a:solidFill>
                <a:srgbClr val="E8E8E8"/>
              </a:solidFill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914400">
                  <a:defRPr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752" name="PVD"/>
              <p:cNvSpPr txBox="1"/>
              <p:nvPr/>
            </p:nvSpPr>
            <p:spPr>
              <a:xfrm>
                <a:off x="408473" y="54609"/>
                <a:ext cx="1056304" cy="80518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91439" tIns="91439" rIns="91439" bIns="91439" numCol="1" anchor="ctr">
                <a:spAutoFit/>
              </a:bodyPr>
              <a:lstStyle>
                <a:lvl1pPr defTabSz="914400">
                  <a:defRPr sz="4000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/>
                <a:r>
                  <a:t>PVD</a:t>
                </a:r>
              </a:p>
            </p:txBody>
          </p:sp>
        </p:grpSp>
        <p:grpSp>
          <p:nvGrpSpPr>
            <p:cNvPr id="756" name="Group"/>
            <p:cNvGrpSpPr/>
            <p:nvPr/>
          </p:nvGrpSpPr>
          <p:grpSpPr>
            <a:xfrm>
              <a:off x="12604750" y="3898136"/>
              <a:ext cx="1873252" cy="914401"/>
              <a:chOff x="0" y="0"/>
              <a:chExt cx="1873251" cy="914400"/>
            </a:xfrm>
          </p:grpSpPr>
          <p:sp>
            <p:nvSpPr>
              <p:cNvPr id="754" name="Oval"/>
              <p:cNvSpPr/>
              <p:nvPr/>
            </p:nvSpPr>
            <p:spPr>
              <a:xfrm>
                <a:off x="0" y="0"/>
                <a:ext cx="1873252" cy="914400"/>
              </a:xfrm>
              <a:prstGeom prst="ellipse">
                <a:avLst/>
              </a:prstGeom>
              <a:solidFill>
                <a:srgbClr val="E8E8E8"/>
              </a:solidFill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914400">
                  <a:defRPr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755" name="MIA"/>
              <p:cNvSpPr txBox="1"/>
              <p:nvPr/>
            </p:nvSpPr>
            <p:spPr>
              <a:xfrm>
                <a:off x="410706" y="54609"/>
                <a:ext cx="1051838" cy="80518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91439" tIns="91439" rIns="91439" bIns="91439" numCol="1" anchor="ctr">
                <a:spAutoFit/>
              </a:bodyPr>
              <a:lstStyle>
                <a:lvl1pPr defTabSz="914400">
                  <a:defRPr sz="4000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/>
                <a:r>
                  <a:t>MIA</a:t>
                </a:r>
              </a:p>
            </p:txBody>
          </p:sp>
        </p:grpSp>
        <p:grpSp>
          <p:nvGrpSpPr>
            <p:cNvPr id="759" name="Group"/>
            <p:cNvGrpSpPr/>
            <p:nvPr/>
          </p:nvGrpSpPr>
          <p:grpSpPr>
            <a:xfrm>
              <a:off x="7499350" y="3421886"/>
              <a:ext cx="1873252" cy="914401"/>
              <a:chOff x="0" y="0"/>
              <a:chExt cx="1873251" cy="914400"/>
            </a:xfrm>
          </p:grpSpPr>
          <p:sp>
            <p:nvSpPr>
              <p:cNvPr id="757" name="Oval"/>
              <p:cNvSpPr/>
              <p:nvPr/>
            </p:nvSpPr>
            <p:spPr>
              <a:xfrm>
                <a:off x="0" y="0"/>
                <a:ext cx="1873252" cy="914400"/>
              </a:xfrm>
              <a:prstGeom prst="ellipse">
                <a:avLst/>
              </a:prstGeom>
              <a:solidFill>
                <a:srgbClr val="E8E8E8"/>
              </a:solidFill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914400">
                  <a:defRPr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758" name="DFW"/>
              <p:cNvSpPr txBox="1"/>
              <p:nvPr/>
            </p:nvSpPr>
            <p:spPr>
              <a:xfrm>
                <a:off x="339888" y="54609"/>
                <a:ext cx="1193474" cy="80518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91439" tIns="91439" rIns="91439" bIns="91439" numCol="1" anchor="ctr">
                <a:spAutoFit/>
              </a:bodyPr>
              <a:lstStyle>
                <a:lvl1pPr defTabSz="914400">
                  <a:defRPr sz="4000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/>
                <a:r>
                  <a:t>DFW</a:t>
                </a:r>
              </a:p>
            </p:txBody>
          </p:sp>
        </p:grpSp>
        <p:grpSp>
          <p:nvGrpSpPr>
            <p:cNvPr id="762" name="Group"/>
            <p:cNvGrpSpPr/>
            <p:nvPr/>
          </p:nvGrpSpPr>
          <p:grpSpPr>
            <a:xfrm>
              <a:off x="3657600" y="850136"/>
              <a:ext cx="1873252" cy="914401"/>
              <a:chOff x="0" y="0"/>
              <a:chExt cx="1873251" cy="914400"/>
            </a:xfrm>
          </p:grpSpPr>
          <p:sp>
            <p:nvSpPr>
              <p:cNvPr id="760" name="Oval"/>
              <p:cNvSpPr/>
              <p:nvPr/>
            </p:nvSpPr>
            <p:spPr>
              <a:xfrm>
                <a:off x="0" y="0"/>
                <a:ext cx="1873252" cy="914400"/>
              </a:xfrm>
              <a:prstGeom prst="ellipse">
                <a:avLst/>
              </a:prstGeom>
              <a:solidFill>
                <a:srgbClr val="E8E8E8"/>
              </a:solidFill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914400">
                  <a:defRPr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761" name="SFO"/>
              <p:cNvSpPr txBox="1"/>
              <p:nvPr/>
            </p:nvSpPr>
            <p:spPr>
              <a:xfrm>
                <a:off x="439479" y="54609"/>
                <a:ext cx="994292" cy="80518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91439" tIns="91439" rIns="91439" bIns="91439" numCol="1" anchor="ctr">
                <a:spAutoFit/>
              </a:bodyPr>
              <a:lstStyle>
                <a:lvl1pPr defTabSz="914400">
                  <a:defRPr sz="4000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/>
                <a:r>
                  <a:t>SFO</a:t>
                </a:r>
              </a:p>
            </p:txBody>
          </p:sp>
        </p:grpSp>
        <p:grpSp>
          <p:nvGrpSpPr>
            <p:cNvPr id="765" name="Group"/>
            <p:cNvGrpSpPr/>
            <p:nvPr/>
          </p:nvGrpSpPr>
          <p:grpSpPr>
            <a:xfrm>
              <a:off x="3962400" y="3136136"/>
              <a:ext cx="1873252" cy="914401"/>
              <a:chOff x="0" y="0"/>
              <a:chExt cx="1873251" cy="914400"/>
            </a:xfrm>
          </p:grpSpPr>
          <p:sp>
            <p:nvSpPr>
              <p:cNvPr id="763" name="Oval"/>
              <p:cNvSpPr/>
              <p:nvPr/>
            </p:nvSpPr>
            <p:spPr>
              <a:xfrm>
                <a:off x="0" y="0"/>
                <a:ext cx="1873252" cy="914400"/>
              </a:xfrm>
              <a:prstGeom prst="ellipse">
                <a:avLst/>
              </a:prstGeom>
              <a:solidFill>
                <a:srgbClr val="E8E8E8"/>
              </a:solidFill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914400">
                  <a:defRPr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764" name="LAX"/>
              <p:cNvSpPr txBox="1"/>
              <p:nvPr/>
            </p:nvSpPr>
            <p:spPr>
              <a:xfrm>
                <a:off x="453246" y="54609"/>
                <a:ext cx="966758" cy="80518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91439" tIns="91439" rIns="91439" bIns="91439" numCol="1" anchor="ctr">
                <a:spAutoFit/>
              </a:bodyPr>
              <a:lstStyle>
                <a:lvl1pPr defTabSz="914400">
                  <a:defRPr sz="4000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/>
                <a:r>
                  <a:t>LAX</a:t>
                </a:r>
              </a:p>
            </p:txBody>
          </p:sp>
        </p:grpSp>
        <p:grpSp>
          <p:nvGrpSpPr>
            <p:cNvPr id="768" name="Group"/>
            <p:cNvGrpSpPr/>
            <p:nvPr/>
          </p:nvGrpSpPr>
          <p:grpSpPr>
            <a:xfrm>
              <a:off x="11233150" y="1612136"/>
              <a:ext cx="1873252" cy="914401"/>
              <a:chOff x="0" y="0"/>
              <a:chExt cx="1873251" cy="914400"/>
            </a:xfrm>
          </p:grpSpPr>
          <p:sp>
            <p:nvSpPr>
              <p:cNvPr id="766" name="Oval"/>
              <p:cNvSpPr/>
              <p:nvPr/>
            </p:nvSpPr>
            <p:spPr>
              <a:xfrm>
                <a:off x="0" y="0"/>
                <a:ext cx="1873252" cy="914400"/>
              </a:xfrm>
              <a:prstGeom prst="ellipse">
                <a:avLst/>
              </a:prstGeom>
              <a:solidFill>
                <a:srgbClr val="E8E8E8"/>
              </a:solidFill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914400">
                  <a:defRPr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767" name="LGA"/>
              <p:cNvSpPr txBox="1"/>
              <p:nvPr/>
            </p:nvSpPr>
            <p:spPr>
              <a:xfrm>
                <a:off x="430673" y="54609"/>
                <a:ext cx="1011904" cy="80518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91439" tIns="91439" rIns="91439" bIns="91439" numCol="1" anchor="ctr">
                <a:spAutoFit/>
              </a:bodyPr>
              <a:lstStyle>
                <a:lvl1pPr defTabSz="914400">
                  <a:defRPr sz="4000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/>
                <a:r>
                  <a:t>LGA</a:t>
                </a:r>
              </a:p>
            </p:txBody>
          </p:sp>
        </p:grpSp>
        <p:grpSp>
          <p:nvGrpSpPr>
            <p:cNvPr id="771" name="Group"/>
            <p:cNvGrpSpPr/>
            <p:nvPr/>
          </p:nvGrpSpPr>
          <p:grpSpPr>
            <a:xfrm>
              <a:off x="0" y="2678936"/>
              <a:ext cx="1873252" cy="914401"/>
              <a:chOff x="0" y="0"/>
              <a:chExt cx="1873251" cy="914400"/>
            </a:xfrm>
          </p:grpSpPr>
          <p:sp>
            <p:nvSpPr>
              <p:cNvPr id="769" name="Oval"/>
              <p:cNvSpPr/>
              <p:nvPr/>
            </p:nvSpPr>
            <p:spPr>
              <a:xfrm>
                <a:off x="0" y="0"/>
                <a:ext cx="1873252" cy="914400"/>
              </a:xfrm>
              <a:prstGeom prst="ellipse">
                <a:avLst/>
              </a:prstGeom>
              <a:solidFill>
                <a:srgbClr val="E8E8E8"/>
              </a:solidFill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914400">
                  <a:defRPr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770" name="HNL"/>
              <p:cNvSpPr txBox="1"/>
              <p:nvPr/>
            </p:nvSpPr>
            <p:spPr>
              <a:xfrm>
                <a:off x="409837" y="54609"/>
                <a:ext cx="1053576" cy="80518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91439" tIns="91439" rIns="91439" bIns="91439" numCol="1" anchor="ctr">
                <a:spAutoFit/>
              </a:bodyPr>
              <a:lstStyle>
                <a:lvl1pPr defTabSz="914400">
                  <a:defRPr sz="4000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/>
                <a:r>
                  <a:t>HNL</a:t>
                </a:r>
              </a:p>
            </p:txBody>
          </p:sp>
        </p:grpSp>
        <p:sp>
          <p:nvSpPr>
            <p:cNvPr id="772" name="Line"/>
            <p:cNvSpPr/>
            <p:nvPr/>
          </p:nvSpPr>
          <p:spPr>
            <a:xfrm flipV="1">
              <a:off x="5549899" y="850136"/>
              <a:ext cx="2508252" cy="45720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773" name="Line"/>
            <p:cNvSpPr/>
            <p:nvPr/>
          </p:nvSpPr>
          <p:spPr>
            <a:xfrm flipV="1">
              <a:off x="8435974" y="1326386"/>
              <a:ext cx="577851" cy="207645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774" name="Line"/>
            <p:cNvSpPr/>
            <p:nvPr/>
          </p:nvSpPr>
          <p:spPr>
            <a:xfrm flipV="1">
              <a:off x="9099549" y="2412236"/>
              <a:ext cx="2406651" cy="112395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775" name="Line"/>
            <p:cNvSpPr/>
            <p:nvPr/>
          </p:nvSpPr>
          <p:spPr>
            <a:xfrm flipV="1">
              <a:off x="12169774" y="881886"/>
              <a:ext cx="1209675" cy="71120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776" name="Line"/>
            <p:cNvSpPr/>
            <p:nvPr/>
          </p:nvSpPr>
          <p:spPr>
            <a:xfrm flipV="1">
              <a:off x="9969499" y="538986"/>
              <a:ext cx="3117852" cy="31115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777" name="Line"/>
            <p:cNvSpPr/>
            <p:nvPr/>
          </p:nvSpPr>
          <p:spPr>
            <a:xfrm>
              <a:off x="1892300" y="3136136"/>
              <a:ext cx="2051050" cy="457202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778" name="Line"/>
            <p:cNvSpPr/>
            <p:nvPr/>
          </p:nvSpPr>
          <p:spPr>
            <a:xfrm>
              <a:off x="4594224" y="1783586"/>
              <a:ext cx="304801" cy="133350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779" name="Line"/>
            <p:cNvSpPr/>
            <p:nvPr/>
          </p:nvSpPr>
          <p:spPr>
            <a:xfrm>
              <a:off x="12169775" y="2545586"/>
              <a:ext cx="1371600" cy="1333502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780" name="Line"/>
            <p:cNvSpPr/>
            <p:nvPr/>
          </p:nvSpPr>
          <p:spPr>
            <a:xfrm flipH="1" flipV="1">
              <a:off x="9391649" y="3879087"/>
              <a:ext cx="3194051" cy="47625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781" name="Line"/>
            <p:cNvSpPr/>
            <p:nvPr/>
          </p:nvSpPr>
          <p:spPr>
            <a:xfrm>
              <a:off x="5854699" y="3593336"/>
              <a:ext cx="1625601" cy="28575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782" name="Line"/>
            <p:cNvSpPr/>
            <p:nvPr/>
          </p:nvSpPr>
          <p:spPr>
            <a:xfrm flipV="1">
              <a:off x="5562599" y="1193036"/>
              <a:ext cx="2787651" cy="205740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783" name="849"/>
            <p:cNvSpPr txBox="1"/>
            <p:nvPr/>
          </p:nvSpPr>
          <p:spPr>
            <a:xfrm rot="21252715">
              <a:off x="10786600" y="43665"/>
              <a:ext cx="890757" cy="7416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849</a:t>
              </a:r>
            </a:p>
          </p:txBody>
        </p:sp>
        <p:sp>
          <p:nvSpPr>
            <p:cNvPr id="784" name="802"/>
            <p:cNvSpPr txBox="1"/>
            <p:nvPr/>
          </p:nvSpPr>
          <p:spPr>
            <a:xfrm rot="16937754">
              <a:off x="8126392" y="1519988"/>
              <a:ext cx="890757" cy="7416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802</a:t>
              </a:r>
            </a:p>
          </p:txBody>
        </p:sp>
        <p:sp>
          <p:nvSpPr>
            <p:cNvPr id="785" name="1387"/>
            <p:cNvSpPr txBox="1"/>
            <p:nvPr/>
          </p:nvSpPr>
          <p:spPr>
            <a:xfrm rot="20055132">
              <a:off x="9508476" y="2341976"/>
              <a:ext cx="1122483" cy="7416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1387</a:t>
              </a:r>
            </a:p>
          </p:txBody>
        </p:sp>
        <p:sp>
          <p:nvSpPr>
            <p:cNvPr id="786" name="1743"/>
            <p:cNvSpPr txBox="1"/>
            <p:nvPr/>
          </p:nvSpPr>
          <p:spPr>
            <a:xfrm rot="19463698">
              <a:off x="5880062" y="1868540"/>
              <a:ext cx="1122482" cy="7416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1743</a:t>
              </a:r>
            </a:p>
          </p:txBody>
        </p:sp>
        <p:sp>
          <p:nvSpPr>
            <p:cNvPr id="787" name="1843"/>
            <p:cNvSpPr txBox="1"/>
            <p:nvPr/>
          </p:nvSpPr>
          <p:spPr>
            <a:xfrm rot="20910656">
              <a:off x="6113431" y="392854"/>
              <a:ext cx="1122483" cy="7416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1843</a:t>
              </a:r>
            </a:p>
          </p:txBody>
        </p:sp>
        <p:sp>
          <p:nvSpPr>
            <p:cNvPr id="788" name="1099"/>
            <p:cNvSpPr txBox="1"/>
            <p:nvPr/>
          </p:nvSpPr>
          <p:spPr>
            <a:xfrm rot="2626382">
              <a:off x="12729628" y="2804789"/>
              <a:ext cx="1122483" cy="7416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1099</a:t>
              </a:r>
            </a:p>
          </p:txBody>
        </p:sp>
        <p:sp>
          <p:nvSpPr>
            <p:cNvPr id="789" name="1120"/>
            <p:cNvSpPr txBox="1"/>
            <p:nvPr/>
          </p:nvSpPr>
          <p:spPr>
            <a:xfrm rot="565849">
              <a:off x="10601383" y="3409130"/>
              <a:ext cx="1122482" cy="7416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1120</a:t>
              </a:r>
            </a:p>
          </p:txBody>
        </p:sp>
        <p:sp>
          <p:nvSpPr>
            <p:cNvPr id="790" name="1233"/>
            <p:cNvSpPr txBox="1"/>
            <p:nvPr/>
          </p:nvSpPr>
          <p:spPr>
            <a:xfrm rot="695916">
              <a:off x="6207029" y="3047152"/>
              <a:ext cx="1122482" cy="7416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1233</a:t>
              </a:r>
            </a:p>
          </p:txBody>
        </p:sp>
        <p:sp>
          <p:nvSpPr>
            <p:cNvPr id="791" name="337"/>
            <p:cNvSpPr txBox="1"/>
            <p:nvPr/>
          </p:nvSpPr>
          <p:spPr>
            <a:xfrm rot="4665015">
              <a:off x="4644875" y="2145459"/>
              <a:ext cx="890757" cy="7416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337</a:t>
              </a:r>
            </a:p>
          </p:txBody>
        </p:sp>
        <p:sp>
          <p:nvSpPr>
            <p:cNvPr id="792" name="2555"/>
            <p:cNvSpPr txBox="1"/>
            <p:nvPr/>
          </p:nvSpPr>
          <p:spPr>
            <a:xfrm rot="832502">
              <a:off x="2511169" y="2678816"/>
              <a:ext cx="1122482" cy="7416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2555</a:t>
              </a:r>
            </a:p>
          </p:txBody>
        </p:sp>
        <p:sp>
          <p:nvSpPr>
            <p:cNvPr id="793" name="142"/>
            <p:cNvSpPr txBox="1"/>
            <p:nvPr/>
          </p:nvSpPr>
          <p:spPr>
            <a:xfrm rot="19708334">
              <a:off x="12178992" y="668552"/>
              <a:ext cx="890757" cy="7416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142</a:t>
              </a:r>
            </a:p>
          </p:txBody>
        </p:sp>
      </p:grpSp>
      <p:pic>
        <p:nvPicPr>
          <p:cNvPr id="795" name="key.jpg" descr="key.jpg"/>
          <p:cNvPicPr>
            <a:picLocks noChangeAspect="1"/>
          </p:cNvPicPr>
          <p:nvPr/>
        </p:nvPicPr>
        <p:blipFill>
          <a:blip r:embed="rId2">
            <a:extLst/>
          </a:blip>
          <a:srcRect l="9089" t="7771" r="7727" b="9224"/>
          <a:stretch>
            <a:fillRect/>
          </a:stretch>
        </p:blipFill>
        <p:spPr>
          <a:xfrm>
            <a:off x="22029451" y="366448"/>
            <a:ext cx="887037" cy="8850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9" h="21321" fill="norm" stroke="1" extrusionOk="0">
                <a:moveTo>
                  <a:pt x="15771" y="0"/>
                </a:moveTo>
                <a:cubicBezTo>
                  <a:pt x="12757" y="31"/>
                  <a:pt x="10442" y="2357"/>
                  <a:pt x="10688" y="5727"/>
                </a:cubicBezTo>
                <a:cubicBezTo>
                  <a:pt x="10723" y="6207"/>
                  <a:pt x="10735" y="6598"/>
                  <a:pt x="10669" y="6979"/>
                </a:cubicBezTo>
                <a:cubicBezTo>
                  <a:pt x="10686" y="7031"/>
                  <a:pt x="10699" y="7080"/>
                  <a:pt x="10717" y="7132"/>
                </a:cubicBezTo>
                <a:lnTo>
                  <a:pt x="10919" y="7734"/>
                </a:lnTo>
                <a:lnTo>
                  <a:pt x="10591" y="8069"/>
                </a:lnTo>
                <a:cubicBezTo>
                  <a:pt x="10587" y="8072"/>
                  <a:pt x="10577" y="8085"/>
                  <a:pt x="10572" y="8088"/>
                </a:cubicBezTo>
                <a:lnTo>
                  <a:pt x="9308" y="9321"/>
                </a:lnTo>
                <a:cubicBezTo>
                  <a:pt x="8513" y="10246"/>
                  <a:pt x="7304" y="11483"/>
                  <a:pt x="5431" y="13346"/>
                </a:cubicBezTo>
                <a:cubicBezTo>
                  <a:pt x="2446" y="16317"/>
                  <a:pt x="0" y="19019"/>
                  <a:pt x="0" y="19350"/>
                </a:cubicBezTo>
                <a:cubicBezTo>
                  <a:pt x="0" y="19681"/>
                  <a:pt x="315" y="20275"/>
                  <a:pt x="704" y="20660"/>
                </a:cubicBezTo>
                <a:cubicBezTo>
                  <a:pt x="1643" y="21591"/>
                  <a:pt x="2362" y="21543"/>
                  <a:pt x="3559" y="20469"/>
                </a:cubicBezTo>
                <a:cubicBezTo>
                  <a:pt x="3712" y="20332"/>
                  <a:pt x="3828" y="20224"/>
                  <a:pt x="3945" y="20134"/>
                </a:cubicBezTo>
                <a:cubicBezTo>
                  <a:pt x="4072" y="20017"/>
                  <a:pt x="4191" y="19914"/>
                  <a:pt x="4206" y="19914"/>
                </a:cubicBezTo>
                <a:cubicBezTo>
                  <a:pt x="4209" y="19914"/>
                  <a:pt x="4229" y="19939"/>
                  <a:pt x="4235" y="19943"/>
                </a:cubicBezTo>
                <a:cubicBezTo>
                  <a:pt x="4605" y="19761"/>
                  <a:pt x="4838" y="19935"/>
                  <a:pt x="5286" y="20469"/>
                </a:cubicBezTo>
                <a:cubicBezTo>
                  <a:pt x="5750" y="21024"/>
                  <a:pt x="6343" y="21303"/>
                  <a:pt x="6820" y="21320"/>
                </a:cubicBezTo>
                <a:cubicBezTo>
                  <a:pt x="7296" y="21338"/>
                  <a:pt x="7659" y="21083"/>
                  <a:pt x="7659" y="20545"/>
                </a:cubicBezTo>
                <a:cubicBezTo>
                  <a:pt x="7659" y="20489"/>
                  <a:pt x="7653" y="20436"/>
                  <a:pt x="7640" y="20373"/>
                </a:cubicBezTo>
                <a:cubicBezTo>
                  <a:pt x="7492" y="20175"/>
                  <a:pt x="7112" y="19766"/>
                  <a:pt x="6675" y="19331"/>
                </a:cubicBezTo>
                <a:lnTo>
                  <a:pt x="5710" y="18366"/>
                </a:lnTo>
                <a:lnTo>
                  <a:pt x="6318" y="17763"/>
                </a:lnTo>
                <a:lnTo>
                  <a:pt x="6926" y="17151"/>
                </a:lnTo>
                <a:lnTo>
                  <a:pt x="7090" y="17324"/>
                </a:lnTo>
                <a:cubicBezTo>
                  <a:pt x="7097" y="17330"/>
                  <a:pt x="7112" y="17325"/>
                  <a:pt x="7119" y="17333"/>
                </a:cubicBezTo>
                <a:cubicBezTo>
                  <a:pt x="7121" y="17335"/>
                  <a:pt x="7117" y="17340"/>
                  <a:pt x="7119" y="17343"/>
                </a:cubicBezTo>
                <a:lnTo>
                  <a:pt x="7292" y="17515"/>
                </a:lnTo>
                <a:cubicBezTo>
                  <a:pt x="7568" y="17614"/>
                  <a:pt x="7881" y="17818"/>
                  <a:pt x="8247" y="18146"/>
                </a:cubicBezTo>
                <a:cubicBezTo>
                  <a:pt x="9158" y="18963"/>
                  <a:pt x="9615" y="19055"/>
                  <a:pt x="10128" y="18547"/>
                </a:cubicBezTo>
                <a:cubicBezTo>
                  <a:pt x="10428" y="18249"/>
                  <a:pt x="10523" y="17974"/>
                  <a:pt x="10379" y="17610"/>
                </a:cubicBezTo>
                <a:cubicBezTo>
                  <a:pt x="10282" y="17478"/>
                  <a:pt x="9883" y="17056"/>
                  <a:pt x="9405" y="16578"/>
                </a:cubicBezTo>
                <a:lnTo>
                  <a:pt x="8691" y="15861"/>
                </a:lnTo>
                <a:cubicBezTo>
                  <a:pt x="8689" y="15860"/>
                  <a:pt x="8682" y="15852"/>
                  <a:pt x="8681" y="15851"/>
                </a:cubicBezTo>
                <a:lnTo>
                  <a:pt x="8460" y="15631"/>
                </a:lnTo>
                <a:lnTo>
                  <a:pt x="10177" y="13920"/>
                </a:lnTo>
                <a:cubicBezTo>
                  <a:pt x="10443" y="13641"/>
                  <a:pt x="10724" y="13365"/>
                  <a:pt x="11103" y="12983"/>
                </a:cubicBezTo>
                <a:cubicBezTo>
                  <a:pt x="11496" y="12586"/>
                  <a:pt x="11849" y="12252"/>
                  <a:pt x="12164" y="11970"/>
                </a:cubicBezTo>
                <a:lnTo>
                  <a:pt x="13678" y="10459"/>
                </a:lnTo>
                <a:lnTo>
                  <a:pt x="14151" y="10631"/>
                </a:lnTo>
                <a:cubicBezTo>
                  <a:pt x="14226" y="10658"/>
                  <a:pt x="14304" y="10685"/>
                  <a:pt x="14382" y="10708"/>
                </a:cubicBezTo>
                <a:cubicBezTo>
                  <a:pt x="14642" y="10672"/>
                  <a:pt x="14908" y="10667"/>
                  <a:pt x="15193" y="10708"/>
                </a:cubicBezTo>
                <a:cubicBezTo>
                  <a:pt x="19066" y="11267"/>
                  <a:pt x="21600" y="8073"/>
                  <a:pt x="21559" y="5029"/>
                </a:cubicBezTo>
                <a:cubicBezTo>
                  <a:pt x="21534" y="3202"/>
                  <a:pt x="20571" y="1425"/>
                  <a:pt x="18424" y="535"/>
                </a:cubicBezTo>
                <a:cubicBezTo>
                  <a:pt x="17511" y="157"/>
                  <a:pt x="16614" y="-9"/>
                  <a:pt x="15771" y="0"/>
                </a:cubicBezTo>
                <a:close/>
                <a:moveTo>
                  <a:pt x="16263" y="3069"/>
                </a:moveTo>
                <a:cubicBezTo>
                  <a:pt x="16835" y="3085"/>
                  <a:pt x="17260" y="3282"/>
                  <a:pt x="17691" y="3709"/>
                </a:cubicBezTo>
                <a:cubicBezTo>
                  <a:pt x="18032" y="4047"/>
                  <a:pt x="18366" y="4618"/>
                  <a:pt x="18289" y="4742"/>
                </a:cubicBezTo>
                <a:cubicBezTo>
                  <a:pt x="18269" y="4773"/>
                  <a:pt x="18280" y="4823"/>
                  <a:pt x="18318" y="4847"/>
                </a:cubicBezTo>
                <a:cubicBezTo>
                  <a:pt x="18356" y="4870"/>
                  <a:pt x="18395" y="5068"/>
                  <a:pt x="18395" y="5287"/>
                </a:cubicBezTo>
                <a:cubicBezTo>
                  <a:pt x="18395" y="5684"/>
                  <a:pt x="18275" y="6067"/>
                  <a:pt x="18067" y="6405"/>
                </a:cubicBezTo>
                <a:cubicBezTo>
                  <a:pt x="17978" y="6610"/>
                  <a:pt x="17861" y="6791"/>
                  <a:pt x="17710" y="6941"/>
                </a:cubicBezTo>
                <a:cubicBezTo>
                  <a:pt x="17171" y="7475"/>
                  <a:pt x="16478" y="7613"/>
                  <a:pt x="15829" y="7486"/>
                </a:cubicBezTo>
                <a:cubicBezTo>
                  <a:pt x="15460" y="7451"/>
                  <a:pt x="15200" y="7355"/>
                  <a:pt x="14874" y="7142"/>
                </a:cubicBezTo>
                <a:cubicBezTo>
                  <a:pt x="14568" y="6941"/>
                  <a:pt x="14327" y="6680"/>
                  <a:pt x="14160" y="6386"/>
                </a:cubicBezTo>
                <a:cubicBezTo>
                  <a:pt x="13894" y="5982"/>
                  <a:pt x="13774" y="5501"/>
                  <a:pt x="13890" y="5019"/>
                </a:cubicBezTo>
                <a:cubicBezTo>
                  <a:pt x="13947" y="4537"/>
                  <a:pt x="14163" y="4077"/>
                  <a:pt x="14546" y="3709"/>
                </a:cubicBezTo>
                <a:cubicBezTo>
                  <a:pt x="14980" y="3291"/>
                  <a:pt x="15396" y="3111"/>
                  <a:pt x="16003" y="3078"/>
                </a:cubicBezTo>
                <a:cubicBezTo>
                  <a:pt x="16091" y="3073"/>
                  <a:pt x="16182" y="3067"/>
                  <a:pt x="16263" y="3069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798" name="Prerequisite Graph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499616">
              <a:defRPr sz="7544">
                <a:solidFill>
                  <a:srgbClr val="FFFFFF"/>
                </a:solidFill>
              </a:defRPr>
            </a:lvl1pPr>
          </a:lstStyle>
          <a:p>
            <a:pPr/>
            <a:r>
              <a:t>Prerequisite Graph</a:t>
            </a:r>
          </a:p>
        </p:txBody>
      </p:sp>
      <p:pic>
        <p:nvPicPr>
          <p:cNvPr id="799" name="image15.png" descr="image1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63151" y="3284613"/>
            <a:ext cx="16321878" cy="807918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802" name="Social Network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499616">
              <a:defRPr sz="7544">
                <a:solidFill>
                  <a:srgbClr val="FFFFFF"/>
                </a:solidFill>
              </a:defRPr>
            </a:lvl1pPr>
          </a:lstStyle>
          <a:p>
            <a:pPr/>
            <a:r>
              <a:t>Social Network</a:t>
            </a:r>
          </a:p>
        </p:txBody>
      </p:sp>
      <p:pic>
        <p:nvPicPr>
          <p:cNvPr id="803" name="image16.png" descr="image1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2286000"/>
            <a:ext cx="18288000" cy="912114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806" name="The Interne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499616">
              <a:defRPr sz="7544">
                <a:solidFill>
                  <a:srgbClr val="FFFFFF"/>
                </a:solidFill>
              </a:defRPr>
            </a:lvl1pPr>
          </a:lstStyle>
          <a:p>
            <a:pPr/>
            <a:r>
              <a:t>The Internet</a:t>
            </a:r>
          </a:p>
        </p:txBody>
      </p:sp>
      <p:pic>
        <p:nvPicPr>
          <p:cNvPr id="807" name="image17.png" descr="image1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2082232"/>
            <a:ext cx="18288000" cy="1204982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810" name="The Interne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499616">
              <a:defRPr sz="7544">
                <a:solidFill>
                  <a:srgbClr val="FFFFFF"/>
                </a:solidFill>
              </a:defRPr>
            </a:lvl1pPr>
          </a:lstStyle>
          <a:p>
            <a:pPr/>
            <a:r>
              <a:t>The Internet</a:t>
            </a:r>
          </a:p>
        </p:txBody>
      </p:sp>
      <p:pic>
        <p:nvPicPr>
          <p:cNvPr id="811" name="http://www.fastforwardblog.com/wp-content/uploads/2010/05/Internet-Graph-300x300.jpg" descr="http://www.fastforwardblog.com/wp-content/uploads/2010/05/Internet-Graph-300x30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96563" y="1739444"/>
            <a:ext cx="11911771" cy="11911770"/>
          </a:xfrm>
          <a:prstGeom prst="rect">
            <a:avLst/>
          </a:prstGeom>
          <a:ln w="12700">
            <a:miter lim="400000"/>
          </a:ln>
        </p:spPr>
      </p:pic>
      <p:sp>
        <p:nvSpPr>
          <p:cNvPr id="812" name="10 to 20 billion"/>
          <p:cNvSpPr txBox="1"/>
          <p:nvPr/>
        </p:nvSpPr>
        <p:spPr>
          <a:xfrm>
            <a:off x="6009721" y="12612917"/>
            <a:ext cx="3144163" cy="701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3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10 to 20 billion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815" name="CS Assignment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499616">
              <a:defRPr sz="7544">
                <a:solidFill>
                  <a:srgbClr val="FFFFFF"/>
                </a:solidFill>
              </a:defRPr>
            </a:lvl1pPr>
          </a:lstStyle>
          <a:p>
            <a:pPr/>
            <a:r>
              <a:t>CS Assignments</a:t>
            </a:r>
          </a:p>
        </p:txBody>
      </p:sp>
      <p:pic>
        <p:nvPicPr>
          <p:cNvPr id="816" name="image19.png" descr="image1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99124" y="1528257"/>
            <a:ext cx="12187743" cy="12187744"/>
          </a:xfrm>
          <a:prstGeom prst="rect">
            <a:avLst/>
          </a:prstGeom>
          <a:ln w="12700">
            <a:miter lim="400000"/>
          </a:ln>
        </p:spPr>
      </p:pic>
      <p:sp>
        <p:nvSpPr>
          <p:cNvPr id="817" name="50,000 unique implementations of logistic regression in CS229"/>
          <p:cNvSpPr txBox="1"/>
          <p:nvPr/>
        </p:nvSpPr>
        <p:spPr>
          <a:xfrm>
            <a:off x="5575252" y="12779565"/>
            <a:ext cx="12852296" cy="701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50,000 unique implementations of logistic regression in CS229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820" name="image20.png" descr="image2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951042" y="2488582"/>
            <a:ext cx="13037760" cy="9539562"/>
          </a:xfrm>
          <a:prstGeom prst="rect">
            <a:avLst/>
          </a:prstGeom>
          <a:ln w="12700">
            <a:miter lim="400000"/>
          </a:ln>
        </p:spPr>
      </p:pic>
      <p:sp>
        <p:nvSpPr>
          <p:cNvPr id="821" name="http://4.bp.blogspot.com/-xCtBJ8lKHqA/Tjm0BONWBRI/AAAAAAAAAK4/-mHrbAUOHHg/s1600/Ethanol2.gif"/>
          <p:cNvSpPr txBox="1"/>
          <p:nvPr/>
        </p:nvSpPr>
        <p:spPr>
          <a:xfrm>
            <a:off x="8064960" y="13269554"/>
            <a:ext cx="13271040" cy="4470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81640" tIns="81640" rIns="81640" bIns="81640">
            <a:spAutoFit/>
          </a:bodyPr>
          <a:lstStyle>
            <a:lvl1pPr algn="r" defTabSz="1828800"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  <a:tab pos="8686800" algn="l"/>
                <a:tab pos="10134600" algn="l"/>
                <a:tab pos="11582400" algn="l"/>
                <a:tab pos="13030200" algn="l"/>
                <a:tab pos="14478000" algn="l"/>
              </a:tabLst>
              <a:defRPr sz="2000">
                <a:solidFill>
                  <a:srgbClr val="E6E6E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http://4.bp.blogspot.com/-xCtBJ8lKHqA/Tjm0BONWBRI/AAAAAAAAAK4/-mHrbAUOHHg/s1600/Ethanol2.gif</a:t>
            </a:r>
          </a:p>
        </p:txBody>
      </p:sp>
      <p:sp>
        <p:nvSpPr>
          <p:cNvPr id="822" name="Chemical Bond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499616">
              <a:defRPr sz="7544">
                <a:solidFill>
                  <a:srgbClr val="FFFFFF"/>
                </a:solidFill>
              </a:defRPr>
            </a:lvl1pPr>
          </a:lstStyle>
          <a:p>
            <a:pPr/>
            <a:r>
              <a:t>Chemical Bonds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825" name="Road Map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499616">
              <a:defRPr sz="7544">
                <a:solidFill>
                  <a:srgbClr val="FFFFFF"/>
                </a:solidFill>
              </a:defRPr>
            </a:lvl1pPr>
          </a:lstStyle>
          <a:p>
            <a:pPr/>
            <a:r>
              <a:t>Road Map</a:t>
            </a:r>
          </a:p>
        </p:txBody>
      </p:sp>
      <p:pic>
        <p:nvPicPr>
          <p:cNvPr id="826" name="Screen Shot 2016-02-26 at 4.19.19 AM.png" descr="Screen Shot 2016-02-26 at 4.19.19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772611" y="2189741"/>
            <a:ext cx="14089230" cy="10139976"/>
          </a:xfrm>
          <a:prstGeom prst="rect">
            <a:avLst/>
          </a:prstGeom>
          <a:ln w="12700">
            <a:miter lim="400000"/>
          </a:ln>
        </p:spPr>
      </p:pic>
      <p:sp>
        <p:nvSpPr>
          <p:cNvPr id="827" name="Circle"/>
          <p:cNvSpPr/>
          <p:nvPr/>
        </p:nvSpPr>
        <p:spPr>
          <a:xfrm>
            <a:off x="8215276" y="9612972"/>
            <a:ext cx="788233" cy="788233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28" name="Circle"/>
          <p:cNvSpPr/>
          <p:nvPr/>
        </p:nvSpPr>
        <p:spPr>
          <a:xfrm>
            <a:off x="8388703" y="8275462"/>
            <a:ext cx="788233" cy="788233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29" name="Circle"/>
          <p:cNvSpPr/>
          <p:nvPr/>
        </p:nvSpPr>
        <p:spPr>
          <a:xfrm>
            <a:off x="6089704" y="7925103"/>
            <a:ext cx="788233" cy="788233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30" name="Circle"/>
          <p:cNvSpPr/>
          <p:nvPr/>
        </p:nvSpPr>
        <p:spPr>
          <a:xfrm>
            <a:off x="10906655" y="8625822"/>
            <a:ext cx="788233" cy="788233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31" name="Circle"/>
          <p:cNvSpPr/>
          <p:nvPr/>
        </p:nvSpPr>
        <p:spPr>
          <a:xfrm>
            <a:off x="8520076" y="7027308"/>
            <a:ext cx="788233" cy="788233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32" name="Circle"/>
          <p:cNvSpPr/>
          <p:nvPr/>
        </p:nvSpPr>
        <p:spPr>
          <a:xfrm>
            <a:off x="9373992" y="6282797"/>
            <a:ext cx="788233" cy="788233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33" name="Line"/>
          <p:cNvSpPr/>
          <p:nvPr/>
        </p:nvSpPr>
        <p:spPr>
          <a:xfrm flipH="1" flipV="1">
            <a:off x="7054829" y="8277225"/>
            <a:ext cx="1138553" cy="131387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834" name="Line"/>
          <p:cNvSpPr/>
          <p:nvPr/>
        </p:nvSpPr>
        <p:spPr>
          <a:xfrm flipH="1" flipV="1">
            <a:off x="9549154" y="8560127"/>
            <a:ext cx="1138553" cy="131387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835" name="Line"/>
          <p:cNvSpPr/>
          <p:nvPr/>
        </p:nvSpPr>
        <p:spPr>
          <a:xfrm flipV="1">
            <a:off x="8695237" y="9153123"/>
            <a:ext cx="23631" cy="326701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836" name="Line"/>
          <p:cNvSpPr/>
          <p:nvPr/>
        </p:nvSpPr>
        <p:spPr>
          <a:xfrm flipV="1">
            <a:off x="8846772" y="7837513"/>
            <a:ext cx="23631" cy="326701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837" name="Line"/>
          <p:cNvSpPr/>
          <p:nvPr/>
        </p:nvSpPr>
        <p:spPr>
          <a:xfrm flipH="1">
            <a:off x="9331933" y="7091241"/>
            <a:ext cx="237383" cy="200605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840" name="Screen Shot 2016-02-26 at 4.16.41 AM.png" descr="Screen Shot 2016-02-26 at 4.16.41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17920" y="2398653"/>
            <a:ext cx="14434439" cy="10813707"/>
          </a:xfrm>
          <a:prstGeom prst="rect">
            <a:avLst/>
          </a:prstGeom>
          <a:ln w="12700">
            <a:miter lim="400000"/>
          </a:ln>
        </p:spPr>
      </p:pic>
      <p:sp>
        <p:nvSpPr>
          <p:cNvPr id="841" name="Corruption"/>
          <p:cNvSpPr txBox="1"/>
          <p:nvPr/>
        </p:nvSpPr>
        <p:spPr>
          <a:xfrm>
            <a:off x="3962400" y="0"/>
            <a:ext cx="16459200" cy="1617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1828800">
              <a:defRPr sz="9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Corruption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844" name="Screen Shot 2016-02-26 at 4.19.31 AM.png" descr="Screen Shot 2016-02-26 at 4.19.31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1896013"/>
            <a:ext cx="18288000" cy="12412073"/>
          </a:xfrm>
          <a:prstGeom prst="rect">
            <a:avLst/>
          </a:prstGeom>
          <a:ln w="12700">
            <a:miter lim="400000"/>
          </a:ln>
        </p:spPr>
      </p:pic>
      <p:sp>
        <p:nvSpPr>
          <p:cNvPr id="845" name="Partisanship"/>
          <p:cNvSpPr txBox="1"/>
          <p:nvPr/>
        </p:nvSpPr>
        <p:spPr>
          <a:xfrm>
            <a:off x="3962400" y="0"/>
            <a:ext cx="16459200" cy="1617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1828800">
              <a:defRPr sz="9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Partisanship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848" name="image24.png" descr="image2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895040" y="3384355"/>
            <a:ext cx="8709121" cy="8787804"/>
          </a:xfrm>
          <a:prstGeom prst="rect">
            <a:avLst/>
          </a:prstGeom>
          <a:ln w="12700">
            <a:miter lim="400000"/>
          </a:ln>
        </p:spPr>
      </p:pic>
      <p:sp>
        <p:nvSpPr>
          <p:cNvPr id="849" name="Boggle"/>
          <p:cNvSpPr txBox="1"/>
          <p:nvPr/>
        </p:nvSpPr>
        <p:spPr>
          <a:xfrm>
            <a:off x="3962400" y="0"/>
            <a:ext cx="16459200" cy="1617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1828800">
              <a:defRPr sz="9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Boggle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852" name="image24.png" descr="image2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895040" y="3384355"/>
            <a:ext cx="8709121" cy="8787804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853" name="Connection Line"/>
          <p:cNvCxnSpPr>
            <a:stCxn id="879" idx="0"/>
            <a:endCxn id="882" idx="0"/>
          </p:cNvCxnSpPr>
          <p:nvPr/>
        </p:nvCxnSpPr>
        <p:spPr>
          <a:xfrm>
            <a:off x="9061440" y="10991234"/>
            <a:ext cx="6220800" cy="1"/>
          </a:xfrm>
          <a:prstGeom prst="straightConnector1">
            <a:avLst/>
          </a:prstGeom>
          <a:ln w="177800">
            <a:solidFill>
              <a:srgbClr val="000000"/>
            </a:solidFill>
          </a:ln>
        </p:spPr>
      </p:cxnSp>
      <p:cxnSp>
        <p:nvCxnSpPr>
          <p:cNvPr id="854" name="Connection Line"/>
          <p:cNvCxnSpPr>
            <a:stCxn id="875" idx="0"/>
            <a:endCxn id="878" idx="0"/>
          </p:cNvCxnSpPr>
          <p:nvPr/>
        </p:nvCxnSpPr>
        <p:spPr>
          <a:xfrm>
            <a:off x="9061440" y="8917417"/>
            <a:ext cx="6220800" cy="1"/>
          </a:xfrm>
          <a:prstGeom prst="straightConnector1">
            <a:avLst/>
          </a:prstGeom>
          <a:ln w="177800">
            <a:solidFill>
              <a:srgbClr val="000000"/>
            </a:solidFill>
          </a:ln>
        </p:spPr>
      </p:cxnSp>
      <p:cxnSp>
        <p:nvCxnSpPr>
          <p:cNvPr id="855" name="Connection Line"/>
          <p:cNvCxnSpPr>
            <a:stCxn id="870" idx="0"/>
            <a:endCxn id="882" idx="0"/>
          </p:cNvCxnSpPr>
          <p:nvPr/>
        </p:nvCxnSpPr>
        <p:spPr>
          <a:xfrm>
            <a:off x="15282239" y="4769781"/>
            <a:ext cx="1" cy="6221454"/>
          </a:xfrm>
          <a:prstGeom prst="straightConnector1">
            <a:avLst/>
          </a:prstGeom>
          <a:ln w="177800">
            <a:solidFill>
              <a:srgbClr val="000000"/>
            </a:solidFill>
          </a:ln>
        </p:spPr>
      </p:cxnSp>
      <p:cxnSp>
        <p:nvCxnSpPr>
          <p:cNvPr id="856" name="Connection Line"/>
          <p:cNvCxnSpPr>
            <a:stCxn id="869" idx="0"/>
            <a:endCxn id="881" idx="0"/>
          </p:cNvCxnSpPr>
          <p:nvPr/>
        </p:nvCxnSpPr>
        <p:spPr>
          <a:xfrm>
            <a:off x="13208639" y="4769781"/>
            <a:ext cx="1" cy="6221454"/>
          </a:xfrm>
          <a:prstGeom prst="straightConnector1">
            <a:avLst/>
          </a:prstGeom>
          <a:ln w="177800">
            <a:solidFill>
              <a:srgbClr val="000000"/>
            </a:solidFill>
          </a:ln>
        </p:spPr>
      </p:cxnSp>
      <p:cxnSp>
        <p:nvCxnSpPr>
          <p:cNvPr id="857" name="Connection Line"/>
          <p:cNvCxnSpPr>
            <a:stCxn id="868" idx="0"/>
            <a:endCxn id="880" idx="0"/>
          </p:cNvCxnSpPr>
          <p:nvPr/>
        </p:nvCxnSpPr>
        <p:spPr>
          <a:xfrm>
            <a:off x="11135039" y="4769781"/>
            <a:ext cx="1" cy="6221454"/>
          </a:xfrm>
          <a:prstGeom prst="straightConnector1">
            <a:avLst/>
          </a:prstGeom>
          <a:ln w="177800">
            <a:solidFill>
              <a:srgbClr val="000000"/>
            </a:solidFill>
          </a:ln>
        </p:spPr>
      </p:cxnSp>
      <p:cxnSp>
        <p:nvCxnSpPr>
          <p:cNvPr id="858" name="Connection Line"/>
          <p:cNvCxnSpPr>
            <a:stCxn id="867" idx="0"/>
            <a:endCxn id="879" idx="0"/>
          </p:cNvCxnSpPr>
          <p:nvPr/>
        </p:nvCxnSpPr>
        <p:spPr>
          <a:xfrm>
            <a:off x="9061440" y="4769781"/>
            <a:ext cx="1" cy="6221454"/>
          </a:xfrm>
          <a:prstGeom prst="straightConnector1">
            <a:avLst/>
          </a:prstGeom>
          <a:ln w="177800">
            <a:solidFill>
              <a:srgbClr val="000000"/>
            </a:solidFill>
          </a:ln>
        </p:spPr>
      </p:cxnSp>
      <p:cxnSp>
        <p:nvCxnSpPr>
          <p:cNvPr id="859" name="Connection Line"/>
          <p:cNvCxnSpPr>
            <a:stCxn id="872" idx="0"/>
            <a:endCxn id="874" idx="0"/>
          </p:cNvCxnSpPr>
          <p:nvPr/>
        </p:nvCxnSpPr>
        <p:spPr>
          <a:xfrm>
            <a:off x="11135039" y="6843599"/>
            <a:ext cx="4147201" cy="1"/>
          </a:xfrm>
          <a:prstGeom prst="straightConnector1">
            <a:avLst/>
          </a:prstGeom>
          <a:ln w="177800">
            <a:solidFill>
              <a:srgbClr val="000000"/>
            </a:solidFill>
          </a:ln>
        </p:spPr>
      </p:cxnSp>
      <p:cxnSp>
        <p:nvCxnSpPr>
          <p:cNvPr id="860" name="Connection Line"/>
          <p:cNvCxnSpPr>
            <a:stCxn id="878" idx="0"/>
            <a:endCxn id="881" idx="0"/>
          </p:cNvCxnSpPr>
          <p:nvPr/>
        </p:nvCxnSpPr>
        <p:spPr>
          <a:xfrm flipH="1">
            <a:off x="13208639" y="8917417"/>
            <a:ext cx="2073601" cy="2073818"/>
          </a:xfrm>
          <a:prstGeom prst="straightConnector1">
            <a:avLst/>
          </a:prstGeom>
          <a:ln w="177800">
            <a:solidFill>
              <a:srgbClr val="000000"/>
            </a:solidFill>
          </a:ln>
        </p:spPr>
      </p:cxnSp>
      <p:cxnSp>
        <p:nvCxnSpPr>
          <p:cNvPr id="861" name="Connection Line"/>
          <p:cNvCxnSpPr>
            <a:stCxn id="874" idx="0"/>
            <a:endCxn id="880" idx="0"/>
          </p:cNvCxnSpPr>
          <p:nvPr/>
        </p:nvCxnSpPr>
        <p:spPr>
          <a:xfrm flipH="1">
            <a:off x="11135039" y="6843599"/>
            <a:ext cx="4147201" cy="4147636"/>
          </a:xfrm>
          <a:prstGeom prst="straightConnector1">
            <a:avLst/>
          </a:prstGeom>
          <a:ln w="177800">
            <a:solidFill>
              <a:srgbClr val="000000"/>
            </a:solidFill>
          </a:ln>
        </p:spPr>
      </p:cxnSp>
      <p:cxnSp>
        <p:nvCxnSpPr>
          <p:cNvPr id="862" name="Connection Line"/>
          <p:cNvCxnSpPr>
            <a:stCxn id="870" idx="0"/>
            <a:endCxn id="879" idx="0"/>
          </p:cNvCxnSpPr>
          <p:nvPr/>
        </p:nvCxnSpPr>
        <p:spPr>
          <a:xfrm flipH="1">
            <a:off x="9061440" y="4769781"/>
            <a:ext cx="6220800" cy="6221454"/>
          </a:xfrm>
          <a:prstGeom prst="straightConnector1">
            <a:avLst/>
          </a:prstGeom>
          <a:ln w="177800">
            <a:solidFill>
              <a:srgbClr val="000000"/>
            </a:solidFill>
          </a:ln>
        </p:spPr>
      </p:cxnSp>
      <p:cxnSp>
        <p:nvCxnSpPr>
          <p:cNvPr id="863" name="Connection Line"/>
          <p:cNvCxnSpPr>
            <a:stCxn id="869" idx="0"/>
            <a:endCxn id="875" idx="0"/>
          </p:cNvCxnSpPr>
          <p:nvPr/>
        </p:nvCxnSpPr>
        <p:spPr>
          <a:xfrm flipH="1">
            <a:off x="9061440" y="4769781"/>
            <a:ext cx="4147200" cy="4147637"/>
          </a:xfrm>
          <a:prstGeom prst="straightConnector1">
            <a:avLst/>
          </a:prstGeom>
          <a:ln w="177800">
            <a:solidFill>
              <a:srgbClr val="000000"/>
            </a:solidFill>
          </a:ln>
        </p:spPr>
      </p:cxnSp>
      <p:cxnSp>
        <p:nvCxnSpPr>
          <p:cNvPr id="864" name="Connection Line"/>
          <p:cNvCxnSpPr>
            <a:stCxn id="868" idx="0"/>
            <a:endCxn id="878" idx="0"/>
          </p:cNvCxnSpPr>
          <p:nvPr/>
        </p:nvCxnSpPr>
        <p:spPr>
          <a:xfrm>
            <a:off x="11135039" y="4769781"/>
            <a:ext cx="4147201" cy="4147637"/>
          </a:xfrm>
          <a:prstGeom prst="straightConnector1">
            <a:avLst/>
          </a:prstGeom>
          <a:ln w="177800">
            <a:solidFill>
              <a:srgbClr val="000000"/>
            </a:solidFill>
          </a:ln>
        </p:spPr>
      </p:cxnSp>
      <p:cxnSp>
        <p:nvCxnSpPr>
          <p:cNvPr id="865" name="Connection Line"/>
          <p:cNvCxnSpPr>
            <a:stCxn id="871" idx="0"/>
            <a:endCxn id="881" idx="0"/>
          </p:cNvCxnSpPr>
          <p:nvPr/>
        </p:nvCxnSpPr>
        <p:spPr>
          <a:xfrm>
            <a:off x="9061440" y="6843599"/>
            <a:ext cx="4147200" cy="4147636"/>
          </a:xfrm>
          <a:prstGeom prst="straightConnector1">
            <a:avLst/>
          </a:prstGeom>
          <a:ln w="177800">
            <a:solidFill>
              <a:srgbClr val="000000"/>
            </a:solidFill>
          </a:ln>
        </p:spPr>
      </p:cxnSp>
      <p:cxnSp>
        <p:nvCxnSpPr>
          <p:cNvPr id="866" name="Connection Line"/>
          <p:cNvCxnSpPr>
            <a:stCxn id="867" idx="0"/>
            <a:endCxn id="882" idx="0"/>
          </p:cNvCxnSpPr>
          <p:nvPr/>
        </p:nvCxnSpPr>
        <p:spPr>
          <a:xfrm>
            <a:off x="9061440" y="4769781"/>
            <a:ext cx="6220800" cy="6221454"/>
          </a:xfrm>
          <a:prstGeom prst="straightConnector1">
            <a:avLst/>
          </a:prstGeom>
          <a:ln w="177800">
            <a:solidFill>
              <a:srgbClr val="000000"/>
            </a:solidFill>
          </a:ln>
        </p:spPr>
      </p:cxnSp>
      <p:sp>
        <p:nvSpPr>
          <p:cNvPr id="867" name="Circle"/>
          <p:cNvSpPr/>
          <p:nvPr/>
        </p:nvSpPr>
        <p:spPr>
          <a:xfrm>
            <a:off x="8439360" y="4147635"/>
            <a:ext cx="1244161" cy="1244293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68" name="Circle"/>
          <p:cNvSpPr/>
          <p:nvPr/>
        </p:nvSpPr>
        <p:spPr>
          <a:xfrm>
            <a:off x="10512959" y="4147635"/>
            <a:ext cx="1244161" cy="1244293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69" name="Circle"/>
          <p:cNvSpPr/>
          <p:nvPr/>
        </p:nvSpPr>
        <p:spPr>
          <a:xfrm>
            <a:off x="12586559" y="4147635"/>
            <a:ext cx="1244161" cy="1244293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70" name="Circle"/>
          <p:cNvSpPr/>
          <p:nvPr/>
        </p:nvSpPr>
        <p:spPr>
          <a:xfrm>
            <a:off x="14660159" y="4147635"/>
            <a:ext cx="1244161" cy="1244293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71" name="Circle"/>
          <p:cNvSpPr/>
          <p:nvPr/>
        </p:nvSpPr>
        <p:spPr>
          <a:xfrm>
            <a:off x="8439360" y="6221453"/>
            <a:ext cx="1244161" cy="1244293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72" name="Circle"/>
          <p:cNvSpPr/>
          <p:nvPr/>
        </p:nvSpPr>
        <p:spPr>
          <a:xfrm>
            <a:off x="10512959" y="6221453"/>
            <a:ext cx="1244161" cy="1244293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73" name="Circle"/>
          <p:cNvSpPr/>
          <p:nvPr/>
        </p:nvSpPr>
        <p:spPr>
          <a:xfrm>
            <a:off x="12586559" y="6221453"/>
            <a:ext cx="1244161" cy="1244293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74" name="Circle"/>
          <p:cNvSpPr/>
          <p:nvPr/>
        </p:nvSpPr>
        <p:spPr>
          <a:xfrm>
            <a:off x="14660159" y="6221453"/>
            <a:ext cx="1244161" cy="1244293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75" name="Circle"/>
          <p:cNvSpPr/>
          <p:nvPr/>
        </p:nvSpPr>
        <p:spPr>
          <a:xfrm>
            <a:off x="8439360" y="8295271"/>
            <a:ext cx="1244161" cy="1244293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76" name="Circle"/>
          <p:cNvSpPr/>
          <p:nvPr/>
        </p:nvSpPr>
        <p:spPr>
          <a:xfrm>
            <a:off x="10512959" y="8295271"/>
            <a:ext cx="1244161" cy="1244293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77" name="Circle"/>
          <p:cNvSpPr/>
          <p:nvPr/>
        </p:nvSpPr>
        <p:spPr>
          <a:xfrm>
            <a:off x="12586559" y="8295271"/>
            <a:ext cx="1244161" cy="1244293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78" name="Circle"/>
          <p:cNvSpPr/>
          <p:nvPr/>
        </p:nvSpPr>
        <p:spPr>
          <a:xfrm>
            <a:off x="14660159" y="8295271"/>
            <a:ext cx="1244161" cy="1244293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79" name="Circle"/>
          <p:cNvSpPr/>
          <p:nvPr/>
        </p:nvSpPr>
        <p:spPr>
          <a:xfrm>
            <a:off x="8439360" y="10369088"/>
            <a:ext cx="1244161" cy="1244292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80" name="Circle"/>
          <p:cNvSpPr/>
          <p:nvPr/>
        </p:nvSpPr>
        <p:spPr>
          <a:xfrm>
            <a:off x="10512959" y="10369088"/>
            <a:ext cx="1244161" cy="1244292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81" name="Circle"/>
          <p:cNvSpPr/>
          <p:nvPr/>
        </p:nvSpPr>
        <p:spPr>
          <a:xfrm>
            <a:off x="12586559" y="10369088"/>
            <a:ext cx="1244161" cy="1244292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82" name="Circle"/>
          <p:cNvSpPr/>
          <p:nvPr/>
        </p:nvSpPr>
        <p:spPr>
          <a:xfrm>
            <a:off x="14660159" y="10369088"/>
            <a:ext cx="1244161" cy="1244292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cxnSp>
        <p:nvCxnSpPr>
          <p:cNvPr id="883" name="Connection Line"/>
          <p:cNvCxnSpPr>
            <a:stCxn id="867" idx="0"/>
            <a:endCxn id="868" idx="0"/>
          </p:cNvCxnSpPr>
          <p:nvPr/>
        </p:nvCxnSpPr>
        <p:spPr>
          <a:xfrm>
            <a:off x="9061440" y="4769781"/>
            <a:ext cx="2073600" cy="1"/>
          </a:xfrm>
          <a:prstGeom prst="straightConnector1">
            <a:avLst/>
          </a:prstGeom>
          <a:ln w="177800">
            <a:solidFill>
              <a:srgbClr val="000000"/>
            </a:solidFill>
          </a:ln>
        </p:spPr>
      </p:cxnSp>
      <p:cxnSp>
        <p:nvCxnSpPr>
          <p:cNvPr id="884" name="Connection Line"/>
          <p:cNvCxnSpPr>
            <a:stCxn id="868" idx="0"/>
            <a:endCxn id="869" idx="0"/>
          </p:cNvCxnSpPr>
          <p:nvPr/>
        </p:nvCxnSpPr>
        <p:spPr>
          <a:xfrm>
            <a:off x="11135039" y="4769781"/>
            <a:ext cx="2073601" cy="1"/>
          </a:xfrm>
          <a:prstGeom prst="straightConnector1">
            <a:avLst/>
          </a:prstGeom>
          <a:ln w="177800">
            <a:solidFill>
              <a:srgbClr val="000000"/>
            </a:solidFill>
          </a:ln>
        </p:spPr>
      </p:cxnSp>
      <p:cxnSp>
        <p:nvCxnSpPr>
          <p:cNvPr id="885" name="Connection Line"/>
          <p:cNvCxnSpPr>
            <a:stCxn id="869" idx="0"/>
            <a:endCxn id="870" idx="0"/>
          </p:cNvCxnSpPr>
          <p:nvPr/>
        </p:nvCxnSpPr>
        <p:spPr>
          <a:xfrm>
            <a:off x="13208639" y="4769781"/>
            <a:ext cx="2073601" cy="1"/>
          </a:xfrm>
          <a:prstGeom prst="straightConnector1">
            <a:avLst/>
          </a:prstGeom>
          <a:ln w="177800">
            <a:solidFill>
              <a:srgbClr val="000000"/>
            </a:solidFill>
          </a:ln>
        </p:spPr>
      </p:cxnSp>
      <p:cxnSp>
        <p:nvCxnSpPr>
          <p:cNvPr id="886" name="Connection Line"/>
          <p:cNvCxnSpPr>
            <a:stCxn id="867" idx="0"/>
            <a:endCxn id="871" idx="0"/>
          </p:cNvCxnSpPr>
          <p:nvPr/>
        </p:nvCxnSpPr>
        <p:spPr>
          <a:xfrm>
            <a:off x="9061440" y="4769781"/>
            <a:ext cx="1" cy="2073819"/>
          </a:xfrm>
          <a:prstGeom prst="straightConnector1">
            <a:avLst/>
          </a:prstGeom>
          <a:ln w="177800">
            <a:solidFill>
              <a:srgbClr val="000000"/>
            </a:solidFill>
          </a:ln>
        </p:spPr>
      </p:cxnSp>
      <p:cxnSp>
        <p:nvCxnSpPr>
          <p:cNvPr id="887" name="Connection Line"/>
          <p:cNvCxnSpPr>
            <a:stCxn id="871" idx="0"/>
            <a:endCxn id="868" idx="0"/>
          </p:cNvCxnSpPr>
          <p:nvPr/>
        </p:nvCxnSpPr>
        <p:spPr>
          <a:xfrm flipV="1">
            <a:off x="9061440" y="4769781"/>
            <a:ext cx="2073600" cy="2073819"/>
          </a:xfrm>
          <a:prstGeom prst="straightConnector1">
            <a:avLst/>
          </a:prstGeom>
          <a:ln w="177800">
            <a:solidFill>
              <a:srgbClr val="000000"/>
            </a:solidFill>
          </a:ln>
        </p:spPr>
      </p:cxnSp>
      <p:cxnSp>
        <p:nvCxnSpPr>
          <p:cNvPr id="888" name="Connection Line"/>
          <p:cNvCxnSpPr>
            <a:stCxn id="871" idx="0"/>
            <a:endCxn id="872" idx="0"/>
          </p:cNvCxnSpPr>
          <p:nvPr/>
        </p:nvCxnSpPr>
        <p:spPr>
          <a:xfrm>
            <a:off x="9061440" y="6843599"/>
            <a:ext cx="2073600" cy="1"/>
          </a:xfrm>
          <a:prstGeom prst="straightConnector1">
            <a:avLst/>
          </a:prstGeom>
          <a:ln w="177800">
            <a:solidFill>
              <a:srgbClr val="000000"/>
            </a:solidFill>
          </a:ln>
        </p:spPr>
      </p:cxnSp>
      <p:cxnSp>
        <p:nvCxnSpPr>
          <p:cNvPr id="889" name="Connection Line"/>
          <p:cNvCxnSpPr>
            <a:stCxn id="868" idx="0"/>
            <a:endCxn id="872" idx="0"/>
          </p:cNvCxnSpPr>
          <p:nvPr/>
        </p:nvCxnSpPr>
        <p:spPr>
          <a:xfrm>
            <a:off x="11135039" y="4769781"/>
            <a:ext cx="1" cy="2073819"/>
          </a:xfrm>
          <a:prstGeom prst="straightConnector1">
            <a:avLst/>
          </a:prstGeom>
          <a:ln w="177800">
            <a:solidFill>
              <a:srgbClr val="000000"/>
            </a:solidFill>
          </a:ln>
        </p:spPr>
      </p:cxnSp>
      <p:cxnSp>
        <p:nvCxnSpPr>
          <p:cNvPr id="890" name="Connection Line"/>
          <p:cNvCxnSpPr>
            <a:stCxn id="875" idx="0"/>
            <a:endCxn id="880" idx="0"/>
          </p:cNvCxnSpPr>
          <p:nvPr/>
        </p:nvCxnSpPr>
        <p:spPr>
          <a:xfrm>
            <a:off x="9061440" y="8917417"/>
            <a:ext cx="2073600" cy="2073818"/>
          </a:xfrm>
          <a:prstGeom prst="straightConnector1">
            <a:avLst/>
          </a:prstGeom>
          <a:ln w="177800">
            <a:solidFill>
              <a:srgbClr val="000000"/>
            </a:solidFill>
          </a:ln>
        </p:spPr>
      </p:cxnSp>
      <p:cxnSp>
        <p:nvCxnSpPr>
          <p:cNvPr id="891" name="Connection Line"/>
          <p:cNvCxnSpPr>
            <a:stCxn id="869" idx="0"/>
            <a:endCxn id="874" idx="0"/>
          </p:cNvCxnSpPr>
          <p:nvPr/>
        </p:nvCxnSpPr>
        <p:spPr>
          <a:xfrm>
            <a:off x="13208639" y="4769781"/>
            <a:ext cx="2073601" cy="2073819"/>
          </a:xfrm>
          <a:prstGeom prst="straightConnector1">
            <a:avLst/>
          </a:prstGeom>
          <a:ln w="177800">
            <a:solidFill>
              <a:srgbClr val="000000"/>
            </a:solidFill>
          </a:ln>
        </p:spPr>
      </p:cxnSp>
      <p:sp>
        <p:nvSpPr>
          <p:cNvPr id="892" name="Boggle"/>
          <p:cNvSpPr txBox="1"/>
          <p:nvPr/>
        </p:nvSpPr>
        <p:spPr>
          <a:xfrm>
            <a:off x="3962400" y="0"/>
            <a:ext cx="16459200" cy="1617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1828800">
              <a:defRPr sz="9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Boggle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cxnSp>
        <p:nvCxnSpPr>
          <p:cNvPr id="895" name="Connection Line"/>
          <p:cNvCxnSpPr>
            <a:stCxn id="921" idx="0"/>
            <a:endCxn id="924" idx="0"/>
          </p:cNvCxnSpPr>
          <p:nvPr/>
        </p:nvCxnSpPr>
        <p:spPr>
          <a:xfrm>
            <a:off x="9061440" y="10991234"/>
            <a:ext cx="6220800" cy="1"/>
          </a:xfrm>
          <a:prstGeom prst="straightConnector1">
            <a:avLst/>
          </a:prstGeom>
          <a:ln w="177800">
            <a:solidFill>
              <a:srgbClr val="000000"/>
            </a:solidFill>
          </a:ln>
        </p:spPr>
      </p:cxnSp>
      <p:cxnSp>
        <p:nvCxnSpPr>
          <p:cNvPr id="896" name="Connection Line"/>
          <p:cNvCxnSpPr>
            <a:stCxn id="917" idx="0"/>
            <a:endCxn id="920" idx="0"/>
          </p:cNvCxnSpPr>
          <p:nvPr/>
        </p:nvCxnSpPr>
        <p:spPr>
          <a:xfrm>
            <a:off x="9061440" y="8917417"/>
            <a:ext cx="6220800" cy="1"/>
          </a:xfrm>
          <a:prstGeom prst="straightConnector1">
            <a:avLst/>
          </a:prstGeom>
          <a:ln w="177800">
            <a:solidFill>
              <a:srgbClr val="000000"/>
            </a:solidFill>
          </a:ln>
        </p:spPr>
      </p:cxnSp>
      <p:cxnSp>
        <p:nvCxnSpPr>
          <p:cNvPr id="897" name="Connection Line"/>
          <p:cNvCxnSpPr>
            <a:stCxn id="912" idx="0"/>
            <a:endCxn id="924" idx="0"/>
          </p:cNvCxnSpPr>
          <p:nvPr/>
        </p:nvCxnSpPr>
        <p:spPr>
          <a:xfrm>
            <a:off x="15282239" y="4769781"/>
            <a:ext cx="1" cy="6221454"/>
          </a:xfrm>
          <a:prstGeom prst="straightConnector1">
            <a:avLst/>
          </a:prstGeom>
          <a:ln w="177800">
            <a:solidFill>
              <a:srgbClr val="000000"/>
            </a:solidFill>
          </a:ln>
        </p:spPr>
      </p:cxnSp>
      <p:cxnSp>
        <p:nvCxnSpPr>
          <p:cNvPr id="898" name="Connection Line"/>
          <p:cNvCxnSpPr>
            <a:stCxn id="911" idx="0"/>
            <a:endCxn id="923" idx="0"/>
          </p:cNvCxnSpPr>
          <p:nvPr/>
        </p:nvCxnSpPr>
        <p:spPr>
          <a:xfrm>
            <a:off x="13208639" y="4769781"/>
            <a:ext cx="1" cy="6221454"/>
          </a:xfrm>
          <a:prstGeom prst="straightConnector1">
            <a:avLst/>
          </a:prstGeom>
          <a:ln w="177800">
            <a:solidFill>
              <a:srgbClr val="000000"/>
            </a:solidFill>
          </a:ln>
        </p:spPr>
      </p:cxnSp>
      <p:cxnSp>
        <p:nvCxnSpPr>
          <p:cNvPr id="899" name="Connection Line"/>
          <p:cNvCxnSpPr>
            <a:stCxn id="910" idx="0"/>
            <a:endCxn id="922" idx="0"/>
          </p:cNvCxnSpPr>
          <p:nvPr/>
        </p:nvCxnSpPr>
        <p:spPr>
          <a:xfrm>
            <a:off x="11135039" y="4769781"/>
            <a:ext cx="1" cy="6221454"/>
          </a:xfrm>
          <a:prstGeom prst="straightConnector1">
            <a:avLst/>
          </a:prstGeom>
          <a:ln w="177800">
            <a:solidFill>
              <a:srgbClr val="000000"/>
            </a:solidFill>
          </a:ln>
        </p:spPr>
      </p:cxnSp>
      <p:cxnSp>
        <p:nvCxnSpPr>
          <p:cNvPr id="900" name="Connection Line"/>
          <p:cNvCxnSpPr>
            <a:stCxn id="909" idx="0"/>
            <a:endCxn id="921" idx="0"/>
          </p:cNvCxnSpPr>
          <p:nvPr/>
        </p:nvCxnSpPr>
        <p:spPr>
          <a:xfrm>
            <a:off x="9061440" y="4769781"/>
            <a:ext cx="1" cy="6221454"/>
          </a:xfrm>
          <a:prstGeom prst="straightConnector1">
            <a:avLst/>
          </a:prstGeom>
          <a:ln w="177800">
            <a:solidFill>
              <a:srgbClr val="000000"/>
            </a:solidFill>
          </a:ln>
        </p:spPr>
      </p:cxnSp>
      <p:cxnSp>
        <p:nvCxnSpPr>
          <p:cNvPr id="901" name="Connection Line"/>
          <p:cNvCxnSpPr>
            <a:stCxn id="914" idx="0"/>
            <a:endCxn id="916" idx="0"/>
          </p:cNvCxnSpPr>
          <p:nvPr/>
        </p:nvCxnSpPr>
        <p:spPr>
          <a:xfrm>
            <a:off x="11135039" y="6843599"/>
            <a:ext cx="4147201" cy="1"/>
          </a:xfrm>
          <a:prstGeom prst="straightConnector1">
            <a:avLst/>
          </a:prstGeom>
          <a:ln w="177800">
            <a:solidFill>
              <a:srgbClr val="000000"/>
            </a:solidFill>
          </a:ln>
        </p:spPr>
      </p:cxnSp>
      <p:cxnSp>
        <p:nvCxnSpPr>
          <p:cNvPr id="902" name="Connection Line"/>
          <p:cNvCxnSpPr>
            <a:stCxn id="920" idx="0"/>
            <a:endCxn id="923" idx="0"/>
          </p:cNvCxnSpPr>
          <p:nvPr/>
        </p:nvCxnSpPr>
        <p:spPr>
          <a:xfrm flipH="1">
            <a:off x="13208639" y="8917417"/>
            <a:ext cx="2073601" cy="2073818"/>
          </a:xfrm>
          <a:prstGeom prst="straightConnector1">
            <a:avLst/>
          </a:prstGeom>
          <a:ln w="177800">
            <a:solidFill>
              <a:srgbClr val="000000"/>
            </a:solidFill>
          </a:ln>
        </p:spPr>
      </p:cxnSp>
      <p:cxnSp>
        <p:nvCxnSpPr>
          <p:cNvPr id="903" name="Connection Line"/>
          <p:cNvCxnSpPr>
            <a:stCxn id="916" idx="0"/>
            <a:endCxn id="922" idx="0"/>
          </p:cNvCxnSpPr>
          <p:nvPr/>
        </p:nvCxnSpPr>
        <p:spPr>
          <a:xfrm flipH="1">
            <a:off x="11135039" y="6843599"/>
            <a:ext cx="4147201" cy="4147636"/>
          </a:xfrm>
          <a:prstGeom prst="straightConnector1">
            <a:avLst/>
          </a:prstGeom>
          <a:ln w="177800">
            <a:solidFill>
              <a:srgbClr val="000000"/>
            </a:solidFill>
          </a:ln>
        </p:spPr>
      </p:cxnSp>
      <p:cxnSp>
        <p:nvCxnSpPr>
          <p:cNvPr id="904" name="Connection Line"/>
          <p:cNvCxnSpPr>
            <a:stCxn id="912" idx="0"/>
            <a:endCxn id="921" idx="0"/>
          </p:cNvCxnSpPr>
          <p:nvPr/>
        </p:nvCxnSpPr>
        <p:spPr>
          <a:xfrm flipH="1">
            <a:off x="9061440" y="4769781"/>
            <a:ext cx="6220800" cy="6221454"/>
          </a:xfrm>
          <a:prstGeom prst="straightConnector1">
            <a:avLst/>
          </a:prstGeom>
          <a:ln w="177800">
            <a:solidFill>
              <a:srgbClr val="000000"/>
            </a:solidFill>
          </a:ln>
        </p:spPr>
      </p:cxnSp>
      <p:cxnSp>
        <p:nvCxnSpPr>
          <p:cNvPr id="905" name="Connection Line"/>
          <p:cNvCxnSpPr>
            <a:stCxn id="911" idx="0"/>
            <a:endCxn id="917" idx="0"/>
          </p:cNvCxnSpPr>
          <p:nvPr/>
        </p:nvCxnSpPr>
        <p:spPr>
          <a:xfrm flipH="1">
            <a:off x="9061440" y="4769781"/>
            <a:ext cx="4147200" cy="4147637"/>
          </a:xfrm>
          <a:prstGeom prst="straightConnector1">
            <a:avLst/>
          </a:prstGeom>
          <a:ln w="177800">
            <a:solidFill>
              <a:srgbClr val="000000"/>
            </a:solidFill>
          </a:ln>
        </p:spPr>
      </p:cxnSp>
      <p:cxnSp>
        <p:nvCxnSpPr>
          <p:cNvPr id="906" name="Connection Line"/>
          <p:cNvCxnSpPr>
            <a:stCxn id="910" idx="0"/>
            <a:endCxn id="920" idx="0"/>
          </p:cNvCxnSpPr>
          <p:nvPr/>
        </p:nvCxnSpPr>
        <p:spPr>
          <a:xfrm>
            <a:off x="11135039" y="4769781"/>
            <a:ext cx="4147201" cy="4147637"/>
          </a:xfrm>
          <a:prstGeom prst="straightConnector1">
            <a:avLst/>
          </a:prstGeom>
          <a:ln w="177800">
            <a:solidFill>
              <a:srgbClr val="000000"/>
            </a:solidFill>
          </a:ln>
        </p:spPr>
      </p:cxnSp>
      <p:cxnSp>
        <p:nvCxnSpPr>
          <p:cNvPr id="907" name="Connection Line"/>
          <p:cNvCxnSpPr>
            <a:stCxn id="913" idx="0"/>
            <a:endCxn id="923" idx="0"/>
          </p:cNvCxnSpPr>
          <p:nvPr/>
        </p:nvCxnSpPr>
        <p:spPr>
          <a:xfrm>
            <a:off x="9061440" y="6843599"/>
            <a:ext cx="4147200" cy="4147636"/>
          </a:xfrm>
          <a:prstGeom prst="straightConnector1">
            <a:avLst/>
          </a:prstGeom>
          <a:ln w="177800">
            <a:solidFill>
              <a:srgbClr val="000000"/>
            </a:solidFill>
          </a:ln>
        </p:spPr>
      </p:cxnSp>
      <p:cxnSp>
        <p:nvCxnSpPr>
          <p:cNvPr id="908" name="Connection Line"/>
          <p:cNvCxnSpPr>
            <a:stCxn id="909" idx="0"/>
            <a:endCxn id="924" idx="0"/>
          </p:cNvCxnSpPr>
          <p:nvPr/>
        </p:nvCxnSpPr>
        <p:spPr>
          <a:xfrm>
            <a:off x="9061440" y="4769781"/>
            <a:ext cx="6220800" cy="6221454"/>
          </a:xfrm>
          <a:prstGeom prst="straightConnector1">
            <a:avLst/>
          </a:prstGeom>
          <a:ln w="177800">
            <a:solidFill>
              <a:srgbClr val="000000"/>
            </a:solidFill>
          </a:ln>
        </p:spPr>
      </p:cxnSp>
      <p:sp>
        <p:nvSpPr>
          <p:cNvPr id="909" name="Circle"/>
          <p:cNvSpPr/>
          <p:nvPr/>
        </p:nvSpPr>
        <p:spPr>
          <a:xfrm>
            <a:off x="8439360" y="4147635"/>
            <a:ext cx="1244161" cy="1244293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10" name="Circle"/>
          <p:cNvSpPr/>
          <p:nvPr/>
        </p:nvSpPr>
        <p:spPr>
          <a:xfrm>
            <a:off x="10512959" y="4147635"/>
            <a:ext cx="1244161" cy="1244293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11" name="Circle"/>
          <p:cNvSpPr/>
          <p:nvPr/>
        </p:nvSpPr>
        <p:spPr>
          <a:xfrm>
            <a:off x="12586559" y="4147635"/>
            <a:ext cx="1244161" cy="1244293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12" name="Circle"/>
          <p:cNvSpPr/>
          <p:nvPr/>
        </p:nvSpPr>
        <p:spPr>
          <a:xfrm>
            <a:off x="14660159" y="4147635"/>
            <a:ext cx="1244161" cy="1244293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13" name="Circle"/>
          <p:cNvSpPr/>
          <p:nvPr/>
        </p:nvSpPr>
        <p:spPr>
          <a:xfrm>
            <a:off x="8439360" y="6221453"/>
            <a:ext cx="1244161" cy="1244293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14" name="Circle"/>
          <p:cNvSpPr/>
          <p:nvPr/>
        </p:nvSpPr>
        <p:spPr>
          <a:xfrm>
            <a:off x="10512959" y="6221453"/>
            <a:ext cx="1244161" cy="1244293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15" name="Circle"/>
          <p:cNvSpPr/>
          <p:nvPr/>
        </p:nvSpPr>
        <p:spPr>
          <a:xfrm>
            <a:off x="12586559" y="6221453"/>
            <a:ext cx="1244161" cy="1244293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16" name="Circle"/>
          <p:cNvSpPr/>
          <p:nvPr/>
        </p:nvSpPr>
        <p:spPr>
          <a:xfrm>
            <a:off x="14660159" y="6221453"/>
            <a:ext cx="1244161" cy="1244293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17" name="Circle"/>
          <p:cNvSpPr/>
          <p:nvPr/>
        </p:nvSpPr>
        <p:spPr>
          <a:xfrm>
            <a:off x="8439360" y="8295271"/>
            <a:ext cx="1244161" cy="1244293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18" name="Circle"/>
          <p:cNvSpPr/>
          <p:nvPr/>
        </p:nvSpPr>
        <p:spPr>
          <a:xfrm>
            <a:off x="10512959" y="8295271"/>
            <a:ext cx="1244161" cy="1244293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19" name="Circle"/>
          <p:cNvSpPr/>
          <p:nvPr/>
        </p:nvSpPr>
        <p:spPr>
          <a:xfrm>
            <a:off x="12586559" y="8295271"/>
            <a:ext cx="1244161" cy="1244293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20" name="Circle"/>
          <p:cNvSpPr/>
          <p:nvPr/>
        </p:nvSpPr>
        <p:spPr>
          <a:xfrm>
            <a:off x="14660159" y="8295271"/>
            <a:ext cx="1244161" cy="1244293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21" name="Circle"/>
          <p:cNvSpPr/>
          <p:nvPr/>
        </p:nvSpPr>
        <p:spPr>
          <a:xfrm>
            <a:off x="8439360" y="10369088"/>
            <a:ext cx="1244161" cy="1244292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22" name="Circle"/>
          <p:cNvSpPr/>
          <p:nvPr/>
        </p:nvSpPr>
        <p:spPr>
          <a:xfrm>
            <a:off x="10512959" y="10369088"/>
            <a:ext cx="1244161" cy="1244292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23" name="Circle"/>
          <p:cNvSpPr/>
          <p:nvPr/>
        </p:nvSpPr>
        <p:spPr>
          <a:xfrm>
            <a:off x="12586559" y="10369088"/>
            <a:ext cx="1244161" cy="1244292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24" name="Circle"/>
          <p:cNvSpPr/>
          <p:nvPr/>
        </p:nvSpPr>
        <p:spPr>
          <a:xfrm>
            <a:off x="14660159" y="10369088"/>
            <a:ext cx="1244161" cy="1244292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cxnSp>
        <p:nvCxnSpPr>
          <p:cNvPr id="925" name="Connection Line"/>
          <p:cNvCxnSpPr>
            <a:stCxn id="909" idx="0"/>
            <a:endCxn id="910" idx="0"/>
          </p:cNvCxnSpPr>
          <p:nvPr/>
        </p:nvCxnSpPr>
        <p:spPr>
          <a:xfrm>
            <a:off x="9061440" y="4769781"/>
            <a:ext cx="2073600" cy="1"/>
          </a:xfrm>
          <a:prstGeom prst="straightConnector1">
            <a:avLst/>
          </a:prstGeom>
          <a:ln w="177800">
            <a:solidFill>
              <a:srgbClr val="000000"/>
            </a:solidFill>
          </a:ln>
        </p:spPr>
      </p:cxnSp>
      <p:cxnSp>
        <p:nvCxnSpPr>
          <p:cNvPr id="926" name="Connection Line"/>
          <p:cNvCxnSpPr>
            <a:stCxn id="910" idx="0"/>
            <a:endCxn id="911" idx="0"/>
          </p:cNvCxnSpPr>
          <p:nvPr/>
        </p:nvCxnSpPr>
        <p:spPr>
          <a:xfrm>
            <a:off x="11135039" y="4769781"/>
            <a:ext cx="2073601" cy="1"/>
          </a:xfrm>
          <a:prstGeom prst="straightConnector1">
            <a:avLst/>
          </a:prstGeom>
          <a:ln w="177800">
            <a:solidFill>
              <a:srgbClr val="000000"/>
            </a:solidFill>
          </a:ln>
        </p:spPr>
      </p:cxnSp>
      <p:cxnSp>
        <p:nvCxnSpPr>
          <p:cNvPr id="927" name="Connection Line"/>
          <p:cNvCxnSpPr>
            <a:stCxn id="911" idx="0"/>
            <a:endCxn id="912" idx="0"/>
          </p:cNvCxnSpPr>
          <p:nvPr/>
        </p:nvCxnSpPr>
        <p:spPr>
          <a:xfrm>
            <a:off x="13208639" y="4769781"/>
            <a:ext cx="2073601" cy="1"/>
          </a:xfrm>
          <a:prstGeom prst="straightConnector1">
            <a:avLst/>
          </a:prstGeom>
          <a:ln w="177800">
            <a:solidFill>
              <a:srgbClr val="000000"/>
            </a:solidFill>
          </a:ln>
        </p:spPr>
      </p:cxnSp>
      <p:cxnSp>
        <p:nvCxnSpPr>
          <p:cNvPr id="928" name="Connection Line"/>
          <p:cNvCxnSpPr>
            <a:stCxn id="909" idx="0"/>
            <a:endCxn id="913" idx="0"/>
          </p:cNvCxnSpPr>
          <p:nvPr/>
        </p:nvCxnSpPr>
        <p:spPr>
          <a:xfrm>
            <a:off x="9061440" y="4769781"/>
            <a:ext cx="1" cy="2073819"/>
          </a:xfrm>
          <a:prstGeom prst="straightConnector1">
            <a:avLst/>
          </a:prstGeom>
          <a:ln w="177800">
            <a:solidFill>
              <a:srgbClr val="000000"/>
            </a:solidFill>
          </a:ln>
        </p:spPr>
      </p:cxnSp>
      <p:cxnSp>
        <p:nvCxnSpPr>
          <p:cNvPr id="929" name="Connection Line"/>
          <p:cNvCxnSpPr>
            <a:stCxn id="913" idx="0"/>
            <a:endCxn id="910" idx="0"/>
          </p:cNvCxnSpPr>
          <p:nvPr/>
        </p:nvCxnSpPr>
        <p:spPr>
          <a:xfrm flipV="1">
            <a:off x="9061440" y="4769781"/>
            <a:ext cx="2073600" cy="2073819"/>
          </a:xfrm>
          <a:prstGeom prst="straightConnector1">
            <a:avLst/>
          </a:prstGeom>
          <a:ln w="177800">
            <a:solidFill>
              <a:srgbClr val="000000"/>
            </a:solidFill>
          </a:ln>
        </p:spPr>
      </p:cxnSp>
      <p:cxnSp>
        <p:nvCxnSpPr>
          <p:cNvPr id="930" name="Connection Line"/>
          <p:cNvCxnSpPr>
            <a:stCxn id="913" idx="0"/>
            <a:endCxn id="914" idx="0"/>
          </p:cNvCxnSpPr>
          <p:nvPr/>
        </p:nvCxnSpPr>
        <p:spPr>
          <a:xfrm>
            <a:off x="9061440" y="6843599"/>
            <a:ext cx="2073600" cy="1"/>
          </a:xfrm>
          <a:prstGeom prst="straightConnector1">
            <a:avLst/>
          </a:prstGeom>
          <a:ln w="177800">
            <a:solidFill>
              <a:srgbClr val="000000"/>
            </a:solidFill>
          </a:ln>
        </p:spPr>
      </p:cxnSp>
      <p:cxnSp>
        <p:nvCxnSpPr>
          <p:cNvPr id="931" name="Connection Line"/>
          <p:cNvCxnSpPr>
            <a:stCxn id="910" idx="0"/>
            <a:endCxn id="914" idx="0"/>
          </p:cNvCxnSpPr>
          <p:nvPr/>
        </p:nvCxnSpPr>
        <p:spPr>
          <a:xfrm>
            <a:off x="11135039" y="4769781"/>
            <a:ext cx="1" cy="2073819"/>
          </a:xfrm>
          <a:prstGeom prst="straightConnector1">
            <a:avLst/>
          </a:prstGeom>
          <a:ln w="177800">
            <a:solidFill>
              <a:srgbClr val="000000"/>
            </a:solidFill>
          </a:ln>
        </p:spPr>
      </p:cxnSp>
      <p:cxnSp>
        <p:nvCxnSpPr>
          <p:cNvPr id="932" name="Connection Line"/>
          <p:cNvCxnSpPr>
            <a:stCxn id="917" idx="0"/>
            <a:endCxn id="922" idx="0"/>
          </p:cNvCxnSpPr>
          <p:nvPr/>
        </p:nvCxnSpPr>
        <p:spPr>
          <a:xfrm>
            <a:off x="9061440" y="8917417"/>
            <a:ext cx="2073600" cy="2073818"/>
          </a:xfrm>
          <a:prstGeom prst="straightConnector1">
            <a:avLst/>
          </a:prstGeom>
          <a:ln w="177800">
            <a:solidFill>
              <a:srgbClr val="000000"/>
            </a:solidFill>
          </a:ln>
        </p:spPr>
      </p:cxnSp>
      <p:cxnSp>
        <p:nvCxnSpPr>
          <p:cNvPr id="933" name="Connection Line"/>
          <p:cNvCxnSpPr>
            <a:stCxn id="911" idx="0"/>
            <a:endCxn id="916" idx="0"/>
          </p:cNvCxnSpPr>
          <p:nvPr/>
        </p:nvCxnSpPr>
        <p:spPr>
          <a:xfrm>
            <a:off x="13208639" y="4769781"/>
            <a:ext cx="2073601" cy="2073819"/>
          </a:xfrm>
          <a:prstGeom prst="straightConnector1">
            <a:avLst/>
          </a:prstGeom>
          <a:ln w="177800">
            <a:solidFill>
              <a:srgbClr val="000000"/>
            </a:solidFill>
          </a:ln>
        </p:spPr>
      </p:cxnSp>
      <p:sp>
        <p:nvSpPr>
          <p:cNvPr id="934" name="Boggle"/>
          <p:cNvSpPr txBox="1"/>
          <p:nvPr/>
        </p:nvSpPr>
        <p:spPr>
          <a:xfrm>
            <a:off x="3962400" y="0"/>
            <a:ext cx="16459200" cy="1617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1828800">
              <a:defRPr sz="9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Boggle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939" name="Group"/>
          <p:cNvGrpSpPr/>
          <p:nvPr/>
        </p:nvGrpSpPr>
        <p:grpSpPr>
          <a:xfrm>
            <a:off x="3048000" y="0"/>
            <a:ext cx="18288000" cy="13716000"/>
            <a:chOff x="0" y="0"/>
            <a:chExt cx="18288000" cy="13716000"/>
          </a:xfrm>
        </p:grpSpPr>
        <p:sp>
          <p:nvSpPr>
            <p:cNvPr id="937" name="Rectangle"/>
            <p:cNvSpPr/>
            <p:nvPr/>
          </p:nvSpPr>
          <p:spPr>
            <a:xfrm>
              <a:off x="0" y="0"/>
              <a:ext cx="18288000" cy="137160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72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938" name="Some terms:"/>
            <p:cNvSpPr txBox="1"/>
            <p:nvPr/>
          </p:nvSpPr>
          <p:spPr>
            <a:xfrm>
              <a:off x="0" y="6207760"/>
              <a:ext cx="18288000" cy="13004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72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Some terms: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942" name="Path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499616">
              <a:defRPr sz="7544">
                <a:solidFill>
                  <a:srgbClr val="FFFFFF"/>
                </a:solidFill>
              </a:defRPr>
            </a:lvl1pPr>
          </a:lstStyle>
          <a:p>
            <a:pPr/>
            <a:r>
              <a:t>Paths</a:t>
            </a:r>
          </a:p>
        </p:txBody>
      </p:sp>
      <p:sp>
        <p:nvSpPr>
          <p:cNvPr id="943" name="path: A path from vertex a to b is a sequence of edges that can be followed starting from a to reach b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path</a:t>
            </a:r>
            <a:r>
              <a:rPr b="0"/>
              <a:t>: A path from vertex </a:t>
            </a:r>
            <a:r>
              <a:rPr b="0" i="1"/>
              <a:t>a</a:t>
            </a:r>
            <a:r>
              <a:rPr b="0"/>
              <a:t> to </a:t>
            </a:r>
            <a:r>
              <a:rPr b="0" i="1"/>
              <a:t>b</a:t>
            </a:r>
            <a:r>
              <a:rPr b="0"/>
              <a:t> is a sequence of edges that can be followed starting from </a:t>
            </a:r>
            <a:r>
              <a:rPr b="0" i="1"/>
              <a:t>a</a:t>
            </a:r>
            <a:r>
              <a:rPr b="0"/>
              <a:t> to reach </a:t>
            </a:r>
            <a:r>
              <a:rPr b="0" i="1"/>
              <a:t>b</a:t>
            </a:r>
            <a:r>
              <a:rPr b="0"/>
              <a:t>.</a:t>
            </a:r>
            <a:endParaRPr b="0"/>
          </a:p>
          <a:p>
            <a:pPr lvl="1" marL="798512" indent="-454025">
              <a:spcBef>
                <a:spcPts val="1000"/>
              </a:spcBef>
              <a:defRPr sz="4400"/>
            </a:pPr>
            <a:r>
              <a:t>can be represented as vertices visited, or edges taken</a:t>
            </a:r>
          </a:p>
          <a:p>
            <a:pPr lvl="1" marL="798512" indent="-454025">
              <a:spcBef>
                <a:spcPts val="1000"/>
              </a:spcBef>
              <a:defRPr sz="4400"/>
            </a:pPr>
            <a:r>
              <a:t>example, one path from </a:t>
            </a:r>
            <a:r>
              <a:rPr i="1"/>
              <a:t>V</a:t>
            </a:r>
            <a:r>
              <a:t> to </a:t>
            </a:r>
            <a:r>
              <a:rPr i="1"/>
              <a:t>Z</a:t>
            </a:r>
            <a:r>
              <a:t>: {b, h} or {V, X, Z}</a:t>
            </a:r>
          </a:p>
          <a:p>
            <a:pPr lvl="1" marL="798512" indent="-454025">
              <a:spcBef>
                <a:spcPts val="1000"/>
              </a:spcBef>
              <a:defRPr sz="4400"/>
            </a:pPr>
            <a:r>
              <a:t>What are two paths from U to Y?</a:t>
            </a:r>
          </a:p>
          <a:p>
            <a:pPr lvl="1" marL="798512" indent="-454025">
              <a:spcBef>
                <a:spcPts val="1000"/>
              </a:spcBef>
              <a:defRPr sz="4400"/>
            </a:pPr>
          </a:p>
          <a:p>
            <a:pPr>
              <a:defRPr b="1"/>
            </a:pPr>
            <a:r>
              <a:t>path length</a:t>
            </a:r>
            <a:r>
              <a:rPr b="0"/>
              <a:t>: Number of vertices</a:t>
            </a:r>
            <a:br>
              <a:rPr b="0"/>
            </a:br>
            <a:r>
              <a:rPr b="0"/>
              <a:t>or edges contained in the path.</a:t>
            </a:r>
            <a:endParaRPr b="0"/>
          </a:p>
          <a:p>
            <a:pPr lvl="1" marL="798512" indent="-454025">
              <a:spcBef>
                <a:spcPts val="1000"/>
              </a:spcBef>
              <a:defRPr sz="4400"/>
            </a:pPr>
          </a:p>
          <a:p>
            <a:pPr>
              <a:defRPr b="1"/>
            </a:pPr>
            <a:r>
              <a:t>neighbor</a:t>
            </a:r>
            <a:r>
              <a:rPr b="0" i="1"/>
              <a:t> </a:t>
            </a:r>
            <a:r>
              <a:rPr b="0"/>
              <a:t>or </a:t>
            </a:r>
            <a:r>
              <a:t>adjacent</a:t>
            </a:r>
            <a:r>
              <a:rPr b="0" i="1"/>
              <a:t>: </a:t>
            </a:r>
            <a:r>
              <a:rPr b="0"/>
              <a:t>Two vertices</a:t>
            </a:r>
            <a:br>
              <a:rPr b="0"/>
            </a:br>
            <a:r>
              <a:rPr b="0"/>
              <a:t>connected directly by an edge.</a:t>
            </a:r>
            <a:endParaRPr b="0"/>
          </a:p>
          <a:p>
            <a:pPr lvl="1" marL="798512" indent="-454025">
              <a:spcBef>
                <a:spcPts val="1000"/>
              </a:spcBef>
              <a:defRPr sz="4400"/>
            </a:pPr>
            <a:r>
              <a:t>example: V and X</a:t>
            </a:r>
          </a:p>
        </p:txBody>
      </p:sp>
      <p:sp>
        <p:nvSpPr>
          <p:cNvPr id="944" name="Line"/>
          <p:cNvSpPr/>
          <p:nvPr/>
        </p:nvSpPr>
        <p:spPr>
          <a:xfrm>
            <a:off x="15579725" y="7270750"/>
            <a:ext cx="2705867" cy="35367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42" h="20796" fill="norm" stroke="1" extrusionOk="0">
                <a:moveTo>
                  <a:pt x="10221" y="0"/>
                </a:moveTo>
                <a:cubicBezTo>
                  <a:pt x="10374" y="2265"/>
                  <a:pt x="9588" y="10146"/>
                  <a:pt x="11270" y="13592"/>
                </a:cubicBezTo>
                <a:cubicBezTo>
                  <a:pt x="12951" y="17038"/>
                  <a:pt x="19023" y="21600"/>
                  <a:pt x="20311" y="20675"/>
                </a:cubicBezTo>
                <a:cubicBezTo>
                  <a:pt x="21600" y="19749"/>
                  <a:pt x="20792" y="9348"/>
                  <a:pt x="19001" y="8040"/>
                </a:cubicBezTo>
                <a:cubicBezTo>
                  <a:pt x="17210" y="6732"/>
                  <a:pt x="12733" y="12890"/>
                  <a:pt x="9566" y="12826"/>
                </a:cubicBezTo>
                <a:cubicBezTo>
                  <a:pt x="6399" y="12762"/>
                  <a:pt x="1987" y="8726"/>
                  <a:pt x="0" y="7657"/>
                </a:cubicBezTo>
              </a:path>
            </a:pathLst>
          </a:custGeom>
          <a:ln w="114300">
            <a:solidFill>
              <a:srgbClr val="C0504D"/>
            </a:solidFill>
            <a:headEnd type="triangle"/>
          </a:ln>
        </p:spPr>
        <p:txBody>
          <a:bodyPr tIns="91439" bIns="91439" anchor="ctr"/>
          <a:lstStyle/>
          <a:p>
            <a:pPr algn="l" defTabSz="914400">
              <a:defRPr sz="40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945" name="Line"/>
          <p:cNvSpPr/>
          <p:nvPr/>
        </p:nvSpPr>
        <p:spPr>
          <a:xfrm>
            <a:off x="17240250" y="6962775"/>
            <a:ext cx="2911476" cy="11628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978" fill="norm" stroke="1" extrusionOk="0">
                <a:moveTo>
                  <a:pt x="0" y="0"/>
                </a:moveTo>
                <a:cubicBezTo>
                  <a:pt x="1612" y="3072"/>
                  <a:pt x="6070" y="15269"/>
                  <a:pt x="9670" y="18434"/>
                </a:cubicBezTo>
                <a:cubicBezTo>
                  <a:pt x="13270" y="21600"/>
                  <a:pt x="19109" y="18900"/>
                  <a:pt x="21600" y="18993"/>
                </a:cubicBezTo>
              </a:path>
            </a:pathLst>
          </a:custGeom>
          <a:ln w="114300">
            <a:solidFill>
              <a:srgbClr val="1F497D"/>
            </a:solidFill>
            <a:tailEnd type="triangle"/>
          </a:ln>
        </p:spPr>
        <p:txBody>
          <a:bodyPr tIns="91439" bIns="91439" anchor="ctr"/>
          <a:lstStyle/>
          <a:p>
            <a:pPr algn="l" defTabSz="914400">
              <a:defRPr sz="40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980" name="Group"/>
          <p:cNvGrpSpPr/>
          <p:nvPr/>
        </p:nvGrpSpPr>
        <p:grpSpPr>
          <a:xfrm>
            <a:off x="14751050" y="6331584"/>
            <a:ext cx="6229350" cy="5491481"/>
            <a:chOff x="0" y="-6349"/>
            <a:chExt cx="6229350" cy="5491480"/>
          </a:xfrm>
        </p:grpSpPr>
        <p:grpSp>
          <p:nvGrpSpPr>
            <p:cNvPr id="948" name="Group"/>
            <p:cNvGrpSpPr/>
            <p:nvPr/>
          </p:nvGrpSpPr>
          <p:grpSpPr>
            <a:xfrm>
              <a:off x="3251200" y="1555750"/>
              <a:ext cx="812800" cy="805181"/>
              <a:chOff x="0" y="-6349"/>
              <a:chExt cx="812800" cy="805180"/>
            </a:xfrm>
          </p:grpSpPr>
          <p:sp>
            <p:nvSpPr>
              <p:cNvPr id="946" name="Oval"/>
              <p:cNvSpPr/>
              <p:nvPr/>
            </p:nvSpPr>
            <p:spPr>
              <a:xfrm>
                <a:off x="0" y="5714"/>
                <a:ext cx="812800" cy="781054"/>
              </a:xfrm>
              <a:prstGeom prst="ellipse">
                <a:avLst/>
              </a:prstGeom>
              <a:solidFill>
                <a:srgbClr val="E8E8E8"/>
              </a:solidFill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914400">
                  <a:defRPr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947" name="X"/>
              <p:cNvSpPr txBox="1"/>
              <p:nvPr/>
            </p:nvSpPr>
            <p:spPr>
              <a:xfrm>
                <a:off x="176773" y="-6350"/>
                <a:ext cx="459254" cy="80518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91439" tIns="91439" rIns="91439" bIns="91439" numCol="1" anchor="ctr">
                <a:spAutoFit/>
              </a:bodyPr>
              <a:lstStyle>
                <a:lvl1pPr defTabSz="914400">
                  <a:defRPr sz="4000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/>
                <a:r>
                  <a:t>X</a:t>
                </a:r>
              </a:p>
            </p:txBody>
          </p:sp>
        </p:grpSp>
        <p:grpSp>
          <p:nvGrpSpPr>
            <p:cNvPr id="951" name="Group"/>
            <p:cNvGrpSpPr/>
            <p:nvPr/>
          </p:nvGrpSpPr>
          <p:grpSpPr>
            <a:xfrm>
              <a:off x="0" y="1555750"/>
              <a:ext cx="812800" cy="805181"/>
              <a:chOff x="0" y="-6349"/>
              <a:chExt cx="812800" cy="805180"/>
            </a:xfrm>
          </p:grpSpPr>
          <p:sp>
            <p:nvSpPr>
              <p:cNvPr id="949" name="Oval"/>
              <p:cNvSpPr/>
              <p:nvPr/>
            </p:nvSpPr>
            <p:spPr>
              <a:xfrm>
                <a:off x="0" y="5714"/>
                <a:ext cx="812800" cy="781054"/>
              </a:xfrm>
              <a:prstGeom prst="ellipse">
                <a:avLst/>
              </a:prstGeom>
              <a:solidFill>
                <a:srgbClr val="E8E8E8"/>
              </a:solidFill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914400">
                  <a:defRPr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950" name="U"/>
              <p:cNvSpPr txBox="1"/>
              <p:nvPr/>
            </p:nvSpPr>
            <p:spPr>
              <a:xfrm>
                <a:off x="145643" y="-6350"/>
                <a:ext cx="521514" cy="80518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91439" tIns="91439" rIns="91439" bIns="91439" numCol="1" anchor="ctr">
                <a:spAutoFit/>
              </a:bodyPr>
              <a:lstStyle>
                <a:lvl1pPr defTabSz="914400">
                  <a:defRPr sz="4000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/>
                <a:r>
                  <a:t>U</a:t>
                </a:r>
              </a:p>
            </p:txBody>
          </p:sp>
        </p:grpSp>
        <p:grpSp>
          <p:nvGrpSpPr>
            <p:cNvPr id="954" name="Group"/>
            <p:cNvGrpSpPr/>
            <p:nvPr/>
          </p:nvGrpSpPr>
          <p:grpSpPr>
            <a:xfrm>
              <a:off x="1625600" y="-6350"/>
              <a:ext cx="812800" cy="805181"/>
              <a:chOff x="0" y="-6349"/>
              <a:chExt cx="812800" cy="805180"/>
            </a:xfrm>
          </p:grpSpPr>
          <p:sp>
            <p:nvSpPr>
              <p:cNvPr id="952" name="Oval"/>
              <p:cNvSpPr/>
              <p:nvPr/>
            </p:nvSpPr>
            <p:spPr>
              <a:xfrm>
                <a:off x="0" y="5714"/>
                <a:ext cx="812800" cy="781054"/>
              </a:xfrm>
              <a:prstGeom prst="ellipse">
                <a:avLst/>
              </a:prstGeom>
              <a:solidFill>
                <a:srgbClr val="E8E8E8"/>
              </a:solidFill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914400">
                  <a:defRPr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953" name="V"/>
              <p:cNvSpPr txBox="1"/>
              <p:nvPr/>
            </p:nvSpPr>
            <p:spPr>
              <a:xfrm>
                <a:off x="164494" y="-6350"/>
                <a:ext cx="483812" cy="80518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91439" tIns="91439" rIns="91439" bIns="91439" numCol="1" anchor="ctr">
                <a:spAutoFit/>
              </a:bodyPr>
              <a:lstStyle>
                <a:lvl1pPr defTabSz="914400">
                  <a:defRPr sz="4000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/>
                <a:r>
                  <a:t>V</a:t>
                </a:r>
              </a:p>
            </p:txBody>
          </p:sp>
        </p:grpSp>
        <p:grpSp>
          <p:nvGrpSpPr>
            <p:cNvPr id="957" name="Group"/>
            <p:cNvGrpSpPr/>
            <p:nvPr/>
          </p:nvGrpSpPr>
          <p:grpSpPr>
            <a:xfrm>
              <a:off x="1625600" y="3117850"/>
              <a:ext cx="812800" cy="805181"/>
              <a:chOff x="0" y="-6349"/>
              <a:chExt cx="812800" cy="805180"/>
            </a:xfrm>
          </p:grpSpPr>
          <p:sp>
            <p:nvSpPr>
              <p:cNvPr id="955" name="Oval"/>
              <p:cNvSpPr/>
              <p:nvPr/>
            </p:nvSpPr>
            <p:spPr>
              <a:xfrm>
                <a:off x="0" y="5714"/>
                <a:ext cx="812800" cy="781054"/>
              </a:xfrm>
              <a:prstGeom prst="ellipse">
                <a:avLst/>
              </a:prstGeom>
              <a:solidFill>
                <a:srgbClr val="E8E8E8"/>
              </a:solidFill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914400">
                  <a:defRPr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956" name="W"/>
              <p:cNvSpPr txBox="1"/>
              <p:nvPr/>
            </p:nvSpPr>
            <p:spPr>
              <a:xfrm>
                <a:off x="82639" y="-6350"/>
                <a:ext cx="647522" cy="80518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91439" tIns="91439" rIns="91439" bIns="91439" numCol="1" anchor="ctr">
                <a:spAutoFit/>
              </a:bodyPr>
              <a:lstStyle>
                <a:lvl1pPr defTabSz="914400">
                  <a:defRPr sz="4000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/>
                <a:r>
                  <a:t>W</a:t>
                </a:r>
              </a:p>
            </p:txBody>
          </p:sp>
        </p:grpSp>
        <p:grpSp>
          <p:nvGrpSpPr>
            <p:cNvPr id="960" name="Group"/>
            <p:cNvGrpSpPr/>
            <p:nvPr/>
          </p:nvGrpSpPr>
          <p:grpSpPr>
            <a:xfrm>
              <a:off x="5416550" y="1555750"/>
              <a:ext cx="812800" cy="805181"/>
              <a:chOff x="0" y="-6349"/>
              <a:chExt cx="812800" cy="805180"/>
            </a:xfrm>
          </p:grpSpPr>
          <p:sp>
            <p:nvSpPr>
              <p:cNvPr id="958" name="Oval"/>
              <p:cNvSpPr/>
              <p:nvPr/>
            </p:nvSpPr>
            <p:spPr>
              <a:xfrm>
                <a:off x="0" y="5714"/>
                <a:ext cx="812800" cy="781054"/>
              </a:xfrm>
              <a:prstGeom prst="ellipse">
                <a:avLst/>
              </a:prstGeom>
              <a:solidFill>
                <a:srgbClr val="E8E8E8"/>
              </a:solidFill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914400">
                  <a:defRPr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959" name="Z"/>
              <p:cNvSpPr txBox="1"/>
              <p:nvPr/>
            </p:nvSpPr>
            <p:spPr>
              <a:xfrm>
                <a:off x="189671" y="-6350"/>
                <a:ext cx="433458" cy="80518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91439" tIns="91439" rIns="91439" bIns="91439" numCol="1" anchor="ctr">
                <a:spAutoFit/>
              </a:bodyPr>
              <a:lstStyle>
                <a:lvl1pPr defTabSz="914400">
                  <a:defRPr sz="4000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/>
                <a:r>
                  <a:t>Z</a:t>
                </a:r>
              </a:p>
            </p:txBody>
          </p:sp>
        </p:grpSp>
        <p:sp>
          <p:nvSpPr>
            <p:cNvPr id="961" name="Line"/>
            <p:cNvSpPr/>
            <p:nvPr/>
          </p:nvSpPr>
          <p:spPr>
            <a:xfrm flipH="1">
              <a:off x="695324" y="688340"/>
              <a:ext cx="1047751" cy="97790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962" name="Line"/>
            <p:cNvSpPr/>
            <p:nvPr/>
          </p:nvSpPr>
          <p:spPr>
            <a:xfrm flipH="1" flipV="1">
              <a:off x="695324" y="2250439"/>
              <a:ext cx="1047751" cy="97790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963" name="Line"/>
            <p:cNvSpPr/>
            <p:nvPr/>
          </p:nvSpPr>
          <p:spPr>
            <a:xfrm flipV="1">
              <a:off x="2317750" y="2250439"/>
              <a:ext cx="1050925" cy="97790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964" name="Line"/>
            <p:cNvSpPr/>
            <p:nvPr/>
          </p:nvSpPr>
          <p:spPr>
            <a:xfrm>
              <a:off x="4079875" y="1958339"/>
              <a:ext cx="1320800" cy="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965" name="Line"/>
            <p:cNvSpPr/>
            <p:nvPr/>
          </p:nvSpPr>
          <p:spPr>
            <a:xfrm>
              <a:off x="2317750" y="688340"/>
              <a:ext cx="1050925" cy="97790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966" name="Line"/>
            <p:cNvSpPr/>
            <p:nvPr/>
          </p:nvSpPr>
          <p:spPr>
            <a:xfrm flipH="1">
              <a:off x="2032000" y="802639"/>
              <a:ext cx="1" cy="231140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grpSp>
          <p:nvGrpSpPr>
            <p:cNvPr id="969" name="Group"/>
            <p:cNvGrpSpPr/>
            <p:nvPr/>
          </p:nvGrpSpPr>
          <p:grpSpPr>
            <a:xfrm>
              <a:off x="3267075" y="4679950"/>
              <a:ext cx="812800" cy="805181"/>
              <a:chOff x="0" y="-6349"/>
              <a:chExt cx="812800" cy="805180"/>
            </a:xfrm>
          </p:grpSpPr>
          <p:sp>
            <p:nvSpPr>
              <p:cNvPr id="967" name="Oval"/>
              <p:cNvSpPr/>
              <p:nvPr/>
            </p:nvSpPr>
            <p:spPr>
              <a:xfrm>
                <a:off x="0" y="5714"/>
                <a:ext cx="812800" cy="781054"/>
              </a:xfrm>
              <a:prstGeom prst="ellipse">
                <a:avLst/>
              </a:prstGeom>
              <a:solidFill>
                <a:srgbClr val="E8E8E8"/>
              </a:solidFill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914400">
                  <a:defRPr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968" name="Y"/>
              <p:cNvSpPr txBox="1"/>
              <p:nvPr/>
            </p:nvSpPr>
            <p:spPr>
              <a:xfrm>
                <a:off x="184834" y="-6350"/>
                <a:ext cx="443132" cy="80518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91439" tIns="91439" rIns="91439" bIns="91439" numCol="1" anchor="ctr">
                <a:spAutoFit/>
              </a:bodyPr>
              <a:lstStyle>
                <a:lvl1pPr defTabSz="914400">
                  <a:defRPr sz="4000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/>
                <a:r>
                  <a:t>Y</a:t>
                </a:r>
              </a:p>
            </p:txBody>
          </p:sp>
        </p:grpSp>
        <p:sp>
          <p:nvSpPr>
            <p:cNvPr id="970" name="Line"/>
            <p:cNvSpPr/>
            <p:nvPr/>
          </p:nvSpPr>
          <p:spPr>
            <a:xfrm>
              <a:off x="2317749" y="3812540"/>
              <a:ext cx="1066802" cy="97790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971" name="Line"/>
            <p:cNvSpPr/>
            <p:nvPr/>
          </p:nvSpPr>
          <p:spPr>
            <a:xfrm>
              <a:off x="3657599" y="2364740"/>
              <a:ext cx="15876" cy="231140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972" name="a"/>
            <p:cNvSpPr txBox="1"/>
            <p:nvPr/>
          </p:nvSpPr>
          <p:spPr>
            <a:xfrm>
              <a:off x="695325" y="412115"/>
              <a:ext cx="609600" cy="8051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>
              <a:lvl1pPr defTabSz="914400">
                <a:defRPr sz="40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a</a:t>
              </a:r>
            </a:p>
          </p:txBody>
        </p:sp>
        <p:sp>
          <p:nvSpPr>
            <p:cNvPr id="973" name="c"/>
            <p:cNvSpPr txBox="1"/>
            <p:nvPr/>
          </p:nvSpPr>
          <p:spPr>
            <a:xfrm>
              <a:off x="669925" y="2364739"/>
              <a:ext cx="581025" cy="8051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>
              <a:lvl1pPr defTabSz="914400">
                <a:defRPr sz="40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c</a:t>
              </a:r>
            </a:p>
          </p:txBody>
        </p:sp>
        <p:sp>
          <p:nvSpPr>
            <p:cNvPr id="974" name="b"/>
            <p:cNvSpPr txBox="1"/>
            <p:nvPr/>
          </p:nvSpPr>
          <p:spPr>
            <a:xfrm>
              <a:off x="2844800" y="396240"/>
              <a:ext cx="625475" cy="8051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>
              <a:lvl1pPr defTabSz="914400">
                <a:defRPr sz="40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b</a:t>
              </a:r>
            </a:p>
          </p:txBody>
        </p:sp>
        <p:sp>
          <p:nvSpPr>
            <p:cNvPr id="975" name="e"/>
            <p:cNvSpPr txBox="1"/>
            <p:nvPr/>
          </p:nvSpPr>
          <p:spPr>
            <a:xfrm>
              <a:off x="2708275" y="2479039"/>
              <a:ext cx="612775" cy="8051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>
              <a:lvl1pPr defTabSz="914400">
                <a:defRPr sz="40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e</a:t>
              </a:r>
            </a:p>
          </p:txBody>
        </p:sp>
        <p:sp>
          <p:nvSpPr>
            <p:cNvPr id="976" name="d"/>
            <p:cNvSpPr txBox="1"/>
            <p:nvPr/>
          </p:nvSpPr>
          <p:spPr>
            <a:xfrm>
              <a:off x="1489075" y="1307465"/>
              <a:ext cx="625475" cy="8051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>
              <a:lvl1pPr defTabSz="914400">
                <a:defRPr sz="40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d</a:t>
              </a:r>
            </a:p>
          </p:txBody>
        </p:sp>
        <p:sp>
          <p:nvSpPr>
            <p:cNvPr id="977" name="f"/>
            <p:cNvSpPr txBox="1"/>
            <p:nvPr/>
          </p:nvSpPr>
          <p:spPr>
            <a:xfrm>
              <a:off x="2447925" y="4187190"/>
              <a:ext cx="501650" cy="8051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>
              <a:lvl1pPr defTabSz="914400">
                <a:defRPr sz="40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f</a:t>
              </a:r>
            </a:p>
          </p:txBody>
        </p:sp>
        <p:sp>
          <p:nvSpPr>
            <p:cNvPr id="978" name="g"/>
            <p:cNvSpPr txBox="1"/>
            <p:nvPr/>
          </p:nvSpPr>
          <p:spPr>
            <a:xfrm>
              <a:off x="3587750" y="3228339"/>
              <a:ext cx="628650" cy="8051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>
              <a:lvl1pPr defTabSz="914400">
                <a:defRPr sz="40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g</a:t>
              </a:r>
            </a:p>
          </p:txBody>
        </p:sp>
        <p:sp>
          <p:nvSpPr>
            <p:cNvPr id="979" name="h"/>
            <p:cNvSpPr txBox="1"/>
            <p:nvPr/>
          </p:nvSpPr>
          <p:spPr>
            <a:xfrm>
              <a:off x="4486275" y="1958339"/>
              <a:ext cx="625475" cy="8051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>
              <a:lvl1pPr defTabSz="914400">
                <a:defRPr sz="40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h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2000"/>
                                        <p:tgtEl>
                                          <p:spTgt spid="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2" dur="2000"/>
                                        <p:tgtEl>
                                          <p:spTgt spid="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45" grpId="1"/>
      <p:bldP build="whole" bldLvl="1" animBg="1" rev="0" advAuto="0" spid="944" grpId="2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Circle"/>
          <p:cNvSpPr/>
          <p:nvPr/>
        </p:nvSpPr>
        <p:spPr>
          <a:xfrm>
            <a:off x="8576071" y="9025073"/>
            <a:ext cx="1270001" cy="1270001"/>
          </a:xfrm>
          <a:prstGeom prst="ellipse">
            <a:avLst/>
          </a:prstGeom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983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984" name="Loops and cycl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499616">
              <a:defRPr sz="7544">
                <a:solidFill>
                  <a:srgbClr val="FFFFFF"/>
                </a:solidFill>
              </a:defRPr>
            </a:lvl1pPr>
          </a:lstStyle>
          <a:p>
            <a:pPr/>
            <a:r>
              <a:t>Loops and cycles</a:t>
            </a:r>
          </a:p>
        </p:txBody>
      </p:sp>
      <p:sp>
        <p:nvSpPr>
          <p:cNvPr id="985" name="cycle: A path that begins and ends at the same node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cycle</a:t>
            </a:r>
            <a:r>
              <a:rPr b="0"/>
              <a:t>: A path that begins and ends at the same node.</a:t>
            </a:r>
            <a:endParaRPr b="0"/>
          </a:p>
          <a:p>
            <a:pPr lvl="1" marL="798512" indent="-454025">
              <a:spcBef>
                <a:spcPts val="1000"/>
              </a:spcBef>
              <a:defRPr sz="4400"/>
            </a:pPr>
            <a:r>
              <a:t>example: {b, g, f, c, a} or {V, X, Y, W, U, V}.</a:t>
            </a:r>
          </a:p>
          <a:p>
            <a:pPr lvl="1" marL="798512" indent="-454025">
              <a:spcBef>
                <a:spcPts val="1000"/>
              </a:spcBef>
              <a:defRPr sz="4400"/>
            </a:pPr>
            <a:r>
              <a:t>example: {c, d, a} or {U, W, V, U}.</a:t>
            </a:r>
          </a:p>
          <a:p>
            <a:pPr lvl="1" marL="798512" indent="-454025">
              <a:spcBef>
                <a:spcPts val="1000"/>
              </a:spcBef>
              <a:defRPr sz="2400"/>
            </a:pPr>
          </a:p>
          <a:p>
            <a:pPr lvl="1" marL="798512" indent="-454025">
              <a:spcBef>
                <a:spcPts val="1000"/>
              </a:spcBef>
              <a:defRPr b="1" sz="4400"/>
            </a:pPr>
            <a:r>
              <a:t>acyclic graph</a:t>
            </a:r>
            <a:r>
              <a:rPr b="0"/>
              <a:t>: One that does</a:t>
            </a:r>
            <a:br>
              <a:rPr b="0"/>
            </a:br>
            <a:r>
              <a:rPr b="0"/>
              <a:t>not contain any cycles.</a:t>
            </a:r>
          </a:p>
          <a:p>
            <a:pPr lvl="1" marL="798512" indent="-454025">
              <a:spcBef>
                <a:spcPts val="1000"/>
              </a:spcBef>
              <a:defRPr sz="4400"/>
            </a:pPr>
          </a:p>
          <a:p>
            <a:pPr>
              <a:defRPr b="1"/>
            </a:pPr>
            <a:r>
              <a:t>loop</a:t>
            </a:r>
            <a:r>
              <a:rPr b="0"/>
              <a:t>: An edge directly from</a:t>
            </a:r>
            <a:br>
              <a:rPr b="0"/>
            </a:br>
            <a:r>
              <a:rPr b="0"/>
              <a:t>a node to itself.</a:t>
            </a:r>
            <a:endParaRPr b="0"/>
          </a:p>
          <a:p>
            <a:pPr lvl="1" marL="798512" indent="-454025">
              <a:spcBef>
                <a:spcPts val="1000"/>
              </a:spcBef>
              <a:defRPr sz="4400"/>
            </a:pPr>
          </a:p>
          <a:p>
            <a:pPr lvl="1" marL="798512" indent="-454025">
              <a:spcBef>
                <a:spcPts val="1000"/>
              </a:spcBef>
              <a:defRPr sz="4400"/>
            </a:pPr>
          </a:p>
          <a:p>
            <a:pPr lvl="1" marL="798512" indent="-454025">
              <a:spcBef>
                <a:spcPts val="1000"/>
              </a:spcBef>
              <a:defRPr sz="4400"/>
            </a:pPr>
          </a:p>
          <a:p>
            <a:pPr lvl="1" marL="798512" indent="-454025">
              <a:spcBef>
                <a:spcPts val="1000"/>
              </a:spcBef>
              <a:defRPr sz="4400"/>
            </a:pPr>
            <a:r>
              <a:t>Many graphs don't allow loops.</a:t>
            </a:r>
          </a:p>
        </p:txBody>
      </p:sp>
      <p:sp>
        <p:nvSpPr>
          <p:cNvPr id="986" name="Line"/>
          <p:cNvSpPr/>
          <p:nvPr/>
        </p:nvSpPr>
        <p:spPr>
          <a:xfrm>
            <a:off x="15225107" y="6927850"/>
            <a:ext cx="3487797" cy="43958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024" h="21561" fill="norm" stroke="1" extrusionOk="0">
                <a:moveTo>
                  <a:pt x="11600" y="465"/>
                </a:moveTo>
                <a:cubicBezTo>
                  <a:pt x="12794" y="1512"/>
                  <a:pt x="17680" y="3232"/>
                  <a:pt x="18764" y="6748"/>
                </a:cubicBezTo>
                <a:cubicBezTo>
                  <a:pt x="19848" y="10264"/>
                  <a:pt x="21230" y="21600"/>
                  <a:pt x="18104" y="21561"/>
                </a:cubicBezTo>
                <a:cubicBezTo>
                  <a:pt x="14978" y="21522"/>
                  <a:pt x="-370" y="10315"/>
                  <a:pt x="7" y="6515"/>
                </a:cubicBezTo>
                <a:cubicBezTo>
                  <a:pt x="384" y="2715"/>
                  <a:pt x="5380" y="1357"/>
                  <a:pt x="6793" y="0"/>
                </a:cubicBezTo>
              </a:path>
            </a:pathLst>
          </a:custGeom>
          <a:ln w="114300">
            <a:solidFill>
              <a:srgbClr val="1F497D"/>
            </a:solidFill>
            <a:tailEnd type="triangle"/>
          </a:ln>
        </p:spPr>
        <p:txBody>
          <a:bodyPr tIns="91439" bIns="91439" anchor="ctr"/>
          <a:lstStyle/>
          <a:p>
            <a:pPr algn="l" defTabSz="914400">
              <a:defRPr sz="40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987" name="Line"/>
          <p:cNvSpPr/>
          <p:nvPr/>
        </p:nvSpPr>
        <p:spPr>
          <a:xfrm>
            <a:off x="15633700" y="7248577"/>
            <a:ext cx="2628909" cy="35090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42" h="19697" fill="norm" stroke="1" extrusionOk="0">
                <a:moveTo>
                  <a:pt x="131" y="4592"/>
                </a:moveTo>
                <a:cubicBezTo>
                  <a:pt x="1725" y="3882"/>
                  <a:pt x="7841" y="-1159"/>
                  <a:pt x="9697" y="246"/>
                </a:cubicBezTo>
                <a:cubicBezTo>
                  <a:pt x="11553" y="1650"/>
                  <a:pt x="9501" y="9796"/>
                  <a:pt x="11270" y="13019"/>
                </a:cubicBezTo>
                <a:cubicBezTo>
                  <a:pt x="13039" y="16242"/>
                  <a:pt x="19023" y="20441"/>
                  <a:pt x="20311" y="19584"/>
                </a:cubicBezTo>
                <a:cubicBezTo>
                  <a:pt x="21600" y="18726"/>
                  <a:pt x="20792" y="9087"/>
                  <a:pt x="19001" y="7874"/>
                </a:cubicBezTo>
                <a:cubicBezTo>
                  <a:pt x="17210" y="6662"/>
                  <a:pt x="12733" y="12369"/>
                  <a:pt x="9566" y="12310"/>
                </a:cubicBezTo>
                <a:cubicBezTo>
                  <a:pt x="6399" y="12250"/>
                  <a:pt x="1987" y="8510"/>
                  <a:pt x="0" y="7519"/>
                </a:cubicBezTo>
              </a:path>
            </a:pathLst>
          </a:custGeom>
          <a:ln w="114300">
            <a:solidFill>
              <a:srgbClr val="C0504D"/>
            </a:solidFill>
            <a:headEnd type="triangle"/>
          </a:ln>
        </p:spPr>
        <p:txBody>
          <a:bodyPr tIns="91439" bIns="91439" anchor="ctr"/>
          <a:lstStyle/>
          <a:p>
            <a:pPr algn="l" defTabSz="914400">
              <a:defRPr sz="40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1022" name="Group"/>
          <p:cNvGrpSpPr/>
          <p:nvPr/>
        </p:nvGrpSpPr>
        <p:grpSpPr>
          <a:xfrm>
            <a:off x="14830425" y="6399848"/>
            <a:ext cx="6048376" cy="5358129"/>
            <a:chOff x="0" y="-6349"/>
            <a:chExt cx="6048375" cy="5358128"/>
          </a:xfrm>
        </p:grpSpPr>
        <p:grpSp>
          <p:nvGrpSpPr>
            <p:cNvPr id="990" name="Group"/>
            <p:cNvGrpSpPr/>
            <p:nvPr/>
          </p:nvGrpSpPr>
          <p:grpSpPr>
            <a:xfrm>
              <a:off x="3155949" y="1511299"/>
              <a:ext cx="787401" cy="805181"/>
              <a:chOff x="0" y="-6349"/>
              <a:chExt cx="787400" cy="805180"/>
            </a:xfrm>
          </p:grpSpPr>
          <p:sp>
            <p:nvSpPr>
              <p:cNvPr id="988" name="Oval"/>
              <p:cNvSpPr/>
              <p:nvPr/>
            </p:nvSpPr>
            <p:spPr>
              <a:xfrm>
                <a:off x="0" y="16827"/>
                <a:ext cx="787400" cy="758826"/>
              </a:xfrm>
              <a:prstGeom prst="ellipse">
                <a:avLst/>
              </a:prstGeom>
              <a:solidFill>
                <a:srgbClr val="E8E8E8"/>
              </a:solidFill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914400">
                  <a:defRPr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989" name="X"/>
              <p:cNvSpPr txBox="1"/>
              <p:nvPr/>
            </p:nvSpPr>
            <p:spPr>
              <a:xfrm>
                <a:off x="164072" y="-6350"/>
                <a:ext cx="459254" cy="80518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91439" tIns="91439" rIns="91439" bIns="91439" numCol="1" anchor="ctr">
                <a:spAutoFit/>
              </a:bodyPr>
              <a:lstStyle>
                <a:lvl1pPr defTabSz="914400">
                  <a:defRPr sz="4000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/>
                <a:r>
                  <a:t>X</a:t>
                </a:r>
              </a:p>
            </p:txBody>
          </p:sp>
        </p:grpSp>
        <p:grpSp>
          <p:nvGrpSpPr>
            <p:cNvPr id="993" name="Group"/>
            <p:cNvGrpSpPr/>
            <p:nvPr/>
          </p:nvGrpSpPr>
          <p:grpSpPr>
            <a:xfrm>
              <a:off x="0" y="1511299"/>
              <a:ext cx="790577" cy="805181"/>
              <a:chOff x="0" y="-6349"/>
              <a:chExt cx="790576" cy="805180"/>
            </a:xfrm>
          </p:grpSpPr>
          <p:sp>
            <p:nvSpPr>
              <p:cNvPr id="991" name="Oval"/>
              <p:cNvSpPr/>
              <p:nvPr/>
            </p:nvSpPr>
            <p:spPr>
              <a:xfrm>
                <a:off x="0" y="16827"/>
                <a:ext cx="790577" cy="758826"/>
              </a:xfrm>
              <a:prstGeom prst="ellipse">
                <a:avLst/>
              </a:prstGeom>
              <a:solidFill>
                <a:srgbClr val="E8E8E8"/>
              </a:solidFill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914400">
                  <a:defRPr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992" name="U"/>
              <p:cNvSpPr txBox="1"/>
              <p:nvPr/>
            </p:nvSpPr>
            <p:spPr>
              <a:xfrm>
                <a:off x="134530" y="-6350"/>
                <a:ext cx="521514" cy="80518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91439" tIns="91439" rIns="91439" bIns="91439" numCol="1" anchor="ctr">
                <a:spAutoFit/>
              </a:bodyPr>
              <a:lstStyle>
                <a:lvl1pPr defTabSz="914400">
                  <a:defRPr sz="4000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/>
                <a:r>
                  <a:t>U</a:t>
                </a:r>
              </a:p>
            </p:txBody>
          </p:sp>
        </p:grpSp>
        <p:grpSp>
          <p:nvGrpSpPr>
            <p:cNvPr id="996" name="Group"/>
            <p:cNvGrpSpPr/>
            <p:nvPr/>
          </p:nvGrpSpPr>
          <p:grpSpPr>
            <a:xfrm>
              <a:off x="1577974" y="-6350"/>
              <a:ext cx="787401" cy="805181"/>
              <a:chOff x="0" y="-6349"/>
              <a:chExt cx="787400" cy="805180"/>
            </a:xfrm>
          </p:grpSpPr>
          <p:sp>
            <p:nvSpPr>
              <p:cNvPr id="994" name="Oval"/>
              <p:cNvSpPr/>
              <p:nvPr/>
            </p:nvSpPr>
            <p:spPr>
              <a:xfrm>
                <a:off x="0" y="16827"/>
                <a:ext cx="787400" cy="758826"/>
              </a:xfrm>
              <a:prstGeom prst="ellipse">
                <a:avLst/>
              </a:prstGeom>
              <a:solidFill>
                <a:srgbClr val="E8E8E8"/>
              </a:solidFill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914400">
                  <a:defRPr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995" name="V"/>
              <p:cNvSpPr txBox="1"/>
              <p:nvPr/>
            </p:nvSpPr>
            <p:spPr>
              <a:xfrm>
                <a:off x="151793" y="-6350"/>
                <a:ext cx="483812" cy="80518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91439" tIns="91439" rIns="91439" bIns="91439" numCol="1" anchor="ctr">
                <a:spAutoFit/>
              </a:bodyPr>
              <a:lstStyle>
                <a:lvl1pPr defTabSz="914400">
                  <a:defRPr sz="4000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/>
                <a:r>
                  <a:t>V</a:t>
                </a:r>
              </a:p>
            </p:txBody>
          </p:sp>
        </p:grpSp>
        <p:grpSp>
          <p:nvGrpSpPr>
            <p:cNvPr id="999" name="Group"/>
            <p:cNvGrpSpPr/>
            <p:nvPr/>
          </p:nvGrpSpPr>
          <p:grpSpPr>
            <a:xfrm>
              <a:off x="1577974" y="3028949"/>
              <a:ext cx="787401" cy="805181"/>
              <a:chOff x="0" y="-6349"/>
              <a:chExt cx="787400" cy="805180"/>
            </a:xfrm>
          </p:grpSpPr>
          <p:sp>
            <p:nvSpPr>
              <p:cNvPr id="997" name="Oval"/>
              <p:cNvSpPr/>
              <p:nvPr/>
            </p:nvSpPr>
            <p:spPr>
              <a:xfrm>
                <a:off x="0" y="16827"/>
                <a:ext cx="787400" cy="758826"/>
              </a:xfrm>
              <a:prstGeom prst="ellipse">
                <a:avLst/>
              </a:prstGeom>
              <a:solidFill>
                <a:srgbClr val="E8E8E8"/>
              </a:solidFill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914400">
                  <a:defRPr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998" name="W"/>
              <p:cNvSpPr txBox="1"/>
              <p:nvPr/>
            </p:nvSpPr>
            <p:spPr>
              <a:xfrm>
                <a:off x="69938" y="-6350"/>
                <a:ext cx="647522" cy="80518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91439" tIns="91439" rIns="91439" bIns="91439" numCol="1" anchor="ctr">
                <a:spAutoFit/>
              </a:bodyPr>
              <a:lstStyle>
                <a:lvl1pPr defTabSz="914400">
                  <a:defRPr sz="4000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/>
                <a:r>
                  <a:t>W</a:t>
                </a:r>
              </a:p>
            </p:txBody>
          </p:sp>
        </p:grpSp>
        <p:grpSp>
          <p:nvGrpSpPr>
            <p:cNvPr id="1002" name="Group"/>
            <p:cNvGrpSpPr/>
            <p:nvPr/>
          </p:nvGrpSpPr>
          <p:grpSpPr>
            <a:xfrm>
              <a:off x="5257799" y="1511299"/>
              <a:ext cx="790577" cy="805181"/>
              <a:chOff x="0" y="-6349"/>
              <a:chExt cx="790576" cy="805180"/>
            </a:xfrm>
          </p:grpSpPr>
          <p:sp>
            <p:nvSpPr>
              <p:cNvPr id="1000" name="Oval"/>
              <p:cNvSpPr/>
              <p:nvPr/>
            </p:nvSpPr>
            <p:spPr>
              <a:xfrm>
                <a:off x="0" y="16827"/>
                <a:ext cx="790577" cy="758826"/>
              </a:xfrm>
              <a:prstGeom prst="ellipse">
                <a:avLst/>
              </a:prstGeom>
              <a:solidFill>
                <a:srgbClr val="E8E8E8"/>
              </a:solidFill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914400">
                  <a:defRPr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001" name="Z"/>
              <p:cNvSpPr txBox="1"/>
              <p:nvPr/>
            </p:nvSpPr>
            <p:spPr>
              <a:xfrm>
                <a:off x="178558" y="-6350"/>
                <a:ext cx="433458" cy="80518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91439" tIns="91439" rIns="91439" bIns="91439" numCol="1" anchor="ctr">
                <a:spAutoFit/>
              </a:bodyPr>
              <a:lstStyle>
                <a:lvl1pPr defTabSz="914400">
                  <a:defRPr sz="4000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/>
                <a:r>
                  <a:t>Z</a:t>
                </a:r>
              </a:p>
            </p:txBody>
          </p:sp>
        </p:grpSp>
        <p:sp>
          <p:nvSpPr>
            <p:cNvPr id="1003" name="Line"/>
            <p:cNvSpPr/>
            <p:nvPr/>
          </p:nvSpPr>
          <p:spPr>
            <a:xfrm flipH="1">
              <a:off x="673100" y="680402"/>
              <a:ext cx="1019175" cy="949325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004" name="Line"/>
            <p:cNvSpPr/>
            <p:nvPr/>
          </p:nvSpPr>
          <p:spPr>
            <a:xfrm flipH="1" flipV="1">
              <a:off x="673100" y="2198053"/>
              <a:ext cx="1019175" cy="949325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005" name="Line"/>
            <p:cNvSpPr/>
            <p:nvPr/>
          </p:nvSpPr>
          <p:spPr>
            <a:xfrm flipV="1">
              <a:off x="2254249" y="2198053"/>
              <a:ext cx="1015999" cy="949325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006" name="Line"/>
            <p:cNvSpPr/>
            <p:nvPr/>
          </p:nvSpPr>
          <p:spPr>
            <a:xfrm>
              <a:off x="3959224" y="1915477"/>
              <a:ext cx="1285875" cy="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007" name="Line"/>
            <p:cNvSpPr/>
            <p:nvPr/>
          </p:nvSpPr>
          <p:spPr>
            <a:xfrm>
              <a:off x="2254249" y="680402"/>
              <a:ext cx="1015999" cy="949325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008" name="Line"/>
            <p:cNvSpPr/>
            <p:nvPr/>
          </p:nvSpPr>
          <p:spPr>
            <a:xfrm flipH="1">
              <a:off x="1971674" y="791527"/>
              <a:ext cx="1" cy="2244725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grpSp>
          <p:nvGrpSpPr>
            <p:cNvPr id="1011" name="Group"/>
            <p:cNvGrpSpPr/>
            <p:nvPr/>
          </p:nvGrpSpPr>
          <p:grpSpPr>
            <a:xfrm>
              <a:off x="3174999" y="4546598"/>
              <a:ext cx="784225" cy="805181"/>
              <a:chOff x="0" y="-6349"/>
              <a:chExt cx="784224" cy="805180"/>
            </a:xfrm>
          </p:grpSpPr>
          <p:sp>
            <p:nvSpPr>
              <p:cNvPr id="1009" name="Oval"/>
              <p:cNvSpPr/>
              <p:nvPr/>
            </p:nvSpPr>
            <p:spPr>
              <a:xfrm>
                <a:off x="0" y="16827"/>
                <a:ext cx="784225" cy="758826"/>
              </a:xfrm>
              <a:prstGeom prst="ellipse">
                <a:avLst/>
              </a:prstGeom>
              <a:solidFill>
                <a:srgbClr val="E8E8E8"/>
              </a:solidFill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914400">
                  <a:defRPr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010" name="Y"/>
              <p:cNvSpPr txBox="1"/>
              <p:nvPr/>
            </p:nvSpPr>
            <p:spPr>
              <a:xfrm>
                <a:off x="170546" y="-6350"/>
                <a:ext cx="443132" cy="80518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91439" tIns="91439" rIns="91439" bIns="91439" numCol="1" anchor="ctr">
                <a:spAutoFit/>
              </a:bodyPr>
              <a:lstStyle>
                <a:lvl1pPr defTabSz="914400">
                  <a:defRPr sz="4000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/>
                <a:r>
                  <a:t>Y</a:t>
                </a:r>
              </a:p>
            </p:txBody>
          </p:sp>
        </p:grpSp>
        <p:sp>
          <p:nvSpPr>
            <p:cNvPr id="1012" name="Line"/>
            <p:cNvSpPr/>
            <p:nvPr/>
          </p:nvSpPr>
          <p:spPr>
            <a:xfrm>
              <a:off x="2254249" y="3715702"/>
              <a:ext cx="1031875" cy="949324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013" name="Line"/>
            <p:cNvSpPr/>
            <p:nvPr/>
          </p:nvSpPr>
          <p:spPr>
            <a:xfrm>
              <a:off x="3552824" y="2309177"/>
              <a:ext cx="12699" cy="2244725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014" name="a"/>
            <p:cNvSpPr txBox="1"/>
            <p:nvPr/>
          </p:nvSpPr>
          <p:spPr>
            <a:xfrm>
              <a:off x="393699" y="394652"/>
              <a:ext cx="596899" cy="8051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>
              <a:lvl1pPr defTabSz="914400">
                <a:defRPr sz="40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a</a:t>
              </a:r>
            </a:p>
          </p:txBody>
        </p:sp>
        <p:sp>
          <p:nvSpPr>
            <p:cNvPr id="1015" name="c"/>
            <p:cNvSpPr txBox="1"/>
            <p:nvPr/>
          </p:nvSpPr>
          <p:spPr>
            <a:xfrm>
              <a:off x="393699" y="2671127"/>
              <a:ext cx="561975" cy="8051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>
              <a:lvl1pPr defTabSz="914400">
                <a:defRPr sz="40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c</a:t>
              </a:r>
            </a:p>
          </p:txBody>
        </p:sp>
        <p:sp>
          <p:nvSpPr>
            <p:cNvPr id="1016" name="b"/>
            <p:cNvSpPr txBox="1"/>
            <p:nvPr/>
          </p:nvSpPr>
          <p:spPr>
            <a:xfrm>
              <a:off x="2892424" y="394652"/>
              <a:ext cx="606425" cy="8051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>
              <a:lvl1pPr defTabSz="914400">
                <a:defRPr sz="40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b</a:t>
              </a:r>
            </a:p>
          </p:txBody>
        </p:sp>
        <p:sp>
          <p:nvSpPr>
            <p:cNvPr id="1017" name="e"/>
            <p:cNvSpPr txBox="1"/>
            <p:nvPr/>
          </p:nvSpPr>
          <p:spPr>
            <a:xfrm>
              <a:off x="2632074" y="2420302"/>
              <a:ext cx="593725" cy="8051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>
              <a:lvl1pPr defTabSz="914400">
                <a:defRPr sz="40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e</a:t>
              </a:r>
            </a:p>
          </p:txBody>
        </p:sp>
        <p:sp>
          <p:nvSpPr>
            <p:cNvPr id="1018" name="d"/>
            <p:cNvSpPr txBox="1"/>
            <p:nvPr/>
          </p:nvSpPr>
          <p:spPr>
            <a:xfrm>
              <a:off x="1444624" y="1280477"/>
              <a:ext cx="609599" cy="8051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>
              <a:lvl1pPr defTabSz="914400">
                <a:defRPr sz="40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d</a:t>
              </a:r>
            </a:p>
          </p:txBody>
        </p:sp>
        <p:sp>
          <p:nvSpPr>
            <p:cNvPr id="1019" name="f"/>
            <p:cNvSpPr txBox="1"/>
            <p:nvPr/>
          </p:nvSpPr>
          <p:spPr>
            <a:xfrm>
              <a:off x="2089149" y="4220526"/>
              <a:ext cx="482599" cy="8051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>
              <a:lvl1pPr defTabSz="914400">
                <a:defRPr sz="40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f</a:t>
              </a:r>
            </a:p>
          </p:txBody>
        </p:sp>
        <p:sp>
          <p:nvSpPr>
            <p:cNvPr id="1020" name="g"/>
            <p:cNvSpPr txBox="1"/>
            <p:nvPr/>
          </p:nvSpPr>
          <p:spPr>
            <a:xfrm>
              <a:off x="3813174" y="3179127"/>
              <a:ext cx="606425" cy="8051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>
              <a:lvl1pPr defTabSz="914400">
                <a:defRPr sz="40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g</a:t>
              </a:r>
            </a:p>
          </p:txBody>
        </p:sp>
        <p:sp>
          <p:nvSpPr>
            <p:cNvPr id="1021" name="h"/>
            <p:cNvSpPr txBox="1"/>
            <p:nvPr/>
          </p:nvSpPr>
          <p:spPr>
            <a:xfrm>
              <a:off x="4356099" y="1912302"/>
              <a:ext cx="606425" cy="8051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>
              <a:lvl1pPr defTabSz="914400">
                <a:defRPr sz="40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h</a:t>
              </a:r>
            </a:p>
          </p:txBody>
        </p:sp>
      </p:grpSp>
      <p:grpSp>
        <p:nvGrpSpPr>
          <p:cNvPr id="1025" name="Group"/>
          <p:cNvGrpSpPr/>
          <p:nvPr/>
        </p:nvGrpSpPr>
        <p:grpSpPr>
          <a:xfrm>
            <a:off x="8276308" y="9475343"/>
            <a:ext cx="787401" cy="805181"/>
            <a:chOff x="0" y="-6349"/>
            <a:chExt cx="787400" cy="805180"/>
          </a:xfrm>
        </p:grpSpPr>
        <p:sp>
          <p:nvSpPr>
            <p:cNvPr id="1023" name="Oval"/>
            <p:cNvSpPr/>
            <p:nvPr/>
          </p:nvSpPr>
          <p:spPr>
            <a:xfrm>
              <a:off x="0" y="16827"/>
              <a:ext cx="787400" cy="758826"/>
            </a:xfrm>
            <a:prstGeom prst="ellipse">
              <a:avLst/>
            </a:prstGeom>
            <a:solidFill>
              <a:srgbClr val="E8E8E8"/>
            </a:solidFill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4" name="X"/>
            <p:cNvSpPr txBox="1"/>
            <p:nvPr/>
          </p:nvSpPr>
          <p:spPr>
            <a:xfrm>
              <a:off x="164072" y="-6350"/>
              <a:ext cx="459254" cy="8051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ctr">
              <a:spAutoFit/>
            </a:bodyPr>
            <a:lstStyle>
              <a:lvl1pPr defTabSz="914400">
                <a:defRPr sz="40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X</a:t>
              </a:r>
            </a:p>
          </p:txBody>
        </p:sp>
      </p:grpSp>
      <p:grpSp>
        <p:nvGrpSpPr>
          <p:cNvPr id="1028" name="Group"/>
          <p:cNvGrpSpPr/>
          <p:nvPr/>
        </p:nvGrpSpPr>
        <p:grpSpPr>
          <a:xfrm>
            <a:off x="6698333" y="10992993"/>
            <a:ext cx="787401" cy="805181"/>
            <a:chOff x="0" y="-6349"/>
            <a:chExt cx="787400" cy="805180"/>
          </a:xfrm>
        </p:grpSpPr>
        <p:sp>
          <p:nvSpPr>
            <p:cNvPr id="1026" name="Oval"/>
            <p:cNvSpPr/>
            <p:nvPr/>
          </p:nvSpPr>
          <p:spPr>
            <a:xfrm>
              <a:off x="0" y="16827"/>
              <a:ext cx="787400" cy="758826"/>
            </a:xfrm>
            <a:prstGeom prst="ellipse">
              <a:avLst/>
            </a:prstGeom>
            <a:solidFill>
              <a:srgbClr val="E8E8E8"/>
            </a:solidFill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7" name="W"/>
            <p:cNvSpPr txBox="1"/>
            <p:nvPr/>
          </p:nvSpPr>
          <p:spPr>
            <a:xfrm>
              <a:off x="69938" y="-6350"/>
              <a:ext cx="647522" cy="8051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ctr">
              <a:spAutoFit/>
            </a:bodyPr>
            <a:lstStyle>
              <a:lvl1pPr defTabSz="914400">
                <a:defRPr sz="40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W</a:t>
              </a:r>
            </a:p>
          </p:txBody>
        </p:sp>
      </p:grpSp>
      <p:sp>
        <p:nvSpPr>
          <p:cNvPr id="1029" name="Line"/>
          <p:cNvSpPr/>
          <p:nvPr/>
        </p:nvSpPr>
        <p:spPr>
          <a:xfrm flipV="1">
            <a:off x="7374608" y="10162097"/>
            <a:ext cx="1015999" cy="949325"/>
          </a:xfrm>
          <a:prstGeom prst="line">
            <a:avLst/>
          </a:prstGeom>
          <a:ln w="635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030" name="e"/>
          <p:cNvSpPr txBox="1"/>
          <p:nvPr/>
        </p:nvSpPr>
        <p:spPr>
          <a:xfrm>
            <a:off x="7752433" y="10384346"/>
            <a:ext cx="593725" cy="80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914400">
              <a:defRPr sz="4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e</a:t>
            </a:r>
          </a:p>
        </p:txBody>
      </p:sp>
      <p:sp>
        <p:nvSpPr>
          <p:cNvPr id="1031" name="f…"/>
          <p:cNvSpPr txBox="1"/>
          <p:nvPr/>
        </p:nvSpPr>
        <p:spPr>
          <a:xfrm>
            <a:off x="9041996" y="9585385"/>
            <a:ext cx="2061949" cy="1427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defTabSz="914400">
              <a:defRPr sz="4000">
                <a:latin typeface="Calibri"/>
                <a:ea typeface="Calibri"/>
                <a:cs typeface="Calibri"/>
                <a:sym typeface="Calibri"/>
              </a:defRPr>
            </a:pPr>
            <a:r>
              <a:t>f </a:t>
            </a:r>
          </a:p>
          <a:p>
            <a:pPr defTabSz="914400">
              <a:defRPr sz="4000">
                <a:latin typeface="Calibri"/>
                <a:ea typeface="Calibri"/>
                <a:cs typeface="Calibri"/>
                <a:sym typeface="Calibri"/>
              </a:defRPr>
            </a:pPr>
            <a:r>
              <a:t>(loop)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2000"/>
                                        <p:tgtEl>
                                          <p:spTgt spid="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2" dur="2000"/>
                                        <p:tgtEl>
                                          <p:spTgt spid="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86" grpId="1"/>
      <p:bldP build="whole" bldLvl="1" animBg="1" rev="0" advAuto="0" spid="987" grpId="2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034" name="Reachability, connectednes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499616">
              <a:defRPr sz="7544">
                <a:solidFill>
                  <a:srgbClr val="FFFFFF"/>
                </a:solidFill>
              </a:defRPr>
            </a:lvl1pPr>
          </a:lstStyle>
          <a:p>
            <a:pPr/>
            <a:r>
              <a:t>Reachability, connectedness</a:t>
            </a:r>
          </a:p>
        </p:txBody>
      </p:sp>
      <p:sp>
        <p:nvSpPr>
          <p:cNvPr id="1035" name="reachable: Vertex b is reachable from vertex a if a path exists from a to b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reachable</a:t>
            </a:r>
            <a:r>
              <a:rPr b="0"/>
              <a:t>: Vertex </a:t>
            </a:r>
            <a:r>
              <a:rPr b="0" i="1"/>
              <a:t>b</a:t>
            </a:r>
            <a:r>
              <a:rPr b="0"/>
              <a:t> is </a:t>
            </a:r>
            <a:r>
              <a:rPr b="0" i="1"/>
              <a:t>reachable </a:t>
            </a:r>
            <a:r>
              <a:rPr b="0"/>
              <a:t>from vertex </a:t>
            </a:r>
            <a:r>
              <a:rPr b="0" i="1"/>
              <a:t>a</a:t>
            </a:r>
            <a:br>
              <a:rPr b="0" i="1"/>
            </a:br>
            <a:r>
              <a:rPr b="0"/>
              <a:t>if a path exists from </a:t>
            </a:r>
            <a:r>
              <a:rPr b="0" i="1"/>
              <a:t>a</a:t>
            </a:r>
            <a:r>
              <a:rPr b="0"/>
              <a:t> to </a:t>
            </a:r>
            <a:r>
              <a:rPr b="0" i="1"/>
              <a:t>b</a:t>
            </a:r>
            <a:r>
              <a:rPr b="0"/>
              <a:t>.</a:t>
            </a:r>
            <a:endParaRPr b="0"/>
          </a:p>
          <a:p>
            <a:pPr lvl="1" marL="798512" indent="-454025">
              <a:spcBef>
                <a:spcPts val="1000"/>
              </a:spcBef>
              <a:defRPr sz="4400"/>
            </a:pPr>
          </a:p>
          <a:p>
            <a:pPr>
              <a:defRPr b="1"/>
            </a:pPr>
            <a:r>
              <a:t>connected</a:t>
            </a:r>
            <a:r>
              <a:rPr b="0"/>
              <a:t>: A graph is </a:t>
            </a:r>
            <a:r>
              <a:rPr b="0" i="1"/>
              <a:t>connected</a:t>
            </a:r>
            <a:r>
              <a:rPr b="0"/>
              <a:t> if every</a:t>
            </a:r>
            <a:br>
              <a:rPr b="0"/>
            </a:br>
            <a:r>
              <a:rPr b="0"/>
              <a:t>vertex is reachable from every other.</a:t>
            </a:r>
            <a:endParaRPr b="0"/>
          </a:p>
          <a:p>
            <a:pPr lvl="1" marL="798512" indent="-454025">
              <a:spcBef>
                <a:spcPts val="1000"/>
              </a:spcBef>
              <a:defRPr sz="4400"/>
            </a:pPr>
          </a:p>
          <a:p>
            <a:pPr>
              <a:defRPr b="1"/>
            </a:pPr>
            <a:r>
              <a:t>complete</a:t>
            </a:r>
            <a:r>
              <a:rPr b="0"/>
              <a:t>: If every vertex has a direct</a:t>
            </a:r>
            <a:br>
              <a:rPr b="0"/>
            </a:br>
            <a:r>
              <a:rPr b="0"/>
              <a:t>edge to every other.</a:t>
            </a:r>
          </a:p>
        </p:txBody>
      </p:sp>
      <p:grpSp>
        <p:nvGrpSpPr>
          <p:cNvPr id="1070" name="Group"/>
          <p:cNvGrpSpPr/>
          <p:nvPr/>
        </p:nvGrpSpPr>
        <p:grpSpPr>
          <a:xfrm>
            <a:off x="14478000" y="2731135"/>
            <a:ext cx="6229350" cy="5491481"/>
            <a:chOff x="0" y="-6349"/>
            <a:chExt cx="6229350" cy="5491480"/>
          </a:xfrm>
        </p:grpSpPr>
        <p:grpSp>
          <p:nvGrpSpPr>
            <p:cNvPr id="1038" name="Group"/>
            <p:cNvGrpSpPr/>
            <p:nvPr/>
          </p:nvGrpSpPr>
          <p:grpSpPr>
            <a:xfrm>
              <a:off x="3251200" y="1555750"/>
              <a:ext cx="812800" cy="805181"/>
              <a:chOff x="0" y="-6349"/>
              <a:chExt cx="812800" cy="805180"/>
            </a:xfrm>
          </p:grpSpPr>
          <p:sp>
            <p:nvSpPr>
              <p:cNvPr id="1036" name="Oval"/>
              <p:cNvSpPr/>
              <p:nvPr/>
            </p:nvSpPr>
            <p:spPr>
              <a:xfrm>
                <a:off x="0" y="5714"/>
                <a:ext cx="812800" cy="781054"/>
              </a:xfrm>
              <a:prstGeom prst="ellipse">
                <a:avLst/>
              </a:prstGeom>
              <a:solidFill>
                <a:srgbClr val="E8E8E8"/>
              </a:solidFill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914400">
                  <a:defRPr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037" name="X"/>
              <p:cNvSpPr txBox="1"/>
              <p:nvPr/>
            </p:nvSpPr>
            <p:spPr>
              <a:xfrm>
                <a:off x="176773" y="-6350"/>
                <a:ext cx="459254" cy="80518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91439" tIns="91439" rIns="91439" bIns="91439" numCol="1" anchor="ctr">
                <a:spAutoFit/>
              </a:bodyPr>
              <a:lstStyle>
                <a:lvl1pPr defTabSz="914400">
                  <a:defRPr sz="4000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/>
                <a:r>
                  <a:t>X</a:t>
                </a:r>
              </a:p>
            </p:txBody>
          </p:sp>
        </p:grpSp>
        <p:grpSp>
          <p:nvGrpSpPr>
            <p:cNvPr id="1041" name="Group"/>
            <p:cNvGrpSpPr/>
            <p:nvPr/>
          </p:nvGrpSpPr>
          <p:grpSpPr>
            <a:xfrm>
              <a:off x="0" y="1555750"/>
              <a:ext cx="812800" cy="805181"/>
              <a:chOff x="0" y="-6349"/>
              <a:chExt cx="812800" cy="805180"/>
            </a:xfrm>
          </p:grpSpPr>
          <p:sp>
            <p:nvSpPr>
              <p:cNvPr id="1039" name="Oval"/>
              <p:cNvSpPr/>
              <p:nvPr/>
            </p:nvSpPr>
            <p:spPr>
              <a:xfrm>
                <a:off x="0" y="5714"/>
                <a:ext cx="812800" cy="781054"/>
              </a:xfrm>
              <a:prstGeom prst="ellipse">
                <a:avLst/>
              </a:prstGeom>
              <a:solidFill>
                <a:srgbClr val="E8E8E8"/>
              </a:solidFill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914400">
                  <a:defRPr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040" name="U"/>
              <p:cNvSpPr txBox="1"/>
              <p:nvPr/>
            </p:nvSpPr>
            <p:spPr>
              <a:xfrm>
                <a:off x="145643" y="-6350"/>
                <a:ext cx="521514" cy="80518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91439" tIns="91439" rIns="91439" bIns="91439" numCol="1" anchor="ctr">
                <a:spAutoFit/>
              </a:bodyPr>
              <a:lstStyle>
                <a:lvl1pPr defTabSz="914400">
                  <a:defRPr sz="4000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/>
                <a:r>
                  <a:t>U</a:t>
                </a:r>
              </a:p>
            </p:txBody>
          </p:sp>
        </p:grpSp>
        <p:grpSp>
          <p:nvGrpSpPr>
            <p:cNvPr id="1044" name="Group"/>
            <p:cNvGrpSpPr/>
            <p:nvPr/>
          </p:nvGrpSpPr>
          <p:grpSpPr>
            <a:xfrm>
              <a:off x="1625600" y="-6350"/>
              <a:ext cx="812800" cy="805181"/>
              <a:chOff x="0" y="-6349"/>
              <a:chExt cx="812800" cy="805180"/>
            </a:xfrm>
          </p:grpSpPr>
          <p:sp>
            <p:nvSpPr>
              <p:cNvPr id="1042" name="Oval"/>
              <p:cNvSpPr/>
              <p:nvPr/>
            </p:nvSpPr>
            <p:spPr>
              <a:xfrm>
                <a:off x="0" y="5714"/>
                <a:ext cx="812800" cy="781054"/>
              </a:xfrm>
              <a:prstGeom prst="ellipse">
                <a:avLst/>
              </a:prstGeom>
              <a:solidFill>
                <a:srgbClr val="E8E8E8"/>
              </a:solidFill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914400">
                  <a:defRPr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043" name="V"/>
              <p:cNvSpPr txBox="1"/>
              <p:nvPr/>
            </p:nvSpPr>
            <p:spPr>
              <a:xfrm>
                <a:off x="164494" y="-6350"/>
                <a:ext cx="483812" cy="80518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91439" tIns="91439" rIns="91439" bIns="91439" numCol="1" anchor="ctr">
                <a:spAutoFit/>
              </a:bodyPr>
              <a:lstStyle>
                <a:lvl1pPr defTabSz="914400">
                  <a:defRPr sz="4000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/>
                <a:r>
                  <a:t>V</a:t>
                </a:r>
              </a:p>
            </p:txBody>
          </p:sp>
        </p:grpSp>
        <p:grpSp>
          <p:nvGrpSpPr>
            <p:cNvPr id="1047" name="Group"/>
            <p:cNvGrpSpPr/>
            <p:nvPr/>
          </p:nvGrpSpPr>
          <p:grpSpPr>
            <a:xfrm>
              <a:off x="1625600" y="3117850"/>
              <a:ext cx="812800" cy="805181"/>
              <a:chOff x="0" y="-6349"/>
              <a:chExt cx="812800" cy="805180"/>
            </a:xfrm>
          </p:grpSpPr>
          <p:sp>
            <p:nvSpPr>
              <p:cNvPr id="1045" name="Oval"/>
              <p:cNvSpPr/>
              <p:nvPr/>
            </p:nvSpPr>
            <p:spPr>
              <a:xfrm>
                <a:off x="0" y="5714"/>
                <a:ext cx="812800" cy="781054"/>
              </a:xfrm>
              <a:prstGeom prst="ellipse">
                <a:avLst/>
              </a:prstGeom>
              <a:solidFill>
                <a:srgbClr val="E8E8E8"/>
              </a:solidFill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914400">
                  <a:defRPr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046" name="W"/>
              <p:cNvSpPr txBox="1"/>
              <p:nvPr/>
            </p:nvSpPr>
            <p:spPr>
              <a:xfrm>
                <a:off x="82639" y="-6350"/>
                <a:ext cx="647522" cy="80518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91439" tIns="91439" rIns="91439" bIns="91439" numCol="1" anchor="ctr">
                <a:spAutoFit/>
              </a:bodyPr>
              <a:lstStyle>
                <a:lvl1pPr defTabSz="914400">
                  <a:defRPr sz="4000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/>
                <a:r>
                  <a:t>W</a:t>
                </a:r>
              </a:p>
            </p:txBody>
          </p:sp>
        </p:grpSp>
        <p:grpSp>
          <p:nvGrpSpPr>
            <p:cNvPr id="1050" name="Group"/>
            <p:cNvGrpSpPr/>
            <p:nvPr/>
          </p:nvGrpSpPr>
          <p:grpSpPr>
            <a:xfrm>
              <a:off x="5416550" y="1555750"/>
              <a:ext cx="812800" cy="805181"/>
              <a:chOff x="0" y="-6349"/>
              <a:chExt cx="812800" cy="805180"/>
            </a:xfrm>
          </p:grpSpPr>
          <p:sp>
            <p:nvSpPr>
              <p:cNvPr id="1048" name="Oval"/>
              <p:cNvSpPr/>
              <p:nvPr/>
            </p:nvSpPr>
            <p:spPr>
              <a:xfrm>
                <a:off x="0" y="5714"/>
                <a:ext cx="812800" cy="781054"/>
              </a:xfrm>
              <a:prstGeom prst="ellipse">
                <a:avLst/>
              </a:prstGeom>
              <a:solidFill>
                <a:srgbClr val="E8E8E8"/>
              </a:solidFill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914400">
                  <a:defRPr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049" name="Z"/>
              <p:cNvSpPr txBox="1"/>
              <p:nvPr/>
            </p:nvSpPr>
            <p:spPr>
              <a:xfrm>
                <a:off x="189671" y="-6350"/>
                <a:ext cx="433458" cy="80518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91439" tIns="91439" rIns="91439" bIns="91439" numCol="1" anchor="ctr">
                <a:spAutoFit/>
              </a:bodyPr>
              <a:lstStyle>
                <a:lvl1pPr defTabSz="914400">
                  <a:defRPr sz="4000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/>
                <a:r>
                  <a:t>Z</a:t>
                </a:r>
              </a:p>
            </p:txBody>
          </p:sp>
        </p:grpSp>
        <p:sp>
          <p:nvSpPr>
            <p:cNvPr id="1051" name="Line"/>
            <p:cNvSpPr/>
            <p:nvPr/>
          </p:nvSpPr>
          <p:spPr>
            <a:xfrm flipH="1">
              <a:off x="695324" y="688340"/>
              <a:ext cx="1047751" cy="97790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052" name="Line"/>
            <p:cNvSpPr/>
            <p:nvPr/>
          </p:nvSpPr>
          <p:spPr>
            <a:xfrm flipH="1" flipV="1">
              <a:off x="695324" y="2250439"/>
              <a:ext cx="1047751" cy="97790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053" name="Line"/>
            <p:cNvSpPr/>
            <p:nvPr/>
          </p:nvSpPr>
          <p:spPr>
            <a:xfrm flipV="1">
              <a:off x="2317750" y="2250439"/>
              <a:ext cx="1050925" cy="97790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054" name="Line"/>
            <p:cNvSpPr/>
            <p:nvPr/>
          </p:nvSpPr>
          <p:spPr>
            <a:xfrm>
              <a:off x="4079875" y="1958339"/>
              <a:ext cx="1320800" cy="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055" name="Line"/>
            <p:cNvSpPr/>
            <p:nvPr/>
          </p:nvSpPr>
          <p:spPr>
            <a:xfrm>
              <a:off x="2317750" y="688340"/>
              <a:ext cx="1050925" cy="97790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056" name="Line"/>
            <p:cNvSpPr/>
            <p:nvPr/>
          </p:nvSpPr>
          <p:spPr>
            <a:xfrm flipH="1">
              <a:off x="2032000" y="802639"/>
              <a:ext cx="1" cy="231140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grpSp>
          <p:nvGrpSpPr>
            <p:cNvPr id="1059" name="Group"/>
            <p:cNvGrpSpPr/>
            <p:nvPr/>
          </p:nvGrpSpPr>
          <p:grpSpPr>
            <a:xfrm>
              <a:off x="3267075" y="4679950"/>
              <a:ext cx="812800" cy="805181"/>
              <a:chOff x="0" y="-6349"/>
              <a:chExt cx="812800" cy="805180"/>
            </a:xfrm>
          </p:grpSpPr>
          <p:sp>
            <p:nvSpPr>
              <p:cNvPr id="1057" name="Oval"/>
              <p:cNvSpPr/>
              <p:nvPr/>
            </p:nvSpPr>
            <p:spPr>
              <a:xfrm>
                <a:off x="0" y="5714"/>
                <a:ext cx="812800" cy="781054"/>
              </a:xfrm>
              <a:prstGeom prst="ellipse">
                <a:avLst/>
              </a:prstGeom>
              <a:solidFill>
                <a:srgbClr val="E8E8E8"/>
              </a:solidFill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914400">
                  <a:defRPr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058" name="Y"/>
              <p:cNvSpPr txBox="1"/>
              <p:nvPr/>
            </p:nvSpPr>
            <p:spPr>
              <a:xfrm>
                <a:off x="184834" y="-6350"/>
                <a:ext cx="443132" cy="80518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91439" tIns="91439" rIns="91439" bIns="91439" numCol="1" anchor="ctr">
                <a:spAutoFit/>
              </a:bodyPr>
              <a:lstStyle>
                <a:lvl1pPr defTabSz="914400">
                  <a:defRPr sz="4000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/>
                <a:r>
                  <a:t>Y</a:t>
                </a:r>
              </a:p>
            </p:txBody>
          </p:sp>
        </p:grpSp>
        <p:sp>
          <p:nvSpPr>
            <p:cNvPr id="1060" name="Line"/>
            <p:cNvSpPr/>
            <p:nvPr/>
          </p:nvSpPr>
          <p:spPr>
            <a:xfrm>
              <a:off x="2317749" y="3812540"/>
              <a:ext cx="1066802" cy="97790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061" name="Line"/>
            <p:cNvSpPr/>
            <p:nvPr/>
          </p:nvSpPr>
          <p:spPr>
            <a:xfrm>
              <a:off x="3657599" y="2364740"/>
              <a:ext cx="15876" cy="231140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062" name="a"/>
            <p:cNvSpPr txBox="1"/>
            <p:nvPr/>
          </p:nvSpPr>
          <p:spPr>
            <a:xfrm>
              <a:off x="695325" y="412115"/>
              <a:ext cx="609600" cy="8051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>
              <a:lvl1pPr defTabSz="914400">
                <a:defRPr sz="40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a</a:t>
              </a:r>
            </a:p>
          </p:txBody>
        </p:sp>
        <p:sp>
          <p:nvSpPr>
            <p:cNvPr id="1063" name="c"/>
            <p:cNvSpPr txBox="1"/>
            <p:nvPr/>
          </p:nvSpPr>
          <p:spPr>
            <a:xfrm>
              <a:off x="669925" y="2364739"/>
              <a:ext cx="581025" cy="8051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>
              <a:lvl1pPr defTabSz="914400">
                <a:defRPr sz="40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c</a:t>
              </a:r>
            </a:p>
          </p:txBody>
        </p:sp>
        <p:sp>
          <p:nvSpPr>
            <p:cNvPr id="1064" name="b"/>
            <p:cNvSpPr txBox="1"/>
            <p:nvPr/>
          </p:nvSpPr>
          <p:spPr>
            <a:xfrm>
              <a:off x="2844800" y="396240"/>
              <a:ext cx="625475" cy="8051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>
              <a:lvl1pPr defTabSz="914400">
                <a:defRPr sz="40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b</a:t>
              </a:r>
            </a:p>
          </p:txBody>
        </p:sp>
        <p:sp>
          <p:nvSpPr>
            <p:cNvPr id="1065" name="e"/>
            <p:cNvSpPr txBox="1"/>
            <p:nvPr/>
          </p:nvSpPr>
          <p:spPr>
            <a:xfrm>
              <a:off x="2708275" y="2479039"/>
              <a:ext cx="612775" cy="8051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>
              <a:lvl1pPr defTabSz="914400">
                <a:defRPr sz="40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e</a:t>
              </a:r>
            </a:p>
          </p:txBody>
        </p:sp>
        <p:sp>
          <p:nvSpPr>
            <p:cNvPr id="1066" name="d"/>
            <p:cNvSpPr txBox="1"/>
            <p:nvPr/>
          </p:nvSpPr>
          <p:spPr>
            <a:xfrm>
              <a:off x="1489075" y="1307465"/>
              <a:ext cx="625475" cy="8051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>
              <a:lvl1pPr defTabSz="914400">
                <a:defRPr sz="40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d</a:t>
              </a:r>
            </a:p>
          </p:txBody>
        </p:sp>
        <p:sp>
          <p:nvSpPr>
            <p:cNvPr id="1067" name="f"/>
            <p:cNvSpPr txBox="1"/>
            <p:nvPr/>
          </p:nvSpPr>
          <p:spPr>
            <a:xfrm>
              <a:off x="2447925" y="4187190"/>
              <a:ext cx="501650" cy="8051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>
              <a:lvl1pPr defTabSz="914400">
                <a:defRPr sz="40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f</a:t>
              </a:r>
            </a:p>
          </p:txBody>
        </p:sp>
        <p:sp>
          <p:nvSpPr>
            <p:cNvPr id="1068" name="g"/>
            <p:cNvSpPr txBox="1"/>
            <p:nvPr/>
          </p:nvSpPr>
          <p:spPr>
            <a:xfrm>
              <a:off x="3587750" y="3228339"/>
              <a:ext cx="628650" cy="8051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>
              <a:lvl1pPr defTabSz="914400">
                <a:defRPr sz="40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g</a:t>
              </a:r>
            </a:p>
          </p:txBody>
        </p:sp>
        <p:sp>
          <p:nvSpPr>
            <p:cNvPr id="1069" name="h"/>
            <p:cNvSpPr txBox="1"/>
            <p:nvPr/>
          </p:nvSpPr>
          <p:spPr>
            <a:xfrm>
              <a:off x="4486275" y="1958339"/>
              <a:ext cx="625475" cy="8051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>
              <a:lvl1pPr defTabSz="914400">
                <a:defRPr sz="40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h</a:t>
              </a:r>
            </a:p>
          </p:txBody>
        </p:sp>
      </p:grpSp>
      <p:grpSp>
        <p:nvGrpSpPr>
          <p:cNvPr id="1073" name="Group"/>
          <p:cNvGrpSpPr/>
          <p:nvPr/>
        </p:nvGrpSpPr>
        <p:grpSpPr>
          <a:xfrm>
            <a:off x="7467600" y="9579609"/>
            <a:ext cx="762000" cy="805181"/>
            <a:chOff x="0" y="-6350"/>
            <a:chExt cx="762000" cy="805180"/>
          </a:xfrm>
        </p:grpSpPr>
        <p:sp>
          <p:nvSpPr>
            <p:cNvPr id="1071" name="Circle"/>
            <p:cNvSpPr/>
            <p:nvPr/>
          </p:nvSpPr>
          <p:spPr>
            <a:xfrm>
              <a:off x="0" y="15239"/>
              <a:ext cx="762000" cy="762001"/>
            </a:xfrm>
            <a:prstGeom prst="ellipse">
              <a:avLst/>
            </a:prstGeom>
            <a:solidFill>
              <a:srgbClr val="E8E8E8"/>
            </a:solidFill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2" name="a"/>
            <p:cNvSpPr txBox="1"/>
            <p:nvPr/>
          </p:nvSpPr>
          <p:spPr>
            <a:xfrm>
              <a:off x="161543" y="-6351"/>
              <a:ext cx="438914" cy="8051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ctr">
              <a:spAutoFit/>
            </a:bodyPr>
            <a:lstStyle>
              <a:lvl1pPr defTabSz="1828800">
                <a:defRPr sz="40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a</a:t>
              </a:r>
            </a:p>
          </p:txBody>
        </p:sp>
      </p:grpSp>
      <p:grpSp>
        <p:nvGrpSpPr>
          <p:cNvPr id="1076" name="Group"/>
          <p:cNvGrpSpPr/>
          <p:nvPr/>
        </p:nvGrpSpPr>
        <p:grpSpPr>
          <a:xfrm>
            <a:off x="7467600" y="10951209"/>
            <a:ext cx="762000" cy="805181"/>
            <a:chOff x="0" y="-6350"/>
            <a:chExt cx="762000" cy="805180"/>
          </a:xfrm>
        </p:grpSpPr>
        <p:sp>
          <p:nvSpPr>
            <p:cNvPr id="1074" name="Circle"/>
            <p:cNvSpPr/>
            <p:nvPr/>
          </p:nvSpPr>
          <p:spPr>
            <a:xfrm>
              <a:off x="0" y="15239"/>
              <a:ext cx="762000" cy="762001"/>
            </a:xfrm>
            <a:prstGeom prst="ellipse">
              <a:avLst/>
            </a:prstGeom>
            <a:solidFill>
              <a:srgbClr val="E8E8E8"/>
            </a:solidFill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5" name="c"/>
            <p:cNvSpPr txBox="1"/>
            <p:nvPr/>
          </p:nvSpPr>
          <p:spPr>
            <a:xfrm>
              <a:off x="175805" y="-6351"/>
              <a:ext cx="410390" cy="8051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ctr">
              <a:spAutoFit/>
            </a:bodyPr>
            <a:lstStyle>
              <a:lvl1pPr defTabSz="1828800">
                <a:defRPr sz="40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c</a:t>
              </a:r>
            </a:p>
          </p:txBody>
        </p:sp>
      </p:grpSp>
      <p:grpSp>
        <p:nvGrpSpPr>
          <p:cNvPr id="1079" name="Group"/>
          <p:cNvGrpSpPr/>
          <p:nvPr/>
        </p:nvGrpSpPr>
        <p:grpSpPr>
          <a:xfrm>
            <a:off x="8991600" y="9579609"/>
            <a:ext cx="762000" cy="805181"/>
            <a:chOff x="0" y="-6350"/>
            <a:chExt cx="762000" cy="805180"/>
          </a:xfrm>
        </p:grpSpPr>
        <p:sp>
          <p:nvSpPr>
            <p:cNvPr id="1077" name="Circle"/>
            <p:cNvSpPr/>
            <p:nvPr/>
          </p:nvSpPr>
          <p:spPr>
            <a:xfrm>
              <a:off x="0" y="15239"/>
              <a:ext cx="762000" cy="762001"/>
            </a:xfrm>
            <a:prstGeom prst="ellipse">
              <a:avLst/>
            </a:prstGeom>
            <a:solidFill>
              <a:srgbClr val="E8E8E8"/>
            </a:solidFill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8" name="b"/>
            <p:cNvSpPr txBox="1"/>
            <p:nvPr/>
          </p:nvSpPr>
          <p:spPr>
            <a:xfrm>
              <a:off x="149760" y="-6351"/>
              <a:ext cx="462480" cy="8051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ctr">
              <a:spAutoFit/>
            </a:bodyPr>
            <a:lstStyle>
              <a:lvl1pPr defTabSz="1828800">
                <a:defRPr sz="40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b</a:t>
              </a:r>
            </a:p>
          </p:txBody>
        </p:sp>
      </p:grpSp>
      <p:grpSp>
        <p:nvGrpSpPr>
          <p:cNvPr id="1082" name="Group"/>
          <p:cNvGrpSpPr/>
          <p:nvPr/>
        </p:nvGrpSpPr>
        <p:grpSpPr>
          <a:xfrm>
            <a:off x="8991600" y="10951209"/>
            <a:ext cx="762000" cy="805181"/>
            <a:chOff x="0" y="-6350"/>
            <a:chExt cx="762000" cy="805180"/>
          </a:xfrm>
        </p:grpSpPr>
        <p:sp>
          <p:nvSpPr>
            <p:cNvPr id="1080" name="Circle"/>
            <p:cNvSpPr/>
            <p:nvPr/>
          </p:nvSpPr>
          <p:spPr>
            <a:xfrm>
              <a:off x="0" y="15239"/>
              <a:ext cx="762000" cy="762001"/>
            </a:xfrm>
            <a:prstGeom prst="ellipse">
              <a:avLst/>
            </a:prstGeom>
            <a:solidFill>
              <a:srgbClr val="E8E8E8"/>
            </a:solidFill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1" name="d"/>
            <p:cNvSpPr txBox="1"/>
            <p:nvPr/>
          </p:nvSpPr>
          <p:spPr>
            <a:xfrm>
              <a:off x="149760" y="-6351"/>
              <a:ext cx="462480" cy="8051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ctr">
              <a:spAutoFit/>
            </a:bodyPr>
            <a:lstStyle>
              <a:lvl1pPr defTabSz="1828800">
                <a:defRPr sz="40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d</a:t>
              </a:r>
            </a:p>
          </p:txBody>
        </p:sp>
      </p:grpSp>
      <p:sp>
        <p:nvSpPr>
          <p:cNvPr id="1109" name="Connection Line"/>
          <p:cNvSpPr/>
          <p:nvPr/>
        </p:nvSpPr>
        <p:spPr>
          <a:xfrm>
            <a:off x="7848600" y="10384869"/>
            <a:ext cx="0" cy="566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0" h="21600" fill="norm" stroke="1" extrusionOk="0">
                <a:moveTo>
                  <a:pt x="0" y="0"/>
                </a:moveTo>
                <a:cubicBezTo>
                  <a:pt x="0" y="7200"/>
                  <a:pt x="0" y="14400"/>
                  <a:pt x="0" y="21600"/>
                </a:cubicBezTo>
              </a:path>
            </a:pathLst>
          </a:custGeom>
          <a:ln w="38100">
            <a:solidFill>
              <a:srgbClr val="000000"/>
            </a:solidFill>
          </a:ln>
        </p:spPr>
        <p:txBody>
          <a:bodyPr/>
          <a:lstStyle/>
          <a:p>
            <a:pPr/>
          </a:p>
        </p:txBody>
      </p:sp>
      <p:sp>
        <p:nvSpPr>
          <p:cNvPr id="1110" name="Connection Line"/>
          <p:cNvSpPr/>
          <p:nvPr/>
        </p:nvSpPr>
        <p:spPr>
          <a:xfrm>
            <a:off x="8248649" y="11353799"/>
            <a:ext cx="723902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cubicBezTo>
                  <a:pt x="7200" y="0"/>
                  <a:pt x="14400" y="0"/>
                  <a:pt x="21600" y="0"/>
                </a:cubicBezTo>
              </a:path>
            </a:pathLst>
          </a:custGeom>
          <a:ln w="38100">
            <a:solidFill>
              <a:srgbClr val="000000"/>
            </a:solidFill>
          </a:ln>
        </p:spPr>
        <p:txBody>
          <a:bodyPr/>
          <a:lstStyle/>
          <a:p>
            <a:pPr/>
          </a:p>
        </p:txBody>
      </p:sp>
      <p:sp>
        <p:nvSpPr>
          <p:cNvPr id="1111" name="Connection Line"/>
          <p:cNvSpPr/>
          <p:nvPr/>
        </p:nvSpPr>
        <p:spPr>
          <a:xfrm>
            <a:off x="9372600" y="10384869"/>
            <a:ext cx="0" cy="566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0" h="21600" fill="norm" stroke="1" extrusionOk="0">
                <a:moveTo>
                  <a:pt x="0" y="21600"/>
                </a:moveTo>
                <a:cubicBezTo>
                  <a:pt x="0" y="14400"/>
                  <a:pt x="0" y="7200"/>
                  <a:pt x="0" y="0"/>
                </a:cubicBezTo>
              </a:path>
            </a:pathLst>
          </a:custGeom>
          <a:ln w="38100">
            <a:solidFill>
              <a:srgbClr val="000000"/>
            </a:solidFill>
          </a:ln>
        </p:spPr>
        <p:txBody>
          <a:bodyPr/>
          <a:lstStyle/>
          <a:p>
            <a:pPr/>
          </a:p>
        </p:txBody>
      </p:sp>
      <p:sp>
        <p:nvSpPr>
          <p:cNvPr id="1112" name="Connection Line"/>
          <p:cNvSpPr/>
          <p:nvPr/>
        </p:nvSpPr>
        <p:spPr>
          <a:xfrm>
            <a:off x="8146137" y="10249841"/>
            <a:ext cx="929084" cy="8361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21600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/>
          <a:lstStyle/>
          <a:p>
            <a:pPr/>
          </a:p>
        </p:txBody>
      </p:sp>
      <p:sp>
        <p:nvSpPr>
          <p:cNvPr id="1113" name="Connection Line"/>
          <p:cNvSpPr/>
          <p:nvPr/>
        </p:nvSpPr>
        <p:spPr>
          <a:xfrm>
            <a:off x="8145979" y="10249841"/>
            <a:ext cx="929084" cy="8361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/>
          <a:lstStyle/>
          <a:p>
            <a:pPr/>
          </a:p>
        </p:txBody>
      </p:sp>
      <p:sp>
        <p:nvSpPr>
          <p:cNvPr id="1114" name="Connection Line"/>
          <p:cNvSpPr/>
          <p:nvPr/>
        </p:nvSpPr>
        <p:spPr>
          <a:xfrm>
            <a:off x="8248649" y="9982199"/>
            <a:ext cx="723902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cubicBezTo>
                  <a:pt x="7200" y="0"/>
                  <a:pt x="14400" y="10800"/>
                  <a:pt x="21600" y="21600"/>
                </a:cubicBezTo>
              </a:path>
            </a:pathLst>
          </a:custGeom>
          <a:ln w="38100">
            <a:solidFill>
              <a:srgbClr val="000000"/>
            </a:solidFill>
          </a:ln>
        </p:spPr>
        <p:txBody>
          <a:bodyPr/>
          <a:lstStyle/>
          <a:p>
            <a:pPr/>
          </a:p>
        </p:txBody>
      </p:sp>
      <p:grpSp>
        <p:nvGrpSpPr>
          <p:cNvPr id="1108" name="Group"/>
          <p:cNvGrpSpPr/>
          <p:nvPr/>
        </p:nvGrpSpPr>
        <p:grpSpPr>
          <a:xfrm>
            <a:off x="16306800" y="8970009"/>
            <a:ext cx="2590800" cy="2786381"/>
            <a:chOff x="0" y="-6350"/>
            <a:chExt cx="2590800" cy="2786380"/>
          </a:xfrm>
        </p:grpSpPr>
        <p:grpSp>
          <p:nvGrpSpPr>
            <p:cNvPr id="1091" name="Group"/>
            <p:cNvGrpSpPr/>
            <p:nvPr/>
          </p:nvGrpSpPr>
          <p:grpSpPr>
            <a:xfrm>
              <a:off x="0" y="-6351"/>
              <a:ext cx="762000" cy="805182"/>
              <a:chOff x="0" y="-6350"/>
              <a:chExt cx="762000" cy="805180"/>
            </a:xfrm>
          </p:grpSpPr>
          <p:sp>
            <p:nvSpPr>
              <p:cNvPr id="1089" name="Circle"/>
              <p:cNvSpPr/>
              <p:nvPr/>
            </p:nvSpPr>
            <p:spPr>
              <a:xfrm>
                <a:off x="0" y="15239"/>
                <a:ext cx="762000" cy="762001"/>
              </a:xfrm>
              <a:prstGeom prst="ellipse">
                <a:avLst/>
              </a:prstGeom>
              <a:solidFill>
                <a:srgbClr val="E8E8E8"/>
              </a:solidFill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090" name="a"/>
              <p:cNvSpPr txBox="1"/>
              <p:nvPr/>
            </p:nvSpPr>
            <p:spPr>
              <a:xfrm>
                <a:off x="161543" y="-6351"/>
                <a:ext cx="438914" cy="80518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91439" tIns="91439" rIns="91439" bIns="91439" numCol="1" anchor="ctr">
                <a:spAutoFit/>
              </a:bodyPr>
              <a:lstStyle>
                <a:lvl1pPr defTabSz="1828800">
                  <a:defRPr sz="4000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/>
                <a:r>
                  <a:t>a</a:t>
                </a:r>
              </a:p>
            </p:txBody>
          </p:sp>
        </p:grpSp>
        <p:grpSp>
          <p:nvGrpSpPr>
            <p:cNvPr id="1094" name="Group"/>
            <p:cNvGrpSpPr/>
            <p:nvPr/>
          </p:nvGrpSpPr>
          <p:grpSpPr>
            <a:xfrm>
              <a:off x="0" y="1365249"/>
              <a:ext cx="762000" cy="805182"/>
              <a:chOff x="0" y="-6350"/>
              <a:chExt cx="762000" cy="805180"/>
            </a:xfrm>
          </p:grpSpPr>
          <p:sp>
            <p:nvSpPr>
              <p:cNvPr id="1092" name="Circle"/>
              <p:cNvSpPr/>
              <p:nvPr/>
            </p:nvSpPr>
            <p:spPr>
              <a:xfrm>
                <a:off x="0" y="15239"/>
                <a:ext cx="762000" cy="762001"/>
              </a:xfrm>
              <a:prstGeom prst="ellipse">
                <a:avLst/>
              </a:prstGeom>
              <a:solidFill>
                <a:srgbClr val="E8E8E8"/>
              </a:solidFill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093" name="c"/>
              <p:cNvSpPr txBox="1"/>
              <p:nvPr/>
            </p:nvSpPr>
            <p:spPr>
              <a:xfrm>
                <a:off x="175805" y="-6351"/>
                <a:ext cx="410390" cy="80518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91439" tIns="91439" rIns="91439" bIns="91439" numCol="1" anchor="ctr">
                <a:spAutoFit/>
              </a:bodyPr>
              <a:lstStyle>
                <a:lvl1pPr defTabSz="1828800">
                  <a:defRPr sz="4000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/>
                <a:r>
                  <a:t>c</a:t>
                </a:r>
              </a:p>
            </p:txBody>
          </p:sp>
        </p:grpSp>
        <p:grpSp>
          <p:nvGrpSpPr>
            <p:cNvPr id="1097" name="Group"/>
            <p:cNvGrpSpPr/>
            <p:nvPr/>
          </p:nvGrpSpPr>
          <p:grpSpPr>
            <a:xfrm>
              <a:off x="1524000" y="-6351"/>
              <a:ext cx="762000" cy="805182"/>
              <a:chOff x="0" y="-6350"/>
              <a:chExt cx="762000" cy="805180"/>
            </a:xfrm>
          </p:grpSpPr>
          <p:sp>
            <p:nvSpPr>
              <p:cNvPr id="1095" name="Circle"/>
              <p:cNvSpPr/>
              <p:nvPr/>
            </p:nvSpPr>
            <p:spPr>
              <a:xfrm>
                <a:off x="0" y="15239"/>
                <a:ext cx="762000" cy="762001"/>
              </a:xfrm>
              <a:prstGeom prst="ellipse">
                <a:avLst/>
              </a:prstGeom>
              <a:solidFill>
                <a:srgbClr val="E8E8E8"/>
              </a:solidFill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096" name="b"/>
              <p:cNvSpPr txBox="1"/>
              <p:nvPr/>
            </p:nvSpPr>
            <p:spPr>
              <a:xfrm>
                <a:off x="149760" y="-6351"/>
                <a:ext cx="462480" cy="80518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91439" tIns="91439" rIns="91439" bIns="91439" numCol="1" anchor="ctr">
                <a:spAutoFit/>
              </a:bodyPr>
              <a:lstStyle>
                <a:lvl1pPr defTabSz="1828800">
                  <a:defRPr sz="4000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/>
                <a:r>
                  <a:t>b</a:t>
                </a:r>
              </a:p>
            </p:txBody>
          </p:sp>
        </p:grpSp>
        <p:grpSp>
          <p:nvGrpSpPr>
            <p:cNvPr id="1100" name="Group"/>
            <p:cNvGrpSpPr/>
            <p:nvPr/>
          </p:nvGrpSpPr>
          <p:grpSpPr>
            <a:xfrm>
              <a:off x="1828800" y="1060449"/>
              <a:ext cx="762000" cy="805182"/>
              <a:chOff x="0" y="-6350"/>
              <a:chExt cx="762000" cy="805180"/>
            </a:xfrm>
          </p:grpSpPr>
          <p:sp>
            <p:nvSpPr>
              <p:cNvPr id="1098" name="Circle"/>
              <p:cNvSpPr/>
              <p:nvPr/>
            </p:nvSpPr>
            <p:spPr>
              <a:xfrm>
                <a:off x="0" y="15239"/>
                <a:ext cx="762000" cy="762001"/>
              </a:xfrm>
              <a:prstGeom prst="ellipse">
                <a:avLst/>
              </a:prstGeom>
              <a:solidFill>
                <a:srgbClr val="E8E8E8"/>
              </a:solidFill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099" name="d"/>
              <p:cNvSpPr txBox="1"/>
              <p:nvPr/>
            </p:nvSpPr>
            <p:spPr>
              <a:xfrm>
                <a:off x="149760" y="-6351"/>
                <a:ext cx="462480" cy="80518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91439" tIns="91439" rIns="91439" bIns="91439" numCol="1" anchor="ctr">
                <a:spAutoFit/>
              </a:bodyPr>
              <a:lstStyle>
                <a:lvl1pPr defTabSz="1828800">
                  <a:defRPr sz="4000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/>
                <a:r>
                  <a:t>d</a:t>
                </a:r>
              </a:p>
            </p:txBody>
          </p:sp>
        </p:grpSp>
        <p:sp>
          <p:nvSpPr>
            <p:cNvPr id="1101" name="Line"/>
            <p:cNvSpPr/>
            <p:nvPr/>
          </p:nvSpPr>
          <p:spPr>
            <a:xfrm flipH="1">
              <a:off x="380999" y="796289"/>
              <a:ext cx="1" cy="57150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102" name="Line"/>
            <p:cNvSpPr/>
            <p:nvPr/>
          </p:nvSpPr>
          <p:spPr>
            <a:xfrm flipV="1">
              <a:off x="1717674" y="1751964"/>
              <a:ext cx="222251" cy="33655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103" name="Line"/>
            <p:cNvSpPr/>
            <p:nvPr/>
          </p:nvSpPr>
          <p:spPr>
            <a:xfrm flipV="1">
              <a:off x="650874" y="685164"/>
              <a:ext cx="984252" cy="79375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104" name="Line"/>
            <p:cNvSpPr/>
            <p:nvPr/>
          </p:nvSpPr>
          <p:spPr>
            <a:xfrm>
              <a:off x="781050" y="396239"/>
              <a:ext cx="723900" cy="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grpSp>
          <p:nvGrpSpPr>
            <p:cNvPr id="1107" name="Group"/>
            <p:cNvGrpSpPr/>
            <p:nvPr/>
          </p:nvGrpSpPr>
          <p:grpSpPr>
            <a:xfrm>
              <a:off x="1066800" y="1974849"/>
              <a:ext cx="762000" cy="805182"/>
              <a:chOff x="0" y="-6350"/>
              <a:chExt cx="762000" cy="805180"/>
            </a:xfrm>
          </p:grpSpPr>
          <p:sp>
            <p:nvSpPr>
              <p:cNvPr id="1105" name="Circle"/>
              <p:cNvSpPr/>
              <p:nvPr/>
            </p:nvSpPr>
            <p:spPr>
              <a:xfrm>
                <a:off x="0" y="15239"/>
                <a:ext cx="762000" cy="762001"/>
              </a:xfrm>
              <a:prstGeom prst="ellipse">
                <a:avLst/>
              </a:prstGeom>
              <a:solidFill>
                <a:srgbClr val="E8E8E8"/>
              </a:solidFill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106" name="e"/>
              <p:cNvSpPr txBox="1"/>
              <p:nvPr/>
            </p:nvSpPr>
            <p:spPr>
              <a:xfrm>
                <a:off x="156830" y="-6351"/>
                <a:ext cx="448340" cy="80518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91439" tIns="91439" rIns="91439" bIns="91439" numCol="1" anchor="ctr">
                <a:spAutoFit/>
              </a:bodyPr>
              <a:lstStyle>
                <a:lvl1pPr defTabSz="1828800">
                  <a:defRPr sz="4000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/>
                <a:r>
                  <a:t>e</a:t>
                </a:r>
              </a:p>
            </p:txBody>
          </p:sp>
        </p:grpSp>
      </p:grpSp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117" name="Stanford BasicGraph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499616">
              <a:defRPr sz="7544">
                <a:solidFill>
                  <a:srgbClr val="FFFFFF"/>
                </a:solidFill>
              </a:defRPr>
            </a:lvl1pPr>
          </a:lstStyle>
          <a:p>
            <a:pPr/>
            <a:r>
              <a:t>Stanford BasicGraph</a:t>
            </a:r>
          </a:p>
        </p:txBody>
      </p:sp>
      <p:sp>
        <p:nvSpPr>
          <p:cNvPr id="1118" name="The Stanford C++ library includes a BasicGraph class.…"/>
          <p:cNvSpPr txBox="1"/>
          <p:nvPr>
            <p:ph type="body" idx="1"/>
          </p:nvPr>
        </p:nvSpPr>
        <p:spPr>
          <a:xfrm>
            <a:off x="3352800" y="2174737"/>
            <a:ext cx="17678400" cy="10363201"/>
          </a:xfrm>
          <a:prstGeom prst="rect">
            <a:avLst/>
          </a:prstGeom>
        </p:spPr>
        <p:txBody>
          <a:bodyPr/>
          <a:lstStyle/>
          <a:p>
            <a:pPr marL="0" indent="0" defTabSz="1737360">
              <a:spcBef>
                <a:spcPts val="1000"/>
              </a:spcBef>
              <a:buSzTx/>
              <a:buNone/>
              <a:defRPr sz="4560">
                <a:solidFill>
                  <a:srgbClr val="0000FF"/>
                </a:solidFill>
              </a:defRPr>
            </a:pPr>
            <a:r>
              <a:t>The Stanford C++ library includes a </a:t>
            </a:r>
            <a:r>
              <a:rPr>
                <a:latin typeface="Consolas"/>
                <a:ea typeface="Consolas"/>
                <a:cs typeface="Consolas"/>
                <a:sym typeface="Consolas"/>
              </a:rPr>
              <a:t>BasicGraph</a:t>
            </a:r>
            <a:r>
              <a:t> class</a:t>
            </a:r>
            <a:r>
              <a:rPr>
                <a:solidFill>
                  <a:srgbClr val="000000"/>
                </a:solidFill>
              </a:rPr>
              <a:t>.</a:t>
            </a:r>
            <a:endParaRPr>
              <a:solidFill>
                <a:srgbClr val="000000"/>
              </a:solidFill>
            </a:endParaRPr>
          </a:p>
          <a:p>
            <a:pPr lvl="1" marL="758587" indent="-431324" defTabSz="1737360">
              <a:spcBef>
                <a:spcPts val="1000"/>
              </a:spcBef>
              <a:defRPr sz="4180">
                <a:solidFill>
                  <a:srgbClr val="3366FF"/>
                </a:solidFill>
              </a:defRPr>
            </a:pPr>
            <a:r>
              <a:t>Based on an older library class named </a:t>
            </a:r>
            <a:r>
              <a:rPr>
                <a:latin typeface="Consolas"/>
                <a:ea typeface="Consolas"/>
                <a:cs typeface="Consolas"/>
                <a:sym typeface="Consolas"/>
              </a:rPr>
              <a:t>Graph</a:t>
            </a:r>
          </a:p>
          <a:p>
            <a:pPr lvl="1" marL="758587" indent="-431324" defTabSz="1737360">
              <a:spcBef>
                <a:spcPts val="1000"/>
              </a:spcBef>
              <a:defRPr sz="1520">
                <a:solidFill>
                  <a:srgbClr val="EEECE1"/>
                </a:solidFill>
              </a:defRPr>
            </a:pPr>
          </a:p>
          <a:p>
            <a:pPr marL="0" indent="0" defTabSz="1737360">
              <a:spcBef>
                <a:spcPts val="1000"/>
              </a:spcBef>
              <a:buSzTx/>
              <a:buNone/>
              <a:defRPr sz="4560"/>
            </a:pPr>
            <a:r>
              <a:t>You can construct a graph and add vertices/edges:</a:t>
            </a:r>
          </a:p>
          <a:p>
            <a:pPr lvl="1" marL="431324" indent="-104062" defTabSz="1737360">
              <a:spcBef>
                <a:spcPts val="1000"/>
              </a:spcBef>
              <a:buSzTx/>
              <a:buNone/>
              <a:defRPr sz="1520">
                <a:latin typeface="Consolas"/>
                <a:ea typeface="Consolas"/>
                <a:cs typeface="Consolas"/>
                <a:sym typeface="Consolas"/>
              </a:defRPr>
            </a:pPr>
          </a:p>
          <a:p>
            <a:pPr lvl="1" marL="431324" indent="-104062" defTabSz="1737360">
              <a:lnSpc>
                <a:spcPct val="80000"/>
              </a:lnSpc>
              <a:spcBef>
                <a:spcPts val="900"/>
              </a:spcBef>
              <a:buSzTx/>
              <a:buNone/>
              <a:defRPr sz="3800">
                <a:latin typeface="Consolas"/>
                <a:ea typeface="Consolas"/>
                <a:cs typeface="Consolas"/>
                <a:sym typeface="Consolas"/>
              </a:defRPr>
            </a:pPr>
            <a:r>
              <a:t>#include "basicgraph.h"</a:t>
            </a:r>
            <a:endParaRPr sz="4180"/>
          </a:p>
          <a:p>
            <a:pPr lvl="1" marL="431324" indent="-104062" defTabSz="1737360">
              <a:lnSpc>
                <a:spcPct val="80000"/>
              </a:lnSpc>
              <a:spcBef>
                <a:spcPts val="900"/>
              </a:spcBef>
              <a:buSzTx/>
              <a:buNone/>
              <a:defRPr sz="3800">
                <a:latin typeface="Consolas"/>
                <a:ea typeface="Consolas"/>
                <a:cs typeface="Consolas"/>
                <a:sym typeface="Consolas"/>
              </a:defRPr>
            </a:pPr>
            <a:r>
              <a:t>...</a:t>
            </a:r>
            <a:endParaRPr sz="4180"/>
          </a:p>
          <a:p>
            <a:pPr lvl="1" marL="431324" indent="-104062" defTabSz="1737360">
              <a:lnSpc>
                <a:spcPct val="80000"/>
              </a:lnSpc>
              <a:spcBef>
                <a:spcPts val="900"/>
              </a:spcBef>
              <a:buSzTx/>
              <a:buNone/>
              <a:defRPr sz="3800">
                <a:latin typeface="Consolas"/>
                <a:ea typeface="Consolas"/>
                <a:cs typeface="Consolas"/>
                <a:sym typeface="Consolas"/>
              </a:defRPr>
            </a:pPr>
            <a:r>
              <a:t>BasicGraph graph;</a:t>
            </a:r>
            <a:endParaRPr sz="4180"/>
          </a:p>
          <a:p>
            <a:pPr lvl="1" marL="431324" indent="-104062" defTabSz="1737360">
              <a:lnSpc>
                <a:spcPct val="80000"/>
              </a:lnSpc>
              <a:spcBef>
                <a:spcPts val="900"/>
              </a:spcBef>
              <a:buSzTx/>
              <a:buNone/>
              <a:defRPr sz="3800">
                <a:latin typeface="Consolas"/>
                <a:ea typeface="Consolas"/>
                <a:cs typeface="Consolas"/>
                <a:sym typeface="Consolas"/>
              </a:defRPr>
            </a:pPr>
            <a:r>
              <a:t>graph.addVertex("a");</a:t>
            </a:r>
            <a:endParaRPr sz="4180"/>
          </a:p>
          <a:p>
            <a:pPr lvl="1" marL="431324" indent="-104062" defTabSz="1737360">
              <a:lnSpc>
                <a:spcPct val="80000"/>
              </a:lnSpc>
              <a:spcBef>
                <a:spcPts val="900"/>
              </a:spcBef>
              <a:buSzTx/>
              <a:buNone/>
              <a:defRPr sz="3800">
                <a:latin typeface="Consolas"/>
                <a:ea typeface="Consolas"/>
                <a:cs typeface="Consolas"/>
                <a:sym typeface="Consolas"/>
              </a:defRPr>
            </a:pPr>
            <a:r>
              <a:t>graph.addVertex("b");</a:t>
            </a:r>
            <a:endParaRPr sz="4180"/>
          </a:p>
          <a:p>
            <a:pPr lvl="1" marL="431324" indent="-104062" defTabSz="1737360">
              <a:lnSpc>
                <a:spcPct val="80000"/>
              </a:lnSpc>
              <a:spcBef>
                <a:spcPts val="900"/>
              </a:spcBef>
              <a:buSzTx/>
              <a:buNone/>
              <a:defRPr sz="3800">
                <a:latin typeface="Consolas"/>
                <a:ea typeface="Consolas"/>
                <a:cs typeface="Consolas"/>
                <a:sym typeface="Consolas"/>
              </a:defRPr>
            </a:pPr>
            <a:r>
              <a:t>graph.addVertex("c");</a:t>
            </a:r>
            <a:endParaRPr sz="4180"/>
          </a:p>
          <a:p>
            <a:pPr lvl="1" marL="431324" indent="-104062" defTabSz="1737360">
              <a:lnSpc>
                <a:spcPct val="80000"/>
              </a:lnSpc>
              <a:spcBef>
                <a:spcPts val="900"/>
              </a:spcBef>
              <a:buSzTx/>
              <a:buNone/>
              <a:defRPr sz="3800">
                <a:latin typeface="Consolas"/>
                <a:ea typeface="Consolas"/>
                <a:cs typeface="Consolas"/>
                <a:sym typeface="Consolas"/>
              </a:defRPr>
            </a:pPr>
            <a:r>
              <a:t>graph.addVertex("d");</a:t>
            </a:r>
            <a:endParaRPr sz="4180"/>
          </a:p>
          <a:p>
            <a:pPr lvl="1" marL="431324" indent="-104062" defTabSz="1737360">
              <a:lnSpc>
                <a:spcPct val="80000"/>
              </a:lnSpc>
              <a:spcBef>
                <a:spcPts val="900"/>
              </a:spcBef>
              <a:buSzTx/>
              <a:buNone/>
              <a:defRPr sz="3800">
                <a:latin typeface="Consolas"/>
                <a:ea typeface="Consolas"/>
                <a:cs typeface="Consolas"/>
                <a:sym typeface="Consolas"/>
              </a:defRPr>
            </a:pPr>
            <a:r>
              <a:t>graph.addEdge("a", "c");</a:t>
            </a:r>
            <a:endParaRPr sz="4180"/>
          </a:p>
          <a:p>
            <a:pPr lvl="1" marL="431324" indent="-104062" defTabSz="1737360">
              <a:lnSpc>
                <a:spcPct val="80000"/>
              </a:lnSpc>
              <a:spcBef>
                <a:spcPts val="900"/>
              </a:spcBef>
              <a:buSzTx/>
              <a:buNone/>
              <a:defRPr sz="3800">
                <a:latin typeface="Consolas"/>
                <a:ea typeface="Consolas"/>
                <a:cs typeface="Consolas"/>
                <a:sym typeface="Consolas"/>
              </a:defRPr>
            </a:pPr>
            <a:r>
              <a:t>graph.addEdge("b", "c");</a:t>
            </a:r>
            <a:endParaRPr sz="4180"/>
          </a:p>
          <a:p>
            <a:pPr lvl="1" marL="431324" indent="-104062" defTabSz="1737360">
              <a:lnSpc>
                <a:spcPct val="80000"/>
              </a:lnSpc>
              <a:spcBef>
                <a:spcPts val="900"/>
              </a:spcBef>
              <a:buSzTx/>
              <a:buNone/>
              <a:defRPr sz="3800">
                <a:latin typeface="Consolas"/>
                <a:ea typeface="Consolas"/>
                <a:cs typeface="Consolas"/>
                <a:sym typeface="Consolas"/>
              </a:defRPr>
            </a:pPr>
            <a:r>
              <a:t>graph.addEdge("c", "b");</a:t>
            </a:r>
            <a:endParaRPr sz="4180"/>
          </a:p>
          <a:p>
            <a:pPr lvl="1" marL="431324" indent="-104062" defTabSz="1737360">
              <a:lnSpc>
                <a:spcPct val="80000"/>
              </a:lnSpc>
              <a:spcBef>
                <a:spcPts val="900"/>
              </a:spcBef>
              <a:buSzTx/>
              <a:buNone/>
              <a:defRPr sz="3800">
                <a:latin typeface="Consolas"/>
                <a:ea typeface="Consolas"/>
                <a:cs typeface="Consolas"/>
                <a:sym typeface="Consolas"/>
              </a:defRPr>
            </a:pPr>
            <a:r>
              <a:t>graph.addEdge("b", "d");</a:t>
            </a:r>
            <a:endParaRPr sz="4180"/>
          </a:p>
          <a:p>
            <a:pPr lvl="1" marL="431324" indent="-104062" defTabSz="1737360">
              <a:lnSpc>
                <a:spcPct val="80000"/>
              </a:lnSpc>
              <a:spcBef>
                <a:spcPts val="900"/>
              </a:spcBef>
              <a:buSzTx/>
              <a:buNone/>
              <a:defRPr sz="3800">
                <a:latin typeface="Consolas"/>
                <a:ea typeface="Consolas"/>
                <a:cs typeface="Consolas"/>
                <a:sym typeface="Consolas"/>
              </a:defRPr>
            </a:pPr>
            <a:r>
              <a:t>graph.addEdge("c", "d");</a:t>
            </a:r>
          </a:p>
        </p:txBody>
      </p:sp>
      <p:grpSp>
        <p:nvGrpSpPr>
          <p:cNvPr id="1121" name="Group"/>
          <p:cNvGrpSpPr/>
          <p:nvPr/>
        </p:nvGrpSpPr>
        <p:grpSpPr>
          <a:xfrm>
            <a:off x="13713215" y="6743604"/>
            <a:ext cx="1319293" cy="1302533"/>
            <a:chOff x="0" y="0"/>
            <a:chExt cx="1319292" cy="1302532"/>
          </a:xfrm>
        </p:grpSpPr>
        <p:sp>
          <p:nvSpPr>
            <p:cNvPr id="1119" name="Oval"/>
            <p:cNvSpPr/>
            <p:nvPr/>
          </p:nvSpPr>
          <p:spPr>
            <a:xfrm>
              <a:off x="-1" y="-1"/>
              <a:ext cx="1319294" cy="1302534"/>
            </a:xfrm>
            <a:prstGeom prst="ellipse">
              <a:avLst/>
            </a:prstGeom>
            <a:solidFill>
              <a:srgbClr val="E8E8E8"/>
            </a:solidFill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0" name="a"/>
            <p:cNvSpPr txBox="1"/>
            <p:nvPr/>
          </p:nvSpPr>
          <p:spPr>
            <a:xfrm>
              <a:off x="440188" y="248676"/>
              <a:ext cx="438915" cy="8051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ctr">
              <a:spAutoFit/>
            </a:bodyPr>
            <a:lstStyle>
              <a:lvl1pPr defTabSz="1828800">
                <a:defRPr sz="40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a</a:t>
              </a:r>
            </a:p>
          </p:txBody>
        </p:sp>
      </p:grpSp>
      <p:grpSp>
        <p:nvGrpSpPr>
          <p:cNvPr id="1124" name="Group"/>
          <p:cNvGrpSpPr/>
          <p:nvPr/>
        </p:nvGrpSpPr>
        <p:grpSpPr>
          <a:xfrm>
            <a:off x="13185499" y="10130187"/>
            <a:ext cx="1319293" cy="1302533"/>
            <a:chOff x="0" y="0"/>
            <a:chExt cx="1319292" cy="1302532"/>
          </a:xfrm>
        </p:grpSpPr>
        <p:sp>
          <p:nvSpPr>
            <p:cNvPr id="1122" name="Oval"/>
            <p:cNvSpPr/>
            <p:nvPr/>
          </p:nvSpPr>
          <p:spPr>
            <a:xfrm>
              <a:off x="-1" y="-1"/>
              <a:ext cx="1319294" cy="1302534"/>
            </a:xfrm>
            <a:prstGeom prst="ellipse">
              <a:avLst/>
            </a:prstGeom>
            <a:solidFill>
              <a:srgbClr val="E8E8E8"/>
            </a:solidFill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3" name="c"/>
            <p:cNvSpPr txBox="1"/>
            <p:nvPr/>
          </p:nvSpPr>
          <p:spPr>
            <a:xfrm>
              <a:off x="454450" y="248676"/>
              <a:ext cx="410390" cy="8051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ctr">
              <a:spAutoFit/>
            </a:bodyPr>
            <a:lstStyle>
              <a:lvl1pPr defTabSz="1828800">
                <a:defRPr sz="40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c</a:t>
              </a:r>
            </a:p>
          </p:txBody>
        </p:sp>
      </p:grpSp>
      <p:grpSp>
        <p:nvGrpSpPr>
          <p:cNvPr id="1127" name="Group"/>
          <p:cNvGrpSpPr/>
          <p:nvPr/>
        </p:nvGrpSpPr>
        <p:grpSpPr>
          <a:xfrm>
            <a:off x="17671091" y="6483098"/>
            <a:ext cx="1319293" cy="1302533"/>
            <a:chOff x="0" y="0"/>
            <a:chExt cx="1319292" cy="1302532"/>
          </a:xfrm>
        </p:grpSpPr>
        <p:sp>
          <p:nvSpPr>
            <p:cNvPr id="1125" name="Oval"/>
            <p:cNvSpPr/>
            <p:nvPr/>
          </p:nvSpPr>
          <p:spPr>
            <a:xfrm>
              <a:off x="-1" y="-1"/>
              <a:ext cx="1319294" cy="1302534"/>
            </a:xfrm>
            <a:prstGeom prst="ellipse">
              <a:avLst/>
            </a:prstGeom>
            <a:solidFill>
              <a:srgbClr val="E8E8E8"/>
            </a:solidFill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6" name="b"/>
            <p:cNvSpPr txBox="1"/>
            <p:nvPr/>
          </p:nvSpPr>
          <p:spPr>
            <a:xfrm>
              <a:off x="428405" y="248676"/>
              <a:ext cx="462480" cy="8051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ctr">
              <a:spAutoFit/>
            </a:bodyPr>
            <a:lstStyle>
              <a:lvl1pPr defTabSz="1828800">
                <a:defRPr sz="40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b</a:t>
              </a:r>
            </a:p>
          </p:txBody>
        </p:sp>
      </p:grpSp>
      <p:grpSp>
        <p:nvGrpSpPr>
          <p:cNvPr id="1130" name="Group"/>
          <p:cNvGrpSpPr/>
          <p:nvPr/>
        </p:nvGrpSpPr>
        <p:grpSpPr>
          <a:xfrm>
            <a:off x="16879515" y="10390694"/>
            <a:ext cx="1319293" cy="1302533"/>
            <a:chOff x="0" y="0"/>
            <a:chExt cx="1319292" cy="1302532"/>
          </a:xfrm>
        </p:grpSpPr>
        <p:sp>
          <p:nvSpPr>
            <p:cNvPr id="1128" name="Oval"/>
            <p:cNvSpPr/>
            <p:nvPr/>
          </p:nvSpPr>
          <p:spPr>
            <a:xfrm>
              <a:off x="-1" y="-1"/>
              <a:ext cx="1319294" cy="1302534"/>
            </a:xfrm>
            <a:prstGeom prst="ellipse">
              <a:avLst/>
            </a:prstGeom>
            <a:solidFill>
              <a:srgbClr val="E8E8E8"/>
            </a:solidFill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9" name="d"/>
            <p:cNvSpPr txBox="1"/>
            <p:nvPr/>
          </p:nvSpPr>
          <p:spPr>
            <a:xfrm>
              <a:off x="428405" y="248676"/>
              <a:ext cx="462480" cy="8051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ctr">
              <a:spAutoFit/>
            </a:bodyPr>
            <a:lstStyle>
              <a:lvl1pPr defTabSz="1828800">
                <a:defRPr sz="40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d</a:t>
              </a:r>
            </a:p>
          </p:txBody>
        </p:sp>
      </p:grpSp>
      <p:sp>
        <p:nvSpPr>
          <p:cNvPr id="1131" name="Line"/>
          <p:cNvSpPr/>
          <p:nvPr/>
        </p:nvSpPr>
        <p:spPr>
          <a:xfrm flipH="1">
            <a:off x="13845145" y="8078699"/>
            <a:ext cx="527717" cy="2018925"/>
          </a:xfrm>
          <a:prstGeom prst="line">
            <a:avLst/>
          </a:prstGeom>
          <a:ln w="1397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32" name="Line"/>
          <p:cNvSpPr/>
          <p:nvPr/>
        </p:nvSpPr>
        <p:spPr>
          <a:xfrm>
            <a:off x="14504790" y="10651200"/>
            <a:ext cx="2308761" cy="260507"/>
          </a:xfrm>
          <a:prstGeom prst="line">
            <a:avLst/>
          </a:prstGeom>
          <a:ln w="1397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33" name="Line"/>
          <p:cNvSpPr/>
          <p:nvPr/>
        </p:nvSpPr>
        <p:spPr>
          <a:xfrm flipV="1">
            <a:off x="17539162" y="7818195"/>
            <a:ext cx="791575" cy="2539936"/>
          </a:xfrm>
          <a:prstGeom prst="line">
            <a:avLst/>
          </a:prstGeom>
          <a:ln w="139700">
            <a:solidFill>
              <a:srgbClr val="000000"/>
            </a:solidFill>
            <a:headEnd type="triangle"/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34" name="Line"/>
          <p:cNvSpPr/>
          <p:nvPr/>
        </p:nvSpPr>
        <p:spPr>
          <a:xfrm flipV="1">
            <a:off x="14240932" y="7525124"/>
            <a:ext cx="3551093" cy="2659337"/>
          </a:xfrm>
          <a:prstGeom prst="line">
            <a:avLst/>
          </a:prstGeom>
          <a:ln w="139700">
            <a:solidFill>
              <a:srgbClr val="000000"/>
            </a:solidFill>
            <a:headEnd type="triangle"/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35" name="Line"/>
          <p:cNvSpPr/>
          <p:nvPr/>
        </p:nvSpPr>
        <p:spPr>
          <a:xfrm flipV="1">
            <a:off x="14504790" y="7785630"/>
            <a:ext cx="3551093" cy="2659337"/>
          </a:xfrm>
          <a:prstGeom prst="line">
            <a:avLst/>
          </a:prstGeom>
          <a:ln w="1397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138" name="BasicGraph member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499616">
              <a:defRPr sz="7544">
                <a:solidFill>
                  <a:srgbClr val="FFFFFF"/>
                </a:solidFill>
              </a:defRPr>
            </a:lvl1pPr>
          </a:lstStyle>
          <a:p>
            <a:pPr/>
            <a:r>
              <a:t>BasicGraph members</a:t>
            </a:r>
          </a:p>
        </p:txBody>
      </p:sp>
      <p:sp>
        <p:nvSpPr>
          <p:cNvPr id="1139" name="#include &quot;basicgraph.h&quot;   // a directed, weighted graph"/>
          <p:cNvSpPr txBox="1"/>
          <p:nvPr>
            <p:ph type="body" idx="1"/>
          </p:nvPr>
        </p:nvSpPr>
        <p:spPr>
          <a:xfrm>
            <a:off x="3352800" y="2087146"/>
            <a:ext cx="17678400" cy="10363201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spcBef>
                <a:spcPts val="900"/>
              </a:spcBef>
              <a:buSzTx/>
              <a:buNone/>
              <a:defRPr sz="4000">
                <a:latin typeface="Consolas"/>
                <a:ea typeface="Consolas"/>
                <a:cs typeface="Consolas"/>
                <a:sym typeface="Consolas"/>
              </a:defRPr>
            </a:pPr>
            <a:r>
              <a:t>#include "basicgraph.h"   </a:t>
            </a:r>
            <a:r>
              <a:rPr>
                <a:solidFill>
                  <a:srgbClr val="008000"/>
                </a:solidFill>
              </a:rPr>
              <a:t>// a directed, weighted graph</a:t>
            </a:r>
          </a:p>
        </p:txBody>
      </p:sp>
      <p:graphicFrame>
        <p:nvGraphicFramePr>
          <p:cNvPr id="1140" name="Table"/>
          <p:cNvGraphicFramePr/>
          <p:nvPr/>
        </p:nvGraphicFramePr>
        <p:xfrm>
          <a:off x="3505200" y="2925346"/>
          <a:ext cx="17373600" cy="536575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6630899"/>
                <a:gridCol w="10730001"/>
              </a:tblGrid>
              <a:tr h="662940">
                <a:tc>
                  <a:txBody>
                    <a:bodyPr/>
                    <a:lstStyle/>
                    <a:p>
                      <a:pPr algn="l" defTabSz="1828800">
                        <a:defRPr b="1" i="1" sz="3600">
                          <a:solidFill>
                            <a:srgbClr val="00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defRPr>
                      </a:pPr>
                      <a:r>
                        <a:t>g</a:t>
                      </a:r>
                      <a:r>
                        <a:rPr b="0" i="0"/>
                        <a:t>.addEdge(</a:t>
                      </a:r>
                      <a:r>
                        <a:t>v1</a:t>
                      </a:r>
                      <a:r>
                        <a:rPr b="0" i="0"/>
                        <a:t>, </a:t>
                      </a:r>
                      <a:r>
                        <a:t>v2</a:t>
                      </a:r>
                      <a:r>
                        <a:rPr b="0" i="0"/>
                        <a:t>);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1828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adds an edge between two vertexes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662940">
                <a:tc>
                  <a:txBody>
                    <a:bodyPr/>
                    <a:lstStyle/>
                    <a:p>
                      <a:pPr algn="l" defTabSz="1828800">
                        <a:defRPr b="1" i="1" sz="3600">
                          <a:solidFill>
                            <a:srgbClr val="00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defRPr>
                      </a:pPr>
                      <a:r>
                        <a:t>g</a:t>
                      </a:r>
                      <a:r>
                        <a:rPr b="0" i="0"/>
                        <a:t>.addVertex(</a:t>
                      </a:r>
                      <a:r>
                        <a:t>name</a:t>
                      </a:r>
                      <a:r>
                        <a:rPr b="0" i="0"/>
                        <a:t>);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1828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adds a vertex to the graph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662940">
                <a:tc>
                  <a:txBody>
                    <a:bodyPr/>
                    <a:lstStyle/>
                    <a:p>
                      <a:pPr algn="l" defTabSz="1828800">
                        <a:defRPr b="1" i="1" sz="3600">
                          <a:solidFill>
                            <a:srgbClr val="00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defRPr>
                      </a:pPr>
                      <a:r>
                        <a:t>g</a:t>
                      </a:r>
                      <a:r>
                        <a:rPr b="0" i="0"/>
                        <a:t>.clear();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1828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removes all vertexes/edges from the graph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1221740">
                <a:tc>
                  <a:txBody>
                    <a:bodyPr/>
                    <a:lstStyle/>
                    <a:p>
                      <a:pPr algn="l" defTabSz="1828800">
                        <a:defRPr b="1" i="1" sz="3600">
                          <a:solidFill>
                            <a:srgbClr val="00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defRPr>
                      </a:pPr>
                      <a:r>
                        <a:t>g</a:t>
                      </a:r>
                      <a:r>
                        <a:rPr b="0" i="0"/>
                        <a:t>.getEdgeSet()</a:t>
                      </a:r>
                      <a:endParaRPr b="0" i="0"/>
                    </a:p>
                    <a:p>
                      <a:pPr algn="l" defTabSz="1828800">
                        <a:defRPr b="1" i="1" sz="3600">
                          <a:solidFill>
                            <a:srgbClr val="00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defRPr>
                      </a:pPr>
                      <a:r>
                        <a:t>g</a:t>
                      </a:r>
                      <a:r>
                        <a:rPr b="0" i="0"/>
                        <a:t>.getEdgeSet(</a:t>
                      </a:r>
                      <a:r>
                        <a:t>v</a:t>
                      </a:r>
                      <a:r>
                        <a:rPr b="0" i="0"/>
                        <a:t>)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1828800">
                        <a:defRPr sz="3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returns all edges, or all edges that start at </a:t>
                      </a:r>
                      <a:r>
                        <a:rPr b="1" i="1"/>
                        <a:t>v</a:t>
                      </a:r>
                      <a:r>
                        <a:t>,</a:t>
                      </a:r>
                      <a:br/>
                      <a:r>
                        <a:t>as a </a:t>
                      </a:r>
                      <a:r>
                        <a:rPr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Set</a:t>
                      </a:r>
                      <a:r>
                        <a:t> of pointers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662940">
                <a:tc>
                  <a:txBody>
                    <a:bodyPr/>
                    <a:lstStyle/>
                    <a:p>
                      <a:pPr algn="l" defTabSz="1828800">
                        <a:defRPr b="1" i="1" sz="3600">
                          <a:solidFill>
                            <a:srgbClr val="00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defRPr>
                      </a:pPr>
                      <a:r>
                        <a:t>g</a:t>
                      </a:r>
                      <a:r>
                        <a:rPr b="0" i="0"/>
                        <a:t>.getNeighbors(</a:t>
                      </a:r>
                      <a:r>
                        <a:t>v</a:t>
                      </a:r>
                      <a:r>
                        <a:rPr b="0" i="0"/>
                        <a:t>)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1828800">
                        <a:defRPr sz="3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returns a set of all vertices that </a:t>
                      </a:r>
                      <a:r>
                        <a:rPr b="1" i="1"/>
                        <a:t>v</a:t>
                      </a:r>
                      <a:r>
                        <a:t> has an edge to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662940">
                <a:tc>
                  <a:txBody>
                    <a:bodyPr/>
                    <a:lstStyle/>
                    <a:p>
                      <a:pPr algn="l" defTabSz="1828800">
                        <a:defRPr b="1" i="1" sz="3600">
                          <a:solidFill>
                            <a:srgbClr val="00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defRPr>
                      </a:pPr>
                      <a:r>
                        <a:t>g</a:t>
                      </a:r>
                      <a:r>
                        <a:rPr b="0" i="0"/>
                        <a:t>.getVertex(</a:t>
                      </a:r>
                      <a:r>
                        <a:t>name</a:t>
                      </a:r>
                      <a:r>
                        <a:rPr b="0" i="0"/>
                        <a:t>)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1828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returns pointer to vertex with the given name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662940">
                <a:tc>
                  <a:txBody>
                    <a:bodyPr/>
                    <a:lstStyle/>
                    <a:p>
                      <a:pPr algn="l" defTabSz="1828800">
                        <a:defRPr b="1" i="1" sz="3600">
                          <a:solidFill>
                            <a:srgbClr val="00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defRPr>
                      </a:pPr>
                      <a:r>
                        <a:t>g</a:t>
                      </a:r>
                      <a:r>
                        <a:rPr b="0" i="0"/>
                        <a:t>.getVertexSet()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1828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returns a set of all vertexes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662940">
                <a:tc>
                  <a:txBody>
                    <a:bodyPr/>
                    <a:lstStyle/>
                    <a:p>
                      <a:pPr algn="l" defTabSz="1828800">
                        <a:defRPr b="1" i="1" sz="3600">
                          <a:solidFill>
                            <a:srgbClr val="00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defRPr>
                      </a:pPr>
                      <a:r>
                        <a:t>g</a:t>
                      </a:r>
                      <a:r>
                        <a:rPr b="0" i="0"/>
                        <a:t>.isNeighbor(</a:t>
                      </a:r>
                      <a:r>
                        <a:t>v1</a:t>
                      </a:r>
                      <a:r>
                        <a:rPr b="0" i="0"/>
                        <a:t>, </a:t>
                      </a:r>
                      <a:r>
                        <a:t>v2</a:t>
                      </a:r>
                      <a:r>
                        <a:rPr b="0" i="0"/>
                        <a:t>)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1828800">
                        <a:defRPr sz="3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returns </a:t>
                      </a:r>
                      <a:r>
                        <a:rPr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true</a:t>
                      </a:r>
                      <a:r>
                        <a:t> if there is an edge from vertex </a:t>
                      </a:r>
                      <a:r>
                        <a:rPr b="1" i="1"/>
                        <a:t>v1</a:t>
                      </a:r>
                      <a:r>
                        <a:t> to </a:t>
                      </a:r>
                      <a:r>
                        <a:rPr b="1" i="1"/>
                        <a:t>v2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662940">
                <a:tc>
                  <a:txBody>
                    <a:bodyPr/>
                    <a:lstStyle/>
                    <a:p>
                      <a:pPr algn="l" defTabSz="1828800">
                        <a:defRPr b="1" i="1" sz="3600">
                          <a:solidFill>
                            <a:srgbClr val="00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defRPr>
                      </a:pPr>
                      <a:r>
                        <a:t>g</a:t>
                      </a:r>
                      <a:r>
                        <a:rPr b="0" i="0"/>
                        <a:t>.isEmpty()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1828800">
                        <a:defRPr sz="3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returns </a:t>
                      </a:r>
                      <a:r>
                        <a:rPr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true</a:t>
                      </a:r>
                      <a:r>
                        <a:t> if queue contains no vertexes/edges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662940">
                <a:tc>
                  <a:txBody>
                    <a:bodyPr/>
                    <a:lstStyle/>
                    <a:p>
                      <a:pPr algn="l" defTabSz="1828800">
                        <a:defRPr b="1" i="1" sz="3600">
                          <a:solidFill>
                            <a:srgbClr val="00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defRPr>
                      </a:pPr>
                      <a:r>
                        <a:t>g</a:t>
                      </a:r>
                      <a:r>
                        <a:rPr b="0" i="0"/>
                        <a:t>.removeEdge(</a:t>
                      </a:r>
                      <a:r>
                        <a:t>v1</a:t>
                      </a:r>
                      <a:r>
                        <a:rPr b="0" i="0"/>
                        <a:t>, </a:t>
                      </a:r>
                      <a:r>
                        <a:t>v2</a:t>
                      </a:r>
                      <a:r>
                        <a:rPr b="0" i="0"/>
                        <a:t>);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1828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removes an edge from the graph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662940">
                <a:tc>
                  <a:txBody>
                    <a:bodyPr/>
                    <a:lstStyle/>
                    <a:p>
                      <a:pPr algn="l" defTabSz="1828800">
                        <a:defRPr b="1" i="1" sz="3600">
                          <a:solidFill>
                            <a:srgbClr val="00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defRPr>
                      </a:pPr>
                      <a:r>
                        <a:t>g</a:t>
                      </a:r>
                      <a:r>
                        <a:rPr b="0" i="0"/>
                        <a:t>.removeVertex(</a:t>
                      </a:r>
                      <a:r>
                        <a:t>name</a:t>
                      </a:r>
                      <a:r>
                        <a:rPr b="0" i="0"/>
                        <a:t>);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1828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removes a vertex from the graph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662940">
                <a:tc>
                  <a:txBody>
                    <a:bodyPr/>
                    <a:lstStyle/>
                    <a:p>
                      <a:pPr algn="l" defTabSz="1828800">
                        <a:defRPr b="1" i="1" sz="3600">
                          <a:solidFill>
                            <a:srgbClr val="00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defRPr>
                      </a:pPr>
                      <a:r>
                        <a:t>g</a:t>
                      </a:r>
                      <a:r>
                        <a:rPr b="0" i="0"/>
                        <a:t>.size()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1828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returns the number of vertexes in the graph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662940">
                <a:tc>
                  <a:txBody>
                    <a:bodyPr/>
                    <a:lstStyle/>
                    <a:p>
                      <a:pPr algn="l" defTabSz="1828800">
                        <a:defRPr b="1" i="1" sz="4000">
                          <a:solidFill>
                            <a:srgbClr val="00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defRPr>
                      </a:pPr>
                      <a:r>
                        <a:t>g</a:t>
                      </a:r>
                      <a:r>
                        <a:rPr b="0" i="0"/>
                        <a:t>.</a:t>
                      </a:r>
                      <a:r>
                        <a:rPr b="0" i="0" sz="3600"/>
                        <a:t>toString()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1828800">
                        <a:defRPr sz="3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returns a string such as </a:t>
                      </a:r>
                      <a:r>
                        <a:rPr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"{a, b, c, a -&gt; b}"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2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143" name="BasicGraph member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499616">
              <a:defRPr sz="7544">
                <a:solidFill>
                  <a:srgbClr val="FFFFFF"/>
                </a:solidFill>
              </a:defRPr>
            </a:lvl1pPr>
          </a:lstStyle>
          <a:p>
            <a:pPr/>
            <a:r>
              <a:t>BasicGraph members</a:t>
            </a:r>
          </a:p>
        </p:txBody>
      </p:sp>
      <p:sp>
        <p:nvSpPr>
          <p:cNvPr id="1144" name="#include &quot;basicgraph.h&quot;   // a directed, weighted graph"/>
          <p:cNvSpPr txBox="1"/>
          <p:nvPr>
            <p:ph type="body" idx="1"/>
          </p:nvPr>
        </p:nvSpPr>
        <p:spPr>
          <a:xfrm>
            <a:off x="3352800" y="2087146"/>
            <a:ext cx="17678400" cy="10363201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spcBef>
                <a:spcPts val="900"/>
              </a:spcBef>
              <a:buSzTx/>
              <a:buNone/>
              <a:defRPr sz="4000">
                <a:latin typeface="Consolas"/>
                <a:ea typeface="Consolas"/>
                <a:cs typeface="Consolas"/>
                <a:sym typeface="Consolas"/>
              </a:defRPr>
            </a:pPr>
            <a:r>
              <a:t>#include "basicgraph.h"   </a:t>
            </a:r>
            <a:r>
              <a:rPr>
                <a:solidFill>
                  <a:srgbClr val="008000"/>
                </a:solidFill>
              </a:rPr>
              <a:t>// a directed, weighted graph</a:t>
            </a:r>
          </a:p>
        </p:txBody>
      </p:sp>
      <p:graphicFrame>
        <p:nvGraphicFramePr>
          <p:cNvPr id="1145" name="Table"/>
          <p:cNvGraphicFramePr/>
          <p:nvPr/>
        </p:nvGraphicFramePr>
        <p:xfrm>
          <a:off x="3505200" y="2925346"/>
          <a:ext cx="17373600" cy="536575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6630899"/>
                <a:gridCol w="10730001"/>
              </a:tblGrid>
              <a:tr h="662940">
                <a:tc>
                  <a:txBody>
                    <a:bodyPr/>
                    <a:lstStyle/>
                    <a:p>
                      <a:pPr algn="l" defTabSz="1828800">
                        <a:defRPr b="1" i="1" sz="3600">
                          <a:solidFill>
                            <a:srgbClr val="00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defRPr>
                      </a:pPr>
                      <a:r>
                        <a:t>g</a:t>
                      </a:r>
                      <a:r>
                        <a:rPr b="0" i="0"/>
                        <a:t>.addEdge(</a:t>
                      </a:r>
                      <a:r>
                        <a:t>v1</a:t>
                      </a:r>
                      <a:r>
                        <a:rPr b="0" i="0"/>
                        <a:t>, </a:t>
                      </a:r>
                      <a:r>
                        <a:t>v2</a:t>
                      </a:r>
                      <a:r>
                        <a:rPr b="0" i="0"/>
                        <a:t>);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1828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adds an edge between two vertexes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662940">
                <a:tc>
                  <a:txBody>
                    <a:bodyPr/>
                    <a:lstStyle/>
                    <a:p>
                      <a:pPr algn="l" defTabSz="1828800">
                        <a:defRPr b="1" i="1" sz="3600">
                          <a:solidFill>
                            <a:srgbClr val="00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defRPr>
                      </a:pPr>
                      <a:r>
                        <a:t>g</a:t>
                      </a:r>
                      <a:r>
                        <a:rPr b="0" i="0"/>
                        <a:t>.addVertex(</a:t>
                      </a:r>
                      <a:r>
                        <a:t>name</a:t>
                      </a:r>
                      <a:r>
                        <a:rPr b="0" i="0"/>
                        <a:t>);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1828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adds a vertex to the graph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662940">
                <a:tc>
                  <a:txBody>
                    <a:bodyPr/>
                    <a:lstStyle/>
                    <a:p>
                      <a:pPr algn="l" defTabSz="1828800">
                        <a:defRPr b="1" i="1" sz="3600">
                          <a:solidFill>
                            <a:srgbClr val="00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defRPr>
                      </a:pPr>
                      <a:r>
                        <a:t>g</a:t>
                      </a:r>
                      <a:r>
                        <a:rPr b="0" i="0"/>
                        <a:t>.clear();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1828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removes all vertexes/edges from the graph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1221740">
                <a:tc>
                  <a:txBody>
                    <a:bodyPr/>
                    <a:lstStyle/>
                    <a:p>
                      <a:pPr algn="l" defTabSz="1828800">
                        <a:defRPr b="1" i="1" sz="3600">
                          <a:solidFill>
                            <a:srgbClr val="00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defRPr>
                      </a:pPr>
                      <a:r>
                        <a:t>g</a:t>
                      </a:r>
                      <a:r>
                        <a:rPr b="0" i="0"/>
                        <a:t>.getEdgeSet()</a:t>
                      </a:r>
                      <a:endParaRPr b="0" i="0"/>
                    </a:p>
                    <a:p>
                      <a:pPr algn="l" defTabSz="1828800">
                        <a:defRPr b="1" i="1" sz="3600">
                          <a:solidFill>
                            <a:srgbClr val="00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defRPr>
                      </a:pPr>
                      <a:r>
                        <a:t>g</a:t>
                      </a:r>
                      <a:r>
                        <a:rPr b="0" i="0"/>
                        <a:t>.getEdgeSet(</a:t>
                      </a:r>
                      <a:r>
                        <a:t>v</a:t>
                      </a:r>
                      <a:r>
                        <a:rPr b="0" i="0"/>
                        <a:t>)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1828800">
                        <a:defRPr sz="3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returns all edges, or all edges that start at </a:t>
                      </a:r>
                      <a:r>
                        <a:rPr b="1" i="1"/>
                        <a:t>v</a:t>
                      </a:r>
                      <a:r>
                        <a:t>,</a:t>
                      </a:r>
                      <a:br/>
                      <a:r>
                        <a:t>as a </a:t>
                      </a:r>
                      <a:r>
                        <a:rPr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Set</a:t>
                      </a:r>
                      <a:r>
                        <a:t> of pointers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662940">
                <a:tc>
                  <a:txBody>
                    <a:bodyPr/>
                    <a:lstStyle/>
                    <a:p>
                      <a:pPr algn="l" defTabSz="1828800">
                        <a:defRPr b="1" i="1" sz="3600">
                          <a:solidFill>
                            <a:srgbClr val="00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defRPr>
                      </a:pPr>
                      <a:r>
                        <a:t>g</a:t>
                      </a:r>
                      <a:r>
                        <a:rPr b="0" i="0"/>
                        <a:t>.getNeighbors(</a:t>
                      </a:r>
                      <a:r>
                        <a:t>v</a:t>
                      </a:r>
                      <a:r>
                        <a:rPr b="0" i="0"/>
                        <a:t>)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1828800">
                        <a:defRPr sz="3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returns a set of all vertices that </a:t>
                      </a:r>
                      <a:r>
                        <a:rPr b="1" i="1"/>
                        <a:t>v</a:t>
                      </a:r>
                      <a:r>
                        <a:t> has an edge to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662940">
                <a:tc>
                  <a:txBody>
                    <a:bodyPr/>
                    <a:lstStyle/>
                    <a:p>
                      <a:pPr algn="l" defTabSz="1828800">
                        <a:defRPr b="1" i="1" sz="3600">
                          <a:solidFill>
                            <a:srgbClr val="00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defRPr>
                      </a:pPr>
                      <a:r>
                        <a:t>g</a:t>
                      </a:r>
                      <a:r>
                        <a:rPr b="0" i="0"/>
                        <a:t>.getVertex(</a:t>
                      </a:r>
                      <a:r>
                        <a:t>name</a:t>
                      </a:r>
                      <a:r>
                        <a:rPr b="0" i="0"/>
                        <a:t>)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1828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returns pointer to vertex with the given name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662940">
                <a:tc>
                  <a:txBody>
                    <a:bodyPr/>
                    <a:lstStyle/>
                    <a:p>
                      <a:pPr algn="l" defTabSz="1828800">
                        <a:defRPr b="1" i="1" sz="3600">
                          <a:solidFill>
                            <a:srgbClr val="00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defRPr>
                      </a:pPr>
                      <a:r>
                        <a:t>g</a:t>
                      </a:r>
                      <a:r>
                        <a:rPr b="0" i="0"/>
                        <a:t>.getVertexSet()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1828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returns a set of all vertexes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662940">
                <a:tc>
                  <a:txBody>
                    <a:bodyPr/>
                    <a:lstStyle/>
                    <a:p>
                      <a:pPr algn="l" defTabSz="1828800">
                        <a:defRPr b="1" i="1" sz="3600">
                          <a:solidFill>
                            <a:srgbClr val="00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defRPr>
                      </a:pPr>
                      <a:r>
                        <a:t>g</a:t>
                      </a:r>
                      <a:r>
                        <a:rPr b="0" i="0"/>
                        <a:t>.isNeighbor(</a:t>
                      </a:r>
                      <a:r>
                        <a:t>v1</a:t>
                      </a:r>
                      <a:r>
                        <a:rPr b="0" i="0"/>
                        <a:t>, </a:t>
                      </a:r>
                      <a:r>
                        <a:t>v2</a:t>
                      </a:r>
                      <a:r>
                        <a:rPr b="0" i="0"/>
                        <a:t>)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1828800">
                        <a:defRPr sz="3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returns </a:t>
                      </a:r>
                      <a:r>
                        <a:rPr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true</a:t>
                      </a:r>
                      <a:r>
                        <a:t> if there is an edge from vertex </a:t>
                      </a:r>
                      <a:r>
                        <a:rPr b="1" i="1"/>
                        <a:t>v1</a:t>
                      </a:r>
                      <a:r>
                        <a:t> to </a:t>
                      </a:r>
                      <a:r>
                        <a:rPr b="1" i="1"/>
                        <a:t>v2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662940">
                <a:tc>
                  <a:txBody>
                    <a:bodyPr/>
                    <a:lstStyle/>
                    <a:p>
                      <a:pPr algn="l" defTabSz="1828800">
                        <a:defRPr b="1" i="1" sz="3600">
                          <a:solidFill>
                            <a:srgbClr val="00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defRPr>
                      </a:pPr>
                      <a:r>
                        <a:t>g</a:t>
                      </a:r>
                      <a:r>
                        <a:rPr b="0" i="0"/>
                        <a:t>.isEmpty()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1828800">
                        <a:defRPr sz="3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returns </a:t>
                      </a:r>
                      <a:r>
                        <a:rPr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true</a:t>
                      </a:r>
                      <a:r>
                        <a:t> if queue contains no vertexes/edges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662940">
                <a:tc>
                  <a:txBody>
                    <a:bodyPr/>
                    <a:lstStyle/>
                    <a:p>
                      <a:pPr algn="l" defTabSz="1828800">
                        <a:defRPr b="1" i="1" sz="3600">
                          <a:solidFill>
                            <a:srgbClr val="00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defRPr>
                      </a:pPr>
                      <a:r>
                        <a:t>g</a:t>
                      </a:r>
                      <a:r>
                        <a:rPr b="0" i="0"/>
                        <a:t>.removeEdge(</a:t>
                      </a:r>
                      <a:r>
                        <a:t>v1</a:t>
                      </a:r>
                      <a:r>
                        <a:rPr b="0" i="0"/>
                        <a:t>, </a:t>
                      </a:r>
                      <a:r>
                        <a:t>v2</a:t>
                      </a:r>
                      <a:r>
                        <a:rPr b="0" i="0"/>
                        <a:t>);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1828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removes an edge from the graph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662940">
                <a:tc>
                  <a:txBody>
                    <a:bodyPr/>
                    <a:lstStyle/>
                    <a:p>
                      <a:pPr algn="l" defTabSz="1828800">
                        <a:defRPr b="1" i="1" sz="3600">
                          <a:solidFill>
                            <a:srgbClr val="00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defRPr>
                      </a:pPr>
                      <a:r>
                        <a:t>g</a:t>
                      </a:r>
                      <a:r>
                        <a:rPr b="0" i="0"/>
                        <a:t>.removeVertex(</a:t>
                      </a:r>
                      <a:r>
                        <a:t>name</a:t>
                      </a:r>
                      <a:r>
                        <a:rPr b="0" i="0"/>
                        <a:t>);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1828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removes a vertex from the graph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662940">
                <a:tc>
                  <a:txBody>
                    <a:bodyPr/>
                    <a:lstStyle/>
                    <a:p>
                      <a:pPr algn="l" defTabSz="1828800">
                        <a:defRPr b="1" i="1" sz="3600">
                          <a:solidFill>
                            <a:srgbClr val="00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defRPr>
                      </a:pPr>
                      <a:r>
                        <a:t>g</a:t>
                      </a:r>
                      <a:r>
                        <a:rPr b="0" i="0"/>
                        <a:t>.size()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1828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returns the number of vertexes in the graph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662940">
                <a:tc>
                  <a:txBody>
                    <a:bodyPr/>
                    <a:lstStyle/>
                    <a:p>
                      <a:pPr algn="l" defTabSz="1828800">
                        <a:defRPr b="1" i="1" sz="4000">
                          <a:solidFill>
                            <a:srgbClr val="00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defRPr>
                      </a:pPr>
                      <a:r>
                        <a:t>g</a:t>
                      </a:r>
                      <a:r>
                        <a:rPr b="0" i="0"/>
                        <a:t>.</a:t>
                      </a:r>
                      <a:r>
                        <a:rPr b="0" i="0" sz="3600"/>
                        <a:t>toString()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1828800">
                        <a:defRPr sz="3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returns a string such as </a:t>
                      </a:r>
                      <a:r>
                        <a:rPr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"{a, b, c, a -&gt; b}"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1146" name="Rounded Rectangle"/>
          <p:cNvSpPr/>
          <p:nvPr/>
        </p:nvSpPr>
        <p:spPr>
          <a:xfrm>
            <a:off x="3374699" y="6505165"/>
            <a:ext cx="4926429" cy="2110025"/>
          </a:xfrm>
          <a:prstGeom prst="roundRect">
            <a:avLst>
              <a:gd name="adj" fmla="val 16667"/>
            </a:avLst>
          </a:pr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47" name="Rounded Rectangle"/>
          <p:cNvSpPr/>
          <p:nvPr/>
        </p:nvSpPr>
        <p:spPr>
          <a:xfrm>
            <a:off x="3396734" y="5033967"/>
            <a:ext cx="4926429" cy="1270055"/>
          </a:xfrm>
          <a:prstGeom prst="roundRect">
            <a:avLst>
              <a:gd name="adj" fmla="val 16667"/>
            </a:avLst>
          </a:pr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48" name="Rounded Rectangle"/>
          <p:cNvSpPr/>
          <p:nvPr/>
        </p:nvSpPr>
        <p:spPr>
          <a:xfrm>
            <a:off x="3371026" y="2937092"/>
            <a:ext cx="4926428" cy="1491689"/>
          </a:xfrm>
          <a:prstGeom prst="roundRect">
            <a:avLst>
              <a:gd name="adj" fmla="val 16667"/>
            </a:avLst>
          </a:pr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151" name="Using BasicGraph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499616">
              <a:defRPr sz="7544">
                <a:solidFill>
                  <a:srgbClr val="FFFFFF"/>
                </a:solidFill>
              </a:defRPr>
            </a:lvl1pPr>
          </a:lstStyle>
          <a:p>
            <a:pPr/>
            <a:r>
              <a:t>Using BasicGraph</a:t>
            </a:r>
          </a:p>
        </p:txBody>
      </p:sp>
      <p:sp>
        <p:nvSpPr>
          <p:cNvPr id="1152" name="The graph stores a struct of information about each vertex/edge: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lnSpc>
                <a:spcPct val="80000"/>
              </a:lnSpc>
              <a:buSzTx/>
              <a:buNone/>
            </a:pPr>
            <a:r>
              <a:t>The graph stores a struct of information about each vertex/edge:</a:t>
            </a:r>
          </a:p>
          <a:p>
            <a:pPr lvl="1" marL="454026" indent="-109539">
              <a:lnSpc>
                <a:spcPct val="70000"/>
              </a:lnSpc>
              <a:spcBef>
                <a:spcPts val="1000"/>
              </a:spcBef>
              <a:buSzTx/>
              <a:buNone/>
              <a:defRPr sz="1600">
                <a:latin typeface="Consolas"/>
                <a:ea typeface="Consolas"/>
                <a:cs typeface="Consolas"/>
                <a:sym typeface="Consolas"/>
              </a:defRPr>
            </a:pPr>
          </a:p>
          <a:p>
            <a:pPr lvl="1" marL="454026" indent="-109539">
              <a:lnSpc>
                <a:spcPct val="70000"/>
              </a:lnSpc>
              <a:spcBef>
                <a:spcPts val="900"/>
              </a:spcBef>
              <a:buSzTx/>
              <a:buNone/>
              <a:defRPr sz="4000">
                <a:latin typeface="Consolas"/>
                <a:ea typeface="Consolas"/>
                <a:cs typeface="Consolas"/>
                <a:sym typeface="Consolas"/>
              </a:defRPr>
            </a:pPr>
            <a:r>
              <a:t>struct </a:t>
            </a:r>
            <a:r>
              <a:rPr b="1"/>
              <a:t>Vertex</a:t>
            </a:r>
            <a:r>
              <a:t> {            struct </a:t>
            </a:r>
            <a:r>
              <a:rPr b="1"/>
              <a:t>Edge</a:t>
            </a:r>
            <a:r>
              <a:t> {</a:t>
            </a:r>
            <a:endParaRPr sz="4400"/>
          </a:p>
          <a:p>
            <a:pPr lvl="1" marL="454026" indent="-109539">
              <a:lnSpc>
                <a:spcPct val="70000"/>
              </a:lnSpc>
              <a:spcBef>
                <a:spcPts val="900"/>
              </a:spcBef>
              <a:buSzTx/>
              <a:buNone/>
              <a:defRPr sz="4000">
                <a:latin typeface="Consolas"/>
                <a:ea typeface="Consolas"/>
                <a:cs typeface="Consolas"/>
                <a:sym typeface="Consolas"/>
              </a:defRPr>
            </a:pPr>
            <a:r>
              <a:t>    string </a:t>
            </a:r>
            <a:r>
              <a:rPr b="1"/>
              <a:t>name</a:t>
            </a:r>
            <a:r>
              <a:t>;               Vertex* </a:t>
            </a:r>
            <a:r>
              <a:rPr b="1"/>
              <a:t>start</a:t>
            </a:r>
            <a:r>
              <a:t>;</a:t>
            </a:r>
            <a:endParaRPr sz="4400"/>
          </a:p>
          <a:p>
            <a:pPr lvl="1" marL="454026" indent="-109539">
              <a:lnSpc>
                <a:spcPct val="70000"/>
              </a:lnSpc>
              <a:spcBef>
                <a:spcPts val="900"/>
              </a:spcBef>
              <a:buSzTx/>
              <a:buNone/>
              <a:defRPr sz="4000">
                <a:latin typeface="Consolas"/>
                <a:ea typeface="Consolas"/>
                <a:cs typeface="Consolas"/>
                <a:sym typeface="Consolas"/>
              </a:defRPr>
            </a:pPr>
            <a:r>
              <a:t>    Set&lt;Edge*&gt; </a:t>
            </a:r>
            <a:r>
              <a:rPr b="1"/>
              <a:t>edges</a:t>
            </a:r>
            <a:r>
              <a:t>;          Vertex* </a:t>
            </a:r>
            <a:r>
              <a:rPr b="1"/>
              <a:t>finish</a:t>
            </a:r>
            <a:r>
              <a:t>;</a:t>
            </a:r>
            <a:endParaRPr sz="4400"/>
          </a:p>
          <a:p>
            <a:pPr lvl="1" marL="454026" indent="-109539">
              <a:lnSpc>
                <a:spcPct val="70000"/>
              </a:lnSpc>
              <a:spcBef>
                <a:spcPts val="900"/>
              </a:spcBef>
              <a:buSzTx/>
              <a:buNone/>
              <a:defRPr sz="4000">
                <a:latin typeface="Consolas"/>
                <a:ea typeface="Consolas"/>
                <a:cs typeface="Consolas"/>
                <a:sym typeface="Consolas"/>
              </a:defRPr>
            </a:pPr>
            <a:r>
              <a:t>    double </a:t>
            </a:r>
            <a:r>
              <a:rPr b="1"/>
              <a:t>cost</a:t>
            </a:r>
            <a:r>
              <a:t>;               double </a:t>
            </a:r>
            <a:r>
              <a:rPr b="1"/>
              <a:t>weight</a:t>
            </a:r>
            <a:r>
              <a:t>;</a:t>
            </a:r>
            <a:endParaRPr sz="4400"/>
          </a:p>
          <a:p>
            <a:pPr lvl="1" marL="454026" indent="-109539">
              <a:lnSpc>
                <a:spcPct val="70000"/>
              </a:lnSpc>
              <a:spcBef>
                <a:spcPts val="900"/>
              </a:spcBef>
              <a:buSzTx/>
              <a:buNone/>
              <a:defRPr sz="4000">
                <a:latin typeface="Consolas"/>
                <a:ea typeface="Consolas"/>
                <a:cs typeface="Consolas"/>
                <a:sym typeface="Consolas"/>
              </a:defRPr>
            </a:pPr>
            <a:r>
              <a:t>    </a:t>
            </a:r>
            <a:r>
              <a:rPr>
                <a:solidFill>
                  <a:srgbClr val="FF0000"/>
                </a:solidFill>
              </a:rPr>
              <a:t>// other stuff		      // other stuff</a:t>
            </a:r>
          </a:p>
          <a:p>
            <a:pPr lvl="1" marL="454026" indent="-109539">
              <a:lnSpc>
                <a:spcPct val="70000"/>
              </a:lnSpc>
              <a:spcBef>
                <a:spcPts val="900"/>
              </a:spcBef>
              <a:buSzTx/>
              <a:buNone/>
              <a:defRPr sz="4000">
                <a:latin typeface="Consolas"/>
                <a:ea typeface="Consolas"/>
                <a:cs typeface="Consolas"/>
                <a:sym typeface="Consolas"/>
              </a:defRPr>
            </a:pPr>
            <a:r>
              <a:t>};				   };</a:t>
            </a:r>
            <a:endParaRPr sz="4400"/>
          </a:p>
          <a:p>
            <a:pPr lvl="1" marL="454026" indent="-109539">
              <a:lnSpc>
                <a:spcPct val="70000"/>
              </a:lnSpc>
              <a:spcBef>
                <a:spcPts val="1000"/>
              </a:spcBef>
              <a:buSzTx/>
              <a:buNone/>
              <a:defRPr sz="4000">
                <a:latin typeface="Consolas"/>
                <a:ea typeface="Consolas"/>
                <a:cs typeface="Consolas"/>
                <a:sym typeface="Consolas"/>
              </a:defRPr>
            </a:pPr>
          </a:p>
          <a:p>
            <a:pPr marL="0" indent="0">
              <a:lnSpc>
                <a:spcPct val="80000"/>
              </a:lnSpc>
              <a:buSzTx/>
              <a:buNone/>
            </a:pPr>
            <a:endParaRPr sz="4000">
              <a:latin typeface="Consolas"/>
              <a:ea typeface="Consolas"/>
              <a:cs typeface="Consolas"/>
              <a:sym typeface="Consolas"/>
            </a:endParaRPr>
          </a:p>
          <a:p>
            <a:pPr marL="0" indent="0">
              <a:lnSpc>
                <a:spcPct val="80000"/>
              </a:lnSpc>
              <a:buSzTx/>
              <a:buNone/>
            </a:pPr>
            <a:r>
              <a:t>You can use these to help implement graph algorithms:</a:t>
            </a:r>
          </a:p>
          <a:p>
            <a:pPr lvl="1" marL="454026" indent="-109539">
              <a:lnSpc>
                <a:spcPct val="70000"/>
              </a:lnSpc>
              <a:spcBef>
                <a:spcPts val="1000"/>
              </a:spcBef>
              <a:buSzTx/>
              <a:buNone/>
              <a:defRPr sz="1600">
                <a:latin typeface="Consolas"/>
                <a:ea typeface="Consolas"/>
                <a:cs typeface="Consolas"/>
                <a:sym typeface="Consolas"/>
              </a:defRPr>
            </a:pPr>
          </a:p>
          <a:p>
            <a:pPr lvl="1" marL="454026" indent="-109539">
              <a:lnSpc>
                <a:spcPct val="70000"/>
              </a:lnSpc>
              <a:spcBef>
                <a:spcPts val="900"/>
              </a:spcBef>
              <a:buSzTx/>
              <a:buNone/>
              <a:defRPr sz="4000">
                <a:latin typeface="Consolas"/>
                <a:ea typeface="Consolas"/>
                <a:cs typeface="Consolas"/>
                <a:sym typeface="Consolas"/>
              </a:defRPr>
            </a:pPr>
            <a:r>
              <a:t>Vertex * vertC = graph.getVertex("c");</a:t>
            </a:r>
            <a:endParaRPr sz="4400"/>
          </a:p>
          <a:p>
            <a:pPr lvl="1" marL="454026" indent="-109539">
              <a:lnSpc>
                <a:spcPct val="70000"/>
              </a:lnSpc>
              <a:spcBef>
                <a:spcPts val="900"/>
              </a:spcBef>
              <a:buSzTx/>
              <a:buNone/>
              <a:defRPr sz="4000">
                <a:latin typeface="Consolas"/>
                <a:ea typeface="Consolas"/>
                <a:cs typeface="Consolas"/>
                <a:sym typeface="Consolas"/>
              </a:defRPr>
            </a:pPr>
            <a:r>
              <a:t>Edge * edgeAC = graph.getEdge("a", "c");</a:t>
            </a:r>
          </a:p>
        </p:txBody>
      </p:sp>
      <p:grpSp>
        <p:nvGrpSpPr>
          <p:cNvPr id="1171" name="Group"/>
          <p:cNvGrpSpPr/>
          <p:nvPr/>
        </p:nvGrpSpPr>
        <p:grpSpPr>
          <a:xfrm>
            <a:off x="17678400" y="4550409"/>
            <a:ext cx="3352800" cy="3091181"/>
            <a:chOff x="0" y="-6350"/>
            <a:chExt cx="3352800" cy="3091180"/>
          </a:xfrm>
        </p:grpSpPr>
        <p:grpSp>
          <p:nvGrpSpPr>
            <p:cNvPr id="1155" name="Group"/>
            <p:cNvGrpSpPr/>
            <p:nvPr/>
          </p:nvGrpSpPr>
          <p:grpSpPr>
            <a:xfrm>
              <a:off x="304800" y="146049"/>
              <a:ext cx="762000" cy="805182"/>
              <a:chOff x="0" y="-6350"/>
              <a:chExt cx="762000" cy="805180"/>
            </a:xfrm>
          </p:grpSpPr>
          <p:sp>
            <p:nvSpPr>
              <p:cNvPr id="1153" name="Circle"/>
              <p:cNvSpPr/>
              <p:nvPr/>
            </p:nvSpPr>
            <p:spPr>
              <a:xfrm>
                <a:off x="0" y="15239"/>
                <a:ext cx="762000" cy="762001"/>
              </a:xfrm>
              <a:prstGeom prst="ellipse">
                <a:avLst/>
              </a:prstGeom>
              <a:solidFill>
                <a:srgbClr val="E8E8E8"/>
              </a:solidFill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154" name="a"/>
              <p:cNvSpPr txBox="1"/>
              <p:nvPr/>
            </p:nvSpPr>
            <p:spPr>
              <a:xfrm>
                <a:off x="161543" y="-6351"/>
                <a:ext cx="438914" cy="80518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91439" tIns="91439" rIns="91439" bIns="91439" numCol="1" anchor="ctr">
                <a:spAutoFit/>
              </a:bodyPr>
              <a:lstStyle>
                <a:lvl1pPr defTabSz="1828800">
                  <a:defRPr sz="4000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/>
                <a:r>
                  <a:t>a</a:t>
                </a:r>
              </a:p>
            </p:txBody>
          </p:sp>
        </p:grpSp>
        <p:grpSp>
          <p:nvGrpSpPr>
            <p:cNvPr id="1158" name="Group"/>
            <p:cNvGrpSpPr/>
            <p:nvPr/>
          </p:nvGrpSpPr>
          <p:grpSpPr>
            <a:xfrm>
              <a:off x="0" y="2127249"/>
              <a:ext cx="762000" cy="805182"/>
              <a:chOff x="0" y="-6350"/>
              <a:chExt cx="762000" cy="805180"/>
            </a:xfrm>
          </p:grpSpPr>
          <p:sp>
            <p:nvSpPr>
              <p:cNvPr id="1156" name="Circle"/>
              <p:cNvSpPr/>
              <p:nvPr/>
            </p:nvSpPr>
            <p:spPr>
              <a:xfrm>
                <a:off x="0" y="15239"/>
                <a:ext cx="762000" cy="762001"/>
              </a:xfrm>
              <a:prstGeom prst="ellipse">
                <a:avLst/>
              </a:prstGeom>
              <a:solidFill>
                <a:srgbClr val="E8E8E8"/>
              </a:solidFill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157" name="c"/>
              <p:cNvSpPr txBox="1"/>
              <p:nvPr/>
            </p:nvSpPr>
            <p:spPr>
              <a:xfrm>
                <a:off x="175805" y="-6351"/>
                <a:ext cx="410390" cy="80518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91439" tIns="91439" rIns="91439" bIns="91439" numCol="1" anchor="ctr">
                <a:spAutoFit/>
              </a:bodyPr>
              <a:lstStyle>
                <a:lvl1pPr defTabSz="1828800">
                  <a:defRPr sz="4000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/>
                <a:r>
                  <a:t>c</a:t>
                </a:r>
              </a:p>
            </p:txBody>
          </p:sp>
        </p:grpSp>
        <p:grpSp>
          <p:nvGrpSpPr>
            <p:cNvPr id="1161" name="Group"/>
            <p:cNvGrpSpPr/>
            <p:nvPr/>
          </p:nvGrpSpPr>
          <p:grpSpPr>
            <a:xfrm>
              <a:off x="2590800" y="-6351"/>
              <a:ext cx="762000" cy="805182"/>
              <a:chOff x="0" y="-6350"/>
              <a:chExt cx="762000" cy="805180"/>
            </a:xfrm>
          </p:grpSpPr>
          <p:sp>
            <p:nvSpPr>
              <p:cNvPr id="1159" name="Circle"/>
              <p:cNvSpPr/>
              <p:nvPr/>
            </p:nvSpPr>
            <p:spPr>
              <a:xfrm>
                <a:off x="0" y="15239"/>
                <a:ext cx="762000" cy="762001"/>
              </a:xfrm>
              <a:prstGeom prst="ellipse">
                <a:avLst/>
              </a:prstGeom>
              <a:solidFill>
                <a:srgbClr val="99CC00"/>
              </a:solidFill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160" name="b"/>
              <p:cNvSpPr txBox="1"/>
              <p:nvPr/>
            </p:nvSpPr>
            <p:spPr>
              <a:xfrm>
                <a:off x="149760" y="-6351"/>
                <a:ext cx="462480" cy="80518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91439" tIns="91439" rIns="91439" bIns="91439" numCol="1" anchor="ctr">
                <a:spAutoFit/>
              </a:bodyPr>
              <a:lstStyle>
                <a:lvl1pPr defTabSz="1828800">
                  <a:defRPr sz="4000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/>
                <a:r>
                  <a:t>b</a:t>
                </a:r>
              </a:p>
            </p:txBody>
          </p:sp>
        </p:grpSp>
        <p:grpSp>
          <p:nvGrpSpPr>
            <p:cNvPr id="1164" name="Group"/>
            <p:cNvGrpSpPr/>
            <p:nvPr/>
          </p:nvGrpSpPr>
          <p:grpSpPr>
            <a:xfrm>
              <a:off x="2133600" y="2279649"/>
              <a:ext cx="762000" cy="805182"/>
              <a:chOff x="0" y="-6350"/>
              <a:chExt cx="762000" cy="805180"/>
            </a:xfrm>
          </p:grpSpPr>
          <p:sp>
            <p:nvSpPr>
              <p:cNvPr id="1162" name="Circle"/>
              <p:cNvSpPr/>
              <p:nvPr/>
            </p:nvSpPr>
            <p:spPr>
              <a:xfrm>
                <a:off x="0" y="15239"/>
                <a:ext cx="762000" cy="762001"/>
              </a:xfrm>
              <a:prstGeom prst="ellipse">
                <a:avLst/>
              </a:prstGeom>
              <a:solidFill>
                <a:srgbClr val="99CC00"/>
              </a:solidFill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163" name="d"/>
              <p:cNvSpPr txBox="1"/>
              <p:nvPr/>
            </p:nvSpPr>
            <p:spPr>
              <a:xfrm>
                <a:off x="149760" y="-6351"/>
                <a:ext cx="462480" cy="80518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91439" tIns="91439" rIns="91439" bIns="91439" numCol="1" anchor="ctr">
                <a:spAutoFit/>
              </a:bodyPr>
              <a:lstStyle>
                <a:lvl1pPr defTabSz="1828800">
                  <a:defRPr sz="4000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/>
                <a:r>
                  <a:t>d</a:t>
                </a:r>
              </a:p>
            </p:txBody>
          </p:sp>
        </p:grpSp>
        <p:sp>
          <p:nvSpPr>
            <p:cNvPr id="1165" name="Line"/>
            <p:cNvSpPr/>
            <p:nvPr/>
          </p:nvSpPr>
          <p:spPr>
            <a:xfrm flipH="1">
              <a:off x="381000" y="948689"/>
              <a:ext cx="304800" cy="118110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166" name="Line"/>
            <p:cNvSpPr/>
            <p:nvPr/>
          </p:nvSpPr>
          <p:spPr>
            <a:xfrm>
              <a:off x="781050" y="2529839"/>
              <a:ext cx="1333501" cy="152402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167" name="Line"/>
            <p:cNvSpPr/>
            <p:nvPr/>
          </p:nvSpPr>
          <p:spPr>
            <a:xfrm flipV="1">
              <a:off x="2514599" y="796289"/>
              <a:ext cx="457202" cy="148590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head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168" name="Line"/>
            <p:cNvSpPr/>
            <p:nvPr/>
          </p:nvSpPr>
          <p:spPr>
            <a:xfrm flipV="1">
              <a:off x="609600" y="624839"/>
              <a:ext cx="2051051" cy="155575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169" name="3"/>
            <p:cNvSpPr txBox="1"/>
            <p:nvPr/>
          </p:nvSpPr>
          <p:spPr>
            <a:xfrm>
              <a:off x="20368" y="1082039"/>
              <a:ext cx="427307" cy="7416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r" defTabSz="1828800">
                <a:defRPr b="1" sz="3600">
                  <a:solidFill>
                    <a:srgbClr val="C0504D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3</a:t>
              </a:r>
            </a:p>
          </p:txBody>
        </p:sp>
        <p:sp>
          <p:nvSpPr>
            <p:cNvPr id="1170" name="Line"/>
            <p:cNvSpPr/>
            <p:nvPr/>
          </p:nvSpPr>
          <p:spPr>
            <a:xfrm flipV="1">
              <a:off x="761999" y="777239"/>
              <a:ext cx="2051052" cy="155575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head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r" defTabSz="18288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3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174" name="Our First Graph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499616">
              <a:defRPr sz="7544">
                <a:solidFill>
                  <a:srgbClr val="FFFFFF"/>
                </a:solidFill>
              </a:defRPr>
            </a:lvl1pPr>
          </a:lstStyle>
          <a:p>
            <a:pPr/>
            <a:r>
              <a:t>Our First Graph</a:t>
            </a:r>
          </a:p>
        </p:txBody>
      </p:sp>
      <p:grpSp>
        <p:nvGrpSpPr>
          <p:cNvPr id="1177" name="Group"/>
          <p:cNvGrpSpPr/>
          <p:nvPr/>
        </p:nvGrpSpPr>
        <p:grpSpPr>
          <a:xfrm>
            <a:off x="10623753" y="3613077"/>
            <a:ext cx="2386585" cy="2386585"/>
            <a:chOff x="0" y="0"/>
            <a:chExt cx="2386583" cy="2386583"/>
          </a:xfrm>
        </p:grpSpPr>
        <p:sp>
          <p:nvSpPr>
            <p:cNvPr id="1175" name="Circle"/>
            <p:cNvSpPr/>
            <p:nvPr/>
          </p:nvSpPr>
          <p:spPr>
            <a:xfrm>
              <a:off x="0" y="0"/>
              <a:ext cx="2386584" cy="2386584"/>
            </a:xfrm>
            <a:prstGeom prst="ellips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60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6" name="A"/>
            <p:cNvSpPr txBox="1"/>
            <p:nvPr/>
          </p:nvSpPr>
          <p:spPr>
            <a:xfrm>
              <a:off x="349505" y="676165"/>
              <a:ext cx="1687572" cy="10342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6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</a:t>
              </a:r>
            </a:p>
          </p:txBody>
        </p:sp>
      </p:grpSp>
      <p:grpSp>
        <p:nvGrpSpPr>
          <p:cNvPr id="1180" name="Group"/>
          <p:cNvGrpSpPr/>
          <p:nvPr/>
        </p:nvGrpSpPr>
        <p:grpSpPr>
          <a:xfrm>
            <a:off x="7775638" y="7859414"/>
            <a:ext cx="2386585" cy="2386585"/>
            <a:chOff x="0" y="0"/>
            <a:chExt cx="2386583" cy="2386583"/>
          </a:xfrm>
        </p:grpSpPr>
        <p:sp>
          <p:nvSpPr>
            <p:cNvPr id="1178" name="Circle"/>
            <p:cNvSpPr/>
            <p:nvPr/>
          </p:nvSpPr>
          <p:spPr>
            <a:xfrm>
              <a:off x="0" y="0"/>
              <a:ext cx="2386584" cy="2386584"/>
            </a:xfrm>
            <a:prstGeom prst="ellips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60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9" name="B"/>
            <p:cNvSpPr txBox="1"/>
            <p:nvPr/>
          </p:nvSpPr>
          <p:spPr>
            <a:xfrm>
              <a:off x="349505" y="676165"/>
              <a:ext cx="1687572" cy="10342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6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</a:t>
              </a:r>
            </a:p>
          </p:txBody>
        </p:sp>
      </p:grpSp>
      <p:grpSp>
        <p:nvGrpSpPr>
          <p:cNvPr id="1183" name="Group"/>
          <p:cNvGrpSpPr/>
          <p:nvPr/>
        </p:nvGrpSpPr>
        <p:grpSpPr>
          <a:xfrm>
            <a:off x="14190944" y="7268184"/>
            <a:ext cx="2386585" cy="2386585"/>
            <a:chOff x="0" y="0"/>
            <a:chExt cx="2386583" cy="2386583"/>
          </a:xfrm>
        </p:grpSpPr>
        <p:sp>
          <p:nvSpPr>
            <p:cNvPr id="1181" name="Circle"/>
            <p:cNvSpPr/>
            <p:nvPr/>
          </p:nvSpPr>
          <p:spPr>
            <a:xfrm>
              <a:off x="0" y="0"/>
              <a:ext cx="2386584" cy="2386584"/>
            </a:xfrm>
            <a:prstGeom prst="ellips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60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2" name="C"/>
            <p:cNvSpPr txBox="1"/>
            <p:nvPr/>
          </p:nvSpPr>
          <p:spPr>
            <a:xfrm>
              <a:off x="349505" y="676165"/>
              <a:ext cx="1687572" cy="10342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6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</a:t>
              </a:r>
            </a:p>
          </p:txBody>
        </p:sp>
      </p:grpSp>
      <p:sp>
        <p:nvSpPr>
          <p:cNvPr id="1184" name="Line"/>
          <p:cNvSpPr/>
          <p:nvPr/>
        </p:nvSpPr>
        <p:spPr>
          <a:xfrm flipH="1">
            <a:off x="10514277" y="8167740"/>
            <a:ext cx="3306182" cy="372257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85" name="Line"/>
          <p:cNvSpPr/>
          <p:nvPr/>
        </p:nvSpPr>
        <p:spPr>
          <a:xfrm flipV="1">
            <a:off x="10753389" y="8671379"/>
            <a:ext cx="3132755" cy="370495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86" name="Line"/>
          <p:cNvSpPr/>
          <p:nvPr/>
        </p:nvSpPr>
        <p:spPr>
          <a:xfrm flipV="1">
            <a:off x="9678788" y="6043690"/>
            <a:ext cx="1382871" cy="1682577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pic>
        <p:nvPicPr>
          <p:cNvPr id="1187" name="image25.png" descr="image2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30655" y="1602819"/>
            <a:ext cx="3577439" cy="35774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9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192" name="Group"/>
          <p:cNvGrpSpPr/>
          <p:nvPr/>
        </p:nvGrpSpPr>
        <p:grpSpPr>
          <a:xfrm>
            <a:off x="3048000" y="0"/>
            <a:ext cx="18288000" cy="13716000"/>
            <a:chOff x="0" y="0"/>
            <a:chExt cx="18288000" cy="13716000"/>
          </a:xfrm>
        </p:grpSpPr>
        <p:sp>
          <p:nvSpPr>
            <p:cNvPr id="1190" name="Rectangle"/>
            <p:cNvSpPr/>
            <p:nvPr/>
          </p:nvSpPr>
          <p:spPr>
            <a:xfrm>
              <a:off x="0" y="0"/>
              <a:ext cx="18288000" cy="137160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72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191" name="There are other representations…"/>
            <p:cNvSpPr txBox="1"/>
            <p:nvPr/>
          </p:nvSpPr>
          <p:spPr>
            <a:xfrm>
              <a:off x="0" y="6207760"/>
              <a:ext cx="18288000" cy="13004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72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There are other representations…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4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197" name="Group"/>
          <p:cNvGrpSpPr/>
          <p:nvPr/>
        </p:nvGrpSpPr>
        <p:grpSpPr>
          <a:xfrm>
            <a:off x="3048000" y="0"/>
            <a:ext cx="18288000" cy="13716000"/>
            <a:chOff x="0" y="0"/>
            <a:chExt cx="18288000" cy="13716000"/>
          </a:xfrm>
        </p:grpSpPr>
        <p:sp>
          <p:nvSpPr>
            <p:cNvPr id="1195" name="Rectangle"/>
            <p:cNvSpPr/>
            <p:nvPr/>
          </p:nvSpPr>
          <p:spPr>
            <a:xfrm>
              <a:off x="0" y="0"/>
              <a:ext cx="18288000" cy="137160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72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196" name="… this is the one we are going to use."/>
            <p:cNvSpPr txBox="1"/>
            <p:nvPr/>
          </p:nvSpPr>
          <p:spPr>
            <a:xfrm>
              <a:off x="0" y="6207760"/>
              <a:ext cx="18288000" cy="13004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72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… this is the one we are going to use.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200" name="Algorithm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499616">
              <a:defRPr sz="7544">
                <a:solidFill>
                  <a:srgbClr val="FFFFFF"/>
                </a:solidFill>
              </a:defRPr>
            </a:lvl1pPr>
          </a:lstStyle>
          <a:p>
            <a:pPr/>
            <a:r>
              <a:t>Algorithms</a:t>
            </a:r>
          </a:p>
        </p:txBody>
      </p:sp>
      <p:pic>
        <p:nvPicPr>
          <p:cNvPr id="1201" name="image26.png" descr="image2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18275" y="1428497"/>
            <a:ext cx="24987642" cy="12542062"/>
          </a:xfrm>
          <a:prstGeom prst="rect">
            <a:avLst/>
          </a:prstGeom>
          <a:ln w="12700">
            <a:miter lim="400000"/>
          </a:ln>
        </p:spPr>
      </p:pic>
      <p:pic>
        <p:nvPicPr>
          <p:cNvPr id="1202" name="Screen Shot 2016-02-26 at 10.30.32 AM.png" descr="Screen Shot 2016-02-26 at 10.30.32 A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048000" y="5960355"/>
            <a:ext cx="18288000" cy="41957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205" name="Who Do You Lov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499616">
              <a:defRPr sz="7544">
                <a:solidFill>
                  <a:srgbClr val="FFFFFF"/>
                </a:solidFill>
              </a:defRPr>
            </a:lvl1pPr>
          </a:lstStyle>
          <a:p>
            <a:pPr/>
            <a:r>
              <a:t>Who Do You Love</a:t>
            </a:r>
          </a:p>
        </p:txBody>
      </p:sp>
      <p:pic>
        <p:nvPicPr>
          <p:cNvPr id="1206" name="image4.png" descr="image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1401435"/>
            <a:ext cx="18288000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1207" name="And how does Facebook know?"/>
          <p:cNvSpPr txBox="1"/>
          <p:nvPr/>
        </p:nvSpPr>
        <p:spPr>
          <a:xfrm>
            <a:off x="4449043" y="2299231"/>
            <a:ext cx="9740747" cy="9232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5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And how does Facebook know?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210" name="Ego Graph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499616">
              <a:defRPr sz="7544">
                <a:solidFill>
                  <a:srgbClr val="FFFFFF"/>
                </a:solidFill>
              </a:defRPr>
            </a:lvl1pPr>
          </a:lstStyle>
          <a:p>
            <a:pPr/>
            <a:r>
              <a:t>Ego Graph</a:t>
            </a:r>
          </a:p>
        </p:txBody>
      </p:sp>
      <p:pic>
        <p:nvPicPr>
          <p:cNvPr id="1211" name="Screen Shot 2016-02-26 at 4.26.10 AM.png" descr="Screen Shot 2016-02-26 at 4.26.10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54357" y="2036459"/>
            <a:ext cx="11419208" cy="110445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3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214" name="Maybe I Love These People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499616">
              <a:defRPr sz="7544">
                <a:solidFill>
                  <a:srgbClr val="FFFFFF"/>
                </a:solidFill>
              </a:defRPr>
            </a:lvl1pPr>
          </a:lstStyle>
          <a:p>
            <a:pPr/>
            <a:r>
              <a:t>Maybe I Love These People?</a:t>
            </a:r>
          </a:p>
        </p:txBody>
      </p:sp>
      <p:pic>
        <p:nvPicPr>
          <p:cNvPr id="1215" name="Screen Shot 2016-02-26 at 4.26.10 AM.png" descr="Screen Shot 2016-02-26 at 4.26.10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54357" y="2036459"/>
            <a:ext cx="11419208" cy="11044516"/>
          </a:xfrm>
          <a:prstGeom prst="rect">
            <a:avLst/>
          </a:prstGeom>
          <a:ln w="12700">
            <a:miter lim="400000"/>
          </a:ln>
        </p:spPr>
      </p:pic>
      <p:sp>
        <p:nvSpPr>
          <p:cNvPr id="1216" name="Oval"/>
          <p:cNvSpPr/>
          <p:nvPr/>
        </p:nvSpPr>
        <p:spPr>
          <a:xfrm>
            <a:off x="8806450" y="2759072"/>
            <a:ext cx="4904533" cy="3459793"/>
          </a:xfrm>
          <a:prstGeom prst="ellipse">
            <a:avLst/>
          </a:pr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17" name="Oval"/>
          <p:cNvSpPr/>
          <p:nvPr/>
        </p:nvSpPr>
        <p:spPr>
          <a:xfrm rot="4640627">
            <a:off x="12877232" y="5166026"/>
            <a:ext cx="4904533" cy="3459793"/>
          </a:xfrm>
          <a:prstGeom prst="ellipse">
            <a:avLst/>
          </a:pr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18" name="Oval"/>
          <p:cNvSpPr/>
          <p:nvPr/>
        </p:nvSpPr>
        <p:spPr>
          <a:xfrm rot="4640627">
            <a:off x="6123540" y="6893379"/>
            <a:ext cx="3240170" cy="2530369"/>
          </a:xfrm>
          <a:prstGeom prst="ellipse">
            <a:avLst/>
          </a:pr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19" name="Oval"/>
          <p:cNvSpPr/>
          <p:nvPr/>
        </p:nvSpPr>
        <p:spPr>
          <a:xfrm rot="21350292">
            <a:off x="10767020" y="11041708"/>
            <a:ext cx="2786909" cy="2239289"/>
          </a:xfrm>
          <a:prstGeom prst="ellipse">
            <a:avLst/>
          </a:prstGeom>
          <a:ln w="76200">
            <a:solidFill>
              <a:srgbClr val="0000F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222" name="But I Actually Love This Pers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499616">
              <a:defRPr sz="7544">
                <a:solidFill>
                  <a:srgbClr val="FFFFFF"/>
                </a:solidFill>
              </a:defRPr>
            </a:lvl1pPr>
          </a:lstStyle>
          <a:p>
            <a:pPr/>
            <a:r>
              <a:t>But I Actually Love This Person</a:t>
            </a:r>
          </a:p>
        </p:txBody>
      </p:sp>
      <p:pic>
        <p:nvPicPr>
          <p:cNvPr id="1223" name="Screen Shot 2016-02-26 at 4.26.10 AM.png" descr="Screen Shot 2016-02-26 at 4.26.10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54357" y="2036459"/>
            <a:ext cx="11419208" cy="11044516"/>
          </a:xfrm>
          <a:prstGeom prst="rect">
            <a:avLst/>
          </a:prstGeom>
          <a:ln w="12700">
            <a:miter lim="400000"/>
          </a:ln>
        </p:spPr>
      </p:pic>
      <p:sp>
        <p:nvSpPr>
          <p:cNvPr id="1224" name="Circle"/>
          <p:cNvSpPr/>
          <p:nvPr/>
        </p:nvSpPr>
        <p:spPr>
          <a:xfrm>
            <a:off x="10163954" y="9919531"/>
            <a:ext cx="1072869" cy="1072869"/>
          </a:xfrm>
          <a:prstGeom prst="ellipse">
            <a:avLst/>
          </a:prstGeom>
          <a:ln w="76200">
            <a:solidFill>
              <a:srgbClr val="FF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25" name="Your significant other"/>
          <p:cNvSpPr txBox="1"/>
          <p:nvPr/>
        </p:nvSpPr>
        <p:spPr>
          <a:xfrm>
            <a:off x="8646460" y="9065534"/>
            <a:ext cx="4448568" cy="701324"/>
          </a:xfrm>
          <a:prstGeom prst="rect">
            <a:avLst/>
          </a:prstGeom>
          <a:solidFill>
            <a:srgbClr val="F2DCDB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36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Your significant other</a:t>
            </a:r>
          </a:p>
        </p:txBody>
      </p:sp>
      <p:sp>
        <p:nvSpPr>
          <p:cNvPr id="1226" name="376"/>
          <p:cNvSpPr txBox="1"/>
          <p:nvPr/>
        </p:nvSpPr>
        <p:spPr>
          <a:xfrm>
            <a:off x="11698725" y="10291791"/>
            <a:ext cx="958400" cy="701324"/>
          </a:xfrm>
          <a:prstGeom prst="rect">
            <a:avLst/>
          </a:prstGeom>
          <a:solidFill>
            <a:srgbClr val="F2DCDB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36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376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229" name="Romance and Dispers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499616">
              <a:defRPr sz="7544">
                <a:solidFill>
                  <a:srgbClr val="FFFFFF"/>
                </a:solidFill>
              </a:defRPr>
            </a:lvl1pPr>
          </a:lstStyle>
          <a:p>
            <a:pPr/>
            <a:r>
              <a:t>Romance and Dispersion</a:t>
            </a:r>
          </a:p>
        </p:txBody>
      </p:sp>
      <p:sp>
        <p:nvSpPr>
          <p:cNvPr id="1230" name="http://arxiv.org/pdf/1310.6753v1.pdf"/>
          <p:cNvSpPr txBox="1"/>
          <p:nvPr/>
        </p:nvSpPr>
        <p:spPr>
          <a:xfrm>
            <a:off x="8454076" y="12247689"/>
            <a:ext cx="7354735" cy="701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http://arxiv.org/pdf/1310.6753v1.pdf</a:t>
            </a:r>
          </a:p>
        </p:txBody>
      </p:sp>
      <p:pic>
        <p:nvPicPr>
          <p:cNvPr id="1231" name="Screen Shot 2016-02-26 at 10.46.41 AM.png" descr="Screen Shot 2016-02-26 at 10.46.41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950372" y="2737178"/>
            <a:ext cx="12429773" cy="8000773"/>
          </a:xfrm>
          <a:prstGeom prst="rect">
            <a:avLst/>
          </a:prstGeom>
          <a:ln w="12700">
            <a:miter lim="400000"/>
          </a:ln>
        </p:spPr>
      </p:pic>
      <p:sp>
        <p:nvSpPr>
          <p:cNvPr id="1232" name="October 2013"/>
          <p:cNvSpPr txBox="1"/>
          <p:nvPr/>
        </p:nvSpPr>
        <p:spPr>
          <a:xfrm rot="21015253">
            <a:off x="14810410" y="10225943"/>
            <a:ext cx="3889495" cy="861438"/>
          </a:xfrm>
          <a:prstGeom prst="rect">
            <a:avLst/>
          </a:prstGeom>
          <a:solidFill>
            <a:srgbClr val="8EB4E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October 2013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4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235" name="Dispersion Insigh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499616">
              <a:defRPr sz="7544">
                <a:solidFill>
                  <a:srgbClr val="FFFFFF"/>
                </a:solidFill>
              </a:defRPr>
            </a:lvl1pPr>
          </a:lstStyle>
          <a:p>
            <a:pPr/>
            <a:r>
              <a:t>Dispersion Insight</a:t>
            </a:r>
          </a:p>
        </p:txBody>
      </p:sp>
      <p:pic>
        <p:nvPicPr>
          <p:cNvPr id="1236" name="Screen Shot 2016-02-26 at 4.39.22 AM.png" descr="Screen Shot 2016-02-26 at 4.39.22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58474" y="2299230"/>
            <a:ext cx="9686473" cy="9835954"/>
          </a:xfrm>
          <a:prstGeom prst="rect">
            <a:avLst/>
          </a:prstGeom>
          <a:ln w="12700">
            <a:miter lim="400000"/>
          </a:ln>
        </p:spPr>
      </p:pic>
      <p:sp>
        <p:nvSpPr>
          <p:cNvPr id="1237" name="Dispersion: The extent to which two people’s…"/>
          <p:cNvSpPr txBox="1"/>
          <p:nvPr/>
        </p:nvSpPr>
        <p:spPr>
          <a:xfrm>
            <a:off x="2478724" y="12262556"/>
            <a:ext cx="19552451" cy="12347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Dispersion: The extent to which two people’s </a:t>
            </a:r>
          </a:p>
          <a:p>
            <a:pPr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mutual friends are not directly connected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240" name="Dispers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499616">
              <a:defRPr sz="7544">
                <a:solidFill>
                  <a:srgbClr val="FFFFFF"/>
                </a:solidFill>
              </a:defRPr>
            </a:lvl1pPr>
          </a:lstStyle>
          <a:p>
            <a:pPr/>
            <a:r>
              <a:t>Dispersion</a:t>
            </a:r>
          </a:p>
        </p:txBody>
      </p:sp>
      <p:sp>
        <p:nvSpPr>
          <p:cNvPr id="1241" name="Dispersion: The extent to which two people’s…"/>
          <p:cNvSpPr txBox="1"/>
          <p:nvPr/>
        </p:nvSpPr>
        <p:spPr>
          <a:xfrm>
            <a:off x="2478724" y="12262556"/>
            <a:ext cx="19552451" cy="12347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Dispersion: The extent to which two people’s </a:t>
            </a:r>
          </a:p>
          <a:p>
            <a:pPr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mutual friends are not directly connected</a:t>
            </a:r>
          </a:p>
        </p:txBody>
      </p:sp>
      <p:sp>
        <p:nvSpPr>
          <p:cNvPr id="1242" name="Circle"/>
          <p:cNvSpPr/>
          <p:nvPr/>
        </p:nvSpPr>
        <p:spPr>
          <a:xfrm>
            <a:off x="4996676" y="5934202"/>
            <a:ext cx="1532668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43" name="Circle"/>
          <p:cNvSpPr/>
          <p:nvPr/>
        </p:nvSpPr>
        <p:spPr>
          <a:xfrm>
            <a:off x="16621315" y="5801054"/>
            <a:ext cx="1532669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44" name="Circle"/>
          <p:cNvSpPr/>
          <p:nvPr/>
        </p:nvSpPr>
        <p:spPr>
          <a:xfrm>
            <a:off x="10359276" y="2406951"/>
            <a:ext cx="1532669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45" name="Circle"/>
          <p:cNvSpPr/>
          <p:nvPr/>
        </p:nvSpPr>
        <p:spPr>
          <a:xfrm>
            <a:off x="11913840" y="4662387"/>
            <a:ext cx="1532669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46" name="Circle"/>
          <p:cNvSpPr/>
          <p:nvPr/>
        </p:nvSpPr>
        <p:spPr>
          <a:xfrm>
            <a:off x="9133144" y="6282797"/>
            <a:ext cx="1532669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47" name="Circle"/>
          <p:cNvSpPr/>
          <p:nvPr/>
        </p:nvSpPr>
        <p:spPr>
          <a:xfrm>
            <a:off x="11081819" y="7837516"/>
            <a:ext cx="1532669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48" name="Circle"/>
          <p:cNvSpPr/>
          <p:nvPr/>
        </p:nvSpPr>
        <p:spPr>
          <a:xfrm>
            <a:off x="10424962" y="9830179"/>
            <a:ext cx="1532669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49" name="Line"/>
          <p:cNvSpPr/>
          <p:nvPr/>
        </p:nvSpPr>
        <p:spPr>
          <a:xfrm flipV="1">
            <a:off x="6463658" y="3678767"/>
            <a:ext cx="3590821" cy="2299234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50" name="Line"/>
          <p:cNvSpPr/>
          <p:nvPr/>
        </p:nvSpPr>
        <p:spPr>
          <a:xfrm flipV="1">
            <a:off x="6571402" y="5430562"/>
            <a:ext cx="5103323" cy="896032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51" name="Line"/>
          <p:cNvSpPr/>
          <p:nvPr/>
        </p:nvSpPr>
        <p:spPr>
          <a:xfrm>
            <a:off x="6657249" y="6981751"/>
            <a:ext cx="2214885" cy="25425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52" name="Line"/>
          <p:cNvSpPr/>
          <p:nvPr/>
        </p:nvSpPr>
        <p:spPr>
          <a:xfrm>
            <a:off x="6480354" y="7439834"/>
            <a:ext cx="3683601" cy="2654880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53" name="Line"/>
          <p:cNvSpPr/>
          <p:nvPr/>
        </p:nvSpPr>
        <p:spPr>
          <a:xfrm>
            <a:off x="6611725" y="7242758"/>
            <a:ext cx="4187192" cy="1275341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54" name="Line"/>
          <p:cNvSpPr/>
          <p:nvPr/>
        </p:nvSpPr>
        <p:spPr>
          <a:xfrm>
            <a:off x="12067105" y="3523725"/>
            <a:ext cx="4665421" cy="2300991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55" name="Line"/>
          <p:cNvSpPr/>
          <p:nvPr/>
        </p:nvSpPr>
        <p:spPr>
          <a:xfrm>
            <a:off x="13532353" y="5602218"/>
            <a:ext cx="2827953" cy="660446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56" name="Line"/>
          <p:cNvSpPr/>
          <p:nvPr/>
        </p:nvSpPr>
        <p:spPr>
          <a:xfrm flipV="1">
            <a:off x="10881297" y="6810099"/>
            <a:ext cx="5391429" cy="191789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57" name="Line"/>
          <p:cNvSpPr/>
          <p:nvPr/>
        </p:nvSpPr>
        <p:spPr>
          <a:xfrm flipV="1">
            <a:off x="12872029" y="7269945"/>
            <a:ext cx="3575859" cy="1000229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58" name="Line"/>
          <p:cNvSpPr/>
          <p:nvPr/>
        </p:nvSpPr>
        <p:spPr>
          <a:xfrm flipV="1">
            <a:off x="12257230" y="7423228"/>
            <a:ext cx="4431507" cy="2969233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59" name="You"/>
          <p:cNvSpPr txBox="1"/>
          <p:nvPr/>
        </p:nvSpPr>
        <p:spPr>
          <a:xfrm>
            <a:off x="4951851" y="5058305"/>
            <a:ext cx="122428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You</a:t>
            </a:r>
          </a:p>
        </p:txBody>
      </p:sp>
      <p:sp>
        <p:nvSpPr>
          <p:cNvPr id="1260" name="Testee"/>
          <p:cNvSpPr txBox="1"/>
          <p:nvPr/>
        </p:nvSpPr>
        <p:spPr>
          <a:xfrm>
            <a:off x="16334618" y="4815670"/>
            <a:ext cx="1991639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Testee</a:t>
            </a:r>
          </a:p>
        </p:txBody>
      </p:sp>
      <p:sp>
        <p:nvSpPr>
          <p:cNvPr id="1261" name="Rounded Rectangle"/>
          <p:cNvSpPr/>
          <p:nvPr/>
        </p:nvSpPr>
        <p:spPr>
          <a:xfrm>
            <a:off x="8018219" y="1751794"/>
            <a:ext cx="6568573" cy="10291790"/>
          </a:xfrm>
          <a:prstGeom prst="roundRect">
            <a:avLst>
              <a:gd name="adj" fmla="val 16667"/>
            </a:avLst>
          </a:prstGeom>
          <a:ln w="76200">
            <a:solidFill>
              <a:srgbClr val="0000FF"/>
            </a:solidFill>
            <a:prstDash val="dashDot"/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62" name="Mutual…"/>
          <p:cNvSpPr txBox="1"/>
          <p:nvPr/>
        </p:nvSpPr>
        <p:spPr>
          <a:xfrm>
            <a:off x="12277156" y="2186214"/>
            <a:ext cx="2228276" cy="15599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1828800">
              <a:defRPr sz="48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Mutual</a:t>
            </a:r>
          </a:p>
          <a:p>
            <a:pPr defTabSz="1828800">
              <a:defRPr sz="48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Friends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4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265" name="Dispers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499616">
              <a:defRPr sz="7544">
                <a:solidFill>
                  <a:srgbClr val="FFFFFF"/>
                </a:solidFill>
              </a:defRPr>
            </a:lvl1pPr>
          </a:lstStyle>
          <a:p>
            <a:pPr/>
            <a:r>
              <a:t>Dispersion</a:t>
            </a:r>
          </a:p>
        </p:txBody>
      </p:sp>
      <p:sp>
        <p:nvSpPr>
          <p:cNvPr id="1266" name="Dispersion: The extent to which two people’s…"/>
          <p:cNvSpPr txBox="1"/>
          <p:nvPr/>
        </p:nvSpPr>
        <p:spPr>
          <a:xfrm>
            <a:off x="2478724" y="12262556"/>
            <a:ext cx="19552451" cy="12347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Dispersion: The extent to which two people’s </a:t>
            </a:r>
          </a:p>
          <a:p>
            <a:pPr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mutual friends are not directly connected</a:t>
            </a:r>
          </a:p>
        </p:txBody>
      </p:sp>
      <p:sp>
        <p:nvSpPr>
          <p:cNvPr id="1267" name="Circle"/>
          <p:cNvSpPr/>
          <p:nvPr/>
        </p:nvSpPr>
        <p:spPr>
          <a:xfrm>
            <a:off x="4996676" y="5934202"/>
            <a:ext cx="1532668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68" name="Circle"/>
          <p:cNvSpPr/>
          <p:nvPr/>
        </p:nvSpPr>
        <p:spPr>
          <a:xfrm>
            <a:off x="16621315" y="5801054"/>
            <a:ext cx="1532669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69" name="Circle"/>
          <p:cNvSpPr/>
          <p:nvPr/>
        </p:nvSpPr>
        <p:spPr>
          <a:xfrm>
            <a:off x="10359276" y="2406951"/>
            <a:ext cx="1532669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70" name="Circle"/>
          <p:cNvSpPr/>
          <p:nvPr/>
        </p:nvSpPr>
        <p:spPr>
          <a:xfrm>
            <a:off x="11913840" y="4662387"/>
            <a:ext cx="1532669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71" name="Circle"/>
          <p:cNvSpPr/>
          <p:nvPr/>
        </p:nvSpPr>
        <p:spPr>
          <a:xfrm>
            <a:off x="9133144" y="6282797"/>
            <a:ext cx="1532669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72" name="Circle"/>
          <p:cNvSpPr/>
          <p:nvPr/>
        </p:nvSpPr>
        <p:spPr>
          <a:xfrm>
            <a:off x="11081819" y="7837516"/>
            <a:ext cx="1532669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73" name="Circle"/>
          <p:cNvSpPr/>
          <p:nvPr/>
        </p:nvSpPr>
        <p:spPr>
          <a:xfrm>
            <a:off x="10424962" y="9830179"/>
            <a:ext cx="1532669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74" name="Line"/>
          <p:cNvSpPr/>
          <p:nvPr/>
        </p:nvSpPr>
        <p:spPr>
          <a:xfrm flipV="1">
            <a:off x="6463658" y="3678767"/>
            <a:ext cx="3590821" cy="2299234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75" name="Line"/>
          <p:cNvSpPr/>
          <p:nvPr/>
        </p:nvSpPr>
        <p:spPr>
          <a:xfrm flipV="1">
            <a:off x="6571402" y="5430562"/>
            <a:ext cx="5103323" cy="896032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76" name="Line"/>
          <p:cNvSpPr/>
          <p:nvPr/>
        </p:nvSpPr>
        <p:spPr>
          <a:xfrm>
            <a:off x="6657249" y="6981751"/>
            <a:ext cx="2214885" cy="25425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77" name="Line"/>
          <p:cNvSpPr/>
          <p:nvPr/>
        </p:nvSpPr>
        <p:spPr>
          <a:xfrm>
            <a:off x="6480354" y="7439834"/>
            <a:ext cx="3683601" cy="2654880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78" name="Line"/>
          <p:cNvSpPr/>
          <p:nvPr/>
        </p:nvSpPr>
        <p:spPr>
          <a:xfrm>
            <a:off x="6611725" y="7242758"/>
            <a:ext cx="4187192" cy="1275341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79" name="Line"/>
          <p:cNvSpPr/>
          <p:nvPr/>
        </p:nvSpPr>
        <p:spPr>
          <a:xfrm>
            <a:off x="12067105" y="3523725"/>
            <a:ext cx="4665421" cy="2300991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80" name="Line"/>
          <p:cNvSpPr/>
          <p:nvPr/>
        </p:nvSpPr>
        <p:spPr>
          <a:xfrm>
            <a:off x="13532353" y="5602218"/>
            <a:ext cx="2827953" cy="660446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81" name="Line"/>
          <p:cNvSpPr/>
          <p:nvPr/>
        </p:nvSpPr>
        <p:spPr>
          <a:xfrm flipV="1">
            <a:off x="10881297" y="6810099"/>
            <a:ext cx="5391429" cy="191789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82" name="Line"/>
          <p:cNvSpPr/>
          <p:nvPr/>
        </p:nvSpPr>
        <p:spPr>
          <a:xfrm flipV="1">
            <a:off x="12872029" y="7269945"/>
            <a:ext cx="3575859" cy="1000229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83" name="Line"/>
          <p:cNvSpPr/>
          <p:nvPr/>
        </p:nvSpPr>
        <p:spPr>
          <a:xfrm flipV="1">
            <a:off x="12257230" y="7423228"/>
            <a:ext cx="4431507" cy="2969233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84" name="You"/>
          <p:cNvSpPr txBox="1"/>
          <p:nvPr/>
        </p:nvSpPr>
        <p:spPr>
          <a:xfrm>
            <a:off x="4951851" y="5058305"/>
            <a:ext cx="122428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You</a:t>
            </a:r>
          </a:p>
        </p:txBody>
      </p:sp>
      <p:sp>
        <p:nvSpPr>
          <p:cNvPr id="1285" name="Testee"/>
          <p:cNvSpPr txBox="1"/>
          <p:nvPr/>
        </p:nvSpPr>
        <p:spPr>
          <a:xfrm>
            <a:off x="16334618" y="4815670"/>
            <a:ext cx="1991639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Testee</a:t>
            </a:r>
          </a:p>
        </p:txBody>
      </p:sp>
      <p:sp>
        <p:nvSpPr>
          <p:cNvPr id="1286" name="Rounded Rectangle"/>
          <p:cNvSpPr/>
          <p:nvPr/>
        </p:nvSpPr>
        <p:spPr>
          <a:xfrm>
            <a:off x="8018219" y="1751794"/>
            <a:ext cx="6568573" cy="10291790"/>
          </a:xfrm>
          <a:prstGeom prst="roundRect">
            <a:avLst>
              <a:gd name="adj" fmla="val 16667"/>
            </a:avLst>
          </a:prstGeom>
          <a:ln w="76200">
            <a:solidFill>
              <a:srgbClr val="0000FF"/>
            </a:solidFill>
            <a:prstDash val="dashDot"/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87" name="Mutual…"/>
          <p:cNvSpPr txBox="1"/>
          <p:nvPr/>
        </p:nvSpPr>
        <p:spPr>
          <a:xfrm>
            <a:off x="12277156" y="2186214"/>
            <a:ext cx="2228276" cy="15599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1828800">
              <a:defRPr sz="48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Mutual</a:t>
            </a:r>
          </a:p>
          <a:p>
            <a:pPr defTabSz="1828800">
              <a:defRPr sz="48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Friends</a:t>
            </a:r>
          </a:p>
        </p:txBody>
      </p:sp>
      <p:sp>
        <p:nvSpPr>
          <p:cNvPr id="1288" name="Line"/>
          <p:cNvSpPr/>
          <p:nvPr/>
        </p:nvSpPr>
        <p:spPr>
          <a:xfrm flipH="1">
            <a:off x="10076372" y="4007227"/>
            <a:ext cx="525486" cy="2036461"/>
          </a:xfrm>
          <a:prstGeom prst="line">
            <a:avLst/>
          </a:prstGeom>
          <a:solidFill>
            <a:srgbClr val="4F81BD"/>
          </a:solidFill>
          <a:ln w="152400">
            <a:solidFill>
              <a:srgbClr val="008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89" name="Line"/>
          <p:cNvSpPr/>
          <p:nvPr/>
        </p:nvSpPr>
        <p:spPr>
          <a:xfrm>
            <a:off x="10490648" y="7706128"/>
            <a:ext cx="549113" cy="439715"/>
          </a:xfrm>
          <a:prstGeom prst="line">
            <a:avLst/>
          </a:prstGeom>
          <a:solidFill>
            <a:srgbClr val="4F81BD"/>
          </a:solidFill>
          <a:ln w="152400">
            <a:solidFill>
              <a:srgbClr val="008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90" name="Line"/>
          <p:cNvSpPr/>
          <p:nvPr/>
        </p:nvSpPr>
        <p:spPr>
          <a:xfrm flipH="1">
            <a:off x="12001419" y="6328356"/>
            <a:ext cx="439639" cy="1355877"/>
          </a:xfrm>
          <a:prstGeom prst="line">
            <a:avLst/>
          </a:prstGeom>
          <a:solidFill>
            <a:srgbClr val="4F81BD"/>
          </a:solidFill>
          <a:ln w="152400">
            <a:solidFill>
              <a:srgbClr val="008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91" name="Line"/>
          <p:cNvSpPr/>
          <p:nvPr/>
        </p:nvSpPr>
        <p:spPr>
          <a:xfrm flipH="1">
            <a:off x="11320932" y="9372097"/>
            <a:ext cx="266213" cy="478217"/>
          </a:xfrm>
          <a:prstGeom prst="line">
            <a:avLst/>
          </a:prstGeom>
          <a:solidFill>
            <a:srgbClr val="4F81BD"/>
          </a:solidFill>
          <a:ln w="152400">
            <a:solidFill>
              <a:srgbClr val="008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92" name="Line"/>
          <p:cNvSpPr/>
          <p:nvPr/>
        </p:nvSpPr>
        <p:spPr>
          <a:xfrm>
            <a:off x="11607306" y="3917874"/>
            <a:ext cx="505325" cy="614895"/>
          </a:xfrm>
          <a:prstGeom prst="line">
            <a:avLst/>
          </a:prstGeom>
          <a:solidFill>
            <a:srgbClr val="4F81BD"/>
          </a:solidFill>
          <a:ln w="152400">
            <a:solidFill>
              <a:srgbClr val="008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295" name="Dispers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499616">
              <a:defRPr sz="7544">
                <a:solidFill>
                  <a:srgbClr val="FFFFFF"/>
                </a:solidFill>
              </a:defRPr>
            </a:lvl1pPr>
          </a:lstStyle>
          <a:p>
            <a:pPr/>
            <a:r>
              <a:t>Dispersion</a:t>
            </a:r>
          </a:p>
        </p:txBody>
      </p:sp>
      <p:sp>
        <p:nvSpPr>
          <p:cNvPr id="1296" name="Dispersion: The extent to which two people’s…"/>
          <p:cNvSpPr txBox="1"/>
          <p:nvPr/>
        </p:nvSpPr>
        <p:spPr>
          <a:xfrm>
            <a:off x="2478724" y="12262556"/>
            <a:ext cx="19552451" cy="12347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Dispersion: The extent to which two people’s </a:t>
            </a:r>
          </a:p>
          <a:p>
            <a:pPr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mutual friends are not directly connected</a:t>
            </a:r>
          </a:p>
        </p:txBody>
      </p:sp>
      <p:sp>
        <p:nvSpPr>
          <p:cNvPr id="1297" name="Circle"/>
          <p:cNvSpPr/>
          <p:nvPr/>
        </p:nvSpPr>
        <p:spPr>
          <a:xfrm>
            <a:off x="4996676" y="5934202"/>
            <a:ext cx="1532668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98" name="Circle"/>
          <p:cNvSpPr/>
          <p:nvPr/>
        </p:nvSpPr>
        <p:spPr>
          <a:xfrm>
            <a:off x="16621315" y="5801054"/>
            <a:ext cx="1532669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99" name="Circle"/>
          <p:cNvSpPr/>
          <p:nvPr/>
        </p:nvSpPr>
        <p:spPr>
          <a:xfrm>
            <a:off x="10359276" y="2406951"/>
            <a:ext cx="1532669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00" name="Circle"/>
          <p:cNvSpPr/>
          <p:nvPr/>
        </p:nvSpPr>
        <p:spPr>
          <a:xfrm>
            <a:off x="11913840" y="4662387"/>
            <a:ext cx="1532669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01" name="Circle"/>
          <p:cNvSpPr/>
          <p:nvPr/>
        </p:nvSpPr>
        <p:spPr>
          <a:xfrm>
            <a:off x="9133144" y="6282797"/>
            <a:ext cx="1532669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02" name="Circle"/>
          <p:cNvSpPr/>
          <p:nvPr/>
        </p:nvSpPr>
        <p:spPr>
          <a:xfrm>
            <a:off x="11081819" y="7837516"/>
            <a:ext cx="1532669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03" name="Circle"/>
          <p:cNvSpPr/>
          <p:nvPr/>
        </p:nvSpPr>
        <p:spPr>
          <a:xfrm>
            <a:off x="10424962" y="9830179"/>
            <a:ext cx="1532669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04" name="Line"/>
          <p:cNvSpPr/>
          <p:nvPr/>
        </p:nvSpPr>
        <p:spPr>
          <a:xfrm flipV="1">
            <a:off x="6463658" y="3678767"/>
            <a:ext cx="3590821" cy="2299234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05" name="Line"/>
          <p:cNvSpPr/>
          <p:nvPr/>
        </p:nvSpPr>
        <p:spPr>
          <a:xfrm flipV="1">
            <a:off x="6571402" y="5430562"/>
            <a:ext cx="5103323" cy="896032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06" name="Line"/>
          <p:cNvSpPr/>
          <p:nvPr/>
        </p:nvSpPr>
        <p:spPr>
          <a:xfrm>
            <a:off x="6657249" y="6981751"/>
            <a:ext cx="2214885" cy="25425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07" name="Line"/>
          <p:cNvSpPr/>
          <p:nvPr/>
        </p:nvSpPr>
        <p:spPr>
          <a:xfrm>
            <a:off x="6480354" y="7439834"/>
            <a:ext cx="3683601" cy="2654880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08" name="Line"/>
          <p:cNvSpPr/>
          <p:nvPr/>
        </p:nvSpPr>
        <p:spPr>
          <a:xfrm>
            <a:off x="6611725" y="7242758"/>
            <a:ext cx="4187192" cy="1275341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09" name="Line"/>
          <p:cNvSpPr/>
          <p:nvPr/>
        </p:nvSpPr>
        <p:spPr>
          <a:xfrm>
            <a:off x="12067105" y="3523725"/>
            <a:ext cx="4665421" cy="2300991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10" name="Line"/>
          <p:cNvSpPr/>
          <p:nvPr/>
        </p:nvSpPr>
        <p:spPr>
          <a:xfrm>
            <a:off x="13532353" y="5602218"/>
            <a:ext cx="2827953" cy="660446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11" name="Line"/>
          <p:cNvSpPr/>
          <p:nvPr/>
        </p:nvSpPr>
        <p:spPr>
          <a:xfrm flipV="1">
            <a:off x="10881297" y="6810099"/>
            <a:ext cx="5391429" cy="191789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12" name="Line"/>
          <p:cNvSpPr/>
          <p:nvPr/>
        </p:nvSpPr>
        <p:spPr>
          <a:xfrm flipV="1">
            <a:off x="12872029" y="7269945"/>
            <a:ext cx="3575859" cy="1000229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13" name="Line"/>
          <p:cNvSpPr/>
          <p:nvPr/>
        </p:nvSpPr>
        <p:spPr>
          <a:xfrm flipV="1">
            <a:off x="12257230" y="7423228"/>
            <a:ext cx="4431507" cy="2969233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14" name="You"/>
          <p:cNvSpPr txBox="1"/>
          <p:nvPr/>
        </p:nvSpPr>
        <p:spPr>
          <a:xfrm>
            <a:off x="4951851" y="5058305"/>
            <a:ext cx="122428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You</a:t>
            </a:r>
          </a:p>
        </p:txBody>
      </p:sp>
      <p:sp>
        <p:nvSpPr>
          <p:cNvPr id="1315" name="Testee"/>
          <p:cNvSpPr txBox="1"/>
          <p:nvPr/>
        </p:nvSpPr>
        <p:spPr>
          <a:xfrm>
            <a:off x="16334618" y="4815670"/>
            <a:ext cx="1991639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Testee</a:t>
            </a:r>
          </a:p>
        </p:txBody>
      </p:sp>
      <p:sp>
        <p:nvSpPr>
          <p:cNvPr id="1316" name="Rounded Rectangle"/>
          <p:cNvSpPr/>
          <p:nvPr/>
        </p:nvSpPr>
        <p:spPr>
          <a:xfrm>
            <a:off x="8018219" y="1751794"/>
            <a:ext cx="6568573" cy="10291790"/>
          </a:xfrm>
          <a:prstGeom prst="roundRect">
            <a:avLst>
              <a:gd name="adj" fmla="val 16667"/>
            </a:avLst>
          </a:prstGeom>
          <a:ln w="76200">
            <a:solidFill>
              <a:srgbClr val="0000FF"/>
            </a:solidFill>
            <a:prstDash val="dashDot"/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17" name="Mutual…"/>
          <p:cNvSpPr txBox="1"/>
          <p:nvPr/>
        </p:nvSpPr>
        <p:spPr>
          <a:xfrm>
            <a:off x="12277156" y="2186214"/>
            <a:ext cx="2228276" cy="15599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1828800">
              <a:defRPr sz="48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Mutual</a:t>
            </a:r>
          </a:p>
          <a:p>
            <a:pPr defTabSz="1828800">
              <a:defRPr sz="48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Friends</a:t>
            </a:r>
          </a:p>
        </p:txBody>
      </p:sp>
      <p:sp>
        <p:nvSpPr>
          <p:cNvPr id="1318" name="Line"/>
          <p:cNvSpPr/>
          <p:nvPr/>
        </p:nvSpPr>
        <p:spPr>
          <a:xfrm flipH="1">
            <a:off x="10076372" y="4007227"/>
            <a:ext cx="525486" cy="2036461"/>
          </a:xfrm>
          <a:prstGeom prst="line">
            <a:avLst/>
          </a:prstGeom>
          <a:solidFill>
            <a:srgbClr val="4F81BD"/>
          </a:solidFill>
          <a:ln w="152400">
            <a:solidFill>
              <a:srgbClr val="008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19" name="Line"/>
          <p:cNvSpPr/>
          <p:nvPr/>
        </p:nvSpPr>
        <p:spPr>
          <a:xfrm>
            <a:off x="10490648" y="7706128"/>
            <a:ext cx="549113" cy="439715"/>
          </a:xfrm>
          <a:prstGeom prst="line">
            <a:avLst/>
          </a:prstGeom>
          <a:solidFill>
            <a:srgbClr val="4F81BD"/>
          </a:solidFill>
          <a:ln w="152400">
            <a:solidFill>
              <a:srgbClr val="008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20" name="Line"/>
          <p:cNvSpPr/>
          <p:nvPr/>
        </p:nvSpPr>
        <p:spPr>
          <a:xfrm flipH="1">
            <a:off x="12001419" y="6328356"/>
            <a:ext cx="439639" cy="1355877"/>
          </a:xfrm>
          <a:prstGeom prst="line">
            <a:avLst/>
          </a:prstGeom>
          <a:solidFill>
            <a:srgbClr val="4F81BD"/>
          </a:solidFill>
          <a:ln w="152400">
            <a:solidFill>
              <a:srgbClr val="008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21" name="Line"/>
          <p:cNvSpPr/>
          <p:nvPr/>
        </p:nvSpPr>
        <p:spPr>
          <a:xfrm flipH="1">
            <a:off x="11320932" y="9372097"/>
            <a:ext cx="266213" cy="478217"/>
          </a:xfrm>
          <a:prstGeom prst="line">
            <a:avLst/>
          </a:prstGeom>
          <a:solidFill>
            <a:srgbClr val="4F81BD"/>
          </a:solidFill>
          <a:ln w="152400">
            <a:solidFill>
              <a:srgbClr val="008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22" name="Dispersion: 0"/>
          <p:cNvSpPr txBox="1"/>
          <p:nvPr/>
        </p:nvSpPr>
        <p:spPr>
          <a:xfrm>
            <a:off x="16567289" y="2036459"/>
            <a:ext cx="3753169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Dispersion: 0</a:t>
            </a:r>
          </a:p>
        </p:txBody>
      </p:sp>
      <p:sp>
        <p:nvSpPr>
          <p:cNvPr id="1323" name="Line"/>
          <p:cNvSpPr/>
          <p:nvPr/>
        </p:nvSpPr>
        <p:spPr>
          <a:xfrm>
            <a:off x="11607306" y="3917874"/>
            <a:ext cx="505325" cy="614895"/>
          </a:xfrm>
          <a:prstGeom prst="line">
            <a:avLst/>
          </a:prstGeom>
          <a:solidFill>
            <a:srgbClr val="4F81BD"/>
          </a:solidFill>
          <a:ln w="152400">
            <a:solidFill>
              <a:srgbClr val="008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5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326" name="Dispers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499616">
              <a:defRPr sz="7544">
                <a:solidFill>
                  <a:srgbClr val="FFFFFF"/>
                </a:solidFill>
              </a:defRPr>
            </a:lvl1pPr>
          </a:lstStyle>
          <a:p>
            <a:pPr/>
            <a:r>
              <a:t>Dispersion</a:t>
            </a:r>
          </a:p>
        </p:txBody>
      </p:sp>
      <p:sp>
        <p:nvSpPr>
          <p:cNvPr id="1327" name="Dispersion: The extent to which two people’s…"/>
          <p:cNvSpPr txBox="1"/>
          <p:nvPr/>
        </p:nvSpPr>
        <p:spPr>
          <a:xfrm>
            <a:off x="2478724" y="12262556"/>
            <a:ext cx="19552451" cy="12347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Dispersion: The extent to which two people’s </a:t>
            </a:r>
          </a:p>
          <a:p>
            <a:pPr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mutual friends are not directly connected</a:t>
            </a:r>
          </a:p>
        </p:txBody>
      </p:sp>
      <p:sp>
        <p:nvSpPr>
          <p:cNvPr id="1328" name="Circle"/>
          <p:cNvSpPr/>
          <p:nvPr/>
        </p:nvSpPr>
        <p:spPr>
          <a:xfrm>
            <a:off x="4996676" y="5934202"/>
            <a:ext cx="1532668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29" name="Circle"/>
          <p:cNvSpPr/>
          <p:nvPr/>
        </p:nvSpPr>
        <p:spPr>
          <a:xfrm>
            <a:off x="16621315" y="5801054"/>
            <a:ext cx="1532669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30" name="Circle"/>
          <p:cNvSpPr/>
          <p:nvPr/>
        </p:nvSpPr>
        <p:spPr>
          <a:xfrm>
            <a:off x="10359276" y="2406951"/>
            <a:ext cx="1532669" cy="1532669"/>
          </a:xfrm>
          <a:prstGeom prst="ellipse">
            <a:avLst/>
          </a:prstGeom>
          <a:solidFill>
            <a:srgbClr val="F2DCDB"/>
          </a:solidFill>
          <a:ln w="76200">
            <a:solidFill>
              <a:srgbClr val="FF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31" name="Circle"/>
          <p:cNvSpPr/>
          <p:nvPr/>
        </p:nvSpPr>
        <p:spPr>
          <a:xfrm>
            <a:off x="11913840" y="4662387"/>
            <a:ext cx="1532669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32" name="Circle"/>
          <p:cNvSpPr/>
          <p:nvPr/>
        </p:nvSpPr>
        <p:spPr>
          <a:xfrm>
            <a:off x="9133144" y="6282797"/>
            <a:ext cx="1532669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33" name="Circle"/>
          <p:cNvSpPr/>
          <p:nvPr/>
        </p:nvSpPr>
        <p:spPr>
          <a:xfrm>
            <a:off x="11081819" y="7837516"/>
            <a:ext cx="1532669" cy="1532669"/>
          </a:xfrm>
          <a:prstGeom prst="ellipse">
            <a:avLst/>
          </a:prstGeom>
          <a:solidFill>
            <a:srgbClr val="F2DCDB"/>
          </a:solidFill>
          <a:ln w="76200">
            <a:solidFill>
              <a:srgbClr val="FF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34" name="Circle"/>
          <p:cNvSpPr/>
          <p:nvPr/>
        </p:nvSpPr>
        <p:spPr>
          <a:xfrm>
            <a:off x="10424962" y="9830179"/>
            <a:ext cx="1532669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35" name="Line"/>
          <p:cNvSpPr/>
          <p:nvPr/>
        </p:nvSpPr>
        <p:spPr>
          <a:xfrm flipV="1">
            <a:off x="6463658" y="3678767"/>
            <a:ext cx="3590821" cy="2299234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36" name="Line"/>
          <p:cNvSpPr/>
          <p:nvPr/>
        </p:nvSpPr>
        <p:spPr>
          <a:xfrm flipV="1">
            <a:off x="6571402" y="5430562"/>
            <a:ext cx="5103323" cy="896032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37" name="Line"/>
          <p:cNvSpPr/>
          <p:nvPr/>
        </p:nvSpPr>
        <p:spPr>
          <a:xfrm>
            <a:off x="6657249" y="6981751"/>
            <a:ext cx="2214885" cy="25425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38" name="Line"/>
          <p:cNvSpPr/>
          <p:nvPr/>
        </p:nvSpPr>
        <p:spPr>
          <a:xfrm>
            <a:off x="6480354" y="7439834"/>
            <a:ext cx="3683601" cy="2654880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39" name="Line"/>
          <p:cNvSpPr/>
          <p:nvPr/>
        </p:nvSpPr>
        <p:spPr>
          <a:xfrm>
            <a:off x="6611725" y="7242758"/>
            <a:ext cx="4187192" cy="1275341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40" name="Line"/>
          <p:cNvSpPr/>
          <p:nvPr/>
        </p:nvSpPr>
        <p:spPr>
          <a:xfrm>
            <a:off x="12067105" y="3523725"/>
            <a:ext cx="4665421" cy="2300991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41" name="Line"/>
          <p:cNvSpPr/>
          <p:nvPr/>
        </p:nvSpPr>
        <p:spPr>
          <a:xfrm>
            <a:off x="13532353" y="5602218"/>
            <a:ext cx="2827953" cy="660446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42" name="Line"/>
          <p:cNvSpPr/>
          <p:nvPr/>
        </p:nvSpPr>
        <p:spPr>
          <a:xfrm flipV="1">
            <a:off x="10881297" y="6810099"/>
            <a:ext cx="5391429" cy="191789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43" name="Line"/>
          <p:cNvSpPr/>
          <p:nvPr/>
        </p:nvSpPr>
        <p:spPr>
          <a:xfrm flipV="1">
            <a:off x="12872029" y="7269945"/>
            <a:ext cx="3575859" cy="1000229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44" name="Line"/>
          <p:cNvSpPr/>
          <p:nvPr/>
        </p:nvSpPr>
        <p:spPr>
          <a:xfrm flipV="1">
            <a:off x="12257230" y="7423228"/>
            <a:ext cx="4431507" cy="2969233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45" name="You"/>
          <p:cNvSpPr txBox="1"/>
          <p:nvPr/>
        </p:nvSpPr>
        <p:spPr>
          <a:xfrm>
            <a:off x="4951851" y="5058305"/>
            <a:ext cx="122428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You</a:t>
            </a:r>
          </a:p>
        </p:txBody>
      </p:sp>
      <p:sp>
        <p:nvSpPr>
          <p:cNvPr id="1346" name="Testee"/>
          <p:cNvSpPr txBox="1"/>
          <p:nvPr/>
        </p:nvSpPr>
        <p:spPr>
          <a:xfrm>
            <a:off x="16334618" y="4815670"/>
            <a:ext cx="1991639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Testee</a:t>
            </a:r>
          </a:p>
        </p:txBody>
      </p:sp>
      <p:sp>
        <p:nvSpPr>
          <p:cNvPr id="1347" name="Rounded Rectangle"/>
          <p:cNvSpPr/>
          <p:nvPr/>
        </p:nvSpPr>
        <p:spPr>
          <a:xfrm>
            <a:off x="8018219" y="1751794"/>
            <a:ext cx="6568573" cy="10291790"/>
          </a:xfrm>
          <a:prstGeom prst="roundRect">
            <a:avLst>
              <a:gd name="adj" fmla="val 16667"/>
            </a:avLst>
          </a:prstGeom>
          <a:ln w="76200">
            <a:solidFill>
              <a:srgbClr val="0000FF"/>
            </a:solidFill>
            <a:prstDash val="dashDot"/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48" name="Mutual…"/>
          <p:cNvSpPr txBox="1"/>
          <p:nvPr/>
        </p:nvSpPr>
        <p:spPr>
          <a:xfrm>
            <a:off x="12277156" y="2186214"/>
            <a:ext cx="2228276" cy="15599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1828800">
              <a:defRPr sz="48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Mutual</a:t>
            </a:r>
          </a:p>
          <a:p>
            <a:pPr defTabSz="1828800">
              <a:defRPr sz="48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Friends</a:t>
            </a:r>
          </a:p>
        </p:txBody>
      </p:sp>
      <p:sp>
        <p:nvSpPr>
          <p:cNvPr id="1349" name="Line"/>
          <p:cNvSpPr/>
          <p:nvPr/>
        </p:nvSpPr>
        <p:spPr>
          <a:xfrm flipH="1">
            <a:off x="10076372" y="4007227"/>
            <a:ext cx="525486" cy="2036461"/>
          </a:xfrm>
          <a:prstGeom prst="line">
            <a:avLst/>
          </a:prstGeom>
          <a:solidFill>
            <a:srgbClr val="4F81BD"/>
          </a:solidFill>
          <a:ln w="152400">
            <a:solidFill>
              <a:srgbClr val="008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50" name="Line"/>
          <p:cNvSpPr/>
          <p:nvPr/>
        </p:nvSpPr>
        <p:spPr>
          <a:xfrm>
            <a:off x="10490648" y="7706128"/>
            <a:ext cx="549113" cy="439715"/>
          </a:xfrm>
          <a:prstGeom prst="line">
            <a:avLst/>
          </a:prstGeom>
          <a:solidFill>
            <a:srgbClr val="4F81BD"/>
          </a:solidFill>
          <a:ln w="152400">
            <a:solidFill>
              <a:srgbClr val="008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51" name="Line"/>
          <p:cNvSpPr/>
          <p:nvPr/>
        </p:nvSpPr>
        <p:spPr>
          <a:xfrm flipH="1">
            <a:off x="12001419" y="6328356"/>
            <a:ext cx="439639" cy="1355877"/>
          </a:xfrm>
          <a:prstGeom prst="line">
            <a:avLst/>
          </a:prstGeom>
          <a:solidFill>
            <a:srgbClr val="4F81BD"/>
          </a:solidFill>
          <a:ln w="152400">
            <a:solidFill>
              <a:srgbClr val="008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52" name="Line"/>
          <p:cNvSpPr/>
          <p:nvPr/>
        </p:nvSpPr>
        <p:spPr>
          <a:xfrm flipH="1">
            <a:off x="11320932" y="9372097"/>
            <a:ext cx="266213" cy="478217"/>
          </a:xfrm>
          <a:prstGeom prst="line">
            <a:avLst/>
          </a:prstGeom>
          <a:solidFill>
            <a:srgbClr val="4F81BD"/>
          </a:solidFill>
          <a:ln w="152400">
            <a:solidFill>
              <a:srgbClr val="008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53" name="Dispersion: 1"/>
          <p:cNvSpPr txBox="1"/>
          <p:nvPr/>
        </p:nvSpPr>
        <p:spPr>
          <a:xfrm>
            <a:off x="16567289" y="2036459"/>
            <a:ext cx="3753169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algn="r" defTabSz="1828800">
              <a:defRPr sz="4800">
                <a:latin typeface="Arial"/>
                <a:ea typeface="Arial"/>
                <a:cs typeface="Arial"/>
                <a:sym typeface="Arial"/>
              </a:defRPr>
            </a:pPr>
            <a:r>
              <a:t>Dispersion: </a:t>
            </a:r>
            <a:r>
              <a:rPr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354" name="Line"/>
          <p:cNvSpPr/>
          <p:nvPr/>
        </p:nvSpPr>
        <p:spPr>
          <a:xfrm>
            <a:off x="11607306" y="3917874"/>
            <a:ext cx="505325" cy="614895"/>
          </a:xfrm>
          <a:prstGeom prst="line">
            <a:avLst/>
          </a:prstGeom>
          <a:solidFill>
            <a:srgbClr val="4F81BD"/>
          </a:solidFill>
          <a:ln w="152400">
            <a:solidFill>
              <a:srgbClr val="008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6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357" name="Dispers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499616">
              <a:defRPr sz="7544">
                <a:solidFill>
                  <a:srgbClr val="FFFFFF"/>
                </a:solidFill>
              </a:defRPr>
            </a:lvl1pPr>
          </a:lstStyle>
          <a:p>
            <a:pPr/>
            <a:r>
              <a:t>Dispersion</a:t>
            </a:r>
          </a:p>
        </p:txBody>
      </p:sp>
      <p:sp>
        <p:nvSpPr>
          <p:cNvPr id="1358" name="Dispersion: The extent to which two people’s…"/>
          <p:cNvSpPr txBox="1"/>
          <p:nvPr/>
        </p:nvSpPr>
        <p:spPr>
          <a:xfrm>
            <a:off x="2478724" y="12262556"/>
            <a:ext cx="19552451" cy="12347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Dispersion: The extent to which two people’s </a:t>
            </a:r>
          </a:p>
          <a:p>
            <a:pPr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mutual friends are not directly connected</a:t>
            </a:r>
          </a:p>
        </p:txBody>
      </p:sp>
      <p:sp>
        <p:nvSpPr>
          <p:cNvPr id="1359" name="Circle"/>
          <p:cNvSpPr/>
          <p:nvPr/>
        </p:nvSpPr>
        <p:spPr>
          <a:xfrm>
            <a:off x="4996676" y="5934202"/>
            <a:ext cx="1532668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60" name="Circle"/>
          <p:cNvSpPr/>
          <p:nvPr/>
        </p:nvSpPr>
        <p:spPr>
          <a:xfrm>
            <a:off x="16621315" y="5801054"/>
            <a:ext cx="1532669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61" name="Circle"/>
          <p:cNvSpPr/>
          <p:nvPr/>
        </p:nvSpPr>
        <p:spPr>
          <a:xfrm>
            <a:off x="10359276" y="2406951"/>
            <a:ext cx="1532669" cy="1532669"/>
          </a:xfrm>
          <a:prstGeom prst="ellipse">
            <a:avLst/>
          </a:prstGeom>
          <a:solidFill>
            <a:srgbClr val="F2DCDB"/>
          </a:solidFill>
          <a:ln w="76200">
            <a:solidFill>
              <a:srgbClr val="FF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62" name="Circle"/>
          <p:cNvSpPr/>
          <p:nvPr/>
        </p:nvSpPr>
        <p:spPr>
          <a:xfrm>
            <a:off x="11913840" y="4662387"/>
            <a:ext cx="1532669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63" name="Circle"/>
          <p:cNvSpPr/>
          <p:nvPr/>
        </p:nvSpPr>
        <p:spPr>
          <a:xfrm>
            <a:off x="9133144" y="6282797"/>
            <a:ext cx="1532669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64" name="Circle"/>
          <p:cNvSpPr/>
          <p:nvPr/>
        </p:nvSpPr>
        <p:spPr>
          <a:xfrm>
            <a:off x="11081819" y="7837516"/>
            <a:ext cx="1532669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65" name="Circle"/>
          <p:cNvSpPr/>
          <p:nvPr/>
        </p:nvSpPr>
        <p:spPr>
          <a:xfrm>
            <a:off x="10424962" y="9830179"/>
            <a:ext cx="1532669" cy="1532669"/>
          </a:xfrm>
          <a:prstGeom prst="ellipse">
            <a:avLst/>
          </a:prstGeom>
          <a:solidFill>
            <a:srgbClr val="F2DCDB"/>
          </a:solidFill>
          <a:ln w="76200">
            <a:solidFill>
              <a:srgbClr val="FF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66" name="Line"/>
          <p:cNvSpPr/>
          <p:nvPr/>
        </p:nvSpPr>
        <p:spPr>
          <a:xfrm flipV="1">
            <a:off x="6463658" y="3678767"/>
            <a:ext cx="3590821" cy="2299234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67" name="Line"/>
          <p:cNvSpPr/>
          <p:nvPr/>
        </p:nvSpPr>
        <p:spPr>
          <a:xfrm flipV="1">
            <a:off x="6571402" y="5430562"/>
            <a:ext cx="5103323" cy="896032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68" name="Line"/>
          <p:cNvSpPr/>
          <p:nvPr/>
        </p:nvSpPr>
        <p:spPr>
          <a:xfrm>
            <a:off x="6657249" y="6981751"/>
            <a:ext cx="2214885" cy="25425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69" name="Line"/>
          <p:cNvSpPr/>
          <p:nvPr/>
        </p:nvSpPr>
        <p:spPr>
          <a:xfrm>
            <a:off x="6480354" y="7439834"/>
            <a:ext cx="3683601" cy="2654880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70" name="Line"/>
          <p:cNvSpPr/>
          <p:nvPr/>
        </p:nvSpPr>
        <p:spPr>
          <a:xfrm>
            <a:off x="6611725" y="7242758"/>
            <a:ext cx="4187192" cy="1275341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71" name="Line"/>
          <p:cNvSpPr/>
          <p:nvPr/>
        </p:nvSpPr>
        <p:spPr>
          <a:xfrm>
            <a:off x="12067105" y="3523725"/>
            <a:ext cx="4665421" cy="2300991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72" name="Line"/>
          <p:cNvSpPr/>
          <p:nvPr/>
        </p:nvSpPr>
        <p:spPr>
          <a:xfrm>
            <a:off x="13532353" y="5602218"/>
            <a:ext cx="2827953" cy="660446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73" name="Line"/>
          <p:cNvSpPr/>
          <p:nvPr/>
        </p:nvSpPr>
        <p:spPr>
          <a:xfrm flipV="1">
            <a:off x="10881297" y="6810099"/>
            <a:ext cx="5391429" cy="191789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74" name="Line"/>
          <p:cNvSpPr/>
          <p:nvPr/>
        </p:nvSpPr>
        <p:spPr>
          <a:xfrm flipV="1">
            <a:off x="12872029" y="7269945"/>
            <a:ext cx="3575859" cy="1000229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75" name="Line"/>
          <p:cNvSpPr/>
          <p:nvPr/>
        </p:nvSpPr>
        <p:spPr>
          <a:xfrm flipV="1">
            <a:off x="12257230" y="7423228"/>
            <a:ext cx="4431507" cy="2969233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76" name="You"/>
          <p:cNvSpPr txBox="1"/>
          <p:nvPr/>
        </p:nvSpPr>
        <p:spPr>
          <a:xfrm>
            <a:off x="4951851" y="5058305"/>
            <a:ext cx="122428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You</a:t>
            </a:r>
          </a:p>
        </p:txBody>
      </p:sp>
      <p:sp>
        <p:nvSpPr>
          <p:cNvPr id="1377" name="Testee"/>
          <p:cNvSpPr txBox="1"/>
          <p:nvPr/>
        </p:nvSpPr>
        <p:spPr>
          <a:xfrm>
            <a:off x="16334618" y="4815670"/>
            <a:ext cx="1991639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Testee</a:t>
            </a:r>
          </a:p>
        </p:txBody>
      </p:sp>
      <p:sp>
        <p:nvSpPr>
          <p:cNvPr id="1378" name="Rounded Rectangle"/>
          <p:cNvSpPr/>
          <p:nvPr/>
        </p:nvSpPr>
        <p:spPr>
          <a:xfrm>
            <a:off x="8018219" y="1751794"/>
            <a:ext cx="6568573" cy="10291790"/>
          </a:xfrm>
          <a:prstGeom prst="roundRect">
            <a:avLst>
              <a:gd name="adj" fmla="val 16667"/>
            </a:avLst>
          </a:prstGeom>
          <a:ln w="76200">
            <a:solidFill>
              <a:srgbClr val="0000FF"/>
            </a:solidFill>
            <a:prstDash val="dashDot"/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79" name="Mutual…"/>
          <p:cNvSpPr txBox="1"/>
          <p:nvPr/>
        </p:nvSpPr>
        <p:spPr>
          <a:xfrm>
            <a:off x="12277156" y="2186214"/>
            <a:ext cx="2228276" cy="15599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1828800">
              <a:defRPr sz="48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Mutual</a:t>
            </a:r>
          </a:p>
          <a:p>
            <a:pPr defTabSz="1828800">
              <a:defRPr sz="48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Friends</a:t>
            </a:r>
          </a:p>
        </p:txBody>
      </p:sp>
      <p:sp>
        <p:nvSpPr>
          <p:cNvPr id="1380" name="Line"/>
          <p:cNvSpPr/>
          <p:nvPr/>
        </p:nvSpPr>
        <p:spPr>
          <a:xfrm flipH="1">
            <a:off x="10076372" y="4007227"/>
            <a:ext cx="525486" cy="2036461"/>
          </a:xfrm>
          <a:prstGeom prst="line">
            <a:avLst/>
          </a:prstGeom>
          <a:solidFill>
            <a:srgbClr val="4F81BD"/>
          </a:solidFill>
          <a:ln w="152400">
            <a:solidFill>
              <a:srgbClr val="008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81" name="Line"/>
          <p:cNvSpPr/>
          <p:nvPr/>
        </p:nvSpPr>
        <p:spPr>
          <a:xfrm>
            <a:off x="10490648" y="7706128"/>
            <a:ext cx="549113" cy="439715"/>
          </a:xfrm>
          <a:prstGeom prst="line">
            <a:avLst/>
          </a:prstGeom>
          <a:solidFill>
            <a:srgbClr val="4F81BD"/>
          </a:solidFill>
          <a:ln w="152400">
            <a:solidFill>
              <a:srgbClr val="008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82" name="Line"/>
          <p:cNvSpPr/>
          <p:nvPr/>
        </p:nvSpPr>
        <p:spPr>
          <a:xfrm flipH="1">
            <a:off x="12001419" y="6328356"/>
            <a:ext cx="439639" cy="1355877"/>
          </a:xfrm>
          <a:prstGeom prst="line">
            <a:avLst/>
          </a:prstGeom>
          <a:solidFill>
            <a:srgbClr val="4F81BD"/>
          </a:solidFill>
          <a:ln w="152400">
            <a:solidFill>
              <a:srgbClr val="008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83" name="Line"/>
          <p:cNvSpPr/>
          <p:nvPr/>
        </p:nvSpPr>
        <p:spPr>
          <a:xfrm flipH="1">
            <a:off x="11320932" y="9372097"/>
            <a:ext cx="266213" cy="478217"/>
          </a:xfrm>
          <a:prstGeom prst="line">
            <a:avLst/>
          </a:prstGeom>
          <a:solidFill>
            <a:srgbClr val="4F81BD"/>
          </a:solidFill>
          <a:ln w="152400">
            <a:solidFill>
              <a:srgbClr val="008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84" name="Dispersion: 2"/>
          <p:cNvSpPr txBox="1"/>
          <p:nvPr/>
        </p:nvSpPr>
        <p:spPr>
          <a:xfrm>
            <a:off x="16567289" y="2036459"/>
            <a:ext cx="3753169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algn="r" defTabSz="1828800">
              <a:defRPr sz="4800">
                <a:latin typeface="Arial"/>
                <a:ea typeface="Arial"/>
                <a:cs typeface="Arial"/>
                <a:sym typeface="Arial"/>
              </a:defRPr>
            </a:pPr>
            <a:r>
              <a:t>Dispersion: </a:t>
            </a:r>
            <a:r>
              <a:rPr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385" name="Line"/>
          <p:cNvSpPr/>
          <p:nvPr/>
        </p:nvSpPr>
        <p:spPr>
          <a:xfrm>
            <a:off x="11607306" y="3917874"/>
            <a:ext cx="505325" cy="614895"/>
          </a:xfrm>
          <a:prstGeom prst="line">
            <a:avLst/>
          </a:prstGeom>
          <a:solidFill>
            <a:srgbClr val="4F81BD"/>
          </a:solidFill>
          <a:ln w="152400">
            <a:solidFill>
              <a:srgbClr val="008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7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388" name="Dispers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499616">
              <a:defRPr sz="7544">
                <a:solidFill>
                  <a:srgbClr val="FFFFFF"/>
                </a:solidFill>
              </a:defRPr>
            </a:lvl1pPr>
          </a:lstStyle>
          <a:p>
            <a:pPr/>
            <a:r>
              <a:t>Dispersion</a:t>
            </a:r>
          </a:p>
        </p:txBody>
      </p:sp>
      <p:sp>
        <p:nvSpPr>
          <p:cNvPr id="1389" name="Dispersion: The extent to which two people’s…"/>
          <p:cNvSpPr txBox="1"/>
          <p:nvPr/>
        </p:nvSpPr>
        <p:spPr>
          <a:xfrm>
            <a:off x="2478724" y="12262556"/>
            <a:ext cx="19552451" cy="12347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Dispersion: The extent to which two people’s </a:t>
            </a:r>
          </a:p>
          <a:p>
            <a:pPr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mutual friends are not directly connected</a:t>
            </a:r>
          </a:p>
        </p:txBody>
      </p:sp>
      <p:sp>
        <p:nvSpPr>
          <p:cNvPr id="1390" name="Circle"/>
          <p:cNvSpPr/>
          <p:nvPr/>
        </p:nvSpPr>
        <p:spPr>
          <a:xfrm>
            <a:off x="4996676" y="5934202"/>
            <a:ext cx="1532668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91" name="Circle"/>
          <p:cNvSpPr/>
          <p:nvPr/>
        </p:nvSpPr>
        <p:spPr>
          <a:xfrm>
            <a:off x="16621315" y="5801054"/>
            <a:ext cx="1532669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92" name="Circle"/>
          <p:cNvSpPr/>
          <p:nvPr/>
        </p:nvSpPr>
        <p:spPr>
          <a:xfrm>
            <a:off x="10359276" y="2406951"/>
            <a:ext cx="1532669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93" name="Circle"/>
          <p:cNvSpPr/>
          <p:nvPr/>
        </p:nvSpPr>
        <p:spPr>
          <a:xfrm>
            <a:off x="11913840" y="4662387"/>
            <a:ext cx="1532669" cy="1532669"/>
          </a:xfrm>
          <a:prstGeom prst="ellipse">
            <a:avLst/>
          </a:prstGeom>
          <a:solidFill>
            <a:srgbClr val="F2DCDB"/>
          </a:solidFill>
          <a:ln w="76200">
            <a:solidFill>
              <a:srgbClr val="FF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94" name="Circle"/>
          <p:cNvSpPr/>
          <p:nvPr/>
        </p:nvSpPr>
        <p:spPr>
          <a:xfrm>
            <a:off x="9133144" y="6282797"/>
            <a:ext cx="1532669" cy="1532669"/>
          </a:xfrm>
          <a:prstGeom prst="ellipse">
            <a:avLst/>
          </a:prstGeom>
          <a:solidFill>
            <a:srgbClr val="F2DCDB"/>
          </a:solidFill>
          <a:ln w="76200">
            <a:solidFill>
              <a:srgbClr val="FF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95" name="Circle"/>
          <p:cNvSpPr/>
          <p:nvPr/>
        </p:nvSpPr>
        <p:spPr>
          <a:xfrm>
            <a:off x="11081819" y="7837516"/>
            <a:ext cx="1532669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96" name="Circle"/>
          <p:cNvSpPr/>
          <p:nvPr/>
        </p:nvSpPr>
        <p:spPr>
          <a:xfrm>
            <a:off x="10424962" y="9830179"/>
            <a:ext cx="1532669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97" name="Line"/>
          <p:cNvSpPr/>
          <p:nvPr/>
        </p:nvSpPr>
        <p:spPr>
          <a:xfrm flipV="1">
            <a:off x="6463658" y="3678767"/>
            <a:ext cx="3590821" cy="2299234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98" name="Line"/>
          <p:cNvSpPr/>
          <p:nvPr/>
        </p:nvSpPr>
        <p:spPr>
          <a:xfrm flipV="1">
            <a:off x="6571402" y="5430562"/>
            <a:ext cx="5103323" cy="896032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99" name="Line"/>
          <p:cNvSpPr/>
          <p:nvPr/>
        </p:nvSpPr>
        <p:spPr>
          <a:xfrm>
            <a:off x="6657249" y="6981751"/>
            <a:ext cx="2214885" cy="25425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00" name="Line"/>
          <p:cNvSpPr/>
          <p:nvPr/>
        </p:nvSpPr>
        <p:spPr>
          <a:xfrm>
            <a:off x="6480354" y="7439834"/>
            <a:ext cx="3683601" cy="2654880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01" name="Line"/>
          <p:cNvSpPr/>
          <p:nvPr/>
        </p:nvSpPr>
        <p:spPr>
          <a:xfrm>
            <a:off x="6611725" y="7242758"/>
            <a:ext cx="4187192" cy="1275341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02" name="Line"/>
          <p:cNvSpPr/>
          <p:nvPr/>
        </p:nvSpPr>
        <p:spPr>
          <a:xfrm>
            <a:off x="12067105" y="3523725"/>
            <a:ext cx="4665421" cy="2300991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03" name="Line"/>
          <p:cNvSpPr/>
          <p:nvPr/>
        </p:nvSpPr>
        <p:spPr>
          <a:xfrm>
            <a:off x="13532353" y="5602218"/>
            <a:ext cx="2827953" cy="660446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04" name="Line"/>
          <p:cNvSpPr/>
          <p:nvPr/>
        </p:nvSpPr>
        <p:spPr>
          <a:xfrm flipV="1">
            <a:off x="10881297" y="6810099"/>
            <a:ext cx="5391429" cy="191789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05" name="Line"/>
          <p:cNvSpPr/>
          <p:nvPr/>
        </p:nvSpPr>
        <p:spPr>
          <a:xfrm flipV="1">
            <a:off x="12872029" y="7269945"/>
            <a:ext cx="3575859" cy="1000229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06" name="Line"/>
          <p:cNvSpPr/>
          <p:nvPr/>
        </p:nvSpPr>
        <p:spPr>
          <a:xfrm flipV="1">
            <a:off x="12257230" y="7423228"/>
            <a:ext cx="4431507" cy="2969233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07" name="You"/>
          <p:cNvSpPr txBox="1"/>
          <p:nvPr/>
        </p:nvSpPr>
        <p:spPr>
          <a:xfrm>
            <a:off x="4951851" y="5058305"/>
            <a:ext cx="122428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You</a:t>
            </a:r>
          </a:p>
        </p:txBody>
      </p:sp>
      <p:sp>
        <p:nvSpPr>
          <p:cNvPr id="1408" name="Testee"/>
          <p:cNvSpPr txBox="1"/>
          <p:nvPr/>
        </p:nvSpPr>
        <p:spPr>
          <a:xfrm>
            <a:off x="16334618" y="4815670"/>
            <a:ext cx="1991639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Testee</a:t>
            </a:r>
          </a:p>
        </p:txBody>
      </p:sp>
      <p:sp>
        <p:nvSpPr>
          <p:cNvPr id="1409" name="Rounded Rectangle"/>
          <p:cNvSpPr/>
          <p:nvPr/>
        </p:nvSpPr>
        <p:spPr>
          <a:xfrm>
            <a:off x="8018219" y="1751794"/>
            <a:ext cx="6568573" cy="10291790"/>
          </a:xfrm>
          <a:prstGeom prst="roundRect">
            <a:avLst>
              <a:gd name="adj" fmla="val 16667"/>
            </a:avLst>
          </a:prstGeom>
          <a:ln w="76200">
            <a:solidFill>
              <a:srgbClr val="0000FF"/>
            </a:solidFill>
            <a:prstDash val="dashDot"/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10" name="Mutual…"/>
          <p:cNvSpPr txBox="1"/>
          <p:nvPr/>
        </p:nvSpPr>
        <p:spPr>
          <a:xfrm>
            <a:off x="12277156" y="2186214"/>
            <a:ext cx="2228276" cy="15599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1828800">
              <a:defRPr sz="48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Mutual</a:t>
            </a:r>
          </a:p>
          <a:p>
            <a:pPr defTabSz="1828800">
              <a:defRPr sz="48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Friends</a:t>
            </a:r>
          </a:p>
        </p:txBody>
      </p:sp>
      <p:sp>
        <p:nvSpPr>
          <p:cNvPr id="1411" name="Line"/>
          <p:cNvSpPr/>
          <p:nvPr/>
        </p:nvSpPr>
        <p:spPr>
          <a:xfrm flipH="1">
            <a:off x="10076372" y="4007227"/>
            <a:ext cx="525486" cy="2036461"/>
          </a:xfrm>
          <a:prstGeom prst="line">
            <a:avLst/>
          </a:prstGeom>
          <a:solidFill>
            <a:srgbClr val="4F81BD"/>
          </a:solidFill>
          <a:ln w="152400">
            <a:solidFill>
              <a:srgbClr val="008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12" name="Line"/>
          <p:cNvSpPr/>
          <p:nvPr/>
        </p:nvSpPr>
        <p:spPr>
          <a:xfrm>
            <a:off x="10490648" y="7706128"/>
            <a:ext cx="549113" cy="439715"/>
          </a:xfrm>
          <a:prstGeom prst="line">
            <a:avLst/>
          </a:prstGeom>
          <a:solidFill>
            <a:srgbClr val="4F81BD"/>
          </a:solidFill>
          <a:ln w="152400">
            <a:solidFill>
              <a:srgbClr val="008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13" name="Line"/>
          <p:cNvSpPr/>
          <p:nvPr/>
        </p:nvSpPr>
        <p:spPr>
          <a:xfrm flipH="1">
            <a:off x="12001419" y="6328356"/>
            <a:ext cx="439639" cy="1355877"/>
          </a:xfrm>
          <a:prstGeom prst="line">
            <a:avLst/>
          </a:prstGeom>
          <a:solidFill>
            <a:srgbClr val="4F81BD"/>
          </a:solidFill>
          <a:ln w="152400">
            <a:solidFill>
              <a:srgbClr val="008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14" name="Line"/>
          <p:cNvSpPr/>
          <p:nvPr/>
        </p:nvSpPr>
        <p:spPr>
          <a:xfrm flipH="1">
            <a:off x="11320932" y="9372097"/>
            <a:ext cx="266213" cy="478217"/>
          </a:xfrm>
          <a:prstGeom prst="line">
            <a:avLst/>
          </a:prstGeom>
          <a:solidFill>
            <a:srgbClr val="4F81BD"/>
          </a:solidFill>
          <a:ln w="152400">
            <a:solidFill>
              <a:srgbClr val="008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15" name="Dispersion: 3"/>
          <p:cNvSpPr txBox="1"/>
          <p:nvPr/>
        </p:nvSpPr>
        <p:spPr>
          <a:xfrm>
            <a:off x="16567289" y="2036459"/>
            <a:ext cx="3753169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algn="r" defTabSz="1828800">
              <a:defRPr sz="4800">
                <a:latin typeface="Arial"/>
                <a:ea typeface="Arial"/>
                <a:cs typeface="Arial"/>
                <a:sym typeface="Arial"/>
              </a:defRPr>
            </a:pPr>
            <a:r>
              <a:t>Dispersion: </a:t>
            </a:r>
            <a:r>
              <a:rPr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416" name="Line"/>
          <p:cNvSpPr/>
          <p:nvPr/>
        </p:nvSpPr>
        <p:spPr>
          <a:xfrm>
            <a:off x="11607306" y="3917874"/>
            <a:ext cx="505325" cy="614895"/>
          </a:xfrm>
          <a:prstGeom prst="line">
            <a:avLst/>
          </a:prstGeom>
          <a:solidFill>
            <a:srgbClr val="4F81BD"/>
          </a:solidFill>
          <a:ln w="152400">
            <a:solidFill>
              <a:srgbClr val="008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8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419" name="Dispers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499616">
              <a:defRPr sz="7544">
                <a:solidFill>
                  <a:srgbClr val="FFFFFF"/>
                </a:solidFill>
              </a:defRPr>
            </a:lvl1pPr>
          </a:lstStyle>
          <a:p>
            <a:pPr/>
            <a:r>
              <a:t>Dispersion</a:t>
            </a:r>
          </a:p>
        </p:txBody>
      </p:sp>
      <p:sp>
        <p:nvSpPr>
          <p:cNvPr id="1420" name="Dispersion: The extent to which two people’s…"/>
          <p:cNvSpPr txBox="1"/>
          <p:nvPr/>
        </p:nvSpPr>
        <p:spPr>
          <a:xfrm>
            <a:off x="2478724" y="12262556"/>
            <a:ext cx="19552451" cy="12347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Dispersion: The extent to which two people’s </a:t>
            </a:r>
          </a:p>
          <a:p>
            <a:pPr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mutual friends are not directly connected</a:t>
            </a:r>
          </a:p>
        </p:txBody>
      </p:sp>
      <p:sp>
        <p:nvSpPr>
          <p:cNvPr id="1421" name="Circle"/>
          <p:cNvSpPr/>
          <p:nvPr/>
        </p:nvSpPr>
        <p:spPr>
          <a:xfrm>
            <a:off x="4996676" y="5934202"/>
            <a:ext cx="1532668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22" name="Circle"/>
          <p:cNvSpPr/>
          <p:nvPr/>
        </p:nvSpPr>
        <p:spPr>
          <a:xfrm>
            <a:off x="16621315" y="5801054"/>
            <a:ext cx="1532669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23" name="Circle"/>
          <p:cNvSpPr/>
          <p:nvPr/>
        </p:nvSpPr>
        <p:spPr>
          <a:xfrm>
            <a:off x="10359276" y="2406951"/>
            <a:ext cx="1532669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24" name="Circle"/>
          <p:cNvSpPr/>
          <p:nvPr/>
        </p:nvSpPr>
        <p:spPr>
          <a:xfrm>
            <a:off x="11913840" y="4662387"/>
            <a:ext cx="1532669" cy="1532669"/>
          </a:xfrm>
          <a:prstGeom prst="ellipse">
            <a:avLst/>
          </a:prstGeom>
          <a:solidFill>
            <a:srgbClr val="F2DCDB"/>
          </a:solidFill>
          <a:ln w="76200">
            <a:solidFill>
              <a:srgbClr val="FF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25" name="Circle"/>
          <p:cNvSpPr/>
          <p:nvPr/>
        </p:nvSpPr>
        <p:spPr>
          <a:xfrm>
            <a:off x="9133144" y="6282797"/>
            <a:ext cx="1532669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26" name="Circle"/>
          <p:cNvSpPr/>
          <p:nvPr/>
        </p:nvSpPr>
        <p:spPr>
          <a:xfrm>
            <a:off x="11081819" y="7837516"/>
            <a:ext cx="1532669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27" name="Circle"/>
          <p:cNvSpPr/>
          <p:nvPr/>
        </p:nvSpPr>
        <p:spPr>
          <a:xfrm>
            <a:off x="10424962" y="9830179"/>
            <a:ext cx="1532669" cy="1532669"/>
          </a:xfrm>
          <a:prstGeom prst="ellipse">
            <a:avLst/>
          </a:prstGeom>
          <a:solidFill>
            <a:srgbClr val="F2DCDB"/>
          </a:solidFill>
          <a:ln w="76200">
            <a:solidFill>
              <a:srgbClr val="FF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28" name="Line"/>
          <p:cNvSpPr/>
          <p:nvPr/>
        </p:nvSpPr>
        <p:spPr>
          <a:xfrm flipV="1">
            <a:off x="6463658" y="3678767"/>
            <a:ext cx="3590821" cy="2299234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29" name="Line"/>
          <p:cNvSpPr/>
          <p:nvPr/>
        </p:nvSpPr>
        <p:spPr>
          <a:xfrm flipV="1">
            <a:off x="6571402" y="5430562"/>
            <a:ext cx="5103323" cy="896032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30" name="Line"/>
          <p:cNvSpPr/>
          <p:nvPr/>
        </p:nvSpPr>
        <p:spPr>
          <a:xfrm>
            <a:off x="6657249" y="6981751"/>
            <a:ext cx="2214885" cy="25425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31" name="Line"/>
          <p:cNvSpPr/>
          <p:nvPr/>
        </p:nvSpPr>
        <p:spPr>
          <a:xfrm>
            <a:off x="6480354" y="7439834"/>
            <a:ext cx="3683601" cy="2654880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32" name="Line"/>
          <p:cNvSpPr/>
          <p:nvPr/>
        </p:nvSpPr>
        <p:spPr>
          <a:xfrm>
            <a:off x="6611725" y="7242758"/>
            <a:ext cx="4187192" cy="1275341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33" name="Line"/>
          <p:cNvSpPr/>
          <p:nvPr/>
        </p:nvSpPr>
        <p:spPr>
          <a:xfrm>
            <a:off x="12067105" y="3523725"/>
            <a:ext cx="4665421" cy="2300991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34" name="Line"/>
          <p:cNvSpPr/>
          <p:nvPr/>
        </p:nvSpPr>
        <p:spPr>
          <a:xfrm>
            <a:off x="13532353" y="5602218"/>
            <a:ext cx="2827953" cy="660446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35" name="Line"/>
          <p:cNvSpPr/>
          <p:nvPr/>
        </p:nvSpPr>
        <p:spPr>
          <a:xfrm flipV="1">
            <a:off x="10881297" y="6810099"/>
            <a:ext cx="5391429" cy="191789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36" name="Line"/>
          <p:cNvSpPr/>
          <p:nvPr/>
        </p:nvSpPr>
        <p:spPr>
          <a:xfrm flipV="1">
            <a:off x="12872029" y="7269945"/>
            <a:ext cx="3575859" cy="1000229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37" name="Line"/>
          <p:cNvSpPr/>
          <p:nvPr/>
        </p:nvSpPr>
        <p:spPr>
          <a:xfrm flipV="1">
            <a:off x="12257230" y="7423228"/>
            <a:ext cx="4431507" cy="2969233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38" name="You"/>
          <p:cNvSpPr txBox="1"/>
          <p:nvPr/>
        </p:nvSpPr>
        <p:spPr>
          <a:xfrm>
            <a:off x="4951851" y="5058305"/>
            <a:ext cx="122428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You</a:t>
            </a:r>
          </a:p>
        </p:txBody>
      </p:sp>
      <p:sp>
        <p:nvSpPr>
          <p:cNvPr id="1439" name="Testee"/>
          <p:cNvSpPr txBox="1"/>
          <p:nvPr/>
        </p:nvSpPr>
        <p:spPr>
          <a:xfrm>
            <a:off x="16334618" y="4815670"/>
            <a:ext cx="1991639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Testee</a:t>
            </a:r>
          </a:p>
        </p:txBody>
      </p:sp>
      <p:sp>
        <p:nvSpPr>
          <p:cNvPr id="1440" name="Rounded Rectangle"/>
          <p:cNvSpPr/>
          <p:nvPr/>
        </p:nvSpPr>
        <p:spPr>
          <a:xfrm>
            <a:off x="8018219" y="1751794"/>
            <a:ext cx="6568573" cy="10291790"/>
          </a:xfrm>
          <a:prstGeom prst="roundRect">
            <a:avLst>
              <a:gd name="adj" fmla="val 16667"/>
            </a:avLst>
          </a:prstGeom>
          <a:ln w="76200">
            <a:solidFill>
              <a:srgbClr val="0000FF"/>
            </a:solidFill>
            <a:prstDash val="dashDot"/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41" name="Mutual…"/>
          <p:cNvSpPr txBox="1"/>
          <p:nvPr/>
        </p:nvSpPr>
        <p:spPr>
          <a:xfrm>
            <a:off x="12277156" y="2186214"/>
            <a:ext cx="2228276" cy="15599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1828800">
              <a:defRPr sz="48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Mutual</a:t>
            </a:r>
          </a:p>
          <a:p>
            <a:pPr defTabSz="1828800">
              <a:defRPr sz="48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Friends</a:t>
            </a:r>
          </a:p>
        </p:txBody>
      </p:sp>
      <p:sp>
        <p:nvSpPr>
          <p:cNvPr id="1442" name="Line"/>
          <p:cNvSpPr/>
          <p:nvPr/>
        </p:nvSpPr>
        <p:spPr>
          <a:xfrm flipH="1">
            <a:off x="10076372" y="4007227"/>
            <a:ext cx="525486" cy="2036461"/>
          </a:xfrm>
          <a:prstGeom prst="line">
            <a:avLst/>
          </a:prstGeom>
          <a:solidFill>
            <a:srgbClr val="4F81BD"/>
          </a:solidFill>
          <a:ln w="152400">
            <a:solidFill>
              <a:srgbClr val="008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43" name="Line"/>
          <p:cNvSpPr/>
          <p:nvPr/>
        </p:nvSpPr>
        <p:spPr>
          <a:xfrm>
            <a:off x="10490648" y="7706128"/>
            <a:ext cx="549113" cy="439715"/>
          </a:xfrm>
          <a:prstGeom prst="line">
            <a:avLst/>
          </a:prstGeom>
          <a:solidFill>
            <a:srgbClr val="4F81BD"/>
          </a:solidFill>
          <a:ln w="152400">
            <a:solidFill>
              <a:srgbClr val="008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44" name="Line"/>
          <p:cNvSpPr/>
          <p:nvPr/>
        </p:nvSpPr>
        <p:spPr>
          <a:xfrm flipH="1">
            <a:off x="12001419" y="6328356"/>
            <a:ext cx="439639" cy="1355877"/>
          </a:xfrm>
          <a:prstGeom prst="line">
            <a:avLst/>
          </a:prstGeom>
          <a:solidFill>
            <a:srgbClr val="4F81BD"/>
          </a:solidFill>
          <a:ln w="152400">
            <a:solidFill>
              <a:srgbClr val="008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45" name="Line"/>
          <p:cNvSpPr/>
          <p:nvPr/>
        </p:nvSpPr>
        <p:spPr>
          <a:xfrm flipH="1">
            <a:off x="11320932" y="9372097"/>
            <a:ext cx="266213" cy="478217"/>
          </a:xfrm>
          <a:prstGeom prst="line">
            <a:avLst/>
          </a:prstGeom>
          <a:solidFill>
            <a:srgbClr val="4F81BD"/>
          </a:solidFill>
          <a:ln w="152400">
            <a:solidFill>
              <a:srgbClr val="008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46" name="Dispersion: 4"/>
          <p:cNvSpPr txBox="1"/>
          <p:nvPr/>
        </p:nvSpPr>
        <p:spPr>
          <a:xfrm>
            <a:off x="16567289" y="2036459"/>
            <a:ext cx="3753169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algn="r" defTabSz="1828800">
              <a:defRPr sz="4800">
                <a:latin typeface="Arial"/>
                <a:ea typeface="Arial"/>
                <a:cs typeface="Arial"/>
                <a:sym typeface="Arial"/>
              </a:defRPr>
            </a:pPr>
            <a:r>
              <a:t>Dispersion: </a:t>
            </a:r>
            <a:r>
              <a:rPr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447" name="Line"/>
          <p:cNvSpPr/>
          <p:nvPr/>
        </p:nvSpPr>
        <p:spPr>
          <a:xfrm>
            <a:off x="11607306" y="3917874"/>
            <a:ext cx="505325" cy="614895"/>
          </a:xfrm>
          <a:prstGeom prst="line">
            <a:avLst/>
          </a:prstGeom>
          <a:solidFill>
            <a:srgbClr val="4F81BD"/>
          </a:solidFill>
          <a:ln w="152400">
            <a:solidFill>
              <a:srgbClr val="008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9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450" name="Dispers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499616">
              <a:defRPr sz="7544">
                <a:solidFill>
                  <a:srgbClr val="FFFFFF"/>
                </a:solidFill>
              </a:defRPr>
            </a:lvl1pPr>
          </a:lstStyle>
          <a:p>
            <a:pPr/>
            <a:r>
              <a:t>Dispersion</a:t>
            </a:r>
          </a:p>
        </p:txBody>
      </p:sp>
      <p:sp>
        <p:nvSpPr>
          <p:cNvPr id="1451" name="Dispersion: The extent to which two people’s…"/>
          <p:cNvSpPr txBox="1"/>
          <p:nvPr/>
        </p:nvSpPr>
        <p:spPr>
          <a:xfrm>
            <a:off x="2478724" y="12262556"/>
            <a:ext cx="19552451" cy="12347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Dispersion: The extent to which two people’s </a:t>
            </a:r>
          </a:p>
          <a:p>
            <a:pPr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mutual friends are not directly connected</a:t>
            </a:r>
          </a:p>
        </p:txBody>
      </p:sp>
      <p:sp>
        <p:nvSpPr>
          <p:cNvPr id="1452" name="Circle"/>
          <p:cNvSpPr/>
          <p:nvPr/>
        </p:nvSpPr>
        <p:spPr>
          <a:xfrm>
            <a:off x="4996676" y="5934202"/>
            <a:ext cx="1532668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53" name="Circle"/>
          <p:cNvSpPr/>
          <p:nvPr/>
        </p:nvSpPr>
        <p:spPr>
          <a:xfrm>
            <a:off x="16621315" y="5801054"/>
            <a:ext cx="1532669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54" name="Circle"/>
          <p:cNvSpPr/>
          <p:nvPr/>
        </p:nvSpPr>
        <p:spPr>
          <a:xfrm>
            <a:off x="10359276" y="2406951"/>
            <a:ext cx="1532669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55" name="Circle"/>
          <p:cNvSpPr/>
          <p:nvPr/>
        </p:nvSpPr>
        <p:spPr>
          <a:xfrm>
            <a:off x="11913840" y="4662387"/>
            <a:ext cx="1532669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56" name="Circle"/>
          <p:cNvSpPr/>
          <p:nvPr/>
        </p:nvSpPr>
        <p:spPr>
          <a:xfrm>
            <a:off x="9133144" y="6282797"/>
            <a:ext cx="1532669" cy="1532669"/>
          </a:xfrm>
          <a:prstGeom prst="ellipse">
            <a:avLst/>
          </a:prstGeom>
          <a:solidFill>
            <a:srgbClr val="F2DCDB"/>
          </a:solidFill>
          <a:ln w="76200">
            <a:solidFill>
              <a:srgbClr val="FF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57" name="Circle"/>
          <p:cNvSpPr/>
          <p:nvPr/>
        </p:nvSpPr>
        <p:spPr>
          <a:xfrm>
            <a:off x="11081819" y="7837516"/>
            <a:ext cx="1532669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58" name="Circle"/>
          <p:cNvSpPr/>
          <p:nvPr/>
        </p:nvSpPr>
        <p:spPr>
          <a:xfrm>
            <a:off x="10424962" y="9830179"/>
            <a:ext cx="1532669" cy="1532669"/>
          </a:xfrm>
          <a:prstGeom prst="ellipse">
            <a:avLst/>
          </a:prstGeom>
          <a:solidFill>
            <a:srgbClr val="F2DCDB"/>
          </a:solidFill>
          <a:ln w="76200">
            <a:solidFill>
              <a:srgbClr val="FF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59" name="Line"/>
          <p:cNvSpPr/>
          <p:nvPr/>
        </p:nvSpPr>
        <p:spPr>
          <a:xfrm flipV="1">
            <a:off x="6463658" y="3678767"/>
            <a:ext cx="3590821" cy="2299234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60" name="Line"/>
          <p:cNvSpPr/>
          <p:nvPr/>
        </p:nvSpPr>
        <p:spPr>
          <a:xfrm flipV="1">
            <a:off x="6571402" y="5430562"/>
            <a:ext cx="5103323" cy="896032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61" name="Line"/>
          <p:cNvSpPr/>
          <p:nvPr/>
        </p:nvSpPr>
        <p:spPr>
          <a:xfrm>
            <a:off x="6657249" y="6981751"/>
            <a:ext cx="2214885" cy="25425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62" name="Line"/>
          <p:cNvSpPr/>
          <p:nvPr/>
        </p:nvSpPr>
        <p:spPr>
          <a:xfrm>
            <a:off x="6480354" y="7439834"/>
            <a:ext cx="3683601" cy="2654880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63" name="Line"/>
          <p:cNvSpPr/>
          <p:nvPr/>
        </p:nvSpPr>
        <p:spPr>
          <a:xfrm>
            <a:off x="6611725" y="7242758"/>
            <a:ext cx="4187192" cy="1275341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64" name="Line"/>
          <p:cNvSpPr/>
          <p:nvPr/>
        </p:nvSpPr>
        <p:spPr>
          <a:xfrm>
            <a:off x="12067105" y="3523725"/>
            <a:ext cx="4665421" cy="2300991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65" name="Line"/>
          <p:cNvSpPr/>
          <p:nvPr/>
        </p:nvSpPr>
        <p:spPr>
          <a:xfrm>
            <a:off x="13532353" y="5602218"/>
            <a:ext cx="2827953" cy="660446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66" name="Line"/>
          <p:cNvSpPr/>
          <p:nvPr/>
        </p:nvSpPr>
        <p:spPr>
          <a:xfrm flipV="1">
            <a:off x="10881297" y="6810099"/>
            <a:ext cx="5391429" cy="191789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67" name="Line"/>
          <p:cNvSpPr/>
          <p:nvPr/>
        </p:nvSpPr>
        <p:spPr>
          <a:xfrm flipV="1">
            <a:off x="12872029" y="7269945"/>
            <a:ext cx="3575859" cy="1000229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68" name="Line"/>
          <p:cNvSpPr/>
          <p:nvPr/>
        </p:nvSpPr>
        <p:spPr>
          <a:xfrm flipV="1">
            <a:off x="12257230" y="7423228"/>
            <a:ext cx="4431507" cy="2969233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69" name="You"/>
          <p:cNvSpPr txBox="1"/>
          <p:nvPr/>
        </p:nvSpPr>
        <p:spPr>
          <a:xfrm>
            <a:off x="4951851" y="5058305"/>
            <a:ext cx="122428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You</a:t>
            </a:r>
          </a:p>
        </p:txBody>
      </p:sp>
      <p:sp>
        <p:nvSpPr>
          <p:cNvPr id="1470" name="Testee"/>
          <p:cNvSpPr txBox="1"/>
          <p:nvPr/>
        </p:nvSpPr>
        <p:spPr>
          <a:xfrm>
            <a:off x="16334618" y="4815670"/>
            <a:ext cx="1991639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Testee</a:t>
            </a:r>
          </a:p>
        </p:txBody>
      </p:sp>
      <p:sp>
        <p:nvSpPr>
          <p:cNvPr id="1471" name="Rounded Rectangle"/>
          <p:cNvSpPr/>
          <p:nvPr/>
        </p:nvSpPr>
        <p:spPr>
          <a:xfrm>
            <a:off x="8018219" y="1751794"/>
            <a:ext cx="6568573" cy="10291790"/>
          </a:xfrm>
          <a:prstGeom prst="roundRect">
            <a:avLst>
              <a:gd name="adj" fmla="val 16667"/>
            </a:avLst>
          </a:prstGeom>
          <a:ln w="76200">
            <a:solidFill>
              <a:srgbClr val="0000FF"/>
            </a:solidFill>
            <a:prstDash val="dashDot"/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72" name="Mutual…"/>
          <p:cNvSpPr txBox="1"/>
          <p:nvPr/>
        </p:nvSpPr>
        <p:spPr>
          <a:xfrm>
            <a:off x="12277156" y="2186214"/>
            <a:ext cx="2228276" cy="15599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1828800">
              <a:defRPr sz="48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Mutual</a:t>
            </a:r>
          </a:p>
          <a:p>
            <a:pPr defTabSz="1828800">
              <a:defRPr sz="48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Friends</a:t>
            </a:r>
          </a:p>
        </p:txBody>
      </p:sp>
      <p:sp>
        <p:nvSpPr>
          <p:cNvPr id="1473" name="Line"/>
          <p:cNvSpPr/>
          <p:nvPr/>
        </p:nvSpPr>
        <p:spPr>
          <a:xfrm flipH="1">
            <a:off x="10076372" y="4007227"/>
            <a:ext cx="525486" cy="2036461"/>
          </a:xfrm>
          <a:prstGeom prst="line">
            <a:avLst/>
          </a:prstGeom>
          <a:solidFill>
            <a:srgbClr val="4F81BD"/>
          </a:solidFill>
          <a:ln w="152400">
            <a:solidFill>
              <a:srgbClr val="008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74" name="Line"/>
          <p:cNvSpPr/>
          <p:nvPr/>
        </p:nvSpPr>
        <p:spPr>
          <a:xfrm>
            <a:off x="10490648" y="7706128"/>
            <a:ext cx="549113" cy="439715"/>
          </a:xfrm>
          <a:prstGeom prst="line">
            <a:avLst/>
          </a:prstGeom>
          <a:solidFill>
            <a:srgbClr val="4F81BD"/>
          </a:solidFill>
          <a:ln w="152400">
            <a:solidFill>
              <a:srgbClr val="008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75" name="Line"/>
          <p:cNvSpPr/>
          <p:nvPr/>
        </p:nvSpPr>
        <p:spPr>
          <a:xfrm flipH="1">
            <a:off x="12001419" y="6328356"/>
            <a:ext cx="439639" cy="1355877"/>
          </a:xfrm>
          <a:prstGeom prst="line">
            <a:avLst/>
          </a:prstGeom>
          <a:solidFill>
            <a:srgbClr val="4F81BD"/>
          </a:solidFill>
          <a:ln w="152400">
            <a:solidFill>
              <a:srgbClr val="008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76" name="Line"/>
          <p:cNvSpPr/>
          <p:nvPr/>
        </p:nvSpPr>
        <p:spPr>
          <a:xfrm flipH="1">
            <a:off x="11320932" y="9372097"/>
            <a:ext cx="266213" cy="478217"/>
          </a:xfrm>
          <a:prstGeom prst="line">
            <a:avLst/>
          </a:prstGeom>
          <a:solidFill>
            <a:srgbClr val="4F81BD"/>
          </a:solidFill>
          <a:ln w="152400">
            <a:solidFill>
              <a:srgbClr val="008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77" name="Dispersion: 5"/>
          <p:cNvSpPr txBox="1"/>
          <p:nvPr/>
        </p:nvSpPr>
        <p:spPr>
          <a:xfrm>
            <a:off x="16567289" y="2036459"/>
            <a:ext cx="3753169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algn="r" defTabSz="1828800">
              <a:defRPr sz="4800">
                <a:latin typeface="Arial"/>
                <a:ea typeface="Arial"/>
                <a:cs typeface="Arial"/>
                <a:sym typeface="Arial"/>
              </a:defRPr>
            </a:pPr>
            <a:r>
              <a:t>Dispersion: </a:t>
            </a:r>
            <a:r>
              <a:rPr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478" name="Line"/>
          <p:cNvSpPr/>
          <p:nvPr/>
        </p:nvSpPr>
        <p:spPr>
          <a:xfrm>
            <a:off x="11607306" y="3917874"/>
            <a:ext cx="505325" cy="614895"/>
          </a:xfrm>
          <a:prstGeom prst="line">
            <a:avLst/>
          </a:prstGeom>
          <a:solidFill>
            <a:srgbClr val="4F81BD"/>
          </a:solidFill>
          <a:ln w="152400">
            <a:solidFill>
              <a:srgbClr val="008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0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481" name="Dispers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499616">
              <a:defRPr sz="7544">
                <a:solidFill>
                  <a:srgbClr val="FFFFFF"/>
                </a:solidFill>
              </a:defRPr>
            </a:lvl1pPr>
          </a:lstStyle>
          <a:p>
            <a:pPr/>
            <a:r>
              <a:t>Dispersion</a:t>
            </a:r>
          </a:p>
        </p:txBody>
      </p:sp>
      <p:sp>
        <p:nvSpPr>
          <p:cNvPr id="1482" name="Dispersion: The extent to which two people’s…"/>
          <p:cNvSpPr txBox="1"/>
          <p:nvPr/>
        </p:nvSpPr>
        <p:spPr>
          <a:xfrm>
            <a:off x="2478724" y="12262556"/>
            <a:ext cx="19552451" cy="12347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Dispersion: The extent to which two people’s </a:t>
            </a:r>
          </a:p>
          <a:p>
            <a:pPr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mutual friends are not directly connected</a:t>
            </a:r>
          </a:p>
        </p:txBody>
      </p:sp>
      <p:sp>
        <p:nvSpPr>
          <p:cNvPr id="1483" name="Circle"/>
          <p:cNvSpPr/>
          <p:nvPr/>
        </p:nvSpPr>
        <p:spPr>
          <a:xfrm>
            <a:off x="4996676" y="5934202"/>
            <a:ext cx="1532668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84" name="Circle"/>
          <p:cNvSpPr/>
          <p:nvPr/>
        </p:nvSpPr>
        <p:spPr>
          <a:xfrm>
            <a:off x="16621315" y="5801054"/>
            <a:ext cx="1532669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85" name="Circle"/>
          <p:cNvSpPr/>
          <p:nvPr/>
        </p:nvSpPr>
        <p:spPr>
          <a:xfrm>
            <a:off x="10359276" y="2406951"/>
            <a:ext cx="1532669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86" name="Circle"/>
          <p:cNvSpPr/>
          <p:nvPr/>
        </p:nvSpPr>
        <p:spPr>
          <a:xfrm>
            <a:off x="11913840" y="4662387"/>
            <a:ext cx="1532669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87" name="Circle"/>
          <p:cNvSpPr/>
          <p:nvPr/>
        </p:nvSpPr>
        <p:spPr>
          <a:xfrm>
            <a:off x="9133144" y="6282797"/>
            <a:ext cx="1532669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88" name="Circle"/>
          <p:cNvSpPr/>
          <p:nvPr/>
        </p:nvSpPr>
        <p:spPr>
          <a:xfrm>
            <a:off x="11081819" y="7837516"/>
            <a:ext cx="1532669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89" name="Circle"/>
          <p:cNvSpPr/>
          <p:nvPr/>
        </p:nvSpPr>
        <p:spPr>
          <a:xfrm>
            <a:off x="10424962" y="9830179"/>
            <a:ext cx="1532669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90" name="Line"/>
          <p:cNvSpPr/>
          <p:nvPr/>
        </p:nvSpPr>
        <p:spPr>
          <a:xfrm flipV="1">
            <a:off x="6463658" y="3678767"/>
            <a:ext cx="3590821" cy="2299234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91" name="Line"/>
          <p:cNvSpPr/>
          <p:nvPr/>
        </p:nvSpPr>
        <p:spPr>
          <a:xfrm flipV="1">
            <a:off x="6571402" y="5430562"/>
            <a:ext cx="5103323" cy="896032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92" name="Line"/>
          <p:cNvSpPr/>
          <p:nvPr/>
        </p:nvSpPr>
        <p:spPr>
          <a:xfrm>
            <a:off x="6657249" y="6981751"/>
            <a:ext cx="2214885" cy="25425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93" name="Line"/>
          <p:cNvSpPr/>
          <p:nvPr/>
        </p:nvSpPr>
        <p:spPr>
          <a:xfrm>
            <a:off x="6480354" y="7439834"/>
            <a:ext cx="3683601" cy="2654880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94" name="Line"/>
          <p:cNvSpPr/>
          <p:nvPr/>
        </p:nvSpPr>
        <p:spPr>
          <a:xfrm>
            <a:off x="6611725" y="7242758"/>
            <a:ext cx="4187192" cy="1275341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95" name="Line"/>
          <p:cNvSpPr/>
          <p:nvPr/>
        </p:nvSpPr>
        <p:spPr>
          <a:xfrm>
            <a:off x="12067105" y="3523725"/>
            <a:ext cx="4665421" cy="2300991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96" name="Line"/>
          <p:cNvSpPr/>
          <p:nvPr/>
        </p:nvSpPr>
        <p:spPr>
          <a:xfrm>
            <a:off x="13532353" y="5602218"/>
            <a:ext cx="2827953" cy="660446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97" name="Line"/>
          <p:cNvSpPr/>
          <p:nvPr/>
        </p:nvSpPr>
        <p:spPr>
          <a:xfrm flipV="1">
            <a:off x="10881297" y="6810099"/>
            <a:ext cx="5391429" cy="191789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98" name="Line"/>
          <p:cNvSpPr/>
          <p:nvPr/>
        </p:nvSpPr>
        <p:spPr>
          <a:xfrm flipV="1">
            <a:off x="12872029" y="7269945"/>
            <a:ext cx="3575859" cy="1000229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99" name="Line"/>
          <p:cNvSpPr/>
          <p:nvPr/>
        </p:nvSpPr>
        <p:spPr>
          <a:xfrm flipV="1">
            <a:off x="12257230" y="7423228"/>
            <a:ext cx="4431507" cy="2969233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00" name="You"/>
          <p:cNvSpPr txBox="1"/>
          <p:nvPr/>
        </p:nvSpPr>
        <p:spPr>
          <a:xfrm>
            <a:off x="4951851" y="5058305"/>
            <a:ext cx="122428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You</a:t>
            </a:r>
          </a:p>
        </p:txBody>
      </p:sp>
      <p:sp>
        <p:nvSpPr>
          <p:cNvPr id="1501" name="Testee"/>
          <p:cNvSpPr txBox="1"/>
          <p:nvPr/>
        </p:nvSpPr>
        <p:spPr>
          <a:xfrm>
            <a:off x="16334618" y="4815670"/>
            <a:ext cx="1991639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Testee</a:t>
            </a:r>
          </a:p>
        </p:txBody>
      </p:sp>
      <p:sp>
        <p:nvSpPr>
          <p:cNvPr id="1502" name="Rounded Rectangle"/>
          <p:cNvSpPr/>
          <p:nvPr/>
        </p:nvSpPr>
        <p:spPr>
          <a:xfrm>
            <a:off x="8018219" y="1751794"/>
            <a:ext cx="6568573" cy="10291790"/>
          </a:xfrm>
          <a:prstGeom prst="roundRect">
            <a:avLst>
              <a:gd name="adj" fmla="val 16667"/>
            </a:avLst>
          </a:prstGeom>
          <a:ln w="76200">
            <a:solidFill>
              <a:srgbClr val="0000FF"/>
            </a:solidFill>
            <a:prstDash val="dashDot"/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03" name="Mutual…"/>
          <p:cNvSpPr txBox="1"/>
          <p:nvPr/>
        </p:nvSpPr>
        <p:spPr>
          <a:xfrm>
            <a:off x="12277156" y="2186214"/>
            <a:ext cx="2228276" cy="15599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1828800">
              <a:defRPr sz="48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Mutual</a:t>
            </a:r>
          </a:p>
          <a:p>
            <a:pPr defTabSz="1828800">
              <a:defRPr sz="48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Friends</a:t>
            </a:r>
          </a:p>
        </p:txBody>
      </p:sp>
      <p:sp>
        <p:nvSpPr>
          <p:cNvPr id="1504" name="Line"/>
          <p:cNvSpPr/>
          <p:nvPr/>
        </p:nvSpPr>
        <p:spPr>
          <a:xfrm flipH="1">
            <a:off x="10076372" y="4007227"/>
            <a:ext cx="525486" cy="2036461"/>
          </a:xfrm>
          <a:prstGeom prst="line">
            <a:avLst/>
          </a:prstGeom>
          <a:solidFill>
            <a:srgbClr val="4F81BD"/>
          </a:solidFill>
          <a:ln w="152400">
            <a:solidFill>
              <a:srgbClr val="008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05" name="Line"/>
          <p:cNvSpPr/>
          <p:nvPr/>
        </p:nvSpPr>
        <p:spPr>
          <a:xfrm>
            <a:off x="10490648" y="7706128"/>
            <a:ext cx="549113" cy="439715"/>
          </a:xfrm>
          <a:prstGeom prst="line">
            <a:avLst/>
          </a:prstGeom>
          <a:solidFill>
            <a:srgbClr val="4F81BD"/>
          </a:solidFill>
          <a:ln w="152400">
            <a:solidFill>
              <a:srgbClr val="008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06" name="Line"/>
          <p:cNvSpPr/>
          <p:nvPr/>
        </p:nvSpPr>
        <p:spPr>
          <a:xfrm flipH="1">
            <a:off x="12001419" y="6328356"/>
            <a:ext cx="439639" cy="1355877"/>
          </a:xfrm>
          <a:prstGeom prst="line">
            <a:avLst/>
          </a:prstGeom>
          <a:solidFill>
            <a:srgbClr val="4F81BD"/>
          </a:solidFill>
          <a:ln w="152400">
            <a:solidFill>
              <a:srgbClr val="008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07" name="Line"/>
          <p:cNvSpPr/>
          <p:nvPr/>
        </p:nvSpPr>
        <p:spPr>
          <a:xfrm flipH="1">
            <a:off x="11320932" y="9372097"/>
            <a:ext cx="266213" cy="478217"/>
          </a:xfrm>
          <a:prstGeom prst="line">
            <a:avLst/>
          </a:prstGeom>
          <a:solidFill>
            <a:srgbClr val="4F81BD"/>
          </a:solidFill>
          <a:ln w="152400">
            <a:solidFill>
              <a:srgbClr val="008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08" name="Dispersion: 5"/>
          <p:cNvSpPr txBox="1"/>
          <p:nvPr/>
        </p:nvSpPr>
        <p:spPr>
          <a:xfrm>
            <a:off x="16567289" y="2036459"/>
            <a:ext cx="3753169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Dispersion: 5</a:t>
            </a:r>
          </a:p>
        </p:txBody>
      </p:sp>
      <p:sp>
        <p:nvSpPr>
          <p:cNvPr id="1509" name="Line"/>
          <p:cNvSpPr/>
          <p:nvPr/>
        </p:nvSpPr>
        <p:spPr>
          <a:xfrm>
            <a:off x="11607306" y="3917874"/>
            <a:ext cx="505325" cy="614895"/>
          </a:xfrm>
          <a:prstGeom prst="line">
            <a:avLst/>
          </a:prstGeom>
          <a:solidFill>
            <a:srgbClr val="4F81BD"/>
          </a:solidFill>
          <a:ln w="152400">
            <a:solidFill>
              <a:srgbClr val="008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1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512" name="Dispers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499616">
              <a:defRPr sz="7544">
                <a:solidFill>
                  <a:srgbClr val="FFFFFF"/>
                </a:solidFill>
              </a:defRPr>
            </a:lvl1pPr>
          </a:lstStyle>
          <a:p>
            <a:pPr/>
            <a:r>
              <a:t>Dispersion</a:t>
            </a:r>
          </a:p>
        </p:txBody>
      </p:sp>
      <p:sp>
        <p:nvSpPr>
          <p:cNvPr id="1513" name="Dispersion: The extent to which two people’s…"/>
          <p:cNvSpPr txBox="1"/>
          <p:nvPr/>
        </p:nvSpPr>
        <p:spPr>
          <a:xfrm>
            <a:off x="2478724" y="12262556"/>
            <a:ext cx="19552451" cy="12347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Dispersion: The extent to which two people’s </a:t>
            </a:r>
          </a:p>
          <a:p>
            <a:pPr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mutual friends are not directly connected</a:t>
            </a:r>
          </a:p>
        </p:txBody>
      </p:sp>
      <p:sp>
        <p:nvSpPr>
          <p:cNvPr id="1514" name="Circle"/>
          <p:cNvSpPr/>
          <p:nvPr/>
        </p:nvSpPr>
        <p:spPr>
          <a:xfrm>
            <a:off x="4996676" y="5934202"/>
            <a:ext cx="1532668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15" name="Circle"/>
          <p:cNvSpPr/>
          <p:nvPr/>
        </p:nvSpPr>
        <p:spPr>
          <a:xfrm>
            <a:off x="16621315" y="5801054"/>
            <a:ext cx="1532669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16" name="Circle"/>
          <p:cNvSpPr/>
          <p:nvPr/>
        </p:nvSpPr>
        <p:spPr>
          <a:xfrm>
            <a:off x="10359276" y="2406951"/>
            <a:ext cx="1532669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17" name="Circle"/>
          <p:cNvSpPr/>
          <p:nvPr/>
        </p:nvSpPr>
        <p:spPr>
          <a:xfrm>
            <a:off x="11913840" y="4662387"/>
            <a:ext cx="1532669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18" name="Circle"/>
          <p:cNvSpPr/>
          <p:nvPr/>
        </p:nvSpPr>
        <p:spPr>
          <a:xfrm>
            <a:off x="9133144" y="6282797"/>
            <a:ext cx="1532669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19" name="Circle"/>
          <p:cNvSpPr/>
          <p:nvPr/>
        </p:nvSpPr>
        <p:spPr>
          <a:xfrm>
            <a:off x="11081819" y="7837516"/>
            <a:ext cx="1532669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20" name="Circle"/>
          <p:cNvSpPr/>
          <p:nvPr/>
        </p:nvSpPr>
        <p:spPr>
          <a:xfrm>
            <a:off x="10424962" y="9830179"/>
            <a:ext cx="1532669" cy="1532669"/>
          </a:xfrm>
          <a:prstGeom prst="ellipse">
            <a:avLst/>
          </a:prstGeom>
          <a:ln w="76200">
            <a:solidFill>
              <a:srgbClr val="00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21" name="Line"/>
          <p:cNvSpPr/>
          <p:nvPr/>
        </p:nvSpPr>
        <p:spPr>
          <a:xfrm flipV="1">
            <a:off x="6463658" y="3678767"/>
            <a:ext cx="3590821" cy="2299234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22" name="Line"/>
          <p:cNvSpPr/>
          <p:nvPr/>
        </p:nvSpPr>
        <p:spPr>
          <a:xfrm flipV="1">
            <a:off x="6571402" y="5430562"/>
            <a:ext cx="5103323" cy="896032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23" name="Line"/>
          <p:cNvSpPr/>
          <p:nvPr/>
        </p:nvSpPr>
        <p:spPr>
          <a:xfrm>
            <a:off x="6657249" y="6981751"/>
            <a:ext cx="2214885" cy="25425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24" name="Line"/>
          <p:cNvSpPr/>
          <p:nvPr/>
        </p:nvSpPr>
        <p:spPr>
          <a:xfrm>
            <a:off x="6480354" y="7439834"/>
            <a:ext cx="3683601" cy="2654880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25" name="Line"/>
          <p:cNvSpPr/>
          <p:nvPr/>
        </p:nvSpPr>
        <p:spPr>
          <a:xfrm>
            <a:off x="6611725" y="7242758"/>
            <a:ext cx="4187192" cy="1275341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26" name="Line"/>
          <p:cNvSpPr/>
          <p:nvPr/>
        </p:nvSpPr>
        <p:spPr>
          <a:xfrm>
            <a:off x="12067105" y="3523725"/>
            <a:ext cx="4665421" cy="2300991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27" name="Line"/>
          <p:cNvSpPr/>
          <p:nvPr/>
        </p:nvSpPr>
        <p:spPr>
          <a:xfrm>
            <a:off x="13532353" y="5602218"/>
            <a:ext cx="2827953" cy="660446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28" name="Line"/>
          <p:cNvSpPr/>
          <p:nvPr/>
        </p:nvSpPr>
        <p:spPr>
          <a:xfrm flipV="1">
            <a:off x="10881297" y="6810099"/>
            <a:ext cx="5391429" cy="191789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29" name="Line"/>
          <p:cNvSpPr/>
          <p:nvPr/>
        </p:nvSpPr>
        <p:spPr>
          <a:xfrm flipV="1">
            <a:off x="12872029" y="7269945"/>
            <a:ext cx="3575859" cy="1000229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30" name="Line"/>
          <p:cNvSpPr/>
          <p:nvPr/>
        </p:nvSpPr>
        <p:spPr>
          <a:xfrm flipV="1">
            <a:off x="12257230" y="7423228"/>
            <a:ext cx="4431507" cy="2969233"/>
          </a:xfrm>
          <a:prstGeom prst="line">
            <a:avLst/>
          </a:prstGeom>
          <a:solidFill>
            <a:srgbClr val="4F81BD"/>
          </a:solidFill>
          <a:ln w="76200">
            <a:solidFill>
              <a:srgbClr val="BFBFBF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31" name="You"/>
          <p:cNvSpPr txBox="1"/>
          <p:nvPr/>
        </p:nvSpPr>
        <p:spPr>
          <a:xfrm>
            <a:off x="4951851" y="5058305"/>
            <a:ext cx="1224281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You</a:t>
            </a:r>
          </a:p>
        </p:txBody>
      </p:sp>
      <p:sp>
        <p:nvSpPr>
          <p:cNvPr id="1532" name="Testee"/>
          <p:cNvSpPr txBox="1"/>
          <p:nvPr/>
        </p:nvSpPr>
        <p:spPr>
          <a:xfrm>
            <a:off x="16334618" y="4815670"/>
            <a:ext cx="1991639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Testee</a:t>
            </a:r>
          </a:p>
        </p:txBody>
      </p:sp>
      <p:sp>
        <p:nvSpPr>
          <p:cNvPr id="1533" name="Rounded Rectangle"/>
          <p:cNvSpPr/>
          <p:nvPr/>
        </p:nvSpPr>
        <p:spPr>
          <a:xfrm>
            <a:off x="8018219" y="1751794"/>
            <a:ext cx="6568573" cy="10291790"/>
          </a:xfrm>
          <a:prstGeom prst="roundRect">
            <a:avLst>
              <a:gd name="adj" fmla="val 16667"/>
            </a:avLst>
          </a:prstGeom>
          <a:ln w="76200">
            <a:solidFill>
              <a:srgbClr val="0000FF"/>
            </a:solidFill>
            <a:prstDash val="dashDot"/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34" name="Mutual…"/>
          <p:cNvSpPr txBox="1"/>
          <p:nvPr/>
        </p:nvSpPr>
        <p:spPr>
          <a:xfrm>
            <a:off x="12277156" y="2186214"/>
            <a:ext cx="2228276" cy="15599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1828800">
              <a:defRPr sz="48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Mutual</a:t>
            </a:r>
          </a:p>
          <a:p>
            <a:pPr defTabSz="1828800">
              <a:defRPr sz="48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Friends</a:t>
            </a:r>
          </a:p>
        </p:txBody>
      </p:sp>
      <p:sp>
        <p:nvSpPr>
          <p:cNvPr id="1535" name="Line"/>
          <p:cNvSpPr/>
          <p:nvPr/>
        </p:nvSpPr>
        <p:spPr>
          <a:xfrm flipH="1">
            <a:off x="10076372" y="4007227"/>
            <a:ext cx="525486" cy="2036461"/>
          </a:xfrm>
          <a:prstGeom prst="line">
            <a:avLst/>
          </a:prstGeom>
          <a:solidFill>
            <a:srgbClr val="4F81BD"/>
          </a:solidFill>
          <a:ln w="152400">
            <a:solidFill>
              <a:srgbClr val="008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36" name="Line"/>
          <p:cNvSpPr/>
          <p:nvPr/>
        </p:nvSpPr>
        <p:spPr>
          <a:xfrm>
            <a:off x="10490648" y="7706128"/>
            <a:ext cx="549113" cy="439715"/>
          </a:xfrm>
          <a:prstGeom prst="line">
            <a:avLst/>
          </a:prstGeom>
          <a:solidFill>
            <a:srgbClr val="4F81BD"/>
          </a:solidFill>
          <a:ln w="152400">
            <a:solidFill>
              <a:srgbClr val="008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37" name="Line"/>
          <p:cNvSpPr/>
          <p:nvPr/>
        </p:nvSpPr>
        <p:spPr>
          <a:xfrm flipH="1">
            <a:off x="12001419" y="6328356"/>
            <a:ext cx="439639" cy="1355877"/>
          </a:xfrm>
          <a:prstGeom prst="line">
            <a:avLst/>
          </a:prstGeom>
          <a:solidFill>
            <a:srgbClr val="4F81BD"/>
          </a:solidFill>
          <a:ln w="152400">
            <a:solidFill>
              <a:srgbClr val="008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38" name="Line"/>
          <p:cNvSpPr/>
          <p:nvPr/>
        </p:nvSpPr>
        <p:spPr>
          <a:xfrm flipH="1">
            <a:off x="11320932" y="9372097"/>
            <a:ext cx="266213" cy="478217"/>
          </a:xfrm>
          <a:prstGeom prst="line">
            <a:avLst/>
          </a:prstGeom>
          <a:solidFill>
            <a:srgbClr val="4F81BD"/>
          </a:solidFill>
          <a:ln w="152400">
            <a:solidFill>
              <a:srgbClr val="008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39" name="Dispersion: 5"/>
          <p:cNvSpPr txBox="1"/>
          <p:nvPr/>
        </p:nvSpPr>
        <p:spPr>
          <a:xfrm>
            <a:off x="16567289" y="2036459"/>
            <a:ext cx="3753169" cy="8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Dispersion: 5</a:t>
            </a:r>
          </a:p>
        </p:txBody>
      </p:sp>
      <p:sp>
        <p:nvSpPr>
          <p:cNvPr id="1540" name="Line"/>
          <p:cNvSpPr/>
          <p:nvPr/>
        </p:nvSpPr>
        <p:spPr>
          <a:xfrm>
            <a:off x="11607306" y="3917874"/>
            <a:ext cx="505325" cy="614895"/>
          </a:xfrm>
          <a:prstGeom prst="line">
            <a:avLst/>
          </a:prstGeom>
          <a:solidFill>
            <a:srgbClr val="4F81BD"/>
          </a:solidFill>
          <a:ln w="152400">
            <a:solidFill>
              <a:srgbClr val="008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41" name="The higher the dispersion between two people, the more likely they are lovers!"/>
          <p:cNvSpPr txBox="1"/>
          <p:nvPr/>
        </p:nvSpPr>
        <p:spPr>
          <a:xfrm>
            <a:off x="16428648" y="8251598"/>
            <a:ext cx="7051106" cy="3131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The higher the dispersion between two people, the more likely they are lovers!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3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544" name="Who Do You Love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499616">
              <a:defRPr sz="7544">
                <a:solidFill>
                  <a:srgbClr val="FFFFFF"/>
                </a:solidFill>
              </a:defRPr>
            </a:lvl1pPr>
          </a:lstStyle>
          <a:p>
            <a:pPr/>
            <a:r>
              <a:t>Who Do You Love?</a:t>
            </a:r>
          </a:p>
        </p:txBody>
      </p:sp>
      <p:pic>
        <p:nvPicPr>
          <p:cNvPr id="1545" name="Screen Shot 2016-02-26 at 4.26.10 AM.png" descr="Screen Shot 2016-02-26 at 4.26.10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54357" y="2036459"/>
            <a:ext cx="11419208" cy="11044516"/>
          </a:xfrm>
          <a:prstGeom prst="rect">
            <a:avLst/>
          </a:prstGeom>
          <a:ln w="12700">
            <a:miter lim="400000"/>
          </a:ln>
        </p:spPr>
      </p:pic>
      <p:sp>
        <p:nvSpPr>
          <p:cNvPr id="1546" name="Circle"/>
          <p:cNvSpPr/>
          <p:nvPr/>
        </p:nvSpPr>
        <p:spPr>
          <a:xfrm>
            <a:off x="10163954" y="9919531"/>
            <a:ext cx="1072869" cy="1072869"/>
          </a:xfrm>
          <a:prstGeom prst="ellipse">
            <a:avLst/>
          </a:prstGeom>
          <a:ln w="76200">
            <a:solidFill>
              <a:srgbClr val="FF0000"/>
            </a:solidFill>
          </a:ln>
        </p:spPr>
        <p:txBody>
          <a:bodyPr tIns="91439" bIns="91439"/>
          <a:lstStyle/>
          <a:p>
            <a:pPr algn="r" defTabSz="1828800"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47" name="Your significant other"/>
          <p:cNvSpPr txBox="1"/>
          <p:nvPr/>
        </p:nvSpPr>
        <p:spPr>
          <a:xfrm>
            <a:off x="8646460" y="9065534"/>
            <a:ext cx="4448568" cy="701324"/>
          </a:xfrm>
          <a:prstGeom prst="rect">
            <a:avLst/>
          </a:prstGeom>
          <a:solidFill>
            <a:srgbClr val="F2DCDB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36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Your significant other</a:t>
            </a:r>
          </a:p>
        </p:txBody>
      </p:sp>
      <p:pic>
        <p:nvPicPr>
          <p:cNvPr id="1548" name="image25.png" descr="image25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630655" y="1602819"/>
            <a:ext cx="3577439" cy="3577439"/>
          </a:xfrm>
          <a:prstGeom prst="rect">
            <a:avLst/>
          </a:prstGeom>
          <a:ln w="12700">
            <a:miter lim="400000"/>
          </a:ln>
        </p:spPr>
      </p:pic>
      <p:sp>
        <p:nvSpPr>
          <p:cNvPr id="1549" name="376"/>
          <p:cNvSpPr txBox="1"/>
          <p:nvPr/>
        </p:nvSpPr>
        <p:spPr>
          <a:xfrm>
            <a:off x="11698725" y="10291791"/>
            <a:ext cx="958400" cy="701324"/>
          </a:xfrm>
          <a:prstGeom prst="rect">
            <a:avLst/>
          </a:prstGeom>
          <a:solidFill>
            <a:srgbClr val="F2DCDB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36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376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1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552" name="References and Advanced Read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499616">
              <a:defRPr sz="7544">
                <a:solidFill>
                  <a:srgbClr val="FFFFFF"/>
                </a:solidFill>
              </a:defRPr>
            </a:lvl1pPr>
          </a:lstStyle>
          <a:p>
            <a:pPr/>
            <a:r>
              <a:t>References and Advanced Reading</a:t>
            </a:r>
          </a:p>
        </p:txBody>
      </p:sp>
      <p:sp>
        <p:nvSpPr>
          <p:cNvPr id="1553" name="References:…"/>
          <p:cNvSpPr txBox="1"/>
          <p:nvPr/>
        </p:nvSpPr>
        <p:spPr>
          <a:xfrm>
            <a:off x="654684" y="1964015"/>
            <a:ext cx="23074631" cy="5417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/>
            <a:r>
              <a:t>References: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Wikipedia on graphs: </a:t>
            </a:r>
            <a:r>
              <a:rPr u="sng">
                <a:hlinkClick r:id="rId2" invalidUrl="" action="" tgtFrame="" tooltip="" history="1" highlightClick="0" endSnd="0"/>
              </a:rPr>
              <a:t>https://en.wikipedia.org/wiki/Graph_(discrete_mathematics)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Wolfram Graph theory: </a:t>
            </a:r>
            <a:r>
              <a:rPr u="sng">
                <a:hlinkClick r:id="rId3" invalidUrl="" action="" tgtFrame="" tooltip="" history="1" highlightClick="0" endSnd="0"/>
              </a:rPr>
              <a:t>http://mathworld.wolfram.com/Graph.html</a:t>
            </a:r>
          </a:p>
          <a:p>
            <a:pPr algn="l"/>
          </a:p>
          <a:p>
            <a:pPr algn="l"/>
            <a:r>
              <a:t>Advanced Reading: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Facebook graph API: </a:t>
            </a:r>
            <a:r>
              <a:rPr u="sng">
                <a:hlinkClick r:id="rId4" invalidUrl="" action="" tgtFrame="" tooltip="" history="1" highlightClick="0" endSnd="0"/>
              </a:rPr>
              <a:t>https://developers.facebook.com/docs/graph-api</a:t>
            </a:r>
            <a:r>
              <a:t> 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Different graph lecture: </a:t>
            </a:r>
            <a:r>
              <a:rPr u="sng">
                <a:hlinkClick r:id="rId5" invalidUrl="" action="" tgtFrame="" tooltip="" history="1" highlightClick="0" endSnd="0"/>
              </a:rPr>
              <a:t>https://www.youtube.com/watch?v=ylWAB6CMYiY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5" name="Slide Number"/>
          <p:cNvSpPr txBox="1"/>
          <p:nvPr>
            <p:ph type="sldNum" sz="quarter" idx="2"/>
          </p:nvPr>
        </p:nvSpPr>
        <p:spPr>
          <a:xfrm>
            <a:off x="20630951" y="13074650"/>
            <a:ext cx="40025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556" name="Extra Slid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499616">
              <a:defRPr sz="7544">
                <a:solidFill>
                  <a:srgbClr val="FFFFFF"/>
                </a:solidFill>
              </a:defRPr>
            </a:lvl1pPr>
          </a:lstStyle>
          <a:p>
            <a:pPr/>
            <a:r>
              <a:t>Extra Slides</a:t>
            </a:r>
          </a:p>
        </p:txBody>
      </p:sp>
      <p:sp>
        <p:nvSpPr>
          <p:cNvPr id="1557" name="Extra Slides"/>
          <p:cNvSpPr txBox="1"/>
          <p:nvPr/>
        </p:nvSpPr>
        <p:spPr>
          <a:xfrm>
            <a:off x="5940618" y="5307338"/>
            <a:ext cx="12956541" cy="3101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>
              <a:defRPr sz="20000"/>
            </a:lvl1pPr>
          </a:lstStyle>
          <a:p>
            <a:pPr/>
            <a:r>
              <a:t>Extra Slides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ModernPortfolio">
  <a:themeElements>
    <a:clrScheme name="ModernPortfolio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 Neue Light"/>
        <a:ea typeface="Helvetica Neue Light"/>
        <a:cs typeface="Helvetica Neue Light"/>
      </a:majorFont>
      <a:minorFont>
        <a:latin typeface="Helvetica Neue Light"/>
        <a:ea typeface="Helvetica Neue Light"/>
        <a:cs typeface="Helvetica Neue Light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12166"/>
            <a:lumOff val="-13042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ABABAB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ModernPortfolio">
  <a:themeElements>
    <a:clrScheme name="ModernPortfolio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 Neue Light"/>
        <a:ea typeface="Helvetica Neue Light"/>
        <a:cs typeface="Helvetica Neue Light"/>
      </a:majorFont>
      <a:minorFont>
        <a:latin typeface="Helvetica Neue Light"/>
        <a:ea typeface="Helvetica Neue Light"/>
        <a:cs typeface="Helvetica Neue Light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12166"/>
            <a:lumOff val="-13042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ABABAB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