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p:nvPr>
            <p:ph type="sldImg"/>
          </p:nvPr>
        </p:nvSpPr>
        <p:spPr>
          <a:xfrm>
            <a:off x="1143000" y="685800"/>
            <a:ext cx="4572000" cy="3429000"/>
          </a:xfrm>
          <a:prstGeom prst="rect">
            <a:avLst/>
          </a:prstGeom>
        </p:spPr>
        <p:txBody>
          <a:bodyPr/>
          <a:lstStyle/>
          <a:p>
            <a:pPr/>
          </a:p>
        </p:txBody>
      </p:sp>
      <p:sp>
        <p:nvSpPr>
          <p:cNvPr id="179" name="Shape 17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txBox="1"/>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xkcd.com/903/" TargetMode="External"/><Relationship Id="rId3"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xkcd.com/903/" TargetMode="External"/><Relationship Id="rId3" Type="http://schemas.openxmlformats.org/officeDocument/2006/relationships/image" Target="../media/image4.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Wikipedia:Getting_to_Philosophy"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 Id="rId3" Type="http://schemas.openxmlformats.org/officeDocument/2006/relationships/image" Target="../media/image3.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Depth-first_search" TargetMode="External"/><Relationship Id="rId3" Type="http://schemas.openxmlformats.org/officeDocument/2006/relationships/hyperlink" Target="https://en.wikipedia.org/wiki/Breadth-first_search" TargetMode="External"/><Relationship Id="rId4" Type="http://schemas.openxmlformats.org/officeDocument/2006/relationships/hyperlink" Target="https://www.cs.usfca.edu/~galles/visualization/DFS.html" TargetMode="External"/><Relationship Id="rId5" Type="http://schemas.openxmlformats.org/officeDocument/2006/relationships/hyperlink" Target="https://www.cs.usfca.edu/~galles/visualization/BFS.html" TargetMode="Externa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1" name="Wednesday, May 23, 2018"/>
          <p:cNvSpPr txBox="1"/>
          <p:nvPr>
            <p:ph type="title"/>
          </p:nvPr>
        </p:nvSpPr>
        <p:spPr>
          <a:xfrm>
            <a:off x="1066800" y="4403468"/>
            <a:ext cx="10007600" cy="2086232"/>
          </a:xfrm>
          <a:prstGeom prst="rect">
            <a:avLst/>
          </a:prstGeom>
        </p:spPr>
        <p:txBody>
          <a:bodyPr/>
          <a:lstStyle/>
          <a:p>
            <a:pPr/>
            <a:r>
              <a:t>Wednesday, May 23, 2018</a:t>
            </a:r>
          </a:p>
        </p:txBody>
      </p:sp>
      <p:sp>
        <p:nvSpPr>
          <p:cNvPr id="182"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18.6</a:t>
            </a:r>
          </a:p>
        </p:txBody>
      </p:sp>
      <p:sp>
        <p:nvSpPr>
          <p:cNvPr id="183" name="CS 106B…"/>
          <p:cNvSpPr txBox="1"/>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9729">
              <a:defRPr sz="8786">
                <a:solidFill>
                  <a:srgbClr val="7F0325"/>
                </a:solidFill>
              </a:defRPr>
            </a:pPr>
            <a:r>
              <a:t>CS 106B</a:t>
            </a:r>
          </a:p>
          <a:p>
            <a:pPr algn="l" defTabSz="379729">
              <a:defRPr sz="6900">
                <a:solidFill>
                  <a:srgbClr val="7F0325"/>
                </a:solidFill>
              </a:defRPr>
            </a:pPr>
            <a:r>
              <a:t>Lecture 23: Depth First and Breadth First Searching</a:t>
            </a:r>
          </a:p>
        </p:txBody>
      </p:sp>
      <p:pic>
        <p:nvPicPr>
          <p:cNvPr id="184" name="Image" descr="Image"/>
          <p:cNvPicPr>
            <a:picLocks noChangeAspect="1"/>
          </p:cNvPicPr>
          <p:nvPr/>
        </p:nvPicPr>
        <p:blipFill>
          <a:blip r:embed="rId2">
            <a:extLst/>
          </a:blip>
          <a:srcRect l="0" t="0" r="26170" b="1909"/>
          <a:stretch>
            <a:fillRect/>
          </a:stretch>
        </p:blipFill>
        <p:spPr>
          <a:xfrm>
            <a:off x="12612657" y="1080145"/>
            <a:ext cx="11216873" cy="997795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At this point in the quar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At this point in the quarter…</a:t>
            </a:r>
          </a:p>
        </p:txBody>
      </p:sp>
      <p:pic>
        <p:nvPicPr>
          <p:cNvPr id="187" name="IMG_3782.JPG" descr="IMG_3782.JPG"/>
          <p:cNvPicPr>
            <a:picLocks noChangeAspect="1"/>
          </p:cNvPicPr>
          <p:nvPr/>
        </p:nvPicPr>
        <p:blipFill>
          <a:blip r:embed="rId2">
            <a:extLst/>
          </a:blip>
          <a:stretch>
            <a:fillRect/>
          </a:stretch>
        </p:blipFill>
        <p:spPr>
          <a:xfrm>
            <a:off x="7623044" y="2044615"/>
            <a:ext cx="9137912" cy="9626770"/>
          </a:xfrm>
          <a:prstGeom prst="rect">
            <a:avLst/>
          </a:prstGeom>
          <a:ln w="12700">
            <a:miter lim="400000"/>
          </a:ln>
        </p:spPr>
      </p:pic>
      <p:sp>
        <p:nvSpPr>
          <p:cNvPr id="188" name="https://i.redd.it/e5uylwsqzizx.jpg"/>
          <p:cNvSpPr txBox="1"/>
          <p:nvPr/>
        </p:nvSpPr>
        <p:spPr>
          <a:xfrm>
            <a:off x="7725410" y="12198312"/>
            <a:ext cx="89331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https://i.redd.it/e5uylwsqzizx.jpg</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91" name="Logistics…"/>
          <p:cNvSpPr txBox="1"/>
          <p:nvPr/>
        </p:nvSpPr>
        <p:spPr>
          <a:xfrm>
            <a:off x="903694" y="5275833"/>
            <a:ext cx="22576612" cy="4503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Trailblazer: Final assignment! Out tomorrow.</a:t>
            </a:r>
          </a:p>
          <a:p>
            <a:pPr algn="l">
              <a:defRPr sz="4900"/>
            </a:pPr>
          </a:p>
          <a:p>
            <a:pPr marL="228600" indent="-228600" algn="l">
              <a:buSzPct val="100000"/>
              <a:buChar char="•"/>
              <a:defRPr sz="4900"/>
            </a:pPr>
            <a:r>
              <a:t>More on Graphs (and a bit on Trees)</a:t>
            </a:r>
          </a:p>
          <a:p>
            <a:pPr lvl="1" marL="457200" indent="-228600" algn="l">
              <a:buSzPct val="100000"/>
              <a:buChar char="•"/>
              <a:defRPr sz="4900"/>
            </a:pPr>
            <a:r>
              <a:t>Depth First Search</a:t>
            </a:r>
          </a:p>
          <a:p>
            <a:pPr lvl="1" marL="457200" indent="-228600" algn="l">
              <a:buSzPct val="100000"/>
              <a:buChar char="•"/>
              <a:defRPr sz="4900"/>
            </a:pPr>
            <a:r>
              <a:t>Breadth First Search</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Trailblaz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Trailblazer</a:t>
            </a:r>
          </a:p>
        </p:txBody>
      </p:sp>
      <p:pic>
        <p:nvPicPr>
          <p:cNvPr id="194" name="Image" descr="Image"/>
          <p:cNvPicPr>
            <a:picLocks noChangeAspect="1"/>
          </p:cNvPicPr>
          <p:nvPr/>
        </p:nvPicPr>
        <p:blipFill>
          <a:blip r:embed="rId2">
            <a:extLst/>
          </a:blip>
          <a:stretch>
            <a:fillRect/>
          </a:stretch>
        </p:blipFill>
        <p:spPr>
          <a:xfrm>
            <a:off x="59835" y="1792413"/>
            <a:ext cx="14247415" cy="11928367"/>
          </a:xfrm>
          <a:prstGeom prst="rect">
            <a:avLst/>
          </a:prstGeom>
          <a:ln w="12700">
            <a:miter lim="400000"/>
          </a:ln>
        </p:spPr>
      </p:pic>
      <p:sp>
        <p:nvSpPr>
          <p:cNvPr id="195" name="You create Google Maps!…"/>
          <p:cNvSpPr txBox="1"/>
          <p:nvPr/>
        </p:nvSpPr>
        <p:spPr>
          <a:xfrm>
            <a:off x="14318681" y="2007252"/>
            <a:ext cx="8991216" cy="846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create Google Maps!</a:t>
            </a:r>
          </a:p>
          <a:p>
            <a:pPr algn="l"/>
          </a:p>
          <a:p>
            <a:pPr algn="l"/>
            <a:r>
              <a:t>You need to implement four different (but related) types of searches:</a:t>
            </a:r>
          </a:p>
          <a:p>
            <a:pPr algn="l"/>
          </a:p>
          <a:p>
            <a:pPr marL="635000" indent="-635000" algn="l">
              <a:buSzPct val="75000"/>
              <a:buFont typeface="Helvetica Neue"/>
              <a:buChar char="•"/>
            </a:pPr>
            <a:r>
              <a:t>Breadth First Search (today)</a:t>
            </a:r>
          </a:p>
          <a:p>
            <a:pPr marL="635000" indent="-635000" algn="l">
              <a:buSzPct val="75000"/>
              <a:buFont typeface="Helvetica Neue"/>
              <a:buChar char="•"/>
            </a:pPr>
            <a:r>
              <a:t>Dijkstra (Friday)</a:t>
            </a:r>
          </a:p>
          <a:p>
            <a:pPr marL="635000" indent="-635000" algn="l">
              <a:buSzPct val="75000"/>
              <a:buFont typeface="Helvetica Neue"/>
              <a:buChar char="•"/>
            </a:pPr>
            <a:r>
              <a:t>A* (Friday)</a:t>
            </a:r>
          </a:p>
          <a:p>
            <a:pPr marL="635000" indent="-635000" algn="l">
              <a:buSzPct val="75000"/>
              <a:buFont typeface="Helvetica Neue"/>
              <a:buChar char="•"/>
            </a:pPr>
            <a:r>
              <a:t>Alternate (you must determine algorithm)</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198" name="XKCD 903, Extended Mind, http://xkcd.com/903/"/>
          <p:cNvSpPr txBox="1"/>
          <p:nvPr/>
        </p:nvSpPr>
        <p:spPr>
          <a:xfrm>
            <a:off x="5853576" y="12383166"/>
            <a:ext cx="138785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XKCD 903, Extended Mind, </a:t>
            </a:r>
            <a:r>
              <a:rPr u="sng">
                <a:hlinkClick r:id="rId2" invalidUrl="" action="" tgtFrame="" tooltip="" history="1" highlightClick="0" endSnd="0"/>
              </a:rPr>
              <a:t>http://xkcd.com/903/</a:t>
            </a:r>
            <a:r>
              <a:t> </a:t>
            </a:r>
          </a:p>
        </p:txBody>
      </p:sp>
      <p:pic>
        <p:nvPicPr>
          <p:cNvPr id="199" name="Image" descr="Image"/>
          <p:cNvPicPr>
            <a:picLocks noChangeAspect="1"/>
          </p:cNvPicPr>
          <p:nvPr/>
        </p:nvPicPr>
        <p:blipFill>
          <a:blip r:embed="rId3">
            <a:extLst/>
          </a:blip>
          <a:stretch>
            <a:fillRect/>
          </a:stretch>
        </p:blipFill>
        <p:spPr>
          <a:xfrm>
            <a:off x="2289972" y="1959269"/>
            <a:ext cx="19804056" cy="998231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202" name="XKCD 903, Extended Mind, http://xkcd.com/903/"/>
          <p:cNvSpPr txBox="1"/>
          <p:nvPr/>
        </p:nvSpPr>
        <p:spPr>
          <a:xfrm>
            <a:off x="5853576" y="12383166"/>
            <a:ext cx="1387856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XKCD 903, Extended Mind, </a:t>
            </a:r>
            <a:r>
              <a:rPr u="sng">
                <a:hlinkClick r:id="rId2" invalidUrl="" action="" tgtFrame="" tooltip="" history="1" highlightClick="0" endSnd="0"/>
              </a:rPr>
              <a:t>http://xkcd.com/903/</a:t>
            </a:r>
            <a:r>
              <a:t> </a:t>
            </a:r>
          </a:p>
        </p:txBody>
      </p:sp>
      <p:pic>
        <p:nvPicPr>
          <p:cNvPr id="203" name="Image" descr="Image"/>
          <p:cNvPicPr>
            <a:picLocks noChangeAspect="1"/>
          </p:cNvPicPr>
          <p:nvPr/>
        </p:nvPicPr>
        <p:blipFill>
          <a:blip r:embed="rId3">
            <a:extLst/>
          </a:blip>
          <a:stretch>
            <a:fillRect/>
          </a:stretch>
        </p:blipFill>
        <p:spPr>
          <a:xfrm>
            <a:off x="623631" y="3967388"/>
            <a:ext cx="12879033" cy="6491730"/>
          </a:xfrm>
          <a:prstGeom prst="rect">
            <a:avLst/>
          </a:prstGeom>
          <a:ln w="12700">
            <a:miter lim="400000"/>
          </a:ln>
        </p:spPr>
      </p:pic>
      <p:sp>
        <p:nvSpPr>
          <p:cNvPr id="204" name="When you hover over an XKCD comic, you get an extra joke:…"/>
          <p:cNvSpPr txBox="1"/>
          <p:nvPr/>
        </p:nvSpPr>
        <p:spPr>
          <a:xfrm>
            <a:off x="14101928" y="3704562"/>
            <a:ext cx="9428431" cy="7017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When you hover over an XKCD comic, you get an extra joke: </a:t>
            </a:r>
          </a:p>
          <a:p>
            <a:pPr/>
          </a:p>
          <a:p>
            <a:pPr/>
            <a:r>
              <a:rPr b="1">
                <a:latin typeface="Helvetica Neue"/>
                <a:ea typeface="Helvetica Neue"/>
                <a:cs typeface="Helvetica Neue"/>
                <a:sym typeface="Helvetica Neue"/>
              </a:rPr>
              <a:t>Wikipedia trivia: if you take any article, click on the first link in the article text not in parentheses or italics, and then repeat, you will eventually end up at "Philosophy".</a:t>
            </a:r>
            <a:r>
              <a:t>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Wikiped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a:t>
            </a:r>
          </a:p>
        </p:txBody>
      </p:sp>
      <p:sp>
        <p:nvSpPr>
          <p:cNvPr id="207" name="Wikipedia trivia: if you take any article, click on the first link in the article text not in parentheses or italics, and then repeat, you will eventually end up at &quot;Philosophy&quot;."/>
          <p:cNvSpPr txBox="1"/>
          <p:nvPr/>
        </p:nvSpPr>
        <p:spPr>
          <a:xfrm>
            <a:off x="330165" y="2158445"/>
            <a:ext cx="23723670" cy="24072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rPr b="1">
                <a:latin typeface="Helvetica Neue"/>
                <a:ea typeface="Helvetica Neue"/>
                <a:cs typeface="Helvetica Neue"/>
                <a:sym typeface="Helvetica Neue"/>
              </a:rPr>
              <a:t>Wikipedia trivia: if you take any article, click on the first link in the article text not in parentheses or italics, and then repeat, you will eventually end up at "Philosophy".</a:t>
            </a:r>
            <a:r>
              <a:t> </a:t>
            </a:r>
          </a:p>
        </p:txBody>
      </p:sp>
      <p:sp>
        <p:nvSpPr>
          <p:cNvPr id="208" name="Is this true??…"/>
          <p:cNvSpPr txBox="1"/>
          <p:nvPr/>
        </p:nvSpPr>
        <p:spPr>
          <a:xfrm>
            <a:off x="1107561" y="4693593"/>
            <a:ext cx="22168877"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Is this true??</a:t>
            </a:r>
          </a:p>
          <a:p>
            <a:pPr algn="l"/>
          </a:p>
          <a:p>
            <a:pPr algn="l"/>
            <a:r>
              <a:t>According to the Wikipedia article "Wikipedia:Getting to Philosophy" (so meta), (</a:t>
            </a:r>
            <a:r>
              <a:rPr u="sng">
                <a:hlinkClick r:id="rId2" invalidUrl="" action="" tgtFrame="" tooltip="" history="1" highlightClick="0" endSnd="0"/>
              </a:rPr>
              <a:t>https://en.wikipedia.org/wiki/Wikipedia:Getting_to_Philosophy</a:t>
            </a:r>
            <a:r>
              <a:t>):</a:t>
            </a:r>
          </a:p>
          <a:p>
            <a:pPr algn="l"/>
          </a:p>
          <a:p>
            <a:pPr algn="l"/>
            <a:r>
              <a:rPr i="1">
                <a:latin typeface="Helvetica Neue"/>
                <a:ea typeface="Helvetica Neue"/>
                <a:cs typeface="Helvetica Neue"/>
                <a:sym typeface="Helvetica Neue"/>
              </a:rPr>
              <a:t>As of February 2016, 97% of all articles in Wikipedia eventually lead to the article Philosophy.</a:t>
            </a:r>
          </a:p>
          <a:p>
            <a:pPr algn="l"/>
          </a:p>
          <a:p>
            <a:pPr algn="l"/>
            <a:r>
              <a:t>How can we find out? We shall see!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37"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238"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13"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14" name="Recall that a graph is the &quot;wild west of trees&quot; — graphs relate vertices (nodes) to each other by way of edges, and they can be directed or undirected. Take the following directed graph:"/>
          <p:cNvSpPr txBox="1"/>
          <p:nvPr/>
        </p:nvSpPr>
        <p:spPr>
          <a:xfrm>
            <a:off x="1107561" y="1880746"/>
            <a:ext cx="22168877" cy="2370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Recall that a </a:t>
            </a:r>
            <a:r>
              <a:rPr i="1">
                <a:latin typeface="Helvetica Neue"/>
                <a:ea typeface="Helvetica Neue"/>
                <a:cs typeface="Helvetica Neue"/>
                <a:sym typeface="Helvetica Neue"/>
              </a:rPr>
              <a:t>graph</a:t>
            </a:r>
            <a:r>
              <a:t> is the "wild west of trees" — graphs relate </a:t>
            </a:r>
            <a:r>
              <a:rPr i="1">
                <a:latin typeface="Helvetica Neue"/>
                <a:ea typeface="Helvetica Neue"/>
                <a:cs typeface="Helvetica Neue"/>
                <a:sym typeface="Helvetica Neue"/>
              </a:rPr>
              <a:t>vertices</a:t>
            </a:r>
            <a:r>
              <a:t> (nodes) to each other by way of </a:t>
            </a:r>
            <a:r>
              <a:rPr i="1">
                <a:latin typeface="Helvetica Neue"/>
                <a:ea typeface="Helvetica Neue"/>
                <a:cs typeface="Helvetica Neue"/>
                <a:sym typeface="Helvetica Neue"/>
              </a:rPr>
              <a:t>edges</a:t>
            </a:r>
            <a:r>
              <a:t>, and they can be directed or undirected. Take the following directed graph:</a:t>
            </a:r>
          </a:p>
        </p:txBody>
      </p:sp>
      <p:sp>
        <p:nvSpPr>
          <p:cNvPr id="239"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240"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241"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242"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243"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244"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245"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246"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247"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224"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25"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226"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227"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228"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29"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230"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231"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232" name="2"/>
          <p:cNvSpPr txBox="1"/>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233"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34"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235" name="A search on this graph starts at one vertex and attempts to find another vertex. If it is successful, we say there is a path from the start to the finish vertices.…"/>
          <p:cNvSpPr txBox="1"/>
          <p:nvPr/>
        </p:nvSpPr>
        <p:spPr>
          <a:xfrm>
            <a:off x="13829974" y="4447965"/>
            <a:ext cx="9799350"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A search on this graph starts at one vertex and attempts to find another vertex. If it is successful, we say there is a path from the start to the finish vertices.</a:t>
            </a:r>
          </a:p>
          <a:p>
            <a:pPr algn="l"/>
          </a:p>
          <a:p>
            <a:pPr algn="l"/>
            <a:r>
              <a:t>What paths are there from 0 to 6?</a:t>
            </a:r>
          </a:p>
        </p:txBody>
      </p:sp>
      <p:sp>
        <p:nvSpPr>
          <p:cNvPr id="236" name="0☞4☞6…"/>
          <p:cNvSpPr txBox="1"/>
          <p:nvPr/>
        </p:nvSpPr>
        <p:spPr>
          <a:xfrm>
            <a:off x="15727920" y="10328612"/>
            <a:ext cx="5319165" cy="3022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0☞4☞6</a:t>
            </a:r>
          </a:p>
          <a:p>
            <a:pPr algn="l">
              <a:defRPr>
                <a:latin typeface="Courier"/>
                <a:ea typeface="Courier"/>
                <a:cs typeface="Courier"/>
                <a:sym typeface="Courier"/>
              </a:defRPr>
            </a:pPr>
            <a:r>
              <a:t>0☞3☞1☞6</a:t>
            </a:r>
          </a:p>
          <a:p>
            <a:pPr algn="l">
              <a:defRPr>
                <a:latin typeface="Courier"/>
                <a:ea typeface="Courier"/>
                <a:cs typeface="Courier"/>
                <a:sym typeface="Courier"/>
              </a:defRPr>
            </a:pPr>
            <a:r>
              <a:t>0☞3☞7☞5☞6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6"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78"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279"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52"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80"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281"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282"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283"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284"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285"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286"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287"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288"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262"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63"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264"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265"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266"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67"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268"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269"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270" name="2"/>
          <p:cNvSpPr txBox="1"/>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271"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272"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273" name="A search on this graph starts at one vertex and attempts to find another vertex. If it is successful, we say there is a path from the start to the finish vertices.…"/>
          <p:cNvSpPr txBox="1"/>
          <p:nvPr/>
        </p:nvSpPr>
        <p:spPr>
          <a:xfrm>
            <a:off x="13829974" y="4447965"/>
            <a:ext cx="9799350"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A search on this graph starts at one vertex and attempts to find another vertex. If it is successful, we say there is a path from the start to the finish vertices.</a:t>
            </a:r>
          </a:p>
          <a:p>
            <a:pPr algn="l"/>
          </a:p>
          <a:p>
            <a:pPr algn="l"/>
            <a:r>
              <a:t>What paths are there from 0 to 6?</a:t>
            </a:r>
          </a:p>
        </p:txBody>
      </p:sp>
      <p:sp>
        <p:nvSpPr>
          <p:cNvPr id="274" name="0☞3☞7☞5☞7☞5☞6"/>
          <p:cNvSpPr txBox="1"/>
          <p:nvPr/>
        </p:nvSpPr>
        <p:spPr>
          <a:xfrm>
            <a:off x="14134912" y="10382093"/>
            <a:ext cx="9642969"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a:latin typeface="Courier"/>
                <a:ea typeface="Courier"/>
                <a:cs typeface="Courier"/>
                <a:sym typeface="Courier"/>
              </a:defRPr>
            </a:lvl1pPr>
          </a:lstStyle>
          <a:p>
            <a:pPr/>
            <a:r>
              <a:t>0☞3☞7☞5☞7☞5☞6</a:t>
            </a:r>
          </a:p>
        </p:txBody>
      </p:sp>
      <p:sp>
        <p:nvSpPr>
          <p:cNvPr id="275" name="0☞3☞1☞0☞3☞1☞0☞4☞6…"/>
          <p:cNvSpPr txBox="1"/>
          <p:nvPr/>
        </p:nvSpPr>
        <p:spPr>
          <a:xfrm>
            <a:off x="14134912" y="11408113"/>
            <a:ext cx="9642969" cy="19431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0☞3☞1☞0☞3☞1☞0☞4☞6</a:t>
            </a:r>
          </a:p>
          <a:p>
            <a:pPr>
              <a:defRPr>
                <a:latin typeface="Courier"/>
                <a:ea typeface="Courier"/>
                <a:cs typeface="Courier"/>
                <a:sym typeface="Courier"/>
              </a:defRPr>
            </a:pPr>
            <a:r>
              <a:t>...</a:t>
            </a:r>
          </a:p>
        </p:txBody>
      </p:sp>
      <p:sp>
        <p:nvSpPr>
          <p:cNvPr id="276" name="We have to watch out for cycles!"/>
          <p:cNvSpPr txBox="1"/>
          <p:nvPr/>
        </p:nvSpPr>
        <p:spPr>
          <a:xfrm rot="21154940">
            <a:off x="9409242" y="12391658"/>
            <a:ext cx="979935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a:solidFill>
                  <a:srgbClr val="7F0325"/>
                </a:solidFill>
              </a:defRPr>
            </a:lvl1pPr>
          </a:lstStyle>
          <a:p>
            <a:pPr/>
            <a:r>
              <a:t>We have to watch out for cycles!</a:t>
            </a:r>
          </a:p>
        </p:txBody>
      </p:sp>
      <p:sp>
        <p:nvSpPr>
          <p:cNvPr id="277" name="Recall that a graph is the &quot;wild west of trees&quot; — graphs relate vertices (nodes) to each other by way of edges, and they can be directed or undirected. Take the following directed graph:"/>
          <p:cNvSpPr txBox="1"/>
          <p:nvPr/>
        </p:nvSpPr>
        <p:spPr>
          <a:xfrm>
            <a:off x="1107561" y="1880746"/>
            <a:ext cx="22168877" cy="2370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Recall that a </a:t>
            </a:r>
            <a:r>
              <a:rPr i="1">
                <a:latin typeface="Helvetica Neue"/>
                <a:ea typeface="Helvetica Neue"/>
                <a:cs typeface="Helvetica Neue"/>
                <a:sym typeface="Helvetica Neue"/>
              </a:rPr>
              <a:t>graph</a:t>
            </a:r>
            <a:r>
              <a:t> is the "wild west of trees" — graphs relate </a:t>
            </a:r>
            <a:r>
              <a:rPr i="1">
                <a:latin typeface="Helvetica Neue"/>
                <a:ea typeface="Helvetica Neue"/>
                <a:cs typeface="Helvetica Neue"/>
                <a:sym typeface="Helvetica Neue"/>
              </a:rPr>
              <a:t>vertices</a:t>
            </a:r>
            <a:r>
              <a:t> (nodes) to each other by way of </a:t>
            </a:r>
            <a:r>
              <a:rPr i="1">
                <a:latin typeface="Helvetica Neue"/>
                <a:ea typeface="Helvetica Neue"/>
                <a:cs typeface="Helvetica Neue"/>
                <a:sym typeface="Helvetica Neue"/>
              </a:rPr>
              <a:t>edges</a:t>
            </a:r>
            <a:r>
              <a:t>, and they can be directed or undirected. Take the following directed graph: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5" grpId="2"/>
      <p:bldP build="whole" bldLvl="1" animBg="1" rev="0" advAuto="0" spid="276" grpId="3"/>
      <p:bldP build="whole" bldLvl="1" animBg="1" rev="0" advAuto="0" spid="274"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16"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317"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293"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294" name="What paths are there from 3 to 2?"/>
          <p:cNvSpPr txBox="1"/>
          <p:nvPr/>
        </p:nvSpPr>
        <p:spPr>
          <a:xfrm>
            <a:off x="1107561" y="2643385"/>
            <a:ext cx="2216887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What paths are there from 3 to 2?</a:t>
            </a:r>
          </a:p>
        </p:txBody>
      </p:sp>
      <p:sp>
        <p:nvSpPr>
          <p:cNvPr id="318"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319"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320"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321"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322"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323"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324"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325"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326"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304"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05"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306"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307"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308"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09"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310"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311"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312" name="2"/>
          <p:cNvSpPr txBox="1"/>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313"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14"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315" name="3☞1☞6☞2…"/>
          <p:cNvSpPr txBox="1"/>
          <p:nvPr/>
        </p:nvSpPr>
        <p:spPr>
          <a:xfrm>
            <a:off x="14475218" y="2783265"/>
            <a:ext cx="7240438" cy="30226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3☞1☞6☞2</a:t>
            </a:r>
          </a:p>
          <a:p>
            <a:pPr algn="l">
              <a:defRPr>
                <a:latin typeface="Courier"/>
                <a:ea typeface="Courier"/>
                <a:cs typeface="Courier"/>
                <a:sym typeface="Courier"/>
              </a:defRPr>
            </a:pPr>
            <a:r>
              <a:t>3☞7☞5☞6☞2</a:t>
            </a:r>
          </a:p>
          <a:p>
            <a:pPr algn="l">
              <a:defRPr>
                <a:latin typeface="Courier"/>
                <a:ea typeface="Courier"/>
                <a:cs typeface="Courier"/>
                <a:sym typeface="Courier"/>
              </a:defRPr>
            </a:pPr>
            <a:r>
              <a:t>3☞1☞0☞4☞6☞2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5"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8" name="Line"/>
          <p:cNvSpPr/>
          <p:nvPr/>
        </p:nvSpPr>
        <p:spPr>
          <a:xfrm flipV="1">
            <a:off x="3775260" y="7432434"/>
            <a:ext cx="1985756" cy="134818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54" name="Connection Line"/>
          <p:cNvSpPr/>
          <p:nvPr/>
        </p:nvSpPr>
        <p:spPr>
          <a:xfrm>
            <a:off x="6350232" y="11082564"/>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ln w="88900">
            <a:solidFill>
              <a:srgbClr val="577198"/>
            </a:solidFill>
            <a:miter lim="400000"/>
            <a:headEnd type="triangle"/>
          </a:ln>
        </p:spPr>
        <p:txBody>
          <a:bodyPr/>
          <a:lstStyle/>
          <a:p>
            <a:pPr/>
          </a:p>
        </p:txBody>
      </p:sp>
      <p:sp>
        <p:nvSpPr>
          <p:cNvPr id="355" name="Connection Line"/>
          <p:cNvSpPr/>
          <p:nvPr/>
        </p:nvSpPr>
        <p:spPr>
          <a:xfrm>
            <a:off x="5729078" y="10438839"/>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ln w="88900">
            <a:solidFill>
              <a:srgbClr val="577198"/>
            </a:solidFill>
            <a:miter lim="400000"/>
            <a:tailEnd type="triangle"/>
          </a:ln>
        </p:spPr>
        <p:txBody>
          <a:bodyPr/>
          <a:lstStyle/>
          <a:p>
            <a:pPr/>
          </a:p>
        </p:txBody>
      </p:sp>
      <p:sp>
        <p:nvSpPr>
          <p:cNvPr id="331"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332" name="What paths are there from 4 to 1?"/>
          <p:cNvSpPr txBox="1"/>
          <p:nvPr/>
        </p:nvSpPr>
        <p:spPr>
          <a:xfrm>
            <a:off x="1107561" y="2643385"/>
            <a:ext cx="22168877"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What paths are there from 4 to 1?</a:t>
            </a:r>
          </a:p>
        </p:txBody>
      </p:sp>
      <p:sp>
        <p:nvSpPr>
          <p:cNvPr id="356" name="Connection Line"/>
          <p:cNvSpPr/>
          <p:nvPr/>
        </p:nvSpPr>
        <p:spPr>
          <a:xfrm>
            <a:off x="6397645" y="7195029"/>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ln w="88900">
            <a:solidFill>
              <a:srgbClr val="577198"/>
            </a:solidFill>
            <a:miter lim="400000"/>
            <a:tailEnd type="triangle"/>
          </a:ln>
        </p:spPr>
        <p:txBody>
          <a:bodyPr/>
          <a:lstStyle/>
          <a:p>
            <a:pPr/>
          </a:p>
        </p:txBody>
      </p:sp>
      <p:sp>
        <p:nvSpPr>
          <p:cNvPr id="357" name="Connection Line"/>
          <p:cNvSpPr/>
          <p:nvPr/>
        </p:nvSpPr>
        <p:spPr>
          <a:xfrm>
            <a:off x="9655533" y="9067045"/>
            <a:ext cx="2330951"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ln w="88900">
            <a:solidFill>
              <a:srgbClr val="577198"/>
            </a:solidFill>
            <a:miter lim="400000"/>
            <a:headEnd type="triangle"/>
          </a:ln>
        </p:spPr>
        <p:txBody>
          <a:bodyPr/>
          <a:lstStyle/>
          <a:p>
            <a:pPr/>
          </a:p>
        </p:txBody>
      </p:sp>
      <p:sp>
        <p:nvSpPr>
          <p:cNvPr id="358" name="Connection Line"/>
          <p:cNvSpPr/>
          <p:nvPr/>
        </p:nvSpPr>
        <p:spPr>
          <a:xfrm>
            <a:off x="10203163" y="8649061"/>
            <a:ext cx="2037260" cy="2170254"/>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ln w="88900">
            <a:solidFill>
              <a:srgbClr val="577198"/>
            </a:solidFill>
            <a:miter lim="400000"/>
            <a:tailEnd type="triangle"/>
          </a:ln>
        </p:spPr>
        <p:txBody>
          <a:bodyPr/>
          <a:lstStyle/>
          <a:p>
            <a:pPr/>
          </a:p>
        </p:txBody>
      </p:sp>
      <p:sp>
        <p:nvSpPr>
          <p:cNvPr id="359" name="Connection Line"/>
          <p:cNvSpPr/>
          <p:nvPr/>
        </p:nvSpPr>
        <p:spPr>
          <a:xfrm>
            <a:off x="6218846" y="7107632"/>
            <a:ext cx="2938071"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ln w="88900">
            <a:solidFill>
              <a:srgbClr val="577198"/>
            </a:solidFill>
            <a:miter lim="400000"/>
            <a:tailEnd type="triangle"/>
          </a:ln>
        </p:spPr>
        <p:txBody>
          <a:bodyPr/>
          <a:lstStyle/>
          <a:p>
            <a:pPr/>
          </a:p>
        </p:txBody>
      </p:sp>
      <p:sp>
        <p:nvSpPr>
          <p:cNvPr id="360" name="Connection Line"/>
          <p:cNvSpPr/>
          <p:nvPr/>
        </p:nvSpPr>
        <p:spPr>
          <a:xfrm>
            <a:off x="8767630" y="7570813"/>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ln w="88900">
            <a:solidFill>
              <a:srgbClr val="577198"/>
            </a:solidFill>
            <a:miter lim="400000"/>
            <a:headEnd type="triangle"/>
          </a:ln>
        </p:spPr>
        <p:txBody>
          <a:bodyPr/>
          <a:lstStyle/>
          <a:p>
            <a:pPr/>
          </a:p>
        </p:txBody>
      </p:sp>
      <p:sp>
        <p:nvSpPr>
          <p:cNvPr id="361" name="Connection Line"/>
          <p:cNvSpPr/>
          <p:nvPr/>
        </p:nvSpPr>
        <p:spPr>
          <a:xfrm>
            <a:off x="9578885" y="7152828"/>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ln w="88900">
            <a:solidFill>
              <a:srgbClr val="577198"/>
            </a:solidFill>
            <a:miter lim="400000"/>
            <a:tailEnd type="triangle"/>
          </a:ln>
        </p:spPr>
        <p:txBody>
          <a:bodyPr/>
          <a:lstStyle/>
          <a:p>
            <a:pPr/>
          </a:p>
        </p:txBody>
      </p:sp>
      <p:sp>
        <p:nvSpPr>
          <p:cNvPr id="362" name="Connection Line"/>
          <p:cNvSpPr/>
          <p:nvPr/>
        </p:nvSpPr>
        <p:spPr>
          <a:xfrm>
            <a:off x="3771706" y="8709925"/>
            <a:ext cx="3727497" cy="3885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ln w="88900">
            <a:solidFill>
              <a:srgbClr val="577198"/>
            </a:solidFill>
            <a:miter lim="400000"/>
            <a:tailEnd type="triangle"/>
          </a:ln>
        </p:spPr>
        <p:txBody>
          <a:bodyPr/>
          <a:lstStyle/>
          <a:p>
            <a:pPr/>
          </a:p>
        </p:txBody>
      </p:sp>
      <p:sp>
        <p:nvSpPr>
          <p:cNvPr id="363" name="Connection Line"/>
          <p:cNvSpPr/>
          <p:nvPr/>
        </p:nvSpPr>
        <p:spPr>
          <a:xfrm>
            <a:off x="8082651" y="5167126"/>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ln w="88900">
            <a:solidFill>
              <a:srgbClr val="577198"/>
            </a:solidFill>
            <a:miter lim="400000"/>
            <a:tailEnd type="triangle"/>
          </a:ln>
        </p:spPr>
        <p:txBody>
          <a:bodyPr/>
          <a:lstStyle/>
          <a:p>
            <a:pPr/>
          </a:p>
        </p:txBody>
      </p:sp>
      <p:sp>
        <p:nvSpPr>
          <p:cNvPr id="364" name="Connection Line"/>
          <p:cNvSpPr/>
          <p:nvPr/>
        </p:nvSpPr>
        <p:spPr>
          <a:xfrm>
            <a:off x="3829630" y="5174409"/>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ln w="88900">
            <a:solidFill>
              <a:srgbClr val="577198"/>
            </a:solidFill>
            <a:miter lim="400000"/>
            <a:tailEnd type="triangle"/>
          </a:ln>
        </p:spPr>
        <p:txBody>
          <a:bodyPr/>
          <a:lstStyle/>
          <a:p>
            <a:pPr/>
          </a:p>
        </p:txBody>
      </p:sp>
      <p:sp>
        <p:nvSpPr>
          <p:cNvPr id="342" name="Line"/>
          <p:cNvSpPr/>
          <p:nvPr/>
        </p:nvSpPr>
        <p:spPr>
          <a:xfrm flipV="1">
            <a:off x="6201549" y="5564048"/>
            <a:ext cx="1354170" cy="157634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43" name="3"/>
          <p:cNvSpPr/>
          <p:nvPr/>
        </p:nvSpPr>
        <p:spPr>
          <a:xfrm>
            <a:off x="3204110"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344" name="1"/>
          <p:cNvSpPr/>
          <p:nvPr/>
        </p:nvSpPr>
        <p:spPr>
          <a:xfrm>
            <a:off x="5616450" y="6594339"/>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a:t>
            </a:r>
          </a:p>
        </p:txBody>
      </p:sp>
      <p:sp>
        <p:nvSpPr>
          <p:cNvPr id="345" name="5"/>
          <p:cNvSpPr/>
          <p:nvPr/>
        </p:nvSpPr>
        <p:spPr>
          <a:xfrm>
            <a:off x="5616450" y="9978316"/>
            <a:ext cx="1124435"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346" name="Circle"/>
          <p:cNvSpPr/>
          <p:nvPr/>
        </p:nvSpPr>
        <p:spPr>
          <a:xfrm>
            <a:off x="9103898" y="6594339"/>
            <a:ext cx="1124434" cy="1124434"/>
          </a:xfrm>
          <a:prstGeom prst="ellipse">
            <a:avLst/>
          </a:prstGeom>
          <a:solidFill>
            <a:srgbClr val="FFFFFF"/>
          </a:solidFill>
          <a:ln w="38100">
            <a:solidFill>
              <a:srgbClr val="83827D"/>
            </a:solidFill>
            <a:miter lim="400000"/>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47" name="6"/>
          <p:cNvSpPr/>
          <p:nvPr/>
        </p:nvSpPr>
        <p:spPr>
          <a:xfrm>
            <a:off x="9103898" y="9978316"/>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348" name="4"/>
          <p:cNvSpPr/>
          <p:nvPr/>
        </p:nvSpPr>
        <p:spPr>
          <a:xfrm>
            <a:off x="11656367" y="8143227"/>
            <a:ext cx="1124434" cy="1124435"/>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4</a:t>
            </a:r>
          </a:p>
        </p:txBody>
      </p:sp>
      <p:sp>
        <p:nvSpPr>
          <p:cNvPr id="349" name="7"/>
          <p:cNvSpPr/>
          <p:nvPr/>
        </p:nvSpPr>
        <p:spPr>
          <a:xfrm>
            <a:off x="7430239" y="11958391"/>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7</a:t>
            </a:r>
          </a:p>
        </p:txBody>
      </p:sp>
      <p:sp>
        <p:nvSpPr>
          <p:cNvPr id="350" name="2"/>
          <p:cNvSpPr txBox="1"/>
          <p:nvPr/>
        </p:nvSpPr>
        <p:spPr>
          <a:xfrm>
            <a:off x="9435280" y="6770322"/>
            <a:ext cx="461671" cy="77246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defTabSz="819150">
              <a:defRPr sz="4200">
                <a:latin typeface="Helvetica Neue"/>
                <a:ea typeface="Helvetica Neue"/>
                <a:cs typeface="Helvetica Neue"/>
                <a:sym typeface="Helvetica Neue"/>
              </a:defRPr>
            </a:lvl1pPr>
          </a:lstStyle>
          <a:p>
            <a:pPr/>
            <a:r>
              <a:t>2</a:t>
            </a:r>
          </a:p>
        </p:txBody>
      </p:sp>
      <p:sp>
        <p:nvSpPr>
          <p:cNvPr id="351" name="Line"/>
          <p:cNvSpPr/>
          <p:nvPr/>
        </p:nvSpPr>
        <p:spPr>
          <a:xfrm flipH="1">
            <a:off x="6702052" y="10567803"/>
            <a:ext cx="2396596" cy="28126"/>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352" name="0"/>
          <p:cNvSpPr/>
          <p:nvPr/>
        </p:nvSpPr>
        <p:spPr>
          <a:xfrm>
            <a:off x="7410037" y="4614265"/>
            <a:ext cx="1124434" cy="112443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0</a:t>
            </a:r>
          </a:p>
        </p:txBody>
      </p:sp>
      <p:sp>
        <p:nvSpPr>
          <p:cNvPr id="353" name="None! :("/>
          <p:cNvSpPr txBox="1"/>
          <p:nvPr/>
        </p:nvSpPr>
        <p:spPr>
          <a:xfrm>
            <a:off x="12717599" y="3637285"/>
            <a:ext cx="7240438"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a:latin typeface="Courier"/>
                <a:ea typeface="Courier"/>
                <a:cs typeface="Courier"/>
                <a:sym typeface="Courier"/>
              </a:defRPr>
            </a:lvl1pPr>
          </a:lstStyle>
          <a:p>
            <a:pPr/>
            <a:r>
              <a:t>None!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3" grpId="1"/>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Graph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Graph Searching</a:t>
            </a:r>
          </a:p>
        </p:txBody>
      </p:sp>
      <p:sp>
        <p:nvSpPr>
          <p:cNvPr id="367" name="We have different ways to search graphs:…"/>
          <p:cNvSpPr txBox="1"/>
          <p:nvPr/>
        </p:nvSpPr>
        <p:spPr>
          <a:xfrm>
            <a:off x="1107561" y="2643385"/>
            <a:ext cx="13433645" cy="925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have different ways to search graphs:</a:t>
            </a:r>
          </a:p>
          <a:p>
            <a:pPr algn="l"/>
          </a:p>
          <a:p>
            <a:pPr marL="635000" indent="-635000" algn="l">
              <a:buSzPct val="75000"/>
              <a:buFont typeface="Helvetica Neue"/>
              <a:buChar char="•"/>
            </a:pPr>
            <a:r>
              <a:rPr b="1">
                <a:latin typeface="Helvetica Neue"/>
                <a:ea typeface="Helvetica Neue"/>
                <a:cs typeface="Helvetica Neue"/>
                <a:sym typeface="Helvetica Neue"/>
              </a:rPr>
              <a:t>Depth First Search</a:t>
            </a:r>
            <a:r>
              <a:t>: From the start vertex, explore as far as possible along each branch before backtracking.</a:t>
            </a:r>
          </a:p>
          <a:p>
            <a:pPr marL="635000" indent="-635000" algn="l">
              <a:buSzPct val="75000"/>
              <a:buFont typeface="Helvetica Neue"/>
              <a:buChar char="•"/>
            </a:pPr>
          </a:p>
          <a:p>
            <a:pPr marL="635000" indent="-635000" algn="l">
              <a:buSzPct val="75000"/>
              <a:buFont typeface="Helvetica Neue"/>
              <a:buChar char="•"/>
            </a:pPr>
            <a:r>
              <a:rPr b="1">
                <a:latin typeface="Helvetica Neue"/>
                <a:ea typeface="Helvetica Neue"/>
                <a:cs typeface="Helvetica Neue"/>
                <a:sym typeface="Helvetica Neue"/>
              </a:rPr>
              <a:t>Breadth First Search</a:t>
            </a:r>
            <a:r>
              <a:t>: From the start vertex, explore the neighbor nodes first, before moving to the next level neighbors.</a:t>
            </a:r>
          </a:p>
          <a:p>
            <a:pPr algn="l"/>
          </a:p>
          <a:p>
            <a:pPr algn="l"/>
            <a:r>
              <a:t>Both methods have pros and cons — let's explore the algorithms.</a:t>
            </a:r>
          </a:p>
        </p:txBody>
      </p:sp>
      <p:grpSp>
        <p:nvGrpSpPr>
          <p:cNvPr id="391" name="Group"/>
          <p:cNvGrpSpPr/>
          <p:nvPr/>
        </p:nvGrpSpPr>
        <p:grpSpPr>
          <a:xfrm>
            <a:off x="14216239" y="2405884"/>
            <a:ext cx="9576691" cy="8468560"/>
            <a:chOff x="0" y="0"/>
            <a:chExt cx="9576690" cy="8468558"/>
          </a:xfrm>
        </p:grpSpPr>
        <p:sp>
          <p:nvSpPr>
            <p:cNvPr id="368" name="Line"/>
            <p:cNvSpPr/>
            <p:nvPr/>
          </p:nvSpPr>
          <p:spPr>
            <a:xfrm flipV="1">
              <a:off x="571149" y="2818169"/>
              <a:ext cx="1985756" cy="134818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92" name="Connection Line"/>
            <p:cNvSpPr/>
            <p:nvPr/>
          </p:nvSpPr>
          <p:spPr>
            <a:xfrm>
              <a:off x="3146121" y="6468299"/>
              <a:ext cx="1770377" cy="14708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304" y="12168"/>
                    <a:pt x="10504" y="19368"/>
                    <a:pt x="21600" y="21600"/>
                  </a:cubicBezTo>
                </a:path>
              </a:pathLst>
            </a:custGeom>
            <a:noFill/>
            <a:ln w="88900" cap="flat">
              <a:solidFill>
                <a:srgbClr val="577198"/>
              </a:solidFill>
              <a:prstDash val="solid"/>
              <a:miter lim="400000"/>
              <a:headEnd type="triangle" w="med" len="med"/>
            </a:ln>
            <a:effectLst/>
          </p:spPr>
          <p:txBody>
            <a:bodyPr/>
            <a:lstStyle/>
            <a:p>
              <a:pPr/>
            </a:p>
          </p:txBody>
        </p:sp>
        <p:sp>
          <p:nvSpPr>
            <p:cNvPr id="393" name="Connection Line"/>
            <p:cNvSpPr/>
            <p:nvPr/>
          </p:nvSpPr>
          <p:spPr>
            <a:xfrm>
              <a:off x="2524967" y="5824574"/>
              <a:ext cx="2046429" cy="15414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2564" y="4295"/>
                    <a:pt x="19764" y="11495"/>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94" name="Connection Line"/>
            <p:cNvSpPr/>
            <p:nvPr/>
          </p:nvSpPr>
          <p:spPr>
            <a:xfrm>
              <a:off x="3193534" y="2580764"/>
              <a:ext cx="3200586" cy="2861143"/>
            </a:xfrm>
            <a:custGeom>
              <a:avLst/>
              <a:gdLst/>
              <a:ahLst/>
              <a:cxnLst>
                <a:cxn ang="0">
                  <a:pos x="wd2" y="hd2"/>
                </a:cxn>
                <a:cxn ang="5400000">
                  <a:pos x="wd2" y="hd2"/>
                </a:cxn>
                <a:cxn ang="10800000">
                  <a:pos x="wd2" y="hd2"/>
                </a:cxn>
                <a:cxn ang="16200000">
                  <a:pos x="wd2" y="hd2"/>
                </a:cxn>
              </a:cxnLst>
              <a:rect l="0" t="0" r="r" b="b"/>
              <a:pathLst>
                <a:path w="21350" h="21600" fill="norm" stroke="1" extrusionOk="0">
                  <a:moveTo>
                    <a:pt x="21350" y="0"/>
                  </a:moveTo>
                  <a:cubicBezTo>
                    <a:pt x="6864" y="1674"/>
                    <a:pt x="-250" y="8874"/>
                    <a:pt x="7" y="21600"/>
                  </a:cubicBezTo>
                </a:path>
              </a:pathLst>
            </a:custGeom>
            <a:noFill/>
            <a:ln w="88900" cap="flat">
              <a:solidFill>
                <a:srgbClr val="577198"/>
              </a:solidFill>
              <a:prstDash val="solid"/>
              <a:miter lim="400000"/>
              <a:tailEnd type="triangle" w="med" len="med"/>
            </a:ln>
            <a:effectLst/>
          </p:spPr>
          <p:txBody>
            <a:bodyPr/>
            <a:lstStyle/>
            <a:p>
              <a:pPr/>
            </a:p>
          </p:txBody>
        </p:sp>
        <p:sp>
          <p:nvSpPr>
            <p:cNvPr id="395" name="Connection Line"/>
            <p:cNvSpPr/>
            <p:nvPr/>
          </p:nvSpPr>
          <p:spPr>
            <a:xfrm>
              <a:off x="6451422" y="4452780"/>
              <a:ext cx="2330952" cy="15160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506" y="12093"/>
                    <a:pt x="8306" y="19293"/>
                    <a:pt x="0" y="21600"/>
                  </a:cubicBezTo>
                </a:path>
              </a:pathLst>
            </a:custGeom>
            <a:noFill/>
            <a:ln w="88900" cap="flat">
              <a:solidFill>
                <a:srgbClr val="577198"/>
              </a:solidFill>
              <a:prstDash val="solid"/>
              <a:miter lim="400000"/>
              <a:headEnd type="triangle" w="med" len="med"/>
            </a:ln>
            <a:effectLst/>
          </p:spPr>
          <p:txBody>
            <a:bodyPr/>
            <a:lstStyle/>
            <a:p>
              <a:pPr/>
            </a:p>
          </p:txBody>
        </p:sp>
        <p:sp>
          <p:nvSpPr>
            <p:cNvPr id="396" name="Connection Line"/>
            <p:cNvSpPr/>
            <p:nvPr/>
          </p:nvSpPr>
          <p:spPr>
            <a:xfrm>
              <a:off x="6999052" y="4034795"/>
              <a:ext cx="2037260" cy="2170255"/>
            </a:xfrm>
            <a:custGeom>
              <a:avLst/>
              <a:gdLst/>
              <a:ahLst/>
              <a:cxnLst>
                <a:cxn ang="0">
                  <a:pos x="wd2" y="hd2"/>
                </a:cxn>
                <a:cxn ang="5400000">
                  <a:pos x="wd2" y="hd2"/>
                </a:cxn>
                <a:cxn ang="10800000">
                  <a:pos x="wd2" y="hd2"/>
                </a:cxn>
                <a:cxn ang="16200000">
                  <a:pos x="wd2" y="hd2"/>
                </a:cxn>
              </a:cxnLst>
              <a:rect l="0" t="0" r="r" b="b"/>
              <a:pathLst>
                <a:path w="21600" h="20701" fill="norm" stroke="1" extrusionOk="0">
                  <a:moveTo>
                    <a:pt x="21600" y="0"/>
                  </a:moveTo>
                  <a:cubicBezTo>
                    <a:pt x="20122" y="14731"/>
                    <a:pt x="12922" y="21600"/>
                    <a:pt x="0" y="20607"/>
                  </a:cubicBezTo>
                </a:path>
              </a:pathLst>
            </a:custGeom>
            <a:noFill/>
            <a:ln w="88900" cap="flat">
              <a:solidFill>
                <a:srgbClr val="577198"/>
              </a:solidFill>
              <a:prstDash val="solid"/>
              <a:miter lim="400000"/>
              <a:tailEnd type="triangle" w="med" len="med"/>
            </a:ln>
            <a:effectLst/>
          </p:spPr>
          <p:txBody>
            <a:bodyPr/>
            <a:lstStyle/>
            <a:p>
              <a:pPr/>
            </a:p>
          </p:txBody>
        </p:sp>
        <p:sp>
          <p:nvSpPr>
            <p:cNvPr id="397" name="Connection Line"/>
            <p:cNvSpPr/>
            <p:nvPr/>
          </p:nvSpPr>
          <p:spPr>
            <a:xfrm>
              <a:off x="3014736" y="2493366"/>
              <a:ext cx="2938070" cy="32011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120" y="11674"/>
                    <a:pt x="10320" y="18874"/>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398" name="Connection Line"/>
            <p:cNvSpPr/>
            <p:nvPr/>
          </p:nvSpPr>
          <p:spPr>
            <a:xfrm>
              <a:off x="5563520" y="2956547"/>
              <a:ext cx="854673" cy="3090562"/>
            </a:xfrm>
            <a:custGeom>
              <a:avLst/>
              <a:gdLst/>
              <a:ahLst/>
              <a:cxnLst>
                <a:cxn ang="0">
                  <a:pos x="wd2" y="hd2"/>
                </a:cxn>
                <a:cxn ang="5400000">
                  <a:pos x="wd2" y="hd2"/>
                </a:cxn>
                <a:cxn ang="10800000">
                  <a:pos x="wd2" y="hd2"/>
                </a:cxn>
                <a:cxn ang="16200000">
                  <a:pos x="wd2" y="hd2"/>
                </a:cxn>
              </a:cxnLst>
              <a:rect l="0" t="0" r="r" b="b"/>
              <a:pathLst>
                <a:path w="16351" h="21600" fill="norm" stroke="1" extrusionOk="0">
                  <a:moveTo>
                    <a:pt x="10662" y="0"/>
                  </a:moveTo>
                  <a:cubicBezTo>
                    <a:pt x="-5249" y="9510"/>
                    <a:pt x="-3353" y="16710"/>
                    <a:pt x="16351" y="21600"/>
                  </a:cubicBezTo>
                </a:path>
              </a:pathLst>
            </a:custGeom>
            <a:noFill/>
            <a:ln w="88900" cap="flat">
              <a:solidFill>
                <a:srgbClr val="577198"/>
              </a:solidFill>
              <a:prstDash val="solid"/>
              <a:miter lim="400000"/>
              <a:headEnd type="triangle" w="med" len="med"/>
            </a:ln>
            <a:effectLst/>
          </p:spPr>
          <p:txBody>
            <a:bodyPr/>
            <a:lstStyle/>
            <a:p>
              <a:pPr/>
            </a:p>
          </p:txBody>
        </p:sp>
        <p:sp>
          <p:nvSpPr>
            <p:cNvPr id="399" name="Connection Line"/>
            <p:cNvSpPr/>
            <p:nvPr/>
          </p:nvSpPr>
          <p:spPr>
            <a:xfrm>
              <a:off x="6374774" y="2538563"/>
              <a:ext cx="983649" cy="2962335"/>
            </a:xfrm>
            <a:custGeom>
              <a:avLst/>
              <a:gdLst/>
              <a:ahLst/>
              <a:cxnLst>
                <a:cxn ang="0">
                  <a:pos x="wd2" y="hd2"/>
                </a:cxn>
                <a:cxn ang="5400000">
                  <a:pos x="wd2" y="hd2"/>
                </a:cxn>
                <a:cxn ang="10800000">
                  <a:pos x="wd2" y="hd2"/>
                </a:cxn>
                <a:cxn ang="16200000">
                  <a:pos x="wd2" y="hd2"/>
                </a:cxn>
              </a:cxnLst>
              <a:rect l="0" t="0" r="r" b="b"/>
              <a:pathLst>
                <a:path w="16499" h="21600" fill="norm" stroke="1" extrusionOk="0">
                  <a:moveTo>
                    <a:pt x="0" y="0"/>
                  </a:moveTo>
                  <a:cubicBezTo>
                    <a:pt x="19038" y="7801"/>
                    <a:pt x="21600" y="15001"/>
                    <a:pt x="7686" y="21600"/>
                  </a:cubicBezTo>
                </a:path>
              </a:pathLst>
            </a:custGeom>
            <a:noFill/>
            <a:ln w="88900" cap="flat">
              <a:solidFill>
                <a:srgbClr val="577198"/>
              </a:solidFill>
              <a:prstDash val="solid"/>
              <a:miter lim="400000"/>
              <a:tailEnd type="triangle" w="med" len="med"/>
            </a:ln>
            <a:effectLst/>
          </p:spPr>
          <p:txBody>
            <a:bodyPr/>
            <a:lstStyle/>
            <a:p>
              <a:pPr/>
            </a:p>
          </p:txBody>
        </p:sp>
        <p:sp>
          <p:nvSpPr>
            <p:cNvPr id="400" name="Connection Line"/>
            <p:cNvSpPr/>
            <p:nvPr/>
          </p:nvSpPr>
          <p:spPr>
            <a:xfrm>
              <a:off x="567596" y="4095660"/>
              <a:ext cx="3727496" cy="38857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3528" y="13824"/>
                    <a:pt x="10728" y="21024"/>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401" name="Connection Line"/>
            <p:cNvSpPr/>
            <p:nvPr/>
          </p:nvSpPr>
          <p:spPr>
            <a:xfrm>
              <a:off x="4878540" y="552861"/>
              <a:ext cx="4156406" cy="29802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94" y="2505"/>
                    <a:pt x="20994" y="9705"/>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402" name="Connection Line"/>
            <p:cNvSpPr/>
            <p:nvPr/>
          </p:nvSpPr>
          <p:spPr>
            <a:xfrm>
              <a:off x="625519" y="560144"/>
              <a:ext cx="4126705" cy="2973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8787" y="1333"/>
                    <a:pt x="1587" y="8533"/>
                    <a:pt x="0" y="21600"/>
                  </a:cubicBezTo>
                </a:path>
              </a:pathLst>
            </a:custGeom>
            <a:noFill/>
            <a:ln w="88900" cap="flat">
              <a:solidFill>
                <a:srgbClr val="577198"/>
              </a:solidFill>
              <a:prstDash val="solid"/>
              <a:miter lim="400000"/>
              <a:tailEnd type="triangle" w="med" len="med"/>
            </a:ln>
            <a:effectLst/>
          </p:spPr>
          <p:txBody>
            <a:bodyPr/>
            <a:lstStyle/>
            <a:p>
              <a:pPr/>
            </a:p>
          </p:txBody>
        </p:sp>
        <p:sp>
          <p:nvSpPr>
            <p:cNvPr id="380" name="Line"/>
            <p:cNvSpPr/>
            <p:nvPr/>
          </p:nvSpPr>
          <p:spPr>
            <a:xfrm flipV="1">
              <a:off x="2997438" y="949782"/>
              <a:ext cx="1354170" cy="157634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81" name="3"/>
            <p:cNvSpPr/>
            <p:nvPr/>
          </p:nvSpPr>
          <p:spPr>
            <a:xfrm>
              <a:off x="0" y="3528962"/>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382" name="1"/>
            <p:cNvSpPr/>
            <p:nvPr/>
          </p:nvSpPr>
          <p:spPr>
            <a:xfrm>
              <a:off x="2412340" y="1980074"/>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a:t>
              </a:r>
            </a:p>
          </p:txBody>
        </p:sp>
        <p:sp>
          <p:nvSpPr>
            <p:cNvPr id="383" name="5"/>
            <p:cNvSpPr/>
            <p:nvPr/>
          </p:nvSpPr>
          <p:spPr>
            <a:xfrm>
              <a:off x="2412340" y="5364051"/>
              <a:ext cx="1124434"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384" name="Circle"/>
            <p:cNvSpPr/>
            <p:nvPr/>
          </p:nvSpPr>
          <p:spPr>
            <a:xfrm>
              <a:off x="5899787" y="1980074"/>
              <a:ext cx="1124435" cy="1124434"/>
            </a:xfrm>
            <a:prstGeom prst="ellipse">
              <a:avLst/>
            </a:prstGeom>
            <a:solidFill>
              <a:srgbClr val="FFFFFF"/>
            </a:solidFill>
            <a:ln w="38100" cap="flat">
              <a:solidFill>
                <a:srgbClr val="83827D"/>
              </a:solidFill>
              <a:prstDash val="solid"/>
              <a:miter lim="400000"/>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85" name="6"/>
            <p:cNvSpPr/>
            <p:nvPr/>
          </p:nvSpPr>
          <p:spPr>
            <a:xfrm>
              <a:off x="5899787" y="5364051"/>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386" name="4"/>
            <p:cNvSpPr/>
            <p:nvPr/>
          </p:nvSpPr>
          <p:spPr>
            <a:xfrm>
              <a:off x="8452256" y="3528962"/>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4</a:t>
              </a:r>
            </a:p>
          </p:txBody>
        </p:sp>
        <p:sp>
          <p:nvSpPr>
            <p:cNvPr id="387" name="7"/>
            <p:cNvSpPr/>
            <p:nvPr/>
          </p:nvSpPr>
          <p:spPr>
            <a:xfrm>
              <a:off x="4226128" y="7344125"/>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7</a:t>
              </a:r>
            </a:p>
          </p:txBody>
        </p:sp>
        <p:sp>
          <p:nvSpPr>
            <p:cNvPr id="388" name="2"/>
            <p:cNvSpPr txBox="1"/>
            <p:nvPr/>
          </p:nvSpPr>
          <p:spPr>
            <a:xfrm>
              <a:off x="6231169" y="2156057"/>
              <a:ext cx="461671" cy="7724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defTabSz="819150">
                <a:defRPr sz="4200">
                  <a:latin typeface="Helvetica Neue"/>
                  <a:ea typeface="Helvetica Neue"/>
                  <a:cs typeface="Helvetica Neue"/>
                  <a:sym typeface="Helvetica Neue"/>
                </a:defRPr>
              </a:lvl1pPr>
            </a:lstStyle>
            <a:p>
              <a:pPr/>
              <a:r>
                <a:t>2</a:t>
              </a:r>
            </a:p>
          </p:txBody>
        </p:sp>
        <p:sp>
          <p:nvSpPr>
            <p:cNvPr id="389" name="Line"/>
            <p:cNvSpPr/>
            <p:nvPr/>
          </p:nvSpPr>
          <p:spPr>
            <a:xfrm flipH="1">
              <a:off x="3497941" y="5953538"/>
              <a:ext cx="2396597" cy="28125"/>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390" name="0"/>
            <p:cNvSpPr/>
            <p:nvPr/>
          </p:nvSpPr>
          <p:spPr>
            <a:xfrm>
              <a:off x="4205926" y="0"/>
              <a:ext cx="1124435" cy="112443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0</a:t>
              </a: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4"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405" name="From the start vertex, explore as far as possible along each branch before backtracking.…"/>
          <p:cNvSpPr txBox="1"/>
          <p:nvPr/>
        </p:nvSpPr>
        <p:spPr>
          <a:xfrm>
            <a:off x="1107561" y="2148131"/>
            <a:ext cx="13433645" cy="112664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From the start vertex, explore as far as possible along each branch before backtracking.</a:t>
            </a:r>
          </a:p>
          <a:p>
            <a:pPr algn="l"/>
          </a:p>
          <a:p>
            <a:pPr algn="l"/>
            <a:r>
              <a:t>This is often implemented recursively. For a graph, you </a:t>
            </a:r>
            <a:r>
              <a:rPr i="1">
                <a:latin typeface="Helvetica Neue"/>
                <a:ea typeface="Helvetica Neue"/>
                <a:cs typeface="Helvetica Neue"/>
                <a:sym typeface="Helvetica Neue"/>
              </a:rPr>
              <a:t>must mark visited vertices</a:t>
            </a:r>
            <a:r>
              <a:t>, or you might traverse forever (e.g., c☞e☞f☞c☞e…)</a:t>
            </a:r>
          </a:p>
          <a:p>
            <a:pPr algn="l"/>
          </a:p>
          <a:p>
            <a:pPr algn="l"/>
            <a:r>
              <a:t>DFS from a to h (assuming a-z order) visits:</a:t>
            </a:r>
          </a:p>
          <a:p>
            <a:pPr algn="l">
              <a:lnSpc>
                <a:spcPct val="30000"/>
              </a:lnSpc>
            </a:pPr>
            <a:r>
              <a:t>a☞</a:t>
            </a:r>
          </a:p>
          <a:p>
            <a:pPr algn="l">
              <a:lnSpc>
                <a:spcPct val="30000"/>
              </a:lnSpc>
            </a:pPr>
            <a:r>
              <a:t>   b☞</a:t>
            </a:r>
          </a:p>
          <a:p>
            <a:pPr algn="l">
              <a:lnSpc>
                <a:spcPct val="30000"/>
              </a:lnSpc>
            </a:pPr>
            <a:r>
              <a:t>      e☞</a:t>
            </a:r>
          </a:p>
          <a:p>
            <a:pPr algn="l">
              <a:lnSpc>
                <a:spcPct val="30000"/>
              </a:lnSpc>
            </a:pPr>
            <a:r>
              <a:t>        f☞</a:t>
            </a:r>
          </a:p>
          <a:p>
            <a:pPr algn="l">
              <a:lnSpc>
                <a:spcPct val="30000"/>
              </a:lnSpc>
            </a:pPr>
            <a:r>
              <a:t>           c☞</a:t>
            </a:r>
          </a:p>
          <a:p>
            <a:pPr algn="l">
              <a:lnSpc>
                <a:spcPct val="30000"/>
              </a:lnSpc>
            </a:pPr>
            <a:r>
              <a:t>              i (dead end — back to c,f,e,b,a)</a:t>
            </a:r>
          </a:p>
          <a:p>
            <a:pPr algn="l">
              <a:lnSpc>
                <a:spcPct val="30000"/>
              </a:lnSpc>
            </a:pPr>
            <a:r>
              <a:t>   d☞</a:t>
            </a:r>
          </a:p>
          <a:p>
            <a:pPr algn="l">
              <a:lnSpc>
                <a:spcPct val="30000"/>
              </a:lnSpc>
            </a:pPr>
            <a:r>
              <a:t>      g☞</a:t>
            </a:r>
          </a:p>
          <a:p>
            <a:pPr algn="l">
              <a:lnSpc>
                <a:spcPct val="30000"/>
              </a:lnSpc>
            </a:pPr>
            <a:r>
              <a:t>         h                      path found: a☞d☞g☞h</a:t>
            </a:r>
          </a:p>
        </p:txBody>
      </p:sp>
      <p:grpSp>
        <p:nvGrpSpPr>
          <p:cNvPr id="429" name="Group"/>
          <p:cNvGrpSpPr/>
          <p:nvPr/>
        </p:nvGrpSpPr>
        <p:grpSpPr>
          <a:xfrm>
            <a:off x="15055417" y="3045526"/>
            <a:ext cx="8480711" cy="6208112"/>
            <a:chOff x="0" y="0"/>
            <a:chExt cx="8480710" cy="6208110"/>
          </a:xfrm>
        </p:grpSpPr>
        <p:sp>
          <p:nvSpPr>
            <p:cNvPr id="432" name="Connection Line"/>
            <p:cNvSpPr/>
            <p:nvPr/>
          </p:nvSpPr>
          <p:spPr>
            <a:xfrm>
              <a:off x="6613407" y="776573"/>
              <a:ext cx="1867304" cy="472340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407" name="Line"/>
            <p:cNvSpPr/>
            <p:nvPr/>
          </p:nvSpPr>
          <p:spPr>
            <a:xfrm flipV="1">
              <a:off x="3636597" y="3495972"/>
              <a:ext cx="2649731" cy="19647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08" name="Line"/>
            <p:cNvSpPr/>
            <p:nvPr/>
          </p:nvSpPr>
          <p:spPr>
            <a:xfrm flipV="1">
              <a:off x="3662780" y="3734498"/>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09" name="Line"/>
            <p:cNvSpPr/>
            <p:nvPr/>
          </p:nvSpPr>
          <p:spPr>
            <a:xfrm>
              <a:off x="638926" y="3095131"/>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0" name="Line"/>
            <p:cNvSpPr/>
            <p:nvPr/>
          </p:nvSpPr>
          <p:spPr>
            <a:xfrm flipV="1">
              <a:off x="694478" y="323112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1" name="Line"/>
            <p:cNvSpPr/>
            <p:nvPr/>
          </p:nvSpPr>
          <p:spPr>
            <a:xfrm flipV="1">
              <a:off x="3679530" y="80825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2" name="Line"/>
            <p:cNvSpPr/>
            <p:nvPr/>
          </p:nvSpPr>
          <p:spPr>
            <a:xfrm flipV="1">
              <a:off x="6624116" y="1359236"/>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3" name="Line"/>
            <p:cNvSpPr/>
            <p:nvPr/>
          </p:nvSpPr>
          <p:spPr>
            <a:xfrm flipH="1">
              <a:off x="4174887" y="740707"/>
              <a:ext cx="2376019" cy="1817506"/>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4" name="Line"/>
            <p:cNvSpPr/>
            <p:nvPr/>
          </p:nvSpPr>
          <p:spPr>
            <a:xfrm>
              <a:off x="3484161" y="5532651"/>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5" name="Line"/>
            <p:cNvSpPr/>
            <p:nvPr/>
          </p:nvSpPr>
          <p:spPr>
            <a:xfrm>
              <a:off x="545919" y="5532651"/>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6" name="Line"/>
            <p:cNvSpPr/>
            <p:nvPr/>
          </p:nvSpPr>
          <p:spPr>
            <a:xfrm>
              <a:off x="3484161" y="3146355"/>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7" name="Line"/>
            <p:cNvSpPr/>
            <p:nvPr/>
          </p:nvSpPr>
          <p:spPr>
            <a:xfrm>
              <a:off x="533616" y="825759"/>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8" name="Line"/>
            <p:cNvSpPr/>
            <p:nvPr/>
          </p:nvSpPr>
          <p:spPr>
            <a:xfrm>
              <a:off x="591847" y="675459"/>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19" name="d"/>
            <p:cNvSpPr/>
            <p:nvPr/>
          </p:nvSpPr>
          <p:spPr>
            <a:xfrm>
              <a:off x="1" y="2418006"/>
              <a:ext cx="1355462"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420" name="b"/>
            <p:cNvSpPr/>
            <p:nvPr/>
          </p:nvSpPr>
          <p:spPr>
            <a:xfrm>
              <a:off x="2985051"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421" name="g"/>
            <p:cNvSpPr/>
            <p:nvPr/>
          </p:nvSpPr>
          <p:spPr>
            <a:xfrm>
              <a:off x="0" y="4836012"/>
              <a:ext cx="1355461" cy="135546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422" name="f"/>
            <p:cNvSpPr/>
            <p:nvPr/>
          </p:nvSpPr>
          <p:spPr>
            <a:xfrm>
              <a:off x="5970100" y="2418006"/>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423" name="e"/>
            <p:cNvSpPr/>
            <p:nvPr/>
          </p:nvSpPr>
          <p:spPr>
            <a:xfrm>
              <a:off x="2985051" y="2426325"/>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424" name="h"/>
            <p:cNvSpPr/>
            <p:nvPr/>
          </p:nvSpPr>
          <p:spPr>
            <a:xfrm>
              <a:off x="2985051"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425" name="Line"/>
            <p:cNvSpPr/>
            <p:nvPr/>
          </p:nvSpPr>
          <p:spPr>
            <a:xfrm flipV="1">
              <a:off x="677730" y="749017"/>
              <a:ext cx="1" cy="1639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426" name="a"/>
            <p:cNvSpPr/>
            <p:nvPr/>
          </p:nvSpPr>
          <p:spPr>
            <a:xfrm>
              <a:off x="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427" name="i"/>
            <p:cNvSpPr/>
            <p:nvPr/>
          </p:nvSpPr>
          <p:spPr>
            <a:xfrm>
              <a:off x="5970100"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428" name="c"/>
            <p:cNvSpPr/>
            <p:nvPr/>
          </p:nvSpPr>
          <p:spPr>
            <a:xfrm>
              <a:off x="597010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433" name="Connection Line"/>
          <p:cNvSpPr/>
          <p:nvPr/>
        </p:nvSpPr>
        <p:spPr>
          <a:xfrm>
            <a:off x="13856400" y="12346463"/>
            <a:ext cx="1347146" cy="733761"/>
          </a:xfrm>
          <a:custGeom>
            <a:avLst/>
            <a:gdLst/>
            <a:ahLst/>
            <a:cxnLst>
              <a:cxn ang="0">
                <a:pos x="wd2" y="hd2"/>
              </a:cxn>
              <a:cxn ang="5400000">
                <a:pos x="wd2" y="hd2"/>
              </a:cxn>
              <a:cxn ang="10800000">
                <a:pos x="wd2" y="hd2"/>
              </a:cxn>
              <a:cxn ang="16200000">
                <a:pos x="wd2" y="hd2"/>
              </a:cxn>
            </a:cxnLst>
            <a:rect l="0" t="0" r="r" b="b"/>
            <a:pathLst>
              <a:path w="21600" h="18446" fill="norm" stroke="1" extrusionOk="0">
                <a:moveTo>
                  <a:pt x="21600" y="0"/>
                </a:moveTo>
                <a:cubicBezTo>
                  <a:pt x="18604" y="16012"/>
                  <a:pt x="11404" y="21600"/>
                  <a:pt x="0" y="16763"/>
                </a:cubicBezTo>
              </a:path>
            </a:pathLst>
          </a:custGeom>
          <a:ln w="88900">
            <a:solidFill>
              <a:srgbClr val="7F0325"/>
            </a:solidFill>
            <a:miter lim="400000"/>
            <a:tailEnd type="triangle"/>
          </a:ln>
        </p:spPr>
        <p:txBody>
          <a:bodyPr/>
          <a:lstStyle/>
          <a:p>
            <a:pPr/>
          </a:p>
        </p:txBody>
      </p:sp>
      <p:sp>
        <p:nvSpPr>
          <p:cNvPr id="431" name="Notice: not the shortest!"/>
          <p:cNvSpPr txBox="1"/>
          <p:nvPr/>
        </p:nvSpPr>
        <p:spPr>
          <a:xfrm>
            <a:off x="14266121" y="11562750"/>
            <a:ext cx="668909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Notice: not the shortest!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1" grpId="1"/>
      <p:bldP build="whole" bldLvl="1" animBg="1" rev="0" advAuto="0" spid="433" grpId="2"/>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1"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462"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3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38" name="dfs from v1 to v2:…"/>
          <p:cNvSpPr txBox="1"/>
          <p:nvPr/>
        </p:nvSpPr>
        <p:spPr>
          <a:xfrm>
            <a:off x="343581" y="2148131"/>
            <a:ext cx="16124884" cy="41083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base case: if at v</a:t>
            </a:r>
            <a:r>
              <a:rPr baseline="-5999"/>
              <a:t>2</a:t>
            </a:r>
            <a:r>
              <a:t>, found! </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463"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44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4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50"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451"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452"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453"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454"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455"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456"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57"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458"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459"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pic>
        <p:nvPicPr>
          <p:cNvPr id="460" name="key.jpg" descr="key.jpg"/>
          <p:cNvPicPr>
            <a:picLocks noChangeAspect="1"/>
          </p:cNvPicPr>
          <p:nvPr/>
        </p:nvPicPr>
        <p:blipFill>
          <a:blip r:embed="rId2">
            <a:extLst/>
          </a:blip>
          <a:srcRect l="9089" t="7771" r="7726" b="9205"/>
          <a:stretch>
            <a:fillRect/>
          </a:stretch>
        </p:blipFill>
        <p:spPr>
          <a:xfrm>
            <a:off x="6435692" y="7183433"/>
            <a:ext cx="3940663" cy="3932861"/>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2"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493"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67"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68"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494"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470"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1"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2"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3"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4"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5"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6"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7"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8"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79"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80"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481"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482"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483"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484"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485"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486"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487"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488"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489"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490"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91"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7"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28"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498"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499"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29"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501"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2"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3"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4"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5"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6"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7"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8"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09"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10"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11"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12"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513"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14"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15"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516"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17"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18"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519"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20"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21"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22"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25" name="Group"/>
          <p:cNvGrpSpPr/>
          <p:nvPr/>
        </p:nvGrpSpPr>
        <p:grpSpPr>
          <a:xfrm>
            <a:off x="401028" y="7456741"/>
            <a:ext cx="4688474" cy="5871143"/>
            <a:chOff x="0" y="0"/>
            <a:chExt cx="4688472" cy="5871142"/>
          </a:xfrm>
        </p:grpSpPr>
        <p:graphicFrame>
          <p:nvGraphicFramePr>
            <p:cNvPr id="523"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24"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26"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2"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63"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533"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534"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64"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536"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7"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8"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39"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0"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1"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2"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3"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4"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5"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46"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47"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548"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49"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50"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51"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52"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553"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54"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55"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56"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557"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60" name="Group"/>
          <p:cNvGrpSpPr/>
          <p:nvPr/>
        </p:nvGrpSpPr>
        <p:grpSpPr>
          <a:xfrm>
            <a:off x="401028" y="7456741"/>
            <a:ext cx="4688474" cy="5871143"/>
            <a:chOff x="0" y="0"/>
            <a:chExt cx="4688472" cy="5871142"/>
          </a:xfrm>
        </p:grpSpPr>
        <p:graphicFrame>
          <p:nvGraphicFramePr>
            <p:cNvPr id="558"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59"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61"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7"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598"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568"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569"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599"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571"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2"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3"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4"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5"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6"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7"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8"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79"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80"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81"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582"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583"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584"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585"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586"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587"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588"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589"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590"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591"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592"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595" name="Group"/>
          <p:cNvGrpSpPr/>
          <p:nvPr/>
        </p:nvGrpSpPr>
        <p:grpSpPr>
          <a:xfrm>
            <a:off x="401028" y="7456741"/>
            <a:ext cx="4688474" cy="5871143"/>
            <a:chOff x="0" y="0"/>
            <a:chExt cx="4688472" cy="5871142"/>
          </a:xfrm>
        </p:grpSpPr>
        <p:graphicFrame>
          <p:nvGraphicFramePr>
            <p:cNvPr id="593"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594"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596"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2"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633"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603"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604"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634"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06"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7"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8"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09"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0"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1"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2"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3"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4"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5"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16"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617"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618"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619"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20"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21"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22"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623"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24"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25"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26"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27"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630" name="Group"/>
          <p:cNvGrpSpPr/>
          <p:nvPr/>
        </p:nvGrpSpPr>
        <p:grpSpPr>
          <a:xfrm>
            <a:off x="401028" y="7456741"/>
            <a:ext cx="4688474" cy="5871143"/>
            <a:chOff x="0" y="0"/>
            <a:chExt cx="4688472" cy="5871142"/>
          </a:xfrm>
        </p:grpSpPr>
        <p:graphicFrame>
          <p:nvGraphicFramePr>
            <p:cNvPr id="628"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dfs(b,c)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29"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631"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7"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668"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638"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639"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669"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41"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2"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3"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4"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5"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6"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7"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8"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49"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50"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51"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652"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653"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54"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55"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56"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657"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58"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59"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60"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61"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662"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pSp>
        <p:nvGrpSpPr>
          <p:cNvPr id="665" name="Group"/>
          <p:cNvGrpSpPr/>
          <p:nvPr/>
        </p:nvGrpSpPr>
        <p:grpSpPr>
          <a:xfrm>
            <a:off x="401028" y="7456741"/>
            <a:ext cx="4688474" cy="5871143"/>
            <a:chOff x="0" y="0"/>
            <a:chExt cx="4688472" cy="5871142"/>
          </a:xfrm>
        </p:grpSpPr>
        <p:graphicFrame>
          <p:nvGraphicFramePr>
            <p:cNvPr id="663"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64"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666"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2"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703"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673"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674"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04"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676"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7"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8"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79"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0"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1"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2"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3"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4"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5"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6"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687"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688"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689"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690"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691"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692"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693"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694"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695"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696"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697"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grpSp>
        <p:nvGrpSpPr>
          <p:cNvPr id="700" name="Group"/>
          <p:cNvGrpSpPr/>
          <p:nvPr/>
        </p:nvGrpSpPr>
        <p:grpSpPr>
          <a:xfrm>
            <a:off x="401028" y="7456741"/>
            <a:ext cx="4688474" cy="5871143"/>
            <a:chOff x="0" y="0"/>
            <a:chExt cx="4688472" cy="5871142"/>
          </a:xfrm>
        </p:grpSpPr>
        <p:graphicFrame>
          <p:nvGraphicFramePr>
            <p:cNvPr id="698"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561324">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814925">
                  <a:tc>
                    <a:txBody>
                      <a:bodyPr/>
                      <a:lstStyle/>
                      <a:p>
                        <a:pPr defTabSz="647700">
                          <a:defRPr sz="1800">
                            <a:solidFill>
                              <a:srgbClr val="000000"/>
                            </a:solidFill>
                          </a:defRPr>
                        </a:pPr>
                        <a:r>
                          <a:rPr sz="4600">
                            <a:solidFill>
                              <a:srgbClr val="444444"/>
                            </a:solidFill>
                            <a:sym typeface="Helvetica Neue"/>
                          </a:rPr>
                          <a:t>dfs(g,c)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699"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701"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7"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738"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708"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709"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39"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711"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2"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3"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4"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5"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6"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7"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8"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19"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20"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21"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722"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23"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724"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725"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726"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727"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728"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729"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730"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731" name="c"/>
          <p:cNvSpPr/>
          <p:nvPr/>
        </p:nvSpPr>
        <p:spPr>
          <a:xfrm>
            <a:off x="21905138" y="3055867"/>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pSp>
        <p:nvGrpSpPr>
          <p:cNvPr id="734" name="Group"/>
          <p:cNvGrpSpPr/>
          <p:nvPr/>
        </p:nvGrpSpPr>
        <p:grpSpPr>
          <a:xfrm>
            <a:off x="401028" y="7456741"/>
            <a:ext cx="4688474" cy="5871143"/>
            <a:chOff x="0" y="0"/>
            <a:chExt cx="4688472" cy="5871142"/>
          </a:xfrm>
        </p:grpSpPr>
        <p:graphicFrame>
          <p:nvGraphicFramePr>
            <p:cNvPr id="732"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561324">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814925">
                  <a:tc>
                    <a:txBody>
                      <a:bodyPr/>
                      <a:lstStyle/>
                      <a:p>
                        <a:pPr defTabSz="647700">
                          <a:defRPr sz="1800">
                            <a:solidFill>
                              <a:srgbClr val="000000"/>
                            </a:solidFill>
                          </a:defRPr>
                        </a:pPr>
                        <a:r>
                          <a:rPr strike="sngStrike" sz="4600">
                            <a:solidFill>
                              <a:srgbClr val="444444"/>
                            </a:solidFill>
                            <a:sym typeface="Helvetica Neue"/>
                          </a:rPr>
                          <a:t>dfs(g,c)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trike="sngStrike" sz="4600">
                            <a:solidFill>
                              <a:srgbClr val="444444"/>
                            </a:solidFill>
                            <a:sym typeface="Helvetica Neue"/>
                          </a:rPr>
                          <a:t>dfs(d,c)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trike="sngStrike" sz="4600">
                            <a:solidFill>
                              <a:srgbClr val="444444"/>
                            </a:solidFill>
                            <a:sym typeface="Helvetica Neue"/>
                          </a:rPr>
                          <a:t>dfs(a,c)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733"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735"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736"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2"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773"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743"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744"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74"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746"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47"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48"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49"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0"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1"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2"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3"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4"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5"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6" name="h"/>
          <p:cNvSpPr/>
          <p:nvPr/>
        </p:nvSpPr>
        <p:spPr>
          <a:xfrm>
            <a:off x="19307816" y="7287655"/>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757"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758"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759"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760"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761" name="e"/>
          <p:cNvSpPr/>
          <p:nvPr/>
        </p:nvSpPr>
        <p:spPr>
          <a:xfrm>
            <a:off x="19322389" y="5190230"/>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762" name="a"/>
          <p:cNvSpPr/>
          <p:nvPr/>
        </p:nvSpPr>
        <p:spPr>
          <a:xfrm>
            <a:off x="16739640"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763" name="b"/>
          <p:cNvSpPr/>
          <p:nvPr/>
        </p:nvSpPr>
        <p:spPr>
          <a:xfrm>
            <a:off x="19322389" y="3030467"/>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764" name="d"/>
          <p:cNvSpPr/>
          <p:nvPr/>
        </p:nvSpPr>
        <p:spPr>
          <a:xfrm>
            <a:off x="16739640" y="5169246"/>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765" name="g"/>
          <p:cNvSpPr/>
          <p:nvPr/>
        </p:nvSpPr>
        <p:spPr>
          <a:xfrm>
            <a:off x="16744906" y="7289631"/>
            <a:ext cx="1179401"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766" name="f"/>
          <p:cNvSpPr/>
          <p:nvPr/>
        </p:nvSpPr>
        <p:spPr>
          <a:xfrm>
            <a:off x="21870727" y="5213291"/>
            <a:ext cx="1179401"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767" name="c"/>
          <p:cNvSpPr/>
          <p:nvPr/>
        </p:nvSpPr>
        <p:spPr>
          <a:xfrm>
            <a:off x="21905138" y="3030467"/>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pSp>
        <p:nvGrpSpPr>
          <p:cNvPr id="770" name="Group"/>
          <p:cNvGrpSpPr/>
          <p:nvPr/>
        </p:nvGrpSpPr>
        <p:grpSpPr>
          <a:xfrm>
            <a:off x="401028" y="7456741"/>
            <a:ext cx="4688474" cy="5871143"/>
            <a:chOff x="0" y="0"/>
            <a:chExt cx="4688472" cy="5871142"/>
          </a:xfrm>
        </p:grpSpPr>
        <p:graphicFrame>
          <p:nvGraphicFramePr>
            <p:cNvPr id="768"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756869">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19381">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dfs(f,c)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769"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graphicFrame>
        <p:nvGraphicFramePr>
          <p:cNvPr id="771"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6" name="Depth First Search (DFS): Recurs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Recursive pseudocode</a:t>
            </a:r>
          </a:p>
        </p:txBody>
      </p:sp>
      <p:sp>
        <p:nvSpPr>
          <p:cNvPr id="777" name="dfs from v1 to v2:…"/>
          <p:cNvSpPr txBox="1"/>
          <p:nvPr/>
        </p:nvSpPr>
        <p:spPr>
          <a:xfrm>
            <a:off x="343581" y="2148131"/>
            <a:ext cx="16124884" cy="3308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mark v</a:t>
            </a:r>
            <a:r>
              <a:rPr baseline="-5999"/>
              <a:t>1</a:t>
            </a:r>
            <a:r>
              <a:t> as visited.</a:t>
            </a:r>
          </a:p>
          <a:p>
            <a:pPr algn="l">
              <a:defRPr sz="5200"/>
            </a:pPr>
            <a:r>
              <a:t>    for all edges from v</a:t>
            </a:r>
            <a:r>
              <a:rPr baseline="-5999"/>
              <a:t>1</a:t>
            </a:r>
            <a:r>
              <a:t> to its neighbors: </a:t>
            </a:r>
          </a:p>
          <a:p>
            <a:pPr algn="l">
              <a:defRPr sz="5200"/>
            </a:pPr>
            <a:r>
              <a:t>         if neighbor n is unvisited, recursively call </a:t>
            </a:r>
            <a:r>
              <a:rPr b="1">
                <a:latin typeface="Helvetica Neue"/>
                <a:ea typeface="Helvetica Neue"/>
                <a:cs typeface="Helvetica Neue"/>
                <a:sym typeface="Helvetica Neue"/>
              </a:rPr>
              <a:t>dfs</a:t>
            </a:r>
            <a:r>
              <a:t>(n, v</a:t>
            </a:r>
            <a:r>
              <a:rPr baseline="-5999"/>
              <a:t>2</a:t>
            </a:r>
            <a:r>
              <a:t>).</a:t>
            </a:r>
          </a:p>
        </p:txBody>
      </p:sp>
      <p:sp>
        <p:nvSpPr>
          <p:cNvPr id="778" name="Let's look at dfs from h to c:"/>
          <p:cNvSpPr txBox="1"/>
          <p:nvPr/>
        </p:nvSpPr>
        <p:spPr>
          <a:xfrm>
            <a:off x="165897" y="5646379"/>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779" name="Table"/>
          <p:cNvGraphicFramePr/>
          <p:nvPr/>
        </p:nvGraphicFramePr>
        <p:xfrm>
          <a:off x="6366596" y="6694264"/>
          <a:ext cx="8320572"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748516"/>
                <a:gridCol w="4559354"/>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pSp>
        <p:nvGrpSpPr>
          <p:cNvPr id="803" name="Group"/>
          <p:cNvGrpSpPr/>
          <p:nvPr/>
        </p:nvGrpSpPr>
        <p:grpSpPr>
          <a:xfrm>
            <a:off x="16739640" y="2983009"/>
            <a:ext cx="7350008" cy="5486024"/>
            <a:chOff x="0" y="0"/>
            <a:chExt cx="7350007" cy="5486023"/>
          </a:xfrm>
        </p:grpSpPr>
        <p:sp>
          <p:nvSpPr>
            <p:cNvPr id="809" name="Connection Line"/>
            <p:cNvSpPr/>
            <p:nvPr/>
          </p:nvSpPr>
          <p:spPr>
            <a:xfrm>
              <a:off x="825661" y="1130337"/>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810" name="Connection Line"/>
            <p:cNvSpPr/>
            <p:nvPr/>
          </p:nvSpPr>
          <p:spPr>
            <a:xfrm>
              <a:off x="543458" y="737027"/>
              <a:ext cx="2268114"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811" name="Connection Line"/>
            <p:cNvSpPr/>
            <p:nvPr/>
          </p:nvSpPr>
          <p:spPr>
            <a:xfrm>
              <a:off x="5725247" y="758010"/>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783" name="Line"/>
            <p:cNvSpPr/>
            <p:nvPr/>
          </p:nvSpPr>
          <p:spPr>
            <a:xfrm flipV="1">
              <a:off x="3135092" y="3124187"/>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4" name="Line"/>
            <p:cNvSpPr/>
            <p:nvPr/>
          </p:nvSpPr>
          <p:spPr>
            <a:xfrm flipV="1">
              <a:off x="3157875" y="3331731"/>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5" name="Line"/>
            <p:cNvSpPr/>
            <p:nvPr/>
          </p:nvSpPr>
          <p:spPr>
            <a:xfrm>
              <a:off x="526788" y="2775412"/>
              <a:ext cx="2306275" cy="17010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6" name="Line"/>
            <p:cNvSpPr/>
            <p:nvPr/>
          </p:nvSpPr>
          <p:spPr>
            <a:xfrm flipV="1">
              <a:off x="575125" y="289374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7" name="Line"/>
            <p:cNvSpPr/>
            <p:nvPr/>
          </p:nvSpPr>
          <p:spPr>
            <a:xfrm flipV="1">
              <a:off x="3172449" y="785576"/>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8" name="Line"/>
            <p:cNvSpPr/>
            <p:nvPr/>
          </p:nvSpPr>
          <p:spPr>
            <a:xfrm flipV="1">
              <a:off x="5734564" y="1264990"/>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89" name="Line"/>
            <p:cNvSpPr/>
            <p:nvPr/>
          </p:nvSpPr>
          <p:spPr>
            <a:xfrm flipH="1">
              <a:off x="3603465" y="726802"/>
              <a:ext cx="2067399" cy="15814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90" name="Line"/>
            <p:cNvSpPr/>
            <p:nvPr/>
          </p:nvSpPr>
          <p:spPr>
            <a:xfrm>
              <a:off x="445861" y="4896323"/>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91" name="Line"/>
            <p:cNvSpPr/>
            <p:nvPr/>
          </p:nvSpPr>
          <p:spPr>
            <a:xfrm>
              <a:off x="3002457" y="2819982"/>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92" name="Line"/>
            <p:cNvSpPr/>
            <p:nvPr/>
          </p:nvSpPr>
          <p:spPr>
            <a:xfrm>
              <a:off x="485823" y="670029"/>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93" name="h"/>
            <p:cNvSpPr/>
            <p:nvPr/>
          </p:nvSpPr>
          <p:spPr>
            <a:xfrm>
              <a:off x="2568176" y="4304646"/>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794" name="Line"/>
            <p:cNvSpPr/>
            <p:nvPr/>
          </p:nvSpPr>
          <p:spPr>
            <a:xfrm flipV="1">
              <a:off x="560552" y="734033"/>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795" name="i"/>
            <p:cNvSpPr/>
            <p:nvPr/>
          </p:nvSpPr>
          <p:spPr>
            <a:xfrm>
              <a:off x="5165498" y="4304646"/>
              <a:ext cx="1179402" cy="117940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796" name="e"/>
            <p:cNvSpPr/>
            <p:nvPr/>
          </p:nvSpPr>
          <p:spPr>
            <a:xfrm>
              <a:off x="2582749" y="2207221"/>
              <a:ext cx="1179401"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797" name="a"/>
            <p:cNvSpPr/>
            <p:nvPr/>
          </p:nvSpPr>
          <p:spPr>
            <a:xfrm>
              <a:off x="0"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798" name="b"/>
            <p:cNvSpPr/>
            <p:nvPr/>
          </p:nvSpPr>
          <p:spPr>
            <a:xfrm>
              <a:off x="2582749"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799" name="d"/>
            <p:cNvSpPr/>
            <p:nvPr/>
          </p:nvSpPr>
          <p:spPr>
            <a:xfrm>
              <a:off x="0" y="2186237"/>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800" name="g"/>
            <p:cNvSpPr/>
            <p:nvPr/>
          </p:nvSpPr>
          <p:spPr>
            <a:xfrm>
              <a:off x="5266" y="4306622"/>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801" name="f"/>
            <p:cNvSpPr/>
            <p:nvPr/>
          </p:nvSpPr>
          <p:spPr>
            <a:xfrm>
              <a:off x="5131086" y="223028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802" name="c"/>
            <p:cNvSpPr/>
            <p:nvPr/>
          </p:nvSpPr>
          <p:spPr>
            <a:xfrm>
              <a:off x="5165498"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grpSp>
        <p:nvGrpSpPr>
          <p:cNvPr id="806" name="Group"/>
          <p:cNvGrpSpPr/>
          <p:nvPr/>
        </p:nvGrpSpPr>
        <p:grpSpPr>
          <a:xfrm>
            <a:off x="401028" y="7456741"/>
            <a:ext cx="4688474" cy="5871143"/>
            <a:chOff x="0" y="0"/>
            <a:chExt cx="4688472" cy="5871142"/>
          </a:xfrm>
        </p:grpSpPr>
        <p:graphicFrame>
          <p:nvGraphicFramePr>
            <p:cNvPr id="804" name="Table"/>
            <p:cNvGraphicFramePr/>
            <p:nvPr/>
          </p:nvGraphicFramePr>
          <p:xfrm>
            <a:off x="1861903" y="1041565"/>
            <a:ext cx="2826570" cy="482957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756869">
                  <a:tc>
                    <a:txBody>
                      <a:bodyPr/>
                      <a:lstStyle/>
                      <a:p>
                        <a:pPr defTabSz="647700">
                          <a:defRPr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19381">
                  <a:tc>
                    <a:txBody>
                      <a:bodyPr/>
                      <a:lstStyle/>
                      <a:p>
                        <a:pPr defTabSz="647700">
                          <a:defRPr strike="sngStrike" sz="4600">
                            <a:sym typeface="Helvetica Neue"/>
                          </a:defRPr>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dfs(c,c)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dfs(f,c)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dfs(e,c)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defTabSz="647700">
                          <a:defRPr sz="1800">
                            <a:solidFill>
                              <a:srgbClr val="000000"/>
                            </a:solidFill>
                          </a:defRPr>
                        </a:pPr>
                        <a:r>
                          <a:rPr sz="4600">
                            <a:solidFill>
                              <a:srgbClr val="444444"/>
                            </a:solidFill>
                            <a:sym typeface="Helvetica Neue"/>
                          </a:rPr>
                          <a:t>dfs(h,c)</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805" name="call stack:"/>
            <p:cNvSpPr txBox="1"/>
            <p:nvPr/>
          </p:nvSpPr>
          <p:spPr>
            <a:xfrm>
              <a:off x="0" y="-1"/>
              <a:ext cx="2831466"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call stack:</a:t>
              </a:r>
            </a:p>
          </p:txBody>
        </p:sp>
      </p:grpSp>
      <p:sp>
        <p:nvSpPr>
          <p:cNvPr id="807" name="found!"/>
          <p:cNvSpPr txBox="1"/>
          <p:nvPr/>
        </p:nvSpPr>
        <p:spPr>
          <a:xfrm rot="19157699">
            <a:off x="319527" y="11397792"/>
            <a:ext cx="203136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found!</a:t>
            </a:r>
          </a:p>
        </p:txBody>
      </p:sp>
      <p:graphicFrame>
        <p:nvGraphicFramePr>
          <p:cNvPr id="808" name="Table"/>
          <p:cNvGraphicFramePr/>
          <p:nvPr/>
        </p:nvGraphicFramePr>
        <p:xfrm>
          <a:off x="8424653" y="6004360"/>
          <a:ext cx="3437148"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9"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840"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1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816" name="dfs from v1 to v2:…"/>
          <p:cNvSpPr txBox="1"/>
          <p:nvPr/>
        </p:nvSpPr>
        <p:spPr>
          <a:xfrm>
            <a:off x="172491" y="1729658"/>
            <a:ext cx="16124883" cy="64959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dfs</a:t>
            </a:r>
            <a:r>
              <a:t> from v</a:t>
            </a:r>
            <a:r>
              <a:rPr baseline="-5999" sz="5100"/>
              <a:t>1</a:t>
            </a:r>
            <a:r>
              <a:t> to v</a:t>
            </a:r>
            <a:r>
              <a:rPr baseline="-5999"/>
              <a:t>2</a:t>
            </a:r>
            <a:r>
              <a:t>:</a:t>
            </a:r>
          </a:p>
          <a:p>
            <a:pPr algn="l">
              <a:defRPr sz="5200"/>
            </a:pPr>
            <a:r>
              <a:t>    create a stack, s</a:t>
            </a:r>
          </a:p>
          <a:p>
            <a:pPr algn="l">
              <a:defRPr sz="5200"/>
            </a:pPr>
            <a:r>
              <a:t>    s.push(v</a:t>
            </a:r>
            <a:r>
              <a:rPr baseline="-5999"/>
              <a:t>1</a:t>
            </a:r>
            <a:r>
              <a:t>)</a:t>
            </a:r>
          </a:p>
          <a:p>
            <a:pPr algn="l">
              <a:defRPr sz="5200"/>
            </a:pPr>
            <a:r>
              <a:t>    while s is not empty:</a:t>
            </a:r>
          </a:p>
          <a:p>
            <a:pPr algn="l">
              <a:defRPr sz="5200"/>
            </a:pPr>
            <a:r>
              <a:t>        v = s.pop()</a:t>
            </a:r>
          </a:p>
          <a:p>
            <a:pPr algn="l">
              <a:defRPr sz="5200"/>
            </a:pPr>
            <a:r>
              <a:t>        if v has not been visited:</a:t>
            </a:r>
          </a:p>
          <a:p>
            <a:pPr algn="l">
              <a:defRPr sz="5200"/>
            </a:pPr>
            <a:r>
              <a:t>             mark v as visited</a:t>
            </a:r>
          </a:p>
          <a:p>
            <a:pPr algn="l">
              <a:defRPr sz="5200"/>
            </a:pPr>
            <a:r>
              <a:t>             push all neighbors of v onto the stack </a:t>
            </a:r>
          </a:p>
        </p:txBody>
      </p:sp>
      <p:sp>
        <p:nvSpPr>
          <p:cNvPr id="841"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18"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19"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0"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1"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2"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3"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4"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5"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6"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7"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28"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29"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30"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831"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832"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833"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834"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35"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836"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837"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pic>
        <p:nvPicPr>
          <p:cNvPr id="838" name="key.jpg" descr="key.jpg"/>
          <p:cNvPicPr>
            <a:picLocks noChangeAspect="1"/>
          </p:cNvPicPr>
          <p:nvPr/>
        </p:nvPicPr>
        <p:blipFill>
          <a:blip r:embed="rId2">
            <a:extLst/>
          </a:blip>
          <a:srcRect l="9089" t="7771" r="7726" b="9205"/>
          <a:stretch>
            <a:fillRect/>
          </a:stretch>
        </p:blipFill>
        <p:spPr>
          <a:xfrm>
            <a:off x="4600337" y="8785726"/>
            <a:ext cx="3940663" cy="3932862"/>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88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4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846" name="dfs from v1 to v2:…"/>
          <p:cNvSpPr txBox="1"/>
          <p:nvPr/>
        </p:nvSpPr>
        <p:spPr>
          <a:xfrm>
            <a:off x="172491" y="1729658"/>
            <a:ext cx="1612488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sp>
        <p:nvSpPr>
          <p:cNvPr id="88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48"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49"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0"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1"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2"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3"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4"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5"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6"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7"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58"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59"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60"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861"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862"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863" name="h"/>
          <p:cNvSpPr/>
          <p:nvPr/>
        </p:nvSpPr>
        <p:spPr>
          <a:xfrm>
            <a:off x="11820734"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864"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65"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866"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867"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868"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869"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h</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870" name="push h"/>
          <p:cNvSpPr txBox="1"/>
          <p:nvPr/>
        </p:nvSpPr>
        <p:spPr>
          <a:xfrm>
            <a:off x="2809936" y="9698262"/>
            <a:ext cx="198374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push h</a:t>
            </a:r>
          </a:p>
        </p:txBody>
      </p:sp>
      <p:graphicFrame>
        <p:nvGraphicFramePr>
          <p:cNvPr id="871"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872"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873"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grpSp>
        <p:nvGrpSpPr>
          <p:cNvPr id="878" name="Group"/>
          <p:cNvGrpSpPr/>
          <p:nvPr/>
        </p:nvGrpSpPr>
        <p:grpSpPr>
          <a:xfrm>
            <a:off x="174881" y="5656064"/>
            <a:ext cx="24014125" cy="2512389"/>
            <a:chOff x="0" y="0"/>
            <a:chExt cx="24014123" cy="2512387"/>
          </a:xfrm>
        </p:grpSpPr>
        <p:sp>
          <p:nvSpPr>
            <p:cNvPr id="874"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5"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6"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877"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92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88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92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88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8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8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89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89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89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900"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901"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902"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03"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04"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05"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06"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07"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908" name="in while loop:…"/>
          <p:cNvSpPr txBox="1"/>
          <p:nvPr/>
        </p:nvSpPr>
        <p:spPr>
          <a:xfrm>
            <a:off x="1792898" y="9516265"/>
            <a:ext cx="3843021"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h</a:t>
            </a:r>
          </a:p>
        </p:txBody>
      </p:sp>
      <p:graphicFrame>
        <p:nvGraphicFramePr>
          <p:cNvPr id="909"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10"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graphicFrame>
        <p:nvGraphicFramePr>
          <p:cNvPr id="911"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12"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13" name="dfs from v1 to v2:…"/>
          <p:cNvSpPr txBox="1"/>
          <p:nvPr/>
        </p:nvSpPr>
        <p:spPr>
          <a:xfrm>
            <a:off x="172491" y="1729658"/>
            <a:ext cx="1612488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18" name="Group"/>
          <p:cNvGrpSpPr/>
          <p:nvPr/>
        </p:nvGrpSpPr>
        <p:grpSpPr>
          <a:xfrm>
            <a:off x="174881" y="5656064"/>
            <a:ext cx="24014125" cy="2512389"/>
            <a:chOff x="0" y="0"/>
            <a:chExt cx="24014123" cy="2512387"/>
          </a:xfrm>
        </p:grpSpPr>
        <p:sp>
          <p:nvSpPr>
            <p:cNvPr id="914"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5"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6"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17"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96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92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96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92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2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2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3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93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93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940" name="f"/>
          <p:cNvSpPr/>
          <p:nvPr/>
        </p:nvSpPr>
        <p:spPr>
          <a:xfrm>
            <a:off x="14418056" y="3852641"/>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941"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942"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43"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44"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45"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46"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47"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f</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sp>
        <p:nvSpPr>
          <p:cNvPr id="948" name="in while loop:…"/>
          <p:cNvSpPr txBox="1"/>
          <p:nvPr/>
        </p:nvSpPr>
        <p:spPr>
          <a:xfrm>
            <a:off x="879004" y="9897265"/>
            <a:ext cx="6925901"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in while loop:</a:t>
            </a:r>
          </a:p>
          <a:p>
            <a:pPr algn="l"/>
            <a:r>
              <a:t>     push all </a:t>
            </a:r>
          </a:p>
          <a:p>
            <a:pPr algn="l"/>
            <a:r>
              <a:t>        neighbors of h</a:t>
            </a:r>
          </a:p>
        </p:txBody>
      </p:sp>
      <p:graphicFrame>
        <p:nvGraphicFramePr>
          <p:cNvPr id="949"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50"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graphicFrame>
        <p:nvGraphicFramePr>
          <p:cNvPr id="951"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52"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53" name="dfs from v1 to v2:…"/>
          <p:cNvSpPr txBox="1"/>
          <p:nvPr/>
        </p:nvSpPr>
        <p:spPr>
          <a:xfrm>
            <a:off x="172491" y="1729658"/>
            <a:ext cx="13686733"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58" name="Group"/>
          <p:cNvGrpSpPr/>
          <p:nvPr/>
        </p:nvGrpSpPr>
        <p:grpSpPr>
          <a:xfrm>
            <a:off x="174881" y="5656064"/>
            <a:ext cx="24014125" cy="2512389"/>
            <a:chOff x="0" y="0"/>
            <a:chExt cx="24014123" cy="2512387"/>
          </a:xfrm>
        </p:grpSpPr>
        <p:sp>
          <p:nvSpPr>
            <p:cNvPr id="954"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5"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6"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57"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00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96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100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96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6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6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7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97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97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980"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981"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982"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983"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984"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985"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986"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987" name="in while loop:…"/>
          <p:cNvSpPr txBox="1"/>
          <p:nvPr/>
        </p:nvSpPr>
        <p:spPr>
          <a:xfrm>
            <a:off x="1792898" y="9516265"/>
            <a:ext cx="3843021" cy="3131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f</a:t>
            </a:r>
          </a:p>
        </p:txBody>
      </p:sp>
      <p:sp>
        <p:nvSpPr>
          <p:cNvPr id="988"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989"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graphicFrame>
        <p:nvGraphicFramePr>
          <p:cNvPr id="990"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991"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992" name="dfs from v1 to v2:…"/>
          <p:cNvSpPr txBox="1"/>
          <p:nvPr/>
        </p:nvSpPr>
        <p:spPr>
          <a:xfrm>
            <a:off x="172491" y="1729658"/>
            <a:ext cx="15444017"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997" name="Group"/>
          <p:cNvGrpSpPr/>
          <p:nvPr/>
        </p:nvGrpSpPr>
        <p:grpSpPr>
          <a:xfrm>
            <a:off x="174881" y="5656064"/>
            <a:ext cx="24014125" cy="2512389"/>
            <a:chOff x="0" y="0"/>
            <a:chExt cx="24014123" cy="2512387"/>
          </a:xfrm>
        </p:grpSpPr>
        <p:sp>
          <p:nvSpPr>
            <p:cNvPr id="99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99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998"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04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00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104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00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0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0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1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01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01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020"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21"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1022"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023" name="c"/>
          <p:cNvSpPr/>
          <p:nvPr/>
        </p:nvSpPr>
        <p:spPr>
          <a:xfrm>
            <a:off x="14418056"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1024"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1025"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1026"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027"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028"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029" name="in while loop:…"/>
          <p:cNvSpPr txBox="1"/>
          <p:nvPr/>
        </p:nvSpPr>
        <p:spPr>
          <a:xfrm>
            <a:off x="879004" y="9897265"/>
            <a:ext cx="6925901"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in while loop:</a:t>
            </a:r>
          </a:p>
          <a:p>
            <a:pPr algn="l"/>
            <a:r>
              <a:t>     push all </a:t>
            </a:r>
          </a:p>
          <a:p>
            <a:pPr algn="l"/>
            <a:r>
              <a:t>        neighbors of f</a:t>
            </a:r>
          </a:p>
        </p:txBody>
      </p:sp>
      <p:graphicFrame>
        <p:nvGraphicFramePr>
          <p:cNvPr id="1030"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1031"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1032" name="dfs from v1 to v2:…"/>
          <p:cNvSpPr txBox="1"/>
          <p:nvPr/>
        </p:nvSpPr>
        <p:spPr>
          <a:xfrm>
            <a:off x="172491" y="1729658"/>
            <a:ext cx="13602408"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1037" name="Group"/>
          <p:cNvGrpSpPr/>
          <p:nvPr/>
        </p:nvGrpSpPr>
        <p:grpSpPr>
          <a:xfrm>
            <a:off x="174881" y="5656064"/>
            <a:ext cx="24014125" cy="2512389"/>
            <a:chOff x="0" y="0"/>
            <a:chExt cx="24014123" cy="2512387"/>
          </a:xfrm>
        </p:grpSpPr>
        <p:sp>
          <p:nvSpPr>
            <p:cNvPr id="103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3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1038"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9" name="Connection Line"/>
          <p:cNvSpPr/>
          <p:nvPr/>
        </p:nvSpPr>
        <p:spPr>
          <a:xfrm>
            <a:off x="10078218" y="2796741"/>
            <a:ext cx="2379337" cy="168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080" name="Connection Line"/>
          <p:cNvSpPr/>
          <p:nvPr/>
        </p:nvSpPr>
        <p:spPr>
          <a:xfrm>
            <a:off x="9796016" y="2403430"/>
            <a:ext cx="2268114"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045" name="Depth First Search (D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 Iterative pseudocode</a:t>
            </a:r>
          </a:p>
        </p:txBody>
      </p:sp>
      <p:sp>
        <p:nvSpPr>
          <p:cNvPr id="1081" name="Connection Line"/>
          <p:cNvSpPr/>
          <p:nvPr/>
        </p:nvSpPr>
        <p:spPr>
          <a:xfrm>
            <a:off x="14977805" y="2424413"/>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047" name="Line"/>
          <p:cNvSpPr/>
          <p:nvPr/>
        </p:nvSpPr>
        <p:spPr>
          <a:xfrm flipV="1">
            <a:off x="12387650" y="4790591"/>
            <a:ext cx="2305559" cy="1709507"/>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48" name="Line"/>
          <p:cNvSpPr/>
          <p:nvPr/>
        </p:nvSpPr>
        <p:spPr>
          <a:xfrm flipV="1">
            <a:off x="12410433" y="4998135"/>
            <a:ext cx="1" cy="14443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49" name="Line"/>
          <p:cNvSpPr/>
          <p:nvPr/>
        </p:nvSpPr>
        <p:spPr>
          <a:xfrm>
            <a:off x="9779346" y="4441815"/>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0" name="Line"/>
          <p:cNvSpPr/>
          <p:nvPr/>
        </p:nvSpPr>
        <p:spPr>
          <a:xfrm flipV="1">
            <a:off x="9827683" y="4560144"/>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1" name="Line"/>
          <p:cNvSpPr/>
          <p:nvPr/>
        </p:nvSpPr>
        <p:spPr>
          <a:xfrm flipV="1">
            <a:off x="12425006" y="245198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2" name="Line"/>
          <p:cNvSpPr/>
          <p:nvPr/>
        </p:nvSpPr>
        <p:spPr>
          <a:xfrm flipV="1">
            <a:off x="14987122" y="2931394"/>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3" name="Line"/>
          <p:cNvSpPr/>
          <p:nvPr/>
        </p:nvSpPr>
        <p:spPr>
          <a:xfrm flipH="1">
            <a:off x="12856022" y="2393206"/>
            <a:ext cx="2067400" cy="158143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4" name="Line"/>
          <p:cNvSpPr/>
          <p:nvPr/>
        </p:nvSpPr>
        <p:spPr>
          <a:xfrm>
            <a:off x="9698418" y="6562726"/>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5" name="Line"/>
          <p:cNvSpPr/>
          <p:nvPr/>
        </p:nvSpPr>
        <p:spPr>
          <a:xfrm>
            <a:off x="12255014" y="4486385"/>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6" name="Line"/>
          <p:cNvSpPr/>
          <p:nvPr/>
        </p:nvSpPr>
        <p:spPr>
          <a:xfrm>
            <a:off x="9738380" y="2336432"/>
            <a:ext cx="2189555"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57" name="d"/>
          <p:cNvSpPr/>
          <p:nvPr/>
        </p:nvSpPr>
        <p:spPr>
          <a:xfrm>
            <a:off x="9223410" y="3852641"/>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058" name="b"/>
          <p:cNvSpPr/>
          <p:nvPr/>
        </p:nvSpPr>
        <p:spPr>
          <a:xfrm>
            <a:off x="11820734"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059" name="g"/>
          <p:cNvSpPr/>
          <p:nvPr/>
        </p:nvSpPr>
        <p:spPr>
          <a:xfrm>
            <a:off x="9223409" y="5956574"/>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060" name="Line"/>
          <p:cNvSpPr/>
          <p:nvPr/>
        </p:nvSpPr>
        <p:spPr>
          <a:xfrm flipV="1">
            <a:off x="9813110" y="2400436"/>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061" name="a"/>
          <p:cNvSpPr/>
          <p:nvPr/>
        </p:nvSpPr>
        <p:spPr>
          <a:xfrm>
            <a:off x="9223409" y="1748708"/>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1062" name="i"/>
          <p:cNvSpPr/>
          <p:nvPr/>
        </p:nvSpPr>
        <p:spPr>
          <a:xfrm>
            <a:off x="14418056" y="5971050"/>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063" name="Let's look at dfs from h to c:"/>
          <p:cNvSpPr txBox="1"/>
          <p:nvPr/>
        </p:nvSpPr>
        <p:spPr>
          <a:xfrm>
            <a:off x="165897" y="8437574"/>
            <a:ext cx="791273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dfs</a:t>
            </a:r>
            <a:r>
              <a:t> from h to c:</a:t>
            </a:r>
          </a:p>
        </p:txBody>
      </p:sp>
      <p:graphicFrame>
        <p:nvGraphicFramePr>
          <p:cNvPr id="1064" name="Table"/>
          <p:cNvGraphicFramePr/>
          <p:nvPr/>
        </p:nvGraphicFramePr>
        <p:xfrm>
          <a:off x="9267312" y="8673417"/>
          <a:ext cx="2826570" cy="482957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813869"/>
              </a:tblGrid>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sz="4600"/>
                      </a:pP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c</a:t>
                      </a:r>
                    </a:p>
                  </a:txBody>
                  <a:tcPr marL="50800" marR="50800" marT="50800" marB="50800" anchor="ctr" anchorCtr="0" horzOverflow="overflow">
                    <a:lnL w="12700">
                      <a:solidFill>
                        <a:srgbClr val="3C3C1D"/>
                      </a:solidFill>
                      <a:miter lim="400000"/>
                    </a:lnL>
                    <a:lnR w="12700">
                      <a:solidFill>
                        <a:srgbClr val="3C3C1D"/>
                      </a:solidFill>
                      <a:miter lim="400000"/>
                    </a:lnR>
                  </a:tcPr>
                </a:tc>
              </a:tr>
              <a:tr h="688125">
                <a:tc>
                  <a:txBody>
                    <a:bodyPr/>
                    <a:lstStyle/>
                    <a:p>
                      <a:pPr algn="ctr" defTabSz="647700">
                        <a:defRPr>
                          <a:solidFill>
                            <a:srgbClr val="000000"/>
                          </a:solidFill>
                        </a:defRPr>
                      </a:pPr>
                      <a:r>
                        <a:rPr sz="4600">
                          <a:solidFill>
                            <a:srgbClr val="444444"/>
                          </a:solidFill>
                        </a:rPr>
                        <a:t>e</a:t>
                      </a:r>
                    </a:p>
                  </a:txBody>
                  <a:tcPr marL="50800" marR="50800" marT="50800" marB="50800" anchor="ctr" anchorCtr="0" horzOverflow="overflow">
                    <a:lnL w="12700">
                      <a:solidFill>
                        <a:srgbClr val="3C3C1D"/>
                      </a:solidFill>
                      <a:miter lim="400000"/>
                    </a:lnL>
                    <a:lnR w="12700">
                      <a:solidFill>
                        <a:srgbClr val="3C3C1D"/>
                      </a:solidFill>
                      <a:miter lim="400000"/>
                    </a:lnR>
                    <a:lnB w="12700">
                      <a:solidFill>
                        <a:srgbClr val="3C3C1D"/>
                      </a:solidFill>
                      <a:miter lim="400000"/>
                    </a:lnB>
                  </a:tcPr>
                </a:tc>
              </a:tr>
            </a:tbl>
          </a:graphicData>
        </a:graphic>
      </p:graphicFrame>
      <p:graphicFrame>
        <p:nvGraphicFramePr>
          <p:cNvPr id="1065" name="Table"/>
          <p:cNvGraphicFramePr/>
          <p:nvPr/>
        </p:nvGraphicFramePr>
        <p:xfrm>
          <a:off x="16554818" y="6722395"/>
          <a:ext cx="5656276" cy="6809615"/>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546384"/>
                <a:gridCol w="3097190"/>
              </a:tblGrid>
              <a:tr h="679691">
                <a:tc>
                  <a:txBody>
                    <a:bodyPr/>
                    <a:lstStyle/>
                    <a:p>
                      <a:pPr algn="ctr" defTabSz="647700">
                        <a:defRPr>
                          <a:solidFill>
                            <a:srgbClr val="000000"/>
                          </a:solidFill>
                        </a:defRPr>
                      </a:pPr>
                      <a:r>
                        <a:rPr sz="4000">
                          <a:solidFill>
                            <a:srgbClr val="444444"/>
                          </a:solidFill>
                        </a:rPr>
                        <a:t>Vertex</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4000">
                          <a:solidFill>
                            <a:srgbClr val="444444"/>
                          </a:solidFill>
                        </a:rPr>
                        <a:t>Visited?</a:t>
                      </a:r>
                    </a:p>
                  </a:txBody>
                  <a:tcPr marL="50800" marR="50800" marT="50800" marB="50800" anchor="ctr" anchorCtr="0" horzOverflow="overflow">
                    <a:lnR w="12700">
                      <a:solidFill>
                        <a:srgbClr val="3C3C1D"/>
                      </a:solidFill>
                      <a:miter lim="400000"/>
                    </a:lnR>
                    <a:lnT w="12700">
                      <a:solidFill>
                        <a:srgbClr val="3C3C1D"/>
                      </a:solidFill>
                      <a:miter lim="400000"/>
                    </a:lnT>
                  </a:tcPr>
                </a:tc>
              </a:tr>
              <a:tr h="679691">
                <a:tc>
                  <a:txBody>
                    <a:bodyPr/>
                    <a:lstStyle/>
                    <a:p>
                      <a:pPr algn="ctr" defTabSz="647700">
                        <a:defRPr>
                          <a:solidFill>
                            <a:srgbClr val="000000"/>
                          </a:solidFill>
                        </a:defRPr>
                      </a:pPr>
                      <a:r>
                        <a:rPr sz="4000">
                          <a:solidFill>
                            <a:srgbClr val="444444"/>
                          </a:solidFill>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f</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g</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h</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4000">
                          <a:solidFill>
                            <a:srgbClr val="444444"/>
                          </a:solidFill>
                        </a:rPr>
                        <a:t>true
</a:t>
                      </a:r>
                    </a:p>
                  </a:txBody>
                  <a:tcPr marL="50800" marR="50800" marT="50800" marB="50800" anchor="ctr" anchorCtr="0" horzOverflow="overflow">
                    <a:lnR w="12700">
                      <a:solidFill>
                        <a:srgbClr val="3C3C1D"/>
                      </a:solidFill>
                      <a:miter lim="400000"/>
                    </a:lnR>
                  </a:tcPr>
                </a:tc>
              </a:tr>
              <a:tr h="679691">
                <a:tc>
                  <a:txBody>
                    <a:bodyPr/>
                    <a:lstStyle/>
                    <a:p>
                      <a:pPr algn="ctr" defTabSz="647700">
                        <a:defRPr>
                          <a:solidFill>
                            <a:srgbClr val="000000"/>
                          </a:solidFill>
                        </a:defRPr>
                      </a:pPr>
                      <a:r>
                        <a:rPr sz="4000">
                          <a:solidFill>
                            <a:srgbClr val="444444"/>
                          </a:solidFill>
                        </a:rPr>
                        <a:t>i</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4000">
                          <a:solidFill>
                            <a:srgbClr val="444444"/>
                          </a:solidFill>
                        </a:rPr>
                        <a:t>false
</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066" name="in while loop:…"/>
          <p:cNvSpPr txBox="1"/>
          <p:nvPr/>
        </p:nvSpPr>
        <p:spPr>
          <a:xfrm>
            <a:off x="2536794" y="9507426"/>
            <a:ext cx="4030346"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in while loop:</a:t>
            </a:r>
          </a:p>
          <a:p>
            <a:pPr algn="l"/>
            <a:r>
              <a:t>v = s.pop()</a:t>
            </a:r>
          </a:p>
          <a:p>
            <a:pPr algn="l"/>
          </a:p>
          <a:p>
            <a:pPr algn="l"/>
            <a:r>
              <a:t>v: c</a:t>
            </a:r>
          </a:p>
          <a:p>
            <a:pPr algn="l"/>
            <a:r>
              <a:t>found — stop!</a:t>
            </a:r>
          </a:p>
        </p:txBody>
      </p:sp>
      <p:sp>
        <p:nvSpPr>
          <p:cNvPr id="1067" name="h"/>
          <p:cNvSpPr/>
          <p:nvPr/>
        </p:nvSpPr>
        <p:spPr>
          <a:xfrm>
            <a:off x="11820732" y="5973026"/>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068" name="f"/>
          <p:cNvSpPr/>
          <p:nvPr/>
        </p:nvSpPr>
        <p:spPr>
          <a:xfrm>
            <a:off x="14447201" y="3852641"/>
            <a:ext cx="1179402" cy="1179401"/>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069" name="c"/>
          <p:cNvSpPr/>
          <p:nvPr/>
        </p:nvSpPr>
        <p:spPr>
          <a:xfrm>
            <a:off x="14397421" y="1748708"/>
            <a:ext cx="1179402" cy="1179402"/>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c</a:t>
            </a:r>
          </a:p>
        </p:txBody>
      </p:sp>
      <p:graphicFrame>
        <p:nvGraphicFramePr>
          <p:cNvPr id="1070" name="Table"/>
          <p:cNvGraphicFramePr/>
          <p:nvPr/>
        </p:nvGraphicFramePr>
        <p:xfrm>
          <a:off x="17651682" y="6026248"/>
          <a:ext cx="3437147" cy="697997"/>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3424446"/>
              </a:tblGrid>
              <a:tr h="685295">
                <a:tc>
                  <a:txBody>
                    <a:bodyPr/>
                    <a:lstStyle/>
                    <a:p>
                      <a:pPr algn="ctr" defTabSz="647700">
                        <a:defRPr>
                          <a:solidFill>
                            <a:srgbClr val="000000"/>
                          </a:solidFill>
                        </a:defRPr>
                      </a:pPr>
                      <a:r>
                        <a:rPr sz="4000">
                          <a:solidFill>
                            <a:srgbClr val="444444"/>
                          </a:solidFill>
                        </a:rPr>
                        <a:t>Vertex Map</a:t>
                      </a:r>
                    </a:p>
                  </a:txBody>
                  <a:tcPr marL="50800" marR="50800" marT="50800" marB="50800" anchor="ctr" anchorCtr="0" horzOverflow="overflow">
                    <a:lnL w="12700">
                      <a:solidFill>
                        <a:srgbClr val="3C3C1D"/>
                      </a:solidFill>
                      <a:miter lim="400000"/>
                    </a:lnL>
                    <a:lnR w="12700">
                      <a:solidFill>
                        <a:srgbClr val="3C3C1D"/>
                      </a:solidFill>
                      <a:miter lim="400000"/>
                    </a:lnR>
                    <a:lnT w="12700">
                      <a:solidFill>
                        <a:srgbClr val="3C3C1D"/>
                      </a:solidFill>
                      <a:miter lim="400000"/>
                    </a:lnT>
                    <a:lnB w="12700">
                      <a:solidFill>
                        <a:srgbClr val="3C3C1D"/>
                      </a:solidFill>
                      <a:miter lim="400000"/>
                    </a:lnB>
                  </a:tcPr>
                </a:tc>
              </a:tr>
            </a:tbl>
          </a:graphicData>
        </a:graphic>
      </p:graphicFrame>
      <p:sp>
        <p:nvSpPr>
          <p:cNvPr id="1071" name="stack s"/>
          <p:cNvSpPr txBox="1"/>
          <p:nvPr/>
        </p:nvSpPr>
        <p:spPr>
          <a:xfrm>
            <a:off x="9875340" y="8037971"/>
            <a:ext cx="1597814" cy="6718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stack s</a:t>
            </a:r>
          </a:p>
        </p:txBody>
      </p:sp>
      <p:sp>
        <p:nvSpPr>
          <p:cNvPr id="1072" name="dfs from v1 to v2:…"/>
          <p:cNvSpPr txBox="1"/>
          <p:nvPr/>
        </p:nvSpPr>
        <p:spPr>
          <a:xfrm>
            <a:off x="172491" y="1729658"/>
            <a:ext cx="14271691" cy="62931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100"/>
            </a:pPr>
            <a:r>
              <a:rPr b="1">
                <a:latin typeface="Helvetica Neue"/>
                <a:ea typeface="Helvetica Neue"/>
                <a:cs typeface="Helvetica Neue"/>
                <a:sym typeface="Helvetica Neue"/>
              </a:rPr>
              <a:t>dfs</a:t>
            </a:r>
            <a:r>
              <a:t> from v</a:t>
            </a:r>
            <a:r>
              <a:rPr baseline="-5999" sz="5000"/>
              <a:t>1</a:t>
            </a:r>
            <a:r>
              <a:t> to v</a:t>
            </a:r>
            <a:r>
              <a:rPr baseline="-5999"/>
              <a:t>2</a:t>
            </a:r>
            <a:r>
              <a:t>:</a:t>
            </a:r>
          </a:p>
          <a:p>
            <a:pPr algn="l">
              <a:defRPr sz="5100"/>
            </a:pPr>
            <a:r>
              <a:t>    create a stack, s</a:t>
            </a:r>
          </a:p>
          <a:p>
            <a:pPr algn="l">
              <a:defRPr sz="5100"/>
            </a:pPr>
            <a:r>
              <a:t>    s.push(v</a:t>
            </a:r>
            <a:r>
              <a:rPr baseline="-5999"/>
              <a:t>1</a:t>
            </a:r>
            <a:r>
              <a:t>)</a:t>
            </a:r>
          </a:p>
          <a:p>
            <a:pPr algn="l">
              <a:defRPr sz="5100"/>
            </a:pPr>
            <a:r>
              <a:t>    while s is not empty:</a:t>
            </a:r>
          </a:p>
          <a:p>
            <a:pPr algn="l">
              <a:defRPr sz="5100"/>
            </a:pPr>
            <a:r>
              <a:t>        v = s.pop()</a:t>
            </a:r>
          </a:p>
          <a:p>
            <a:pPr algn="l">
              <a:defRPr sz="5100"/>
            </a:pPr>
            <a:r>
              <a:t>        if v has not been visited:</a:t>
            </a:r>
          </a:p>
          <a:p>
            <a:pPr algn="l">
              <a:defRPr sz="5100"/>
            </a:pPr>
            <a:r>
              <a:t>             mark v as visited</a:t>
            </a:r>
          </a:p>
          <a:p>
            <a:pPr algn="l">
              <a:defRPr sz="5100"/>
            </a:pPr>
            <a:r>
              <a:t>             push all neighbors of v onto the stack </a:t>
            </a:r>
          </a:p>
        </p:txBody>
      </p:sp>
      <p:grpSp>
        <p:nvGrpSpPr>
          <p:cNvPr id="1077" name="Group"/>
          <p:cNvGrpSpPr/>
          <p:nvPr/>
        </p:nvGrpSpPr>
        <p:grpSpPr>
          <a:xfrm>
            <a:off x="174881" y="5656064"/>
            <a:ext cx="24014125" cy="2512389"/>
            <a:chOff x="0" y="0"/>
            <a:chExt cx="24014123" cy="2512387"/>
          </a:xfrm>
        </p:grpSpPr>
        <p:sp>
          <p:nvSpPr>
            <p:cNvPr id="1073" name="Line"/>
            <p:cNvSpPr/>
            <p:nvPr/>
          </p:nvSpPr>
          <p:spPr>
            <a:xfrm>
              <a:off x="0" y="2512387"/>
              <a:ext cx="16120104"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74" name="Line"/>
            <p:cNvSpPr/>
            <p:nvPr/>
          </p:nvSpPr>
          <p:spPr>
            <a:xfrm>
              <a:off x="16248040" y="274629"/>
              <a:ext cx="1" cy="2219992"/>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75" name="Line"/>
            <p:cNvSpPr/>
            <p:nvPr/>
          </p:nvSpPr>
          <p:spPr>
            <a:xfrm flipV="1">
              <a:off x="16243709" y="-1"/>
              <a:ext cx="314600" cy="314600"/>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sp>
          <p:nvSpPr>
            <p:cNvPr id="1076" name="Line"/>
            <p:cNvSpPr/>
            <p:nvPr/>
          </p:nvSpPr>
          <p:spPr>
            <a:xfrm>
              <a:off x="16545817" y="13013"/>
              <a:ext cx="7468308" cy="1"/>
            </a:xfrm>
            <a:prstGeom prst="line">
              <a:avLst/>
            </a:prstGeom>
            <a:noFill/>
            <a:ln w="50800" cap="flat">
              <a:solidFill>
                <a:srgbClr val="7F0325"/>
              </a:solidFill>
              <a:custDash>
                <a:ds d="200000" sp="200000"/>
              </a:custDash>
              <a:miter lim="400000"/>
            </a:ln>
            <a:effectLst/>
          </p:spPr>
          <p:txBody>
            <a:bodyPr wrap="square" lIns="50800" tIns="50800" rIns="50800" bIns="50800" numCol="1" anchor="ctr">
              <a:noAutofit/>
            </a:bodyPr>
            <a:lstStyle/>
            <a:p>
              <a:pPr/>
            </a:p>
          </p:txBody>
        </p:sp>
      </p:grpSp>
      <p:sp>
        <p:nvSpPr>
          <p:cNvPr id="1078" name="e"/>
          <p:cNvSpPr/>
          <p:nvPr/>
        </p:nvSpPr>
        <p:spPr>
          <a:xfrm>
            <a:off x="11820734" y="3859879"/>
            <a:ext cx="1179401"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3"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1084" name="Both the recursive and iterative solutions to DFS were correct, but because of the subtle differences in recursion versus using a stack, they traverse the nodes in a different order.…"/>
          <p:cNvSpPr txBox="1"/>
          <p:nvPr/>
        </p:nvSpPr>
        <p:spPr>
          <a:xfrm>
            <a:off x="413110" y="2586638"/>
            <a:ext cx="14251974" cy="104837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t>Both the recursive and iterative solutions to DFS were correct, but because of the subtle differences in recursion versus using a stack, they traverse the nodes in a different order.</a:t>
            </a:r>
          </a:p>
          <a:p>
            <a:pPr algn="l">
              <a:defRPr sz="5200"/>
            </a:pPr>
          </a:p>
          <a:p>
            <a:pPr algn="l">
              <a:defRPr sz="5200"/>
            </a:pPr>
            <a:r>
              <a:t>For the h to c example, the iterative solution happened to be faster, but for different graphs the recursive solution may have been faster.</a:t>
            </a:r>
          </a:p>
          <a:p>
            <a:pPr algn="l">
              <a:defRPr sz="5200"/>
            </a:pPr>
          </a:p>
          <a:p>
            <a:pPr algn="l">
              <a:defRPr sz="5200"/>
            </a:pPr>
            <a:r>
              <a:t>To retrieve the DFS path found, pass a collection parameter to each cell (if recursive) and choose-explore-unchoose (our old friend, recursive backtracking!)</a:t>
            </a:r>
          </a:p>
        </p:txBody>
      </p:sp>
      <p:grpSp>
        <p:nvGrpSpPr>
          <p:cNvPr id="1108" name="Group"/>
          <p:cNvGrpSpPr/>
          <p:nvPr/>
        </p:nvGrpSpPr>
        <p:grpSpPr>
          <a:xfrm>
            <a:off x="15516054" y="4156140"/>
            <a:ext cx="7379157" cy="5403719"/>
            <a:chOff x="0" y="0"/>
            <a:chExt cx="7379156" cy="5403718"/>
          </a:xfrm>
        </p:grpSpPr>
        <p:sp>
          <p:nvSpPr>
            <p:cNvPr id="1109" name="Connection Line"/>
            <p:cNvSpPr/>
            <p:nvPr/>
          </p:nvSpPr>
          <p:spPr>
            <a:xfrm>
              <a:off x="854809" y="1048032"/>
              <a:ext cx="2379337"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110" name="Connection Line"/>
            <p:cNvSpPr/>
            <p:nvPr/>
          </p:nvSpPr>
          <p:spPr>
            <a:xfrm>
              <a:off x="572606" y="654721"/>
              <a:ext cx="2268115"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111" name="Connection Line"/>
            <p:cNvSpPr/>
            <p:nvPr/>
          </p:nvSpPr>
          <p:spPr>
            <a:xfrm>
              <a:off x="5754396" y="675705"/>
              <a:ext cx="1624761" cy="4109882"/>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088" name="Line"/>
            <p:cNvSpPr/>
            <p:nvPr/>
          </p:nvSpPr>
          <p:spPr>
            <a:xfrm flipV="1">
              <a:off x="3164241" y="3041882"/>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89" name="Line"/>
            <p:cNvSpPr/>
            <p:nvPr/>
          </p:nvSpPr>
          <p:spPr>
            <a:xfrm flipV="1">
              <a:off x="3187023" y="3249426"/>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0" name="Line"/>
            <p:cNvSpPr/>
            <p:nvPr/>
          </p:nvSpPr>
          <p:spPr>
            <a:xfrm>
              <a:off x="555937" y="2693106"/>
              <a:ext cx="2306275" cy="170103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1" name="Line"/>
            <p:cNvSpPr/>
            <p:nvPr/>
          </p:nvSpPr>
          <p:spPr>
            <a:xfrm flipV="1">
              <a:off x="604274" y="2811435"/>
              <a:ext cx="1" cy="1426853"/>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2" name="Line"/>
            <p:cNvSpPr/>
            <p:nvPr/>
          </p:nvSpPr>
          <p:spPr>
            <a:xfrm flipV="1">
              <a:off x="3201597" y="70327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3" name="Line"/>
            <p:cNvSpPr/>
            <p:nvPr/>
          </p:nvSpPr>
          <p:spPr>
            <a:xfrm flipV="1">
              <a:off x="5763713" y="1182685"/>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4" name="Line"/>
            <p:cNvSpPr/>
            <p:nvPr/>
          </p:nvSpPr>
          <p:spPr>
            <a:xfrm flipH="1">
              <a:off x="3632613" y="644497"/>
              <a:ext cx="2067400" cy="158143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5" name="Line"/>
            <p:cNvSpPr/>
            <p:nvPr/>
          </p:nvSpPr>
          <p:spPr>
            <a:xfrm>
              <a:off x="475009" y="481401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6" name="Line"/>
            <p:cNvSpPr/>
            <p:nvPr/>
          </p:nvSpPr>
          <p:spPr>
            <a:xfrm>
              <a:off x="3031605" y="273767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7" name="Line"/>
            <p:cNvSpPr/>
            <p:nvPr/>
          </p:nvSpPr>
          <p:spPr>
            <a:xfrm>
              <a:off x="514971" y="587724"/>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098" name="d"/>
            <p:cNvSpPr/>
            <p:nvPr/>
          </p:nvSpPr>
          <p:spPr>
            <a:xfrm>
              <a:off x="1"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099" name="b"/>
            <p:cNvSpPr/>
            <p:nvPr/>
          </p:nvSpPr>
          <p:spPr>
            <a:xfrm>
              <a:off x="2597325"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100" name="g"/>
            <p:cNvSpPr/>
            <p:nvPr/>
          </p:nvSpPr>
          <p:spPr>
            <a:xfrm>
              <a:off x="0" y="4207865"/>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101" name="e"/>
            <p:cNvSpPr/>
            <p:nvPr/>
          </p:nvSpPr>
          <p:spPr>
            <a:xfrm>
              <a:off x="2661870"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102" name="Line"/>
            <p:cNvSpPr/>
            <p:nvPr/>
          </p:nvSpPr>
          <p:spPr>
            <a:xfrm flipV="1">
              <a:off x="589701" y="651728"/>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03" name="a"/>
            <p:cNvSpPr/>
            <p:nvPr/>
          </p:nvSpPr>
          <p:spPr>
            <a:xfrm>
              <a:off x="0"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104" name="i"/>
            <p:cNvSpPr/>
            <p:nvPr/>
          </p:nvSpPr>
          <p:spPr>
            <a:xfrm>
              <a:off x="5194647" y="4222341"/>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05" name="h"/>
            <p:cNvSpPr/>
            <p:nvPr/>
          </p:nvSpPr>
          <p:spPr>
            <a:xfrm>
              <a:off x="2597323" y="4224317"/>
              <a:ext cx="1179402"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106" name="f"/>
            <p:cNvSpPr/>
            <p:nvPr/>
          </p:nvSpPr>
          <p:spPr>
            <a:xfrm>
              <a:off x="5223792" y="210393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107" name="c"/>
            <p:cNvSpPr/>
            <p:nvPr/>
          </p:nvSpPr>
          <p:spPr>
            <a:xfrm>
              <a:off x="5174012"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13" name="Depth First Search (D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Depth First Search (DFS)</a:t>
            </a:r>
          </a:p>
        </p:txBody>
      </p:sp>
      <p:sp>
        <p:nvSpPr>
          <p:cNvPr id="1114" name="DFS is guaranteed to find a path if one exists.…"/>
          <p:cNvSpPr txBox="1"/>
          <p:nvPr/>
        </p:nvSpPr>
        <p:spPr>
          <a:xfrm>
            <a:off x="413110" y="2586638"/>
            <a:ext cx="21793996" cy="24827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t>DFS is guaranteed to find a path if one exists.</a:t>
            </a:r>
          </a:p>
          <a:p>
            <a:pPr algn="l">
              <a:defRPr sz="5200"/>
            </a:pPr>
          </a:p>
          <a:p>
            <a:pPr algn="l">
              <a:defRPr sz="5200"/>
            </a:pPr>
            <a:r>
              <a:t>It is </a:t>
            </a:r>
            <a:r>
              <a:rPr i="1">
                <a:latin typeface="Helvetica Neue"/>
                <a:ea typeface="Helvetica Neue"/>
                <a:cs typeface="Helvetica Neue"/>
                <a:sym typeface="Helvetica Neue"/>
              </a:rPr>
              <a:t>not</a:t>
            </a:r>
            <a:r>
              <a:t> guaranteed to find the best or shortest path! (i.e., it is not optimal)</a:t>
            </a:r>
          </a:p>
        </p:txBody>
      </p:sp>
      <p:grpSp>
        <p:nvGrpSpPr>
          <p:cNvPr id="1138" name="Group"/>
          <p:cNvGrpSpPr/>
          <p:nvPr/>
        </p:nvGrpSpPr>
        <p:grpSpPr>
          <a:xfrm>
            <a:off x="14421620" y="6416908"/>
            <a:ext cx="7379157" cy="5403719"/>
            <a:chOff x="0" y="0"/>
            <a:chExt cx="7379156" cy="5403718"/>
          </a:xfrm>
        </p:grpSpPr>
        <p:sp>
          <p:nvSpPr>
            <p:cNvPr id="1164" name="Connection Line"/>
            <p:cNvSpPr/>
            <p:nvPr/>
          </p:nvSpPr>
          <p:spPr>
            <a:xfrm>
              <a:off x="854809" y="1048032"/>
              <a:ext cx="2379337"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165" name="Connection Line"/>
            <p:cNvSpPr/>
            <p:nvPr/>
          </p:nvSpPr>
          <p:spPr>
            <a:xfrm>
              <a:off x="572606" y="654721"/>
              <a:ext cx="2268115" cy="1545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166" name="Connection Line"/>
            <p:cNvSpPr/>
            <p:nvPr/>
          </p:nvSpPr>
          <p:spPr>
            <a:xfrm>
              <a:off x="5754396" y="675705"/>
              <a:ext cx="1624761" cy="4109882"/>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118" name="Line"/>
            <p:cNvSpPr/>
            <p:nvPr/>
          </p:nvSpPr>
          <p:spPr>
            <a:xfrm flipV="1">
              <a:off x="3164241" y="3041882"/>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19" name="Line"/>
            <p:cNvSpPr/>
            <p:nvPr/>
          </p:nvSpPr>
          <p:spPr>
            <a:xfrm flipV="1">
              <a:off x="3187023" y="3249426"/>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0" name="Line"/>
            <p:cNvSpPr/>
            <p:nvPr/>
          </p:nvSpPr>
          <p:spPr>
            <a:xfrm>
              <a:off x="555937" y="2693106"/>
              <a:ext cx="2306275" cy="170103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1" name="Line"/>
            <p:cNvSpPr/>
            <p:nvPr/>
          </p:nvSpPr>
          <p:spPr>
            <a:xfrm flipV="1">
              <a:off x="604274" y="2811435"/>
              <a:ext cx="1" cy="1426853"/>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2" name="Line"/>
            <p:cNvSpPr/>
            <p:nvPr/>
          </p:nvSpPr>
          <p:spPr>
            <a:xfrm flipV="1">
              <a:off x="3201597" y="70327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3" name="Line"/>
            <p:cNvSpPr/>
            <p:nvPr/>
          </p:nvSpPr>
          <p:spPr>
            <a:xfrm flipV="1">
              <a:off x="5763713" y="1182685"/>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4" name="Line"/>
            <p:cNvSpPr/>
            <p:nvPr/>
          </p:nvSpPr>
          <p:spPr>
            <a:xfrm flipH="1">
              <a:off x="3632613" y="644497"/>
              <a:ext cx="2067400" cy="158143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5" name="Line"/>
            <p:cNvSpPr/>
            <p:nvPr/>
          </p:nvSpPr>
          <p:spPr>
            <a:xfrm>
              <a:off x="475009" y="481401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6" name="Line"/>
            <p:cNvSpPr/>
            <p:nvPr/>
          </p:nvSpPr>
          <p:spPr>
            <a:xfrm>
              <a:off x="3031605" y="2737677"/>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7" name="Line"/>
            <p:cNvSpPr/>
            <p:nvPr/>
          </p:nvSpPr>
          <p:spPr>
            <a:xfrm>
              <a:off x="514971" y="587724"/>
              <a:ext cx="2189555"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28" name="d"/>
            <p:cNvSpPr/>
            <p:nvPr/>
          </p:nvSpPr>
          <p:spPr>
            <a:xfrm>
              <a:off x="1"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129" name="b"/>
            <p:cNvSpPr/>
            <p:nvPr/>
          </p:nvSpPr>
          <p:spPr>
            <a:xfrm>
              <a:off x="2597325"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130" name="g"/>
            <p:cNvSpPr/>
            <p:nvPr/>
          </p:nvSpPr>
          <p:spPr>
            <a:xfrm>
              <a:off x="0" y="4207865"/>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131" name="e"/>
            <p:cNvSpPr/>
            <p:nvPr/>
          </p:nvSpPr>
          <p:spPr>
            <a:xfrm>
              <a:off x="2661870" y="2103932"/>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132" name="Line"/>
            <p:cNvSpPr/>
            <p:nvPr/>
          </p:nvSpPr>
          <p:spPr>
            <a:xfrm flipV="1">
              <a:off x="589701" y="651728"/>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33" name="a"/>
            <p:cNvSpPr/>
            <p:nvPr/>
          </p:nvSpPr>
          <p:spPr>
            <a:xfrm>
              <a:off x="0" y="0"/>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134" name="i"/>
            <p:cNvSpPr/>
            <p:nvPr/>
          </p:nvSpPr>
          <p:spPr>
            <a:xfrm>
              <a:off x="5194647" y="4222341"/>
              <a:ext cx="1179401" cy="117940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35" name="h"/>
            <p:cNvSpPr/>
            <p:nvPr/>
          </p:nvSpPr>
          <p:spPr>
            <a:xfrm>
              <a:off x="2597323" y="4224317"/>
              <a:ext cx="1179402"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136" name="f"/>
            <p:cNvSpPr/>
            <p:nvPr/>
          </p:nvSpPr>
          <p:spPr>
            <a:xfrm>
              <a:off x="5223792" y="210393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137" name="c"/>
            <p:cNvSpPr/>
            <p:nvPr/>
          </p:nvSpPr>
          <p:spPr>
            <a:xfrm>
              <a:off x="5174012"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grpSp>
        <p:nvGrpSpPr>
          <p:cNvPr id="1162" name="Group"/>
          <p:cNvGrpSpPr/>
          <p:nvPr/>
        </p:nvGrpSpPr>
        <p:grpSpPr>
          <a:xfrm>
            <a:off x="2271216" y="6375755"/>
            <a:ext cx="7350009" cy="5486024"/>
            <a:chOff x="0" y="0"/>
            <a:chExt cx="7350007" cy="5486023"/>
          </a:xfrm>
        </p:grpSpPr>
        <p:sp>
          <p:nvSpPr>
            <p:cNvPr id="1167" name="Connection Line"/>
            <p:cNvSpPr/>
            <p:nvPr/>
          </p:nvSpPr>
          <p:spPr>
            <a:xfrm>
              <a:off x="825661" y="1130337"/>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168" name="Connection Line"/>
            <p:cNvSpPr/>
            <p:nvPr/>
          </p:nvSpPr>
          <p:spPr>
            <a:xfrm>
              <a:off x="543458" y="737027"/>
              <a:ext cx="2268114"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169" name="Connection Line"/>
            <p:cNvSpPr/>
            <p:nvPr/>
          </p:nvSpPr>
          <p:spPr>
            <a:xfrm>
              <a:off x="5725247" y="758010"/>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142" name="Line"/>
            <p:cNvSpPr/>
            <p:nvPr/>
          </p:nvSpPr>
          <p:spPr>
            <a:xfrm flipV="1">
              <a:off x="3135092" y="3124187"/>
              <a:ext cx="2305559" cy="170950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3" name="Line"/>
            <p:cNvSpPr/>
            <p:nvPr/>
          </p:nvSpPr>
          <p:spPr>
            <a:xfrm flipV="1">
              <a:off x="3157875" y="3331731"/>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4" name="Line"/>
            <p:cNvSpPr/>
            <p:nvPr/>
          </p:nvSpPr>
          <p:spPr>
            <a:xfrm>
              <a:off x="526788" y="2775412"/>
              <a:ext cx="2306275" cy="17010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5" name="Line"/>
            <p:cNvSpPr/>
            <p:nvPr/>
          </p:nvSpPr>
          <p:spPr>
            <a:xfrm flipV="1">
              <a:off x="575125" y="2893741"/>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6" name="Line"/>
            <p:cNvSpPr/>
            <p:nvPr/>
          </p:nvSpPr>
          <p:spPr>
            <a:xfrm flipV="1">
              <a:off x="3172449" y="785576"/>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7" name="Line"/>
            <p:cNvSpPr/>
            <p:nvPr/>
          </p:nvSpPr>
          <p:spPr>
            <a:xfrm flipV="1">
              <a:off x="5734564" y="1264990"/>
              <a:ext cx="1" cy="144434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8" name="Line"/>
            <p:cNvSpPr/>
            <p:nvPr/>
          </p:nvSpPr>
          <p:spPr>
            <a:xfrm flipH="1">
              <a:off x="3603465" y="726802"/>
              <a:ext cx="2067399" cy="158143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49" name="Line"/>
            <p:cNvSpPr/>
            <p:nvPr/>
          </p:nvSpPr>
          <p:spPr>
            <a:xfrm>
              <a:off x="445861" y="4896323"/>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50" name="Line"/>
            <p:cNvSpPr/>
            <p:nvPr/>
          </p:nvSpPr>
          <p:spPr>
            <a:xfrm>
              <a:off x="3002457" y="2819982"/>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51" name="Line"/>
            <p:cNvSpPr/>
            <p:nvPr/>
          </p:nvSpPr>
          <p:spPr>
            <a:xfrm>
              <a:off x="485823" y="670029"/>
              <a:ext cx="2189554"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52" name="h"/>
            <p:cNvSpPr/>
            <p:nvPr/>
          </p:nvSpPr>
          <p:spPr>
            <a:xfrm>
              <a:off x="2568176" y="4304646"/>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153" name="Line"/>
            <p:cNvSpPr/>
            <p:nvPr/>
          </p:nvSpPr>
          <p:spPr>
            <a:xfrm flipV="1">
              <a:off x="560552" y="734033"/>
              <a:ext cx="1" cy="1426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54" name="i"/>
            <p:cNvSpPr/>
            <p:nvPr/>
          </p:nvSpPr>
          <p:spPr>
            <a:xfrm>
              <a:off x="5165498" y="4304646"/>
              <a:ext cx="1179402" cy="117940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55" name="e"/>
            <p:cNvSpPr/>
            <p:nvPr/>
          </p:nvSpPr>
          <p:spPr>
            <a:xfrm>
              <a:off x="2582749" y="2207221"/>
              <a:ext cx="1179401"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156" name="a"/>
            <p:cNvSpPr/>
            <p:nvPr/>
          </p:nvSpPr>
          <p:spPr>
            <a:xfrm>
              <a:off x="0"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157" name="b"/>
            <p:cNvSpPr/>
            <p:nvPr/>
          </p:nvSpPr>
          <p:spPr>
            <a:xfrm>
              <a:off x="2582749" y="47458"/>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158" name="d"/>
            <p:cNvSpPr/>
            <p:nvPr/>
          </p:nvSpPr>
          <p:spPr>
            <a:xfrm>
              <a:off x="0" y="2186237"/>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159" name="g"/>
            <p:cNvSpPr/>
            <p:nvPr/>
          </p:nvSpPr>
          <p:spPr>
            <a:xfrm>
              <a:off x="5266" y="4306622"/>
              <a:ext cx="1179401" cy="1179402"/>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160" name="f"/>
            <p:cNvSpPr/>
            <p:nvPr/>
          </p:nvSpPr>
          <p:spPr>
            <a:xfrm>
              <a:off x="5131086" y="2230282"/>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161" name="c"/>
            <p:cNvSpPr/>
            <p:nvPr/>
          </p:nvSpPr>
          <p:spPr>
            <a:xfrm>
              <a:off x="5165498" y="0"/>
              <a:ext cx="1179402" cy="1179401"/>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grpSp>
      <p:sp>
        <p:nvSpPr>
          <p:cNvPr id="1163" name="vs."/>
          <p:cNvSpPr txBox="1"/>
          <p:nvPr/>
        </p:nvSpPr>
        <p:spPr>
          <a:xfrm>
            <a:off x="11746865" y="7989506"/>
            <a:ext cx="89027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1" name="Breadth First Search (BF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a:t>
            </a:r>
          </a:p>
        </p:txBody>
      </p:sp>
      <p:sp>
        <p:nvSpPr>
          <p:cNvPr id="1172" name="From the start vertex, explore the neighbor nodes first, before moving to the next level neighbors.…"/>
          <p:cNvSpPr txBox="1"/>
          <p:nvPr/>
        </p:nvSpPr>
        <p:spPr>
          <a:xfrm>
            <a:off x="954340" y="1776023"/>
            <a:ext cx="13433645" cy="116349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From the start vertex, explore the neighbor nodes first, before moving to the next level neighbors.</a:t>
            </a:r>
          </a:p>
          <a:p>
            <a:pPr algn="l"/>
          </a:p>
          <a:p>
            <a:pPr algn="l"/>
            <a:r>
              <a:t>This </a:t>
            </a:r>
            <a:r>
              <a:rPr i="1">
                <a:latin typeface="Helvetica Neue"/>
                <a:ea typeface="Helvetica Neue"/>
                <a:cs typeface="Helvetica Neue"/>
                <a:sym typeface="Helvetica Neue"/>
              </a:rPr>
              <a:t>isn't easy to implement </a:t>
            </a:r>
            <a:r>
              <a:t>recursively. The iterative algorithm is very similar to the DFS iterative, except that we use a queue.</a:t>
            </a:r>
          </a:p>
          <a:p>
            <a:pPr algn="l"/>
          </a:p>
          <a:p>
            <a:pPr algn="l"/>
            <a:r>
              <a:t>BFS from a to i (assuming a-z order) visits:</a:t>
            </a:r>
          </a:p>
          <a:p>
            <a:pPr algn="l">
              <a:lnSpc>
                <a:spcPct val="30000"/>
              </a:lnSpc>
            </a:pPr>
            <a:r>
              <a:t>a</a:t>
            </a:r>
          </a:p>
          <a:p>
            <a:pPr algn="l">
              <a:lnSpc>
                <a:spcPct val="40000"/>
              </a:lnSpc>
            </a:pPr>
            <a:r>
              <a:t>   a☞b</a:t>
            </a:r>
          </a:p>
          <a:p>
            <a:pPr algn="l">
              <a:lnSpc>
                <a:spcPct val="40000"/>
              </a:lnSpc>
            </a:pPr>
            <a:r>
              <a:t>   a☞d</a:t>
            </a:r>
          </a:p>
          <a:p>
            <a:pPr algn="l">
              <a:lnSpc>
                <a:spcPct val="40000"/>
              </a:lnSpc>
            </a:pPr>
            <a:r>
              <a:t>   a☞e</a:t>
            </a:r>
          </a:p>
          <a:p>
            <a:pPr algn="l">
              <a:lnSpc>
                <a:spcPct val="40000"/>
              </a:lnSpc>
            </a:pPr>
            <a:r>
              <a:t>   a☞d☞g</a:t>
            </a:r>
          </a:p>
          <a:p>
            <a:pPr algn="l">
              <a:lnSpc>
                <a:spcPct val="40000"/>
              </a:lnSpc>
            </a:pPr>
            <a:r>
              <a:t>   a☞d☞h</a:t>
            </a:r>
          </a:p>
          <a:p>
            <a:pPr algn="l">
              <a:lnSpc>
                <a:spcPct val="40000"/>
              </a:lnSpc>
            </a:pPr>
            <a:r>
              <a:t>   a☞e☞f</a:t>
            </a:r>
          </a:p>
          <a:p>
            <a:pPr algn="l">
              <a:lnSpc>
                <a:spcPct val="40000"/>
              </a:lnSpc>
            </a:pPr>
            <a:r>
              <a:t>   a☞d☞h☞i</a:t>
            </a:r>
          </a:p>
        </p:txBody>
      </p:sp>
      <p:grpSp>
        <p:nvGrpSpPr>
          <p:cNvPr id="1196" name="Group"/>
          <p:cNvGrpSpPr/>
          <p:nvPr/>
        </p:nvGrpSpPr>
        <p:grpSpPr>
          <a:xfrm>
            <a:off x="15055417" y="3045526"/>
            <a:ext cx="8480711" cy="6208112"/>
            <a:chOff x="0" y="0"/>
            <a:chExt cx="8480710" cy="6208110"/>
          </a:xfrm>
        </p:grpSpPr>
        <p:sp>
          <p:nvSpPr>
            <p:cNvPr id="1204" name="Connection Line"/>
            <p:cNvSpPr/>
            <p:nvPr/>
          </p:nvSpPr>
          <p:spPr>
            <a:xfrm>
              <a:off x="6613407" y="776573"/>
              <a:ext cx="1867304" cy="472340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174" name="Line"/>
            <p:cNvSpPr/>
            <p:nvPr/>
          </p:nvSpPr>
          <p:spPr>
            <a:xfrm flipV="1">
              <a:off x="3636597" y="3495972"/>
              <a:ext cx="2649731" cy="19647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75" name="Line"/>
            <p:cNvSpPr/>
            <p:nvPr/>
          </p:nvSpPr>
          <p:spPr>
            <a:xfrm flipV="1">
              <a:off x="3662780" y="3734498"/>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76" name="Line"/>
            <p:cNvSpPr/>
            <p:nvPr/>
          </p:nvSpPr>
          <p:spPr>
            <a:xfrm>
              <a:off x="638926" y="3095131"/>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77" name="Line"/>
            <p:cNvSpPr/>
            <p:nvPr/>
          </p:nvSpPr>
          <p:spPr>
            <a:xfrm flipV="1">
              <a:off x="694478" y="323112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78" name="Line"/>
            <p:cNvSpPr/>
            <p:nvPr/>
          </p:nvSpPr>
          <p:spPr>
            <a:xfrm flipV="1">
              <a:off x="3679530" y="808255"/>
              <a:ext cx="1" cy="1639851"/>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79" name="Line"/>
            <p:cNvSpPr/>
            <p:nvPr/>
          </p:nvSpPr>
          <p:spPr>
            <a:xfrm flipV="1">
              <a:off x="6624116" y="1359236"/>
              <a:ext cx="1" cy="165995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0" name="Line"/>
            <p:cNvSpPr/>
            <p:nvPr/>
          </p:nvSpPr>
          <p:spPr>
            <a:xfrm flipH="1">
              <a:off x="4174887" y="740707"/>
              <a:ext cx="2376019" cy="1817506"/>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1" name="Line"/>
            <p:cNvSpPr/>
            <p:nvPr/>
          </p:nvSpPr>
          <p:spPr>
            <a:xfrm>
              <a:off x="3484161" y="5532651"/>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2" name="Line"/>
            <p:cNvSpPr/>
            <p:nvPr/>
          </p:nvSpPr>
          <p:spPr>
            <a:xfrm>
              <a:off x="545919" y="5532651"/>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3" name="Line"/>
            <p:cNvSpPr/>
            <p:nvPr/>
          </p:nvSpPr>
          <p:spPr>
            <a:xfrm>
              <a:off x="3484161" y="3146355"/>
              <a:ext cx="2516410"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4" name="Line"/>
            <p:cNvSpPr/>
            <p:nvPr/>
          </p:nvSpPr>
          <p:spPr>
            <a:xfrm>
              <a:off x="533616" y="825759"/>
              <a:ext cx="2650554" cy="195496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5" name="Line"/>
            <p:cNvSpPr/>
            <p:nvPr/>
          </p:nvSpPr>
          <p:spPr>
            <a:xfrm>
              <a:off x="591847" y="675459"/>
              <a:ext cx="2516409"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86" name="d"/>
            <p:cNvSpPr/>
            <p:nvPr/>
          </p:nvSpPr>
          <p:spPr>
            <a:xfrm>
              <a:off x="1" y="2418006"/>
              <a:ext cx="1355462"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187" name="b"/>
            <p:cNvSpPr/>
            <p:nvPr/>
          </p:nvSpPr>
          <p:spPr>
            <a:xfrm>
              <a:off x="2985051"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188" name="g"/>
            <p:cNvSpPr/>
            <p:nvPr/>
          </p:nvSpPr>
          <p:spPr>
            <a:xfrm>
              <a:off x="0" y="4836012"/>
              <a:ext cx="1355461" cy="1355462"/>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189" name="f"/>
            <p:cNvSpPr/>
            <p:nvPr/>
          </p:nvSpPr>
          <p:spPr>
            <a:xfrm>
              <a:off x="5970100" y="2418006"/>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1190" name="e"/>
            <p:cNvSpPr/>
            <p:nvPr/>
          </p:nvSpPr>
          <p:spPr>
            <a:xfrm>
              <a:off x="2985051" y="2426325"/>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191" name="h"/>
            <p:cNvSpPr/>
            <p:nvPr/>
          </p:nvSpPr>
          <p:spPr>
            <a:xfrm>
              <a:off x="2985051"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1192" name="Line"/>
            <p:cNvSpPr/>
            <p:nvPr/>
          </p:nvSpPr>
          <p:spPr>
            <a:xfrm flipV="1">
              <a:off x="677730" y="749017"/>
              <a:ext cx="1" cy="1639852"/>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193" name="a"/>
            <p:cNvSpPr/>
            <p:nvPr/>
          </p:nvSpPr>
          <p:spPr>
            <a:xfrm>
              <a:off x="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194" name="i"/>
            <p:cNvSpPr/>
            <p:nvPr/>
          </p:nvSpPr>
          <p:spPr>
            <a:xfrm>
              <a:off x="5970100" y="485265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195" name="c"/>
            <p:cNvSpPr/>
            <p:nvPr/>
          </p:nvSpPr>
          <p:spPr>
            <a:xfrm>
              <a:off x="5970100" y="0"/>
              <a:ext cx="1355461" cy="1355461"/>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1197" name="}"/>
          <p:cNvSpPr txBox="1"/>
          <p:nvPr/>
        </p:nvSpPr>
        <p:spPr>
          <a:xfrm>
            <a:off x="2954575" y="8779416"/>
            <a:ext cx="482347" cy="228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2600">
                <a:solidFill>
                  <a:srgbClr val="7F0325"/>
                </a:solidFill>
                <a:latin typeface="Avenir Next Condensed Ultra Lig"/>
                <a:ea typeface="Avenir Next Condensed Ultra Lig"/>
                <a:cs typeface="Avenir Next Condensed Ultra Lig"/>
                <a:sym typeface="Avenir Next Condensed Ultra Lig"/>
              </a:defRPr>
            </a:lvl1pPr>
          </a:lstStyle>
          <a:p>
            <a:pPr/>
            <a:r>
              <a:t>}</a:t>
            </a:r>
          </a:p>
        </p:txBody>
      </p:sp>
      <p:sp>
        <p:nvSpPr>
          <p:cNvPr id="1198" name="neighbors of a"/>
          <p:cNvSpPr txBox="1"/>
          <p:nvPr/>
        </p:nvSpPr>
        <p:spPr>
          <a:xfrm>
            <a:off x="3418620" y="9499826"/>
            <a:ext cx="401955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neighbors of a</a:t>
            </a:r>
          </a:p>
        </p:txBody>
      </p:sp>
      <p:sp>
        <p:nvSpPr>
          <p:cNvPr id="1199" name="}"/>
          <p:cNvSpPr txBox="1"/>
          <p:nvPr/>
        </p:nvSpPr>
        <p:spPr>
          <a:xfrm>
            <a:off x="3836052" y="10734236"/>
            <a:ext cx="374270" cy="165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900">
                <a:solidFill>
                  <a:srgbClr val="7F0325"/>
                </a:solidFill>
                <a:latin typeface="Avenir Next Condensed Ultra Lig"/>
                <a:ea typeface="Avenir Next Condensed Ultra Lig"/>
                <a:cs typeface="Avenir Next Condensed Ultra Lig"/>
                <a:sym typeface="Avenir Next Condensed Ultra Lig"/>
              </a:defRPr>
            </a:lvl1pPr>
          </a:lstStyle>
          <a:p>
            <a:pPr/>
            <a:r>
              <a:t>}</a:t>
            </a:r>
          </a:p>
        </p:txBody>
      </p:sp>
      <p:sp>
        <p:nvSpPr>
          <p:cNvPr id="1200" name="neighbors of d"/>
          <p:cNvSpPr txBox="1"/>
          <p:nvPr/>
        </p:nvSpPr>
        <p:spPr>
          <a:xfrm>
            <a:off x="4272372" y="11137145"/>
            <a:ext cx="40544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neighbors of d</a:t>
            </a:r>
          </a:p>
        </p:txBody>
      </p:sp>
      <p:sp>
        <p:nvSpPr>
          <p:cNvPr id="1201" name="path: a☞d☞h☞i"/>
          <p:cNvSpPr txBox="1"/>
          <p:nvPr/>
        </p:nvSpPr>
        <p:spPr>
          <a:xfrm>
            <a:off x="8482842" y="12383166"/>
            <a:ext cx="474789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path: a☞d☞h☞i</a:t>
            </a:r>
          </a:p>
        </p:txBody>
      </p:sp>
      <p:sp>
        <p:nvSpPr>
          <p:cNvPr id="1205" name="Connection Line"/>
          <p:cNvSpPr/>
          <p:nvPr/>
        </p:nvSpPr>
        <p:spPr>
          <a:xfrm>
            <a:off x="13506181" y="12171353"/>
            <a:ext cx="1347146" cy="733761"/>
          </a:xfrm>
          <a:custGeom>
            <a:avLst/>
            <a:gdLst/>
            <a:ahLst/>
            <a:cxnLst>
              <a:cxn ang="0">
                <a:pos x="wd2" y="hd2"/>
              </a:cxn>
              <a:cxn ang="5400000">
                <a:pos x="wd2" y="hd2"/>
              </a:cxn>
              <a:cxn ang="10800000">
                <a:pos x="wd2" y="hd2"/>
              </a:cxn>
              <a:cxn ang="16200000">
                <a:pos x="wd2" y="hd2"/>
              </a:cxn>
            </a:cxnLst>
            <a:rect l="0" t="0" r="r" b="b"/>
            <a:pathLst>
              <a:path w="21600" h="18446" fill="norm" stroke="1" extrusionOk="0">
                <a:moveTo>
                  <a:pt x="21600" y="0"/>
                </a:moveTo>
                <a:cubicBezTo>
                  <a:pt x="18604" y="16012"/>
                  <a:pt x="11404" y="21600"/>
                  <a:pt x="0" y="16763"/>
                </a:cubicBezTo>
              </a:path>
            </a:pathLst>
          </a:custGeom>
          <a:ln w="88900">
            <a:solidFill>
              <a:srgbClr val="7F0325"/>
            </a:solidFill>
            <a:miter lim="400000"/>
            <a:tailEnd type="triangle"/>
          </a:ln>
        </p:spPr>
        <p:txBody>
          <a:bodyPr/>
          <a:lstStyle/>
          <a:p>
            <a:pPr/>
          </a:p>
        </p:txBody>
      </p:sp>
      <p:sp>
        <p:nvSpPr>
          <p:cNvPr id="1203" name="Notice: the shortest!"/>
          <p:cNvSpPr txBox="1"/>
          <p:nvPr/>
        </p:nvSpPr>
        <p:spPr>
          <a:xfrm>
            <a:off x="14445174" y="11387640"/>
            <a:ext cx="563054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Notice: the shortest!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0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05" grpId="2"/>
      <p:bldP build="whole" bldLvl="1" animBg="1" rev="0" advAuto="0" spid="1203" grpId="1"/>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07" name="Line"/>
          <p:cNvSpPr/>
          <p:nvPr/>
        </p:nvSpPr>
        <p:spPr>
          <a:xfrm>
            <a:off x="19722255" y="789251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34" name="Connection Line"/>
          <p:cNvSpPr/>
          <p:nvPr/>
        </p:nvSpPr>
        <p:spPr>
          <a:xfrm>
            <a:off x="17565301" y="4113346"/>
            <a:ext cx="2379336" cy="1685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235" name="Connection Line"/>
          <p:cNvSpPr/>
          <p:nvPr/>
        </p:nvSpPr>
        <p:spPr>
          <a:xfrm>
            <a:off x="17283098" y="3720036"/>
            <a:ext cx="2268115" cy="15455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210"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236" name="Connection Line"/>
          <p:cNvSpPr/>
          <p:nvPr/>
        </p:nvSpPr>
        <p:spPr>
          <a:xfrm>
            <a:off x="22464887" y="3741019"/>
            <a:ext cx="1624761" cy="4109883"/>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212" name="Line"/>
          <p:cNvSpPr/>
          <p:nvPr/>
        </p:nvSpPr>
        <p:spPr>
          <a:xfrm flipV="1">
            <a:off x="19874732" y="6107196"/>
            <a:ext cx="2305559" cy="1709508"/>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3" name="Line"/>
          <p:cNvSpPr/>
          <p:nvPr/>
        </p:nvSpPr>
        <p:spPr>
          <a:xfrm flipV="1">
            <a:off x="19897515" y="6314740"/>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4" name="Line"/>
          <p:cNvSpPr/>
          <p:nvPr/>
        </p:nvSpPr>
        <p:spPr>
          <a:xfrm>
            <a:off x="17266429" y="5758421"/>
            <a:ext cx="2306275" cy="17010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5" name="Line"/>
          <p:cNvSpPr/>
          <p:nvPr/>
        </p:nvSpPr>
        <p:spPr>
          <a:xfrm flipV="1">
            <a:off x="17314765" y="5876750"/>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6" name="Line"/>
          <p:cNvSpPr/>
          <p:nvPr/>
        </p:nvSpPr>
        <p:spPr>
          <a:xfrm flipV="1">
            <a:off x="19912089" y="3768585"/>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7" name="Line"/>
          <p:cNvSpPr/>
          <p:nvPr/>
        </p:nvSpPr>
        <p:spPr>
          <a:xfrm flipV="1">
            <a:off x="22474204" y="4247999"/>
            <a:ext cx="1" cy="1444344"/>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8" name="Line"/>
          <p:cNvSpPr/>
          <p:nvPr/>
        </p:nvSpPr>
        <p:spPr>
          <a:xfrm flipH="1">
            <a:off x="20343105" y="3709811"/>
            <a:ext cx="2067399" cy="1581432"/>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19" name="Line"/>
          <p:cNvSpPr/>
          <p:nvPr/>
        </p:nvSpPr>
        <p:spPr>
          <a:xfrm>
            <a:off x="17185501" y="7879332"/>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20" name="Line"/>
          <p:cNvSpPr/>
          <p:nvPr/>
        </p:nvSpPr>
        <p:spPr>
          <a:xfrm>
            <a:off x="19742097" y="5802991"/>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21" name="Line"/>
          <p:cNvSpPr/>
          <p:nvPr/>
        </p:nvSpPr>
        <p:spPr>
          <a:xfrm>
            <a:off x="17225463" y="3653038"/>
            <a:ext cx="2189554"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22" name="d"/>
          <p:cNvSpPr/>
          <p:nvPr/>
        </p:nvSpPr>
        <p:spPr>
          <a:xfrm>
            <a:off x="16710493" y="5169246"/>
            <a:ext cx="1179401"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223" name="b"/>
          <p:cNvSpPr/>
          <p:nvPr/>
        </p:nvSpPr>
        <p:spPr>
          <a:xfrm>
            <a:off x="19307816"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224" name="g"/>
          <p:cNvSpPr/>
          <p:nvPr/>
        </p:nvSpPr>
        <p:spPr>
          <a:xfrm>
            <a:off x="16710491" y="7273180"/>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225" name="f"/>
          <p:cNvSpPr/>
          <p:nvPr/>
        </p:nvSpPr>
        <p:spPr>
          <a:xfrm>
            <a:off x="21905138" y="5169246"/>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226" name="e"/>
          <p:cNvSpPr/>
          <p:nvPr/>
        </p:nvSpPr>
        <p:spPr>
          <a:xfrm>
            <a:off x="19307816" y="5176485"/>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227" name="h"/>
          <p:cNvSpPr/>
          <p:nvPr/>
        </p:nvSpPr>
        <p:spPr>
          <a:xfrm>
            <a:off x="19307816"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228" name="Line"/>
          <p:cNvSpPr/>
          <p:nvPr/>
        </p:nvSpPr>
        <p:spPr>
          <a:xfrm flipV="1">
            <a:off x="17300192" y="3717042"/>
            <a:ext cx="1" cy="1426852"/>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29" name="a"/>
          <p:cNvSpPr/>
          <p:nvPr/>
        </p:nvSpPr>
        <p:spPr>
          <a:xfrm>
            <a:off x="16710491"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a</a:t>
            </a:r>
          </a:p>
        </p:txBody>
      </p:sp>
      <p:sp>
        <p:nvSpPr>
          <p:cNvPr id="1230" name="i"/>
          <p:cNvSpPr/>
          <p:nvPr/>
        </p:nvSpPr>
        <p:spPr>
          <a:xfrm>
            <a:off x="21905138" y="7287655"/>
            <a:ext cx="1179402" cy="1179402"/>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231" name="c"/>
          <p:cNvSpPr/>
          <p:nvPr/>
        </p:nvSpPr>
        <p:spPr>
          <a:xfrm>
            <a:off x="21905138" y="3065314"/>
            <a:ext cx="1179402" cy="1179401"/>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sp>
        <p:nvSpPr>
          <p:cNvPr id="1232" name="bfs from v1 to v2:…"/>
          <p:cNvSpPr txBox="1"/>
          <p:nvPr/>
        </p:nvSpPr>
        <p:spPr>
          <a:xfrm>
            <a:off x="172491" y="1729658"/>
            <a:ext cx="17352743" cy="96963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b="1">
                <a:latin typeface="Helvetica Neue"/>
                <a:ea typeface="Helvetica Neue"/>
                <a:cs typeface="Helvetica Neue"/>
                <a:sym typeface="Helvetica Neue"/>
              </a:rPr>
              <a:t>bfs</a:t>
            </a:r>
            <a:r>
              <a:t> from v</a:t>
            </a:r>
            <a:r>
              <a:rPr baseline="-5999" sz="5100"/>
              <a:t>1</a:t>
            </a:r>
            <a:r>
              <a:t> to v</a:t>
            </a:r>
            <a:r>
              <a:rPr baseline="-5999"/>
              <a:t>2</a:t>
            </a:r>
            <a:r>
              <a:t>:</a:t>
            </a:r>
          </a:p>
          <a:p>
            <a:pPr algn="l">
              <a:defRPr sz="5200"/>
            </a:pPr>
            <a:r>
              <a:t>    create a queue of paths (a vector), q</a:t>
            </a:r>
          </a:p>
          <a:p>
            <a:pPr algn="l">
              <a:defRPr sz="5200"/>
            </a:pPr>
            <a:r>
              <a:t>    q.enqueue(v</a:t>
            </a:r>
            <a:r>
              <a:rPr baseline="-5999"/>
              <a:t>1</a:t>
            </a:r>
            <a:r>
              <a:t> path)</a:t>
            </a:r>
          </a:p>
          <a:p>
            <a:pPr algn="l">
              <a:defRPr sz="5200"/>
            </a:pPr>
            <a:r>
              <a:t>    while q is not empty and v</a:t>
            </a:r>
            <a:r>
              <a:rPr baseline="-5999"/>
              <a:t>2</a:t>
            </a:r>
            <a:r>
              <a:t> is not yet visited:</a:t>
            </a:r>
          </a:p>
          <a:p>
            <a:pPr algn="l">
              <a:defRPr sz="5200"/>
            </a:pPr>
            <a:r>
              <a:t>        path = q.dequeue()</a:t>
            </a:r>
          </a:p>
          <a:p>
            <a:pPr algn="l">
              <a:defRPr sz="5200"/>
            </a:pPr>
            <a:r>
              <a:t>        v = last element in path</a:t>
            </a:r>
          </a:p>
          <a:p>
            <a:pPr algn="l">
              <a:defRPr sz="5200"/>
            </a:pPr>
            <a:r>
              <a:t>        if v is not visited:</a:t>
            </a:r>
          </a:p>
          <a:p>
            <a:pPr lvl="2" algn="l">
              <a:defRPr sz="5200"/>
            </a:pPr>
            <a:r>
              <a:t>        mark v as visited</a:t>
            </a:r>
          </a:p>
          <a:p>
            <a:pPr lvl="2" algn="l">
              <a:defRPr sz="5200"/>
            </a:pPr>
            <a:r>
              <a:t>        if v is the end vertex, we can stop.</a:t>
            </a:r>
          </a:p>
          <a:p>
            <a:pPr lvl="2" algn="l">
              <a:defRPr sz="5200"/>
            </a:pPr>
            <a:r>
              <a:t>        for each unvisited neighbor of v:</a:t>
            </a:r>
          </a:p>
          <a:p>
            <a:pPr lvl="2" algn="l">
              <a:defRPr sz="5200"/>
            </a:pPr>
            <a:r>
              <a:t>             make new path with v's neighbor as last element</a:t>
            </a:r>
          </a:p>
          <a:p>
            <a:pPr lvl="2" algn="l">
              <a:defRPr sz="5200"/>
            </a:pPr>
            <a:r>
              <a:t>             enqueue new path onto q </a:t>
            </a:r>
          </a:p>
        </p:txBody>
      </p:sp>
      <p:pic>
        <p:nvPicPr>
          <p:cNvPr id="1233" name="key.jpg" descr="key.jpg"/>
          <p:cNvPicPr>
            <a:picLocks noChangeAspect="1"/>
          </p:cNvPicPr>
          <p:nvPr/>
        </p:nvPicPr>
        <p:blipFill>
          <a:blip r:embed="rId2">
            <a:extLst/>
          </a:blip>
          <a:srcRect l="9089" t="7771" r="7726" b="9205"/>
          <a:stretch>
            <a:fillRect/>
          </a:stretch>
        </p:blipFill>
        <p:spPr>
          <a:xfrm>
            <a:off x="17927185" y="9164451"/>
            <a:ext cx="3940662" cy="3932861"/>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7" y="0"/>
                </a:moveTo>
                <a:cubicBezTo>
                  <a:pt x="12763" y="31"/>
                  <a:pt x="10443" y="2353"/>
                  <a:pt x="10689" y="5723"/>
                </a:cubicBezTo>
                <a:cubicBezTo>
                  <a:pt x="10724" y="6203"/>
                  <a:pt x="10729" y="6599"/>
                  <a:pt x="10663" y="6980"/>
                </a:cubicBezTo>
                <a:cubicBezTo>
                  <a:pt x="10680" y="7032"/>
                  <a:pt x="10697" y="7079"/>
                  <a:pt x="10715" y="7131"/>
                </a:cubicBezTo>
                <a:lnTo>
                  <a:pt x="10920" y="7738"/>
                </a:lnTo>
                <a:lnTo>
                  <a:pt x="10587" y="8067"/>
                </a:lnTo>
                <a:cubicBezTo>
                  <a:pt x="10583" y="8070"/>
                  <a:pt x="10575" y="8081"/>
                  <a:pt x="10570" y="8084"/>
                </a:cubicBezTo>
                <a:lnTo>
                  <a:pt x="9313" y="9324"/>
                </a:lnTo>
                <a:cubicBezTo>
                  <a:pt x="8518" y="10249"/>
                  <a:pt x="7299" y="11489"/>
                  <a:pt x="5426" y="13353"/>
                </a:cubicBezTo>
                <a:cubicBezTo>
                  <a:pt x="2441" y="16324"/>
                  <a:pt x="0" y="19025"/>
                  <a:pt x="0" y="19356"/>
                </a:cubicBezTo>
                <a:cubicBezTo>
                  <a:pt x="0" y="19687"/>
                  <a:pt x="317" y="20275"/>
                  <a:pt x="706" y="20660"/>
                </a:cubicBezTo>
                <a:cubicBezTo>
                  <a:pt x="1645" y="21591"/>
                  <a:pt x="2357" y="21540"/>
                  <a:pt x="3554" y="20466"/>
                </a:cubicBezTo>
                <a:cubicBezTo>
                  <a:pt x="3707" y="20329"/>
                  <a:pt x="3828" y="20229"/>
                  <a:pt x="3945" y="20139"/>
                </a:cubicBezTo>
                <a:cubicBezTo>
                  <a:pt x="4072" y="20022"/>
                  <a:pt x="4186" y="19920"/>
                  <a:pt x="4201" y="19920"/>
                </a:cubicBezTo>
                <a:cubicBezTo>
                  <a:pt x="4204" y="19920"/>
                  <a:pt x="4228" y="19941"/>
                  <a:pt x="4234" y="19945"/>
                </a:cubicBezTo>
                <a:cubicBezTo>
                  <a:pt x="4604" y="19763"/>
                  <a:pt x="4841" y="19932"/>
                  <a:pt x="5289" y="20466"/>
                </a:cubicBezTo>
                <a:cubicBezTo>
                  <a:pt x="5753" y="21021"/>
                  <a:pt x="6343" y="21310"/>
                  <a:pt x="6820" y="21327"/>
                </a:cubicBezTo>
                <a:cubicBezTo>
                  <a:pt x="7296" y="21345"/>
                  <a:pt x="7663" y="21090"/>
                  <a:pt x="7663" y="20552"/>
                </a:cubicBezTo>
                <a:cubicBezTo>
                  <a:pt x="7663" y="20496"/>
                  <a:pt x="7650" y="20437"/>
                  <a:pt x="7637" y="20374"/>
                </a:cubicBezTo>
                <a:cubicBezTo>
                  <a:pt x="7489" y="20176"/>
                  <a:pt x="7114" y="19765"/>
                  <a:pt x="6677" y="19330"/>
                </a:cubicBezTo>
                <a:lnTo>
                  <a:pt x="5706" y="18368"/>
                </a:lnTo>
                <a:lnTo>
                  <a:pt x="6319" y="17761"/>
                </a:lnTo>
                <a:lnTo>
                  <a:pt x="6922" y="17154"/>
                </a:lnTo>
                <a:lnTo>
                  <a:pt x="7094" y="17322"/>
                </a:lnTo>
                <a:cubicBezTo>
                  <a:pt x="7101" y="17328"/>
                  <a:pt x="7111" y="17331"/>
                  <a:pt x="7118" y="17339"/>
                </a:cubicBezTo>
                <a:cubicBezTo>
                  <a:pt x="7120" y="17341"/>
                  <a:pt x="7116" y="17347"/>
                  <a:pt x="7118" y="17350"/>
                </a:cubicBezTo>
                <a:lnTo>
                  <a:pt x="7287" y="17518"/>
                </a:lnTo>
                <a:cubicBezTo>
                  <a:pt x="7563" y="17617"/>
                  <a:pt x="7883" y="17820"/>
                  <a:pt x="8249" y="18148"/>
                </a:cubicBezTo>
                <a:cubicBezTo>
                  <a:pt x="9160" y="18965"/>
                  <a:pt x="9616" y="19061"/>
                  <a:pt x="10129" y="18553"/>
                </a:cubicBezTo>
                <a:cubicBezTo>
                  <a:pt x="10429" y="18255"/>
                  <a:pt x="10519" y="17974"/>
                  <a:pt x="10375" y="17610"/>
                </a:cubicBezTo>
                <a:cubicBezTo>
                  <a:pt x="10278" y="17478"/>
                  <a:pt x="9884" y="17059"/>
                  <a:pt x="9406" y="16581"/>
                </a:cubicBezTo>
                <a:lnTo>
                  <a:pt x="8692" y="15865"/>
                </a:lnTo>
                <a:cubicBezTo>
                  <a:pt x="8690" y="15864"/>
                  <a:pt x="8684" y="15857"/>
                  <a:pt x="8683" y="15856"/>
                </a:cubicBezTo>
                <a:lnTo>
                  <a:pt x="8462" y="15636"/>
                </a:lnTo>
                <a:lnTo>
                  <a:pt x="10179" y="13925"/>
                </a:lnTo>
                <a:cubicBezTo>
                  <a:pt x="10445" y="13646"/>
                  <a:pt x="10727" y="13363"/>
                  <a:pt x="11106" y="12981"/>
                </a:cubicBezTo>
                <a:cubicBezTo>
                  <a:pt x="11499" y="12584"/>
                  <a:pt x="11847" y="12253"/>
                  <a:pt x="12162" y="11971"/>
                </a:cubicBezTo>
                <a:lnTo>
                  <a:pt x="13675" y="10462"/>
                </a:lnTo>
                <a:lnTo>
                  <a:pt x="14150" y="10630"/>
                </a:lnTo>
                <a:cubicBezTo>
                  <a:pt x="14225" y="10657"/>
                  <a:pt x="14303" y="10683"/>
                  <a:pt x="14381" y="10706"/>
                </a:cubicBezTo>
                <a:cubicBezTo>
                  <a:pt x="14641" y="10670"/>
                  <a:pt x="14903" y="10665"/>
                  <a:pt x="15188" y="10706"/>
                </a:cubicBezTo>
                <a:cubicBezTo>
                  <a:pt x="19061" y="11265"/>
                  <a:pt x="21600" y="8077"/>
                  <a:pt x="21559" y="5032"/>
                </a:cubicBezTo>
                <a:cubicBezTo>
                  <a:pt x="21534" y="3205"/>
                  <a:pt x="20575" y="1430"/>
                  <a:pt x="18428" y="540"/>
                </a:cubicBezTo>
                <a:cubicBezTo>
                  <a:pt x="17515" y="162"/>
                  <a:pt x="16620" y="-9"/>
                  <a:pt x="15777" y="0"/>
                </a:cubicBezTo>
                <a:close/>
                <a:moveTo>
                  <a:pt x="16259" y="3069"/>
                </a:moveTo>
                <a:cubicBezTo>
                  <a:pt x="16831" y="3085"/>
                  <a:pt x="17259" y="3281"/>
                  <a:pt x="17690" y="3708"/>
                </a:cubicBezTo>
                <a:cubicBezTo>
                  <a:pt x="18031" y="4046"/>
                  <a:pt x="18370" y="4622"/>
                  <a:pt x="18293" y="4746"/>
                </a:cubicBezTo>
                <a:cubicBezTo>
                  <a:pt x="18273" y="4777"/>
                  <a:pt x="18279" y="4823"/>
                  <a:pt x="18317" y="4847"/>
                </a:cubicBezTo>
                <a:cubicBezTo>
                  <a:pt x="18355" y="4870"/>
                  <a:pt x="18395" y="5067"/>
                  <a:pt x="18395" y="5286"/>
                </a:cubicBezTo>
                <a:cubicBezTo>
                  <a:pt x="18395" y="5683"/>
                  <a:pt x="18271" y="6068"/>
                  <a:pt x="18063" y="6407"/>
                </a:cubicBezTo>
                <a:cubicBezTo>
                  <a:pt x="17974" y="6612"/>
                  <a:pt x="17856" y="6795"/>
                  <a:pt x="17705" y="6945"/>
                </a:cubicBezTo>
                <a:cubicBezTo>
                  <a:pt x="17166" y="7480"/>
                  <a:pt x="16476" y="7613"/>
                  <a:pt x="15827" y="7486"/>
                </a:cubicBezTo>
                <a:cubicBezTo>
                  <a:pt x="15458" y="7451"/>
                  <a:pt x="15200" y="7354"/>
                  <a:pt x="14874" y="7141"/>
                </a:cubicBezTo>
                <a:cubicBezTo>
                  <a:pt x="14568" y="6940"/>
                  <a:pt x="14326" y="6684"/>
                  <a:pt x="14159" y="6390"/>
                </a:cubicBezTo>
                <a:cubicBezTo>
                  <a:pt x="13893" y="5986"/>
                  <a:pt x="13772" y="5505"/>
                  <a:pt x="13888" y="5023"/>
                </a:cubicBezTo>
                <a:cubicBezTo>
                  <a:pt x="13945" y="4541"/>
                  <a:pt x="14158" y="4076"/>
                  <a:pt x="14541" y="3708"/>
                </a:cubicBezTo>
                <a:cubicBezTo>
                  <a:pt x="14975" y="3290"/>
                  <a:pt x="15398" y="3111"/>
                  <a:pt x="16005" y="3078"/>
                </a:cubicBezTo>
                <a:cubicBezTo>
                  <a:pt x="16093" y="3073"/>
                  <a:pt x="16178" y="3067"/>
                  <a:pt x="16259" y="3069"/>
                </a:cubicBezTo>
                <a:close/>
              </a:path>
            </a:pathLst>
          </a:cu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8" name="Line"/>
          <p:cNvSpPr/>
          <p:nvPr/>
        </p:nvSpPr>
        <p:spPr>
          <a:xfrm>
            <a:off x="14616890" y="59103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39"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grpSp>
        <p:nvGrpSpPr>
          <p:cNvPr id="1263" name="Group"/>
          <p:cNvGrpSpPr/>
          <p:nvPr/>
        </p:nvGrpSpPr>
        <p:grpSpPr>
          <a:xfrm>
            <a:off x="12107116" y="1894218"/>
            <a:ext cx="6072586" cy="4445297"/>
            <a:chOff x="0" y="0"/>
            <a:chExt cx="6072584" cy="4445296"/>
          </a:xfrm>
        </p:grpSpPr>
        <p:sp>
          <p:nvSpPr>
            <p:cNvPr id="1271" name="Connection Line"/>
            <p:cNvSpPr/>
            <p:nvPr/>
          </p:nvSpPr>
          <p:spPr>
            <a:xfrm>
              <a:off x="703455" y="862465"/>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noFill/>
            <a:ln w="88900" cap="flat">
              <a:solidFill>
                <a:srgbClr val="577198"/>
              </a:solidFill>
              <a:prstDash val="solid"/>
              <a:miter lim="400000"/>
              <a:tailEnd type="triangle" w="med" len="med"/>
            </a:ln>
            <a:effectLst/>
          </p:spPr>
          <p:txBody>
            <a:bodyPr/>
            <a:lstStyle/>
            <a:p>
              <a:pPr/>
            </a:p>
          </p:txBody>
        </p:sp>
        <p:sp>
          <p:nvSpPr>
            <p:cNvPr id="1272" name="Connection Line"/>
            <p:cNvSpPr/>
            <p:nvPr/>
          </p:nvSpPr>
          <p:spPr>
            <a:xfrm>
              <a:off x="471219" y="538795"/>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noFill/>
            <a:ln w="88900" cap="flat">
              <a:solidFill>
                <a:srgbClr val="577198"/>
              </a:solidFill>
              <a:prstDash val="solid"/>
              <a:miter lim="400000"/>
              <a:tailEnd type="triangle" w="med" len="med"/>
            </a:ln>
            <a:effectLst/>
          </p:spPr>
          <p:txBody>
            <a:bodyPr/>
            <a:lstStyle/>
            <a:p>
              <a:pPr/>
            </a:p>
          </p:txBody>
        </p:sp>
        <p:sp>
          <p:nvSpPr>
            <p:cNvPr id="1273" name="Connection Line"/>
            <p:cNvSpPr/>
            <p:nvPr/>
          </p:nvSpPr>
          <p:spPr>
            <a:xfrm>
              <a:off x="4735508" y="556063"/>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noFill/>
            <a:ln w="88900" cap="flat">
              <a:solidFill>
                <a:srgbClr val="577198"/>
              </a:solidFill>
              <a:prstDash val="solid"/>
              <a:miter lim="400000"/>
              <a:tailEnd type="triangle" w="med" len="med"/>
            </a:ln>
            <a:effectLst/>
          </p:spPr>
          <p:txBody>
            <a:bodyPr/>
            <a:lstStyle/>
            <a:p>
              <a:pPr/>
            </a:p>
          </p:txBody>
        </p:sp>
        <p:sp>
          <p:nvSpPr>
            <p:cNvPr id="1243" name="Line"/>
            <p:cNvSpPr/>
            <p:nvPr/>
          </p:nvSpPr>
          <p:spPr>
            <a:xfrm flipV="1">
              <a:off x="2603972" y="2503279"/>
              <a:ext cx="1897331" cy="1406818"/>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4" name="Line"/>
            <p:cNvSpPr/>
            <p:nvPr/>
          </p:nvSpPr>
          <p:spPr>
            <a:xfrm flipV="1">
              <a:off x="2622721" y="2674075"/>
              <a:ext cx="1" cy="1188605"/>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5" name="Line"/>
            <p:cNvSpPr/>
            <p:nvPr/>
          </p:nvSpPr>
          <p:spPr>
            <a:xfrm>
              <a:off x="457501" y="2216259"/>
              <a:ext cx="1897921" cy="1399843"/>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6" name="Line"/>
            <p:cNvSpPr/>
            <p:nvPr/>
          </p:nvSpPr>
          <p:spPr>
            <a:xfrm flipV="1">
              <a:off x="497279" y="2313636"/>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7" name="Line"/>
            <p:cNvSpPr/>
            <p:nvPr/>
          </p:nvSpPr>
          <p:spPr>
            <a:xfrm flipV="1">
              <a:off x="2634714" y="578748"/>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8" name="Line"/>
            <p:cNvSpPr/>
            <p:nvPr/>
          </p:nvSpPr>
          <p:spPr>
            <a:xfrm flipV="1">
              <a:off x="4743176" y="973276"/>
              <a:ext cx="1" cy="1188605"/>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49" name="Line"/>
            <p:cNvSpPr/>
            <p:nvPr/>
          </p:nvSpPr>
          <p:spPr>
            <a:xfrm flipH="1">
              <a:off x="2989414" y="530381"/>
              <a:ext cx="1701341" cy="130141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50" name="Line"/>
            <p:cNvSpPr/>
            <p:nvPr/>
          </p:nvSpPr>
          <p:spPr>
            <a:xfrm>
              <a:off x="390903" y="3961636"/>
              <a:ext cx="1801867"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51" name="Line"/>
            <p:cNvSpPr/>
            <p:nvPr/>
          </p:nvSpPr>
          <p:spPr>
            <a:xfrm>
              <a:off x="2494822" y="2252937"/>
              <a:ext cx="1801866"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52" name="Line"/>
            <p:cNvSpPr/>
            <p:nvPr/>
          </p:nvSpPr>
          <p:spPr>
            <a:xfrm>
              <a:off x="423789" y="483660"/>
              <a:ext cx="1801867" cy="1"/>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53" name="d"/>
            <p:cNvSpPr/>
            <p:nvPr/>
          </p:nvSpPr>
          <p:spPr>
            <a:xfrm>
              <a:off x="1" y="1731405"/>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d</a:t>
              </a:r>
            </a:p>
          </p:txBody>
        </p:sp>
        <p:sp>
          <p:nvSpPr>
            <p:cNvPr id="1254" name="b"/>
            <p:cNvSpPr/>
            <p:nvPr/>
          </p:nvSpPr>
          <p:spPr>
            <a:xfrm>
              <a:off x="2137436" y="0"/>
              <a:ext cx="970574"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b</a:t>
              </a:r>
            </a:p>
          </p:txBody>
        </p:sp>
        <p:sp>
          <p:nvSpPr>
            <p:cNvPr id="1255" name="g"/>
            <p:cNvSpPr/>
            <p:nvPr/>
          </p:nvSpPr>
          <p:spPr>
            <a:xfrm>
              <a:off x="0" y="3462811"/>
              <a:ext cx="970573"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g</a:t>
              </a:r>
            </a:p>
          </p:txBody>
        </p:sp>
        <p:sp>
          <p:nvSpPr>
            <p:cNvPr id="1256" name="f"/>
            <p:cNvSpPr/>
            <p:nvPr/>
          </p:nvSpPr>
          <p:spPr>
            <a:xfrm>
              <a:off x="4274870" y="1731405"/>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f</a:t>
              </a:r>
            </a:p>
          </p:txBody>
        </p:sp>
        <p:sp>
          <p:nvSpPr>
            <p:cNvPr id="1257" name="e"/>
            <p:cNvSpPr/>
            <p:nvPr/>
          </p:nvSpPr>
          <p:spPr>
            <a:xfrm>
              <a:off x="2137436" y="1737361"/>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e</a:t>
              </a:r>
            </a:p>
          </p:txBody>
        </p:sp>
        <p:sp>
          <p:nvSpPr>
            <p:cNvPr id="1258" name="h"/>
            <p:cNvSpPr/>
            <p:nvPr/>
          </p:nvSpPr>
          <p:spPr>
            <a:xfrm>
              <a:off x="2137436" y="3474723"/>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h</a:t>
              </a:r>
            </a:p>
          </p:txBody>
        </p:sp>
        <p:sp>
          <p:nvSpPr>
            <p:cNvPr id="1259" name="Line"/>
            <p:cNvSpPr/>
            <p:nvPr/>
          </p:nvSpPr>
          <p:spPr>
            <a:xfrm flipV="1">
              <a:off x="485287" y="536331"/>
              <a:ext cx="1" cy="1174210"/>
            </a:xfrm>
            <a:prstGeom prst="line">
              <a:avLst/>
            </a:prstGeom>
            <a:noFill/>
            <a:ln w="88900" cap="flat">
              <a:solidFill>
                <a:srgbClr val="577198"/>
              </a:solidFill>
              <a:prstDash val="solid"/>
              <a:miter lim="400000"/>
              <a:head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260" name="a"/>
            <p:cNvSpPr/>
            <p:nvPr/>
          </p:nvSpPr>
          <p:spPr>
            <a:xfrm>
              <a:off x="0" y="0"/>
              <a:ext cx="970573"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a</a:t>
              </a:r>
            </a:p>
          </p:txBody>
        </p:sp>
        <p:sp>
          <p:nvSpPr>
            <p:cNvPr id="1261" name="i"/>
            <p:cNvSpPr/>
            <p:nvPr/>
          </p:nvSpPr>
          <p:spPr>
            <a:xfrm>
              <a:off x="4274870" y="3474723"/>
              <a:ext cx="970574" cy="970574"/>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i</a:t>
              </a:r>
            </a:p>
          </p:txBody>
        </p:sp>
        <p:sp>
          <p:nvSpPr>
            <p:cNvPr id="1262" name="c"/>
            <p:cNvSpPr/>
            <p:nvPr/>
          </p:nvSpPr>
          <p:spPr>
            <a:xfrm>
              <a:off x="4274870" y="0"/>
              <a:ext cx="970574" cy="970573"/>
            </a:xfrm>
            <a:prstGeom prst="ellipse">
              <a:avLst/>
            </a:prstGeom>
            <a:solidFill>
              <a:srgbClr val="FFFFFF"/>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c</a:t>
              </a:r>
            </a:p>
          </p:txBody>
        </p:sp>
      </p:grpSp>
      <p:sp>
        <p:nvSpPr>
          <p:cNvPr id="1264"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265"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graphicFrame>
        <p:nvGraphicFramePr>
          <p:cNvPr id="1266"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267" name="queue:"/>
          <p:cNvSpPr txBox="1"/>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268" name="Vector&lt;Vertex  *&gt; startPath…"/>
          <p:cNvSpPr txBox="1"/>
          <p:nvPr/>
        </p:nvSpPr>
        <p:spPr>
          <a:xfrm>
            <a:off x="481551" y="10405814"/>
            <a:ext cx="6647841" cy="20669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Vector&lt;Vertex  *&gt; startPath</a:t>
            </a:r>
          </a:p>
          <a:p>
            <a:pPr algn="l">
              <a:defRPr sz="4300"/>
            </a:pPr>
            <a:r>
              <a:t>startPath.add(a)</a:t>
            </a:r>
          </a:p>
          <a:p>
            <a:pPr algn="l">
              <a:defRPr sz="4300"/>
            </a:pPr>
            <a:r>
              <a:t>q.enqueue(startPath)</a:t>
            </a:r>
          </a:p>
        </p:txBody>
      </p:sp>
      <p:sp>
        <p:nvSpPr>
          <p:cNvPr id="1269"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
        <p:nvSpPr>
          <p:cNvPr id="1270" name="Visited Set:…"/>
          <p:cNvSpPr txBox="1"/>
          <p:nvPr/>
        </p:nvSpPr>
        <p:spPr>
          <a:xfrm>
            <a:off x="18317425" y="6901531"/>
            <a:ext cx="336423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(empty)</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5"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76"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07"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08"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09"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280"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1"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2"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3"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4"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5"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6"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7"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8"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89"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90" name="d"/>
          <p:cNvSpPr/>
          <p:nvPr/>
        </p:nvSpPr>
        <p:spPr>
          <a:xfrm>
            <a:off x="12107118"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291" name="b"/>
          <p:cNvSpPr/>
          <p:nvPr/>
        </p:nvSpPr>
        <p:spPr>
          <a:xfrm>
            <a:off x="14244553"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b</a:t>
            </a:r>
          </a:p>
        </p:txBody>
      </p:sp>
      <p:sp>
        <p:nvSpPr>
          <p:cNvPr id="1292"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293"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294"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295"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296"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297"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298"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299" name="queue:"/>
          <p:cNvSpPr txBox="1"/>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300" name="in while loop:…"/>
          <p:cNvSpPr txBox="1"/>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a:t>
            </a:r>
          </a:p>
          <a:p>
            <a:pPr algn="l">
              <a:defRPr sz="4300"/>
            </a:pPr>
            <a:r>
              <a:t>   v = last element in curPath (v is a)</a:t>
            </a:r>
          </a:p>
          <a:p>
            <a:pPr algn="l">
              <a:defRPr sz="4300"/>
            </a:pPr>
            <a:r>
              <a:t>   mark v as visited</a:t>
            </a:r>
          </a:p>
          <a:p>
            <a:pPr algn="l">
              <a:defRPr sz="4300"/>
            </a:pPr>
            <a:r>
              <a:t>   enqueue all unvisited neighbor paths onto q</a:t>
            </a:r>
          </a:p>
        </p:txBody>
      </p:sp>
      <p:sp>
        <p:nvSpPr>
          <p:cNvPr id="1301"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302"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303"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304"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305" name="Visited Set:…"/>
          <p:cNvSpPr txBox="1"/>
          <p:nvPr/>
        </p:nvSpPr>
        <p:spPr>
          <a:xfrm>
            <a:off x="18317425" y="6901531"/>
            <a:ext cx="336423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p:txBody>
      </p:sp>
      <p:sp>
        <p:nvSpPr>
          <p:cNvPr id="1306"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1"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2"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43"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44"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45"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16"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7"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8"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19"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0"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1"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2"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3"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4"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5"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26" name="d"/>
          <p:cNvSpPr/>
          <p:nvPr/>
        </p:nvSpPr>
        <p:spPr>
          <a:xfrm>
            <a:off x="12107118"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d</a:t>
            </a:r>
          </a:p>
        </p:txBody>
      </p:sp>
      <p:sp>
        <p:nvSpPr>
          <p:cNvPr id="1327"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28"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329"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330"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31"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332"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333" name="Table"/>
          <p:cNvGraphicFramePr/>
          <p:nvPr/>
        </p:nvGraphicFramePr>
        <p:xfrm>
          <a:off x="2410393" y="8699265"/>
          <a:ext cx="11923900" cy="1285526"/>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636412">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334" name="queue:"/>
          <p:cNvSpPr txBox="1"/>
          <p:nvPr/>
        </p:nvSpPr>
        <p:spPr>
          <a:xfrm>
            <a:off x="553227" y="8968764"/>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335"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336"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337"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338"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339"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340" name="in while loop:…"/>
          <p:cNvSpPr txBox="1"/>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ab)</a:t>
            </a:r>
          </a:p>
          <a:p>
            <a:pPr algn="l">
              <a:defRPr sz="4300"/>
            </a:pPr>
            <a:r>
              <a:t>   v = last element in curPath (v is b)</a:t>
            </a:r>
          </a:p>
          <a:p>
            <a:pPr algn="l">
              <a:defRPr sz="4300"/>
            </a:pPr>
            <a:r>
              <a:t>   mark v as visited</a:t>
            </a:r>
          </a:p>
          <a:p>
            <a:pPr algn="l">
              <a:defRPr sz="4300"/>
            </a:pPr>
            <a:r>
              <a:t>   enqueue all unvisited neighbor paths onto q</a:t>
            </a:r>
          </a:p>
        </p:txBody>
      </p:sp>
      <p:sp>
        <p:nvSpPr>
          <p:cNvPr id="1341" name="Visited Set:…"/>
          <p:cNvSpPr txBox="1"/>
          <p:nvPr/>
        </p:nvSpPr>
        <p:spPr>
          <a:xfrm>
            <a:off x="18317425" y="6901531"/>
            <a:ext cx="3364231" cy="236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p:txBody>
      </p:sp>
      <p:sp>
        <p:nvSpPr>
          <p:cNvPr id="1342"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7"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48"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379"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380"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381"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52"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3"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4"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5"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6"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7"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8"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59"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60"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61"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62"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63"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364" name="e"/>
          <p:cNvSpPr/>
          <p:nvPr/>
        </p:nvSpPr>
        <p:spPr>
          <a:xfrm>
            <a:off x="14244553" y="363157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e</a:t>
            </a:r>
          </a:p>
        </p:txBody>
      </p:sp>
      <p:sp>
        <p:nvSpPr>
          <p:cNvPr id="1365"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66"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367"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368"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369"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370"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371"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372"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373"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374"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375"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376" name="in while loop:…"/>
          <p:cNvSpPr txBox="1"/>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ad)</a:t>
            </a:r>
          </a:p>
          <a:p>
            <a:pPr algn="l">
              <a:defRPr sz="4300"/>
            </a:pPr>
            <a:r>
              <a:t>   v = last element in curPath (v is d)</a:t>
            </a:r>
          </a:p>
          <a:p>
            <a:pPr algn="l">
              <a:defRPr sz="4300"/>
            </a:pPr>
            <a:r>
              <a:t>   mark v as visited</a:t>
            </a:r>
          </a:p>
          <a:p>
            <a:pPr algn="l">
              <a:defRPr sz="4300"/>
            </a:pPr>
            <a:r>
              <a:t>   enqueue all unvisited neighbor paths onto q</a:t>
            </a:r>
          </a:p>
        </p:txBody>
      </p:sp>
      <p:sp>
        <p:nvSpPr>
          <p:cNvPr id="1377" name="Visited Set:…"/>
          <p:cNvSpPr txBox="1"/>
          <p:nvPr/>
        </p:nvSpPr>
        <p:spPr>
          <a:xfrm>
            <a:off x="18317425" y="6901531"/>
            <a:ext cx="3364231"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p:txBody>
      </p:sp>
      <p:sp>
        <p:nvSpPr>
          <p:cNvPr id="1378"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3"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4"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15"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16"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17"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388"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89"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0"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1"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2"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3"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4"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5"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6"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7"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398"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399"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400"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01"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402"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403"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abe</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404"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05"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06"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407"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08"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09"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10"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11"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12" name="in while loop:…"/>
          <p:cNvSpPr txBox="1"/>
          <p:nvPr/>
        </p:nvSpPr>
        <p:spPr>
          <a:xfrm>
            <a:off x="481551" y="10405814"/>
            <a:ext cx="10826052" cy="33877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4300"/>
            </a:pPr>
            <a:r>
              <a:t>in while loop:</a:t>
            </a:r>
          </a:p>
          <a:p>
            <a:pPr algn="l">
              <a:defRPr sz="4300"/>
            </a:pPr>
            <a:r>
              <a:t>   curPath = q.dequeue() (path is ae)</a:t>
            </a:r>
          </a:p>
          <a:p>
            <a:pPr algn="l">
              <a:defRPr sz="4300"/>
            </a:pPr>
            <a:r>
              <a:t>   v = last element in curPath (v is e)</a:t>
            </a:r>
          </a:p>
          <a:p>
            <a:pPr algn="l">
              <a:defRPr sz="4300"/>
            </a:pPr>
            <a:r>
              <a:t>   mark v as visited</a:t>
            </a:r>
          </a:p>
          <a:p>
            <a:pPr algn="l">
              <a:defRPr sz="4300"/>
            </a:pPr>
            <a:r>
              <a:t>   enqueue all unvisited neighbor paths onto q</a:t>
            </a:r>
          </a:p>
        </p:txBody>
      </p:sp>
      <p:sp>
        <p:nvSpPr>
          <p:cNvPr id="1413" name="Visited Set:…"/>
          <p:cNvSpPr txBox="1"/>
          <p:nvPr/>
        </p:nvSpPr>
        <p:spPr>
          <a:xfrm>
            <a:off x="18317425" y="6901531"/>
            <a:ext cx="3364231"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p:txBody>
      </p:sp>
      <p:sp>
        <p:nvSpPr>
          <p:cNvPr id="1414"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9"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0"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51"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52"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53"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24"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5"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6"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7"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8"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29"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0"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1"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2"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3"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4" name="g"/>
          <p:cNvSpPr/>
          <p:nvPr/>
        </p:nvSpPr>
        <p:spPr>
          <a:xfrm>
            <a:off x="12107116" y="5357029"/>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g</a:t>
            </a:r>
          </a:p>
        </p:txBody>
      </p:sp>
      <p:sp>
        <p:nvSpPr>
          <p:cNvPr id="1435"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436"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37"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438"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439"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440"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41"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42"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443"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44"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45"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46"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47"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48" name="in while loop:…"/>
          <p:cNvSpPr txBox="1"/>
          <p:nvPr/>
        </p:nvSpPr>
        <p:spPr>
          <a:xfrm>
            <a:off x="481551" y="10405814"/>
            <a:ext cx="17880387"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abe)</a:t>
            </a:r>
          </a:p>
          <a:p>
            <a:pPr algn="l">
              <a:defRPr sz="4300"/>
            </a:pPr>
            <a:r>
              <a:t>   v = last element in curPath (v is e)</a:t>
            </a:r>
          </a:p>
          <a:p>
            <a:pPr algn="l">
              <a:defRPr sz="4300"/>
            </a:pPr>
            <a:r>
              <a:t>   mark v as visited (already been marked, no need to enqueue neighbors)</a:t>
            </a:r>
          </a:p>
        </p:txBody>
      </p:sp>
      <p:sp>
        <p:nvSpPr>
          <p:cNvPr id="1449" name="Visited Set:…"/>
          <p:cNvSpPr txBox="1"/>
          <p:nvPr/>
        </p:nvSpPr>
        <p:spPr>
          <a:xfrm>
            <a:off x="18317425" y="6901531"/>
            <a:ext cx="3364231" cy="3893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p:txBody>
      </p:sp>
      <p:sp>
        <p:nvSpPr>
          <p:cNvPr id="1450"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55"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56"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487"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488"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489"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60"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1"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2"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3"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4"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5"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6"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7"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8"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69"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70"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471"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72"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473"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474"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5000"/>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475"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476"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477" name="h"/>
          <p:cNvSpPr/>
          <p:nvPr/>
        </p:nvSpPr>
        <p:spPr>
          <a:xfrm>
            <a:off x="14244552" y="5370568"/>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h</a:t>
            </a:r>
          </a:p>
        </p:txBody>
      </p:sp>
      <p:sp>
        <p:nvSpPr>
          <p:cNvPr id="1478"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479"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480"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481"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482"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483"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484" name="in while loop:…"/>
          <p:cNvSpPr txBox="1"/>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adg)</a:t>
            </a:r>
          </a:p>
          <a:p>
            <a:pPr algn="l">
              <a:defRPr sz="4300"/>
            </a:pPr>
            <a:r>
              <a:t>   v = last element in curPath (v is g)</a:t>
            </a:r>
          </a:p>
          <a:p>
            <a:pPr algn="l">
              <a:defRPr sz="4300"/>
            </a:pPr>
            <a:r>
              <a:t>   mark v as visited</a:t>
            </a:r>
          </a:p>
          <a:p>
            <a:pPr algn="l">
              <a:defRPr sz="4300"/>
            </a:pPr>
            <a:r>
              <a:t>   enqueue all unvisited neighbor paths onto q</a:t>
            </a:r>
          </a:p>
        </p:txBody>
      </p:sp>
      <p:sp>
        <p:nvSpPr>
          <p:cNvPr id="1485" name="Visited Set:…"/>
          <p:cNvSpPr txBox="1"/>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g</a:t>
            </a:r>
          </a:p>
        </p:txBody>
      </p:sp>
      <p:sp>
        <p:nvSpPr>
          <p:cNvPr id="1486"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1"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2"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23"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24"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25"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496"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7"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8"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499"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0"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1"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2"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3"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4"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5"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6" name="f"/>
          <p:cNvSpPr/>
          <p:nvPr/>
        </p:nvSpPr>
        <p:spPr>
          <a:xfrm>
            <a:off x="16381987" y="3625623"/>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f</a:t>
            </a:r>
          </a:p>
        </p:txBody>
      </p:sp>
      <p:sp>
        <p:nvSpPr>
          <p:cNvPr id="1507"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08"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09"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10"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5000"/>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11"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12"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13"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14"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15"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16"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17"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18"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19"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20" name="in while loop:…"/>
          <p:cNvSpPr txBox="1"/>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a:t>
            </a:r>
          </a:p>
          <a:p>
            <a:pPr algn="l">
              <a:defRPr sz="4300"/>
            </a:pPr>
            <a:r>
              <a:t>   v = last element in curPath (v is h)</a:t>
            </a:r>
          </a:p>
          <a:p>
            <a:pPr algn="l">
              <a:defRPr sz="4300"/>
            </a:pPr>
            <a:r>
              <a:t>   mark v as visited </a:t>
            </a:r>
          </a:p>
          <a:p>
            <a:pPr algn="l">
              <a:defRPr sz="4300"/>
            </a:pPr>
            <a:r>
              <a:t>   enqueue all unvisited neighbor paths onto q</a:t>
            </a:r>
          </a:p>
        </p:txBody>
      </p:sp>
      <p:sp>
        <p:nvSpPr>
          <p:cNvPr id="1521" name="Visited Set:…"/>
          <p:cNvSpPr txBox="1"/>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h</a:t>
            </a:r>
          </a:p>
        </p:txBody>
      </p:sp>
      <p:sp>
        <p:nvSpPr>
          <p:cNvPr id="1522"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7"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28"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59"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60"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61"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532"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3"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4"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5"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6"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7"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8"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39"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40"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41"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42"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43"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44"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45"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5000"/>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adgh</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46"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47"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48"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49"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50"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51"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52"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53"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54"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55"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556" name="in while loop:…"/>
          <p:cNvSpPr txBox="1"/>
          <p:nvPr/>
        </p:nvSpPr>
        <p:spPr>
          <a:xfrm>
            <a:off x="481551" y="10405814"/>
            <a:ext cx="14843995" cy="33877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aef)</a:t>
            </a:r>
          </a:p>
          <a:p>
            <a:pPr algn="l">
              <a:defRPr sz="4300"/>
            </a:pPr>
            <a:r>
              <a:t>   v = last element in curPath (v is f)</a:t>
            </a:r>
          </a:p>
          <a:p>
            <a:pPr algn="l">
              <a:defRPr sz="4300"/>
            </a:pPr>
            <a:r>
              <a:t>   mark v as visited</a:t>
            </a:r>
          </a:p>
          <a:p>
            <a:pPr algn="l">
              <a:defRPr sz="4300"/>
            </a:pPr>
            <a:r>
              <a:t>   enqueue all unvisited neighbor paths onto q</a:t>
            </a:r>
          </a:p>
        </p:txBody>
      </p:sp>
      <p:sp>
        <p:nvSpPr>
          <p:cNvPr id="1557" name="Visited Set:…"/>
          <p:cNvSpPr txBox="1"/>
          <p:nvPr/>
        </p:nvSpPr>
        <p:spPr>
          <a:xfrm>
            <a:off x="18317425" y="6901531"/>
            <a:ext cx="3364231" cy="465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p:txBody>
      </p:sp>
      <p:sp>
        <p:nvSpPr>
          <p:cNvPr id="1558"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3"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4"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595"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596"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597"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568"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69"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0"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1"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2"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3"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4"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5"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6"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7"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8"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579"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580"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581"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adhf</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582"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583"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584"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585"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586"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587"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588"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589"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590"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591"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592" name="in while loop:…"/>
          <p:cNvSpPr txBox="1"/>
          <p:nvPr/>
        </p:nvSpPr>
        <p:spPr>
          <a:xfrm>
            <a:off x="481551" y="10405814"/>
            <a:ext cx="17524083" cy="2727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adgh)</a:t>
            </a:r>
          </a:p>
          <a:p>
            <a:pPr algn="l">
              <a:defRPr sz="4300"/>
            </a:pPr>
            <a:r>
              <a:t>   v = last element in curPath (v is h)</a:t>
            </a:r>
          </a:p>
          <a:p>
            <a:pPr algn="l">
              <a:defRPr sz="4300"/>
            </a:pPr>
            <a:r>
              <a:t>   mark v as visited (already been marked, no need to enqueue neighbors)</a:t>
            </a:r>
          </a:p>
        </p:txBody>
      </p:sp>
      <p:sp>
        <p:nvSpPr>
          <p:cNvPr id="1593" name="Visited Set:…"/>
          <p:cNvSpPr txBox="1"/>
          <p:nvPr/>
        </p:nvSpPr>
        <p:spPr>
          <a:xfrm>
            <a:off x="18317425" y="6901531"/>
            <a:ext cx="336423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p:txBody>
      </p:sp>
      <p:sp>
        <p:nvSpPr>
          <p:cNvPr id="1594"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9"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0"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631"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632"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633"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604"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5"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6"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7"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8"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09"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0"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1"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2"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3"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4"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15" name="i"/>
          <p:cNvSpPr/>
          <p:nvPr/>
        </p:nvSpPr>
        <p:spPr>
          <a:xfrm>
            <a:off x="16381987" y="5368941"/>
            <a:ext cx="970574" cy="970574"/>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i</a:t>
            </a:r>
          </a:p>
        </p:txBody>
      </p:sp>
      <p:sp>
        <p:nvSpPr>
          <p:cNvPr id="1616"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617"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618"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619"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620"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621"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622"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623"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624"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625"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626"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627"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628" name="in while loop:…"/>
          <p:cNvSpPr txBox="1"/>
          <p:nvPr/>
        </p:nvSpPr>
        <p:spPr>
          <a:xfrm>
            <a:off x="481551" y="10405814"/>
            <a:ext cx="17736774" cy="2727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adhf)</a:t>
            </a:r>
          </a:p>
          <a:p>
            <a:pPr algn="l">
              <a:defRPr sz="4300"/>
            </a:pPr>
            <a:r>
              <a:t>   v = last element in curPath (v is f)</a:t>
            </a:r>
          </a:p>
          <a:p>
            <a:pPr algn="l">
              <a:defRPr sz="4300"/>
            </a:pPr>
            <a:r>
              <a:t>   mark v as visited (already been marked, no need to enqueue neighbors)</a:t>
            </a:r>
          </a:p>
        </p:txBody>
      </p:sp>
      <p:sp>
        <p:nvSpPr>
          <p:cNvPr id="1629" name="Visited Set:…"/>
          <p:cNvSpPr txBox="1"/>
          <p:nvPr/>
        </p:nvSpPr>
        <p:spPr>
          <a:xfrm>
            <a:off x="18317425" y="6901531"/>
            <a:ext cx="336423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p:txBody>
      </p:sp>
      <p:sp>
        <p:nvSpPr>
          <p:cNvPr id="1630" name="bfs from v1 to v2:…"/>
          <p:cNvSpPr txBox="1"/>
          <p:nvPr/>
        </p:nvSpPr>
        <p:spPr>
          <a:xfrm>
            <a:off x="172491" y="1729658"/>
            <a:ext cx="17352743"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5" name="Line"/>
          <p:cNvSpPr/>
          <p:nvPr/>
        </p:nvSpPr>
        <p:spPr>
          <a:xfrm>
            <a:off x="14616890" y="5897627"/>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36" name="Breadth First Search (BFS): Iterative pseudocod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Iterative pseudocode</a:t>
            </a:r>
          </a:p>
        </p:txBody>
      </p:sp>
      <p:sp>
        <p:nvSpPr>
          <p:cNvPr id="1667" name="Connection Line"/>
          <p:cNvSpPr/>
          <p:nvPr/>
        </p:nvSpPr>
        <p:spPr>
          <a:xfrm>
            <a:off x="12810571" y="2756683"/>
            <a:ext cx="1958045" cy="1387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7535" y="16387"/>
                  <a:pt x="335" y="9187"/>
                  <a:pt x="0" y="0"/>
                </a:cubicBezTo>
              </a:path>
            </a:pathLst>
          </a:custGeom>
          <a:ln w="88900">
            <a:solidFill>
              <a:srgbClr val="577198"/>
            </a:solidFill>
            <a:miter lim="400000"/>
            <a:tailEnd type="triangle"/>
          </a:ln>
        </p:spPr>
        <p:txBody>
          <a:bodyPr/>
          <a:lstStyle/>
          <a:p>
            <a:pPr/>
          </a:p>
        </p:txBody>
      </p:sp>
      <p:sp>
        <p:nvSpPr>
          <p:cNvPr id="1668" name="Connection Line"/>
          <p:cNvSpPr/>
          <p:nvPr/>
        </p:nvSpPr>
        <p:spPr>
          <a:xfrm>
            <a:off x="12578336" y="2433013"/>
            <a:ext cx="1866517" cy="1271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4130" y="4597"/>
                  <a:pt x="21330" y="11797"/>
                  <a:pt x="21600" y="21600"/>
                </a:cubicBezTo>
              </a:path>
            </a:pathLst>
          </a:custGeom>
          <a:ln w="88900">
            <a:solidFill>
              <a:srgbClr val="577198"/>
            </a:solidFill>
            <a:miter lim="400000"/>
            <a:tailEnd type="triangle"/>
          </a:ln>
        </p:spPr>
        <p:txBody>
          <a:bodyPr/>
          <a:lstStyle/>
          <a:p>
            <a:pPr/>
          </a:p>
        </p:txBody>
      </p:sp>
      <p:sp>
        <p:nvSpPr>
          <p:cNvPr id="1669" name="Connection Line"/>
          <p:cNvSpPr/>
          <p:nvPr/>
        </p:nvSpPr>
        <p:spPr>
          <a:xfrm>
            <a:off x="16842624" y="2450281"/>
            <a:ext cx="1337077" cy="3382177"/>
          </a:xfrm>
          <a:custGeom>
            <a:avLst/>
            <a:gdLst/>
            <a:ahLst/>
            <a:cxnLst>
              <a:cxn ang="0">
                <a:pos x="wd2" y="hd2"/>
              </a:cxn>
              <a:cxn ang="5400000">
                <a:pos x="wd2" y="hd2"/>
              </a:cxn>
              <a:cxn ang="10800000">
                <a:pos x="wd2" y="hd2"/>
              </a:cxn>
              <a:cxn ang="16200000">
                <a:pos x="wd2" y="hd2"/>
              </a:cxn>
            </a:cxnLst>
            <a:rect l="0" t="0" r="r" b="b"/>
            <a:pathLst>
              <a:path w="16425" h="21600" fill="norm" stroke="1" extrusionOk="0">
                <a:moveTo>
                  <a:pt x="0" y="0"/>
                </a:moveTo>
                <a:cubicBezTo>
                  <a:pt x="19339" y="9656"/>
                  <a:pt x="21600" y="16856"/>
                  <a:pt x="6784" y="21600"/>
                </a:cubicBezTo>
              </a:path>
            </a:pathLst>
          </a:custGeom>
          <a:ln w="88900">
            <a:solidFill>
              <a:srgbClr val="577198"/>
            </a:solidFill>
            <a:miter lim="400000"/>
            <a:tailEnd type="triangle"/>
          </a:ln>
        </p:spPr>
        <p:txBody>
          <a:bodyPr/>
          <a:lstStyle/>
          <a:p>
            <a:pPr/>
          </a:p>
        </p:txBody>
      </p:sp>
      <p:sp>
        <p:nvSpPr>
          <p:cNvPr id="1640" name="Line"/>
          <p:cNvSpPr/>
          <p:nvPr/>
        </p:nvSpPr>
        <p:spPr>
          <a:xfrm flipV="1">
            <a:off x="14711089" y="4397497"/>
            <a:ext cx="1897331" cy="14068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1" name="Line"/>
          <p:cNvSpPr/>
          <p:nvPr/>
        </p:nvSpPr>
        <p:spPr>
          <a:xfrm flipV="1">
            <a:off x="14729839" y="4568293"/>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2" name="Line"/>
          <p:cNvSpPr/>
          <p:nvPr/>
        </p:nvSpPr>
        <p:spPr>
          <a:xfrm>
            <a:off x="12564618" y="4110477"/>
            <a:ext cx="1897921" cy="1399843"/>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3" name="Line"/>
          <p:cNvSpPr/>
          <p:nvPr/>
        </p:nvSpPr>
        <p:spPr>
          <a:xfrm flipV="1">
            <a:off x="12604396" y="4207854"/>
            <a:ext cx="1" cy="1174210"/>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4" name="Line"/>
          <p:cNvSpPr/>
          <p:nvPr/>
        </p:nvSpPr>
        <p:spPr>
          <a:xfrm flipV="1">
            <a:off x="14741831" y="2472966"/>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5" name="Line"/>
          <p:cNvSpPr/>
          <p:nvPr/>
        </p:nvSpPr>
        <p:spPr>
          <a:xfrm flipV="1">
            <a:off x="16850292" y="2867494"/>
            <a:ext cx="1" cy="1188605"/>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6" name="Line"/>
          <p:cNvSpPr/>
          <p:nvPr/>
        </p:nvSpPr>
        <p:spPr>
          <a:xfrm flipH="1">
            <a:off x="15096530" y="2424599"/>
            <a:ext cx="1701341" cy="1301419"/>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7" name="Line"/>
          <p:cNvSpPr/>
          <p:nvPr/>
        </p:nvSpPr>
        <p:spPr>
          <a:xfrm>
            <a:off x="12498020" y="5855854"/>
            <a:ext cx="1801866"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8" name="Line"/>
          <p:cNvSpPr/>
          <p:nvPr/>
        </p:nvSpPr>
        <p:spPr>
          <a:xfrm>
            <a:off x="14601939" y="4147155"/>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49" name="Line"/>
          <p:cNvSpPr/>
          <p:nvPr/>
        </p:nvSpPr>
        <p:spPr>
          <a:xfrm>
            <a:off x="12530906" y="2377878"/>
            <a:ext cx="1801867" cy="1"/>
          </a:xfrm>
          <a:prstGeom prst="line">
            <a:avLst/>
          </a:prstGeom>
          <a:ln w="88900">
            <a:solidFill>
              <a:srgbClr val="577198"/>
            </a:solidFill>
            <a:miter lim="400000"/>
            <a:tail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50" name="Line"/>
          <p:cNvSpPr/>
          <p:nvPr/>
        </p:nvSpPr>
        <p:spPr>
          <a:xfrm flipV="1">
            <a:off x="12592404" y="2430549"/>
            <a:ext cx="1" cy="1174211"/>
          </a:xfrm>
          <a:prstGeom prst="line">
            <a:avLst/>
          </a:prstGeom>
          <a:ln w="88900">
            <a:solidFill>
              <a:srgbClr val="577198"/>
            </a:solidFill>
            <a:miter lim="400000"/>
            <a:headEnd type="triangle"/>
          </a:ln>
        </p:spPr>
        <p:txBody>
          <a:bodyPr lIns="76200" tIns="76200" rIns="76200" bIns="76200" anchor="ctr"/>
          <a:lstStyle/>
          <a:p>
            <a:pPr defTabSz="819150">
              <a:defRPr sz="4200">
                <a:solidFill>
                  <a:srgbClr val="FFFFFF"/>
                </a:solidFill>
                <a:latin typeface="Helvetica Neue"/>
                <a:ea typeface="Helvetica Neue"/>
                <a:cs typeface="Helvetica Neue"/>
                <a:sym typeface="Helvetica Neue"/>
              </a:defRPr>
            </a:pPr>
          </a:p>
        </p:txBody>
      </p:sp>
      <p:sp>
        <p:nvSpPr>
          <p:cNvPr id="1651" name="c"/>
          <p:cNvSpPr/>
          <p:nvPr/>
        </p:nvSpPr>
        <p:spPr>
          <a:xfrm>
            <a:off x="16381987" y="1894218"/>
            <a:ext cx="970574" cy="970573"/>
          </a:xfrm>
          <a:prstGeom prst="ellipse">
            <a:avLst/>
          </a:prstGeom>
          <a:solidFill>
            <a:srgbClr val="FFFFFF"/>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c</a:t>
            </a:r>
          </a:p>
        </p:txBody>
      </p:sp>
      <p:graphicFrame>
        <p:nvGraphicFramePr>
          <p:cNvPr id="1652" name="Table"/>
          <p:cNvGraphicFramePr/>
          <p:nvPr/>
        </p:nvGraphicFramePr>
        <p:xfrm>
          <a:off x="2410393" y="8699265"/>
          <a:ext cx="11923901" cy="1530264"/>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1110035"/>
                <a:gridCol w="1350145"/>
                <a:gridCol w="1350145"/>
                <a:gridCol w="1350145"/>
                <a:gridCol w="1350145"/>
                <a:gridCol w="1350145"/>
                <a:gridCol w="1350145"/>
                <a:gridCol w="1350145"/>
                <a:gridCol w="1350145"/>
              </a:tblGrid>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sz="4000">
                          <a:solidFill>
                            <a:srgbClr val="000000"/>
                          </a:solidFill>
                        </a:defRPr>
                      </a:pP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4000"/>
                        <a:t>front</a:t>
                      </a:r>
                    </a:p>
                  </a:txBody>
                  <a:tcPr marL="50800" marR="50800" marT="50800" marB="50800" anchor="ctr" anchorCtr="0" horzOverflow="overflow">
                    <a:lnR w="12700">
                      <a:solidFill>
                        <a:srgbClr val="3C3C1D"/>
                      </a:solidFill>
                      <a:miter lim="400000"/>
                    </a:lnR>
                    <a:lnT w="12700">
                      <a:solidFill>
                        <a:srgbClr val="3C3C1D"/>
                      </a:solidFill>
                      <a:miter lim="400000"/>
                    </a:lnT>
                  </a:tcPr>
                </a:tc>
              </a:tr>
              <a:tr h="758781">
                <a:tc>
                  <a:txBody>
                    <a:bodyPr/>
                    <a:lstStyle/>
                    <a:p>
                      <a:pPr algn="ctr" defTabSz="647700">
                        <a:defRPr sz="4000">
                          <a:solidFill>
                            <a:srgbClr val="000000"/>
                          </a:solidFill>
                        </a:defRPr>
                      </a:pP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40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sz="3800">
                          <a:solidFill>
                            <a:srgbClr val="000000"/>
                          </a:solidFill>
                        </a:defRPr>
                      </a:pP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aefc</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4000"/>
                        <a:t>adhi</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1653" name="queue:"/>
          <p:cNvSpPr txBox="1"/>
          <p:nvPr/>
        </p:nvSpPr>
        <p:spPr>
          <a:xfrm>
            <a:off x="553227" y="9091133"/>
            <a:ext cx="1695298" cy="7338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200"/>
            </a:lvl1pPr>
          </a:lstStyle>
          <a:p>
            <a:pPr/>
            <a:r>
              <a:t>queue:</a:t>
            </a:r>
          </a:p>
        </p:txBody>
      </p:sp>
      <p:sp>
        <p:nvSpPr>
          <p:cNvPr id="1654" name="a"/>
          <p:cNvSpPr/>
          <p:nvPr/>
        </p:nvSpPr>
        <p:spPr>
          <a:xfrm>
            <a:off x="12107118"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655" name="b"/>
          <p:cNvSpPr/>
          <p:nvPr/>
        </p:nvSpPr>
        <p:spPr>
          <a:xfrm>
            <a:off x="14244552" y="1892591"/>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656" name="d"/>
          <p:cNvSpPr/>
          <p:nvPr/>
        </p:nvSpPr>
        <p:spPr>
          <a:xfrm>
            <a:off x="12107118"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657" name="Line"/>
          <p:cNvSpPr/>
          <p:nvPr/>
        </p:nvSpPr>
        <p:spPr>
          <a:xfrm>
            <a:off x="280436" y="6527664"/>
            <a:ext cx="23886299" cy="6826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278" y="21438"/>
                </a:lnTo>
                <a:lnTo>
                  <a:pt x="14275" y="731"/>
                </a:lnTo>
                <a:lnTo>
                  <a:pt x="21600" y="0"/>
                </a:lnTo>
              </a:path>
            </a:pathLst>
          </a:custGeom>
          <a:ln w="63500">
            <a:solidFill>
              <a:srgbClr val="7F0325"/>
            </a:solidFill>
            <a:custDash>
              <a:ds d="200000" sp="200000"/>
            </a:custDash>
            <a:miter lim="400000"/>
          </a:ln>
        </p:spPr>
        <p:txBody>
          <a:bodyPr lIns="50800" tIns="50800" rIns="50800" bIns="50800" anchor="ctr"/>
          <a:lstStyle/>
          <a:p>
            <a:pPr/>
          </a:p>
        </p:txBody>
      </p:sp>
      <p:sp>
        <p:nvSpPr>
          <p:cNvPr id="1658" name="e"/>
          <p:cNvSpPr/>
          <p:nvPr/>
        </p:nvSpPr>
        <p:spPr>
          <a:xfrm>
            <a:off x="14256545" y="3625623"/>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659" name="g"/>
          <p:cNvSpPr/>
          <p:nvPr/>
        </p:nvSpPr>
        <p:spPr>
          <a:xfrm>
            <a:off x="12111959"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660" name="h"/>
          <p:cNvSpPr/>
          <p:nvPr/>
        </p:nvSpPr>
        <p:spPr>
          <a:xfrm>
            <a:off x="14256545"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h</a:t>
            </a:r>
          </a:p>
        </p:txBody>
      </p:sp>
      <p:sp>
        <p:nvSpPr>
          <p:cNvPr id="1661" name="Let's look at bfs from a to i:"/>
          <p:cNvSpPr txBox="1"/>
          <p:nvPr/>
        </p:nvSpPr>
        <p:spPr>
          <a:xfrm>
            <a:off x="299546" y="7652399"/>
            <a:ext cx="768921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Let's look at </a:t>
            </a:r>
            <a:r>
              <a:rPr b="1">
                <a:latin typeface="Helvetica Neue"/>
                <a:ea typeface="Helvetica Neue"/>
                <a:cs typeface="Helvetica Neue"/>
                <a:sym typeface="Helvetica Neue"/>
              </a:rPr>
              <a:t>bfs</a:t>
            </a:r>
            <a:r>
              <a:t> from a to i:</a:t>
            </a:r>
          </a:p>
        </p:txBody>
      </p:sp>
      <p:sp>
        <p:nvSpPr>
          <p:cNvPr id="1662" name="f"/>
          <p:cNvSpPr/>
          <p:nvPr/>
        </p:nvSpPr>
        <p:spPr>
          <a:xfrm>
            <a:off x="16405970" y="3623809"/>
            <a:ext cx="970574" cy="970573"/>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663" name="in while loop:…"/>
          <p:cNvSpPr txBox="1"/>
          <p:nvPr/>
        </p:nvSpPr>
        <p:spPr>
          <a:xfrm>
            <a:off x="481551" y="10405814"/>
            <a:ext cx="14843995" cy="2729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in while loop:</a:t>
            </a:r>
          </a:p>
          <a:p>
            <a:pPr algn="l">
              <a:defRPr sz="4300"/>
            </a:pPr>
            <a:r>
              <a:t>   curPath = q.dequeue() (path is adhi)</a:t>
            </a:r>
          </a:p>
          <a:p>
            <a:pPr algn="l">
              <a:defRPr sz="4300"/>
            </a:pPr>
            <a:r>
              <a:t>   v = last element in curPath (v is i)</a:t>
            </a:r>
          </a:p>
          <a:p>
            <a:pPr algn="l">
              <a:defRPr sz="4300"/>
            </a:pPr>
            <a:r>
              <a:t>  </a:t>
            </a:r>
            <a:r>
              <a:rPr b="1">
                <a:latin typeface="Helvetica Neue"/>
                <a:ea typeface="Helvetica Neue"/>
                <a:cs typeface="Helvetica Neue"/>
                <a:sym typeface="Helvetica Neue"/>
              </a:rPr>
              <a:t> found!</a:t>
            </a:r>
          </a:p>
        </p:txBody>
      </p:sp>
      <p:sp>
        <p:nvSpPr>
          <p:cNvPr id="1664" name="Visited Set:…"/>
          <p:cNvSpPr txBox="1"/>
          <p:nvPr/>
        </p:nvSpPr>
        <p:spPr>
          <a:xfrm>
            <a:off x="18317425" y="6901531"/>
            <a:ext cx="3364231" cy="617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Visited Set:</a:t>
            </a:r>
          </a:p>
          <a:p>
            <a:pPr/>
            <a:r>
              <a:t>a</a:t>
            </a:r>
          </a:p>
          <a:p>
            <a:pPr/>
            <a:r>
              <a:t>b</a:t>
            </a:r>
          </a:p>
          <a:p>
            <a:pPr/>
            <a:r>
              <a:t>d</a:t>
            </a:r>
          </a:p>
          <a:p>
            <a:pPr/>
            <a:r>
              <a:t>e</a:t>
            </a:r>
          </a:p>
          <a:p>
            <a:pPr/>
            <a:r>
              <a:t>f</a:t>
            </a:r>
          </a:p>
          <a:p>
            <a:pPr/>
            <a:r>
              <a:t>h</a:t>
            </a:r>
          </a:p>
          <a:p>
            <a:pPr/>
            <a:r>
              <a:t>i</a:t>
            </a:r>
          </a:p>
        </p:txBody>
      </p:sp>
      <p:sp>
        <p:nvSpPr>
          <p:cNvPr id="1665" name="bfs from v1 to v2:…"/>
          <p:cNvSpPr txBox="1"/>
          <p:nvPr/>
        </p:nvSpPr>
        <p:spPr>
          <a:xfrm>
            <a:off x="172491" y="1729658"/>
            <a:ext cx="10798807" cy="54263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2900"/>
            </a:pPr>
            <a:r>
              <a:rPr b="1">
                <a:latin typeface="Helvetica Neue"/>
                <a:ea typeface="Helvetica Neue"/>
                <a:cs typeface="Helvetica Neue"/>
                <a:sym typeface="Helvetica Neue"/>
              </a:rPr>
              <a:t>bfs</a:t>
            </a:r>
            <a:r>
              <a:t> from v</a:t>
            </a:r>
            <a:r>
              <a:rPr baseline="-5999" sz="2800"/>
              <a:t>1</a:t>
            </a:r>
            <a:r>
              <a:t> to v</a:t>
            </a:r>
            <a:r>
              <a:rPr baseline="-5999"/>
              <a:t>2</a:t>
            </a:r>
            <a:r>
              <a:t>:</a:t>
            </a:r>
          </a:p>
          <a:p>
            <a:pPr algn="l">
              <a:defRPr sz="2900"/>
            </a:pPr>
            <a:r>
              <a:t>    create a queue of paths (a vector), q</a:t>
            </a:r>
          </a:p>
          <a:p>
            <a:pPr algn="l">
              <a:defRPr sz="2900"/>
            </a:pPr>
            <a:r>
              <a:t>    q.enqueue(v</a:t>
            </a:r>
            <a:r>
              <a:rPr baseline="-5999"/>
              <a:t>1</a:t>
            </a:r>
            <a:r>
              <a:t> path)</a:t>
            </a:r>
          </a:p>
          <a:p>
            <a:pPr algn="l">
              <a:defRPr sz="2900"/>
            </a:pPr>
            <a:r>
              <a:t>    while q is not empty and v</a:t>
            </a:r>
            <a:r>
              <a:rPr baseline="-5999"/>
              <a:t>2</a:t>
            </a:r>
            <a:r>
              <a:t> is not yet visited:</a:t>
            </a:r>
          </a:p>
          <a:p>
            <a:pPr algn="l">
              <a:defRPr sz="2900"/>
            </a:pPr>
            <a:r>
              <a:t>        path = q.dequeue()</a:t>
            </a:r>
          </a:p>
          <a:p>
            <a:pPr algn="l">
              <a:defRPr sz="2900"/>
            </a:pPr>
            <a:r>
              <a:t>        v = last element in path</a:t>
            </a:r>
          </a:p>
          <a:p>
            <a:pPr algn="l">
              <a:defRPr sz="2900"/>
            </a:pPr>
            <a:r>
              <a:t>        if v is not visited:</a:t>
            </a:r>
          </a:p>
          <a:p>
            <a:pPr lvl="2" algn="l">
              <a:defRPr sz="2900"/>
            </a:pPr>
            <a:r>
              <a:t>        mark v as visited</a:t>
            </a:r>
          </a:p>
          <a:p>
            <a:pPr lvl="2" algn="l">
              <a:defRPr sz="2900"/>
            </a:pPr>
            <a:r>
              <a:t>        if v is the end vertex, we can stop.</a:t>
            </a:r>
          </a:p>
          <a:p>
            <a:pPr lvl="2" algn="l">
              <a:defRPr sz="2900"/>
            </a:pPr>
            <a:r>
              <a:t>        for each unvisited neighbor of v:</a:t>
            </a:r>
          </a:p>
          <a:p>
            <a:pPr lvl="2" algn="l">
              <a:defRPr sz="2900"/>
            </a:pPr>
            <a:r>
              <a:t>             make new path with v's neighbor as last element</a:t>
            </a:r>
          </a:p>
          <a:p>
            <a:pPr lvl="2" algn="l">
              <a:defRPr sz="2900"/>
            </a:pPr>
            <a:r>
              <a:t>             enqueue new path onto q </a:t>
            </a:r>
          </a:p>
        </p:txBody>
      </p:sp>
      <p:sp>
        <p:nvSpPr>
          <p:cNvPr id="1666" name="i"/>
          <p:cNvSpPr/>
          <p:nvPr/>
        </p:nvSpPr>
        <p:spPr>
          <a:xfrm>
            <a:off x="16381987" y="5370568"/>
            <a:ext cx="970574" cy="970574"/>
          </a:xfrm>
          <a:prstGeom prst="ellipse">
            <a:avLst/>
          </a:prstGeom>
          <a:solidFill>
            <a:srgbClr val="7F0325"/>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solidFill>
                  <a:srgbClr val="FFFFFF"/>
                </a:solidFill>
                <a:latin typeface="Helvetica Neue"/>
                <a:ea typeface="Helvetica Neue"/>
                <a:cs typeface="Helvetica Neue"/>
                <a:sym typeface="Helvetica Neue"/>
              </a:defRPr>
            </a:lvl1pPr>
          </a:lstStyle>
          <a:p>
            <a:pPr/>
            <a:r>
              <a:t>i</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1"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72" name="So I downloaded Wikipedia…"/>
          <p:cNvSpPr txBox="1"/>
          <p:nvPr/>
        </p:nvSpPr>
        <p:spPr>
          <a:xfrm>
            <a:off x="647899" y="6773888"/>
            <a:ext cx="2216887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So I downloaded Wikipedia…</a:t>
            </a:r>
          </a:p>
        </p:txBody>
      </p:sp>
      <p:sp>
        <p:nvSpPr>
          <p:cNvPr id="1673" name="It turns out that you can download Wikipedia, but it is &gt; 10 Terabytes (!) uncompressed. The reason Wikipedia asks you for money every so often is because they have lots of fast computers with lots of memory, and this is expensive (so donate!)…"/>
          <p:cNvSpPr txBox="1"/>
          <p:nvPr/>
        </p:nvSpPr>
        <p:spPr>
          <a:xfrm>
            <a:off x="647899" y="8082691"/>
            <a:ext cx="22168877"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It turns out that you </a:t>
            </a:r>
            <a:r>
              <a:rPr i="1">
                <a:latin typeface="Helvetica Neue"/>
                <a:ea typeface="Helvetica Neue"/>
                <a:cs typeface="Helvetica Neue"/>
                <a:sym typeface="Helvetica Neue"/>
              </a:rPr>
              <a:t>can</a:t>
            </a:r>
            <a:r>
              <a:t> download Wikipedia, but it is &gt; 10 Terabytes (!) uncompressed. The reason Wikipedia asks you for money every so often is because they have lots of fast computers with lots of memory, and this is expensive (so donate!)</a:t>
            </a:r>
          </a:p>
          <a:p>
            <a:pPr algn="l"/>
          </a:p>
          <a:p>
            <a:pPr algn="l"/>
            <a:r>
              <a:t>But, the Internet is just a graph...so, Wikipedia pages are just a graph...let's just do the searching by taking advantage of this: download pages as we need them.</a:t>
            </a:r>
          </a:p>
        </p:txBody>
      </p:sp>
      <p:pic>
        <p:nvPicPr>
          <p:cNvPr id="1674" name="Image" descr="Image"/>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3" grpId="1"/>
    </p:bldLst>
  </p:timing>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6"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77" name="What kind of search is the &quot;getting to philosophy&quot; algorithm?…"/>
          <p:cNvSpPr txBox="1"/>
          <p:nvPr/>
        </p:nvSpPr>
        <p:spPr>
          <a:xfrm>
            <a:off x="647899" y="6812877"/>
            <a:ext cx="22168877"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What kind of search is the "getting to philosophy" algorithm?</a:t>
            </a:r>
          </a:p>
          <a:p>
            <a:pPr lvl="2" algn="l"/>
            <a:r>
              <a:t>"Clicking on the first lowercase link in the main text of a Wikipedia article, and then repeating the process for subsequent articles, usually eventually gets one to the Philosophy article."</a:t>
            </a:r>
          </a:p>
        </p:txBody>
      </p:sp>
      <p:sp>
        <p:nvSpPr>
          <p:cNvPr id="1678" name="This is a depth-first search! To determine if a Wikipedia article will get to Philosophy, we just select the first link each time. If we ever have to select a second link (or if a first-link refers to a visited vertex), then that article doesn't get to Philosophy."/>
          <p:cNvSpPr txBox="1"/>
          <p:nvPr/>
        </p:nvSpPr>
        <p:spPr>
          <a:xfrm>
            <a:off x="450194" y="10205894"/>
            <a:ext cx="2216887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This is a depth-first search! To determine if a Wikipedia article will get to Philosophy, we just select the first link each time. If we ever have to select a second link (or if a first-link refers to a visited vertex), then that article doesn't get to Philosophy.</a:t>
            </a:r>
          </a:p>
        </p:txBody>
      </p:sp>
      <p:pic>
        <p:nvPicPr>
          <p:cNvPr id="1679" name="Image" descr="Image"/>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8" grpId="1"/>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1" name="Wikipedia: Getting to Philosop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Wikipedia: Getting to Philosophy</a:t>
            </a:r>
          </a:p>
        </p:txBody>
      </p:sp>
      <p:sp>
        <p:nvSpPr>
          <p:cNvPr id="1682" name="We can also perform a Breadth First Search, as well. How would this change our search?"/>
          <p:cNvSpPr txBox="1"/>
          <p:nvPr/>
        </p:nvSpPr>
        <p:spPr>
          <a:xfrm>
            <a:off x="647899" y="7574877"/>
            <a:ext cx="22168877"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We can also perform a Breadth First Search, as well. How would this change our search?</a:t>
            </a:r>
          </a:p>
        </p:txBody>
      </p:sp>
      <p:sp>
        <p:nvSpPr>
          <p:cNvPr id="1683" name="A BFS would look at all links on a page, then all links for each link on the page, etc. This has the potential of taking a long time, but it will find a shortest path."/>
          <p:cNvSpPr txBox="1"/>
          <p:nvPr/>
        </p:nvSpPr>
        <p:spPr>
          <a:xfrm>
            <a:off x="450194" y="10205894"/>
            <a:ext cx="22168877"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A BFS would look at all links on a page, then all links for each link on the page, etc. This has the potential of taking a long time, but it will find a shortest path.</a:t>
            </a:r>
          </a:p>
        </p:txBody>
      </p:sp>
      <p:pic>
        <p:nvPicPr>
          <p:cNvPr id="1684" name="Image" descr="Image"/>
          <p:cNvPicPr>
            <a:picLocks noChangeAspect="1"/>
          </p:cNvPicPr>
          <p:nvPr/>
        </p:nvPicPr>
        <p:blipFill>
          <a:blip r:embed="rId2">
            <a:extLst/>
          </a:blip>
          <a:stretch>
            <a:fillRect/>
          </a:stretch>
        </p:blipFill>
        <p:spPr>
          <a:xfrm>
            <a:off x="9174918" y="1354084"/>
            <a:ext cx="4719430" cy="5417821"/>
          </a:xfrm>
          <a:prstGeom prst="rect">
            <a:avLst/>
          </a:prstGeom>
          <a:ln w="12700">
            <a:miter lim="400000"/>
          </a:ln>
        </p:spPr>
      </p:pic>
      <p:pic>
        <p:nvPicPr>
          <p:cNvPr id="1685" name="image31.png" descr="image31.png"/>
          <p:cNvPicPr>
            <a:picLocks noChangeAspect="1"/>
          </p:cNvPicPr>
          <p:nvPr/>
        </p:nvPicPr>
        <p:blipFill>
          <a:blip r:embed="rId3">
            <a:extLst/>
          </a:blip>
          <a:stretch>
            <a:fillRect/>
          </a:stretch>
        </p:blipFill>
        <p:spPr>
          <a:xfrm>
            <a:off x="19146955" y="11743985"/>
            <a:ext cx="1859404" cy="174497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8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83" grpId="1"/>
      <p:bldP build="whole" bldLvl="1" animBg="1" rev="0" advAuto="0" spid="1685" grpId="2"/>
    </p:bldLst>
  </p:timing>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7"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688" name="References:…"/>
          <p:cNvSpPr txBox="1"/>
          <p:nvPr/>
        </p:nvSpPr>
        <p:spPr>
          <a:xfrm>
            <a:off x="640426" y="4966533"/>
            <a:ext cx="21424603" cy="5459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Depth First Search, Wikipedia: </a:t>
            </a:r>
            <a:r>
              <a:rPr u="sng">
                <a:hlinkClick r:id="rId2" invalidUrl="" action="" tgtFrame="" tooltip="" history="1" highlightClick="0" endSnd="0"/>
              </a:rPr>
              <a:t>https://en.wikipedia.org/wiki/Depth-first_search</a:t>
            </a:r>
          </a:p>
          <a:p>
            <a:pPr lvl="1" marL="457200" indent="-228600" algn="l">
              <a:buSzPct val="100000"/>
              <a:buChar char="•"/>
              <a:defRPr sz="3900"/>
            </a:pPr>
            <a:r>
              <a:t>Breadth First Search, Wikipedia: </a:t>
            </a:r>
            <a:r>
              <a:rPr u="sng">
                <a:hlinkClick r:id="rId3" invalidUrl="" action="" tgtFrame="" tooltip="" history="1" highlightClick="0" endSnd="0"/>
              </a:rPr>
              <a:t>https://en.wikipedia.org/wiki/Breadth-first_search</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Visualizations:</a:t>
            </a:r>
          </a:p>
          <a:p>
            <a:pPr lvl="1" marL="457200" indent="-228600" algn="l">
              <a:buSzPct val="100000"/>
              <a:buChar char="•"/>
              <a:defRPr sz="3900"/>
            </a:pPr>
            <a:r>
              <a:t>  </a:t>
            </a:r>
            <a:r>
              <a:rPr u="sng">
                <a:hlinkClick r:id="rId4" invalidUrl="" action="" tgtFrame="" tooltip="" history="1" highlightClick="0" endSnd="0"/>
              </a:rPr>
              <a:t>https://www.cs.usfca.edu/~galles/visualization/DFS.html</a:t>
            </a:r>
            <a:r>
              <a:t> </a:t>
            </a:r>
          </a:p>
          <a:p>
            <a:pPr lvl="1" marL="457200" indent="-228600" algn="l">
              <a:buSzPct val="100000"/>
              <a:buChar char="•"/>
              <a:defRPr sz="3900"/>
            </a:pPr>
            <a:r>
              <a:t>  </a:t>
            </a:r>
            <a:r>
              <a:rPr u="sng">
                <a:hlinkClick r:id="rId5" invalidUrl="" action="" tgtFrame="" tooltip="" history="1" highlightClick="0" endSnd="0"/>
              </a:rPr>
              <a:t>https://www.cs.usfca.edu/~galles/visualization/BFS.html</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0"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2" name="Breadth First Search (BFS): Tree sear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Breadth First Search (BFS): Tree searching</a:t>
            </a:r>
          </a:p>
        </p:txBody>
      </p:sp>
      <p:sp>
        <p:nvSpPr>
          <p:cNvPr id="1693" name="A Breadth First Search on a tree will produce a &quot;level order traversal&quot;:"/>
          <p:cNvSpPr txBox="1"/>
          <p:nvPr/>
        </p:nvSpPr>
        <p:spPr>
          <a:xfrm>
            <a:off x="2734945" y="2108508"/>
            <a:ext cx="189141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 Breadth First Search on a tree will produce a "level order traversal":</a:t>
            </a:r>
          </a:p>
        </p:txBody>
      </p:sp>
      <p:grpSp>
        <p:nvGrpSpPr>
          <p:cNvPr id="1711" name="Group"/>
          <p:cNvGrpSpPr/>
          <p:nvPr/>
        </p:nvGrpSpPr>
        <p:grpSpPr>
          <a:xfrm>
            <a:off x="7152889" y="3238069"/>
            <a:ext cx="10078223" cy="5293275"/>
            <a:chOff x="0" y="0"/>
            <a:chExt cx="10078221" cy="5293274"/>
          </a:xfrm>
        </p:grpSpPr>
        <p:sp>
          <p:nvSpPr>
            <p:cNvPr id="1694" name="Line"/>
            <p:cNvSpPr/>
            <p:nvPr/>
          </p:nvSpPr>
          <p:spPr>
            <a:xfrm flipH="1">
              <a:off x="2203630" y="3105214"/>
              <a:ext cx="1290408" cy="130174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5" name="Line"/>
            <p:cNvSpPr/>
            <p:nvPr/>
          </p:nvSpPr>
          <p:spPr>
            <a:xfrm>
              <a:off x="2294491" y="1818113"/>
              <a:ext cx="929843" cy="8243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6" name="Line"/>
            <p:cNvSpPr/>
            <p:nvPr/>
          </p:nvSpPr>
          <p:spPr>
            <a:xfrm flipH="1">
              <a:off x="7215192" y="3142311"/>
              <a:ext cx="1040159" cy="119926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7" name="Line"/>
            <p:cNvSpPr/>
            <p:nvPr/>
          </p:nvSpPr>
          <p:spPr>
            <a:xfrm>
              <a:off x="8324236" y="3175372"/>
              <a:ext cx="961376" cy="120986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8" name="Line"/>
            <p:cNvSpPr/>
            <p:nvPr/>
          </p:nvSpPr>
          <p:spPr>
            <a:xfrm>
              <a:off x="6971470" y="1802854"/>
              <a:ext cx="924524" cy="883159"/>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699" name="Line"/>
            <p:cNvSpPr/>
            <p:nvPr/>
          </p:nvSpPr>
          <p:spPr>
            <a:xfrm>
              <a:off x="4852599" y="537642"/>
              <a:ext cx="1700033" cy="888802"/>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700" name="Line"/>
            <p:cNvSpPr/>
            <p:nvPr/>
          </p:nvSpPr>
          <p:spPr>
            <a:xfrm flipH="1">
              <a:off x="693766" y="1778668"/>
              <a:ext cx="1531953" cy="89612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701" name="Line"/>
            <p:cNvSpPr/>
            <p:nvPr/>
          </p:nvSpPr>
          <p:spPr>
            <a:xfrm flipH="1">
              <a:off x="2661717" y="485286"/>
              <a:ext cx="2161699" cy="966524"/>
            </a:xfrm>
            <a:prstGeom prst="line">
              <a:avLst/>
            </a:prstGeom>
            <a:noFill/>
            <a:ln w="88900" cap="flat">
              <a:solidFill>
                <a:srgbClr val="577198"/>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latin typeface="Helvetica Neue"/>
                  <a:ea typeface="Helvetica Neue"/>
                  <a:cs typeface="Helvetica Neue"/>
                  <a:sym typeface="Helvetica Neue"/>
                </a:defRPr>
              </a:pPr>
            </a:p>
          </p:txBody>
        </p:sp>
        <p:sp>
          <p:nvSpPr>
            <p:cNvPr id="1702" name="a"/>
            <p:cNvSpPr/>
            <p:nvPr/>
          </p:nvSpPr>
          <p:spPr>
            <a:xfrm>
              <a:off x="4333960" y="0"/>
              <a:ext cx="970574" cy="970573"/>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a</a:t>
              </a:r>
            </a:p>
          </p:txBody>
        </p:sp>
        <p:sp>
          <p:nvSpPr>
            <p:cNvPr id="1703" name="b"/>
            <p:cNvSpPr/>
            <p:nvPr/>
          </p:nvSpPr>
          <p:spPr>
            <a:xfrm>
              <a:off x="1765326" y="1240662"/>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b</a:t>
              </a:r>
            </a:p>
          </p:txBody>
        </p:sp>
        <p:sp>
          <p:nvSpPr>
            <p:cNvPr id="1704" name="d"/>
            <p:cNvSpPr/>
            <p:nvPr/>
          </p:nvSpPr>
          <p:spPr>
            <a:xfrm>
              <a:off x="0" y="2610384"/>
              <a:ext cx="970573" cy="970573"/>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d</a:t>
              </a:r>
            </a:p>
          </p:txBody>
        </p:sp>
        <p:sp>
          <p:nvSpPr>
            <p:cNvPr id="1705" name="e"/>
            <p:cNvSpPr/>
            <p:nvPr/>
          </p:nvSpPr>
          <p:spPr>
            <a:xfrm>
              <a:off x="2996191" y="2549717"/>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e</a:t>
              </a:r>
            </a:p>
          </p:txBody>
        </p:sp>
        <p:sp>
          <p:nvSpPr>
            <p:cNvPr id="1706" name="g"/>
            <p:cNvSpPr/>
            <p:nvPr/>
          </p:nvSpPr>
          <p:spPr>
            <a:xfrm>
              <a:off x="7796592" y="2549717"/>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g</a:t>
              </a:r>
            </a:p>
          </p:txBody>
        </p:sp>
        <p:sp>
          <p:nvSpPr>
            <p:cNvPr id="1707" name="i"/>
            <p:cNvSpPr/>
            <p:nvPr/>
          </p:nvSpPr>
          <p:spPr>
            <a:xfrm>
              <a:off x="9107648" y="4322701"/>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i</a:t>
              </a:r>
            </a:p>
          </p:txBody>
        </p:sp>
        <p:sp>
          <p:nvSpPr>
            <p:cNvPr id="1708" name="f"/>
            <p:cNvSpPr/>
            <p:nvPr/>
          </p:nvSpPr>
          <p:spPr>
            <a:xfrm>
              <a:off x="6488951" y="4322701"/>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f</a:t>
              </a:r>
            </a:p>
          </p:txBody>
        </p:sp>
        <p:sp>
          <p:nvSpPr>
            <p:cNvPr id="1709" name="c"/>
            <p:cNvSpPr/>
            <p:nvPr/>
          </p:nvSpPr>
          <p:spPr>
            <a:xfrm>
              <a:off x="6488951" y="1240662"/>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c</a:t>
              </a:r>
            </a:p>
          </p:txBody>
        </p:sp>
        <p:sp>
          <p:nvSpPr>
            <p:cNvPr id="1710" name="h"/>
            <p:cNvSpPr/>
            <p:nvPr/>
          </p:nvSpPr>
          <p:spPr>
            <a:xfrm>
              <a:off x="1436250" y="4300190"/>
              <a:ext cx="970574" cy="970574"/>
            </a:xfrm>
            <a:prstGeom prst="ellipse">
              <a:avLst/>
            </a:prstGeom>
            <a:solidFill>
              <a:srgbClr val="7F0325"/>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solidFill>
                    <a:srgbClr val="FFFFFF"/>
                  </a:solidFill>
                  <a:latin typeface="Helvetica Neue"/>
                  <a:ea typeface="Helvetica Neue"/>
                  <a:cs typeface="Helvetica Neue"/>
                  <a:sym typeface="Helvetica Neue"/>
                </a:defRPr>
              </a:lvl1pPr>
            </a:lstStyle>
            <a:p>
              <a:pPr/>
              <a:r>
                <a:t>h</a:t>
              </a:r>
            </a:p>
          </p:txBody>
        </p:sp>
      </p:grpSp>
      <p:sp>
        <p:nvSpPr>
          <p:cNvPr id="1712" name="Breadth First Search: a☞b☞c☞d☞e☞g☞h☞f☞i"/>
          <p:cNvSpPr txBox="1"/>
          <p:nvPr/>
        </p:nvSpPr>
        <p:spPr>
          <a:xfrm>
            <a:off x="5277485" y="10251727"/>
            <a:ext cx="138290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Breadth First Search: a☞b☞c☞d☞e☞g☞h☞f☞i</a:t>
            </a:r>
          </a:p>
        </p:txBody>
      </p:sp>
      <p:sp>
        <p:nvSpPr>
          <p:cNvPr id="1713" name="This is necessary if we want to print the tree to the screen in a pretty way, such that it retains its tree-like structure."/>
          <p:cNvSpPr txBox="1"/>
          <p:nvPr/>
        </p:nvSpPr>
        <p:spPr>
          <a:xfrm>
            <a:off x="3508422" y="11114050"/>
            <a:ext cx="17367156"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This is necessary if we want to print the tree to the screen in a pretty way, such that it retains its tree-like structure.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