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p:nvPr>
            <p:ph type="sldImg"/>
          </p:nvPr>
        </p:nvSpPr>
        <p:spPr>
          <a:xfrm>
            <a:off x="1143000" y="685800"/>
            <a:ext cx="4572000" cy="3429000"/>
          </a:xfrm>
          <a:prstGeom prst="rect">
            <a:avLst/>
          </a:prstGeom>
        </p:spPr>
        <p:txBody>
          <a:bodyPr/>
          <a:lstStyle/>
          <a:p>
            <a:pPr/>
          </a:p>
        </p:txBody>
      </p:sp>
      <p:sp>
        <p:nvSpPr>
          <p:cNvPr id="216" name="Shape 21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3" name="Shape 493"/>
          <p:cNvSpPr/>
          <p:nvPr>
            <p:ph type="sldImg"/>
          </p:nvPr>
        </p:nvSpPr>
        <p:spPr>
          <a:prstGeom prst="rect">
            <a:avLst/>
          </a:prstGeom>
        </p:spPr>
        <p:txBody>
          <a:bodyPr/>
          <a:lstStyle/>
          <a:p>
            <a:pPr/>
          </a:p>
        </p:txBody>
      </p:sp>
      <p:sp>
        <p:nvSpPr>
          <p:cNvPr id="494" name="Shape 494"/>
          <p:cNvSpPr/>
          <p:nvPr>
            <p:ph type="body" sz="quarter" idx="1"/>
          </p:nvPr>
        </p:nvSpPr>
        <p:spPr>
          <a:prstGeom prst="rect">
            <a:avLst/>
          </a:prstGeom>
        </p:spPr>
        <p:txBody>
          <a:bodyPr/>
          <a:lstStyle/>
          <a:p>
            <a:pPr>
              <a:lnSpc>
                <a:spcPct val="117999"/>
              </a:lnSpc>
            </a:pPr>
            <a:r>
              <a:t>You</a:t>
            </a:r>
            <a:r>
              <a:t> </a:t>
            </a:r>
            <a:r>
              <a:t>may</a:t>
            </a:r>
            <a:r>
              <a:t> </a:t>
            </a:r>
            <a:r>
              <a:t>say</a:t>
            </a:r>
            <a:r>
              <a:t> </a:t>
            </a:r>
            <a:r>
              <a:t>“Yeah,</a:t>
            </a:r>
            <a:r>
              <a:t> </a:t>
            </a:r>
            <a:r>
              <a:t>I</a:t>
            </a:r>
            <a:r>
              <a:t> </a:t>
            </a:r>
            <a:r>
              <a:t>know</a:t>
            </a:r>
            <a:r>
              <a:t> </a:t>
            </a:r>
            <a:r>
              <a:t>that,</a:t>
            </a:r>
            <a:r>
              <a:t> </a:t>
            </a:r>
            <a:r>
              <a:t>but</a:t>
            </a:r>
            <a:r>
              <a:t> </a:t>
            </a:r>
            <a:r>
              <a:t>why?”</a:t>
            </a:r>
          </a:p>
          <a:p>
            <a:pPr>
              <a:lnSpc>
                <a:spcPct val="117999"/>
              </a:lnSpc>
            </a:pPr>
            <a:r>
              <a:t>The</a:t>
            </a:r>
            <a:r>
              <a:t> </a:t>
            </a:r>
            <a:r>
              <a:t>reason</a:t>
            </a:r>
            <a:r>
              <a:t> </a:t>
            </a:r>
            <a:r>
              <a:t>for</a:t>
            </a:r>
            <a:r>
              <a:t> </a:t>
            </a:r>
            <a:r>
              <a:t>that</a:t>
            </a:r>
            <a:r>
              <a:t> </a:t>
            </a:r>
            <a:r>
              <a:t>isn’t</a:t>
            </a:r>
            <a:r>
              <a:t> </a:t>
            </a:r>
            <a:r>
              <a:t>really</a:t>
            </a:r>
            <a:r>
              <a:t> </a:t>
            </a:r>
            <a:r>
              <a:t>important</a:t>
            </a:r>
            <a:r>
              <a:t> </a:t>
            </a:r>
            <a:r>
              <a:t>for</a:t>
            </a:r>
            <a:r>
              <a:t> </a:t>
            </a:r>
            <a:r>
              <a:t>final,</a:t>
            </a:r>
            <a:r>
              <a:t> </a:t>
            </a:r>
            <a:r>
              <a:t>but</a:t>
            </a:r>
            <a:r>
              <a:t> </a:t>
            </a:r>
            <a:r>
              <a:t>knowing</a:t>
            </a:r>
            <a:r>
              <a:t> </a:t>
            </a:r>
            <a:r>
              <a:t>the</a:t>
            </a:r>
            <a:r>
              <a:t> </a:t>
            </a:r>
            <a:r>
              <a:t>reason</a:t>
            </a:r>
            <a:r>
              <a:t> </a:t>
            </a:r>
            <a:r>
              <a:t>will</a:t>
            </a:r>
            <a:r>
              <a:t> </a:t>
            </a:r>
            <a:r>
              <a:t>help</a:t>
            </a:r>
            <a:r>
              <a:t> </a:t>
            </a:r>
            <a:r>
              <a:t>you</a:t>
            </a:r>
            <a:r>
              <a:t> </a:t>
            </a:r>
            <a:r>
              <a:t>remember</a:t>
            </a:r>
            <a:r>
              <a:t> </a:t>
            </a:r>
            <a:r>
              <a:t>this</a:t>
            </a:r>
            <a:r>
              <a:t> </a:t>
            </a:r>
            <a:r>
              <a:t>stuff</a:t>
            </a:r>
            <a:r>
              <a:t> </a:t>
            </a:r>
            <a:r>
              <a:t>better.</a:t>
            </a:r>
          </a:p>
          <a:p>
            <a:pPr>
              <a:lnSpc>
                <a:spcPct val="117999"/>
              </a:lnSpc>
              <a:tabLst>
                <a:tab pos="342900" algn="l"/>
              </a:tabLst>
              <a:defRPr sz="5500"/>
            </a:pPr>
            <a:r>
              <a:t>At</a:t>
            </a:r>
            <a:r>
              <a:t> </a:t>
            </a:r>
            <a:r>
              <a:t>compile</a:t>
            </a:r>
            <a:r>
              <a:t> </a:t>
            </a:r>
            <a:r>
              <a:t>time,</a:t>
            </a:r>
            <a:r>
              <a:t> </a:t>
            </a:r>
            <a:r>
              <a:t>the</a:t>
            </a:r>
            <a:r>
              <a:t> </a:t>
            </a:r>
            <a:r>
              <a:t>compiler</a:t>
            </a:r>
            <a:r>
              <a:t> </a:t>
            </a:r>
            <a:r>
              <a:t>will</a:t>
            </a:r>
            <a:r>
              <a:t> </a:t>
            </a:r>
            <a:r>
              <a:t>determine</a:t>
            </a:r>
            <a:r>
              <a:t> </a:t>
            </a:r>
            <a:r>
              <a:t>whether</a:t>
            </a:r>
            <a:r>
              <a:t> </a:t>
            </a:r>
            <a:r>
              <a:t>the</a:t>
            </a:r>
            <a:r>
              <a:t> </a:t>
            </a:r>
            <a:r>
              <a:t>function</a:t>
            </a:r>
            <a:r>
              <a:t> </a:t>
            </a:r>
            <a:r>
              <a:t>exists</a:t>
            </a:r>
            <a:r>
              <a:t> </a:t>
            </a:r>
            <a:r>
              <a:t>according</a:t>
            </a:r>
            <a:r>
              <a:t> </a:t>
            </a:r>
            <a:r>
              <a:t>to</a:t>
            </a:r>
            <a:r>
              <a:t> </a:t>
            </a:r>
            <a:r>
              <a:t>the</a:t>
            </a:r>
            <a:r>
              <a:t> </a:t>
            </a:r>
            <a:r>
              <a:t>type</a:t>
            </a:r>
            <a:r>
              <a:t> </a:t>
            </a:r>
            <a:r>
              <a:t>T</a:t>
            </a:r>
            <a:r>
              <a:t> </a:t>
            </a:r>
            <a:r>
              <a:t>(e.g.</a:t>
            </a:r>
            <a:r>
              <a:t> </a:t>
            </a:r>
            <a:r>
              <a:t>sue</a:t>
            </a:r>
            <a:r>
              <a:t> </a:t>
            </a:r>
            <a:r>
              <a:t>does</a:t>
            </a:r>
            <a:r>
              <a:t> </a:t>
            </a:r>
            <a:r>
              <a:t>not</a:t>
            </a:r>
            <a:r>
              <a:t> </a:t>
            </a:r>
            <a:r>
              <a:t>exists</a:t>
            </a:r>
            <a:r>
              <a:t> </a:t>
            </a:r>
            <a:r>
              <a:t>in</a:t>
            </a:r>
            <a:r>
              <a:t> </a:t>
            </a:r>
            <a:r>
              <a:t>Employee)</a:t>
            </a:r>
            <a:r>
              <a:t> </a:t>
            </a:r>
            <a:r>
              <a:t>since</a:t>
            </a:r>
            <a:r>
              <a:t> </a:t>
            </a:r>
            <a:r>
              <a:t>the</a:t>
            </a:r>
            <a:r>
              <a:t> </a:t>
            </a:r>
            <a:r>
              <a:t>compiler</a:t>
            </a:r>
            <a:r>
              <a:t> </a:t>
            </a:r>
            <a:r>
              <a:t>have</a:t>
            </a:r>
            <a:r>
              <a:t> </a:t>
            </a:r>
            <a:r>
              <a:t>no</a:t>
            </a:r>
            <a:r>
              <a:t> </a:t>
            </a:r>
            <a:r>
              <a:t>idea</a:t>
            </a:r>
            <a:r>
              <a:t> </a:t>
            </a:r>
            <a:r>
              <a:t>what</a:t>
            </a:r>
            <a:r>
              <a:t> </a:t>
            </a:r>
            <a:r>
              <a:t>the</a:t>
            </a:r>
            <a:r>
              <a:t> </a:t>
            </a:r>
            <a:r>
              <a:t>type</a:t>
            </a:r>
            <a:r>
              <a:t> </a:t>
            </a:r>
            <a:r>
              <a:t>of</a:t>
            </a:r>
            <a:r>
              <a:t> </a:t>
            </a:r>
            <a:r>
              <a:t>the</a:t>
            </a:r>
            <a:r>
              <a:t> </a:t>
            </a:r>
            <a:r>
              <a:t>object</a:t>
            </a:r>
            <a:r>
              <a:t> </a:t>
            </a:r>
            <a:r>
              <a:t>may</a:t>
            </a:r>
            <a:r>
              <a:t> </a:t>
            </a:r>
            <a:r>
              <a:t>be,</a:t>
            </a:r>
            <a:r>
              <a:t> </a:t>
            </a:r>
            <a:r>
              <a:t>for</a:t>
            </a:r>
            <a:r>
              <a:t> </a:t>
            </a:r>
            <a:r>
              <a:t>example,</a:t>
            </a:r>
            <a:r>
              <a:t> </a:t>
            </a:r>
            <a:r>
              <a:t>you</a:t>
            </a:r>
            <a:r>
              <a:t> </a:t>
            </a:r>
            <a:r>
              <a:t>can</a:t>
            </a:r>
            <a:r>
              <a:t> </a:t>
            </a:r>
            <a:r>
              <a:t>assign</a:t>
            </a:r>
            <a:r>
              <a:t> </a:t>
            </a:r>
            <a:r>
              <a:t>a</a:t>
            </a:r>
            <a:r>
              <a:t> </a:t>
            </a:r>
            <a:r>
              <a:t>Programmer</a:t>
            </a:r>
            <a:r>
              <a:t> </a:t>
            </a:r>
            <a:r>
              <a:t>object</a:t>
            </a:r>
            <a:r>
              <a:t> </a:t>
            </a:r>
            <a:r>
              <a:t>to</a:t>
            </a:r>
            <a:r>
              <a:t> </a:t>
            </a:r>
            <a:r>
              <a:t>tom</a:t>
            </a:r>
            <a:r>
              <a:t> </a:t>
            </a:r>
            <a:r>
              <a:t>and</a:t>
            </a:r>
            <a:r>
              <a:t> </a:t>
            </a:r>
            <a:r>
              <a:t>compiler</a:t>
            </a:r>
            <a:r>
              <a:t> </a:t>
            </a:r>
            <a:r>
              <a:t>won’t</a:t>
            </a:r>
            <a:r>
              <a:t> </a:t>
            </a:r>
            <a:r>
              <a:t>know</a:t>
            </a:r>
            <a:r>
              <a:t> </a:t>
            </a:r>
            <a:r>
              <a:t>at</a:t>
            </a:r>
            <a:r>
              <a:t> </a:t>
            </a:r>
            <a:r>
              <a:t>compile</a:t>
            </a:r>
            <a:r>
              <a:t> </a:t>
            </a:r>
            <a:r>
              <a:t>time</a:t>
            </a:r>
          </a:p>
          <a:p>
            <a:pPr>
              <a:lnSpc>
                <a:spcPct val="117999"/>
              </a:lnSpc>
              <a:tabLst>
                <a:tab pos="342900" algn="l"/>
              </a:tabLst>
              <a:defRPr sz="5500"/>
            </a:pPr>
          </a:p>
          <a:p>
            <a:pPr>
              <a:lnSpc>
                <a:spcPct val="117999"/>
              </a:lnSpc>
              <a:tabLst>
                <a:tab pos="342900" algn="l"/>
              </a:tabLst>
              <a:defRPr sz="5500"/>
            </a:pPr>
            <a:r>
              <a:t>But</a:t>
            </a:r>
            <a:r>
              <a:t> </a:t>
            </a:r>
            <a:r>
              <a:t>at</a:t>
            </a:r>
            <a:r>
              <a:t> </a:t>
            </a:r>
            <a:r>
              <a:t>run</a:t>
            </a:r>
            <a:r>
              <a:t> </a:t>
            </a:r>
            <a:r>
              <a:t>time,</a:t>
            </a:r>
            <a:r>
              <a:t> </a:t>
            </a:r>
            <a:r>
              <a:t>things</a:t>
            </a:r>
            <a:r>
              <a:t> </a:t>
            </a:r>
            <a:r>
              <a:t>become</a:t>
            </a:r>
            <a:r>
              <a:t> </a:t>
            </a:r>
            <a:r>
              <a:t>different,</a:t>
            </a:r>
            <a:r>
              <a:t> </a:t>
            </a:r>
            <a:r>
              <a:t>since</a:t>
            </a:r>
            <a:r>
              <a:t> </a:t>
            </a:r>
            <a:r>
              <a:t>at</a:t>
            </a:r>
            <a:r>
              <a:t> </a:t>
            </a:r>
            <a:r>
              <a:t>that</a:t>
            </a:r>
            <a:r>
              <a:t> </a:t>
            </a:r>
            <a:r>
              <a:t>time</a:t>
            </a:r>
            <a:r>
              <a:t> </a:t>
            </a:r>
            <a:r>
              <a:t>we</a:t>
            </a:r>
            <a:r>
              <a:t> </a:t>
            </a:r>
            <a:r>
              <a:t>know</a:t>
            </a:r>
            <a:r>
              <a:t> </a:t>
            </a:r>
            <a:r>
              <a:t>the</a:t>
            </a:r>
            <a:r>
              <a:t> </a:t>
            </a:r>
            <a:r>
              <a:t>type</a:t>
            </a:r>
            <a:r>
              <a:t> </a:t>
            </a:r>
            <a:r>
              <a:t>of</a:t>
            </a:r>
            <a:r>
              <a:t> </a:t>
            </a:r>
            <a:r>
              <a:t>the</a:t>
            </a:r>
            <a:r>
              <a:t> </a:t>
            </a:r>
            <a:r>
              <a:t>object,</a:t>
            </a:r>
            <a:r>
              <a:t> </a:t>
            </a:r>
            <a:r>
              <a:t>we</a:t>
            </a:r>
            <a:r>
              <a:t> </a:t>
            </a:r>
            <a:r>
              <a:t>run</a:t>
            </a:r>
            <a:r>
              <a:t> </a:t>
            </a:r>
            <a:r>
              <a:t>the</a:t>
            </a:r>
            <a:r>
              <a:t> </a:t>
            </a:r>
            <a:r>
              <a:t>function</a:t>
            </a:r>
            <a:r>
              <a:t> </a:t>
            </a:r>
            <a:r>
              <a:t>according</a:t>
            </a:r>
            <a:r>
              <a:t> </a:t>
            </a:r>
            <a:r>
              <a:t>to</a:t>
            </a:r>
            <a:r>
              <a:t> </a:t>
            </a:r>
            <a:r>
              <a:t>the</a:t>
            </a:r>
            <a:r>
              <a:t> </a:t>
            </a:r>
            <a:r>
              <a:t>actual</a:t>
            </a:r>
            <a:r>
              <a:t> </a:t>
            </a:r>
            <a:r>
              <a:t>object</a:t>
            </a:r>
            <a:r>
              <a:t> </a:t>
            </a:r>
            <a:r>
              <a:t>type.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6"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sp>
        <p:nvSpPr>
          <p:cNvPr id="157" name="Rectangle"/>
          <p:cNvSpPr/>
          <p:nvPr/>
        </p:nvSpPr>
        <p:spPr>
          <a:xfrm>
            <a:off x="3048000" y="8229600"/>
            <a:ext cx="18288000" cy="5486400"/>
          </a:xfrm>
          <a:prstGeom prst="rect">
            <a:avLst/>
          </a:prstGeom>
          <a:solidFill>
            <a:srgbClr val="000000"/>
          </a:solidFill>
          <a:ln w="50800">
            <a:solidFill>
              <a:srgbClr val="000000"/>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8"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9" name="Title Text"/>
          <p:cNvSpPr txBox="1"/>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60" name="Body Level One…"/>
          <p:cNvSpPr txBox="1"/>
          <p:nvPr>
            <p:ph type="body" idx="1"/>
          </p:nvPr>
        </p:nvSpPr>
        <p:spPr>
          <a:xfrm>
            <a:off x="4419600" y="1676400"/>
            <a:ext cx="15544800" cy="9677400"/>
          </a:xfrm>
          <a:prstGeom prst="rect">
            <a:avLst/>
          </a:prstGeom>
        </p:spPr>
        <p:txBody>
          <a:bodyPr lIns="91439" tIns="91439" rIns="91439" bIns="91439">
            <a:noAutofit/>
          </a:bodyPr>
          <a:lstStyle>
            <a:lvl1pPr marL="228600" indent="-228600"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1pPr>
            <a:lvl2pPr marL="7184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2pPr>
            <a:lvl3pPr marL="1175657" indent="-261257"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3pPr>
            <a:lvl4pPr marL="16328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4pPr>
            <a:lvl5pPr marL="20900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9"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70"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72"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79"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80"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18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88" name="This document is copyright (C) Stanford Computer Science and Marty Stepp, licensed under Creative Commons Attribution 2.5 License.  All rights reserved. Based on slides created by Keith Schwarz, Julie Zelenski, Jerry Cain, Eric Roberts, Mehran Sahami, Stuart Reges, Cynthia Lee, and others."/>
          <p:cNvSpPr txBox="1"/>
          <p:nvPr/>
        </p:nvSpPr>
        <p:spPr>
          <a:xfrm>
            <a:off x="4419600" y="12801600"/>
            <a:ext cx="15544800" cy="6654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300"/>
              </a:spcBef>
              <a:defRPr sz="1600">
                <a:latin typeface="Calibri"/>
                <a:ea typeface="Calibri"/>
                <a:cs typeface="Calibri"/>
                <a:sym typeface="Calibri"/>
              </a:defRPr>
            </a:pPr>
            <a:r>
              <a:t>This document is copyright (C) Stanford Computer Science and Marty Stepp, licensed under Creative Commons Attribution 2.5 License.  All rights reserved.</a:t>
            </a:r>
            <a:br/>
            <a:r>
              <a:t>Based on slides created by Keith Schwarz, Julie Zelenski, Jerry Cain, Eric Roberts, Mehran Sahami, Stuart Reges, Cynthia Lee, and others.</a:t>
            </a:r>
          </a:p>
        </p:txBody>
      </p:sp>
      <p:sp>
        <p:nvSpPr>
          <p:cNvPr id="189" name="Title Text"/>
          <p:cNvSpPr txBox="1"/>
          <p:nvPr>
            <p:ph type="title"/>
          </p:nvPr>
        </p:nvSpPr>
        <p:spPr>
          <a:xfrm>
            <a:off x="4419600" y="3200400"/>
            <a:ext cx="15544800" cy="4114800"/>
          </a:xfrm>
          <a:prstGeom prst="rect">
            <a:avLst/>
          </a:prstGeom>
        </p:spPr>
        <p:txBody>
          <a:bodyPr lIns="91439" tIns="91439" rIns="91439" bIns="91439" anchor="ctr"/>
          <a:lstStyle>
            <a:lvl1pPr algn="ctr" defTabSz="1828800">
              <a:defRPr b="1" sz="8800">
                <a:latin typeface="Calibri"/>
                <a:ea typeface="Calibri"/>
                <a:cs typeface="Calibri"/>
                <a:sym typeface="Calibri"/>
              </a:defRPr>
            </a:lvl1pPr>
          </a:lstStyle>
          <a:p>
            <a:pPr/>
            <a:r>
              <a:t>Title Text</a:t>
            </a:r>
          </a:p>
        </p:txBody>
      </p:sp>
      <p:sp>
        <p:nvSpPr>
          <p:cNvPr id="190" name="Body Level One…"/>
          <p:cNvSpPr txBox="1"/>
          <p:nvPr>
            <p:ph type="body" sz="quarter" idx="1"/>
          </p:nvPr>
        </p:nvSpPr>
        <p:spPr>
          <a:xfrm>
            <a:off x="5791200" y="8839200"/>
            <a:ext cx="12801600" cy="3048000"/>
          </a:xfrm>
          <a:prstGeom prst="rect">
            <a:avLst/>
          </a:prstGeom>
        </p:spPr>
        <p:txBody>
          <a:bodyPr lIns="91439" tIns="91439" rIns="91439" bIns="91439"/>
          <a:lstStyle>
            <a:lvl1pPr marL="0" indent="0" algn="ctr" defTabSz="1828800">
              <a:spcBef>
                <a:spcPts val="1100"/>
              </a:spcBef>
              <a:buSzTx/>
              <a:buFontTx/>
              <a:buNone/>
              <a:defRPr sz="4800">
                <a:solidFill>
                  <a:srgbClr val="000000"/>
                </a:solidFill>
                <a:latin typeface="Calibri"/>
                <a:ea typeface="Calibri"/>
                <a:cs typeface="Calibri"/>
                <a:sym typeface="Calibri"/>
              </a:defRPr>
            </a:lvl1pPr>
            <a:lvl2pPr marL="839788" indent="-495301" algn="ctr"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algn="ctr" defTabSz="1828800">
              <a:spcBef>
                <a:spcPts val="1100"/>
              </a:spcBef>
              <a:buSzPct val="100000"/>
              <a:buFontTx/>
              <a:defRPr sz="4800">
                <a:solidFill>
                  <a:srgbClr val="000000"/>
                </a:solidFill>
                <a:latin typeface="Calibri"/>
                <a:ea typeface="Calibri"/>
                <a:cs typeface="Calibri"/>
                <a:sym typeface="Calibri"/>
              </a:defRPr>
            </a:lvl3pPr>
            <a:lvl4pPr marL="1435629" indent="-465666" algn="ctr"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algn="ctr"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91" name="Slide Number"/>
          <p:cNvSpPr txBox="1"/>
          <p:nvPr>
            <p:ph type="sldNum" sz="quarter" idx="2"/>
          </p:nvPr>
        </p:nvSpPr>
        <p:spPr>
          <a:xfrm>
            <a:off x="11887200" y="12344400"/>
            <a:ext cx="4267200" cy="736601"/>
          </a:xfrm>
          <a:prstGeom prst="rect">
            <a:avLst/>
          </a:prstGeom>
        </p:spPr>
        <p:txBody>
          <a:bodyPr lIns="91439" tIns="91439" rIns="91439" bIns="91439" anchor="ctr"/>
          <a:lstStyle>
            <a:lvl1pP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198"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99" name="Title Text"/>
          <p:cNvSpPr txBox="1"/>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pic>
        <p:nvPicPr>
          <p:cNvPr id="20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207" name="Title Text"/>
          <p:cNvSpPr txBox="1"/>
          <p:nvPr>
            <p:ph type="title"/>
          </p:nvPr>
        </p:nvSpPr>
        <p:spPr>
          <a:xfrm>
            <a:off x="3962400" y="0"/>
            <a:ext cx="16459200" cy="1371600"/>
          </a:xfrm>
          <a:prstGeom prst="rect">
            <a:avLst/>
          </a:prstGeom>
        </p:spPr>
        <p:txBody>
          <a:bodyPr lIns="91438" tIns="91438" rIns="91438" bIns="91438" anchor="ctr"/>
          <a:lstStyle>
            <a:lvl1pPr algn="ctr" defTabSz="1828800">
              <a:defRPr sz="9200">
                <a:latin typeface="Calibri"/>
                <a:ea typeface="Calibri"/>
                <a:cs typeface="Calibri"/>
                <a:sym typeface="Calibri"/>
              </a:defRPr>
            </a:lvl1pPr>
          </a:lstStyle>
          <a:p>
            <a:pPr/>
            <a:r>
              <a:t>Title Text</a:t>
            </a:r>
          </a:p>
        </p:txBody>
      </p:sp>
      <p:pic>
        <p:nvPicPr>
          <p:cNvPr id="208" name="pasted-image.tiff" descr="pasted-image.tif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09" name="Slide Number"/>
          <p:cNvSpPr txBox="1"/>
          <p:nvPr>
            <p:ph type="sldNum" sz="quarter" idx="2"/>
          </p:nvPr>
        </p:nvSpPr>
        <p:spPr>
          <a:xfrm>
            <a:off x="20630951" y="13074651"/>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eb.stanford.edu/class/cs106b/handouts/final.html" TargetMode="External"/><Relationship Id="rId3" Type="http://schemas.openxmlformats.org/officeDocument/2006/relationships/hyperlink" Target="http://web.stanford.edu/class/cs106b//lectures/27-Inheritance/code/InheritancePolymorphismExamples.pdf"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png"/><Relationship Id="rId3" Type="http://schemas.openxmlformats.org/officeDocument/2006/relationships/image" Target="../media/image6.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8.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tutorialspoint.com/cplusplus/cpp_inheritance.htm" TargetMode="External"/><Relationship Id="rId3" Type="http://schemas.openxmlformats.org/officeDocument/2006/relationships/hyperlink" Target="https://www.tutorialspoint.com/cplusplus/cpp_polymorphism.htm" TargetMode="External"/><Relationship Id="rId4" Type="http://schemas.openxmlformats.org/officeDocument/2006/relationships/hyperlink" Target="http://stackoverflow.com/questions/5854581/polymorphism-in-c" TargetMode="External"/><Relationship Id="rId5" Type="http://schemas.openxmlformats.org/officeDocument/2006/relationships/hyperlink" Target="https://www.codingunit.com/cplusplus-tutorial-polymorphism-and-abstract-base-clas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Monday, June 4, 2018"/>
          <p:cNvSpPr txBox="1"/>
          <p:nvPr>
            <p:ph type="title"/>
          </p:nvPr>
        </p:nvSpPr>
        <p:spPr>
          <a:xfrm>
            <a:off x="1066800" y="4403468"/>
            <a:ext cx="10007600" cy="2086232"/>
          </a:xfrm>
          <a:prstGeom prst="rect">
            <a:avLst/>
          </a:prstGeom>
        </p:spPr>
        <p:txBody>
          <a:bodyPr/>
          <a:lstStyle/>
          <a:p>
            <a:pPr/>
            <a:r>
              <a:t>Monday, June 4, 2018</a:t>
            </a:r>
          </a:p>
        </p:txBody>
      </p:sp>
      <p:sp>
        <p:nvSpPr>
          <p:cNvPr id="219"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2018</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19</a:t>
            </a:r>
          </a:p>
        </p:txBody>
      </p:sp>
      <p:sp>
        <p:nvSpPr>
          <p:cNvPr id="220" name="CS 106B…"/>
          <p:cNvSpPr txBox="1"/>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96239">
              <a:defRPr sz="9168">
                <a:solidFill>
                  <a:srgbClr val="7F0325"/>
                </a:solidFill>
              </a:defRPr>
            </a:pPr>
            <a:r>
              <a:t>CS 106B</a:t>
            </a:r>
          </a:p>
          <a:p>
            <a:pPr algn="l" defTabSz="396239">
              <a:defRPr sz="7200">
                <a:solidFill>
                  <a:srgbClr val="7F0325"/>
                </a:solidFill>
              </a:defRPr>
            </a:pPr>
            <a:r>
              <a:t>Lecture 27: Inheritance and Polymorphism in C++</a:t>
            </a:r>
          </a:p>
        </p:txBody>
      </p:sp>
      <p:pic>
        <p:nvPicPr>
          <p:cNvPr id="221" name="Image" descr="Image"/>
          <p:cNvPicPr>
            <a:picLocks noChangeAspect="1"/>
          </p:cNvPicPr>
          <p:nvPr/>
        </p:nvPicPr>
        <p:blipFill>
          <a:blip r:embed="rId2">
            <a:extLst/>
          </a:blip>
          <a:stretch>
            <a:fillRect/>
          </a:stretch>
        </p:blipFill>
        <p:spPr>
          <a:xfrm>
            <a:off x="11856140" y="3654299"/>
            <a:ext cx="12863721" cy="638200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24" name="Logistics…"/>
          <p:cNvSpPr txBox="1"/>
          <p:nvPr/>
        </p:nvSpPr>
        <p:spPr>
          <a:xfrm>
            <a:off x="903694" y="3066033"/>
            <a:ext cx="22576612" cy="89227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Final Exam prep online: </a:t>
            </a:r>
            <a:r>
              <a:rPr u="sng">
                <a:hlinkClick r:id="rId2" invalidUrl="" action="" tgtFrame="" tooltip="" history="1" highlightClick="0" endSnd="0"/>
              </a:rPr>
              <a:t>http://web.stanford.edu/class/cs106b/handouts/final.html</a:t>
            </a:r>
            <a:r>
              <a:t> </a:t>
            </a:r>
          </a:p>
          <a:p>
            <a:pPr lvl="1" marL="457200" indent="-228600" algn="l">
              <a:buSzPct val="100000"/>
              <a:buChar char="•"/>
              <a:defRPr sz="4900"/>
            </a:pPr>
            <a:r>
              <a:t>Final Review Session: Wednesday, June 6th, 7:30-9pm, STLC-111.</a:t>
            </a:r>
          </a:p>
          <a:p>
            <a:pPr lvl="1" marL="457200" indent="-228600" algn="l">
              <a:buSzPct val="100000"/>
              <a:buChar char="•"/>
              <a:defRPr sz="4900"/>
            </a:pPr>
            <a:r>
              <a:t>Peer office hours: Thursday 1-3pm, STLC-118.</a:t>
            </a:r>
          </a:p>
          <a:p>
            <a:pPr lvl="1" marL="457200" indent="-228600" algn="l">
              <a:buSzPct val="100000"/>
              <a:buChar char="•"/>
              <a:defRPr sz="4900"/>
            </a:pPr>
            <a:r>
              <a:t>If you are expecting an alternate exam, you should have received an email over the weekend.</a:t>
            </a:r>
          </a:p>
          <a:p>
            <a:pPr lvl="1" marL="457200" indent="-228600" algn="l">
              <a:buSzPct val="100000"/>
              <a:buChar char="•"/>
              <a:defRPr sz="4900"/>
            </a:pPr>
            <a:r>
              <a:t>Final exam is on Friday, June 8th at 8:30am.</a:t>
            </a:r>
          </a:p>
          <a:p>
            <a:pPr algn="l">
              <a:defRPr sz="4900"/>
            </a:pPr>
          </a:p>
          <a:p>
            <a:pPr marL="228600" indent="-228600" algn="l">
              <a:buSzPct val="100000"/>
              <a:buChar char="•"/>
              <a:defRPr sz="4900"/>
            </a:pPr>
            <a:r>
              <a:t>Hash Map Example</a:t>
            </a:r>
          </a:p>
          <a:p>
            <a:pPr marL="228600" indent="-228600" algn="l">
              <a:buSzPct val="100000"/>
              <a:buChar char="•"/>
              <a:defRPr sz="4900"/>
            </a:pPr>
            <a:r>
              <a:t>Inheritance and Polymorphism in C++</a:t>
            </a:r>
          </a:p>
          <a:p>
            <a:pPr lvl="1" marL="457200" indent="-228600" algn="l">
              <a:buSzPct val="100000"/>
              <a:buChar char="•"/>
              <a:defRPr sz="4900"/>
            </a:pPr>
            <a:r>
              <a:t>PDF for code: </a:t>
            </a:r>
            <a:r>
              <a:rPr u="sng">
                <a:hlinkClick r:id="rId3" invalidUrl="" action="" tgtFrame="" tooltip="" history="1" highlightClick="0" endSnd="0"/>
              </a:rPr>
              <a:t>http://web.stanford.edu/class/cs106b//lectures/27-Inheritance/code/InheritancePolymorphismExamples.pdf</a:t>
            </a:r>
            <a:r>
              <a:t>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27"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28" name="Let's simulate the behavior of a hash map that hashes ints (keys) to chars (values).…"/>
          <p:cNvSpPr txBox="1"/>
          <p:nvPr/>
        </p:nvSpPr>
        <p:spPr>
          <a:xfrm>
            <a:off x="440453" y="2209677"/>
            <a:ext cx="23503094" cy="1046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pPr>
            <a:r>
              <a:t>Let's simulate the behavior of a hash map that hashes </a:t>
            </a:r>
            <a:r>
              <a:rPr>
                <a:latin typeface="Courier"/>
                <a:ea typeface="Courier"/>
                <a:cs typeface="Courier"/>
                <a:sym typeface="Courier"/>
              </a:rPr>
              <a:t>int</a:t>
            </a:r>
            <a:r>
              <a:t>s (keys) to </a:t>
            </a:r>
            <a:r>
              <a:rPr>
                <a:latin typeface="Courier"/>
                <a:ea typeface="Courier"/>
                <a:cs typeface="Courier"/>
                <a:sym typeface="Courier"/>
              </a:rPr>
              <a:t>char</a:t>
            </a:r>
            <a:r>
              <a:t>s (values).</a:t>
            </a:r>
          </a:p>
          <a:p>
            <a:pPr algn="l">
              <a:defRPr sz="4900"/>
            </a:pPr>
          </a:p>
          <a:p>
            <a:pPr algn="l">
              <a:defRPr sz="4900"/>
            </a:pPr>
            <a:r>
              <a:t>We will assume that the hash table starts with a capacity of 5 elements, and that it uses linked list chaining to resolve collisions. We will also assume that the key/value pairs are inserted at the head of each linked list.</a:t>
            </a:r>
          </a:p>
          <a:p>
            <a:pPr algn="l">
              <a:defRPr sz="4900"/>
            </a:pPr>
          </a:p>
          <a:p>
            <a:pPr algn="l">
              <a:defRPr sz="4900"/>
            </a:pPr>
            <a:r>
              <a:t>We will use a hash / compression function defined as follows:</a:t>
            </a:r>
          </a:p>
          <a:p>
            <a:pPr algn="l">
              <a:defRPr sz="4900"/>
            </a:pPr>
          </a:p>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a:p>
            <a:pPr algn="l">
              <a:defRPr sz="4900"/>
            </a:pPr>
          </a:p>
          <a:p>
            <a:pPr algn="l">
              <a:defRPr sz="4900"/>
            </a:pPr>
            <a:r>
              <a:t>We will rehash when the load factor (number of keys / number of buckets) is greater than or equal to 0.8.</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0"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31"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32" name="int hash(int key, int numBuckets) {…"/>
          <p:cNvSpPr txBox="1"/>
          <p:nvPr/>
        </p:nvSpPr>
        <p:spPr>
          <a:xfrm>
            <a:off x="440453" y="2209677"/>
            <a:ext cx="23503094" cy="38046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a:p>
            <a:pPr algn="l">
              <a:defRPr sz="4900"/>
            </a:pPr>
          </a:p>
          <a:p>
            <a:pPr algn="l">
              <a:defRPr sz="4900"/>
            </a:pPr>
            <a:r>
              <a:t>Initial table:</a:t>
            </a:r>
          </a:p>
        </p:txBody>
      </p:sp>
      <p:graphicFrame>
        <p:nvGraphicFramePr>
          <p:cNvPr id="233" name="Table"/>
          <p:cNvGraphicFramePr/>
          <p:nvPr/>
        </p:nvGraphicFramePr>
        <p:xfrm>
          <a:off x="4238433" y="4568939"/>
          <a:ext cx="10588818"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8497883"/>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34"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37"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38" name="int hash(int key, int numBuckets) {…"/>
          <p:cNvSpPr txBox="1"/>
          <p:nvPr/>
        </p:nvSpPr>
        <p:spPr>
          <a:xfrm>
            <a:off x="440453" y="2209677"/>
            <a:ext cx="23503094" cy="38046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a:p>
            <a:pPr algn="l">
              <a:defRPr sz="4900"/>
            </a:pPr>
          </a:p>
          <a:p>
            <a:pPr algn="l">
              <a:defRPr sz="4900"/>
            </a:pPr>
            <a:r>
              <a:t>Initial table:</a:t>
            </a:r>
          </a:p>
        </p:txBody>
      </p:sp>
      <p:graphicFrame>
        <p:nvGraphicFramePr>
          <p:cNvPr id="239" name="Table"/>
          <p:cNvGraphicFramePr/>
          <p:nvPr/>
        </p:nvGraphicFramePr>
        <p:xfrm>
          <a:off x="4238433" y="4568939"/>
          <a:ext cx="10588818"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8497883"/>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40"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
        <p:nvSpPr>
          <p:cNvPr id="241" name="Rounded Rectangle"/>
          <p:cNvSpPr/>
          <p:nvPr/>
        </p:nvSpPr>
        <p:spPr>
          <a:xfrm>
            <a:off x="16140016" y="4019626"/>
            <a:ext cx="6013796"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42" name="hash(6,5) == 1"/>
          <p:cNvSpPr txBox="1"/>
          <p:nvPr/>
        </p:nvSpPr>
        <p:spPr>
          <a:xfrm>
            <a:off x="15324662" y="10516135"/>
            <a:ext cx="5342472"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hash(6,5) == 1</a:t>
            </a:r>
          </a:p>
        </p:txBody>
      </p:sp>
      <p:sp>
        <p:nvSpPr>
          <p:cNvPr id="243" name="Load factor:…"/>
          <p:cNvSpPr txBox="1"/>
          <p:nvPr/>
        </p:nvSpPr>
        <p:spPr>
          <a:xfrm>
            <a:off x="15351516" y="11759511"/>
            <a:ext cx="6888454"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Load factor:</a:t>
            </a:r>
          </a:p>
          <a:p>
            <a:pPr algn="l">
              <a:defRPr sz="4900">
                <a:latin typeface="Courier"/>
                <a:ea typeface="Courier"/>
                <a:cs typeface="Courier"/>
                <a:sym typeface="Courier"/>
              </a:defRPr>
            </a:pPr>
            <a:r>
              <a:t>  1 / 5 == 0.2</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5"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46"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47" name="int hash(int key, int numBuckets) {…"/>
          <p:cNvSpPr txBox="1"/>
          <p:nvPr/>
        </p:nvSpPr>
        <p:spPr>
          <a:xfrm>
            <a:off x="440453" y="2209677"/>
            <a:ext cx="23503094" cy="38046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a:p>
            <a:pPr algn="l">
              <a:defRPr sz="4900"/>
            </a:pPr>
          </a:p>
          <a:p>
            <a:pPr algn="l">
              <a:defRPr sz="4900"/>
            </a:pPr>
            <a:r>
              <a:t>Initial table:</a:t>
            </a:r>
          </a:p>
        </p:txBody>
      </p:sp>
      <p:graphicFrame>
        <p:nvGraphicFramePr>
          <p:cNvPr id="248" name="Table"/>
          <p:cNvGraphicFramePr/>
          <p:nvPr/>
        </p:nvGraphicFramePr>
        <p:xfrm>
          <a:off x="4238433" y="4568939"/>
          <a:ext cx="10588818"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8497883"/>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49"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
        <p:nvSpPr>
          <p:cNvPr id="250" name="Rounded Rectangle"/>
          <p:cNvSpPr/>
          <p:nvPr/>
        </p:nvSpPr>
        <p:spPr>
          <a:xfrm>
            <a:off x="16169394" y="4812840"/>
            <a:ext cx="6013795"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51" name="hash(12,5) == 0"/>
          <p:cNvSpPr txBox="1"/>
          <p:nvPr/>
        </p:nvSpPr>
        <p:spPr>
          <a:xfrm>
            <a:off x="15324663" y="10516135"/>
            <a:ext cx="5715912"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hash(12,5) == 0</a:t>
            </a:r>
          </a:p>
        </p:txBody>
      </p:sp>
      <p:sp>
        <p:nvSpPr>
          <p:cNvPr id="252" name="Load factor:…"/>
          <p:cNvSpPr txBox="1"/>
          <p:nvPr/>
        </p:nvSpPr>
        <p:spPr>
          <a:xfrm>
            <a:off x="15351515" y="11759511"/>
            <a:ext cx="6888454"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Load factor:</a:t>
            </a:r>
          </a:p>
          <a:p>
            <a:pPr algn="l">
              <a:defRPr sz="4900">
                <a:latin typeface="Courier"/>
                <a:ea typeface="Courier"/>
                <a:cs typeface="Courier"/>
                <a:sym typeface="Courier"/>
              </a:defRPr>
            </a:pPr>
            <a:r>
              <a:t>  2 / 5 == 0.4</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4"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55"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56" name="int hash(int key, int numBuckets) {…"/>
          <p:cNvSpPr txBox="1"/>
          <p:nvPr/>
        </p:nvSpPr>
        <p:spPr>
          <a:xfrm>
            <a:off x="440453" y="2209677"/>
            <a:ext cx="23503094" cy="38046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a:p>
            <a:pPr algn="l">
              <a:defRPr sz="4900"/>
            </a:pPr>
          </a:p>
          <a:p>
            <a:pPr algn="l">
              <a:defRPr sz="4900"/>
            </a:pPr>
            <a:r>
              <a:t>Initial table:</a:t>
            </a:r>
          </a:p>
        </p:txBody>
      </p:sp>
      <p:graphicFrame>
        <p:nvGraphicFramePr>
          <p:cNvPr id="257" name="Table"/>
          <p:cNvGraphicFramePr/>
          <p:nvPr/>
        </p:nvGraphicFramePr>
        <p:xfrm>
          <a:off x="4238433" y="4568939"/>
          <a:ext cx="10588818"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8497883"/>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58"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
        <p:nvSpPr>
          <p:cNvPr id="259" name="Rounded Rectangle"/>
          <p:cNvSpPr/>
          <p:nvPr/>
        </p:nvSpPr>
        <p:spPr>
          <a:xfrm>
            <a:off x="16169394" y="5549440"/>
            <a:ext cx="6013795"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60" name="hash(25,5) == 4"/>
          <p:cNvSpPr txBox="1"/>
          <p:nvPr/>
        </p:nvSpPr>
        <p:spPr>
          <a:xfrm>
            <a:off x="15324663" y="10516135"/>
            <a:ext cx="5715912"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hash(25,5) == 4</a:t>
            </a:r>
          </a:p>
        </p:txBody>
      </p:sp>
      <p:sp>
        <p:nvSpPr>
          <p:cNvPr id="261" name="Load factor:…"/>
          <p:cNvSpPr txBox="1"/>
          <p:nvPr/>
        </p:nvSpPr>
        <p:spPr>
          <a:xfrm>
            <a:off x="15351515" y="11759511"/>
            <a:ext cx="6888454"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Load factor:</a:t>
            </a:r>
          </a:p>
          <a:p>
            <a:pPr algn="l">
              <a:defRPr sz="4900">
                <a:latin typeface="Courier"/>
                <a:ea typeface="Courier"/>
                <a:cs typeface="Courier"/>
                <a:sym typeface="Courier"/>
              </a:defRPr>
            </a:pPr>
            <a:r>
              <a:t>  3 / 5 == 0.6</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64"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65" name="int hash(int key, int numBuckets) {…"/>
          <p:cNvSpPr txBox="1"/>
          <p:nvPr/>
        </p:nvSpPr>
        <p:spPr>
          <a:xfrm>
            <a:off x="440453" y="2209677"/>
            <a:ext cx="23503094" cy="38046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a:p>
            <a:pPr algn="l">
              <a:defRPr sz="4900"/>
            </a:pPr>
          </a:p>
          <a:p>
            <a:pPr algn="l">
              <a:defRPr sz="4900"/>
            </a:pPr>
            <a:r>
              <a:t>Initial table:</a:t>
            </a:r>
          </a:p>
        </p:txBody>
      </p:sp>
      <p:graphicFrame>
        <p:nvGraphicFramePr>
          <p:cNvPr id="266" name="Table"/>
          <p:cNvGraphicFramePr/>
          <p:nvPr/>
        </p:nvGraphicFramePr>
        <p:xfrm>
          <a:off x="4238433" y="4568939"/>
          <a:ext cx="10588818"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8497883"/>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50,'r' -&gt; 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67"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
        <p:nvSpPr>
          <p:cNvPr id="268" name="Rounded Rectangle"/>
          <p:cNvSpPr/>
          <p:nvPr/>
        </p:nvSpPr>
        <p:spPr>
          <a:xfrm>
            <a:off x="16169394" y="6273340"/>
            <a:ext cx="6013795"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69" name="hash(50,5) == 1"/>
          <p:cNvSpPr txBox="1"/>
          <p:nvPr/>
        </p:nvSpPr>
        <p:spPr>
          <a:xfrm>
            <a:off x="15324663" y="10516135"/>
            <a:ext cx="5715912"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hash(50,5) == 1</a:t>
            </a:r>
          </a:p>
        </p:txBody>
      </p:sp>
      <p:sp>
        <p:nvSpPr>
          <p:cNvPr id="270" name="Load factor:…"/>
          <p:cNvSpPr txBox="1"/>
          <p:nvPr/>
        </p:nvSpPr>
        <p:spPr>
          <a:xfrm>
            <a:off x="15351515" y="11759511"/>
            <a:ext cx="6888454"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Load factor:</a:t>
            </a:r>
          </a:p>
          <a:p>
            <a:pPr algn="l">
              <a:defRPr sz="4900">
                <a:latin typeface="Courier"/>
                <a:ea typeface="Courier"/>
                <a:cs typeface="Courier"/>
                <a:sym typeface="Courier"/>
              </a:defRPr>
            </a:pPr>
            <a:r>
              <a:t>  4 / 5 == 0.8</a:t>
            </a:r>
          </a:p>
        </p:txBody>
      </p:sp>
      <p:sp>
        <p:nvSpPr>
          <p:cNvPr id="271" name="must rehash!"/>
          <p:cNvSpPr txBox="1"/>
          <p:nvPr/>
        </p:nvSpPr>
        <p:spPr>
          <a:xfrm>
            <a:off x="16317918" y="13015968"/>
            <a:ext cx="3963849" cy="8455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b="1" sz="4900">
                <a:latin typeface="Helvetica Neue"/>
                <a:ea typeface="Helvetica Neue"/>
                <a:cs typeface="Helvetica Neue"/>
                <a:sym typeface="Helvetica Neue"/>
              </a:defRPr>
            </a:lvl1pPr>
          </a:lstStyle>
          <a:p>
            <a:pPr/>
            <a:r>
              <a:t>must rehash!</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3"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74"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75" name="int hash(int key, int numBuckets) {…"/>
          <p:cNvSpPr txBox="1"/>
          <p:nvPr/>
        </p:nvSpPr>
        <p:spPr>
          <a:xfrm>
            <a:off x="440453" y="2209677"/>
            <a:ext cx="23503094" cy="234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p:txBody>
      </p:sp>
      <p:sp>
        <p:nvSpPr>
          <p:cNvPr id="276" name="To rehash:…"/>
          <p:cNvSpPr txBox="1"/>
          <p:nvPr/>
        </p:nvSpPr>
        <p:spPr>
          <a:xfrm>
            <a:off x="15798991" y="2498715"/>
            <a:ext cx="7851416"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To rehash:</a:t>
            </a:r>
          </a:p>
          <a:p>
            <a:pPr algn="l"/>
          </a:p>
          <a:p>
            <a:pPr algn="l"/>
            <a:r>
              <a:t>Walk each bucket's linked list and rehash each key/value pair into new table with double the capacity.</a:t>
            </a:r>
          </a:p>
        </p:txBody>
      </p:sp>
      <p:graphicFrame>
        <p:nvGraphicFramePr>
          <p:cNvPr id="277" name="Table"/>
          <p:cNvGraphicFramePr/>
          <p:nvPr/>
        </p:nvGraphicFramePr>
        <p:xfrm>
          <a:off x="9800421" y="5068371"/>
          <a:ext cx="4352697" cy="857273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64216"/>
                <a:gridCol w="3704184"/>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6</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9</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278" name="Table"/>
          <p:cNvGraphicFramePr/>
          <p:nvPr/>
        </p:nvGraphicFramePr>
        <p:xfrm>
          <a:off x="507388" y="5068371"/>
          <a:ext cx="10588817" cy="857273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6471926"/>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50,'r' -&gt; 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79" name="hash(12,10) == 5"/>
          <p:cNvSpPr txBox="1"/>
          <p:nvPr/>
        </p:nvSpPr>
        <p:spPr>
          <a:xfrm>
            <a:off x="16499795" y="7725195"/>
            <a:ext cx="6089353"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hash(12,10) == 5</a:t>
            </a:r>
          </a:p>
        </p:txBody>
      </p:sp>
      <p:sp>
        <p:nvSpPr>
          <p:cNvPr id="280" name="Rounded Rectangle"/>
          <p:cNvSpPr/>
          <p:nvPr/>
        </p:nvSpPr>
        <p:spPr>
          <a:xfrm>
            <a:off x="2214695" y="5807189"/>
            <a:ext cx="2934581" cy="850901"/>
          </a:xfrm>
          <a:prstGeom prst="roundRect">
            <a:avLst>
              <a:gd name="adj" fmla="val 22388"/>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83"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84" name="int hash(int key, int numBuckets) {…"/>
          <p:cNvSpPr txBox="1"/>
          <p:nvPr/>
        </p:nvSpPr>
        <p:spPr>
          <a:xfrm>
            <a:off x="440453" y="2209677"/>
            <a:ext cx="23503094" cy="234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p:txBody>
      </p:sp>
      <p:sp>
        <p:nvSpPr>
          <p:cNvPr id="285" name="To rehash:…"/>
          <p:cNvSpPr txBox="1"/>
          <p:nvPr/>
        </p:nvSpPr>
        <p:spPr>
          <a:xfrm>
            <a:off x="15798990" y="2498715"/>
            <a:ext cx="7851417"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To rehash:</a:t>
            </a:r>
          </a:p>
          <a:p>
            <a:pPr algn="l"/>
          </a:p>
          <a:p>
            <a:pPr algn="l"/>
            <a:r>
              <a:t>Walk each bucket's linked list and rehash each key/value pair into new table with double the capacity.</a:t>
            </a:r>
          </a:p>
        </p:txBody>
      </p:sp>
      <p:graphicFrame>
        <p:nvGraphicFramePr>
          <p:cNvPr id="286" name="Table"/>
          <p:cNvGraphicFramePr/>
          <p:nvPr/>
        </p:nvGraphicFramePr>
        <p:xfrm>
          <a:off x="9800421" y="5068371"/>
          <a:ext cx="4352697" cy="857273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64216"/>
                <a:gridCol w="3704184"/>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50,'r'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6</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9</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287" name="Table"/>
          <p:cNvGraphicFramePr/>
          <p:nvPr/>
        </p:nvGraphicFramePr>
        <p:xfrm>
          <a:off x="507388" y="5068370"/>
          <a:ext cx="10588817"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6471926"/>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50,'r' -&gt; 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88" name="hash(50,10) == 1"/>
          <p:cNvSpPr txBox="1"/>
          <p:nvPr/>
        </p:nvSpPr>
        <p:spPr>
          <a:xfrm>
            <a:off x="16499795" y="7725195"/>
            <a:ext cx="6089354"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hash(50,10) == 1</a:t>
            </a:r>
          </a:p>
        </p:txBody>
      </p:sp>
      <p:sp>
        <p:nvSpPr>
          <p:cNvPr id="289" name="Rounded Rectangle"/>
          <p:cNvSpPr/>
          <p:nvPr/>
        </p:nvSpPr>
        <p:spPr>
          <a:xfrm>
            <a:off x="2185317" y="6600403"/>
            <a:ext cx="2934581" cy="850901"/>
          </a:xfrm>
          <a:prstGeom prst="roundRect">
            <a:avLst>
              <a:gd name="adj" fmla="val 22388"/>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1"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292"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93" name="int hash(int key, int numBuckets) {…"/>
          <p:cNvSpPr txBox="1"/>
          <p:nvPr/>
        </p:nvSpPr>
        <p:spPr>
          <a:xfrm>
            <a:off x="440453" y="2209677"/>
            <a:ext cx="23503094" cy="234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p:txBody>
      </p:sp>
      <p:sp>
        <p:nvSpPr>
          <p:cNvPr id="294" name="To rehash:…"/>
          <p:cNvSpPr txBox="1"/>
          <p:nvPr/>
        </p:nvSpPr>
        <p:spPr>
          <a:xfrm>
            <a:off x="15798990" y="2498715"/>
            <a:ext cx="7851417"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To rehash:</a:t>
            </a:r>
          </a:p>
          <a:p>
            <a:pPr algn="l"/>
          </a:p>
          <a:p>
            <a:pPr algn="l"/>
            <a:r>
              <a:t>Walk each bucket's linked list and rehash each key/value pair into new table with double the capacity.</a:t>
            </a:r>
          </a:p>
        </p:txBody>
      </p:sp>
      <p:graphicFrame>
        <p:nvGraphicFramePr>
          <p:cNvPr id="295" name="Table"/>
          <p:cNvGraphicFramePr/>
          <p:nvPr/>
        </p:nvGraphicFramePr>
        <p:xfrm>
          <a:off x="9800421" y="5068371"/>
          <a:ext cx="4352697" cy="857273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64216"/>
                <a:gridCol w="3704184"/>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50,'r'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6</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9</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296" name="Table"/>
          <p:cNvGraphicFramePr/>
          <p:nvPr/>
        </p:nvGraphicFramePr>
        <p:xfrm>
          <a:off x="507388" y="5068370"/>
          <a:ext cx="10588817"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6471926"/>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50,'r' -&gt; 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297" name="hash(6,10) == 6"/>
          <p:cNvSpPr txBox="1"/>
          <p:nvPr/>
        </p:nvSpPr>
        <p:spPr>
          <a:xfrm>
            <a:off x="16499795" y="7725195"/>
            <a:ext cx="5715913"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hash(6,10) == 6</a:t>
            </a:r>
          </a:p>
        </p:txBody>
      </p:sp>
      <p:sp>
        <p:nvSpPr>
          <p:cNvPr id="298" name="Rounded Rectangle"/>
          <p:cNvSpPr/>
          <p:nvPr/>
        </p:nvSpPr>
        <p:spPr>
          <a:xfrm>
            <a:off x="5934869" y="6629782"/>
            <a:ext cx="2934580" cy="850901"/>
          </a:xfrm>
          <a:prstGeom prst="roundRect">
            <a:avLst>
              <a:gd name="adj" fmla="val 22388"/>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0"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301"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02" name="int hash(int key, int numBuckets) {…"/>
          <p:cNvSpPr txBox="1"/>
          <p:nvPr/>
        </p:nvSpPr>
        <p:spPr>
          <a:xfrm>
            <a:off x="440453" y="2209677"/>
            <a:ext cx="23503094" cy="234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p:txBody>
      </p:sp>
      <p:sp>
        <p:nvSpPr>
          <p:cNvPr id="303" name="To rehash:…"/>
          <p:cNvSpPr txBox="1"/>
          <p:nvPr/>
        </p:nvSpPr>
        <p:spPr>
          <a:xfrm>
            <a:off x="15798990" y="2498715"/>
            <a:ext cx="7851417"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To rehash:</a:t>
            </a:r>
          </a:p>
          <a:p>
            <a:pPr algn="l"/>
          </a:p>
          <a:p>
            <a:pPr algn="l"/>
            <a:r>
              <a:t>Walk each bucket's linked list and rehash each key/value pair into new table with double the capacity.</a:t>
            </a:r>
          </a:p>
        </p:txBody>
      </p:sp>
      <p:graphicFrame>
        <p:nvGraphicFramePr>
          <p:cNvPr id="304" name="Table"/>
          <p:cNvGraphicFramePr/>
          <p:nvPr/>
        </p:nvGraphicFramePr>
        <p:xfrm>
          <a:off x="9800421" y="5068371"/>
          <a:ext cx="4352697" cy="857273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64216"/>
                <a:gridCol w="3704184"/>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50,'r'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6</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9</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305" name="Table"/>
          <p:cNvGraphicFramePr/>
          <p:nvPr/>
        </p:nvGraphicFramePr>
        <p:xfrm>
          <a:off x="507388" y="5068370"/>
          <a:ext cx="10588817"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78233"/>
                <a:gridCol w="6471926"/>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50,'r' -&gt; 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778184">
                <a:tc>
                  <a:txBody>
                    <a:bodyPr/>
                    <a:lstStyle/>
                    <a:p>
                      <a:pPr algn="ctr" defTabSz="647700">
                        <a:defRPr sz="5000"/>
                      </a:pP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sz="5000">
                          <a:latin typeface="Courier"/>
                          <a:ea typeface="Courier"/>
                          <a:cs typeface="Courier"/>
                          <a:sym typeface="Courier"/>
                        </a:defRPr>
                      </a:pP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306" name="hash(25,10) == 1"/>
          <p:cNvSpPr txBox="1"/>
          <p:nvPr/>
        </p:nvSpPr>
        <p:spPr>
          <a:xfrm>
            <a:off x="16499795" y="7725195"/>
            <a:ext cx="6089354"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hash(25,10) == 1</a:t>
            </a:r>
          </a:p>
        </p:txBody>
      </p:sp>
      <p:sp>
        <p:nvSpPr>
          <p:cNvPr id="307" name="Rounded Rectangle"/>
          <p:cNvSpPr/>
          <p:nvPr/>
        </p:nvSpPr>
        <p:spPr>
          <a:xfrm>
            <a:off x="2350714" y="8922935"/>
            <a:ext cx="2934581" cy="850901"/>
          </a:xfrm>
          <a:prstGeom prst="roundRect">
            <a:avLst>
              <a:gd name="adj" fmla="val 22388"/>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08" name="Load factor:…"/>
          <p:cNvSpPr txBox="1"/>
          <p:nvPr/>
        </p:nvSpPr>
        <p:spPr>
          <a:xfrm>
            <a:off x="16100245" y="9147395"/>
            <a:ext cx="6888454"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Load factor:</a:t>
            </a:r>
          </a:p>
          <a:p>
            <a:pPr algn="l">
              <a:defRPr sz="4900">
                <a:latin typeface="Courier"/>
                <a:ea typeface="Courier"/>
                <a:cs typeface="Courier"/>
                <a:sym typeface="Courier"/>
              </a:defRPr>
            </a:pPr>
            <a:r>
              <a:t>  4 / 10 == 0.4</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0"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311"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12" name="int hash(int key, int numBuckets) {…"/>
          <p:cNvSpPr txBox="1"/>
          <p:nvPr/>
        </p:nvSpPr>
        <p:spPr>
          <a:xfrm>
            <a:off x="440453" y="2209677"/>
            <a:ext cx="23503094" cy="234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p:txBody>
      </p:sp>
      <p:graphicFrame>
        <p:nvGraphicFramePr>
          <p:cNvPr id="313" name="Table"/>
          <p:cNvGraphicFramePr/>
          <p:nvPr/>
        </p:nvGraphicFramePr>
        <p:xfrm>
          <a:off x="1868277" y="4833344"/>
          <a:ext cx="4352696"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64216"/>
                <a:gridCol w="8539097"/>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85,'z' -&gt; 50,'r'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6</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9</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314"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
        <p:nvSpPr>
          <p:cNvPr id="315" name="hash(85,10) == 1"/>
          <p:cNvSpPr txBox="1"/>
          <p:nvPr/>
        </p:nvSpPr>
        <p:spPr>
          <a:xfrm>
            <a:off x="15324663" y="10516135"/>
            <a:ext cx="6089353"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hash(85,10) == 1</a:t>
            </a:r>
          </a:p>
        </p:txBody>
      </p:sp>
      <p:sp>
        <p:nvSpPr>
          <p:cNvPr id="316" name="Load factor:…"/>
          <p:cNvSpPr txBox="1"/>
          <p:nvPr/>
        </p:nvSpPr>
        <p:spPr>
          <a:xfrm>
            <a:off x="15351515" y="11759511"/>
            <a:ext cx="6888454"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Load factor:</a:t>
            </a:r>
          </a:p>
          <a:p>
            <a:pPr algn="l">
              <a:defRPr sz="4900">
                <a:latin typeface="Courier"/>
                <a:ea typeface="Courier"/>
                <a:cs typeface="Courier"/>
                <a:sym typeface="Courier"/>
              </a:defRPr>
            </a:pPr>
            <a:r>
              <a:t>  5 / 10 == 0.5</a:t>
            </a:r>
          </a:p>
        </p:txBody>
      </p:sp>
      <p:sp>
        <p:nvSpPr>
          <p:cNvPr id="317" name="Rounded Rectangle"/>
          <p:cNvSpPr/>
          <p:nvPr/>
        </p:nvSpPr>
        <p:spPr>
          <a:xfrm>
            <a:off x="16228151" y="7125311"/>
            <a:ext cx="6013795"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9"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320"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21" name="int hash(int key, int numBuckets) {…"/>
          <p:cNvSpPr txBox="1"/>
          <p:nvPr/>
        </p:nvSpPr>
        <p:spPr>
          <a:xfrm>
            <a:off x="440453" y="2209677"/>
            <a:ext cx="23503094" cy="234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p:txBody>
      </p:sp>
      <p:graphicFrame>
        <p:nvGraphicFramePr>
          <p:cNvPr id="322" name="Table"/>
          <p:cNvGraphicFramePr/>
          <p:nvPr/>
        </p:nvGraphicFramePr>
        <p:xfrm>
          <a:off x="1868277" y="4833344"/>
          <a:ext cx="4352696"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64216"/>
                <a:gridCol w="8539097"/>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85,'z' -&gt; 50,'r'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25,'c'</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12,'b'</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6</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9</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323"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
        <p:nvSpPr>
          <p:cNvPr id="324" name="Remove by hashing, and walking to find key."/>
          <p:cNvSpPr txBox="1"/>
          <p:nvPr/>
        </p:nvSpPr>
        <p:spPr>
          <a:xfrm>
            <a:off x="16083754" y="10516135"/>
            <a:ext cx="7570907" cy="15567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900"/>
            </a:lvl1pPr>
          </a:lstStyle>
          <a:p>
            <a:pPr/>
            <a:r>
              <a:t>Remove by hashing, and walking to find key.</a:t>
            </a:r>
          </a:p>
        </p:txBody>
      </p:sp>
      <p:sp>
        <p:nvSpPr>
          <p:cNvPr id="325" name="Rounded Rectangle"/>
          <p:cNvSpPr/>
          <p:nvPr/>
        </p:nvSpPr>
        <p:spPr>
          <a:xfrm>
            <a:off x="16169393" y="7830391"/>
            <a:ext cx="6013796"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26" name="Rounded Rectangle"/>
          <p:cNvSpPr/>
          <p:nvPr/>
        </p:nvSpPr>
        <p:spPr>
          <a:xfrm>
            <a:off x="3575584" y="9308793"/>
            <a:ext cx="2821084"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27" name="hash(12,10) == 5"/>
          <p:cNvSpPr txBox="1"/>
          <p:nvPr/>
        </p:nvSpPr>
        <p:spPr>
          <a:xfrm>
            <a:off x="15618446" y="12380306"/>
            <a:ext cx="6089353"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hash(12,10) == 5</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9"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330"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31" name="int hash(int key, int numBuckets) {…"/>
          <p:cNvSpPr txBox="1"/>
          <p:nvPr/>
        </p:nvSpPr>
        <p:spPr>
          <a:xfrm>
            <a:off x="440453" y="2209677"/>
            <a:ext cx="23503094" cy="234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p:txBody>
      </p:sp>
      <p:graphicFrame>
        <p:nvGraphicFramePr>
          <p:cNvPr id="332" name="Table"/>
          <p:cNvGraphicFramePr/>
          <p:nvPr/>
        </p:nvGraphicFramePr>
        <p:xfrm>
          <a:off x="1868277" y="4833344"/>
          <a:ext cx="4352696"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64216"/>
                <a:gridCol w="8539097"/>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85,'z' -&gt; 50,'r'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11,'p' -&gt; 25,'c'</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6</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9</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333"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
        <p:nvSpPr>
          <p:cNvPr id="334" name="Rounded Rectangle"/>
          <p:cNvSpPr/>
          <p:nvPr/>
        </p:nvSpPr>
        <p:spPr>
          <a:xfrm>
            <a:off x="16169394" y="8579691"/>
            <a:ext cx="6013795"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35" name="hash(11,10) == 4"/>
          <p:cNvSpPr txBox="1"/>
          <p:nvPr/>
        </p:nvSpPr>
        <p:spPr>
          <a:xfrm>
            <a:off x="15324663" y="10516135"/>
            <a:ext cx="6089353"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hash(11,10) == 4</a:t>
            </a:r>
          </a:p>
        </p:txBody>
      </p:sp>
      <p:sp>
        <p:nvSpPr>
          <p:cNvPr id="336" name="Load factor:…"/>
          <p:cNvSpPr txBox="1"/>
          <p:nvPr/>
        </p:nvSpPr>
        <p:spPr>
          <a:xfrm>
            <a:off x="15351515" y="11759511"/>
            <a:ext cx="6888454"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Load factor:</a:t>
            </a:r>
          </a:p>
          <a:p>
            <a:pPr algn="l">
              <a:defRPr sz="4900">
                <a:latin typeface="Courier"/>
                <a:ea typeface="Courier"/>
                <a:cs typeface="Courier"/>
                <a:sym typeface="Courier"/>
              </a:defRPr>
            </a:pPr>
            <a:r>
              <a:t>  6 / 10 == 0.6</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8" name="Hash Map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Hash Map Example</a:t>
            </a:r>
          </a:p>
        </p:txBody>
      </p:sp>
      <p:sp>
        <p:nvSpPr>
          <p:cNvPr id="339"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40" name="int hash(int key, int numBuckets) {…"/>
          <p:cNvSpPr txBox="1"/>
          <p:nvPr/>
        </p:nvSpPr>
        <p:spPr>
          <a:xfrm>
            <a:off x="440453" y="2209677"/>
            <a:ext cx="23503094" cy="234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int hash(int key, int numBuckets) {</a:t>
            </a:r>
          </a:p>
          <a:p>
            <a:pPr algn="l">
              <a:defRPr sz="4900">
                <a:latin typeface="Courier"/>
                <a:ea typeface="Courier"/>
                <a:cs typeface="Courier"/>
                <a:sym typeface="Courier"/>
              </a:defRPr>
            </a:pPr>
            <a:r>
              <a:t>  return key % 7 % numBuckets;</a:t>
            </a:r>
          </a:p>
          <a:p>
            <a:pPr algn="l">
              <a:defRPr sz="4900">
                <a:latin typeface="Courier"/>
                <a:ea typeface="Courier"/>
                <a:cs typeface="Courier"/>
                <a:sym typeface="Courier"/>
              </a:defRPr>
            </a:pPr>
            <a:r>
              <a:t>}</a:t>
            </a:r>
          </a:p>
        </p:txBody>
      </p:sp>
      <p:graphicFrame>
        <p:nvGraphicFramePr>
          <p:cNvPr id="341" name="Table"/>
          <p:cNvGraphicFramePr/>
          <p:nvPr/>
        </p:nvGraphicFramePr>
        <p:xfrm>
          <a:off x="1868277" y="4833344"/>
          <a:ext cx="4352696" cy="857273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64216"/>
                <a:gridCol w="8539097"/>
              </a:tblGrid>
              <a:tr h="778184">
                <a:tc>
                  <a:txBody>
                    <a:bodyPr/>
                    <a:lstStyle/>
                    <a:p>
                      <a:pPr algn="ctr" defTabSz="647700">
                        <a:defRPr>
                          <a:solidFill>
                            <a:srgbClr val="000000"/>
                          </a:solidFill>
                        </a:defRPr>
                      </a:pPr>
                      <a:r>
                        <a:rPr sz="5000">
                          <a:solidFill>
                            <a:srgbClr val="444444"/>
                          </a:solidFill>
                        </a:rPr>
                        <a:t>Index</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l" defTabSz="647700">
                        <a:defRPr>
                          <a:solidFill>
                            <a:srgbClr val="000000"/>
                          </a:solidFill>
                        </a:defRPr>
                      </a:pPr>
                      <a:r>
                        <a:rPr sz="5000">
                          <a:solidFill>
                            <a:srgbClr val="444444"/>
                          </a:solidFill>
                          <a:latin typeface="Courier"/>
                          <a:ea typeface="Courier"/>
                          <a:cs typeface="Courier"/>
                          <a:sym typeface="Courier"/>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78184">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85,'z' -&gt; 50,'r'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44,'q'</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11,'p' -&gt; 25,'c'</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6</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6,'x'</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12700">
                      <a:solidFill>
                        <a:srgbClr val="000000"/>
                      </a:solidFill>
                      <a:miter lim="400000"/>
                    </a:lnL>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tcPr>
                </a:tc>
              </a:tr>
              <a:tr h="778184">
                <a:tc>
                  <a:txBody>
                    <a:bodyPr/>
                    <a:lstStyle/>
                    <a:p>
                      <a:pPr algn="ctr" defTabSz="647700">
                        <a:defRPr>
                          <a:solidFill>
                            <a:srgbClr val="000000"/>
                          </a:solidFill>
                        </a:defRPr>
                      </a:pPr>
                      <a:r>
                        <a:rPr sz="5000">
                          <a:solidFill>
                            <a:srgbClr val="444444"/>
                          </a:solidFill>
                        </a:rPr>
                        <a:t>9</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l" defTabSz="647700">
                        <a:defRPr>
                          <a:solidFill>
                            <a:srgbClr val="000000"/>
                          </a:solidFill>
                        </a:defRPr>
                      </a:pPr>
                      <a:r>
                        <a:rPr sz="5000">
                          <a:solidFill>
                            <a:srgbClr val="444444"/>
                          </a:solidFill>
                          <a:latin typeface="Courier"/>
                          <a:ea typeface="Courier"/>
                          <a:cs typeface="Courier"/>
                          <a:sym typeface="Courier"/>
                        </a:rPr>
                        <a:t>nullptr</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342" name="Operations:…"/>
          <p:cNvSpPr txBox="1"/>
          <p:nvPr/>
        </p:nvSpPr>
        <p:spPr>
          <a:xfrm>
            <a:off x="16192106" y="2643235"/>
            <a:ext cx="7354204"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r>
              <a:t>Operations:</a:t>
            </a:r>
          </a:p>
          <a:p>
            <a:pPr/>
          </a:p>
          <a:p>
            <a:pPr algn="l">
              <a:defRPr>
                <a:latin typeface="Courier"/>
                <a:ea typeface="Courier"/>
                <a:cs typeface="Courier"/>
                <a:sym typeface="Courier"/>
              </a:defRPr>
            </a:pPr>
            <a:r>
              <a:t>map.put(6,'x');</a:t>
            </a:r>
          </a:p>
          <a:p>
            <a:pPr algn="l">
              <a:defRPr>
                <a:latin typeface="Courier"/>
                <a:ea typeface="Courier"/>
                <a:cs typeface="Courier"/>
                <a:sym typeface="Courier"/>
              </a:defRPr>
            </a:pPr>
            <a:r>
              <a:t>map.put(12,'b');</a:t>
            </a:r>
          </a:p>
          <a:p>
            <a:pPr algn="l">
              <a:defRPr>
                <a:latin typeface="Courier"/>
                <a:ea typeface="Courier"/>
                <a:cs typeface="Courier"/>
                <a:sym typeface="Courier"/>
              </a:defRPr>
            </a:pPr>
            <a:r>
              <a:t>map.put(25,'c');</a:t>
            </a:r>
          </a:p>
          <a:p>
            <a:pPr algn="l">
              <a:defRPr>
                <a:latin typeface="Courier"/>
                <a:ea typeface="Courier"/>
                <a:cs typeface="Courier"/>
                <a:sym typeface="Courier"/>
              </a:defRPr>
            </a:pPr>
            <a:r>
              <a:t>map.put(50,'r');</a:t>
            </a:r>
          </a:p>
          <a:p>
            <a:pPr algn="l">
              <a:defRPr>
                <a:latin typeface="Courier"/>
                <a:ea typeface="Courier"/>
                <a:cs typeface="Courier"/>
                <a:sym typeface="Courier"/>
              </a:defRPr>
            </a:pPr>
            <a:r>
              <a:t>map.put(85,'z');</a:t>
            </a:r>
          </a:p>
          <a:p>
            <a:pPr algn="l">
              <a:defRPr>
                <a:latin typeface="Courier"/>
                <a:ea typeface="Courier"/>
                <a:cs typeface="Courier"/>
                <a:sym typeface="Courier"/>
              </a:defRPr>
            </a:pPr>
            <a:r>
              <a:t>map.remove(12);</a:t>
            </a:r>
          </a:p>
          <a:p>
            <a:pPr algn="l">
              <a:defRPr>
                <a:latin typeface="Courier"/>
                <a:ea typeface="Courier"/>
                <a:cs typeface="Courier"/>
                <a:sym typeface="Courier"/>
              </a:defRPr>
            </a:pPr>
            <a:r>
              <a:t>map.put(11,'p');</a:t>
            </a:r>
          </a:p>
          <a:p>
            <a:pPr algn="l">
              <a:defRPr>
                <a:latin typeface="Courier"/>
                <a:ea typeface="Courier"/>
                <a:cs typeface="Courier"/>
                <a:sym typeface="Courier"/>
              </a:defRPr>
            </a:pPr>
            <a:r>
              <a:t>map.put(44,'q');</a:t>
            </a:r>
          </a:p>
        </p:txBody>
      </p:sp>
      <p:sp>
        <p:nvSpPr>
          <p:cNvPr id="343" name="Rounded Rectangle"/>
          <p:cNvSpPr/>
          <p:nvPr/>
        </p:nvSpPr>
        <p:spPr>
          <a:xfrm>
            <a:off x="16228151" y="9343527"/>
            <a:ext cx="6013795" cy="1270001"/>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44" name="hash(44,10) == 2"/>
          <p:cNvSpPr txBox="1"/>
          <p:nvPr/>
        </p:nvSpPr>
        <p:spPr>
          <a:xfrm>
            <a:off x="15324663" y="10516135"/>
            <a:ext cx="6089353"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900">
                <a:latin typeface="Courier"/>
                <a:ea typeface="Courier"/>
                <a:cs typeface="Courier"/>
                <a:sym typeface="Courier"/>
              </a:defRPr>
            </a:lvl1pPr>
          </a:lstStyle>
          <a:p>
            <a:pPr/>
            <a:r>
              <a:t>hash(44,10) == 2</a:t>
            </a:r>
          </a:p>
        </p:txBody>
      </p:sp>
      <p:sp>
        <p:nvSpPr>
          <p:cNvPr id="345" name="Load factor:…"/>
          <p:cNvSpPr txBox="1"/>
          <p:nvPr/>
        </p:nvSpPr>
        <p:spPr>
          <a:xfrm>
            <a:off x="15351515" y="11759511"/>
            <a:ext cx="6888454"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Load factor:</a:t>
            </a:r>
          </a:p>
          <a:p>
            <a:pPr algn="l">
              <a:defRPr sz="4900">
                <a:latin typeface="Courier"/>
                <a:ea typeface="Courier"/>
                <a:cs typeface="Courier"/>
                <a:sym typeface="Courier"/>
              </a:defRPr>
            </a:pPr>
            <a:r>
              <a:t>  7 / 10 == 0.7</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Inheritance i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Inheritance in C++</a:t>
            </a:r>
          </a:p>
        </p:txBody>
      </p:sp>
      <p:sp>
        <p:nvSpPr>
          <p:cNvPr id="348" name="inheritance: A way to form new classes based on existing classes, taking on their attributes/behavior.…"/>
          <p:cNvSpPr txBox="1"/>
          <p:nvPr/>
        </p:nvSpPr>
        <p:spPr>
          <a:xfrm>
            <a:off x="327394" y="2157570"/>
            <a:ext cx="16120592" cy="52121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500"/>
            </a:pPr>
            <a:r>
              <a:rPr b="1">
                <a:latin typeface="Helvetica Neue"/>
                <a:ea typeface="Helvetica Neue"/>
                <a:cs typeface="Helvetica Neue"/>
                <a:sym typeface="Helvetica Neue"/>
              </a:rPr>
              <a:t>inheritance</a:t>
            </a:r>
            <a:r>
              <a:t>: A way to form new classes based on existing classes, taking on their attributes/behavior.</a:t>
            </a:r>
          </a:p>
          <a:p>
            <a:pPr algn="l">
              <a:defRPr sz="5500"/>
            </a:pPr>
          </a:p>
          <a:p>
            <a:pPr marL="635000" indent="-635000" algn="l">
              <a:buSzPct val="75000"/>
              <a:buFont typeface="Helvetica Neue"/>
              <a:buChar char="•"/>
              <a:defRPr sz="5500"/>
            </a:pPr>
            <a:r>
              <a:t>a way to indicate that classes are related</a:t>
            </a:r>
          </a:p>
          <a:p>
            <a:pPr marL="635000" indent="-635000" algn="l">
              <a:buSzPct val="75000"/>
              <a:buFont typeface="Helvetica Neue"/>
              <a:buChar char="•"/>
              <a:defRPr sz="5500"/>
            </a:pPr>
            <a:r>
              <a:t>a way to share code between two or more related classes (a </a:t>
            </a:r>
            <a:r>
              <a:rPr b="1">
                <a:latin typeface="Helvetica Neue"/>
                <a:ea typeface="Helvetica Neue"/>
                <a:cs typeface="Helvetica Neue"/>
                <a:sym typeface="Helvetica Neue"/>
              </a:rPr>
              <a:t>hierarchy</a:t>
            </a:r>
            <a:r>
              <a:t>)</a:t>
            </a:r>
          </a:p>
        </p:txBody>
      </p:sp>
      <p:pic>
        <p:nvPicPr>
          <p:cNvPr id="349" name="page2image696.png" descr="page2image696.png"/>
          <p:cNvPicPr>
            <a:picLocks noChangeAspect="1"/>
          </p:cNvPicPr>
          <p:nvPr/>
        </p:nvPicPr>
        <p:blipFill>
          <a:blip r:embed="rId2">
            <a:extLst/>
          </a:blip>
          <a:srcRect l="0" t="0" r="0" b="1"/>
          <a:stretch>
            <a:fillRect/>
          </a:stretch>
        </p:blipFill>
        <p:spPr>
          <a:xfrm>
            <a:off x="15528162" y="2514476"/>
            <a:ext cx="8180984" cy="58384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0780" y="26"/>
                </a:lnTo>
                <a:cubicBezTo>
                  <a:pt x="4830" y="41"/>
                  <a:pt x="1896" y="65"/>
                  <a:pt x="4260" y="81"/>
                </a:cubicBezTo>
                <a:cubicBezTo>
                  <a:pt x="8103" y="106"/>
                  <a:pt x="8575" y="127"/>
                  <a:pt x="8698" y="283"/>
                </a:cubicBezTo>
                <a:cubicBezTo>
                  <a:pt x="8774" y="379"/>
                  <a:pt x="8812" y="513"/>
                  <a:pt x="8783" y="579"/>
                </a:cubicBezTo>
                <a:cubicBezTo>
                  <a:pt x="8754" y="644"/>
                  <a:pt x="8729" y="1279"/>
                  <a:pt x="8727" y="1988"/>
                </a:cubicBezTo>
                <a:lnTo>
                  <a:pt x="8724" y="3277"/>
                </a:lnTo>
                <a:lnTo>
                  <a:pt x="8513" y="3273"/>
                </a:lnTo>
                <a:cubicBezTo>
                  <a:pt x="8396" y="3270"/>
                  <a:pt x="8297" y="3307"/>
                  <a:pt x="8291" y="3354"/>
                </a:cubicBezTo>
                <a:cubicBezTo>
                  <a:pt x="8286" y="3400"/>
                  <a:pt x="8278" y="3494"/>
                  <a:pt x="8273" y="3562"/>
                </a:cubicBezTo>
                <a:cubicBezTo>
                  <a:pt x="8262" y="3703"/>
                  <a:pt x="7996" y="3860"/>
                  <a:pt x="7876" y="3797"/>
                </a:cubicBezTo>
                <a:cubicBezTo>
                  <a:pt x="7831" y="3774"/>
                  <a:pt x="7712" y="3877"/>
                  <a:pt x="7611" y="4026"/>
                </a:cubicBezTo>
                <a:cubicBezTo>
                  <a:pt x="7511" y="4176"/>
                  <a:pt x="7356" y="4299"/>
                  <a:pt x="7266" y="4299"/>
                </a:cubicBezTo>
                <a:cubicBezTo>
                  <a:pt x="7176" y="4299"/>
                  <a:pt x="6957" y="4448"/>
                  <a:pt x="6778" y="4631"/>
                </a:cubicBezTo>
                <a:cubicBezTo>
                  <a:pt x="6600" y="4814"/>
                  <a:pt x="6403" y="4938"/>
                  <a:pt x="6340" y="4904"/>
                </a:cubicBezTo>
                <a:cubicBezTo>
                  <a:pt x="6194" y="4826"/>
                  <a:pt x="5984" y="4936"/>
                  <a:pt x="6040" y="5063"/>
                </a:cubicBezTo>
                <a:cubicBezTo>
                  <a:pt x="6063" y="5116"/>
                  <a:pt x="6020" y="5186"/>
                  <a:pt x="5943" y="5220"/>
                </a:cubicBezTo>
                <a:cubicBezTo>
                  <a:pt x="5867" y="5253"/>
                  <a:pt x="5624" y="5409"/>
                  <a:pt x="5405" y="5566"/>
                </a:cubicBezTo>
                <a:lnTo>
                  <a:pt x="5005" y="5853"/>
                </a:lnTo>
                <a:lnTo>
                  <a:pt x="4827" y="5629"/>
                </a:lnTo>
                <a:cubicBezTo>
                  <a:pt x="4662" y="5422"/>
                  <a:pt x="4572" y="5409"/>
                  <a:pt x="3498" y="5436"/>
                </a:cubicBezTo>
                <a:cubicBezTo>
                  <a:pt x="2171" y="5469"/>
                  <a:pt x="1928" y="5554"/>
                  <a:pt x="1908" y="5989"/>
                </a:cubicBezTo>
                <a:cubicBezTo>
                  <a:pt x="1808" y="8212"/>
                  <a:pt x="1809" y="8221"/>
                  <a:pt x="1992" y="8635"/>
                </a:cubicBezTo>
                <a:cubicBezTo>
                  <a:pt x="2162" y="9020"/>
                  <a:pt x="2328" y="9131"/>
                  <a:pt x="2422" y="8920"/>
                </a:cubicBezTo>
                <a:cubicBezTo>
                  <a:pt x="2486" y="8775"/>
                  <a:pt x="3177" y="8783"/>
                  <a:pt x="3282" y="8930"/>
                </a:cubicBezTo>
                <a:cubicBezTo>
                  <a:pt x="3343" y="9015"/>
                  <a:pt x="3409" y="9015"/>
                  <a:pt x="3523" y="8930"/>
                </a:cubicBezTo>
                <a:cubicBezTo>
                  <a:pt x="3717" y="8785"/>
                  <a:pt x="4248" y="8775"/>
                  <a:pt x="4349" y="8915"/>
                </a:cubicBezTo>
                <a:cubicBezTo>
                  <a:pt x="4473" y="9090"/>
                  <a:pt x="4765" y="8910"/>
                  <a:pt x="4886" y="8584"/>
                </a:cubicBezTo>
                <a:cubicBezTo>
                  <a:pt x="4949" y="8414"/>
                  <a:pt x="5038" y="8275"/>
                  <a:pt x="5084" y="8275"/>
                </a:cubicBezTo>
                <a:cubicBezTo>
                  <a:pt x="5140" y="8275"/>
                  <a:pt x="5137" y="8221"/>
                  <a:pt x="5074" y="8114"/>
                </a:cubicBezTo>
                <a:cubicBezTo>
                  <a:pt x="5001" y="7991"/>
                  <a:pt x="4998" y="7917"/>
                  <a:pt x="5066" y="7802"/>
                </a:cubicBezTo>
                <a:cubicBezTo>
                  <a:pt x="5132" y="7692"/>
                  <a:pt x="5135" y="7471"/>
                  <a:pt x="5078" y="6974"/>
                </a:cubicBezTo>
                <a:cubicBezTo>
                  <a:pt x="5005" y="6343"/>
                  <a:pt x="5011" y="6283"/>
                  <a:pt x="5168" y="6079"/>
                </a:cubicBezTo>
                <a:cubicBezTo>
                  <a:pt x="5260" y="5958"/>
                  <a:pt x="5372" y="5859"/>
                  <a:pt x="5416" y="5857"/>
                </a:cubicBezTo>
                <a:cubicBezTo>
                  <a:pt x="5486" y="5853"/>
                  <a:pt x="5959" y="5545"/>
                  <a:pt x="6303" y="5280"/>
                </a:cubicBezTo>
                <a:cubicBezTo>
                  <a:pt x="6679" y="4990"/>
                  <a:pt x="6760" y="4953"/>
                  <a:pt x="6804" y="5052"/>
                </a:cubicBezTo>
                <a:cubicBezTo>
                  <a:pt x="6879" y="5223"/>
                  <a:pt x="7072" y="5177"/>
                  <a:pt x="7024" y="5000"/>
                </a:cubicBezTo>
                <a:cubicBezTo>
                  <a:pt x="6995" y="4895"/>
                  <a:pt x="7054" y="4800"/>
                  <a:pt x="7199" y="4721"/>
                </a:cubicBezTo>
                <a:cubicBezTo>
                  <a:pt x="7319" y="4654"/>
                  <a:pt x="7600" y="4484"/>
                  <a:pt x="7823" y="4342"/>
                </a:cubicBezTo>
                <a:cubicBezTo>
                  <a:pt x="8258" y="4065"/>
                  <a:pt x="8494" y="4018"/>
                  <a:pt x="8571" y="4193"/>
                </a:cubicBezTo>
                <a:cubicBezTo>
                  <a:pt x="8598" y="4254"/>
                  <a:pt x="8654" y="4273"/>
                  <a:pt x="8695" y="4237"/>
                </a:cubicBezTo>
                <a:cubicBezTo>
                  <a:pt x="8736" y="4202"/>
                  <a:pt x="8824" y="4235"/>
                  <a:pt x="8890" y="4312"/>
                </a:cubicBezTo>
                <a:cubicBezTo>
                  <a:pt x="8969" y="4404"/>
                  <a:pt x="9188" y="4442"/>
                  <a:pt x="9532" y="4422"/>
                </a:cubicBezTo>
                <a:cubicBezTo>
                  <a:pt x="10079" y="4391"/>
                  <a:pt x="10286" y="4535"/>
                  <a:pt x="10046" y="4781"/>
                </a:cubicBezTo>
                <a:cubicBezTo>
                  <a:pt x="9964" y="4864"/>
                  <a:pt x="9947" y="4944"/>
                  <a:pt x="9996" y="5013"/>
                </a:cubicBezTo>
                <a:cubicBezTo>
                  <a:pt x="10046" y="5082"/>
                  <a:pt x="9967" y="5277"/>
                  <a:pt x="9769" y="5578"/>
                </a:cubicBezTo>
                <a:cubicBezTo>
                  <a:pt x="9602" y="5831"/>
                  <a:pt x="9483" y="6104"/>
                  <a:pt x="9505" y="6184"/>
                </a:cubicBezTo>
                <a:cubicBezTo>
                  <a:pt x="9527" y="6265"/>
                  <a:pt x="9457" y="6455"/>
                  <a:pt x="9349" y="6606"/>
                </a:cubicBezTo>
                <a:cubicBezTo>
                  <a:pt x="9241" y="6757"/>
                  <a:pt x="9168" y="6939"/>
                  <a:pt x="9187" y="7013"/>
                </a:cubicBezTo>
                <a:cubicBezTo>
                  <a:pt x="9206" y="7086"/>
                  <a:pt x="9156" y="7264"/>
                  <a:pt x="9076" y="7409"/>
                </a:cubicBezTo>
                <a:cubicBezTo>
                  <a:pt x="8950" y="7638"/>
                  <a:pt x="8914" y="7654"/>
                  <a:pt x="8804" y="7526"/>
                </a:cubicBezTo>
                <a:cubicBezTo>
                  <a:pt x="8696" y="7401"/>
                  <a:pt x="8681" y="7402"/>
                  <a:pt x="8701" y="7531"/>
                </a:cubicBezTo>
                <a:cubicBezTo>
                  <a:pt x="8714" y="7615"/>
                  <a:pt x="8776" y="7740"/>
                  <a:pt x="8840" y="7810"/>
                </a:cubicBezTo>
                <a:cubicBezTo>
                  <a:pt x="8941" y="7921"/>
                  <a:pt x="8939" y="7946"/>
                  <a:pt x="8821" y="8010"/>
                </a:cubicBezTo>
                <a:cubicBezTo>
                  <a:pt x="8747" y="8050"/>
                  <a:pt x="8685" y="8154"/>
                  <a:pt x="8685" y="8240"/>
                </a:cubicBezTo>
                <a:cubicBezTo>
                  <a:pt x="8685" y="8326"/>
                  <a:pt x="8649" y="8493"/>
                  <a:pt x="8604" y="8612"/>
                </a:cubicBezTo>
                <a:cubicBezTo>
                  <a:pt x="8539" y="8781"/>
                  <a:pt x="8498" y="8800"/>
                  <a:pt x="8413" y="8701"/>
                </a:cubicBezTo>
                <a:cubicBezTo>
                  <a:pt x="8341" y="8617"/>
                  <a:pt x="8157" y="8600"/>
                  <a:pt x="7851" y="8650"/>
                </a:cubicBezTo>
                <a:cubicBezTo>
                  <a:pt x="7566" y="8696"/>
                  <a:pt x="7378" y="8682"/>
                  <a:pt x="7347" y="8613"/>
                </a:cubicBezTo>
                <a:cubicBezTo>
                  <a:pt x="7285" y="8471"/>
                  <a:pt x="6874" y="8661"/>
                  <a:pt x="6850" y="8844"/>
                </a:cubicBezTo>
                <a:cubicBezTo>
                  <a:pt x="6792" y="9275"/>
                  <a:pt x="6792" y="11788"/>
                  <a:pt x="6850" y="11887"/>
                </a:cubicBezTo>
                <a:cubicBezTo>
                  <a:pt x="6934" y="12033"/>
                  <a:pt x="6733" y="12303"/>
                  <a:pt x="6615" y="12201"/>
                </a:cubicBezTo>
                <a:cubicBezTo>
                  <a:pt x="6569" y="12162"/>
                  <a:pt x="6553" y="12196"/>
                  <a:pt x="6577" y="12284"/>
                </a:cubicBezTo>
                <a:cubicBezTo>
                  <a:pt x="6629" y="12473"/>
                  <a:pt x="6262" y="13097"/>
                  <a:pt x="6023" y="13223"/>
                </a:cubicBezTo>
                <a:cubicBezTo>
                  <a:pt x="5915" y="13281"/>
                  <a:pt x="5861" y="13377"/>
                  <a:pt x="5886" y="13469"/>
                </a:cubicBezTo>
                <a:cubicBezTo>
                  <a:pt x="5908" y="13552"/>
                  <a:pt x="5808" y="13797"/>
                  <a:pt x="5660" y="14016"/>
                </a:cubicBezTo>
                <a:cubicBezTo>
                  <a:pt x="5513" y="14234"/>
                  <a:pt x="5337" y="14530"/>
                  <a:pt x="5270" y="14674"/>
                </a:cubicBezTo>
                <a:cubicBezTo>
                  <a:pt x="5202" y="14818"/>
                  <a:pt x="5109" y="14925"/>
                  <a:pt x="5063" y="14910"/>
                </a:cubicBezTo>
                <a:cubicBezTo>
                  <a:pt x="5017" y="14896"/>
                  <a:pt x="4965" y="15002"/>
                  <a:pt x="4948" y="15147"/>
                </a:cubicBezTo>
                <a:cubicBezTo>
                  <a:pt x="4915" y="15418"/>
                  <a:pt x="4465" y="16029"/>
                  <a:pt x="4362" y="15941"/>
                </a:cubicBezTo>
                <a:cubicBezTo>
                  <a:pt x="4330" y="15914"/>
                  <a:pt x="4300" y="15943"/>
                  <a:pt x="4295" y="16006"/>
                </a:cubicBezTo>
                <a:cubicBezTo>
                  <a:pt x="4290" y="16068"/>
                  <a:pt x="4281" y="16172"/>
                  <a:pt x="4276" y="16236"/>
                </a:cubicBezTo>
                <a:cubicBezTo>
                  <a:pt x="4271" y="16300"/>
                  <a:pt x="4186" y="16413"/>
                  <a:pt x="4088" y="16486"/>
                </a:cubicBezTo>
                <a:cubicBezTo>
                  <a:pt x="3990" y="16559"/>
                  <a:pt x="3867" y="16736"/>
                  <a:pt x="3816" y="16879"/>
                </a:cubicBezTo>
                <a:lnTo>
                  <a:pt x="3724" y="17141"/>
                </a:lnTo>
                <a:lnTo>
                  <a:pt x="2150" y="17170"/>
                </a:lnTo>
                <a:cubicBezTo>
                  <a:pt x="506" y="17202"/>
                  <a:pt x="258" y="17266"/>
                  <a:pt x="214" y="17666"/>
                </a:cubicBezTo>
                <a:cubicBezTo>
                  <a:pt x="200" y="17791"/>
                  <a:pt x="146" y="17881"/>
                  <a:pt x="94" y="17866"/>
                </a:cubicBezTo>
                <a:cubicBezTo>
                  <a:pt x="23" y="17846"/>
                  <a:pt x="0" y="18291"/>
                  <a:pt x="0" y="19719"/>
                </a:cubicBezTo>
                <a:lnTo>
                  <a:pt x="0" y="21600"/>
                </a:lnTo>
                <a:lnTo>
                  <a:pt x="10800" y="21600"/>
                </a:lnTo>
                <a:lnTo>
                  <a:pt x="21600" y="21600"/>
                </a:lnTo>
                <a:lnTo>
                  <a:pt x="21600" y="10801"/>
                </a:lnTo>
                <a:lnTo>
                  <a:pt x="21600" y="0"/>
                </a:lnTo>
                <a:close/>
              </a:path>
            </a:pathLst>
          </a:custGeom>
          <a:ln w="12700">
            <a:miter lim="400000"/>
          </a:ln>
        </p:spPr>
      </p:pic>
      <p:sp>
        <p:nvSpPr>
          <p:cNvPr id="350" name="Text"/>
          <p:cNvSpPr txBox="1"/>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51" name="One class can extend another, absorbing its data/behavior.…"/>
          <p:cNvSpPr txBox="1"/>
          <p:nvPr/>
        </p:nvSpPr>
        <p:spPr>
          <a:xfrm>
            <a:off x="440453" y="8789278"/>
            <a:ext cx="23503094" cy="4361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500"/>
            </a:pPr>
            <a:r>
              <a:t>One class can </a:t>
            </a:r>
            <a:r>
              <a:rPr i="1">
                <a:latin typeface="Helvetica Neue"/>
                <a:ea typeface="Helvetica Neue"/>
                <a:cs typeface="Helvetica Neue"/>
                <a:sym typeface="Helvetica Neue"/>
              </a:rPr>
              <a:t>extend</a:t>
            </a:r>
            <a:r>
              <a:t> another, absorbing its data/behavior. </a:t>
            </a:r>
          </a:p>
          <a:p>
            <a:pPr lvl="1" marL="1333500" indent="-698500" algn="l">
              <a:buSzPct val="75000"/>
              <a:buFont typeface="Helvetica Neue"/>
              <a:buChar char="•"/>
              <a:defRPr sz="5500"/>
            </a:pPr>
            <a:r>
              <a:rPr b="1">
                <a:latin typeface="Helvetica Neue"/>
                <a:ea typeface="Helvetica Neue"/>
                <a:cs typeface="Helvetica Neue"/>
                <a:sym typeface="Helvetica Neue"/>
              </a:rPr>
              <a:t>superclass</a:t>
            </a:r>
            <a:r>
              <a:t> (base class): Parent class that is being extended. </a:t>
            </a:r>
          </a:p>
          <a:p>
            <a:pPr lvl="1" marL="1333500" indent="-698500" algn="l">
              <a:buSzPct val="75000"/>
              <a:buFont typeface="Helvetica Neue"/>
              <a:buChar char="•"/>
              <a:defRPr sz="5500"/>
            </a:pPr>
            <a:r>
              <a:rPr b="1">
                <a:latin typeface="Helvetica Neue"/>
                <a:ea typeface="Helvetica Neue"/>
                <a:cs typeface="Helvetica Neue"/>
                <a:sym typeface="Helvetica Neue"/>
              </a:rPr>
              <a:t>subclass</a:t>
            </a:r>
            <a:r>
              <a:t> (derived class): Child class that inherits from the superclass. </a:t>
            </a:r>
          </a:p>
          <a:p>
            <a:pPr lvl="2" marL="1968500" indent="-698500" algn="l">
              <a:buSzPct val="75000"/>
              <a:buFont typeface="Helvetica Neue"/>
              <a:buChar char="•"/>
              <a:defRPr sz="5500"/>
            </a:pPr>
            <a:r>
              <a:t>Subclass gets a copy of every field and method from superclass.</a:t>
            </a:r>
          </a:p>
          <a:p>
            <a:pPr lvl="2" marL="1968500" indent="-698500" algn="l">
              <a:buSzPct val="75000"/>
              <a:buFont typeface="Helvetica Neue"/>
              <a:buChar char="•"/>
              <a:defRPr sz="5500"/>
            </a:pPr>
            <a:r>
              <a:t>Subclass can add its own behavior, and/or change inherited behavior.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3" name="GObject Hierarc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GObject Hierarchy</a:t>
            </a:r>
          </a:p>
        </p:txBody>
      </p:sp>
      <p:sp>
        <p:nvSpPr>
          <p:cNvPr id="354" name="The Stanford C++ library contains a hierarchy of graphical objects based on a common base class named GObject.…"/>
          <p:cNvSpPr txBox="1"/>
          <p:nvPr/>
        </p:nvSpPr>
        <p:spPr>
          <a:xfrm>
            <a:off x="440453" y="1878324"/>
            <a:ext cx="23503094" cy="42577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500"/>
            </a:pPr>
            <a:r>
              <a:t>The Stanford C++ library contains a hierarchy of graphical objects based on a common base class named </a:t>
            </a:r>
            <a:r>
              <a:rPr>
                <a:latin typeface="Menlo"/>
                <a:ea typeface="Menlo"/>
                <a:cs typeface="Menlo"/>
                <a:sym typeface="Menlo"/>
              </a:rPr>
              <a:t>GObject</a:t>
            </a:r>
            <a:r>
              <a:t>. </a:t>
            </a:r>
          </a:p>
          <a:p>
            <a:pPr marL="698500" indent="-698500" algn="l">
              <a:buSzPct val="75000"/>
              <a:buFont typeface="Helvetica Neue"/>
              <a:buChar char="•"/>
              <a:defRPr sz="5500">
                <a:latin typeface="Menlo"/>
                <a:ea typeface="Menlo"/>
                <a:cs typeface="Menlo"/>
                <a:sym typeface="Menlo"/>
              </a:defRPr>
            </a:pPr>
            <a:r>
              <a:t>GArc, GCompound, GImage, GLabel, GLine, GOval, GPolygon, GRect, G3DRect, GRoundRect, ... </a:t>
            </a:r>
          </a:p>
        </p:txBody>
      </p:sp>
      <p:pic>
        <p:nvPicPr>
          <p:cNvPr id="355" name="page3image696.png" descr="page3image696.png"/>
          <p:cNvPicPr>
            <a:picLocks noChangeAspect="1"/>
          </p:cNvPicPr>
          <p:nvPr/>
        </p:nvPicPr>
        <p:blipFill>
          <a:blip r:embed="rId2">
            <a:extLst/>
          </a:blip>
          <a:srcRect l="0" t="1357" r="326" b="0"/>
          <a:stretch>
            <a:fillRect/>
          </a:stretch>
        </p:blipFill>
        <p:spPr>
          <a:xfrm>
            <a:off x="2356445" y="5451577"/>
            <a:ext cx="19671278" cy="7691968"/>
          </a:xfrm>
          <a:prstGeom prst="rect">
            <a:avLst/>
          </a:prstGeom>
          <a:ln w="12700">
            <a:miter lim="400000"/>
          </a:ln>
        </p:spPr>
      </p:pic>
      <p:sp>
        <p:nvSpPr>
          <p:cNvPr id="356"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8" name="GObject Me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GObject Members</a:t>
            </a:r>
          </a:p>
        </p:txBody>
      </p:sp>
      <p:sp>
        <p:nvSpPr>
          <p:cNvPr id="359" name="GObject defines the state and behavior common to all shapes:…"/>
          <p:cNvSpPr txBox="1"/>
          <p:nvPr/>
        </p:nvSpPr>
        <p:spPr>
          <a:xfrm>
            <a:off x="644381" y="1580842"/>
            <a:ext cx="23503094" cy="67723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500"/>
            </a:pPr>
            <a:r>
              <a:rPr>
                <a:latin typeface="Menlo"/>
                <a:ea typeface="Menlo"/>
                <a:cs typeface="Menlo"/>
                <a:sym typeface="Menlo"/>
              </a:rPr>
              <a:t>GObject</a:t>
            </a:r>
            <a:r>
              <a:t> defines the state and behavior common to all shapes:</a:t>
            </a:r>
          </a:p>
          <a:p>
            <a:pPr algn="l">
              <a:defRPr sz="5500"/>
            </a:pPr>
          </a:p>
          <a:p>
            <a:pPr marL="698500" indent="-698500" algn="l">
              <a:lnSpc>
                <a:spcPct val="110000"/>
              </a:lnSpc>
              <a:buSzPct val="75000"/>
              <a:buFont typeface="Helvetica Neue"/>
              <a:buChar char="•"/>
              <a:defRPr sz="5200">
                <a:latin typeface="Menlo"/>
                <a:ea typeface="Menlo"/>
                <a:cs typeface="Menlo"/>
                <a:sym typeface="Menlo"/>
              </a:defRPr>
            </a:pPr>
            <a:r>
              <a:t>contains(x, y)</a:t>
            </a:r>
          </a:p>
          <a:p>
            <a:pPr marL="698500" indent="-698500" algn="l">
              <a:lnSpc>
                <a:spcPct val="110000"/>
              </a:lnSpc>
              <a:buSzPct val="75000"/>
              <a:buFont typeface="Helvetica Neue"/>
              <a:buChar char="•"/>
              <a:defRPr sz="5200">
                <a:latin typeface="Menlo"/>
                <a:ea typeface="Menlo"/>
                <a:cs typeface="Menlo"/>
                <a:sym typeface="Menlo"/>
              </a:defRPr>
            </a:pPr>
            <a:r>
              <a:t>getColor(), setColor(color)</a:t>
            </a:r>
          </a:p>
          <a:p>
            <a:pPr marL="698500" indent="-698500" algn="l">
              <a:lnSpc>
                <a:spcPct val="110000"/>
              </a:lnSpc>
              <a:buSzPct val="75000"/>
              <a:buFont typeface="Helvetica Neue"/>
              <a:buChar char="•"/>
              <a:defRPr sz="5200">
                <a:latin typeface="Menlo"/>
                <a:ea typeface="Menlo"/>
                <a:cs typeface="Menlo"/>
                <a:sym typeface="Menlo"/>
              </a:defRPr>
            </a:pPr>
            <a:r>
              <a:t>getHeight(), getWidth(), getLocation(), setLocation(x, y)</a:t>
            </a:r>
          </a:p>
          <a:p>
            <a:pPr marL="698500" indent="-698500" algn="l">
              <a:lnSpc>
                <a:spcPct val="110000"/>
              </a:lnSpc>
              <a:buSzPct val="75000"/>
              <a:buFont typeface="Helvetica Neue"/>
              <a:buChar char="•"/>
              <a:defRPr sz="5200">
                <a:latin typeface="Menlo"/>
                <a:ea typeface="Menlo"/>
                <a:cs typeface="Menlo"/>
                <a:sym typeface="Menlo"/>
              </a:defRPr>
            </a:pPr>
            <a:r>
              <a:t>getX(), getY(), setX(x), setY(y), move(dx, dy)</a:t>
            </a:r>
          </a:p>
          <a:p>
            <a:pPr marL="698500" indent="-698500" algn="l">
              <a:lnSpc>
                <a:spcPct val="110000"/>
              </a:lnSpc>
              <a:buSzPct val="75000"/>
              <a:buFont typeface="Helvetica Neue"/>
              <a:buChar char="•"/>
              <a:defRPr sz="5200">
                <a:latin typeface="Menlo"/>
                <a:ea typeface="Menlo"/>
                <a:cs typeface="Menlo"/>
                <a:sym typeface="Menlo"/>
              </a:defRPr>
            </a:pPr>
            <a:r>
              <a:t>setVisible(visible)</a:t>
            </a:r>
          </a:p>
          <a:p>
            <a:pPr marL="698500" indent="-698500" algn="l">
              <a:lnSpc>
                <a:spcPct val="110000"/>
              </a:lnSpc>
              <a:buSzPct val="75000"/>
              <a:buFont typeface="Helvetica Neue"/>
              <a:buChar char="•"/>
              <a:defRPr sz="5200">
                <a:latin typeface="Menlo"/>
                <a:ea typeface="Menlo"/>
                <a:cs typeface="Menlo"/>
                <a:sym typeface="Menlo"/>
              </a:defRPr>
            </a:pPr>
            <a:r>
              <a:t>toString()</a:t>
            </a:r>
          </a:p>
        </p:txBody>
      </p:sp>
      <p:sp>
        <p:nvSpPr>
          <p:cNvPr id="360"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61" name="The subclasses add state and behavior unique to them:"/>
          <p:cNvSpPr txBox="1"/>
          <p:nvPr/>
        </p:nvSpPr>
        <p:spPr>
          <a:xfrm>
            <a:off x="440453" y="8749528"/>
            <a:ext cx="23503094" cy="932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500"/>
            </a:lvl1pPr>
          </a:lstStyle>
          <a:p>
            <a:pPr/>
            <a:r>
              <a:t>The subclasses add state and behavior unique to them:</a:t>
            </a:r>
          </a:p>
        </p:txBody>
      </p:sp>
      <p:sp>
        <p:nvSpPr>
          <p:cNvPr id="362" name="GLabel:…"/>
          <p:cNvSpPr txBox="1"/>
          <p:nvPr/>
        </p:nvSpPr>
        <p:spPr>
          <a:xfrm>
            <a:off x="1023105" y="10078098"/>
            <a:ext cx="5318879" cy="359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latin typeface="Menlo"/>
                <a:ea typeface="Menlo"/>
                <a:cs typeface="Menlo"/>
                <a:sym typeface="Menlo"/>
              </a:defRPr>
            </a:pPr>
            <a:r>
              <a:t>GLabel:</a:t>
            </a:r>
          </a:p>
          <a:p>
            <a:pPr marL="596900" indent="-596900" algn="l">
              <a:buSzPct val="75000"/>
              <a:buFont typeface="Helvetica Neue"/>
              <a:buChar char="•"/>
              <a:defRPr sz="4700">
                <a:latin typeface="Menlo"/>
                <a:ea typeface="Menlo"/>
                <a:cs typeface="Menlo"/>
                <a:sym typeface="Menlo"/>
              </a:defRPr>
            </a:pPr>
            <a:r>
              <a:t>get/setFont </a:t>
            </a:r>
          </a:p>
          <a:p>
            <a:pPr marL="596900" indent="-596900" algn="l">
              <a:buSzPct val="75000"/>
              <a:buFont typeface="Helvetica Neue"/>
              <a:buChar char="•"/>
              <a:defRPr sz="4700">
                <a:latin typeface="Menlo"/>
                <a:ea typeface="Menlo"/>
                <a:cs typeface="Menlo"/>
                <a:sym typeface="Menlo"/>
              </a:defRPr>
            </a:pPr>
            <a:r>
              <a:t>get/setLabel</a:t>
            </a:r>
          </a:p>
          <a:p>
            <a:pPr marL="596900" indent="-596900" algn="l">
              <a:buSzPct val="75000"/>
              <a:buFont typeface="Helvetica Neue"/>
              <a:buChar char="•"/>
              <a:defRPr sz="4700">
                <a:latin typeface="Menlo"/>
                <a:ea typeface="Menlo"/>
                <a:cs typeface="Menlo"/>
                <a:sym typeface="Menlo"/>
              </a:defRPr>
            </a:pPr>
            <a:r>
              <a:t>            </a:t>
            </a:r>
          </a:p>
          <a:p>
            <a:pPr marL="596900" indent="-596900" algn="l">
              <a:buSzPct val="75000"/>
              <a:buFont typeface="Helvetica Neue"/>
              <a:buChar char="•"/>
              <a:defRPr sz="4700">
                <a:latin typeface="Menlo"/>
                <a:ea typeface="Menlo"/>
                <a:cs typeface="Menlo"/>
                <a:sym typeface="Menlo"/>
              </a:defRPr>
            </a:pPr>
            <a:r>
              <a:t>...         </a:t>
            </a:r>
          </a:p>
        </p:txBody>
      </p:sp>
      <p:sp>
        <p:nvSpPr>
          <p:cNvPr id="363" name="GLine:…"/>
          <p:cNvSpPr txBox="1"/>
          <p:nvPr/>
        </p:nvSpPr>
        <p:spPr>
          <a:xfrm>
            <a:off x="7675812" y="10078098"/>
            <a:ext cx="7385701" cy="359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latin typeface="Menlo"/>
                <a:ea typeface="Menlo"/>
                <a:cs typeface="Menlo"/>
                <a:sym typeface="Menlo"/>
              </a:defRPr>
            </a:pPr>
            <a:r>
              <a:t>GLine:</a:t>
            </a:r>
          </a:p>
          <a:p>
            <a:pPr marL="596900" indent="-596900" algn="l">
              <a:buSzPct val="75000"/>
              <a:buFont typeface="Helvetica Neue"/>
              <a:buChar char="•"/>
              <a:defRPr sz="4700">
                <a:latin typeface="Menlo"/>
                <a:ea typeface="Menlo"/>
                <a:cs typeface="Menlo"/>
                <a:sym typeface="Menlo"/>
              </a:defRPr>
            </a:pPr>
            <a:r>
              <a:t>get/setStartPoint </a:t>
            </a:r>
          </a:p>
          <a:p>
            <a:pPr marL="596900" indent="-596900" algn="l">
              <a:buSzPct val="75000"/>
              <a:buFont typeface="Helvetica Neue"/>
              <a:buChar char="•"/>
              <a:defRPr sz="4700">
                <a:latin typeface="Menlo"/>
                <a:ea typeface="Menlo"/>
                <a:cs typeface="Menlo"/>
                <a:sym typeface="Menlo"/>
              </a:defRPr>
            </a:pPr>
            <a:r>
              <a:t>get/setEndPoint</a:t>
            </a:r>
          </a:p>
          <a:p>
            <a:pPr marL="596900" indent="-596900" algn="l">
              <a:buSzPct val="75000"/>
              <a:buFont typeface="Helvetica Neue"/>
              <a:buChar char="•"/>
              <a:defRPr sz="4700">
                <a:latin typeface="Menlo"/>
                <a:ea typeface="Menlo"/>
                <a:cs typeface="Menlo"/>
                <a:sym typeface="Menlo"/>
              </a:defRPr>
            </a:pPr>
            <a:r>
              <a:t>            </a:t>
            </a:r>
          </a:p>
          <a:p>
            <a:pPr marL="596900" indent="-596900" algn="l">
              <a:buSzPct val="75000"/>
              <a:buFont typeface="Helvetica Neue"/>
              <a:buChar char="•"/>
              <a:defRPr sz="4700">
                <a:latin typeface="Menlo"/>
                <a:ea typeface="Menlo"/>
                <a:cs typeface="Menlo"/>
                <a:sym typeface="Menlo"/>
              </a:defRPr>
            </a:pPr>
            <a:r>
              <a:t>...         </a:t>
            </a:r>
          </a:p>
        </p:txBody>
      </p:sp>
      <p:sp>
        <p:nvSpPr>
          <p:cNvPr id="364" name="GPolygon:…"/>
          <p:cNvSpPr txBox="1"/>
          <p:nvPr/>
        </p:nvSpPr>
        <p:spPr>
          <a:xfrm>
            <a:off x="15814281" y="10078098"/>
            <a:ext cx="7385701" cy="359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latin typeface="Menlo"/>
                <a:ea typeface="Menlo"/>
                <a:cs typeface="Menlo"/>
                <a:sym typeface="Menlo"/>
              </a:defRPr>
            </a:pPr>
            <a:r>
              <a:t>GPolygon:</a:t>
            </a:r>
          </a:p>
          <a:p>
            <a:pPr marL="596900" indent="-596900" algn="l">
              <a:buSzPct val="75000"/>
              <a:buFont typeface="Helvetica Neue"/>
              <a:buChar char="•"/>
              <a:defRPr sz="4700">
                <a:latin typeface="Menlo"/>
                <a:ea typeface="Menlo"/>
                <a:cs typeface="Menlo"/>
                <a:sym typeface="Menlo"/>
              </a:defRPr>
            </a:pPr>
            <a:r>
              <a:t>addEdge</a:t>
            </a:r>
          </a:p>
          <a:p>
            <a:pPr marL="596900" indent="-596900" algn="l">
              <a:buSzPct val="75000"/>
              <a:buFont typeface="Helvetica Neue"/>
              <a:buChar char="•"/>
              <a:defRPr sz="4700">
                <a:latin typeface="Menlo"/>
                <a:ea typeface="Menlo"/>
                <a:cs typeface="Menlo"/>
                <a:sym typeface="Menlo"/>
              </a:defRPr>
            </a:pPr>
            <a:r>
              <a:t>addVertex</a:t>
            </a:r>
          </a:p>
          <a:p>
            <a:pPr marL="596900" indent="-596900" algn="l">
              <a:buSzPct val="75000"/>
              <a:buFont typeface="Helvetica Neue"/>
              <a:buChar char="•"/>
              <a:defRPr sz="4700">
                <a:latin typeface="Menlo"/>
                <a:ea typeface="Menlo"/>
                <a:cs typeface="Menlo"/>
                <a:sym typeface="Menlo"/>
              </a:defRPr>
            </a:pPr>
            <a:r>
              <a:t>get/setFillColor</a:t>
            </a:r>
          </a:p>
          <a:p>
            <a:pPr marL="596900" indent="-596900" algn="l">
              <a:buSzPct val="75000"/>
              <a:buFont typeface="Helvetica Neue"/>
              <a:buChar char="•"/>
              <a:defRPr sz="4700">
                <a:latin typeface="Menlo"/>
                <a:ea typeface="Menlo"/>
                <a:cs typeface="Menlo"/>
                <a:sym typeface="Menlo"/>
              </a:defRPr>
            </a:pPr>
            <a:r>
              <a:t>...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6" name="Example: Employ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Employees</a:t>
            </a:r>
          </a:p>
        </p:txBody>
      </p:sp>
      <p:sp>
        <p:nvSpPr>
          <p:cNvPr id="367" name="Imagine a company with the following employee regulations:…"/>
          <p:cNvSpPr txBox="1"/>
          <p:nvPr/>
        </p:nvSpPr>
        <p:spPr>
          <a:xfrm>
            <a:off x="440453" y="1493798"/>
            <a:ext cx="23503094" cy="7744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pPr>
            <a:r>
              <a:t>Imagine a company with the following </a:t>
            </a:r>
            <a:r>
              <a:rPr b="1">
                <a:latin typeface="Helvetica Neue"/>
                <a:ea typeface="Helvetica Neue"/>
                <a:cs typeface="Helvetica Neue"/>
                <a:sym typeface="Helvetica Neue"/>
              </a:rPr>
              <a:t>employee regulations</a:t>
            </a:r>
            <a:r>
              <a:t>: </a:t>
            </a:r>
          </a:p>
          <a:p>
            <a:pPr marL="698500" indent="-698500" algn="l">
              <a:lnSpc>
                <a:spcPct val="120000"/>
              </a:lnSpc>
              <a:buSzPct val="75000"/>
              <a:buFont typeface="Helvetica Neue"/>
              <a:buChar char="•"/>
              <a:defRPr sz="4900"/>
            </a:pPr>
            <a:r>
              <a:t>All employees work 40 hours / week. </a:t>
            </a:r>
          </a:p>
          <a:p>
            <a:pPr marL="698500" indent="-698500" algn="l">
              <a:lnSpc>
                <a:spcPct val="120000"/>
              </a:lnSpc>
              <a:buSzPct val="75000"/>
              <a:buFont typeface="Helvetica Neue"/>
              <a:buChar char="•"/>
              <a:defRPr sz="4900"/>
            </a:pPr>
            <a:r>
              <a:t>Employees make $40,000 per year plus $500 for each year worked, </a:t>
            </a:r>
          </a:p>
          <a:p>
            <a:pPr lvl="1" marL="1333500" indent="-698500" algn="l">
              <a:lnSpc>
                <a:spcPct val="120000"/>
              </a:lnSpc>
              <a:buSzPct val="75000"/>
              <a:buFont typeface="Helvetica Neue"/>
              <a:buChar char="•"/>
              <a:defRPr sz="4900"/>
            </a:pPr>
            <a:r>
              <a:t>except for lawyers who get twice the usual pay,</a:t>
            </a:r>
            <a:br/>
            <a:r>
              <a:t>and programmers who get the same $40k base but $2000 for each year worked. </a:t>
            </a:r>
          </a:p>
          <a:p>
            <a:pPr marL="698500" indent="-698500" algn="l">
              <a:lnSpc>
                <a:spcPct val="120000"/>
              </a:lnSpc>
              <a:buSzPct val="75000"/>
              <a:buFont typeface="Helvetica Neue"/>
              <a:buChar char="•"/>
              <a:defRPr sz="4900"/>
            </a:pPr>
            <a:r>
              <a:t>Employees have 2 weeks of paid vacation days per year,</a:t>
            </a:r>
          </a:p>
          <a:p>
            <a:pPr lvl="1" marL="1333500" indent="-698500" algn="l">
              <a:lnSpc>
                <a:spcPct val="120000"/>
              </a:lnSpc>
              <a:buSzPct val="75000"/>
              <a:buFont typeface="Helvetica Neue"/>
              <a:buChar char="•"/>
              <a:defRPr sz="4900"/>
            </a:pPr>
            <a:r>
              <a:t>except for programmers who get an extra week (a total of 3). </a:t>
            </a:r>
          </a:p>
          <a:p>
            <a:pPr marL="698500" indent="-698500" algn="l">
              <a:lnSpc>
                <a:spcPct val="120000"/>
              </a:lnSpc>
              <a:buSzPct val="75000"/>
              <a:buFont typeface="Helvetica Neue"/>
              <a:buChar char="•"/>
              <a:defRPr sz="4900"/>
            </a:pPr>
            <a:r>
              <a:t>Employees should use a yellow form to apply for leave,</a:t>
            </a:r>
          </a:p>
          <a:p>
            <a:pPr lvl="1" marL="1333500" indent="-698500" algn="l">
              <a:lnSpc>
                <a:spcPct val="120000"/>
              </a:lnSpc>
              <a:buSzPct val="75000"/>
              <a:buFont typeface="Helvetica Neue"/>
              <a:buChar char="•"/>
              <a:defRPr sz="4900"/>
            </a:pPr>
            <a:r>
              <a:t>except for programmers who use a pink form. </a:t>
            </a:r>
          </a:p>
        </p:txBody>
      </p:sp>
      <p:sp>
        <p:nvSpPr>
          <p:cNvPr id="368"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69" name="Each type of employee has some unique behavior:…"/>
          <p:cNvSpPr txBox="1"/>
          <p:nvPr/>
        </p:nvSpPr>
        <p:spPr>
          <a:xfrm>
            <a:off x="440453" y="9639923"/>
            <a:ext cx="23503094" cy="3868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pPr>
            <a:r>
              <a:t>Each type of employee has some unique behavior: </a:t>
            </a:r>
          </a:p>
          <a:p>
            <a:pPr marL="622300" indent="-622300" algn="l">
              <a:buSzPct val="75000"/>
              <a:buFont typeface="Helvetica Neue"/>
              <a:buChar char="•"/>
              <a:defRPr sz="4900"/>
            </a:pPr>
            <a:r>
              <a:rPr b="1">
                <a:latin typeface="Helvetica Neue"/>
                <a:ea typeface="Helvetica Neue"/>
                <a:cs typeface="Helvetica Neue"/>
                <a:sym typeface="Helvetica Neue"/>
              </a:rPr>
              <a:t>Lawyers</a:t>
            </a:r>
            <a:r>
              <a:t> know how to sue.</a:t>
            </a:r>
          </a:p>
          <a:p>
            <a:pPr marL="622300" indent="-622300" algn="l">
              <a:buSzPct val="75000"/>
              <a:buFont typeface="Helvetica Neue"/>
              <a:buChar char="•"/>
              <a:defRPr sz="4900"/>
            </a:pPr>
            <a:r>
              <a:rPr b="1">
                <a:latin typeface="Helvetica Neue"/>
                <a:ea typeface="Helvetica Neue"/>
                <a:cs typeface="Helvetica Neue"/>
                <a:sym typeface="Helvetica Neue"/>
              </a:rPr>
              <a:t>Programmers</a:t>
            </a:r>
            <a:r>
              <a:t> know how to write code.</a:t>
            </a:r>
          </a:p>
          <a:p>
            <a:pPr marL="622300" indent="-622300" algn="l">
              <a:buSzPct val="75000"/>
              <a:buFont typeface="Helvetica Neue"/>
              <a:buChar char="•"/>
              <a:defRPr sz="4900"/>
            </a:pPr>
            <a:r>
              <a:rPr b="1">
                <a:latin typeface="Helvetica Neue"/>
                <a:ea typeface="Helvetica Neue"/>
                <a:cs typeface="Helvetica Neue"/>
                <a:sym typeface="Helvetica Neue"/>
              </a:rPr>
              <a:t>Assistants</a:t>
            </a:r>
            <a:r>
              <a:t> know how to take dictation. </a:t>
            </a:r>
          </a:p>
          <a:p>
            <a:pPr marL="622300" indent="-622300" algn="l">
              <a:buSzPct val="75000"/>
              <a:buFont typeface="Helvetica Neue"/>
              <a:buChar char="•"/>
              <a:defRPr sz="4900"/>
            </a:pPr>
            <a:r>
              <a:rPr b="1">
                <a:latin typeface="Helvetica Neue"/>
                <a:ea typeface="Helvetica Neue"/>
                <a:cs typeface="Helvetica Neue"/>
                <a:sym typeface="Helvetica Neue"/>
              </a:rPr>
              <a:t>Legal Assistants</a:t>
            </a:r>
            <a:r>
              <a:t> know how to take dictation and how to file legal briefs. </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1" name="Employee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Employee Class</a:t>
            </a:r>
          </a:p>
        </p:txBody>
      </p:sp>
      <p:sp>
        <p:nvSpPr>
          <p:cNvPr id="372" name="// Employee.h…"/>
          <p:cNvSpPr txBox="1"/>
          <p:nvPr/>
        </p:nvSpPr>
        <p:spPr>
          <a:xfrm>
            <a:off x="411320" y="1718005"/>
            <a:ext cx="12300351" cy="6007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2700">
                <a:solidFill>
                  <a:srgbClr val="008F00"/>
                </a:solidFill>
                <a:latin typeface="Menlo"/>
                <a:ea typeface="Menlo"/>
                <a:cs typeface="Menlo"/>
                <a:sym typeface="Menlo"/>
              </a:defRPr>
            </a:pPr>
            <a:r>
              <a:t>// Employee.h</a:t>
            </a:r>
            <a:endParaRPr>
              <a:solidFill>
                <a:srgbClr val="000000"/>
              </a:solidFill>
            </a:endParaRPr>
          </a:p>
          <a:p>
            <a:pPr algn="l" defTabSz="457200">
              <a:tabLst>
                <a:tab pos="342900" algn="l"/>
              </a:tabLst>
              <a:defRPr sz="2700">
                <a:latin typeface="Menlo"/>
                <a:ea typeface="Menlo"/>
                <a:cs typeface="Menlo"/>
                <a:sym typeface="Menlo"/>
              </a:defRPr>
            </a:pPr>
            <a:r>
              <a:rPr>
                <a:solidFill>
                  <a:srgbClr val="0433FF"/>
                </a:solidFill>
              </a:rPr>
              <a:t>class</a:t>
            </a:r>
            <a:r>
              <a:t> Employee {</a:t>
            </a:r>
          </a:p>
          <a:p>
            <a:pPr algn="l" defTabSz="457200">
              <a:tabLst>
                <a:tab pos="342900" algn="l"/>
              </a:tabLst>
              <a:defRPr sz="27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342900" algn="l"/>
              </a:tabLst>
              <a:defRPr sz="2700">
                <a:latin typeface="Menlo"/>
                <a:ea typeface="Menlo"/>
                <a:cs typeface="Menlo"/>
                <a:sym typeface="Menlo"/>
              </a:defRPr>
            </a:pPr>
            <a:r>
              <a:t>    Employee(string name, </a:t>
            </a:r>
            <a:r>
              <a:rPr>
                <a:solidFill>
                  <a:srgbClr val="0433FF"/>
                </a:solidFill>
              </a:rPr>
              <a:t>int</a:t>
            </a:r>
            <a:r>
              <a:t> years);</a:t>
            </a:r>
          </a:p>
          <a:p>
            <a:pPr algn="l" defTabSz="457200">
              <a:tabLst>
                <a:tab pos="342900" algn="l"/>
              </a:tabLst>
              <a:defRPr sz="2700">
                <a:latin typeface="Menlo"/>
                <a:ea typeface="Menlo"/>
                <a:cs typeface="Menlo"/>
                <a:sym typeface="Menlo"/>
              </a:defRPr>
            </a:pPr>
            <a:r>
              <a:t>    </a:t>
            </a:r>
            <a:r>
              <a:rPr>
                <a:solidFill>
                  <a:srgbClr val="0433FF"/>
                </a:solidFill>
              </a:rPr>
              <a:t>virtual</a:t>
            </a:r>
            <a:r>
              <a:t> </a:t>
            </a:r>
            <a:r>
              <a:rPr>
                <a:solidFill>
                  <a:srgbClr val="0433FF"/>
                </a:solidFill>
              </a:rPr>
              <a:t>int</a:t>
            </a:r>
            <a:r>
              <a:t> hours()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string name()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a:t>
            </a:r>
            <a:r>
              <a:rPr>
                <a:solidFill>
                  <a:srgbClr val="0433FF"/>
                </a:solidFill>
              </a:rPr>
              <a:t>double</a:t>
            </a:r>
            <a:r>
              <a:t> salary()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a:t>
            </a:r>
            <a:r>
              <a:rPr>
                <a:solidFill>
                  <a:srgbClr val="0433FF"/>
                </a:solidFill>
              </a:rPr>
              <a:t>int</a:t>
            </a:r>
            <a:r>
              <a:t> vacationDays()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string vacationForm()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a:t>
            </a:r>
            <a:r>
              <a:rPr>
                <a:solidFill>
                  <a:srgbClr val="0433FF"/>
                </a:solidFill>
              </a:rPr>
              <a:t>int</a:t>
            </a:r>
            <a:r>
              <a:t> years() </a:t>
            </a:r>
            <a:r>
              <a:rPr>
                <a:solidFill>
                  <a:srgbClr val="0433FF"/>
                </a:solidFill>
              </a:rPr>
              <a:t>const</a:t>
            </a:r>
            <a:r>
              <a:t>;</a:t>
            </a:r>
          </a:p>
          <a:p>
            <a:pPr algn="l" defTabSz="457200">
              <a:tabLst>
                <a:tab pos="342900" algn="l"/>
              </a:tabLst>
              <a:defRPr sz="2700">
                <a:solidFill>
                  <a:srgbClr val="008F00"/>
                </a:solidFill>
                <a:latin typeface="Menlo"/>
                <a:ea typeface="Menlo"/>
                <a:cs typeface="Menlo"/>
                <a:sym typeface="Menlo"/>
              </a:defRPr>
            </a:pPr>
            <a:r>
              <a:t>   </a:t>
            </a:r>
          </a:p>
          <a:p>
            <a:pPr algn="l" defTabSz="457200">
              <a:tabLst>
                <a:tab pos="342900" algn="l"/>
              </a:tabLst>
              <a:defRPr sz="27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342900" algn="l"/>
              </a:tabLst>
              <a:defRPr sz="2700">
                <a:latin typeface="Menlo"/>
                <a:ea typeface="Menlo"/>
                <a:cs typeface="Menlo"/>
                <a:sym typeface="Menlo"/>
              </a:defRPr>
            </a:pPr>
            <a:r>
              <a:t>    string myName;</a:t>
            </a:r>
          </a:p>
          <a:p>
            <a:pPr algn="l" defTabSz="457200">
              <a:tabLst>
                <a:tab pos="342900" algn="l"/>
              </a:tabLst>
              <a:defRPr sz="2700">
                <a:latin typeface="Menlo"/>
                <a:ea typeface="Menlo"/>
                <a:cs typeface="Menlo"/>
                <a:sym typeface="Menlo"/>
              </a:defRPr>
            </a:pPr>
            <a:r>
              <a:t>    </a:t>
            </a:r>
            <a:r>
              <a:rPr>
                <a:solidFill>
                  <a:srgbClr val="0433FF"/>
                </a:solidFill>
              </a:rPr>
              <a:t>int</a:t>
            </a:r>
            <a:r>
              <a:t> myYears;</a:t>
            </a:r>
          </a:p>
          <a:p>
            <a:pPr algn="l" defTabSz="457200">
              <a:tabLst>
                <a:tab pos="342900" algn="l"/>
              </a:tabLst>
              <a:defRPr sz="2700">
                <a:latin typeface="Menlo"/>
                <a:ea typeface="Menlo"/>
                <a:cs typeface="Menlo"/>
                <a:sym typeface="Menlo"/>
              </a:defRPr>
            </a:pPr>
            <a:r>
              <a:t>};</a:t>
            </a:r>
          </a:p>
        </p:txBody>
      </p:sp>
      <p:sp>
        <p:nvSpPr>
          <p:cNvPr id="373"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74" name="// Employee.cpp…"/>
          <p:cNvSpPr txBox="1"/>
          <p:nvPr/>
        </p:nvSpPr>
        <p:spPr>
          <a:xfrm>
            <a:off x="13362020" y="1601474"/>
            <a:ext cx="10570373" cy="1191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2700">
                <a:solidFill>
                  <a:srgbClr val="008F00"/>
                </a:solidFill>
                <a:latin typeface="Menlo"/>
                <a:ea typeface="Menlo"/>
                <a:cs typeface="Menlo"/>
                <a:sym typeface="Menlo"/>
              </a:defRPr>
            </a:pPr>
            <a:r>
              <a:t>// Employee.cpp</a:t>
            </a:r>
            <a:endParaRPr>
              <a:solidFill>
                <a:srgbClr val="000000"/>
              </a:solidFill>
            </a:endParaRPr>
          </a:p>
          <a:p>
            <a:pPr algn="l" defTabSz="457200">
              <a:tabLst>
                <a:tab pos="342900" algn="l"/>
              </a:tabLst>
              <a:defRPr sz="2700">
                <a:latin typeface="Menlo"/>
                <a:ea typeface="Menlo"/>
                <a:cs typeface="Menlo"/>
                <a:sym typeface="Menlo"/>
              </a:defRPr>
            </a:pPr>
            <a:r>
              <a:t>Employee::Employee(string name, </a:t>
            </a:r>
            <a:r>
              <a:rPr>
                <a:solidFill>
                  <a:srgbClr val="0433FF"/>
                </a:solidFill>
              </a:rPr>
              <a:t>int</a:t>
            </a:r>
            <a:r>
              <a:t> years) {</a:t>
            </a:r>
          </a:p>
          <a:p>
            <a:pPr algn="l" defTabSz="457200">
              <a:tabLst>
                <a:tab pos="342900" algn="l"/>
              </a:tabLst>
              <a:defRPr sz="2700">
                <a:latin typeface="Menlo"/>
                <a:ea typeface="Menlo"/>
                <a:cs typeface="Menlo"/>
                <a:sym typeface="Menlo"/>
              </a:defRPr>
            </a:pPr>
            <a:r>
              <a:t>    myName = name;</a:t>
            </a:r>
          </a:p>
          <a:p>
            <a:pPr algn="l" defTabSz="457200">
              <a:tabLst>
                <a:tab pos="342900" algn="l"/>
              </a:tabLst>
              <a:defRPr sz="2700">
                <a:latin typeface="Menlo"/>
                <a:ea typeface="Menlo"/>
                <a:cs typeface="Menlo"/>
                <a:sym typeface="Menlo"/>
              </a:defRPr>
            </a:pPr>
            <a:r>
              <a:t>    myYears = years;</a:t>
            </a: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rPr>
                <a:solidFill>
                  <a:srgbClr val="0433FF"/>
                </a:solidFill>
              </a:rPr>
              <a:t>int</a:t>
            </a:r>
            <a:r>
              <a:t> Employee::hours() </a:t>
            </a:r>
            <a:r>
              <a:rPr>
                <a:solidFill>
                  <a:srgbClr val="0433FF"/>
                </a:solidFill>
              </a:rPr>
              <a:t>const</a:t>
            </a:r>
            <a:r>
              <a:t> {</a:t>
            </a:r>
          </a:p>
          <a:p>
            <a:pPr algn="l" defTabSz="457200">
              <a:tabLst>
                <a:tab pos="342900" algn="l"/>
              </a:tabLst>
              <a:defRPr sz="2700">
                <a:solidFill>
                  <a:srgbClr val="0433FF"/>
                </a:solidFill>
                <a:latin typeface="Menlo"/>
                <a:ea typeface="Menlo"/>
                <a:cs typeface="Menlo"/>
                <a:sym typeface="Menlo"/>
              </a:defRPr>
            </a:pPr>
            <a:r>
              <a:rPr>
                <a:solidFill>
                  <a:srgbClr val="000000"/>
                </a:solidFill>
              </a:rPr>
              <a:t>    </a:t>
            </a:r>
            <a:r>
              <a:t>return</a:t>
            </a:r>
            <a:r>
              <a:rPr>
                <a:solidFill>
                  <a:srgbClr val="000000"/>
                </a:solidFill>
              </a:rPr>
              <a:t> 40;</a:t>
            </a:r>
            <a:endParaRPr>
              <a:solidFill>
                <a:srgbClr val="000000"/>
              </a:solidFill>
            </a:endParaRP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t>string Employee::name() </a:t>
            </a:r>
            <a:r>
              <a:rPr>
                <a:solidFill>
                  <a:srgbClr val="0433FF"/>
                </a:solidFill>
              </a:rPr>
              <a:t>const</a:t>
            </a:r>
            <a:r>
              <a:t> {</a:t>
            </a:r>
          </a:p>
          <a:p>
            <a:pPr algn="l" defTabSz="457200">
              <a:tabLst>
                <a:tab pos="342900" algn="l"/>
              </a:tabLst>
              <a:defRPr sz="2700">
                <a:latin typeface="Menlo"/>
                <a:ea typeface="Menlo"/>
                <a:cs typeface="Menlo"/>
                <a:sym typeface="Menlo"/>
              </a:defRPr>
            </a:pPr>
            <a:r>
              <a:t>    </a:t>
            </a:r>
            <a:r>
              <a:rPr>
                <a:solidFill>
                  <a:srgbClr val="0433FF"/>
                </a:solidFill>
              </a:rPr>
              <a:t>return</a:t>
            </a:r>
            <a:r>
              <a:t> myName;</a:t>
            </a: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rPr>
                <a:solidFill>
                  <a:srgbClr val="0433FF"/>
                </a:solidFill>
              </a:rPr>
              <a:t>double</a:t>
            </a:r>
            <a:r>
              <a:t> Employee::salary() </a:t>
            </a:r>
            <a:r>
              <a:rPr>
                <a:solidFill>
                  <a:srgbClr val="0433FF"/>
                </a:solidFill>
              </a:rPr>
              <a:t>const</a:t>
            </a:r>
            <a:r>
              <a:t> {</a:t>
            </a:r>
          </a:p>
          <a:p>
            <a:pPr algn="l" defTabSz="457200">
              <a:tabLst>
                <a:tab pos="342900" algn="l"/>
              </a:tabLst>
              <a:defRPr sz="2700">
                <a:latin typeface="Menlo"/>
                <a:ea typeface="Menlo"/>
                <a:cs typeface="Menlo"/>
                <a:sym typeface="Menlo"/>
              </a:defRPr>
            </a:pPr>
            <a:r>
              <a:t>    </a:t>
            </a:r>
            <a:r>
              <a:rPr>
                <a:solidFill>
                  <a:srgbClr val="0433FF"/>
                </a:solidFill>
              </a:rPr>
              <a:t>return</a:t>
            </a:r>
            <a:r>
              <a:t> 40000.0 + (500 * myYears);</a:t>
            </a: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rPr>
                <a:solidFill>
                  <a:srgbClr val="0433FF"/>
                </a:solidFill>
              </a:rPr>
              <a:t>int</a:t>
            </a:r>
            <a:r>
              <a:t> Employee::vacationDays() </a:t>
            </a:r>
            <a:r>
              <a:rPr>
                <a:solidFill>
                  <a:srgbClr val="0433FF"/>
                </a:solidFill>
              </a:rPr>
              <a:t>const</a:t>
            </a:r>
            <a:r>
              <a:t> {</a:t>
            </a:r>
          </a:p>
          <a:p>
            <a:pPr algn="l" defTabSz="457200">
              <a:tabLst>
                <a:tab pos="342900" algn="l"/>
              </a:tabLst>
              <a:defRPr sz="2700">
                <a:solidFill>
                  <a:srgbClr val="0433FF"/>
                </a:solidFill>
                <a:latin typeface="Menlo"/>
                <a:ea typeface="Menlo"/>
                <a:cs typeface="Menlo"/>
                <a:sym typeface="Menlo"/>
              </a:defRPr>
            </a:pPr>
            <a:r>
              <a:rPr>
                <a:solidFill>
                  <a:srgbClr val="000000"/>
                </a:solidFill>
              </a:rPr>
              <a:t>    </a:t>
            </a:r>
            <a:r>
              <a:t>return</a:t>
            </a:r>
            <a:r>
              <a:rPr>
                <a:solidFill>
                  <a:srgbClr val="000000"/>
                </a:solidFill>
              </a:rPr>
              <a:t> 10;</a:t>
            </a:r>
            <a:endParaRPr>
              <a:solidFill>
                <a:srgbClr val="000000"/>
              </a:solidFill>
            </a:endParaRP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t>string Employee::vacationForm() </a:t>
            </a:r>
            <a:r>
              <a:rPr>
                <a:solidFill>
                  <a:srgbClr val="0433FF"/>
                </a:solidFill>
              </a:rPr>
              <a:t>const</a:t>
            </a:r>
            <a:r>
              <a:t> {</a:t>
            </a:r>
          </a:p>
          <a:p>
            <a:pPr algn="l" defTabSz="457200">
              <a:tabLst>
                <a:tab pos="342900" algn="l"/>
              </a:tabLst>
              <a:defRPr sz="2700">
                <a:solidFill>
                  <a:srgbClr val="B4261A"/>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"yellow"</a:t>
            </a:r>
            <a:r>
              <a:rPr>
                <a:solidFill>
                  <a:srgbClr val="000000"/>
                </a:solidFill>
              </a:rPr>
              <a:t>;</a:t>
            </a:r>
            <a:endParaRPr>
              <a:solidFill>
                <a:srgbClr val="000000"/>
              </a:solidFill>
            </a:endParaRP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rPr>
                <a:solidFill>
                  <a:srgbClr val="0433FF"/>
                </a:solidFill>
              </a:rPr>
              <a:t>int</a:t>
            </a:r>
            <a:r>
              <a:t> Employee::years() </a:t>
            </a:r>
            <a:r>
              <a:rPr>
                <a:solidFill>
                  <a:srgbClr val="0433FF"/>
                </a:solidFill>
              </a:rPr>
              <a:t>const</a:t>
            </a:r>
            <a:r>
              <a:t> {</a:t>
            </a:r>
          </a:p>
          <a:p>
            <a:pPr algn="l" defTabSz="457200">
              <a:tabLst>
                <a:tab pos="342900" algn="l"/>
              </a:tabLst>
              <a:defRPr sz="2700">
                <a:latin typeface="Menlo"/>
                <a:ea typeface="Menlo"/>
                <a:cs typeface="Menlo"/>
                <a:sym typeface="Menlo"/>
              </a:defRPr>
            </a:pPr>
            <a:r>
              <a:t>    </a:t>
            </a:r>
            <a:r>
              <a:rPr>
                <a:solidFill>
                  <a:srgbClr val="0433FF"/>
                </a:solidFill>
              </a:rPr>
              <a:t>return</a:t>
            </a:r>
            <a:r>
              <a:t> myYears;</a:t>
            </a:r>
          </a:p>
          <a:p>
            <a:pPr algn="l" defTabSz="457200">
              <a:tabLst>
                <a:tab pos="342900" algn="l"/>
              </a:tabLst>
              <a:defRPr sz="27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6" name="Exercise: Employ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Exercise: Employees</a:t>
            </a:r>
          </a:p>
        </p:txBody>
      </p:sp>
      <p:sp>
        <p:nvSpPr>
          <p:cNvPr id="377" name="Exercise: Implement classes Lawyer and Programmer.…"/>
          <p:cNvSpPr txBox="1"/>
          <p:nvPr/>
        </p:nvSpPr>
        <p:spPr>
          <a:xfrm>
            <a:off x="507652" y="1892800"/>
            <a:ext cx="23368696" cy="120581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latin typeface="Helvetica Neue"/>
                <a:ea typeface="Helvetica Neue"/>
                <a:cs typeface="Helvetica Neue"/>
                <a:sym typeface="Helvetica Neue"/>
              </a:defRPr>
            </a:pPr>
            <a:r>
              <a:rPr i="1"/>
              <a:t>Exercise</a:t>
            </a:r>
            <a:r>
              <a:t>: Implement classes Lawyer and Programmer.</a:t>
            </a:r>
          </a:p>
          <a:p>
            <a:pPr algn="l" defTabSz="457200">
              <a:tabLst>
                <a:tab pos="342900" algn="l"/>
              </a:tabLst>
              <a:defRPr b="1" sz="5500" u="sng">
                <a:latin typeface="Helvetica Neue"/>
                <a:ea typeface="Helvetica Neue"/>
                <a:cs typeface="Helvetica Neue"/>
                <a:sym typeface="Helvetica Neue"/>
              </a:defRPr>
            </a:pPr>
            <a:r>
              <a:t>Lawyer</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A Lawyer remembers what </a:t>
            </a:r>
            <a:r>
              <a:rPr b="1"/>
              <a:t>law school</a:t>
            </a:r>
            <a:r>
              <a:t> he/she went to.</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Lawyers make twice as much </a:t>
            </a:r>
            <a:r>
              <a:rPr b="1"/>
              <a:t>salary</a:t>
            </a:r>
            <a:r>
              <a:t> as normal employees.</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Lawyers know how to </a:t>
            </a:r>
            <a:r>
              <a:rPr b="1"/>
              <a:t>sue</a:t>
            </a:r>
            <a:r>
              <a:t> people (unique behavior).</a:t>
            </a:r>
          </a:p>
          <a:p>
            <a:pPr algn="l" defTabSz="457200">
              <a:tabLst>
                <a:tab pos="342900" algn="l"/>
              </a:tabLst>
              <a:defRPr sz="5500">
                <a:latin typeface="Helvetica Neue"/>
                <a:ea typeface="Helvetica Neue"/>
                <a:cs typeface="Helvetica Neue"/>
                <a:sym typeface="Helvetica Neue"/>
              </a:defRPr>
            </a:pPr>
          </a:p>
          <a:p>
            <a:pPr algn="l" defTabSz="457200">
              <a:tabLst>
                <a:tab pos="342900" algn="l"/>
              </a:tabLst>
              <a:defRPr b="1" sz="5500" u="sng">
                <a:latin typeface="Helvetica Neue"/>
                <a:ea typeface="Helvetica Neue"/>
                <a:cs typeface="Helvetica Neue"/>
                <a:sym typeface="Helvetica Neue"/>
              </a:defRPr>
            </a:pPr>
            <a:r>
              <a:t>Programmer</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Programmers make the same base salary as normal employees, but they earn a </a:t>
            </a:r>
            <a:r>
              <a:rPr b="1"/>
              <a:t>bonus of $2k/year</a:t>
            </a:r>
            <a:r>
              <a:t> instead of $500/year.</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Programmers fill out the </a:t>
            </a:r>
            <a:r>
              <a:rPr b="1"/>
              <a:t>pink form</a:t>
            </a:r>
            <a:r>
              <a:t> rather than yellow for vacations.</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Programmers get </a:t>
            </a:r>
            <a:r>
              <a:rPr b="1"/>
              <a:t>3 weeks of vacation</a:t>
            </a:r>
            <a:r>
              <a:t> rather than 2.</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Programmers know how to write </a:t>
            </a:r>
            <a:r>
              <a:rPr b="1"/>
              <a:t>code</a:t>
            </a:r>
            <a:r>
              <a:t> (unique behavior).</a:t>
            </a:r>
          </a:p>
          <a:p>
            <a:pPr algn="l" defTabSz="457200">
              <a:tabLst>
                <a:tab pos="342900" algn="l"/>
              </a:tabLst>
              <a:defRPr sz="5500">
                <a:latin typeface="Helvetica Neue"/>
                <a:ea typeface="Helvetica Neue"/>
                <a:cs typeface="Helvetica Neue"/>
                <a:sym typeface="Helvetica Neue"/>
              </a:defRPr>
            </a:pPr>
          </a:p>
        </p:txBody>
      </p:sp>
      <p:sp>
        <p:nvSpPr>
          <p:cNvPr id="378"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0" name="Overri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Overriding</a:t>
            </a:r>
          </a:p>
        </p:txBody>
      </p:sp>
      <p:sp>
        <p:nvSpPr>
          <p:cNvPr id="381" name="override: To replace a superclass's member function by writing a new version of that function in a subclass.…"/>
          <p:cNvSpPr txBox="1"/>
          <p:nvPr/>
        </p:nvSpPr>
        <p:spPr>
          <a:xfrm>
            <a:off x="507652" y="1892800"/>
            <a:ext cx="23368696" cy="437719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98500" indent="-698500" algn="l" defTabSz="457200">
              <a:buSzPct val="75000"/>
              <a:buFont typeface="Helvetica Neue"/>
              <a:buChar char="•"/>
              <a:tabLst>
                <a:tab pos="342900" algn="l"/>
              </a:tabLst>
              <a:defRPr sz="5500"/>
            </a:pPr>
            <a:r>
              <a:rPr b="1">
                <a:latin typeface="Helvetica Neue"/>
                <a:ea typeface="Helvetica Neue"/>
                <a:cs typeface="Helvetica Neue"/>
                <a:sym typeface="Helvetica Neue"/>
              </a:rPr>
              <a:t>override</a:t>
            </a:r>
            <a:r>
              <a:t>: To replace a superclass's member function by writing a new version of that function in a subclass. </a:t>
            </a:r>
          </a:p>
          <a:p>
            <a:pPr marL="698500" indent="-698500" algn="l" defTabSz="457200">
              <a:buSzPct val="75000"/>
              <a:buFont typeface="Helvetica Neue"/>
              <a:buChar char="•"/>
              <a:tabLst>
                <a:tab pos="342900" algn="l"/>
              </a:tabLst>
              <a:defRPr sz="5500"/>
            </a:pPr>
            <a:r>
              <a:rPr b="1">
                <a:latin typeface="Helvetica Neue"/>
                <a:ea typeface="Helvetica Neue"/>
                <a:cs typeface="Helvetica Neue"/>
                <a:sym typeface="Helvetica Neue"/>
              </a:rPr>
              <a:t>virtual function</a:t>
            </a:r>
            <a:r>
              <a:t>: One that is allowed to be overridden.</a:t>
            </a:r>
          </a:p>
          <a:p>
            <a:pPr lvl="1" marL="1333500" indent="-698500" algn="l" defTabSz="457200">
              <a:buSzPct val="75000"/>
              <a:buFont typeface="Helvetica Neue"/>
              <a:buChar char="•"/>
              <a:tabLst>
                <a:tab pos="342900" algn="l"/>
              </a:tabLst>
              <a:defRPr sz="5500"/>
            </a:pPr>
            <a:r>
              <a:t>Must be declared with </a:t>
            </a:r>
            <a:r>
              <a:rPr>
                <a:latin typeface="Menlo"/>
                <a:ea typeface="Menlo"/>
                <a:cs typeface="Menlo"/>
                <a:sym typeface="Menlo"/>
              </a:rPr>
              <a:t>virtual</a:t>
            </a:r>
            <a:r>
              <a:t> keyword in superclass. </a:t>
            </a:r>
          </a:p>
        </p:txBody>
      </p:sp>
      <p:sp>
        <p:nvSpPr>
          <p:cNvPr id="382"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grpSp>
        <p:nvGrpSpPr>
          <p:cNvPr id="386" name="Group"/>
          <p:cNvGrpSpPr/>
          <p:nvPr/>
        </p:nvGrpSpPr>
        <p:grpSpPr>
          <a:xfrm>
            <a:off x="772014" y="5533124"/>
            <a:ext cx="23370774" cy="4968201"/>
            <a:chOff x="0" y="417164"/>
            <a:chExt cx="23370773" cy="4968200"/>
          </a:xfrm>
        </p:grpSpPr>
        <p:sp>
          <p:nvSpPr>
            <p:cNvPr id="383" name="// Employee.h…"/>
            <p:cNvSpPr txBox="1"/>
            <p:nvPr/>
          </p:nvSpPr>
          <p:spPr>
            <a:xfrm>
              <a:off x="0" y="417164"/>
              <a:ext cx="10512922" cy="4775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4000">
                  <a:solidFill>
                    <a:srgbClr val="008F00"/>
                  </a:solidFill>
                  <a:latin typeface="Menlo"/>
                  <a:ea typeface="Menlo"/>
                  <a:cs typeface="Menlo"/>
                  <a:sym typeface="Menlo"/>
                </a:defRPr>
              </a:pPr>
              <a:r>
                <a:t>// Employee.h</a:t>
              </a:r>
              <a:endParaRPr>
                <a:solidFill>
                  <a:srgbClr val="000000"/>
                </a:solidFill>
              </a:endParaRPr>
            </a:p>
            <a:p>
              <a:pPr algn="l" defTabSz="457200">
                <a:tabLst>
                  <a:tab pos="342900" algn="l"/>
                </a:tabLst>
                <a:defRPr sz="4000">
                  <a:latin typeface="Menlo"/>
                  <a:ea typeface="Menlo"/>
                  <a:cs typeface="Menlo"/>
                  <a:sym typeface="Menlo"/>
                </a:defRPr>
              </a:pPr>
              <a:r>
                <a:rPr>
                  <a:solidFill>
                    <a:srgbClr val="0433FF"/>
                  </a:solidFill>
                </a:rPr>
                <a:t>virtual</a:t>
              </a:r>
              <a:r>
                <a:t> </a:t>
              </a:r>
              <a:r>
                <a:rPr>
                  <a:solidFill>
                    <a:srgbClr val="3495AF"/>
                  </a:solidFill>
                </a:rPr>
                <a:t>string</a:t>
              </a:r>
              <a:r>
                <a:t> vacationForm();</a:t>
              </a:r>
            </a:p>
            <a:p>
              <a:pPr algn="l" defTabSz="457200">
                <a:tabLst>
                  <a:tab pos="342900" algn="l"/>
                </a:tabLst>
                <a:defRPr sz="4000">
                  <a:latin typeface="Menlo"/>
                  <a:ea typeface="Menlo"/>
                  <a:cs typeface="Menlo"/>
                  <a:sym typeface="Menlo"/>
                </a:defRPr>
              </a:pPr>
            </a:p>
            <a:p>
              <a:pPr algn="l" defTabSz="457200">
                <a:tabLst>
                  <a:tab pos="342900" algn="l"/>
                </a:tabLst>
                <a:defRPr sz="4000">
                  <a:latin typeface="Menlo"/>
                  <a:ea typeface="Menlo"/>
                  <a:cs typeface="Menlo"/>
                  <a:sym typeface="Menlo"/>
                </a:defRPr>
              </a:pPr>
            </a:p>
            <a:p>
              <a:pPr algn="l" defTabSz="457200">
                <a:tabLst>
                  <a:tab pos="342900" algn="l"/>
                </a:tabLst>
                <a:defRPr sz="4000">
                  <a:solidFill>
                    <a:srgbClr val="008F00"/>
                  </a:solidFill>
                  <a:latin typeface="Menlo"/>
                  <a:ea typeface="Menlo"/>
                  <a:cs typeface="Menlo"/>
                  <a:sym typeface="Menlo"/>
                </a:defRPr>
              </a:pPr>
              <a:r>
                <a:t>// Employee.cpp</a:t>
              </a:r>
              <a:endParaRPr>
                <a:solidFill>
                  <a:srgbClr val="000000"/>
                </a:solidFill>
              </a:endParaRPr>
            </a:p>
            <a:p>
              <a:pPr algn="l" defTabSz="457200">
                <a:tabLst>
                  <a:tab pos="342900" algn="l"/>
                </a:tabLst>
                <a:defRPr sz="4000">
                  <a:latin typeface="Menlo"/>
                  <a:ea typeface="Menlo"/>
                  <a:cs typeface="Menlo"/>
                  <a:sym typeface="Menlo"/>
                </a:defRPr>
              </a:pPr>
              <a:r>
                <a:t>string Employee::vacationForm() {</a:t>
              </a:r>
            </a:p>
            <a:p>
              <a:pPr algn="l" defTabSz="457200">
                <a:tabLst>
                  <a:tab pos="342900" algn="l"/>
                </a:tabLst>
                <a:defRPr sz="4000">
                  <a:solidFill>
                    <a:srgbClr val="B4261A"/>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"yellow"</a:t>
              </a:r>
              <a:r>
                <a:rPr>
                  <a:solidFill>
                    <a:srgbClr val="000000"/>
                  </a:solidFill>
                </a:rPr>
                <a:t>;</a:t>
              </a:r>
              <a:endParaRPr>
                <a:solidFill>
                  <a:srgbClr val="000000"/>
                </a:solidFill>
              </a:endParaRPr>
            </a:p>
            <a:p>
              <a:pPr algn="l" defTabSz="457200">
                <a:tabLst>
                  <a:tab pos="342900" algn="l"/>
                </a:tabLst>
                <a:defRPr sz="4000">
                  <a:latin typeface="Menlo"/>
                  <a:ea typeface="Menlo"/>
                  <a:cs typeface="Menlo"/>
                  <a:sym typeface="Menlo"/>
                </a:defRPr>
              </a:pPr>
              <a:r>
                <a:t>}</a:t>
              </a:r>
            </a:p>
          </p:txBody>
        </p:sp>
        <p:sp>
          <p:nvSpPr>
            <p:cNvPr id="384" name="// Programmer.h…"/>
            <p:cNvSpPr txBox="1"/>
            <p:nvPr/>
          </p:nvSpPr>
          <p:spPr>
            <a:xfrm>
              <a:off x="12246168" y="417164"/>
              <a:ext cx="11124606" cy="4775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4000">
                  <a:solidFill>
                    <a:srgbClr val="008F00"/>
                  </a:solidFill>
                  <a:latin typeface="Menlo"/>
                  <a:ea typeface="Menlo"/>
                  <a:cs typeface="Menlo"/>
                  <a:sym typeface="Menlo"/>
                </a:defRPr>
              </a:pPr>
              <a:r>
                <a:t>// Programmer.h</a:t>
              </a:r>
              <a:endParaRPr>
                <a:solidFill>
                  <a:srgbClr val="000000"/>
                </a:solidFill>
              </a:endParaRPr>
            </a:p>
            <a:p>
              <a:pPr algn="l" defTabSz="457200">
                <a:tabLst>
                  <a:tab pos="342900" algn="l"/>
                </a:tabLst>
                <a:defRPr sz="4000">
                  <a:latin typeface="Menlo"/>
                  <a:ea typeface="Menlo"/>
                  <a:cs typeface="Menlo"/>
                  <a:sym typeface="Menlo"/>
                </a:defRPr>
              </a:pPr>
              <a:r>
                <a:rPr>
                  <a:solidFill>
                    <a:srgbClr val="0433FF"/>
                  </a:solidFill>
                </a:rPr>
                <a:t>virtual</a:t>
              </a:r>
              <a:r>
                <a:t> </a:t>
              </a:r>
              <a:r>
                <a:rPr>
                  <a:solidFill>
                    <a:srgbClr val="3495AF"/>
                  </a:solidFill>
                </a:rPr>
                <a:t>string</a:t>
              </a:r>
              <a:r>
                <a:t> vacationForm();</a:t>
              </a:r>
            </a:p>
            <a:p>
              <a:pPr algn="l" defTabSz="457200">
                <a:tabLst>
                  <a:tab pos="342900" algn="l"/>
                </a:tabLst>
                <a:defRPr sz="4000">
                  <a:latin typeface="Menlo"/>
                  <a:ea typeface="Menlo"/>
                  <a:cs typeface="Menlo"/>
                  <a:sym typeface="Menlo"/>
                </a:defRPr>
              </a:pPr>
            </a:p>
            <a:p>
              <a:pPr algn="l" defTabSz="457200">
                <a:tabLst>
                  <a:tab pos="342900" algn="l"/>
                </a:tabLst>
                <a:defRPr sz="4000">
                  <a:latin typeface="Menlo"/>
                  <a:ea typeface="Menlo"/>
                  <a:cs typeface="Menlo"/>
                  <a:sym typeface="Menlo"/>
                </a:defRPr>
              </a:pPr>
            </a:p>
            <a:p>
              <a:pPr algn="l" defTabSz="457200">
                <a:tabLst>
                  <a:tab pos="342900" algn="l"/>
                </a:tabLst>
                <a:defRPr sz="4000">
                  <a:solidFill>
                    <a:srgbClr val="008F00"/>
                  </a:solidFill>
                  <a:latin typeface="Menlo"/>
                  <a:ea typeface="Menlo"/>
                  <a:cs typeface="Menlo"/>
                  <a:sym typeface="Menlo"/>
                </a:defRPr>
              </a:pPr>
              <a:r>
                <a:t>// Programmer.cpp</a:t>
              </a:r>
              <a:endParaRPr>
                <a:solidFill>
                  <a:srgbClr val="000000"/>
                </a:solidFill>
              </a:endParaRPr>
            </a:p>
            <a:p>
              <a:pPr algn="l" defTabSz="457200">
                <a:tabLst>
                  <a:tab pos="342900" algn="l"/>
                </a:tabLst>
                <a:defRPr sz="4000">
                  <a:latin typeface="Menlo"/>
                  <a:ea typeface="Menlo"/>
                  <a:cs typeface="Menlo"/>
                  <a:sym typeface="Menlo"/>
                </a:defRPr>
              </a:pPr>
              <a:r>
                <a:t>string Programmer::vacationForm() {</a:t>
              </a:r>
            </a:p>
            <a:p>
              <a:pPr algn="l" defTabSz="457200">
                <a:tabLst>
                  <a:tab pos="3429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rPr>
                  <a:solidFill>
                    <a:srgbClr val="B4261A"/>
                  </a:solidFill>
                </a:rPr>
                <a:t>"pink"</a:t>
              </a:r>
              <a:r>
                <a:rPr>
                  <a:solidFill>
                    <a:srgbClr val="000000"/>
                  </a:solidFill>
                </a:rPr>
                <a:t>;   </a:t>
              </a:r>
              <a:r>
                <a:t>// override!</a:t>
              </a:r>
              <a:endParaRPr>
                <a:solidFill>
                  <a:srgbClr val="000000"/>
                </a:solidFill>
              </a:endParaRPr>
            </a:p>
            <a:p>
              <a:pPr algn="l" defTabSz="457200">
                <a:tabLst>
                  <a:tab pos="342900" algn="l"/>
                </a:tabLst>
                <a:defRPr sz="4000">
                  <a:latin typeface="Menlo"/>
                  <a:ea typeface="Menlo"/>
                  <a:cs typeface="Menlo"/>
                  <a:sym typeface="Menlo"/>
                </a:defRPr>
              </a:pPr>
              <a:r>
                <a:t>}</a:t>
              </a:r>
            </a:p>
          </p:txBody>
        </p:sp>
        <p:sp>
          <p:nvSpPr>
            <p:cNvPr id="385" name="Line"/>
            <p:cNvSpPr/>
            <p:nvPr/>
          </p:nvSpPr>
          <p:spPr>
            <a:xfrm flipV="1">
              <a:off x="10744018" y="512552"/>
              <a:ext cx="1" cy="4872813"/>
            </a:xfrm>
            <a:prstGeom prst="line">
              <a:avLst/>
            </a:prstGeom>
            <a:noFill/>
            <a:ln w="63500" cap="flat">
              <a:solidFill>
                <a:srgbClr val="ABABAB"/>
              </a:solidFill>
              <a:prstDash val="solid"/>
              <a:miter lim="400000"/>
            </a:ln>
            <a:effectLst/>
          </p:spPr>
          <p:txBody>
            <a:bodyPr wrap="square" lIns="50800" tIns="50800" rIns="50800" bIns="50800" numCol="1" anchor="ctr">
              <a:noAutofit/>
            </a:bodyPr>
            <a:lstStyle/>
            <a:p>
              <a:pPr/>
            </a:p>
          </p:txBody>
        </p:sp>
      </p:grpSp>
      <p:sp>
        <p:nvSpPr>
          <p:cNvPr id="387" name="If you &quot;override&quot; a non-virtual function, it actually just puts a second copy of that function in the subclass, which can be confusing later.…"/>
          <p:cNvSpPr txBox="1"/>
          <p:nvPr/>
        </p:nvSpPr>
        <p:spPr>
          <a:xfrm>
            <a:off x="256975" y="10704248"/>
            <a:ext cx="22141209" cy="28554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 If you "override" a non-virtual function, it actually just puts a second copy of that function in the subclass, which can be confusing later.</a:t>
            </a:r>
          </a:p>
          <a:p>
            <a:pPr algn="l">
              <a:defRPr sz="4000"/>
            </a:pPr>
            <a:r>
              <a:t>  * Virtual has some subtleties. For example, destructors in inheritance hierarchies should always be declared virtual or else memory may not get cleaned up properly; ugh.</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9" name="Calling the Superclass Constructo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Calling the Superclass Constructor</a:t>
            </a:r>
          </a:p>
        </p:txBody>
      </p:sp>
      <p:sp>
        <p:nvSpPr>
          <p:cNvPr id="390" name="SubclassName::SubclassName(params) : SuperclassName(params) {…"/>
          <p:cNvSpPr txBox="1"/>
          <p:nvPr/>
        </p:nvSpPr>
        <p:spPr>
          <a:xfrm>
            <a:off x="507652" y="1892800"/>
            <a:ext cx="23368696" cy="212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latin typeface="Menlo"/>
                <a:ea typeface="Menlo"/>
                <a:cs typeface="Menlo"/>
                <a:sym typeface="Menlo"/>
              </a:defRPr>
            </a:pPr>
            <a:r>
              <a:rPr b="1"/>
              <a:t>SubclassName::SubclassName(params) : SuperclassName(params) {</a:t>
            </a:r>
            <a:endParaRPr b="1"/>
          </a:p>
          <a:p>
            <a:pPr algn="l" defTabSz="457200">
              <a:tabLst>
                <a:tab pos="342900" algn="l"/>
              </a:tabLst>
              <a:defRPr sz="4500">
                <a:latin typeface="Menlo"/>
                <a:ea typeface="Menlo"/>
                <a:cs typeface="Menlo"/>
                <a:sym typeface="Menlo"/>
              </a:defRPr>
            </a:pPr>
            <a:r>
              <a:rPr b="1"/>
              <a:t>    statements;</a:t>
            </a:r>
            <a:endParaRPr b="1"/>
          </a:p>
          <a:p>
            <a:pPr algn="l" defTabSz="457200">
              <a:tabLst>
                <a:tab pos="342900" algn="l"/>
              </a:tabLst>
              <a:defRPr sz="4500">
                <a:latin typeface="Menlo"/>
                <a:ea typeface="Menlo"/>
                <a:cs typeface="Menlo"/>
                <a:sym typeface="Menlo"/>
              </a:defRPr>
            </a:pPr>
            <a:r>
              <a:rPr b="1"/>
              <a:t>}</a:t>
            </a:r>
          </a:p>
        </p:txBody>
      </p:sp>
      <p:sp>
        <p:nvSpPr>
          <p:cNvPr id="391"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92" name="To call a superclass constructor from subclass constructor, use an initialization list, with a colon after the constructor declaration.…"/>
          <p:cNvSpPr txBox="1"/>
          <p:nvPr/>
        </p:nvSpPr>
        <p:spPr>
          <a:xfrm>
            <a:off x="1121395" y="4592742"/>
            <a:ext cx="22141209" cy="65163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To call a superclass constructor from subclass constructor, use an </a:t>
            </a:r>
            <a:r>
              <a:rPr i="1">
                <a:latin typeface="Helvetica Neue"/>
                <a:ea typeface="Helvetica Neue"/>
                <a:cs typeface="Helvetica Neue"/>
                <a:sym typeface="Helvetica Neue"/>
              </a:rPr>
              <a:t>initialization list</a:t>
            </a:r>
            <a:r>
              <a:t>, with a colon after the constructor declaration. </a:t>
            </a:r>
          </a:p>
          <a:p>
            <a:pPr algn="l"/>
          </a:p>
          <a:p>
            <a:pPr algn="l"/>
            <a:r>
              <a:t>Example:</a:t>
            </a:r>
          </a:p>
          <a:p>
            <a:pPr algn="l" defTabSz="457200">
              <a:tabLst>
                <a:tab pos="342900" algn="l"/>
              </a:tabLst>
              <a:defRPr sz="4500">
                <a:latin typeface="Menlo"/>
                <a:ea typeface="Menlo"/>
                <a:cs typeface="Menlo"/>
                <a:sym typeface="Menlo"/>
              </a:defRPr>
            </a:pPr>
            <a:r>
              <a:rPr>
                <a:solidFill>
                  <a:srgbClr val="3495AF"/>
                </a:solidFill>
              </a:rPr>
              <a:t>Lawyer</a:t>
            </a:r>
            <a:r>
              <a:t>::</a:t>
            </a:r>
            <a:r>
              <a:rPr>
                <a:solidFill>
                  <a:srgbClr val="3495AF"/>
                </a:solidFill>
              </a:rPr>
              <a:t>Lawyer</a:t>
            </a:r>
            <a:r>
              <a:t>(string name, string lawSchool, </a:t>
            </a:r>
            <a:r>
              <a:rPr>
                <a:solidFill>
                  <a:srgbClr val="0433FF"/>
                </a:solidFill>
              </a:rPr>
              <a:t>int</a:t>
            </a:r>
            <a:r>
              <a:t> years) : </a:t>
            </a:r>
          </a:p>
          <a:p>
            <a:pPr algn="l" defTabSz="457200">
              <a:tabLst>
                <a:tab pos="342900" algn="l"/>
              </a:tabLst>
              <a:defRPr sz="4500">
                <a:latin typeface="Menlo"/>
                <a:ea typeface="Menlo"/>
                <a:cs typeface="Menlo"/>
                <a:sym typeface="Menlo"/>
              </a:defRPr>
            </a:pPr>
            <a:r>
              <a:t>          Employee(name, years) {</a:t>
            </a:r>
          </a:p>
          <a:p>
            <a:pPr algn="l" defTabSz="457200">
              <a:tabLst>
                <a:tab pos="342900" algn="l"/>
              </a:tabLst>
              <a:defRPr sz="4500">
                <a:solidFill>
                  <a:srgbClr val="008F00"/>
                </a:solidFill>
                <a:latin typeface="Menlo"/>
                <a:ea typeface="Menlo"/>
                <a:cs typeface="Menlo"/>
                <a:sym typeface="Menlo"/>
              </a:defRPr>
            </a:pPr>
            <a:r>
              <a:rPr>
                <a:solidFill>
                  <a:srgbClr val="000000"/>
                </a:solidFill>
              </a:rPr>
              <a:t>    </a:t>
            </a:r>
            <a:r>
              <a:t>// calls Employee constructor first</a:t>
            </a:r>
            <a:endParaRPr>
              <a:solidFill>
                <a:srgbClr val="000000"/>
              </a:solidFill>
            </a:endParaRPr>
          </a:p>
          <a:p>
            <a:pPr algn="l" defTabSz="457200">
              <a:tabLst>
                <a:tab pos="342900" algn="l"/>
              </a:tabLst>
              <a:defRPr sz="4500">
                <a:latin typeface="Menlo"/>
                <a:ea typeface="Menlo"/>
                <a:cs typeface="Menlo"/>
                <a:sym typeface="Menlo"/>
              </a:defRPr>
            </a:pPr>
            <a:r>
              <a:t>    mylawSchool = lawSchool;</a:t>
            </a:r>
          </a:p>
          <a:p>
            <a:pPr algn="l" defTabSz="457200">
              <a:tabLst>
                <a:tab pos="342900" algn="l"/>
              </a:tabLst>
              <a:defRPr sz="45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4" name="Calling the Superclass Memb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Calling the Superclass Member</a:t>
            </a:r>
          </a:p>
        </p:txBody>
      </p:sp>
      <p:sp>
        <p:nvSpPr>
          <p:cNvPr id="395" name="SuperclassName::memberName(params)"/>
          <p:cNvSpPr txBox="1"/>
          <p:nvPr/>
        </p:nvSpPr>
        <p:spPr>
          <a:xfrm>
            <a:off x="507652" y="1892800"/>
            <a:ext cx="23368696" cy="774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tabLst>
                <a:tab pos="342900" algn="l"/>
              </a:tabLst>
              <a:defRPr b="1" sz="4500">
                <a:latin typeface="Menlo"/>
                <a:ea typeface="Menlo"/>
                <a:cs typeface="Menlo"/>
                <a:sym typeface="Menlo"/>
              </a:defRPr>
            </a:lvl1pPr>
          </a:lstStyle>
          <a:p>
            <a:pPr>
              <a:defRPr b="0"/>
            </a:pPr>
            <a:r>
              <a:rPr b="1"/>
              <a:t>SuperclassName::memberName(params)</a:t>
            </a:r>
          </a:p>
        </p:txBody>
      </p:sp>
      <p:sp>
        <p:nvSpPr>
          <p:cNvPr id="396"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97" name="To call a superclass overridden member from subclass member.…"/>
          <p:cNvSpPr txBox="1"/>
          <p:nvPr/>
        </p:nvSpPr>
        <p:spPr>
          <a:xfrm>
            <a:off x="393080" y="3223510"/>
            <a:ext cx="22141209" cy="4406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To call a superclass overridden member from subclass member. </a:t>
            </a:r>
          </a:p>
          <a:p>
            <a:pPr algn="l"/>
          </a:p>
          <a:p>
            <a:pPr algn="l"/>
            <a:r>
              <a:t>Example:</a:t>
            </a:r>
          </a:p>
          <a:p>
            <a:pPr algn="l" defTabSz="457200">
              <a:tabLst>
                <a:tab pos="342900" algn="l"/>
              </a:tabLst>
              <a:defRPr sz="4500">
                <a:solidFill>
                  <a:srgbClr val="008F00"/>
                </a:solidFill>
                <a:latin typeface="Menlo"/>
                <a:ea typeface="Menlo"/>
                <a:cs typeface="Menlo"/>
                <a:sym typeface="Menlo"/>
              </a:defRPr>
            </a:pPr>
            <a:r>
              <a:rPr>
                <a:solidFill>
                  <a:srgbClr val="0433FF"/>
                </a:solidFill>
              </a:rPr>
              <a:t>double</a:t>
            </a:r>
            <a:r>
              <a:rPr>
                <a:solidFill>
                  <a:srgbClr val="000000"/>
                </a:solidFill>
              </a:rPr>
              <a:t> </a:t>
            </a:r>
            <a:r>
              <a:rPr>
                <a:solidFill>
                  <a:srgbClr val="3495AF"/>
                </a:solidFill>
              </a:rPr>
              <a:t>Lawyer</a:t>
            </a:r>
            <a:r>
              <a:rPr>
                <a:solidFill>
                  <a:srgbClr val="000000"/>
                </a:solidFill>
              </a:rPr>
              <a:t>::salary() { </a:t>
            </a:r>
            <a:r>
              <a:t>// paid twice as much</a:t>
            </a:r>
            <a:endParaRPr>
              <a:solidFill>
                <a:srgbClr val="000000"/>
              </a:solidFill>
            </a:endParaRPr>
          </a:p>
          <a:p>
            <a:pPr algn="l" defTabSz="457200">
              <a:tabLst>
                <a:tab pos="342900" algn="l"/>
              </a:tabLst>
              <a:defRPr sz="4500">
                <a:latin typeface="Menlo"/>
                <a:ea typeface="Menlo"/>
                <a:cs typeface="Menlo"/>
                <a:sym typeface="Menlo"/>
              </a:defRPr>
            </a:pPr>
            <a:r>
              <a:t>    </a:t>
            </a:r>
            <a:r>
              <a:rPr>
                <a:solidFill>
                  <a:srgbClr val="0433FF"/>
                </a:solidFill>
              </a:rPr>
              <a:t>return</a:t>
            </a:r>
            <a:r>
              <a:t> Employee::salary() * 2;</a:t>
            </a:r>
          </a:p>
          <a:p>
            <a:pPr algn="l" defTabSz="457200">
              <a:tabLst>
                <a:tab pos="342900" algn="l"/>
              </a:tabLst>
              <a:defRPr sz="4500">
                <a:latin typeface="Menlo"/>
                <a:ea typeface="Menlo"/>
                <a:cs typeface="Menlo"/>
                <a:sym typeface="Menlo"/>
              </a:defRPr>
            </a:pPr>
            <a:r>
              <a:t>}</a:t>
            </a:r>
          </a:p>
        </p:txBody>
      </p:sp>
      <p:sp>
        <p:nvSpPr>
          <p:cNvPr id="398" name="Notes:…"/>
          <p:cNvSpPr txBox="1"/>
          <p:nvPr/>
        </p:nvSpPr>
        <p:spPr>
          <a:xfrm>
            <a:off x="393080" y="8186418"/>
            <a:ext cx="22141209" cy="5431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Notes: </a:t>
            </a:r>
          </a:p>
          <a:p>
            <a:pPr marL="635000" indent="-635000" algn="l">
              <a:buSzPct val="75000"/>
              <a:buFont typeface="Helvetica Neue"/>
              <a:buChar char="•"/>
            </a:pPr>
            <a:r>
              <a:t>Subclass cannot access private members of the superclass. </a:t>
            </a:r>
          </a:p>
          <a:p>
            <a:pPr marL="635000" indent="-635000" algn="l">
              <a:buSzPct val="75000"/>
              <a:buFont typeface="Helvetica Neue"/>
              <a:buChar char="•"/>
            </a:pPr>
            <a:r>
              <a:t>You only need to use this syntax when the superclass's member has been overridden. </a:t>
            </a:r>
          </a:p>
          <a:p>
            <a:pPr marL="635000" indent="-635000" algn="l">
              <a:buSzPct val="75000"/>
              <a:buFont typeface="Helvetica Neue"/>
              <a:buChar char="•"/>
            </a:pPr>
            <a:r>
              <a:t>If you just want to call one member from another, even if that member came from the superclass, you don't need to write </a:t>
            </a:r>
            <a:r>
              <a:rPr>
                <a:latin typeface="Menlo"/>
                <a:ea typeface="Menlo"/>
                <a:cs typeface="Menlo"/>
                <a:sym typeface="Menlo"/>
              </a:rPr>
              <a:t>Superclass::</a:t>
            </a:r>
            <a:r>
              <a:t> . </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0" name="Lawyer.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Lawyer.h</a:t>
            </a:r>
          </a:p>
        </p:txBody>
      </p:sp>
      <p:sp>
        <p:nvSpPr>
          <p:cNvPr id="401"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02" name="#pragma once…"/>
          <p:cNvSpPr txBox="1"/>
          <p:nvPr/>
        </p:nvSpPr>
        <p:spPr>
          <a:xfrm>
            <a:off x="480477" y="2116470"/>
            <a:ext cx="22141210" cy="10198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solidFill>
                  <a:srgbClr val="0433FF"/>
                </a:solidFill>
                <a:latin typeface="Menlo"/>
                <a:ea typeface="Menlo"/>
                <a:cs typeface="Menlo"/>
                <a:sym typeface="Menlo"/>
              </a:defRPr>
            </a:pPr>
            <a:r>
              <a:t>#pragma once</a:t>
            </a:r>
          </a:p>
          <a:p>
            <a:pPr algn="l" defTabSz="457200">
              <a:tabLst>
                <a:tab pos="342900" algn="l"/>
              </a:tabLst>
              <a:defRPr sz="4500">
                <a:latin typeface="Menlo"/>
                <a:ea typeface="Menlo"/>
                <a:cs typeface="Menlo"/>
                <a:sym typeface="Menlo"/>
              </a:defRPr>
            </a:pPr>
          </a:p>
          <a:p>
            <a:pPr algn="l" defTabSz="457200">
              <a:tabLst>
                <a:tab pos="342900" algn="l"/>
              </a:tabLst>
              <a:defRPr sz="4500">
                <a:solidFill>
                  <a:srgbClr val="B4261A"/>
                </a:solidFill>
                <a:latin typeface="Menlo"/>
                <a:ea typeface="Menlo"/>
                <a:cs typeface="Menlo"/>
                <a:sym typeface="Menlo"/>
              </a:defRPr>
            </a:pPr>
            <a:r>
              <a:rPr>
                <a:solidFill>
                  <a:srgbClr val="0433FF"/>
                </a:solidFill>
              </a:rPr>
              <a:t>#include </a:t>
            </a:r>
            <a:r>
              <a:t>"Employee.h"</a:t>
            </a:r>
            <a:endParaRPr>
              <a:solidFill>
                <a:srgbClr val="0433FF"/>
              </a:solidFill>
            </a:endParaRPr>
          </a:p>
          <a:p>
            <a:pPr algn="l" defTabSz="457200">
              <a:tabLst>
                <a:tab pos="342900" algn="l"/>
              </a:tabLst>
              <a:defRPr sz="4500">
                <a:solidFill>
                  <a:srgbClr val="0433FF"/>
                </a:solidFill>
                <a:latin typeface="Menlo"/>
                <a:ea typeface="Menlo"/>
                <a:cs typeface="Menlo"/>
                <a:sym typeface="Menlo"/>
              </a:defRPr>
            </a:pPr>
            <a:r>
              <a:t>#include </a:t>
            </a:r>
            <a:r>
              <a:rPr>
                <a:solidFill>
                  <a:srgbClr val="B4261A"/>
                </a:solidFill>
              </a:rPr>
              <a:t>&lt;string&gt;</a:t>
            </a:r>
            <a:endParaRPr>
              <a:solidFill>
                <a:srgbClr val="000000"/>
              </a:solidFill>
            </a:endParaRPr>
          </a:p>
          <a:p>
            <a:pPr algn="l" defTabSz="457200">
              <a:tabLst>
                <a:tab pos="342900" algn="l"/>
              </a:tabLst>
              <a:defRPr sz="4500">
                <a:latin typeface="Menlo"/>
                <a:ea typeface="Menlo"/>
                <a:cs typeface="Menlo"/>
                <a:sym typeface="Menlo"/>
              </a:defRPr>
            </a:pPr>
          </a:p>
          <a:p>
            <a:pPr algn="l" defTabSz="457200">
              <a:tabLst>
                <a:tab pos="342900" algn="l"/>
              </a:tabLst>
              <a:defRPr sz="4500">
                <a:latin typeface="Menlo"/>
                <a:ea typeface="Menlo"/>
                <a:cs typeface="Menlo"/>
                <a:sym typeface="Menlo"/>
              </a:defRPr>
            </a:pPr>
            <a:r>
              <a:rPr>
                <a:solidFill>
                  <a:srgbClr val="0433FF"/>
                </a:solidFill>
              </a:rPr>
              <a:t>class</a:t>
            </a:r>
            <a:r>
              <a:t> Lawyer : </a:t>
            </a:r>
            <a:r>
              <a:rPr>
                <a:solidFill>
                  <a:srgbClr val="0433FF"/>
                </a:solidFill>
              </a:rPr>
              <a:t>public</a:t>
            </a:r>
            <a:r>
              <a:t> Employee {</a:t>
            </a:r>
          </a:p>
          <a:p>
            <a:pPr algn="l" defTabSz="457200">
              <a:tabLst>
                <a:tab pos="342900" algn="l"/>
              </a:tabLst>
              <a:defRPr sz="4500">
                <a:solidFill>
                  <a:srgbClr val="008F00"/>
                </a:solidFill>
                <a:latin typeface="Menlo"/>
                <a:ea typeface="Menlo"/>
                <a:cs typeface="Menlo"/>
                <a:sym typeface="Menlo"/>
              </a:defRPr>
            </a:pPr>
            <a:r>
              <a:rPr>
                <a:solidFill>
                  <a:srgbClr val="000000"/>
                </a:solidFill>
              </a:rPr>
              <a:t>    </a:t>
            </a:r>
            <a:r>
              <a:t>// I now have an hours, name, salary, etc. method. yay!</a:t>
            </a:r>
            <a:endParaRPr>
              <a:solidFill>
                <a:srgbClr val="000000"/>
              </a:solidFill>
            </a:endParaRPr>
          </a:p>
          <a:p>
            <a:pPr algn="l" defTabSz="457200">
              <a:tabLst>
                <a:tab pos="342900" algn="l"/>
              </a:tabLst>
              <a:defRPr sz="4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342900" algn="l"/>
              </a:tabLst>
              <a:defRPr sz="4500">
                <a:latin typeface="Menlo"/>
                <a:ea typeface="Menlo"/>
                <a:cs typeface="Menlo"/>
                <a:sym typeface="Menlo"/>
              </a:defRPr>
            </a:pPr>
            <a:r>
              <a:t>    Lawyer(string name, string lawSchool, </a:t>
            </a:r>
            <a:r>
              <a:rPr>
                <a:solidFill>
                  <a:srgbClr val="0433FF"/>
                </a:solidFill>
              </a:rPr>
              <a:t>int</a:t>
            </a:r>
            <a:r>
              <a:t> years);</a:t>
            </a:r>
          </a:p>
          <a:p>
            <a:pPr algn="l" defTabSz="457200">
              <a:tabLst>
                <a:tab pos="342900" algn="l"/>
              </a:tabLst>
              <a:defRPr sz="4500">
                <a:latin typeface="Menlo"/>
                <a:ea typeface="Menlo"/>
                <a:cs typeface="Menlo"/>
                <a:sym typeface="Menlo"/>
              </a:defRPr>
            </a:pPr>
            <a:r>
              <a:t>    </a:t>
            </a:r>
            <a:r>
              <a:rPr>
                <a:solidFill>
                  <a:srgbClr val="0433FF"/>
                </a:solidFill>
              </a:rPr>
              <a:t>virtual</a:t>
            </a:r>
            <a:r>
              <a:t> </a:t>
            </a:r>
            <a:r>
              <a:rPr>
                <a:solidFill>
                  <a:srgbClr val="0433FF"/>
                </a:solidFill>
              </a:rPr>
              <a:t>double</a:t>
            </a:r>
            <a:r>
              <a:t> salary() </a:t>
            </a:r>
            <a:r>
              <a:rPr>
                <a:solidFill>
                  <a:srgbClr val="0433FF"/>
                </a:solidFill>
              </a:rPr>
              <a:t>const</a:t>
            </a:r>
            <a:r>
              <a:t>;</a:t>
            </a:r>
          </a:p>
          <a:p>
            <a:pPr algn="l" defTabSz="457200">
              <a:tabLst>
                <a:tab pos="342900" algn="l"/>
              </a:tabLst>
              <a:defRPr sz="4500">
                <a:latin typeface="Menlo"/>
                <a:ea typeface="Menlo"/>
                <a:cs typeface="Menlo"/>
                <a:sym typeface="Menlo"/>
              </a:defRPr>
            </a:pPr>
            <a:r>
              <a:t>    </a:t>
            </a:r>
            <a:r>
              <a:rPr>
                <a:solidFill>
                  <a:srgbClr val="0433FF"/>
                </a:solidFill>
              </a:rPr>
              <a:t>void</a:t>
            </a:r>
            <a:r>
              <a:t> sue(string person);</a:t>
            </a:r>
          </a:p>
          <a:p>
            <a:pPr algn="l" defTabSz="457200">
              <a:tabLst>
                <a:tab pos="342900" algn="l"/>
              </a:tabLst>
              <a:defRPr sz="4500">
                <a:latin typeface="Menlo"/>
                <a:ea typeface="Menlo"/>
                <a:cs typeface="Menlo"/>
                <a:sym typeface="Menlo"/>
              </a:defRPr>
            </a:pPr>
            <a:r>
              <a:t>    </a:t>
            </a:r>
          </a:p>
          <a:p>
            <a:pPr algn="l" defTabSz="457200">
              <a:tabLst>
                <a:tab pos="342900" algn="l"/>
              </a:tabLst>
              <a:defRPr sz="45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342900" algn="l"/>
              </a:tabLst>
              <a:defRPr sz="4500">
                <a:latin typeface="Menlo"/>
                <a:ea typeface="Menlo"/>
                <a:cs typeface="Menlo"/>
                <a:sym typeface="Menlo"/>
              </a:defRPr>
            </a:pPr>
            <a:r>
              <a:t>    string myLawSchool;</a:t>
            </a:r>
          </a:p>
          <a:p>
            <a:pPr algn="l" defTabSz="457200">
              <a:tabLst>
                <a:tab pos="342900" algn="l"/>
              </a:tabLst>
              <a:defRPr sz="45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4" name="Lawyer.cp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Lawyer.cpp</a:t>
            </a:r>
          </a:p>
        </p:txBody>
      </p:sp>
      <p:sp>
        <p:nvSpPr>
          <p:cNvPr id="405"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06" name="#include &quot;Lawyer.h&quot;…"/>
          <p:cNvSpPr txBox="1"/>
          <p:nvPr/>
        </p:nvSpPr>
        <p:spPr>
          <a:xfrm>
            <a:off x="480477" y="2116470"/>
            <a:ext cx="22141210" cy="1087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solidFill>
                  <a:srgbClr val="B4261A"/>
                </a:solidFill>
                <a:latin typeface="Menlo"/>
                <a:ea typeface="Menlo"/>
                <a:cs typeface="Menlo"/>
                <a:sym typeface="Menlo"/>
              </a:defRPr>
            </a:pPr>
            <a:r>
              <a:rPr>
                <a:solidFill>
                  <a:srgbClr val="0433FF"/>
                </a:solidFill>
              </a:rPr>
              <a:t>#include </a:t>
            </a:r>
            <a:r>
              <a:t>"Lawyer.h"</a:t>
            </a:r>
            <a:endParaRPr>
              <a:solidFill>
                <a:srgbClr val="0433FF"/>
              </a:solidFill>
            </a:endParaRPr>
          </a:p>
          <a:p>
            <a:pPr algn="l" defTabSz="457200">
              <a:tabLst>
                <a:tab pos="342900" algn="l"/>
              </a:tabLst>
              <a:defRPr sz="4500">
                <a:latin typeface="Menlo"/>
                <a:ea typeface="Menlo"/>
                <a:cs typeface="Menlo"/>
                <a:sym typeface="Menlo"/>
              </a:defRPr>
            </a:pPr>
          </a:p>
          <a:p>
            <a:pPr algn="l" defTabSz="457200">
              <a:tabLst>
                <a:tab pos="342900" algn="l"/>
              </a:tabLst>
              <a:defRPr sz="4500">
                <a:solidFill>
                  <a:srgbClr val="008F00"/>
                </a:solidFill>
                <a:latin typeface="Menlo"/>
                <a:ea typeface="Menlo"/>
                <a:cs typeface="Menlo"/>
                <a:sym typeface="Menlo"/>
              </a:defRPr>
            </a:pPr>
            <a:r>
              <a:t>// call the constructor of Employee superclass?</a:t>
            </a:r>
            <a:endParaRPr>
              <a:solidFill>
                <a:srgbClr val="000000"/>
              </a:solidFill>
            </a:endParaRPr>
          </a:p>
          <a:p>
            <a:pPr algn="l" defTabSz="457200">
              <a:tabLst>
                <a:tab pos="342900" algn="l"/>
              </a:tabLst>
              <a:defRPr sz="4500">
                <a:latin typeface="Menlo"/>
                <a:ea typeface="Menlo"/>
                <a:cs typeface="Menlo"/>
                <a:sym typeface="Menlo"/>
              </a:defRPr>
            </a:pPr>
            <a:r>
              <a:rPr>
                <a:solidFill>
                  <a:srgbClr val="3495AF"/>
                </a:solidFill>
              </a:rPr>
              <a:t>Lawyer</a:t>
            </a:r>
            <a:r>
              <a:t>::Lawyer(</a:t>
            </a:r>
            <a:r>
              <a:rPr>
                <a:solidFill>
                  <a:srgbClr val="3495AF"/>
                </a:solidFill>
              </a:rPr>
              <a:t>string</a:t>
            </a:r>
            <a:r>
              <a:t> name, </a:t>
            </a:r>
            <a:r>
              <a:rPr>
                <a:solidFill>
                  <a:srgbClr val="3495AF"/>
                </a:solidFill>
              </a:rPr>
              <a:t>string</a:t>
            </a:r>
            <a:r>
              <a:t> lawSchool, </a:t>
            </a:r>
            <a:r>
              <a:rPr>
                <a:solidFill>
                  <a:srgbClr val="0433FF"/>
                </a:solidFill>
              </a:rPr>
              <a:t>int</a:t>
            </a:r>
            <a:r>
              <a:t> years)</a:t>
            </a:r>
          </a:p>
          <a:p>
            <a:pPr algn="l" defTabSz="457200">
              <a:tabLst>
                <a:tab pos="342900" algn="l"/>
              </a:tabLst>
              <a:defRPr sz="4500">
                <a:latin typeface="Menlo"/>
                <a:ea typeface="Menlo"/>
                <a:cs typeface="Menlo"/>
                <a:sym typeface="Menlo"/>
              </a:defRPr>
            </a:pPr>
            <a:r>
              <a:t>               : Employee(name, years) {</a:t>
            </a:r>
          </a:p>
          <a:p>
            <a:pPr algn="l" defTabSz="457200">
              <a:tabLst>
                <a:tab pos="342900" algn="l"/>
              </a:tabLst>
              <a:defRPr sz="4500">
                <a:latin typeface="Menlo"/>
                <a:ea typeface="Menlo"/>
                <a:cs typeface="Menlo"/>
                <a:sym typeface="Menlo"/>
              </a:defRPr>
            </a:pPr>
            <a:r>
              <a:t>    myLawSchool = lawSchool;</a:t>
            </a:r>
          </a:p>
          <a:p>
            <a:pPr algn="l" defTabSz="457200">
              <a:tabLst>
                <a:tab pos="342900" algn="l"/>
              </a:tabLst>
              <a:defRPr sz="4500">
                <a:latin typeface="Menlo"/>
                <a:ea typeface="Menlo"/>
                <a:cs typeface="Menlo"/>
                <a:sym typeface="Menlo"/>
              </a:defRPr>
            </a:pPr>
            <a:r>
              <a:t>}</a:t>
            </a:r>
          </a:p>
          <a:p>
            <a:pPr algn="l" defTabSz="457200">
              <a:tabLst>
                <a:tab pos="342900" algn="l"/>
              </a:tabLst>
              <a:defRPr sz="4500">
                <a:latin typeface="Menlo"/>
                <a:ea typeface="Menlo"/>
                <a:cs typeface="Menlo"/>
                <a:sym typeface="Menlo"/>
              </a:defRPr>
            </a:pPr>
          </a:p>
          <a:p>
            <a:pPr algn="l" defTabSz="457200">
              <a:tabLst>
                <a:tab pos="342900" algn="l"/>
              </a:tabLst>
              <a:defRPr sz="4500">
                <a:solidFill>
                  <a:srgbClr val="008F00"/>
                </a:solidFill>
                <a:latin typeface="Menlo"/>
                <a:ea typeface="Menlo"/>
                <a:cs typeface="Menlo"/>
                <a:sym typeface="Menlo"/>
              </a:defRPr>
            </a:pPr>
            <a:r>
              <a:t>// overriding: replace version from Employee class</a:t>
            </a:r>
            <a:endParaRPr>
              <a:solidFill>
                <a:srgbClr val="000000"/>
              </a:solidFill>
            </a:endParaRPr>
          </a:p>
          <a:p>
            <a:pPr algn="l" defTabSz="457200">
              <a:tabLst>
                <a:tab pos="342900" algn="l"/>
              </a:tabLst>
              <a:defRPr sz="4500">
                <a:latin typeface="Menlo"/>
                <a:ea typeface="Menlo"/>
                <a:cs typeface="Menlo"/>
                <a:sym typeface="Menlo"/>
              </a:defRPr>
            </a:pPr>
            <a:r>
              <a:rPr>
                <a:solidFill>
                  <a:srgbClr val="0433FF"/>
                </a:solidFill>
              </a:rPr>
              <a:t>double</a:t>
            </a:r>
            <a:r>
              <a:t> </a:t>
            </a:r>
            <a:r>
              <a:rPr>
                <a:solidFill>
                  <a:srgbClr val="3495AF"/>
                </a:solidFill>
              </a:rPr>
              <a:t>Lawyer</a:t>
            </a:r>
            <a:r>
              <a:t>::salary() </a:t>
            </a:r>
            <a:r>
              <a:rPr>
                <a:solidFill>
                  <a:srgbClr val="0433FF"/>
                </a:solidFill>
              </a:rPr>
              <a:t>const</a:t>
            </a:r>
            <a:r>
              <a:t> {</a:t>
            </a:r>
          </a:p>
          <a:p>
            <a:pPr algn="l" defTabSz="457200">
              <a:tabLst>
                <a:tab pos="342900" algn="l"/>
              </a:tabLst>
              <a:defRPr sz="4500">
                <a:latin typeface="Menlo"/>
                <a:ea typeface="Menlo"/>
                <a:cs typeface="Menlo"/>
                <a:sym typeface="Menlo"/>
              </a:defRPr>
            </a:pPr>
            <a:r>
              <a:t>    </a:t>
            </a:r>
            <a:r>
              <a:rPr>
                <a:solidFill>
                  <a:srgbClr val="0433FF"/>
                </a:solidFill>
              </a:rPr>
              <a:t>return</a:t>
            </a:r>
            <a:r>
              <a:t> Employee::salary() * 2;</a:t>
            </a:r>
          </a:p>
          <a:p>
            <a:pPr algn="l" defTabSz="457200">
              <a:tabLst>
                <a:tab pos="342900" algn="l"/>
              </a:tabLst>
              <a:defRPr sz="4500">
                <a:latin typeface="Menlo"/>
                <a:ea typeface="Menlo"/>
                <a:cs typeface="Menlo"/>
                <a:sym typeface="Menlo"/>
              </a:defRPr>
            </a:pPr>
            <a:r>
              <a:t>}</a:t>
            </a:r>
          </a:p>
          <a:p>
            <a:pPr algn="l" defTabSz="457200">
              <a:tabLst>
                <a:tab pos="342900" algn="l"/>
              </a:tabLst>
              <a:defRPr sz="4500">
                <a:latin typeface="Menlo"/>
                <a:ea typeface="Menlo"/>
                <a:cs typeface="Menlo"/>
                <a:sym typeface="Menlo"/>
              </a:defRPr>
            </a:pPr>
          </a:p>
          <a:p>
            <a:pPr algn="l" defTabSz="457200">
              <a:tabLst>
                <a:tab pos="342900" algn="l"/>
              </a:tabLst>
              <a:defRPr sz="4500">
                <a:latin typeface="Menlo"/>
                <a:ea typeface="Menlo"/>
                <a:cs typeface="Menlo"/>
                <a:sym typeface="Menlo"/>
              </a:defRPr>
            </a:pPr>
            <a:r>
              <a:rPr>
                <a:solidFill>
                  <a:srgbClr val="0433FF"/>
                </a:solidFill>
              </a:rPr>
              <a:t>void</a:t>
            </a:r>
            <a:r>
              <a:t> </a:t>
            </a:r>
            <a:r>
              <a:rPr>
                <a:solidFill>
                  <a:srgbClr val="3495AF"/>
                </a:solidFill>
              </a:rPr>
              <a:t>Lawyer</a:t>
            </a:r>
            <a:r>
              <a:t>::sue(</a:t>
            </a:r>
            <a:r>
              <a:rPr>
                <a:solidFill>
                  <a:srgbClr val="3495AF"/>
                </a:solidFill>
              </a:rPr>
              <a:t>string</a:t>
            </a:r>
            <a:r>
              <a:t> person) {</a:t>
            </a:r>
          </a:p>
          <a:p>
            <a:pPr algn="l" defTabSz="457200">
              <a:tabLst>
                <a:tab pos="342900" algn="l"/>
              </a:tabLst>
              <a:defRPr sz="4500">
                <a:solidFill>
                  <a:srgbClr val="B4261A"/>
                </a:solidFill>
                <a:latin typeface="Menlo"/>
                <a:ea typeface="Menlo"/>
                <a:cs typeface="Menlo"/>
                <a:sym typeface="Menlo"/>
              </a:defRPr>
            </a:pPr>
            <a:r>
              <a:rPr>
                <a:solidFill>
                  <a:srgbClr val="000000"/>
                </a:solidFill>
              </a:rPr>
              <a:t>    cout &lt;&lt; </a:t>
            </a:r>
            <a:r>
              <a:t>"See you in court, "</a:t>
            </a:r>
            <a:r>
              <a:rPr>
                <a:solidFill>
                  <a:srgbClr val="000000"/>
                </a:solidFill>
              </a:rPr>
              <a:t> &lt;&lt; person &lt;&lt; endl;</a:t>
            </a:r>
            <a:endParaRPr>
              <a:solidFill>
                <a:srgbClr val="000000"/>
              </a:solidFill>
            </a:endParaRPr>
          </a:p>
          <a:p>
            <a:pPr algn="l" defTabSz="457200">
              <a:tabLst>
                <a:tab pos="342900" algn="l"/>
              </a:tabLst>
              <a:defRPr sz="45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08" name="Image" descr="Image"/>
          <p:cNvPicPr>
            <a:picLocks noChangeAspect="1"/>
          </p:cNvPicPr>
          <p:nvPr/>
        </p:nvPicPr>
        <p:blipFill>
          <a:blip r:embed="rId2">
            <a:extLst/>
          </a:blip>
          <a:stretch>
            <a:fillRect/>
          </a:stretch>
        </p:blipFill>
        <p:spPr>
          <a:xfrm>
            <a:off x="16775830" y="4028017"/>
            <a:ext cx="7675039" cy="3171407"/>
          </a:xfrm>
          <a:prstGeom prst="rect">
            <a:avLst/>
          </a:prstGeom>
          <a:ln w="12700">
            <a:miter lim="400000"/>
          </a:ln>
        </p:spPr>
      </p:pic>
      <p:sp>
        <p:nvSpPr>
          <p:cNvPr id="409" name="Perils of Inheritance (i.e., think before you inher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Perils of Inheritance (i.e., think before you inherit!)</a:t>
            </a:r>
          </a:p>
        </p:txBody>
      </p:sp>
      <p:sp>
        <p:nvSpPr>
          <p:cNvPr id="410"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11" name="Consider the following places you might use inheritance:…"/>
          <p:cNvSpPr txBox="1"/>
          <p:nvPr/>
        </p:nvSpPr>
        <p:spPr>
          <a:xfrm>
            <a:off x="218284" y="3000063"/>
            <a:ext cx="16815517" cy="361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pPr>
            <a:r>
              <a:t>Consider the following places you might use inheritance: </a:t>
            </a:r>
          </a:p>
          <a:p>
            <a:pPr marL="571500" indent="-571500" algn="l" defTabSz="457200">
              <a:buSzPct val="75000"/>
              <a:buFont typeface="Helvetica Neue"/>
              <a:buChar char="•"/>
              <a:tabLst>
                <a:tab pos="342900" algn="l"/>
              </a:tabLst>
              <a:defRPr sz="4500"/>
            </a:pPr>
            <a:r>
              <a:t>class </a:t>
            </a:r>
            <a:r>
              <a:rPr>
                <a:latin typeface="Menlo"/>
                <a:ea typeface="Menlo"/>
                <a:cs typeface="Menlo"/>
                <a:sym typeface="Menlo"/>
              </a:rPr>
              <a:t>Point3D</a:t>
            </a:r>
            <a:r>
              <a:t> extends </a:t>
            </a:r>
            <a:r>
              <a:rPr>
                <a:latin typeface="Menlo"/>
                <a:ea typeface="Menlo"/>
                <a:cs typeface="Menlo"/>
                <a:sym typeface="Menlo"/>
              </a:rPr>
              <a:t>Point2D</a:t>
            </a:r>
            <a:r>
              <a:t> and adds z-coordinate</a:t>
            </a:r>
          </a:p>
          <a:p>
            <a:pPr marL="571500" indent="-571500" algn="l" defTabSz="457200">
              <a:buSzPct val="75000"/>
              <a:buFont typeface="Helvetica Neue"/>
              <a:buChar char="•"/>
              <a:tabLst>
                <a:tab pos="342900" algn="l"/>
              </a:tabLst>
              <a:defRPr sz="4500"/>
            </a:pPr>
            <a:r>
              <a:t>class </a:t>
            </a:r>
            <a:r>
              <a:rPr>
                <a:latin typeface="Menlo"/>
                <a:ea typeface="Menlo"/>
                <a:cs typeface="Menlo"/>
                <a:sym typeface="Menlo"/>
              </a:rPr>
              <a:t>Square</a:t>
            </a:r>
            <a:r>
              <a:t> extends </a:t>
            </a:r>
            <a:r>
              <a:rPr>
                <a:latin typeface="Menlo"/>
                <a:ea typeface="Menlo"/>
                <a:cs typeface="Menlo"/>
                <a:sym typeface="Menlo"/>
              </a:rPr>
              <a:t>Rectangle</a:t>
            </a:r>
            <a:r>
              <a:t> (or vice versa?)</a:t>
            </a:r>
          </a:p>
          <a:p>
            <a:pPr marL="571500" indent="-571500" algn="l" defTabSz="457200">
              <a:buSzPct val="75000"/>
              <a:buFont typeface="Helvetica Neue"/>
              <a:buChar char="•"/>
              <a:tabLst>
                <a:tab pos="342900" algn="l"/>
              </a:tabLst>
              <a:defRPr sz="4500"/>
            </a:pPr>
            <a:r>
              <a:t>class </a:t>
            </a:r>
            <a:r>
              <a:rPr>
                <a:latin typeface="Menlo"/>
                <a:ea typeface="Menlo"/>
                <a:cs typeface="Menlo"/>
                <a:sym typeface="Menlo"/>
              </a:rPr>
              <a:t>SortedVector</a:t>
            </a:r>
            <a:r>
              <a:t> extends </a:t>
            </a:r>
            <a:r>
              <a:rPr>
                <a:latin typeface="Menlo"/>
                <a:ea typeface="Menlo"/>
                <a:cs typeface="Menlo"/>
                <a:sym typeface="Menlo"/>
              </a:rPr>
              <a:t>Vector</a:t>
            </a:r>
            <a:r>
              <a:t>, keeps it in sorted order </a:t>
            </a:r>
          </a:p>
        </p:txBody>
      </p:sp>
      <p:pic>
        <p:nvPicPr>
          <p:cNvPr id="412" name="Image" descr="Image"/>
          <p:cNvPicPr>
            <a:picLocks noChangeAspect="1"/>
          </p:cNvPicPr>
          <p:nvPr/>
        </p:nvPicPr>
        <p:blipFill>
          <a:blip r:embed="rId3">
            <a:extLst/>
          </a:blip>
          <a:stretch>
            <a:fillRect/>
          </a:stretch>
        </p:blipFill>
        <p:spPr>
          <a:xfrm>
            <a:off x="19052430" y="8163395"/>
            <a:ext cx="4037446" cy="1524588"/>
          </a:xfrm>
          <a:prstGeom prst="rect">
            <a:avLst/>
          </a:prstGeom>
          <a:ln w="12700">
            <a:miter lim="400000"/>
          </a:ln>
        </p:spPr>
      </p:pic>
      <p:sp>
        <p:nvSpPr>
          <p:cNvPr id="413" name="What's wrong with these examples? Is inheritance good here?…"/>
          <p:cNvSpPr txBox="1"/>
          <p:nvPr/>
        </p:nvSpPr>
        <p:spPr>
          <a:xfrm>
            <a:off x="218284" y="8099126"/>
            <a:ext cx="19278361" cy="361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pPr>
            <a:r>
              <a:t>What's wrong with these examples? Is inheritance good here?</a:t>
            </a:r>
          </a:p>
          <a:p>
            <a:pPr marL="571500" indent="-571500" algn="l" defTabSz="457200">
              <a:buSzPct val="75000"/>
              <a:buFont typeface="Helvetica Neue"/>
              <a:buChar char="•"/>
              <a:tabLst>
                <a:tab pos="342900" algn="l"/>
              </a:tabLst>
              <a:defRPr sz="4500"/>
            </a:pPr>
            <a:r>
              <a:rPr>
                <a:latin typeface="Menlo"/>
                <a:ea typeface="Menlo"/>
                <a:cs typeface="Menlo"/>
                <a:sym typeface="Menlo"/>
              </a:rPr>
              <a:t>Point2D</a:t>
            </a:r>
            <a:r>
              <a:t>'s </a:t>
            </a:r>
            <a:r>
              <a:rPr>
                <a:latin typeface="Menlo"/>
                <a:ea typeface="Menlo"/>
                <a:cs typeface="Menlo"/>
                <a:sym typeface="Menlo"/>
              </a:rPr>
              <a:t>distance()</a:t>
            </a:r>
            <a:r>
              <a:t> function is wrong for 3D points</a:t>
            </a:r>
          </a:p>
          <a:p>
            <a:pPr marL="571500" indent="-571500" algn="l" defTabSz="457200">
              <a:buSzPct val="75000"/>
              <a:buFont typeface="Helvetica Neue"/>
              <a:buChar char="•"/>
              <a:tabLst>
                <a:tab pos="342900" algn="l"/>
              </a:tabLst>
              <a:defRPr sz="4500"/>
            </a:pPr>
            <a:r>
              <a:rPr>
                <a:latin typeface="Menlo"/>
                <a:ea typeface="Menlo"/>
                <a:cs typeface="Menlo"/>
                <a:sym typeface="Menlo"/>
              </a:rPr>
              <a:t>Rectangle</a:t>
            </a:r>
            <a:r>
              <a:t> supports operations a </a:t>
            </a:r>
            <a:r>
              <a:rPr>
                <a:latin typeface="Menlo"/>
                <a:ea typeface="Menlo"/>
                <a:cs typeface="Menlo"/>
                <a:sym typeface="Menlo"/>
              </a:rPr>
              <a:t>Square</a:t>
            </a:r>
            <a:r>
              <a:t> shouldn't (e.g. </a:t>
            </a:r>
            <a:r>
              <a:rPr>
                <a:latin typeface="Menlo"/>
                <a:ea typeface="Menlo"/>
                <a:cs typeface="Menlo"/>
                <a:sym typeface="Menlo"/>
              </a:rPr>
              <a:t>setWidth</a:t>
            </a:r>
            <a:r>
              <a:t>)</a:t>
            </a:r>
          </a:p>
          <a:p>
            <a:pPr marL="571500" indent="-571500" algn="l" defTabSz="457200">
              <a:buSzPct val="75000"/>
              <a:buFont typeface="Helvetica Neue"/>
              <a:buChar char="•"/>
              <a:tabLst>
                <a:tab pos="342900" algn="l"/>
              </a:tabLst>
              <a:defRPr sz="4500"/>
            </a:pPr>
            <a:r>
              <a:rPr>
                <a:latin typeface="Menlo"/>
                <a:ea typeface="Menlo"/>
                <a:cs typeface="Menlo"/>
                <a:sym typeface="Menlo"/>
              </a:rPr>
              <a:t>SortedVector</a:t>
            </a:r>
            <a:r>
              <a:t> might confuse client; they call insert at an index, then check that index, and the element they inserted is elsewhere!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1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1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1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1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13" grpId="1"/>
    </p:bldLst>
  </p:timing>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5" name="Private Inheritan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Private Inheritance</a:t>
            </a:r>
          </a:p>
        </p:txBody>
      </p:sp>
      <p:sp>
        <p:nvSpPr>
          <p:cNvPr id="416"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17" name="class Name : private SuperclassName { ..."/>
          <p:cNvSpPr txBox="1"/>
          <p:nvPr/>
        </p:nvSpPr>
        <p:spPr>
          <a:xfrm>
            <a:off x="334814" y="2381090"/>
            <a:ext cx="16815517" cy="932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a:solidFill>
                  <a:srgbClr val="0433FF"/>
                </a:solidFill>
              </a:rPr>
              <a:t>class</a:t>
            </a:r>
            <a:r>
              <a:t> Name : </a:t>
            </a:r>
            <a:r>
              <a:rPr>
                <a:solidFill>
                  <a:srgbClr val="0433FF"/>
                </a:solidFill>
              </a:rPr>
              <a:t>private</a:t>
            </a:r>
            <a:r>
              <a:t> SuperclassName { ...</a:t>
            </a:r>
          </a:p>
        </p:txBody>
      </p:sp>
      <p:sp>
        <p:nvSpPr>
          <p:cNvPr id="418" name="private inheritance: Copies code from superclass but does not publicly advertise that your class extends that superclass.…"/>
          <p:cNvSpPr txBox="1"/>
          <p:nvPr/>
        </p:nvSpPr>
        <p:spPr>
          <a:xfrm>
            <a:off x="334814" y="4311886"/>
            <a:ext cx="23714372" cy="69491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b="1">
                <a:latin typeface="Helvetica Neue"/>
                <a:ea typeface="Helvetica Neue"/>
                <a:cs typeface="Helvetica Neue"/>
                <a:sym typeface="Helvetica Neue"/>
              </a:rPr>
              <a:t>private inheritance</a:t>
            </a:r>
            <a:r>
              <a:t>: Copies code from superclass but does not publicly advertise that your class extends that superclass. </a:t>
            </a:r>
          </a:p>
          <a:p>
            <a:pPr marL="571500" indent="-571500" algn="l" defTabSz="457200">
              <a:buSzPct val="75000"/>
              <a:buFont typeface="Helvetica Neue"/>
              <a:buChar char="•"/>
              <a:tabLst>
                <a:tab pos="342900" algn="l"/>
              </a:tabLst>
              <a:defRPr sz="5500"/>
            </a:pPr>
            <a:r>
              <a:t>Good for cases where you want to inherit another class's code, but you don't want outside clients to be able to randomly call it. </a:t>
            </a:r>
          </a:p>
          <a:p>
            <a:pPr marL="571500" indent="-571500" algn="l" defTabSz="457200">
              <a:buSzPct val="75000"/>
              <a:buFont typeface="Helvetica Neue"/>
              <a:buChar char="•"/>
              <a:tabLst>
                <a:tab pos="342900" algn="l"/>
              </a:tabLst>
              <a:defRPr sz="5500"/>
            </a:pPr>
            <a:r>
              <a:t>Example: Have </a:t>
            </a:r>
            <a:r>
              <a:rPr>
                <a:latin typeface="Menlo"/>
                <a:ea typeface="Menlo"/>
                <a:cs typeface="Menlo"/>
                <a:sym typeface="Menlo"/>
              </a:rPr>
              <a:t>Point3D</a:t>
            </a:r>
            <a:r>
              <a:t> privately extend </a:t>
            </a:r>
            <a:r>
              <a:rPr>
                <a:latin typeface="Menlo"/>
                <a:ea typeface="Menlo"/>
                <a:cs typeface="Menlo"/>
                <a:sym typeface="Menlo"/>
              </a:rPr>
              <a:t>Point2D</a:t>
            </a:r>
            <a:r>
              <a:t> and add z-coordinate functionality. </a:t>
            </a:r>
          </a:p>
          <a:p>
            <a:pPr marL="571500" indent="-571500" algn="l" defTabSz="457200">
              <a:buSzPct val="75000"/>
              <a:buFont typeface="Helvetica Neue"/>
              <a:buChar char="•"/>
              <a:tabLst>
                <a:tab pos="342900" algn="l"/>
              </a:tabLst>
              <a:defRPr sz="5500"/>
            </a:pPr>
            <a:r>
              <a:t>Example: Have </a:t>
            </a:r>
            <a:r>
              <a:rPr>
                <a:latin typeface="Menlo"/>
                <a:ea typeface="Menlo"/>
                <a:cs typeface="Menlo"/>
                <a:sym typeface="Menlo"/>
              </a:rPr>
              <a:t>SortedVector</a:t>
            </a:r>
            <a:r>
              <a:t> privately extend </a:t>
            </a:r>
            <a:r>
              <a:rPr>
                <a:latin typeface="Menlo"/>
                <a:ea typeface="Menlo"/>
                <a:cs typeface="Menlo"/>
                <a:sym typeface="Menlo"/>
              </a:rPr>
              <a:t>Vector</a:t>
            </a:r>
            <a:r>
              <a:t> and add only the public members it feels are appropriate (e.g., no </a:t>
            </a:r>
            <a:r>
              <a:rPr>
                <a:latin typeface="Menlo"/>
                <a:ea typeface="Menlo"/>
                <a:cs typeface="Menlo"/>
                <a:sym typeface="Menlo"/>
              </a:rPr>
              <a:t>insert</a:t>
            </a:r>
            <a:r>
              <a:t>).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0" name="Pure Virtual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Pure Virtual Functions</a:t>
            </a:r>
          </a:p>
        </p:txBody>
      </p:sp>
      <p:sp>
        <p:nvSpPr>
          <p:cNvPr id="421"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22" name="virtual returntype name(params) = 0;"/>
          <p:cNvSpPr txBox="1"/>
          <p:nvPr/>
        </p:nvSpPr>
        <p:spPr>
          <a:xfrm>
            <a:off x="334814" y="2381090"/>
            <a:ext cx="16815517" cy="9449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virtual </a:t>
            </a:r>
            <a:r>
              <a:rPr b="1">
                <a:latin typeface="Helvetica Neue"/>
                <a:ea typeface="Helvetica Neue"/>
                <a:cs typeface="Helvetica Neue"/>
                <a:sym typeface="Helvetica Neue"/>
              </a:rPr>
              <a:t>returntype</a:t>
            </a:r>
            <a:r>
              <a:t> </a:t>
            </a:r>
            <a:r>
              <a:rPr b="1">
                <a:latin typeface="Helvetica Neue"/>
                <a:ea typeface="Helvetica Neue"/>
                <a:cs typeface="Helvetica Neue"/>
                <a:sym typeface="Helvetica Neue"/>
              </a:rPr>
              <a:t>name(params)</a:t>
            </a:r>
            <a:r>
              <a:t> = 0;</a:t>
            </a:r>
          </a:p>
        </p:txBody>
      </p:sp>
      <p:sp>
        <p:nvSpPr>
          <p:cNvPr id="423" name="pure virtual function: Declared in superclass's .h file and set to 0 (nullptr). An absent function that has not been implemented.…"/>
          <p:cNvSpPr txBox="1"/>
          <p:nvPr/>
        </p:nvSpPr>
        <p:spPr>
          <a:xfrm>
            <a:off x="334814" y="4311886"/>
            <a:ext cx="23714372" cy="43485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b="1">
                <a:latin typeface="Helvetica Neue"/>
                <a:ea typeface="Helvetica Neue"/>
                <a:cs typeface="Helvetica Neue"/>
                <a:sym typeface="Helvetica Neue"/>
              </a:rPr>
              <a:t>pure virtual function: </a:t>
            </a:r>
            <a:r>
              <a:t>Declared in superclass's .h file and set to 0 (nullptr). An absent function that has not been implemented. </a:t>
            </a:r>
          </a:p>
          <a:p>
            <a:pPr marL="698500" indent="-698500" algn="l" defTabSz="457200">
              <a:buSzPct val="75000"/>
              <a:buFont typeface="Helvetica Neue"/>
              <a:buChar char="•"/>
              <a:tabLst>
                <a:tab pos="342900" algn="l"/>
              </a:tabLst>
              <a:defRPr sz="5500"/>
            </a:pPr>
            <a:r>
              <a:t>Must be implemented by any subclass, or it cannot be used.</a:t>
            </a:r>
          </a:p>
          <a:p>
            <a:pPr marL="698500" indent="-698500" algn="l" defTabSz="457200">
              <a:buSzPct val="75000"/>
              <a:buFont typeface="Helvetica Neue"/>
              <a:buChar char="•"/>
              <a:tabLst>
                <a:tab pos="342900" algn="l"/>
              </a:tabLst>
              <a:defRPr sz="5500"/>
            </a:pPr>
            <a:r>
              <a:t>A way of forcing subclasses to add certain important behavior. </a:t>
            </a:r>
          </a:p>
        </p:txBody>
      </p:sp>
      <p:sp>
        <p:nvSpPr>
          <p:cNvPr id="424" name="class Employee {…"/>
          <p:cNvSpPr txBox="1"/>
          <p:nvPr/>
        </p:nvSpPr>
        <p:spPr>
          <a:xfrm>
            <a:off x="451555" y="8299905"/>
            <a:ext cx="18350118" cy="346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tabLst>
                <a:tab pos="342900" algn="l"/>
              </a:tabLst>
              <a:defRPr sz="4500">
                <a:latin typeface="Menlo"/>
                <a:ea typeface="Menlo"/>
                <a:cs typeface="Menlo"/>
                <a:sym typeface="Menlo"/>
              </a:defRPr>
            </a:pPr>
            <a:r>
              <a:rPr>
                <a:solidFill>
                  <a:srgbClr val="0433FF"/>
                </a:solidFill>
              </a:rPr>
              <a:t>class</a:t>
            </a:r>
            <a:r>
              <a:t> Employee {</a:t>
            </a:r>
          </a:p>
          <a:p>
            <a:pPr algn="l" defTabSz="457200">
              <a:tabLst>
                <a:tab pos="342900" algn="l"/>
              </a:tabLst>
              <a:defRPr sz="4500">
                <a:latin typeface="Menlo"/>
                <a:ea typeface="Menlo"/>
                <a:cs typeface="Menlo"/>
                <a:sym typeface="Menlo"/>
              </a:defRPr>
            </a:pPr>
            <a:r>
              <a:t>    ...</a:t>
            </a:r>
          </a:p>
          <a:p>
            <a:pPr algn="l" defTabSz="457200">
              <a:tabLst>
                <a:tab pos="342900" algn="l"/>
              </a:tabLst>
              <a:defRPr sz="4500">
                <a:latin typeface="Menlo"/>
                <a:ea typeface="Menlo"/>
                <a:cs typeface="Menlo"/>
                <a:sym typeface="Menlo"/>
              </a:defRPr>
            </a:pPr>
            <a:r>
              <a:t>    </a:t>
            </a:r>
            <a:r>
              <a:rPr>
                <a:solidFill>
                  <a:srgbClr val="0433FF"/>
                </a:solidFill>
              </a:rPr>
              <a:t>virtual</a:t>
            </a:r>
            <a:r>
              <a:t> </a:t>
            </a:r>
            <a:r>
              <a:rPr>
                <a:solidFill>
                  <a:srgbClr val="0433FF"/>
                </a:solidFill>
              </a:rPr>
              <a:t>void</a:t>
            </a:r>
            <a:r>
              <a:t> work() = 0;  </a:t>
            </a:r>
            <a:r>
              <a:rPr>
                <a:solidFill>
                  <a:srgbClr val="008F00"/>
                </a:solidFill>
              </a:rPr>
              <a:t>// every employee does</a:t>
            </a:r>
          </a:p>
          <a:p>
            <a:pPr algn="l" defTabSz="457200">
              <a:tabLst>
                <a:tab pos="342900" algn="l"/>
              </a:tabLst>
              <a:defRPr sz="4500">
                <a:solidFill>
                  <a:srgbClr val="008F00"/>
                </a:solidFill>
                <a:latin typeface="Menlo"/>
                <a:ea typeface="Menlo"/>
                <a:cs typeface="Menlo"/>
                <a:sym typeface="Menlo"/>
              </a:defRPr>
            </a:pPr>
            <a:r>
              <a:rPr>
                <a:solidFill>
                  <a:srgbClr val="000000"/>
                </a:solidFill>
              </a:rPr>
              <a:t>                              </a:t>
            </a:r>
            <a:r>
              <a:t>// some kind of work</a:t>
            </a:r>
            <a:endParaRPr>
              <a:solidFill>
                <a:srgbClr val="000000"/>
              </a:solidFill>
            </a:endParaRPr>
          </a:p>
          <a:p>
            <a:pPr algn="l" defTabSz="457200">
              <a:tabLst>
                <a:tab pos="342900" algn="l"/>
              </a:tabLst>
              <a:defRPr sz="4500">
                <a:latin typeface="Menlo"/>
                <a:ea typeface="Menlo"/>
                <a:cs typeface="Menlo"/>
                <a:sym typeface="Menlo"/>
              </a:defRPr>
            </a:pPr>
            <a:r>
              <a:t>};</a:t>
            </a:r>
          </a:p>
        </p:txBody>
      </p:sp>
      <p:sp>
        <p:nvSpPr>
          <p:cNvPr id="425" name="FYI: In Java, this is called an abstract method."/>
          <p:cNvSpPr txBox="1"/>
          <p:nvPr/>
        </p:nvSpPr>
        <p:spPr>
          <a:xfrm>
            <a:off x="505728" y="12382847"/>
            <a:ext cx="12651741"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FYI: In Java, this is called an </a:t>
            </a:r>
            <a:r>
              <a:rPr i="1">
                <a:latin typeface="Helvetica Neue"/>
                <a:ea typeface="Helvetica Neue"/>
                <a:cs typeface="Helvetica Neue"/>
                <a:sym typeface="Helvetica Neue"/>
              </a:rPr>
              <a:t>abstract method</a:t>
            </a:r>
            <a:r>
              <a:t>.</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7" name="Multiple Inheritan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Multiple Inheritance</a:t>
            </a:r>
          </a:p>
        </p:txBody>
      </p:sp>
      <p:sp>
        <p:nvSpPr>
          <p:cNvPr id="428"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29" name="class Name : public Superclass1, public Superclass2, ..."/>
          <p:cNvSpPr txBox="1"/>
          <p:nvPr/>
        </p:nvSpPr>
        <p:spPr>
          <a:xfrm>
            <a:off x="334814" y="1802876"/>
            <a:ext cx="22792711" cy="9449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class </a:t>
            </a:r>
            <a:r>
              <a:rPr b="1" i="1">
                <a:latin typeface="Helvetica Neue"/>
                <a:ea typeface="Helvetica Neue"/>
                <a:cs typeface="Helvetica Neue"/>
                <a:sym typeface="Helvetica Neue"/>
              </a:rPr>
              <a:t>Name</a:t>
            </a:r>
            <a:r>
              <a:t> : public </a:t>
            </a:r>
            <a:r>
              <a:rPr b="1" i="1">
                <a:latin typeface="Helvetica Neue"/>
                <a:ea typeface="Helvetica Neue"/>
                <a:cs typeface="Helvetica Neue"/>
                <a:sym typeface="Helvetica Neue"/>
              </a:rPr>
              <a:t>Superclass1</a:t>
            </a:r>
            <a:r>
              <a:t>, public </a:t>
            </a:r>
            <a:r>
              <a:rPr b="1" i="1">
                <a:latin typeface="Helvetica Neue"/>
                <a:ea typeface="Helvetica Neue"/>
                <a:cs typeface="Helvetica Neue"/>
                <a:sym typeface="Helvetica Neue"/>
              </a:rPr>
              <a:t>Superclass2</a:t>
            </a:r>
            <a:r>
              <a:t>, ... </a:t>
            </a:r>
          </a:p>
        </p:txBody>
      </p:sp>
      <p:sp>
        <p:nvSpPr>
          <p:cNvPr id="430" name="multiple inheritance: When one subclass has multiple superclasses.…"/>
          <p:cNvSpPr txBox="1"/>
          <p:nvPr/>
        </p:nvSpPr>
        <p:spPr>
          <a:xfrm>
            <a:off x="334814" y="3141051"/>
            <a:ext cx="23714372" cy="43485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b="1">
                <a:latin typeface="Helvetica Neue"/>
                <a:ea typeface="Helvetica Neue"/>
                <a:cs typeface="Helvetica Neue"/>
                <a:sym typeface="Helvetica Neue"/>
              </a:rPr>
              <a:t>multiple inheritance: </a:t>
            </a:r>
            <a:r>
              <a:t>When one subclass has multiple superclasses. </a:t>
            </a:r>
          </a:p>
          <a:p>
            <a:pPr marL="698500" indent="-698500" algn="l" defTabSz="457200">
              <a:buSzPct val="75000"/>
              <a:buFont typeface="Helvetica Neue"/>
              <a:buChar char="•"/>
              <a:tabLst>
                <a:tab pos="342900" algn="l"/>
              </a:tabLst>
              <a:defRPr sz="5500"/>
            </a:pPr>
            <a:r>
              <a:t>Forbidden in many OO languages (e.g. Java) but allowed in C++. </a:t>
            </a:r>
          </a:p>
          <a:p>
            <a:pPr marL="698500" indent="-698500" algn="l" defTabSz="457200">
              <a:buSzPct val="75000"/>
              <a:buFont typeface="Helvetica Neue"/>
              <a:buChar char="•"/>
              <a:tabLst>
                <a:tab pos="342900" algn="l"/>
              </a:tabLst>
              <a:defRPr sz="5500"/>
            </a:pPr>
            <a:r>
              <a:t>Convenient because it allows code sharing from multiple sources. </a:t>
            </a:r>
          </a:p>
          <a:p>
            <a:pPr marL="698500" indent="-698500" algn="l" defTabSz="457200">
              <a:buSzPct val="75000"/>
              <a:buFont typeface="Helvetica Neue"/>
              <a:buChar char="•"/>
              <a:tabLst>
                <a:tab pos="342900" algn="l"/>
              </a:tabLst>
              <a:defRPr sz="5500"/>
            </a:pPr>
            <a:r>
              <a:t>Can be confusing or buggy, e.g. when both superclasses define a member with the same name. </a:t>
            </a:r>
          </a:p>
        </p:txBody>
      </p:sp>
      <p:sp>
        <p:nvSpPr>
          <p:cNvPr id="431" name="Example: The C++ I/O streams use multiple inheritance:"/>
          <p:cNvSpPr txBox="1"/>
          <p:nvPr/>
        </p:nvSpPr>
        <p:spPr>
          <a:xfrm>
            <a:off x="913372" y="8409794"/>
            <a:ext cx="8010748" cy="26340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5500"/>
            </a:lvl1pPr>
          </a:lstStyle>
          <a:p>
            <a:pPr/>
            <a:r>
              <a:t>Example: The C++ I/O streams use multiple inheritance: </a:t>
            </a:r>
          </a:p>
        </p:txBody>
      </p:sp>
      <p:pic>
        <p:nvPicPr>
          <p:cNvPr id="432" name="page18image696.png" descr="page18image696.png"/>
          <p:cNvPicPr>
            <a:picLocks noChangeAspect="1"/>
          </p:cNvPicPr>
          <p:nvPr/>
        </p:nvPicPr>
        <p:blipFill>
          <a:blip r:embed="rId2">
            <a:extLst/>
          </a:blip>
          <a:stretch>
            <a:fillRect/>
          </a:stretch>
        </p:blipFill>
        <p:spPr>
          <a:xfrm>
            <a:off x="8500936" y="6835025"/>
            <a:ext cx="13766512" cy="6507805"/>
          </a:xfrm>
          <a:prstGeom prst="rect">
            <a:avLst/>
          </a:prstGeom>
          <a:ln w="12700">
            <a:miter lim="400000"/>
          </a:ln>
        </p:spPr>
      </p:pic>
      <p:sp>
        <p:nvSpPr>
          <p:cNvPr id="433" name="Text"/>
          <p:cNvSpPr txBox="1"/>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5" name="page20image704.png" descr="page20image704.png"/>
          <p:cNvPicPr>
            <a:picLocks noChangeAspect="1"/>
          </p:cNvPicPr>
          <p:nvPr/>
        </p:nvPicPr>
        <p:blipFill>
          <a:blip r:embed="rId2">
            <a:extLst/>
          </a:blip>
          <a:stretch>
            <a:fillRect/>
          </a:stretch>
        </p:blipFill>
        <p:spPr>
          <a:xfrm>
            <a:off x="16110999" y="2115553"/>
            <a:ext cx="8232806" cy="8091557"/>
          </a:xfrm>
          <a:prstGeom prst="rect">
            <a:avLst/>
          </a:prstGeom>
          <a:ln w="12700">
            <a:miter lim="400000"/>
          </a:ln>
        </p:spPr>
      </p:pic>
      <p:sp>
        <p:nvSpPr>
          <p:cNvPr id="436" name="Text"/>
          <p:cNvSpPr txBox="1"/>
          <p:nvPr/>
        </p:nvSpPr>
        <p:spPr>
          <a:xfrm>
            <a:off x="16535559" y="255792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37" name="Polymorphis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Polymorphism</a:t>
            </a:r>
          </a:p>
        </p:txBody>
      </p:sp>
      <p:sp>
        <p:nvSpPr>
          <p:cNvPr id="438"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39" name="polymorphism: Ability for the same code to be used with different types of objects and behave differently with each.…"/>
          <p:cNvSpPr txBox="1"/>
          <p:nvPr/>
        </p:nvSpPr>
        <p:spPr>
          <a:xfrm>
            <a:off x="334814" y="2002086"/>
            <a:ext cx="16138868" cy="77521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b="1">
                <a:latin typeface="Helvetica Neue"/>
                <a:ea typeface="Helvetica Neue"/>
                <a:cs typeface="Helvetica Neue"/>
                <a:sym typeface="Helvetica Neue"/>
              </a:rPr>
              <a:t>polymorphism: </a:t>
            </a:r>
            <a:r>
              <a:t>Ability for the same code to be used with different types of objects and behave differently with each. </a:t>
            </a:r>
          </a:p>
          <a:p>
            <a:pPr marL="698500" indent="-698500" algn="l" defTabSz="457200">
              <a:buSzPct val="75000"/>
              <a:buFont typeface="Helvetica Neue"/>
              <a:buChar char="•"/>
              <a:tabLst>
                <a:tab pos="342900" algn="l"/>
              </a:tabLst>
              <a:defRPr sz="5500"/>
            </a:pPr>
            <a:r>
              <a:t>Templates provide </a:t>
            </a:r>
            <a:r>
              <a:rPr i="1">
                <a:latin typeface="Helvetica Neue"/>
                <a:ea typeface="Helvetica Neue"/>
                <a:cs typeface="Helvetica Neue"/>
                <a:sym typeface="Helvetica Neue"/>
              </a:rPr>
              <a:t>compile-time</a:t>
            </a:r>
            <a:r>
              <a:t> polymorphism. Inheritance provides </a:t>
            </a:r>
            <a:r>
              <a:rPr i="1">
                <a:latin typeface="Helvetica Neue"/>
                <a:ea typeface="Helvetica Neue"/>
                <a:cs typeface="Helvetica Neue"/>
                <a:sym typeface="Helvetica Neue"/>
              </a:rPr>
              <a:t>run-time</a:t>
            </a:r>
            <a:r>
              <a:t> polymorphism. </a:t>
            </a:r>
          </a:p>
          <a:p>
            <a:pPr algn="l" defTabSz="457200">
              <a:tabLst>
                <a:tab pos="342900" algn="l"/>
              </a:tabLst>
              <a:defRPr sz="5500"/>
            </a:pPr>
          </a:p>
          <a:p>
            <a:pPr algn="l" defTabSz="457200">
              <a:tabLst>
                <a:tab pos="342900" algn="l"/>
              </a:tabLst>
              <a:defRPr sz="5500"/>
            </a:pPr>
            <a:r>
              <a:rPr i="1">
                <a:latin typeface="Helvetica Neue"/>
                <a:ea typeface="Helvetica Neue"/>
                <a:cs typeface="Helvetica Neue"/>
                <a:sym typeface="Helvetica Neue"/>
              </a:rPr>
              <a:t>Idea</a:t>
            </a:r>
            <a:r>
              <a:t>: Client code can call a method on different kinds of objects, and the resulting behavior will be different. </a:t>
            </a:r>
          </a:p>
        </p:txBody>
      </p:sp>
      <p:sp>
        <p:nvSpPr>
          <p:cNvPr id="440" name="Text"/>
          <p:cNvSpPr txBox="1"/>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grpSp>
        <p:nvGrpSpPr>
          <p:cNvPr id="470" name="Group"/>
          <p:cNvGrpSpPr/>
          <p:nvPr/>
        </p:nvGrpSpPr>
        <p:grpSpPr>
          <a:xfrm>
            <a:off x="8389470" y="9194020"/>
            <a:ext cx="7605060" cy="4173291"/>
            <a:chOff x="0" y="0"/>
            <a:chExt cx="7605059" cy="4173290"/>
          </a:xfrm>
        </p:grpSpPr>
        <p:grpSp>
          <p:nvGrpSpPr>
            <p:cNvPr id="446" name="Group"/>
            <p:cNvGrpSpPr/>
            <p:nvPr/>
          </p:nvGrpSpPr>
          <p:grpSpPr>
            <a:xfrm>
              <a:off x="2786350" y="0"/>
              <a:ext cx="2032359" cy="1858420"/>
              <a:chOff x="0" y="0"/>
              <a:chExt cx="2032357" cy="1858419"/>
            </a:xfrm>
          </p:grpSpPr>
          <p:grpSp>
            <p:nvGrpSpPr>
              <p:cNvPr id="443" name="Group"/>
              <p:cNvGrpSpPr/>
              <p:nvPr/>
            </p:nvGrpSpPr>
            <p:grpSpPr>
              <a:xfrm>
                <a:off x="0" y="0"/>
                <a:ext cx="2032358" cy="1858420"/>
                <a:chOff x="0" y="0"/>
                <a:chExt cx="2032357" cy="1858419"/>
              </a:xfrm>
            </p:grpSpPr>
            <p:sp>
              <p:nvSpPr>
                <p:cNvPr id="441" name="Rectangle"/>
                <p:cNvSpPr/>
                <p:nvPr/>
              </p:nvSpPr>
              <p:spPr>
                <a:xfrm>
                  <a:off x="0" y="0"/>
                  <a:ext cx="2032358" cy="185842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42" name="Line"/>
                <p:cNvSpPr/>
                <p:nvPr/>
              </p:nvSpPr>
              <p:spPr>
                <a:xfrm>
                  <a:off x="3168" y="567269"/>
                  <a:ext cx="2026022"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grpSp>
          <p:sp>
            <p:nvSpPr>
              <p:cNvPr id="444" name="draw()…"/>
              <p:cNvSpPr txBox="1"/>
              <p:nvPr/>
            </p:nvSpPr>
            <p:spPr>
              <a:xfrm>
                <a:off x="224301" y="754629"/>
                <a:ext cx="1583756" cy="893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2500">
                    <a:latin typeface="Menlo"/>
                    <a:ea typeface="Menlo"/>
                    <a:cs typeface="Menlo"/>
                    <a:sym typeface="Menlo"/>
                  </a:defRPr>
                </a:pPr>
                <a:r>
                  <a:t>draw()</a:t>
                </a:r>
              </a:p>
              <a:p>
                <a:pPr algn="l">
                  <a:defRPr sz="2500">
                    <a:latin typeface="Menlo"/>
                    <a:ea typeface="Menlo"/>
                    <a:cs typeface="Menlo"/>
                    <a:sym typeface="Menlo"/>
                  </a:defRPr>
                </a:pPr>
                <a:r>
                  <a:t>erase()</a:t>
                </a:r>
              </a:p>
            </p:txBody>
          </p:sp>
          <p:sp>
            <p:nvSpPr>
              <p:cNvPr id="445" name="Shape"/>
              <p:cNvSpPr txBox="1"/>
              <p:nvPr/>
            </p:nvSpPr>
            <p:spPr>
              <a:xfrm>
                <a:off x="482957" y="-1"/>
                <a:ext cx="1066444" cy="479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500"/>
                </a:lvl1pPr>
              </a:lstStyle>
              <a:p>
                <a:pPr/>
                <a:r>
                  <a:t>Shape</a:t>
                </a:r>
              </a:p>
            </p:txBody>
          </p:sp>
        </p:grpSp>
        <p:grpSp>
          <p:nvGrpSpPr>
            <p:cNvPr id="465" name="Group"/>
            <p:cNvGrpSpPr/>
            <p:nvPr/>
          </p:nvGrpSpPr>
          <p:grpSpPr>
            <a:xfrm>
              <a:off x="0" y="2314870"/>
              <a:ext cx="7605060" cy="1858421"/>
              <a:chOff x="0" y="0"/>
              <a:chExt cx="7605059" cy="1858419"/>
            </a:xfrm>
          </p:grpSpPr>
          <p:grpSp>
            <p:nvGrpSpPr>
              <p:cNvPr id="452" name="Group"/>
              <p:cNvGrpSpPr/>
              <p:nvPr/>
            </p:nvGrpSpPr>
            <p:grpSpPr>
              <a:xfrm>
                <a:off x="0" y="0"/>
                <a:ext cx="2032358" cy="1858420"/>
                <a:chOff x="0" y="0"/>
                <a:chExt cx="2032357" cy="1858419"/>
              </a:xfrm>
            </p:grpSpPr>
            <p:grpSp>
              <p:nvGrpSpPr>
                <p:cNvPr id="449" name="Group"/>
                <p:cNvGrpSpPr/>
                <p:nvPr/>
              </p:nvGrpSpPr>
              <p:grpSpPr>
                <a:xfrm>
                  <a:off x="0" y="0"/>
                  <a:ext cx="2032358" cy="1858420"/>
                  <a:chOff x="0" y="0"/>
                  <a:chExt cx="2032357" cy="1858419"/>
                </a:xfrm>
              </p:grpSpPr>
              <p:sp>
                <p:nvSpPr>
                  <p:cNvPr id="447" name="Rectangle"/>
                  <p:cNvSpPr/>
                  <p:nvPr/>
                </p:nvSpPr>
                <p:spPr>
                  <a:xfrm>
                    <a:off x="0" y="0"/>
                    <a:ext cx="2032358" cy="185842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48" name="Line"/>
                  <p:cNvSpPr/>
                  <p:nvPr/>
                </p:nvSpPr>
                <p:spPr>
                  <a:xfrm>
                    <a:off x="3168" y="567269"/>
                    <a:ext cx="2026022"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grpSp>
            <p:sp>
              <p:nvSpPr>
                <p:cNvPr id="450" name="draw()…"/>
                <p:cNvSpPr txBox="1"/>
                <p:nvPr/>
              </p:nvSpPr>
              <p:spPr>
                <a:xfrm>
                  <a:off x="224301" y="754629"/>
                  <a:ext cx="1583756" cy="893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2500">
                      <a:latin typeface="Menlo"/>
                      <a:ea typeface="Menlo"/>
                      <a:cs typeface="Menlo"/>
                      <a:sym typeface="Menlo"/>
                    </a:defRPr>
                  </a:pPr>
                  <a:r>
                    <a:t>draw()</a:t>
                  </a:r>
                </a:p>
                <a:p>
                  <a:pPr algn="l">
                    <a:defRPr sz="2500">
                      <a:latin typeface="Menlo"/>
                      <a:ea typeface="Menlo"/>
                      <a:cs typeface="Menlo"/>
                      <a:sym typeface="Menlo"/>
                    </a:defRPr>
                  </a:pPr>
                  <a:r>
                    <a:t>erase()</a:t>
                  </a:r>
                </a:p>
              </p:txBody>
            </p:sp>
            <p:sp>
              <p:nvSpPr>
                <p:cNvPr id="451" name="Circle"/>
                <p:cNvSpPr txBox="1"/>
                <p:nvPr/>
              </p:nvSpPr>
              <p:spPr>
                <a:xfrm>
                  <a:off x="549632" y="-1"/>
                  <a:ext cx="933094" cy="479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500"/>
                  </a:lvl1pPr>
                </a:lstStyle>
                <a:p>
                  <a:pPr/>
                  <a:r>
                    <a:t>Circle</a:t>
                  </a:r>
                </a:p>
              </p:txBody>
            </p:sp>
          </p:grpSp>
          <p:grpSp>
            <p:nvGrpSpPr>
              <p:cNvPr id="458" name="Group"/>
              <p:cNvGrpSpPr/>
              <p:nvPr/>
            </p:nvGrpSpPr>
            <p:grpSpPr>
              <a:xfrm>
                <a:off x="2786350" y="0"/>
                <a:ext cx="2032359" cy="1858420"/>
                <a:chOff x="0" y="0"/>
                <a:chExt cx="2032357" cy="1858419"/>
              </a:xfrm>
            </p:grpSpPr>
            <p:grpSp>
              <p:nvGrpSpPr>
                <p:cNvPr id="455" name="Group"/>
                <p:cNvGrpSpPr/>
                <p:nvPr/>
              </p:nvGrpSpPr>
              <p:grpSpPr>
                <a:xfrm>
                  <a:off x="0" y="0"/>
                  <a:ext cx="2032358" cy="1858420"/>
                  <a:chOff x="0" y="0"/>
                  <a:chExt cx="2032357" cy="1858419"/>
                </a:xfrm>
              </p:grpSpPr>
              <p:sp>
                <p:nvSpPr>
                  <p:cNvPr id="453" name="Rectangle"/>
                  <p:cNvSpPr/>
                  <p:nvPr/>
                </p:nvSpPr>
                <p:spPr>
                  <a:xfrm>
                    <a:off x="0" y="0"/>
                    <a:ext cx="2032358" cy="185842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54" name="Line"/>
                  <p:cNvSpPr/>
                  <p:nvPr/>
                </p:nvSpPr>
                <p:spPr>
                  <a:xfrm>
                    <a:off x="3168" y="567269"/>
                    <a:ext cx="2026022"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grpSp>
            <p:sp>
              <p:nvSpPr>
                <p:cNvPr id="456" name="draw()…"/>
                <p:cNvSpPr txBox="1"/>
                <p:nvPr/>
              </p:nvSpPr>
              <p:spPr>
                <a:xfrm>
                  <a:off x="224301" y="754629"/>
                  <a:ext cx="1583756" cy="893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2500">
                      <a:latin typeface="Menlo"/>
                      <a:ea typeface="Menlo"/>
                      <a:cs typeface="Menlo"/>
                      <a:sym typeface="Menlo"/>
                    </a:defRPr>
                  </a:pPr>
                  <a:r>
                    <a:t>draw()</a:t>
                  </a:r>
                </a:p>
                <a:p>
                  <a:pPr algn="l">
                    <a:defRPr sz="2500">
                      <a:latin typeface="Menlo"/>
                      <a:ea typeface="Menlo"/>
                      <a:cs typeface="Menlo"/>
                      <a:sym typeface="Menlo"/>
                    </a:defRPr>
                  </a:pPr>
                  <a:r>
                    <a:t>erase()</a:t>
                  </a:r>
                </a:p>
              </p:txBody>
            </p:sp>
            <p:sp>
              <p:nvSpPr>
                <p:cNvPr id="457" name="Square"/>
                <p:cNvSpPr txBox="1"/>
                <p:nvPr/>
              </p:nvSpPr>
              <p:spPr>
                <a:xfrm>
                  <a:off x="429436" y="-1"/>
                  <a:ext cx="1173485" cy="479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500"/>
                  </a:lvl1pPr>
                </a:lstStyle>
                <a:p>
                  <a:pPr/>
                  <a:r>
                    <a:t>Square</a:t>
                  </a:r>
                </a:p>
              </p:txBody>
            </p:sp>
          </p:grpSp>
          <p:grpSp>
            <p:nvGrpSpPr>
              <p:cNvPr id="464" name="Group"/>
              <p:cNvGrpSpPr/>
              <p:nvPr/>
            </p:nvGrpSpPr>
            <p:grpSpPr>
              <a:xfrm>
                <a:off x="5572701" y="0"/>
                <a:ext cx="2032359" cy="1858420"/>
                <a:chOff x="0" y="0"/>
                <a:chExt cx="2032357" cy="1858419"/>
              </a:xfrm>
            </p:grpSpPr>
            <p:grpSp>
              <p:nvGrpSpPr>
                <p:cNvPr id="461" name="Group"/>
                <p:cNvGrpSpPr/>
                <p:nvPr/>
              </p:nvGrpSpPr>
              <p:grpSpPr>
                <a:xfrm>
                  <a:off x="0" y="0"/>
                  <a:ext cx="2032358" cy="1858420"/>
                  <a:chOff x="0" y="0"/>
                  <a:chExt cx="2032357" cy="1858419"/>
                </a:xfrm>
              </p:grpSpPr>
              <p:sp>
                <p:nvSpPr>
                  <p:cNvPr id="459" name="Rectangle"/>
                  <p:cNvSpPr/>
                  <p:nvPr/>
                </p:nvSpPr>
                <p:spPr>
                  <a:xfrm>
                    <a:off x="0" y="0"/>
                    <a:ext cx="2032358" cy="185842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60" name="Line"/>
                  <p:cNvSpPr/>
                  <p:nvPr/>
                </p:nvSpPr>
                <p:spPr>
                  <a:xfrm>
                    <a:off x="3168" y="567269"/>
                    <a:ext cx="2026022"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grpSp>
            <p:sp>
              <p:nvSpPr>
                <p:cNvPr id="462" name="draw()…"/>
                <p:cNvSpPr txBox="1"/>
                <p:nvPr/>
              </p:nvSpPr>
              <p:spPr>
                <a:xfrm>
                  <a:off x="224301" y="754629"/>
                  <a:ext cx="1583756" cy="893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2500">
                      <a:latin typeface="Menlo"/>
                      <a:ea typeface="Menlo"/>
                      <a:cs typeface="Menlo"/>
                      <a:sym typeface="Menlo"/>
                    </a:defRPr>
                  </a:pPr>
                  <a:r>
                    <a:t>draw()</a:t>
                  </a:r>
                </a:p>
                <a:p>
                  <a:pPr algn="l">
                    <a:defRPr sz="2500">
                      <a:latin typeface="Menlo"/>
                      <a:ea typeface="Menlo"/>
                      <a:cs typeface="Menlo"/>
                      <a:sym typeface="Menlo"/>
                    </a:defRPr>
                  </a:pPr>
                  <a:r>
                    <a:t>erase()</a:t>
                  </a:r>
                </a:p>
              </p:txBody>
            </p:sp>
            <p:sp>
              <p:nvSpPr>
                <p:cNvPr id="463" name="Triangle"/>
                <p:cNvSpPr txBox="1"/>
                <p:nvPr/>
              </p:nvSpPr>
              <p:spPr>
                <a:xfrm>
                  <a:off x="392675" y="-1"/>
                  <a:ext cx="1247008" cy="479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500"/>
                  </a:lvl1pPr>
                </a:lstStyle>
                <a:p>
                  <a:pPr/>
                  <a:r>
                    <a:t>Triangle</a:t>
                  </a:r>
                </a:p>
              </p:txBody>
            </p:sp>
          </p:grpSp>
        </p:grpSp>
        <p:sp>
          <p:nvSpPr>
            <p:cNvPr id="466" name="Line"/>
            <p:cNvSpPr/>
            <p:nvPr/>
          </p:nvSpPr>
          <p:spPr>
            <a:xfrm>
              <a:off x="956482" y="2086645"/>
              <a:ext cx="5692094"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67" name="Line"/>
            <p:cNvSpPr/>
            <p:nvPr/>
          </p:nvSpPr>
          <p:spPr>
            <a:xfrm>
              <a:off x="6650391" y="2070110"/>
              <a:ext cx="1" cy="25949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68" name="Line"/>
            <p:cNvSpPr/>
            <p:nvPr/>
          </p:nvSpPr>
          <p:spPr>
            <a:xfrm>
              <a:off x="963278" y="2070110"/>
              <a:ext cx="1" cy="25949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69" name="Line"/>
            <p:cNvSpPr/>
            <p:nvPr/>
          </p:nvSpPr>
          <p:spPr>
            <a:xfrm>
              <a:off x="3802529" y="1843687"/>
              <a:ext cx="1" cy="485917"/>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2" name="Text"/>
          <p:cNvSpPr txBox="1"/>
          <p:nvPr/>
        </p:nvSpPr>
        <p:spPr>
          <a:xfrm>
            <a:off x="16535559" y="255792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73" name="Polymorphism and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Polymorphism and Pointers</a:t>
            </a:r>
          </a:p>
        </p:txBody>
      </p:sp>
      <p:sp>
        <p:nvSpPr>
          <p:cNvPr id="474"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75" name="A pointer of type T can point to any subclass of T."/>
          <p:cNvSpPr txBox="1"/>
          <p:nvPr/>
        </p:nvSpPr>
        <p:spPr>
          <a:xfrm>
            <a:off x="334814" y="2002086"/>
            <a:ext cx="16138868" cy="932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A pointer of type </a:t>
            </a:r>
            <a:r>
              <a:rPr i="1">
                <a:latin typeface="Helvetica Neue"/>
                <a:ea typeface="Helvetica Neue"/>
                <a:cs typeface="Helvetica Neue"/>
                <a:sym typeface="Helvetica Neue"/>
              </a:rPr>
              <a:t>T</a:t>
            </a:r>
            <a:r>
              <a:t> can point to any subclass of </a:t>
            </a:r>
            <a:r>
              <a:rPr i="1">
                <a:latin typeface="Helvetica Neue"/>
                <a:ea typeface="Helvetica Neue"/>
                <a:cs typeface="Helvetica Neue"/>
                <a:sym typeface="Helvetica Neue"/>
              </a:rPr>
              <a:t>T</a:t>
            </a:r>
            <a:r>
              <a:t>. </a:t>
            </a:r>
          </a:p>
        </p:txBody>
      </p:sp>
      <p:sp>
        <p:nvSpPr>
          <p:cNvPr id="476" name="Text"/>
          <p:cNvSpPr txBox="1"/>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77" name="Employee* edna = new Lawyer(&quot;Edna&quot;, &quot;Harvard&quot;, 5);…"/>
          <p:cNvSpPr txBox="1"/>
          <p:nvPr/>
        </p:nvSpPr>
        <p:spPr>
          <a:xfrm>
            <a:off x="334814" y="4055364"/>
            <a:ext cx="23714370"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a:latin typeface="Menlo"/>
                <a:ea typeface="Menlo"/>
                <a:cs typeface="Menlo"/>
                <a:sym typeface="Menlo"/>
              </a:defRPr>
            </a:pPr>
            <a:r>
              <a:t>Employee* edna = </a:t>
            </a:r>
            <a:r>
              <a:rPr>
                <a:solidFill>
                  <a:srgbClr val="0433FF"/>
                </a:solidFill>
              </a:rPr>
              <a:t>new</a:t>
            </a:r>
            <a:r>
              <a:t> Lawyer(</a:t>
            </a:r>
            <a:r>
              <a:rPr>
                <a:solidFill>
                  <a:srgbClr val="B4261A"/>
                </a:solidFill>
              </a:rPr>
              <a:t>"Edna"</a:t>
            </a:r>
            <a:r>
              <a:t>, </a:t>
            </a:r>
            <a:r>
              <a:rPr>
                <a:solidFill>
                  <a:srgbClr val="B4261A"/>
                </a:solidFill>
              </a:rPr>
              <a:t>"Harvard"</a:t>
            </a:r>
            <a:r>
              <a:t>, 5);</a:t>
            </a:r>
          </a:p>
          <a:p>
            <a:pPr algn="l" defTabSz="457200">
              <a:tabLst>
                <a:tab pos="558800" algn="l"/>
              </a:tabLst>
              <a:defRPr>
                <a:latin typeface="Menlo"/>
                <a:ea typeface="Menlo"/>
                <a:cs typeface="Menlo"/>
                <a:sym typeface="Menlo"/>
              </a:defRPr>
            </a:pPr>
            <a:r>
              <a:t>Assistant* steve = </a:t>
            </a:r>
            <a:r>
              <a:rPr>
                <a:solidFill>
                  <a:srgbClr val="0433FF"/>
                </a:solidFill>
              </a:rPr>
              <a:t>new</a:t>
            </a:r>
            <a:r>
              <a:t> LegalAssistant(</a:t>
            </a:r>
            <a:r>
              <a:rPr>
                <a:solidFill>
                  <a:srgbClr val="B4261A"/>
                </a:solidFill>
              </a:rPr>
              <a:t>"Steve"</a:t>
            </a:r>
            <a:r>
              <a:t>, 2);</a:t>
            </a:r>
          </a:p>
          <a:p>
            <a:pPr algn="l" defTabSz="457200">
              <a:tabLst>
                <a:tab pos="558800" algn="l"/>
              </a:tabLst>
              <a:defRPr>
                <a:latin typeface="Menlo"/>
                <a:ea typeface="Menlo"/>
                <a:cs typeface="Menlo"/>
                <a:sym typeface="Menlo"/>
              </a:defRPr>
            </a:pPr>
            <a:r>
              <a:t>World* world     = </a:t>
            </a:r>
            <a:r>
              <a:rPr>
                <a:solidFill>
                  <a:srgbClr val="0433FF"/>
                </a:solidFill>
              </a:rPr>
              <a:t>new</a:t>
            </a:r>
            <a:r>
              <a:t> WorldMap(</a:t>
            </a:r>
            <a:r>
              <a:rPr>
                <a:solidFill>
                  <a:srgbClr val="B4261A"/>
                </a:solidFill>
              </a:rPr>
              <a:t>"map-stanford.txt"</a:t>
            </a:r>
            <a:r>
              <a:t>);</a:t>
            </a:r>
          </a:p>
        </p:txBody>
      </p:sp>
      <p:sp>
        <p:nvSpPr>
          <p:cNvPr id="478" name="When a member function is called on edna, it behaves as a Lawyer.…"/>
          <p:cNvSpPr txBox="1"/>
          <p:nvPr/>
        </p:nvSpPr>
        <p:spPr>
          <a:xfrm>
            <a:off x="334814" y="6935968"/>
            <a:ext cx="22650691" cy="5234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When a member function is called on edna, it behaves as a Lawyer. </a:t>
            </a:r>
          </a:p>
          <a:p>
            <a:pPr marL="698500" indent="-698500" algn="l" defTabSz="457200">
              <a:buSzPct val="75000"/>
              <a:buFont typeface="Helvetica Neue"/>
              <a:buChar char="•"/>
              <a:tabLst>
                <a:tab pos="342900" algn="l"/>
              </a:tabLst>
              <a:defRPr sz="5500"/>
            </a:pPr>
            <a:r>
              <a:t>(This is because the employee functions are declared virtual.) </a:t>
            </a:r>
          </a:p>
          <a:p>
            <a:pPr marL="698500" indent="-698500" algn="l" defTabSz="457200">
              <a:buSzPct val="75000"/>
              <a:buFont typeface="Helvetica Neue"/>
              <a:buChar char="•"/>
              <a:tabLst>
                <a:tab pos="342900" algn="l"/>
              </a:tabLst>
              <a:defRPr sz="5500"/>
            </a:pPr>
            <a:r>
              <a:t>You can </a:t>
            </a:r>
            <a:r>
              <a:rPr i="1">
                <a:latin typeface="Helvetica Neue"/>
                <a:ea typeface="Helvetica Neue"/>
                <a:cs typeface="Helvetica Neue"/>
                <a:sym typeface="Helvetica Neue"/>
              </a:rPr>
              <a:t>not</a:t>
            </a:r>
            <a:r>
              <a:t> call any </a:t>
            </a:r>
            <a:r>
              <a:rPr>
                <a:latin typeface="Menlo"/>
                <a:ea typeface="Menlo"/>
                <a:cs typeface="Menlo"/>
                <a:sym typeface="Menlo"/>
              </a:rPr>
              <a:t>Lawyer</a:t>
            </a:r>
            <a:r>
              <a:t>-only members on </a:t>
            </a:r>
            <a:r>
              <a:rPr>
                <a:latin typeface="Menlo"/>
                <a:ea typeface="Menlo"/>
                <a:cs typeface="Menlo"/>
                <a:sym typeface="Menlo"/>
              </a:rPr>
              <a:t>edna</a:t>
            </a:r>
            <a:r>
              <a:t> (e.g. </a:t>
            </a:r>
            <a:r>
              <a:rPr>
                <a:latin typeface="Menlo"/>
                <a:ea typeface="Menlo"/>
                <a:cs typeface="Menlo"/>
                <a:sym typeface="Menlo"/>
              </a:rPr>
              <a:t>sue</a:t>
            </a:r>
            <a:r>
              <a:t>).</a:t>
            </a:r>
            <a:br/>
            <a:r>
              <a:t>You can </a:t>
            </a:r>
            <a:r>
              <a:rPr i="1">
                <a:latin typeface="Helvetica Neue"/>
                <a:ea typeface="Helvetica Neue"/>
                <a:cs typeface="Helvetica Neue"/>
                <a:sym typeface="Helvetica Neue"/>
              </a:rPr>
              <a:t>not</a:t>
            </a:r>
            <a:r>
              <a:t> call any </a:t>
            </a:r>
            <a:r>
              <a:rPr>
                <a:latin typeface="Menlo"/>
                <a:ea typeface="Menlo"/>
                <a:cs typeface="Menlo"/>
                <a:sym typeface="Menlo"/>
              </a:rPr>
              <a:t>LegalAssistant</a:t>
            </a:r>
            <a:r>
              <a:t>-only members on </a:t>
            </a:r>
            <a:r>
              <a:rPr>
                <a:latin typeface="Menlo"/>
                <a:ea typeface="Menlo"/>
                <a:cs typeface="Menlo"/>
                <a:sym typeface="Menlo"/>
              </a:rPr>
              <a:t>steve</a:t>
            </a:r>
            <a:r>
              <a:t> (e.g. </a:t>
            </a:r>
            <a:r>
              <a:rPr>
                <a:latin typeface="Menlo"/>
                <a:ea typeface="Menlo"/>
                <a:cs typeface="Menlo"/>
                <a:sym typeface="Menlo"/>
              </a:rPr>
              <a:t>fileLegalBriefs</a:t>
            </a:r>
            <a:r>
              <a:t>).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0" name="Text"/>
          <p:cNvSpPr txBox="1"/>
          <p:nvPr/>
        </p:nvSpPr>
        <p:spPr>
          <a:xfrm>
            <a:off x="16535559" y="2574435"/>
            <a:ext cx="152401" cy="424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grpSp>
        <p:nvGrpSpPr>
          <p:cNvPr id="483" name="Polymorphism and Pointers"/>
          <p:cNvGrpSpPr/>
          <p:nvPr/>
        </p:nvGrpSpPr>
        <p:grpSpPr>
          <a:xfrm>
            <a:off x="-57113" y="-6902"/>
            <a:ext cx="24498226" cy="1524590"/>
            <a:chOff x="1" y="0"/>
            <a:chExt cx="24498225" cy="1524588"/>
          </a:xfrm>
        </p:grpSpPr>
        <p:sp>
          <p:nvSpPr>
            <p:cNvPr id="481"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82" name="But why?"/>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7800">
                  <a:solidFill>
                    <a:srgbClr val="FFFFFF"/>
                  </a:solidFill>
                </a:defRPr>
              </a:pPr>
              <a:r>
                <a:t>But</a:t>
              </a:r>
              <a:r>
                <a:t> </a:t>
              </a:r>
              <a:r>
                <a:t>why?</a:t>
              </a:r>
            </a:p>
          </p:txBody>
        </p:sp>
      </p:grpSp>
      <p:sp>
        <p:nvSpPr>
          <p:cNvPr id="484" name="Text"/>
          <p:cNvSpPr txBox="1"/>
          <p:nvPr/>
        </p:nvSpPr>
        <p:spPr>
          <a:xfrm>
            <a:off x="2003641" y="5366715"/>
            <a:ext cx="152401" cy="424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85" name="A pointer of type T can point to any subclass of T."/>
          <p:cNvSpPr txBox="1"/>
          <p:nvPr/>
        </p:nvSpPr>
        <p:spPr>
          <a:xfrm>
            <a:off x="334814" y="2002085"/>
            <a:ext cx="16138868" cy="9329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A pointer of type </a:t>
            </a:r>
            <a:r>
              <a:rPr i="1">
                <a:latin typeface="Helvetica Neue"/>
                <a:ea typeface="Helvetica Neue"/>
                <a:cs typeface="Helvetica Neue"/>
                <a:sym typeface="Helvetica Neue"/>
              </a:rPr>
              <a:t>T</a:t>
            </a:r>
            <a:r>
              <a:t> can point to any subclass of </a:t>
            </a:r>
            <a:r>
              <a:rPr i="1">
                <a:latin typeface="Helvetica Neue"/>
                <a:ea typeface="Helvetica Neue"/>
                <a:cs typeface="Helvetica Neue"/>
                <a:sym typeface="Helvetica Neue"/>
              </a:rPr>
              <a:t>T</a:t>
            </a:r>
            <a:r>
              <a:t>. </a:t>
            </a:r>
          </a:p>
        </p:txBody>
      </p:sp>
      <p:sp>
        <p:nvSpPr>
          <p:cNvPr id="486" name="Text"/>
          <p:cNvSpPr txBox="1"/>
          <p:nvPr/>
        </p:nvSpPr>
        <p:spPr>
          <a:xfrm>
            <a:off x="8642259" y="9129466"/>
            <a:ext cx="152401" cy="424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87" name="Employee* edna = new Lawyer(&quot;Edna&quot;, &quot;Harvard&quot;, 5);…"/>
          <p:cNvSpPr txBox="1"/>
          <p:nvPr/>
        </p:nvSpPr>
        <p:spPr>
          <a:xfrm>
            <a:off x="334813" y="3707670"/>
            <a:ext cx="23714372"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a:latin typeface="Menlo"/>
                <a:ea typeface="Menlo"/>
                <a:cs typeface="Menlo"/>
                <a:sym typeface="Menlo"/>
              </a:defRPr>
            </a:pPr>
            <a:r>
              <a:t>Employee* </a:t>
            </a:r>
            <a:r>
              <a:t>tom</a:t>
            </a:r>
            <a:r>
              <a:t> </a:t>
            </a:r>
            <a:r>
              <a:t>= </a:t>
            </a:r>
            <a:r>
              <a:rPr>
                <a:solidFill>
                  <a:srgbClr val="0433FF"/>
                </a:solidFill>
              </a:rPr>
              <a:t>new</a:t>
            </a:r>
            <a:r>
              <a:t> Lawyer(</a:t>
            </a:r>
            <a:r>
              <a:rPr>
                <a:solidFill>
                  <a:srgbClr val="B4261A"/>
                </a:solidFill>
              </a:rPr>
              <a:t>"</a:t>
            </a:r>
            <a:r>
              <a:rPr>
                <a:solidFill>
                  <a:srgbClr val="B4261A"/>
                </a:solidFill>
              </a:rPr>
              <a:t>Cori</a:t>
            </a:r>
            <a:r>
              <a:rPr>
                <a:solidFill>
                  <a:srgbClr val="B4261A"/>
                </a:solidFill>
              </a:rPr>
              <a:t>"</a:t>
            </a:r>
            <a:r>
              <a:t>, </a:t>
            </a:r>
            <a:r>
              <a:rPr>
                <a:solidFill>
                  <a:srgbClr val="B4261A"/>
                </a:solidFill>
              </a:rPr>
              <a:t>"</a:t>
            </a:r>
            <a:r>
              <a:rPr>
                <a:solidFill>
                  <a:srgbClr val="B4261A"/>
                </a:solidFill>
              </a:rPr>
              <a:t>Stanford</a:t>
            </a:r>
            <a:r>
              <a:rPr>
                <a:solidFill>
                  <a:srgbClr val="B4261A"/>
                </a:solidFill>
              </a:rPr>
              <a:t>"</a:t>
            </a:r>
            <a:r>
              <a:t>, 5);</a:t>
            </a:r>
          </a:p>
        </p:txBody>
      </p:sp>
      <p:sp>
        <p:nvSpPr>
          <p:cNvPr id="488" name="Line"/>
          <p:cNvSpPr/>
          <p:nvPr/>
        </p:nvSpPr>
        <p:spPr>
          <a:xfrm>
            <a:off x="2467825" y="4640665"/>
            <a:ext cx="1056" cy="999100"/>
          </a:xfrm>
          <a:prstGeom prst="line">
            <a:avLst/>
          </a:prstGeom>
          <a:ln w="50800">
            <a:solidFill>
              <a:srgbClr val="000000"/>
            </a:solidFill>
            <a:miter lim="400000"/>
            <a:headEnd type="triangle"/>
          </a:ln>
        </p:spPr>
        <p:txBody>
          <a:bodyPr lIns="45718" tIns="45718" rIns="45718" bIns="45718"/>
          <a:lstStyle/>
          <a:p>
            <a:pPr/>
          </a:p>
        </p:txBody>
      </p:sp>
      <p:sp>
        <p:nvSpPr>
          <p:cNvPr id="489" name="TextBox 1"/>
          <p:cNvSpPr txBox="1"/>
          <p:nvPr/>
        </p:nvSpPr>
        <p:spPr>
          <a:xfrm>
            <a:off x="6980386" y="5635512"/>
            <a:ext cx="72237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Subclass</a:t>
            </a:r>
            <a:r>
              <a:t> </a:t>
            </a:r>
            <a:r>
              <a:t>of</a:t>
            </a:r>
            <a:r>
              <a:t> </a:t>
            </a:r>
            <a:r>
              <a:t>Employee</a:t>
            </a:r>
          </a:p>
        </p:txBody>
      </p:sp>
      <p:sp>
        <p:nvSpPr>
          <p:cNvPr id="490" name="TextBox 10"/>
          <p:cNvSpPr txBox="1"/>
          <p:nvPr/>
        </p:nvSpPr>
        <p:spPr>
          <a:xfrm>
            <a:off x="-1" y="5593196"/>
            <a:ext cx="698038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Pointer</a:t>
            </a:r>
            <a:r>
              <a:t> </a:t>
            </a:r>
            <a:r>
              <a:t>of</a:t>
            </a:r>
            <a:r>
              <a:t> </a:t>
            </a:r>
            <a:r>
              <a:t>type</a:t>
            </a:r>
            <a:r>
              <a:t> </a:t>
            </a:r>
            <a:r>
              <a:t>Employee</a:t>
            </a:r>
          </a:p>
        </p:txBody>
      </p:sp>
      <p:sp>
        <p:nvSpPr>
          <p:cNvPr id="491" name="Line"/>
          <p:cNvSpPr/>
          <p:nvPr/>
        </p:nvSpPr>
        <p:spPr>
          <a:xfrm>
            <a:off x="8982973" y="4644854"/>
            <a:ext cx="1055" cy="999100"/>
          </a:xfrm>
          <a:prstGeom prst="line">
            <a:avLst/>
          </a:prstGeom>
          <a:ln w="50800">
            <a:solidFill>
              <a:srgbClr val="000000"/>
            </a:solidFill>
            <a:miter lim="400000"/>
            <a:headEnd type="triangle"/>
          </a:ln>
        </p:spPr>
        <p:txBody>
          <a:bodyPr lIns="45718" tIns="45718" rIns="45718" bIns="45718"/>
          <a:lstStyle/>
          <a:p>
            <a:pPr/>
          </a:p>
        </p:txBody>
      </p:sp>
      <p:sp>
        <p:nvSpPr>
          <p:cNvPr id="492" name="A pointer of type T can point to any subclass of T."/>
          <p:cNvSpPr txBox="1"/>
          <p:nvPr/>
        </p:nvSpPr>
        <p:spPr>
          <a:xfrm>
            <a:off x="334813" y="6639830"/>
            <a:ext cx="22372788" cy="60855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85800" indent="-685800" algn="l" defTabSz="457200">
              <a:buSzPct val="100000"/>
              <a:buFont typeface="Arial"/>
              <a:buChar char="•"/>
              <a:tabLst>
                <a:tab pos="342900" algn="l"/>
              </a:tabLst>
              <a:defRPr sz="5500"/>
            </a:pPr>
            <a:r>
              <a:t>COMPILE</a:t>
            </a:r>
            <a:r>
              <a:t> </a:t>
            </a:r>
            <a:r>
              <a:t>TIME:</a:t>
            </a:r>
            <a:r>
              <a:t> </a:t>
            </a:r>
            <a:r>
              <a:t>Determine</a:t>
            </a:r>
            <a:r>
              <a:t> </a:t>
            </a:r>
            <a:r>
              <a:t>whether</a:t>
            </a:r>
            <a:r>
              <a:t> </a:t>
            </a:r>
            <a:r>
              <a:t>the</a:t>
            </a:r>
            <a:r>
              <a:t> </a:t>
            </a:r>
            <a:r>
              <a:t>function</a:t>
            </a:r>
            <a:r>
              <a:t> </a:t>
            </a:r>
            <a:r>
              <a:t>exists</a:t>
            </a:r>
            <a:r>
              <a:t> </a:t>
            </a:r>
            <a:r>
              <a:t>according</a:t>
            </a:r>
            <a:r>
              <a:t> </a:t>
            </a:r>
            <a:r>
              <a:t>to</a:t>
            </a:r>
            <a:r>
              <a:t> </a:t>
            </a:r>
            <a:r>
              <a:t>the</a:t>
            </a:r>
            <a:r>
              <a:t> </a:t>
            </a:r>
            <a:r>
              <a:t>type</a:t>
            </a:r>
            <a:r>
              <a:t> </a:t>
            </a:r>
            <a:r>
              <a:rPr>
                <a:latin typeface="Menlo"/>
                <a:ea typeface="Menlo"/>
                <a:cs typeface="Menlo"/>
                <a:sym typeface="Menlo"/>
              </a:rPr>
              <a:t>T</a:t>
            </a:r>
            <a:r>
              <a:t> </a:t>
            </a:r>
            <a:r>
              <a:t>(e.g.</a:t>
            </a:r>
            <a:r>
              <a:t> </a:t>
            </a:r>
            <a:r>
              <a:t>sue</a:t>
            </a:r>
            <a:r>
              <a:t> </a:t>
            </a:r>
            <a:r>
              <a:t>does</a:t>
            </a:r>
            <a:r>
              <a:t> </a:t>
            </a:r>
            <a:r>
              <a:t>not</a:t>
            </a:r>
            <a:r>
              <a:t> </a:t>
            </a:r>
            <a:r>
              <a:t>exists</a:t>
            </a:r>
            <a:r>
              <a:t> </a:t>
            </a:r>
            <a:r>
              <a:t>in</a:t>
            </a:r>
            <a:r>
              <a:t> </a:t>
            </a:r>
            <a:r>
              <a:rPr>
                <a:latin typeface="Menlo"/>
                <a:ea typeface="Menlo"/>
                <a:cs typeface="Menlo"/>
                <a:sym typeface="Menlo"/>
              </a:rPr>
              <a:t>Employee</a:t>
            </a:r>
            <a:r>
              <a:t>)</a:t>
            </a:r>
            <a:r>
              <a:t> </a:t>
            </a:r>
            <a:r>
              <a:t>since</a:t>
            </a:r>
            <a:r>
              <a:t> </a:t>
            </a:r>
            <a:r>
              <a:t>the</a:t>
            </a:r>
            <a:r>
              <a:t> </a:t>
            </a:r>
            <a:r>
              <a:t>compiler</a:t>
            </a:r>
            <a:r>
              <a:t> </a:t>
            </a:r>
            <a:r>
              <a:t>doesn't</a:t>
            </a:r>
            <a:r>
              <a:t> </a:t>
            </a:r>
            <a:r>
              <a:t>know</a:t>
            </a:r>
            <a:r>
              <a:t> </a:t>
            </a:r>
            <a:r>
              <a:t>what</a:t>
            </a:r>
            <a:r>
              <a:t> </a:t>
            </a:r>
            <a:r>
              <a:t>the</a:t>
            </a:r>
            <a:r>
              <a:t> </a:t>
            </a:r>
            <a:r>
              <a:t>type</a:t>
            </a:r>
            <a:r>
              <a:t> </a:t>
            </a:r>
            <a:r>
              <a:t>of</a:t>
            </a:r>
            <a:r>
              <a:t> </a:t>
            </a:r>
            <a:r>
              <a:t>the</a:t>
            </a:r>
            <a:r>
              <a:t> </a:t>
            </a:r>
            <a:r>
              <a:t>object</a:t>
            </a:r>
            <a:r>
              <a:t> </a:t>
            </a:r>
            <a:r>
              <a:t>might</a:t>
            </a:r>
            <a:r>
              <a:t> </a:t>
            </a:r>
            <a:r>
              <a:t>be</a:t>
            </a:r>
            <a:r>
              <a:t> </a:t>
            </a:r>
            <a:r>
              <a:t>(it</a:t>
            </a:r>
            <a:r>
              <a:t> </a:t>
            </a:r>
            <a:r>
              <a:t>may</a:t>
            </a:r>
            <a:r>
              <a:t> </a:t>
            </a:r>
            <a:r>
              <a:t>be</a:t>
            </a:r>
            <a:r>
              <a:t> </a:t>
            </a:r>
            <a:r>
              <a:rPr>
                <a:latin typeface="Menlo"/>
                <a:ea typeface="Menlo"/>
                <a:cs typeface="Menlo"/>
                <a:sym typeface="Menlo"/>
              </a:rPr>
              <a:t>Lawyer</a:t>
            </a:r>
            <a:r>
              <a:t>,</a:t>
            </a:r>
            <a:r>
              <a:t> </a:t>
            </a:r>
            <a:r>
              <a:rPr>
                <a:latin typeface="Menlo"/>
                <a:ea typeface="Menlo"/>
                <a:cs typeface="Menlo"/>
                <a:sym typeface="Menlo"/>
              </a:rPr>
              <a:t>Programmer</a:t>
            </a:r>
            <a:r>
              <a:t>,</a:t>
            </a:r>
            <a:r>
              <a:t> </a:t>
            </a:r>
            <a:r>
              <a:t>etc.)</a:t>
            </a:r>
          </a:p>
          <a:p>
            <a:pPr marL="685800" indent="-685800" algn="l" defTabSz="457200">
              <a:buSzPct val="100000"/>
              <a:buFont typeface="Arial"/>
              <a:buChar char="•"/>
              <a:tabLst>
                <a:tab pos="342900" algn="l"/>
              </a:tabLst>
              <a:defRPr sz="5500"/>
            </a:pPr>
          </a:p>
          <a:p>
            <a:pPr marL="685800" indent="-685800" algn="l" defTabSz="457200">
              <a:buSzPct val="100000"/>
              <a:buFont typeface="Arial"/>
              <a:buChar char="•"/>
              <a:tabLst>
                <a:tab pos="342900" algn="l"/>
              </a:tabLst>
              <a:defRPr sz="5500"/>
            </a:pPr>
            <a:r>
              <a:t>RUN</a:t>
            </a:r>
            <a:r>
              <a:t> </a:t>
            </a:r>
            <a:r>
              <a:t>TIME:</a:t>
            </a:r>
            <a:r>
              <a:t> </a:t>
            </a:r>
            <a:r>
              <a:t>Run</a:t>
            </a:r>
            <a:r>
              <a:t> </a:t>
            </a:r>
            <a:r>
              <a:t>the</a:t>
            </a:r>
            <a:r>
              <a:t> </a:t>
            </a:r>
            <a:r>
              <a:t>function</a:t>
            </a:r>
            <a:r>
              <a:t> </a:t>
            </a:r>
            <a:r>
              <a:t>according</a:t>
            </a:r>
            <a:r>
              <a:t> </a:t>
            </a:r>
            <a:r>
              <a:t>to</a:t>
            </a:r>
            <a:r>
              <a:t> </a:t>
            </a:r>
            <a:r>
              <a:t>the</a:t>
            </a:r>
            <a:r>
              <a:t> </a:t>
            </a:r>
            <a:r>
              <a:t>actual</a:t>
            </a:r>
            <a:r>
              <a:t> </a:t>
            </a:r>
            <a:r>
              <a:t>object</a:t>
            </a:r>
            <a:r>
              <a:t> </a:t>
            </a:r>
            <a:r>
              <a:t>type</a:t>
            </a:r>
            <a:r>
              <a:t> </a:t>
            </a:r>
            <a:r>
              <a:t>(since</a:t>
            </a:r>
            <a:r>
              <a:t> </a:t>
            </a:r>
            <a:r>
              <a:t>we</a:t>
            </a:r>
            <a:r>
              <a:t> </a:t>
            </a:r>
            <a:r>
              <a:t>know</a:t>
            </a:r>
            <a:r>
              <a:t> </a:t>
            </a:r>
            <a:r>
              <a:t>the</a:t>
            </a:r>
            <a:r>
              <a:t> </a:t>
            </a:r>
            <a:r>
              <a:t>type</a:t>
            </a:r>
            <a:r>
              <a:t> </a:t>
            </a:r>
            <a:r>
              <a:t>of</a:t>
            </a:r>
            <a:r>
              <a:t> </a:t>
            </a:r>
            <a:r>
              <a:t>the</a:t>
            </a:r>
            <a:r>
              <a:t> </a:t>
            </a:r>
            <a:r>
              <a:t>object)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6" name="Text"/>
          <p:cNvSpPr txBox="1"/>
          <p:nvPr/>
        </p:nvSpPr>
        <p:spPr>
          <a:xfrm>
            <a:off x="16535559" y="255792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97" name="Polymorphism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Polymorphism Example</a:t>
            </a:r>
          </a:p>
        </p:txBody>
      </p:sp>
      <p:sp>
        <p:nvSpPr>
          <p:cNvPr id="498"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99" name="You can use the object's extra functionality by casting."/>
          <p:cNvSpPr txBox="1"/>
          <p:nvPr/>
        </p:nvSpPr>
        <p:spPr>
          <a:xfrm>
            <a:off x="334814" y="2002086"/>
            <a:ext cx="21259837" cy="932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tabLst>
                <a:tab pos="342900" algn="l"/>
              </a:tabLst>
              <a:defRPr sz="5500"/>
            </a:lvl1pPr>
          </a:lstStyle>
          <a:p>
            <a:pPr/>
            <a:r>
              <a:t>You can use the object's extra functionality by casting. </a:t>
            </a:r>
          </a:p>
        </p:txBody>
      </p:sp>
      <p:sp>
        <p:nvSpPr>
          <p:cNvPr id="500" name="Text"/>
          <p:cNvSpPr txBox="1"/>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01" name="Employee* edna = new Lawyer(&quot;Edna&quot;, &quot;Harvard&quot;, 5);…"/>
          <p:cNvSpPr txBox="1"/>
          <p:nvPr/>
        </p:nvSpPr>
        <p:spPr>
          <a:xfrm>
            <a:off x="334814" y="3181386"/>
            <a:ext cx="23714370" cy="3467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sz="4500">
                <a:latin typeface="Menlo"/>
                <a:ea typeface="Menlo"/>
                <a:cs typeface="Menlo"/>
                <a:sym typeface="Menlo"/>
              </a:defRPr>
            </a:pPr>
            <a:r>
              <a:t>Employee* edna = </a:t>
            </a:r>
            <a:r>
              <a:rPr>
                <a:solidFill>
                  <a:srgbClr val="0433FF"/>
                </a:solidFill>
              </a:rPr>
              <a:t>new</a:t>
            </a:r>
            <a:r>
              <a:t> Lawyer(</a:t>
            </a:r>
            <a:r>
              <a:rPr>
                <a:solidFill>
                  <a:srgbClr val="B4261A"/>
                </a:solidFill>
              </a:rPr>
              <a:t>"Edna"</a:t>
            </a:r>
            <a:r>
              <a:t>, </a:t>
            </a:r>
            <a:r>
              <a:rPr>
                <a:solidFill>
                  <a:srgbClr val="B4261A"/>
                </a:solidFill>
              </a:rPr>
              <a:t>"Harvard"</a:t>
            </a:r>
            <a:r>
              <a:t>, 5);</a:t>
            </a:r>
          </a:p>
          <a:p>
            <a:pPr algn="l" defTabSz="457200">
              <a:tabLst>
                <a:tab pos="558800" algn="l"/>
              </a:tabLst>
              <a:defRPr sz="4500">
                <a:latin typeface="Menlo"/>
                <a:ea typeface="Menlo"/>
                <a:cs typeface="Menlo"/>
                <a:sym typeface="Menlo"/>
              </a:defRPr>
            </a:pPr>
            <a:r>
              <a:t>edna-&gt;vacationDays();                          </a:t>
            </a:r>
            <a:r>
              <a:rPr>
                <a:solidFill>
                  <a:srgbClr val="008F00"/>
                </a:solidFill>
              </a:rPr>
              <a:t>// ok</a:t>
            </a:r>
          </a:p>
          <a:p>
            <a:pPr algn="l" defTabSz="457200">
              <a:tabLst>
                <a:tab pos="558800" algn="l"/>
              </a:tabLst>
              <a:defRPr sz="4500">
                <a:latin typeface="Menlo"/>
                <a:ea typeface="Menlo"/>
                <a:cs typeface="Menlo"/>
                <a:sym typeface="Menlo"/>
              </a:defRPr>
            </a:pPr>
            <a:r>
              <a:t>edna-&gt;sue(</a:t>
            </a:r>
            <a:r>
              <a:rPr>
                <a:solidFill>
                  <a:srgbClr val="B4261A"/>
                </a:solidFill>
              </a:rPr>
              <a:t>"Stuart"</a:t>
            </a:r>
            <a:r>
              <a:t>);                           </a:t>
            </a:r>
            <a:r>
              <a:rPr>
                <a:solidFill>
                  <a:srgbClr val="008F00"/>
                </a:solidFill>
              </a:rPr>
              <a:t>// compiler error</a:t>
            </a:r>
          </a:p>
          <a:p>
            <a:pPr algn="l" defTabSz="457200">
              <a:tabLst>
                <a:tab pos="558800" algn="l"/>
              </a:tabLst>
              <a:defRPr sz="4500">
                <a:latin typeface="Menlo"/>
                <a:ea typeface="Menlo"/>
                <a:cs typeface="Menlo"/>
                <a:sym typeface="Menlo"/>
              </a:defRPr>
            </a:pPr>
            <a:r>
              <a:t>((Lawyer*) edna)-&gt;sue(</a:t>
            </a:r>
            <a:r>
              <a:rPr>
                <a:solidFill>
                  <a:srgbClr val="B4261A"/>
                </a:solidFill>
              </a:rPr>
              <a:t>"Stuart"</a:t>
            </a:r>
            <a:r>
              <a:t>);               </a:t>
            </a:r>
            <a:r>
              <a:rPr>
                <a:solidFill>
                  <a:srgbClr val="008F00"/>
                </a:solidFill>
              </a:rPr>
              <a:t>// ok</a:t>
            </a:r>
          </a:p>
        </p:txBody>
      </p:sp>
      <p:sp>
        <p:nvSpPr>
          <p:cNvPr id="502" name="You should not cast a pointer to something that it is not.…"/>
          <p:cNvSpPr txBox="1"/>
          <p:nvPr/>
        </p:nvSpPr>
        <p:spPr>
          <a:xfrm>
            <a:off x="305681" y="6895546"/>
            <a:ext cx="22650692" cy="26340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You should not cast a pointer to something that it is not.</a:t>
            </a:r>
          </a:p>
          <a:p>
            <a:pPr marL="698500" indent="-698500" algn="l" defTabSz="457200">
              <a:buSzPct val="75000"/>
              <a:buFont typeface="Helvetica Neue"/>
              <a:buChar char="•"/>
              <a:tabLst>
                <a:tab pos="342900" algn="l"/>
              </a:tabLst>
              <a:defRPr sz="5500"/>
            </a:pPr>
            <a:r>
              <a:t>It will compile, but the code will crash (or behave unpredictably) when you try to run it</a:t>
            </a:r>
          </a:p>
        </p:txBody>
      </p:sp>
      <p:sp>
        <p:nvSpPr>
          <p:cNvPr id="503" name="Employee* angela = new Programmer(&quot;Angela&quot;, 3);…"/>
          <p:cNvSpPr txBox="1"/>
          <p:nvPr/>
        </p:nvSpPr>
        <p:spPr>
          <a:xfrm>
            <a:off x="334815" y="10060142"/>
            <a:ext cx="23714371" cy="279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sz="4500">
                <a:latin typeface="Menlo"/>
                <a:ea typeface="Menlo"/>
                <a:cs typeface="Menlo"/>
                <a:sym typeface="Menlo"/>
              </a:defRPr>
            </a:pPr>
            <a:r>
              <a:t>Employee* angela = </a:t>
            </a:r>
            <a:r>
              <a:rPr>
                <a:solidFill>
                  <a:srgbClr val="0433FF"/>
                </a:solidFill>
              </a:rPr>
              <a:t>new</a:t>
            </a:r>
            <a:r>
              <a:t> Programmer(</a:t>
            </a:r>
            <a:r>
              <a:rPr>
                <a:solidFill>
                  <a:srgbClr val="B4261A"/>
                </a:solidFill>
              </a:rPr>
              <a:t>"Angela"</a:t>
            </a:r>
            <a:r>
              <a:t>, 3);</a:t>
            </a:r>
          </a:p>
          <a:p>
            <a:pPr algn="l" defTabSz="457200">
              <a:tabLst>
                <a:tab pos="558800" algn="l"/>
              </a:tabLst>
              <a:defRPr sz="4500">
                <a:latin typeface="Menlo"/>
                <a:ea typeface="Menlo"/>
                <a:cs typeface="Menlo"/>
                <a:sym typeface="Menlo"/>
              </a:defRPr>
            </a:pPr>
            <a:r>
              <a:t>angela-&gt;code();                               </a:t>
            </a:r>
            <a:r>
              <a:rPr>
                <a:solidFill>
                  <a:srgbClr val="008F00"/>
                </a:solidFill>
              </a:rPr>
              <a:t>// compiler error</a:t>
            </a:r>
          </a:p>
          <a:p>
            <a:pPr algn="l" defTabSz="457200">
              <a:tabLst>
                <a:tab pos="558800" algn="l"/>
              </a:tabLst>
              <a:defRPr sz="4500">
                <a:latin typeface="Menlo"/>
                <a:ea typeface="Menlo"/>
                <a:cs typeface="Menlo"/>
                <a:sym typeface="Menlo"/>
              </a:defRPr>
            </a:pPr>
            <a:r>
              <a:t>((Programmer*) angela)-&gt;code();               </a:t>
            </a:r>
            <a:r>
              <a:rPr>
                <a:solidFill>
                  <a:srgbClr val="008F00"/>
                </a:solidFill>
              </a:rPr>
              <a:t>// ok</a:t>
            </a:r>
          </a:p>
          <a:p>
            <a:pPr algn="l" defTabSz="457200">
              <a:tabLst>
                <a:tab pos="558800" algn="l"/>
              </a:tabLst>
              <a:defRPr sz="4500">
                <a:latin typeface="Menlo"/>
                <a:ea typeface="Menlo"/>
                <a:cs typeface="Menlo"/>
                <a:sym typeface="Menlo"/>
              </a:defRPr>
            </a:pPr>
            <a:r>
              <a:t>((Lawyer*) angela)-&gt;sue(</a:t>
            </a:r>
            <a:r>
              <a:rPr>
                <a:solidFill>
                  <a:srgbClr val="B4261A"/>
                </a:solidFill>
              </a:rPr>
              <a:t>"Marty"</a:t>
            </a:r>
            <a:r>
              <a:t>);             </a:t>
            </a:r>
            <a:r>
              <a:rPr>
                <a:solidFill>
                  <a:srgbClr val="008F00"/>
                </a:solidFill>
              </a:rPr>
              <a:t>// crash!</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5" name="Text"/>
          <p:cNvSpPr txBox="1"/>
          <p:nvPr/>
        </p:nvSpPr>
        <p:spPr>
          <a:xfrm>
            <a:off x="16535559" y="255792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06" name="Polymorphism Myste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Polymorphism Mystery</a:t>
            </a:r>
          </a:p>
        </p:txBody>
      </p:sp>
      <p:sp>
        <p:nvSpPr>
          <p:cNvPr id="507" name="Text"/>
          <p:cNvSpPr txBox="1"/>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08" name="Text"/>
          <p:cNvSpPr txBox="1"/>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09" name="class Snow {…"/>
          <p:cNvSpPr txBox="1"/>
          <p:nvPr/>
        </p:nvSpPr>
        <p:spPr>
          <a:xfrm>
            <a:off x="744947" y="2948325"/>
            <a:ext cx="10033534" cy="975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sz="3500">
                <a:latin typeface="Menlo"/>
                <a:ea typeface="Menlo"/>
                <a:cs typeface="Menlo"/>
                <a:sym typeface="Menlo"/>
              </a:defRPr>
            </a:pPr>
            <a:r>
              <a:rPr>
                <a:solidFill>
                  <a:srgbClr val="0433FF"/>
                </a:solidFill>
              </a:rPr>
              <a:t>class</a:t>
            </a:r>
            <a:r>
              <a:t> Snow {</a:t>
            </a:r>
          </a:p>
          <a:p>
            <a:pPr algn="l" defTabSz="457200">
              <a:tabLst>
                <a:tab pos="558800" algn="l"/>
              </a:tabLst>
              <a:defRPr sz="3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method2() {</a:t>
            </a:r>
          </a:p>
          <a:p>
            <a:pPr algn="l" defTabSz="457200">
              <a:tabLst>
                <a:tab pos="558800" algn="l"/>
              </a:tabLst>
              <a:defRPr sz="3500">
                <a:latin typeface="Menlo"/>
                <a:ea typeface="Menlo"/>
                <a:cs typeface="Menlo"/>
                <a:sym typeface="Menlo"/>
              </a:defRPr>
            </a:pPr>
            <a:r>
              <a:t>        cout &lt;&lt; </a:t>
            </a:r>
            <a:r>
              <a:rPr>
                <a:solidFill>
                  <a:srgbClr val="B4261A"/>
                </a:solidFill>
              </a:rPr>
              <a:t>"Snow 2"</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method3() {</a:t>
            </a:r>
          </a:p>
          <a:p>
            <a:pPr algn="l" defTabSz="457200">
              <a:tabLst>
                <a:tab pos="558800" algn="l"/>
              </a:tabLst>
              <a:defRPr sz="3500">
                <a:latin typeface="Menlo"/>
                <a:ea typeface="Menlo"/>
                <a:cs typeface="Menlo"/>
                <a:sym typeface="Menlo"/>
              </a:defRPr>
            </a:pPr>
            <a:r>
              <a:t>        cout &lt;&lt; </a:t>
            </a:r>
            <a:r>
              <a:rPr>
                <a:solidFill>
                  <a:srgbClr val="B4261A"/>
                </a:solidFill>
              </a:rPr>
              <a:t>"Snow 3"</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a:t>
            </a:r>
          </a:p>
          <a:p>
            <a:pPr algn="l" defTabSz="457200">
              <a:tabLst>
                <a:tab pos="558800" algn="l"/>
              </a:tabLst>
              <a:defRPr sz="3500">
                <a:latin typeface="Menlo"/>
                <a:ea typeface="Menlo"/>
                <a:cs typeface="Menlo"/>
                <a:sym typeface="Menlo"/>
              </a:defRPr>
            </a:pPr>
          </a:p>
          <a:p>
            <a:pPr algn="l" defTabSz="457200">
              <a:tabLst>
                <a:tab pos="558800" algn="l"/>
              </a:tabLst>
              <a:defRPr sz="3500">
                <a:latin typeface="Menlo"/>
                <a:ea typeface="Menlo"/>
                <a:cs typeface="Menlo"/>
                <a:sym typeface="Menlo"/>
              </a:defRPr>
            </a:pPr>
            <a:r>
              <a:rPr>
                <a:solidFill>
                  <a:srgbClr val="0433FF"/>
                </a:solidFill>
              </a:rPr>
              <a:t>class</a:t>
            </a:r>
            <a:r>
              <a:t> Rain : </a:t>
            </a:r>
            <a:r>
              <a:rPr>
                <a:solidFill>
                  <a:srgbClr val="0433FF"/>
                </a:solidFill>
              </a:rPr>
              <a:t>public</a:t>
            </a:r>
            <a:r>
              <a:t> </a:t>
            </a:r>
            <a:r>
              <a:rPr>
                <a:solidFill>
                  <a:srgbClr val="3495AF"/>
                </a:solidFill>
              </a:rPr>
              <a:t>Snow</a:t>
            </a:r>
            <a:r>
              <a:t> {</a:t>
            </a:r>
          </a:p>
          <a:p>
            <a:pPr algn="l" defTabSz="457200">
              <a:tabLst>
                <a:tab pos="558800" algn="l"/>
              </a:tabLst>
              <a:defRPr sz="3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method1() {</a:t>
            </a:r>
          </a:p>
          <a:p>
            <a:pPr algn="l" defTabSz="457200">
              <a:tabLst>
                <a:tab pos="558800" algn="l"/>
              </a:tabLst>
              <a:defRPr sz="3500">
                <a:latin typeface="Menlo"/>
                <a:ea typeface="Menlo"/>
                <a:cs typeface="Menlo"/>
                <a:sym typeface="Menlo"/>
              </a:defRPr>
            </a:pPr>
            <a:r>
              <a:t>        cout &lt;&lt; </a:t>
            </a:r>
            <a:r>
              <a:rPr>
                <a:solidFill>
                  <a:srgbClr val="B4261A"/>
                </a:solidFill>
              </a:rPr>
              <a:t>"Rain 1"</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method2() {</a:t>
            </a:r>
          </a:p>
          <a:p>
            <a:pPr algn="l" defTabSz="457200">
              <a:tabLst>
                <a:tab pos="558800" algn="l"/>
              </a:tabLst>
              <a:defRPr sz="3500">
                <a:latin typeface="Menlo"/>
                <a:ea typeface="Menlo"/>
                <a:cs typeface="Menlo"/>
                <a:sym typeface="Menlo"/>
              </a:defRPr>
            </a:pPr>
            <a:r>
              <a:t>        cout &lt;&lt; </a:t>
            </a:r>
            <a:r>
              <a:rPr>
                <a:solidFill>
                  <a:srgbClr val="B4261A"/>
                </a:solidFill>
              </a:rPr>
              <a:t>"Rain 2"</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a:t>
            </a:r>
          </a:p>
        </p:txBody>
      </p:sp>
      <p:sp>
        <p:nvSpPr>
          <p:cNvPr id="510" name="class Sleet : public Snow {…"/>
          <p:cNvSpPr txBox="1"/>
          <p:nvPr/>
        </p:nvSpPr>
        <p:spPr>
          <a:xfrm>
            <a:off x="13242839" y="2440325"/>
            <a:ext cx="10211972" cy="1026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sz="3500">
                <a:latin typeface="Menlo"/>
                <a:ea typeface="Menlo"/>
                <a:cs typeface="Menlo"/>
                <a:sym typeface="Menlo"/>
              </a:defRPr>
            </a:pPr>
            <a:r>
              <a:rPr>
                <a:solidFill>
                  <a:srgbClr val="0433FF"/>
                </a:solidFill>
              </a:rPr>
              <a:t>class</a:t>
            </a:r>
            <a:r>
              <a:t> Sleet : </a:t>
            </a:r>
            <a:r>
              <a:rPr>
                <a:solidFill>
                  <a:srgbClr val="0433FF"/>
                </a:solidFill>
              </a:rPr>
              <a:t>public</a:t>
            </a:r>
            <a:r>
              <a:t> Snow {</a:t>
            </a:r>
          </a:p>
          <a:p>
            <a:pPr algn="l" defTabSz="457200">
              <a:tabLst>
                <a:tab pos="558800" algn="l"/>
              </a:tabLst>
              <a:defRPr sz="3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method2() {</a:t>
            </a:r>
          </a:p>
          <a:p>
            <a:pPr algn="l" defTabSz="457200">
              <a:tabLst>
                <a:tab pos="558800" algn="l"/>
              </a:tabLst>
              <a:defRPr sz="3500">
                <a:latin typeface="Menlo"/>
                <a:ea typeface="Menlo"/>
                <a:cs typeface="Menlo"/>
                <a:sym typeface="Menlo"/>
              </a:defRPr>
            </a:pPr>
            <a:r>
              <a:t>        cout &lt;&lt; </a:t>
            </a:r>
            <a:r>
              <a:rPr>
                <a:solidFill>
                  <a:srgbClr val="B4261A"/>
                </a:solidFill>
              </a:rPr>
              <a:t>"Sleet 2"</a:t>
            </a:r>
            <a:r>
              <a:t> &lt;&lt; endl;</a:t>
            </a:r>
          </a:p>
          <a:p>
            <a:pPr algn="l" defTabSz="457200">
              <a:tabLst>
                <a:tab pos="558800" algn="l"/>
              </a:tabLst>
              <a:defRPr sz="3500">
                <a:latin typeface="Menlo"/>
                <a:ea typeface="Menlo"/>
                <a:cs typeface="Menlo"/>
                <a:sym typeface="Menlo"/>
              </a:defRPr>
            </a:pPr>
            <a:r>
              <a:t>        Snow::method2();</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method3() {</a:t>
            </a:r>
          </a:p>
          <a:p>
            <a:pPr algn="l" defTabSz="457200">
              <a:tabLst>
                <a:tab pos="558800" algn="l"/>
              </a:tabLst>
              <a:defRPr sz="3500">
                <a:latin typeface="Menlo"/>
                <a:ea typeface="Menlo"/>
                <a:cs typeface="Menlo"/>
                <a:sym typeface="Menlo"/>
              </a:defRPr>
            </a:pPr>
            <a:r>
              <a:t>        cout &lt;&lt; </a:t>
            </a:r>
            <a:r>
              <a:rPr>
                <a:solidFill>
                  <a:srgbClr val="B4261A"/>
                </a:solidFill>
              </a:rPr>
              <a:t>"Sleet 3"</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a:t>
            </a:r>
          </a:p>
          <a:p>
            <a:pPr algn="l" defTabSz="457200">
              <a:tabLst>
                <a:tab pos="558800" algn="l"/>
              </a:tabLst>
              <a:defRPr sz="3500">
                <a:latin typeface="Menlo"/>
                <a:ea typeface="Menlo"/>
                <a:cs typeface="Menlo"/>
                <a:sym typeface="Menlo"/>
              </a:defRPr>
            </a:pPr>
          </a:p>
          <a:p>
            <a:pPr algn="l" defTabSz="457200">
              <a:tabLst>
                <a:tab pos="558800" algn="l"/>
              </a:tabLst>
              <a:defRPr sz="3500">
                <a:latin typeface="Menlo"/>
                <a:ea typeface="Menlo"/>
                <a:cs typeface="Menlo"/>
                <a:sym typeface="Menlo"/>
              </a:defRPr>
            </a:pPr>
            <a:r>
              <a:rPr>
                <a:solidFill>
                  <a:srgbClr val="0433FF"/>
                </a:solidFill>
              </a:rPr>
              <a:t>class</a:t>
            </a:r>
            <a:r>
              <a:t> Fog : </a:t>
            </a:r>
            <a:r>
              <a:rPr>
                <a:solidFill>
                  <a:srgbClr val="0433FF"/>
                </a:solidFill>
              </a:rPr>
              <a:t>public</a:t>
            </a:r>
            <a:r>
              <a:t> Sleet {</a:t>
            </a:r>
          </a:p>
          <a:p>
            <a:pPr algn="l" defTabSz="457200">
              <a:tabLst>
                <a:tab pos="558800" algn="l"/>
              </a:tabLst>
              <a:defRPr sz="3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method1()   {</a:t>
            </a:r>
          </a:p>
          <a:p>
            <a:pPr algn="l" defTabSz="457200">
              <a:tabLst>
                <a:tab pos="558800" algn="l"/>
              </a:tabLst>
              <a:defRPr sz="3500">
                <a:latin typeface="Menlo"/>
                <a:ea typeface="Menlo"/>
                <a:cs typeface="Menlo"/>
                <a:sym typeface="Menlo"/>
              </a:defRPr>
            </a:pPr>
            <a:r>
              <a:t>        cout &lt;&lt; </a:t>
            </a:r>
            <a:r>
              <a:rPr>
                <a:solidFill>
                  <a:srgbClr val="B4261A"/>
                </a:solidFill>
              </a:rPr>
              <a:t>"Fog 1"</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method3()   {</a:t>
            </a:r>
          </a:p>
          <a:p>
            <a:pPr algn="l" defTabSz="457200">
              <a:tabLst>
                <a:tab pos="558800" algn="l"/>
              </a:tabLst>
              <a:defRPr sz="3500">
                <a:latin typeface="Menlo"/>
                <a:ea typeface="Menlo"/>
                <a:cs typeface="Menlo"/>
                <a:sym typeface="Menlo"/>
              </a:defRPr>
            </a:pPr>
            <a:r>
              <a:t>        cout &lt;&lt; </a:t>
            </a:r>
            <a:r>
              <a:rPr>
                <a:solidFill>
                  <a:srgbClr val="B4261A"/>
                </a:solidFill>
              </a:rPr>
              <a:t>"Fog 3"</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a:t>
            </a:r>
          </a:p>
        </p:txBody>
      </p:sp>
      <p:sp>
        <p:nvSpPr>
          <p:cNvPr id="511" name="Line"/>
          <p:cNvSpPr/>
          <p:nvPr/>
        </p:nvSpPr>
        <p:spPr>
          <a:xfrm flipV="1">
            <a:off x="11557000" y="2095329"/>
            <a:ext cx="0" cy="10951593"/>
          </a:xfrm>
          <a:prstGeom prst="line">
            <a:avLst/>
          </a:prstGeom>
          <a:ln w="50800">
            <a:solidFill>
              <a:srgbClr val="000000"/>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3"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14" name="Diagramming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Diagramming classes</a:t>
            </a:r>
          </a:p>
        </p:txBody>
      </p:sp>
      <p:sp>
        <p:nvSpPr>
          <p:cNvPr id="515"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16" name="Text"/>
          <p:cNvSpPr txBox="1"/>
          <p:nvPr/>
        </p:nvSpPr>
        <p:spPr>
          <a:xfrm>
            <a:off x="6632109" y="748152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17" name="Draw a diagram of the classes from top (superclass) to bottom."/>
          <p:cNvSpPr txBox="1"/>
          <p:nvPr/>
        </p:nvSpPr>
        <p:spPr>
          <a:xfrm>
            <a:off x="62174" y="2007675"/>
            <a:ext cx="9572717" cy="2860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Draw a diagram of the classes from top (superclass) to bottom.</a:t>
            </a:r>
          </a:p>
        </p:txBody>
      </p:sp>
      <p:sp>
        <p:nvSpPr>
          <p:cNvPr id="518" name="Line"/>
          <p:cNvSpPr/>
          <p:nvPr/>
        </p:nvSpPr>
        <p:spPr>
          <a:xfrm>
            <a:off x="6471815" y="5756940"/>
            <a:ext cx="1" cy="456552"/>
          </a:xfrm>
          <a:prstGeom prst="line">
            <a:avLst/>
          </a:prstGeom>
          <a:ln w="50800">
            <a:solidFill>
              <a:srgbClr val="000000"/>
            </a:solidFill>
            <a:miter lim="400000"/>
          </a:ln>
        </p:spPr>
        <p:txBody>
          <a:bodyPr lIns="50800" tIns="50800" rIns="50800" bIns="50800" anchor="ctr"/>
          <a:lstStyle/>
          <a:p>
            <a:pPr/>
          </a:p>
        </p:txBody>
      </p:sp>
      <p:grpSp>
        <p:nvGrpSpPr>
          <p:cNvPr id="540" name="Group"/>
          <p:cNvGrpSpPr/>
          <p:nvPr/>
        </p:nvGrpSpPr>
        <p:grpSpPr>
          <a:xfrm>
            <a:off x="4777026" y="2114794"/>
            <a:ext cx="13488833" cy="11360680"/>
            <a:chOff x="0" y="0"/>
            <a:chExt cx="13488832" cy="11360679"/>
          </a:xfrm>
        </p:grpSpPr>
        <p:grpSp>
          <p:nvGrpSpPr>
            <p:cNvPr id="538" name="Group"/>
            <p:cNvGrpSpPr/>
            <p:nvPr/>
          </p:nvGrpSpPr>
          <p:grpSpPr>
            <a:xfrm>
              <a:off x="0" y="0"/>
              <a:ext cx="13488833" cy="11360680"/>
              <a:chOff x="0" y="0"/>
              <a:chExt cx="13488832" cy="11360678"/>
            </a:xfrm>
          </p:grpSpPr>
          <p:sp>
            <p:nvSpPr>
              <p:cNvPr id="519" name="Rectangle"/>
              <p:cNvSpPr/>
              <p:nvPr/>
            </p:nvSpPr>
            <p:spPr>
              <a:xfrm>
                <a:off x="49022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20" name="Line"/>
              <p:cNvSpPr/>
              <p:nvPr/>
            </p:nvSpPr>
            <p:spPr>
              <a:xfrm>
                <a:off x="49078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21" name="method2()…"/>
              <p:cNvSpPr txBox="1"/>
              <p:nvPr/>
            </p:nvSpPr>
            <p:spPr>
              <a:xfrm>
                <a:off x="5296932" y="1327692"/>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22" name="Rectangle"/>
              <p:cNvSpPr/>
              <p:nvPr/>
            </p:nvSpPr>
            <p:spPr>
              <a:xfrm>
                <a:off x="0" y="4072776"/>
                <a:ext cx="3575725" cy="326970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23"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24" name="method1()…"/>
              <p:cNvSpPr txBox="1"/>
              <p:nvPr/>
            </p:nvSpPr>
            <p:spPr>
              <a:xfrm>
                <a:off x="213921" y="5400469"/>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525" name="Rain"/>
              <p:cNvSpPr txBox="1"/>
              <p:nvPr/>
            </p:nvSpPr>
            <p:spPr>
              <a:xfrm>
                <a:off x="967021" y="4072776"/>
                <a:ext cx="1641682"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526" name="Rectangle"/>
              <p:cNvSpPr/>
              <p:nvPr/>
            </p:nvSpPr>
            <p:spPr>
              <a:xfrm>
                <a:off x="9913108" y="4072776"/>
                <a:ext cx="3575725" cy="326970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27" name="Line"/>
              <p:cNvSpPr/>
              <p:nvPr/>
            </p:nvSpPr>
            <p:spPr>
              <a:xfrm>
                <a:off x="9918682" y="501256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28" name="Sleet"/>
              <p:cNvSpPr txBox="1"/>
              <p:nvPr/>
            </p:nvSpPr>
            <p:spPr>
              <a:xfrm>
                <a:off x="10668657" y="4014511"/>
                <a:ext cx="2064626"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529" name="Rectangle"/>
              <p:cNvSpPr/>
              <p:nvPr/>
            </p:nvSpPr>
            <p:spPr>
              <a:xfrm>
                <a:off x="9913108" y="8090980"/>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30" name="Line"/>
              <p:cNvSpPr/>
              <p:nvPr/>
            </p:nvSpPr>
            <p:spPr>
              <a:xfrm>
                <a:off x="9918682" y="908903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31" name="Fog"/>
              <p:cNvSpPr txBox="1"/>
              <p:nvPr/>
            </p:nvSpPr>
            <p:spPr>
              <a:xfrm>
                <a:off x="10603979" y="8090979"/>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532" name="Line"/>
              <p:cNvSpPr/>
              <p:nvPr/>
            </p:nvSpPr>
            <p:spPr>
              <a:xfrm>
                <a:off x="1682833" y="3671237"/>
                <a:ext cx="10014654"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33" name="Line"/>
              <p:cNvSpPr/>
              <p:nvPr/>
            </p:nvSpPr>
            <p:spPr>
              <a:xfrm flipH="1">
                <a:off x="11618692" y="7339374"/>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534" name="Line"/>
              <p:cNvSpPr/>
              <p:nvPr/>
            </p:nvSpPr>
            <p:spPr>
              <a:xfrm>
                <a:off x="6638680" y="3243777"/>
                <a:ext cx="31865" cy="436935"/>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535" name="Line"/>
              <p:cNvSpPr/>
              <p:nvPr/>
            </p:nvSpPr>
            <p:spPr>
              <a:xfrm>
                <a:off x="11700970" y="3658642"/>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36" name="method2()…"/>
              <p:cNvSpPr txBox="1"/>
              <p:nvPr/>
            </p:nvSpPr>
            <p:spPr>
              <a:xfrm>
                <a:off x="10127029" y="5400469"/>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37" name="method1()…"/>
              <p:cNvSpPr txBox="1"/>
              <p:nvPr/>
            </p:nvSpPr>
            <p:spPr>
              <a:xfrm>
                <a:off x="10129480" y="9402107"/>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grpSp>
        <p:sp>
          <p:nvSpPr>
            <p:cNvPr id="539" name="Snow"/>
            <p:cNvSpPr txBox="1"/>
            <p:nvPr/>
          </p:nvSpPr>
          <p:spPr>
            <a:xfrm>
              <a:off x="57520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grpSp>
      <p:grpSp>
        <p:nvGrpSpPr>
          <p:cNvPr id="543" name="Group"/>
          <p:cNvGrpSpPr/>
          <p:nvPr/>
        </p:nvGrpSpPr>
        <p:grpSpPr>
          <a:xfrm>
            <a:off x="12582968" y="3563231"/>
            <a:ext cx="4400853" cy="824848"/>
            <a:chOff x="-16045" y="0"/>
            <a:chExt cx="4400852" cy="824846"/>
          </a:xfrm>
        </p:grpSpPr>
        <p:sp>
          <p:nvSpPr>
            <p:cNvPr id="541"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42" name="Snow 3"/>
            <p:cNvSpPr txBox="1"/>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grpSp>
      <p:grpSp>
        <p:nvGrpSpPr>
          <p:cNvPr id="546" name="Group"/>
          <p:cNvGrpSpPr/>
          <p:nvPr/>
        </p:nvGrpSpPr>
        <p:grpSpPr>
          <a:xfrm>
            <a:off x="12582968" y="2967385"/>
            <a:ext cx="4400853" cy="824847"/>
            <a:chOff x="-16045" y="0"/>
            <a:chExt cx="4400852" cy="824846"/>
          </a:xfrm>
        </p:grpSpPr>
        <p:sp>
          <p:nvSpPr>
            <p:cNvPr id="544"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45" name="Snow 2"/>
            <p:cNvSpPr txBox="1"/>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grpSp>
      <p:grpSp>
        <p:nvGrpSpPr>
          <p:cNvPr id="549" name="Group"/>
          <p:cNvGrpSpPr/>
          <p:nvPr/>
        </p:nvGrpSpPr>
        <p:grpSpPr>
          <a:xfrm>
            <a:off x="17556452" y="12189166"/>
            <a:ext cx="4400853" cy="824847"/>
            <a:chOff x="-16045" y="0"/>
            <a:chExt cx="4400852" cy="824846"/>
          </a:xfrm>
        </p:grpSpPr>
        <p:sp>
          <p:nvSpPr>
            <p:cNvPr id="547"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48" name="Fog 3"/>
            <p:cNvSpPr txBox="1"/>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grpSp>
      <p:grpSp>
        <p:nvGrpSpPr>
          <p:cNvPr id="552" name="Group"/>
          <p:cNvGrpSpPr/>
          <p:nvPr/>
        </p:nvGrpSpPr>
        <p:grpSpPr>
          <a:xfrm>
            <a:off x="7670025" y="7595628"/>
            <a:ext cx="4400853" cy="824847"/>
            <a:chOff x="-16045" y="0"/>
            <a:chExt cx="4400852" cy="824846"/>
          </a:xfrm>
        </p:grpSpPr>
        <p:sp>
          <p:nvSpPr>
            <p:cNvPr id="550"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51" name="Rain 2"/>
            <p:cNvSpPr txBox="1"/>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grpSp>
      <p:grpSp>
        <p:nvGrpSpPr>
          <p:cNvPr id="555" name="Group"/>
          <p:cNvGrpSpPr/>
          <p:nvPr/>
        </p:nvGrpSpPr>
        <p:grpSpPr>
          <a:xfrm>
            <a:off x="8117484" y="8204689"/>
            <a:ext cx="4400853" cy="824847"/>
            <a:chOff x="-16045" y="0"/>
            <a:chExt cx="4400852" cy="824846"/>
          </a:xfrm>
        </p:grpSpPr>
        <p:sp>
          <p:nvSpPr>
            <p:cNvPr id="553"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54" name="Snow 3"/>
            <p:cNvSpPr txBox="1"/>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grpSp>
      <p:grpSp>
        <p:nvGrpSpPr>
          <p:cNvPr id="558" name="Group"/>
          <p:cNvGrpSpPr/>
          <p:nvPr/>
        </p:nvGrpSpPr>
        <p:grpSpPr>
          <a:xfrm>
            <a:off x="7524362" y="6999782"/>
            <a:ext cx="4400853" cy="824848"/>
            <a:chOff x="-16045" y="0"/>
            <a:chExt cx="4400852" cy="824846"/>
          </a:xfrm>
        </p:grpSpPr>
        <p:sp>
          <p:nvSpPr>
            <p:cNvPr id="556"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57" name="Rain 1"/>
            <p:cNvSpPr txBox="1"/>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grpSp>
      <p:grpSp>
        <p:nvGrpSpPr>
          <p:cNvPr id="561" name="Group"/>
          <p:cNvGrpSpPr/>
          <p:nvPr/>
        </p:nvGrpSpPr>
        <p:grpSpPr>
          <a:xfrm>
            <a:off x="17585585" y="7635230"/>
            <a:ext cx="4400853" cy="824848"/>
            <a:chOff x="-16045" y="0"/>
            <a:chExt cx="4400852" cy="824846"/>
          </a:xfrm>
        </p:grpSpPr>
        <p:sp>
          <p:nvSpPr>
            <p:cNvPr id="559"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60" name="Sleet 3"/>
            <p:cNvSpPr txBox="1"/>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grpSp>
      <p:grpSp>
        <p:nvGrpSpPr>
          <p:cNvPr id="564" name="Group"/>
          <p:cNvGrpSpPr/>
          <p:nvPr/>
        </p:nvGrpSpPr>
        <p:grpSpPr>
          <a:xfrm>
            <a:off x="17410789" y="6548410"/>
            <a:ext cx="6715986" cy="1340674"/>
            <a:chOff x="-26080" y="-29132"/>
            <a:chExt cx="6715985" cy="1340673"/>
          </a:xfrm>
        </p:grpSpPr>
        <p:sp>
          <p:nvSpPr>
            <p:cNvPr id="562" name="Line"/>
            <p:cNvSpPr/>
            <p:nvPr/>
          </p:nvSpPr>
          <p:spPr>
            <a:xfrm flipH="1">
              <a:off x="-26081" y="899227"/>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63" name="Sleet 2 / Snow 2"/>
            <p:cNvSpPr txBox="1"/>
            <p:nvPr/>
          </p:nvSpPr>
          <p:spPr>
            <a:xfrm>
              <a:off x="2006336" y="-29133"/>
              <a:ext cx="4683570"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grpSp>
      <p:grpSp>
        <p:nvGrpSpPr>
          <p:cNvPr id="567" name="Group"/>
          <p:cNvGrpSpPr/>
          <p:nvPr/>
        </p:nvGrpSpPr>
        <p:grpSpPr>
          <a:xfrm>
            <a:off x="17469053" y="11655531"/>
            <a:ext cx="5390111" cy="824847"/>
            <a:chOff x="-249106" y="29132"/>
            <a:chExt cx="5390109" cy="824846"/>
          </a:xfrm>
        </p:grpSpPr>
        <p:sp>
          <p:nvSpPr>
            <p:cNvPr id="565" name="Line"/>
            <p:cNvSpPr/>
            <p:nvPr/>
          </p:nvSpPr>
          <p:spPr>
            <a:xfrm flipH="1">
              <a:off x="-249107" y="585777"/>
              <a:ext cx="915103"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66" name="Sleet 2 / Snow 2"/>
            <p:cNvSpPr txBox="1"/>
            <p:nvPr/>
          </p:nvSpPr>
          <p:spPr>
            <a:xfrm>
              <a:off x="483609" y="29132"/>
              <a:ext cx="4657394"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grpSp>
      <p:grpSp>
        <p:nvGrpSpPr>
          <p:cNvPr id="570" name="Group"/>
          <p:cNvGrpSpPr/>
          <p:nvPr/>
        </p:nvGrpSpPr>
        <p:grpSpPr>
          <a:xfrm>
            <a:off x="17556452" y="11030553"/>
            <a:ext cx="4400853" cy="824847"/>
            <a:chOff x="-16045" y="0"/>
            <a:chExt cx="4400852" cy="824846"/>
          </a:xfrm>
        </p:grpSpPr>
        <p:sp>
          <p:nvSpPr>
            <p:cNvPr id="568"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69" name="Fog 1"/>
            <p:cNvSpPr txBox="1"/>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5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5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56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56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5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56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0" fill="hold">
                                  <p:stCondLst>
                                    <p:cond delay="0"/>
                                  </p:stCondLst>
                                  <p:iterate type="el" backwards="0">
                                    <p:tmAbs val="0"/>
                                  </p:iterate>
                                  <p:childTnLst>
                                    <p:set>
                                      <p:cBhvr>
                                        <p:cTn id="42" fill="hold"/>
                                        <p:tgtEl>
                                          <p:spTgt spid="5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52" grpId="4"/>
      <p:bldP build="whole" bldLvl="1" animBg="1" rev="0" advAuto="0" spid="561" grpId="7"/>
      <p:bldP build="whole" bldLvl="1" animBg="1" rev="0" advAuto="0" spid="564" grpId="6"/>
      <p:bldP build="whole" bldLvl="1" animBg="1" rev="0" advAuto="0" spid="570" grpId="8"/>
      <p:bldP build="whole" bldLvl="1" animBg="1" rev="0" advAuto="0" spid="549" grpId="10"/>
      <p:bldP build="whole" bldLvl="1" animBg="1" rev="0" advAuto="0" spid="558" grpId="3"/>
      <p:bldP build="whole" bldLvl="1" animBg="1" rev="0" advAuto="0" spid="546" grpId="1"/>
      <p:bldP build="whole" bldLvl="1" animBg="1" rev="0" advAuto="0" spid="543" grpId="2"/>
      <p:bldP build="whole" bldLvl="1" animBg="1" rev="0" advAuto="0" spid="555" grpId="5"/>
      <p:bldP build="whole" bldLvl="1" animBg="1" rev="0" advAuto="0" spid="567" grpId="9"/>
    </p:bldLst>
  </p:timing>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2" name="Mystery Probl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Mystery Problem</a:t>
            </a:r>
          </a:p>
        </p:txBody>
      </p:sp>
      <p:sp>
        <p:nvSpPr>
          <p:cNvPr id="573"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74" name="Snow* var1 = new Sleet(); var1-&gt;method2(); // What's the output?"/>
          <p:cNvSpPr txBox="1"/>
          <p:nvPr/>
        </p:nvSpPr>
        <p:spPr>
          <a:xfrm>
            <a:off x="858601" y="2338575"/>
            <a:ext cx="18464808" cy="292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10500"/>
              </a:lnSpc>
              <a:spcBef>
                <a:spcPts val="1200"/>
              </a:spcBef>
              <a:defRPr sz="6000">
                <a:solidFill>
                  <a:srgbClr val="008000"/>
                </a:solidFill>
                <a:latin typeface="Menlo"/>
                <a:ea typeface="Menlo"/>
                <a:cs typeface="Menlo"/>
                <a:sym typeface="Menlo"/>
              </a:defRPr>
            </a:pPr>
            <a:r>
              <a:rPr>
                <a:solidFill>
                  <a:srgbClr val="0000FF"/>
                </a:solidFill>
              </a:rPr>
              <a:t>Snow* </a:t>
            </a:r>
            <a:r>
              <a:rPr>
                <a:solidFill>
                  <a:srgbClr val="000000"/>
                </a:solidFill>
              </a:rPr>
              <a:t>var1 = new </a:t>
            </a:r>
            <a:r>
              <a:rPr>
                <a:solidFill>
                  <a:srgbClr val="FF0000"/>
                </a:solidFill>
              </a:rPr>
              <a:t>Sleet</a:t>
            </a:r>
            <a:r>
              <a:rPr>
                <a:solidFill>
                  <a:srgbClr val="000000"/>
                </a:solidFill>
              </a:rPr>
              <a:t>();</a:t>
            </a:r>
            <a:br>
              <a:rPr>
                <a:solidFill>
                  <a:srgbClr val="000000"/>
                </a:solidFill>
              </a:rPr>
            </a:br>
            <a:r>
              <a:rPr>
                <a:solidFill>
                  <a:srgbClr val="000000"/>
                </a:solidFill>
              </a:rPr>
              <a:t>var1-&gt;method2(); </a:t>
            </a:r>
            <a:r>
              <a:t>// What's the output? </a:t>
            </a:r>
            <a:endParaRPr>
              <a:solidFill>
                <a:srgbClr val="000000"/>
              </a:solidFill>
            </a:endParaRPr>
          </a:p>
        </p:txBody>
      </p:sp>
      <p:sp>
        <p:nvSpPr>
          <p:cNvPr id="575" name="To find the behavior/output of calls like the one above:…"/>
          <p:cNvSpPr txBox="1"/>
          <p:nvPr/>
        </p:nvSpPr>
        <p:spPr>
          <a:xfrm>
            <a:off x="1575608" y="5180156"/>
            <a:ext cx="21232785" cy="70263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11200"/>
              </a:lnSpc>
              <a:spcBef>
                <a:spcPts val="1200"/>
              </a:spcBef>
              <a:defRPr sz="6000"/>
            </a:pPr>
            <a:r>
              <a:t>To find the behavior/output of calls like the one above: </a:t>
            </a:r>
          </a:p>
          <a:p>
            <a:pPr marL="1097280" indent="-1097280" algn="l" defTabSz="457200">
              <a:lnSpc>
                <a:spcPts val="10900"/>
              </a:lnSpc>
              <a:spcBef>
                <a:spcPts val="1200"/>
              </a:spcBef>
              <a:buSzPct val="100000"/>
              <a:buAutoNum type="arabicPeriod" startAt="1"/>
              <a:defRPr sz="6000"/>
            </a:pPr>
            <a:r>
              <a:t>Look at the </a:t>
            </a:r>
            <a:r>
              <a:rPr>
                <a:solidFill>
                  <a:srgbClr val="0000FF"/>
                </a:solidFill>
              </a:rPr>
              <a:t>variable</a:t>
            </a:r>
            <a:r>
              <a:t>'s type.</a:t>
            </a:r>
            <a:br/>
            <a:r>
              <a:t>If that type does not have that member: COMPILER ERROR. </a:t>
            </a:r>
          </a:p>
          <a:p>
            <a:pPr marL="1097280" indent="-1097280" algn="l" defTabSz="457200">
              <a:lnSpc>
                <a:spcPts val="10900"/>
              </a:lnSpc>
              <a:spcBef>
                <a:spcPts val="1200"/>
              </a:spcBef>
              <a:buSzPct val="100000"/>
              <a:buAutoNum type="arabicPeriod" startAt="1"/>
              <a:defRPr sz="6000"/>
            </a:pPr>
            <a:r>
              <a:t>Execute the member.</a:t>
            </a:r>
            <a:br/>
            <a:r>
              <a:t>Since the member is virtual: behave like the </a:t>
            </a:r>
            <a:r>
              <a:rPr>
                <a:solidFill>
                  <a:srgbClr val="800000"/>
                </a:solidFill>
              </a:rPr>
              <a:t>object</a:t>
            </a:r>
            <a:r>
              <a:t>'s type, not like the </a:t>
            </a:r>
            <a:r>
              <a:rPr>
                <a:solidFill>
                  <a:srgbClr val="0000FF"/>
                </a:solidFill>
              </a:rPr>
              <a:t>variable</a:t>
            </a:r>
            <a:r>
              <a:t>'s type. </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7"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78" name="Example 1"/>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1</a:t>
            </a:r>
          </a:p>
        </p:txBody>
      </p:sp>
      <p:sp>
        <p:nvSpPr>
          <p:cNvPr id="579"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80" name="Q: What is the result of the following call?"/>
          <p:cNvSpPr txBox="1"/>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581" name="Snow* var1 = new Sleet();…"/>
          <p:cNvSpPr txBox="1"/>
          <p:nvPr/>
        </p:nvSpPr>
        <p:spPr>
          <a:xfrm>
            <a:off x="424982" y="4504540"/>
            <a:ext cx="12500894"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var1 = new </a:t>
            </a:r>
            <a:r>
              <a:rPr>
                <a:solidFill>
                  <a:srgbClr val="FF0000"/>
                </a:solidFill>
              </a:rPr>
              <a:t>Sleet</a:t>
            </a:r>
            <a:r>
              <a:t>(); </a:t>
            </a:r>
          </a:p>
          <a:p>
            <a:pPr algn="l" defTabSz="457200">
              <a:lnSpc>
                <a:spcPts val="10500"/>
              </a:lnSpc>
              <a:spcBef>
                <a:spcPts val="1200"/>
              </a:spcBef>
              <a:defRPr sz="6000">
                <a:latin typeface="Menlo"/>
                <a:ea typeface="Menlo"/>
                <a:cs typeface="Menlo"/>
                <a:sym typeface="Menlo"/>
              </a:defRPr>
            </a:pPr>
            <a:r>
              <a:t>var1-&gt;method2(); </a:t>
            </a:r>
          </a:p>
        </p:txBody>
      </p:sp>
      <p:sp>
        <p:nvSpPr>
          <p:cNvPr id="582" name="Snow 2…"/>
          <p:cNvSpPr txBox="1"/>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2</a:t>
            </a:r>
          </a:p>
          <a:p>
            <a:pPr marL="1097280" indent="-1097280" algn="l" defTabSz="457200">
              <a:buSzPct val="100000"/>
              <a:buAutoNum type="alphaUcPeriod" startAt="1"/>
              <a:defRPr sz="6000">
                <a:latin typeface="Menlo"/>
                <a:ea typeface="Menlo"/>
                <a:cs typeface="Menlo"/>
                <a:sym typeface="Menlo"/>
              </a:defRPr>
            </a:pPr>
            <a:r>
              <a:t>Sleet 2</a:t>
            </a:r>
          </a:p>
          <a:p>
            <a:pPr algn="l" defTabSz="457200">
              <a:lnSpc>
                <a:spcPct val="140000"/>
              </a:lnSpc>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627" name="Group"/>
          <p:cNvGrpSpPr/>
          <p:nvPr/>
        </p:nvGrpSpPr>
        <p:grpSpPr>
          <a:xfrm>
            <a:off x="8954279" y="2318722"/>
            <a:ext cx="15700005" cy="11360681"/>
            <a:chOff x="0" y="0"/>
            <a:chExt cx="15700004" cy="11360679"/>
          </a:xfrm>
        </p:grpSpPr>
        <p:sp>
          <p:nvSpPr>
            <p:cNvPr id="583"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584"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585"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586"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87"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88"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89"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90"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91"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92"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593"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594"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95"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96"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597"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98"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99"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600"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01"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602"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603"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04"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05"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06"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607"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08"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609"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10"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611"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12"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613"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14"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615"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16"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617"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18"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619"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20"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621"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22"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623"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24"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625"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26"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628"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629" name="object"/>
          <p:cNvSpPr txBox="1"/>
          <p:nvPr/>
        </p:nvSpPr>
        <p:spPr>
          <a:xfrm>
            <a:off x="18675649" y="538062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1"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632" name="Example 1"/>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1</a:t>
            </a:r>
          </a:p>
        </p:txBody>
      </p:sp>
      <p:sp>
        <p:nvSpPr>
          <p:cNvPr id="633"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634" name="Q: What is the result of the following call?"/>
          <p:cNvSpPr txBox="1"/>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635" name="Snow* var1 = new Sleet();…"/>
          <p:cNvSpPr txBox="1"/>
          <p:nvPr/>
        </p:nvSpPr>
        <p:spPr>
          <a:xfrm>
            <a:off x="424982" y="4504540"/>
            <a:ext cx="12500894"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var1 = new </a:t>
            </a:r>
            <a:r>
              <a:rPr>
                <a:solidFill>
                  <a:srgbClr val="FF0000"/>
                </a:solidFill>
              </a:rPr>
              <a:t>Sleet</a:t>
            </a:r>
            <a:r>
              <a:t>(); </a:t>
            </a:r>
          </a:p>
          <a:p>
            <a:pPr algn="l" defTabSz="457200">
              <a:lnSpc>
                <a:spcPts val="10500"/>
              </a:lnSpc>
              <a:spcBef>
                <a:spcPts val="1200"/>
              </a:spcBef>
              <a:defRPr sz="6000">
                <a:latin typeface="Menlo"/>
                <a:ea typeface="Menlo"/>
                <a:cs typeface="Menlo"/>
                <a:sym typeface="Menlo"/>
              </a:defRPr>
            </a:pPr>
            <a:r>
              <a:t>var1-&gt;method2(); </a:t>
            </a:r>
          </a:p>
        </p:txBody>
      </p:sp>
      <p:sp>
        <p:nvSpPr>
          <p:cNvPr id="636" name="Snow 2…"/>
          <p:cNvSpPr txBox="1"/>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2</a:t>
            </a:r>
          </a:p>
          <a:p>
            <a:pPr marL="1097280" indent="-1097280" algn="l" defTabSz="457200">
              <a:buSzPct val="100000"/>
              <a:buAutoNum type="alphaUcPeriod" startAt="1"/>
              <a:defRPr sz="6000">
                <a:latin typeface="Menlo"/>
                <a:ea typeface="Menlo"/>
                <a:cs typeface="Menlo"/>
                <a:sym typeface="Menlo"/>
              </a:defRPr>
            </a:pPr>
            <a:r>
              <a:t>Sleet 2</a:t>
            </a:r>
          </a:p>
          <a:p>
            <a:pPr algn="l" defTabSz="457200">
              <a:lnSpc>
                <a:spcPct val="140000"/>
              </a:lnSpc>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681" name="Group"/>
          <p:cNvGrpSpPr/>
          <p:nvPr/>
        </p:nvGrpSpPr>
        <p:grpSpPr>
          <a:xfrm>
            <a:off x="8954279" y="2318722"/>
            <a:ext cx="15700005" cy="11360681"/>
            <a:chOff x="0" y="0"/>
            <a:chExt cx="15700004" cy="11360679"/>
          </a:xfrm>
        </p:grpSpPr>
        <p:sp>
          <p:nvSpPr>
            <p:cNvPr id="637"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38"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39"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40"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41"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42"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43"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44"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45"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46"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647"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648"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49"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50"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651"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52"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53"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654"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55"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656"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657"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58"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59"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60"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661"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62"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663"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64"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665"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66"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667"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68"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669"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0"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671"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2"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673"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4"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675"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6"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677"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8"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679"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80"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682"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683" name="object"/>
          <p:cNvSpPr txBox="1"/>
          <p:nvPr/>
        </p:nvSpPr>
        <p:spPr>
          <a:xfrm>
            <a:off x="18675649" y="538062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684" name="Rounded Rectangle"/>
          <p:cNvSpPr/>
          <p:nvPr/>
        </p:nvSpPr>
        <p:spPr>
          <a:xfrm>
            <a:off x="282677" y="10272433"/>
            <a:ext cx="5230557" cy="2086233"/>
          </a:xfrm>
          <a:prstGeom prst="roundRect">
            <a:avLst>
              <a:gd name="adj" fmla="val 15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6"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687" name="Example 2"/>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2</a:t>
            </a:r>
          </a:p>
        </p:txBody>
      </p:sp>
      <p:sp>
        <p:nvSpPr>
          <p:cNvPr id="688"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689" name="Q: What is the result of the following call?"/>
          <p:cNvSpPr txBox="1"/>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690" name="Snow* var2 = new Rain();…"/>
          <p:cNvSpPr txBox="1"/>
          <p:nvPr/>
        </p:nvSpPr>
        <p:spPr>
          <a:xfrm>
            <a:off x="424982" y="4504540"/>
            <a:ext cx="120421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var2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var2-&gt;method1(); </a:t>
            </a:r>
          </a:p>
        </p:txBody>
      </p:sp>
      <p:sp>
        <p:nvSpPr>
          <p:cNvPr id="691" name="Snow 1…"/>
          <p:cNvSpPr txBox="1"/>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1</a:t>
            </a:r>
          </a:p>
          <a:p>
            <a:pPr marL="1097280" indent="-1097280" algn="l" defTabSz="457200">
              <a:buSzPct val="100000"/>
              <a:buAutoNum type="alphaUcPeriod" startAt="1"/>
              <a:defRPr sz="6000">
                <a:latin typeface="Menlo"/>
                <a:ea typeface="Menlo"/>
                <a:cs typeface="Menlo"/>
                <a:sym typeface="Menlo"/>
              </a:defRPr>
            </a:pPr>
            <a:r>
              <a:t>Snow 1</a:t>
            </a:r>
          </a:p>
          <a:p>
            <a:pPr algn="l" defTabSz="457200">
              <a:lnSpc>
                <a:spcPct val="140000"/>
              </a:lnSpc>
              <a:defRPr sz="6000">
                <a:latin typeface="Menlo"/>
                <a:ea typeface="Menlo"/>
                <a:cs typeface="Menlo"/>
                <a:sym typeface="Menlo"/>
              </a:defRPr>
            </a:pPr>
            <a:r>
              <a:t>Rain 1</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736" name="Group"/>
          <p:cNvGrpSpPr/>
          <p:nvPr/>
        </p:nvGrpSpPr>
        <p:grpSpPr>
          <a:xfrm>
            <a:off x="8954279" y="2318722"/>
            <a:ext cx="15700005" cy="11360681"/>
            <a:chOff x="0" y="0"/>
            <a:chExt cx="15700004" cy="11360679"/>
          </a:xfrm>
        </p:grpSpPr>
        <p:sp>
          <p:nvSpPr>
            <p:cNvPr id="692"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93"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94"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95"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96"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97"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98"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99"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00"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01"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702"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703"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04"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05"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706"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07"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08"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709"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10"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711"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712"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13"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14"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15"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716"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17"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718"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19"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720"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1"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722"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3"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724"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5"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726"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7"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728"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9"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730"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31"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732"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33"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734"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35"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737"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738" name="object"/>
          <p:cNvSpPr txBox="1"/>
          <p:nvPr/>
        </p:nvSpPr>
        <p:spPr>
          <a:xfrm>
            <a:off x="6731276" y="706311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0"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41" name="Example 2"/>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2</a:t>
            </a:r>
          </a:p>
        </p:txBody>
      </p:sp>
      <p:sp>
        <p:nvSpPr>
          <p:cNvPr id="742"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43" name="Q: What is the result of the following call?"/>
          <p:cNvSpPr txBox="1"/>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744" name="Snow* var2 = new Rain();…"/>
          <p:cNvSpPr txBox="1"/>
          <p:nvPr/>
        </p:nvSpPr>
        <p:spPr>
          <a:xfrm>
            <a:off x="424982" y="4504540"/>
            <a:ext cx="120421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var2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var2-&gt;method1(); </a:t>
            </a:r>
          </a:p>
        </p:txBody>
      </p:sp>
      <p:sp>
        <p:nvSpPr>
          <p:cNvPr id="745" name="Snow 1…"/>
          <p:cNvSpPr txBox="1"/>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1</a:t>
            </a:r>
          </a:p>
          <a:p>
            <a:pPr marL="1097280" indent="-1097280" algn="l" defTabSz="457200">
              <a:buSzPct val="100000"/>
              <a:buAutoNum type="alphaUcPeriod" startAt="1"/>
              <a:defRPr sz="6000">
                <a:latin typeface="Menlo"/>
                <a:ea typeface="Menlo"/>
                <a:cs typeface="Menlo"/>
                <a:sym typeface="Menlo"/>
              </a:defRPr>
            </a:pPr>
            <a:r>
              <a:t>Snow 1</a:t>
            </a:r>
          </a:p>
          <a:p>
            <a:pPr algn="l" defTabSz="457200">
              <a:lnSpc>
                <a:spcPct val="140000"/>
              </a:lnSpc>
              <a:defRPr sz="6000">
                <a:latin typeface="Menlo"/>
                <a:ea typeface="Menlo"/>
                <a:cs typeface="Menlo"/>
                <a:sym typeface="Menlo"/>
              </a:defRPr>
            </a:pPr>
            <a:r>
              <a:t>Rain 1</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790" name="Group"/>
          <p:cNvGrpSpPr/>
          <p:nvPr/>
        </p:nvGrpSpPr>
        <p:grpSpPr>
          <a:xfrm>
            <a:off x="8954279" y="2318722"/>
            <a:ext cx="15700005" cy="11360681"/>
            <a:chOff x="0" y="0"/>
            <a:chExt cx="15700004" cy="11360679"/>
          </a:xfrm>
        </p:grpSpPr>
        <p:sp>
          <p:nvSpPr>
            <p:cNvPr id="746"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47"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48"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49"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50"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51"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52"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53"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54"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55"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756"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757"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58"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59"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760"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61"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62"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763"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64"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765"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766"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67"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68"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69"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770"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71"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772"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73"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774"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75"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776"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77"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778"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79"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780"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81"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782"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83"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784"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85"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786"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87"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788"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89"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791"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792" name="object"/>
          <p:cNvSpPr txBox="1"/>
          <p:nvPr/>
        </p:nvSpPr>
        <p:spPr>
          <a:xfrm>
            <a:off x="6731276" y="706311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793" name="Rounded Rectangle"/>
          <p:cNvSpPr/>
          <p:nvPr/>
        </p:nvSpPr>
        <p:spPr>
          <a:xfrm>
            <a:off x="428340" y="12195185"/>
            <a:ext cx="8067005" cy="1355301"/>
          </a:xfrm>
          <a:prstGeom prst="roundRect">
            <a:avLst>
              <a:gd name="adj" fmla="val 2309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5"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96" name="Example 3"/>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3</a:t>
            </a:r>
          </a:p>
        </p:txBody>
      </p:sp>
      <p:sp>
        <p:nvSpPr>
          <p:cNvPr id="797"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98" name="Q: What is the result of the following call?"/>
          <p:cNvSpPr txBox="1"/>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799" name="Snow* var3 = new Rain();…"/>
          <p:cNvSpPr txBox="1"/>
          <p:nvPr/>
        </p:nvSpPr>
        <p:spPr>
          <a:xfrm>
            <a:off x="424982" y="4504540"/>
            <a:ext cx="120421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var3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var3-&gt;method2(); </a:t>
            </a:r>
          </a:p>
        </p:txBody>
      </p:sp>
      <p:sp>
        <p:nvSpPr>
          <p:cNvPr id="800" name="Snow 2…"/>
          <p:cNvSpPr txBox="1"/>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2</a:t>
            </a:r>
          </a:p>
          <a:p>
            <a:pPr marL="1097280" indent="-1097280" algn="l" defTabSz="457200">
              <a:buSzPct val="100000"/>
              <a:buAutoNum type="alphaUcPeriod" startAt="1"/>
              <a:defRPr sz="6000">
                <a:latin typeface="Menlo"/>
                <a:ea typeface="Menlo"/>
                <a:cs typeface="Menlo"/>
                <a:sym typeface="Menlo"/>
              </a:defRPr>
            </a:pPr>
            <a:r>
              <a:t>Sleet 2</a:t>
            </a:r>
          </a:p>
          <a:p>
            <a:pPr algn="l" defTabSz="457200">
              <a:lnSpc>
                <a:spcPct val="140000"/>
              </a:lnSpc>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845" name="Group"/>
          <p:cNvGrpSpPr/>
          <p:nvPr/>
        </p:nvGrpSpPr>
        <p:grpSpPr>
          <a:xfrm>
            <a:off x="8954279" y="2318722"/>
            <a:ext cx="15700005" cy="11360681"/>
            <a:chOff x="0" y="0"/>
            <a:chExt cx="15700004" cy="11360679"/>
          </a:xfrm>
        </p:grpSpPr>
        <p:sp>
          <p:nvSpPr>
            <p:cNvPr id="801"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02"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03"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04"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05"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06"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07"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08"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09"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10"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811"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812"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13"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14"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815"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16"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17"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818"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19"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820"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821"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22"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23"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24"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825"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26"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827"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28"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829"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0"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831"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2"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833"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4"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835"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6"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837"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8"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839"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40"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841"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42"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843"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44"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846"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847" name="object"/>
          <p:cNvSpPr txBox="1"/>
          <p:nvPr/>
        </p:nvSpPr>
        <p:spPr>
          <a:xfrm>
            <a:off x="6731276" y="706311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9"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850" name="Example 3"/>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3</a:t>
            </a:r>
          </a:p>
        </p:txBody>
      </p:sp>
      <p:sp>
        <p:nvSpPr>
          <p:cNvPr id="851"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852" name="Q: What is the result of the following call?"/>
          <p:cNvSpPr txBox="1"/>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853" name="Snow* var3 = new Rain();…"/>
          <p:cNvSpPr txBox="1"/>
          <p:nvPr/>
        </p:nvSpPr>
        <p:spPr>
          <a:xfrm>
            <a:off x="424982" y="4504540"/>
            <a:ext cx="120421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var3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var3-&gt;method2(); </a:t>
            </a:r>
          </a:p>
        </p:txBody>
      </p:sp>
      <p:sp>
        <p:nvSpPr>
          <p:cNvPr id="854" name="Snow 2…"/>
          <p:cNvSpPr txBox="1"/>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2</a:t>
            </a:r>
          </a:p>
          <a:p>
            <a:pPr marL="1097280" indent="-1097280" algn="l" defTabSz="457200">
              <a:buSzPct val="100000"/>
              <a:buAutoNum type="alphaUcPeriod" startAt="1"/>
              <a:defRPr sz="6000">
                <a:latin typeface="Menlo"/>
                <a:ea typeface="Menlo"/>
                <a:cs typeface="Menlo"/>
                <a:sym typeface="Menlo"/>
              </a:defRPr>
            </a:pPr>
            <a:r>
              <a:t>Sleet 2</a:t>
            </a:r>
          </a:p>
          <a:p>
            <a:pPr algn="l" defTabSz="457200">
              <a:lnSpc>
                <a:spcPct val="140000"/>
              </a:lnSpc>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899" name="Group"/>
          <p:cNvGrpSpPr/>
          <p:nvPr/>
        </p:nvGrpSpPr>
        <p:grpSpPr>
          <a:xfrm>
            <a:off x="8954279" y="2318722"/>
            <a:ext cx="15700005" cy="11360681"/>
            <a:chOff x="0" y="0"/>
            <a:chExt cx="15700004" cy="11360679"/>
          </a:xfrm>
        </p:grpSpPr>
        <p:sp>
          <p:nvSpPr>
            <p:cNvPr id="855"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56"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57"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58"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59"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60"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61"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62"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63"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64"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865"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866"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67"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68"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869"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70"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71"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872"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73"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874"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875"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76"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77"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78"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879"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80"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881"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82"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883"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84"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885"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86"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887"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88"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889"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0"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891"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2"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893"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4"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895"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6"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897"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8"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900"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901" name="object"/>
          <p:cNvSpPr txBox="1"/>
          <p:nvPr/>
        </p:nvSpPr>
        <p:spPr>
          <a:xfrm>
            <a:off x="6731276" y="706311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902" name="Rounded Rectangle"/>
          <p:cNvSpPr/>
          <p:nvPr/>
        </p:nvSpPr>
        <p:spPr>
          <a:xfrm>
            <a:off x="253544" y="8787124"/>
            <a:ext cx="4579740" cy="1386140"/>
          </a:xfrm>
          <a:prstGeom prst="roundRect">
            <a:avLst>
              <a:gd name="adj" fmla="val 2257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4"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05" name="Mystery with type ca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Mystery with type cast</a:t>
            </a:r>
          </a:p>
        </p:txBody>
      </p:sp>
      <p:sp>
        <p:nvSpPr>
          <p:cNvPr id="906"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07" name="Snow* var4 = new Rain();…"/>
          <p:cNvSpPr txBox="1"/>
          <p:nvPr/>
        </p:nvSpPr>
        <p:spPr>
          <a:xfrm>
            <a:off x="424982" y="2028267"/>
            <a:ext cx="22134911" cy="187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tabLst>
                <a:tab pos="558800" algn="l"/>
              </a:tabLst>
              <a:defRPr sz="6000">
                <a:latin typeface="Menlo"/>
                <a:ea typeface="Menlo"/>
                <a:cs typeface="Menlo"/>
                <a:sym typeface="Menlo"/>
              </a:defRPr>
            </a:pPr>
            <a:r>
              <a:rPr>
                <a:solidFill>
                  <a:srgbClr val="3495AF"/>
                </a:solidFill>
              </a:rPr>
              <a:t>Snow</a:t>
            </a:r>
            <a:r>
              <a:t>* var4 = </a:t>
            </a:r>
            <a:r>
              <a:rPr>
                <a:solidFill>
                  <a:srgbClr val="0433FF"/>
                </a:solidFill>
              </a:rPr>
              <a:t>new</a:t>
            </a:r>
            <a:r>
              <a:t> </a:t>
            </a:r>
            <a:r>
              <a:rPr>
                <a:solidFill>
                  <a:srgbClr val="3495AF"/>
                </a:solidFill>
              </a:rPr>
              <a:t>Rain</a:t>
            </a:r>
            <a:r>
              <a:t>();</a:t>
            </a:r>
          </a:p>
          <a:p>
            <a:pPr algn="l" defTabSz="457200">
              <a:tabLst>
                <a:tab pos="558800" algn="l"/>
              </a:tabLst>
              <a:defRPr sz="6000">
                <a:latin typeface="Menlo"/>
                <a:ea typeface="Menlo"/>
                <a:cs typeface="Menlo"/>
                <a:sym typeface="Menlo"/>
              </a:defRPr>
            </a:pPr>
            <a:r>
              <a:t>((Rain *) var4-&gt;method1(); </a:t>
            </a:r>
            <a:r>
              <a:rPr>
                <a:solidFill>
                  <a:srgbClr val="008F00"/>
                </a:solidFill>
              </a:rPr>
              <a:t>// What's the output?</a:t>
            </a:r>
          </a:p>
        </p:txBody>
      </p:sp>
      <p:sp>
        <p:nvSpPr>
          <p:cNvPr id="908" name="If the mystery problem has a type cast, then:…"/>
          <p:cNvSpPr txBox="1"/>
          <p:nvPr/>
        </p:nvSpPr>
        <p:spPr>
          <a:xfrm>
            <a:off x="1575608" y="4478584"/>
            <a:ext cx="21232785" cy="888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11200"/>
              </a:lnSpc>
              <a:spcBef>
                <a:spcPts val="1200"/>
              </a:spcBef>
              <a:defRPr sz="6000"/>
            </a:pPr>
            <a:r>
              <a:t>If the mystery problem has a type cast, then:</a:t>
            </a:r>
          </a:p>
          <a:p>
            <a:pPr marL="1097280" indent="-1097280" algn="l" defTabSz="457200">
              <a:lnSpc>
                <a:spcPts val="10900"/>
              </a:lnSpc>
              <a:spcBef>
                <a:spcPts val="1200"/>
              </a:spcBef>
              <a:buSzPct val="100000"/>
              <a:buAutoNum type="arabicPeriod" startAt="1"/>
              <a:defRPr sz="6000"/>
            </a:pPr>
            <a:r>
              <a:t>Look at the </a:t>
            </a:r>
            <a:r>
              <a:rPr>
                <a:solidFill>
                  <a:srgbClr val="0000FF"/>
                </a:solidFill>
              </a:rPr>
              <a:t>cast</a:t>
            </a:r>
            <a:r>
              <a:t> type.</a:t>
            </a:r>
            <a:br/>
            <a:r>
              <a:t>If that type does not have the method: COMPILER ERROR.</a:t>
            </a:r>
          </a:p>
          <a:p>
            <a:pPr algn="l" defTabSz="457200">
              <a:lnSpc>
                <a:spcPts val="10900"/>
              </a:lnSpc>
              <a:spcBef>
                <a:spcPts val="1200"/>
              </a:spcBef>
              <a:defRPr sz="6000"/>
            </a:pPr>
            <a:r>
              <a:t>(Note: if the </a:t>
            </a:r>
            <a:r>
              <a:rPr>
                <a:solidFill>
                  <a:srgbClr val="4F8F00"/>
                </a:solidFill>
              </a:rPr>
              <a:t>object's</a:t>
            </a:r>
            <a:r>
              <a:t> type was not equal to or a subclass of the </a:t>
            </a:r>
            <a:r>
              <a:rPr>
                <a:solidFill>
                  <a:srgbClr val="4F8F00"/>
                </a:solidFill>
              </a:rPr>
              <a:t>cast</a:t>
            </a:r>
            <a:r>
              <a:t> type, the code would CRASH / have unpredictable behavior.) </a:t>
            </a:r>
          </a:p>
          <a:p>
            <a:pPr marL="1097280" indent="-1097280" algn="l" defTabSz="457200">
              <a:lnSpc>
                <a:spcPts val="10900"/>
              </a:lnSpc>
              <a:spcBef>
                <a:spcPts val="1200"/>
              </a:spcBef>
              <a:buSzPct val="100000"/>
              <a:buAutoNum type="arabicPeriod" startAt="2"/>
              <a:defRPr sz="6000"/>
            </a:pPr>
            <a:r>
              <a:t>Execute the member.</a:t>
            </a:r>
            <a:br/>
            <a:r>
              <a:t>Since the member is virtual: behave like the </a:t>
            </a:r>
            <a:r>
              <a:rPr>
                <a:solidFill>
                  <a:srgbClr val="800000"/>
                </a:solidFill>
              </a:rPr>
              <a:t>object</a:t>
            </a:r>
            <a:r>
              <a:t>'s type, not like the </a:t>
            </a:r>
            <a:r>
              <a:rPr>
                <a:solidFill>
                  <a:srgbClr val="0000FF"/>
                </a:solidFill>
              </a:rPr>
              <a:t>variable</a:t>
            </a:r>
            <a:r>
              <a:t>'s type. </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0"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11" name="Example 4"/>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4</a:t>
            </a:r>
          </a:p>
        </p:txBody>
      </p:sp>
      <p:sp>
        <p:nvSpPr>
          <p:cNvPr id="912"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13" name="Q: What is the result of the following call?"/>
          <p:cNvSpPr txBox="1"/>
          <p:nvPr/>
        </p:nvSpPr>
        <p:spPr>
          <a:xfrm>
            <a:off x="1117395" y="1552342"/>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914" name="Snow* var4 = new Rain();…"/>
          <p:cNvSpPr txBox="1"/>
          <p:nvPr/>
        </p:nvSpPr>
        <p:spPr>
          <a:xfrm>
            <a:off x="162789" y="3520694"/>
            <a:ext cx="12959656"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var4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a:t>
            </a:r>
            <a:r>
              <a:rPr>
                <a:solidFill>
                  <a:srgbClr val="4F8F00"/>
                </a:solidFill>
              </a:rPr>
              <a:t>Rain</a:t>
            </a:r>
            <a:r>
              <a:t> *) var4)-&gt;method1(); </a:t>
            </a:r>
          </a:p>
        </p:txBody>
      </p:sp>
      <p:sp>
        <p:nvSpPr>
          <p:cNvPr id="915" name="Snow 1…"/>
          <p:cNvSpPr txBox="1"/>
          <p:nvPr/>
        </p:nvSpPr>
        <p:spPr>
          <a:xfrm>
            <a:off x="545212" y="7600151"/>
            <a:ext cx="8939049" cy="582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Rain 1</a:t>
            </a:r>
          </a:p>
          <a:p>
            <a:pPr marL="1097280" indent="-1097280" algn="l" defTabSz="457200">
              <a:lnSpc>
                <a:spcPct val="170000"/>
              </a:lnSpc>
              <a:buSzPct val="100000"/>
              <a:buAutoNum type="alphaUcPeriod" startAt="1"/>
              <a:defRPr sz="6000">
                <a:latin typeface="Menlo"/>
                <a:ea typeface="Menlo"/>
                <a:cs typeface="Menlo"/>
                <a:sym typeface="Menlo"/>
              </a:defRPr>
            </a:pPr>
            <a:r>
              <a:t>Sleet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p:txBody>
      </p:sp>
      <p:grpSp>
        <p:nvGrpSpPr>
          <p:cNvPr id="960" name="Group"/>
          <p:cNvGrpSpPr/>
          <p:nvPr/>
        </p:nvGrpSpPr>
        <p:grpSpPr>
          <a:xfrm>
            <a:off x="8954279" y="2318722"/>
            <a:ext cx="15700005" cy="11360681"/>
            <a:chOff x="0" y="0"/>
            <a:chExt cx="15700004" cy="11360679"/>
          </a:xfrm>
        </p:grpSpPr>
        <p:sp>
          <p:nvSpPr>
            <p:cNvPr id="916"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17"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18"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19"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20"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21"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22"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23"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24"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25"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926"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927"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28"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29"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930"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31"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32"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933"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34"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935"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936"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37"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38"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39"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940"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1"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942"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3"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944"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5"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946"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7"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948"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9"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950"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51"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952"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53"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954"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55"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956"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57"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958"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59"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961"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962" name="cast…"/>
          <p:cNvSpPr txBox="1"/>
          <p:nvPr/>
        </p:nvSpPr>
        <p:spPr>
          <a:xfrm>
            <a:off x="6731276" y="6663678"/>
            <a:ext cx="2231137" cy="179354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ct val="70000"/>
              </a:lnSpc>
              <a:spcBef>
                <a:spcPts val="1200"/>
              </a:spcBef>
              <a:defRPr sz="6000">
                <a:solidFill>
                  <a:srgbClr val="4F8F00"/>
                </a:solidFill>
                <a:latin typeface="Helvetica Neue"/>
                <a:ea typeface="Helvetica Neue"/>
                <a:cs typeface="Helvetica Neue"/>
                <a:sym typeface="Helvetica Neue"/>
              </a:defRPr>
            </a:pPr>
            <a:r>
              <a:t>cast</a:t>
            </a:r>
          </a:p>
          <a:p>
            <a:pPr algn="l" defTabSz="457200">
              <a:lnSpc>
                <a:spcPct val="70000"/>
              </a:lnSpc>
              <a:spcBef>
                <a:spcPts val="1200"/>
              </a:spcBef>
              <a:defRPr sz="6000">
                <a:solidFill>
                  <a:srgbClr val="FF2600"/>
                </a:solidFill>
                <a:latin typeface="Helvetica Neue"/>
                <a:ea typeface="Helvetica Neue"/>
                <a:cs typeface="Helvetica Neue"/>
                <a:sym typeface="Helvetica Neue"/>
              </a:defRPr>
            </a:pPr>
            <a:r>
              <a:t>object</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4"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65" name="Example 4"/>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4</a:t>
            </a:r>
          </a:p>
        </p:txBody>
      </p:sp>
      <p:sp>
        <p:nvSpPr>
          <p:cNvPr id="966"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67" name="Q: What is the result of the following call?"/>
          <p:cNvSpPr txBox="1"/>
          <p:nvPr/>
        </p:nvSpPr>
        <p:spPr>
          <a:xfrm>
            <a:off x="1117395" y="1552342"/>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968" name="Snow* var4 = new Rain();…"/>
          <p:cNvSpPr txBox="1"/>
          <p:nvPr/>
        </p:nvSpPr>
        <p:spPr>
          <a:xfrm>
            <a:off x="162789" y="3520694"/>
            <a:ext cx="12959656"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var4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a:t>
            </a:r>
            <a:r>
              <a:rPr>
                <a:solidFill>
                  <a:srgbClr val="4F8F00"/>
                </a:solidFill>
              </a:rPr>
              <a:t>Rain</a:t>
            </a:r>
            <a:r>
              <a:t> *) var4)-&gt;method1(); </a:t>
            </a:r>
          </a:p>
        </p:txBody>
      </p:sp>
      <p:sp>
        <p:nvSpPr>
          <p:cNvPr id="969" name="Snow 1…"/>
          <p:cNvSpPr txBox="1"/>
          <p:nvPr/>
        </p:nvSpPr>
        <p:spPr>
          <a:xfrm>
            <a:off x="545212" y="7600151"/>
            <a:ext cx="8939049" cy="582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Rain 1</a:t>
            </a:r>
          </a:p>
          <a:p>
            <a:pPr marL="1097280" indent="-1097280" algn="l" defTabSz="457200">
              <a:lnSpc>
                <a:spcPct val="170000"/>
              </a:lnSpc>
              <a:buSzPct val="100000"/>
              <a:buAutoNum type="alphaUcPeriod" startAt="1"/>
              <a:defRPr sz="6000">
                <a:latin typeface="Menlo"/>
                <a:ea typeface="Menlo"/>
                <a:cs typeface="Menlo"/>
                <a:sym typeface="Menlo"/>
              </a:defRPr>
            </a:pPr>
            <a:r>
              <a:t>Sleet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p:txBody>
      </p:sp>
      <p:grpSp>
        <p:nvGrpSpPr>
          <p:cNvPr id="1014" name="Group"/>
          <p:cNvGrpSpPr/>
          <p:nvPr/>
        </p:nvGrpSpPr>
        <p:grpSpPr>
          <a:xfrm>
            <a:off x="8954279" y="2318722"/>
            <a:ext cx="15700005" cy="11360681"/>
            <a:chOff x="0" y="0"/>
            <a:chExt cx="15700004" cy="11360679"/>
          </a:xfrm>
        </p:grpSpPr>
        <p:sp>
          <p:nvSpPr>
            <p:cNvPr id="970"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71"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72"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73"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74"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75"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76"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77"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78"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79"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980"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981"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82"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83"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984"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85"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86"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987"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88"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989"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990"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91"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92"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93"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994"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95"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996"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97"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998"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99"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1000"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01"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1002"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03"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004"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05"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1006"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07"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1008"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09"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010"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11"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012"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13"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1015"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1016" name="cast…"/>
          <p:cNvSpPr txBox="1"/>
          <p:nvPr/>
        </p:nvSpPr>
        <p:spPr>
          <a:xfrm>
            <a:off x="6731276" y="6663678"/>
            <a:ext cx="2231137" cy="179354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ct val="70000"/>
              </a:lnSpc>
              <a:spcBef>
                <a:spcPts val="1200"/>
              </a:spcBef>
              <a:defRPr sz="6000">
                <a:solidFill>
                  <a:srgbClr val="4F8F00"/>
                </a:solidFill>
                <a:latin typeface="Helvetica Neue"/>
                <a:ea typeface="Helvetica Neue"/>
                <a:cs typeface="Helvetica Neue"/>
                <a:sym typeface="Helvetica Neue"/>
              </a:defRPr>
            </a:pPr>
            <a:r>
              <a:t>cast</a:t>
            </a:r>
          </a:p>
          <a:p>
            <a:pPr algn="l" defTabSz="457200">
              <a:lnSpc>
                <a:spcPct val="70000"/>
              </a:lnSpc>
              <a:spcBef>
                <a:spcPts val="1200"/>
              </a:spcBef>
              <a:defRPr sz="6000">
                <a:solidFill>
                  <a:srgbClr val="FF2600"/>
                </a:solidFill>
                <a:latin typeface="Helvetica Neue"/>
                <a:ea typeface="Helvetica Neue"/>
                <a:cs typeface="Helvetica Neue"/>
                <a:sym typeface="Helvetica Neue"/>
              </a:defRPr>
            </a:pPr>
            <a:r>
              <a:t>object</a:t>
            </a:r>
          </a:p>
        </p:txBody>
      </p:sp>
      <p:sp>
        <p:nvSpPr>
          <p:cNvPr id="1017" name="Rounded Rectangle"/>
          <p:cNvSpPr/>
          <p:nvPr/>
        </p:nvSpPr>
        <p:spPr>
          <a:xfrm>
            <a:off x="282677" y="9274188"/>
            <a:ext cx="5230557" cy="994666"/>
          </a:xfrm>
          <a:prstGeom prst="roundRect">
            <a:avLst>
              <a:gd name="adj" fmla="val 3146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9"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020" name="Example 5"/>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5</a:t>
            </a:r>
          </a:p>
        </p:txBody>
      </p:sp>
      <p:sp>
        <p:nvSpPr>
          <p:cNvPr id="1021"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022" name="Q: What is the result of the following call?"/>
          <p:cNvSpPr txBox="1"/>
          <p:nvPr/>
        </p:nvSpPr>
        <p:spPr>
          <a:xfrm>
            <a:off x="1117395" y="1552342"/>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1023" name="Snow* var5 = new Fog();…"/>
          <p:cNvSpPr txBox="1"/>
          <p:nvPr/>
        </p:nvSpPr>
        <p:spPr>
          <a:xfrm>
            <a:off x="-12007" y="3520694"/>
            <a:ext cx="13418419"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var5 = new </a:t>
            </a:r>
            <a:r>
              <a:rPr>
                <a:solidFill>
                  <a:srgbClr val="FF0000"/>
                </a:solidFill>
              </a:rPr>
              <a:t>Fog</a:t>
            </a:r>
            <a:r>
              <a:t>(); </a:t>
            </a:r>
          </a:p>
          <a:p>
            <a:pPr algn="l" defTabSz="457200">
              <a:lnSpc>
                <a:spcPts val="10500"/>
              </a:lnSpc>
              <a:spcBef>
                <a:spcPts val="1200"/>
              </a:spcBef>
              <a:defRPr sz="6000">
                <a:latin typeface="Menlo"/>
                <a:ea typeface="Menlo"/>
                <a:cs typeface="Menlo"/>
                <a:sym typeface="Menlo"/>
              </a:defRPr>
            </a:pPr>
            <a:r>
              <a:t>((</a:t>
            </a:r>
            <a:r>
              <a:rPr>
                <a:solidFill>
                  <a:srgbClr val="4F8F00"/>
                </a:solidFill>
              </a:rPr>
              <a:t>Sleet</a:t>
            </a:r>
            <a:r>
              <a:t> *) var5)-&gt;method1(); </a:t>
            </a:r>
          </a:p>
        </p:txBody>
      </p:sp>
      <p:sp>
        <p:nvSpPr>
          <p:cNvPr id="1024" name="Snow 1…"/>
          <p:cNvSpPr txBox="1"/>
          <p:nvPr/>
        </p:nvSpPr>
        <p:spPr>
          <a:xfrm>
            <a:off x="545212" y="7600151"/>
            <a:ext cx="8939049" cy="582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Sleet 1</a:t>
            </a:r>
          </a:p>
          <a:p>
            <a:pPr marL="1097280" indent="-1097280" algn="l" defTabSz="457200">
              <a:lnSpc>
                <a:spcPct val="170000"/>
              </a:lnSpc>
              <a:buSzPct val="100000"/>
              <a:buAutoNum type="alphaUcPeriod" startAt="1"/>
              <a:defRPr sz="6000">
                <a:latin typeface="Menlo"/>
                <a:ea typeface="Menlo"/>
                <a:cs typeface="Menlo"/>
                <a:sym typeface="Menlo"/>
              </a:defRPr>
            </a:pPr>
            <a:r>
              <a:t>Fog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p:txBody>
      </p:sp>
      <p:grpSp>
        <p:nvGrpSpPr>
          <p:cNvPr id="1069" name="Group"/>
          <p:cNvGrpSpPr/>
          <p:nvPr/>
        </p:nvGrpSpPr>
        <p:grpSpPr>
          <a:xfrm>
            <a:off x="8954279" y="2318722"/>
            <a:ext cx="15700005" cy="11360681"/>
            <a:chOff x="0" y="0"/>
            <a:chExt cx="15700004" cy="11360679"/>
          </a:xfrm>
        </p:grpSpPr>
        <p:sp>
          <p:nvSpPr>
            <p:cNvPr id="1025"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1026"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1027"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1028"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29"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30"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31"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32"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33"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34"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1035"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1036"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37"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38"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1039"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40"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41"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1042"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43"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044"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045"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46"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47"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48"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1049"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50"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051"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52"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1053"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54"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1055"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56"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1057"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58"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059"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0"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1061"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2"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1063"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4"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065"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6"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067"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8"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1070"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1071" name="cast"/>
          <p:cNvSpPr txBox="1"/>
          <p:nvPr/>
        </p:nvSpPr>
        <p:spPr>
          <a:xfrm>
            <a:off x="20044881" y="6014344"/>
            <a:ext cx="155371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4F8F00"/>
                </a:solidFill>
                <a:latin typeface="Helvetica Neue"/>
                <a:ea typeface="Helvetica Neue"/>
                <a:cs typeface="Helvetica Neue"/>
                <a:sym typeface="Helvetica Neue"/>
              </a:defRPr>
            </a:lvl1pPr>
          </a:lstStyle>
          <a:p>
            <a:pPr/>
            <a:r>
              <a:t>cast</a:t>
            </a:r>
          </a:p>
        </p:txBody>
      </p:sp>
      <p:sp>
        <p:nvSpPr>
          <p:cNvPr id="1072" name="object"/>
          <p:cNvSpPr txBox="1"/>
          <p:nvPr/>
        </p:nvSpPr>
        <p:spPr>
          <a:xfrm>
            <a:off x="20055352" y="1022139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4"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075" name="Example 5"/>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5</a:t>
            </a:r>
          </a:p>
        </p:txBody>
      </p:sp>
      <p:sp>
        <p:nvSpPr>
          <p:cNvPr id="1076"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077" name="Q: What is the result of the following call?"/>
          <p:cNvSpPr txBox="1"/>
          <p:nvPr/>
        </p:nvSpPr>
        <p:spPr>
          <a:xfrm>
            <a:off x="1117395" y="1552342"/>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1078" name="Snow* var5 = new Fog();…"/>
          <p:cNvSpPr txBox="1"/>
          <p:nvPr/>
        </p:nvSpPr>
        <p:spPr>
          <a:xfrm>
            <a:off x="-12007" y="3520694"/>
            <a:ext cx="13418419"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var5 = new </a:t>
            </a:r>
            <a:r>
              <a:rPr>
                <a:solidFill>
                  <a:srgbClr val="FF0000"/>
                </a:solidFill>
              </a:rPr>
              <a:t>Fog</a:t>
            </a:r>
            <a:r>
              <a:t>(); </a:t>
            </a:r>
          </a:p>
          <a:p>
            <a:pPr algn="l" defTabSz="457200">
              <a:lnSpc>
                <a:spcPts val="10500"/>
              </a:lnSpc>
              <a:spcBef>
                <a:spcPts val="1200"/>
              </a:spcBef>
              <a:defRPr sz="6000">
                <a:latin typeface="Menlo"/>
                <a:ea typeface="Menlo"/>
                <a:cs typeface="Menlo"/>
                <a:sym typeface="Menlo"/>
              </a:defRPr>
            </a:pPr>
            <a:r>
              <a:t>((</a:t>
            </a:r>
            <a:r>
              <a:rPr>
                <a:solidFill>
                  <a:srgbClr val="4F8F00"/>
                </a:solidFill>
              </a:rPr>
              <a:t>Sleet</a:t>
            </a:r>
            <a:r>
              <a:t> *) var5)-&gt;method1(); </a:t>
            </a:r>
          </a:p>
        </p:txBody>
      </p:sp>
      <p:sp>
        <p:nvSpPr>
          <p:cNvPr id="1079" name="Snow 1…"/>
          <p:cNvSpPr txBox="1"/>
          <p:nvPr/>
        </p:nvSpPr>
        <p:spPr>
          <a:xfrm>
            <a:off x="545212" y="7600151"/>
            <a:ext cx="8939049" cy="582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Sleet 1</a:t>
            </a:r>
          </a:p>
          <a:p>
            <a:pPr marL="1097280" indent="-1097280" algn="l" defTabSz="457200">
              <a:lnSpc>
                <a:spcPct val="170000"/>
              </a:lnSpc>
              <a:buSzPct val="100000"/>
              <a:buAutoNum type="alphaUcPeriod" startAt="1"/>
              <a:defRPr sz="6000">
                <a:latin typeface="Menlo"/>
                <a:ea typeface="Menlo"/>
                <a:cs typeface="Menlo"/>
                <a:sym typeface="Menlo"/>
              </a:defRPr>
            </a:pPr>
            <a:r>
              <a:t>Fog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p:txBody>
      </p:sp>
      <p:grpSp>
        <p:nvGrpSpPr>
          <p:cNvPr id="1124" name="Group"/>
          <p:cNvGrpSpPr/>
          <p:nvPr/>
        </p:nvGrpSpPr>
        <p:grpSpPr>
          <a:xfrm>
            <a:off x="8954279" y="2318722"/>
            <a:ext cx="15700005" cy="11360681"/>
            <a:chOff x="0" y="0"/>
            <a:chExt cx="15700004" cy="11360679"/>
          </a:xfrm>
        </p:grpSpPr>
        <p:sp>
          <p:nvSpPr>
            <p:cNvPr id="1080"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1081" name="Text"/>
            <p:cNvSpPr txBox="1"/>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1082" name="Text"/>
            <p:cNvSpPr txBox="1"/>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1083"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84"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85"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86" name="method2()…"/>
            <p:cNvSpPr txBox="1"/>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87"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88"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89" name="method1()…"/>
            <p:cNvSpPr txBox="1"/>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1090" name="Rain"/>
            <p:cNvSpPr txBox="1"/>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1091"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92"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93" name="Sleet"/>
            <p:cNvSpPr txBox="1"/>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1094"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95"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96" name="Fog"/>
            <p:cNvSpPr txBox="1"/>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1097"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98"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099"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100"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01" name="method2()…"/>
            <p:cNvSpPr txBox="1"/>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102" name="method1()…"/>
            <p:cNvSpPr txBox="1"/>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103" name="Snow"/>
            <p:cNvSpPr txBox="1"/>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1104"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05" name="Snow 3"/>
            <p:cNvSpPr txBox="1"/>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106"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07" name="Snow 2"/>
            <p:cNvSpPr txBox="1"/>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1108"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09" name="Fog 3"/>
            <p:cNvSpPr txBox="1"/>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1110"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11" name="Rain 2"/>
            <p:cNvSpPr txBox="1"/>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1112"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13" name="Snow 3"/>
            <p:cNvSpPr txBox="1"/>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114"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15" name="Rain 1"/>
            <p:cNvSpPr txBox="1"/>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1116"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17" name="Sleet 3"/>
            <p:cNvSpPr txBox="1"/>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1118"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19" name="Sleet 2 / Snow 2"/>
            <p:cNvSpPr txBox="1"/>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120"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21" name="Sleet 2 / Snow 2"/>
            <p:cNvSpPr txBox="1"/>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122"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23" name="Fog 1"/>
            <p:cNvSpPr txBox="1"/>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1125"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1126" name="cast"/>
          <p:cNvSpPr txBox="1"/>
          <p:nvPr/>
        </p:nvSpPr>
        <p:spPr>
          <a:xfrm>
            <a:off x="20044881" y="6014344"/>
            <a:ext cx="155371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4F8F00"/>
                </a:solidFill>
                <a:latin typeface="Helvetica Neue"/>
                <a:ea typeface="Helvetica Neue"/>
                <a:cs typeface="Helvetica Neue"/>
                <a:sym typeface="Helvetica Neue"/>
              </a:defRPr>
            </a:lvl1pPr>
          </a:lstStyle>
          <a:p>
            <a:pPr/>
            <a:r>
              <a:t>cast</a:t>
            </a:r>
          </a:p>
        </p:txBody>
      </p:sp>
      <p:sp>
        <p:nvSpPr>
          <p:cNvPr id="1127" name="object"/>
          <p:cNvSpPr txBox="1"/>
          <p:nvPr/>
        </p:nvSpPr>
        <p:spPr>
          <a:xfrm>
            <a:off x="20055352" y="1022139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1128" name="Rounded Rectangle"/>
          <p:cNvSpPr/>
          <p:nvPr/>
        </p:nvSpPr>
        <p:spPr>
          <a:xfrm>
            <a:off x="224412" y="12435441"/>
            <a:ext cx="8337619" cy="994665"/>
          </a:xfrm>
          <a:prstGeom prst="roundRect">
            <a:avLst>
              <a:gd name="adj" fmla="val 3146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0"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131" name="Example 6"/>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6</a:t>
            </a:r>
          </a:p>
        </p:txBody>
      </p:sp>
      <p:sp>
        <p:nvSpPr>
          <p:cNvPr id="1132"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133" name="Suppose we add the following method to base class Snow:"/>
          <p:cNvSpPr txBox="1"/>
          <p:nvPr/>
        </p:nvSpPr>
        <p:spPr>
          <a:xfrm>
            <a:off x="505610" y="1552342"/>
            <a:ext cx="11159615"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Suppose we add the following method to base class Snow:</a:t>
            </a:r>
          </a:p>
        </p:txBody>
      </p:sp>
      <p:sp>
        <p:nvSpPr>
          <p:cNvPr id="1134" name="virtual void method4() {…"/>
          <p:cNvSpPr txBox="1"/>
          <p:nvPr/>
        </p:nvSpPr>
        <p:spPr>
          <a:xfrm>
            <a:off x="-12007" y="3520694"/>
            <a:ext cx="12959656" cy="411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virtual </a:t>
            </a:r>
            <a:r>
              <a:t>void method4() {</a:t>
            </a:r>
          </a:p>
          <a:p>
            <a:pPr algn="l" defTabSz="457200">
              <a:lnSpc>
                <a:spcPts val="10500"/>
              </a:lnSpc>
              <a:spcBef>
                <a:spcPts val="1200"/>
              </a:spcBef>
              <a:defRPr sz="6000">
                <a:latin typeface="Menlo"/>
                <a:ea typeface="Menlo"/>
                <a:cs typeface="Menlo"/>
                <a:sym typeface="Menlo"/>
              </a:defRPr>
            </a:pPr>
            <a:r>
              <a:t>  cout &lt;&lt; "Snow 4" &lt;&lt; endl;</a:t>
            </a:r>
          </a:p>
          <a:p>
            <a:pPr algn="l" defTabSz="457200">
              <a:lnSpc>
                <a:spcPts val="10500"/>
              </a:lnSpc>
              <a:spcBef>
                <a:spcPts val="1200"/>
              </a:spcBef>
              <a:defRPr sz="6000">
                <a:latin typeface="Menlo"/>
                <a:ea typeface="Menlo"/>
                <a:cs typeface="Menlo"/>
                <a:sym typeface="Menlo"/>
              </a:defRPr>
            </a:pPr>
            <a:r>
              <a:t>  </a:t>
            </a:r>
            <a:r>
              <a:rPr b="1"/>
              <a:t>method2</a:t>
            </a:r>
            <a:r>
              <a:t>();</a:t>
            </a:r>
          </a:p>
          <a:p>
            <a:pPr algn="l" defTabSz="457200">
              <a:lnSpc>
                <a:spcPts val="10500"/>
              </a:lnSpc>
              <a:spcBef>
                <a:spcPts val="1200"/>
              </a:spcBef>
              <a:defRPr sz="6000">
                <a:latin typeface="Menlo"/>
                <a:ea typeface="Menlo"/>
                <a:cs typeface="Menlo"/>
                <a:sym typeface="Menlo"/>
              </a:defRPr>
            </a:pPr>
            <a:r>
              <a:t>}</a:t>
            </a:r>
          </a:p>
        </p:txBody>
      </p:sp>
      <p:sp>
        <p:nvSpPr>
          <p:cNvPr id="1135" name="What is the output?…"/>
          <p:cNvSpPr txBox="1"/>
          <p:nvPr/>
        </p:nvSpPr>
        <p:spPr>
          <a:xfrm>
            <a:off x="166488" y="7797148"/>
            <a:ext cx="8939049" cy="242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200"/>
              </a:spcBef>
              <a:defRPr sz="5500"/>
            </a:pPr>
            <a:r>
              <a:t>What is the output?</a:t>
            </a:r>
          </a:p>
          <a:p>
            <a:pPr algn="l" defTabSz="457200">
              <a:spcBef>
                <a:spcPts val="1200"/>
              </a:spcBef>
              <a:defRPr sz="4000">
                <a:latin typeface="Menlo"/>
                <a:ea typeface="Menlo"/>
                <a:cs typeface="Menlo"/>
                <a:sym typeface="Menlo"/>
              </a:defRPr>
            </a:pPr>
            <a:r>
              <a:rPr>
                <a:solidFill>
                  <a:srgbClr val="0433FF"/>
                </a:solidFill>
              </a:rPr>
              <a:t>Snow*</a:t>
            </a:r>
            <a:r>
              <a:t> var6 = new </a:t>
            </a:r>
            <a:r>
              <a:rPr>
                <a:solidFill>
                  <a:srgbClr val="FF2600"/>
                </a:solidFill>
              </a:rPr>
              <a:t>Sleet</a:t>
            </a:r>
            <a:r>
              <a:t>();</a:t>
            </a:r>
          </a:p>
          <a:p>
            <a:pPr algn="l" defTabSz="457200">
              <a:spcBef>
                <a:spcPts val="1200"/>
              </a:spcBef>
              <a:defRPr sz="4000">
                <a:latin typeface="Menlo"/>
                <a:ea typeface="Menlo"/>
                <a:cs typeface="Menlo"/>
                <a:sym typeface="Menlo"/>
              </a:defRPr>
            </a:pPr>
            <a:r>
              <a:t>var6-&gt;method4();</a:t>
            </a:r>
          </a:p>
        </p:txBody>
      </p:sp>
      <p:grpSp>
        <p:nvGrpSpPr>
          <p:cNvPr id="1180" name="Group"/>
          <p:cNvGrpSpPr/>
          <p:nvPr/>
        </p:nvGrpSpPr>
        <p:grpSpPr>
          <a:xfrm>
            <a:off x="9318338" y="2658430"/>
            <a:ext cx="15190284" cy="10991840"/>
            <a:chOff x="0" y="0"/>
            <a:chExt cx="15190282" cy="10991839"/>
          </a:xfrm>
        </p:grpSpPr>
        <p:sp>
          <p:nvSpPr>
            <p:cNvPr id="1136" name="Rectangle"/>
            <p:cNvSpPr txBox="1"/>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137" name="Rectangle"/>
            <p:cNvSpPr txBox="1"/>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138" name="Rectangle"/>
            <p:cNvSpPr txBox="1"/>
            <p:nvPr/>
          </p:nvSpPr>
          <p:spPr>
            <a:xfrm>
              <a:off x="1794854" y="5192495"/>
              <a:ext cx="184317"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139" name="Line"/>
            <p:cNvSpPr/>
            <p:nvPr/>
          </p:nvSpPr>
          <p:spPr>
            <a:xfrm>
              <a:off x="1639765" y="3523898"/>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40" name="Rectangle"/>
            <p:cNvSpPr/>
            <p:nvPr/>
          </p:nvSpPr>
          <p:spPr>
            <a:xfrm>
              <a:off x="3858424" y="0"/>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141" name="Line"/>
            <p:cNvSpPr/>
            <p:nvPr/>
          </p:nvSpPr>
          <p:spPr>
            <a:xfrm>
              <a:off x="3863818" y="965650"/>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42" name="method2()…"/>
            <p:cNvSpPr txBox="1"/>
            <p:nvPr/>
          </p:nvSpPr>
          <p:spPr>
            <a:xfrm>
              <a:off x="4240247" y="1284587"/>
              <a:ext cx="2695989"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143" name="Rectangle"/>
            <p:cNvSpPr/>
            <p:nvPr/>
          </p:nvSpPr>
          <p:spPr>
            <a:xfrm>
              <a:off x="0" y="3940549"/>
              <a:ext cx="3459634"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144" name="Line"/>
            <p:cNvSpPr/>
            <p:nvPr/>
          </p:nvSpPr>
          <p:spPr>
            <a:xfrm>
              <a:off x="5393" y="4906199"/>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45" name="method1()…"/>
            <p:cNvSpPr txBox="1"/>
            <p:nvPr/>
          </p:nvSpPr>
          <p:spPr>
            <a:xfrm>
              <a:off x="206976" y="5225136"/>
              <a:ext cx="3045682"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1146" name="Rain"/>
            <p:cNvSpPr txBox="1"/>
            <p:nvPr/>
          </p:nvSpPr>
          <p:spPr>
            <a:xfrm>
              <a:off x="935625" y="3940548"/>
              <a:ext cx="1588383"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1147" name="Rectangle"/>
            <p:cNvSpPr/>
            <p:nvPr/>
          </p:nvSpPr>
          <p:spPr>
            <a:xfrm>
              <a:off x="7128092" y="3940549"/>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148" name="Line"/>
            <p:cNvSpPr/>
            <p:nvPr/>
          </p:nvSpPr>
          <p:spPr>
            <a:xfrm>
              <a:off x="7133487" y="4849825"/>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49" name="Sleet"/>
            <p:cNvSpPr txBox="1"/>
            <p:nvPr/>
          </p:nvSpPr>
          <p:spPr>
            <a:xfrm>
              <a:off x="7859112" y="3884175"/>
              <a:ext cx="1997595"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1150" name="Rectangle"/>
            <p:cNvSpPr/>
            <p:nvPr/>
          </p:nvSpPr>
          <p:spPr>
            <a:xfrm>
              <a:off x="7128092" y="7828296"/>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151" name="Line"/>
            <p:cNvSpPr/>
            <p:nvPr/>
          </p:nvSpPr>
          <p:spPr>
            <a:xfrm>
              <a:off x="7133487" y="8793946"/>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52" name="Fog"/>
            <p:cNvSpPr txBox="1"/>
            <p:nvPr/>
          </p:nvSpPr>
          <p:spPr>
            <a:xfrm>
              <a:off x="7796534" y="7828295"/>
              <a:ext cx="2122751"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1153" name="Line"/>
            <p:cNvSpPr/>
            <p:nvPr/>
          </p:nvSpPr>
          <p:spPr>
            <a:xfrm>
              <a:off x="1625178" y="3552045"/>
              <a:ext cx="7265060"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54" name="Line"/>
            <p:cNvSpPr/>
            <p:nvPr/>
          </p:nvSpPr>
          <p:spPr>
            <a:xfrm flipH="1">
              <a:off x="8778303" y="7101091"/>
              <a:ext cx="15416" cy="752283"/>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155" name="Line"/>
            <p:cNvSpPr/>
            <p:nvPr/>
          </p:nvSpPr>
          <p:spPr>
            <a:xfrm>
              <a:off x="5538434" y="3138464"/>
              <a:ext cx="30830" cy="422749"/>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156" name="Line"/>
            <p:cNvSpPr/>
            <p:nvPr/>
          </p:nvSpPr>
          <p:spPr>
            <a:xfrm>
              <a:off x="8857909" y="3539860"/>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57" name="method2()…"/>
            <p:cNvSpPr txBox="1"/>
            <p:nvPr/>
          </p:nvSpPr>
          <p:spPr>
            <a:xfrm>
              <a:off x="7335069" y="5225136"/>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158" name="method1()…"/>
            <p:cNvSpPr txBox="1"/>
            <p:nvPr/>
          </p:nvSpPr>
          <p:spPr>
            <a:xfrm>
              <a:off x="7337441" y="9096855"/>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159" name="Snow"/>
            <p:cNvSpPr txBox="1"/>
            <p:nvPr/>
          </p:nvSpPr>
          <p:spPr>
            <a:xfrm>
              <a:off x="4680551" y="0"/>
              <a:ext cx="1815381" cy="81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1160" name="Line"/>
            <p:cNvSpPr/>
            <p:nvPr/>
          </p:nvSpPr>
          <p:spPr>
            <a:xfrm flipH="1">
              <a:off x="6667798" y="1932497"/>
              <a:ext cx="1781094"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61" name="Snow 3"/>
            <p:cNvSpPr txBox="1"/>
            <p:nvPr/>
          </p:nvSpPr>
          <p:spPr>
            <a:xfrm>
              <a:off x="8137769" y="1401411"/>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162" name="Line"/>
            <p:cNvSpPr/>
            <p:nvPr/>
          </p:nvSpPr>
          <p:spPr>
            <a:xfrm flipH="1">
              <a:off x="6667798" y="1355996"/>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63" name="Snow 2"/>
            <p:cNvSpPr txBox="1"/>
            <p:nvPr/>
          </p:nvSpPr>
          <p:spPr>
            <a:xfrm>
              <a:off x="8137769" y="824910"/>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1164" name="Line"/>
            <p:cNvSpPr/>
            <p:nvPr/>
          </p:nvSpPr>
          <p:spPr>
            <a:xfrm flipH="1">
              <a:off x="9901351" y="10278379"/>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65" name="Fog 3"/>
            <p:cNvSpPr txBox="1"/>
            <p:nvPr/>
          </p:nvSpPr>
          <p:spPr>
            <a:xfrm>
              <a:off x="11371322" y="9747293"/>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1166" name="Line"/>
            <p:cNvSpPr/>
            <p:nvPr/>
          </p:nvSpPr>
          <p:spPr>
            <a:xfrm flipH="1">
              <a:off x="2799073" y="5833977"/>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67" name="Rain 2"/>
            <p:cNvSpPr txBox="1"/>
            <p:nvPr/>
          </p:nvSpPr>
          <p:spPr>
            <a:xfrm>
              <a:off x="4269044" y="5302891"/>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1168" name="Line"/>
            <p:cNvSpPr/>
            <p:nvPr/>
          </p:nvSpPr>
          <p:spPr>
            <a:xfrm flipH="1">
              <a:off x="3232005" y="6423264"/>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69" name="Snow 3"/>
            <p:cNvSpPr txBox="1"/>
            <p:nvPr/>
          </p:nvSpPr>
          <p:spPr>
            <a:xfrm>
              <a:off x="4701975" y="5892177"/>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170" name="Line"/>
            <p:cNvSpPr/>
            <p:nvPr/>
          </p:nvSpPr>
          <p:spPr>
            <a:xfrm flipH="1">
              <a:off x="2658139" y="5257477"/>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71" name="Rain 1"/>
            <p:cNvSpPr txBox="1"/>
            <p:nvPr/>
          </p:nvSpPr>
          <p:spPr>
            <a:xfrm>
              <a:off x="4128110" y="4726390"/>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1172" name="Line"/>
            <p:cNvSpPr/>
            <p:nvPr/>
          </p:nvSpPr>
          <p:spPr>
            <a:xfrm flipH="1">
              <a:off x="9929539" y="5872294"/>
              <a:ext cx="1194787"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73" name="Sleet 3"/>
            <p:cNvSpPr txBox="1"/>
            <p:nvPr/>
          </p:nvSpPr>
          <p:spPr>
            <a:xfrm>
              <a:off x="10658771" y="5316198"/>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1174" name="Line"/>
            <p:cNvSpPr/>
            <p:nvPr/>
          </p:nvSpPr>
          <p:spPr>
            <a:xfrm flipH="1">
              <a:off x="9760417" y="5187892"/>
              <a:ext cx="2131236" cy="26454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75" name="Sleet 2 / Snow 2"/>
            <p:cNvSpPr txBox="1"/>
            <p:nvPr/>
          </p:nvSpPr>
          <p:spPr>
            <a:xfrm>
              <a:off x="10658771" y="4257626"/>
              <a:ext cx="4531512" cy="12971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176" name="Line"/>
            <p:cNvSpPr/>
            <p:nvPr/>
          </p:nvSpPr>
          <p:spPr>
            <a:xfrm flipH="1">
              <a:off x="9816791" y="9769556"/>
              <a:ext cx="885393" cy="7491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77" name="Sleet 2 / Snow 2"/>
            <p:cNvSpPr txBox="1"/>
            <p:nvPr/>
          </p:nvSpPr>
          <p:spPr>
            <a:xfrm>
              <a:off x="10525717" y="9230984"/>
              <a:ext cx="4506186"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178" name="Line"/>
            <p:cNvSpPr/>
            <p:nvPr/>
          </p:nvSpPr>
          <p:spPr>
            <a:xfrm flipH="1">
              <a:off x="9901351" y="9157381"/>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79" name="Fog 1"/>
            <p:cNvSpPr txBox="1"/>
            <p:nvPr/>
          </p:nvSpPr>
          <p:spPr>
            <a:xfrm>
              <a:off x="11371322" y="8626296"/>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1181"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1182" name="object"/>
          <p:cNvSpPr txBox="1"/>
          <p:nvPr/>
        </p:nvSpPr>
        <p:spPr>
          <a:xfrm>
            <a:off x="19997087" y="6084566"/>
            <a:ext cx="2231137" cy="994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1183" name="Answer?…"/>
          <p:cNvSpPr txBox="1"/>
          <p:nvPr/>
        </p:nvSpPr>
        <p:spPr>
          <a:xfrm>
            <a:off x="312151" y="10576736"/>
            <a:ext cx="3453127" cy="2750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200"/>
              </a:spcBef>
              <a:defRPr sz="5500"/>
            </a:pPr>
            <a:r>
              <a:t>Answer?</a:t>
            </a:r>
          </a:p>
          <a:p>
            <a:pPr algn="l" defTabSz="457200">
              <a:lnSpc>
                <a:spcPct val="70000"/>
              </a:lnSpc>
              <a:spcBef>
                <a:spcPts val="1200"/>
              </a:spcBef>
              <a:defRPr sz="3800">
                <a:latin typeface="Menlo"/>
                <a:ea typeface="Menlo"/>
                <a:cs typeface="Menlo"/>
                <a:sym typeface="Menlo"/>
              </a:defRPr>
            </a:pPr>
            <a:r>
              <a:t>Snow 4</a:t>
            </a:r>
          </a:p>
          <a:p>
            <a:pPr algn="l" defTabSz="457200">
              <a:lnSpc>
                <a:spcPct val="70000"/>
              </a:lnSpc>
              <a:spcBef>
                <a:spcPts val="1200"/>
              </a:spcBef>
              <a:defRPr sz="3800">
                <a:latin typeface="Menlo"/>
                <a:ea typeface="Menlo"/>
                <a:cs typeface="Menlo"/>
                <a:sym typeface="Menlo"/>
              </a:defRPr>
            </a:pPr>
            <a:r>
              <a:t>Sleet 2</a:t>
            </a:r>
          </a:p>
          <a:p>
            <a:pPr algn="l" defTabSz="457200">
              <a:lnSpc>
                <a:spcPct val="70000"/>
              </a:lnSpc>
              <a:spcBef>
                <a:spcPts val="1200"/>
              </a:spcBef>
              <a:defRPr sz="3800">
                <a:latin typeface="Menlo"/>
                <a:ea typeface="Menlo"/>
                <a:cs typeface="Menlo"/>
                <a:sym typeface="Menlo"/>
              </a:defRPr>
            </a:pPr>
            <a:r>
              <a:t>Snow 2</a:t>
            </a:r>
          </a:p>
        </p:txBody>
      </p:sp>
      <p:sp>
        <p:nvSpPr>
          <p:cNvPr id="1184" name="(Sleet's method2 is used because method 4 and method2 are virtual)"/>
          <p:cNvSpPr txBox="1"/>
          <p:nvPr/>
        </p:nvSpPr>
        <p:spPr>
          <a:xfrm>
            <a:off x="3519668" y="11060577"/>
            <a:ext cx="12437697" cy="1783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spcBef>
                <a:spcPts val="1200"/>
              </a:spcBef>
              <a:defRPr sz="5500"/>
            </a:lvl1pPr>
          </a:lstStyle>
          <a:p>
            <a:pPr/>
            <a:r>
              <a:t>(Sleet's method2 is used because method 4 and method2 are virtual)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8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84" grpId="2"/>
      <p:bldP build="whole" bldLvl="1" animBg="1" rev="0" advAuto="0" spid="1183" grpId="1"/>
    </p:bldLst>
  </p:timing>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6"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187" name="Example 7"/>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7</a:t>
            </a:r>
          </a:p>
        </p:txBody>
      </p:sp>
      <p:sp>
        <p:nvSpPr>
          <p:cNvPr id="1188"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189" name="What is the output of the following call?"/>
          <p:cNvSpPr txBox="1"/>
          <p:nvPr/>
        </p:nvSpPr>
        <p:spPr>
          <a:xfrm>
            <a:off x="505610" y="1552342"/>
            <a:ext cx="11159615"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What is the output of the following call?</a:t>
            </a:r>
          </a:p>
        </p:txBody>
      </p:sp>
      <p:sp>
        <p:nvSpPr>
          <p:cNvPr id="1190" name="Snow* var7 = new Sleet();…"/>
          <p:cNvSpPr txBox="1"/>
          <p:nvPr/>
        </p:nvSpPr>
        <p:spPr>
          <a:xfrm>
            <a:off x="395850" y="3724622"/>
            <a:ext cx="10436461" cy="172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300"/>
              </a:lnSpc>
              <a:spcBef>
                <a:spcPts val="1200"/>
              </a:spcBef>
              <a:defRPr>
                <a:latin typeface="Menlo"/>
                <a:ea typeface="Menlo"/>
                <a:cs typeface="Menlo"/>
                <a:sym typeface="Menlo"/>
              </a:defRPr>
            </a:pPr>
            <a:r>
              <a:rPr>
                <a:solidFill>
                  <a:srgbClr val="0000FF"/>
                </a:solidFill>
              </a:rPr>
              <a:t>Snow* </a:t>
            </a:r>
            <a:r>
              <a:t>var7 = new </a:t>
            </a:r>
            <a:r>
              <a:rPr>
                <a:solidFill>
                  <a:srgbClr val="FF0000"/>
                </a:solidFill>
              </a:rPr>
              <a:t>Sleet</a:t>
            </a:r>
            <a:r>
              <a:t>(); </a:t>
            </a:r>
          </a:p>
          <a:p>
            <a:pPr algn="l" defTabSz="457200">
              <a:lnSpc>
                <a:spcPts val="9300"/>
              </a:lnSpc>
              <a:spcBef>
                <a:spcPts val="1200"/>
              </a:spcBef>
              <a:defRPr>
                <a:latin typeface="Menlo"/>
                <a:ea typeface="Menlo"/>
                <a:cs typeface="Menlo"/>
                <a:sym typeface="Menlo"/>
              </a:defRPr>
            </a:pPr>
            <a:r>
              <a:t>((</a:t>
            </a:r>
            <a:r>
              <a:rPr>
                <a:solidFill>
                  <a:srgbClr val="008000"/>
                </a:solidFill>
              </a:rPr>
              <a:t>Rain*</a:t>
            </a:r>
            <a:r>
              <a:t>) var7)-&gt;method1(); </a:t>
            </a:r>
          </a:p>
        </p:txBody>
      </p:sp>
      <p:grpSp>
        <p:nvGrpSpPr>
          <p:cNvPr id="1235" name="Group"/>
          <p:cNvGrpSpPr/>
          <p:nvPr/>
        </p:nvGrpSpPr>
        <p:grpSpPr>
          <a:xfrm>
            <a:off x="9318338" y="2658430"/>
            <a:ext cx="15190284" cy="10991840"/>
            <a:chOff x="0" y="0"/>
            <a:chExt cx="15190282" cy="10991839"/>
          </a:xfrm>
        </p:grpSpPr>
        <p:sp>
          <p:nvSpPr>
            <p:cNvPr id="1191" name="Rectangle"/>
            <p:cNvSpPr txBox="1"/>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192" name="Rectangle"/>
            <p:cNvSpPr txBox="1"/>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193" name="Rectangle"/>
            <p:cNvSpPr txBox="1"/>
            <p:nvPr/>
          </p:nvSpPr>
          <p:spPr>
            <a:xfrm>
              <a:off x="1794854" y="5192495"/>
              <a:ext cx="184317"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194" name="Line"/>
            <p:cNvSpPr/>
            <p:nvPr/>
          </p:nvSpPr>
          <p:spPr>
            <a:xfrm>
              <a:off x="1639765" y="3523898"/>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95" name="Rectangle"/>
            <p:cNvSpPr/>
            <p:nvPr/>
          </p:nvSpPr>
          <p:spPr>
            <a:xfrm>
              <a:off x="3858424" y="0"/>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196" name="Line"/>
            <p:cNvSpPr/>
            <p:nvPr/>
          </p:nvSpPr>
          <p:spPr>
            <a:xfrm>
              <a:off x="3863818" y="965650"/>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197" name="method2()…"/>
            <p:cNvSpPr txBox="1"/>
            <p:nvPr/>
          </p:nvSpPr>
          <p:spPr>
            <a:xfrm>
              <a:off x="4240247" y="1284587"/>
              <a:ext cx="2695989"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198" name="Rectangle"/>
            <p:cNvSpPr/>
            <p:nvPr/>
          </p:nvSpPr>
          <p:spPr>
            <a:xfrm>
              <a:off x="0" y="3940549"/>
              <a:ext cx="3459634"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199" name="Line"/>
            <p:cNvSpPr/>
            <p:nvPr/>
          </p:nvSpPr>
          <p:spPr>
            <a:xfrm>
              <a:off x="5393" y="4906199"/>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00" name="method1()…"/>
            <p:cNvSpPr txBox="1"/>
            <p:nvPr/>
          </p:nvSpPr>
          <p:spPr>
            <a:xfrm>
              <a:off x="206976" y="5225136"/>
              <a:ext cx="3045682"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1201" name="Rain"/>
            <p:cNvSpPr txBox="1"/>
            <p:nvPr/>
          </p:nvSpPr>
          <p:spPr>
            <a:xfrm>
              <a:off x="935625" y="3940548"/>
              <a:ext cx="1588383"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1202" name="Rectangle"/>
            <p:cNvSpPr/>
            <p:nvPr/>
          </p:nvSpPr>
          <p:spPr>
            <a:xfrm>
              <a:off x="7128092" y="3940549"/>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203" name="Line"/>
            <p:cNvSpPr/>
            <p:nvPr/>
          </p:nvSpPr>
          <p:spPr>
            <a:xfrm>
              <a:off x="7133487" y="4849825"/>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04" name="Sleet"/>
            <p:cNvSpPr txBox="1"/>
            <p:nvPr/>
          </p:nvSpPr>
          <p:spPr>
            <a:xfrm>
              <a:off x="7859112" y="3884175"/>
              <a:ext cx="1997595"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1205" name="Rectangle"/>
            <p:cNvSpPr/>
            <p:nvPr/>
          </p:nvSpPr>
          <p:spPr>
            <a:xfrm>
              <a:off x="7128092" y="7828296"/>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206" name="Line"/>
            <p:cNvSpPr/>
            <p:nvPr/>
          </p:nvSpPr>
          <p:spPr>
            <a:xfrm>
              <a:off x="7133487" y="8793946"/>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07" name="Fog"/>
            <p:cNvSpPr txBox="1"/>
            <p:nvPr/>
          </p:nvSpPr>
          <p:spPr>
            <a:xfrm>
              <a:off x="7796534" y="7828295"/>
              <a:ext cx="2122751"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1208" name="Line"/>
            <p:cNvSpPr/>
            <p:nvPr/>
          </p:nvSpPr>
          <p:spPr>
            <a:xfrm>
              <a:off x="1625178" y="3552045"/>
              <a:ext cx="7265060"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09" name="Line"/>
            <p:cNvSpPr/>
            <p:nvPr/>
          </p:nvSpPr>
          <p:spPr>
            <a:xfrm flipH="1">
              <a:off x="8778303" y="7101091"/>
              <a:ext cx="15416" cy="752283"/>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210" name="Line"/>
            <p:cNvSpPr/>
            <p:nvPr/>
          </p:nvSpPr>
          <p:spPr>
            <a:xfrm>
              <a:off x="5538434" y="3138464"/>
              <a:ext cx="30830" cy="422749"/>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211" name="Line"/>
            <p:cNvSpPr/>
            <p:nvPr/>
          </p:nvSpPr>
          <p:spPr>
            <a:xfrm>
              <a:off x="8857909" y="3539860"/>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12" name="method2()…"/>
            <p:cNvSpPr txBox="1"/>
            <p:nvPr/>
          </p:nvSpPr>
          <p:spPr>
            <a:xfrm>
              <a:off x="7335069" y="5225136"/>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213" name="method1()…"/>
            <p:cNvSpPr txBox="1"/>
            <p:nvPr/>
          </p:nvSpPr>
          <p:spPr>
            <a:xfrm>
              <a:off x="7337441" y="9096855"/>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214" name="Snow"/>
            <p:cNvSpPr txBox="1"/>
            <p:nvPr/>
          </p:nvSpPr>
          <p:spPr>
            <a:xfrm>
              <a:off x="4680551" y="0"/>
              <a:ext cx="1815381" cy="81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1215" name="Line"/>
            <p:cNvSpPr/>
            <p:nvPr/>
          </p:nvSpPr>
          <p:spPr>
            <a:xfrm flipH="1">
              <a:off x="6667798" y="1932497"/>
              <a:ext cx="1781094"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16" name="Snow 3"/>
            <p:cNvSpPr txBox="1"/>
            <p:nvPr/>
          </p:nvSpPr>
          <p:spPr>
            <a:xfrm>
              <a:off x="8137769" y="1401411"/>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217" name="Line"/>
            <p:cNvSpPr/>
            <p:nvPr/>
          </p:nvSpPr>
          <p:spPr>
            <a:xfrm flipH="1">
              <a:off x="6667798" y="1355996"/>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18" name="Snow 2"/>
            <p:cNvSpPr txBox="1"/>
            <p:nvPr/>
          </p:nvSpPr>
          <p:spPr>
            <a:xfrm>
              <a:off x="8137769" y="824910"/>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1219" name="Line"/>
            <p:cNvSpPr/>
            <p:nvPr/>
          </p:nvSpPr>
          <p:spPr>
            <a:xfrm flipH="1">
              <a:off x="9901351" y="10278379"/>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20" name="Fog 3"/>
            <p:cNvSpPr txBox="1"/>
            <p:nvPr/>
          </p:nvSpPr>
          <p:spPr>
            <a:xfrm>
              <a:off x="11371322" y="9747293"/>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1221" name="Line"/>
            <p:cNvSpPr/>
            <p:nvPr/>
          </p:nvSpPr>
          <p:spPr>
            <a:xfrm flipH="1">
              <a:off x="2799073" y="5833977"/>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22" name="Rain 2"/>
            <p:cNvSpPr txBox="1"/>
            <p:nvPr/>
          </p:nvSpPr>
          <p:spPr>
            <a:xfrm>
              <a:off x="4269044" y="5302891"/>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1223" name="Line"/>
            <p:cNvSpPr/>
            <p:nvPr/>
          </p:nvSpPr>
          <p:spPr>
            <a:xfrm flipH="1">
              <a:off x="3232005" y="6423264"/>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24" name="Snow 3"/>
            <p:cNvSpPr txBox="1"/>
            <p:nvPr/>
          </p:nvSpPr>
          <p:spPr>
            <a:xfrm>
              <a:off x="4701975" y="5892177"/>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225" name="Line"/>
            <p:cNvSpPr/>
            <p:nvPr/>
          </p:nvSpPr>
          <p:spPr>
            <a:xfrm flipH="1">
              <a:off x="2658139" y="5257477"/>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26" name="Rain 1"/>
            <p:cNvSpPr txBox="1"/>
            <p:nvPr/>
          </p:nvSpPr>
          <p:spPr>
            <a:xfrm>
              <a:off x="4128110" y="4726390"/>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1227" name="Line"/>
            <p:cNvSpPr/>
            <p:nvPr/>
          </p:nvSpPr>
          <p:spPr>
            <a:xfrm flipH="1">
              <a:off x="9929539" y="5872294"/>
              <a:ext cx="1194787"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28" name="Sleet 3"/>
            <p:cNvSpPr txBox="1"/>
            <p:nvPr/>
          </p:nvSpPr>
          <p:spPr>
            <a:xfrm>
              <a:off x="10658771" y="5316198"/>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1229" name="Line"/>
            <p:cNvSpPr/>
            <p:nvPr/>
          </p:nvSpPr>
          <p:spPr>
            <a:xfrm flipH="1">
              <a:off x="9760417" y="5187892"/>
              <a:ext cx="2131236" cy="26454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30" name="Sleet 2 / Snow 2"/>
            <p:cNvSpPr txBox="1"/>
            <p:nvPr/>
          </p:nvSpPr>
          <p:spPr>
            <a:xfrm>
              <a:off x="10658771" y="4257626"/>
              <a:ext cx="4531512" cy="12971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231" name="Line"/>
            <p:cNvSpPr/>
            <p:nvPr/>
          </p:nvSpPr>
          <p:spPr>
            <a:xfrm flipH="1">
              <a:off x="9816791" y="9769556"/>
              <a:ext cx="885393" cy="7491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32" name="Sleet 2 / Snow 2"/>
            <p:cNvSpPr txBox="1"/>
            <p:nvPr/>
          </p:nvSpPr>
          <p:spPr>
            <a:xfrm>
              <a:off x="10525717" y="9230984"/>
              <a:ext cx="4506186"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233" name="Line"/>
            <p:cNvSpPr/>
            <p:nvPr/>
          </p:nvSpPr>
          <p:spPr>
            <a:xfrm flipH="1">
              <a:off x="9901351" y="9157381"/>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34" name="Fog 1"/>
            <p:cNvSpPr txBox="1"/>
            <p:nvPr/>
          </p:nvSpPr>
          <p:spPr>
            <a:xfrm>
              <a:off x="11371322" y="8626296"/>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1236"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1237" name="object"/>
          <p:cNvSpPr txBox="1"/>
          <p:nvPr/>
        </p:nvSpPr>
        <p:spPr>
          <a:xfrm>
            <a:off x="19997087" y="6084566"/>
            <a:ext cx="2231137" cy="994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1238" name="cast"/>
          <p:cNvSpPr txBox="1"/>
          <p:nvPr/>
        </p:nvSpPr>
        <p:spPr>
          <a:xfrm>
            <a:off x="7721785" y="6360667"/>
            <a:ext cx="1553719" cy="994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4F8F00"/>
                </a:solidFill>
                <a:latin typeface="Helvetica Neue"/>
                <a:ea typeface="Helvetica Neue"/>
                <a:cs typeface="Helvetica Neue"/>
                <a:sym typeface="Helvetica Neue"/>
              </a:defRPr>
            </a:lvl1pPr>
          </a:lstStyle>
          <a:p>
            <a:pPr/>
            <a:r>
              <a:t>cast</a:t>
            </a:r>
          </a:p>
        </p:txBody>
      </p:sp>
      <p:sp>
        <p:nvSpPr>
          <p:cNvPr id="1239" name="Snow 1…"/>
          <p:cNvSpPr txBox="1"/>
          <p:nvPr/>
        </p:nvSpPr>
        <p:spPr>
          <a:xfrm>
            <a:off x="545212" y="6243914"/>
            <a:ext cx="9970526" cy="749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Sleet 1</a:t>
            </a:r>
          </a:p>
          <a:p>
            <a:pPr marL="1097280" indent="-1097280" algn="l" defTabSz="457200">
              <a:lnSpc>
                <a:spcPct val="170000"/>
              </a:lnSpc>
              <a:buSzPct val="100000"/>
              <a:buAutoNum type="alphaUcPeriod" startAt="1"/>
              <a:defRPr sz="6000">
                <a:latin typeface="Menlo"/>
                <a:ea typeface="Menlo"/>
                <a:cs typeface="Menlo"/>
                <a:sym typeface="Menlo"/>
              </a:defRPr>
            </a:pPr>
            <a:r>
              <a:t>Fog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CRASH / UNDEFINED</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1" name="Text"/>
          <p:cNvSpPr txBox="1"/>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242" name="Example 7"/>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7</a:t>
            </a:r>
          </a:p>
        </p:txBody>
      </p:sp>
      <p:sp>
        <p:nvSpPr>
          <p:cNvPr id="1243" name="Text"/>
          <p:cNvSpPr txBox="1"/>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244" name="What is the output of the following call?"/>
          <p:cNvSpPr txBox="1"/>
          <p:nvPr/>
        </p:nvSpPr>
        <p:spPr>
          <a:xfrm>
            <a:off x="505610" y="1552342"/>
            <a:ext cx="11159615"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What is the output of the following call?</a:t>
            </a:r>
          </a:p>
        </p:txBody>
      </p:sp>
      <p:sp>
        <p:nvSpPr>
          <p:cNvPr id="1245" name="Snow* var7 = new Sleet();…"/>
          <p:cNvSpPr txBox="1"/>
          <p:nvPr/>
        </p:nvSpPr>
        <p:spPr>
          <a:xfrm>
            <a:off x="395850" y="3724622"/>
            <a:ext cx="10436461" cy="172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300"/>
              </a:lnSpc>
              <a:spcBef>
                <a:spcPts val="1200"/>
              </a:spcBef>
              <a:defRPr>
                <a:latin typeface="Menlo"/>
                <a:ea typeface="Menlo"/>
                <a:cs typeface="Menlo"/>
                <a:sym typeface="Menlo"/>
              </a:defRPr>
            </a:pPr>
            <a:r>
              <a:rPr>
                <a:solidFill>
                  <a:srgbClr val="0000FF"/>
                </a:solidFill>
              </a:rPr>
              <a:t>Snow* </a:t>
            </a:r>
            <a:r>
              <a:t>var7 = new </a:t>
            </a:r>
            <a:r>
              <a:rPr>
                <a:solidFill>
                  <a:srgbClr val="FF0000"/>
                </a:solidFill>
              </a:rPr>
              <a:t>Sleet</a:t>
            </a:r>
            <a:r>
              <a:t>(); </a:t>
            </a:r>
          </a:p>
          <a:p>
            <a:pPr algn="l" defTabSz="457200">
              <a:lnSpc>
                <a:spcPts val="9300"/>
              </a:lnSpc>
              <a:spcBef>
                <a:spcPts val="1200"/>
              </a:spcBef>
              <a:defRPr>
                <a:latin typeface="Menlo"/>
                <a:ea typeface="Menlo"/>
                <a:cs typeface="Menlo"/>
                <a:sym typeface="Menlo"/>
              </a:defRPr>
            </a:pPr>
            <a:r>
              <a:t>((</a:t>
            </a:r>
            <a:r>
              <a:rPr>
                <a:solidFill>
                  <a:srgbClr val="008000"/>
                </a:solidFill>
              </a:rPr>
              <a:t>Rain*</a:t>
            </a:r>
            <a:r>
              <a:t>) var7)-&gt;method1(); </a:t>
            </a:r>
          </a:p>
        </p:txBody>
      </p:sp>
      <p:grpSp>
        <p:nvGrpSpPr>
          <p:cNvPr id="1290" name="Group"/>
          <p:cNvGrpSpPr/>
          <p:nvPr/>
        </p:nvGrpSpPr>
        <p:grpSpPr>
          <a:xfrm>
            <a:off x="9318338" y="2658430"/>
            <a:ext cx="15190284" cy="10991840"/>
            <a:chOff x="0" y="0"/>
            <a:chExt cx="15190282" cy="10991839"/>
          </a:xfrm>
        </p:grpSpPr>
        <p:sp>
          <p:nvSpPr>
            <p:cNvPr id="1246" name="Rectangle"/>
            <p:cNvSpPr txBox="1"/>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247" name="Rectangle"/>
            <p:cNvSpPr txBox="1"/>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248" name="Rectangle"/>
            <p:cNvSpPr txBox="1"/>
            <p:nvPr/>
          </p:nvSpPr>
          <p:spPr>
            <a:xfrm>
              <a:off x="1794854" y="5192495"/>
              <a:ext cx="184317"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249" name="Line"/>
            <p:cNvSpPr/>
            <p:nvPr/>
          </p:nvSpPr>
          <p:spPr>
            <a:xfrm>
              <a:off x="1639765" y="3523898"/>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50" name="Rectangle"/>
            <p:cNvSpPr/>
            <p:nvPr/>
          </p:nvSpPr>
          <p:spPr>
            <a:xfrm>
              <a:off x="3858424" y="0"/>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251" name="Line"/>
            <p:cNvSpPr/>
            <p:nvPr/>
          </p:nvSpPr>
          <p:spPr>
            <a:xfrm>
              <a:off x="3863818" y="965650"/>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52" name="method2()…"/>
            <p:cNvSpPr txBox="1"/>
            <p:nvPr/>
          </p:nvSpPr>
          <p:spPr>
            <a:xfrm>
              <a:off x="4240247" y="1284587"/>
              <a:ext cx="2695989"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253" name="Rectangle"/>
            <p:cNvSpPr/>
            <p:nvPr/>
          </p:nvSpPr>
          <p:spPr>
            <a:xfrm>
              <a:off x="0" y="3940549"/>
              <a:ext cx="3459634"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254" name="Line"/>
            <p:cNvSpPr/>
            <p:nvPr/>
          </p:nvSpPr>
          <p:spPr>
            <a:xfrm>
              <a:off x="5393" y="4906199"/>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55" name="method1()…"/>
            <p:cNvSpPr txBox="1"/>
            <p:nvPr/>
          </p:nvSpPr>
          <p:spPr>
            <a:xfrm>
              <a:off x="206976" y="5225136"/>
              <a:ext cx="3045682"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1256" name="Rain"/>
            <p:cNvSpPr txBox="1"/>
            <p:nvPr/>
          </p:nvSpPr>
          <p:spPr>
            <a:xfrm>
              <a:off x="935625" y="3940548"/>
              <a:ext cx="1588383"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1257" name="Rectangle"/>
            <p:cNvSpPr/>
            <p:nvPr/>
          </p:nvSpPr>
          <p:spPr>
            <a:xfrm>
              <a:off x="7128092" y="3940549"/>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258" name="Line"/>
            <p:cNvSpPr/>
            <p:nvPr/>
          </p:nvSpPr>
          <p:spPr>
            <a:xfrm>
              <a:off x="7133487" y="4849825"/>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59" name="Sleet"/>
            <p:cNvSpPr txBox="1"/>
            <p:nvPr/>
          </p:nvSpPr>
          <p:spPr>
            <a:xfrm>
              <a:off x="7859112" y="3884175"/>
              <a:ext cx="1997595"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1260" name="Rectangle"/>
            <p:cNvSpPr/>
            <p:nvPr/>
          </p:nvSpPr>
          <p:spPr>
            <a:xfrm>
              <a:off x="7128092" y="7828296"/>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261" name="Line"/>
            <p:cNvSpPr/>
            <p:nvPr/>
          </p:nvSpPr>
          <p:spPr>
            <a:xfrm>
              <a:off x="7133487" y="8793946"/>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62" name="Fog"/>
            <p:cNvSpPr txBox="1"/>
            <p:nvPr/>
          </p:nvSpPr>
          <p:spPr>
            <a:xfrm>
              <a:off x="7796534" y="7828295"/>
              <a:ext cx="2122751"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1263" name="Line"/>
            <p:cNvSpPr/>
            <p:nvPr/>
          </p:nvSpPr>
          <p:spPr>
            <a:xfrm>
              <a:off x="1625178" y="3552045"/>
              <a:ext cx="7265060"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64" name="Line"/>
            <p:cNvSpPr/>
            <p:nvPr/>
          </p:nvSpPr>
          <p:spPr>
            <a:xfrm flipH="1">
              <a:off x="8778303" y="7101091"/>
              <a:ext cx="15416" cy="752283"/>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265" name="Line"/>
            <p:cNvSpPr/>
            <p:nvPr/>
          </p:nvSpPr>
          <p:spPr>
            <a:xfrm>
              <a:off x="5538434" y="3138464"/>
              <a:ext cx="30830" cy="422749"/>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266" name="Line"/>
            <p:cNvSpPr/>
            <p:nvPr/>
          </p:nvSpPr>
          <p:spPr>
            <a:xfrm>
              <a:off x="8857909" y="3539860"/>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67" name="method2()…"/>
            <p:cNvSpPr txBox="1"/>
            <p:nvPr/>
          </p:nvSpPr>
          <p:spPr>
            <a:xfrm>
              <a:off x="7335069" y="5225136"/>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268" name="method1()…"/>
            <p:cNvSpPr txBox="1"/>
            <p:nvPr/>
          </p:nvSpPr>
          <p:spPr>
            <a:xfrm>
              <a:off x="7337441" y="9096855"/>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269" name="Snow"/>
            <p:cNvSpPr txBox="1"/>
            <p:nvPr/>
          </p:nvSpPr>
          <p:spPr>
            <a:xfrm>
              <a:off x="4680551" y="0"/>
              <a:ext cx="1815381" cy="81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1270" name="Line"/>
            <p:cNvSpPr/>
            <p:nvPr/>
          </p:nvSpPr>
          <p:spPr>
            <a:xfrm flipH="1">
              <a:off x="6667798" y="1932497"/>
              <a:ext cx="1781094"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71" name="Snow 3"/>
            <p:cNvSpPr txBox="1"/>
            <p:nvPr/>
          </p:nvSpPr>
          <p:spPr>
            <a:xfrm>
              <a:off x="8137769" y="1401411"/>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272" name="Line"/>
            <p:cNvSpPr/>
            <p:nvPr/>
          </p:nvSpPr>
          <p:spPr>
            <a:xfrm flipH="1">
              <a:off x="6667798" y="1355996"/>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73" name="Snow 2"/>
            <p:cNvSpPr txBox="1"/>
            <p:nvPr/>
          </p:nvSpPr>
          <p:spPr>
            <a:xfrm>
              <a:off x="8137769" y="824910"/>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1274" name="Line"/>
            <p:cNvSpPr/>
            <p:nvPr/>
          </p:nvSpPr>
          <p:spPr>
            <a:xfrm flipH="1">
              <a:off x="9901351" y="10278379"/>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75" name="Fog 3"/>
            <p:cNvSpPr txBox="1"/>
            <p:nvPr/>
          </p:nvSpPr>
          <p:spPr>
            <a:xfrm>
              <a:off x="11371322" y="9747293"/>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1276" name="Line"/>
            <p:cNvSpPr/>
            <p:nvPr/>
          </p:nvSpPr>
          <p:spPr>
            <a:xfrm flipH="1">
              <a:off x="2799073" y="5833977"/>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77" name="Rain 2"/>
            <p:cNvSpPr txBox="1"/>
            <p:nvPr/>
          </p:nvSpPr>
          <p:spPr>
            <a:xfrm>
              <a:off x="4269044" y="5302891"/>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1278" name="Line"/>
            <p:cNvSpPr/>
            <p:nvPr/>
          </p:nvSpPr>
          <p:spPr>
            <a:xfrm flipH="1">
              <a:off x="3232005" y="6423264"/>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79" name="Snow 3"/>
            <p:cNvSpPr txBox="1"/>
            <p:nvPr/>
          </p:nvSpPr>
          <p:spPr>
            <a:xfrm>
              <a:off x="4701975" y="5892177"/>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280" name="Line"/>
            <p:cNvSpPr/>
            <p:nvPr/>
          </p:nvSpPr>
          <p:spPr>
            <a:xfrm flipH="1">
              <a:off x="2658139" y="5257477"/>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81" name="Rain 1"/>
            <p:cNvSpPr txBox="1"/>
            <p:nvPr/>
          </p:nvSpPr>
          <p:spPr>
            <a:xfrm>
              <a:off x="4128110" y="4726390"/>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1282" name="Line"/>
            <p:cNvSpPr/>
            <p:nvPr/>
          </p:nvSpPr>
          <p:spPr>
            <a:xfrm flipH="1">
              <a:off x="9929539" y="5872294"/>
              <a:ext cx="1194787"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83" name="Sleet 3"/>
            <p:cNvSpPr txBox="1"/>
            <p:nvPr/>
          </p:nvSpPr>
          <p:spPr>
            <a:xfrm>
              <a:off x="10658771" y="5316198"/>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1284" name="Line"/>
            <p:cNvSpPr/>
            <p:nvPr/>
          </p:nvSpPr>
          <p:spPr>
            <a:xfrm flipH="1">
              <a:off x="9760417" y="5187892"/>
              <a:ext cx="2131236" cy="26454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85" name="Sleet 2 / Snow 2"/>
            <p:cNvSpPr txBox="1"/>
            <p:nvPr/>
          </p:nvSpPr>
          <p:spPr>
            <a:xfrm>
              <a:off x="10658771" y="4257626"/>
              <a:ext cx="4531512" cy="12971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286" name="Line"/>
            <p:cNvSpPr/>
            <p:nvPr/>
          </p:nvSpPr>
          <p:spPr>
            <a:xfrm flipH="1">
              <a:off x="9816791" y="9769556"/>
              <a:ext cx="885393" cy="7491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87" name="Sleet 2 / Snow 2"/>
            <p:cNvSpPr txBox="1"/>
            <p:nvPr/>
          </p:nvSpPr>
          <p:spPr>
            <a:xfrm>
              <a:off x="10525717" y="9230984"/>
              <a:ext cx="4506186"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288" name="Line"/>
            <p:cNvSpPr/>
            <p:nvPr/>
          </p:nvSpPr>
          <p:spPr>
            <a:xfrm flipH="1">
              <a:off x="9901351" y="9157381"/>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289" name="Fog 1"/>
            <p:cNvSpPr txBox="1"/>
            <p:nvPr/>
          </p:nvSpPr>
          <p:spPr>
            <a:xfrm>
              <a:off x="11371322" y="8626296"/>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1291" name="variable"/>
          <p:cNvSpPr txBox="1"/>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1292" name="object"/>
          <p:cNvSpPr txBox="1"/>
          <p:nvPr/>
        </p:nvSpPr>
        <p:spPr>
          <a:xfrm>
            <a:off x="19997087" y="6084566"/>
            <a:ext cx="2231137" cy="994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1293" name="cast"/>
          <p:cNvSpPr txBox="1"/>
          <p:nvPr/>
        </p:nvSpPr>
        <p:spPr>
          <a:xfrm>
            <a:off x="7721785" y="6360667"/>
            <a:ext cx="1553719" cy="994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4F8F00"/>
                </a:solidFill>
                <a:latin typeface="Helvetica Neue"/>
                <a:ea typeface="Helvetica Neue"/>
                <a:cs typeface="Helvetica Neue"/>
                <a:sym typeface="Helvetica Neue"/>
              </a:defRPr>
            </a:lvl1pPr>
          </a:lstStyle>
          <a:p>
            <a:pPr/>
            <a:r>
              <a:t>cast</a:t>
            </a:r>
          </a:p>
        </p:txBody>
      </p:sp>
      <p:sp>
        <p:nvSpPr>
          <p:cNvPr id="1294" name="Snow 1…"/>
          <p:cNvSpPr txBox="1"/>
          <p:nvPr/>
        </p:nvSpPr>
        <p:spPr>
          <a:xfrm>
            <a:off x="545212" y="6243914"/>
            <a:ext cx="9970526" cy="749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Sleet 1</a:t>
            </a:r>
          </a:p>
          <a:p>
            <a:pPr marL="1097280" indent="-1097280" algn="l" defTabSz="457200">
              <a:lnSpc>
                <a:spcPct val="170000"/>
              </a:lnSpc>
              <a:buSzPct val="100000"/>
              <a:buAutoNum type="alphaUcPeriod" startAt="1"/>
              <a:defRPr sz="6000">
                <a:latin typeface="Menlo"/>
                <a:ea typeface="Menlo"/>
                <a:cs typeface="Menlo"/>
                <a:sym typeface="Menlo"/>
              </a:defRPr>
            </a:pPr>
            <a:r>
              <a:t>Fog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CRASH / UNDEFINED</a:t>
            </a:r>
          </a:p>
        </p:txBody>
      </p:sp>
      <p:sp>
        <p:nvSpPr>
          <p:cNvPr id="1295" name="Rounded Rectangle"/>
          <p:cNvSpPr/>
          <p:nvPr/>
        </p:nvSpPr>
        <p:spPr>
          <a:xfrm>
            <a:off x="370075" y="12726768"/>
            <a:ext cx="9276008" cy="994665"/>
          </a:xfrm>
          <a:prstGeom prst="roundRect">
            <a:avLst>
              <a:gd name="adj" fmla="val 3146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97"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298" name="References:…"/>
          <p:cNvSpPr txBox="1"/>
          <p:nvPr/>
        </p:nvSpPr>
        <p:spPr>
          <a:xfrm>
            <a:off x="640426" y="5264983"/>
            <a:ext cx="21424603" cy="48624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C++ Inheritance: </a:t>
            </a:r>
            <a:r>
              <a:rPr u="sng">
                <a:hlinkClick r:id="rId2" invalidUrl="" action="" tgtFrame="" tooltip="" history="1" highlightClick="0" endSnd="0"/>
              </a:rPr>
              <a:t>https://www.tutorialspoint.com/cplusplus/cpp_inheritance.htm</a:t>
            </a:r>
            <a:r>
              <a:t> </a:t>
            </a:r>
          </a:p>
          <a:p>
            <a:pPr lvl="1" marL="457200" indent="-228600" algn="l">
              <a:buSzPct val="100000"/>
              <a:buChar char="•"/>
              <a:defRPr sz="3900"/>
            </a:pPr>
            <a:r>
              <a:t>C++ Polymorphism: </a:t>
            </a:r>
            <a:r>
              <a:rPr u="sng">
                <a:hlinkClick r:id="rId3" invalidUrl="" action="" tgtFrame="" tooltip="" history="1" highlightClick="0" endSnd="0"/>
              </a:rPr>
              <a:t>https://www.tutorialspoint.com/cplusplus/cpp_polymorphism.htm</a:t>
            </a:r>
            <a:r>
              <a:t> </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rPr u="sng">
                <a:hlinkClick r:id="rId4" invalidUrl="" action="" tgtFrame="" tooltip="" history="1" highlightClick="0" endSnd="0"/>
              </a:rPr>
              <a:t>http://stackoverflow.com/questions/5854581/polymorphism-in-c</a:t>
            </a:r>
          </a:p>
          <a:p>
            <a:pPr lvl="1" marL="457200" indent="-228600" algn="l">
              <a:buSzPct val="100000"/>
              <a:buChar char="•"/>
              <a:defRPr sz="3900"/>
            </a:pPr>
            <a:r>
              <a:rPr u="sng">
                <a:hlinkClick r:id="rId5" invalidUrl="" action="" tgtFrame="" tooltip="" history="1" highlightClick="0" endSnd="0"/>
              </a:rPr>
              <a:t>https://www.codingunit.com/cplusplus-tutorial-polymorphism-and-abstract-base-class</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