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media/image1.jpeg" ContentType="image/jpeg"/>
  <Override PartName="/ppt/theme/theme2.xml" ContentType="application/vnd.openxmlformats-officedocument.theme+xml"/>
  <Override PartName="/ppt/notesSlides/notesSlide1.xml" ContentType="application/vnd.openxmlformats-officedocument.presentationml.notesSlide+xml"/>
  <Override PartName="/ppt/media/image2.jpeg" ContentType="image/jpeg"/>
  <Override PartName="/ppt/media/image3.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1pPr>
    <a:lvl2pPr marL="0" marR="0" indent="2286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2pPr>
    <a:lvl3pPr marL="0" marR="0" indent="4572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3pPr>
    <a:lvl4pPr marL="0" marR="0" indent="6858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4pPr>
    <a:lvl5pPr marL="0" marR="0" indent="9144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5pPr>
    <a:lvl6pPr marL="0" marR="0" indent="11430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6pPr>
    <a:lvl7pPr marL="0" marR="0" indent="13716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7pPr>
    <a:lvl8pPr marL="0" marR="0" indent="16002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8pPr>
    <a:lvl9pPr marL="0" marR="0" indent="18288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C4C6C6"/>
              </a:solidFill>
              <a:prstDash val="solid"/>
              <a:miter lim="400000"/>
            </a:ln>
          </a:top>
          <a:bottom>
            <a:ln w="25400" cap="flat">
              <a:solidFill>
                <a:srgbClr val="C4C6C6"/>
              </a:solidFill>
              <a:prstDash val="solid"/>
              <a:miter lim="400000"/>
            </a:ln>
          </a:bottom>
          <a:insideH>
            <a:ln w="25400" cap="flat">
              <a:solidFill>
                <a:srgbClr val="C4C6C6"/>
              </a:solidFill>
              <a:prstDash val="solid"/>
              <a:miter lim="400000"/>
            </a:ln>
          </a:insideH>
          <a:insideV>
            <a:ln w="12700" cap="flat">
              <a:noFill/>
              <a:miter lim="400000"/>
            </a:ln>
          </a:insideV>
        </a:tcBdr>
        <a:fill>
          <a:noFill/>
        </a:fill>
      </a:tcStyle>
    </a:wholeTbl>
    <a:band2H>
      <a:tcTxStyle b="def" i="def"/>
      <a:tcStyle>
        <a:tcBdr/>
        <a:fill>
          <a:solidFill>
            <a:srgbClr val="F2F2F2"/>
          </a:solidFill>
        </a:fill>
      </a:tcStyle>
    </a:band2H>
    <a:firstCol>
      <a:tcTxStyle b="off" i="off">
        <a:font>
          <a:latin typeface="Helvetica Neue"/>
          <a:ea typeface="Helvetica Neue"/>
          <a:cs typeface="Helvetica Neue"/>
        </a:font>
        <a:srgbClr val="444444"/>
      </a:tcTxStyle>
      <a:tcStyle>
        <a:tcBdr>
          <a:left>
            <a:ln w="12700" cap="flat">
              <a:solidFill>
                <a:srgbClr val="000000"/>
              </a:solidFill>
              <a:prstDash val="solid"/>
              <a:miter lim="400000"/>
            </a:ln>
          </a:left>
          <a:right>
            <a:ln w="12700" cap="flat">
              <a:solidFill>
                <a:srgbClr val="C4C6C6"/>
              </a:solidFill>
              <a:prstDash val="solid"/>
              <a:miter lim="400000"/>
            </a:ln>
          </a:right>
          <a:top>
            <a:ln w="25400" cap="flat">
              <a:solidFill>
                <a:srgbClr val="C4C6C6"/>
              </a:solidFill>
              <a:prstDash val="solid"/>
              <a:miter lim="400000"/>
            </a:ln>
          </a:top>
          <a:bottom>
            <a:ln w="25400" cap="flat">
              <a:solidFill>
                <a:srgbClr val="C4C6C6"/>
              </a:solidFill>
              <a:prstDash val="solid"/>
              <a:miter lim="400000"/>
            </a:ln>
          </a:bottom>
          <a:insideH>
            <a:ln w="25400" cap="flat">
              <a:solidFill>
                <a:srgbClr val="C4C6C6"/>
              </a:solidFill>
              <a:prstDash val="solid"/>
              <a:miter lim="400000"/>
            </a:ln>
          </a:insideH>
          <a:insideV>
            <a:ln w="12700" cap="flat">
              <a:noFill/>
              <a:miter lim="400000"/>
            </a:ln>
          </a:insideV>
        </a:tcBdr>
        <a:fill>
          <a:solidFill>
            <a:srgbClr val="E8E9E8"/>
          </a:solidFill>
        </a:fill>
      </a:tcStyle>
    </a:firstCol>
    <a:la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000000"/>
              </a:solidFill>
              <a:prstDash val="solid"/>
              <a:miter lim="400000"/>
            </a:ln>
          </a:top>
          <a:bottom>
            <a:ln w="12700" cap="flat">
              <a:solidFill>
                <a:srgbClr val="000000"/>
              </a:solidFill>
              <a:prstDash val="solid"/>
              <a:miter lim="400000"/>
            </a:ln>
          </a:bottom>
          <a:insideH>
            <a:ln w="12700" cap="flat">
              <a:noFill/>
              <a:miter lim="400000"/>
            </a:ln>
          </a:insideH>
          <a:insideV>
            <a:ln w="12700" cap="flat">
              <a:noFill/>
              <a:miter lim="400000"/>
            </a:ln>
          </a:insideV>
        </a:tcBdr>
        <a:fill>
          <a:noFill/>
        </a:fill>
      </a:tcStyle>
    </a:lastRow>
    <a:fir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solidFill>
                <a:srgbClr val="000000"/>
              </a:solidFill>
              <a:prstDash val="solid"/>
              <a:miter lim="400000"/>
            </a:ln>
          </a:top>
          <a:bottom>
            <a:ln w="0" cap="flat">
              <a:noFill/>
              <a:miter lim="400000"/>
            </a:ln>
          </a:bottom>
          <a:insideH>
            <a:ln w="12700" cap="flat">
              <a:noFill/>
              <a:miter lim="400000"/>
            </a:ln>
          </a:insideH>
          <a:insideV>
            <a:ln w="12700" cap="flat">
              <a:noFill/>
              <a:miter lim="400000"/>
            </a:ln>
          </a:insideV>
        </a:tcBdr>
        <a:fill>
          <a:solidFill>
            <a:schemeClr val="accent1">
              <a:satOff val="12166"/>
              <a:lumOff val="-13042"/>
            </a:schemeClr>
          </a:solidFill>
        </a:fill>
      </a:tcStyle>
    </a:firstRow>
  </a:tblStyle>
  <a:tblStyle styleId="{C7B018BB-80A7-4F77-B60F-C8B233D01FF8}" styleName="">
    <a:tblBg/>
    <a:wholeTb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CBCBCB"/>
              </a:solidFill>
              <a:prstDash val="solid"/>
              <a:miter lim="400000"/>
            </a:ln>
          </a:top>
          <a:bottom>
            <a:ln w="12700" cap="flat">
              <a:solidFill>
                <a:srgbClr val="CBCBCB"/>
              </a:solidFill>
              <a:prstDash val="solid"/>
              <a:miter lim="400000"/>
            </a:ln>
          </a:bottom>
          <a:insideH>
            <a:ln w="12700" cap="flat">
              <a:solidFill>
                <a:srgbClr val="CBCBCB"/>
              </a:solidFill>
              <a:prstDash val="solid"/>
              <a:miter lim="400000"/>
            </a:ln>
          </a:insideH>
          <a:insideV>
            <a:ln w="12700" cap="flat">
              <a:noFill/>
              <a:miter lim="400000"/>
            </a:ln>
          </a:insideV>
        </a:tcBdr>
        <a:fill>
          <a:noFill/>
        </a:fill>
      </a:tcStyle>
    </a:wholeTbl>
    <a:band2H>
      <a:tcTxStyle b="def" i="def"/>
      <a:tcStyle>
        <a:tcBdr/>
        <a:fill>
          <a:solidFill>
            <a:srgbClr val="EFF8FA"/>
          </a:solidFill>
        </a:fill>
      </a:tcStyle>
    </a:band2H>
    <a:firstCo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4F728F"/>
              </a:solidFill>
              <a:prstDash val="solid"/>
              <a:miter lim="400000"/>
            </a:ln>
          </a:top>
          <a:bottom>
            <a:ln w="12700" cap="flat">
              <a:solidFill>
                <a:srgbClr val="4F728F"/>
              </a:solidFill>
              <a:prstDash val="solid"/>
              <a:miter lim="400000"/>
            </a:ln>
          </a:bottom>
          <a:insideH>
            <a:ln w="12700" cap="flat">
              <a:solidFill>
                <a:srgbClr val="4F728F"/>
              </a:solidFill>
              <a:prstDash val="solid"/>
              <a:miter lim="400000"/>
            </a:ln>
          </a:insideH>
          <a:insideV>
            <a:ln w="12700" cap="flat">
              <a:noFill/>
              <a:miter lim="400000"/>
            </a:ln>
          </a:insideV>
        </a:tcBdr>
        <a:fill>
          <a:solidFill>
            <a:srgbClr val="D4DADF"/>
          </a:solidFill>
        </a:fill>
      </a:tcStyle>
    </a:firstCol>
    <a:la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solidFill>
                <a:srgbClr val="747474"/>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638EB0"/>
          </a:solidFill>
        </a:fill>
      </a:tcStyle>
    </a:lastRow>
    <a:fir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solidFill>
                <a:srgbClr val="747474"/>
              </a:solidFill>
              <a:prstDash val="solid"/>
              <a:miter lim="400000"/>
            </a:ln>
          </a:bottom>
          <a:insideH>
            <a:ln w="12700" cap="flat">
              <a:noFill/>
              <a:miter lim="400000"/>
            </a:ln>
          </a:insideH>
          <a:insideV>
            <a:ln w="12700" cap="flat">
              <a:noFill/>
              <a:miter lim="400000"/>
            </a:ln>
          </a:insideV>
        </a:tcBdr>
        <a:fill>
          <a:solidFill>
            <a:srgbClr val="173D59"/>
          </a:solidFill>
        </a:fill>
      </a:tcStyle>
    </a:firstRow>
  </a:tblStyle>
  <a:tblStyle styleId="{EEE7283C-3CF3-47DC-8721-378D4A62B228}" styleName="">
    <a:tblBg/>
    <a:wholeTbl>
      <a:tcTxStyle b="off" i="off">
        <a:font>
          <a:latin typeface="Helvetica Neue"/>
          <a:ea typeface="Helvetica Neue"/>
          <a:cs typeface="Helvetica Neue"/>
        </a:font>
        <a:srgbClr val="444444"/>
      </a:tcTxStyle>
      <a:tcStyle>
        <a:tcBdr>
          <a:left>
            <a:ln w="12700" cap="flat">
              <a:solidFill>
                <a:srgbClr val="CBCBCB"/>
              </a:solidFill>
              <a:prstDash val="solid"/>
              <a:miter lim="400000"/>
            </a:ln>
          </a:left>
          <a:right>
            <a:ln w="12700" cap="flat">
              <a:solidFill>
                <a:srgbClr val="CBCBCB"/>
              </a:solidFill>
              <a:prstDash val="solid"/>
              <a:miter lim="400000"/>
            </a:ln>
          </a:right>
          <a:top>
            <a:ln w="12700" cap="flat">
              <a:solidFill>
                <a:srgbClr val="CBCBCB"/>
              </a:solidFill>
              <a:prstDash val="solid"/>
              <a:miter lim="400000"/>
            </a:ln>
          </a:top>
          <a:bottom>
            <a:ln w="12700" cap="flat">
              <a:solidFill>
                <a:srgbClr val="CBCBCB"/>
              </a:solidFill>
              <a:prstDash val="solid"/>
              <a:miter lim="400000"/>
            </a:ln>
          </a:bottom>
          <a:insideH>
            <a:ln w="12700" cap="flat">
              <a:solidFill>
                <a:srgbClr val="CBCBCB"/>
              </a:solidFill>
              <a:prstDash val="solid"/>
              <a:miter lim="400000"/>
            </a:ln>
          </a:insideH>
          <a:insideV>
            <a:ln w="12700" cap="flat">
              <a:solidFill>
                <a:srgbClr val="CBCBCB"/>
              </a:solidFill>
              <a:prstDash val="solid"/>
              <a:miter lim="400000"/>
            </a:ln>
          </a:insideV>
        </a:tcBdr>
        <a:fill>
          <a:noFill/>
        </a:fill>
      </a:tcStyle>
    </a:wholeTbl>
    <a:band2H>
      <a:tcTxStyle b="def" i="def"/>
      <a:tcStyle>
        <a:tcBdr/>
        <a:fill>
          <a:solidFill>
            <a:srgbClr val="F2F2F2"/>
          </a:solidFill>
        </a:fill>
      </a:tcStyle>
    </a:band2H>
    <a:firstCol>
      <a:tcTxStyle b="off" i="off">
        <a:font>
          <a:latin typeface="Helvetica Neue"/>
          <a:ea typeface="Helvetica Neue"/>
          <a:cs typeface="Helvetica Neue"/>
        </a:font>
        <a:srgbClr val="444444"/>
      </a:tcTxStyle>
      <a:tcStyle>
        <a:tcBdr>
          <a:left>
            <a:ln w="12700" cap="flat">
              <a:solidFill>
                <a:srgbClr val="3C3C1D"/>
              </a:solidFill>
              <a:prstDash val="solid"/>
              <a:miter lim="400000"/>
            </a:ln>
          </a:left>
          <a:right>
            <a:ln w="12700" cap="flat">
              <a:solidFill>
                <a:schemeClr val="accent2">
                  <a:hueOff val="-487087"/>
                  <a:satOff val="-2686"/>
                  <a:lumOff val="14808"/>
                </a:schemeClr>
              </a:solidFill>
              <a:prstDash val="solid"/>
              <a:miter lim="400000"/>
            </a:ln>
          </a:right>
          <a:top>
            <a:ln w="12700" cap="flat">
              <a:solidFill>
                <a:schemeClr val="accent2">
                  <a:hueOff val="-487087"/>
                  <a:satOff val="-2686"/>
                  <a:lumOff val="14808"/>
                </a:schemeClr>
              </a:solidFill>
              <a:prstDash val="solid"/>
              <a:miter lim="400000"/>
            </a:ln>
          </a:top>
          <a:bottom>
            <a:ln w="12700" cap="flat">
              <a:solidFill>
                <a:schemeClr val="accent2">
                  <a:hueOff val="-487087"/>
                  <a:satOff val="-2686"/>
                  <a:lumOff val="14808"/>
                </a:schemeClr>
              </a:solidFill>
              <a:prstDash val="solid"/>
              <a:miter lim="400000"/>
            </a:ln>
          </a:bottom>
          <a:insideH>
            <a:ln w="12700" cap="flat">
              <a:solidFill>
                <a:schemeClr val="accent2">
                  <a:hueOff val="-487087"/>
                  <a:satOff val="-2686"/>
                  <a:lumOff val="14808"/>
                </a:schemeClr>
              </a:solidFill>
              <a:prstDash val="solid"/>
              <a:miter lim="400000"/>
            </a:ln>
          </a:insideH>
          <a:insideV>
            <a:ln w="12700" cap="flat">
              <a:solidFill>
                <a:schemeClr val="accent2">
                  <a:hueOff val="-487087"/>
                  <a:satOff val="-2686"/>
                  <a:lumOff val="14808"/>
                </a:schemeClr>
              </a:solidFill>
              <a:prstDash val="solid"/>
              <a:miter lim="400000"/>
            </a:ln>
          </a:insideV>
        </a:tcBdr>
        <a:fill>
          <a:solidFill>
            <a:srgbClr val="CFCDBB"/>
          </a:solidFill>
        </a:fill>
      </a:tcStyle>
    </a:firstCol>
    <a:lastRow>
      <a:tcTxStyle b="off" i="off">
        <a:font>
          <a:latin typeface="Helvetica Neue"/>
          <a:ea typeface="Helvetica Neue"/>
          <a:cs typeface="Helvetica Neue"/>
        </a:font>
        <a:srgbClr val="444444"/>
      </a:tcTxStyle>
      <a:tcStyle>
        <a:tcBdr>
          <a:left>
            <a:ln w="12700" cap="flat">
              <a:solidFill>
                <a:srgbClr val="C6C6C6"/>
              </a:solidFill>
              <a:prstDash val="solid"/>
              <a:miter lim="400000"/>
            </a:ln>
          </a:left>
          <a:right>
            <a:ln w="12700" cap="flat">
              <a:solidFill>
                <a:srgbClr val="C6C6C6"/>
              </a:solidFill>
              <a:prstDash val="solid"/>
              <a:miter lim="400000"/>
            </a:ln>
          </a:right>
          <a:top>
            <a:ln w="12700" cap="flat">
              <a:solidFill>
                <a:srgbClr val="656839"/>
              </a:solidFill>
              <a:prstDash val="solid"/>
              <a:miter lim="400000"/>
            </a:ln>
          </a:top>
          <a:bottom>
            <a:ln w="12700" cap="flat">
              <a:solidFill>
                <a:srgbClr val="3C3C1D"/>
              </a:solidFill>
              <a:prstDash val="solid"/>
              <a:miter lim="400000"/>
            </a:ln>
          </a:bottom>
          <a:insideH>
            <a:ln w="12700" cap="flat">
              <a:solidFill>
                <a:srgbClr val="C6C6C6"/>
              </a:solidFill>
              <a:prstDash val="solid"/>
              <a:miter lim="400000"/>
            </a:ln>
          </a:insideH>
          <a:insideV>
            <a:ln w="12700" cap="flat">
              <a:solidFill>
                <a:srgbClr val="C6C6C6"/>
              </a:solidFill>
              <a:prstDash val="solid"/>
              <a:miter lim="400000"/>
            </a:ln>
          </a:insideV>
        </a:tcBdr>
        <a:fill>
          <a:solidFill>
            <a:srgbClr val="E8E9E8"/>
          </a:solidFill>
        </a:fill>
      </a:tcStyle>
    </a:lastRow>
    <a:firstRow>
      <a:tcTxStyle b="off" i="off">
        <a:font>
          <a:latin typeface="Helvetica Neue"/>
          <a:ea typeface="Helvetica Neue"/>
          <a:cs typeface="Helvetica Neue"/>
        </a:font>
        <a:srgbClr val="FFFFFF"/>
      </a:tcTxStyle>
      <a:tcStyle>
        <a:tcBdr>
          <a:left>
            <a:ln w="12700" cap="flat">
              <a:solidFill>
                <a:schemeClr val="accent2">
                  <a:hueOff val="-487087"/>
                  <a:satOff val="-2686"/>
                  <a:lumOff val="14808"/>
                </a:schemeClr>
              </a:solidFill>
              <a:prstDash val="solid"/>
              <a:miter lim="400000"/>
            </a:ln>
          </a:left>
          <a:right>
            <a:ln w="12700" cap="flat">
              <a:solidFill>
                <a:schemeClr val="accent2">
                  <a:hueOff val="-487087"/>
                  <a:satOff val="-2686"/>
                  <a:lumOff val="14808"/>
                </a:schemeClr>
              </a:solidFill>
              <a:prstDash val="solid"/>
              <a:miter lim="400000"/>
            </a:ln>
          </a:right>
          <a:top>
            <a:ln w="12700" cap="flat">
              <a:solidFill>
                <a:srgbClr val="3C3C1D"/>
              </a:solidFill>
              <a:prstDash val="solid"/>
              <a:miter lim="400000"/>
            </a:ln>
          </a:top>
          <a:bottom>
            <a:ln w="12700" cap="flat">
              <a:solidFill>
                <a:srgbClr val="CBCBCB"/>
              </a:solidFill>
              <a:prstDash val="solid"/>
              <a:miter lim="400000"/>
            </a:ln>
          </a:bottom>
          <a:insideH>
            <a:ln w="12700" cap="flat">
              <a:solidFill>
                <a:srgbClr val="AAA485"/>
              </a:solidFill>
              <a:prstDash val="solid"/>
              <a:miter lim="400000"/>
            </a:ln>
          </a:insideH>
          <a:insideV>
            <a:ln w="12700" cap="flat">
              <a:solidFill>
                <a:schemeClr val="accent2">
                  <a:hueOff val="-487087"/>
                  <a:satOff val="-2686"/>
                  <a:lumOff val="14808"/>
                </a:schemeClr>
              </a:solidFill>
              <a:prstDash val="solid"/>
              <a:miter lim="400000"/>
            </a:ln>
          </a:insideV>
        </a:tcBdr>
        <a:fill>
          <a:solidFill>
            <a:srgbClr val="656839"/>
          </a:solidFill>
        </a:fill>
      </a:tcStyle>
    </a:firstRow>
  </a:tblStyle>
  <a:tblStyle styleId="{CF821DB8-F4EB-4A41-A1BA-3FCAFE7338EE}" styleName="">
    <a:tblBg/>
    <a:wholeTb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C4C6C6"/>
              </a:solidFill>
              <a:prstDash val="solid"/>
              <a:miter lim="400000"/>
            </a:ln>
          </a:top>
          <a:bottom>
            <a:ln w="25400" cap="flat">
              <a:solidFill>
                <a:srgbClr val="C4C6C6"/>
              </a:solidFill>
              <a:prstDash val="solid"/>
              <a:miter lim="400000"/>
            </a:ln>
          </a:bottom>
          <a:insideH>
            <a:ln w="25400" cap="flat">
              <a:solidFill>
                <a:srgbClr val="C4C6C6"/>
              </a:solidFill>
              <a:prstDash val="solid"/>
              <a:miter lim="400000"/>
            </a:ln>
          </a:insideH>
          <a:insideV>
            <a:ln w="12700" cap="flat">
              <a:noFill/>
              <a:miter lim="400000"/>
            </a:ln>
          </a:insideV>
        </a:tcBdr>
        <a:fill>
          <a:solidFill>
            <a:srgbClr val="F1F1F1"/>
          </a:solidFill>
        </a:fill>
      </a:tcStyle>
    </a:wholeTbl>
    <a:band2H>
      <a:tcTxStyle b="def" i="def"/>
      <a:tcStyle>
        <a:tcBdr/>
        <a:fill>
          <a:solidFill>
            <a:srgbClr val="E4E4E0"/>
          </a:solidFill>
        </a:fill>
      </a:tcStyle>
    </a:band2H>
    <a:firstCol>
      <a:tcTxStyle b="off" i="off">
        <a:font>
          <a:latin typeface="Helvetica Neue"/>
          <a:ea typeface="Helvetica Neue"/>
          <a:cs typeface="Helvetica Neue"/>
        </a:font>
        <a:srgbClr val="FFFFFF"/>
      </a:tcTxStyle>
      <a:tcStyle>
        <a:tcBdr>
          <a:left>
            <a:ln w="12700" cap="flat">
              <a:solidFill>
                <a:srgbClr val="515151"/>
              </a:solidFill>
              <a:prstDash val="solid"/>
              <a:miter lim="400000"/>
            </a:ln>
          </a:left>
          <a:right>
            <a:ln w="0" cap="flat">
              <a:noFill/>
              <a:miter lim="400000"/>
            </a:ln>
          </a:right>
          <a:top>
            <a:ln w="12700" cap="flat">
              <a:solidFill>
                <a:srgbClr val="7D7766"/>
              </a:solidFill>
              <a:prstDash val="solid"/>
              <a:miter lim="400000"/>
            </a:ln>
          </a:top>
          <a:bottom>
            <a:ln w="12700" cap="flat">
              <a:solidFill>
                <a:srgbClr val="7D7766"/>
              </a:solidFill>
              <a:prstDash val="solid"/>
              <a:miter lim="400000"/>
            </a:ln>
          </a:bottom>
          <a:insideH>
            <a:ln w="12700" cap="flat">
              <a:solidFill>
                <a:srgbClr val="7D7766"/>
              </a:solidFill>
              <a:prstDash val="solid"/>
              <a:miter lim="400000"/>
            </a:ln>
          </a:insideH>
          <a:insideV>
            <a:ln w="12700" cap="flat">
              <a:noFill/>
              <a:miter lim="400000"/>
            </a:ln>
          </a:insideV>
        </a:tcBdr>
        <a:fill>
          <a:solidFill>
            <a:srgbClr val="8F8B7E"/>
          </a:solidFill>
        </a:fill>
      </a:tcStyle>
    </a:firstCol>
    <a:la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747474"/>
              </a:solidFill>
              <a:prstDash val="solid"/>
              <a:miter lim="400000"/>
            </a:ln>
          </a:top>
          <a:bottom>
            <a:ln w="12700" cap="flat">
              <a:solidFill>
                <a:srgbClr val="515151"/>
              </a:solidFill>
              <a:prstDash val="solid"/>
              <a:miter lim="400000"/>
            </a:ln>
          </a:bottom>
          <a:insideH>
            <a:ln w="12700" cap="flat">
              <a:noFill/>
              <a:miter lim="400000"/>
            </a:ln>
          </a:insideH>
          <a:insideV>
            <a:ln w="12700" cap="flat">
              <a:noFill/>
              <a:miter lim="400000"/>
            </a:ln>
          </a:insideV>
        </a:tcBdr>
        <a:fill>
          <a:solidFill>
            <a:srgbClr val="F1F1F1"/>
          </a:solidFill>
        </a:fill>
      </a:tcStyle>
    </a:lastRow>
    <a:fir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solidFill>
                <a:srgbClr val="515151"/>
              </a:solidFill>
              <a:prstDash val="solid"/>
              <a:miter lim="400000"/>
            </a:ln>
          </a:top>
          <a:bottom>
            <a:ln w="25400" cap="flat">
              <a:solidFill>
                <a:schemeClr val="accent2">
                  <a:hueOff val="-487087"/>
                  <a:satOff val="-2686"/>
                  <a:lumOff val="14808"/>
                </a:schemeClr>
              </a:solidFill>
              <a:prstDash val="solid"/>
              <a:miter lim="400000"/>
            </a:ln>
          </a:bottom>
          <a:insideH>
            <a:ln w="12700" cap="flat">
              <a:noFill/>
              <a:miter lim="400000"/>
            </a:ln>
          </a:insideH>
          <a:insideV>
            <a:ln w="12700" cap="flat">
              <a:noFill/>
              <a:miter lim="400000"/>
            </a:ln>
          </a:insideV>
        </a:tcBdr>
        <a:fill>
          <a:solidFill>
            <a:srgbClr val="5E5A4C"/>
          </a:solidFill>
        </a:fill>
      </a:tcStyle>
    </a:firstRow>
  </a:tblStyle>
  <a:tblStyle styleId="{33BA23B1-9221-436E-865A-0063620EA4FD}" styleName="">
    <a:tblBg/>
    <a:wholeTbl>
      <a:tcTxStyle b="off" i="off">
        <a:font>
          <a:latin typeface="Helvetica Neue"/>
          <a:ea typeface="Helvetica Neue"/>
          <a:cs typeface="Helvetica Neue"/>
        </a:font>
        <a:srgbClr val="444444"/>
      </a:tcTxStyle>
      <a:tcStyle>
        <a:tcBdr>
          <a:left>
            <a:ln w="12700" cap="flat">
              <a:solidFill>
                <a:srgbClr val="747474"/>
              </a:solidFill>
              <a:prstDash val="solid"/>
              <a:miter lim="400000"/>
            </a:ln>
          </a:left>
          <a:right>
            <a:ln w="12700" cap="flat">
              <a:solidFill>
                <a:srgbClr val="747474"/>
              </a:solidFill>
              <a:prstDash val="solid"/>
              <a:miter lim="400000"/>
            </a:ln>
          </a:right>
          <a:top>
            <a:ln w="12700" cap="flat">
              <a:solidFill>
                <a:srgbClr val="747474"/>
              </a:solidFill>
              <a:prstDash val="solid"/>
              <a:miter lim="400000"/>
            </a:ln>
          </a:top>
          <a:bottom>
            <a:ln w="12700" cap="flat">
              <a:solidFill>
                <a:srgbClr val="747474"/>
              </a:solidFill>
              <a:prstDash val="solid"/>
              <a:miter lim="400000"/>
            </a:ln>
          </a:bottom>
          <a:insideH>
            <a:ln w="12700" cap="flat">
              <a:solidFill>
                <a:srgbClr val="747474"/>
              </a:solidFill>
              <a:prstDash val="solid"/>
              <a:miter lim="400000"/>
            </a:ln>
          </a:insideH>
          <a:insideV>
            <a:ln w="12700" cap="flat">
              <a:solidFill>
                <a:srgbClr val="747474"/>
              </a:solidFill>
              <a:prstDash val="solid"/>
              <a:miter lim="400000"/>
            </a:ln>
          </a:insideV>
        </a:tcBdr>
        <a:fill>
          <a:noFill/>
        </a:fill>
      </a:tcStyle>
    </a:wholeTbl>
    <a:band2H>
      <a:tcTxStyle b="def" i="def"/>
      <a:tcStyle>
        <a:tcBdr/>
        <a:fill>
          <a:solidFill>
            <a:srgbClr val="F2F2F2"/>
          </a:solidFill>
        </a:fill>
      </a:tcStyle>
    </a:band2H>
    <a:firstCol>
      <a:tcTxStyle b="off" i="off">
        <a:font>
          <a:latin typeface="Helvetica Neue"/>
          <a:ea typeface="Helvetica Neue"/>
          <a:cs typeface="Helvetica Neue"/>
        </a:font>
        <a:srgbClr val="444444"/>
      </a:tcTxStyle>
      <a:tcStyle>
        <a:tcBdr>
          <a:left>
            <a:ln w="12700" cap="flat">
              <a:solidFill>
                <a:srgbClr val="747474"/>
              </a:solidFill>
              <a:prstDash val="solid"/>
              <a:miter lim="400000"/>
            </a:ln>
          </a:left>
          <a:right>
            <a:ln w="12700" cap="flat">
              <a:solidFill>
                <a:srgbClr val="747474"/>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9E9E9"/>
          </a:solidFill>
        </a:fill>
      </a:tcStyle>
    </a:firstCol>
    <a:la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000000"/>
              </a:solidFill>
              <a:prstDash val="solid"/>
              <a:miter lim="400000"/>
            </a:ln>
          </a:top>
          <a:bottom>
            <a:ln w="12700" cap="flat">
              <a:solidFill>
                <a:srgbClr val="747474"/>
              </a:solidFill>
              <a:prstDash val="solid"/>
              <a:miter lim="400000"/>
            </a:ln>
          </a:bottom>
          <a:insideH>
            <a:ln w="12700" cap="flat">
              <a:noFill/>
              <a:miter lim="400000"/>
            </a:ln>
          </a:insideH>
          <a:insideV>
            <a:ln w="12700" cap="flat">
              <a:noFill/>
              <a:miter lim="400000"/>
            </a:ln>
          </a:insideV>
        </a:tcBdr>
        <a:fill>
          <a:solidFill>
            <a:srgbClr val="CBCBCB"/>
          </a:solidFill>
        </a:fill>
      </a:tcStyle>
    </a:lastRow>
    <a:fir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747474"/>
              </a:solidFill>
              <a:prstDash val="solid"/>
              <a:miter lim="400000"/>
            </a:ln>
          </a:top>
          <a:bottom>
            <a:ln w="12700" cap="flat">
              <a:solidFill>
                <a:srgbClr val="747474"/>
              </a:solidFill>
              <a:prstDash val="solid"/>
              <a:miter lim="400000"/>
            </a:ln>
          </a:bottom>
          <a:insideH>
            <a:ln w="12700" cap="flat">
              <a:noFill/>
              <a:miter lim="400000"/>
            </a:ln>
          </a:insideH>
          <a:insideV>
            <a:ln w="12700" cap="flat">
              <a:noFill/>
              <a:miter lim="400000"/>
            </a:ln>
          </a:insideV>
        </a:tcBdr>
        <a:fill>
          <a:solidFill>
            <a:srgbClr val="CBCBCB"/>
          </a:solidFill>
        </a:fill>
      </a:tcStyle>
    </a:firstRow>
  </a:tblStyle>
  <a:tblStyle styleId="{2708684C-4D16-4618-839F-0558EEFCDFE6}" styleName="">
    <a:tblBg/>
    <a:wholeTbl>
      <a:tcTxStyle b="off" i="off">
        <a:font>
          <a:latin typeface="Helvetica Neue"/>
          <a:ea typeface="Helvetica Neue"/>
          <a:cs typeface="Helvetica Neue"/>
        </a:font>
        <a:srgbClr val="777777"/>
      </a:tcTxStyle>
      <a:tcStyle>
        <a:tcBdr>
          <a:left>
            <a:ln w="12700" cap="flat">
              <a:solidFill>
                <a:srgbClr val="C9C9C9"/>
              </a:solidFill>
              <a:prstDash val="solid"/>
              <a:miter lim="400000"/>
            </a:ln>
          </a:left>
          <a:right>
            <a:ln w="12700" cap="flat">
              <a:solidFill>
                <a:srgbClr val="C9C9C9"/>
              </a:solidFill>
              <a:prstDash val="solid"/>
              <a:miter lim="400000"/>
            </a:ln>
          </a:right>
          <a:top>
            <a:ln w="12700" cap="flat">
              <a:solidFill>
                <a:srgbClr val="525252"/>
              </a:solidFill>
              <a:custDash>
                <a:ds d="200000" sp="200000"/>
              </a:custDash>
              <a:miter lim="400000"/>
            </a:ln>
          </a:top>
          <a:bottom>
            <a:ln w="12700" cap="flat">
              <a:solidFill>
                <a:srgbClr val="525252"/>
              </a:solidFill>
              <a:custDash>
                <a:ds d="200000" sp="200000"/>
              </a:custDash>
              <a:miter lim="400000"/>
            </a:ln>
          </a:bottom>
          <a:insideH>
            <a:ln w="12700" cap="flat">
              <a:solidFill>
                <a:srgbClr val="525252"/>
              </a:solidFill>
              <a:custDash>
                <a:ds d="200000" sp="200000"/>
              </a:custDash>
              <a:miter lim="400000"/>
            </a:ln>
          </a:insideH>
          <a:insideV>
            <a:ln w="12700" cap="flat">
              <a:solidFill>
                <a:srgbClr val="C9C9C9"/>
              </a:solidFill>
              <a:prstDash val="solid"/>
              <a:miter lim="400000"/>
            </a:ln>
          </a:insideV>
        </a:tcBdr>
        <a:fill>
          <a:noFill/>
        </a:fill>
      </a:tcStyle>
    </a:wholeTbl>
    <a:band2H>
      <a:tcTxStyle b="def" i="def"/>
      <a:tcStyle>
        <a:tcBdr/>
        <a:fill>
          <a:solidFill>
            <a:srgbClr val="D2D2D2">
              <a:alpha val="30000"/>
            </a:srgbClr>
          </a:solidFill>
        </a:fill>
      </a:tcStyle>
    </a:band2H>
    <a:firstCol>
      <a:tcTxStyle b="off" i="off">
        <a:font>
          <a:latin typeface="Helvetica Neue Medium"/>
          <a:ea typeface="Helvetica Neue Medium"/>
          <a:cs typeface="Helvetica Neue Medium"/>
        </a:font>
        <a:srgbClr val="555555"/>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C9C9C9"/>
              </a:solidFill>
              <a:prstDash val="solid"/>
              <a:miter lim="400000"/>
            </a:ln>
          </a:top>
          <a:bottom>
            <a:ln w="12700" cap="flat">
              <a:solidFill>
                <a:srgbClr val="C9C9C9"/>
              </a:solidFill>
              <a:prstDash val="solid"/>
              <a:miter lim="400000"/>
            </a:ln>
          </a:bottom>
          <a:insideH>
            <a:ln w="12700" cap="flat">
              <a:solidFill>
                <a:srgbClr val="C9C9C9"/>
              </a:solidFill>
              <a:prstDash val="solid"/>
              <a:miter lim="400000"/>
            </a:ln>
          </a:insideH>
          <a:insideV>
            <a:ln w="12700" cap="flat">
              <a:solidFill>
                <a:srgbClr val="C9C9C9"/>
              </a:solidFill>
              <a:prstDash val="solid"/>
              <a:miter lim="400000"/>
            </a:ln>
          </a:insideV>
        </a:tcBdr>
        <a:fill>
          <a:noFill/>
        </a:fill>
      </a:tcStyle>
    </a:firstCol>
    <a:lastRow>
      <a:tcTxStyle b="off" i="off">
        <a:font>
          <a:latin typeface="Helvetica Neue Medium"/>
          <a:ea typeface="Helvetica Neue Medium"/>
          <a:cs typeface="Helvetica Neue Medium"/>
        </a:font>
        <a:srgbClr val="555555"/>
      </a:tcTxStyle>
      <a:tcStyle>
        <a:tcBdr>
          <a:left>
            <a:ln w="12700" cap="flat">
              <a:solidFill>
                <a:srgbClr val="C9C9C9"/>
              </a:solidFill>
              <a:prstDash val="solid"/>
              <a:miter lim="400000"/>
            </a:ln>
          </a:left>
          <a:right>
            <a:ln w="12700" cap="flat">
              <a:solidFill>
                <a:srgbClr val="C9C9C9"/>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C9C9C9"/>
              </a:solidFill>
              <a:prstDash val="solid"/>
              <a:miter lim="400000"/>
            </a:ln>
          </a:insideH>
          <a:insideV>
            <a:ln w="12700" cap="flat">
              <a:solidFill>
                <a:srgbClr val="C9C9C9"/>
              </a:solidFill>
              <a:prstDash val="solid"/>
              <a:miter lim="400000"/>
            </a:ln>
          </a:insideV>
        </a:tcBdr>
        <a:fill>
          <a:noFill/>
        </a:fill>
      </a:tcStyle>
    </a:lastRow>
    <a:firstRow>
      <a:tcTxStyle b="off" i="off">
        <a:font>
          <a:latin typeface="Helvetica Neue Medium"/>
          <a:ea typeface="Helvetica Neue Medium"/>
          <a:cs typeface="Helvetica Neue Medium"/>
        </a:font>
        <a:srgbClr val="555555"/>
      </a:tcTxStyle>
      <a:tcStyle>
        <a:tcBdr>
          <a:left>
            <a:ln w="12700" cap="flat">
              <a:solidFill>
                <a:srgbClr val="C9C9C9"/>
              </a:solidFill>
              <a:prstDash val="solid"/>
              <a:miter lim="400000"/>
            </a:ln>
          </a:left>
          <a:right>
            <a:ln w="12700" cap="flat">
              <a:solidFill>
                <a:srgbClr val="C9C9C9"/>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C9C9C9"/>
              </a:solidFill>
              <a:prstDash val="solid"/>
              <a:miter lim="400000"/>
            </a:ln>
          </a:insideH>
          <a:insideV>
            <a:ln w="12700" cap="flat">
              <a:solidFill>
                <a:srgbClr val="C9C9C9"/>
              </a:solidFill>
              <a:prstDash val="solid"/>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 name="Shape 274"/>
          <p:cNvSpPr/>
          <p:nvPr>
            <p:ph type="sldImg"/>
          </p:nvPr>
        </p:nvSpPr>
        <p:spPr>
          <a:xfrm>
            <a:off x="1143000" y="685800"/>
            <a:ext cx="4572000" cy="3429000"/>
          </a:xfrm>
          <a:prstGeom prst="rect">
            <a:avLst/>
          </a:prstGeom>
        </p:spPr>
        <p:txBody>
          <a:bodyPr/>
          <a:lstStyle/>
          <a:p>
            <a:pPr/>
          </a:p>
        </p:txBody>
      </p:sp>
      <p:sp>
        <p:nvSpPr>
          <p:cNvPr id="275" name="Shape 275"/>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notesSlides/_rels/notesSlide1.xml.rels><?xml version="1.0" encoding="UTF-8"?>
<Relationships xmlns="http://schemas.openxmlformats.org/package/2006/relationships"><Relationship Id="rId1" Type="http://schemas.openxmlformats.org/officeDocument/2006/relationships/slide" Target="../slides/slide15.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62" name="Shape 362"/>
          <p:cNvSpPr/>
          <p:nvPr>
            <p:ph type="sldImg"/>
          </p:nvPr>
        </p:nvSpPr>
        <p:spPr>
          <a:prstGeom prst="rect">
            <a:avLst/>
          </a:prstGeom>
        </p:spPr>
        <p:txBody>
          <a:bodyPr/>
          <a:lstStyle/>
          <a:p>
            <a:pPr/>
          </a:p>
        </p:txBody>
      </p:sp>
      <p:sp>
        <p:nvSpPr>
          <p:cNvPr id="363" name="Shape 363"/>
          <p:cNvSpPr/>
          <p:nvPr>
            <p:ph type="body" sz="quarter" idx="1"/>
          </p:nvPr>
        </p:nvSpPr>
        <p:spPr>
          <a:prstGeom prst="rect">
            <a:avLst/>
          </a:prstGeom>
        </p:spPr>
        <p:txBody>
          <a:bodyPr/>
          <a:lstStyle>
            <a:lvl1pPr>
              <a:lnSpc>
                <a:spcPct val="117999"/>
              </a:lnSpc>
              <a:defRPr sz="1200">
                <a:latin typeface="Helvetica"/>
                <a:ea typeface="Helvetica"/>
                <a:cs typeface="Helvetica"/>
                <a:sym typeface="Helvetica"/>
              </a:defRPr>
            </a:lvl1pPr>
          </a:lstStyle>
          <a:p>
            <a:pPr/>
            <a:r>
              <a:t>Sequential programming: one instruction at a time, instructions follow each other, with the possibility of branching.</a:t>
            </a:r>
          </a:p>
        </p:txBody>
      </p:sp>
    </p:spTree>
  </p:cSld>
  <p:clrMapOvr>
    <a:masterClrMapping/>
  </p:clrMapOvr>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 Id="rId3" Type="http://schemas.openxmlformats.org/officeDocument/2006/relationships/image" Target="../media/image1.png"/></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 Id="rId3" Type="http://schemas.openxmlformats.org/officeDocument/2006/relationships/image" Target="../media/image1.png"/></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2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tif"/></Relationships>

</file>

<file path=ppt/slideLayouts/_rels/slideLayout2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tif"/></Relationships>

</file>

<file path=ppt/slideLayouts/_rels/slideLayout2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tif"/></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showMasterSp="0" showMasterPhAnim="1">
  <p:cSld name="Title &amp; Subtitle">
    <p:spTree>
      <p:nvGrpSpPr>
        <p:cNvPr id="1" name=""/>
        <p:cNvGrpSpPr/>
        <p:nvPr/>
      </p:nvGrpSpPr>
      <p:grpSpPr>
        <a:xfrm>
          <a:off x="0" y="0"/>
          <a:ext cx="0" cy="0"/>
          <a:chOff x="0" y="0"/>
          <a:chExt cx="0" cy="0"/>
        </a:xfrm>
      </p:grpSpPr>
      <p:sp>
        <p:nvSpPr>
          <p:cNvPr id="13" name="Line"/>
          <p:cNvSpPr/>
          <p:nvPr/>
        </p:nvSpPr>
        <p:spPr>
          <a:xfrm>
            <a:off x="1066800" y="6680200"/>
            <a:ext cx="22252676" cy="182"/>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14" name="Title Text"/>
          <p:cNvSpPr txBox="1"/>
          <p:nvPr>
            <p:ph type="title"/>
          </p:nvPr>
        </p:nvSpPr>
        <p:spPr>
          <a:xfrm>
            <a:off x="1066800" y="1854200"/>
            <a:ext cx="22237700" cy="4470400"/>
          </a:xfrm>
          <a:prstGeom prst="rect">
            <a:avLst/>
          </a:prstGeom>
        </p:spPr>
        <p:txBody>
          <a:bodyPr/>
          <a:lstStyle/>
          <a:p>
            <a:pPr/>
            <a:r>
              <a:t>Title Text</a:t>
            </a:r>
          </a:p>
        </p:txBody>
      </p:sp>
      <p:sp>
        <p:nvSpPr>
          <p:cNvPr id="15" name="Body Level One…"/>
          <p:cNvSpPr txBox="1"/>
          <p:nvPr>
            <p:ph type="body" sz="quarter" idx="1"/>
          </p:nvPr>
        </p:nvSpPr>
        <p:spPr>
          <a:xfrm>
            <a:off x="1066800" y="7048500"/>
            <a:ext cx="22237700" cy="14351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16"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0" showMasterPhAnim="1">
  <p:cSld name="Photo - Horizontal">
    <p:spTree>
      <p:nvGrpSpPr>
        <p:cNvPr id="1" name=""/>
        <p:cNvGrpSpPr/>
        <p:nvPr/>
      </p:nvGrpSpPr>
      <p:grpSpPr>
        <a:xfrm>
          <a:off x="0" y="0"/>
          <a:ext cx="0" cy="0"/>
          <a:chOff x="0" y="0"/>
          <a:chExt cx="0" cy="0"/>
        </a:xfrm>
      </p:grpSpPr>
      <p:sp>
        <p:nvSpPr>
          <p:cNvPr id="24" name="Line"/>
          <p:cNvSpPr/>
          <p:nvPr/>
        </p:nvSpPr>
        <p:spPr>
          <a:xfrm>
            <a:off x="14147800" y="11214100"/>
            <a:ext cx="0" cy="2000430"/>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25" name="Image"/>
          <p:cNvSpPr/>
          <p:nvPr>
            <p:ph type="pic" idx="13"/>
          </p:nvPr>
        </p:nvSpPr>
        <p:spPr>
          <a:xfrm>
            <a:off x="0" y="0"/>
            <a:ext cx="24384000" cy="10680700"/>
          </a:xfrm>
          <a:prstGeom prst="rect">
            <a:avLst/>
          </a:prstGeom>
        </p:spPr>
        <p:txBody>
          <a:bodyPr lIns="91439" tIns="45719" rIns="91439" bIns="45719">
            <a:noAutofit/>
          </a:bodyPr>
          <a:lstStyle/>
          <a:p>
            <a:pPr/>
          </a:p>
        </p:txBody>
      </p:sp>
      <p:sp>
        <p:nvSpPr>
          <p:cNvPr id="26" name="Title Text"/>
          <p:cNvSpPr txBox="1"/>
          <p:nvPr>
            <p:ph type="title"/>
          </p:nvPr>
        </p:nvSpPr>
        <p:spPr>
          <a:xfrm>
            <a:off x="2641600" y="10947400"/>
            <a:ext cx="10858500" cy="2387600"/>
          </a:xfrm>
          <a:prstGeom prst="rect">
            <a:avLst/>
          </a:prstGeom>
        </p:spPr>
        <p:txBody>
          <a:bodyPr anchor="ctr"/>
          <a:lstStyle>
            <a:lvl1pPr algn="r"/>
          </a:lstStyle>
          <a:p>
            <a:pPr/>
            <a:r>
              <a:t>Title Text</a:t>
            </a:r>
          </a:p>
        </p:txBody>
      </p:sp>
      <p:sp>
        <p:nvSpPr>
          <p:cNvPr id="27" name="Body Level One…"/>
          <p:cNvSpPr txBox="1"/>
          <p:nvPr>
            <p:ph type="body" sz="quarter" idx="1"/>
          </p:nvPr>
        </p:nvSpPr>
        <p:spPr>
          <a:xfrm>
            <a:off x="14719300" y="11938000"/>
            <a:ext cx="9283700" cy="7112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28"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2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0" showMasterPhAnim="1">
  <p:cSld name="Title - Center">
    <p:spTree>
      <p:nvGrpSpPr>
        <p:cNvPr id="1" name=""/>
        <p:cNvGrpSpPr/>
        <p:nvPr/>
      </p:nvGrpSpPr>
      <p:grpSpPr>
        <a:xfrm>
          <a:off x="0" y="0"/>
          <a:ext cx="0" cy="0"/>
          <a:chOff x="0" y="0"/>
          <a:chExt cx="0" cy="0"/>
        </a:xfrm>
      </p:grpSpPr>
      <p:sp>
        <p:nvSpPr>
          <p:cNvPr id="36" name="Title Text"/>
          <p:cNvSpPr txBox="1"/>
          <p:nvPr>
            <p:ph type="title"/>
          </p:nvPr>
        </p:nvSpPr>
        <p:spPr>
          <a:xfrm>
            <a:off x="1066800" y="4622800"/>
            <a:ext cx="22237700" cy="4470400"/>
          </a:xfrm>
          <a:prstGeom prst="rect">
            <a:avLst/>
          </a:prstGeom>
        </p:spPr>
        <p:txBody>
          <a:bodyPr anchor="ctr"/>
          <a:lstStyle/>
          <a:p>
            <a:pPr/>
            <a:r>
              <a:t>Title Text</a:t>
            </a:r>
          </a:p>
        </p:txBody>
      </p:sp>
      <p:pic>
        <p:nvPicPr>
          <p:cNvPr id="37"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3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0" showMasterPhAnim="1">
  <p:cSld name="Photo - Vertical">
    <p:spTree>
      <p:nvGrpSpPr>
        <p:cNvPr id="1" name=""/>
        <p:cNvGrpSpPr/>
        <p:nvPr/>
      </p:nvGrpSpPr>
      <p:grpSpPr>
        <a:xfrm>
          <a:off x="0" y="0"/>
          <a:ext cx="0" cy="0"/>
          <a:chOff x="0" y="0"/>
          <a:chExt cx="0" cy="0"/>
        </a:xfrm>
      </p:grpSpPr>
      <p:sp>
        <p:nvSpPr>
          <p:cNvPr id="45" name="Line"/>
          <p:cNvSpPr/>
          <p:nvPr/>
        </p:nvSpPr>
        <p:spPr>
          <a:xfrm>
            <a:off x="1066800" y="6845300"/>
            <a:ext cx="10002141" cy="0"/>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46" name="Image"/>
          <p:cNvSpPr/>
          <p:nvPr>
            <p:ph type="pic" idx="13"/>
          </p:nvPr>
        </p:nvSpPr>
        <p:spPr>
          <a:xfrm>
            <a:off x="12192000" y="0"/>
            <a:ext cx="12192000" cy="13716000"/>
          </a:xfrm>
          <a:prstGeom prst="rect">
            <a:avLst/>
          </a:prstGeom>
        </p:spPr>
        <p:txBody>
          <a:bodyPr lIns="91439" tIns="45719" rIns="91439" bIns="45719">
            <a:noAutofit/>
          </a:bodyPr>
          <a:lstStyle/>
          <a:p>
            <a:pPr/>
          </a:p>
        </p:txBody>
      </p:sp>
      <p:sp>
        <p:nvSpPr>
          <p:cNvPr id="47" name="Title Text"/>
          <p:cNvSpPr txBox="1"/>
          <p:nvPr>
            <p:ph type="title"/>
          </p:nvPr>
        </p:nvSpPr>
        <p:spPr>
          <a:xfrm>
            <a:off x="1066800" y="2019300"/>
            <a:ext cx="10007600" cy="4470400"/>
          </a:xfrm>
          <a:prstGeom prst="rect">
            <a:avLst/>
          </a:prstGeom>
        </p:spPr>
        <p:txBody>
          <a:bodyPr/>
          <a:lstStyle/>
          <a:p>
            <a:pPr/>
            <a:r>
              <a:t>Title Text</a:t>
            </a:r>
          </a:p>
        </p:txBody>
      </p:sp>
      <p:sp>
        <p:nvSpPr>
          <p:cNvPr id="48" name="Body Level One…"/>
          <p:cNvSpPr txBox="1"/>
          <p:nvPr>
            <p:ph type="body" sz="quarter" idx="1"/>
          </p:nvPr>
        </p:nvSpPr>
        <p:spPr>
          <a:xfrm>
            <a:off x="1066800" y="7213600"/>
            <a:ext cx="10007600" cy="44704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49"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50" name="Slide Number"/>
          <p:cNvSpPr txBox="1"/>
          <p:nvPr>
            <p:ph type="sldNum" sz="quarter" idx="2"/>
          </p:nvPr>
        </p:nvSpPr>
        <p:spPr>
          <a:xfrm>
            <a:off x="952499" y="12992100"/>
            <a:ext cx="368505" cy="3746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1" showMasterPhAnim="1">
  <p:cSld name="Title - Top">
    <p:spTree>
      <p:nvGrpSpPr>
        <p:cNvPr id="1" name=""/>
        <p:cNvGrpSpPr/>
        <p:nvPr/>
      </p:nvGrpSpPr>
      <p:grpSpPr>
        <a:xfrm>
          <a:off x="0" y="0"/>
          <a:ext cx="0" cy="0"/>
          <a:chOff x="0" y="0"/>
          <a:chExt cx="0" cy="0"/>
        </a:xfrm>
      </p:grpSpPr>
      <p:sp>
        <p:nvSpPr>
          <p:cNvPr id="57" name="Title Text"/>
          <p:cNvSpPr txBox="1"/>
          <p:nvPr>
            <p:ph type="title"/>
          </p:nvPr>
        </p:nvSpPr>
        <p:spPr>
          <a:prstGeom prst="rect">
            <a:avLst/>
          </a:prstGeom>
        </p:spPr>
        <p:txBody>
          <a:bodyPr/>
          <a:lstStyle/>
          <a:p>
            <a:pPr/>
            <a:r>
              <a:t>Title Text</a:t>
            </a:r>
          </a:p>
        </p:txBody>
      </p:sp>
      <p:sp>
        <p:nvSpPr>
          <p:cNvPr id="5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65" name="Title Text"/>
          <p:cNvSpPr txBox="1"/>
          <p:nvPr>
            <p:ph type="title"/>
          </p:nvPr>
        </p:nvSpPr>
        <p:spPr>
          <a:prstGeom prst="rect">
            <a:avLst/>
          </a:prstGeom>
        </p:spPr>
        <p:txBody>
          <a:bodyPr/>
          <a:lstStyle/>
          <a:p>
            <a:pPr/>
            <a:r>
              <a:t>Title Text</a:t>
            </a:r>
          </a:p>
        </p:txBody>
      </p:sp>
      <p:sp>
        <p:nvSpPr>
          <p:cNvPr id="66"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6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0" showMasterPhAnim="1">
  <p:cSld name="Title, Bullets &amp; Photo">
    <p:spTree>
      <p:nvGrpSpPr>
        <p:cNvPr id="1" name=""/>
        <p:cNvGrpSpPr/>
        <p:nvPr/>
      </p:nvGrpSpPr>
      <p:grpSpPr>
        <a:xfrm>
          <a:off x="0" y="0"/>
          <a:ext cx="0" cy="0"/>
          <a:chOff x="0" y="0"/>
          <a:chExt cx="0" cy="0"/>
        </a:xfrm>
      </p:grpSpPr>
      <p:sp>
        <p:nvSpPr>
          <p:cNvPr id="74" name="Line"/>
          <p:cNvSpPr/>
          <p:nvPr/>
        </p:nvSpPr>
        <p:spPr>
          <a:xfrm>
            <a:off x="1066800" y="2768600"/>
            <a:ext cx="9512612" cy="186"/>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75" name="Image"/>
          <p:cNvSpPr/>
          <p:nvPr>
            <p:ph type="pic" idx="13"/>
          </p:nvPr>
        </p:nvSpPr>
        <p:spPr>
          <a:xfrm>
            <a:off x="12192000" y="0"/>
            <a:ext cx="12192000" cy="13716000"/>
          </a:xfrm>
          <a:prstGeom prst="rect">
            <a:avLst/>
          </a:prstGeom>
        </p:spPr>
        <p:txBody>
          <a:bodyPr lIns="91439" tIns="45719" rIns="91439" bIns="45719">
            <a:noAutofit/>
          </a:bodyPr>
          <a:lstStyle/>
          <a:p>
            <a:pPr/>
          </a:p>
        </p:txBody>
      </p:sp>
      <p:sp>
        <p:nvSpPr>
          <p:cNvPr id="76" name="Title Text"/>
          <p:cNvSpPr txBox="1"/>
          <p:nvPr>
            <p:ph type="title"/>
          </p:nvPr>
        </p:nvSpPr>
        <p:spPr>
          <a:xfrm>
            <a:off x="1066800" y="469900"/>
            <a:ext cx="9525000" cy="1968500"/>
          </a:xfrm>
          <a:prstGeom prst="rect">
            <a:avLst/>
          </a:prstGeom>
        </p:spPr>
        <p:txBody>
          <a:bodyPr/>
          <a:lstStyle/>
          <a:p>
            <a:pPr/>
            <a:r>
              <a:t>Title Text</a:t>
            </a:r>
          </a:p>
        </p:txBody>
      </p:sp>
      <p:sp>
        <p:nvSpPr>
          <p:cNvPr id="77" name="Body Level One…"/>
          <p:cNvSpPr txBox="1"/>
          <p:nvPr>
            <p:ph type="body" sz="half" idx="1"/>
          </p:nvPr>
        </p:nvSpPr>
        <p:spPr>
          <a:xfrm>
            <a:off x="1066800" y="3124200"/>
            <a:ext cx="9525000" cy="9372600"/>
          </a:xfrm>
          <a:prstGeom prst="rect">
            <a:avLst/>
          </a:prstGeom>
        </p:spPr>
        <p:txBody>
          <a:bodyPr/>
          <a:lstStyle>
            <a:lvl1pPr marL="457200" indent="-457200">
              <a:spcBef>
                <a:spcPts val="4200"/>
              </a:spcBef>
              <a:defRPr sz="3600">
                <a:latin typeface="Helvetica Neue"/>
                <a:ea typeface="Helvetica Neue"/>
                <a:cs typeface="Helvetica Neue"/>
                <a:sym typeface="Helvetica Neue"/>
              </a:defRPr>
            </a:lvl1pPr>
            <a:lvl2pPr marL="914400" indent="-457200">
              <a:spcBef>
                <a:spcPts val="4200"/>
              </a:spcBef>
              <a:defRPr sz="3600">
                <a:latin typeface="Helvetica Neue"/>
                <a:ea typeface="Helvetica Neue"/>
                <a:cs typeface="Helvetica Neue"/>
                <a:sym typeface="Helvetica Neue"/>
              </a:defRPr>
            </a:lvl2pPr>
            <a:lvl3pPr marL="1371600" indent="-457200">
              <a:spcBef>
                <a:spcPts val="4200"/>
              </a:spcBef>
              <a:defRPr sz="3600">
                <a:latin typeface="Helvetica Neue"/>
                <a:ea typeface="Helvetica Neue"/>
                <a:cs typeface="Helvetica Neue"/>
                <a:sym typeface="Helvetica Neue"/>
              </a:defRPr>
            </a:lvl3pPr>
            <a:lvl4pPr marL="1828800" indent="-457200">
              <a:spcBef>
                <a:spcPts val="4200"/>
              </a:spcBef>
              <a:defRPr sz="3600">
                <a:latin typeface="Helvetica Neue"/>
                <a:ea typeface="Helvetica Neue"/>
                <a:cs typeface="Helvetica Neue"/>
                <a:sym typeface="Helvetica Neue"/>
              </a:defRPr>
            </a:lvl4pPr>
            <a:lvl5pPr marL="2286000" indent="-457200">
              <a:spcBef>
                <a:spcPts val="4200"/>
              </a:spcBef>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78"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79" name="Slide Number"/>
          <p:cNvSpPr txBox="1"/>
          <p:nvPr>
            <p:ph type="sldNum" sz="quarter" idx="2"/>
          </p:nvPr>
        </p:nvSpPr>
        <p:spPr>
          <a:xfrm>
            <a:off x="957643" y="12992100"/>
            <a:ext cx="368504" cy="374600"/>
          </a:xfrm>
          <a:prstGeom prst="rect">
            <a:avLst/>
          </a:prstGeom>
        </p:spPr>
        <p:txBody>
          <a:bodyPr/>
          <a:lstStyle>
            <a:lvl1pPr algn="l"/>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0" showMasterPhAnim="1">
  <p:cSld name="Bullets">
    <p:spTree>
      <p:nvGrpSpPr>
        <p:cNvPr id="1" name=""/>
        <p:cNvGrpSpPr/>
        <p:nvPr/>
      </p:nvGrpSpPr>
      <p:grpSpPr>
        <a:xfrm>
          <a:off x="0" y="0"/>
          <a:ext cx="0" cy="0"/>
          <a:chOff x="0" y="0"/>
          <a:chExt cx="0" cy="0"/>
        </a:xfrm>
      </p:grpSpPr>
      <p:sp>
        <p:nvSpPr>
          <p:cNvPr id="86" name="Body Level One…"/>
          <p:cNvSpPr txBox="1"/>
          <p:nvPr>
            <p:ph type="body" idx="1"/>
          </p:nvPr>
        </p:nvSpPr>
        <p:spPr>
          <a:xfrm>
            <a:off x="1663700" y="1244600"/>
            <a:ext cx="21031200" cy="11201400"/>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pic>
        <p:nvPicPr>
          <p:cNvPr id="87"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8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0" showMasterPhAnim="1">
  <p:cSld name="Photo - 3 Up">
    <p:spTree>
      <p:nvGrpSpPr>
        <p:cNvPr id="1" name=""/>
        <p:cNvGrpSpPr/>
        <p:nvPr/>
      </p:nvGrpSpPr>
      <p:grpSpPr>
        <a:xfrm>
          <a:off x="0" y="0"/>
          <a:ext cx="0" cy="0"/>
          <a:chOff x="0" y="0"/>
          <a:chExt cx="0" cy="0"/>
        </a:xfrm>
      </p:grpSpPr>
      <p:sp>
        <p:nvSpPr>
          <p:cNvPr id="95" name="Line"/>
          <p:cNvSpPr/>
          <p:nvPr/>
        </p:nvSpPr>
        <p:spPr>
          <a:xfrm flipH="1">
            <a:off x="15811739" y="711200"/>
            <a:ext cx="1" cy="11143606"/>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96" name="Line"/>
          <p:cNvSpPr/>
          <p:nvPr/>
        </p:nvSpPr>
        <p:spPr>
          <a:xfrm>
            <a:off x="15811500" y="6277570"/>
            <a:ext cx="7763085" cy="1"/>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97" name="Image"/>
          <p:cNvSpPr/>
          <p:nvPr>
            <p:ph type="pic" sz="quarter" idx="13"/>
          </p:nvPr>
        </p:nvSpPr>
        <p:spPr>
          <a:xfrm>
            <a:off x="16014700" y="6502400"/>
            <a:ext cx="7569200" cy="5346700"/>
          </a:xfrm>
          <a:prstGeom prst="rect">
            <a:avLst/>
          </a:prstGeom>
        </p:spPr>
        <p:txBody>
          <a:bodyPr lIns="91439" tIns="45719" rIns="91439" bIns="45719">
            <a:noAutofit/>
          </a:bodyPr>
          <a:lstStyle/>
          <a:p>
            <a:pPr/>
          </a:p>
        </p:txBody>
      </p:sp>
      <p:sp>
        <p:nvSpPr>
          <p:cNvPr id="98" name="Image"/>
          <p:cNvSpPr/>
          <p:nvPr>
            <p:ph type="pic" sz="quarter" idx="14"/>
          </p:nvPr>
        </p:nvSpPr>
        <p:spPr>
          <a:xfrm>
            <a:off x="16014700" y="709206"/>
            <a:ext cx="7569200" cy="5346701"/>
          </a:xfrm>
          <a:prstGeom prst="rect">
            <a:avLst/>
          </a:prstGeom>
        </p:spPr>
        <p:txBody>
          <a:bodyPr lIns="91439" tIns="45719" rIns="91439" bIns="45719">
            <a:noAutofit/>
          </a:bodyPr>
          <a:lstStyle/>
          <a:p>
            <a:pPr/>
          </a:p>
        </p:txBody>
      </p:sp>
      <p:sp>
        <p:nvSpPr>
          <p:cNvPr id="99" name="Image"/>
          <p:cNvSpPr/>
          <p:nvPr>
            <p:ph type="pic" idx="15"/>
          </p:nvPr>
        </p:nvSpPr>
        <p:spPr>
          <a:xfrm>
            <a:off x="977900" y="713695"/>
            <a:ext cx="14579600" cy="11137901"/>
          </a:xfrm>
          <a:prstGeom prst="rect">
            <a:avLst/>
          </a:prstGeom>
        </p:spPr>
        <p:txBody>
          <a:bodyPr lIns="91439" tIns="45719" rIns="91439" bIns="45719">
            <a:noAutofit/>
          </a:bodyPr>
          <a:lstStyle/>
          <a:p>
            <a:pPr/>
          </a:p>
        </p:txBody>
      </p:sp>
      <p:sp>
        <p:nvSpPr>
          <p:cNvPr id="100" name="Body Level One…"/>
          <p:cNvSpPr txBox="1"/>
          <p:nvPr>
            <p:ph type="body" sz="quarter" idx="1"/>
          </p:nvPr>
        </p:nvSpPr>
        <p:spPr>
          <a:xfrm>
            <a:off x="977900" y="12179300"/>
            <a:ext cx="14579600" cy="13208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101"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0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0" showMasterPhAnim="1">
  <p:cSld name="Quote">
    <p:spTree>
      <p:nvGrpSpPr>
        <p:cNvPr id="1" name=""/>
        <p:cNvGrpSpPr/>
        <p:nvPr/>
      </p:nvGrpSpPr>
      <p:grpSpPr>
        <a:xfrm>
          <a:off x="0" y="0"/>
          <a:ext cx="0" cy="0"/>
          <a:chOff x="0" y="0"/>
          <a:chExt cx="0" cy="0"/>
        </a:xfrm>
      </p:grpSpPr>
      <p:sp>
        <p:nvSpPr>
          <p:cNvPr id="109" name="–Johnny Appleseed"/>
          <p:cNvSpPr txBox="1"/>
          <p:nvPr>
            <p:ph type="body" sz="quarter" idx="13"/>
          </p:nvPr>
        </p:nvSpPr>
        <p:spPr>
          <a:xfrm>
            <a:off x="2387600" y="8953500"/>
            <a:ext cx="19621500" cy="647700"/>
          </a:xfrm>
          <a:prstGeom prst="rect">
            <a:avLst/>
          </a:prstGeom>
        </p:spPr>
        <p:txBody>
          <a:bodyPr>
            <a:spAutoFit/>
          </a:bodyPr>
          <a:lstStyle>
            <a:lvl1pPr marL="0" indent="0" algn="ctr" defTabSz="647700">
              <a:spcBef>
                <a:spcPts val="0"/>
              </a:spcBef>
              <a:buSzTx/>
              <a:buFontTx/>
              <a:buNone/>
              <a:defRPr sz="3600">
                <a:solidFill>
                  <a:srgbClr val="000000"/>
                </a:solidFill>
                <a:latin typeface="Helvetica Neue Medium"/>
                <a:ea typeface="Helvetica Neue Medium"/>
                <a:cs typeface="Helvetica Neue Medium"/>
                <a:sym typeface="Helvetica Neue Medium"/>
              </a:defRPr>
            </a:lvl1pPr>
          </a:lstStyle>
          <a:p>
            <a:pPr/>
            <a:r>
              <a:t>–Johnny Appleseed</a:t>
            </a:r>
          </a:p>
        </p:txBody>
      </p:sp>
      <p:sp>
        <p:nvSpPr>
          <p:cNvPr id="110" name="“Type a quote here.”"/>
          <p:cNvSpPr txBox="1"/>
          <p:nvPr>
            <p:ph type="body" sz="quarter" idx="14"/>
          </p:nvPr>
        </p:nvSpPr>
        <p:spPr>
          <a:xfrm>
            <a:off x="2387600" y="6061864"/>
            <a:ext cx="19621500" cy="944572"/>
          </a:xfrm>
          <a:prstGeom prst="rect">
            <a:avLst/>
          </a:prstGeom>
        </p:spPr>
        <p:txBody>
          <a:bodyPr anchor="ctr">
            <a:spAutoFit/>
          </a:bodyPr>
          <a:lstStyle>
            <a:lvl1pPr marL="0" indent="0" algn="ctr" defTabSz="647700">
              <a:spcBef>
                <a:spcPts val="3400"/>
              </a:spcBef>
              <a:buSzTx/>
              <a:buFontTx/>
              <a:buNone/>
              <a:defRPr sz="5600"/>
            </a:lvl1pPr>
          </a:lstStyle>
          <a:p>
            <a:pPr/>
            <a:r>
              <a:t>“Type a quote here.”</a:t>
            </a:r>
          </a:p>
        </p:txBody>
      </p:sp>
      <p:pic>
        <p:nvPicPr>
          <p:cNvPr id="111"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1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0" showMasterPhAnim="1">
  <p:cSld name="Photo">
    <p:spTree>
      <p:nvGrpSpPr>
        <p:cNvPr id="1" name=""/>
        <p:cNvGrpSpPr/>
        <p:nvPr/>
      </p:nvGrpSpPr>
      <p:grpSpPr>
        <a:xfrm>
          <a:off x="0" y="0"/>
          <a:ext cx="0" cy="0"/>
          <a:chOff x="0" y="0"/>
          <a:chExt cx="0" cy="0"/>
        </a:xfrm>
      </p:grpSpPr>
      <p:sp>
        <p:nvSpPr>
          <p:cNvPr id="119" name="Image"/>
          <p:cNvSpPr/>
          <p:nvPr>
            <p:ph type="pic" idx="13"/>
          </p:nvPr>
        </p:nvSpPr>
        <p:spPr>
          <a:xfrm>
            <a:off x="0" y="0"/>
            <a:ext cx="24384000" cy="13716000"/>
          </a:xfrm>
          <a:prstGeom prst="rect">
            <a:avLst/>
          </a:prstGeom>
        </p:spPr>
        <p:txBody>
          <a:bodyPr lIns="91439" tIns="45719" rIns="91439" bIns="45719">
            <a:noAutofit/>
          </a:bodyPr>
          <a:lstStyle/>
          <a:p>
            <a:pPr/>
          </a:p>
        </p:txBody>
      </p:sp>
      <p:pic>
        <p:nvPicPr>
          <p:cNvPr id="120"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2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0" showMasterPhAnim="1">
  <p:cSld name="Blank">
    <p:spTree>
      <p:nvGrpSpPr>
        <p:cNvPr id="1" name=""/>
        <p:cNvGrpSpPr/>
        <p:nvPr/>
      </p:nvGrpSpPr>
      <p:grpSpPr>
        <a:xfrm>
          <a:off x="0" y="0"/>
          <a:ext cx="0" cy="0"/>
          <a:chOff x="0" y="0"/>
          <a:chExt cx="0" cy="0"/>
        </a:xfrm>
      </p:grpSpPr>
      <p:pic>
        <p:nvPicPr>
          <p:cNvPr id="128"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2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type="tx" showMasterSp="0" showMasterPhAnim="1">
  <p:cSld name="Default - Title and Content">
    <p:spTree>
      <p:nvGrpSpPr>
        <p:cNvPr id="1" name=""/>
        <p:cNvGrpSpPr/>
        <p:nvPr/>
      </p:nvGrpSpPr>
      <p:grpSpPr>
        <a:xfrm>
          <a:off x="0" y="0"/>
          <a:ext cx="0" cy="0"/>
          <a:chOff x="0" y="0"/>
          <a:chExt cx="0" cy="0"/>
        </a:xfrm>
      </p:grpSpPr>
      <p:sp>
        <p:nvSpPr>
          <p:cNvPr id="136" name="Rectangle"/>
          <p:cNvSpPr/>
          <p:nvPr/>
        </p:nvSpPr>
        <p:spPr>
          <a:xfrm>
            <a:off x="3047999" y="-1"/>
            <a:ext cx="18288001" cy="8229601"/>
          </a:xfrm>
          <a:prstGeom prst="rect">
            <a:avLst/>
          </a:prstGeom>
          <a:solidFill>
            <a:srgbClr val="7F0325"/>
          </a:solidFill>
          <a:ln w="25400">
            <a:solidFill>
              <a:srgbClr val="4F81BD"/>
            </a:solidFill>
          </a:ln>
        </p:spPr>
        <p:txBody>
          <a:bodyPr tIns="91439" bIns="91439" anchor="ctr"/>
          <a:lstStyle/>
          <a:p>
            <a:pPr defTabSz="1828800">
              <a:defRPr baseline="-15913" sz="4600">
                <a:solidFill>
                  <a:srgbClr val="FFFFFF"/>
                </a:solidFill>
                <a:uFill>
                  <a:solidFill>
                    <a:srgbClr val="FFFFFF"/>
                  </a:solidFill>
                </a:uFill>
                <a:latin typeface="Verdana"/>
                <a:ea typeface="Verdana"/>
                <a:cs typeface="Verdana"/>
                <a:sym typeface="Verdana"/>
              </a:defRPr>
            </a:pPr>
          </a:p>
        </p:txBody>
      </p:sp>
      <p:sp>
        <p:nvSpPr>
          <p:cNvPr id="137" name="Title Text"/>
          <p:cNvSpPr txBox="1"/>
          <p:nvPr>
            <p:ph type="title"/>
          </p:nvPr>
        </p:nvSpPr>
        <p:spPr>
          <a:xfrm>
            <a:off x="4419599" y="457199"/>
            <a:ext cx="15544801" cy="1219201"/>
          </a:xfrm>
          <a:prstGeom prst="rect">
            <a:avLst/>
          </a:prstGeom>
        </p:spPr>
        <p:txBody>
          <a:bodyPr lIns="91439" tIns="91439" rIns="91439" bIns="91439" anchor="t">
            <a:noAutofit/>
          </a:bodyPr>
          <a:lstStyle>
            <a:lvl1pPr defTabSz="1828800">
              <a:defRPr sz="4600">
                <a:solidFill>
                  <a:srgbClr val="FFFFFF"/>
                </a:solidFill>
                <a:uFill>
                  <a:solidFill>
                    <a:srgbClr val="FFFFFF"/>
                  </a:solidFill>
                </a:uFill>
                <a:latin typeface="Avenir Heavy"/>
                <a:ea typeface="Avenir Heavy"/>
                <a:cs typeface="Avenir Heavy"/>
                <a:sym typeface="Avenir Heavy"/>
              </a:defRPr>
            </a:lvl1pPr>
          </a:lstStyle>
          <a:p>
            <a:pPr/>
            <a:r>
              <a:t>Title Text</a:t>
            </a:r>
          </a:p>
        </p:txBody>
      </p:sp>
      <p:sp>
        <p:nvSpPr>
          <p:cNvPr id="138" name="Slide Number"/>
          <p:cNvSpPr txBox="1"/>
          <p:nvPr>
            <p:ph type="sldNum" sz="quarter" idx="2"/>
          </p:nvPr>
        </p:nvSpPr>
        <p:spPr>
          <a:xfrm>
            <a:off x="16154400" y="12344400"/>
            <a:ext cx="4267200" cy="736601"/>
          </a:xfrm>
          <a:prstGeom prst="rect">
            <a:avLst/>
          </a:prstGeom>
        </p:spPr>
        <p:txBody>
          <a:bodyPr wrap="square" lIns="91439" tIns="91439" rIns="91439" bIns="91439" anchor="ctr"/>
          <a:lstStyle>
            <a:lvl1pPr defTabSz="1828800">
              <a:defRPr baseline="-16363" sz="2200">
                <a:uFill>
                  <a:solidFill>
                    <a:srgbClr val="000000"/>
                  </a:solidFill>
                </a:uFill>
                <a:latin typeface="Times"/>
                <a:ea typeface="Times"/>
                <a:cs typeface="Times"/>
                <a:sym typeface="Times"/>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type="tx" showMasterSp="0" showMasterPhAnim="1">
  <p:cSld name="Title &amp; Bullets">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45" name="Rectangle"/>
          <p:cNvSpPr/>
          <p:nvPr/>
        </p:nvSpPr>
        <p:spPr>
          <a:xfrm>
            <a:off x="394134" y="400050"/>
            <a:ext cx="23602951" cy="12973050"/>
          </a:xfrm>
          <a:prstGeom prst="rect">
            <a:avLst/>
          </a:prstGeom>
          <a:ln w="38100">
            <a:solidFill>
              <a:srgbClr val="A2A1A6"/>
            </a:solidFill>
            <a:miter lim="400000"/>
          </a:ln>
        </p:spPr>
        <p:txBody>
          <a:bodyPr lIns="76200" tIns="76200" rIns="76200" bIns="76200" anchor="ctr"/>
          <a:lstStyle/>
          <a:p>
            <a:pPr defTabSz="819150">
              <a:defRPr sz="54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146" name="Title Text"/>
          <p:cNvSpPr txBox="1"/>
          <p:nvPr>
            <p:ph type="title"/>
          </p:nvPr>
        </p:nvSpPr>
        <p:spPr>
          <a:xfrm>
            <a:off x="1447800" y="361950"/>
            <a:ext cx="21488400" cy="3429000"/>
          </a:xfrm>
          <a:prstGeom prst="rect">
            <a:avLst/>
          </a:prstGeom>
        </p:spPr>
        <p:txBody>
          <a:bodyPr lIns="76200" tIns="76200" rIns="76200" bIns="76200" anchor="ctr">
            <a:noAutofit/>
          </a:bodyPr>
          <a:lstStyle>
            <a:lvl1pPr marL="574357" defTabSz="819150">
              <a:lnSpc>
                <a:spcPct val="90000"/>
              </a:lnSpc>
              <a:defRPr sz="10800">
                <a:solidFill>
                  <a:srgbClr val="5C89A5"/>
                </a:solidFill>
              </a:defRPr>
            </a:lvl1pPr>
          </a:lstStyle>
          <a:p>
            <a:pPr/>
            <a:r>
              <a:t>Title Text</a:t>
            </a:r>
          </a:p>
        </p:txBody>
      </p:sp>
      <p:sp>
        <p:nvSpPr>
          <p:cNvPr id="147" name="Body Level One…"/>
          <p:cNvSpPr txBox="1"/>
          <p:nvPr>
            <p:ph type="body" idx="1"/>
          </p:nvPr>
        </p:nvSpPr>
        <p:spPr>
          <a:xfrm>
            <a:off x="1447800" y="3905250"/>
            <a:ext cx="21488400" cy="8039100"/>
          </a:xfrm>
          <a:prstGeom prst="rect">
            <a:avLst/>
          </a:prstGeom>
        </p:spPr>
        <p:txBody>
          <a:bodyPr lIns="76200" tIns="76200" rIns="76200" bIns="76200" anchor="ctr">
            <a:noAutofit/>
          </a:bodyPr>
          <a:lstStyle>
            <a:lvl1pPr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1pPr>
            <a:lvl2pPr marL="1079500"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2pPr>
            <a:lvl3pPr marL="1524000"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3pPr>
            <a:lvl4pPr marL="1968500"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4pPr>
            <a:lvl5pPr marL="2413000"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sp>
        <p:nvSpPr>
          <p:cNvPr id="148" name="Slide Number"/>
          <p:cNvSpPr txBox="1"/>
          <p:nvPr>
            <p:ph type="sldNum" sz="quarter" idx="2"/>
          </p:nvPr>
        </p:nvSpPr>
        <p:spPr>
          <a:xfrm>
            <a:off x="23473501" y="-43703"/>
            <a:ext cx="984200" cy="1008076"/>
          </a:xfrm>
          <a:prstGeom prst="rect">
            <a:avLst/>
          </a:prstGeom>
        </p:spPr>
        <p:txBody>
          <a:bodyPr lIns="76200" tIns="76200" rIns="76200" bIns="76200"/>
          <a:lstStyle>
            <a:lvl1pPr algn="ctr" defTabSz="819150">
              <a:defRPr sz="5800">
                <a:solidFill>
                  <a:srgbClr val="5C89A5"/>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type="tx" showMasterSp="0" showMasterPhAnim="1">
  <p:cSld name="Default - Title and Content">
    <p:bg>
      <p:bgPr>
        <a:solidFill>
          <a:srgbClr val="6699CC"/>
        </a:solidFill>
      </p:bgPr>
    </p:bg>
    <p:spTree>
      <p:nvGrpSpPr>
        <p:cNvPr id="1" name=""/>
        <p:cNvGrpSpPr/>
        <p:nvPr/>
      </p:nvGrpSpPr>
      <p:grpSpPr>
        <a:xfrm>
          <a:off x="0" y="0"/>
          <a:ext cx="0" cy="0"/>
          <a:chOff x="0" y="0"/>
          <a:chExt cx="0" cy="0"/>
        </a:xfrm>
      </p:grpSpPr>
      <p:sp>
        <p:nvSpPr>
          <p:cNvPr id="155" name="Rectangle"/>
          <p:cNvSpPr/>
          <p:nvPr/>
        </p:nvSpPr>
        <p:spPr>
          <a:xfrm>
            <a:off x="3048000" y="0"/>
            <a:ext cx="18288000" cy="8229600"/>
          </a:xfrm>
          <a:prstGeom prst="rect">
            <a:avLst/>
          </a:prstGeom>
          <a:solidFill>
            <a:srgbClr val="5788BE"/>
          </a:solidFill>
          <a:ln w="50800">
            <a:solidFill>
              <a:srgbClr val="4F81BD"/>
            </a:solidFill>
          </a:ln>
        </p:spPr>
        <p:txBody>
          <a:bodyPr tIns="91439" bIns="91439" anchor="ctr"/>
          <a:lstStyle/>
          <a:p>
            <a:pPr defTabSz="1828800">
              <a:defRPr baseline="-15500" sz="4800">
                <a:solidFill>
                  <a:srgbClr val="FFFFFF"/>
                </a:solidFill>
                <a:uFill>
                  <a:solidFill>
                    <a:srgbClr val="FFFFFF"/>
                  </a:solidFill>
                </a:uFill>
                <a:latin typeface="Verdana"/>
                <a:ea typeface="Verdana"/>
                <a:cs typeface="Verdana"/>
                <a:sym typeface="Verdana"/>
              </a:defRPr>
            </a:pPr>
          </a:p>
        </p:txBody>
      </p:sp>
      <p:pic>
        <p:nvPicPr>
          <p:cNvPr id="156" name="image1.png" descr="image1.png"/>
          <p:cNvPicPr>
            <a:picLocks noChangeAspect="1"/>
          </p:cNvPicPr>
          <p:nvPr/>
        </p:nvPicPr>
        <p:blipFill>
          <a:blip r:embed="rId2">
            <a:extLst/>
          </a:blip>
          <a:stretch>
            <a:fillRect/>
          </a:stretch>
        </p:blipFill>
        <p:spPr>
          <a:xfrm>
            <a:off x="19542126" y="7531100"/>
            <a:ext cx="1641475" cy="546100"/>
          </a:xfrm>
          <a:prstGeom prst="rect">
            <a:avLst/>
          </a:prstGeom>
          <a:ln w="12700">
            <a:miter lim="400000"/>
          </a:ln>
        </p:spPr>
      </p:pic>
      <p:sp>
        <p:nvSpPr>
          <p:cNvPr id="157" name="Title Text"/>
          <p:cNvSpPr txBox="1"/>
          <p:nvPr>
            <p:ph type="title"/>
          </p:nvPr>
        </p:nvSpPr>
        <p:spPr>
          <a:xfrm>
            <a:off x="4419600" y="457200"/>
            <a:ext cx="15544800" cy="1219200"/>
          </a:xfrm>
          <a:prstGeom prst="rect">
            <a:avLst/>
          </a:prstGeom>
        </p:spPr>
        <p:txBody>
          <a:bodyPr lIns="91439" tIns="91439" rIns="91439" bIns="91439" anchor="t">
            <a:noAutofit/>
          </a:bodyPr>
          <a:lstStyle>
            <a:lvl1pPr defTabSz="1828800">
              <a:defRPr sz="4800">
                <a:solidFill>
                  <a:srgbClr val="FFFFFF"/>
                </a:solidFill>
                <a:uFill>
                  <a:solidFill>
                    <a:srgbClr val="FFFFFF"/>
                  </a:solidFill>
                </a:uFill>
                <a:latin typeface="Avenir Heavy"/>
                <a:ea typeface="Avenir Heavy"/>
                <a:cs typeface="Avenir Heavy"/>
                <a:sym typeface="Avenir Heavy"/>
              </a:defRPr>
            </a:lvl1pPr>
          </a:lstStyle>
          <a:p>
            <a:pPr/>
            <a:r>
              <a:t>Title Text</a:t>
            </a:r>
          </a:p>
        </p:txBody>
      </p:sp>
      <p:sp>
        <p:nvSpPr>
          <p:cNvPr id="158" name="Slide Number"/>
          <p:cNvSpPr txBox="1"/>
          <p:nvPr>
            <p:ph type="sldNum" sz="quarter" idx="2"/>
          </p:nvPr>
        </p:nvSpPr>
        <p:spPr>
          <a:xfrm>
            <a:off x="16154400" y="12344400"/>
            <a:ext cx="4267200" cy="736601"/>
          </a:xfrm>
          <a:prstGeom prst="rect">
            <a:avLst/>
          </a:prstGeom>
        </p:spPr>
        <p:txBody>
          <a:bodyPr wrap="square" lIns="91439" tIns="91439" rIns="91439" bIns="91439" anchor="ctr"/>
          <a:lstStyle>
            <a:lvl1pPr defTabSz="1828800">
              <a:defRPr baseline="-15500" sz="2400">
                <a:uFill>
                  <a:solidFill>
                    <a:srgbClr val="000000"/>
                  </a:solidFill>
                </a:uFill>
                <a:latin typeface="Times"/>
                <a:ea typeface="Times"/>
                <a:cs typeface="Times"/>
                <a:sym typeface="Times"/>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type="tx" showMasterSp="0" showMasterPhAnim="1">
  <p:cSld name="Title &amp; Bullets">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65" name="Rectangle"/>
          <p:cNvSpPr/>
          <p:nvPr/>
        </p:nvSpPr>
        <p:spPr>
          <a:xfrm>
            <a:off x="394134" y="400050"/>
            <a:ext cx="23602951" cy="12973050"/>
          </a:xfrm>
          <a:prstGeom prst="rect">
            <a:avLst/>
          </a:prstGeom>
          <a:ln w="38100">
            <a:solidFill>
              <a:srgbClr val="A2A1A6"/>
            </a:solidFill>
            <a:miter lim="400000"/>
          </a:ln>
        </p:spPr>
        <p:txBody>
          <a:bodyPr lIns="76200" tIns="76200" rIns="76200" bIns="76200" anchor="ctr"/>
          <a:lstStyle/>
          <a:p>
            <a:pPr defTabSz="819150">
              <a:defRPr sz="54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166" name="Title Text"/>
          <p:cNvSpPr txBox="1"/>
          <p:nvPr>
            <p:ph type="title"/>
          </p:nvPr>
        </p:nvSpPr>
        <p:spPr>
          <a:xfrm>
            <a:off x="1447800" y="361950"/>
            <a:ext cx="21488400" cy="3429000"/>
          </a:xfrm>
          <a:prstGeom prst="rect">
            <a:avLst/>
          </a:prstGeom>
        </p:spPr>
        <p:txBody>
          <a:bodyPr lIns="76200" tIns="76200" rIns="76200" bIns="76200" anchor="ctr">
            <a:noAutofit/>
          </a:bodyPr>
          <a:lstStyle>
            <a:lvl1pPr marL="574357" defTabSz="819150">
              <a:lnSpc>
                <a:spcPct val="90000"/>
              </a:lnSpc>
              <a:defRPr sz="10800">
                <a:solidFill>
                  <a:srgbClr val="5C89A5"/>
                </a:solidFill>
              </a:defRPr>
            </a:lvl1pPr>
          </a:lstStyle>
          <a:p>
            <a:pPr/>
            <a:r>
              <a:t>Title Text</a:t>
            </a:r>
          </a:p>
        </p:txBody>
      </p:sp>
      <p:sp>
        <p:nvSpPr>
          <p:cNvPr id="167" name="Body Level One…"/>
          <p:cNvSpPr txBox="1"/>
          <p:nvPr>
            <p:ph type="body" idx="1"/>
          </p:nvPr>
        </p:nvSpPr>
        <p:spPr>
          <a:xfrm>
            <a:off x="1447800" y="3905250"/>
            <a:ext cx="21488400" cy="8039100"/>
          </a:xfrm>
          <a:prstGeom prst="rect">
            <a:avLst/>
          </a:prstGeom>
        </p:spPr>
        <p:txBody>
          <a:bodyPr lIns="76200" tIns="76200" rIns="76200" bIns="76200" anchor="ctr">
            <a:noAutofit/>
          </a:bodyPr>
          <a:lstStyle>
            <a:lvl1pPr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1pPr>
            <a:lvl2pPr marL="1079500"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2pPr>
            <a:lvl3pPr marL="1524000"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3pPr>
            <a:lvl4pPr marL="1968500"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4pPr>
            <a:lvl5pPr marL="2413000"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sp>
        <p:nvSpPr>
          <p:cNvPr id="168" name="Slide Number"/>
          <p:cNvSpPr txBox="1"/>
          <p:nvPr>
            <p:ph type="sldNum" sz="quarter" idx="2"/>
          </p:nvPr>
        </p:nvSpPr>
        <p:spPr>
          <a:xfrm>
            <a:off x="22874836" y="347730"/>
            <a:ext cx="984201" cy="1008076"/>
          </a:xfrm>
          <a:prstGeom prst="rect">
            <a:avLst/>
          </a:prstGeom>
        </p:spPr>
        <p:txBody>
          <a:bodyPr lIns="76200" tIns="76200" rIns="76200" bIns="76200"/>
          <a:lstStyle>
            <a:lvl1pPr algn="ctr" defTabSz="819150">
              <a:defRPr sz="5800">
                <a:solidFill>
                  <a:srgbClr val="5C89A5"/>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type="tx" showMasterSp="0" showMasterPhAnim="1">
  <p:cSld name="Title and Content">
    <p:spTree>
      <p:nvGrpSpPr>
        <p:cNvPr id="1" name=""/>
        <p:cNvGrpSpPr/>
        <p:nvPr/>
      </p:nvGrpSpPr>
      <p:grpSpPr>
        <a:xfrm>
          <a:off x="0" y="0"/>
          <a:ext cx="0" cy="0"/>
          <a:chOff x="0" y="0"/>
          <a:chExt cx="0" cy="0"/>
        </a:xfrm>
      </p:grpSpPr>
      <p:sp>
        <p:nvSpPr>
          <p:cNvPr id="175" name="Slide Number"/>
          <p:cNvSpPr txBox="1"/>
          <p:nvPr>
            <p:ph type="sldNum" sz="quarter" idx="2"/>
          </p:nvPr>
        </p:nvSpPr>
        <p:spPr>
          <a:xfrm>
            <a:off x="20630951" y="13074650"/>
            <a:ext cx="400249" cy="368301"/>
          </a:xfrm>
          <a:prstGeom prst="rect">
            <a:avLst/>
          </a:prstGeom>
        </p:spPr>
        <p:txBody>
          <a:bodyPr lIns="0" tIns="0" rIns="0" bIns="0" anchor="b"/>
          <a:lstStyle>
            <a:lvl1pPr defTabSz="1828800">
              <a:spcBef>
                <a:spcPts val="1000"/>
              </a:spcBef>
              <a:defRPr sz="2400">
                <a:solidFill>
                  <a:srgbClr val="424242"/>
                </a:solidFill>
                <a:latin typeface="Verdana"/>
                <a:ea typeface="Verdana"/>
                <a:cs typeface="Verdana"/>
                <a:sym typeface="Verdana"/>
              </a:defRPr>
            </a:lvl1pPr>
          </a:lstStyle>
          <a:p>
            <a:pPr/>
            <a:fld id="{86CB4B4D-7CA3-9044-876B-883B54F8677D}" type="slidenum"/>
          </a:p>
        </p:txBody>
      </p:sp>
      <p:sp>
        <p:nvSpPr>
          <p:cNvPr id="176" name="Body Level One…"/>
          <p:cNvSpPr txBox="1"/>
          <p:nvPr>
            <p:ph type="body" idx="1"/>
          </p:nvPr>
        </p:nvSpPr>
        <p:spPr>
          <a:xfrm>
            <a:off x="3352800" y="2590800"/>
            <a:ext cx="17678400" cy="10363200"/>
          </a:xfrm>
          <a:prstGeom prst="rect">
            <a:avLst/>
          </a:prstGeom>
        </p:spPr>
        <p:txBody>
          <a:bodyPr lIns="91439" tIns="91439" rIns="91439" bIns="91439"/>
          <a:lstStyle>
            <a:lvl1pPr marL="460376" indent="-460376" defTabSz="1828800">
              <a:spcBef>
                <a:spcPts val="1100"/>
              </a:spcBef>
              <a:buSzPct val="100000"/>
              <a:buFontTx/>
              <a:defRPr sz="4800">
                <a:solidFill>
                  <a:srgbClr val="000000"/>
                </a:solidFill>
                <a:latin typeface="Calibri"/>
                <a:ea typeface="Calibri"/>
                <a:cs typeface="Calibri"/>
                <a:sym typeface="Calibri"/>
              </a:defRPr>
            </a:lvl1pPr>
            <a:lvl2pPr marL="839788" indent="-495301" defTabSz="1828800">
              <a:spcBef>
                <a:spcPts val="1100"/>
              </a:spcBef>
              <a:buSzPct val="100000"/>
              <a:buFontTx/>
              <a:buChar char="–"/>
              <a:defRPr sz="4800">
                <a:solidFill>
                  <a:srgbClr val="000000"/>
                </a:solidFill>
                <a:latin typeface="Calibri"/>
                <a:ea typeface="Calibri"/>
                <a:cs typeface="Calibri"/>
                <a:sym typeface="Calibri"/>
              </a:defRPr>
            </a:lvl2pPr>
            <a:lvl3pPr marL="1093471" indent="-407671" defTabSz="1828800">
              <a:spcBef>
                <a:spcPts val="1100"/>
              </a:spcBef>
              <a:buSzPct val="100000"/>
              <a:buFontTx/>
              <a:defRPr sz="4800">
                <a:solidFill>
                  <a:srgbClr val="000000"/>
                </a:solidFill>
                <a:latin typeface="Calibri"/>
                <a:ea typeface="Calibri"/>
                <a:cs typeface="Calibri"/>
                <a:sym typeface="Calibri"/>
              </a:defRPr>
            </a:lvl3pPr>
            <a:lvl4pPr marL="1435629" indent="-465666" defTabSz="1828800">
              <a:spcBef>
                <a:spcPts val="1100"/>
              </a:spcBef>
              <a:buSzPct val="100000"/>
              <a:buFontTx/>
              <a:buChar char="–"/>
              <a:defRPr sz="4800">
                <a:solidFill>
                  <a:srgbClr val="000000"/>
                </a:solidFill>
                <a:latin typeface="Calibri"/>
                <a:ea typeface="Calibri"/>
                <a:cs typeface="Calibri"/>
                <a:sym typeface="Calibri"/>
              </a:defRPr>
            </a:lvl4pPr>
            <a:lvl5pPr marL="1868487" indent="-609599" defTabSz="1828800">
              <a:spcBef>
                <a:spcPts val="1100"/>
              </a:spcBef>
              <a:buSzPct val="100000"/>
              <a:buFontTx/>
              <a:buChar char="»"/>
              <a:defRPr sz="4800">
                <a:solidFill>
                  <a:srgbClr val="000000"/>
                </a:solidFill>
                <a:latin typeface="Calibri"/>
                <a:ea typeface="Calibri"/>
                <a:cs typeface="Calibri"/>
                <a:sym typeface="Calibri"/>
              </a:defRPr>
            </a:lvl5pPr>
          </a:lstStyle>
          <a:p>
            <a:pPr/>
            <a:r>
              <a:t>Body Level One</a:t>
            </a:r>
          </a:p>
          <a:p>
            <a:pPr lvl="1"/>
            <a:r>
              <a:t>Body Level Two</a:t>
            </a:r>
          </a:p>
          <a:p>
            <a:pPr lvl="2"/>
            <a:r>
              <a:t>Body Level Three</a:t>
            </a:r>
          </a:p>
          <a:p>
            <a:pPr lvl="3"/>
            <a:r>
              <a:t>Body Level Four</a:t>
            </a:r>
          </a:p>
          <a:p>
            <a:pPr lvl="4"/>
            <a:r>
              <a:t>Body Level Five</a:t>
            </a:r>
          </a:p>
        </p:txBody>
      </p:sp>
    </p:spTree>
  </p:cSld>
  <p:clrMapOvr>
    <a:masterClrMapping/>
  </p:clrMapOvr>
  <p:transition xmlns:p14="http://schemas.microsoft.com/office/powerpoint/2010/mai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type="tx" showMasterSp="0" showMasterPhAnim="1">
  <p:cSld name="Title Slide">
    <p:spTree>
      <p:nvGrpSpPr>
        <p:cNvPr id="1" name=""/>
        <p:cNvGrpSpPr/>
        <p:nvPr/>
      </p:nvGrpSpPr>
      <p:grpSpPr>
        <a:xfrm>
          <a:off x="0" y="0"/>
          <a:ext cx="0" cy="0"/>
          <a:chOff x="0" y="0"/>
          <a:chExt cx="0" cy="0"/>
        </a:xfrm>
      </p:grpSpPr>
      <p:sp>
        <p:nvSpPr>
          <p:cNvPr id="183" name="This document is copyright (C) Stanford Computer Science and Marty Stepp, licensed under Creative Commons Attribution 2.5 License.  All rights reserved. Based on slides created by Keith Schwarz, Julie Zelenski, Jerry Cain, Eric Roberts, Mehran Sahami, Stuart Reges, Cynthia Lee, and others."/>
          <p:cNvSpPr txBox="1"/>
          <p:nvPr/>
        </p:nvSpPr>
        <p:spPr>
          <a:xfrm>
            <a:off x="4419600" y="12801600"/>
            <a:ext cx="15544800" cy="665480"/>
          </a:xfrm>
          <a:prstGeom prst="rect">
            <a:avLst/>
          </a:prstGeom>
          <a:ln w="12700">
            <a:miter lim="400000"/>
          </a:ln>
          <a:extLst>
            <a:ext uri="{C572A759-6A51-4108-AA02-DFA0A04FC94B}">
              <ma14:wrappingTextBoxFlag xmlns:ma14="http://schemas.microsoft.com/office/mac/drawingml/2011/main" val="1"/>
            </a:ext>
          </a:extLst>
        </p:spPr>
        <p:txBody>
          <a:bodyPr tIns="91439" bIns="91439">
            <a:spAutoFit/>
          </a:bodyPr>
          <a:lstStyle/>
          <a:p>
            <a:pPr defTabSz="1828800">
              <a:spcBef>
                <a:spcPts val="300"/>
              </a:spcBef>
              <a:defRPr sz="1600">
                <a:latin typeface="Calibri"/>
                <a:ea typeface="Calibri"/>
                <a:cs typeface="Calibri"/>
                <a:sym typeface="Calibri"/>
              </a:defRPr>
            </a:pPr>
            <a:r>
              <a:t>This document is copyright (C) Stanford Computer Science and Marty Stepp, licensed under Creative Commons Attribution 2.5 License.  All rights reserved.</a:t>
            </a:r>
            <a:br/>
            <a:r>
              <a:t>Based on slides created by Keith Schwarz, Julie Zelenski, Jerry Cain, Eric Roberts, Mehran Sahami, Stuart Reges, Cynthia Lee, and others.</a:t>
            </a:r>
          </a:p>
        </p:txBody>
      </p:sp>
      <p:sp>
        <p:nvSpPr>
          <p:cNvPr id="184" name="Title Text"/>
          <p:cNvSpPr txBox="1"/>
          <p:nvPr>
            <p:ph type="title"/>
          </p:nvPr>
        </p:nvSpPr>
        <p:spPr>
          <a:xfrm>
            <a:off x="4419600" y="3200400"/>
            <a:ext cx="15544800" cy="4114800"/>
          </a:xfrm>
          <a:prstGeom prst="rect">
            <a:avLst/>
          </a:prstGeom>
        </p:spPr>
        <p:txBody>
          <a:bodyPr lIns="91439" tIns="91439" rIns="91439" bIns="91439" anchor="ctr"/>
          <a:lstStyle>
            <a:lvl1pPr algn="ctr" defTabSz="1828800">
              <a:defRPr b="1" sz="8800">
                <a:latin typeface="Calibri"/>
                <a:ea typeface="Calibri"/>
                <a:cs typeface="Calibri"/>
                <a:sym typeface="Calibri"/>
              </a:defRPr>
            </a:lvl1pPr>
          </a:lstStyle>
          <a:p>
            <a:pPr/>
            <a:r>
              <a:t>Title Text</a:t>
            </a:r>
          </a:p>
        </p:txBody>
      </p:sp>
      <p:sp>
        <p:nvSpPr>
          <p:cNvPr id="185" name="Body Level One…"/>
          <p:cNvSpPr txBox="1"/>
          <p:nvPr>
            <p:ph type="body" sz="quarter" idx="1"/>
          </p:nvPr>
        </p:nvSpPr>
        <p:spPr>
          <a:xfrm>
            <a:off x="5791200" y="8839200"/>
            <a:ext cx="12801600" cy="3048000"/>
          </a:xfrm>
          <a:prstGeom prst="rect">
            <a:avLst/>
          </a:prstGeom>
        </p:spPr>
        <p:txBody>
          <a:bodyPr lIns="91439" tIns="91439" rIns="91439" bIns="91439"/>
          <a:lstStyle>
            <a:lvl1pPr marL="0" indent="0" algn="ctr" defTabSz="1828800">
              <a:spcBef>
                <a:spcPts val="1100"/>
              </a:spcBef>
              <a:buSzTx/>
              <a:buFontTx/>
              <a:buNone/>
              <a:defRPr sz="4800">
                <a:solidFill>
                  <a:srgbClr val="000000"/>
                </a:solidFill>
                <a:latin typeface="Calibri"/>
                <a:ea typeface="Calibri"/>
                <a:cs typeface="Calibri"/>
                <a:sym typeface="Calibri"/>
              </a:defRPr>
            </a:lvl1pPr>
            <a:lvl2pPr marL="839788" indent="-495301" algn="ctr" defTabSz="1828800">
              <a:spcBef>
                <a:spcPts val="1100"/>
              </a:spcBef>
              <a:buSzPct val="100000"/>
              <a:buFontTx/>
              <a:buChar char="–"/>
              <a:defRPr sz="4800">
                <a:solidFill>
                  <a:srgbClr val="000000"/>
                </a:solidFill>
                <a:latin typeface="Calibri"/>
                <a:ea typeface="Calibri"/>
                <a:cs typeface="Calibri"/>
                <a:sym typeface="Calibri"/>
              </a:defRPr>
            </a:lvl2pPr>
            <a:lvl3pPr marL="1093471" indent="-407671" algn="ctr" defTabSz="1828800">
              <a:spcBef>
                <a:spcPts val="1100"/>
              </a:spcBef>
              <a:buSzPct val="100000"/>
              <a:buFontTx/>
              <a:defRPr sz="4800">
                <a:solidFill>
                  <a:srgbClr val="000000"/>
                </a:solidFill>
                <a:latin typeface="Calibri"/>
                <a:ea typeface="Calibri"/>
                <a:cs typeface="Calibri"/>
                <a:sym typeface="Calibri"/>
              </a:defRPr>
            </a:lvl3pPr>
            <a:lvl4pPr marL="1435629" indent="-465666" algn="ctr" defTabSz="1828800">
              <a:spcBef>
                <a:spcPts val="1100"/>
              </a:spcBef>
              <a:buSzPct val="100000"/>
              <a:buFontTx/>
              <a:buChar char="–"/>
              <a:defRPr sz="4800">
                <a:solidFill>
                  <a:srgbClr val="000000"/>
                </a:solidFill>
                <a:latin typeface="Calibri"/>
                <a:ea typeface="Calibri"/>
                <a:cs typeface="Calibri"/>
                <a:sym typeface="Calibri"/>
              </a:defRPr>
            </a:lvl4pPr>
            <a:lvl5pPr marL="1868487" indent="-609599" algn="ctr" defTabSz="1828800">
              <a:spcBef>
                <a:spcPts val="1100"/>
              </a:spcBef>
              <a:buSzPct val="100000"/>
              <a:buFontTx/>
              <a:buChar char="»"/>
              <a:defRPr sz="4800">
                <a:solidFill>
                  <a:srgbClr val="000000"/>
                </a:solidFill>
                <a:latin typeface="Calibri"/>
                <a:ea typeface="Calibri"/>
                <a:cs typeface="Calibri"/>
                <a:sym typeface="Calibri"/>
              </a:defRPr>
            </a:lvl5pPr>
          </a:lstStyle>
          <a:p>
            <a:pPr/>
            <a:r>
              <a:t>Body Level One</a:t>
            </a:r>
          </a:p>
          <a:p>
            <a:pPr lvl="1"/>
            <a:r>
              <a:t>Body Level Two</a:t>
            </a:r>
          </a:p>
          <a:p>
            <a:pPr lvl="2"/>
            <a:r>
              <a:t>Body Level Three</a:t>
            </a:r>
          </a:p>
          <a:p>
            <a:pPr lvl="3"/>
            <a:r>
              <a:t>Body Level Four</a:t>
            </a:r>
          </a:p>
          <a:p>
            <a:pPr lvl="4"/>
            <a:r>
              <a:t>Body Level Five</a:t>
            </a:r>
          </a:p>
        </p:txBody>
      </p:sp>
      <p:sp>
        <p:nvSpPr>
          <p:cNvPr id="186" name="Slide Number"/>
          <p:cNvSpPr txBox="1"/>
          <p:nvPr>
            <p:ph type="sldNum" sz="quarter" idx="2"/>
          </p:nvPr>
        </p:nvSpPr>
        <p:spPr>
          <a:xfrm>
            <a:off x="11887200" y="12344400"/>
            <a:ext cx="4267200" cy="736601"/>
          </a:xfrm>
          <a:prstGeom prst="rect">
            <a:avLst/>
          </a:prstGeom>
        </p:spPr>
        <p:txBody>
          <a:bodyPr lIns="91439" tIns="91439" rIns="91439" bIns="91439" anchor="ctr"/>
          <a:lstStyle>
            <a:lvl1pPr defTabSz="1828800">
              <a:defRPr sz="2400">
                <a:latin typeface="Arial"/>
                <a:ea typeface="Arial"/>
                <a:cs typeface="Arial"/>
                <a:sym typeface="Aria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9.xml><?xml version="1.0" encoding="utf-8"?>
<p:sldLayout xmlns:a="http://schemas.openxmlformats.org/drawingml/2006/main" xmlns:r="http://schemas.openxmlformats.org/officeDocument/2006/relationships" xmlns:p="http://schemas.openxmlformats.org/presentationml/2006/main" type="tx" showMasterSp="0" showMasterPhAnim="1">
  <p:cSld name="Title Only">
    <p:spTree>
      <p:nvGrpSpPr>
        <p:cNvPr id="1" name=""/>
        <p:cNvGrpSpPr/>
        <p:nvPr/>
      </p:nvGrpSpPr>
      <p:grpSpPr>
        <a:xfrm>
          <a:off x="0" y="0"/>
          <a:ext cx="0" cy="0"/>
          <a:chOff x="0" y="0"/>
          <a:chExt cx="0" cy="0"/>
        </a:xfrm>
      </p:grpSpPr>
      <p:sp>
        <p:nvSpPr>
          <p:cNvPr id="193" name="Slide Number"/>
          <p:cNvSpPr txBox="1"/>
          <p:nvPr>
            <p:ph type="sldNum" sz="quarter" idx="2"/>
          </p:nvPr>
        </p:nvSpPr>
        <p:spPr>
          <a:xfrm>
            <a:off x="20630951" y="13074650"/>
            <a:ext cx="400249" cy="368301"/>
          </a:xfrm>
          <a:prstGeom prst="rect">
            <a:avLst/>
          </a:prstGeom>
        </p:spPr>
        <p:txBody>
          <a:bodyPr lIns="0" tIns="0" rIns="0" bIns="0" anchor="b"/>
          <a:lstStyle>
            <a:lvl1pPr defTabSz="1828800">
              <a:spcBef>
                <a:spcPts val="1000"/>
              </a:spcBef>
              <a:defRPr sz="2400">
                <a:solidFill>
                  <a:srgbClr val="424242"/>
                </a:solidFill>
                <a:latin typeface="Verdana"/>
                <a:ea typeface="Verdana"/>
                <a:cs typeface="Verdana"/>
                <a:sym typeface="Verdana"/>
              </a:defRPr>
            </a:lvl1pPr>
          </a:lstStyle>
          <a:p>
            <a:pPr/>
            <a:fld id="{86CB4B4D-7CA3-9044-876B-883B54F8677D}" type="slidenum"/>
          </a:p>
        </p:txBody>
      </p:sp>
      <p:sp>
        <p:nvSpPr>
          <p:cNvPr id="194" name="Title Text"/>
          <p:cNvSpPr txBox="1"/>
          <p:nvPr>
            <p:ph type="title"/>
          </p:nvPr>
        </p:nvSpPr>
        <p:spPr>
          <a:xfrm>
            <a:off x="3962400" y="0"/>
            <a:ext cx="16459200" cy="1371600"/>
          </a:xfrm>
          <a:prstGeom prst="rect">
            <a:avLst/>
          </a:prstGeom>
        </p:spPr>
        <p:txBody>
          <a:bodyPr lIns="91439" tIns="91439" rIns="91439" bIns="91439" anchor="ctr"/>
          <a:lstStyle>
            <a:lvl1pPr algn="ctr" defTabSz="1828800">
              <a:defRPr sz="9200">
                <a:latin typeface="Calibri"/>
                <a:ea typeface="Calibri"/>
                <a:cs typeface="Calibri"/>
                <a:sym typeface="Calibri"/>
              </a:defRPr>
            </a:lvl1pPr>
          </a:lstStyle>
          <a:p>
            <a:pPr/>
            <a:r>
              <a:t>Title Text</a:t>
            </a:r>
          </a:p>
        </p:txBody>
      </p:sp>
    </p:spTree>
  </p:cSld>
  <p:clrMapOvr>
    <a:masterClrMapping/>
  </p:clrMapOvr>
  <p:transition xmlns:p14="http://schemas.microsoft.com/office/powerpoint/2010/main" spd="med" advClick="1"/>
</p:sldLayout>
</file>

<file path=ppt/slideLayouts/slideLayout20.xml><?xml version="1.0" encoding="utf-8"?>
<p:sldLayout xmlns:a="http://schemas.openxmlformats.org/drawingml/2006/main" xmlns:r="http://schemas.openxmlformats.org/officeDocument/2006/relationships" xmlns:p="http://schemas.openxmlformats.org/presentationml/2006/main" type="tx" showMasterSp="0" showMasterPhAnim="1">
  <p:cSld name="Title and Content">
    <p:spTree>
      <p:nvGrpSpPr>
        <p:cNvPr id="1" name=""/>
        <p:cNvGrpSpPr/>
        <p:nvPr/>
      </p:nvGrpSpPr>
      <p:grpSpPr>
        <a:xfrm>
          <a:off x="0" y="0"/>
          <a:ext cx="0" cy="0"/>
          <a:chOff x="0" y="0"/>
          <a:chExt cx="0" cy="0"/>
        </a:xfrm>
      </p:grpSpPr>
      <p:sp>
        <p:nvSpPr>
          <p:cNvPr id="201" name="Slide Number"/>
          <p:cNvSpPr txBox="1"/>
          <p:nvPr>
            <p:ph type="sldNum" sz="quarter" idx="2"/>
          </p:nvPr>
        </p:nvSpPr>
        <p:spPr>
          <a:xfrm>
            <a:off x="20630951" y="13074650"/>
            <a:ext cx="400249" cy="368301"/>
          </a:xfrm>
          <a:prstGeom prst="rect">
            <a:avLst/>
          </a:prstGeom>
        </p:spPr>
        <p:txBody>
          <a:bodyPr lIns="0" tIns="0" rIns="0" bIns="0" anchor="b"/>
          <a:lstStyle>
            <a:lvl1pPr defTabSz="1828800">
              <a:spcBef>
                <a:spcPts val="1000"/>
              </a:spcBef>
              <a:defRPr sz="2400">
                <a:solidFill>
                  <a:srgbClr val="424242"/>
                </a:solidFill>
                <a:latin typeface="Verdana"/>
                <a:ea typeface="Verdana"/>
                <a:cs typeface="Verdana"/>
                <a:sym typeface="Verdana"/>
              </a:defRPr>
            </a:lvl1pPr>
          </a:lstStyle>
          <a:p>
            <a:pPr/>
            <a:fld id="{86CB4B4D-7CA3-9044-876B-883B54F8677D}" type="slidenum"/>
          </a:p>
        </p:txBody>
      </p:sp>
      <p:sp>
        <p:nvSpPr>
          <p:cNvPr id="202" name="Body Level One…"/>
          <p:cNvSpPr txBox="1"/>
          <p:nvPr>
            <p:ph type="body" idx="1"/>
          </p:nvPr>
        </p:nvSpPr>
        <p:spPr>
          <a:xfrm>
            <a:off x="3352800" y="2590800"/>
            <a:ext cx="17678400" cy="10363200"/>
          </a:xfrm>
          <a:prstGeom prst="rect">
            <a:avLst/>
          </a:prstGeom>
        </p:spPr>
        <p:txBody>
          <a:bodyPr lIns="91439" tIns="91439" rIns="91439" bIns="91439"/>
          <a:lstStyle>
            <a:lvl1pPr marL="460376" indent="-460376" defTabSz="1828800">
              <a:spcBef>
                <a:spcPts val="1100"/>
              </a:spcBef>
              <a:buSzPct val="100000"/>
              <a:buFontTx/>
              <a:defRPr sz="4800">
                <a:solidFill>
                  <a:srgbClr val="000000"/>
                </a:solidFill>
                <a:latin typeface="Calibri"/>
                <a:ea typeface="Calibri"/>
                <a:cs typeface="Calibri"/>
                <a:sym typeface="Calibri"/>
              </a:defRPr>
            </a:lvl1pPr>
            <a:lvl2pPr marL="839788" indent="-495301" defTabSz="1828800">
              <a:spcBef>
                <a:spcPts val="1100"/>
              </a:spcBef>
              <a:buSzPct val="100000"/>
              <a:buFontTx/>
              <a:buChar char="–"/>
              <a:defRPr sz="4800">
                <a:solidFill>
                  <a:srgbClr val="000000"/>
                </a:solidFill>
                <a:latin typeface="Calibri"/>
                <a:ea typeface="Calibri"/>
                <a:cs typeface="Calibri"/>
                <a:sym typeface="Calibri"/>
              </a:defRPr>
            </a:lvl2pPr>
            <a:lvl3pPr marL="1093471" indent="-407671" defTabSz="1828800">
              <a:spcBef>
                <a:spcPts val="1100"/>
              </a:spcBef>
              <a:buSzPct val="100000"/>
              <a:buFontTx/>
              <a:defRPr sz="4800">
                <a:solidFill>
                  <a:srgbClr val="000000"/>
                </a:solidFill>
                <a:latin typeface="Calibri"/>
                <a:ea typeface="Calibri"/>
                <a:cs typeface="Calibri"/>
                <a:sym typeface="Calibri"/>
              </a:defRPr>
            </a:lvl3pPr>
            <a:lvl4pPr marL="1435629" indent="-465666" defTabSz="1828800">
              <a:spcBef>
                <a:spcPts val="1100"/>
              </a:spcBef>
              <a:buSzPct val="100000"/>
              <a:buFontTx/>
              <a:buChar char="–"/>
              <a:defRPr sz="4800">
                <a:solidFill>
                  <a:srgbClr val="000000"/>
                </a:solidFill>
                <a:latin typeface="Calibri"/>
                <a:ea typeface="Calibri"/>
                <a:cs typeface="Calibri"/>
                <a:sym typeface="Calibri"/>
              </a:defRPr>
            </a:lvl4pPr>
            <a:lvl5pPr marL="1868487" indent="-609599" defTabSz="1828800">
              <a:spcBef>
                <a:spcPts val="1100"/>
              </a:spcBef>
              <a:buSzPct val="100000"/>
              <a:buFontTx/>
              <a:buChar char="»"/>
              <a:defRPr sz="4800">
                <a:solidFill>
                  <a:srgbClr val="000000"/>
                </a:solidFill>
                <a:latin typeface="Calibri"/>
                <a:ea typeface="Calibri"/>
                <a:cs typeface="Calibri"/>
                <a:sym typeface="Calibri"/>
              </a:defRPr>
            </a:lvl5pPr>
          </a:lstStyle>
          <a:p>
            <a:pPr/>
            <a:r>
              <a:t>Body Level One</a:t>
            </a:r>
          </a:p>
          <a:p>
            <a:pPr lvl="1"/>
            <a:r>
              <a:t>Body Level Two</a:t>
            </a:r>
          </a:p>
          <a:p>
            <a:pPr lvl="2"/>
            <a:r>
              <a:t>Body Level Three</a:t>
            </a:r>
          </a:p>
          <a:p>
            <a:pPr lvl="3"/>
            <a:r>
              <a:t>Body Level Four</a:t>
            </a:r>
          </a:p>
          <a:p>
            <a:pPr lvl="4"/>
            <a:r>
              <a:t>Body Level Five</a:t>
            </a:r>
          </a:p>
        </p:txBody>
      </p:sp>
    </p:spTree>
  </p:cSld>
  <p:clrMapOvr>
    <a:masterClrMapping/>
  </p:clrMapOvr>
  <p:transition xmlns:p14="http://schemas.microsoft.com/office/powerpoint/2010/main" spd="med" advClick="1"/>
</p:sldLayout>
</file>

<file path=ppt/slideLayouts/slideLayout21.xml><?xml version="1.0" encoding="utf-8"?>
<p:sldLayout xmlns:a="http://schemas.openxmlformats.org/drawingml/2006/main" xmlns:r="http://schemas.openxmlformats.org/officeDocument/2006/relationships" xmlns:p="http://schemas.openxmlformats.org/presentationml/2006/main" type="tx" showMasterSp="0" showMasterPhAnim="1">
  <p:cSld name="Title and Content">
    <p:spTree>
      <p:nvGrpSpPr>
        <p:cNvPr id="1" name=""/>
        <p:cNvGrpSpPr/>
        <p:nvPr/>
      </p:nvGrpSpPr>
      <p:grpSpPr>
        <a:xfrm>
          <a:off x="0" y="0"/>
          <a:ext cx="0" cy="0"/>
          <a:chOff x="0" y="0"/>
          <a:chExt cx="0" cy="0"/>
        </a:xfrm>
      </p:grpSpPr>
      <p:sp>
        <p:nvSpPr>
          <p:cNvPr id="209" name="Slide Number"/>
          <p:cNvSpPr txBox="1"/>
          <p:nvPr>
            <p:ph type="sldNum" sz="quarter" idx="2"/>
          </p:nvPr>
        </p:nvSpPr>
        <p:spPr>
          <a:xfrm>
            <a:off x="20630951" y="13074650"/>
            <a:ext cx="400249" cy="368301"/>
          </a:xfrm>
          <a:prstGeom prst="rect">
            <a:avLst/>
          </a:prstGeom>
        </p:spPr>
        <p:txBody>
          <a:bodyPr lIns="0" tIns="0" rIns="0" bIns="0" anchor="b"/>
          <a:lstStyle>
            <a:lvl1pPr defTabSz="1828800">
              <a:spcBef>
                <a:spcPts val="1000"/>
              </a:spcBef>
              <a:defRPr sz="2400">
                <a:solidFill>
                  <a:srgbClr val="424242"/>
                </a:solidFill>
                <a:latin typeface="Verdana"/>
                <a:ea typeface="Verdana"/>
                <a:cs typeface="Verdana"/>
                <a:sym typeface="Verdana"/>
              </a:defRPr>
            </a:lvl1pPr>
          </a:lstStyle>
          <a:p>
            <a:pPr/>
            <a:fld id="{86CB4B4D-7CA3-9044-876B-883B54F8677D}" type="slidenum"/>
          </a:p>
        </p:txBody>
      </p:sp>
      <p:sp>
        <p:nvSpPr>
          <p:cNvPr id="210" name="Body Level One…"/>
          <p:cNvSpPr txBox="1"/>
          <p:nvPr>
            <p:ph type="body" idx="1"/>
          </p:nvPr>
        </p:nvSpPr>
        <p:spPr>
          <a:xfrm>
            <a:off x="3352800" y="2590800"/>
            <a:ext cx="17678400" cy="10363200"/>
          </a:xfrm>
          <a:prstGeom prst="rect">
            <a:avLst/>
          </a:prstGeom>
        </p:spPr>
        <p:txBody>
          <a:bodyPr lIns="91439" tIns="91439" rIns="91439" bIns="91439"/>
          <a:lstStyle>
            <a:lvl1pPr marL="460376" indent="-460376" defTabSz="1828800">
              <a:spcBef>
                <a:spcPts val="1100"/>
              </a:spcBef>
              <a:buSzPct val="100000"/>
              <a:buFontTx/>
              <a:defRPr sz="4800">
                <a:solidFill>
                  <a:srgbClr val="000000"/>
                </a:solidFill>
                <a:latin typeface="Calibri"/>
                <a:ea typeface="Calibri"/>
                <a:cs typeface="Calibri"/>
                <a:sym typeface="Calibri"/>
              </a:defRPr>
            </a:lvl1pPr>
            <a:lvl2pPr marL="839788" indent="-495301" defTabSz="1828800">
              <a:spcBef>
                <a:spcPts val="1100"/>
              </a:spcBef>
              <a:buSzPct val="100000"/>
              <a:buFontTx/>
              <a:buChar char="–"/>
              <a:defRPr sz="4800">
                <a:solidFill>
                  <a:srgbClr val="000000"/>
                </a:solidFill>
                <a:latin typeface="Calibri"/>
                <a:ea typeface="Calibri"/>
                <a:cs typeface="Calibri"/>
                <a:sym typeface="Calibri"/>
              </a:defRPr>
            </a:lvl2pPr>
            <a:lvl3pPr marL="1093471" indent="-407671" defTabSz="1828800">
              <a:spcBef>
                <a:spcPts val="1100"/>
              </a:spcBef>
              <a:buSzPct val="100000"/>
              <a:buFontTx/>
              <a:defRPr sz="4800">
                <a:solidFill>
                  <a:srgbClr val="000000"/>
                </a:solidFill>
                <a:latin typeface="Calibri"/>
                <a:ea typeface="Calibri"/>
                <a:cs typeface="Calibri"/>
                <a:sym typeface="Calibri"/>
              </a:defRPr>
            </a:lvl3pPr>
            <a:lvl4pPr marL="1435629" indent="-465666" defTabSz="1828800">
              <a:spcBef>
                <a:spcPts val="1100"/>
              </a:spcBef>
              <a:buSzPct val="100000"/>
              <a:buFontTx/>
              <a:buChar char="–"/>
              <a:defRPr sz="4800">
                <a:solidFill>
                  <a:srgbClr val="000000"/>
                </a:solidFill>
                <a:latin typeface="Calibri"/>
                <a:ea typeface="Calibri"/>
                <a:cs typeface="Calibri"/>
                <a:sym typeface="Calibri"/>
              </a:defRPr>
            </a:lvl4pPr>
            <a:lvl5pPr marL="1868487" indent="-609599" defTabSz="1828800">
              <a:spcBef>
                <a:spcPts val="1100"/>
              </a:spcBef>
              <a:buSzPct val="100000"/>
              <a:buFontTx/>
              <a:buChar char="»"/>
              <a:defRPr sz="4800">
                <a:solidFill>
                  <a:srgbClr val="000000"/>
                </a:solidFill>
                <a:latin typeface="Calibri"/>
                <a:ea typeface="Calibri"/>
                <a:cs typeface="Calibri"/>
                <a:sym typeface="Calibri"/>
              </a:defRPr>
            </a:lvl5pPr>
          </a:lstStyle>
          <a:p>
            <a:pPr/>
            <a:r>
              <a:t>Body Level One</a:t>
            </a:r>
          </a:p>
          <a:p>
            <a:pPr lvl="1"/>
            <a:r>
              <a:t>Body Level Two</a:t>
            </a:r>
          </a:p>
          <a:p>
            <a:pPr lvl="2"/>
            <a:r>
              <a:t>Body Level Three</a:t>
            </a:r>
          </a:p>
          <a:p>
            <a:pPr lvl="3"/>
            <a:r>
              <a:t>Body Level Four</a:t>
            </a:r>
          </a:p>
          <a:p>
            <a:pPr lvl="4"/>
            <a:r>
              <a:t>Body Level Five</a:t>
            </a:r>
          </a:p>
        </p:txBody>
      </p:sp>
    </p:spTree>
  </p:cSld>
  <p:clrMapOvr>
    <a:masterClrMapping/>
  </p:clrMapOvr>
  <p:transition xmlns:p14="http://schemas.microsoft.com/office/powerpoint/2010/main" spd="med" advClick="1"/>
</p:sldLayout>
</file>

<file path=ppt/slideLayouts/slideLayout22.xml><?xml version="1.0" encoding="utf-8"?>
<p:sldLayout xmlns:a="http://schemas.openxmlformats.org/drawingml/2006/main" xmlns:r="http://schemas.openxmlformats.org/officeDocument/2006/relationships" xmlns:p="http://schemas.openxmlformats.org/presentationml/2006/main" type="tx" showMasterSp="0" showMasterPhAnim="1">
  <p:cSld name="2_Title and Content">
    <p:spTree>
      <p:nvGrpSpPr>
        <p:cNvPr id="1" name=""/>
        <p:cNvGrpSpPr/>
        <p:nvPr/>
      </p:nvGrpSpPr>
      <p:grpSpPr>
        <a:xfrm>
          <a:off x="0" y="0"/>
          <a:ext cx="0" cy="0"/>
          <a:chOff x="0" y="0"/>
          <a:chExt cx="0" cy="0"/>
        </a:xfrm>
      </p:grpSpPr>
      <p:pic>
        <p:nvPicPr>
          <p:cNvPr id="217" name="image1.png" descr="image1.png"/>
          <p:cNvPicPr>
            <a:picLocks noChangeAspect="1"/>
          </p:cNvPicPr>
          <p:nvPr/>
        </p:nvPicPr>
        <p:blipFill>
          <a:blip r:embed="rId2">
            <a:extLst/>
          </a:blip>
          <a:stretch>
            <a:fillRect/>
          </a:stretch>
        </p:blipFill>
        <p:spPr>
          <a:xfrm>
            <a:off x="3228621" y="12393435"/>
            <a:ext cx="1241779" cy="1241779"/>
          </a:xfrm>
          <a:prstGeom prst="rect">
            <a:avLst/>
          </a:prstGeom>
          <a:ln w="12700">
            <a:miter lim="400000"/>
          </a:ln>
        </p:spPr>
      </p:pic>
      <p:sp>
        <p:nvSpPr>
          <p:cNvPr id="218" name="Defense"/>
          <p:cNvSpPr txBox="1"/>
          <p:nvPr/>
        </p:nvSpPr>
        <p:spPr>
          <a:xfrm>
            <a:off x="19515664" y="12782849"/>
            <a:ext cx="1702466" cy="741681"/>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lvl1pPr algn="l" defTabSz="914400">
              <a:defRPr sz="3600">
                <a:latin typeface="Calibri"/>
                <a:ea typeface="Calibri"/>
                <a:cs typeface="Calibri"/>
                <a:sym typeface="Calibri"/>
              </a:defRPr>
            </a:lvl1pPr>
          </a:lstStyle>
          <a:p>
            <a:pPr/>
            <a:r>
              <a:t>Defense</a:t>
            </a:r>
          </a:p>
        </p:txBody>
      </p:sp>
      <p:sp>
        <p:nvSpPr>
          <p:cNvPr id="219" name="Title Text"/>
          <p:cNvSpPr txBox="1"/>
          <p:nvPr>
            <p:ph type="title"/>
          </p:nvPr>
        </p:nvSpPr>
        <p:spPr>
          <a:xfrm>
            <a:off x="3962400" y="549276"/>
            <a:ext cx="16459200" cy="2286001"/>
          </a:xfrm>
          <a:prstGeom prst="rect">
            <a:avLst/>
          </a:prstGeom>
        </p:spPr>
        <p:txBody>
          <a:bodyPr lIns="91439" tIns="91439" rIns="91439" bIns="91439" anchor="t"/>
          <a:lstStyle>
            <a:lvl1pPr algn="ctr" defTabSz="914400">
              <a:defRPr sz="8000">
                <a:latin typeface="Arial"/>
                <a:ea typeface="Arial"/>
                <a:cs typeface="Arial"/>
                <a:sym typeface="Arial"/>
              </a:defRPr>
            </a:lvl1pPr>
          </a:lstStyle>
          <a:p>
            <a:pPr/>
            <a:r>
              <a:t>Title Text</a:t>
            </a:r>
          </a:p>
        </p:txBody>
      </p:sp>
      <p:sp>
        <p:nvSpPr>
          <p:cNvPr id="220" name="Body Level One…"/>
          <p:cNvSpPr txBox="1"/>
          <p:nvPr>
            <p:ph type="body" idx="1"/>
          </p:nvPr>
        </p:nvSpPr>
        <p:spPr>
          <a:xfrm>
            <a:off x="3962400" y="3200400"/>
            <a:ext cx="16459200" cy="9051926"/>
          </a:xfrm>
          <a:prstGeom prst="rect">
            <a:avLst/>
          </a:prstGeom>
        </p:spPr>
        <p:txBody>
          <a:bodyPr lIns="91439" tIns="91439" rIns="91439" bIns="91439"/>
          <a:lstStyle>
            <a:lvl1pPr marL="685800" indent="-685800" defTabSz="914400">
              <a:spcBef>
                <a:spcPts val="1500"/>
              </a:spcBef>
              <a:buSzPct val="100000"/>
              <a:buFont typeface="Arial"/>
              <a:defRPr sz="6400">
                <a:solidFill>
                  <a:srgbClr val="000000"/>
                </a:solidFill>
                <a:latin typeface="Calibri"/>
                <a:ea typeface="Calibri"/>
                <a:cs typeface="Calibri"/>
                <a:sym typeface="Calibri"/>
              </a:defRPr>
            </a:lvl1pPr>
            <a:lvl2pPr marL="1110342" indent="-653142" defTabSz="914400">
              <a:spcBef>
                <a:spcPts val="1500"/>
              </a:spcBef>
              <a:buSzPct val="100000"/>
              <a:buFont typeface="Arial"/>
              <a:buChar char="–"/>
              <a:defRPr sz="6400">
                <a:solidFill>
                  <a:srgbClr val="000000"/>
                </a:solidFill>
                <a:latin typeface="Calibri"/>
                <a:ea typeface="Calibri"/>
                <a:cs typeface="Calibri"/>
                <a:sym typeface="Calibri"/>
              </a:defRPr>
            </a:lvl2pPr>
            <a:lvl3pPr marL="1524000" indent="-609600" defTabSz="914400">
              <a:spcBef>
                <a:spcPts val="1500"/>
              </a:spcBef>
              <a:buSzPct val="100000"/>
              <a:buFont typeface="Arial"/>
              <a:defRPr sz="6400">
                <a:solidFill>
                  <a:srgbClr val="000000"/>
                </a:solidFill>
                <a:latin typeface="Calibri"/>
                <a:ea typeface="Calibri"/>
                <a:cs typeface="Calibri"/>
                <a:sym typeface="Calibri"/>
              </a:defRPr>
            </a:lvl3pPr>
            <a:lvl4pPr marL="2103120" indent="-731520" defTabSz="914400">
              <a:spcBef>
                <a:spcPts val="1500"/>
              </a:spcBef>
              <a:buSzPct val="100000"/>
              <a:buFont typeface="Arial"/>
              <a:buChar char="–"/>
              <a:defRPr sz="6400">
                <a:solidFill>
                  <a:srgbClr val="000000"/>
                </a:solidFill>
                <a:latin typeface="Calibri"/>
                <a:ea typeface="Calibri"/>
                <a:cs typeface="Calibri"/>
                <a:sym typeface="Calibri"/>
              </a:defRPr>
            </a:lvl4pPr>
            <a:lvl5pPr marL="2560320" indent="-731520" defTabSz="914400">
              <a:spcBef>
                <a:spcPts val="1500"/>
              </a:spcBef>
              <a:buSzPct val="100000"/>
              <a:buFont typeface="Arial"/>
              <a:buChar char="»"/>
              <a:defRPr sz="6400">
                <a:solidFill>
                  <a:srgbClr val="000000"/>
                </a:solidFill>
                <a:latin typeface="Calibri"/>
                <a:ea typeface="Calibri"/>
                <a:cs typeface="Calibri"/>
                <a:sym typeface="Calibri"/>
              </a:defRPr>
            </a:lvl5pPr>
          </a:lstStyle>
          <a:p>
            <a:pPr/>
            <a:r>
              <a:t>Body Level One</a:t>
            </a:r>
          </a:p>
          <a:p>
            <a:pPr lvl="1"/>
            <a:r>
              <a:t>Body Level Two</a:t>
            </a:r>
          </a:p>
          <a:p>
            <a:pPr lvl="2"/>
            <a:r>
              <a:t>Body Level Three</a:t>
            </a:r>
          </a:p>
          <a:p>
            <a:pPr lvl="3"/>
            <a:r>
              <a:t>Body Level Four</a:t>
            </a:r>
          </a:p>
          <a:p>
            <a:pPr lvl="4"/>
            <a:r>
              <a:t>Body Level Five</a:t>
            </a:r>
          </a:p>
        </p:txBody>
      </p:sp>
      <p:sp>
        <p:nvSpPr>
          <p:cNvPr id="221" name="Slide Number"/>
          <p:cNvSpPr txBox="1"/>
          <p:nvPr>
            <p:ph type="sldNum" sz="quarter" idx="2"/>
          </p:nvPr>
        </p:nvSpPr>
        <p:spPr>
          <a:xfrm>
            <a:off x="19917052" y="12802235"/>
            <a:ext cx="504548" cy="551181"/>
          </a:xfrm>
          <a:prstGeom prst="rect">
            <a:avLst/>
          </a:prstGeom>
        </p:spPr>
        <p:txBody>
          <a:bodyPr lIns="91439" tIns="91439" rIns="91439" bIns="91439" anchor="ctr"/>
          <a:lstStyle>
            <a:lvl1pPr defTabSz="914400">
              <a:defRPr sz="2400">
                <a:solidFill>
                  <a:srgbClr val="888888"/>
                </a:solidFill>
                <a:latin typeface="Calibri"/>
                <a:ea typeface="Calibri"/>
                <a:cs typeface="Calibri"/>
                <a:sym typeface="Calibri"/>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3.xml><?xml version="1.0" encoding="utf-8"?>
<p:sldLayout xmlns:a="http://schemas.openxmlformats.org/drawingml/2006/main" xmlns:r="http://schemas.openxmlformats.org/officeDocument/2006/relationships" xmlns:p="http://schemas.openxmlformats.org/presentationml/2006/main" type="tx" showMasterSp="0" showMasterPhAnim="1">
  <p:cSld name="Title Slide">
    <p:spTree>
      <p:nvGrpSpPr>
        <p:cNvPr id="1" name=""/>
        <p:cNvGrpSpPr/>
        <p:nvPr/>
      </p:nvGrpSpPr>
      <p:grpSpPr>
        <a:xfrm>
          <a:off x="0" y="0"/>
          <a:ext cx="0" cy="0"/>
          <a:chOff x="0" y="0"/>
          <a:chExt cx="0" cy="0"/>
        </a:xfrm>
      </p:grpSpPr>
      <p:pic>
        <p:nvPicPr>
          <p:cNvPr id="228" name="image1.png" descr="image1.png"/>
          <p:cNvPicPr>
            <a:picLocks noChangeAspect="1"/>
          </p:cNvPicPr>
          <p:nvPr/>
        </p:nvPicPr>
        <p:blipFill>
          <a:blip r:embed="rId2">
            <a:extLst/>
          </a:blip>
          <a:stretch>
            <a:fillRect/>
          </a:stretch>
        </p:blipFill>
        <p:spPr>
          <a:xfrm>
            <a:off x="3228621" y="12393435"/>
            <a:ext cx="1241779" cy="1241779"/>
          </a:xfrm>
          <a:prstGeom prst="rect">
            <a:avLst/>
          </a:prstGeom>
          <a:ln w="12700">
            <a:miter lim="400000"/>
          </a:ln>
        </p:spPr>
      </p:pic>
      <p:sp>
        <p:nvSpPr>
          <p:cNvPr id="229" name="Defense"/>
          <p:cNvSpPr txBox="1"/>
          <p:nvPr/>
        </p:nvSpPr>
        <p:spPr>
          <a:xfrm>
            <a:off x="19515664" y="12782849"/>
            <a:ext cx="1702466" cy="741681"/>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lvl1pPr algn="l" defTabSz="914400">
              <a:defRPr sz="3600">
                <a:latin typeface="Calibri"/>
                <a:ea typeface="Calibri"/>
                <a:cs typeface="Calibri"/>
                <a:sym typeface="Calibri"/>
              </a:defRPr>
            </a:lvl1pPr>
          </a:lstStyle>
          <a:p>
            <a:pPr/>
            <a:r>
              <a:t>Defense</a:t>
            </a:r>
          </a:p>
        </p:txBody>
      </p:sp>
      <p:sp>
        <p:nvSpPr>
          <p:cNvPr id="230" name="Title Text"/>
          <p:cNvSpPr txBox="1"/>
          <p:nvPr>
            <p:ph type="title"/>
          </p:nvPr>
        </p:nvSpPr>
        <p:spPr>
          <a:xfrm>
            <a:off x="4419600" y="4260850"/>
            <a:ext cx="15544800" cy="2940050"/>
          </a:xfrm>
          <a:prstGeom prst="rect">
            <a:avLst/>
          </a:prstGeom>
        </p:spPr>
        <p:txBody>
          <a:bodyPr lIns="91439" tIns="91439" rIns="91439" bIns="91439" anchor="t"/>
          <a:lstStyle>
            <a:lvl1pPr algn="ctr" defTabSz="914400">
              <a:defRPr sz="8000">
                <a:latin typeface="Arial"/>
                <a:ea typeface="Arial"/>
                <a:cs typeface="Arial"/>
                <a:sym typeface="Arial"/>
              </a:defRPr>
            </a:lvl1pPr>
          </a:lstStyle>
          <a:p>
            <a:pPr/>
            <a:r>
              <a:t>Title Text</a:t>
            </a:r>
          </a:p>
        </p:txBody>
      </p:sp>
      <p:sp>
        <p:nvSpPr>
          <p:cNvPr id="231" name="Body Level One…"/>
          <p:cNvSpPr txBox="1"/>
          <p:nvPr>
            <p:ph type="body" sz="quarter" idx="1"/>
          </p:nvPr>
        </p:nvSpPr>
        <p:spPr>
          <a:xfrm>
            <a:off x="5791200" y="7772400"/>
            <a:ext cx="12801600" cy="3505200"/>
          </a:xfrm>
          <a:prstGeom prst="rect">
            <a:avLst/>
          </a:prstGeom>
        </p:spPr>
        <p:txBody>
          <a:bodyPr lIns="91439" tIns="91439" rIns="91439" bIns="91439"/>
          <a:lstStyle>
            <a:lvl1pPr marL="0" indent="0" algn="ctr" defTabSz="914400">
              <a:spcBef>
                <a:spcPts val="1500"/>
              </a:spcBef>
              <a:buSzTx/>
              <a:buFontTx/>
              <a:buNone/>
              <a:defRPr sz="6400">
                <a:solidFill>
                  <a:srgbClr val="888888"/>
                </a:solidFill>
                <a:latin typeface="Calibri"/>
                <a:ea typeface="Calibri"/>
                <a:cs typeface="Calibri"/>
                <a:sym typeface="Calibri"/>
              </a:defRPr>
            </a:lvl1pPr>
            <a:lvl2pPr marL="0" indent="457200" algn="ctr" defTabSz="914400">
              <a:spcBef>
                <a:spcPts val="1500"/>
              </a:spcBef>
              <a:buSzTx/>
              <a:buFontTx/>
              <a:buNone/>
              <a:defRPr sz="6400">
                <a:solidFill>
                  <a:srgbClr val="888888"/>
                </a:solidFill>
                <a:latin typeface="Calibri"/>
                <a:ea typeface="Calibri"/>
                <a:cs typeface="Calibri"/>
                <a:sym typeface="Calibri"/>
              </a:defRPr>
            </a:lvl2pPr>
            <a:lvl3pPr marL="0" indent="914400" algn="ctr" defTabSz="914400">
              <a:spcBef>
                <a:spcPts val="1500"/>
              </a:spcBef>
              <a:buSzTx/>
              <a:buFontTx/>
              <a:buNone/>
              <a:defRPr sz="6400">
                <a:solidFill>
                  <a:srgbClr val="888888"/>
                </a:solidFill>
                <a:latin typeface="Calibri"/>
                <a:ea typeface="Calibri"/>
                <a:cs typeface="Calibri"/>
                <a:sym typeface="Calibri"/>
              </a:defRPr>
            </a:lvl3pPr>
            <a:lvl4pPr marL="0" indent="1371600" algn="ctr" defTabSz="914400">
              <a:spcBef>
                <a:spcPts val="1500"/>
              </a:spcBef>
              <a:buSzTx/>
              <a:buFontTx/>
              <a:buNone/>
              <a:defRPr sz="6400">
                <a:solidFill>
                  <a:srgbClr val="888888"/>
                </a:solidFill>
                <a:latin typeface="Calibri"/>
                <a:ea typeface="Calibri"/>
                <a:cs typeface="Calibri"/>
                <a:sym typeface="Calibri"/>
              </a:defRPr>
            </a:lvl4pPr>
            <a:lvl5pPr marL="0" indent="1828800" algn="ctr" defTabSz="914400">
              <a:spcBef>
                <a:spcPts val="1500"/>
              </a:spcBef>
              <a:buSzTx/>
              <a:buFontTx/>
              <a:buNone/>
              <a:defRPr sz="6400">
                <a:solidFill>
                  <a:srgbClr val="888888"/>
                </a:solidFill>
                <a:latin typeface="Calibri"/>
                <a:ea typeface="Calibri"/>
                <a:cs typeface="Calibri"/>
                <a:sym typeface="Calibri"/>
              </a:defRPr>
            </a:lvl5pPr>
          </a:lstStyle>
          <a:p>
            <a:pPr/>
            <a:r>
              <a:t>Body Level One</a:t>
            </a:r>
          </a:p>
          <a:p>
            <a:pPr lvl="1"/>
            <a:r>
              <a:t>Body Level Two</a:t>
            </a:r>
          </a:p>
          <a:p>
            <a:pPr lvl="2"/>
            <a:r>
              <a:t>Body Level Three</a:t>
            </a:r>
          </a:p>
          <a:p>
            <a:pPr lvl="3"/>
            <a:r>
              <a:t>Body Level Four</a:t>
            </a:r>
          </a:p>
          <a:p>
            <a:pPr lvl="4"/>
            <a:r>
              <a:t>Body Level Five</a:t>
            </a:r>
          </a:p>
        </p:txBody>
      </p:sp>
      <p:sp>
        <p:nvSpPr>
          <p:cNvPr id="232" name="Slide Number"/>
          <p:cNvSpPr txBox="1"/>
          <p:nvPr>
            <p:ph type="sldNum" sz="quarter" idx="2"/>
          </p:nvPr>
        </p:nvSpPr>
        <p:spPr>
          <a:xfrm>
            <a:off x="19917052" y="12802235"/>
            <a:ext cx="504548" cy="551181"/>
          </a:xfrm>
          <a:prstGeom prst="rect">
            <a:avLst/>
          </a:prstGeom>
        </p:spPr>
        <p:txBody>
          <a:bodyPr lIns="91439" tIns="91439" rIns="91439" bIns="91439" anchor="ctr"/>
          <a:lstStyle>
            <a:lvl1pPr defTabSz="914400">
              <a:defRPr sz="2400">
                <a:solidFill>
                  <a:srgbClr val="888888"/>
                </a:solidFill>
                <a:latin typeface="Calibri"/>
                <a:ea typeface="Calibri"/>
                <a:cs typeface="Calibri"/>
                <a:sym typeface="Calibri"/>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4.xml><?xml version="1.0" encoding="utf-8"?>
<p:sldLayout xmlns:a="http://schemas.openxmlformats.org/drawingml/2006/main" xmlns:r="http://schemas.openxmlformats.org/officeDocument/2006/relationships" xmlns:p="http://schemas.openxmlformats.org/presentationml/2006/main" type="tx" showMasterSp="0" showMasterPhAnim="1">
  <p:cSld name="Blank">
    <p:spTree>
      <p:nvGrpSpPr>
        <p:cNvPr id="1" name=""/>
        <p:cNvGrpSpPr/>
        <p:nvPr/>
      </p:nvGrpSpPr>
      <p:grpSpPr>
        <a:xfrm>
          <a:off x="0" y="0"/>
          <a:ext cx="0" cy="0"/>
          <a:chOff x="0" y="0"/>
          <a:chExt cx="0" cy="0"/>
        </a:xfrm>
      </p:grpSpPr>
      <p:pic>
        <p:nvPicPr>
          <p:cNvPr id="239" name="Image" descr="Image"/>
          <p:cNvPicPr>
            <a:picLocks noChangeAspect="1"/>
          </p:cNvPicPr>
          <p:nvPr/>
        </p:nvPicPr>
        <p:blipFill>
          <a:blip r:embed="rId2">
            <a:extLst/>
          </a:blip>
          <a:stretch>
            <a:fillRect/>
          </a:stretch>
        </p:blipFill>
        <p:spPr>
          <a:xfrm>
            <a:off x="22410526" y="11762640"/>
            <a:ext cx="2086234" cy="2086234"/>
          </a:xfrm>
          <a:prstGeom prst="rect">
            <a:avLst/>
          </a:prstGeom>
          <a:ln w="12700">
            <a:miter lim="400000"/>
          </a:ln>
        </p:spPr>
      </p:pic>
      <p:sp>
        <p:nvSpPr>
          <p:cNvPr id="240" name="Slide Number"/>
          <p:cNvSpPr txBox="1"/>
          <p:nvPr>
            <p:ph type="sldNum" sz="quarter" idx="2"/>
          </p:nvPr>
        </p:nvSpPr>
        <p:spPr>
          <a:xfrm>
            <a:off x="23216223" y="12992100"/>
            <a:ext cx="368504" cy="3746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5.xml><?xml version="1.0" encoding="utf-8"?>
<p:sldLayout xmlns:a="http://schemas.openxmlformats.org/drawingml/2006/main" xmlns:r="http://schemas.openxmlformats.org/officeDocument/2006/relationships" xmlns:p="http://schemas.openxmlformats.org/presentationml/2006/main" type="tx" showMasterSp="0" showMasterPhAnim="1">
  <p:cSld name="Title and Content">
    <p:spTree>
      <p:nvGrpSpPr>
        <p:cNvPr id="1" name=""/>
        <p:cNvGrpSpPr/>
        <p:nvPr/>
      </p:nvGrpSpPr>
      <p:grpSpPr>
        <a:xfrm>
          <a:off x="0" y="0"/>
          <a:ext cx="0" cy="0"/>
          <a:chOff x="0" y="0"/>
          <a:chExt cx="0" cy="0"/>
        </a:xfrm>
      </p:grpSpPr>
      <p:pic>
        <p:nvPicPr>
          <p:cNvPr id="247" name="image1.tif" descr="image1.tif"/>
          <p:cNvPicPr>
            <a:picLocks noChangeAspect="1"/>
          </p:cNvPicPr>
          <p:nvPr/>
        </p:nvPicPr>
        <p:blipFill>
          <a:blip r:embed="rId2">
            <a:extLst/>
          </a:blip>
          <a:stretch>
            <a:fillRect/>
          </a:stretch>
        </p:blipFill>
        <p:spPr>
          <a:xfrm>
            <a:off x="22410526" y="11762640"/>
            <a:ext cx="2086234" cy="2086234"/>
          </a:xfrm>
          <a:prstGeom prst="rect">
            <a:avLst/>
          </a:prstGeom>
          <a:ln w="12700">
            <a:miter lim="400000"/>
          </a:ln>
        </p:spPr>
      </p:pic>
      <p:sp>
        <p:nvSpPr>
          <p:cNvPr id="248" name="Title Text"/>
          <p:cNvSpPr txBox="1"/>
          <p:nvPr>
            <p:ph type="title"/>
          </p:nvPr>
        </p:nvSpPr>
        <p:spPr>
          <a:prstGeom prst="rect">
            <a:avLst/>
          </a:prstGeom>
        </p:spPr>
        <p:txBody>
          <a:bodyPr/>
          <a:lstStyle/>
          <a:p>
            <a:pPr/>
            <a:r>
              <a:t>Title Text</a:t>
            </a:r>
          </a:p>
        </p:txBody>
      </p:sp>
      <p:sp>
        <p:nvSpPr>
          <p:cNvPr id="249"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25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6.xml><?xml version="1.0" encoding="utf-8"?>
<p:sldLayout xmlns:a="http://schemas.openxmlformats.org/drawingml/2006/main" xmlns:r="http://schemas.openxmlformats.org/officeDocument/2006/relationships" xmlns:p="http://schemas.openxmlformats.org/presentationml/2006/main" type="tx" showMasterSp="0" showMasterPhAnim="1">
  <p:cSld name="Title &amp; Bullets">
    <p:spTree>
      <p:nvGrpSpPr>
        <p:cNvPr id="1" name=""/>
        <p:cNvGrpSpPr/>
        <p:nvPr/>
      </p:nvGrpSpPr>
      <p:grpSpPr>
        <a:xfrm>
          <a:off x="0" y="0"/>
          <a:ext cx="0" cy="0"/>
          <a:chOff x="0" y="0"/>
          <a:chExt cx="0" cy="0"/>
        </a:xfrm>
      </p:grpSpPr>
      <p:pic>
        <p:nvPicPr>
          <p:cNvPr id="257" name="image1.tif" descr="image1.tif"/>
          <p:cNvPicPr>
            <a:picLocks noChangeAspect="1"/>
          </p:cNvPicPr>
          <p:nvPr/>
        </p:nvPicPr>
        <p:blipFill>
          <a:blip r:embed="rId2">
            <a:extLst/>
          </a:blip>
          <a:stretch>
            <a:fillRect/>
          </a:stretch>
        </p:blipFill>
        <p:spPr>
          <a:xfrm>
            <a:off x="22410526" y="11762640"/>
            <a:ext cx="2086234" cy="2086234"/>
          </a:xfrm>
          <a:prstGeom prst="rect">
            <a:avLst/>
          </a:prstGeom>
          <a:ln w="12700">
            <a:miter lim="400000"/>
          </a:ln>
        </p:spPr>
      </p:pic>
      <p:sp>
        <p:nvSpPr>
          <p:cNvPr id="258" name="Title Text"/>
          <p:cNvSpPr txBox="1"/>
          <p:nvPr>
            <p:ph type="title"/>
          </p:nvPr>
        </p:nvSpPr>
        <p:spPr>
          <a:prstGeom prst="rect">
            <a:avLst/>
          </a:prstGeom>
        </p:spPr>
        <p:txBody>
          <a:bodyPr/>
          <a:lstStyle/>
          <a:p>
            <a:pPr/>
            <a:r>
              <a:t>Title Text</a:t>
            </a:r>
          </a:p>
        </p:txBody>
      </p:sp>
      <p:sp>
        <p:nvSpPr>
          <p:cNvPr id="259"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260" name="Slide Number"/>
          <p:cNvSpPr txBox="1"/>
          <p:nvPr>
            <p:ph type="sldNum" sz="quarter" idx="2"/>
          </p:nvPr>
        </p:nvSpPr>
        <p:spPr>
          <a:xfrm>
            <a:off x="23216223" y="12992100"/>
            <a:ext cx="368504" cy="3746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7.xml><?xml version="1.0" encoding="utf-8"?>
<p:sldLayout xmlns:a="http://schemas.openxmlformats.org/drawingml/2006/main" xmlns:r="http://schemas.openxmlformats.org/officeDocument/2006/relationships" xmlns:p="http://schemas.openxmlformats.org/presentationml/2006/main" type="tx" showMasterSp="0" showMasterPhAnim="1">
  <p:cSld name="Blank">
    <p:spTree>
      <p:nvGrpSpPr>
        <p:cNvPr id="1" name=""/>
        <p:cNvGrpSpPr/>
        <p:nvPr/>
      </p:nvGrpSpPr>
      <p:grpSpPr>
        <a:xfrm>
          <a:off x="0" y="0"/>
          <a:ext cx="0" cy="0"/>
          <a:chOff x="0" y="0"/>
          <a:chExt cx="0" cy="0"/>
        </a:xfrm>
      </p:grpSpPr>
      <p:pic>
        <p:nvPicPr>
          <p:cNvPr id="267" name="image1.tif" descr="image1.tif"/>
          <p:cNvPicPr>
            <a:picLocks noChangeAspect="1"/>
          </p:cNvPicPr>
          <p:nvPr/>
        </p:nvPicPr>
        <p:blipFill>
          <a:blip r:embed="rId2">
            <a:extLst/>
          </a:blip>
          <a:stretch>
            <a:fillRect/>
          </a:stretch>
        </p:blipFill>
        <p:spPr>
          <a:xfrm>
            <a:off x="22410526" y="11762640"/>
            <a:ext cx="2086234" cy="2086234"/>
          </a:xfrm>
          <a:prstGeom prst="rect">
            <a:avLst/>
          </a:prstGeom>
          <a:ln w="12700">
            <a:miter lim="400000"/>
          </a:ln>
        </p:spPr>
      </p:pic>
      <p:sp>
        <p:nvSpPr>
          <p:cNvPr id="268" name="Slide Number"/>
          <p:cNvSpPr txBox="1"/>
          <p:nvPr>
            <p:ph type="sldNum" sz="quarter" idx="2"/>
          </p:nvPr>
        </p:nvSpPr>
        <p:spPr>
          <a:xfrm>
            <a:off x="23216223" y="12992100"/>
            <a:ext cx="368504" cy="3746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tif"/><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Relationship Id="rId15" Type="http://schemas.openxmlformats.org/officeDocument/2006/relationships/slideLayout" Target="../slideLayouts/slideLayout13.xml"/><Relationship Id="rId16" Type="http://schemas.openxmlformats.org/officeDocument/2006/relationships/slideLayout" Target="../slideLayouts/slideLayout14.xml"/><Relationship Id="rId17" Type="http://schemas.openxmlformats.org/officeDocument/2006/relationships/slideLayout" Target="../slideLayouts/slideLayout15.xml"/><Relationship Id="rId18" Type="http://schemas.openxmlformats.org/officeDocument/2006/relationships/slideLayout" Target="../slideLayouts/slideLayout16.xml"/><Relationship Id="rId19" Type="http://schemas.openxmlformats.org/officeDocument/2006/relationships/slideLayout" Target="../slideLayouts/slideLayout17.xml"/><Relationship Id="rId20" Type="http://schemas.openxmlformats.org/officeDocument/2006/relationships/slideLayout" Target="../slideLayouts/slideLayout18.xml"/><Relationship Id="rId21" Type="http://schemas.openxmlformats.org/officeDocument/2006/relationships/slideLayout" Target="../slideLayouts/slideLayout19.xml"/><Relationship Id="rId22" Type="http://schemas.openxmlformats.org/officeDocument/2006/relationships/slideLayout" Target="../slideLayouts/slideLayout20.xml"/><Relationship Id="rId23" Type="http://schemas.openxmlformats.org/officeDocument/2006/relationships/slideLayout" Target="../slideLayouts/slideLayout21.xml"/><Relationship Id="rId24" Type="http://schemas.openxmlformats.org/officeDocument/2006/relationships/slideLayout" Target="../slideLayouts/slideLayout22.xml"/><Relationship Id="rId25" Type="http://schemas.openxmlformats.org/officeDocument/2006/relationships/slideLayout" Target="../slideLayouts/slideLayout23.xml"/><Relationship Id="rId26" Type="http://schemas.openxmlformats.org/officeDocument/2006/relationships/slideLayout" Target="../slideLayouts/slideLayout24.xml"/><Relationship Id="rId27" Type="http://schemas.openxmlformats.org/officeDocument/2006/relationships/slideLayout" Target="../slideLayouts/slideLayout25.xml"/><Relationship Id="rId28" Type="http://schemas.openxmlformats.org/officeDocument/2006/relationships/slideLayout" Target="../slideLayouts/slideLayout26.xml"/><Relationship Id="rId29"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p:bgPr>
    </p:bg>
    <p:spTree>
      <p:nvGrpSpPr>
        <p:cNvPr id="1" name=""/>
        <p:cNvGrpSpPr/>
        <p:nvPr/>
      </p:nvGrpSpPr>
      <p:grpSpPr>
        <a:xfrm>
          <a:off x="0" y="0"/>
          <a:ext cx="0" cy="0"/>
          <a:chOff x="0" y="0"/>
          <a:chExt cx="0" cy="0"/>
        </a:xfrm>
      </p:grpSpPr>
      <p:sp>
        <p:nvSpPr>
          <p:cNvPr id="2" name="Line"/>
          <p:cNvSpPr/>
          <p:nvPr/>
        </p:nvSpPr>
        <p:spPr>
          <a:xfrm>
            <a:off x="1066800" y="2768600"/>
            <a:ext cx="22252698" cy="182"/>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3" name="Title Text"/>
          <p:cNvSpPr txBox="1"/>
          <p:nvPr>
            <p:ph type="title"/>
          </p:nvPr>
        </p:nvSpPr>
        <p:spPr>
          <a:xfrm>
            <a:off x="1066800" y="469900"/>
            <a:ext cx="22237700" cy="1968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p>
            <a:pPr/>
            <a:r>
              <a:t>Title Text</a:t>
            </a:r>
          </a:p>
        </p:txBody>
      </p:sp>
      <p:pic>
        <p:nvPicPr>
          <p:cNvPr id="4"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5" name="Body Level One…"/>
          <p:cNvSpPr txBox="1"/>
          <p:nvPr>
            <p:ph type="body" idx="1"/>
          </p:nvPr>
        </p:nvSpPr>
        <p:spPr>
          <a:xfrm>
            <a:off x="1066800" y="3124200"/>
            <a:ext cx="22237700" cy="93726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6" name="Slide Number"/>
          <p:cNvSpPr txBox="1"/>
          <p:nvPr>
            <p:ph type="sldNum" sz="quarter" idx="2"/>
          </p:nvPr>
        </p:nvSpPr>
        <p:spPr>
          <a:xfrm>
            <a:off x="23216221" y="12992100"/>
            <a:ext cx="368504" cy="374600"/>
          </a:xfrm>
          <a:prstGeom prst="rect">
            <a:avLst/>
          </a:prstGeom>
          <a:ln w="12700">
            <a:miter lim="400000"/>
          </a:ln>
        </p:spPr>
        <p:txBody>
          <a:bodyPr wrap="none" lIns="50800" tIns="50800" rIns="50800" bIns="50800">
            <a:spAutoFit/>
          </a:bodyPr>
          <a:lstStyle>
            <a:lvl1pPr algn="r">
              <a:defRPr sz="1800">
                <a:latin typeface="Helvetica Neue"/>
                <a:ea typeface="Helvetica Neue"/>
                <a:cs typeface="Helvetica Neue"/>
                <a:sym typeface="Helvetica Neue"/>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 id="2147483668" r:id="rId22"/>
    <p:sldLayoutId id="2147483669" r:id="rId23"/>
    <p:sldLayoutId id="2147483670" r:id="rId24"/>
    <p:sldLayoutId id="2147483671" r:id="rId25"/>
    <p:sldLayoutId id="2147483672" r:id="rId26"/>
    <p:sldLayoutId id="2147483673" r:id="rId27"/>
    <p:sldLayoutId id="2147483674" r:id="rId28"/>
    <p:sldLayoutId id="2147483675" r:id="rId29"/>
  </p:sldLayoutIdLst>
  <p:transition xmlns:p14="http://schemas.microsoft.com/office/powerpoint/2010/main" spd="med" advClick="1"/>
  <p:txStyles>
    <p:titleStyle>
      <a:lvl1pPr marL="0" marR="0" indent="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1pPr>
      <a:lvl2pPr marL="0" marR="0" indent="2286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2pPr>
      <a:lvl3pPr marL="0" marR="0" indent="4572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3pPr>
      <a:lvl4pPr marL="0" marR="0" indent="6858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4pPr>
      <a:lvl5pPr marL="0" marR="0" indent="9144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5pPr>
      <a:lvl6pPr marL="0" marR="0" indent="11430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6pPr>
      <a:lvl7pPr marL="0" marR="0" indent="13716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7pPr>
      <a:lvl8pPr marL="0" marR="0" indent="16002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8pPr>
      <a:lvl9pPr marL="0" marR="0" indent="18288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9pPr>
    </p:titleStyle>
    <p:bodyStyle>
      <a:lvl1pPr marL="63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1pPr>
      <a:lvl2pPr marL="127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2pPr>
      <a:lvl3pPr marL="190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3pPr>
      <a:lvl4pPr marL="254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4pPr>
      <a:lvl5pPr marL="317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5pPr>
      <a:lvl6pPr marL="381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6pPr>
      <a:lvl7pPr marL="444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7pPr>
      <a:lvl8pPr marL="508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8pPr>
      <a:lvl9pPr marL="571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9pPr>
    </p:bodyStyle>
    <p:otherStyle>
      <a:lvl1pPr marL="0" marR="0" indent="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1pPr>
      <a:lvl2pPr marL="0" marR="0" indent="2286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2pPr>
      <a:lvl3pPr marL="0" marR="0" indent="4572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3pPr>
      <a:lvl4pPr marL="0" marR="0" indent="6858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4pPr>
      <a:lvl5pPr marL="0" marR="0" indent="9144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5pPr>
      <a:lvl6pPr marL="0" marR="0" indent="11430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6pPr>
      <a:lvl7pPr marL="0" marR="0" indent="13716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7pPr>
      <a:lvl8pPr marL="0" marR="0" indent="16002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8pPr>
      <a:lvl9pPr marL="0" marR="0" indent="18288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tif"/></Relationships>

</file>

<file path=ppt/slides/_rels/slide2.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4.tif"/><Relationship Id="rId3" Type="http://schemas.openxmlformats.org/officeDocument/2006/relationships/image" Target="../media/image5.tif"/></Relationships>

</file>

<file path=ppt/slides/_rels/slide5.xml.rels><?xml version="1.0" encoding="UTF-8"?>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image" Target="../media/image4.png"/><Relationship Id="rId3" Type="http://schemas.openxmlformats.org/officeDocument/2006/relationships/image" Target="../media/image5.png"/></Relationships>

</file>

<file path=ppt/slides/_rels/slide6.xml.rels><?xml version="1.0" encoding="UTF-8"?>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image" Target="../media/image6.tif"/></Relationships>

</file>

<file path=ppt/slides/_rels/slide7.xml.rels><?xml version="1.0" encoding="UTF-8"?>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image" Target="../media/image7.tif"/><Relationship Id="rId3" Type="http://schemas.openxmlformats.org/officeDocument/2006/relationships/image" Target="../media/image6.png"/></Relationships>

</file>

<file path=ppt/slides/_rels/slide8.xml.rels><?xml version="1.0" encoding="UTF-8"?>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image" Target="../media/image7.png"/></Relationships>

</file>

<file path=ppt/slides/_rels/slide9.xml.rels><?xml version="1.0" encoding="UTF-8"?>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image" Target="../media/image8.tif"/></Relationships>

</file>

<file path=ppt/slides/_rels/slide10.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image" Target="../media/image8.png"/><Relationship Id="rId3" Type="http://schemas.openxmlformats.org/officeDocument/2006/relationships/image" Target="../media/image9.png"/><Relationship Id="rId4" Type="http://schemas.openxmlformats.org/officeDocument/2006/relationships/image" Target="../media/image10.png"/></Relationships>

</file>

<file path=ppt/slides/_rels/slide13.xml.rels><?xml version="1.0" encoding="UTF-8"?>
<Relationships xmlns="http://schemas.openxmlformats.org/package/2006/relationships"><Relationship Id="rId1" Type="http://schemas.openxmlformats.org/officeDocument/2006/relationships/slideLayout" Target="../slideLayouts/slideLayout25.xml"/></Relationships>

</file>

<file path=ppt/slides/_rels/slide14.xml.rels><?xml version="1.0" encoding="UTF-8"?>
<Relationships xmlns="http://schemas.openxmlformats.org/package/2006/relationships"><Relationship Id="rId1" Type="http://schemas.openxmlformats.org/officeDocument/2006/relationships/slideLayout" Target="../slideLayouts/slideLayout25.xml"/></Relationships>

</file>

<file path=ppt/slides/_rels/slide15.xml.rels><?xml version="1.0" encoding="UTF-8"?>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xml"/></Relationships>

</file>

<file path=ppt/slides/_rels/slide16.xml.rels><?xml version="1.0" encoding="UTF-8"?>
<Relationships xmlns="http://schemas.openxmlformats.org/package/2006/relationships"><Relationship Id="rId1" Type="http://schemas.openxmlformats.org/officeDocument/2006/relationships/slideLayout" Target="../slideLayouts/slideLayout25.xml"/></Relationships>

</file>

<file path=ppt/slides/_rels/slide17.xml.rels><?xml version="1.0" encoding="UTF-8"?>
<Relationships xmlns="http://schemas.openxmlformats.org/package/2006/relationships"><Relationship Id="rId1" Type="http://schemas.openxmlformats.org/officeDocument/2006/relationships/slideLayout" Target="../slideLayouts/slideLayout25.xml"/></Relationships>

</file>

<file path=ppt/slides/_rels/slide18.xml.rels><?xml version="1.0" encoding="UTF-8"?>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image" Target="../media/image11.png"/></Relationships>

</file>

<file path=ppt/slides/_rels/slide19.xml.rels><?xml version="1.0" encoding="UTF-8"?>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image" Target="../media/image12.png"/><Relationship Id="rId3" Type="http://schemas.openxmlformats.org/officeDocument/2006/relationships/image" Target="../media/image11.png"/></Relationships>

</file>

<file path=ppt/slides/_rels/slide20.xml.rels><?xml version="1.0" encoding="UTF-8"?>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image" Target="../media/image13.png"/></Relationships>

</file>

<file path=ppt/slides/_rels/slide21.xml.rels><?xml version="1.0" encoding="UTF-8"?>
<Relationships xmlns="http://schemas.openxmlformats.org/package/2006/relationships"><Relationship Id="rId1" Type="http://schemas.openxmlformats.org/officeDocument/2006/relationships/slideLayout" Target="../slideLayouts/slideLayout25.xml"/></Relationships>

</file>

<file path=ppt/slides/_rels/slide22.xml.rels><?xml version="1.0" encoding="UTF-8"?>
<Relationships xmlns="http://schemas.openxmlformats.org/package/2006/relationships"><Relationship Id="rId1" Type="http://schemas.openxmlformats.org/officeDocument/2006/relationships/slideLayout" Target="../slideLayouts/slideLayout25.xml"/></Relationships>

</file>

<file path=ppt/slides/_rels/slide23.xml.rels><?xml version="1.0" encoding="UTF-8"?>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image" Target="../media/image14.png"/></Relationships>

</file>

<file path=ppt/slides/_rels/slide24.xml.rels><?xml version="1.0" encoding="UTF-8"?>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image" Target="../media/image15.png"/></Relationships>

</file>

<file path=ppt/slides/_rels/slide25.xml.rels><?xml version="1.0" encoding="UTF-8"?>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image" Target="../media/image15.png"/></Relationships>

</file>

<file path=ppt/slides/_rels/slide26.xml.rels><?xml version="1.0" encoding="UTF-8"?>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image" Target="../media/image15.png"/></Relationships>

</file>

<file path=ppt/slides/_rels/slide27.xml.rels><?xml version="1.0" encoding="UTF-8"?>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image" Target="../media/image16.png"/></Relationships>

</file>

<file path=ppt/slides/_rels/slide28.xml.rels><?xml version="1.0" encoding="UTF-8"?>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image" Target="../media/image17.png"/></Relationships>

</file>

<file path=ppt/slides/_rels/slide29.xml.rels><?xml version="1.0" encoding="UTF-8"?>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image" Target="../media/image18.png"/></Relationships>

</file>

<file path=ppt/slides/_rels/slide30.xml.rels><?xml version="1.0" encoding="UTF-8"?>
<Relationships xmlns="http://schemas.openxmlformats.org/package/2006/relationships"><Relationship Id="rId1" Type="http://schemas.openxmlformats.org/officeDocument/2006/relationships/slideLayout" Target="../slideLayouts/slideLayout27.xml"/></Relationships>

</file>

<file path=ppt/slides/_rels/slide31.xml.rels><?xml version="1.0" encoding="UTF-8"?>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image" Target="../media/image19.png"/></Relationships>

</file>

<file path=ppt/slides/_rels/slide32.xml.rels><?xml version="1.0" encoding="UTF-8"?>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hyperlink" Target="https://vim-adventures.com/" TargetMode="External"/><Relationship Id="rId3" Type="http://schemas.openxmlformats.org/officeDocument/2006/relationships/image" Target="../media/image20.png"/></Relationships>

</file>

<file path=ppt/slides/_rels/slide33.xml.rels><?xml version="1.0" encoding="UTF-8"?>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hyperlink" Target="https://www.tutorialspoint.com/cprogramming/c_pointer_to_pointer.htm" TargetMode="External"/></Relationships>

</file>

<file path=ppt/slides/_rels/slide34.xml.rels><?xml version="1.0" encoding="UTF-8"?>
<Relationships xmlns="http://schemas.openxmlformats.org/package/2006/relationships"><Relationship Id="rId1" Type="http://schemas.openxmlformats.org/officeDocument/2006/relationships/slideLayout" Target="../slideLayouts/slideLayout27.xml"/></Relationships>

</file>

<file path=ppt/slides/_rels/slide35.xml.rels><?xml version="1.0" encoding="UTF-8"?>
<Relationships xmlns="http://schemas.openxmlformats.org/package/2006/relationships"><Relationship Id="rId1" Type="http://schemas.openxmlformats.org/officeDocument/2006/relationships/slideLayout" Target="../slideLayouts/slideLayout27.xml"/></Relationships>

</file>

<file path=ppt/slides/_rels/slide36.xml.rels><?xml version="1.0" encoding="UTF-8"?>
<Relationships xmlns="http://schemas.openxmlformats.org/package/2006/relationships"><Relationship Id="rId1" Type="http://schemas.openxmlformats.org/officeDocument/2006/relationships/slideLayout" Target="../slideLayouts/slideLayout27.xml"/></Relationships>

</file>

<file path=ppt/slides/_rels/slide37.xml.rels><?xml version="1.0" encoding="UTF-8"?>
<Relationships xmlns="http://schemas.openxmlformats.org/package/2006/relationships"><Relationship Id="rId1" Type="http://schemas.openxmlformats.org/officeDocument/2006/relationships/slideLayout" Target="../slideLayouts/slideLayout27.xml"/></Relationships>

</file>

<file path=ppt/slides/_rels/slide38.xml.rels><?xml version="1.0" encoding="UTF-8"?>
<Relationships xmlns="http://schemas.openxmlformats.org/package/2006/relationships"><Relationship Id="rId1" Type="http://schemas.openxmlformats.org/officeDocument/2006/relationships/slideLayout" Target="../slideLayouts/slideLayout27.xml"/></Relationships>

</file>

<file path=ppt/slides/_rels/slide39.xml.rels><?xml version="1.0" encoding="UTF-8"?>
<Relationships xmlns="http://schemas.openxmlformats.org/package/2006/relationships"><Relationship Id="rId1" Type="http://schemas.openxmlformats.org/officeDocument/2006/relationships/slideLayout" Target="../slideLayouts/slideLayout27.xml"/></Relationships>

</file>

<file path=ppt/slides/_rels/slide40.xml.rels><?xml version="1.0" encoding="UTF-8"?>
<Relationships xmlns="http://schemas.openxmlformats.org/package/2006/relationships"><Relationship Id="rId1" Type="http://schemas.openxmlformats.org/officeDocument/2006/relationships/slideLayout" Target="../slideLayouts/slideLayout27.xml"/></Relationships>

</file>

<file path=ppt/slides/_rels/slide41.xml.rels><?xml version="1.0" encoding="UTF-8"?>
<Relationships xmlns="http://schemas.openxmlformats.org/package/2006/relationships"><Relationship Id="rId1" Type="http://schemas.openxmlformats.org/officeDocument/2006/relationships/slideLayout" Target="../slideLayouts/slideLayout27.xml"/></Relationships>

</file>

<file path=ppt/slides/_rels/slide42.xml.rels><?xml version="1.0" encoding="UTF-8"?>
<Relationships xmlns="http://schemas.openxmlformats.org/package/2006/relationships"><Relationship Id="rId1" Type="http://schemas.openxmlformats.org/officeDocument/2006/relationships/slideLayout" Target="../slideLayouts/slideLayout27.xml"/></Relationships>

</file>

<file path=ppt/slides/_rels/slide43.xml.rels><?xml version="1.0" encoding="UTF-8"?>
<Relationships xmlns="http://schemas.openxmlformats.org/package/2006/relationships"><Relationship Id="rId1" Type="http://schemas.openxmlformats.org/officeDocument/2006/relationships/slideLayout" Target="../slideLayouts/slideLayout27.xml"/></Relationships>

</file>

<file path=ppt/slides/_rels/slide44.xml.rels><?xml version="1.0" encoding="UTF-8"?>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image" Target="../media/image21.png"/></Relationships>

</file>

<file path=ppt/slides/_rels/slide45.xml.rels><?xml version="1.0" encoding="UTF-8"?>
<Relationships xmlns="http://schemas.openxmlformats.org/package/2006/relationships"><Relationship Id="rId1" Type="http://schemas.openxmlformats.org/officeDocument/2006/relationships/slideLayout" Target="../slideLayouts/slideLayout27.xml"/></Relationships>

</file>

<file path=ppt/slides/_rels/slide46.xml.rels><?xml version="1.0" encoding="UTF-8"?>
<Relationships xmlns="http://schemas.openxmlformats.org/package/2006/relationships"><Relationship Id="rId1" Type="http://schemas.openxmlformats.org/officeDocument/2006/relationships/slideLayout" Target="../slideLayouts/slideLayout27.xml"/></Relationships>

</file>

<file path=ppt/slides/_rels/slide47.xml.rels><?xml version="1.0" encoding="UTF-8"?>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image" Target="../media/image22.png"/></Relationships>

</file>

<file path=ppt/slides/_rels/slide48.xml.rels><?xml version="1.0" encoding="UTF-8"?>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image" Target="../media/image23.png"/><Relationship Id="rId3" Type="http://schemas.openxmlformats.org/officeDocument/2006/relationships/image" Target="../media/image24.png"/></Relationships>

</file>

<file path=ppt/slides/_rels/slide49.xml.rels><?xml version="1.0" encoding="UTF-8"?>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image" Target="../media/image2.jpeg"/><Relationship Id="rId3" Type="http://schemas.openxmlformats.org/officeDocument/2006/relationships/image" Target="../media/image25.png"/><Relationship Id="rId4" Type="http://schemas.openxmlformats.org/officeDocument/2006/relationships/image" Target="../media/image26.png"/><Relationship Id="rId5" Type="http://schemas.openxmlformats.org/officeDocument/2006/relationships/image" Target="../media/image27.png"/><Relationship Id="rId6" Type="http://schemas.openxmlformats.org/officeDocument/2006/relationships/image" Target="../media/image28.png"/></Relationships>

</file>

<file path=ppt/slides/_rels/slide50.xml.rels><?xml version="1.0" encoding="UTF-8"?>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hyperlink" Target="https://www.reddit.com/r/Python/" TargetMode="External"/><Relationship Id="rId3" Type="http://schemas.openxmlformats.org/officeDocument/2006/relationships/hyperlink" Target="http://learnyouahaskell.com" TargetMode="External"/><Relationship Id="rId4" Type="http://schemas.openxmlformats.org/officeDocument/2006/relationships/hyperlink" Target="https://www.raywenderlich.com" TargetMode="External"/><Relationship Id="rId5" Type="http://schemas.openxmlformats.org/officeDocument/2006/relationships/hyperlink" Target="http://equallysimple.com/best-android-development-video-tutorials/" TargetMode="External"/><Relationship Id="rId6" Type="http://schemas.openxmlformats.org/officeDocument/2006/relationships/hyperlink" Target="https://facebook.github.io/react-native/" TargetMode="External"/><Relationship Id="rId7" Type="http://schemas.openxmlformats.org/officeDocument/2006/relationships/hyperlink" Target="https://www.reddit.com/r/raspberry_pi/" TargetMode="External"/><Relationship Id="rId8" Type="http://schemas.openxmlformats.org/officeDocument/2006/relationships/hyperlink" Target="https://www.reddit.com/r/arduino/" TargetMode="External"/><Relationship Id="rId9" Type="http://schemas.openxmlformats.org/officeDocument/2006/relationships/hyperlink" Target="http://www.embedded.com/design/prototyping-and-development/4006429/FPGA-programming-step-by-step" TargetMode="External"/><Relationship Id="rId10" Type="http://schemas.openxmlformats.org/officeDocument/2006/relationships/hyperlink" Target="http://gpgpu.org" TargetMode="External"/></Relationships>

</file>

<file path=ppt/slides/_rels/slide51.xml.rels><?xml version="1.0" encoding="UTF-8"?>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image" Target="../media/image9.tif"/></Relationships>

</file>

<file path=ppt/slides/_rels/slide52.xml.rels><?xml version="1.0" encoding="UTF-8"?>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image" Target="../media/image3.jpeg"/></Relationships>

</file>

<file path=ppt/slides/_rels/slide53.xml.rels><?xml version="1.0" encoding="UTF-8"?>
<Relationships xmlns="http://schemas.openxmlformats.org/package/2006/relationships"><Relationship Id="rId1" Type="http://schemas.openxmlformats.org/officeDocument/2006/relationships/slideLayout" Target="../slideLayouts/slideLayout25.xml"/></Relationships>

</file>

<file path=ppt/slides/_rels/slide54.xml.rels><?xml version="1.0" encoding="UTF-8"?>
<Relationships xmlns="http://schemas.openxmlformats.org/package/2006/relationships"><Relationship Id="rId1" Type="http://schemas.openxmlformats.org/officeDocument/2006/relationships/slideLayout" Target="../slideLayouts/slideLayout25.xml"/></Relationships>

</file>

<file path=ppt/slides/_rels/slide55.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hyperlink" Target="https://en.wikipedia.org/wiki/Theory_of_computation" TargetMode="External"/><Relationship Id="rId3" Type="http://schemas.openxmlformats.org/officeDocument/2006/relationships/hyperlink" Target="https://explorecourses.stanford.edu/search;jsessionid=1xnekjf0f94bc1gql4to9qrgzp?view=catalog&amp;academicYear=&amp;page=0&amp;q=CS&amp;filter-departmentcode-CS=on&amp;filter-coursestatus-Active=on&amp;filter-term-Autumn=on" TargetMode="External"/><Relationship Id="rId4" Type="http://schemas.openxmlformats.org/officeDocument/2006/relationships/hyperlink" Target="https://www.theguardian.com/technology/self-driving-cars"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77" name="Wednesday, June 6, 2018"/>
          <p:cNvSpPr txBox="1"/>
          <p:nvPr>
            <p:ph type="title"/>
          </p:nvPr>
        </p:nvSpPr>
        <p:spPr>
          <a:xfrm>
            <a:off x="1064070" y="5076480"/>
            <a:ext cx="10007601" cy="1993146"/>
          </a:xfrm>
          <a:prstGeom prst="rect">
            <a:avLst/>
          </a:prstGeom>
        </p:spPr>
        <p:txBody>
          <a:bodyPr/>
          <a:lstStyle/>
          <a:p>
            <a:pPr/>
            <a:r>
              <a:t>Wednesday, June 6, 2018</a:t>
            </a:r>
          </a:p>
        </p:txBody>
      </p:sp>
      <p:sp>
        <p:nvSpPr>
          <p:cNvPr id="278" name="Programming Abstractions…"/>
          <p:cNvSpPr txBox="1"/>
          <p:nvPr>
            <p:ph type="body" sz="half" idx="1"/>
          </p:nvPr>
        </p:nvSpPr>
        <p:spPr>
          <a:xfrm>
            <a:off x="1066800" y="7213600"/>
            <a:ext cx="11372420" cy="6209677"/>
          </a:xfrm>
          <a:prstGeom prst="rect">
            <a:avLst/>
          </a:prstGeom>
        </p:spPr>
        <p:txBody>
          <a:bodyPr/>
          <a:lstStyle/>
          <a:p>
            <a:pPr>
              <a:defRPr>
                <a:solidFill>
                  <a:srgbClr val="000000"/>
                </a:solidFill>
              </a:defRPr>
            </a:pPr>
            <a:r>
              <a:t>Programming Abstractions</a:t>
            </a:r>
          </a:p>
          <a:p>
            <a:pPr>
              <a:defRPr>
                <a:solidFill>
                  <a:srgbClr val="000000"/>
                </a:solidFill>
              </a:defRPr>
            </a:pPr>
            <a:r>
              <a:t>Spring 2018</a:t>
            </a:r>
          </a:p>
          <a:p>
            <a:pPr>
              <a:defRPr>
                <a:solidFill>
                  <a:srgbClr val="000000"/>
                </a:solidFill>
              </a:defRPr>
            </a:pPr>
            <a:r>
              <a:t>Stanford University </a:t>
            </a:r>
          </a:p>
          <a:p>
            <a:pPr>
              <a:defRPr>
                <a:solidFill>
                  <a:srgbClr val="000000"/>
                </a:solidFill>
              </a:defRPr>
            </a:pPr>
            <a:r>
              <a:t>Computer Science Department</a:t>
            </a:r>
          </a:p>
          <a:p>
            <a:pPr>
              <a:defRPr>
                <a:solidFill>
                  <a:srgbClr val="000000"/>
                </a:solidFill>
              </a:defRPr>
            </a:pPr>
          </a:p>
          <a:p>
            <a:pPr>
              <a:defRPr>
                <a:solidFill>
                  <a:srgbClr val="000000"/>
                </a:solidFill>
              </a:defRPr>
            </a:pPr>
            <a:r>
              <a:t>Lecturer: Chris Gregg</a:t>
            </a:r>
          </a:p>
        </p:txBody>
      </p:sp>
      <p:sp>
        <p:nvSpPr>
          <p:cNvPr id="279" name="CS 106B…"/>
          <p:cNvSpPr txBox="1"/>
          <p:nvPr/>
        </p:nvSpPr>
        <p:spPr>
          <a:xfrm>
            <a:off x="1063288" y="415500"/>
            <a:ext cx="10501680" cy="451700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p>
            <a:pPr algn="l" defTabSz="478790">
              <a:defRPr sz="11078">
                <a:solidFill>
                  <a:srgbClr val="7F0325"/>
                </a:solidFill>
              </a:defRPr>
            </a:pPr>
            <a:r>
              <a:t>CS 106B</a:t>
            </a:r>
          </a:p>
          <a:p>
            <a:pPr algn="l" defTabSz="478790">
              <a:defRPr sz="8700">
                <a:solidFill>
                  <a:srgbClr val="7F0325"/>
                </a:solidFill>
              </a:defRPr>
            </a:pPr>
            <a:r>
              <a:t>Lecture 28: Conclusion</a:t>
            </a:r>
          </a:p>
        </p:txBody>
      </p:sp>
      <p:pic>
        <p:nvPicPr>
          <p:cNvPr id="280" name="Image" descr="Image"/>
          <p:cNvPicPr>
            <a:picLocks noChangeAspect="1"/>
          </p:cNvPicPr>
          <p:nvPr/>
        </p:nvPicPr>
        <p:blipFill>
          <a:blip r:embed="rId2">
            <a:extLst/>
          </a:blip>
          <a:stretch>
            <a:fillRect/>
          </a:stretch>
        </p:blipFill>
        <p:spPr>
          <a:xfrm>
            <a:off x="11237377" y="2709778"/>
            <a:ext cx="12475854" cy="8296444"/>
          </a:xfrm>
          <a:prstGeom prst="rect">
            <a:avLst/>
          </a:prstGeom>
          <a:ln w="12700">
            <a:miter lim="400000"/>
          </a:ln>
        </p:spPr>
      </p:pic>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82" name="Today's Topic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Today's Topics</a:t>
            </a:r>
          </a:p>
        </p:txBody>
      </p:sp>
      <p:sp>
        <p:nvSpPr>
          <p:cNvPr id="283" name="Logistics…"/>
          <p:cNvSpPr txBox="1"/>
          <p:nvPr/>
        </p:nvSpPr>
        <p:spPr>
          <a:xfrm>
            <a:off x="903694" y="4907533"/>
            <a:ext cx="22576612" cy="523975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228600" indent="-228600" algn="l">
              <a:buSzPct val="100000"/>
              <a:buChar char="•"/>
              <a:defRPr sz="4900"/>
            </a:pPr>
            <a:r>
              <a:t>Logistics</a:t>
            </a:r>
          </a:p>
          <a:p>
            <a:pPr lvl="1" marL="457200" indent="-228600" algn="l">
              <a:buSzPct val="100000"/>
              <a:buChar char="•"/>
              <a:defRPr sz="4900"/>
            </a:pPr>
            <a:r>
              <a:t>Final Exam Friday, 8:30am. We will have some power strips, but make sure you have a full battery on your laptop!</a:t>
            </a:r>
          </a:p>
          <a:p>
            <a:pPr algn="l">
              <a:defRPr sz="4900"/>
            </a:pPr>
          </a:p>
          <a:p>
            <a:pPr marL="228600" indent="-228600" algn="l">
              <a:buSzPct val="100000"/>
              <a:buChar char="•"/>
              <a:defRPr sz="4900"/>
            </a:pPr>
            <a:r>
              <a:t>Where we have been</a:t>
            </a:r>
          </a:p>
          <a:p>
            <a:pPr marL="228600" indent="-228600" algn="l">
              <a:buSzPct val="100000"/>
              <a:buChar char="•"/>
              <a:defRPr sz="4900"/>
            </a:pPr>
            <a:r>
              <a:t>Where you are going</a:t>
            </a:r>
          </a:p>
          <a:p>
            <a:pPr lvl="1" marL="457200" indent="-228600" algn="l">
              <a:buSzPct val="100000"/>
              <a:buChar char="•"/>
              <a:defRPr sz="4900"/>
            </a:pPr>
            <a:r>
              <a:t>How to Prepare for CS107</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85" name="Where We Have Bee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Where We Have Been</a:t>
            </a:r>
          </a:p>
        </p:txBody>
      </p:sp>
      <p:sp>
        <p:nvSpPr>
          <p:cNvPr id="286" name="CS 106B"/>
          <p:cNvSpPr txBox="1"/>
          <p:nvPr/>
        </p:nvSpPr>
        <p:spPr>
          <a:xfrm>
            <a:off x="9628504" y="6057269"/>
            <a:ext cx="5126991" cy="160146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10000"/>
            </a:lvl1pPr>
          </a:lstStyle>
          <a:p>
            <a:pPr/>
            <a:r>
              <a:t>CS 106B</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88" name="Where We Have Been: Game of Lif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Where We Have Been: Game of Life</a:t>
            </a:r>
          </a:p>
        </p:txBody>
      </p:sp>
      <p:pic>
        <p:nvPicPr>
          <p:cNvPr id="289" name="Image" descr="Image"/>
          <p:cNvPicPr>
            <a:picLocks noChangeAspect="1"/>
          </p:cNvPicPr>
          <p:nvPr/>
        </p:nvPicPr>
        <p:blipFill>
          <a:blip r:embed="rId2">
            <a:extLst/>
          </a:blip>
          <a:stretch>
            <a:fillRect/>
          </a:stretch>
        </p:blipFill>
        <p:spPr>
          <a:xfrm>
            <a:off x="975404" y="3608805"/>
            <a:ext cx="12521815" cy="6498390"/>
          </a:xfrm>
          <a:prstGeom prst="rect">
            <a:avLst/>
          </a:prstGeom>
          <a:ln w="12700">
            <a:miter lim="400000"/>
          </a:ln>
        </p:spPr>
      </p:pic>
      <p:pic>
        <p:nvPicPr>
          <p:cNvPr id="290" name="Image" descr="Image"/>
          <p:cNvPicPr>
            <a:picLocks noChangeAspect="1"/>
          </p:cNvPicPr>
          <p:nvPr/>
        </p:nvPicPr>
        <p:blipFill>
          <a:blip r:embed="rId3">
            <a:extLst/>
          </a:blip>
          <a:stretch>
            <a:fillRect/>
          </a:stretch>
        </p:blipFill>
        <p:spPr>
          <a:xfrm>
            <a:off x="14662954" y="2136355"/>
            <a:ext cx="7730952" cy="9443290"/>
          </a:xfrm>
          <a:prstGeom prst="rect">
            <a:avLst/>
          </a:prstGeom>
          <a:ln w="12700">
            <a:miter lim="400000"/>
          </a:ln>
        </p:spPr>
      </p:pic>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294" name="Group"/>
          <p:cNvGrpSpPr/>
          <p:nvPr/>
        </p:nvGrpSpPr>
        <p:grpSpPr>
          <a:xfrm>
            <a:off x="-57113" y="-6902"/>
            <a:ext cx="24498226" cy="1524590"/>
            <a:chOff x="1" y="0"/>
            <a:chExt cx="24498225" cy="1524588"/>
          </a:xfrm>
        </p:grpSpPr>
        <p:sp>
          <p:nvSpPr>
            <p:cNvPr id="292" name="Rectangle"/>
            <p:cNvSpPr/>
            <p:nvPr/>
          </p:nvSpPr>
          <p:spPr>
            <a:xfrm>
              <a:off x="1" y="-1"/>
              <a:ext cx="24498226" cy="1524590"/>
            </a:xfrm>
            <a:prstGeom prst="rect">
              <a:avLst/>
            </a:prstGeom>
            <a:solidFill>
              <a:srgbClr val="7F0325"/>
            </a:solidFill>
            <a:ln w="12700" cap="flat">
              <a:noFill/>
              <a:miter lim="400000"/>
            </a:ln>
            <a:effectLst/>
          </p:spPr>
          <p:txBody>
            <a:bodyPr wrap="square" lIns="50800" tIns="50800" rIns="50800" bIns="50800" numCol="1" anchor="ctr">
              <a:noAutofit/>
            </a:bodyPr>
            <a:lstStyle/>
            <a:p>
              <a:pPr>
                <a:defRPr sz="8500">
                  <a:solidFill>
                    <a:srgbClr val="FFFFFF"/>
                  </a:solidFill>
                </a:defRPr>
              </a:pPr>
            </a:p>
          </p:txBody>
        </p:sp>
        <p:sp>
          <p:nvSpPr>
            <p:cNvPr id="293" name="Where We Have Been: Fractals"/>
            <p:cNvSpPr txBox="1"/>
            <p:nvPr/>
          </p:nvSpPr>
          <p:spPr>
            <a:xfrm>
              <a:off x="1" y="79450"/>
              <a:ext cx="24498226" cy="136568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sz="8500">
                  <a:solidFill>
                    <a:srgbClr val="FFFFFF"/>
                  </a:solidFill>
                </a:defRPr>
              </a:lvl1pPr>
            </a:lstStyle>
            <a:p>
              <a:pPr/>
              <a:r>
                <a:t>Where We Have Been: Fractals</a:t>
              </a:r>
            </a:p>
          </p:txBody>
        </p:sp>
      </p:grpSp>
      <p:pic>
        <p:nvPicPr>
          <p:cNvPr id="295" name="Image" descr="Image"/>
          <p:cNvPicPr>
            <a:picLocks noChangeAspect="1"/>
          </p:cNvPicPr>
          <p:nvPr/>
        </p:nvPicPr>
        <p:blipFill>
          <a:blip r:embed="rId2">
            <a:extLst/>
          </a:blip>
          <a:srcRect l="33576" t="0" r="0" b="0"/>
          <a:stretch>
            <a:fillRect/>
          </a:stretch>
        </p:blipFill>
        <p:spPr>
          <a:xfrm>
            <a:off x="637514" y="4317920"/>
            <a:ext cx="14922810" cy="6477001"/>
          </a:xfrm>
          <a:prstGeom prst="rect">
            <a:avLst/>
          </a:prstGeom>
          <a:ln w="12700">
            <a:miter lim="400000"/>
          </a:ln>
        </p:spPr>
      </p:pic>
      <p:pic>
        <p:nvPicPr>
          <p:cNvPr id="296" name="Image" descr="Image"/>
          <p:cNvPicPr>
            <a:picLocks noChangeAspect="1"/>
          </p:cNvPicPr>
          <p:nvPr/>
        </p:nvPicPr>
        <p:blipFill>
          <a:blip r:embed="rId3">
            <a:extLst/>
          </a:blip>
          <a:stretch>
            <a:fillRect/>
          </a:stretch>
        </p:blipFill>
        <p:spPr>
          <a:xfrm>
            <a:off x="16091988" y="2726922"/>
            <a:ext cx="7288816" cy="9009096"/>
          </a:xfrm>
          <a:prstGeom prst="rect">
            <a:avLst/>
          </a:prstGeom>
          <a:ln w="12700">
            <a:miter lim="400000"/>
          </a:ln>
        </p:spPr>
      </p:pic>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300" name="Group"/>
          <p:cNvGrpSpPr/>
          <p:nvPr/>
        </p:nvGrpSpPr>
        <p:grpSpPr>
          <a:xfrm>
            <a:off x="-57113" y="-6902"/>
            <a:ext cx="24498226" cy="1524590"/>
            <a:chOff x="1" y="0"/>
            <a:chExt cx="24498225" cy="1524588"/>
          </a:xfrm>
        </p:grpSpPr>
        <p:sp>
          <p:nvSpPr>
            <p:cNvPr id="298" name="Rectangle"/>
            <p:cNvSpPr/>
            <p:nvPr/>
          </p:nvSpPr>
          <p:spPr>
            <a:xfrm>
              <a:off x="1" y="-1"/>
              <a:ext cx="24498226" cy="1524590"/>
            </a:xfrm>
            <a:prstGeom prst="rect">
              <a:avLst/>
            </a:prstGeom>
            <a:solidFill>
              <a:srgbClr val="7F0325"/>
            </a:solidFill>
            <a:ln w="12700" cap="flat">
              <a:noFill/>
              <a:miter lim="400000"/>
            </a:ln>
            <a:effectLst/>
          </p:spPr>
          <p:txBody>
            <a:bodyPr wrap="square" lIns="50800" tIns="50800" rIns="50800" bIns="50800" numCol="1" anchor="ctr">
              <a:noAutofit/>
            </a:bodyPr>
            <a:lstStyle/>
            <a:p>
              <a:pPr>
                <a:defRPr sz="8500">
                  <a:solidFill>
                    <a:srgbClr val="FFFFFF"/>
                  </a:solidFill>
                </a:defRPr>
              </a:pPr>
            </a:p>
          </p:txBody>
        </p:sp>
        <p:sp>
          <p:nvSpPr>
            <p:cNvPr id="299" name="Where We Have Been: Backtracking"/>
            <p:cNvSpPr txBox="1"/>
            <p:nvPr/>
          </p:nvSpPr>
          <p:spPr>
            <a:xfrm>
              <a:off x="1" y="79450"/>
              <a:ext cx="24498226" cy="136568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sz="8500">
                  <a:solidFill>
                    <a:srgbClr val="FFFFFF"/>
                  </a:solidFill>
                </a:defRPr>
              </a:lvl1pPr>
            </a:lstStyle>
            <a:p>
              <a:pPr/>
              <a:r>
                <a:t>Where We Have Been: Backtracking</a:t>
              </a:r>
            </a:p>
          </p:txBody>
        </p:sp>
      </p:grpSp>
      <p:pic>
        <p:nvPicPr>
          <p:cNvPr id="301" name="Image" descr="Image"/>
          <p:cNvPicPr>
            <a:picLocks noChangeAspect="1"/>
          </p:cNvPicPr>
          <p:nvPr/>
        </p:nvPicPr>
        <p:blipFill>
          <a:blip r:embed="rId2">
            <a:extLst/>
          </a:blip>
          <a:stretch>
            <a:fillRect/>
          </a:stretch>
        </p:blipFill>
        <p:spPr>
          <a:xfrm>
            <a:off x="5142499" y="3061454"/>
            <a:ext cx="14099002" cy="9305341"/>
          </a:xfrm>
          <a:prstGeom prst="rect">
            <a:avLst/>
          </a:prstGeom>
          <a:ln w="63500">
            <a:solidFill>
              <a:srgbClr val="000000"/>
            </a:solidFill>
            <a:miter lim="400000"/>
          </a:ln>
        </p:spPr>
      </p:pic>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303" name="Image" descr="Image"/>
          <p:cNvPicPr>
            <a:picLocks noChangeAspect="1"/>
          </p:cNvPicPr>
          <p:nvPr/>
        </p:nvPicPr>
        <p:blipFill>
          <a:blip r:embed="rId2">
            <a:extLst/>
          </a:blip>
          <a:stretch>
            <a:fillRect/>
          </a:stretch>
        </p:blipFill>
        <p:spPr>
          <a:xfrm>
            <a:off x="7337790" y="7557840"/>
            <a:ext cx="15019251" cy="6578353"/>
          </a:xfrm>
          <a:prstGeom prst="rect">
            <a:avLst/>
          </a:prstGeom>
          <a:ln w="12700">
            <a:miter lim="400000"/>
          </a:ln>
        </p:spPr>
      </p:pic>
      <p:grpSp>
        <p:nvGrpSpPr>
          <p:cNvPr id="306" name="Group"/>
          <p:cNvGrpSpPr/>
          <p:nvPr/>
        </p:nvGrpSpPr>
        <p:grpSpPr>
          <a:xfrm>
            <a:off x="-57113" y="-6902"/>
            <a:ext cx="24498226" cy="1524590"/>
            <a:chOff x="1" y="0"/>
            <a:chExt cx="24498225" cy="1524588"/>
          </a:xfrm>
        </p:grpSpPr>
        <p:sp>
          <p:nvSpPr>
            <p:cNvPr id="304" name="Rectangle"/>
            <p:cNvSpPr/>
            <p:nvPr/>
          </p:nvSpPr>
          <p:spPr>
            <a:xfrm>
              <a:off x="1" y="-1"/>
              <a:ext cx="24498226" cy="1524590"/>
            </a:xfrm>
            <a:prstGeom prst="rect">
              <a:avLst/>
            </a:prstGeom>
            <a:solidFill>
              <a:srgbClr val="7F0325"/>
            </a:solidFill>
            <a:ln w="12700" cap="flat">
              <a:noFill/>
              <a:miter lim="400000"/>
            </a:ln>
            <a:effectLst/>
          </p:spPr>
          <p:txBody>
            <a:bodyPr wrap="square" lIns="50800" tIns="50800" rIns="50800" bIns="50800" numCol="1" anchor="ctr">
              <a:noAutofit/>
            </a:bodyPr>
            <a:lstStyle/>
            <a:p>
              <a:pPr>
                <a:defRPr sz="8500">
                  <a:solidFill>
                    <a:srgbClr val="FFFFFF"/>
                  </a:solidFill>
                </a:defRPr>
              </a:pPr>
            </a:p>
          </p:txBody>
        </p:sp>
        <p:sp>
          <p:nvSpPr>
            <p:cNvPr id="305" name="Where We Have Been: Linked Lists and Heaps"/>
            <p:cNvSpPr txBox="1"/>
            <p:nvPr/>
          </p:nvSpPr>
          <p:spPr>
            <a:xfrm>
              <a:off x="1" y="79450"/>
              <a:ext cx="24498226" cy="136568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sz="8500">
                  <a:solidFill>
                    <a:srgbClr val="FFFFFF"/>
                  </a:solidFill>
                </a:defRPr>
              </a:lvl1pPr>
            </a:lstStyle>
            <a:p>
              <a:pPr/>
              <a:r>
                <a:t>Where We Have Been: Linked Lists and Heaps</a:t>
              </a:r>
            </a:p>
          </p:txBody>
        </p:sp>
      </p:grpSp>
      <p:pic>
        <p:nvPicPr>
          <p:cNvPr id="307" name="Image" descr="Image"/>
          <p:cNvPicPr>
            <a:picLocks noChangeAspect="1"/>
          </p:cNvPicPr>
          <p:nvPr/>
        </p:nvPicPr>
        <p:blipFill>
          <a:blip r:embed="rId3">
            <a:extLst/>
          </a:blip>
          <a:stretch>
            <a:fillRect/>
          </a:stretch>
        </p:blipFill>
        <p:spPr>
          <a:xfrm>
            <a:off x="172659" y="1980867"/>
            <a:ext cx="17297401" cy="5867401"/>
          </a:xfrm>
          <a:prstGeom prst="rect">
            <a:avLst/>
          </a:prstGeom>
          <a:ln w="12700">
            <a:miter lim="400000"/>
          </a:ln>
        </p:spPr>
      </p:pic>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311" name="Group"/>
          <p:cNvGrpSpPr/>
          <p:nvPr/>
        </p:nvGrpSpPr>
        <p:grpSpPr>
          <a:xfrm>
            <a:off x="-57113" y="-6902"/>
            <a:ext cx="24498226" cy="1524590"/>
            <a:chOff x="1" y="0"/>
            <a:chExt cx="24498225" cy="1524588"/>
          </a:xfrm>
        </p:grpSpPr>
        <p:sp>
          <p:nvSpPr>
            <p:cNvPr id="309" name="Rectangle"/>
            <p:cNvSpPr/>
            <p:nvPr/>
          </p:nvSpPr>
          <p:spPr>
            <a:xfrm>
              <a:off x="1" y="-1"/>
              <a:ext cx="24498226" cy="1524590"/>
            </a:xfrm>
            <a:prstGeom prst="rect">
              <a:avLst/>
            </a:prstGeom>
            <a:solidFill>
              <a:srgbClr val="7F0325"/>
            </a:solidFill>
            <a:ln w="12700" cap="flat">
              <a:noFill/>
              <a:miter lim="400000"/>
            </a:ln>
            <a:effectLst/>
          </p:spPr>
          <p:txBody>
            <a:bodyPr wrap="square" lIns="50800" tIns="50800" rIns="50800" bIns="50800" numCol="1" anchor="ctr">
              <a:noAutofit/>
            </a:bodyPr>
            <a:lstStyle/>
            <a:p>
              <a:pPr>
                <a:defRPr sz="8500">
                  <a:solidFill>
                    <a:srgbClr val="FFFFFF"/>
                  </a:solidFill>
                </a:defRPr>
              </a:pPr>
            </a:p>
          </p:txBody>
        </p:sp>
        <p:sp>
          <p:nvSpPr>
            <p:cNvPr id="310" name="Where We Have Been: Binary Trees"/>
            <p:cNvSpPr txBox="1"/>
            <p:nvPr/>
          </p:nvSpPr>
          <p:spPr>
            <a:xfrm>
              <a:off x="1" y="79450"/>
              <a:ext cx="24498226" cy="136568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sz="8500">
                  <a:solidFill>
                    <a:srgbClr val="FFFFFF"/>
                  </a:solidFill>
                </a:defRPr>
              </a:lvl1pPr>
            </a:lstStyle>
            <a:p>
              <a:pPr/>
              <a:r>
                <a:t>Where We Have Been: Binary Trees</a:t>
              </a:r>
            </a:p>
          </p:txBody>
        </p:sp>
      </p:grpSp>
      <p:pic>
        <p:nvPicPr>
          <p:cNvPr id="312" name="Image" descr="Image"/>
          <p:cNvPicPr>
            <a:picLocks noChangeAspect="1"/>
          </p:cNvPicPr>
          <p:nvPr/>
        </p:nvPicPr>
        <p:blipFill>
          <a:blip r:embed="rId2">
            <a:extLst/>
          </a:blip>
          <a:stretch>
            <a:fillRect/>
          </a:stretch>
        </p:blipFill>
        <p:spPr>
          <a:xfrm>
            <a:off x="1584139" y="2263122"/>
            <a:ext cx="7429501" cy="8521701"/>
          </a:xfrm>
          <a:prstGeom prst="rect">
            <a:avLst/>
          </a:prstGeom>
          <a:ln w="12700">
            <a:miter lim="400000"/>
          </a:ln>
        </p:spPr>
      </p:pic>
      <p:sp>
        <p:nvSpPr>
          <p:cNvPr id="313" name="Huffman!"/>
          <p:cNvSpPr txBox="1"/>
          <p:nvPr/>
        </p:nvSpPr>
        <p:spPr>
          <a:xfrm>
            <a:off x="10905807" y="6435409"/>
            <a:ext cx="2572386"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Huffman!</a:t>
            </a: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317" name="Group"/>
          <p:cNvGrpSpPr/>
          <p:nvPr/>
        </p:nvGrpSpPr>
        <p:grpSpPr>
          <a:xfrm>
            <a:off x="-57113" y="-6902"/>
            <a:ext cx="24498226" cy="1524590"/>
            <a:chOff x="1" y="0"/>
            <a:chExt cx="24498225" cy="1524588"/>
          </a:xfrm>
        </p:grpSpPr>
        <p:sp>
          <p:nvSpPr>
            <p:cNvPr id="315" name="Rectangle"/>
            <p:cNvSpPr/>
            <p:nvPr/>
          </p:nvSpPr>
          <p:spPr>
            <a:xfrm>
              <a:off x="1" y="-1"/>
              <a:ext cx="24498226" cy="1524590"/>
            </a:xfrm>
            <a:prstGeom prst="rect">
              <a:avLst/>
            </a:prstGeom>
            <a:solidFill>
              <a:srgbClr val="7F0325"/>
            </a:solidFill>
            <a:ln w="12700" cap="flat">
              <a:noFill/>
              <a:miter lim="400000"/>
            </a:ln>
            <a:effectLst/>
          </p:spPr>
          <p:txBody>
            <a:bodyPr wrap="square" lIns="50800" tIns="50800" rIns="50800" bIns="50800" numCol="1" anchor="ctr">
              <a:noAutofit/>
            </a:bodyPr>
            <a:lstStyle/>
            <a:p>
              <a:pPr>
                <a:defRPr sz="8500">
                  <a:solidFill>
                    <a:srgbClr val="FFFFFF"/>
                  </a:solidFill>
                </a:defRPr>
              </a:pPr>
            </a:p>
          </p:txBody>
        </p:sp>
        <p:sp>
          <p:nvSpPr>
            <p:cNvPr id="316" name="Where We Have Been: Graphs"/>
            <p:cNvSpPr txBox="1"/>
            <p:nvPr/>
          </p:nvSpPr>
          <p:spPr>
            <a:xfrm>
              <a:off x="1" y="79450"/>
              <a:ext cx="24498226" cy="136568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sz="8500">
                  <a:solidFill>
                    <a:srgbClr val="FFFFFF"/>
                  </a:solidFill>
                </a:defRPr>
              </a:lvl1pPr>
            </a:lstStyle>
            <a:p>
              <a:pPr/>
              <a:r>
                <a:t>Where We Have Been: Graphs</a:t>
              </a:r>
            </a:p>
          </p:txBody>
        </p:sp>
      </p:grpSp>
      <p:pic>
        <p:nvPicPr>
          <p:cNvPr id="318" name="Image" descr="Image"/>
          <p:cNvPicPr>
            <a:picLocks noChangeAspect="1"/>
          </p:cNvPicPr>
          <p:nvPr/>
        </p:nvPicPr>
        <p:blipFill>
          <a:blip r:embed="rId2">
            <a:extLst/>
          </a:blip>
          <a:stretch>
            <a:fillRect/>
          </a:stretch>
        </p:blipFill>
        <p:spPr>
          <a:xfrm>
            <a:off x="5098660" y="1899217"/>
            <a:ext cx="14186680" cy="11877516"/>
          </a:xfrm>
          <a:prstGeom prst="rect">
            <a:avLst/>
          </a:prstGeom>
          <a:ln w="12700">
            <a:miter lim="400000"/>
          </a:ln>
        </p:spPr>
      </p:pic>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20" name="Where We Have Been: Sorting"/>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Where We Have Been: Sorting</a:t>
            </a:r>
          </a:p>
        </p:txBody>
      </p:sp>
      <p:sp>
        <p:nvSpPr>
          <p:cNvPr id="321" name="So many ways to sort things!…"/>
          <p:cNvSpPr txBox="1"/>
          <p:nvPr/>
        </p:nvSpPr>
        <p:spPr>
          <a:xfrm>
            <a:off x="1025412" y="1955503"/>
            <a:ext cx="22333176" cy="1059713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6000"/>
            </a:pPr>
            <a:r>
              <a:t>So many ways to sort things!</a:t>
            </a:r>
          </a:p>
          <a:p>
            <a:pPr algn="l">
              <a:defRPr sz="6000"/>
            </a:pPr>
            <a:r>
              <a:t>We learned:</a:t>
            </a:r>
          </a:p>
          <a:p>
            <a:pPr marL="762000" indent="-762000" algn="l">
              <a:buSzPct val="75000"/>
              <a:buFont typeface="Helvetica Neue"/>
              <a:buChar char="•"/>
              <a:defRPr sz="6000"/>
            </a:pPr>
            <a:r>
              <a:t>Insertion sort</a:t>
            </a:r>
          </a:p>
          <a:p>
            <a:pPr marL="762000" indent="-762000" algn="l">
              <a:buSzPct val="75000"/>
              <a:buFont typeface="Helvetica Neue"/>
              <a:buChar char="•"/>
              <a:defRPr sz="6000"/>
            </a:pPr>
            <a:r>
              <a:t>Selection Sort</a:t>
            </a:r>
          </a:p>
          <a:p>
            <a:pPr marL="762000" indent="-762000" algn="l">
              <a:buSzPct val="75000"/>
              <a:buFont typeface="Helvetica Neue"/>
              <a:buChar char="•"/>
              <a:defRPr sz="6000"/>
            </a:pPr>
            <a:r>
              <a:t>Merge Sort</a:t>
            </a:r>
          </a:p>
          <a:p>
            <a:pPr marL="762000" indent="-762000" algn="l">
              <a:buSzPct val="75000"/>
              <a:buFont typeface="Helvetica Neue"/>
              <a:buChar char="•"/>
              <a:defRPr sz="6000"/>
            </a:pPr>
            <a:r>
              <a:t>Quicksort</a:t>
            </a:r>
          </a:p>
          <a:p>
            <a:pPr algn="l">
              <a:defRPr sz="6000"/>
            </a:pPr>
            <a:r>
              <a:t>Other sorts:</a:t>
            </a:r>
          </a:p>
          <a:p>
            <a:pPr marL="762000" indent="-762000" algn="l">
              <a:buSzPct val="75000"/>
              <a:buFont typeface="Helvetica Neue"/>
              <a:buChar char="•"/>
              <a:defRPr sz="6000"/>
            </a:pPr>
            <a:r>
              <a:t>Shell Sort</a:t>
            </a:r>
          </a:p>
          <a:p>
            <a:pPr marL="762000" indent="-762000" algn="l">
              <a:buSzPct val="75000"/>
              <a:buFont typeface="Helvetica Neue"/>
              <a:buChar char="•"/>
              <a:defRPr sz="6000"/>
            </a:pPr>
            <a:r>
              <a:t>Heap Sort</a:t>
            </a:r>
          </a:p>
          <a:p>
            <a:pPr marL="762000" indent="-762000" algn="l">
              <a:buSzPct val="75000"/>
              <a:buFont typeface="Helvetica Neue"/>
              <a:buChar char="•"/>
              <a:defRPr sz="6000"/>
            </a:pPr>
            <a:r>
              <a:t>Tim Sort</a:t>
            </a:r>
          </a:p>
          <a:p>
            <a:pPr marL="762000" indent="-762000" algn="l">
              <a:buSzPct val="75000"/>
              <a:buFont typeface="Helvetica Neue"/>
              <a:buChar char="•"/>
              <a:defRPr sz="6000"/>
            </a:pPr>
            <a:r>
              <a:t>Radix Sort</a:t>
            </a:r>
          </a:p>
          <a:p>
            <a:pPr marL="762000" indent="-762000" algn="l">
              <a:buSzPct val="75000"/>
              <a:buFont typeface="Helvetica Neue"/>
              <a:buChar char="•"/>
              <a:defRPr sz="2000"/>
            </a:pPr>
            <a:r>
              <a:t>Bubble Sort</a:t>
            </a:r>
          </a:p>
        </p:txBody>
      </p:sp>
      <p:sp>
        <p:nvSpPr>
          <p:cNvPr id="322" name="Trying to achieve O(n log n)"/>
          <p:cNvSpPr txBox="1"/>
          <p:nvPr/>
        </p:nvSpPr>
        <p:spPr>
          <a:xfrm rot="19627753">
            <a:off x="10250635" y="7039496"/>
            <a:ext cx="10441814" cy="115531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7000">
                <a:solidFill>
                  <a:srgbClr val="7F0325"/>
                </a:solidFill>
              </a:defRPr>
            </a:lvl1pPr>
          </a:lstStyle>
          <a:p>
            <a:pPr/>
            <a:r>
              <a:t>Trying to achieve O(n log n)</a:t>
            </a:r>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24" name="Where We Have Been: C++"/>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Where We Have Been: C++</a:t>
            </a:r>
          </a:p>
        </p:txBody>
      </p:sp>
      <p:sp>
        <p:nvSpPr>
          <p:cNvPr id="325" name="For many of you, a new language!…"/>
          <p:cNvSpPr txBox="1"/>
          <p:nvPr/>
        </p:nvSpPr>
        <p:spPr>
          <a:xfrm>
            <a:off x="4384966" y="1560743"/>
            <a:ext cx="15614067" cy="11905408"/>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6000"/>
            </a:pPr>
            <a:r>
              <a:t>For many of you, a new language!</a:t>
            </a:r>
          </a:p>
          <a:p>
            <a:pPr algn="l">
              <a:defRPr sz="5400"/>
            </a:pPr>
            <a:r>
              <a:t>Highlights:</a:t>
            </a:r>
          </a:p>
          <a:p>
            <a:pPr marL="888999" indent="-888999" algn="l">
              <a:buSzPct val="75000"/>
              <a:buFont typeface="Helvetica Neue"/>
              <a:buChar char="•"/>
              <a:defRPr sz="5400"/>
            </a:pPr>
            <a:r>
              <a:t>Object oriented language with classes</a:t>
            </a:r>
          </a:p>
          <a:p>
            <a:pPr marL="888999" indent="-888999" algn="l">
              <a:buSzPct val="75000"/>
              <a:buFont typeface="Helvetica Neue"/>
              <a:buChar char="•"/>
              <a:defRPr sz="5400"/>
            </a:pPr>
            <a:r>
              <a:t>Fast (except our wonky graphics...)</a:t>
            </a:r>
          </a:p>
          <a:p>
            <a:pPr marL="888999" indent="-888999" algn="l">
              <a:buSzPct val="75000"/>
              <a:buFont typeface="Helvetica Neue"/>
              <a:buChar char="•"/>
              <a:defRPr sz="5400"/>
            </a:pPr>
            <a:r>
              <a:t>Extremely robust (too much sometimes)</a:t>
            </a:r>
          </a:p>
          <a:p>
            <a:pPr marL="888999" indent="-888999" algn="l">
              <a:buSzPct val="75000"/>
              <a:buFont typeface="Helvetica Neue"/>
              <a:buChar char="•"/>
              <a:defRPr sz="5400"/>
            </a:pPr>
            <a:r>
              <a:t>Widely used in industry and for making games</a:t>
            </a:r>
          </a:p>
          <a:p>
            <a:pPr marL="888999" indent="-888999" algn="l">
              <a:buSzPct val="75000"/>
              <a:buFont typeface="Helvetica Neue"/>
              <a:buChar char="•"/>
              <a:defRPr sz="5400"/>
            </a:pPr>
          </a:p>
          <a:p>
            <a:pPr algn="l">
              <a:defRPr sz="5400"/>
            </a:pPr>
            <a:r>
              <a:t>Differences you probably saw from other languages:</a:t>
            </a:r>
          </a:p>
          <a:p>
            <a:pPr marL="888999" indent="-888999" algn="l">
              <a:buSzPct val="75000"/>
              <a:buFont typeface="Helvetica Neue"/>
              <a:buChar char="•"/>
              <a:defRPr sz="5400"/>
            </a:pPr>
            <a:r>
              <a:t>Mutable strings</a:t>
            </a:r>
          </a:p>
          <a:p>
            <a:pPr marL="888999" indent="-888999" algn="l">
              <a:buSzPct val="75000"/>
              <a:buFont typeface="Helvetica Neue"/>
              <a:buChar char="•"/>
              <a:defRPr sz="5400"/>
            </a:pPr>
            <a:r>
              <a:t>Input / Output streams</a:t>
            </a:r>
          </a:p>
          <a:p>
            <a:pPr marL="888999" indent="-888999" algn="l">
              <a:buSzPct val="75000"/>
              <a:buFont typeface="Helvetica Neue"/>
              <a:buChar char="•"/>
              <a:defRPr sz="5400"/>
            </a:pPr>
            <a:r>
              <a:t>Operator overloading</a:t>
            </a:r>
          </a:p>
          <a:p>
            <a:pPr marL="888999" indent="-888999" algn="l">
              <a:buSzPct val="75000"/>
              <a:buFont typeface="Helvetica Neue"/>
              <a:buChar char="•"/>
              <a:defRPr sz="5400"/>
            </a:pPr>
            <a:r>
              <a:t>Pointers</a:t>
            </a:r>
          </a:p>
          <a:p>
            <a:pPr marL="888999" indent="-888999" algn="l">
              <a:buSzPct val="75000"/>
              <a:buFont typeface="Helvetica Neue"/>
              <a:buChar char="•"/>
              <a:defRPr sz="5400"/>
            </a:pPr>
            <a:r>
              <a:t>Memory Management: new, delete</a:t>
            </a:r>
          </a:p>
          <a:p>
            <a:pPr marL="888999" indent="-888999" algn="l">
              <a:buSzPct val="75000"/>
              <a:buFont typeface="Helvetica Neue"/>
              <a:buChar char="•"/>
              <a:defRPr sz="5400"/>
            </a:pPr>
            <a:r>
              <a:t>Inheritance and Polymorphism</a:t>
            </a:r>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329" name="Group"/>
          <p:cNvGrpSpPr/>
          <p:nvPr/>
        </p:nvGrpSpPr>
        <p:grpSpPr>
          <a:xfrm>
            <a:off x="0" y="-40206"/>
            <a:ext cx="24384000" cy="1544192"/>
            <a:chOff x="0" y="0"/>
            <a:chExt cx="24384000" cy="1544191"/>
          </a:xfrm>
        </p:grpSpPr>
        <p:sp>
          <p:nvSpPr>
            <p:cNvPr id="327" name="Rectangle"/>
            <p:cNvSpPr/>
            <p:nvPr/>
          </p:nvSpPr>
          <p:spPr>
            <a:xfrm>
              <a:off x="0" y="31431"/>
              <a:ext cx="24384000" cy="1481329"/>
            </a:xfrm>
            <a:prstGeom prst="rect">
              <a:avLst/>
            </a:prstGeom>
            <a:solidFill>
              <a:srgbClr val="7E0225"/>
            </a:solidFill>
            <a:ln w="12700" cap="flat">
              <a:noFill/>
              <a:miter lim="400000"/>
            </a:ln>
            <a:effectLst/>
          </p:spPr>
          <p:txBody>
            <a:bodyPr wrap="square" lIns="50800" tIns="50800" rIns="50800" bIns="50800" numCol="1" anchor="ctr">
              <a:noAutofit/>
            </a:bodyPr>
            <a:lstStyle/>
            <a:p>
              <a:pPr defTabSz="457200">
                <a:defRPr sz="8800">
                  <a:solidFill>
                    <a:srgbClr val="FFFFFF"/>
                  </a:solidFill>
                </a:defRPr>
              </a:pPr>
            </a:p>
          </p:txBody>
        </p:sp>
        <p:sp>
          <p:nvSpPr>
            <p:cNvPr id="328" name="The Importance of Data Structures"/>
            <p:cNvSpPr txBox="1"/>
            <p:nvPr/>
          </p:nvSpPr>
          <p:spPr>
            <a:xfrm>
              <a:off x="0" y="0"/>
              <a:ext cx="24384000" cy="154419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08854" tIns="108854" rIns="108854" bIns="108854" numCol="1" anchor="ctr">
              <a:spAutoFit/>
            </a:bodyPr>
            <a:lstStyle>
              <a:lvl1pPr defTabSz="457200">
                <a:defRPr sz="8800">
                  <a:solidFill>
                    <a:srgbClr val="FFFFFF"/>
                  </a:solidFill>
                </a:defRPr>
              </a:lvl1pPr>
            </a:lstStyle>
            <a:p>
              <a:pPr/>
              <a:r>
                <a:t>The Importance of Data Structures</a:t>
              </a:r>
            </a:p>
          </p:txBody>
        </p:sp>
      </p:grpSp>
      <p:sp>
        <p:nvSpPr>
          <p:cNvPr id="330" name="Why Data Structures are Important…"/>
          <p:cNvSpPr txBox="1"/>
          <p:nvPr>
            <p:ph type="title"/>
          </p:nvPr>
        </p:nvSpPr>
        <p:spPr>
          <a:xfrm>
            <a:off x="856233" y="5055515"/>
            <a:ext cx="23119708" cy="8511697"/>
          </a:xfrm>
          <a:prstGeom prst="rect">
            <a:avLst/>
          </a:prstGeom>
        </p:spPr>
        <p:txBody>
          <a:bodyPr anchor="t"/>
          <a:lstStyle/>
          <a:p>
            <a:pPr>
              <a:defRPr sz="6600"/>
            </a:pPr>
            <a:r>
              <a:t>Why Data Structures are Important</a:t>
            </a:r>
            <a:endParaRPr sz="4000"/>
          </a:p>
          <a:p>
            <a:pPr>
              <a:defRPr sz="3600"/>
            </a:pPr>
          </a:p>
          <a:p>
            <a:pPr>
              <a:defRPr sz="5400"/>
            </a:pPr>
            <a:r>
              <a:t>One reason we care about data structures is, quite simply, </a:t>
            </a:r>
            <a:r>
              <a:rPr>
                <a:solidFill>
                  <a:srgbClr val="FF2600"/>
                </a:solidFill>
              </a:rPr>
              <a:t>time</a:t>
            </a:r>
            <a:r>
              <a:t>. Let’s say we have a program that does the following (and times the results):</a:t>
            </a:r>
            <a:endParaRPr sz="3500"/>
          </a:p>
          <a:p>
            <a:pPr marL="432152" indent="-49246">
              <a:defRPr sz="5400"/>
            </a:pPr>
            <a:r>
              <a:t>- Creates four “list-like” containers for data.</a:t>
            </a:r>
            <a:endParaRPr sz="3500"/>
          </a:p>
          <a:p>
            <a:pPr marL="432152" indent="-49246">
              <a:defRPr sz="5400"/>
            </a:pPr>
            <a:r>
              <a:t>- Adds 100,000 elements to each container – specifically, the even integers between 0 and 198,998 (sound familiar?).</a:t>
            </a:r>
            <a:endParaRPr sz="3500"/>
          </a:p>
          <a:p>
            <a:pPr marL="432152" indent="-49246">
              <a:defRPr sz="5400"/>
            </a:pPr>
            <a:r>
              <a:t>- Searches for 100,000 elements (all integers 0-100,000)</a:t>
            </a:r>
            <a:endParaRPr sz="3500"/>
          </a:p>
          <a:p>
            <a:pPr marL="432152" indent="-49246">
              <a:defRPr sz="5400"/>
            </a:pPr>
            <a:r>
              <a:t>- Attempts to delete 100,000 elements (integers from 0-100,000)</a:t>
            </a:r>
            <a:endParaRPr sz="3500"/>
          </a:p>
          <a:p>
            <a:pPr>
              <a:defRPr sz="5400"/>
            </a:pPr>
            <a:r>
              <a:t>What are the results?</a:t>
            </a:r>
          </a:p>
        </p:txBody>
      </p:sp>
      <p:pic>
        <p:nvPicPr>
          <p:cNvPr id="331" name="image55.png" descr="image55.png"/>
          <p:cNvPicPr>
            <a:picLocks noChangeAspect="1"/>
          </p:cNvPicPr>
          <p:nvPr/>
        </p:nvPicPr>
        <p:blipFill>
          <a:blip r:embed="rId2">
            <a:extLst/>
          </a:blip>
          <a:stretch>
            <a:fillRect/>
          </a:stretch>
        </p:blipFill>
        <p:spPr>
          <a:xfrm rot="19249056">
            <a:off x="1382267" y="-138938"/>
            <a:ext cx="6477001" cy="5727701"/>
          </a:xfrm>
          <a:prstGeom prst="rect">
            <a:avLst/>
          </a:prstGeom>
          <a:ln w="12700">
            <a:miter lim="400000"/>
          </a:ln>
        </p:spPr>
      </p:pic>
      <p:pic>
        <p:nvPicPr>
          <p:cNvPr id="332" name="image56.png" descr="image56.png"/>
          <p:cNvPicPr>
            <a:picLocks noChangeAspect="1"/>
          </p:cNvPicPr>
          <p:nvPr/>
        </p:nvPicPr>
        <p:blipFill>
          <a:blip r:embed="rId3">
            <a:extLst/>
          </a:blip>
          <a:stretch>
            <a:fillRect/>
          </a:stretch>
        </p:blipFill>
        <p:spPr>
          <a:xfrm>
            <a:off x="9241535" y="1736612"/>
            <a:ext cx="5791201" cy="2654993"/>
          </a:xfrm>
          <a:prstGeom prst="rect">
            <a:avLst/>
          </a:prstGeom>
          <a:ln w="12700">
            <a:miter lim="400000"/>
          </a:ln>
        </p:spPr>
      </p:pic>
      <p:pic>
        <p:nvPicPr>
          <p:cNvPr id="333" name="image57.png" descr="image57.png"/>
          <p:cNvPicPr>
            <a:picLocks noChangeAspect="1"/>
          </p:cNvPicPr>
          <p:nvPr/>
        </p:nvPicPr>
        <p:blipFill>
          <a:blip r:embed="rId4">
            <a:extLst/>
          </a:blip>
          <a:stretch>
            <a:fillRect/>
          </a:stretch>
        </p:blipFill>
        <p:spPr>
          <a:xfrm>
            <a:off x="15753655" y="1986591"/>
            <a:ext cx="8630346" cy="2155034"/>
          </a:xfrm>
          <a:prstGeom prst="rect">
            <a:avLst/>
          </a:prstGeom>
          <a:ln w="12700">
            <a:miter lim="400000"/>
          </a:ln>
        </p:spPr>
      </p:pic>
      <p:sp>
        <p:nvSpPr>
          <p:cNvPr id="334" name="Rounded Rectangle"/>
          <p:cNvSpPr/>
          <p:nvPr/>
        </p:nvSpPr>
        <p:spPr>
          <a:xfrm>
            <a:off x="856233" y="1736612"/>
            <a:ext cx="7629399" cy="3054844"/>
          </a:xfrm>
          <a:prstGeom prst="roundRect">
            <a:avLst>
              <a:gd name="adj" fmla="val 16667"/>
            </a:avLst>
          </a:prstGeom>
          <a:solidFill>
            <a:srgbClr val="7E0225">
              <a:alpha val="20000"/>
            </a:srgbClr>
          </a:solidFill>
          <a:ln w="12700">
            <a:miter lim="400000"/>
          </a:ln>
        </p:spPr>
        <p:txBody>
          <a:bodyPr lIns="50800" tIns="50800" rIns="50800" bIns="50800" anchor="ctr"/>
          <a:lstStyle/>
          <a:p>
            <a:pPr>
              <a:defRPr>
                <a:solidFill>
                  <a:srgbClr val="FFFFFF"/>
                </a:solidFill>
              </a:defRPr>
            </a:pPr>
          </a:p>
        </p:txBody>
      </p:sp>
      <p:sp>
        <p:nvSpPr>
          <p:cNvPr id="335" name="Rounded Rectangle"/>
          <p:cNvSpPr/>
          <p:nvPr/>
        </p:nvSpPr>
        <p:spPr>
          <a:xfrm>
            <a:off x="8805418" y="1668716"/>
            <a:ext cx="6666231" cy="3054844"/>
          </a:xfrm>
          <a:prstGeom prst="roundRect">
            <a:avLst>
              <a:gd name="adj" fmla="val 16667"/>
            </a:avLst>
          </a:prstGeom>
          <a:solidFill>
            <a:srgbClr val="7E0225">
              <a:alpha val="20000"/>
            </a:srgbClr>
          </a:solidFill>
          <a:ln w="12700">
            <a:miter lim="400000"/>
          </a:ln>
        </p:spPr>
        <p:txBody>
          <a:bodyPr lIns="50800" tIns="50800" rIns="50800" bIns="50800" anchor="ctr"/>
          <a:lstStyle/>
          <a:p>
            <a:pPr>
              <a:defRPr>
                <a:solidFill>
                  <a:srgbClr val="FFFFFF"/>
                </a:solidFill>
              </a:defRPr>
            </a:pPr>
          </a:p>
        </p:txBody>
      </p:sp>
      <p:sp>
        <p:nvSpPr>
          <p:cNvPr id="336" name="Rounded Rectangle"/>
          <p:cNvSpPr/>
          <p:nvPr/>
        </p:nvSpPr>
        <p:spPr>
          <a:xfrm>
            <a:off x="15753653" y="1637395"/>
            <a:ext cx="8222286" cy="3054844"/>
          </a:xfrm>
          <a:prstGeom prst="roundRect">
            <a:avLst>
              <a:gd name="adj" fmla="val 16667"/>
            </a:avLst>
          </a:prstGeom>
          <a:solidFill>
            <a:srgbClr val="7E0225">
              <a:alpha val="20000"/>
            </a:srgbClr>
          </a:solidFill>
          <a:ln w="12700">
            <a:miter lim="400000"/>
          </a:ln>
        </p:spPr>
        <p:txBody>
          <a:bodyPr lIns="50800" tIns="50800" rIns="50800" bIns="50800" anchor="ctr"/>
          <a:lstStyle/>
          <a:p>
            <a:pPr>
              <a:defRPr>
                <a:solidFill>
                  <a:srgbClr val="FFFFFF"/>
                </a:solidFill>
              </a:defRPr>
            </a:pPr>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340" name="Group"/>
          <p:cNvGrpSpPr/>
          <p:nvPr/>
        </p:nvGrpSpPr>
        <p:grpSpPr>
          <a:xfrm>
            <a:off x="0" y="-40206"/>
            <a:ext cx="24384000" cy="1544192"/>
            <a:chOff x="0" y="0"/>
            <a:chExt cx="24384000" cy="1544191"/>
          </a:xfrm>
        </p:grpSpPr>
        <p:sp>
          <p:nvSpPr>
            <p:cNvPr id="338" name="Rectangle"/>
            <p:cNvSpPr/>
            <p:nvPr/>
          </p:nvSpPr>
          <p:spPr>
            <a:xfrm>
              <a:off x="0" y="31431"/>
              <a:ext cx="24384000" cy="1481329"/>
            </a:xfrm>
            <a:prstGeom prst="rect">
              <a:avLst/>
            </a:prstGeom>
            <a:solidFill>
              <a:srgbClr val="7E0225"/>
            </a:solidFill>
            <a:ln w="12700" cap="flat">
              <a:noFill/>
              <a:miter lim="400000"/>
            </a:ln>
            <a:effectLst/>
          </p:spPr>
          <p:txBody>
            <a:bodyPr wrap="square" lIns="50800" tIns="50800" rIns="50800" bIns="50800" numCol="1" anchor="ctr">
              <a:noAutofit/>
            </a:bodyPr>
            <a:lstStyle/>
            <a:p>
              <a:pPr defTabSz="457200">
                <a:defRPr sz="8800">
                  <a:solidFill>
                    <a:srgbClr val="FFFFFF"/>
                  </a:solidFill>
                </a:defRPr>
              </a:pPr>
            </a:p>
          </p:txBody>
        </p:sp>
        <p:sp>
          <p:nvSpPr>
            <p:cNvPr id="339" name="The Importance of Data Structures"/>
            <p:cNvSpPr txBox="1"/>
            <p:nvPr/>
          </p:nvSpPr>
          <p:spPr>
            <a:xfrm>
              <a:off x="0" y="0"/>
              <a:ext cx="24384000" cy="154419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08854" tIns="108854" rIns="108854" bIns="108854" numCol="1" anchor="ctr">
              <a:spAutoFit/>
            </a:bodyPr>
            <a:lstStyle>
              <a:lvl1pPr defTabSz="457200">
                <a:defRPr sz="8800">
                  <a:solidFill>
                    <a:srgbClr val="FFFFFF"/>
                  </a:solidFill>
                </a:defRPr>
              </a:lvl1pPr>
            </a:lstStyle>
            <a:p>
              <a:pPr/>
              <a:r>
                <a:t>The Importance of Data Structures</a:t>
              </a:r>
            </a:p>
          </p:txBody>
        </p:sp>
      </p:grpSp>
      <p:graphicFrame>
        <p:nvGraphicFramePr>
          <p:cNvPr id="341" name="Table"/>
          <p:cNvGraphicFramePr/>
          <p:nvPr/>
        </p:nvGraphicFramePr>
        <p:xfrm>
          <a:off x="540941" y="3514568"/>
          <a:ext cx="10727964" cy="5881837"/>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6254236"/>
                <a:gridCol w="4473728"/>
              </a:tblGrid>
              <a:tr h="980305">
                <a:tc>
                  <a:txBody>
                    <a:bodyPr/>
                    <a:lstStyle/>
                    <a:p>
                      <a:pPr algn="ctr" defTabSz="584200">
                        <a:defRPr>
                          <a:solidFill>
                            <a:srgbClr val="000000"/>
                          </a:solidFill>
                        </a:defRPr>
                      </a:pPr>
                      <a:r>
                        <a:rPr sz="6000">
                          <a:latin typeface="+mn-lt"/>
                          <a:ea typeface="+mn-ea"/>
                          <a:cs typeface="+mn-cs"/>
                          <a:sym typeface="Helvetica Neue Light"/>
                        </a:rPr>
                        <a:t>Structure</a:t>
                      </a:r>
                    </a:p>
                  </a:txBody>
                  <a:tcPr marL="50800" marR="50800" marT="50800" marB="508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c>
                  <a:txBody>
                    <a:bodyPr/>
                    <a:lstStyle/>
                    <a:p>
                      <a:pPr defTabSz="584200">
                        <a:defRPr>
                          <a:solidFill>
                            <a:srgbClr val="000000"/>
                          </a:solidFill>
                        </a:defRPr>
                      </a:pPr>
                      <a:r>
                        <a:rPr sz="6000">
                          <a:latin typeface="+mn-lt"/>
                          <a:ea typeface="+mn-ea"/>
                          <a:cs typeface="+mn-cs"/>
                          <a:sym typeface="Helvetica Neue Light"/>
                        </a:rPr>
                        <a:t>Overall(s)</a:t>
                      </a:r>
                    </a:p>
                  </a:txBody>
                  <a:tcPr marL="50800" marR="50800" marT="50800" marB="508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r>
              <a:tr h="980305">
                <a:tc>
                  <a:txBody>
                    <a:bodyPr/>
                    <a:lstStyle/>
                    <a:p>
                      <a:pPr algn="ctr" defTabSz="584200">
                        <a:defRPr>
                          <a:solidFill>
                            <a:srgbClr val="000000"/>
                          </a:solidFill>
                        </a:defRPr>
                      </a:pPr>
                      <a:r>
                        <a:rPr sz="6000">
                          <a:latin typeface="+mn-lt"/>
                          <a:ea typeface="+mn-ea"/>
                          <a:cs typeface="+mn-cs"/>
                          <a:sym typeface="Helvetica Neue Light"/>
                        </a:rPr>
                        <a:t>Unsorted Vector</a:t>
                      </a:r>
                    </a:p>
                  </a:txBody>
                  <a:tcPr marL="50800" marR="50800" marT="50800" marB="508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c>
                  <a:txBody>
                    <a:bodyPr/>
                    <a:lstStyle/>
                    <a:p>
                      <a:pPr defTabSz="584200">
                        <a:defRPr sz="6600">
                          <a:solidFill>
                            <a:srgbClr val="000000"/>
                          </a:solidFill>
                          <a:latin typeface="+mn-lt"/>
                          <a:ea typeface="+mn-ea"/>
                          <a:cs typeface="+mn-cs"/>
                          <a:sym typeface="Helvetica Neue Light"/>
                        </a:defRPr>
                      </a:pPr>
                    </a:p>
                  </a:txBody>
                  <a:tcPr marL="50800" marR="50800" marT="50800" marB="508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r>
              <a:tr h="980305">
                <a:tc>
                  <a:txBody>
                    <a:bodyPr/>
                    <a:lstStyle/>
                    <a:p>
                      <a:pPr algn="ctr" defTabSz="584200">
                        <a:defRPr>
                          <a:solidFill>
                            <a:srgbClr val="000000"/>
                          </a:solidFill>
                        </a:defRPr>
                      </a:pPr>
                      <a:r>
                        <a:rPr sz="6000">
                          <a:latin typeface="+mn-lt"/>
                          <a:ea typeface="+mn-ea"/>
                          <a:cs typeface="+mn-cs"/>
                          <a:sym typeface="Helvetica Neue Light"/>
                        </a:rPr>
                        <a:t>Linked List</a:t>
                      </a:r>
                    </a:p>
                  </a:txBody>
                  <a:tcPr marL="50800" marR="50800" marT="50800" marB="508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c>
                  <a:txBody>
                    <a:bodyPr/>
                    <a:lstStyle/>
                    <a:p>
                      <a:pPr defTabSz="584200">
                        <a:defRPr sz="6600">
                          <a:solidFill>
                            <a:srgbClr val="000000"/>
                          </a:solidFill>
                          <a:latin typeface="+mn-lt"/>
                          <a:ea typeface="+mn-ea"/>
                          <a:cs typeface="+mn-cs"/>
                          <a:sym typeface="Helvetica Neue Light"/>
                        </a:defRPr>
                      </a:pPr>
                    </a:p>
                  </a:txBody>
                  <a:tcPr marL="50800" marR="50800" marT="50800" marB="508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r>
              <a:tr h="980305">
                <a:tc>
                  <a:txBody>
                    <a:bodyPr/>
                    <a:lstStyle/>
                    <a:p>
                      <a:pPr algn="ctr" defTabSz="584200">
                        <a:defRPr>
                          <a:solidFill>
                            <a:srgbClr val="000000"/>
                          </a:solidFill>
                        </a:defRPr>
                      </a:pPr>
                      <a:r>
                        <a:rPr sz="6000">
                          <a:latin typeface="+mn-lt"/>
                          <a:ea typeface="+mn-ea"/>
                          <a:cs typeface="+mn-cs"/>
                          <a:sym typeface="Helvetica Neue Light"/>
                        </a:rPr>
                        <a:t>Hash Table</a:t>
                      </a:r>
                    </a:p>
                  </a:txBody>
                  <a:tcPr marL="50800" marR="50800" marT="50800" marB="508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c>
                  <a:txBody>
                    <a:bodyPr/>
                    <a:lstStyle/>
                    <a:p>
                      <a:pPr defTabSz="584200">
                        <a:defRPr sz="6600">
                          <a:solidFill>
                            <a:srgbClr val="000000"/>
                          </a:solidFill>
                          <a:latin typeface="+mn-lt"/>
                          <a:ea typeface="+mn-ea"/>
                          <a:cs typeface="+mn-cs"/>
                          <a:sym typeface="Helvetica Neue Light"/>
                        </a:defRPr>
                      </a:pPr>
                    </a:p>
                  </a:txBody>
                  <a:tcPr marL="50800" marR="50800" marT="50800" marB="508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r>
              <a:tr h="980305">
                <a:tc>
                  <a:txBody>
                    <a:bodyPr/>
                    <a:lstStyle/>
                    <a:p>
                      <a:pPr algn="ctr" defTabSz="584200">
                        <a:defRPr>
                          <a:solidFill>
                            <a:srgbClr val="000000"/>
                          </a:solidFill>
                        </a:defRPr>
                      </a:pPr>
                      <a:r>
                        <a:rPr sz="6000">
                          <a:latin typeface="+mn-lt"/>
                          <a:ea typeface="+mn-ea"/>
                          <a:cs typeface="+mn-cs"/>
                          <a:sym typeface="Helvetica Neue Light"/>
                        </a:rPr>
                        <a:t>Binary Tree</a:t>
                      </a:r>
                    </a:p>
                  </a:txBody>
                  <a:tcPr marL="50800" marR="50800" marT="50800" marB="508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c>
                  <a:txBody>
                    <a:bodyPr/>
                    <a:lstStyle/>
                    <a:p>
                      <a:pPr defTabSz="584200">
                        <a:defRPr sz="6600">
                          <a:solidFill>
                            <a:srgbClr val="000000"/>
                          </a:solidFill>
                          <a:latin typeface="+mn-lt"/>
                          <a:ea typeface="+mn-ea"/>
                          <a:cs typeface="+mn-cs"/>
                          <a:sym typeface="Helvetica Neue Light"/>
                        </a:defRPr>
                      </a:pPr>
                    </a:p>
                  </a:txBody>
                  <a:tcPr marL="50800" marR="50800" marT="50800" marB="508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r>
              <a:tr h="980305">
                <a:tc>
                  <a:txBody>
                    <a:bodyPr/>
                    <a:lstStyle/>
                    <a:p>
                      <a:pPr algn="ctr" defTabSz="584200">
                        <a:defRPr>
                          <a:solidFill>
                            <a:srgbClr val="000000"/>
                          </a:solidFill>
                        </a:defRPr>
                      </a:pPr>
                      <a:r>
                        <a:rPr sz="6000">
                          <a:latin typeface="+mn-lt"/>
                          <a:ea typeface="+mn-ea"/>
                          <a:cs typeface="+mn-cs"/>
                          <a:sym typeface="Helvetica Neue Light"/>
                        </a:rPr>
                        <a:t>Sorted Vector</a:t>
                      </a:r>
                    </a:p>
                  </a:txBody>
                  <a:tcPr marL="50800" marR="50800" marT="50800" marB="508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c>
                  <a:txBody>
                    <a:bodyPr/>
                    <a:lstStyle/>
                    <a:p>
                      <a:pPr defTabSz="584200">
                        <a:defRPr sz="6600">
                          <a:solidFill>
                            <a:srgbClr val="000000"/>
                          </a:solidFill>
                          <a:latin typeface="+mn-lt"/>
                          <a:ea typeface="+mn-ea"/>
                          <a:cs typeface="+mn-cs"/>
                          <a:sym typeface="Helvetica Neue Light"/>
                        </a:defRPr>
                      </a:pPr>
                    </a:p>
                  </a:txBody>
                  <a:tcPr marL="50800" marR="50800" marT="50800" marB="508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r>
            </a:tbl>
          </a:graphicData>
        </a:graphic>
      </p:graphicFrame>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345" name="Group"/>
          <p:cNvGrpSpPr/>
          <p:nvPr/>
        </p:nvGrpSpPr>
        <p:grpSpPr>
          <a:xfrm>
            <a:off x="0" y="-40206"/>
            <a:ext cx="24384000" cy="1544192"/>
            <a:chOff x="0" y="0"/>
            <a:chExt cx="24384000" cy="1544191"/>
          </a:xfrm>
        </p:grpSpPr>
        <p:sp>
          <p:nvSpPr>
            <p:cNvPr id="343" name="Rectangle"/>
            <p:cNvSpPr/>
            <p:nvPr/>
          </p:nvSpPr>
          <p:spPr>
            <a:xfrm>
              <a:off x="0" y="31431"/>
              <a:ext cx="24384000" cy="1481329"/>
            </a:xfrm>
            <a:prstGeom prst="rect">
              <a:avLst/>
            </a:prstGeom>
            <a:solidFill>
              <a:srgbClr val="7E0225"/>
            </a:solidFill>
            <a:ln w="12700" cap="flat">
              <a:noFill/>
              <a:miter lim="400000"/>
            </a:ln>
            <a:effectLst/>
          </p:spPr>
          <p:txBody>
            <a:bodyPr wrap="square" lIns="50800" tIns="50800" rIns="50800" bIns="50800" numCol="1" anchor="ctr">
              <a:noAutofit/>
            </a:bodyPr>
            <a:lstStyle/>
            <a:p>
              <a:pPr defTabSz="457200">
                <a:defRPr sz="8800">
                  <a:solidFill>
                    <a:srgbClr val="FFFFFF"/>
                  </a:solidFill>
                </a:defRPr>
              </a:pPr>
            </a:p>
          </p:txBody>
        </p:sp>
        <p:sp>
          <p:nvSpPr>
            <p:cNvPr id="344" name="The Importance of Data Structures"/>
            <p:cNvSpPr txBox="1"/>
            <p:nvPr/>
          </p:nvSpPr>
          <p:spPr>
            <a:xfrm>
              <a:off x="0" y="0"/>
              <a:ext cx="24384000" cy="154419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08854" tIns="108854" rIns="108854" bIns="108854" numCol="1" anchor="ctr">
              <a:spAutoFit/>
            </a:bodyPr>
            <a:lstStyle>
              <a:lvl1pPr defTabSz="457200">
                <a:defRPr sz="8800">
                  <a:solidFill>
                    <a:srgbClr val="FFFFFF"/>
                  </a:solidFill>
                </a:defRPr>
              </a:lvl1pPr>
            </a:lstStyle>
            <a:p>
              <a:pPr/>
              <a:r>
                <a:t>The Importance of Data Structures</a:t>
              </a:r>
            </a:p>
          </p:txBody>
        </p:sp>
      </p:grpSp>
      <p:sp>
        <p:nvSpPr>
          <p:cNvPr id="346" name="Results:"/>
          <p:cNvSpPr txBox="1"/>
          <p:nvPr>
            <p:ph type="title"/>
          </p:nvPr>
        </p:nvSpPr>
        <p:spPr>
          <a:xfrm>
            <a:off x="527049" y="2131920"/>
            <a:ext cx="7739128" cy="947364"/>
          </a:xfrm>
          <a:prstGeom prst="rect">
            <a:avLst/>
          </a:prstGeom>
        </p:spPr>
        <p:txBody>
          <a:bodyPr anchor="t"/>
          <a:lstStyle>
            <a:lvl1pPr defTabSz="701675">
              <a:defRPr sz="5610"/>
            </a:lvl1pPr>
          </a:lstStyle>
          <a:p>
            <a:pPr/>
            <a:r>
              <a:t>Results:</a:t>
            </a:r>
          </a:p>
        </p:txBody>
      </p:sp>
      <p:graphicFrame>
        <p:nvGraphicFramePr>
          <p:cNvPr id="347" name="Table"/>
          <p:cNvGraphicFramePr/>
          <p:nvPr/>
        </p:nvGraphicFramePr>
        <p:xfrm>
          <a:off x="540941" y="3514568"/>
          <a:ext cx="10727964" cy="5881837"/>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6254236"/>
                <a:gridCol w="4473728"/>
              </a:tblGrid>
              <a:tr h="980305">
                <a:tc>
                  <a:txBody>
                    <a:bodyPr/>
                    <a:lstStyle/>
                    <a:p>
                      <a:pPr algn="ctr" defTabSz="584200">
                        <a:defRPr>
                          <a:solidFill>
                            <a:srgbClr val="000000"/>
                          </a:solidFill>
                        </a:defRPr>
                      </a:pPr>
                      <a:r>
                        <a:rPr sz="6000">
                          <a:latin typeface="+mn-lt"/>
                          <a:ea typeface="+mn-ea"/>
                          <a:cs typeface="+mn-cs"/>
                          <a:sym typeface="Helvetica Neue Light"/>
                        </a:rPr>
                        <a:t>Structure</a:t>
                      </a:r>
                    </a:p>
                  </a:txBody>
                  <a:tcPr marL="50800" marR="50800" marT="50800" marB="508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c>
                  <a:txBody>
                    <a:bodyPr/>
                    <a:lstStyle/>
                    <a:p>
                      <a:pPr defTabSz="584200">
                        <a:defRPr>
                          <a:solidFill>
                            <a:srgbClr val="000000"/>
                          </a:solidFill>
                        </a:defRPr>
                      </a:pPr>
                      <a:r>
                        <a:rPr sz="6000">
                          <a:latin typeface="+mn-lt"/>
                          <a:ea typeface="+mn-ea"/>
                          <a:cs typeface="+mn-cs"/>
                          <a:sym typeface="Helvetica Neue Light"/>
                        </a:rPr>
                        <a:t>Overall(s)</a:t>
                      </a:r>
                    </a:p>
                  </a:txBody>
                  <a:tcPr marL="50800" marR="50800" marT="50800" marB="508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r>
              <a:tr h="980305">
                <a:tc>
                  <a:txBody>
                    <a:bodyPr/>
                    <a:lstStyle/>
                    <a:p>
                      <a:pPr algn="ctr" defTabSz="584200">
                        <a:defRPr>
                          <a:solidFill>
                            <a:srgbClr val="000000"/>
                          </a:solidFill>
                        </a:defRPr>
                      </a:pPr>
                      <a:r>
                        <a:rPr sz="6000">
                          <a:latin typeface="+mn-lt"/>
                          <a:ea typeface="+mn-ea"/>
                          <a:cs typeface="+mn-cs"/>
                          <a:sym typeface="Helvetica Neue Light"/>
                        </a:rPr>
                        <a:t>Unsorted Vector</a:t>
                      </a:r>
                    </a:p>
                  </a:txBody>
                  <a:tcPr marL="50800" marR="50800" marT="50800" marB="508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c>
                  <a:txBody>
                    <a:bodyPr/>
                    <a:lstStyle/>
                    <a:p>
                      <a:pPr defTabSz="584200">
                        <a:defRPr>
                          <a:solidFill>
                            <a:srgbClr val="000000"/>
                          </a:solidFill>
                        </a:defRPr>
                      </a:pPr>
                      <a:r>
                        <a:rPr sz="6600">
                          <a:latin typeface="+mn-lt"/>
                          <a:ea typeface="+mn-ea"/>
                          <a:cs typeface="+mn-cs"/>
                          <a:sym typeface="Helvetica Neue Light"/>
                        </a:rPr>
                        <a:t>15.057</a:t>
                      </a:r>
                    </a:p>
                  </a:txBody>
                  <a:tcPr marL="50800" marR="50800" marT="50800" marB="508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r>
              <a:tr h="980305">
                <a:tc>
                  <a:txBody>
                    <a:bodyPr/>
                    <a:lstStyle/>
                    <a:p>
                      <a:pPr algn="ctr" defTabSz="584200">
                        <a:defRPr>
                          <a:solidFill>
                            <a:srgbClr val="000000"/>
                          </a:solidFill>
                        </a:defRPr>
                      </a:pPr>
                      <a:r>
                        <a:rPr sz="6000">
                          <a:latin typeface="+mn-lt"/>
                          <a:ea typeface="+mn-ea"/>
                          <a:cs typeface="+mn-cs"/>
                          <a:sym typeface="Helvetica Neue Light"/>
                        </a:rPr>
                        <a:t>Linked List</a:t>
                      </a:r>
                    </a:p>
                  </a:txBody>
                  <a:tcPr marL="50800" marR="50800" marT="50800" marB="508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c>
                  <a:txBody>
                    <a:bodyPr/>
                    <a:lstStyle/>
                    <a:p>
                      <a:pPr defTabSz="584200">
                        <a:defRPr>
                          <a:solidFill>
                            <a:srgbClr val="000000"/>
                          </a:solidFill>
                        </a:defRPr>
                      </a:pPr>
                      <a:r>
                        <a:rPr sz="6600">
                          <a:latin typeface="+mn-lt"/>
                          <a:ea typeface="+mn-ea"/>
                          <a:cs typeface="+mn-cs"/>
                          <a:sym typeface="Helvetica Neue Light"/>
                        </a:rPr>
                        <a:t>92.202</a:t>
                      </a:r>
                    </a:p>
                  </a:txBody>
                  <a:tcPr marL="50800" marR="50800" marT="50800" marB="508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r>
              <a:tr h="980305">
                <a:tc>
                  <a:txBody>
                    <a:bodyPr/>
                    <a:lstStyle/>
                    <a:p>
                      <a:pPr algn="ctr" defTabSz="584200">
                        <a:defRPr>
                          <a:solidFill>
                            <a:srgbClr val="000000"/>
                          </a:solidFill>
                        </a:defRPr>
                      </a:pPr>
                      <a:r>
                        <a:rPr sz="6000">
                          <a:latin typeface="+mn-lt"/>
                          <a:ea typeface="+mn-ea"/>
                          <a:cs typeface="+mn-cs"/>
                          <a:sym typeface="Helvetica Neue Light"/>
                        </a:rPr>
                        <a:t>Hash Table</a:t>
                      </a:r>
                    </a:p>
                  </a:txBody>
                  <a:tcPr marL="50800" marR="50800" marT="50800" marB="508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c>
                  <a:txBody>
                    <a:bodyPr/>
                    <a:lstStyle/>
                    <a:p>
                      <a:pPr defTabSz="584200">
                        <a:defRPr>
                          <a:solidFill>
                            <a:srgbClr val="000000"/>
                          </a:solidFill>
                        </a:defRPr>
                      </a:pPr>
                      <a:r>
                        <a:rPr sz="6600">
                          <a:latin typeface="+mn-lt"/>
                          <a:ea typeface="+mn-ea"/>
                          <a:cs typeface="+mn-cs"/>
                          <a:sym typeface="Helvetica Neue Light"/>
                        </a:rPr>
                        <a:t>0.145</a:t>
                      </a:r>
                    </a:p>
                  </a:txBody>
                  <a:tcPr marL="50800" marR="50800" marT="50800" marB="508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r>
              <a:tr h="980305">
                <a:tc>
                  <a:txBody>
                    <a:bodyPr/>
                    <a:lstStyle/>
                    <a:p>
                      <a:pPr algn="ctr" defTabSz="584200">
                        <a:defRPr>
                          <a:solidFill>
                            <a:srgbClr val="000000"/>
                          </a:solidFill>
                        </a:defRPr>
                      </a:pPr>
                      <a:r>
                        <a:rPr sz="6000">
                          <a:latin typeface="+mn-lt"/>
                          <a:ea typeface="+mn-ea"/>
                          <a:cs typeface="+mn-cs"/>
                          <a:sym typeface="Helvetica Neue Light"/>
                        </a:rPr>
                        <a:t>Binary Tree</a:t>
                      </a:r>
                    </a:p>
                  </a:txBody>
                  <a:tcPr marL="50800" marR="50800" marT="50800" marB="508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c>
                  <a:txBody>
                    <a:bodyPr/>
                    <a:lstStyle/>
                    <a:p>
                      <a:pPr defTabSz="584200">
                        <a:defRPr>
                          <a:solidFill>
                            <a:srgbClr val="000000"/>
                          </a:solidFill>
                        </a:defRPr>
                      </a:pPr>
                      <a:r>
                        <a:rPr sz="6600">
                          <a:latin typeface="+mn-lt"/>
                          <a:ea typeface="+mn-ea"/>
                          <a:cs typeface="+mn-cs"/>
                          <a:sym typeface="Helvetica Neue Light"/>
                        </a:rPr>
                        <a:t>0.164</a:t>
                      </a:r>
                    </a:p>
                  </a:txBody>
                  <a:tcPr marL="50800" marR="50800" marT="50800" marB="508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r>
              <a:tr h="980305">
                <a:tc>
                  <a:txBody>
                    <a:bodyPr/>
                    <a:lstStyle/>
                    <a:p>
                      <a:pPr algn="ctr" defTabSz="584200">
                        <a:defRPr>
                          <a:solidFill>
                            <a:srgbClr val="000000"/>
                          </a:solidFill>
                        </a:defRPr>
                      </a:pPr>
                      <a:r>
                        <a:rPr sz="6000">
                          <a:latin typeface="+mn-lt"/>
                          <a:ea typeface="+mn-ea"/>
                          <a:cs typeface="+mn-cs"/>
                          <a:sym typeface="Helvetica Neue Light"/>
                        </a:rPr>
                        <a:t>Sorted Vector</a:t>
                      </a:r>
                    </a:p>
                  </a:txBody>
                  <a:tcPr marL="50800" marR="50800" marT="50800" marB="508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c>
                  <a:txBody>
                    <a:bodyPr/>
                    <a:lstStyle/>
                    <a:p>
                      <a:pPr defTabSz="584200">
                        <a:defRPr>
                          <a:solidFill>
                            <a:srgbClr val="000000"/>
                          </a:solidFill>
                        </a:defRPr>
                      </a:pPr>
                      <a:r>
                        <a:rPr sz="6600">
                          <a:latin typeface="+mn-lt"/>
                          <a:ea typeface="+mn-ea"/>
                          <a:cs typeface="+mn-cs"/>
                          <a:sym typeface="Helvetica Neue Light"/>
                        </a:rPr>
                        <a:t>1.563</a:t>
                      </a:r>
                    </a:p>
                  </a:txBody>
                  <a:tcPr marL="50800" marR="50800" marT="50800" marB="508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r>
            </a:tbl>
          </a:graphicData>
        </a:graphic>
      </p:graphicFrame>
      <p:sp>
        <p:nvSpPr>
          <p:cNvPr id="348" name="Processor: 2.8GHz Intel Core i7 (Macbook Pro)…"/>
          <p:cNvSpPr txBox="1"/>
          <p:nvPr/>
        </p:nvSpPr>
        <p:spPr>
          <a:xfrm>
            <a:off x="12673979" y="2579542"/>
            <a:ext cx="8479495" cy="206715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57200">
              <a:defRPr sz="4400">
                <a:solidFill>
                  <a:srgbClr val="69051F"/>
                </a:solidFill>
                <a:latin typeface="Helvetica Neue"/>
                <a:ea typeface="Helvetica Neue"/>
                <a:cs typeface="Helvetica Neue"/>
                <a:sym typeface="Helvetica Neue"/>
              </a:defRPr>
            </a:pPr>
            <a:r>
              <a:t>Processor: 2.8GHz Intel Core i7 (Macbook Pro)</a:t>
            </a:r>
            <a:endParaRPr sz="2400">
              <a:solidFill>
                <a:srgbClr val="4BACC6"/>
              </a:solidFill>
            </a:endParaRPr>
          </a:p>
          <a:p>
            <a:pPr algn="l" defTabSz="457200">
              <a:defRPr sz="4400">
                <a:solidFill>
                  <a:srgbClr val="69051F"/>
                </a:solidFill>
                <a:latin typeface="Helvetica Neue"/>
                <a:ea typeface="Helvetica Neue"/>
                <a:cs typeface="Helvetica Neue"/>
                <a:sym typeface="Helvetica Neue"/>
              </a:defRPr>
            </a:pPr>
            <a:r>
              <a:t>Compiler: clang++</a:t>
            </a:r>
          </a:p>
        </p:txBody>
      </p:sp>
      <p:sp>
        <p:nvSpPr>
          <p:cNvPr id="349" name="Line"/>
          <p:cNvSpPr/>
          <p:nvPr/>
        </p:nvSpPr>
        <p:spPr>
          <a:xfrm>
            <a:off x="11335808" y="5139387"/>
            <a:ext cx="552369" cy="2212388"/>
          </a:xfrm>
          <a:custGeom>
            <a:avLst/>
            <a:gdLst/>
            <a:ahLst/>
            <a:cxnLst>
              <a:cxn ang="0">
                <a:pos x="wd2" y="hd2"/>
              </a:cxn>
              <a:cxn ang="5400000">
                <a:pos x="wd2" y="hd2"/>
              </a:cxn>
              <a:cxn ang="10800000">
                <a:pos x="wd2" y="hd2"/>
              </a:cxn>
              <a:cxn ang="16200000">
                <a:pos x="wd2" y="hd2"/>
              </a:cxn>
            </a:cxnLst>
            <a:rect l="0" t="0" r="r" b="b"/>
            <a:pathLst>
              <a:path w="16203" h="21600" fill="norm" stroke="1" extrusionOk="0">
                <a:moveTo>
                  <a:pt x="0" y="0"/>
                </a:moveTo>
                <a:cubicBezTo>
                  <a:pt x="21334" y="6914"/>
                  <a:pt x="21600" y="14114"/>
                  <a:pt x="799" y="21600"/>
                </a:cubicBezTo>
              </a:path>
            </a:pathLst>
          </a:custGeom>
          <a:ln w="101600">
            <a:solidFill>
              <a:srgbClr val="7E0225"/>
            </a:solidFill>
            <a:miter lim="400000"/>
          </a:ln>
        </p:spPr>
        <p:txBody>
          <a:bodyPr lIns="50800" tIns="50800" rIns="50800" bIns="50800"/>
          <a:lstStyle/>
          <a:p>
            <a:pPr/>
          </a:p>
        </p:txBody>
      </p:sp>
      <p:sp>
        <p:nvSpPr>
          <p:cNvPr id="350" name="A factor of 103x"/>
          <p:cNvSpPr txBox="1"/>
          <p:nvPr/>
        </p:nvSpPr>
        <p:spPr>
          <a:xfrm>
            <a:off x="12077269" y="5770096"/>
            <a:ext cx="4460749" cy="80843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defRPr sz="4800">
                <a:solidFill>
                  <a:srgbClr val="69051F"/>
                </a:solidFill>
                <a:latin typeface="Helvetica Neue"/>
                <a:ea typeface="Helvetica Neue"/>
                <a:cs typeface="Helvetica Neue"/>
                <a:sym typeface="Helvetica Neue"/>
              </a:defRPr>
            </a:lvl1pPr>
          </a:lstStyle>
          <a:p>
            <a:pPr/>
            <a:r>
              <a:t>A factor of 103x</a:t>
            </a:r>
          </a:p>
        </p:txBody>
      </p:sp>
      <p:sp>
        <p:nvSpPr>
          <p:cNvPr id="351" name="Line"/>
          <p:cNvSpPr/>
          <p:nvPr/>
        </p:nvSpPr>
        <p:spPr>
          <a:xfrm>
            <a:off x="11329169" y="5965904"/>
            <a:ext cx="748108" cy="1385897"/>
          </a:xfrm>
          <a:custGeom>
            <a:avLst/>
            <a:gdLst/>
            <a:ahLst/>
            <a:cxnLst>
              <a:cxn ang="0">
                <a:pos x="wd2" y="hd2"/>
              </a:cxn>
              <a:cxn ang="5400000">
                <a:pos x="wd2" y="hd2"/>
              </a:cxn>
              <a:cxn ang="10800000">
                <a:pos x="wd2" y="hd2"/>
              </a:cxn>
              <a:cxn ang="16200000">
                <a:pos x="wd2" y="hd2"/>
              </a:cxn>
            </a:cxnLst>
            <a:rect l="0" t="0" r="r" b="b"/>
            <a:pathLst>
              <a:path w="16201" h="18492" fill="norm" stroke="1" extrusionOk="0">
                <a:moveTo>
                  <a:pt x="0" y="0"/>
                </a:moveTo>
                <a:cubicBezTo>
                  <a:pt x="21430" y="15975"/>
                  <a:pt x="21600" y="21600"/>
                  <a:pt x="511" y="16874"/>
                </a:cubicBezTo>
              </a:path>
            </a:pathLst>
          </a:custGeom>
          <a:ln w="101600">
            <a:solidFill>
              <a:srgbClr val="A73431"/>
            </a:solidFill>
            <a:miter lim="400000"/>
          </a:ln>
        </p:spPr>
        <p:txBody>
          <a:bodyPr lIns="50800" tIns="50800" rIns="50800" bIns="50800"/>
          <a:lstStyle/>
          <a:p>
            <a:pPr/>
          </a:p>
        </p:txBody>
      </p:sp>
      <p:sp>
        <p:nvSpPr>
          <p:cNvPr id="352" name="A factor of 636x!"/>
          <p:cNvSpPr txBox="1"/>
          <p:nvPr/>
        </p:nvSpPr>
        <p:spPr>
          <a:xfrm>
            <a:off x="11611998" y="7325976"/>
            <a:ext cx="4686784" cy="80843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defTabSz="457200">
              <a:defRPr sz="4800">
                <a:solidFill>
                  <a:srgbClr val="8B1C19"/>
                </a:solidFill>
                <a:latin typeface="Helvetica Neue"/>
                <a:ea typeface="Helvetica Neue"/>
                <a:cs typeface="Helvetica Neue"/>
                <a:sym typeface="Helvetica Neue"/>
              </a:defRPr>
            </a:lvl1pPr>
          </a:lstStyle>
          <a:p>
            <a:pPr/>
            <a:r>
              <a:t>A factor of 636x!</a:t>
            </a:r>
          </a:p>
        </p:txBody>
      </p:sp>
      <p:sp>
        <p:nvSpPr>
          <p:cNvPr id="353" name="Note: In general, for this test, we used optimized library data structures (from the &quot;standard template library&quot;) where appropriate. The Stanford libraries are not optimized."/>
          <p:cNvSpPr txBox="1"/>
          <p:nvPr/>
        </p:nvSpPr>
        <p:spPr>
          <a:xfrm>
            <a:off x="12673979" y="8923890"/>
            <a:ext cx="9430385" cy="404835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defTabSz="457200">
              <a:defRPr sz="4400">
                <a:solidFill>
                  <a:srgbClr val="69051F"/>
                </a:solidFill>
                <a:latin typeface="Helvetica Neue"/>
                <a:ea typeface="Helvetica Neue"/>
                <a:cs typeface="Helvetica Neue"/>
                <a:sym typeface="Helvetica Neue"/>
              </a:defRPr>
            </a:lvl1pPr>
          </a:lstStyle>
          <a:p>
            <a:pPr/>
            <a:r>
              <a:t>Note: In general, for this test, we used optimized library data structures (from the "standard template library") where appropriate. The Stanford libraries are not optimized.</a:t>
            </a:r>
          </a:p>
        </p:txBody>
      </p:sp>
      <p:sp>
        <p:nvSpPr>
          <p:cNvPr id="354" name="Overall, the Hash Table &quot;won&quot; — but (as we shall see!) while this is generally a great data structure, there are trade-offs to using it."/>
          <p:cNvSpPr txBox="1"/>
          <p:nvPr/>
        </p:nvSpPr>
        <p:spPr>
          <a:xfrm>
            <a:off x="1728553" y="10544790"/>
            <a:ext cx="9540352" cy="272755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57200">
              <a:defRPr sz="4400">
                <a:latin typeface="Helvetica Neue"/>
                <a:ea typeface="Helvetica Neue"/>
                <a:cs typeface="Helvetica Neue"/>
                <a:sym typeface="Helvetica Neue"/>
              </a:defRPr>
            </a:pPr>
            <a:r>
              <a:t>Overall, the Hash Table "won" — but (as we shall see!) while this is generally a </a:t>
            </a:r>
            <a:r>
              <a:rPr i="1"/>
              <a:t>great</a:t>
            </a:r>
            <a:r>
              <a:t> data structure, there are trade-offs to using it.</a:t>
            </a:r>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aphicFrame>
        <p:nvGraphicFramePr>
          <p:cNvPr id="356" name="Table"/>
          <p:cNvGraphicFramePr/>
          <p:nvPr/>
        </p:nvGraphicFramePr>
        <p:xfrm>
          <a:off x="790573" y="2095169"/>
          <a:ext cx="20935571" cy="6463615"/>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6311693"/>
                <a:gridCol w="3717815"/>
                <a:gridCol w="3344154"/>
                <a:gridCol w="3780954"/>
                <a:gridCol w="3780954"/>
              </a:tblGrid>
              <a:tr h="1077269">
                <a:tc>
                  <a:txBody>
                    <a:bodyPr/>
                    <a:lstStyle/>
                    <a:p>
                      <a:pPr defTabSz="584200">
                        <a:defRPr>
                          <a:solidFill>
                            <a:srgbClr val="000000"/>
                          </a:solidFill>
                        </a:defRPr>
                      </a:pPr>
                      <a:r>
                        <a:rPr sz="6000">
                          <a:latin typeface="+mn-lt"/>
                          <a:ea typeface="+mn-ea"/>
                          <a:cs typeface="+mn-cs"/>
                          <a:sym typeface="Helvetica Neue Light"/>
                        </a:rPr>
                        <a:t>Structure</a:t>
                      </a:r>
                    </a:p>
                  </a:txBody>
                  <a:tcPr marL="76200" marR="76200" marT="76200" marB="762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c>
                  <a:txBody>
                    <a:bodyPr/>
                    <a:lstStyle/>
                    <a:p>
                      <a:pPr defTabSz="584200">
                        <a:defRPr>
                          <a:solidFill>
                            <a:srgbClr val="000000"/>
                          </a:solidFill>
                        </a:defRPr>
                      </a:pPr>
                      <a:r>
                        <a:rPr sz="6000">
                          <a:latin typeface="+mn-lt"/>
                          <a:ea typeface="+mn-ea"/>
                          <a:cs typeface="+mn-cs"/>
                          <a:sym typeface="Helvetica Neue Light"/>
                        </a:rPr>
                        <a:t>Overall(s)</a:t>
                      </a:r>
                    </a:p>
                  </a:txBody>
                  <a:tcPr marL="76200" marR="76200" marT="76200" marB="762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c>
                  <a:txBody>
                    <a:bodyPr/>
                    <a:lstStyle/>
                    <a:p>
                      <a:pPr defTabSz="584200">
                        <a:defRPr>
                          <a:solidFill>
                            <a:srgbClr val="000000"/>
                          </a:solidFill>
                        </a:defRPr>
                      </a:pPr>
                      <a:r>
                        <a:rPr sz="6000">
                          <a:latin typeface="+mn-lt"/>
                          <a:ea typeface="+mn-ea"/>
                          <a:cs typeface="+mn-cs"/>
                          <a:sym typeface="Helvetica Neue Light"/>
                        </a:rPr>
                        <a:t>Insert(s)</a:t>
                      </a:r>
                    </a:p>
                  </a:txBody>
                  <a:tcPr marL="76200" marR="76200" marT="76200" marB="762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c>
                  <a:txBody>
                    <a:bodyPr/>
                    <a:lstStyle/>
                    <a:p>
                      <a:pPr defTabSz="584200">
                        <a:defRPr>
                          <a:solidFill>
                            <a:srgbClr val="000000"/>
                          </a:solidFill>
                        </a:defRPr>
                      </a:pPr>
                      <a:r>
                        <a:rPr sz="6000">
                          <a:latin typeface="+mn-lt"/>
                          <a:ea typeface="+mn-ea"/>
                          <a:cs typeface="+mn-cs"/>
                          <a:sym typeface="Helvetica Neue Light"/>
                        </a:rPr>
                        <a:t>Search(s)</a:t>
                      </a:r>
                    </a:p>
                  </a:txBody>
                  <a:tcPr marL="76200" marR="76200" marT="76200" marB="762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c>
                  <a:txBody>
                    <a:bodyPr/>
                    <a:lstStyle/>
                    <a:p>
                      <a:pPr defTabSz="584200">
                        <a:defRPr>
                          <a:solidFill>
                            <a:srgbClr val="000000"/>
                          </a:solidFill>
                        </a:defRPr>
                      </a:pPr>
                      <a:r>
                        <a:rPr sz="6000">
                          <a:latin typeface="+mn-lt"/>
                          <a:ea typeface="+mn-ea"/>
                          <a:cs typeface="+mn-cs"/>
                          <a:sym typeface="Helvetica Neue Light"/>
                        </a:rPr>
                        <a:t>Delete(s)</a:t>
                      </a:r>
                    </a:p>
                  </a:txBody>
                  <a:tcPr marL="76200" marR="76200" marT="76200" marB="762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r>
              <a:tr h="1077269">
                <a:tc>
                  <a:txBody>
                    <a:bodyPr/>
                    <a:lstStyle/>
                    <a:p>
                      <a:pPr defTabSz="584200">
                        <a:defRPr>
                          <a:solidFill>
                            <a:srgbClr val="000000"/>
                          </a:solidFill>
                        </a:defRPr>
                      </a:pPr>
                      <a:r>
                        <a:rPr sz="6000">
                          <a:latin typeface="+mn-lt"/>
                          <a:ea typeface="+mn-ea"/>
                          <a:cs typeface="+mn-cs"/>
                          <a:sym typeface="Helvetica Neue Light"/>
                        </a:rPr>
                        <a:t>Unsorted Vector</a:t>
                      </a:r>
                    </a:p>
                  </a:txBody>
                  <a:tcPr marL="76200" marR="76200" marT="76200" marB="762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c>
                  <a:txBody>
                    <a:bodyPr/>
                    <a:lstStyle/>
                    <a:p>
                      <a:pPr defTabSz="584200">
                        <a:defRPr>
                          <a:solidFill>
                            <a:srgbClr val="000000"/>
                          </a:solidFill>
                        </a:defRPr>
                      </a:pPr>
                      <a:r>
                        <a:rPr sz="6000">
                          <a:latin typeface="+mn-lt"/>
                          <a:ea typeface="+mn-ea"/>
                          <a:cs typeface="+mn-cs"/>
                          <a:sym typeface="Helvetica Neue Light"/>
                        </a:rPr>
                        <a:t>15.057</a:t>
                      </a:r>
                    </a:p>
                  </a:txBody>
                  <a:tcPr marL="76200" marR="76200" marT="76200" marB="762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c>
                  <a:txBody>
                    <a:bodyPr/>
                    <a:lstStyle/>
                    <a:p>
                      <a:pPr defTabSz="584200">
                        <a:defRPr>
                          <a:solidFill>
                            <a:srgbClr val="000000"/>
                          </a:solidFill>
                        </a:defRPr>
                      </a:pPr>
                      <a:r>
                        <a:rPr sz="6000">
                          <a:latin typeface="+mn-lt"/>
                          <a:ea typeface="+mn-ea"/>
                          <a:cs typeface="+mn-cs"/>
                          <a:sym typeface="Helvetica Neue Light"/>
                        </a:rPr>
                        <a:t>0.007</a:t>
                      </a:r>
                    </a:p>
                  </a:txBody>
                  <a:tcPr marL="76200" marR="76200" marT="76200" marB="762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c>
                  <a:txBody>
                    <a:bodyPr/>
                    <a:lstStyle/>
                    <a:p>
                      <a:pPr defTabSz="584200">
                        <a:defRPr>
                          <a:solidFill>
                            <a:srgbClr val="000000"/>
                          </a:solidFill>
                        </a:defRPr>
                      </a:pPr>
                      <a:r>
                        <a:rPr sz="6000">
                          <a:latin typeface="+mn-lt"/>
                          <a:ea typeface="+mn-ea"/>
                          <a:cs typeface="+mn-cs"/>
                          <a:sym typeface="Helvetica Neue Light"/>
                        </a:rPr>
                        <a:t>10.307</a:t>
                      </a:r>
                    </a:p>
                  </a:txBody>
                  <a:tcPr marL="76200" marR="76200" marT="76200" marB="762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c>
                  <a:txBody>
                    <a:bodyPr/>
                    <a:lstStyle/>
                    <a:p>
                      <a:pPr defTabSz="584200">
                        <a:defRPr>
                          <a:solidFill>
                            <a:srgbClr val="000000"/>
                          </a:solidFill>
                        </a:defRPr>
                      </a:pPr>
                      <a:r>
                        <a:rPr sz="6000">
                          <a:latin typeface="+mn-lt"/>
                          <a:ea typeface="+mn-ea"/>
                          <a:cs typeface="+mn-cs"/>
                          <a:sym typeface="Helvetica Neue Light"/>
                        </a:rPr>
                        <a:t>4.740</a:t>
                      </a:r>
                    </a:p>
                  </a:txBody>
                  <a:tcPr marL="76200" marR="76200" marT="76200" marB="762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r>
              <a:tr h="1077269">
                <a:tc>
                  <a:txBody>
                    <a:bodyPr/>
                    <a:lstStyle/>
                    <a:p>
                      <a:pPr defTabSz="584200">
                        <a:defRPr>
                          <a:solidFill>
                            <a:srgbClr val="000000"/>
                          </a:solidFill>
                        </a:defRPr>
                      </a:pPr>
                      <a:r>
                        <a:rPr sz="6000">
                          <a:latin typeface="+mn-lt"/>
                          <a:ea typeface="+mn-ea"/>
                          <a:cs typeface="+mn-cs"/>
                          <a:sym typeface="Helvetica Neue Light"/>
                        </a:rPr>
                        <a:t>Linked List</a:t>
                      </a:r>
                    </a:p>
                  </a:txBody>
                  <a:tcPr marL="76200" marR="76200" marT="76200" marB="762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c>
                  <a:txBody>
                    <a:bodyPr/>
                    <a:lstStyle/>
                    <a:p>
                      <a:pPr defTabSz="584200">
                        <a:defRPr>
                          <a:solidFill>
                            <a:srgbClr val="000000"/>
                          </a:solidFill>
                        </a:defRPr>
                      </a:pPr>
                      <a:r>
                        <a:rPr sz="6000">
                          <a:latin typeface="+mn-lt"/>
                          <a:ea typeface="+mn-ea"/>
                          <a:cs typeface="+mn-cs"/>
                          <a:sym typeface="Helvetica Neue Light"/>
                        </a:rPr>
                        <a:t>92.202</a:t>
                      </a:r>
                    </a:p>
                  </a:txBody>
                  <a:tcPr marL="76200" marR="76200" marT="76200" marB="762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c>
                  <a:txBody>
                    <a:bodyPr/>
                    <a:lstStyle/>
                    <a:p>
                      <a:pPr defTabSz="584200">
                        <a:defRPr>
                          <a:solidFill>
                            <a:srgbClr val="000000"/>
                          </a:solidFill>
                        </a:defRPr>
                      </a:pPr>
                      <a:r>
                        <a:rPr sz="6000">
                          <a:latin typeface="+mn-lt"/>
                          <a:ea typeface="+mn-ea"/>
                          <a:cs typeface="+mn-cs"/>
                          <a:sym typeface="Helvetica Neue Light"/>
                        </a:rPr>
                        <a:t>0.025</a:t>
                      </a:r>
                    </a:p>
                  </a:txBody>
                  <a:tcPr marL="76200" marR="76200" marT="76200" marB="762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c>
                  <a:txBody>
                    <a:bodyPr/>
                    <a:lstStyle/>
                    <a:p>
                      <a:pPr defTabSz="584200">
                        <a:defRPr>
                          <a:solidFill>
                            <a:srgbClr val="000000"/>
                          </a:solidFill>
                        </a:defRPr>
                      </a:pPr>
                      <a:r>
                        <a:rPr sz="6000">
                          <a:latin typeface="+mn-lt"/>
                          <a:ea typeface="+mn-ea"/>
                          <a:cs typeface="+mn-cs"/>
                          <a:sym typeface="Helvetica Neue Light"/>
                        </a:rPr>
                        <a:t>46.436</a:t>
                      </a:r>
                    </a:p>
                  </a:txBody>
                  <a:tcPr marL="76200" marR="76200" marT="76200" marB="762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c>
                  <a:txBody>
                    <a:bodyPr/>
                    <a:lstStyle/>
                    <a:p>
                      <a:pPr defTabSz="584200">
                        <a:defRPr>
                          <a:solidFill>
                            <a:srgbClr val="000000"/>
                          </a:solidFill>
                        </a:defRPr>
                      </a:pPr>
                      <a:r>
                        <a:rPr sz="6000">
                          <a:latin typeface="+mn-lt"/>
                          <a:ea typeface="+mn-ea"/>
                          <a:cs typeface="+mn-cs"/>
                          <a:sym typeface="Helvetica Neue Light"/>
                        </a:rPr>
                        <a:t>45.729</a:t>
                      </a:r>
                    </a:p>
                  </a:txBody>
                  <a:tcPr marL="76200" marR="76200" marT="76200" marB="762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r>
              <a:tr h="1077269">
                <a:tc>
                  <a:txBody>
                    <a:bodyPr/>
                    <a:lstStyle/>
                    <a:p>
                      <a:pPr defTabSz="584200">
                        <a:defRPr>
                          <a:solidFill>
                            <a:srgbClr val="000000"/>
                          </a:solidFill>
                        </a:defRPr>
                      </a:pPr>
                      <a:r>
                        <a:rPr sz="6000">
                          <a:latin typeface="+mn-lt"/>
                          <a:ea typeface="+mn-ea"/>
                          <a:cs typeface="+mn-cs"/>
                          <a:sym typeface="Helvetica Neue Light"/>
                        </a:rPr>
                        <a:t>Hash Table</a:t>
                      </a:r>
                    </a:p>
                  </a:txBody>
                  <a:tcPr marL="76200" marR="76200" marT="76200" marB="762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c>
                  <a:txBody>
                    <a:bodyPr/>
                    <a:lstStyle/>
                    <a:p>
                      <a:pPr defTabSz="584200">
                        <a:defRPr>
                          <a:solidFill>
                            <a:srgbClr val="000000"/>
                          </a:solidFill>
                        </a:defRPr>
                      </a:pPr>
                      <a:r>
                        <a:rPr sz="6000">
                          <a:latin typeface="+mn-lt"/>
                          <a:ea typeface="+mn-ea"/>
                          <a:cs typeface="+mn-cs"/>
                          <a:sym typeface="Helvetica Neue Light"/>
                        </a:rPr>
                        <a:t>0.145</a:t>
                      </a:r>
                    </a:p>
                  </a:txBody>
                  <a:tcPr marL="76200" marR="76200" marT="76200" marB="762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c>
                  <a:txBody>
                    <a:bodyPr/>
                    <a:lstStyle/>
                    <a:p>
                      <a:pPr defTabSz="584200">
                        <a:defRPr>
                          <a:solidFill>
                            <a:srgbClr val="000000"/>
                          </a:solidFill>
                        </a:defRPr>
                      </a:pPr>
                      <a:r>
                        <a:rPr sz="6000">
                          <a:latin typeface="+mn-lt"/>
                          <a:ea typeface="+mn-ea"/>
                          <a:cs typeface="+mn-cs"/>
                          <a:sym typeface="Helvetica Neue Light"/>
                        </a:rPr>
                        <a:t>0.135</a:t>
                      </a:r>
                    </a:p>
                  </a:txBody>
                  <a:tcPr marL="76200" marR="76200" marT="76200" marB="762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c>
                  <a:txBody>
                    <a:bodyPr/>
                    <a:lstStyle/>
                    <a:p>
                      <a:pPr defTabSz="584200">
                        <a:defRPr>
                          <a:solidFill>
                            <a:srgbClr val="000000"/>
                          </a:solidFill>
                        </a:defRPr>
                      </a:pPr>
                      <a:r>
                        <a:rPr sz="6000">
                          <a:latin typeface="+mn-lt"/>
                          <a:ea typeface="+mn-ea"/>
                          <a:cs typeface="+mn-cs"/>
                          <a:sym typeface="Helvetica Neue Light"/>
                        </a:rPr>
                        <a:t>0.002</a:t>
                      </a:r>
                    </a:p>
                  </a:txBody>
                  <a:tcPr marL="76200" marR="76200" marT="76200" marB="762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c>
                  <a:txBody>
                    <a:bodyPr/>
                    <a:lstStyle/>
                    <a:p>
                      <a:pPr defTabSz="584200">
                        <a:defRPr>
                          <a:solidFill>
                            <a:srgbClr val="000000"/>
                          </a:solidFill>
                        </a:defRPr>
                      </a:pPr>
                      <a:r>
                        <a:rPr sz="6000">
                          <a:latin typeface="+mn-lt"/>
                          <a:ea typeface="+mn-ea"/>
                          <a:cs typeface="+mn-cs"/>
                          <a:sym typeface="Helvetica Neue Light"/>
                        </a:rPr>
                        <a:t>0.008</a:t>
                      </a:r>
                    </a:p>
                  </a:txBody>
                  <a:tcPr marL="76200" marR="76200" marT="76200" marB="762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r>
              <a:tr h="1077269">
                <a:tc>
                  <a:txBody>
                    <a:bodyPr/>
                    <a:lstStyle/>
                    <a:p>
                      <a:pPr defTabSz="584200">
                        <a:defRPr>
                          <a:solidFill>
                            <a:srgbClr val="000000"/>
                          </a:solidFill>
                        </a:defRPr>
                      </a:pPr>
                      <a:r>
                        <a:rPr sz="6000">
                          <a:latin typeface="+mn-lt"/>
                          <a:ea typeface="+mn-ea"/>
                          <a:cs typeface="+mn-cs"/>
                          <a:sym typeface="Helvetica Neue Light"/>
                        </a:rPr>
                        <a:t>Binary Tree</a:t>
                      </a:r>
                    </a:p>
                  </a:txBody>
                  <a:tcPr marL="76200" marR="76200" marT="76200" marB="762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c>
                  <a:txBody>
                    <a:bodyPr/>
                    <a:lstStyle/>
                    <a:p>
                      <a:pPr defTabSz="584200">
                        <a:defRPr>
                          <a:solidFill>
                            <a:srgbClr val="000000"/>
                          </a:solidFill>
                        </a:defRPr>
                      </a:pPr>
                      <a:r>
                        <a:rPr sz="6000">
                          <a:latin typeface="+mn-lt"/>
                          <a:ea typeface="+mn-ea"/>
                          <a:cs typeface="+mn-cs"/>
                          <a:sym typeface="Helvetica Neue Light"/>
                        </a:rPr>
                        <a:t>0.164</a:t>
                      </a:r>
                    </a:p>
                  </a:txBody>
                  <a:tcPr marL="76200" marR="76200" marT="76200" marB="762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c>
                  <a:txBody>
                    <a:bodyPr/>
                    <a:lstStyle/>
                    <a:p>
                      <a:pPr defTabSz="584200">
                        <a:defRPr>
                          <a:solidFill>
                            <a:srgbClr val="000000"/>
                          </a:solidFill>
                        </a:defRPr>
                      </a:pPr>
                      <a:r>
                        <a:rPr sz="6000">
                          <a:latin typeface="+mn-lt"/>
                          <a:ea typeface="+mn-ea"/>
                          <a:cs typeface="+mn-cs"/>
                          <a:sym typeface="Helvetica Neue Light"/>
                        </a:rPr>
                        <a:t>0.133</a:t>
                      </a:r>
                    </a:p>
                  </a:txBody>
                  <a:tcPr marL="76200" marR="76200" marT="76200" marB="762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c>
                  <a:txBody>
                    <a:bodyPr/>
                    <a:lstStyle/>
                    <a:p>
                      <a:pPr defTabSz="584200">
                        <a:defRPr>
                          <a:solidFill>
                            <a:srgbClr val="000000"/>
                          </a:solidFill>
                        </a:defRPr>
                      </a:pPr>
                      <a:r>
                        <a:rPr sz="6000">
                          <a:latin typeface="+mn-lt"/>
                          <a:ea typeface="+mn-ea"/>
                          <a:cs typeface="+mn-cs"/>
                          <a:sym typeface="Helvetica Neue Light"/>
                        </a:rPr>
                        <a:t>0.010</a:t>
                      </a:r>
                    </a:p>
                  </a:txBody>
                  <a:tcPr marL="76200" marR="76200" marT="76200" marB="762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c>
                  <a:txBody>
                    <a:bodyPr/>
                    <a:lstStyle/>
                    <a:p>
                      <a:pPr defTabSz="584200">
                        <a:defRPr>
                          <a:solidFill>
                            <a:srgbClr val="000000"/>
                          </a:solidFill>
                        </a:defRPr>
                      </a:pPr>
                      <a:r>
                        <a:rPr sz="6000">
                          <a:latin typeface="+mn-lt"/>
                          <a:ea typeface="+mn-ea"/>
                          <a:cs typeface="+mn-cs"/>
                          <a:sym typeface="Helvetica Neue Light"/>
                        </a:rPr>
                        <a:t>0.0208</a:t>
                      </a:r>
                    </a:p>
                  </a:txBody>
                  <a:tcPr marL="76200" marR="76200" marT="76200" marB="762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r>
              <a:tr h="1077269">
                <a:tc>
                  <a:txBody>
                    <a:bodyPr/>
                    <a:lstStyle/>
                    <a:p>
                      <a:pPr defTabSz="584200">
                        <a:defRPr>
                          <a:solidFill>
                            <a:srgbClr val="000000"/>
                          </a:solidFill>
                        </a:defRPr>
                      </a:pPr>
                      <a:r>
                        <a:rPr sz="6000">
                          <a:latin typeface="+mn-lt"/>
                          <a:ea typeface="+mn-ea"/>
                          <a:cs typeface="+mn-cs"/>
                          <a:sym typeface="Helvetica Neue Light"/>
                        </a:rPr>
                        <a:t>Sorted Vector</a:t>
                      </a:r>
                    </a:p>
                  </a:txBody>
                  <a:tcPr marL="76200" marR="76200" marT="76200" marB="762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c>
                  <a:txBody>
                    <a:bodyPr/>
                    <a:lstStyle/>
                    <a:p>
                      <a:pPr defTabSz="584200">
                        <a:defRPr>
                          <a:solidFill>
                            <a:srgbClr val="000000"/>
                          </a:solidFill>
                        </a:defRPr>
                      </a:pPr>
                      <a:r>
                        <a:rPr sz="6000">
                          <a:latin typeface="+mn-lt"/>
                          <a:ea typeface="+mn-ea"/>
                          <a:cs typeface="+mn-cs"/>
                          <a:sym typeface="Helvetica Neue Light"/>
                        </a:rPr>
                        <a:t>1.563</a:t>
                      </a:r>
                    </a:p>
                  </a:txBody>
                  <a:tcPr marL="76200" marR="76200" marT="76200" marB="762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c>
                  <a:txBody>
                    <a:bodyPr/>
                    <a:lstStyle/>
                    <a:p>
                      <a:pPr defTabSz="584200">
                        <a:defRPr>
                          <a:solidFill>
                            <a:srgbClr val="000000"/>
                          </a:solidFill>
                        </a:defRPr>
                      </a:pPr>
                      <a:r>
                        <a:rPr sz="6000">
                          <a:latin typeface="+mn-lt"/>
                          <a:ea typeface="+mn-ea"/>
                          <a:cs typeface="+mn-cs"/>
                          <a:sym typeface="Helvetica Neue Light"/>
                        </a:rPr>
                        <a:t>0.024</a:t>
                      </a:r>
                    </a:p>
                  </a:txBody>
                  <a:tcPr marL="76200" marR="76200" marT="76200" marB="762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c>
                  <a:txBody>
                    <a:bodyPr/>
                    <a:lstStyle/>
                    <a:p>
                      <a:pPr defTabSz="584200">
                        <a:defRPr>
                          <a:solidFill>
                            <a:srgbClr val="000000"/>
                          </a:solidFill>
                        </a:defRPr>
                      </a:pPr>
                      <a:r>
                        <a:rPr sz="6000">
                          <a:latin typeface="+mn-lt"/>
                          <a:ea typeface="+mn-ea"/>
                          <a:cs typeface="+mn-cs"/>
                          <a:sym typeface="Helvetica Neue Light"/>
                        </a:rPr>
                        <a:t>0.006</a:t>
                      </a:r>
                    </a:p>
                  </a:txBody>
                  <a:tcPr marL="76200" marR="76200" marT="76200" marB="762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c>
                  <a:txBody>
                    <a:bodyPr/>
                    <a:lstStyle/>
                    <a:p>
                      <a:pPr defTabSz="584200">
                        <a:defRPr>
                          <a:solidFill>
                            <a:srgbClr val="000000"/>
                          </a:solidFill>
                        </a:defRPr>
                      </a:pPr>
                      <a:r>
                        <a:rPr sz="6000">
                          <a:latin typeface="+mn-lt"/>
                          <a:ea typeface="+mn-ea"/>
                          <a:cs typeface="+mn-cs"/>
                          <a:sym typeface="Helvetica Neue Light"/>
                        </a:rPr>
                        <a:t>1.534</a:t>
                      </a:r>
                    </a:p>
                  </a:txBody>
                  <a:tcPr marL="76200" marR="76200" marT="76200" marB="76200" anchor="ctr" anchorCtr="0" horzOverflow="overflow">
                    <a:lnL w="12700">
                      <a:solidFill>
                        <a:srgbClr val="747474"/>
                      </a:solidFill>
                      <a:miter lim="400000"/>
                    </a:lnL>
                    <a:lnR w="12700">
                      <a:solidFill>
                        <a:srgbClr val="747474"/>
                      </a:solidFill>
                      <a:miter lim="400000"/>
                    </a:lnR>
                    <a:lnT w="12700">
                      <a:solidFill>
                        <a:srgbClr val="747474"/>
                      </a:solidFill>
                      <a:miter lim="400000"/>
                    </a:lnT>
                    <a:lnB w="12700">
                      <a:solidFill>
                        <a:srgbClr val="747474"/>
                      </a:solidFill>
                      <a:miter lim="400000"/>
                    </a:lnB>
                  </a:tcPr>
                </a:tc>
              </a:tr>
            </a:tbl>
          </a:graphicData>
        </a:graphic>
      </p:graphicFrame>
      <p:sp>
        <p:nvSpPr>
          <p:cNvPr id="357" name="Why are there such discrepancies??"/>
          <p:cNvSpPr txBox="1"/>
          <p:nvPr/>
        </p:nvSpPr>
        <p:spPr>
          <a:xfrm>
            <a:off x="1437702" y="9152192"/>
            <a:ext cx="13156123" cy="970708"/>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nchor="ctr">
            <a:spAutoFit/>
          </a:bodyPr>
          <a:lstStyle/>
          <a:p>
            <a:pPr algn="l">
              <a:lnSpc>
                <a:spcPct val="110000"/>
              </a:lnSpc>
              <a:defRPr sz="5400"/>
            </a:pPr>
            <a:r>
              <a:t>Why </a:t>
            </a:r>
            <a:r>
              <a:t>are </a:t>
            </a:r>
            <a:r>
              <a:t>there such</a:t>
            </a:r>
            <a:r>
              <a:t> </a:t>
            </a:r>
            <a:r>
              <a:t>discrepanc</a:t>
            </a:r>
            <a:r>
              <a:t>ies</a:t>
            </a:r>
            <a:r>
              <a:t>??</a:t>
            </a:r>
          </a:p>
        </p:txBody>
      </p:sp>
      <p:sp>
        <p:nvSpPr>
          <p:cNvPr id="358" name="Bottom line:…"/>
          <p:cNvSpPr txBox="1"/>
          <p:nvPr/>
        </p:nvSpPr>
        <p:spPr>
          <a:xfrm>
            <a:off x="1437702" y="10490547"/>
            <a:ext cx="21751482" cy="2488302"/>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nchor="ctr">
            <a:spAutoFit/>
          </a:bodyPr>
          <a:lstStyle/>
          <a:p>
            <a:pPr algn="l">
              <a:lnSpc>
                <a:spcPct val="110000"/>
              </a:lnSpc>
              <a:defRPr sz="4800">
                <a:latin typeface="Helvetica Neue Medium"/>
                <a:ea typeface="Helvetica Neue Medium"/>
                <a:cs typeface="Helvetica Neue Medium"/>
                <a:sym typeface="Helvetica Neue Medium"/>
              </a:defRPr>
            </a:pPr>
            <a:r>
              <a:t>Bottom line:</a:t>
            </a:r>
            <a:endParaRPr sz="3200"/>
          </a:p>
          <a:p>
            <a:pPr marL="592667" indent="-592667" algn="l">
              <a:lnSpc>
                <a:spcPct val="110000"/>
              </a:lnSpc>
              <a:buClr>
                <a:srgbClr val="777775"/>
              </a:buClr>
              <a:buSzPct val="115000"/>
              <a:buChar char="•"/>
              <a:defRPr sz="4800">
                <a:latin typeface="Helvetica Neue Medium"/>
                <a:ea typeface="Helvetica Neue Medium"/>
                <a:cs typeface="Helvetica Neue Medium"/>
                <a:sym typeface="Helvetica Neue Medium"/>
              </a:defRPr>
            </a:pPr>
            <a:r>
              <a:t>Some structures carry more </a:t>
            </a:r>
            <a:r>
              <a:rPr i="1">
                <a:latin typeface="Helvetica Neue"/>
                <a:ea typeface="Helvetica Neue"/>
                <a:cs typeface="Helvetica Neue"/>
                <a:sym typeface="Helvetica Neue"/>
              </a:rPr>
              <a:t>information</a:t>
            </a:r>
            <a:r>
              <a:t> simply because of their design.</a:t>
            </a:r>
            <a:endParaRPr sz="3200"/>
          </a:p>
          <a:p>
            <a:pPr marL="592667" indent="-592667" algn="l">
              <a:lnSpc>
                <a:spcPct val="110000"/>
              </a:lnSpc>
              <a:buClr>
                <a:srgbClr val="777775"/>
              </a:buClr>
              <a:buSzPct val="115000"/>
              <a:buChar char="•"/>
              <a:defRPr sz="4800">
                <a:latin typeface="Helvetica Neue Medium"/>
                <a:ea typeface="Helvetica Neue Medium"/>
                <a:cs typeface="Helvetica Neue Medium"/>
                <a:sym typeface="Helvetica Neue Medium"/>
              </a:defRPr>
            </a:pPr>
            <a:r>
              <a:t>Manipulating structures takes time</a:t>
            </a:r>
          </a:p>
        </p:txBody>
      </p:sp>
      <p:grpSp>
        <p:nvGrpSpPr>
          <p:cNvPr id="361" name="Group"/>
          <p:cNvGrpSpPr/>
          <p:nvPr/>
        </p:nvGrpSpPr>
        <p:grpSpPr>
          <a:xfrm>
            <a:off x="0" y="-40206"/>
            <a:ext cx="24384000" cy="1544192"/>
            <a:chOff x="0" y="0"/>
            <a:chExt cx="24384000" cy="1544191"/>
          </a:xfrm>
        </p:grpSpPr>
        <p:sp>
          <p:nvSpPr>
            <p:cNvPr id="359" name="Rectangle"/>
            <p:cNvSpPr/>
            <p:nvPr/>
          </p:nvSpPr>
          <p:spPr>
            <a:xfrm>
              <a:off x="0" y="31431"/>
              <a:ext cx="24384000" cy="1481329"/>
            </a:xfrm>
            <a:prstGeom prst="rect">
              <a:avLst/>
            </a:prstGeom>
            <a:solidFill>
              <a:srgbClr val="7E0225"/>
            </a:solidFill>
            <a:ln w="12700" cap="flat">
              <a:noFill/>
              <a:miter lim="400000"/>
            </a:ln>
            <a:effectLst/>
          </p:spPr>
          <p:txBody>
            <a:bodyPr wrap="square" lIns="50800" tIns="50800" rIns="50800" bIns="50800" numCol="1" anchor="ctr">
              <a:noAutofit/>
            </a:bodyPr>
            <a:lstStyle/>
            <a:p>
              <a:pPr defTabSz="457200">
                <a:defRPr sz="8800">
                  <a:solidFill>
                    <a:srgbClr val="FFFFFF"/>
                  </a:solidFill>
                </a:defRPr>
              </a:pPr>
            </a:p>
          </p:txBody>
        </p:sp>
        <p:sp>
          <p:nvSpPr>
            <p:cNvPr id="360" name="Full Results"/>
            <p:cNvSpPr txBox="1"/>
            <p:nvPr/>
          </p:nvSpPr>
          <p:spPr>
            <a:xfrm>
              <a:off x="0" y="0"/>
              <a:ext cx="24384000" cy="154419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08854" tIns="108854" rIns="108854" bIns="108854" numCol="1" anchor="ctr">
              <a:spAutoFit/>
            </a:bodyPr>
            <a:lstStyle>
              <a:lvl1pPr defTabSz="457200">
                <a:defRPr sz="8800">
                  <a:solidFill>
                    <a:srgbClr val="FFFFFF"/>
                  </a:solidFill>
                </a:defRPr>
              </a:lvl1pPr>
            </a:lstStyle>
            <a:p>
              <a:pPr/>
              <a:r>
                <a:t>Full Results</a:t>
              </a:r>
            </a:p>
          </p:txBody>
        </p:sp>
      </p:gr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35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58" grpId="1"/>
    </p:bldLst>
  </p:timing>
</p:sld>
</file>

<file path=ppt/slides/slide1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367" name="Group"/>
          <p:cNvGrpSpPr/>
          <p:nvPr/>
        </p:nvGrpSpPr>
        <p:grpSpPr>
          <a:xfrm>
            <a:off x="0" y="0"/>
            <a:ext cx="24384000" cy="13716000"/>
            <a:chOff x="0" y="0"/>
            <a:chExt cx="24384000" cy="13716000"/>
          </a:xfrm>
        </p:grpSpPr>
        <p:sp>
          <p:nvSpPr>
            <p:cNvPr id="365" name="Rectangle"/>
            <p:cNvSpPr/>
            <p:nvPr/>
          </p:nvSpPr>
          <p:spPr>
            <a:xfrm>
              <a:off x="0" y="0"/>
              <a:ext cx="24384000" cy="13716000"/>
            </a:xfrm>
            <a:prstGeom prst="rect">
              <a:avLst/>
            </a:prstGeom>
            <a:solidFill>
              <a:srgbClr val="000000"/>
            </a:solidFill>
            <a:ln w="12700" cap="flat">
              <a:noFill/>
              <a:miter lim="400000"/>
            </a:ln>
            <a:effectLst/>
          </p:spPr>
          <p:txBody>
            <a:bodyPr wrap="square" lIns="50800" tIns="50800" rIns="50800" bIns="50800" numCol="1" anchor="ctr">
              <a:noAutofit/>
            </a:bodyPr>
            <a:lstStyle/>
            <a:p>
              <a:pPr>
                <a:defRPr sz="7200">
                  <a:solidFill>
                    <a:srgbClr val="FFFFFF"/>
                  </a:solidFill>
                </a:defRPr>
              </a:pPr>
            </a:p>
          </p:txBody>
        </p:sp>
        <p:sp>
          <p:nvSpPr>
            <p:cNvPr id="366" name="Where to from here?"/>
            <p:cNvSpPr txBox="1"/>
            <p:nvPr/>
          </p:nvSpPr>
          <p:spPr>
            <a:xfrm>
              <a:off x="0" y="6273091"/>
              <a:ext cx="24384000" cy="116981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defRPr sz="7200">
                  <a:solidFill>
                    <a:srgbClr val="FFFFFF"/>
                  </a:solidFill>
                </a:defRPr>
              </a:lvl1pPr>
            </a:lstStyle>
            <a:p>
              <a:pPr/>
              <a:r>
                <a:t>Where to from here?</a:t>
              </a:r>
            </a:p>
          </p:txBody>
        </p:sp>
      </p:gr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69" name="Line"/>
          <p:cNvSpPr/>
          <p:nvPr/>
        </p:nvSpPr>
        <p:spPr>
          <a:xfrm>
            <a:off x="9315476" y="4435475"/>
            <a:ext cx="5495661" cy="3306766"/>
          </a:xfrm>
          <a:prstGeom prst="line">
            <a:avLst/>
          </a:prstGeom>
          <a:ln>
            <a:solidFill>
              <a:srgbClr val="000000"/>
            </a:solidFill>
            <a:tailEnd type="triangle"/>
          </a:ln>
        </p:spPr>
        <p:txBody>
          <a:bodyPr lIns="45718" tIns="45718" rIns="45718" bIns="45718"/>
          <a:lstStyle/>
          <a:p>
            <a:pPr/>
          </a:p>
        </p:txBody>
      </p:sp>
      <p:grpSp>
        <p:nvGrpSpPr>
          <p:cNvPr id="372" name="Group"/>
          <p:cNvGrpSpPr/>
          <p:nvPr/>
        </p:nvGrpSpPr>
        <p:grpSpPr>
          <a:xfrm>
            <a:off x="4114800" y="3048000"/>
            <a:ext cx="5181600" cy="2438400"/>
            <a:chOff x="0" y="0"/>
            <a:chExt cx="5181600" cy="2438400"/>
          </a:xfrm>
        </p:grpSpPr>
        <p:sp>
          <p:nvSpPr>
            <p:cNvPr id="370" name="Rectangle"/>
            <p:cNvSpPr/>
            <p:nvPr/>
          </p:nvSpPr>
          <p:spPr>
            <a:xfrm>
              <a:off x="0" y="0"/>
              <a:ext cx="5181600" cy="2438400"/>
            </a:xfrm>
            <a:prstGeom prst="rect">
              <a:avLst/>
            </a:prstGeom>
            <a:solidFill>
              <a:srgbClr val="FF99FF"/>
            </a:solidFill>
            <a:ln w="9525" cap="flat">
              <a:solidFill>
                <a:srgbClr val="000000"/>
              </a:solidFill>
              <a:prstDash val="solid"/>
              <a:miter lim="800000"/>
            </a:ln>
            <a:effectLst/>
          </p:spPr>
          <p:txBody>
            <a:bodyPr wrap="square" lIns="50800" tIns="50800" rIns="50800" bIns="50800" numCol="1" anchor="ctr">
              <a:noAutofit/>
            </a:bodyPr>
            <a:lstStyle/>
            <a:p>
              <a:pPr>
                <a:defRPr sz="3200"/>
              </a:pPr>
            </a:p>
          </p:txBody>
        </p:sp>
        <p:sp>
          <p:nvSpPr>
            <p:cNvPr id="371" name="CS 106B…"/>
            <p:cNvSpPr txBox="1"/>
            <p:nvPr/>
          </p:nvSpPr>
          <p:spPr>
            <a:xfrm>
              <a:off x="148691" y="212396"/>
              <a:ext cx="4884218" cy="201360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ctr">
              <a:spAutoFit/>
            </a:bodyPr>
            <a:lstStyle/>
            <a:p>
              <a:pPr>
                <a:spcBef>
                  <a:spcPts val="1700"/>
                </a:spcBef>
                <a:defRPr sz="4800"/>
              </a:pPr>
              <a:r>
                <a:t>CS 106B</a:t>
              </a:r>
            </a:p>
            <a:p>
              <a:pPr>
                <a:defRPr sz="3200"/>
              </a:pPr>
              <a:r>
                <a:t>Programming Abstractions</a:t>
              </a:r>
            </a:p>
          </p:txBody>
        </p:sp>
      </p:grpSp>
      <p:grpSp>
        <p:nvGrpSpPr>
          <p:cNvPr id="375" name="Group"/>
          <p:cNvGrpSpPr/>
          <p:nvPr/>
        </p:nvGrpSpPr>
        <p:grpSpPr>
          <a:xfrm>
            <a:off x="4114800" y="6553200"/>
            <a:ext cx="5181600" cy="2438400"/>
            <a:chOff x="0" y="0"/>
            <a:chExt cx="5181600" cy="2438400"/>
          </a:xfrm>
        </p:grpSpPr>
        <p:sp>
          <p:nvSpPr>
            <p:cNvPr id="373" name="Rectangle"/>
            <p:cNvSpPr/>
            <p:nvPr/>
          </p:nvSpPr>
          <p:spPr>
            <a:xfrm>
              <a:off x="0" y="0"/>
              <a:ext cx="5181600" cy="2438400"/>
            </a:xfrm>
            <a:prstGeom prst="rect">
              <a:avLst/>
            </a:prstGeom>
            <a:solidFill>
              <a:srgbClr val="FF99FF"/>
            </a:solidFill>
            <a:ln w="9525" cap="flat">
              <a:solidFill>
                <a:srgbClr val="000000"/>
              </a:solidFill>
              <a:prstDash val="solid"/>
              <a:miter lim="800000"/>
            </a:ln>
            <a:effectLst/>
          </p:spPr>
          <p:txBody>
            <a:bodyPr wrap="square" lIns="50800" tIns="50800" rIns="50800" bIns="50800" numCol="1" anchor="ctr">
              <a:noAutofit/>
            </a:bodyPr>
            <a:lstStyle/>
            <a:p>
              <a:pPr/>
            </a:p>
          </p:txBody>
        </p:sp>
        <p:sp>
          <p:nvSpPr>
            <p:cNvPr id="374" name="CS 107…"/>
            <p:cNvSpPr txBox="1"/>
            <p:nvPr/>
          </p:nvSpPr>
          <p:spPr>
            <a:xfrm>
              <a:off x="445973" y="212396"/>
              <a:ext cx="4289654" cy="201360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ctr">
              <a:spAutoFit/>
            </a:bodyPr>
            <a:lstStyle/>
            <a:p>
              <a:pPr>
                <a:spcBef>
                  <a:spcPts val="1700"/>
                </a:spcBef>
                <a:defRPr sz="4800"/>
              </a:pPr>
              <a:r>
                <a:t>CS 107</a:t>
              </a:r>
            </a:p>
            <a:p>
              <a:pPr>
                <a:defRPr sz="3200"/>
              </a:pPr>
              <a:r>
                <a:t>Computer Organization</a:t>
              </a:r>
            </a:p>
            <a:p>
              <a:pPr>
                <a:defRPr sz="3200"/>
              </a:pPr>
              <a:r>
                <a:t>and Systems</a:t>
              </a:r>
            </a:p>
          </p:txBody>
        </p:sp>
      </p:grpSp>
      <p:sp>
        <p:nvSpPr>
          <p:cNvPr id="376" name="Line"/>
          <p:cNvSpPr/>
          <p:nvPr/>
        </p:nvSpPr>
        <p:spPr>
          <a:xfrm>
            <a:off x="6705600" y="5486401"/>
            <a:ext cx="1" cy="1050927"/>
          </a:xfrm>
          <a:prstGeom prst="line">
            <a:avLst/>
          </a:prstGeom>
          <a:ln>
            <a:solidFill>
              <a:srgbClr val="000000"/>
            </a:solidFill>
            <a:tailEnd type="triangle"/>
          </a:ln>
        </p:spPr>
        <p:txBody>
          <a:bodyPr lIns="45718" tIns="45718" rIns="45718" bIns="45718"/>
          <a:lstStyle/>
          <a:p>
            <a:pPr/>
          </a:p>
        </p:txBody>
      </p:sp>
      <p:grpSp>
        <p:nvGrpSpPr>
          <p:cNvPr id="379" name="Group"/>
          <p:cNvGrpSpPr/>
          <p:nvPr/>
        </p:nvGrpSpPr>
        <p:grpSpPr>
          <a:xfrm>
            <a:off x="4114800" y="10058400"/>
            <a:ext cx="5181600" cy="2438400"/>
            <a:chOff x="0" y="0"/>
            <a:chExt cx="5181600" cy="2438400"/>
          </a:xfrm>
        </p:grpSpPr>
        <p:sp>
          <p:nvSpPr>
            <p:cNvPr id="377" name="Rectangle"/>
            <p:cNvSpPr/>
            <p:nvPr/>
          </p:nvSpPr>
          <p:spPr>
            <a:xfrm>
              <a:off x="0" y="0"/>
              <a:ext cx="5181600" cy="2438400"/>
            </a:xfrm>
            <a:prstGeom prst="rect">
              <a:avLst/>
            </a:prstGeom>
            <a:solidFill>
              <a:srgbClr val="FF99FF"/>
            </a:solidFill>
            <a:ln w="9525" cap="flat">
              <a:solidFill>
                <a:srgbClr val="000000"/>
              </a:solidFill>
              <a:prstDash val="solid"/>
              <a:miter lim="800000"/>
            </a:ln>
            <a:effectLst/>
          </p:spPr>
          <p:txBody>
            <a:bodyPr wrap="square" lIns="50800" tIns="50800" rIns="50800" bIns="50800" numCol="1" anchor="ctr">
              <a:noAutofit/>
            </a:bodyPr>
            <a:lstStyle/>
            <a:p>
              <a:pPr/>
            </a:p>
          </p:txBody>
        </p:sp>
        <p:sp>
          <p:nvSpPr>
            <p:cNvPr id="378" name="CS 110…"/>
            <p:cNvSpPr txBox="1"/>
            <p:nvPr/>
          </p:nvSpPr>
          <p:spPr>
            <a:xfrm>
              <a:off x="849121" y="212396"/>
              <a:ext cx="3483357" cy="201360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ctr">
              <a:spAutoFit/>
            </a:bodyPr>
            <a:lstStyle/>
            <a:p>
              <a:pPr>
                <a:spcBef>
                  <a:spcPts val="1700"/>
                </a:spcBef>
                <a:defRPr sz="4800"/>
              </a:pPr>
              <a:r>
                <a:t>CS 110</a:t>
              </a:r>
            </a:p>
            <a:p>
              <a:pPr>
                <a:defRPr sz="3200"/>
              </a:pPr>
              <a:r>
                <a:t>Principles of</a:t>
              </a:r>
            </a:p>
            <a:p>
              <a:pPr>
                <a:defRPr sz="3200"/>
              </a:pPr>
              <a:r>
                <a:t>Computer Systems</a:t>
              </a:r>
            </a:p>
          </p:txBody>
        </p:sp>
      </p:grpSp>
      <p:sp>
        <p:nvSpPr>
          <p:cNvPr id="380" name="Line"/>
          <p:cNvSpPr/>
          <p:nvPr/>
        </p:nvSpPr>
        <p:spPr>
          <a:xfrm>
            <a:off x="6705600" y="8991601"/>
            <a:ext cx="1" cy="1050927"/>
          </a:xfrm>
          <a:prstGeom prst="line">
            <a:avLst/>
          </a:prstGeom>
          <a:ln>
            <a:solidFill>
              <a:srgbClr val="000000"/>
            </a:solidFill>
            <a:tailEnd type="triangle"/>
          </a:ln>
        </p:spPr>
        <p:txBody>
          <a:bodyPr lIns="45718" tIns="45718" rIns="45718" bIns="45718"/>
          <a:lstStyle/>
          <a:p>
            <a:pPr/>
          </a:p>
        </p:txBody>
      </p:sp>
      <p:grpSp>
        <p:nvGrpSpPr>
          <p:cNvPr id="383" name="Group"/>
          <p:cNvGrpSpPr/>
          <p:nvPr/>
        </p:nvGrpSpPr>
        <p:grpSpPr>
          <a:xfrm>
            <a:off x="15062200" y="3048000"/>
            <a:ext cx="5181600" cy="2438400"/>
            <a:chOff x="0" y="0"/>
            <a:chExt cx="5181600" cy="2438400"/>
          </a:xfrm>
        </p:grpSpPr>
        <p:sp>
          <p:nvSpPr>
            <p:cNvPr id="381" name="Rectangle"/>
            <p:cNvSpPr/>
            <p:nvPr/>
          </p:nvSpPr>
          <p:spPr>
            <a:xfrm>
              <a:off x="0" y="0"/>
              <a:ext cx="5181600" cy="2438400"/>
            </a:xfrm>
            <a:prstGeom prst="rect">
              <a:avLst/>
            </a:prstGeom>
            <a:solidFill>
              <a:srgbClr val="33FFCC"/>
            </a:solidFill>
            <a:ln w="9525" cap="flat">
              <a:solidFill>
                <a:srgbClr val="000000"/>
              </a:solidFill>
              <a:prstDash val="solid"/>
              <a:miter lim="800000"/>
            </a:ln>
            <a:effectLst/>
          </p:spPr>
          <p:txBody>
            <a:bodyPr wrap="square" lIns="50800" tIns="50800" rIns="50800" bIns="50800" numCol="1" anchor="ctr">
              <a:noAutofit/>
            </a:bodyPr>
            <a:lstStyle/>
            <a:p>
              <a:pPr/>
            </a:p>
          </p:txBody>
        </p:sp>
        <p:sp>
          <p:nvSpPr>
            <p:cNvPr id="382" name="CS 103…"/>
            <p:cNvSpPr txBox="1"/>
            <p:nvPr/>
          </p:nvSpPr>
          <p:spPr>
            <a:xfrm>
              <a:off x="177749" y="212396"/>
              <a:ext cx="4826102" cy="201360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ctr">
              <a:spAutoFit/>
            </a:bodyPr>
            <a:lstStyle/>
            <a:p>
              <a:pPr>
                <a:spcBef>
                  <a:spcPts val="1700"/>
                </a:spcBef>
                <a:defRPr sz="4800"/>
              </a:pPr>
              <a:r>
                <a:t>CS 103</a:t>
              </a:r>
            </a:p>
            <a:p>
              <a:pPr>
                <a:defRPr sz="3200"/>
              </a:pPr>
              <a:r>
                <a:t>Mathematical Foundations</a:t>
              </a:r>
            </a:p>
            <a:p>
              <a:pPr>
                <a:defRPr sz="3200"/>
              </a:pPr>
              <a:r>
                <a:t>of Computing</a:t>
              </a:r>
            </a:p>
          </p:txBody>
        </p:sp>
      </p:grpSp>
      <p:grpSp>
        <p:nvGrpSpPr>
          <p:cNvPr id="386" name="Group"/>
          <p:cNvGrpSpPr/>
          <p:nvPr/>
        </p:nvGrpSpPr>
        <p:grpSpPr>
          <a:xfrm>
            <a:off x="15062200" y="6553200"/>
            <a:ext cx="5181600" cy="2438400"/>
            <a:chOff x="0" y="0"/>
            <a:chExt cx="5181600" cy="2438400"/>
          </a:xfrm>
        </p:grpSpPr>
        <p:sp>
          <p:nvSpPr>
            <p:cNvPr id="384" name="Rectangle"/>
            <p:cNvSpPr/>
            <p:nvPr/>
          </p:nvSpPr>
          <p:spPr>
            <a:xfrm>
              <a:off x="0" y="0"/>
              <a:ext cx="5181600" cy="2438400"/>
            </a:xfrm>
            <a:prstGeom prst="rect">
              <a:avLst/>
            </a:prstGeom>
            <a:solidFill>
              <a:srgbClr val="33FFCC"/>
            </a:solidFill>
            <a:ln w="9525" cap="flat">
              <a:solidFill>
                <a:srgbClr val="000000"/>
              </a:solidFill>
              <a:prstDash val="solid"/>
              <a:miter lim="800000"/>
            </a:ln>
            <a:effectLst/>
          </p:spPr>
          <p:txBody>
            <a:bodyPr wrap="square" lIns="50800" tIns="50800" rIns="50800" bIns="50800" numCol="1" anchor="ctr">
              <a:noAutofit/>
            </a:bodyPr>
            <a:lstStyle/>
            <a:p>
              <a:pPr/>
            </a:p>
          </p:txBody>
        </p:sp>
        <p:sp>
          <p:nvSpPr>
            <p:cNvPr id="385" name="CS 109…"/>
            <p:cNvSpPr txBox="1"/>
            <p:nvPr/>
          </p:nvSpPr>
          <p:spPr>
            <a:xfrm>
              <a:off x="250291" y="212396"/>
              <a:ext cx="4681018" cy="201360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ctr">
              <a:spAutoFit/>
            </a:bodyPr>
            <a:lstStyle/>
            <a:p>
              <a:pPr>
                <a:spcBef>
                  <a:spcPts val="1700"/>
                </a:spcBef>
                <a:defRPr sz="4800"/>
              </a:pPr>
              <a:r>
                <a:t>CS 109</a:t>
              </a:r>
            </a:p>
            <a:p>
              <a:pPr>
                <a:defRPr sz="3200"/>
              </a:pPr>
              <a:r>
                <a:t>Introduction to Probability</a:t>
              </a:r>
            </a:p>
            <a:p>
              <a:pPr>
                <a:defRPr sz="3200"/>
              </a:pPr>
              <a:r>
                <a:t>for Computer Scientists</a:t>
              </a:r>
            </a:p>
          </p:txBody>
        </p:sp>
      </p:grpSp>
      <p:sp>
        <p:nvSpPr>
          <p:cNvPr id="387" name="Line"/>
          <p:cNvSpPr/>
          <p:nvPr/>
        </p:nvSpPr>
        <p:spPr>
          <a:xfrm>
            <a:off x="17653000" y="5486401"/>
            <a:ext cx="1" cy="1050927"/>
          </a:xfrm>
          <a:prstGeom prst="line">
            <a:avLst/>
          </a:prstGeom>
          <a:ln>
            <a:solidFill>
              <a:srgbClr val="000000"/>
            </a:solidFill>
            <a:tailEnd type="triangle"/>
          </a:ln>
        </p:spPr>
        <p:txBody>
          <a:bodyPr lIns="45718" tIns="45718" rIns="45718" bIns="45718"/>
          <a:lstStyle/>
          <a:p>
            <a:pPr/>
          </a:p>
        </p:txBody>
      </p:sp>
      <p:grpSp>
        <p:nvGrpSpPr>
          <p:cNvPr id="390" name="Group"/>
          <p:cNvGrpSpPr/>
          <p:nvPr/>
        </p:nvGrpSpPr>
        <p:grpSpPr>
          <a:xfrm>
            <a:off x="15062200" y="10058400"/>
            <a:ext cx="5181600" cy="2438400"/>
            <a:chOff x="0" y="0"/>
            <a:chExt cx="5181600" cy="2438400"/>
          </a:xfrm>
        </p:grpSpPr>
        <p:sp>
          <p:nvSpPr>
            <p:cNvPr id="388" name="Rectangle"/>
            <p:cNvSpPr/>
            <p:nvPr/>
          </p:nvSpPr>
          <p:spPr>
            <a:xfrm>
              <a:off x="0" y="0"/>
              <a:ext cx="5181600" cy="2438400"/>
            </a:xfrm>
            <a:prstGeom prst="rect">
              <a:avLst/>
            </a:prstGeom>
            <a:solidFill>
              <a:srgbClr val="33FFCC"/>
            </a:solidFill>
            <a:ln w="9525" cap="flat">
              <a:solidFill>
                <a:srgbClr val="000000"/>
              </a:solidFill>
              <a:prstDash val="solid"/>
              <a:miter lim="800000"/>
            </a:ln>
            <a:effectLst/>
          </p:spPr>
          <p:txBody>
            <a:bodyPr wrap="square" lIns="50800" tIns="50800" rIns="50800" bIns="50800" numCol="1" anchor="ctr">
              <a:noAutofit/>
            </a:bodyPr>
            <a:lstStyle/>
            <a:p>
              <a:pPr/>
            </a:p>
          </p:txBody>
        </p:sp>
        <p:sp>
          <p:nvSpPr>
            <p:cNvPr id="389" name="CS 161…"/>
            <p:cNvSpPr txBox="1"/>
            <p:nvPr/>
          </p:nvSpPr>
          <p:spPr>
            <a:xfrm>
              <a:off x="728624" y="212396"/>
              <a:ext cx="3724352" cy="201360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ctr">
              <a:spAutoFit/>
            </a:bodyPr>
            <a:lstStyle/>
            <a:p>
              <a:pPr>
                <a:spcBef>
                  <a:spcPts val="1700"/>
                </a:spcBef>
                <a:defRPr sz="4800"/>
              </a:pPr>
              <a:r>
                <a:t>CS 161</a:t>
              </a:r>
            </a:p>
            <a:p>
              <a:pPr>
                <a:defRPr sz="3200"/>
              </a:pPr>
              <a:r>
                <a:t>Design and Analysis</a:t>
              </a:r>
            </a:p>
            <a:p>
              <a:pPr>
                <a:defRPr sz="3200"/>
              </a:pPr>
              <a:r>
                <a:t>of Algorithms</a:t>
              </a:r>
            </a:p>
          </p:txBody>
        </p:sp>
      </p:grpSp>
      <p:sp>
        <p:nvSpPr>
          <p:cNvPr id="391" name="Line"/>
          <p:cNvSpPr/>
          <p:nvPr/>
        </p:nvSpPr>
        <p:spPr>
          <a:xfrm>
            <a:off x="17653000" y="8991601"/>
            <a:ext cx="1" cy="1050927"/>
          </a:xfrm>
          <a:prstGeom prst="line">
            <a:avLst/>
          </a:prstGeom>
          <a:ln>
            <a:solidFill>
              <a:srgbClr val="000000"/>
            </a:solidFill>
            <a:tailEnd type="triangle"/>
          </a:ln>
        </p:spPr>
        <p:txBody>
          <a:bodyPr lIns="45718" tIns="45718" rIns="45718" bIns="45718"/>
          <a:lstStyle/>
          <a:p>
            <a:pPr/>
          </a:p>
        </p:txBody>
      </p:sp>
      <p:grpSp>
        <p:nvGrpSpPr>
          <p:cNvPr id="405" name="Group"/>
          <p:cNvGrpSpPr/>
          <p:nvPr/>
        </p:nvGrpSpPr>
        <p:grpSpPr>
          <a:xfrm>
            <a:off x="10353677" y="5942013"/>
            <a:ext cx="3663952" cy="3656014"/>
            <a:chOff x="0" y="0"/>
            <a:chExt cx="3663951" cy="3656012"/>
          </a:xfrm>
        </p:grpSpPr>
        <p:sp>
          <p:nvSpPr>
            <p:cNvPr id="392" name="Oval"/>
            <p:cNvSpPr/>
            <p:nvPr/>
          </p:nvSpPr>
          <p:spPr>
            <a:xfrm rot="16200000">
              <a:off x="19049" y="-7939"/>
              <a:ext cx="3635378" cy="3654427"/>
            </a:xfrm>
            <a:prstGeom prst="ellipse">
              <a:avLst/>
            </a:prstGeom>
            <a:solidFill>
              <a:srgbClr val="33FFCC"/>
            </a:solidFill>
            <a:ln w="12700" cap="flat">
              <a:noFill/>
              <a:miter lim="400000"/>
            </a:ln>
            <a:effectLst/>
          </p:spPr>
          <p:txBody>
            <a:bodyPr wrap="square" lIns="50800" tIns="50800" rIns="50800" bIns="50800" numCol="1" anchor="ctr">
              <a:noAutofit/>
            </a:bodyPr>
            <a:lstStyle/>
            <a:p>
              <a:pPr>
                <a:defRPr sz="10000"/>
              </a:pPr>
            </a:p>
          </p:txBody>
        </p:sp>
        <p:grpSp>
          <p:nvGrpSpPr>
            <p:cNvPr id="395" name="Group"/>
            <p:cNvGrpSpPr/>
            <p:nvPr/>
          </p:nvGrpSpPr>
          <p:grpSpPr>
            <a:xfrm>
              <a:off x="1830387" y="0"/>
              <a:ext cx="939801" cy="1800225"/>
              <a:chOff x="0" y="0"/>
              <a:chExt cx="939800" cy="1800225"/>
            </a:xfrm>
          </p:grpSpPr>
          <p:sp>
            <p:nvSpPr>
              <p:cNvPr id="393" name="Shape"/>
              <p:cNvSpPr/>
              <p:nvPr/>
            </p:nvSpPr>
            <p:spPr>
              <a:xfrm rot="5400000">
                <a:off x="-430213" y="430212"/>
                <a:ext cx="1800226" cy="9398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 y="21413"/>
                    </a:moveTo>
                    <a:cubicBezTo>
                      <a:pt x="0" y="21337"/>
                      <a:pt x="0" y="21263"/>
                      <a:pt x="0" y="21188"/>
                    </a:cubicBezTo>
                    <a:cubicBezTo>
                      <a:pt x="0" y="9486"/>
                      <a:pt x="4835" y="0"/>
                      <a:pt x="10800" y="0"/>
                    </a:cubicBezTo>
                    <a:cubicBezTo>
                      <a:pt x="16765" y="0"/>
                      <a:pt x="21600" y="9486"/>
                      <a:pt x="21600" y="21188"/>
                    </a:cubicBezTo>
                    <a:cubicBezTo>
                      <a:pt x="21599" y="21325"/>
                      <a:pt x="21599" y="21463"/>
                      <a:pt x="21598" y="21600"/>
                    </a:cubicBezTo>
                    <a:lnTo>
                      <a:pt x="10800" y="21188"/>
                    </a:lnTo>
                    <a:close/>
                  </a:path>
                </a:pathLst>
              </a:custGeom>
              <a:solidFill>
                <a:srgbClr val="FF99FF"/>
              </a:solidFill>
              <a:ln w="12700" cap="flat">
                <a:noFill/>
                <a:miter lim="400000"/>
              </a:ln>
              <a:effectLst/>
            </p:spPr>
            <p:txBody>
              <a:bodyPr wrap="square" lIns="50800" tIns="50800" rIns="50800" bIns="50800" numCol="1" anchor="ctr">
                <a:noAutofit/>
              </a:bodyPr>
              <a:lstStyle/>
              <a:p>
                <a:pPr>
                  <a:defRPr sz="10000"/>
                </a:pPr>
              </a:p>
            </p:txBody>
          </p:sp>
          <p:sp>
            <p:nvSpPr>
              <p:cNvPr id="394" name="Line"/>
              <p:cNvSpPr/>
              <p:nvPr/>
            </p:nvSpPr>
            <p:spPr>
              <a:xfrm rot="5400000">
                <a:off x="-430213" y="430212"/>
                <a:ext cx="1800226" cy="9398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 y="21413"/>
                    </a:moveTo>
                    <a:cubicBezTo>
                      <a:pt x="0" y="21337"/>
                      <a:pt x="0" y="21263"/>
                      <a:pt x="0" y="21188"/>
                    </a:cubicBezTo>
                    <a:cubicBezTo>
                      <a:pt x="0" y="9486"/>
                      <a:pt x="4835" y="0"/>
                      <a:pt x="10800" y="0"/>
                    </a:cubicBezTo>
                    <a:cubicBezTo>
                      <a:pt x="16765" y="0"/>
                      <a:pt x="21600" y="9486"/>
                      <a:pt x="21600" y="21188"/>
                    </a:cubicBezTo>
                    <a:cubicBezTo>
                      <a:pt x="21599" y="21325"/>
                      <a:pt x="21599" y="21463"/>
                      <a:pt x="21598" y="21600"/>
                    </a:cubicBezTo>
                  </a:path>
                </a:pathLst>
              </a:custGeom>
              <a:noFill/>
              <a:ln w="9525" cap="flat">
                <a:solidFill>
                  <a:srgbClr val="000000"/>
                </a:solidFill>
                <a:prstDash val="solid"/>
                <a:round/>
              </a:ln>
              <a:effectLst/>
            </p:spPr>
            <p:txBody>
              <a:bodyPr wrap="square" lIns="50800" tIns="50800" rIns="50800" bIns="50800" numCol="1" anchor="ctr">
                <a:noAutofit/>
              </a:bodyPr>
              <a:lstStyle/>
              <a:p>
                <a:pPr>
                  <a:defRPr sz="10000"/>
                </a:pPr>
              </a:p>
            </p:txBody>
          </p:sp>
        </p:grpSp>
        <p:sp>
          <p:nvSpPr>
            <p:cNvPr id="396" name="Shape"/>
            <p:cNvSpPr/>
            <p:nvPr/>
          </p:nvSpPr>
          <p:spPr>
            <a:xfrm flipH="1" rot="16200000">
              <a:off x="-882650" y="893762"/>
              <a:ext cx="3644900" cy="18796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 y="21413"/>
                  </a:moveTo>
                  <a:cubicBezTo>
                    <a:pt x="0" y="21337"/>
                    <a:pt x="0" y="21263"/>
                    <a:pt x="0" y="21188"/>
                  </a:cubicBezTo>
                  <a:cubicBezTo>
                    <a:pt x="0" y="9486"/>
                    <a:pt x="4835" y="0"/>
                    <a:pt x="10800" y="0"/>
                  </a:cubicBezTo>
                  <a:cubicBezTo>
                    <a:pt x="16765" y="0"/>
                    <a:pt x="21600" y="9486"/>
                    <a:pt x="21600" y="21188"/>
                  </a:cubicBezTo>
                  <a:cubicBezTo>
                    <a:pt x="21600" y="21325"/>
                    <a:pt x="21599" y="21463"/>
                    <a:pt x="21598" y="21600"/>
                  </a:cubicBezTo>
                  <a:lnTo>
                    <a:pt x="10800" y="21188"/>
                  </a:lnTo>
                  <a:close/>
                </a:path>
              </a:pathLst>
            </a:custGeom>
            <a:solidFill>
              <a:srgbClr val="FF99FF"/>
            </a:solidFill>
            <a:ln w="12700" cap="flat">
              <a:noFill/>
              <a:miter lim="400000"/>
            </a:ln>
            <a:effectLst/>
          </p:spPr>
          <p:txBody>
            <a:bodyPr wrap="square" lIns="50800" tIns="50800" rIns="50800" bIns="50800" numCol="1" anchor="ctr">
              <a:noAutofit/>
            </a:bodyPr>
            <a:lstStyle/>
            <a:p>
              <a:pPr>
                <a:defRPr sz="10000"/>
              </a:pPr>
            </a:p>
          </p:txBody>
        </p:sp>
        <p:grpSp>
          <p:nvGrpSpPr>
            <p:cNvPr id="399" name="Group"/>
            <p:cNvGrpSpPr/>
            <p:nvPr/>
          </p:nvGrpSpPr>
          <p:grpSpPr>
            <a:xfrm>
              <a:off x="925512" y="1790700"/>
              <a:ext cx="974726" cy="1822450"/>
              <a:chOff x="0" y="0"/>
              <a:chExt cx="974725" cy="1822450"/>
            </a:xfrm>
          </p:grpSpPr>
          <p:sp>
            <p:nvSpPr>
              <p:cNvPr id="397" name="Shape"/>
              <p:cNvSpPr/>
              <p:nvPr/>
            </p:nvSpPr>
            <p:spPr>
              <a:xfrm flipH="1" rot="16200000">
                <a:off x="-423863" y="423862"/>
                <a:ext cx="1822451" cy="97472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 y="20581"/>
                    </a:moveTo>
                    <a:cubicBezTo>
                      <a:pt x="0" y="20508"/>
                      <a:pt x="0" y="20437"/>
                      <a:pt x="0" y="20365"/>
                    </a:cubicBezTo>
                    <a:cubicBezTo>
                      <a:pt x="0" y="9117"/>
                      <a:pt x="4835" y="0"/>
                      <a:pt x="10800" y="0"/>
                    </a:cubicBezTo>
                    <a:cubicBezTo>
                      <a:pt x="16765" y="0"/>
                      <a:pt x="21600" y="9117"/>
                      <a:pt x="21600" y="20365"/>
                    </a:cubicBezTo>
                    <a:cubicBezTo>
                      <a:pt x="21600" y="20776"/>
                      <a:pt x="21593" y="21188"/>
                      <a:pt x="21580" y="21600"/>
                    </a:cubicBezTo>
                    <a:lnTo>
                      <a:pt x="10800" y="20365"/>
                    </a:lnTo>
                    <a:close/>
                  </a:path>
                </a:pathLst>
              </a:custGeom>
              <a:solidFill>
                <a:srgbClr val="33FFCC"/>
              </a:solidFill>
              <a:ln w="12700" cap="flat">
                <a:noFill/>
                <a:miter lim="400000"/>
              </a:ln>
              <a:effectLst/>
            </p:spPr>
            <p:txBody>
              <a:bodyPr wrap="square" lIns="50800" tIns="50800" rIns="50800" bIns="50800" numCol="1" anchor="ctr">
                <a:noAutofit/>
              </a:bodyPr>
              <a:lstStyle/>
              <a:p>
                <a:pPr>
                  <a:defRPr sz="10000"/>
                </a:pPr>
              </a:p>
            </p:txBody>
          </p:sp>
          <p:sp>
            <p:nvSpPr>
              <p:cNvPr id="398" name="Line"/>
              <p:cNvSpPr/>
              <p:nvPr/>
            </p:nvSpPr>
            <p:spPr>
              <a:xfrm flipH="1" rot="16200000">
                <a:off x="-423863" y="423862"/>
                <a:ext cx="1822451" cy="97472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 y="20581"/>
                    </a:moveTo>
                    <a:cubicBezTo>
                      <a:pt x="0" y="20508"/>
                      <a:pt x="0" y="20437"/>
                      <a:pt x="0" y="20365"/>
                    </a:cubicBezTo>
                    <a:cubicBezTo>
                      <a:pt x="0" y="9117"/>
                      <a:pt x="4835" y="0"/>
                      <a:pt x="10800" y="0"/>
                    </a:cubicBezTo>
                    <a:cubicBezTo>
                      <a:pt x="16765" y="0"/>
                      <a:pt x="21600" y="9117"/>
                      <a:pt x="21600" y="20365"/>
                    </a:cubicBezTo>
                    <a:cubicBezTo>
                      <a:pt x="21600" y="20776"/>
                      <a:pt x="21593" y="21188"/>
                      <a:pt x="21580" y="21600"/>
                    </a:cubicBezTo>
                  </a:path>
                </a:pathLst>
              </a:custGeom>
              <a:noFill/>
              <a:ln w="9525" cap="flat">
                <a:solidFill>
                  <a:srgbClr val="000000"/>
                </a:solidFill>
                <a:prstDash val="solid"/>
                <a:round/>
              </a:ln>
              <a:effectLst/>
            </p:spPr>
            <p:txBody>
              <a:bodyPr wrap="square" lIns="50800" tIns="50800" rIns="50800" bIns="50800" numCol="1" anchor="ctr">
                <a:noAutofit/>
              </a:bodyPr>
              <a:lstStyle/>
              <a:p>
                <a:pPr>
                  <a:defRPr sz="10000"/>
                </a:pPr>
              </a:p>
            </p:txBody>
          </p:sp>
        </p:grpSp>
        <p:sp>
          <p:nvSpPr>
            <p:cNvPr id="400" name="Rectangle"/>
            <p:cNvSpPr/>
            <p:nvPr/>
          </p:nvSpPr>
          <p:spPr>
            <a:xfrm rot="16200000">
              <a:off x="1098550" y="2627312"/>
              <a:ext cx="1501775" cy="206376"/>
            </a:xfrm>
            <a:prstGeom prst="rect">
              <a:avLst/>
            </a:prstGeom>
            <a:solidFill>
              <a:srgbClr val="33FFCC"/>
            </a:solidFill>
            <a:ln w="12700" cap="flat">
              <a:noFill/>
              <a:miter lim="400000"/>
            </a:ln>
            <a:effectLst/>
          </p:spPr>
          <p:txBody>
            <a:bodyPr wrap="square" lIns="50800" tIns="50800" rIns="50800" bIns="50800" numCol="1" anchor="ctr">
              <a:noAutofit/>
            </a:bodyPr>
            <a:lstStyle/>
            <a:p>
              <a:pPr>
                <a:defRPr sz="10000"/>
              </a:pPr>
            </a:p>
          </p:txBody>
        </p:sp>
        <p:sp>
          <p:nvSpPr>
            <p:cNvPr id="401" name="Rectangle"/>
            <p:cNvSpPr/>
            <p:nvPr/>
          </p:nvSpPr>
          <p:spPr>
            <a:xfrm>
              <a:off x="1739900" y="26987"/>
              <a:ext cx="174625" cy="1727201"/>
            </a:xfrm>
            <a:prstGeom prst="rect">
              <a:avLst/>
            </a:prstGeom>
            <a:solidFill>
              <a:srgbClr val="FF99FF"/>
            </a:solidFill>
            <a:ln w="12700" cap="flat">
              <a:noFill/>
              <a:miter lim="400000"/>
            </a:ln>
            <a:effectLst/>
          </p:spPr>
          <p:txBody>
            <a:bodyPr wrap="square" lIns="50800" tIns="50800" rIns="50800" bIns="50800" numCol="1" anchor="ctr">
              <a:noAutofit/>
            </a:bodyPr>
            <a:lstStyle/>
            <a:p>
              <a:pPr>
                <a:defRPr sz="10000"/>
              </a:pPr>
            </a:p>
          </p:txBody>
        </p:sp>
        <p:sp>
          <p:nvSpPr>
            <p:cNvPr id="402" name="Circle"/>
            <p:cNvSpPr/>
            <p:nvPr/>
          </p:nvSpPr>
          <p:spPr>
            <a:xfrm rot="16200000">
              <a:off x="1717675" y="747712"/>
              <a:ext cx="247650" cy="247651"/>
            </a:xfrm>
            <a:prstGeom prst="ellipse">
              <a:avLst/>
            </a:prstGeom>
            <a:solidFill>
              <a:srgbClr val="33FFCC"/>
            </a:solidFill>
            <a:ln w="9525" cap="flat">
              <a:solidFill>
                <a:srgbClr val="000000"/>
              </a:solidFill>
              <a:prstDash val="solid"/>
              <a:round/>
            </a:ln>
            <a:effectLst/>
          </p:spPr>
          <p:txBody>
            <a:bodyPr wrap="square" lIns="50800" tIns="50800" rIns="50800" bIns="50800" numCol="1" anchor="ctr">
              <a:noAutofit/>
            </a:bodyPr>
            <a:lstStyle/>
            <a:p>
              <a:pPr>
                <a:defRPr sz="10000"/>
              </a:pPr>
            </a:p>
          </p:txBody>
        </p:sp>
        <p:sp>
          <p:nvSpPr>
            <p:cNvPr id="403" name="Circle"/>
            <p:cNvSpPr/>
            <p:nvPr/>
          </p:nvSpPr>
          <p:spPr>
            <a:xfrm rot="16200000">
              <a:off x="1720850" y="2595562"/>
              <a:ext cx="247650" cy="247651"/>
            </a:xfrm>
            <a:prstGeom prst="ellipse">
              <a:avLst/>
            </a:prstGeom>
            <a:solidFill>
              <a:srgbClr val="FF99FF"/>
            </a:solidFill>
            <a:ln w="9525" cap="flat">
              <a:solidFill>
                <a:srgbClr val="000000"/>
              </a:solidFill>
              <a:prstDash val="solid"/>
              <a:round/>
            </a:ln>
            <a:effectLst/>
          </p:spPr>
          <p:txBody>
            <a:bodyPr wrap="square" lIns="50800" tIns="50800" rIns="50800" bIns="50800" numCol="1" anchor="ctr">
              <a:noAutofit/>
            </a:bodyPr>
            <a:lstStyle/>
            <a:p>
              <a:pPr>
                <a:defRPr sz="10000"/>
              </a:pPr>
            </a:p>
          </p:txBody>
        </p:sp>
        <p:sp>
          <p:nvSpPr>
            <p:cNvPr id="404" name="Oval"/>
            <p:cNvSpPr/>
            <p:nvPr/>
          </p:nvSpPr>
          <p:spPr>
            <a:xfrm rot="16200000">
              <a:off x="19049" y="-7939"/>
              <a:ext cx="3635378" cy="3654427"/>
            </a:xfrm>
            <a:prstGeom prst="ellipse">
              <a:avLst/>
            </a:prstGeom>
            <a:noFill/>
            <a:ln w="9525" cap="flat">
              <a:solidFill>
                <a:srgbClr val="000000"/>
              </a:solidFill>
              <a:prstDash val="solid"/>
              <a:round/>
            </a:ln>
            <a:effectLst/>
          </p:spPr>
          <p:txBody>
            <a:bodyPr wrap="square" lIns="50800" tIns="50800" rIns="50800" bIns="50800" numCol="1" anchor="ctr">
              <a:noAutofit/>
            </a:bodyPr>
            <a:lstStyle/>
            <a:p>
              <a:pPr>
                <a:defRPr sz="10000"/>
              </a:pPr>
            </a:p>
          </p:txBody>
        </p:sp>
      </p:grpSp>
      <p:grpSp>
        <p:nvGrpSpPr>
          <p:cNvPr id="408" name="Group"/>
          <p:cNvGrpSpPr/>
          <p:nvPr/>
        </p:nvGrpSpPr>
        <p:grpSpPr>
          <a:xfrm>
            <a:off x="6351" y="-31432"/>
            <a:ext cx="24384001" cy="1544192"/>
            <a:chOff x="0" y="0"/>
            <a:chExt cx="24384000" cy="1544191"/>
          </a:xfrm>
        </p:grpSpPr>
        <p:sp>
          <p:nvSpPr>
            <p:cNvPr id="406" name="Rectangle"/>
            <p:cNvSpPr/>
            <p:nvPr/>
          </p:nvSpPr>
          <p:spPr>
            <a:xfrm>
              <a:off x="0" y="31431"/>
              <a:ext cx="24384000" cy="1481329"/>
            </a:xfrm>
            <a:prstGeom prst="rect">
              <a:avLst/>
            </a:prstGeom>
            <a:solidFill>
              <a:srgbClr val="7E0225"/>
            </a:solidFill>
            <a:ln w="12700" cap="flat">
              <a:noFill/>
              <a:miter lim="400000"/>
            </a:ln>
            <a:effectLst/>
          </p:spPr>
          <p:txBody>
            <a:bodyPr wrap="square" lIns="50800" tIns="50800" rIns="50800" bIns="50800" numCol="1" anchor="ctr">
              <a:noAutofit/>
            </a:bodyPr>
            <a:lstStyle/>
            <a:p>
              <a:pPr defTabSz="457200">
                <a:defRPr sz="8800">
                  <a:solidFill>
                    <a:srgbClr val="FFFFFF"/>
                  </a:solidFill>
                </a:defRPr>
              </a:pPr>
            </a:p>
          </p:txBody>
        </p:sp>
        <p:sp>
          <p:nvSpPr>
            <p:cNvPr id="407" name="CS Core"/>
            <p:cNvSpPr txBox="1"/>
            <p:nvPr/>
          </p:nvSpPr>
          <p:spPr>
            <a:xfrm>
              <a:off x="0" y="0"/>
              <a:ext cx="24384000" cy="154419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08854" tIns="108854" rIns="108854" bIns="108854" numCol="1" anchor="ctr">
              <a:spAutoFit/>
            </a:bodyPr>
            <a:lstStyle>
              <a:lvl1pPr defTabSz="457200">
                <a:defRPr sz="8800">
                  <a:solidFill>
                    <a:srgbClr val="FFFFFF"/>
                  </a:solidFill>
                </a:defRPr>
              </a:lvl1pPr>
            </a:lstStyle>
            <a:p>
              <a:pPr/>
              <a:r>
                <a:t>CS Core</a:t>
              </a:r>
            </a:p>
          </p:txBody>
        </p:sp>
      </p:gr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10" name="Line"/>
          <p:cNvSpPr/>
          <p:nvPr/>
        </p:nvSpPr>
        <p:spPr>
          <a:xfrm>
            <a:off x="9315476" y="4435475"/>
            <a:ext cx="5495661" cy="3306766"/>
          </a:xfrm>
          <a:prstGeom prst="line">
            <a:avLst/>
          </a:prstGeom>
          <a:ln>
            <a:solidFill>
              <a:srgbClr val="000000"/>
            </a:solidFill>
            <a:tailEnd type="triangle"/>
          </a:ln>
        </p:spPr>
        <p:txBody>
          <a:bodyPr lIns="45718" tIns="45718" rIns="45718" bIns="45718"/>
          <a:lstStyle/>
          <a:p>
            <a:pPr/>
          </a:p>
        </p:txBody>
      </p:sp>
      <p:grpSp>
        <p:nvGrpSpPr>
          <p:cNvPr id="413" name="Group"/>
          <p:cNvGrpSpPr/>
          <p:nvPr/>
        </p:nvGrpSpPr>
        <p:grpSpPr>
          <a:xfrm>
            <a:off x="4114800" y="3048000"/>
            <a:ext cx="5181600" cy="2438400"/>
            <a:chOff x="0" y="0"/>
            <a:chExt cx="5181600" cy="2438400"/>
          </a:xfrm>
        </p:grpSpPr>
        <p:sp>
          <p:nvSpPr>
            <p:cNvPr id="411" name="Rectangle"/>
            <p:cNvSpPr/>
            <p:nvPr/>
          </p:nvSpPr>
          <p:spPr>
            <a:xfrm>
              <a:off x="0" y="0"/>
              <a:ext cx="5181600" cy="2438400"/>
            </a:xfrm>
            <a:prstGeom prst="rect">
              <a:avLst/>
            </a:prstGeom>
            <a:solidFill>
              <a:srgbClr val="FF99FF"/>
            </a:solidFill>
            <a:ln w="9525" cap="flat">
              <a:solidFill>
                <a:srgbClr val="000000"/>
              </a:solidFill>
              <a:prstDash val="solid"/>
              <a:miter lim="800000"/>
            </a:ln>
            <a:effectLst/>
          </p:spPr>
          <p:txBody>
            <a:bodyPr wrap="square" lIns="50800" tIns="50800" rIns="50800" bIns="50800" numCol="1" anchor="ctr">
              <a:noAutofit/>
            </a:bodyPr>
            <a:lstStyle/>
            <a:p>
              <a:pPr>
                <a:defRPr sz="3200"/>
              </a:pPr>
            </a:p>
          </p:txBody>
        </p:sp>
        <p:sp>
          <p:nvSpPr>
            <p:cNvPr id="412" name="CS 106B…"/>
            <p:cNvSpPr txBox="1"/>
            <p:nvPr/>
          </p:nvSpPr>
          <p:spPr>
            <a:xfrm>
              <a:off x="148691" y="212396"/>
              <a:ext cx="4884218" cy="201360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ctr">
              <a:spAutoFit/>
            </a:bodyPr>
            <a:lstStyle/>
            <a:p>
              <a:pPr>
                <a:spcBef>
                  <a:spcPts val="1700"/>
                </a:spcBef>
                <a:defRPr sz="4800"/>
              </a:pPr>
              <a:r>
                <a:t>CS 106B</a:t>
              </a:r>
            </a:p>
            <a:p>
              <a:pPr>
                <a:defRPr sz="3200"/>
              </a:pPr>
              <a:r>
                <a:t>Programming Abstractions</a:t>
              </a:r>
            </a:p>
          </p:txBody>
        </p:sp>
      </p:grpSp>
      <p:grpSp>
        <p:nvGrpSpPr>
          <p:cNvPr id="416" name="Group"/>
          <p:cNvGrpSpPr/>
          <p:nvPr/>
        </p:nvGrpSpPr>
        <p:grpSpPr>
          <a:xfrm>
            <a:off x="4114800" y="6553200"/>
            <a:ext cx="5181600" cy="2438400"/>
            <a:chOff x="0" y="0"/>
            <a:chExt cx="5181600" cy="2438400"/>
          </a:xfrm>
        </p:grpSpPr>
        <p:sp>
          <p:nvSpPr>
            <p:cNvPr id="414" name="Rectangle"/>
            <p:cNvSpPr/>
            <p:nvPr/>
          </p:nvSpPr>
          <p:spPr>
            <a:xfrm>
              <a:off x="0" y="0"/>
              <a:ext cx="5181600" cy="2438400"/>
            </a:xfrm>
            <a:prstGeom prst="rect">
              <a:avLst/>
            </a:prstGeom>
            <a:solidFill>
              <a:srgbClr val="FF99FF"/>
            </a:solidFill>
            <a:ln w="9525" cap="flat">
              <a:solidFill>
                <a:srgbClr val="000000"/>
              </a:solidFill>
              <a:prstDash val="solid"/>
              <a:miter lim="800000"/>
            </a:ln>
            <a:effectLst/>
          </p:spPr>
          <p:txBody>
            <a:bodyPr wrap="square" lIns="50800" tIns="50800" rIns="50800" bIns="50800" numCol="1" anchor="ctr">
              <a:noAutofit/>
            </a:bodyPr>
            <a:lstStyle/>
            <a:p>
              <a:pPr/>
            </a:p>
          </p:txBody>
        </p:sp>
        <p:sp>
          <p:nvSpPr>
            <p:cNvPr id="415" name="CS 107…"/>
            <p:cNvSpPr txBox="1"/>
            <p:nvPr/>
          </p:nvSpPr>
          <p:spPr>
            <a:xfrm>
              <a:off x="445973" y="212396"/>
              <a:ext cx="4289654" cy="201360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ctr">
              <a:spAutoFit/>
            </a:bodyPr>
            <a:lstStyle/>
            <a:p>
              <a:pPr>
                <a:spcBef>
                  <a:spcPts val="1700"/>
                </a:spcBef>
                <a:defRPr sz="4800"/>
              </a:pPr>
              <a:r>
                <a:t>CS 107</a:t>
              </a:r>
            </a:p>
            <a:p>
              <a:pPr>
                <a:defRPr sz="3200"/>
              </a:pPr>
              <a:r>
                <a:t>Computer Organization</a:t>
              </a:r>
            </a:p>
            <a:p>
              <a:pPr>
                <a:defRPr sz="3200"/>
              </a:pPr>
              <a:r>
                <a:t>and Systems</a:t>
              </a:r>
            </a:p>
          </p:txBody>
        </p:sp>
      </p:grpSp>
      <p:sp>
        <p:nvSpPr>
          <p:cNvPr id="417" name="Line"/>
          <p:cNvSpPr/>
          <p:nvPr/>
        </p:nvSpPr>
        <p:spPr>
          <a:xfrm>
            <a:off x="6705600" y="5486401"/>
            <a:ext cx="1" cy="1050927"/>
          </a:xfrm>
          <a:prstGeom prst="line">
            <a:avLst/>
          </a:prstGeom>
          <a:ln>
            <a:solidFill>
              <a:srgbClr val="000000"/>
            </a:solidFill>
            <a:tailEnd type="triangle"/>
          </a:ln>
        </p:spPr>
        <p:txBody>
          <a:bodyPr lIns="45718" tIns="45718" rIns="45718" bIns="45718"/>
          <a:lstStyle/>
          <a:p>
            <a:pPr/>
          </a:p>
        </p:txBody>
      </p:sp>
      <p:grpSp>
        <p:nvGrpSpPr>
          <p:cNvPr id="420" name="Group"/>
          <p:cNvGrpSpPr/>
          <p:nvPr/>
        </p:nvGrpSpPr>
        <p:grpSpPr>
          <a:xfrm>
            <a:off x="4114800" y="10058400"/>
            <a:ext cx="5181600" cy="2438400"/>
            <a:chOff x="0" y="0"/>
            <a:chExt cx="5181600" cy="2438400"/>
          </a:xfrm>
        </p:grpSpPr>
        <p:sp>
          <p:nvSpPr>
            <p:cNvPr id="418" name="Rectangle"/>
            <p:cNvSpPr/>
            <p:nvPr/>
          </p:nvSpPr>
          <p:spPr>
            <a:xfrm>
              <a:off x="0" y="0"/>
              <a:ext cx="5181600" cy="2438400"/>
            </a:xfrm>
            <a:prstGeom prst="rect">
              <a:avLst/>
            </a:prstGeom>
            <a:solidFill>
              <a:srgbClr val="FF99FF"/>
            </a:solidFill>
            <a:ln w="9525" cap="flat">
              <a:solidFill>
                <a:srgbClr val="000000"/>
              </a:solidFill>
              <a:prstDash val="solid"/>
              <a:miter lim="800000"/>
            </a:ln>
            <a:effectLst/>
          </p:spPr>
          <p:txBody>
            <a:bodyPr wrap="square" lIns="50800" tIns="50800" rIns="50800" bIns="50800" numCol="1" anchor="ctr">
              <a:noAutofit/>
            </a:bodyPr>
            <a:lstStyle/>
            <a:p>
              <a:pPr/>
            </a:p>
          </p:txBody>
        </p:sp>
        <p:sp>
          <p:nvSpPr>
            <p:cNvPr id="419" name="CS 110…"/>
            <p:cNvSpPr txBox="1"/>
            <p:nvPr/>
          </p:nvSpPr>
          <p:spPr>
            <a:xfrm>
              <a:off x="849121" y="212396"/>
              <a:ext cx="3483357" cy="201360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ctr">
              <a:spAutoFit/>
            </a:bodyPr>
            <a:lstStyle/>
            <a:p>
              <a:pPr>
                <a:spcBef>
                  <a:spcPts val="1700"/>
                </a:spcBef>
                <a:defRPr sz="4800"/>
              </a:pPr>
              <a:r>
                <a:t>CS 110</a:t>
              </a:r>
            </a:p>
            <a:p>
              <a:pPr>
                <a:defRPr sz="3200"/>
              </a:pPr>
              <a:r>
                <a:t>Principles of</a:t>
              </a:r>
            </a:p>
            <a:p>
              <a:pPr>
                <a:defRPr sz="3200"/>
              </a:pPr>
              <a:r>
                <a:t>Computer Systems</a:t>
              </a:r>
            </a:p>
          </p:txBody>
        </p:sp>
      </p:grpSp>
      <p:sp>
        <p:nvSpPr>
          <p:cNvPr id="421" name="Line"/>
          <p:cNvSpPr/>
          <p:nvPr/>
        </p:nvSpPr>
        <p:spPr>
          <a:xfrm>
            <a:off x="6705600" y="8991601"/>
            <a:ext cx="1" cy="1050927"/>
          </a:xfrm>
          <a:prstGeom prst="line">
            <a:avLst/>
          </a:prstGeom>
          <a:ln>
            <a:solidFill>
              <a:srgbClr val="000000"/>
            </a:solidFill>
            <a:tailEnd type="triangle"/>
          </a:ln>
        </p:spPr>
        <p:txBody>
          <a:bodyPr lIns="45718" tIns="45718" rIns="45718" bIns="45718"/>
          <a:lstStyle/>
          <a:p>
            <a:pPr/>
          </a:p>
        </p:txBody>
      </p:sp>
      <p:grpSp>
        <p:nvGrpSpPr>
          <p:cNvPr id="424" name="Group"/>
          <p:cNvGrpSpPr/>
          <p:nvPr/>
        </p:nvGrpSpPr>
        <p:grpSpPr>
          <a:xfrm>
            <a:off x="15062200" y="3048000"/>
            <a:ext cx="5181600" cy="2438400"/>
            <a:chOff x="0" y="0"/>
            <a:chExt cx="5181600" cy="2438400"/>
          </a:xfrm>
        </p:grpSpPr>
        <p:sp>
          <p:nvSpPr>
            <p:cNvPr id="422" name="Rectangle"/>
            <p:cNvSpPr/>
            <p:nvPr/>
          </p:nvSpPr>
          <p:spPr>
            <a:xfrm>
              <a:off x="0" y="0"/>
              <a:ext cx="5181600" cy="2438400"/>
            </a:xfrm>
            <a:prstGeom prst="rect">
              <a:avLst/>
            </a:prstGeom>
            <a:solidFill>
              <a:srgbClr val="33FFCC"/>
            </a:solidFill>
            <a:ln w="9525" cap="flat">
              <a:solidFill>
                <a:srgbClr val="000000"/>
              </a:solidFill>
              <a:prstDash val="solid"/>
              <a:miter lim="800000"/>
            </a:ln>
            <a:effectLst/>
          </p:spPr>
          <p:txBody>
            <a:bodyPr wrap="square" lIns="50800" tIns="50800" rIns="50800" bIns="50800" numCol="1" anchor="ctr">
              <a:noAutofit/>
            </a:bodyPr>
            <a:lstStyle/>
            <a:p>
              <a:pPr/>
            </a:p>
          </p:txBody>
        </p:sp>
        <p:sp>
          <p:nvSpPr>
            <p:cNvPr id="423" name="CS 103…"/>
            <p:cNvSpPr txBox="1"/>
            <p:nvPr/>
          </p:nvSpPr>
          <p:spPr>
            <a:xfrm>
              <a:off x="177749" y="212396"/>
              <a:ext cx="4826102" cy="201360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ctr">
              <a:spAutoFit/>
            </a:bodyPr>
            <a:lstStyle/>
            <a:p>
              <a:pPr>
                <a:spcBef>
                  <a:spcPts val="1700"/>
                </a:spcBef>
                <a:defRPr sz="4800"/>
              </a:pPr>
              <a:r>
                <a:t>CS 103</a:t>
              </a:r>
            </a:p>
            <a:p>
              <a:pPr>
                <a:defRPr sz="3200"/>
              </a:pPr>
              <a:r>
                <a:t>Mathematical Foundations</a:t>
              </a:r>
            </a:p>
            <a:p>
              <a:pPr>
                <a:defRPr sz="3200"/>
              </a:pPr>
              <a:r>
                <a:t>of Computing</a:t>
              </a:r>
            </a:p>
          </p:txBody>
        </p:sp>
      </p:grpSp>
      <p:grpSp>
        <p:nvGrpSpPr>
          <p:cNvPr id="427" name="Group"/>
          <p:cNvGrpSpPr/>
          <p:nvPr/>
        </p:nvGrpSpPr>
        <p:grpSpPr>
          <a:xfrm>
            <a:off x="15062200" y="6553200"/>
            <a:ext cx="5181600" cy="2438400"/>
            <a:chOff x="0" y="0"/>
            <a:chExt cx="5181600" cy="2438400"/>
          </a:xfrm>
        </p:grpSpPr>
        <p:sp>
          <p:nvSpPr>
            <p:cNvPr id="425" name="Rectangle"/>
            <p:cNvSpPr/>
            <p:nvPr/>
          </p:nvSpPr>
          <p:spPr>
            <a:xfrm>
              <a:off x="0" y="0"/>
              <a:ext cx="5181600" cy="2438400"/>
            </a:xfrm>
            <a:prstGeom prst="rect">
              <a:avLst/>
            </a:prstGeom>
            <a:solidFill>
              <a:srgbClr val="33FFCC"/>
            </a:solidFill>
            <a:ln w="9525" cap="flat">
              <a:solidFill>
                <a:srgbClr val="000000"/>
              </a:solidFill>
              <a:prstDash val="solid"/>
              <a:miter lim="800000"/>
            </a:ln>
            <a:effectLst/>
          </p:spPr>
          <p:txBody>
            <a:bodyPr wrap="square" lIns="50800" tIns="50800" rIns="50800" bIns="50800" numCol="1" anchor="ctr">
              <a:noAutofit/>
            </a:bodyPr>
            <a:lstStyle/>
            <a:p>
              <a:pPr/>
            </a:p>
          </p:txBody>
        </p:sp>
        <p:sp>
          <p:nvSpPr>
            <p:cNvPr id="426" name="CS 109…"/>
            <p:cNvSpPr txBox="1"/>
            <p:nvPr/>
          </p:nvSpPr>
          <p:spPr>
            <a:xfrm>
              <a:off x="250291" y="212396"/>
              <a:ext cx="4681018" cy="201360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ctr">
              <a:spAutoFit/>
            </a:bodyPr>
            <a:lstStyle/>
            <a:p>
              <a:pPr>
                <a:spcBef>
                  <a:spcPts val="1700"/>
                </a:spcBef>
                <a:defRPr sz="4800"/>
              </a:pPr>
              <a:r>
                <a:t>CS 109</a:t>
              </a:r>
            </a:p>
            <a:p>
              <a:pPr>
                <a:defRPr sz="3200"/>
              </a:pPr>
              <a:r>
                <a:t>Introduction to Probability</a:t>
              </a:r>
            </a:p>
            <a:p>
              <a:pPr>
                <a:defRPr sz="3200"/>
              </a:pPr>
              <a:r>
                <a:t>for Computer Scientists</a:t>
              </a:r>
            </a:p>
          </p:txBody>
        </p:sp>
      </p:grpSp>
      <p:sp>
        <p:nvSpPr>
          <p:cNvPr id="428" name="Line"/>
          <p:cNvSpPr/>
          <p:nvPr/>
        </p:nvSpPr>
        <p:spPr>
          <a:xfrm>
            <a:off x="17653000" y="5486401"/>
            <a:ext cx="1" cy="1050927"/>
          </a:xfrm>
          <a:prstGeom prst="line">
            <a:avLst/>
          </a:prstGeom>
          <a:ln>
            <a:solidFill>
              <a:srgbClr val="000000"/>
            </a:solidFill>
            <a:tailEnd type="triangle"/>
          </a:ln>
        </p:spPr>
        <p:txBody>
          <a:bodyPr lIns="45718" tIns="45718" rIns="45718" bIns="45718"/>
          <a:lstStyle/>
          <a:p>
            <a:pPr/>
          </a:p>
        </p:txBody>
      </p:sp>
      <p:grpSp>
        <p:nvGrpSpPr>
          <p:cNvPr id="431" name="Group"/>
          <p:cNvGrpSpPr/>
          <p:nvPr/>
        </p:nvGrpSpPr>
        <p:grpSpPr>
          <a:xfrm>
            <a:off x="15062200" y="10058400"/>
            <a:ext cx="5181600" cy="2438400"/>
            <a:chOff x="0" y="0"/>
            <a:chExt cx="5181600" cy="2438400"/>
          </a:xfrm>
        </p:grpSpPr>
        <p:sp>
          <p:nvSpPr>
            <p:cNvPr id="429" name="Rectangle"/>
            <p:cNvSpPr/>
            <p:nvPr/>
          </p:nvSpPr>
          <p:spPr>
            <a:xfrm>
              <a:off x="0" y="0"/>
              <a:ext cx="5181600" cy="2438400"/>
            </a:xfrm>
            <a:prstGeom prst="rect">
              <a:avLst/>
            </a:prstGeom>
            <a:solidFill>
              <a:srgbClr val="33FFCC"/>
            </a:solidFill>
            <a:ln w="9525" cap="flat">
              <a:solidFill>
                <a:srgbClr val="000000"/>
              </a:solidFill>
              <a:prstDash val="solid"/>
              <a:miter lim="800000"/>
            </a:ln>
            <a:effectLst/>
          </p:spPr>
          <p:txBody>
            <a:bodyPr wrap="square" lIns="50800" tIns="50800" rIns="50800" bIns="50800" numCol="1" anchor="ctr">
              <a:noAutofit/>
            </a:bodyPr>
            <a:lstStyle/>
            <a:p>
              <a:pPr/>
            </a:p>
          </p:txBody>
        </p:sp>
        <p:sp>
          <p:nvSpPr>
            <p:cNvPr id="430" name="CS 161…"/>
            <p:cNvSpPr txBox="1"/>
            <p:nvPr/>
          </p:nvSpPr>
          <p:spPr>
            <a:xfrm>
              <a:off x="728624" y="212396"/>
              <a:ext cx="3724352" cy="201360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ctr">
              <a:spAutoFit/>
            </a:bodyPr>
            <a:lstStyle/>
            <a:p>
              <a:pPr>
                <a:spcBef>
                  <a:spcPts val="1700"/>
                </a:spcBef>
                <a:defRPr sz="4800"/>
              </a:pPr>
              <a:r>
                <a:t>CS 161</a:t>
              </a:r>
            </a:p>
            <a:p>
              <a:pPr>
                <a:defRPr sz="3200"/>
              </a:pPr>
              <a:r>
                <a:t>Design and Analysis</a:t>
              </a:r>
            </a:p>
            <a:p>
              <a:pPr>
                <a:defRPr sz="3200"/>
              </a:pPr>
              <a:r>
                <a:t>of Algorithms</a:t>
              </a:r>
            </a:p>
          </p:txBody>
        </p:sp>
      </p:grpSp>
      <p:sp>
        <p:nvSpPr>
          <p:cNvPr id="432" name="Line"/>
          <p:cNvSpPr/>
          <p:nvPr/>
        </p:nvSpPr>
        <p:spPr>
          <a:xfrm>
            <a:off x="17653000" y="8991601"/>
            <a:ext cx="1" cy="1050927"/>
          </a:xfrm>
          <a:prstGeom prst="line">
            <a:avLst/>
          </a:prstGeom>
          <a:ln>
            <a:solidFill>
              <a:srgbClr val="000000"/>
            </a:solidFill>
            <a:tailEnd type="triangle"/>
          </a:ln>
        </p:spPr>
        <p:txBody>
          <a:bodyPr lIns="45718" tIns="45718" rIns="45718" bIns="45718"/>
          <a:lstStyle/>
          <a:p>
            <a:pPr/>
          </a:p>
        </p:txBody>
      </p:sp>
      <p:grpSp>
        <p:nvGrpSpPr>
          <p:cNvPr id="446" name="Group"/>
          <p:cNvGrpSpPr/>
          <p:nvPr/>
        </p:nvGrpSpPr>
        <p:grpSpPr>
          <a:xfrm>
            <a:off x="10353677" y="5942013"/>
            <a:ext cx="3663952" cy="3656014"/>
            <a:chOff x="0" y="0"/>
            <a:chExt cx="3663951" cy="3656012"/>
          </a:xfrm>
        </p:grpSpPr>
        <p:sp>
          <p:nvSpPr>
            <p:cNvPr id="433" name="Oval"/>
            <p:cNvSpPr/>
            <p:nvPr/>
          </p:nvSpPr>
          <p:spPr>
            <a:xfrm rot="16200000">
              <a:off x="19049" y="-7939"/>
              <a:ext cx="3635378" cy="3654427"/>
            </a:xfrm>
            <a:prstGeom prst="ellipse">
              <a:avLst/>
            </a:prstGeom>
            <a:solidFill>
              <a:srgbClr val="33FFCC"/>
            </a:solidFill>
            <a:ln w="12700" cap="flat">
              <a:noFill/>
              <a:miter lim="400000"/>
            </a:ln>
            <a:effectLst/>
          </p:spPr>
          <p:txBody>
            <a:bodyPr wrap="square" lIns="50800" tIns="50800" rIns="50800" bIns="50800" numCol="1" anchor="ctr">
              <a:noAutofit/>
            </a:bodyPr>
            <a:lstStyle/>
            <a:p>
              <a:pPr>
                <a:defRPr sz="10000"/>
              </a:pPr>
            </a:p>
          </p:txBody>
        </p:sp>
        <p:grpSp>
          <p:nvGrpSpPr>
            <p:cNvPr id="436" name="Group"/>
            <p:cNvGrpSpPr/>
            <p:nvPr/>
          </p:nvGrpSpPr>
          <p:grpSpPr>
            <a:xfrm>
              <a:off x="1830387" y="0"/>
              <a:ext cx="939801" cy="1800225"/>
              <a:chOff x="0" y="0"/>
              <a:chExt cx="939800" cy="1800225"/>
            </a:xfrm>
          </p:grpSpPr>
          <p:sp>
            <p:nvSpPr>
              <p:cNvPr id="434" name="Shape"/>
              <p:cNvSpPr/>
              <p:nvPr/>
            </p:nvSpPr>
            <p:spPr>
              <a:xfrm rot="5400000">
                <a:off x="-430213" y="430212"/>
                <a:ext cx="1800226" cy="9398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 y="21413"/>
                    </a:moveTo>
                    <a:cubicBezTo>
                      <a:pt x="0" y="21337"/>
                      <a:pt x="0" y="21263"/>
                      <a:pt x="0" y="21188"/>
                    </a:cubicBezTo>
                    <a:cubicBezTo>
                      <a:pt x="0" y="9486"/>
                      <a:pt x="4835" y="0"/>
                      <a:pt x="10800" y="0"/>
                    </a:cubicBezTo>
                    <a:cubicBezTo>
                      <a:pt x="16765" y="0"/>
                      <a:pt x="21600" y="9486"/>
                      <a:pt x="21600" y="21188"/>
                    </a:cubicBezTo>
                    <a:cubicBezTo>
                      <a:pt x="21599" y="21325"/>
                      <a:pt x="21599" y="21463"/>
                      <a:pt x="21598" y="21600"/>
                    </a:cubicBezTo>
                    <a:lnTo>
                      <a:pt x="10800" y="21188"/>
                    </a:lnTo>
                    <a:close/>
                  </a:path>
                </a:pathLst>
              </a:custGeom>
              <a:solidFill>
                <a:srgbClr val="FF99FF"/>
              </a:solidFill>
              <a:ln w="12700" cap="flat">
                <a:noFill/>
                <a:miter lim="400000"/>
              </a:ln>
              <a:effectLst/>
            </p:spPr>
            <p:txBody>
              <a:bodyPr wrap="square" lIns="50800" tIns="50800" rIns="50800" bIns="50800" numCol="1" anchor="ctr">
                <a:noAutofit/>
              </a:bodyPr>
              <a:lstStyle/>
              <a:p>
                <a:pPr>
                  <a:defRPr sz="10000"/>
                </a:pPr>
              </a:p>
            </p:txBody>
          </p:sp>
          <p:sp>
            <p:nvSpPr>
              <p:cNvPr id="435" name="Line"/>
              <p:cNvSpPr/>
              <p:nvPr/>
            </p:nvSpPr>
            <p:spPr>
              <a:xfrm rot="5400000">
                <a:off x="-430213" y="430212"/>
                <a:ext cx="1800226" cy="9398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 y="21413"/>
                    </a:moveTo>
                    <a:cubicBezTo>
                      <a:pt x="0" y="21337"/>
                      <a:pt x="0" y="21263"/>
                      <a:pt x="0" y="21188"/>
                    </a:cubicBezTo>
                    <a:cubicBezTo>
                      <a:pt x="0" y="9486"/>
                      <a:pt x="4835" y="0"/>
                      <a:pt x="10800" y="0"/>
                    </a:cubicBezTo>
                    <a:cubicBezTo>
                      <a:pt x="16765" y="0"/>
                      <a:pt x="21600" y="9486"/>
                      <a:pt x="21600" y="21188"/>
                    </a:cubicBezTo>
                    <a:cubicBezTo>
                      <a:pt x="21599" y="21325"/>
                      <a:pt x="21599" y="21463"/>
                      <a:pt x="21598" y="21600"/>
                    </a:cubicBezTo>
                  </a:path>
                </a:pathLst>
              </a:custGeom>
              <a:noFill/>
              <a:ln w="9525" cap="flat">
                <a:solidFill>
                  <a:srgbClr val="000000"/>
                </a:solidFill>
                <a:prstDash val="solid"/>
                <a:round/>
              </a:ln>
              <a:effectLst/>
            </p:spPr>
            <p:txBody>
              <a:bodyPr wrap="square" lIns="50800" tIns="50800" rIns="50800" bIns="50800" numCol="1" anchor="ctr">
                <a:noAutofit/>
              </a:bodyPr>
              <a:lstStyle/>
              <a:p>
                <a:pPr>
                  <a:defRPr sz="10000"/>
                </a:pPr>
              </a:p>
            </p:txBody>
          </p:sp>
        </p:grpSp>
        <p:sp>
          <p:nvSpPr>
            <p:cNvPr id="437" name="Shape"/>
            <p:cNvSpPr/>
            <p:nvPr/>
          </p:nvSpPr>
          <p:spPr>
            <a:xfrm flipH="1" rot="16200000">
              <a:off x="-882650" y="893762"/>
              <a:ext cx="3644900" cy="18796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 y="21413"/>
                  </a:moveTo>
                  <a:cubicBezTo>
                    <a:pt x="0" y="21337"/>
                    <a:pt x="0" y="21263"/>
                    <a:pt x="0" y="21188"/>
                  </a:cubicBezTo>
                  <a:cubicBezTo>
                    <a:pt x="0" y="9486"/>
                    <a:pt x="4835" y="0"/>
                    <a:pt x="10800" y="0"/>
                  </a:cubicBezTo>
                  <a:cubicBezTo>
                    <a:pt x="16765" y="0"/>
                    <a:pt x="21600" y="9486"/>
                    <a:pt x="21600" y="21188"/>
                  </a:cubicBezTo>
                  <a:cubicBezTo>
                    <a:pt x="21600" y="21325"/>
                    <a:pt x="21599" y="21463"/>
                    <a:pt x="21598" y="21600"/>
                  </a:cubicBezTo>
                  <a:lnTo>
                    <a:pt x="10800" y="21188"/>
                  </a:lnTo>
                  <a:close/>
                </a:path>
              </a:pathLst>
            </a:custGeom>
            <a:solidFill>
              <a:srgbClr val="FF99FF"/>
            </a:solidFill>
            <a:ln w="12700" cap="flat">
              <a:noFill/>
              <a:miter lim="400000"/>
            </a:ln>
            <a:effectLst/>
          </p:spPr>
          <p:txBody>
            <a:bodyPr wrap="square" lIns="50800" tIns="50800" rIns="50800" bIns="50800" numCol="1" anchor="ctr">
              <a:noAutofit/>
            </a:bodyPr>
            <a:lstStyle/>
            <a:p>
              <a:pPr>
                <a:defRPr sz="10000"/>
              </a:pPr>
            </a:p>
          </p:txBody>
        </p:sp>
        <p:grpSp>
          <p:nvGrpSpPr>
            <p:cNvPr id="440" name="Group"/>
            <p:cNvGrpSpPr/>
            <p:nvPr/>
          </p:nvGrpSpPr>
          <p:grpSpPr>
            <a:xfrm>
              <a:off x="925512" y="1790700"/>
              <a:ext cx="974726" cy="1822450"/>
              <a:chOff x="0" y="0"/>
              <a:chExt cx="974725" cy="1822450"/>
            </a:xfrm>
          </p:grpSpPr>
          <p:sp>
            <p:nvSpPr>
              <p:cNvPr id="438" name="Shape"/>
              <p:cNvSpPr/>
              <p:nvPr/>
            </p:nvSpPr>
            <p:spPr>
              <a:xfrm flipH="1" rot="16200000">
                <a:off x="-423863" y="423862"/>
                <a:ext cx="1822451" cy="97472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 y="20581"/>
                    </a:moveTo>
                    <a:cubicBezTo>
                      <a:pt x="0" y="20508"/>
                      <a:pt x="0" y="20437"/>
                      <a:pt x="0" y="20365"/>
                    </a:cubicBezTo>
                    <a:cubicBezTo>
                      <a:pt x="0" y="9117"/>
                      <a:pt x="4835" y="0"/>
                      <a:pt x="10800" y="0"/>
                    </a:cubicBezTo>
                    <a:cubicBezTo>
                      <a:pt x="16765" y="0"/>
                      <a:pt x="21600" y="9117"/>
                      <a:pt x="21600" y="20365"/>
                    </a:cubicBezTo>
                    <a:cubicBezTo>
                      <a:pt x="21600" y="20776"/>
                      <a:pt x="21593" y="21188"/>
                      <a:pt x="21580" y="21600"/>
                    </a:cubicBezTo>
                    <a:lnTo>
                      <a:pt x="10800" y="20365"/>
                    </a:lnTo>
                    <a:close/>
                  </a:path>
                </a:pathLst>
              </a:custGeom>
              <a:solidFill>
                <a:srgbClr val="33FFCC"/>
              </a:solidFill>
              <a:ln w="12700" cap="flat">
                <a:noFill/>
                <a:miter lim="400000"/>
              </a:ln>
              <a:effectLst/>
            </p:spPr>
            <p:txBody>
              <a:bodyPr wrap="square" lIns="50800" tIns="50800" rIns="50800" bIns="50800" numCol="1" anchor="ctr">
                <a:noAutofit/>
              </a:bodyPr>
              <a:lstStyle/>
              <a:p>
                <a:pPr>
                  <a:defRPr sz="10000"/>
                </a:pPr>
              </a:p>
            </p:txBody>
          </p:sp>
          <p:sp>
            <p:nvSpPr>
              <p:cNvPr id="439" name="Line"/>
              <p:cNvSpPr/>
              <p:nvPr/>
            </p:nvSpPr>
            <p:spPr>
              <a:xfrm flipH="1" rot="16200000">
                <a:off x="-423863" y="423862"/>
                <a:ext cx="1822451" cy="97472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 y="20581"/>
                    </a:moveTo>
                    <a:cubicBezTo>
                      <a:pt x="0" y="20508"/>
                      <a:pt x="0" y="20437"/>
                      <a:pt x="0" y="20365"/>
                    </a:cubicBezTo>
                    <a:cubicBezTo>
                      <a:pt x="0" y="9117"/>
                      <a:pt x="4835" y="0"/>
                      <a:pt x="10800" y="0"/>
                    </a:cubicBezTo>
                    <a:cubicBezTo>
                      <a:pt x="16765" y="0"/>
                      <a:pt x="21600" y="9117"/>
                      <a:pt x="21600" y="20365"/>
                    </a:cubicBezTo>
                    <a:cubicBezTo>
                      <a:pt x="21600" y="20776"/>
                      <a:pt x="21593" y="21188"/>
                      <a:pt x="21580" y="21600"/>
                    </a:cubicBezTo>
                  </a:path>
                </a:pathLst>
              </a:custGeom>
              <a:noFill/>
              <a:ln w="9525" cap="flat">
                <a:solidFill>
                  <a:srgbClr val="000000"/>
                </a:solidFill>
                <a:prstDash val="solid"/>
                <a:round/>
              </a:ln>
              <a:effectLst/>
            </p:spPr>
            <p:txBody>
              <a:bodyPr wrap="square" lIns="50800" tIns="50800" rIns="50800" bIns="50800" numCol="1" anchor="ctr">
                <a:noAutofit/>
              </a:bodyPr>
              <a:lstStyle/>
              <a:p>
                <a:pPr>
                  <a:defRPr sz="10000"/>
                </a:pPr>
              </a:p>
            </p:txBody>
          </p:sp>
        </p:grpSp>
        <p:sp>
          <p:nvSpPr>
            <p:cNvPr id="441" name="Rectangle"/>
            <p:cNvSpPr/>
            <p:nvPr/>
          </p:nvSpPr>
          <p:spPr>
            <a:xfrm rot="16200000">
              <a:off x="1098550" y="2627312"/>
              <a:ext cx="1501775" cy="206376"/>
            </a:xfrm>
            <a:prstGeom prst="rect">
              <a:avLst/>
            </a:prstGeom>
            <a:solidFill>
              <a:srgbClr val="33FFCC"/>
            </a:solidFill>
            <a:ln w="12700" cap="flat">
              <a:noFill/>
              <a:miter lim="400000"/>
            </a:ln>
            <a:effectLst/>
          </p:spPr>
          <p:txBody>
            <a:bodyPr wrap="square" lIns="50800" tIns="50800" rIns="50800" bIns="50800" numCol="1" anchor="ctr">
              <a:noAutofit/>
            </a:bodyPr>
            <a:lstStyle/>
            <a:p>
              <a:pPr>
                <a:defRPr sz="10000"/>
              </a:pPr>
            </a:p>
          </p:txBody>
        </p:sp>
        <p:sp>
          <p:nvSpPr>
            <p:cNvPr id="442" name="Rectangle"/>
            <p:cNvSpPr/>
            <p:nvPr/>
          </p:nvSpPr>
          <p:spPr>
            <a:xfrm>
              <a:off x="1739900" y="26987"/>
              <a:ext cx="174625" cy="1727201"/>
            </a:xfrm>
            <a:prstGeom prst="rect">
              <a:avLst/>
            </a:prstGeom>
            <a:solidFill>
              <a:srgbClr val="FF99FF"/>
            </a:solidFill>
            <a:ln w="12700" cap="flat">
              <a:noFill/>
              <a:miter lim="400000"/>
            </a:ln>
            <a:effectLst/>
          </p:spPr>
          <p:txBody>
            <a:bodyPr wrap="square" lIns="50800" tIns="50800" rIns="50800" bIns="50800" numCol="1" anchor="ctr">
              <a:noAutofit/>
            </a:bodyPr>
            <a:lstStyle/>
            <a:p>
              <a:pPr>
                <a:defRPr sz="10000"/>
              </a:pPr>
            </a:p>
          </p:txBody>
        </p:sp>
        <p:sp>
          <p:nvSpPr>
            <p:cNvPr id="443" name="Circle"/>
            <p:cNvSpPr/>
            <p:nvPr/>
          </p:nvSpPr>
          <p:spPr>
            <a:xfrm rot="16200000">
              <a:off x="1717675" y="747712"/>
              <a:ext cx="247650" cy="247651"/>
            </a:xfrm>
            <a:prstGeom prst="ellipse">
              <a:avLst/>
            </a:prstGeom>
            <a:solidFill>
              <a:srgbClr val="33FFCC"/>
            </a:solidFill>
            <a:ln w="9525" cap="flat">
              <a:solidFill>
                <a:srgbClr val="000000"/>
              </a:solidFill>
              <a:prstDash val="solid"/>
              <a:round/>
            </a:ln>
            <a:effectLst/>
          </p:spPr>
          <p:txBody>
            <a:bodyPr wrap="square" lIns="50800" tIns="50800" rIns="50800" bIns="50800" numCol="1" anchor="ctr">
              <a:noAutofit/>
            </a:bodyPr>
            <a:lstStyle/>
            <a:p>
              <a:pPr>
                <a:defRPr sz="10000"/>
              </a:pPr>
            </a:p>
          </p:txBody>
        </p:sp>
        <p:sp>
          <p:nvSpPr>
            <p:cNvPr id="444" name="Circle"/>
            <p:cNvSpPr/>
            <p:nvPr/>
          </p:nvSpPr>
          <p:spPr>
            <a:xfrm rot="16200000">
              <a:off x="1720850" y="2595562"/>
              <a:ext cx="247650" cy="247651"/>
            </a:xfrm>
            <a:prstGeom prst="ellipse">
              <a:avLst/>
            </a:prstGeom>
            <a:solidFill>
              <a:srgbClr val="FF99FF"/>
            </a:solidFill>
            <a:ln w="9525" cap="flat">
              <a:solidFill>
                <a:srgbClr val="000000"/>
              </a:solidFill>
              <a:prstDash val="solid"/>
              <a:round/>
            </a:ln>
            <a:effectLst/>
          </p:spPr>
          <p:txBody>
            <a:bodyPr wrap="square" lIns="50800" tIns="50800" rIns="50800" bIns="50800" numCol="1" anchor="ctr">
              <a:noAutofit/>
            </a:bodyPr>
            <a:lstStyle/>
            <a:p>
              <a:pPr>
                <a:defRPr sz="10000"/>
              </a:pPr>
            </a:p>
          </p:txBody>
        </p:sp>
        <p:sp>
          <p:nvSpPr>
            <p:cNvPr id="445" name="Oval"/>
            <p:cNvSpPr/>
            <p:nvPr/>
          </p:nvSpPr>
          <p:spPr>
            <a:xfrm rot="16200000">
              <a:off x="19049" y="-7939"/>
              <a:ext cx="3635378" cy="3654427"/>
            </a:xfrm>
            <a:prstGeom prst="ellipse">
              <a:avLst/>
            </a:prstGeom>
            <a:noFill/>
            <a:ln w="9525" cap="flat">
              <a:solidFill>
                <a:srgbClr val="000000"/>
              </a:solidFill>
              <a:prstDash val="solid"/>
              <a:round/>
            </a:ln>
            <a:effectLst/>
          </p:spPr>
          <p:txBody>
            <a:bodyPr wrap="square" lIns="50800" tIns="50800" rIns="50800" bIns="50800" numCol="1" anchor="ctr">
              <a:noAutofit/>
            </a:bodyPr>
            <a:lstStyle/>
            <a:p>
              <a:pPr>
                <a:defRPr sz="10000"/>
              </a:pPr>
            </a:p>
          </p:txBody>
        </p:sp>
      </p:grpSp>
      <p:pic>
        <p:nvPicPr>
          <p:cNvPr id="447" name="image58.png" descr="image58.png"/>
          <p:cNvPicPr>
            <a:picLocks noChangeAspect="1"/>
          </p:cNvPicPr>
          <p:nvPr/>
        </p:nvPicPr>
        <p:blipFill>
          <a:blip r:embed="rId2">
            <a:extLst/>
          </a:blip>
          <a:stretch>
            <a:fillRect/>
          </a:stretch>
        </p:blipFill>
        <p:spPr>
          <a:xfrm>
            <a:off x="4649472" y="1576209"/>
            <a:ext cx="2323465" cy="2518135"/>
          </a:xfrm>
          <a:prstGeom prst="rect">
            <a:avLst/>
          </a:prstGeom>
          <a:ln w="12700">
            <a:miter lim="400000"/>
          </a:ln>
        </p:spPr>
      </p:pic>
      <p:grpSp>
        <p:nvGrpSpPr>
          <p:cNvPr id="450" name="Group"/>
          <p:cNvGrpSpPr/>
          <p:nvPr/>
        </p:nvGrpSpPr>
        <p:grpSpPr>
          <a:xfrm>
            <a:off x="6351" y="-31432"/>
            <a:ext cx="24384001" cy="1544192"/>
            <a:chOff x="0" y="0"/>
            <a:chExt cx="24384000" cy="1544191"/>
          </a:xfrm>
        </p:grpSpPr>
        <p:sp>
          <p:nvSpPr>
            <p:cNvPr id="448" name="Rectangle"/>
            <p:cNvSpPr/>
            <p:nvPr/>
          </p:nvSpPr>
          <p:spPr>
            <a:xfrm>
              <a:off x="0" y="31431"/>
              <a:ext cx="24384000" cy="1481329"/>
            </a:xfrm>
            <a:prstGeom prst="rect">
              <a:avLst/>
            </a:prstGeom>
            <a:solidFill>
              <a:srgbClr val="7E0225"/>
            </a:solidFill>
            <a:ln w="12700" cap="flat">
              <a:noFill/>
              <a:miter lim="400000"/>
            </a:ln>
            <a:effectLst/>
          </p:spPr>
          <p:txBody>
            <a:bodyPr wrap="square" lIns="50800" tIns="50800" rIns="50800" bIns="50800" numCol="1" anchor="ctr">
              <a:noAutofit/>
            </a:bodyPr>
            <a:lstStyle/>
            <a:p>
              <a:pPr defTabSz="457200">
                <a:defRPr sz="8800">
                  <a:solidFill>
                    <a:srgbClr val="FFFFFF"/>
                  </a:solidFill>
                </a:defRPr>
              </a:pPr>
            </a:p>
          </p:txBody>
        </p:sp>
        <p:sp>
          <p:nvSpPr>
            <p:cNvPr id="449" name="CS Core"/>
            <p:cNvSpPr txBox="1"/>
            <p:nvPr/>
          </p:nvSpPr>
          <p:spPr>
            <a:xfrm>
              <a:off x="0" y="0"/>
              <a:ext cx="24384000" cy="154419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08854" tIns="108854" rIns="108854" bIns="108854" numCol="1" anchor="ctr">
              <a:spAutoFit/>
            </a:bodyPr>
            <a:lstStyle>
              <a:lvl1pPr defTabSz="457200">
                <a:defRPr sz="8800">
                  <a:solidFill>
                    <a:srgbClr val="FFFFFF"/>
                  </a:solidFill>
                </a:defRPr>
              </a:lvl1pPr>
            </a:lstStyle>
            <a:p>
              <a:pPr/>
              <a:r>
                <a:t>CS Core</a:t>
              </a:r>
            </a:p>
          </p:txBody>
        </p:sp>
      </p:gr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52" name="Line"/>
          <p:cNvSpPr/>
          <p:nvPr/>
        </p:nvSpPr>
        <p:spPr>
          <a:xfrm>
            <a:off x="9315476" y="4435475"/>
            <a:ext cx="5495661" cy="3306766"/>
          </a:xfrm>
          <a:prstGeom prst="line">
            <a:avLst/>
          </a:prstGeom>
          <a:ln>
            <a:solidFill>
              <a:srgbClr val="000000"/>
            </a:solidFill>
            <a:tailEnd type="triangle"/>
          </a:ln>
        </p:spPr>
        <p:txBody>
          <a:bodyPr lIns="45718" tIns="45718" rIns="45718" bIns="45718"/>
          <a:lstStyle/>
          <a:p>
            <a:pPr/>
          </a:p>
        </p:txBody>
      </p:sp>
      <p:grpSp>
        <p:nvGrpSpPr>
          <p:cNvPr id="455" name="Group"/>
          <p:cNvGrpSpPr/>
          <p:nvPr/>
        </p:nvGrpSpPr>
        <p:grpSpPr>
          <a:xfrm>
            <a:off x="4114800" y="3048000"/>
            <a:ext cx="5181600" cy="2438400"/>
            <a:chOff x="0" y="0"/>
            <a:chExt cx="5181600" cy="2438400"/>
          </a:xfrm>
        </p:grpSpPr>
        <p:sp>
          <p:nvSpPr>
            <p:cNvPr id="453" name="Rectangle"/>
            <p:cNvSpPr/>
            <p:nvPr/>
          </p:nvSpPr>
          <p:spPr>
            <a:xfrm>
              <a:off x="0" y="0"/>
              <a:ext cx="5181600" cy="2438400"/>
            </a:xfrm>
            <a:prstGeom prst="rect">
              <a:avLst/>
            </a:prstGeom>
            <a:solidFill>
              <a:srgbClr val="FF99FF"/>
            </a:solidFill>
            <a:ln w="9525" cap="flat">
              <a:solidFill>
                <a:srgbClr val="000000"/>
              </a:solidFill>
              <a:prstDash val="solid"/>
              <a:miter lim="800000"/>
            </a:ln>
            <a:effectLst/>
          </p:spPr>
          <p:txBody>
            <a:bodyPr wrap="square" lIns="50800" tIns="50800" rIns="50800" bIns="50800" numCol="1" anchor="ctr">
              <a:noAutofit/>
            </a:bodyPr>
            <a:lstStyle/>
            <a:p>
              <a:pPr>
                <a:defRPr sz="3200"/>
              </a:pPr>
            </a:p>
          </p:txBody>
        </p:sp>
        <p:sp>
          <p:nvSpPr>
            <p:cNvPr id="454" name="CS 106B…"/>
            <p:cNvSpPr txBox="1"/>
            <p:nvPr/>
          </p:nvSpPr>
          <p:spPr>
            <a:xfrm>
              <a:off x="148691" y="212396"/>
              <a:ext cx="4884218" cy="201360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ctr">
              <a:spAutoFit/>
            </a:bodyPr>
            <a:lstStyle/>
            <a:p>
              <a:pPr>
                <a:spcBef>
                  <a:spcPts val="1700"/>
                </a:spcBef>
                <a:defRPr sz="4800"/>
              </a:pPr>
              <a:r>
                <a:t>CS 106B</a:t>
              </a:r>
            </a:p>
            <a:p>
              <a:pPr>
                <a:defRPr sz="3200"/>
              </a:pPr>
              <a:r>
                <a:t>Programming Abstractions</a:t>
              </a:r>
            </a:p>
          </p:txBody>
        </p:sp>
      </p:grpSp>
      <p:grpSp>
        <p:nvGrpSpPr>
          <p:cNvPr id="458" name="Group"/>
          <p:cNvGrpSpPr/>
          <p:nvPr/>
        </p:nvGrpSpPr>
        <p:grpSpPr>
          <a:xfrm>
            <a:off x="4114800" y="6553200"/>
            <a:ext cx="5181600" cy="2438400"/>
            <a:chOff x="0" y="0"/>
            <a:chExt cx="5181600" cy="2438400"/>
          </a:xfrm>
        </p:grpSpPr>
        <p:sp>
          <p:nvSpPr>
            <p:cNvPr id="456" name="Rectangle"/>
            <p:cNvSpPr/>
            <p:nvPr/>
          </p:nvSpPr>
          <p:spPr>
            <a:xfrm>
              <a:off x="0" y="0"/>
              <a:ext cx="5181600" cy="2438400"/>
            </a:xfrm>
            <a:prstGeom prst="rect">
              <a:avLst/>
            </a:prstGeom>
            <a:solidFill>
              <a:srgbClr val="FF99FF"/>
            </a:solidFill>
            <a:ln w="9525" cap="flat">
              <a:solidFill>
                <a:srgbClr val="000000"/>
              </a:solidFill>
              <a:prstDash val="solid"/>
              <a:miter lim="800000"/>
            </a:ln>
            <a:effectLst/>
          </p:spPr>
          <p:txBody>
            <a:bodyPr wrap="square" lIns="50800" tIns="50800" rIns="50800" bIns="50800" numCol="1" anchor="ctr">
              <a:noAutofit/>
            </a:bodyPr>
            <a:lstStyle/>
            <a:p>
              <a:pPr/>
            </a:p>
          </p:txBody>
        </p:sp>
        <p:sp>
          <p:nvSpPr>
            <p:cNvPr id="457" name="CS 107…"/>
            <p:cNvSpPr txBox="1"/>
            <p:nvPr/>
          </p:nvSpPr>
          <p:spPr>
            <a:xfrm>
              <a:off x="445973" y="212396"/>
              <a:ext cx="4289654" cy="201360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ctr">
              <a:spAutoFit/>
            </a:bodyPr>
            <a:lstStyle/>
            <a:p>
              <a:pPr>
                <a:spcBef>
                  <a:spcPts val="1700"/>
                </a:spcBef>
                <a:defRPr sz="4800"/>
              </a:pPr>
              <a:r>
                <a:t>CS 107</a:t>
              </a:r>
            </a:p>
            <a:p>
              <a:pPr>
                <a:defRPr sz="3200"/>
              </a:pPr>
              <a:r>
                <a:t>Computer Organization</a:t>
              </a:r>
            </a:p>
            <a:p>
              <a:pPr>
                <a:defRPr sz="3200"/>
              </a:pPr>
              <a:r>
                <a:t>and Systems</a:t>
              </a:r>
            </a:p>
          </p:txBody>
        </p:sp>
      </p:grpSp>
      <p:sp>
        <p:nvSpPr>
          <p:cNvPr id="459" name="Line"/>
          <p:cNvSpPr/>
          <p:nvPr/>
        </p:nvSpPr>
        <p:spPr>
          <a:xfrm>
            <a:off x="6705600" y="5486401"/>
            <a:ext cx="1" cy="1050927"/>
          </a:xfrm>
          <a:prstGeom prst="line">
            <a:avLst/>
          </a:prstGeom>
          <a:ln>
            <a:solidFill>
              <a:srgbClr val="000000"/>
            </a:solidFill>
            <a:tailEnd type="triangle"/>
          </a:ln>
        </p:spPr>
        <p:txBody>
          <a:bodyPr lIns="45718" tIns="45718" rIns="45718" bIns="45718"/>
          <a:lstStyle/>
          <a:p>
            <a:pPr/>
          </a:p>
        </p:txBody>
      </p:sp>
      <p:grpSp>
        <p:nvGrpSpPr>
          <p:cNvPr id="462" name="Group"/>
          <p:cNvGrpSpPr/>
          <p:nvPr/>
        </p:nvGrpSpPr>
        <p:grpSpPr>
          <a:xfrm>
            <a:off x="4114800" y="10058400"/>
            <a:ext cx="5181600" cy="2438400"/>
            <a:chOff x="0" y="0"/>
            <a:chExt cx="5181600" cy="2438400"/>
          </a:xfrm>
        </p:grpSpPr>
        <p:sp>
          <p:nvSpPr>
            <p:cNvPr id="460" name="Rectangle"/>
            <p:cNvSpPr/>
            <p:nvPr/>
          </p:nvSpPr>
          <p:spPr>
            <a:xfrm>
              <a:off x="0" y="0"/>
              <a:ext cx="5181600" cy="2438400"/>
            </a:xfrm>
            <a:prstGeom prst="rect">
              <a:avLst/>
            </a:prstGeom>
            <a:solidFill>
              <a:srgbClr val="FF99FF"/>
            </a:solidFill>
            <a:ln w="9525" cap="flat">
              <a:solidFill>
                <a:srgbClr val="000000"/>
              </a:solidFill>
              <a:prstDash val="solid"/>
              <a:miter lim="800000"/>
            </a:ln>
            <a:effectLst/>
          </p:spPr>
          <p:txBody>
            <a:bodyPr wrap="square" lIns="50800" tIns="50800" rIns="50800" bIns="50800" numCol="1" anchor="ctr">
              <a:noAutofit/>
            </a:bodyPr>
            <a:lstStyle/>
            <a:p>
              <a:pPr/>
            </a:p>
          </p:txBody>
        </p:sp>
        <p:sp>
          <p:nvSpPr>
            <p:cNvPr id="461" name="CS 110…"/>
            <p:cNvSpPr txBox="1"/>
            <p:nvPr/>
          </p:nvSpPr>
          <p:spPr>
            <a:xfrm>
              <a:off x="849121" y="212396"/>
              <a:ext cx="3483357" cy="201360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ctr">
              <a:spAutoFit/>
            </a:bodyPr>
            <a:lstStyle/>
            <a:p>
              <a:pPr>
                <a:spcBef>
                  <a:spcPts val="1700"/>
                </a:spcBef>
                <a:defRPr sz="4800"/>
              </a:pPr>
              <a:r>
                <a:t>CS 110</a:t>
              </a:r>
            </a:p>
            <a:p>
              <a:pPr>
                <a:defRPr sz="3200"/>
              </a:pPr>
              <a:r>
                <a:t>Principles of</a:t>
              </a:r>
            </a:p>
            <a:p>
              <a:pPr>
                <a:defRPr sz="3200"/>
              </a:pPr>
              <a:r>
                <a:t>Computer Systems</a:t>
              </a:r>
            </a:p>
          </p:txBody>
        </p:sp>
      </p:grpSp>
      <p:sp>
        <p:nvSpPr>
          <p:cNvPr id="463" name="Line"/>
          <p:cNvSpPr/>
          <p:nvPr/>
        </p:nvSpPr>
        <p:spPr>
          <a:xfrm>
            <a:off x="6705600" y="8991601"/>
            <a:ext cx="1" cy="1050927"/>
          </a:xfrm>
          <a:prstGeom prst="line">
            <a:avLst/>
          </a:prstGeom>
          <a:ln>
            <a:solidFill>
              <a:srgbClr val="000000"/>
            </a:solidFill>
            <a:tailEnd type="triangle"/>
          </a:ln>
        </p:spPr>
        <p:txBody>
          <a:bodyPr lIns="45718" tIns="45718" rIns="45718" bIns="45718"/>
          <a:lstStyle/>
          <a:p>
            <a:pPr/>
          </a:p>
        </p:txBody>
      </p:sp>
      <p:grpSp>
        <p:nvGrpSpPr>
          <p:cNvPr id="466" name="Group"/>
          <p:cNvGrpSpPr/>
          <p:nvPr/>
        </p:nvGrpSpPr>
        <p:grpSpPr>
          <a:xfrm>
            <a:off x="15062200" y="3048000"/>
            <a:ext cx="5181600" cy="2438400"/>
            <a:chOff x="0" y="0"/>
            <a:chExt cx="5181600" cy="2438400"/>
          </a:xfrm>
        </p:grpSpPr>
        <p:sp>
          <p:nvSpPr>
            <p:cNvPr id="464" name="Rectangle"/>
            <p:cNvSpPr/>
            <p:nvPr/>
          </p:nvSpPr>
          <p:spPr>
            <a:xfrm>
              <a:off x="0" y="0"/>
              <a:ext cx="5181600" cy="2438400"/>
            </a:xfrm>
            <a:prstGeom prst="rect">
              <a:avLst/>
            </a:prstGeom>
            <a:solidFill>
              <a:srgbClr val="33FFCC"/>
            </a:solidFill>
            <a:ln w="9525" cap="flat">
              <a:solidFill>
                <a:srgbClr val="000000"/>
              </a:solidFill>
              <a:prstDash val="solid"/>
              <a:miter lim="800000"/>
            </a:ln>
            <a:effectLst/>
          </p:spPr>
          <p:txBody>
            <a:bodyPr wrap="square" lIns="50800" tIns="50800" rIns="50800" bIns="50800" numCol="1" anchor="ctr">
              <a:noAutofit/>
            </a:bodyPr>
            <a:lstStyle/>
            <a:p>
              <a:pPr/>
            </a:p>
          </p:txBody>
        </p:sp>
        <p:sp>
          <p:nvSpPr>
            <p:cNvPr id="465" name="CS 103…"/>
            <p:cNvSpPr txBox="1"/>
            <p:nvPr/>
          </p:nvSpPr>
          <p:spPr>
            <a:xfrm>
              <a:off x="177749" y="212396"/>
              <a:ext cx="4826102" cy="201360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ctr">
              <a:spAutoFit/>
            </a:bodyPr>
            <a:lstStyle/>
            <a:p>
              <a:pPr>
                <a:spcBef>
                  <a:spcPts val="1700"/>
                </a:spcBef>
                <a:defRPr sz="4800"/>
              </a:pPr>
              <a:r>
                <a:t>CS 103</a:t>
              </a:r>
            </a:p>
            <a:p>
              <a:pPr>
                <a:defRPr sz="3200"/>
              </a:pPr>
              <a:r>
                <a:t>Mathematical Foundations</a:t>
              </a:r>
            </a:p>
            <a:p>
              <a:pPr>
                <a:defRPr sz="3200"/>
              </a:pPr>
              <a:r>
                <a:t>of Computing</a:t>
              </a:r>
            </a:p>
          </p:txBody>
        </p:sp>
      </p:grpSp>
      <p:grpSp>
        <p:nvGrpSpPr>
          <p:cNvPr id="469" name="Group"/>
          <p:cNvGrpSpPr/>
          <p:nvPr/>
        </p:nvGrpSpPr>
        <p:grpSpPr>
          <a:xfrm>
            <a:off x="15062200" y="6553200"/>
            <a:ext cx="5181600" cy="2438400"/>
            <a:chOff x="0" y="0"/>
            <a:chExt cx="5181600" cy="2438400"/>
          </a:xfrm>
        </p:grpSpPr>
        <p:sp>
          <p:nvSpPr>
            <p:cNvPr id="467" name="Rectangle"/>
            <p:cNvSpPr/>
            <p:nvPr/>
          </p:nvSpPr>
          <p:spPr>
            <a:xfrm>
              <a:off x="0" y="0"/>
              <a:ext cx="5181600" cy="2438400"/>
            </a:xfrm>
            <a:prstGeom prst="rect">
              <a:avLst/>
            </a:prstGeom>
            <a:solidFill>
              <a:srgbClr val="33FFCC"/>
            </a:solidFill>
            <a:ln w="9525" cap="flat">
              <a:solidFill>
                <a:srgbClr val="000000"/>
              </a:solidFill>
              <a:prstDash val="solid"/>
              <a:miter lim="800000"/>
            </a:ln>
            <a:effectLst/>
          </p:spPr>
          <p:txBody>
            <a:bodyPr wrap="square" lIns="50800" tIns="50800" rIns="50800" bIns="50800" numCol="1" anchor="ctr">
              <a:noAutofit/>
            </a:bodyPr>
            <a:lstStyle/>
            <a:p>
              <a:pPr/>
            </a:p>
          </p:txBody>
        </p:sp>
        <p:sp>
          <p:nvSpPr>
            <p:cNvPr id="468" name="CS 109…"/>
            <p:cNvSpPr txBox="1"/>
            <p:nvPr/>
          </p:nvSpPr>
          <p:spPr>
            <a:xfrm>
              <a:off x="250291" y="212396"/>
              <a:ext cx="4681018" cy="201360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ctr">
              <a:spAutoFit/>
            </a:bodyPr>
            <a:lstStyle/>
            <a:p>
              <a:pPr>
                <a:spcBef>
                  <a:spcPts val="1700"/>
                </a:spcBef>
                <a:defRPr sz="4800"/>
              </a:pPr>
              <a:r>
                <a:t>CS 109</a:t>
              </a:r>
            </a:p>
            <a:p>
              <a:pPr>
                <a:defRPr sz="3200"/>
              </a:pPr>
              <a:r>
                <a:t>Introduction to Probability</a:t>
              </a:r>
            </a:p>
            <a:p>
              <a:pPr>
                <a:defRPr sz="3200"/>
              </a:pPr>
              <a:r>
                <a:t>for Computer Scientists</a:t>
              </a:r>
            </a:p>
          </p:txBody>
        </p:sp>
      </p:grpSp>
      <p:sp>
        <p:nvSpPr>
          <p:cNvPr id="470" name="Line"/>
          <p:cNvSpPr/>
          <p:nvPr/>
        </p:nvSpPr>
        <p:spPr>
          <a:xfrm>
            <a:off x="17653000" y="5486401"/>
            <a:ext cx="1" cy="1050927"/>
          </a:xfrm>
          <a:prstGeom prst="line">
            <a:avLst/>
          </a:prstGeom>
          <a:ln>
            <a:solidFill>
              <a:srgbClr val="000000"/>
            </a:solidFill>
            <a:tailEnd type="triangle"/>
          </a:ln>
        </p:spPr>
        <p:txBody>
          <a:bodyPr lIns="45718" tIns="45718" rIns="45718" bIns="45718"/>
          <a:lstStyle/>
          <a:p>
            <a:pPr/>
          </a:p>
        </p:txBody>
      </p:sp>
      <p:grpSp>
        <p:nvGrpSpPr>
          <p:cNvPr id="473" name="Group"/>
          <p:cNvGrpSpPr/>
          <p:nvPr/>
        </p:nvGrpSpPr>
        <p:grpSpPr>
          <a:xfrm>
            <a:off x="15062200" y="10058400"/>
            <a:ext cx="5181600" cy="2438400"/>
            <a:chOff x="0" y="0"/>
            <a:chExt cx="5181600" cy="2438400"/>
          </a:xfrm>
        </p:grpSpPr>
        <p:sp>
          <p:nvSpPr>
            <p:cNvPr id="471" name="Rectangle"/>
            <p:cNvSpPr/>
            <p:nvPr/>
          </p:nvSpPr>
          <p:spPr>
            <a:xfrm>
              <a:off x="0" y="0"/>
              <a:ext cx="5181600" cy="2438400"/>
            </a:xfrm>
            <a:prstGeom prst="rect">
              <a:avLst/>
            </a:prstGeom>
            <a:solidFill>
              <a:srgbClr val="33FFCC"/>
            </a:solidFill>
            <a:ln w="9525" cap="flat">
              <a:solidFill>
                <a:srgbClr val="000000"/>
              </a:solidFill>
              <a:prstDash val="solid"/>
              <a:miter lim="800000"/>
            </a:ln>
            <a:effectLst/>
          </p:spPr>
          <p:txBody>
            <a:bodyPr wrap="square" lIns="50800" tIns="50800" rIns="50800" bIns="50800" numCol="1" anchor="ctr">
              <a:noAutofit/>
            </a:bodyPr>
            <a:lstStyle/>
            <a:p>
              <a:pPr/>
            </a:p>
          </p:txBody>
        </p:sp>
        <p:sp>
          <p:nvSpPr>
            <p:cNvPr id="472" name="CS 161…"/>
            <p:cNvSpPr txBox="1"/>
            <p:nvPr/>
          </p:nvSpPr>
          <p:spPr>
            <a:xfrm>
              <a:off x="728624" y="212396"/>
              <a:ext cx="3724352" cy="201360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ctr">
              <a:spAutoFit/>
            </a:bodyPr>
            <a:lstStyle/>
            <a:p>
              <a:pPr>
                <a:spcBef>
                  <a:spcPts val="1700"/>
                </a:spcBef>
                <a:defRPr sz="4800"/>
              </a:pPr>
              <a:r>
                <a:t>CS 161</a:t>
              </a:r>
            </a:p>
            <a:p>
              <a:pPr>
                <a:defRPr sz="3200"/>
              </a:pPr>
              <a:r>
                <a:t>Design and Analysis</a:t>
              </a:r>
            </a:p>
            <a:p>
              <a:pPr>
                <a:defRPr sz="3200"/>
              </a:pPr>
              <a:r>
                <a:t>of Algorithms</a:t>
              </a:r>
            </a:p>
          </p:txBody>
        </p:sp>
      </p:grpSp>
      <p:sp>
        <p:nvSpPr>
          <p:cNvPr id="474" name="Line"/>
          <p:cNvSpPr/>
          <p:nvPr/>
        </p:nvSpPr>
        <p:spPr>
          <a:xfrm>
            <a:off x="17653000" y="8991601"/>
            <a:ext cx="1" cy="1050927"/>
          </a:xfrm>
          <a:prstGeom prst="line">
            <a:avLst/>
          </a:prstGeom>
          <a:ln>
            <a:solidFill>
              <a:srgbClr val="000000"/>
            </a:solidFill>
            <a:tailEnd type="triangle"/>
          </a:ln>
        </p:spPr>
        <p:txBody>
          <a:bodyPr lIns="45718" tIns="45718" rIns="45718" bIns="45718"/>
          <a:lstStyle/>
          <a:p>
            <a:pPr/>
          </a:p>
        </p:txBody>
      </p:sp>
      <p:grpSp>
        <p:nvGrpSpPr>
          <p:cNvPr id="488" name="Group"/>
          <p:cNvGrpSpPr/>
          <p:nvPr/>
        </p:nvGrpSpPr>
        <p:grpSpPr>
          <a:xfrm>
            <a:off x="10353677" y="5942013"/>
            <a:ext cx="3663952" cy="3656014"/>
            <a:chOff x="0" y="0"/>
            <a:chExt cx="3663951" cy="3656012"/>
          </a:xfrm>
        </p:grpSpPr>
        <p:sp>
          <p:nvSpPr>
            <p:cNvPr id="475" name="Oval"/>
            <p:cNvSpPr/>
            <p:nvPr/>
          </p:nvSpPr>
          <p:spPr>
            <a:xfrm rot="16200000">
              <a:off x="19049" y="-7939"/>
              <a:ext cx="3635378" cy="3654427"/>
            </a:xfrm>
            <a:prstGeom prst="ellipse">
              <a:avLst/>
            </a:prstGeom>
            <a:solidFill>
              <a:srgbClr val="33FFCC"/>
            </a:solidFill>
            <a:ln w="12700" cap="flat">
              <a:noFill/>
              <a:miter lim="400000"/>
            </a:ln>
            <a:effectLst/>
          </p:spPr>
          <p:txBody>
            <a:bodyPr wrap="square" lIns="50800" tIns="50800" rIns="50800" bIns="50800" numCol="1" anchor="ctr">
              <a:noAutofit/>
            </a:bodyPr>
            <a:lstStyle/>
            <a:p>
              <a:pPr>
                <a:defRPr sz="10000"/>
              </a:pPr>
            </a:p>
          </p:txBody>
        </p:sp>
        <p:grpSp>
          <p:nvGrpSpPr>
            <p:cNvPr id="478" name="Group"/>
            <p:cNvGrpSpPr/>
            <p:nvPr/>
          </p:nvGrpSpPr>
          <p:grpSpPr>
            <a:xfrm>
              <a:off x="1830387" y="0"/>
              <a:ext cx="939801" cy="1800225"/>
              <a:chOff x="0" y="0"/>
              <a:chExt cx="939800" cy="1800225"/>
            </a:xfrm>
          </p:grpSpPr>
          <p:sp>
            <p:nvSpPr>
              <p:cNvPr id="476" name="Shape"/>
              <p:cNvSpPr/>
              <p:nvPr/>
            </p:nvSpPr>
            <p:spPr>
              <a:xfrm rot="5400000">
                <a:off x="-430213" y="430212"/>
                <a:ext cx="1800226" cy="9398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 y="21413"/>
                    </a:moveTo>
                    <a:cubicBezTo>
                      <a:pt x="0" y="21337"/>
                      <a:pt x="0" y="21263"/>
                      <a:pt x="0" y="21188"/>
                    </a:cubicBezTo>
                    <a:cubicBezTo>
                      <a:pt x="0" y="9486"/>
                      <a:pt x="4835" y="0"/>
                      <a:pt x="10800" y="0"/>
                    </a:cubicBezTo>
                    <a:cubicBezTo>
                      <a:pt x="16765" y="0"/>
                      <a:pt x="21600" y="9486"/>
                      <a:pt x="21600" y="21188"/>
                    </a:cubicBezTo>
                    <a:cubicBezTo>
                      <a:pt x="21599" y="21325"/>
                      <a:pt x="21599" y="21463"/>
                      <a:pt x="21598" y="21600"/>
                    </a:cubicBezTo>
                    <a:lnTo>
                      <a:pt x="10800" y="21188"/>
                    </a:lnTo>
                    <a:close/>
                  </a:path>
                </a:pathLst>
              </a:custGeom>
              <a:solidFill>
                <a:srgbClr val="FF99FF"/>
              </a:solidFill>
              <a:ln w="12700" cap="flat">
                <a:noFill/>
                <a:miter lim="400000"/>
              </a:ln>
              <a:effectLst/>
            </p:spPr>
            <p:txBody>
              <a:bodyPr wrap="square" lIns="50800" tIns="50800" rIns="50800" bIns="50800" numCol="1" anchor="ctr">
                <a:noAutofit/>
              </a:bodyPr>
              <a:lstStyle/>
              <a:p>
                <a:pPr>
                  <a:defRPr sz="10000"/>
                </a:pPr>
              </a:p>
            </p:txBody>
          </p:sp>
          <p:sp>
            <p:nvSpPr>
              <p:cNvPr id="477" name="Line"/>
              <p:cNvSpPr/>
              <p:nvPr/>
            </p:nvSpPr>
            <p:spPr>
              <a:xfrm rot="5400000">
                <a:off x="-430213" y="430212"/>
                <a:ext cx="1800226" cy="9398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 y="21413"/>
                    </a:moveTo>
                    <a:cubicBezTo>
                      <a:pt x="0" y="21337"/>
                      <a:pt x="0" y="21263"/>
                      <a:pt x="0" y="21188"/>
                    </a:cubicBezTo>
                    <a:cubicBezTo>
                      <a:pt x="0" y="9486"/>
                      <a:pt x="4835" y="0"/>
                      <a:pt x="10800" y="0"/>
                    </a:cubicBezTo>
                    <a:cubicBezTo>
                      <a:pt x="16765" y="0"/>
                      <a:pt x="21600" y="9486"/>
                      <a:pt x="21600" y="21188"/>
                    </a:cubicBezTo>
                    <a:cubicBezTo>
                      <a:pt x="21599" y="21325"/>
                      <a:pt x="21599" y="21463"/>
                      <a:pt x="21598" y="21600"/>
                    </a:cubicBezTo>
                  </a:path>
                </a:pathLst>
              </a:custGeom>
              <a:noFill/>
              <a:ln w="9525" cap="flat">
                <a:solidFill>
                  <a:srgbClr val="000000"/>
                </a:solidFill>
                <a:prstDash val="solid"/>
                <a:round/>
              </a:ln>
              <a:effectLst/>
            </p:spPr>
            <p:txBody>
              <a:bodyPr wrap="square" lIns="50800" tIns="50800" rIns="50800" bIns="50800" numCol="1" anchor="ctr">
                <a:noAutofit/>
              </a:bodyPr>
              <a:lstStyle/>
              <a:p>
                <a:pPr>
                  <a:defRPr sz="10000"/>
                </a:pPr>
              </a:p>
            </p:txBody>
          </p:sp>
        </p:grpSp>
        <p:sp>
          <p:nvSpPr>
            <p:cNvPr id="479" name="Shape"/>
            <p:cNvSpPr/>
            <p:nvPr/>
          </p:nvSpPr>
          <p:spPr>
            <a:xfrm flipH="1" rot="16200000">
              <a:off x="-882650" y="893762"/>
              <a:ext cx="3644900" cy="18796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 y="21413"/>
                  </a:moveTo>
                  <a:cubicBezTo>
                    <a:pt x="0" y="21337"/>
                    <a:pt x="0" y="21263"/>
                    <a:pt x="0" y="21188"/>
                  </a:cubicBezTo>
                  <a:cubicBezTo>
                    <a:pt x="0" y="9486"/>
                    <a:pt x="4835" y="0"/>
                    <a:pt x="10800" y="0"/>
                  </a:cubicBezTo>
                  <a:cubicBezTo>
                    <a:pt x="16765" y="0"/>
                    <a:pt x="21600" y="9486"/>
                    <a:pt x="21600" y="21188"/>
                  </a:cubicBezTo>
                  <a:cubicBezTo>
                    <a:pt x="21600" y="21325"/>
                    <a:pt x="21599" y="21463"/>
                    <a:pt x="21598" y="21600"/>
                  </a:cubicBezTo>
                  <a:lnTo>
                    <a:pt x="10800" y="21188"/>
                  </a:lnTo>
                  <a:close/>
                </a:path>
              </a:pathLst>
            </a:custGeom>
            <a:solidFill>
              <a:srgbClr val="FF99FF"/>
            </a:solidFill>
            <a:ln w="12700" cap="flat">
              <a:noFill/>
              <a:miter lim="400000"/>
            </a:ln>
            <a:effectLst/>
          </p:spPr>
          <p:txBody>
            <a:bodyPr wrap="square" lIns="50800" tIns="50800" rIns="50800" bIns="50800" numCol="1" anchor="ctr">
              <a:noAutofit/>
            </a:bodyPr>
            <a:lstStyle/>
            <a:p>
              <a:pPr>
                <a:defRPr sz="10000"/>
              </a:pPr>
            </a:p>
          </p:txBody>
        </p:sp>
        <p:grpSp>
          <p:nvGrpSpPr>
            <p:cNvPr id="482" name="Group"/>
            <p:cNvGrpSpPr/>
            <p:nvPr/>
          </p:nvGrpSpPr>
          <p:grpSpPr>
            <a:xfrm>
              <a:off x="925512" y="1790700"/>
              <a:ext cx="974726" cy="1822450"/>
              <a:chOff x="0" y="0"/>
              <a:chExt cx="974725" cy="1822450"/>
            </a:xfrm>
          </p:grpSpPr>
          <p:sp>
            <p:nvSpPr>
              <p:cNvPr id="480" name="Shape"/>
              <p:cNvSpPr/>
              <p:nvPr/>
            </p:nvSpPr>
            <p:spPr>
              <a:xfrm flipH="1" rot="16200000">
                <a:off x="-423863" y="423862"/>
                <a:ext cx="1822451" cy="97472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 y="20581"/>
                    </a:moveTo>
                    <a:cubicBezTo>
                      <a:pt x="0" y="20508"/>
                      <a:pt x="0" y="20437"/>
                      <a:pt x="0" y="20365"/>
                    </a:cubicBezTo>
                    <a:cubicBezTo>
                      <a:pt x="0" y="9117"/>
                      <a:pt x="4835" y="0"/>
                      <a:pt x="10800" y="0"/>
                    </a:cubicBezTo>
                    <a:cubicBezTo>
                      <a:pt x="16765" y="0"/>
                      <a:pt x="21600" y="9117"/>
                      <a:pt x="21600" y="20365"/>
                    </a:cubicBezTo>
                    <a:cubicBezTo>
                      <a:pt x="21600" y="20776"/>
                      <a:pt x="21593" y="21188"/>
                      <a:pt x="21580" y="21600"/>
                    </a:cubicBezTo>
                    <a:lnTo>
                      <a:pt x="10800" y="20365"/>
                    </a:lnTo>
                    <a:close/>
                  </a:path>
                </a:pathLst>
              </a:custGeom>
              <a:solidFill>
                <a:srgbClr val="33FFCC"/>
              </a:solidFill>
              <a:ln w="12700" cap="flat">
                <a:noFill/>
                <a:miter lim="400000"/>
              </a:ln>
              <a:effectLst/>
            </p:spPr>
            <p:txBody>
              <a:bodyPr wrap="square" lIns="50800" tIns="50800" rIns="50800" bIns="50800" numCol="1" anchor="ctr">
                <a:noAutofit/>
              </a:bodyPr>
              <a:lstStyle/>
              <a:p>
                <a:pPr>
                  <a:defRPr sz="10000"/>
                </a:pPr>
              </a:p>
            </p:txBody>
          </p:sp>
          <p:sp>
            <p:nvSpPr>
              <p:cNvPr id="481" name="Line"/>
              <p:cNvSpPr/>
              <p:nvPr/>
            </p:nvSpPr>
            <p:spPr>
              <a:xfrm flipH="1" rot="16200000">
                <a:off x="-423863" y="423862"/>
                <a:ext cx="1822451" cy="97472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 y="20581"/>
                    </a:moveTo>
                    <a:cubicBezTo>
                      <a:pt x="0" y="20508"/>
                      <a:pt x="0" y="20437"/>
                      <a:pt x="0" y="20365"/>
                    </a:cubicBezTo>
                    <a:cubicBezTo>
                      <a:pt x="0" y="9117"/>
                      <a:pt x="4835" y="0"/>
                      <a:pt x="10800" y="0"/>
                    </a:cubicBezTo>
                    <a:cubicBezTo>
                      <a:pt x="16765" y="0"/>
                      <a:pt x="21600" y="9117"/>
                      <a:pt x="21600" y="20365"/>
                    </a:cubicBezTo>
                    <a:cubicBezTo>
                      <a:pt x="21600" y="20776"/>
                      <a:pt x="21593" y="21188"/>
                      <a:pt x="21580" y="21600"/>
                    </a:cubicBezTo>
                  </a:path>
                </a:pathLst>
              </a:custGeom>
              <a:noFill/>
              <a:ln w="9525" cap="flat">
                <a:solidFill>
                  <a:srgbClr val="000000"/>
                </a:solidFill>
                <a:prstDash val="solid"/>
                <a:round/>
              </a:ln>
              <a:effectLst/>
            </p:spPr>
            <p:txBody>
              <a:bodyPr wrap="square" lIns="50800" tIns="50800" rIns="50800" bIns="50800" numCol="1" anchor="ctr">
                <a:noAutofit/>
              </a:bodyPr>
              <a:lstStyle/>
              <a:p>
                <a:pPr>
                  <a:defRPr sz="10000"/>
                </a:pPr>
              </a:p>
            </p:txBody>
          </p:sp>
        </p:grpSp>
        <p:sp>
          <p:nvSpPr>
            <p:cNvPr id="483" name="Rectangle"/>
            <p:cNvSpPr/>
            <p:nvPr/>
          </p:nvSpPr>
          <p:spPr>
            <a:xfrm rot="16200000">
              <a:off x="1098550" y="2627312"/>
              <a:ext cx="1501775" cy="206376"/>
            </a:xfrm>
            <a:prstGeom prst="rect">
              <a:avLst/>
            </a:prstGeom>
            <a:solidFill>
              <a:srgbClr val="33FFCC"/>
            </a:solidFill>
            <a:ln w="12700" cap="flat">
              <a:noFill/>
              <a:miter lim="400000"/>
            </a:ln>
            <a:effectLst/>
          </p:spPr>
          <p:txBody>
            <a:bodyPr wrap="square" lIns="50800" tIns="50800" rIns="50800" bIns="50800" numCol="1" anchor="ctr">
              <a:noAutofit/>
            </a:bodyPr>
            <a:lstStyle/>
            <a:p>
              <a:pPr>
                <a:defRPr sz="10000"/>
              </a:pPr>
            </a:p>
          </p:txBody>
        </p:sp>
        <p:sp>
          <p:nvSpPr>
            <p:cNvPr id="484" name="Rectangle"/>
            <p:cNvSpPr/>
            <p:nvPr/>
          </p:nvSpPr>
          <p:spPr>
            <a:xfrm>
              <a:off x="1739900" y="26987"/>
              <a:ext cx="174625" cy="1727201"/>
            </a:xfrm>
            <a:prstGeom prst="rect">
              <a:avLst/>
            </a:prstGeom>
            <a:solidFill>
              <a:srgbClr val="FF99FF"/>
            </a:solidFill>
            <a:ln w="12700" cap="flat">
              <a:noFill/>
              <a:miter lim="400000"/>
            </a:ln>
            <a:effectLst/>
          </p:spPr>
          <p:txBody>
            <a:bodyPr wrap="square" lIns="50800" tIns="50800" rIns="50800" bIns="50800" numCol="1" anchor="ctr">
              <a:noAutofit/>
            </a:bodyPr>
            <a:lstStyle/>
            <a:p>
              <a:pPr>
                <a:defRPr sz="10000"/>
              </a:pPr>
            </a:p>
          </p:txBody>
        </p:sp>
        <p:sp>
          <p:nvSpPr>
            <p:cNvPr id="485" name="Circle"/>
            <p:cNvSpPr/>
            <p:nvPr/>
          </p:nvSpPr>
          <p:spPr>
            <a:xfrm rot="16200000">
              <a:off x="1717675" y="747712"/>
              <a:ext cx="247650" cy="247651"/>
            </a:xfrm>
            <a:prstGeom prst="ellipse">
              <a:avLst/>
            </a:prstGeom>
            <a:solidFill>
              <a:srgbClr val="33FFCC"/>
            </a:solidFill>
            <a:ln w="9525" cap="flat">
              <a:solidFill>
                <a:srgbClr val="000000"/>
              </a:solidFill>
              <a:prstDash val="solid"/>
              <a:round/>
            </a:ln>
            <a:effectLst/>
          </p:spPr>
          <p:txBody>
            <a:bodyPr wrap="square" lIns="50800" tIns="50800" rIns="50800" bIns="50800" numCol="1" anchor="ctr">
              <a:noAutofit/>
            </a:bodyPr>
            <a:lstStyle/>
            <a:p>
              <a:pPr>
                <a:defRPr sz="10000"/>
              </a:pPr>
            </a:p>
          </p:txBody>
        </p:sp>
        <p:sp>
          <p:nvSpPr>
            <p:cNvPr id="486" name="Circle"/>
            <p:cNvSpPr/>
            <p:nvPr/>
          </p:nvSpPr>
          <p:spPr>
            <a:xfrm rot="16200000">
              <a:off x="1720850" y="2595562"/>
              <a:ext cx="247650" cy="247651"/>
            </a:xfrm>
            <a:prstGeom prst="ellipse">
              <a:avLst/>
            </a:prstGeom>
            <a:solidFill>
              <a:srgbClr val="FF99FF"/>
            </a:solidFill>
            <a:ln w="9525" cap="flat">
              <a:solidFill>
                <a:srgbClr val="000000"/>
              </a:solidFill>
              <a:prstDash val="solid"/>
              <a:round/>
            </a:ln>
            <a:effectLst/>
          </p:spPr>
          <p:txBody>
            <a:bodyPr wrap="square" lIns="50800" tIns="50800" rIns="50800" bIns="50800" numCol="1" anchor="ctr">
              <a:noAutofit/>
            </a:bodyPr>
            <a:lstStyle/>
            <a:p>
              <a:pPr>
                <a:defRPr sz="10000"/>
              </a:pPr>
            </a:p>
          </p:txBody>
        </p:sp>
        <p:sp>
          <p:nvSpPr>
            <p:cNvPr id="487" name="Oval"/>
            <p:cNvSpPr/>
            <p:nvPr/>
          </p:nvSpPr>
          <p:spPr>
            <a:xfrm rot="16200000">
              <a:off x="19049" y="-7939"/>
              <a:ext cx="3635378" cy="3654427"/>
            </a:xfrm>
            <a:prstGeom prst="ellipse">
              <a:avLst/>
            </a:prstGeom>
            <a:noFill/>
            <a:ln w="9525" cap="flat">
              <a:solidFill>
                <a:srgbClr val="000000"/>
              </a:solidFill>
              <a:prstDash val="solid"/>
              <a:round/>
            </a:ln>
            <a:effectLst/>
          </p:spPr>
          <p:txBody>
            <a:bodyPr wrap="square" lIns="50800" tIns="50800" rIns="50800" bIns="50800" numCol="1" anchor="ctr">
              <a:noAutofit/>
            </a:bodyPr>
            <a:lstStyle/>
            <a:p>
              <a:pPr>
                <a:defRPr sz="10000"/>
              </a:pPr>
            </a:p>
          </p:txBody>
        </p:sp>
      </p:grpSp>
      <p:pic>
        <p:nvPicPr>
          <p:cNvPr id="489" name="image58.tif" descr="image58.tif"/>
          <p:cNvPicPr>
            <a:picLocks noChangeAspect="1"/>
          </p:cNvPicPr>
          <p:nvPr/>
        </p:nvPicPr>
        <p:blipFill>
          <a:blip r:embed="rId2">
            <a:extLst/>
          </a:blip>
          <a:stretch>
            <a:fillRect/>
          </a:stretch>
        </p:blipFill>
        <p:spPr>
          <a:xfrm>
            <a:off x="4114800" y="5272651"/>
            <a:ext cx="2323464" cy="2518135"/>
          </a:xfrm>
          <a:prstGeom prst="rect">
            <a:avLst/>
          </a:prstGeom>
          <a:ln w="12700">
            <a:miter lim="400000"/>
          </a:ln>
        </p:spPr>
      </p:pic>
      <p:pic>
        <p:nvPicPr>
          <p:cNvPr id="490" name="image58.tif" descr="image58.tif"/>
          <p:cNvPicPr>
            <a:picLocks noChangeAspect="1"/>
          </p:cNvPicPr>
          <p:nvPr/>
        </p:nvPicPr>
        <p:blipFill>
          <a:blip r:embed="rId2">
            <a:extLst/>
          </a:blip>
          <a:stretch>
            <a:fillRect/>
          </a:stretch>
        </p:blipFill>
        <p:spPr>
          <a:xfrm>
            <a:off x="15062200" y="4682945"/>
            <a:ext cx="2323464" cy="2518135"/>
          </a:xfrm>
          <a:prstGeom prst="rect">
            <a:avLst/>
          </a:prstGeom>
          <a:ln w="12700">
            <a:miter lim="400000"/>
          </a:ln>
        </p:spPr>
      </p:pic>
      <p:pic>
        <p:nvPicPr>
          <p:cNvPr id="491" name="image58.png" descr="image58.png"/>
          <p:cNvPicPr>
            <a:picLocks noChangeAspect="1"/>
          </p:cNvPicPr>
          <p:nvPr/>
        </p:nvPicPr>
        <p:blipFill>
          <a:blip r:embed="rId3">
            <a:extLst/>
          </a:blip>
          <a:stretch>
            <a:fillRect/>
          </a:stretch>
        </p:blipFill>
        <p:spPr>
          <a:xfrm>
            <a:off x="4649472" y="1576209"/>
            <a:ext cx="2323465" cy="2518135"/>
          </a:xfrm>
          <a:prstGeom prst="rect">
            <a:avLst/>
          </a:prstGeom>
          <a:ln w="12700">
            <a:miter lim="400000"/>
          </a:ln>
        </p:spPr>
      </p:pic>
      <p:grpSp>
        <p:nvGrpSpPr>
          <p:cNvPr id="494" name="Group"/>
          <p:cNvGrpSpPr/>
          <p:nvPr/>
        </p:nvGrpSpPr>
        <p:grpSpPr>
          <a:xfrm>
            <a:off x="6351" y="-31432"/>
            <a:ext cx="24384001" cy="1544192"/>
            <a:chOff x="0" y="0"/>
            <a:chExt cx="24384000" cy="1544191"/>
          </a:xfrm>
        </p:grpSpPr>
        <p:sp>
          <p:nvSpPr>
            <p:cNvPr id="492" name="Rectangle"/>
            <p:cNvSpPr/>
            <p:nvPr/>
          </p:nvSpPr>
          <p:spPr>
            <a:xfrm>
              <a:off x="0" y="31431"/>
              <a:ext cx="24384000" cy="1481329"/>
            </a:xfrm>
            <a:prstGeom prst="rect">
              <a:avLst/>
            </a:prstGeom>
            <a:solidFill>
              <a:srgbClr val="7E0225"/>
            </a:solidFill>
            <a:ln w="12700" cap="flat">
              <a:noFill/>
              <a:miter lim="400000"/>
            </a:ln>
            <a:effectLst/>
          </p:spPr>
          <p:txBody>
            <a:bodyPr wrap="square" lIns="50800" tIns="50800" rIns="50800" bIns="50800" numCol="1" anchor="ctr">
              <a:noAutofit/>
            </a:bodyPr>
            <a:lstStyle/>
            <a:p>
              <a:pPr defTabSz="457200">
                <a:defRPr sz="8800">
                  <a:solidFill>
                    <a:srgbClr val="FFFFFF"/>
                  </a:solidFill>
                </a:defRPr>
              </a:pPr>
            </a:p>
          </p:txBody>
        </p:sp>
        <p:sp>
          <p:nvSpPr>
            <p:cNvPr id="493" name="CS Core"/>
            <p:cNvSpPr txBox="1"/>
            <p:nvPr/>
          </p:nvSpPr>
          <p:spPr>
            <a:xfrm>
              <a:off x="0" y="0"/>
              <a:ext cx="24384000" cy="154419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08854" tIns="108854" rIns="108854" bIns="108854" numCol="1" anchor="ctr">
              <a:spAutoFit/>
            </a:bodyPr>
            <a:lstStyle>
              <a:lvl1pPr defTabSz="457200">
                <a:defRPr sz="8800">
                  <a:solidFill>
                    <a:srgbClr val="FFFFFF"/>
                  </a:solidFill>
                </a:defRPr>
              </a:lvl1pPr>
            </a:lstStyle>
            <a:p>
              <a:pPr/>
              <a:r>
                <a:t>CS Core</a:t>
              </a:r>
            </a:p>
          </p:txBody>
        </p:sp>
      </p:gr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496" name="image59.png" descr="image59.png"/>
          <p:cNvPicPr>
            <a:picLocks noChangeAspect="1"/>
          </p:cNvPicPr>
          <p:nvPr/>
        </p:nvPicPr>
        <p:blipFill>
          <a:blip r:embed="rId2">
            <a:extLst/>
          </a:blip>
          <a:stretch>
            <a:fillRect/>
          </a:stretch>
        </p:blipFill>
        <p:spPr>
          <a:xfrm>
            <a:off x="8447743" y="2087245"/>
            <a:ext cx="7462611" cy="5677575"/>
          </a:xfrm>
          <a:prstGeom prst="rect">
            <a:avLst/>
          </a:prstGeom>
          <a:ln w="12700">
            <a:miter lim="400000"/>
          </a:ln>
        </p:spPr>
      </p:pic>
      <p:sp>
        <p:nvSpPr>
          <p:cNvPr id="497" name="Can computers solve all problems?…"/>
          <p:cNvSpPr txBox="1"/>
          <p:nvPr/>
        </p:nvSpPr>
        <p:spPr>
          <a:xfrm>
            <a:off x="6362700" y="6798934"/>
            <a:ext cx="11658600" cy="4880171"/>
          </a:xfrm>
          <a:prstGeom prst="rect">
            <a:avLst/>
          </a:prstGeom>
          <a:ln w="12700">
            <a:miter lim="400000"/>
          </a:ln>
          <a:extLst>
            <a:ext uri="{C572A759-6A51-4108-AA02-DFA0A04FC94B}">
              <ma14:wrappingTextBoxFlag xmlns:ma14="http://schemas.microsoft.com/office/mac/drawingml/2011/main" val="1"/>
            </a:ext>
          </a:extLst>
        </p:spPr>
        <p:txBody>
          <a:bodyPr lIns="61209" tIns="61209" rIns="61209" bIns="61209">
            <a:spAutoFit/>
          </a:bodyPr>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b="1" i="1" sz="4200">
                <a:latin typeface="Arial"/>
                <a:ea typeface="Arial"/>
                <a:cs typeface="Arial"/>
                <a:sym typeface="Arial"/>
              </a:defRPr>
            </a:pPr>
            <a:r>
              <a:t>Can computers solve all problems?</a:t>
            </a:r>
          </a:p>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sz="2800">
                <a:solidFill>
                  <a:srgbClr val="EEECE1"/>
                </a:solidFill>
                <a:latin typeface="Arial"/>
                <a:ea typeface="Arial"/>
                <a:cs typeface="Arial"/>
                <a:sym typeface="Arial"/>
              </a:defRPr>
            </a:pPr>
            <a:r>
              <a:t>Spoiler alert: no!</a:t>
            </a:r>
          </a:p>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b="1" i="1" sz="2400">
                <a:latin typeface="Arial"/>
                <a:ea typeface="Arial"/>
                <a:cs typeface="Arial"/>
                <a:sym typeface="Arial"/>
              </a:defRPr>
            </a:pPr>
          </a:p>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b="1" i="1" sz="4200">
                <a:latin typeface="Arial"/>
                <a:ea typeface="Arial"/>
                <a:cs typeface="Arial"/>
                <a:sym typeface="Arial"/>
              </a:defRPr>
            </a:pPr>
            <a:r>
              <a:t>Why are some problems harder than others?</a:t>
            </a:r>
          </a:p>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sz="2800">
                <a:solidFill>
                  <a:srgbClr val="FF0000"/>
                </a:solidFill>
                <a:latin typeface="Arial"/>
                <a:ea typeface="Arial"/>
                <a:cs typeface="Arial"/>
                <a:sym typeface="Arial"/>
              </a:defRPr>
            </a:pPr>
            <a:r>
              <a:t>We can do find in an unsorted array in O(N), and we can sort an unsorted array in O(NlogN). Is sorting just inherently a harder problem, or are there better O(N) sorting algorithm yet to be discovered?</a:t>
            </a:r>
          </a:p>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b="1" i="1" sz="2400">
                <a:latin typeface="Arial"/>
                <a:ea typeface="Arial"/>
                <a:cs typeface="Arial"/>
                <a:sym typeface="Arial"/>
              </a:defRPr>
            </a:pPr>
          </a:p>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b="1" i="1" sz="4200">
                <a:latin typeface="Arial"/>
                <a:ea typeface="Arial"/>
                <a:cs typeface="Arial"/>
                <a:sym typeface="Arial"/>
              </a:defRPr>
            </a:pPr>
            <a:r>
              <a:t>How can we be certain about this?</a:t>
            </a:r>
          </a:p>
        </p:txBody>
      </p:sp>
      <p:grpSp>
        <p:nvGrpSpPr>
          <p:cNvPr id="500" name="Group"/>
          <p:cNvGrpSpPr/>
          <p:nvPr/>
        </p:nvGrpSpPr>
        <p:grpSpPr>
          <a:xfrm>
            <a:off x="6351" y="-31432"/>
            <a:ext cx="24384001" cy="1544192"/>
            <a:chOff x="0" y="0"/>
            <a:chExt cx="24384000" cy="1544191"/>
          </a:xfrm>
        </p:grpSpPr>
        <p:sp>
          <p:nvSpPr>
            <p:cNvPr id="498" name="Rectangle"/>
            <p:cNvSpPr/>
            <p:nvPr/>
          </p:nvSpPr>
          <p:spPr>
            <a:xfrm>
              <a:off x="0" y="31431"/>
              <a:ext cx="24384000" cy="1481329"/>
            </a:xfrm>
            <a:prstGeom prst="rect">
              <a:avLst/>
            </a:prstGeom>
            <a:solidFill>
              <a:srgbClr val="7E0225"/>
            </a:solidFill>
            <a:ln w="12700" cap="flat">
              <a:noFill/>
              <a:miter lim="400000"/>
            </a:ln>
            <a:effectLst/>
          </p:spPr>
          <p:txBody>
            <a:bodyPr wrap="square" lIns="50800" tIns="50800" rIns="50800" bIns="50800" numCol="1" anchor="ctr">
              <a:noAutofit/>
            </a:bodyPr>
            <a:lstStyle/>
            <a:p>
              <a:pPr defTabSz="457200">
                <a:defRPr sz="8800">
                  <a:solidFill>
                    <a:srgbClr val="FFFFFF"/>
                  </a:solidFill>
                </a:defRPr>
              </a:pPr>
            </a:p>
          </p:txBody>
        </p:sp>
        <p:sp>
          <p:nvSpPr>
            <p:cNvPr id="499" name="CS 103"/>
            <p:cNvSpPr txBox="1"/>
            <p:nvPr/>
          </p:nvSpPr>
          <p:spPr>
            <a:xfrm>
              <a:off x="0" y="0"/>
              <a:ext cx="24384000" cy="154419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08854" tIns="108854" rIns="108854" bIns="108854" numCol="1" anchor="ctr">
              <a:spAutoFit/>
            </a:bodyPr>
            <a:lstStyle>
              <a:lvl1pPr defTabSz="457200">
                <a:defRPr sz="8800">
                  <a:solidFill>
                    <a:srgbClr val="FFFFFF"/>
                  </a:solidFill>
                </a:defRPr>
              </a:lvl1pPr>
            </a:lstStyle>
            <a:p>
              <a:pPr/>
              <a:r>
                <a:t>CS 103</a:t>
              </a:r>
            </a:p>
          </p:txBody>
        </p:sp>
      </p:grpSp>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02" name="How do we encode text, numbers, programs, etc. using just 0s and 1s?…"/>
          <p:cNvSpPr txBox="1"/>
          <p:nvPr/>
        </p:nvSpPr>
        <p:spPr>
          <a:xfrm>
            <a:off x="3710246" y="3319669"/>
            <a:ext cx="16976211" cy="7628592"/>
          </a:xfrm>
          <a:prstGeom prst="rect">
            <a:avLst/>
          </a:prstGeom>
          <a:ln w="12700">
            <a:miter lim="400000"/>
          </a:ln>
          <a:extLst>
            <a:ext uri="{C572A759-6A51-4108-AA02-DFA0A04FC94B}">
              <ma14:wrappingTextBoxFlag xmlns:ma14="http://schemas.microsoft.com/office/mac/drawingml/2011/main" val="1"/>
            </a:ext>
          </a:extLst>
        </p:spPr>
        <p:txBody>
          <a:bodyPr lIns="61209" tIns="61209" rIns="61209" bIns="61209">
            <a:spAutoFit/>
          </a:bodyPr>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b="1" sz="6000">
                <a:latin typeface="Arial"/>
                <a:ea typeface="Arial"/>
                <a:cs typeface="Arial"/>
                <a:sym typeface="Arial"/>
              </a:defRPr>
            </a:pPr>
            <a:r>
              <a:t>How do we encode text, numbers,</a:t>
            </a:r>
            <a:br/>
            <a:r>
              <a:t>programs, etc. using just 0s and 1s?</a:t>
            </a:r>
          </a:p>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b="1" sz="4800">
                <a:latin typeface="Arial"/>
                <a:ea typeface="Arial"/>
                <a:cs typeface="Arial"/>
                <a:sym typeface="Arial"/>
              </a:defRPr>
            </a:pPr>
          </a:p>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b="1" sz="4800">
                <a:latin typeface="Arial"/>
                <a:ea typeface="Arial"/>
                <a:cs typeface="Arial"/>
                <a:sym typeface="Arial"/>
              </a:defRPr>
            </a:pPr>
          </a:p>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b="1" sz="6000">
                <a:latin typeface="Arial"/>
                <a:ea typeface="Arial"/>
                <a:cs typeface="Arial"/>
                <a:sym typeface="Arial"/>
              </a:defRPr>
            </a:pPr>
            <a:r>
              <a:t>Where does memory come from? </a:t>
            </a:r>
            <a:br/>
            <a:r>
              <a:t>How is it managed?</a:t>
            </a:r>
          </a:p>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b="1" sz="6000">
                <a:latin typeface="Arial"/>
                <a:ea typeface="Arial"/>
                <a:cs typeface="Arial"/>
                <a:sym typeface="Arial"/>
              </a:defRPr>
            </a:pPr>
          </a:p>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b="1" sz="6000">
                <a:latin typeface="Arial"/>
                <a:ea typeface="Arial"/>
                <a:cs typeface="Arial"/>
                <a:sym typeface="Arial"/>
              </a:defRPr>
            </a:pPr>
          </a:p>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b="1" sz="6000">
                <a:latin typeface="Arial"/>
                <a:ea typeface="Arial"/>
                <a:cs typeface="Arial"/>
                <a:sym typeface="Arial"/>
              </a:defRPr>
            </a:pPr>
            <a:r>
              <a:t>How do compilers, debuggers, etc. work?</a:t>
            </a:r>
          </a:p>
        </p:txBody>
      </p:sp>
      <p:grpSp>
        <p:nvGrpSpPr>
          <p:cNvPr id="505" name="Group"/>
          <p:cNvGrpSpPr/>
          <p:nvPr/>
        </p:nvGrpSpPr>
        <p:grpSpPr>
          <a:xfrm>
            <a:off x="6351" y="-31432"/>
            <a:ext cx="24384001" cy="1544192"/>
            <a:chOff x="0" y="0"/>
            <a:chExt cx="24384000" cy="1544191"/>
          </a:xfrm>
        </p:grpSpPr>
        <p:sp>
          <p:nvSpPr>
            <p:cNvPr id="503" name="Rectangle"/>
            <p:cNvSpPr/>
            <p:nvPr/>
          </p:nvSpPr>
          <p:spPr>
            <a:xfrm>
              <a:off x="0" y="31431"/>
              <a:ext cx="24384000" cy="1481329"/>
            </a:xfrm>
            <a:prstGeom prst="rect">
              <a:avLst/>
            </a:prstGeom>
            <a:solidFill>
              <a:srgbClr val="7E0225"/>
            </a:solidFill>
            <a:ln w="12700" cap="flat">
              <a:noFill/>
              <a:miter lim="400000"/>
            </a:ln>
            <a:effectLst/>
          </p:spPr>
          <p:txBody>
            <a:bodyPr wrap="square" lIns="50800" tIns="50800" rIns="50800" bIns="50800" numCol="1" anchor="ctr">
              <a:noAutofit/>
            </a:bodyPr>
            <a:lstStyle/>
            <a:p>
              <a:pPr defTabSz="457200">
                <a:defRPr sz="8800">
                  <a:solidFill>
                    <a:srgbClr val="FFFFFF"/>
                  </a:solidFill>
                </a:defRPr>
              </a:pPr>
            </a:p>
          </p:txBody>
        </p:sp>
        <p:sp>
          <p:nvSpPr>
            <p:cNvPr id="504" name="CS107 (kind of like CS106C)"/>
            <p:cNvSpPr txBox="1"/>
            <p:nvPr/>
          </p:nvSpPr>
          <p:spPr>
            <a:xfrm>
              <a:off x="0" y="0"/>
              <a:ext cx="24384000" cy="154419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08854" tIns="108854" rIns="108854" bIns="108854" numCol="1" anchor="ctr">
              <a:spAutoFit/>
            </a:bodyPr>
            <a:lstStyle>
              <a:lvl1pPr defTabSz="457200">
                <a:defRPr sz="8800">
                  <a:solidFill>
                    <a:srgbClr val="FFFFFF"/>
                  </a:solidFill>
                </a:defRPr>
              </a:lvl1pPr>
            </a:lstStyle>
            <a:p>
              <a:pPr/>
              <a:r>
                <a:t>CS107 (kind of like CS106C)</a:t>
              </a:r>
            </a:p>
          </p:txBody>
        </p:sp>
      </p:grpSp>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07" name="CS107 is not a litmus test for whether you can be a computer scientist.…"/>
          <p:cNvSpPr txBox="1"/>
          <p:nvPr>
            <p:ph type="body" idx="1"/>
          </p:nvPr>
        </p:nvSpPr>
        <p:spPr>
          <a:xfrm>
            <a:off x="4945553" y="3126657"/>
            <a:ext cx="15415726" cy="10107563"/>
          </a:xfrm>
          <a:prstGeom prst="rect">
            <a:avLst/>
          </a:prstGeom>
        </p:spPr>
        <p:txBody>
          <a:bodyPr lIns="8911" tIns="8911" rIns="8911" bIns="8911"/>
          <a:lstStyle/>
          <a:p>
            <a:pPr marL="587334" indent="-440500">
              <a:lnSpc>
                <a:spcPct val="90000"/>
              </a:lnSpc>
              <a:buSzPct val="45000"/>
              <a:buFontTx/>
              <a:buChar char="●"/>
              <a:tabLst>
                <a:tab pos="977900" algn="l"/>
                <a:tab pos="1968500" algn="l"/>
                <a:tab pos="2946400" algn="l"/>
                <a:tab pos="3937000" algn="l"/>
                <a:tab pos="4914900" algn="l"/>
                <a:tab pos="5905500" algn="l"/>
                <a:tab pos="6883400" algn="l"/>
                <a:tab pos="7874000" algn="l"/>
                <a:tab pos="8851900" algn="l"/>
                <a:tab pos="9842500" algn="l"/>
                <a:tab pos="10820400" algn="l"/>
                <a:tab pos="11811000" algn="l"/>
              </a:tabLst>
              <a:defRPr sz="4800"/>
            </a:pPr>
            <a:r>
              <a:t>CS107 is </a:t>
            </a:r>
            <a:r>
              <a:rPr i="1">
                <a:solidFill>
                  <a:srgbClr val="800000"/>
                </a:solidFill>
              </a:rPr>
              <a:t>not</a:t>
            </a:r>
            <a:r>
              <a:t> a litmus test for whether you can be a computer scientist.</a:t>
            </a:r>
          </a:p>
          <a:p>
            <a:pPr lvl="1" marL="1174668" indent="-440500">
              <a:lnSpc>
                <a:spcPct val="90000"/>
              </a:lnSpc>
              <a:buSzPct val="45000"/>
              <a:buFontTx/>
              <a:buChar char="●"/>
              <a:tabLst>
                <a:tab pos="977900" algn="l"/>
                <a:tab pos="1968500" algn="l"/>
                <a:tab pos="2946400" algn="l"/>
                <a:tab pos="3937000" algn="l"/>
                <a:tab pos="4914900" algn="l"/>
                <a:tab pos="5905500" algn="l"/>
                <a:tab pos="6883400" algn="l"/>
                <a:tab pos="7874000" algn="l"/>
                <a:tab pos="8851900" algn="l"/>
                <a:tab pos="9842500" algn="l"/>
                <a:tab pos="10820400" algn="l"/>
                <a:tab pos="11811000" algn="l"/>
              </a:tabLst>
              <a:defRPr sz="4800"/>
            </a:pPr>
            <a:r>
              <a:t>You can be a </a:t>
            </a:r>
            <a:r>
              <a:rPr i="1"/>
              <a:t>great</a:t>
            </a:r>
            <a:r>
              <a:t> computer scientist without enjoying low-level systems programming.</a:t>
            </a:r>
          </a:p>
          <a:p>
            <a:pPr lvl="1" marL="1174668" indent="-440500">
              <a:lnSpc>
                <a:spcPct val="90000"/>
              </a:lnSpc>
              <a:buSzPct val="45000"/>
              <a:buFontTx/>
              <a:buChar char="●"/>
              <a:tabLst>
                <a:tab pos="977900" algn="l"/>
                <a:tab pos="1968500" algn="l"/>
                <a:tab pos="2946400" algn="l"/>
                <a:tab pos="3937000" algn="l"/>
                <a:tab pos="4914900" algn="l"/>
                <a:tab pos="5905500" algn="l"/>
                <a:tab pos="6883400" algn="l"/>
                <a:tab pos="7874000" algn="l"/>
                <a:tab pos="8851900" algn="l"/>
                <a:tab pos="9842500" algn="l"/>
                <a:tab pos="10820400" algn="l"/>
                <a:tab pos="11811000" algn="l"/>
              </a:tabLst>
              <a:defRPr sz="4800"/>
            </a:pPr>
          </a:p>
          <a:p>
            <a:pPr marL="587334" indent="-440500">
              <a:lnSpc>
                <a:spcPct val="90000"/>
              </a:lnSpc>
              <a:buSzPct val="45000"/>
              <a:buFontTx/>
              <a:buChar char="●"/>
              <a:tabLst>
                <a:tab pos="977900" algn="l"/>
                <a:tab pos="1968500" algn="l"/>
                <a:tab pos="2946400" algn="l"/>
                <a:tab pos="3937000" algn="l"/>
                <a:tab pos="4914900" algn="l"/>
                <a:tab pos="5905500" algn="l"/>
                <a:tab pos="6883400" algn="l"/>
                <a:tab pos="7874000" algn="l"/>
                <a:tab pos="8851900" algn="l"/>
                <a:tab pos="9842500" algn="l"/>
                <a:tab pos="10820400" algn="l"/>
                <a:tab pos="11811000" algn="l"/>
              </a:tabLst>
              <a:defRPr sz="4800"/>
            </a:pPr>
            <a:r>
              <a:t>CS107 is </a:t>
            </a:r>
            <a:r>
              <a:rPr i="1">
                <a:solidFill>
                  <a:srgbClr val="800000"/>
                </a:solidFill>
              </a:rPr>
              <a:t>not</a:t>
            </a:r>
            <a:r>
              <a:t> indicative of what programming is “really like.”</a:t>
            </a:r>
          </a:p>
          <a:p>
            <a:pPr lvl="1" marL="1174668" indent="-440500">
              <a:lnSpc>
                <a:spcPct val="90000"/>
              </a:lnSpc>
              <a:buSzPct val="45000"/>
              <a:buFontTx/>
              <a:buChar char="●"/>
              <a:tabLst>
                <a:tab pos="977900" algn="l"/>
                <a:tab pos="1968500" algn="l"/>
                <a:tab pos="2946400" algn="l"/>
                <a:tab pos="3937000" algn="l"/>
                <a:tab pos="4914900" algn="l"/>
                <a:tab pos="5905500" algn="l"/>
                <a:tab pos="6883400" algn="l"/>
                <a:tab pos="7874000" algn="l"/>
                <a:tab pos="8851900" algn="l"/>
                <a:tab pos="9842500" algn="l"/>
                <a:tab pos="10820400" algn="l"/>
                <a:tab pos="11811000" algn="l"/>
              </a:tabLst>
              <a:defRPr sz="4800"/>
            </a:pPr>
            <a:r>
              <a:t>CS107 does a lot of low-level programming.  You don't have to do low-level programming to be a good computer scientist.</a:t>
            </a:r>
          </a:p>
        </p:txBody>
      </p:sp>
      <p:grpSp>
        <p:nvGrpSpPr>
          <p:cNvPr id="510" name="Group"/>
          <p:cNvGrpSpPr/>
          <p:nvPr/>
        </p:nvGrpSpPr>
        <p:grpSpPr>
          <a:xfrm>
            <a:off x="6351" y="-31432"/>
            <a:ext cx="24384001" cy="1544192"/>
            <a:chOff x="0" y="0"/>
            <a:chExt cx="24384000" cy="1544191"/>
          </a:xfrm>
        </p:grpSpPr>
        <p:sp>
          <p:nvSpPr>
            <p:cNvPr id="508" name="Rectangle"/>
            <p:cNvSpPr/>
            <p:nvPr/>
          </p:nvSpPr>
          <p:spPr>
            <a:xfrm>
              <a:off x="0" y="31431"/>
              <a:ext cx="24384000" cy="1481329"/>
            </a:xfrm>
            <a:prstGeom prst="rect">
              <a:avLst/>
            </a:prstGeom>
            <a:solidFill>
              <a:srgbClr val="7E0225"/>
            </a:solidFill>
            <a:ln w="12700" cap="flat">
              <a:noFill/>
              <a:miter lim="400000"/>
            </a:ln>
            <a:effectLst/>
          </p:spPr>
          <p:txBody>
            <a:bodyPr wrap="square" lIns="50800" tIns="50800" rIns="50800" bIns="50800" numCol="1" anchor="ctr">
              <a:noAutofit/>
            </a:bodyPr>
            <a:lstStyle/>
            <a:p>
              <a:pPr defTabSz="457200">
                <a:defRPr sz="8800">
                  <a:solidFill>
                    <a:srgbClr val="FFFFFF"/>
                  </a:solidFill>
                </a:defRPr>
              </a:pPr>
            </a:p>
          </p:txBody>
        </p:sp>
        <p:sp>
          <p:nvSpPr>
            <p:cNvPr id="509" name="CS107 is not"/>
            <p:cNvSpPr txBox="1"/>
            <p:nvPr/>
          </p:nvSpPr>
          <p:spPr>
            <a:xfrm>
              <a:off x="0" y="0"/>
              <a:ext cx="24384000" cy="154419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08854" tIns="108854" rIns="108854" bIns="108854" numCol="1" anchor="ctr">
              <a:spAutoFit/>
            </a:bodyPr>
            <a:lstStyle/>
            <a:p>
              <a:pPr defTabSz="457200">
                <a:defRPr sz="8800">
                  <a:solidFill>
                    <a:srgbClr val="FFFFFF"/>
                  </a:solidFill>
                </a:defRPr>
              </a:pPr>
              <a:r>
                <a:t>CS107 is </a:t>
              </a:r>
              <a:r>
                <a:rPr i="1"/>
                <a:t>not</a:t>
              </a:r>
            </a:p>
          </p:txBody>
        </p:sp>
      </p:gr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507">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507">
                                            <p:txEl>
                                              <p:pRg st="0" end="0"/>
                                            </p:txEl>
                                          </p:spTgt>
                                        </p:tgtEl>
                                        <p:attrNameLst>
                                          <p:attrName>style.visibility</p:attrName>
                                        </p:attrNameLst>
                                      </p:cBhvr>
                                      <p:to>
                                        <p:strVal val="visible"/>
                                      </p:to>
                                    </p:set>
                                  </p:childTnLst>
                                </p:cTn>
                              </p:par>
                              <p:par>
                                <p:cTn id="9" presetClass="entr" nodeType="withEffect" presetSubtype="0" presetID="1" grpId="1" fill="hold">
                                  <p:stCondLst>
                                    <p:cond delay="0"/>
                                  </p:stCondLst>
                                  <p:iterate type="el" backwards="0">
                                    <p:tmAbs val="0"/>
                                  </p:iterate>
                                  <p:childTnLst>
                                    <p:set>
                                      <p:cBhvr>
                                        <p:cTn id="10" fill="hold"/>
                                        <p:tgtEl>
                                          <p:spTgt spid="507">
                                            <p:txEl>
                                              <p:pRg st="1" end="1"/>
                                            </p:txEl>
                                          </p:spTgt>
                                        </p:tgtEl>
                                        <p:attrNameLst>
                                          <p:attrName>style.visibility</p:attrName>
                                        </p:attrNameLst>
                                      </p:cBhvr>
                                      <p:to>
                                        <p:strVal val="visible"/>
                                      </p:to>
                                    </p:set>
                                  </p:childTnLst>
                                </p:cTn>
                              </p:par>
                              <p:par>
                                <p:cTn id="11" presetClass="entr" nodeType="withEffect" presetSubtype="0" presetID="1" grpId="1" fill="hold">
                                  <p:stCondLst>
                                    <p:cond delay="0"/>
                                  </p:stCondLst>
                                  <p:iterate type="el" backwards="0">
                                    <p:tmAbs val="0"/>
                                  </p:iterate>
                                  <p:childTnLst>
                                    <p:set>
                                      <p:cBhvr>
                                        <p:cTn id="12" fill="hold"/>
                                        <p:tgtEl>
                                          <p:spTgt spid="507">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507">
                                            <p:txEl>
                                              <p:pRg st="3" end="3"/>
                                            </p:txEl>
                                          </p:spTgt>
                                        </p:tgtEl>
                                        <p:attrNameLst>
                                          <p:attrName>style.visibility</p:attrName>
                                        </p:attrNameLst>
                                      </p:cBhvr>
                                      <p:to>
                                        <p:strVal val="visible"/>
                                      </p:to>
                                    </p:set>
                                  </p:childTnLst>
                                </p:cTn>
                              </p:par>
                              <p:par>
                                <p:cTn id="17" presetClass="entr" nodeType="withEffect" presetSubtype="0" presetID="1" grpId="1" fill="hold">
                                  <p:stCondLst>
                                    <p:cond delay="0"/>
                                  </p:stCondLst>
                                  <p:iterate type="el" backwards="0">
                                    <p:tmAbs val="0"/>
                                  </p:iterate>
                                  <p:childTnLst>
                                    <p:set>
                                      <p:cBhvr>
                                        <p:cTn id="18" fill="hold"/>
                                        <p:tgtEl>
                                          <p:spTgt spid="507">
                                            <p:txEl>
                                              <p:pRg st="4" end="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1" animBg="1" rev="0" advAuto="0" spid="507" grpId="1"/>
    </p:bldLst>
  </p:timing>
</p:sld>
</file>

<file path=ppt/slides/slide2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514" name="Group"/>
          <p:cNvGrpSpPr/>
          <p:nvPr/>
        </p:nvGrpSpPr>
        <p:grpSpPr>
          <a:xfrm>
            <a:off x="6351" y="-31432"/>
            <a:ext cx="24384001" cy="1544192"/>
            <a:chOff x="0" y="0"/>
            <a:chExt cx="24384000" cy="1544191"/>
          </a:xfrm>
        </p:grpSpPr>
        <p:sp>
          <p:nvSpPr>
            <p:cNvPr id="512" name="Rectangle"/>
            <p:cNvSpPr/>
            <p:nvPr/>
          </p:nvSpPr>
          <p:spPr>
            <a:xfrm>
              <a:off x="0" y="31431"/>
              <a:ext cx="24384000" cy="1481329"/>
            </a:xfrm>
            <a:prstGeom prst="rect">
              <a:avLst/>
            </a:prstGeom>
            <a:solidFill>
              <a:srgbClr val="7E0225"/>
            </a:solidFill>
            <a:ln w="12700" cap="flat">
              <a:noFill/>
              <a:miter lim="400000"/>
            </a:ln>
            <a:effectLst/>
          </p:spPr>
          <p:txBody>
            <a:bodyPr wrap="square" lIns="50800" tIns="50800" rIns="50800" bIns="50800" numCol="1" anchor="ctr">
              <a:noAutofit/>
            </a:bodyPr>
            <a:lstStyle/>
            <a:p>
              <a:pPr defTabSz="457200">
                <a:defRPr sz="8800">
                  <a:solidFill>
                    <a:srgbClr val="FFFFFF"/>
                  </a:solidFill>
                </a:defRPr>
              </a:pPr>
            </a:p>
          </p:txBody>
        </p:sp>
        <p:sp>
          <p:nvSpPr>
            <p:cNvPr id="513" name="How to Prepare for cs107"/>
            <p:cNvSpPr txBox="1"/>
            <p:nvPr/>
          </p:nvSpPr>
          <p:spPr>
            <a:xfrm>
              <a:off x="0" y="0"/>
              <a:ext cx="24384000" cy="154419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08854" tIns="108854" rIns="108854" bIns="108854" numCol="1" anchor="ctr">
              <a:spAutoFit/>
            </a:bodyPr>
            <a:lstStyle>
              <a:lvl1pPr defTabSz="457200">
                <a:defRPr sz="8800">
                  <a:solidFill>
                    <a:srgbClr val="FFFFFF"/>
                  </a:solidFill>
                </a:defRPr>
              </a:lvl1pPr>
            </a:lstStyle>
            <a:p>
              <a:pPr/>
              <a:r>
                <a:t>How to Prepare for cs107</a:t>
              </a:r>
            </a:p>
          </p:txBody>
        </p:sp>
      </p:grpSp>
      <p:sp>
        <p:nvSpPr>
          <p:cNvPr id="515" name="You are prepared! cs106b is a great preparation!…"/>
          <p:cNvSpPr txBox="1"/>
          <p:nvPr/>
        </p:nvSpPr>
        <p:spPr>
          <a:xfrm>
            <a:off x="1920941" y="2239512"/>
            <a:ext cx="20542119" cy="23818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35000" indent="-635000" algn="l">
              <a:buSzPct val="75000"/>
              <a:buFont typeface="Helvetica Neue"/>
              <a:buChar char="•"/>
            </a:pPr>
            <a:r>
              <a:t>You </a:t>
            </a:r>
            <a:r>
              <a:rPr b="1">
                <a:latin typeface="Helvetica Neue"/>
                <a:ea typeface="Helvetica Neue"/>
                <a:cs typeface="Helvetica Neue"/>
                <a:sym typeface="Helvetica Neue"/>
              </a:rPr>
              <a:t>are</a:t>
            </a:r>
            <a:r>
              <a:t> prepared! cs106b is a great preparation!</a:t>
            </a:r>
          </a:p>
          <a:p>
            <a:pPr marL="635000" indent="-635000" algn="l">
              <a:buSzPct val="75000"/>
              <a:buFont typeface="Helvetica Neue"/>
              <a:buChar char="•"/>
            </a:pPr>
            <a:r>
              <a:t>However...you may want to learn a few things before class</a:t>
            </a:r>
          </a:p>
          <a:p>
            <a:pPr lvl="1" marL="1270000" indent="-635000" algn="l">
              <a:buSzPct val="75000"/>
              <a:buFont typeface="Helvetica Neue"/>
              <a:buChar char="•"/>
            </a:pPr>
            <a:r>
              <a:t>Terminal</a:t>
            </a:r>
          </a:p>
        </p:txBody>
      </p:sp>
      <p:pic>
        <p:nvPicPr>
          <p:cNvPr id="516" name="Image" descr="Image"/>
          <p:cNvPicPr>
            <a:picLocks noChangeAspect="1"/>
          </p:cNvPicPr>
          <p:nvPr/>
        </p:nvPicPr>
        <p:blipFill>
          <a:blip r:embed="rId2">
            <a:extLst/>
          </a:blip>
          <a:stretch>
            <a:fillRect/>
          </a:stretch>
        </p:blipFill>
        <p:spPr>
          <a:xfrm>
            <a:off x="5403605" y="3976781"/>
            <a:ext cx="14528801" cy="7454901"/>
          </a:xfrm>
          <a:prstGeom prst="rect">
            <a:avLst/>
          </a:prstGeom>
          <a:ln w="12700">
            <a:miter lim="400000"/>
          </a:ln>
        </p:spPr>
      </p:pic>
      <p:sp>
        <p:nvSpPr>
          <p:cNvPr id="517" name="/afs/ir/users/c/g/cgregg/cowsay/bin/cowsay Moooo…"/>
          <p:cNvSpPr txBox="1"/>
          <p:nvPr/>
        </p:nvSpPr>
        <p:spPr>
          <a:xfrm>
            <a:off x="328279" y="10776847"/>
            <a:ext cx="23740146" cy="2387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a:latin typeface="Courier"/>
                <a:ea typeface="Courier"/>
                <a:cs typeface="Courier"/>
                <a:sym typeface="Courier"/>
              </a:defRPr>
            </a:pPr>
            <a:r>
              <a:t>/afs/ir/users/c/g/cgregg/cowsay/bin/cowsay Moooo</a:t>
            </a:r>
          </a:p>
          <a:p>
            <a:pPr>
              <a:defRPr>
                <a:latin typeface="Courier"/>
                <a:ea typeface="Courier"/>
                <a:cs typeface="Courier"/>
                <a:sym typeface="Courier"/>
              </a:defRPr>
            </a:pPr>
            <a:r>
              <a:t>ls /afs/ir/users/c/g/cgregg/cowsay/share/cows</a:t>
            </a:r>
          </a:p>
          <a:p>
            <a:pPr>
              <a:defRPr>
                <a:latin typeface="Courier"/>
                <a:ea typeface="Courier"/>
                <a:cs typeface="Courier"/>
                <a:sym typeface="Courier"/>
              </a:defRPr>
            </a:pPr>
            <a:r>
              <a:t>/afs/ir/users/c/g/cgregg/cowsay/bin/cowsay -f stegosaurus rowr</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515">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515">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515">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515">
                                            <p:txEl>
                                              <p:pRg st="2" end="2"/>
                                            </p:txEl>
                                          </p:spTgt>
                                        </p:tgtEl>
                                        <p:attrNameLst>
                                          <p:attrName>style.visibility</p:attrName>
                                        </p:attrNameLst>
                                      </p:cBhvr>
                                      <p:to>
                                        <p:strVal val="visible"/>
                                      </p:to>
                                    </p:set>
                                  </p:childTnLst>
                                </p:cTn>
                              </p:par>
                            </p:childTnLst>
                          </p:cTn>
                        </p:par>
                        <p:par>
                          <p:cTn id="17" fill="hold">
                            <p:stCondLst>
                              <p:cond delay="0"/>
                            </p:stCondLst>
                            <p:childTnLst>
                              <p:par>
                                <p:cTn id="18" presetClass="entr" nodeType="afterEffect" presetSubtype="0" presetID="1" grpId="2" fill="hold">
                                  <p:stCondLst>
                                    <p:cond delay="0"/>
                                  </p:stCondLst>
                                  <p:iterate type="el" backwards="0">
                                    <p:tmAbs val="0"/>
                                  </p:iterate>
                                  <p:childTnLst>
                                    <p:set>
                                      <p:cBhvr>
                                        <p:cTn id="19" fill="hold"/>
                                        <p:tgtEl>
                                          <p:spTgt spid="516"/>
                                        </p:tgtEl>
                                        <p:attrNameLst>
                                          <p:attrName>style.visibility</p:attrName>
                                        </p:attrNameLst>
                                      </p:cBhvr>
                                      <p:to>
                                        <p:strVal val="visible"/>
                                      </p:to>
                                    </p:set>
                                  </p:childTnLst>
                                </p:cTn>
                              </p:par>
                            </p:childTnLst>
                          </p:cTn>
                        </p:par>
                        <p:par>
                          <p:cTn id="20" fill="hold">
                            <p:stCondLst>
                              <p:cond delay="0"/>
                            </p:stCondLst>
                            <p:childTnLst>
                              <p:par>
                                <p:cTn id="21" presetClass="entr" nodeType="afterEffect" presetSubtype="0" presetID="1" grpId="3" fill="hold">
                                  <p:stCondLst>
                                    <p:cond delay="0"/>
                                  </p:stCondLst>
                                  <p:iterate type="el" backwards="0">
                                    <p:tmAbs val="0"/>
                                  </p:iterate>
                                  <p:childTnLst>
                                    <p:set>
                                      <p:cBhvr>
                                        <p:cTn id="22" fill="hold"/>
                                        <p:tgtEl>
                                          <p:spTgt spid="51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516" grpId="2"/>
      <p:bldP build="whole" bldLvl="1" animBg="1" rev="0" advAuto="0" spid="517" grpId="3"/>
      <p:bldP build="p" bldLvl="5" animBg="1" rev="0" advAuto="0" spid="515" grpId="1"/>
    </p:bldLst>
  </p:timing>
</p:sld>
</file>

<file path=ppt/slides/slide2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521" name="Group"/>
          <p:cNvGrpSpPr/>
          <p:nvPr/>
        </p:nvGrpSpPr>
        <p:grpSpPr>
          <a:xfrm>
            <a:off x="6351" y="-31432"/>
            <a:ext cx="24384001" cy="1544192"/>
            <a:chOff x="0" y="0"/>
            <a:chExt cx="24384000" cy="1544191"/>
          </a:xfrm>
        </p:grpSpPr>
        <p:sp>
          <p:nvSpPr>
            <p:cNvPr id="519" name="Rectangle"/>
            <p:cNvSpPr/>
            <p:nvPr/>
          </p:nvSpPr>
          <p:spPr>
            <a:xfrm>
              <a:off x="0" y="31431"/>
              <a:ext cx="24384000" cy="1481329"/>
            </a:xfrm>
            <a:prstGeom prst="rect">
              <a:avLst/>
            </a:prstGeom>
            <a:solidFill>
              <a:srgbClr val="7E0225"/>
            </a:solidFill>
            <a:ln w="12700" cap="flat">
              <a:noFill/>
              <a:miter lim="400000"/>
            </a:ln>
            <a:effectLst/>
          </p:spPr>
          <p:txBody>
            <a:bodyPr wrap="square" lIns="50800" tIns="50800" rIns="50800" bIns="50800" numCol="1" anchor="ctr">
              <a:noAutofit/>
            </a:bodyPr>
            <a:lstStyle/>
            <a:p>
              <a:pPr defTabSz="457200">
                <a:defRPr sz="8800">
                  <a:solidFill>
                    <a:srgbClr val="FFFFFF"/>
                  </a:solidFill>
                </a:defRPr>
              </a:pPr>
            </a:p>
          </p:txBody>
        </p:sp>
        <p:sp>
          <p:nvSpPr>
            <p:cNvPr id="520" name="How to Prepare for cs107"/>
            <p:cNvSpPr txBox="1"/>
            <p:nvPr/>
          </p:nvSpPr>
          <p:spPr>
            <a:xfrm>
              <a:off x="0" y="0"/>
              <a:ext cx="24384000" cy="154419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08854" tIns="108854" rIns="108854" bIns="108854" numCol="1" anchor="ctr">
              <a:spAutoFit/>
            </a:bodyPr>
            <a:lstStyle>
              <a:lvl1pPr defTabSz="457200">
                <a:defRPr sz="8800">
                  <a:solidFill>
                    <a:srgbClr val="FFFFFF"/>
                  </a:solidFill>
                </a:defRPr>
              </a:lvl1pPr>
            </a:lstStyle>
            <a:p>
              <a:pPr/>
              <a:r>
                <a:t>How to Prepare for cs107</a:t>
              </a:r>
            </a:p>
          </p:txBody>
        </p:sp>
      </p:grpSp>
      <p:sp>
        <p:nvSpPr>
          <p:cNvPr id="522" name="How to log into Myth: Open Terminal (on Mac / Linux), use MobaXTerm on Windows. Then:"/>
          <p:cNvSpPr txBox="1"/>
          <p:nvPr/>
        </p:nvSpPr>
        <p:spPr>
          <a:xfrm>
            <a:off x="1920941" y="2239512"/>
            <a:ext cx="20542119" cy="1607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635000" indent="-635000" algn="l">
              <a:buSzPct val="75000"/>
              <a:buFont typeface="Helvetica Neue"/>
              <a:buChar char="•"/>
            </a:lvl1pPr>
          </a:lstStyle>
          <a:p>
            <a:pPr/>
            <a:r>
              <a:t>How to log into Myth: Open Terminal (on Mac / Linux), use MobaXTerm on Windows. Then:</a:t>
            </a:r>
          </a:p>
        </p:txBody>
      </p:sp>
      <p:pic>
        <p:nvPicPr>
          <p:cNvPr id="523" name="Image" descr="Image"/>
          <p:cNvPicPr>
            <a:picLocks noChangeAspect="1"/>
          </p:cNvPicPr>
          <p:nvPr/>
        </p:nvPicPr>
        <p:blipFill>
          <a:blip r:embed="rId2">
            <a:extLst/>
          </a:blip>
          <a:stretch>
            <a:fillRect/>
          </a:stretch>
        </p:blipFill>
        <p:spPr>
          <a:xfrm>
            <a:off x="4305300" y="3716447"/>
            <a:ext cx="15773400" cy="10655301"/>
          </a:xfrm>
          <a:prstGeom prst="rect">
            <a:avLst/>
          </a:prstGeom>
          <a:ln w="12700">
            <a:miter lim="400000"/>
          </a:ln>
        </p:spPr>
      </p:pic>
      <p:sp>
        <p:nvSpPr>
          <p:cNvPr id="524" name="Rounded Rectangle"/>
          <p:cNvSpPr/>
          <p:nvPr/>
        </p:nvSpPr>
        <p:spPr>
          <a:xfrm>
            <a:off x="10710768" y="4358331"/>
            <a:ext cx="5796802" cy="560802"/>
          </a:xfrm>
          <a:prstGeom prst="roundRect">
            <a:avLst>
              <a:gd name="adj" fmla="val 33969"/>
            </a:avLst>
          </a:prstGeom>
          <a:solidFill>
            <a:srgbClr val="7F0325">
              <a:alpha val="34741"/>
            </a:srgbClr>
          </a:solidFill>
          <a:ln w="12700">
            <a:miter lim="400000"/>
          </a:ln>
        </p:spPr>
        <p:txBody>
          <a:bodyPr lIns="50800" tIns="50800" rIns="50800" bIns="50800" anchor="ctr"/>
          <a:lstStyle/>
          <a:p>
            <a:pPr>
              <a:defRPr>
                <a:solidFill>
                  <a:srgbClr val="FFFFFF"/>
                </a:solidFill>
              </a:defRPr>
            </a:pPr>
          </a:p>
        </p:txBody>
      </p:sp>
      <p:sp>
        <p:nvSpPr>
          <p:cNvPr id="525" name="Substitute your SUNet id"/>
          <p:cNvSpPr txBox="1"/>
          <p:nvPr/>
        </p:nvSpPr>
        <p:spPr>
          <a:xfrm>
            <a:off x="15356185" y="3616727"/>
            <a:ext cx="7775005" cy="845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a:solidFill>
                  <a:srgbClr val="FF40FF"/>
                </a:solidFill>
              </a:defRPr>
            </a:lvl1pPr>
          </a:lstStyle>
          <a:p>
            <a:pPr/>
            <a:r>
              <a:t>Substitute your SUNet id</a:t>
            </a:r>
          </a:p>
        </p:txBody>
      </p:sp>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529" name="Group"/>
          <p:cNvGrpSpPr/>
          <p:nvPr/>
        </p:nvGrpSpPr>
        <p:grpSpPr>
          <a:xfrm>
            <a:off x="6351" y="-31432"/>
            <a:ext cx="24384001" cy="1544192"/>
            <a:chOff x="0" y="0"/>
            <a:chExt cx="24384000" cy="1544191"/>
          </a:xfrm>
        </p:grpSpPr>
        <p:sp>
          <p:nvSpPr>
            <p:cNvPr id="527" name="Rectangle"/>
            <p:cNvSpPr/>
            <p:nvPr/>
          </p:nvSpPr>
          <p:spPr>
            <a:xfrm>
              <a:off x="0" y="31431"/>
              <a:ext cx="24384000" cy="1481329"/>
            </a:xfrm>
            <a:prstGeom prst="rect">
              <a:avLst/>
            </a:prstGeom>
            <a:solidFill>
              <a:srgbClr val="7E0225"/>
            </a:solidFill>
            <a:ln w="12700" cap="flat">
              <a:noFill/>
              <a:miter lim="400000"/>
            </a:ln>
            <a:effectLst/>
          </p:spPr>
          <p:txBody>
            <a:bodyPr wrap="square" lIns="50800" tIns="50800" rIns="50800" bIns="50800" numCol="1" anchor="ctr">
              <a:noAutofit/>
            </a:bodyPr>
            <a:lstStyle/>
            <a:p>
              <a:pPr defTabSz="457200">
                <a:defRPr sz="8800">
                  <a:solidFill>
                    <a:srgbClr val="FFFFFF"/>
                  </a:solidFill>
                </a:defRPr>
              </a:pPr>
            </a:p>
          </p:txBody>
        </p:sp>
        <p:sp>
          <p:nvSpPr>
            <p:cNvPr id="528" name="How to Prepare for cs107"/>
            <p:cNvSpPr txBox="1"/>
            <p:nvPr/>
          </p:nvSpPr>
          <p:spPr>
            <a:xfrm>
              <a:off x="0" y="0"/>
              <a:ext cx="24384000" cy="154419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08854" tIns="108854" rIns="108854" bIns="108854" numCol="1" anchor="ctr">
              <a:spAutoFit/>
            </a:bodyPr>
            <a:lstStyle>
              <a:lvl1pPr defTabSz="457200">
                <a:defRPr sz="8800">
                  <a:solidFill>
                    <a:srgbClr val="FFFFFF"/>
                  </a:solidFill>
                </a:defRPr>
              </a:lvl1pPr>
            </a:lstStyle>
            <a:p>
              <a:pPr/>
              <a:r>
                <a:t>How to Prepare for cs107</a:t>
              </a:r>
            </a:p>
          </p:txBody>
        </p:sp>
      </p:grpSp>
      <p:sp>
        <p:nvSpPr>
          <p:cNvPr id="530" name="How to log into Myth: Open Terminal (on Mac / Linux), use MobaXTerm on Windows. Then:"/>
          <p:cNvSpPr txBox="1"/>
          <p:nvPr/>
        </p:nvSpPr>
        <p:spPr>
          <a:xfrm>
            <a:off x="1920941" y="2239512"/>
            <a:ext cx="20542119" cy="1607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635000" indent="-635000" algn="l">
              <a:buSzPct val="75000"/>
              <a:buFont typeface="Helvetica Neue"/>
              <a:buChar char="•"/>
            </a:lvl1pPr>
          </a:lstStyle>
          <a:p>
            <a:pPr/>
            <a:r>
              <a:t>How to log into Myth: Open Terminal (on Mac / Linux), use MobaXTerm on Windows. Then:</a:t>
            </a:r>
          </a:p>
        </p:txBody>
      </p:sp>
      <p:pic>
        <p:nvPicPr>
          <p:cNvPr id="531" name="Image" descr="Image"/>
          <p:cNvPicPr>
            <a:picLocks noChangeAspect="1"/>
          </p:cNvPicPr>
          <p:nvPr/>
        </p:nvPicPr>
        <p:blipFill>
          <a:blip r:embed="rId2">
            <a:extLst/>
          </a:blip>
          <a:stretch>
            <a:fillRect/>
          </a:stretch>
        </p:blipFill>
        <p:spPr>
          <a:xfrm>
            <a:off x="4305300" y="3716447"/>
            <a:ext cx="15773400" cy="10655301"/>
          </a:xfrm>
          <a:prstGeom prst="rect">
            <a:avLst/>
          </a:prstGeom>
          <a:ln w="12700">
            <a:miter lim="400000"/>
          </a:ln>
        </p:spPr>
      </p:pic>
      <p:sp>
        <p:nvSpPr>
          <p:cNvPr id="532" name="Rounded Rectangle"/>
          <p:cNvSpPr/>
          <p:nvPr/>
        </p:nvSpPr>
        <p:spPr>
          <a:xfrm>
            <a:off x="14659847" y="5786347"/>
            <a:ext cx="1036337" cy="560801"/>
          </a:xfrm>
          <a:prstGeom prst="roundRect">
            <a:avLst>
              <a:gd name="adj" fmla="val 33969"/>
            </a:avLst>
          </a:prstGeom>
          <a:solidFill>
            <a:srgbClr val="7F0325">
              <a:alpha val="34741"/>
            </a:srgbClr>
          </a:solidFill>
          <a:ln w="12700">
            <a:miter lim="400000"/>
          </a:ln>
        </p:spPr>
        <p:txBody>
          <a:bodyPr lIns="50800" tIns="50800" rIns="50800" bIns="50800" anchor="ctr"/>
          <a:lstStyle/>
          <a:p>
            <a:pPr>
              <a:defRPr>
                <a:solidFill>
                  <a:srgbClr val="FFFFFF"/>
                </a:solidFill>
              </a:defRPr>
            </a:pPr>
          </a:p>
        </p:txBody>
      </p:sp>
      <p:sp>
        <p:nvSpPr>
          <p:cNvPr id="533" name="Only need to answer this once."/>
          <p:cNvSpPr txBox="1"/>
          <p:nvPr/>
        </p:nvSpPr>
        <p:spPr>
          <a:xfrm>
            <a:off x="15867450" y="5598123"/>
            <a:ext cx="7775005" cy="1607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a:solidFill>
                  <a:srgbClr val="FF40FF"/>
                </a:solidFill>
              </a:defRPr>
            </a:lvl1pPr>
          </a:lstStyle>
          <a:p>
            <a:pPr/>
            <a:r>
              <a:t>Only need to answer this once.</a:t>
            </a:r>
          </a:p>
        </p:txBody>
      </p:sp>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537" name="Group"/>
          <p:cNvGrpSpPr/>
          <p:nvPr/>
        </p:nvGrpSpPr>
        <p:grpSpPr>
          <a:xfrm>
            <a:off x="6351" y="-31432"/>
            <a:ext cx="24384001" cy="1544192"/>
            <a:chOff x="0" y="0"/>
            <a:chExt cx="24384000" cy="1544191"/>
          </a:xfrm>
        </p:grpSpPr>
        <p:sp>
          <p:nvSpPr>
            <p:cNvPr id="535" name="Rectangle"/>
            <p:cNvSpPr/>
            <p:nvPr/>
          </p:nvSpPr>
          <p:spPr>
            <a:xfrm>
              <a:off x="0" y="31431"/>
              <a:ext cx="24384000" cy="1481329"/>
            </a:xfrm>
            <a:prstGeom prst="rect">
              <a:avLst/>
            </a:prstGeom>
            <a:solidFill>
              <a:srgbClr val="7E0225"/>
            </a:solidFill>
            <a:ln w="12700" cap="flat">
              <a:noFill/>
              <a:miter lim="400000"/>
            </a:ln>
            <a:effectLst/>
          </p:spPr>
          <p:txBody>
            <a:bodyPr wrap="square" lIns="50800" tIns="50800" rIns="50800" bIns="50800" numCol="1" anchor="ctr">
              <a:noAutofit/>
            </a:bodyPr>
            <a:lstStyle/>
            <a:p>
              <a:pPr defTabSz="457200">
                <a:defRPr sz="8800">
                  <a:solidFill>
                    <a:srgbClr val="FFFFFF"/>
                  </a:solidFill>
                </a:defRPr>
              </a:pPr>
            </a:p>
          </p:txBody>
        </p:sp>
        <p:sp>
          <p:nvSpPr>
            <p:cNvPr id="536" name="How to Prepare for cs107"/>
            <p:cNvSpPr txBox="1"/>
            <p:nvPr/>
          </p:nvSpPr>
          <p:spPr>
            <a:xfrm>
              <a:off x="0" y="0"/>
              <a:ext cx="24384000" cy="154419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08854" tIns="108854" rIns="108854" bIns="108854" numCol="1" anchor="ctr">
              <a:spAutoFit/>
            </a:bodyPr>
            <a:lstStyle>
              <a:lvl1pPr defTabSz="457200">
                <a:defRPr sz="8800">
                  <a:solidFill>
                    <a:srgbClr val="FFFFFF"/>
                  </a:solidFill>
                </a:defRPr>
              </a:lvl1pPr>
            </a:lstStyle>
            <a:p>
              <a:pPr/>
              <a:r>
                <a:t>How to Prepare for cs107</a:t>
              </a:r>
            </a:p>
          </p:txBody>
        </p:sp>
      </p:grpSp>
      <p:sp>
        <p:nvSpPr>
          <p:cNvPr id="538" name="How to log into Myth: Open Terminal (on Mac / Linux), use MobaXTerm on Windows. Then:"/>
          <p:cNvSpPr txBox="1"/>
          <p:nvPr/>
        </p:nvSpPr>
        <p:spPr>
          <a:xfrm>
            <a:off x="1920941" y="2239512"/>
            <a:ext cx="20542119" cy="1607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635000" indent="-635000" algn="l">
              <a:buSzPct val="75000"/>
              <a:buFont typeface="Helvetica Neue"/>
              <a:buChar char="•"/>
            </a:lvl1pPr>
          </a:lstStyle>
          <a:p>
            <a:pPr/>
            <a:r>
              <a:t>How to log into Myth: Open Terminal (on Mac / Linux), use MobaXTerm on Windows. Then:</a:t>
            </a:r>
          </a:p>
        </p:txBody>
      </p:sp>
      <p:pic>
        <p:nvPicPr>
          <p:cNvPr id="539" name="Image" descr="Image"/>
          <p:cNvPicPr>
            <a:picLocks noChangeAspect="1"/>
          </p:cNvPicPr>
          <p:nvPr/>
        </p:nvPicPr>
        <p:blipFill>
          <a:blip r:embed="rId2">
            <a:extLst/>
          </a:blip>
          <a:stretch>
            <a:fillRect/>
          </a:stretch>
        </p:blipFill>
        <p:spPr>
          <a:xfrm>
            <a:off x="4305300" y="3716447"/>
            <a:ext cx="15773400" cy="10655301"/>
          </a:xfrm>
          <a:prstGeom prst="rect">
            <a:avLst/>
          </a:prstGeom>
          <a:ln w="12700">
            <a:miter lim="400000"/>
          </a:ln>
        </p:spPr>
      </p:pic>
      <p:sp>
        <p:nvSpPr>
          <p:cNvPr id="540" name="Rounded Rectangle"/>
          <p:cNvSpPr/>
          <p:nvPr/>
        </p:nvSpPr>
        <p:spPr>
          <a:xfrm>
            <a:off x="11504110" y="6791246"/>
            <a:ext cx="5796802" cy="560802"/>
          </a:xfrm>
          <a:prstGeom prst="roundRect">
            <a:avLst>
              <a:gd name="adj" fmla="val 33969"/>
            </a:avLst>
          </a:prstGeom>
          <a:solidFill>
            <a:srgbClr val="7F0325">
              <a:alpha val="34741"/>
            </a:srgbClr>
          </a:solidFill>
          <a:ln w="12700">
            <a:miter lim="400000"/>
          </a:ln>
        </p:spPr>
        <p:txBody>
          <a:bodyPr lIns="50800" tIns="50800" rIns="50800" bIns="50800" anchor="ctr"/>
          <a:lstStyle/>
          <a:p>
            <a:pPr>
              <a:defRPr>
                <a:solidFill>
                  <a:srgbClr val="FFFFFF"/>
                </a:solidFill>
              </a:defRPr>
            </a:pPr>
          </a:p>
        </p:txBody>
      </p:sp>
      <p:sp>
        <p:nvSpPr>
          <p:cNvPr id="541" name="Password won't show up when you type it."/>
          <p:cNvSpPr txBox="1"/>
          <p:nvPr/>
        </p:nvSpPr>
        <p:spPr>
          <a:xfrm>
            <a:off x="12200929" y="7382075"/>
            <a:ext cx="11899901"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40FF"/>
                </a:solidFill>
              </a:defRPr>
            </a:lvl1pPr>
          </a:lstStyle>
          <a:p>
            <a:pPr/>
            <a:r>
              <a:t>Password won't show up when you type it.</a:t>
            </a:r>
          </a:p>
        </p:txBody>
      </p:sp>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545" name="Group"/>
          <p:cNvGrpSpPr/>
          <p:nvPr/>
        </p:nvGrpSpPr>
        <p:grpSpPr>
          <a:xfrm>
            <a:off x="6351" y="-31432"/>
            <a:ext cx="24384001" cy="1544192"/>
            <a:chOff x="0" y="0"/>
            <a:chExt cx="24384000" cy="1544191"/>
          </a:xfrm>
        </p:grpSpPr>
        <p:sp>
          <p:nvSpPr>
            <p:cNvPr id="543" name="Rectangle"/>
            <p:cNvSpPr/>
            <p:nvPr/>
          </p:nvSpPr>
          <p:spPr>
            <a:xfrm>
              <a:off x="0" y="31431"/>
              <a:ext cx="24384000" cy="1481329"/>
            </a:xfrm>
            <a:prstGeom prst="rect">
              <a:avLst/>
            </a:prstGeom>
            <a:solidFill>
              <a:srgbClr val="7E0225"/>
            </a:solidFill>
            <a:ln w="12700" cap="flat">
              <a:noFill/>
              <a:miter lim="400000"/>
            </a:ln>
            <a:effectLst/>
          </p:spPr>
          <p:txBody>
            <a:bodyPr wrap="square" lIns="50800" tIns="50800" rIns="50800" bIns="50800" numCol="1" anchor="ctr">
              <a:noAutofit/>
            </a:bodyPr>
            <a:lstStyle/>
            <a:p>
              <a:pPr defTabSz="457200">
                <a:defRPr sz="8800">
                  <a:solidFill>
                    <a:srgbClr val="FFFFFF"/>
                  </a:solidFill>
                </a:defRPr>
              </a:pPr>
            </a:p>
          </p:txBody>
        </p:sp>
        <p:sp>
          <p:nvSpPr>
            <p:cNvPr id="544" name="How to Prepare for cs107"/>
            <p:cNvSpPr txBox="1"/>
            <p:nvPr/>
          </p:nvSpPr>
          <p:spPr>
            <a:xfrm>
              <a:off x="0" y="0"/>
              <a:ext cx="24384000" cy="154419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08854" tIns="108854" rIns="108854" bIns="108854" numCol="1" anchor="ctr">
              <a:spAutoFit/>
            </a:bodyPr>
            <a:lstStyle>
              <a:lvl1pPr defTabSz="457200">
                <a:defRPr sz="8800">
                  <a:solidFill>
                    <a:srgbClr val="FFFFFF"/>
                  </a:solidFill>
                </a:defRPr>
              </a:lvl1pPr>
            </a:lstStyle>
            <a:p>
              <a:pPr/>
              <a:r>
                <a:t>How to Prepare for cs107</a:t>
              </a:r>
            </a:p>
          </p:txBody>
        </p:sp>
      </p:grpSp>
      <p:sp>
        <p:nvSpPr>
          <p:cNvPr id="546" name="How to log into Myth: Open Terminal (on Mac / Linux), use MobaXTerm on Windows. Then:"/>
          <p:cNvSpPr txBox="1"/>
          <p:nvPr/>
        </p:nvSpPr>
        <p:spPr>
          <a:xfrm>
            <a:off x="1920941" y="2239512"/>
            <a:ext cx="20542119" cy="1607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635000" indent="-635000" algn="l">
              <a:buSzPct val="75000"/>
              <a:buFont typeface="Helvetica Neue"/>
              <a:buChar char="•"/>
            </a:lvl1pPr>
          </a:lstStyle>
          <a:p>
            <a:pPr/>
            <a:r>
              <a:t>How to log into Myth: Open Terminal (on Mac / Linux), use MobaXTerm on Windows. Then:</a:t>
            </a:r>
          </a:p>
        </p:txBody>
      </p:sp>
      <p:pic>
        <p:nvPicPr>
          <p:cNvPr id="547" name="Image" descr="Image"/>
          <p:cNvPicPr>
            <a:picLocks noChangeAspect="1"/>
          </p:cNvPicPr>
          <p:nvPr/>
        </p:nvPicPr>
        <p:blipFill>
          <a:blip r:embed="rId2">
            <a:extLst/>
          </a:blip>
          <a:stretch>
            <a:fillRect/>
          </a:stretch>
        </p:blipFill>
        <p:spPr>
          <a:xfrm>
            <a:off x="5056127" y="3528200"/>
            <a:ext cx="15773401" cy="10655301"/>
          </a:xfrm>
          <a:prstGeom prst="rect">
            <a:avLst/>
          </a:prstGeom>
          <a:ln w="12700">
            <a:miter lim="400000"/>
          </a:ln>
        </p:spPr>
      </p:pic>
      <p:sp>
        <p:nvSpPr>
          <p:cNvPr id="548" name="ls command &quot;lists files&quot;"/>
          <p:cNvSpPr txBox="1"/>
          <p:nvPr/>
        </p:nvSpPr>
        <p:spPr>
          <a:xfrm>
            <a:off x="9953770" y="3778010"/>
            <a:ext cx="6380481"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40FF"/>
                </a:solidFill>
              </a:defRPr>
            </a:lvl1pPr>
          </a:lstStyle>
          <a:p>
            <a:pPr/>
            <a:r>
              <a:t>ls command "lists files"</a:t>
            </a:r>
          </a:p>
        </p:txBody>
      </p:sp>
      <p:sp>
        <p:nvSpPr>
          <p:cNvPr id="549" name="Rounded Rectangle"/>
          <p:cNvSpPr/>
          <p:nvPr/>
        </p:nvSpPr>
        <p:spPr>
          <a:xfrm>
            <a:off x="8559930" y="4167017"/>
            <a:ext cx="720447" cy="560802"/>
          </a:xfrm>
          <a:prstGeom prst="roundRect">
            <a:avLst>
              <a:gd name="adj" fmla="val 33969"/>
            </a:avLst>
          </a:prstGeom>
          <a:solidFill>
            <a:srgbClr val="7F0325">
              <a:alpha val="34741"/>
            </a:srgbClr>
          </a:solidFill>
          <a:ln w="12700">
            <a:miter lim="400000"/>
          </a:ln>
        </p:spPr>
        <p:txBody>
          <a:bodyPr lIns="50800" tIns="50800" rIns="50800" bIns="50800" anchor="ctr"/>
          <a:lstStyle/>
          <a:p>
            <a:pPr>
              <a:defRPr>
                <a:solidFill>
                  <a:srgbClr val="FFFFFF"/>
                </a:solidFill>
              </a:defRPr>
            </a:pPr>
          </a:p>
        </p:txBody>
      </p:sp>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551" name="Image" descr="Image"/>
          <p:cNvPicPr>
            <a:picLocks noChangeAspect="1"/>
          </p:cNvPicPr>
          <p:nvPr/>
        </p:nvPicPr>
        <p:blipFill>
          <a:blip r:embed="rId2">
            <a:extLst/>
          </a:blip>
          <a:stretch>
            <a:fillRect/>
          </a:stretch>
        </p:blipFill>
        <p:spPr>
          <a:xfrm>
            <a:off x="4305300" y="3663558"/>
            <a:ext cx="15773400" cy="10655301"/>
          </a:xfrm>
          <a:prstGeom prst="rect">
            <a:avLst/>
          </a:prstGeom>
          <a:ln w="12700">
            <a:miter lim="400000"/>
          </a:ln>
        </p:spPr>
      </p:pic>
      <p:grpSp>
        <p:nvGrpSpPr>
          <p:cNvPr id="554" name="Group"/>
          <p:cNvGrpSpPr/>
          <p:nvPr/>
        </p:nvGrpSpPr>
        <p:grpSpPr>
          <a:xfrm>
            <a:off x="6351" y="-31432"/>
            <a:ext cx="24384001" cy="1544192"/>
            <a:chOff x="0" y="0"/>
            <a:chExt cx="24384000" cy="1544191"/>
          </a:xfrm>
        </p:grpSpPr>
        <p:sp>
          <p:nvSpPr>
            <p:cNvPr id="552" name="Rectangle"/>
            <p:cNvSpPr/>
            <p:nvPr/>
          </p:nvSpPr>
          <p:spPr>
            <a:xfrm>
              <a:off x="0" y="31431"/>
              <a:ext cx="24384000" cy="1481329"/>
            </a:xfrm>
            <a:prstGeom prst="rect">
              <a:avLst/>
            </a:prstGeom>
            <a:solidFill>
              <a:srgbClr val="7E0225"/>
            </a:solidFill>
            <a:ln w="12700" cap="flat">
              <a:noFill/>
              <a:miter lim="400000"/>
            </a:ln>
            <a:effectLst/>
          </p:spPr>
          <p:txBody>
            <a:bodyPr wrap="square" lIns="50800" tIns="50800" rIns="50800" bIns="50800" numCol="1" anchor="ctr">
              <a:noAutofit/>
            </a:bodyPr>
            <a:lstStyle/>
            <a:p>
              <a:pPr defTabSz="457200">
                <a:defRPr sz="8800">
                  <a:solidFill>
                    <a:srgbClr val="FFFFFF"/>
                  </a:solidFill>
                </a:defRPr>
              </a:pPr>
            </a:p>
          </p:txBody>
        </p:sp>
        <p:sp>
          <p:nvSpPr>
            <p:cNvPr id="553" name="How to Prepare for cs107"/>
            <p:cNvSpPr txBox="1"/>
            <p:nvPr/>
          </p:nvSpPr>
          <p:spPr>
            <a:xfrm>
              <a:off x="0" y="0"/>
              <a:ext cx="24384000" cy="154419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08854" tIns="108854" rIns="108854" bIns="108854" numCol="1" anchor="ctr">
              <a:spAutoFit/>
            </a:bodyPr>
            <a:lstStyle>
              <a:lvl1pPr defTabSz="457200">
                <a:defRPr sz="8800">
                  <a:solidFill>
                    <a:srgbClr val="FFFFFF"/>
                  </a:solidFill>
                </a:defRPr>
              </a:lvl1pPr>
            </a:lstStyle>
            <a:p>
              <a:pPr/>
              <a:r>
                <a:t>How to Prepare for cs107</a:t>
              </a:r>
            </a:p>
          </p:txBody>
        </p:sp>
      </p:grpSp>
      <p:sp>
        <p:nvSpPr>
          <p:cNvPr id="555" name="How to log into Myth: Open Terminal (on Mac / Linux), use MobaXTerm on Windows. Then:"/>
          <p:cNvSpPr txBox="1"/>
          <p:nvPr/>
        </p:nvSpPr>
        <p:spPr>
          <a:xfrm>
            <a:off x="1920941" y="2239512"/>
            <a:ext cx="20542119" cy="1607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635000" indent="-635000" algn="l">
              <a:buSzPct val="75000"/>
              <a:buFont typeface="Helvetica Neue"/>
              <a:buChar char="•"/>
            </a:lvl1pPr>
          </a:lstStyle>
          <a:p>
            <a:pPr/>
            <a:r>
              <a:t>How to log into Myth: Open Terminal (on Mac / Linux), use MobaXTerm on Windows. Then:</a:t>
            </a:r>
          </a:p>
        </p:txBody>
      </p:sp>
      <p:sp>
        <p:nvSpPr>
          <p:cNvPr id="556" name="some other commands"/>
          <p:cNvSpPr txBox="1"/>
          <p:nvPr/>
        </p:nvSpPr>
        <p:spPr>
          <a:xfrm>
            <a:off x="9799730" y="4573445"/>
            <a:ext cx="6477001"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40FF"/>
                </a:solidFill>
              </a:defRPr>
            </a:lvl1pPr>
          </a:lstStyle>
          <a:p>
            <a:pPr/>
            <a:r>
              <a:t>some other commands</a:t>
            </a:r>
          </a:p>
        </p:txBody>
      </p:sp>
      <p:sp>
        <p:nvSpPr>
          <p:cNvPr id="557" name="Rounded Rectangle"/>
          <p:cNvSpPr/>
          <p:nvPr/>
        </p:nvSpPr>
        <p:spPr>
          <a:xfrm>
            <a:off x="7837108" y="4308056"/>
            <a:ext cx="1314351" cy="560802"/>
          </a:xfrm>
          <a:prstGeom prst="roundRect">
            <a:avLst>
              <a:gd name="adj" fmla="val 33969"/>
            </a:avLst>
          </a:prstGeom>
          <a:solidFill>
            <a:srgbClr val="7F0325">
              <a:alpha val="34741"/>
            </a:srgbClr>
          </a:solidFill>
          <a:ln w="12700">
            <a:miter lim="400000"/>
          </a:ln>
        </p:spPr>
        <p:txBody>
          <a:bodyPr lIns="50800" tIns="50800" rIns="50800" bIns="50800" anchor="ctr"/>
          <a:lstStyle/>
          <a:p>
            <a:pPr>
              <a:defRPr>
                <a:solidFill>
                  <a:srgbClr val="FFFFFF"/>
                </a:solidFill>
              </a:defRPr>
            </a:pPr>
          </a:p>
        </p:txBody>
      </p:sp>
      <p:sp>
        <p:nvSpPr>
          <p:cNvPr id="558" name="Rounded Rectangle"/>
          <p:cNvSpPr/>
          <p:nvPr/>
        </p:nvSpPr>
        <p:spPr>
          <a:xfrm>
            <a:off x="7837108" y="5016840"/>
            <a:ext cx="813279" cy="560801"/>
          </a:xfrm>
          <a:prstGeom prst="roundRect">
            <a:avLst>
              <a:gd name="adj" fmla="val 33969"/>
            </a:avLst>
          </a:prstGeom>
          <a:solidFill>
            <a:srgbClr val="7F0325">
              <a:alpha val="34741"/>
            </a:srgbClr>
          </a:solidFill>
          <a:ln w="12700">
            <a:miter lim="400000"/>
          </a:ln>
        </p:spPr>
        <p:txBody>
          <a:bodyPr lIns="50800" tIns="50800" rIns="50800" bIns="50800" anchor="ctr"/>
          <a:lstStyle/>
          <a:p>
            <a:pPr>
              <a:defRPr>
                <a:solidFill>
                  <a:srgbClr val="FFFFFF"/>
                </a:solidFill>
              </a:defRPr>
            </a:pPr>
          </a:p>
        </p:txBody>
      </p:sp>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560" name="Image" descr="Image"/>
          <p:cNvPicPr>
            <a:picLocks noChangeAspect="1"/>
          </p:cNvPicPr>
          <p:nvPr/>
        </p:nvPicPr>
        <p:blipFill>
          <a:blip r:embed="rId2">
            <a:extLst/>
          </a:blip>
          <a:stretch>
            <a:fillRect/>
          </a:stretch>
        </p:blipFill>
        <p:spPr>
          <a:xfrm>
            <a:off x="4305300" y="3557779"/>
            <a:ext cx="15773400" cy="10655301"/>
          </a:xfrm>
          <a:prstGeom prst="rect">
            <a:avLst/>
          </a:prstGeom>
          <a:ln w="12700">
            <a:miter lim="400000"/>
          </a:ln>
        </p:spPr>
      </p:pic>
      <p:grpSp>
        <p:nvGrpSpPr>
          <p:cNvPr id="563" name="Group"/>
          <p:cNvGrpSpPr/>
          <p:nvPr/>
        </p:nvGrpSpPr>
        <p:grpSpPr>
          <a:xfrm>
            <a:off x="6351" y="-31432"/>
            <a:ext cx="24384001" cy="1544192"/>
            <a:chOff x="0" y="0"/>
            <a:chExt cx="24384000" cy="1544191"/>
          </a:xfrm>
        </p:grpSpPr>
        <p:sp>
          <p:nvSpPr>
            <p:cNvPr id="561" name="Rectangle"/>
            <p:cNvSpPr/>
            <p:nvPr/>
          </p:nvSpPr>
          <p:spPr>
            <a:xfrm>
              <a:off x="0" y="31431"/>
              <a:ext cx="24384000" cy="1481329"/>
            </a:xfrm>
            <a:prstGeom prst="rect">
              <a:avLst/>
            </a:prstGeom>
            <a:solidFill>
              <a:srgbClr val="7E0225"/>
            </a:solidFill>
            <a:ln w="12700" cap="flat">
              <a:noFill/>
              <a:miter lim="400000"/>
            </a:ln>
            <a:effectLst/>
          </p:spPr>
          <p:txBody>
            <a:bodyPr wrap="square" lIns="50800" tIns="50800" rIns="50800" bIns="50800" numCol="1" anchor="ctr">
              <a:noAutofit/>
            </a:bodyPr>
            <a:lstStyle/>
            <a:p>
              <a:pPr defTabSz="457200">
                <a:defRPr sz="8800">
                  <a:solidFill>
                    <a:srgbClr val="FFFFFF"/>
                  </a:solidFill>
                </a:defRPr>
              </a:pPr>
            </a:p>
          </p:txBody>
        </p:sp>
        <p:sp>
          <p:nvSpPr>
            <p:cNvPr id="562" name="How to Prepare for cs107"/>
            <p:cNvSpPr txBox="1"/>
            <p:nvPr/>
          </p:nvSpPr>
          <p:spPr>
            <a:xfrm>
              <a:off x="0" y="0"/>
              <a:ext cx="24384000" cy="154419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08854" tIns="108854" rIns="108854" bIns="108854" numCol="1" anchor="ctr">
              <a:spAutoFit/>
            </a:bodyPr>
            <a:lstStyle>
              <a:lvl1pPr defTabSz="457200">
                <a:defRPr sz="8800">
                  <a:solidFill>
                    <a:srgbClr val="FFFFFF"/>
                  </a:solidFill>
                </a:defRPr>
              </a:lvl1pPr>
            </a:lstStyle>
            <a:p>
              <a:pPr/>
              <a:r>
                <a:t>How to Prepare for cs107</a:t>
              </a:r>
            </a:p>
          </p:txBody>
        </p:sp>
      </p:grpSp>
      <p:sp>
        <p:nvSpPr>
          <p:cNvPr id="564" name="Your first C program!"/>
          <p:cNvSpPr txBox="1"/>
          <p:nvPr/>
        </p:nvSpPr>
        <p:spPr>
          <a:xfrm>
            <a:off x="1920941" y="2239512"/>
            <a:ext cx="20542119" cy="845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635000" indent="-635000" algn="l">
              <a:buSzPct val="75000"/>
              <a:buFont typeface="Helvetica Neue"/>
              <a:buChar char="•"/>
            </a:lvl1pPr>
          </a:lstStyle>
          <a:p>
            <a:pPr/>
            <a:r>
              <a:t>Your first C program!</a:t>
            </a:r>
          </a:p>
        </p:txBody>
      </p:sp>
      <p:sp>
        <p:nvSpPr>
          <p:cNvPr id="565" name="Type &quot;ctrl-D&quot; to exit"/>
          <p:cNvSpPr txBox="1"/>
          <p:nvPr/>
        </p:nvSpPr>
        <p:spPr>
          <a:xfrm>
            <a:off x="11110897" y="6160129"/>
            <a:ext cx="5370831"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40FF"/>
                </a:solidFill>
              </a:defRPr>
            </a:lvl1pPr>
          </a:lstStyle>
          <a:p>
            <a:pPr/>
            <a:r>
              <a:t>Type "ctrl-D" to exit</a:t>
            </a:r>
          </a:p>
        </p:txBody>
      </p:sp>
      <p:sp>
        <p:nvSpPr>
          <p:cNvPr id="566" name="Rounded Rectangle"/>
          <p:cNvSpPr/>
          <p:nvPr/>
        </p:nvSpPr>
        <p:spPr>
          <a:xfrm>
            <a:off x="5227895" y="6302319"/>
            <a:ext cx="4986174" cy="560801"/>
          </a:xfrm>
          <a:prstGeom prst="roundRect">
            <a:avLst>
              <a:gd name="adj" fmla="val 33969"/>
            </a:avLst>
          </a:prstGeom>
          <a:solidFill>
            <a:srgbClr val="7F0325">
              <a:alpha val="34741"/>
            </a:srgbClr>
          </a:solidFill>
          <a:ln w="12700">
            <a:miter lim="400000"/>
          </a:ln>
        </p:spPr>
        <p:txBody>
          <a:bodyPr lIns="50800" tIns="50800" rIns="50800" bIns="50800" anchor="ctr"/>
          <a:lstStyle/>
          <a:p>
            <a:pPr>
              <a:defRPr>
                <a:solidFill>
                  <a:srgbClr val="FFFFFF"/>
                </a:solidFill>
              </a:defRPr>
            </a:pPr>
          </a:p>
        </p:txBody>
      </p:sp>
      <p:sp>
        <p:nvSpPr>
          <p:cNvPr id="567" name="But what if you want an actual editor..."/>
          <p:cNvSpPr txBox="1"/>
          <p:nvPr/>
        </p:nvSpPr>
        <p:spPr>
          <a:xfrm>
            <a:off x="7074234" y="11828977"/>
            <a:ext cx="10560051"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40FF"/>
                </a:solidFill>
              </a:defRPr>
            </a:lvl1pPr>
          </a:lstStyle>
          <a:p>
            <a:pPr/>
            <a:r>
              <a:t>But what if you want an actual editor...</a:t>
            </a:r>
          </a:p>
        </p:txBody>
      </p:sp>
      <p:sp>
        <p:nvSpPr>
          <p:cNvPr id="568" name="&quot;make&quot; compiles your program"/>
          <p:cNvSpPr txBox="1"/>
          <p:nvPr/>
        </p:nvSpPr>
        <p:spPr>
          <a:xfrm>
            <a:off x="9355620" y="6727874"/>
            <a:ext cx="8571231"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40FF"/>
                </a:solidFill>
              </a:defRPr>
            </a:lvl1pPr>
          </a:lstStyle>
          <a:p>
            <a:pPr/>
            <a:r>
              <a:t>"make" compiles your program</a:t>
            </a:r>
          </a:p>
        </p:txBody>
      </p:sp>
      <p:sp>
        <p:nvSpPr>
          <p:cNvPr id="569" name="./test runs your program"/>
          <p:cNvSpPr txBox="1"/>
          <p:nvPr/>
        </p:nvSpPr>
        <p:spPr>
          <a:xfrm>
            <a:off x="8986219" y="7433068"/>
            <a:ext cx="6736081"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40FF"/>
                </a:solidFill>
              </a:defRPr>
            </a:lvl1pPr>
          </a:lstStyle>
          <a:p>
            <a:pPr/>
            <a:r>
              <a:t>./test runs your program</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565"/>
                                        </p:tgtEl>
                                        <p:attrNameLst>
                                          <p:attrName>style.visibility</p:attrName>
                                        </p:attrNameLst>
                                      </p:cBhvr>
                                      <p:to>
                                        <p:strVal val="visible"/>
                                      </p:to>
                                    </p:set>
                                  </p:childTnLst>
                                </p:cTn>
                              </p:par>
                            </p:childTnLst>
                          </p:cTn>
                        </p:par>
                        <p:par>
                          <p:cTn id="7" fill="hold">
                            <p:stCondLst>
                              <p:cond delay="0"/>
                            </p:stCondLst>
                            <p:childTnLst>
                              <p:par>
                                <p:cTn id="8" presetClass="entr" nodeType="afterEffect" presetSubtype="0" presetID="1" grpId="2" fill="hold">
                                  <p:stCondLst>
                                    <p:cond delay="0"/>
                                  </p:stCondLst>
                                  <p:iterate type="el" backwards="0">
                                    <p:tmAbs val="0"/>
                                  </p:iterate>
                                  <p:childTnLst>
                                    <p:set>
                                      <p:cBhvr>
                                        <p:cTn id="9" fill="hold"/>
                                        <p:tgtEl>
                                          <p:spTgt spid="566"/>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Class="entr" nodeType="clickEffect" presetSubtype="0" presetID="1" grpId="3" fill="hold">
                                  <p:stCondLst>
                                    <p:cond delay="0"/>
                                  </p:stCondLst>
                                  <p:iterate type="el" backwards="0">
                                    <p:tmAbs val="0"/>
                                  </p:iterate>
                                  <p:childTnLst>
                                    <p:set>
                                      <p:cBhvr>
                                        <p:cTn id="13" fill="hold"/>
                                        <p:tgtEl>
                                          <p:spTgt spid="568"/>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Class="entr" nodeType="clickEffect" presetSubtype="0" presetID="1" grpId="4" fill="hold">
                                  <p:stCondLst>
                                    <p:cond delay="0"/>
                                  </p:stCondLst>
                                  <p:iterate type="el" backwards="0">
                                    <p:tmAbs val="0"/>
                                  </p:iterate>
                                  <p:childTnLst>
                                    <p:set>
                                      <p:cBhvr>
                                        <p:cTn id="17" fill="hold"/>
                                        <p:tgtEl>
                                          <p:spTgt spid="569"/>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Class="entr" nodeType="clickEffect" presetSubtype="0" presetID="1" grpId="5" fill="hold">
                                  <p:stCondLst>
                                    <p:cond delay="0"/>
                                  </p:stCondLst>
                                  <p:iterate type="el" backwards="0">
                                    <p:tmAbs val="0"/>
                                  </p:iterate>
                                  <p:childTnLst>
                                    <p:set>
                                      <p:cBhvr>
                                        <p:cTn id="21" fill="hold"/>
                                        <p:tgtEl>
                                          <p:spTgt spid="56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568" grpId="3"/>
      <p:bldP build="whole" bldLvl="1" animBg="1" rev="0" advAuto="0" spid="567" grpId="5"/>
      <p:bldP build="whole" bldLvl="1" animBg="1" rev="0" advAuto="0" spid="565" grpId="1"/>
      <p:bldP build="whole" bldLvl="1" animBg="1" rev="0" advAuto="0" spid="569" grpId="4"/>
      <p:bldP build="whole" bldLvl="1" animBg="1" rev="0" advAuto="0" spid="566" grpId="2"/>
    </p:bldLst>
  </p:timing>
</p:sld>
</file>

<file path=ppt/slides/slide3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573" name="Group"/>
          <p:cNvGrpSpPr/>
          <p:nvPr/>
        </p:nvGrpSpPr>
        <p:grpSpPr>
          <a:xfrm>
            <a:off x="0" y="-31432"/>
            <a:ext cx="24384000" cy="1544192"/>
            <a:chOff x="0" y="0"/>
            <a:chExt cx="24384000" cy="1544191"/>
          </a:xfrm>
        </p:grpSpPr>
        <p:sp>
          <p:nvSpPr>
            <p:cNvPr id="571" name="Rectangle"/>
            <p:cNvSpPr/>
            <p:nvPr/>
          </p:nvSpPr>
          <p:spPr>
            <a:xfrm>
              <a:off x="0" y="31431"/>
              <a:ext cx="24384000" cy="1481329"/>
            </a:xfrm>
            <a:prstGeom prst="rect">
              <a:avLst/>
            </a:prstGeom>
            <a:solidFill>
              <a:srgbClr val="7E0225"/>
            </a:solidFill>
            <a:ln w="12700" cap="flat">
              <a:noFill/>
              <a:miter lim="400000"/>
            </a:ln>
            <a:effectLst/>
          </p:spPr>
          <p:txBody>
            <a:bodyPr wrap="square" lIns="50800" tIns="50800" rIns="50800" bIns="50800" numCol="1" anchor="ctr">
              <a:noAutofit/>
            </a:bodyPr>
            <a:lstStyle/>
            <a:p>
              <a:pPr defTabSz="457200">
                <a:defRPr sz="8800">
                  <a:solidFill>
                    <a:srgbClr val="FFFFFF"/>
                  </a:solidFill>
                </a:defRPr>
              </a:pPr>
            </a:p>
          </p:txBody>
        </p:sp>
        <p:sp>
          <p:nvSpPr>
            <p:cNvPr id="572" name="How to Prepare for cs107"/>
            <p:cNvSpPr txBox="1"/>
            <p:nvPr/>
          </p:nvSpPr>
          <p:spPr>
            <a:xfrm>
              <a:off x="0" y="0"/>
              <a:ext cx="24384000" cy="154419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08854" tIns="108854" rIns="108854" bIns="108854" numCol="1" anchor="ctr">
              <a:spAutoFit/>
            </a:bodyPr>
            <a:lstStyle>
              <a:lvl1pPr defTabSz="457200">
                <a:defRPr sz="8800">
                  <a:solidFill>
                    <a:srgbClr val="FFFFFF"/>
                  </a:solidFill>
                </a:defRPr>
              </a:lvl1pPr>
            </a:lstStyle>
            <a:p>
              <a:pPr/>
              <a:r>
                <a:t>How to Prepare for cs107</a:t>
              </a:r>
            </a:p>
          </p:txBody>
        </p:sp>
      </p:grpSp>
      <p:sp>
        <p:nvSpPr>
          <p:cNvPr id="574" name="Lots of choices:…"/>
          <p:cNvSpPr txBox="1"/>
          <p:nvPr/>
        </p:nvSpPr>
        <p:spPr>
          <a:xfrm>
            <a:off x="1920941" y="2239512"/>
            <a:ext cx="20542119" cy="3893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lvl="1" marL="1270000" indent="-635000" algn="l">
              <a:buSzPct val="75000"/>
              <a:buFont typeface="Helvetica Neue"/>
              <a:buChar char="•"/>
            </a:pPr>
            <a:r>
              <a:t>Lots of choices:</a:t>
            </a:r>
          </a:p>
          <a:p>
            <a:pPr lvl="2" marL="1905000" indent="-635000" algn="l">
              <a:buSzPct val="75000"/>
              <a:buFont typeface="Helvetica Neue"/>
              <a:buChar char="•"/>
            </a:pPr>
            <a:r>
              <a:t>vi / vim</a:t>
            </a:r>
          </a:p>
          <a:p>
            <a:pPr lvl="2" marL="1905000" indent="-635000" algn="l">
              <a:buSzPct val="75000"/>
              <a:buFont typeface="Helvetica Neue"/>
              <a:buChar char="•"/>
            </a:pPr>
            <a:r>
              <a:t>emacs</a:t>
            </a:r>
          </a:p>
          <a:p>
            <a:pPr lvl="2" marL="1905000" indent="-635000" algn="l">
              <a:buSzPct val="75000"/>
              <a:buFont typeface="Helvetica Neue"/>
              <a:buChar char="•"/>
            </a:pPr>
            <a:r>
              <a:t>nano</a:t>
            </a:r>
          </a:p>
          <a:p>
            <a:pPr lvl="2" marL="1905000" indent="-635000" algn="l">
              <a:buSzPct val="75000"/>
              <a:buFont typeface="Helvetica Neue"/>
              <a:buChar char="•"/>
            </a:pPr>
            <a:r>
              <a:t>Sublime Text from your own computer (slower, must transfer files)</a:t>
            </a:r>
          </a:p>
        </p:txBody>
      </p:sp>
    </p:spTree>
  </p:cSld>
  <p:clrMapOvr>
    <a:masterClrMapping/>
  </p:clrMapOvr>
  <p:transition xmlns:p14="http://schemas.microsoft.com/office/powerpoint/2010/main" spd="med" advClick="1"/>
</p:sld>
</file>

<file path=ppt/slides/slide3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578" name="Group"/>
          <p:cNvGrpSpPr/>
          <p:nvPr/>
        </p:nvGrpSpPr>
        <p:grpSpPr>
          <a:xfrm>
            <a:off x="0" y="-31432"/>
            <a:ext cx="24384000" cy="1544192"/>
            <a:chOff x="0" y="0"/>
            <a:chExt cx="24384000" cy="1544191"/>
          </a:xfrm>
        </p:grpSpPr>
        <p:sp>
          <p:nvSpPr>
            <p:cNvPr id="576" name="Rectangle"/>
            <p:cNvSpPr/>
            <p:nvPr/>
          </p:nvSpPr>
          <p:spPr>
            <a:xfrm>
              <a:off x="0" y="31431"/>
              <a:ext cx="24384000" cy="1481329"/>
            </a:xfrm>
            <a:prstGeom prst="rect">
              <a:avLst/>
            </a:prstGeom>
            <a:solidFill>
              <a:srgbClr val="7E0225"/>
            </a:solidFill>
            <a:ln w="12700" cap="flat">
              <a:noFill/>
              <a:miter lim="400000"/>
            </a:ln>
            <a:effectLst/>
          </p:spPr>
          <p:txBody>
            <a:bodyPr wrap="square" lIns="50800" tIns="50800" rIns="50800" bIns="50800" numCol="1" anchor="ctr">
              <a:noAutofit/>
            </a:bodyPr>
            <a:lstStyle/>
            <a:p>
              <a:pPr defTabSz="457200">
                <a:defRPr sz="8800">
                  <a:solidFill>
                    <a:srgbClr val="FFFFFF"/>
                  </a:solidFill>
                </a:defRPr>
              </a:pPr>
            </a:p>
          </p:txBody>
        </p:sp>
        <p:sp>
          <p:nvSpPr>
            <p:cNvPr id="577" name="How to Prepare for cs107"/>
            <p:cNvSpPr txBox="1"/>
            <p:nvPr/>
          </p:nvSpPr>
          <p:spPr>
            <a:xfrm>
              <a:off x="0" y="0"/>
              <a:ext cx="24384000" cy="154419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08854" tIns="108854" rIns="108854" bIns="108854" numCol="1" anchor="ctr">
              <a:spAutoFit/>
            </a:bodyPr>
            <a:lstStyle>
              <a:lvl1pPr defTabSz="457200">
                <a:defRPr sz="8800">
                  <a:solidFill>
                    <a:srgbClr val="FFFFFF"/>
                  </a:solidFill>
                </a:defRPr>
              </a:lvl1pPr>
            </a:lstStyle>
            <a:p>
              <a:pPr/>
              <a:r>
                <a:t>How to Prepare for cs107</a:t>
              </a:r>
            </a:p>
          </p:txBody>
        </p:sp>
      </p:grpSp>
      <p:pic>
        <p:nvPicPr>
          <p:cNvPr id="579" name="Image" descr="Image"/>
          <p:cNvPicPr>
            <a:picLocks noChangeAspect="1"/>
          </p:cNvPicPr>
          <p:nvPr/>
        </p:nvPicPr>
        <p:blipFill>
          <a:blip r:embed="rId2">
            <a:extLst/>
          </a:blip>
          <a:stretch>
            <a:fillRect/>
          </a:stretch>
        </p:blipFill>
        <p:spPr>
          <a:xfrm>
            <a:off x="2394485" y="1578689"/>
            <a:ext cx="19874704" cy="11627222"/>
          </a:xfrm>
          <a:prstGeom prst="rect">
            <a:avLst/>
          </a:prstGeom>
          <a:ln w="12700">
            <a:miter lim="400000"/>
          </a:ln>
        </p:spPr>
      </p:pic>
    </p:spTree>
  </p:cSld>
  <p:clrMapOvr>
    <a:masterClrMapping/>
  </p:clrMapOvr>
  <p:transition xmlns:p14="http://schemas.microsoft.com/office/powerpoint/2010/main" spd="med" advClick="1"/>
</p:sld>
</file>

<file path=ppt/slides/slide3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583" name="Group"/>
          <p:cNvGrpSpPr/>
          <p:nvPr/>
        </p:nvGrpSpPr>
        <p:grpSpPr>
          <a:xfrm>
            <a:off x="0" y="-31432"/>
            <a:ext cx="24384000" cy="1544192"/>
            <a:chOff x="0" y="0"/>
            <a:chExt cx="24384000" cy="1544191"/>
          </a:xfrm>
        </p:grpSpPr>
        <p:sp>
          <p:nvSpPr>
            <p:cNvPr id="581" name="Rectangle"/>
            <p:cNvSpPr/>
            <p:nvPr/>
          </p:nvSpPr>
          <p:spPr>
            <a:xfrm>
              <a:off x="0" y="31431"/>
              <a:ext cx="24384000" cy="1481329"/>
            </a:xfrm>
            <a:prstGeom prst="rect">
              <a:avLst/>
            </a:prstGeom>
            <a:solidFill>
              <a:srgbClr val="7E0225"/>
            </a:solidFill>
            <a:ln w="12700" cap="flat">
              <a:noFill/>
              <a:miter lim="400000"/>
            </a:ln>
            <a:effectLst/>
          </p:spPr>
          <p:txBody>
            <a:bodyPr wrap="square" lIns="50800" tIns="50800" rIns="50800" bIns="50800" numCol="1" anchor="ctr">
              <a:noAutofit/>
            </a:bodyPr>
            <a:lstStyle/>
            <a:p>
              <a:pPr defTabSz="457200">
                <a:defRPr sz="8800">
                  <a:solidFill>
                    <a:srgbClr val="FFFFFF"/>
                  </a:solidFill>
                </a:defRPr>
              </a:pPr>
            </a:p>
          </p:txBody>
        </p:sp>
        <p:sp>
          <p:nvSpPr>
            <p:cNvPr id="582" name="How to Prepare for cs107"/>
            <p:cNvSpPr txBox="1"/>
            <p:nvPr/>
          </p:nvSpPr>
          <p:spPr>
            <a:xfrm>
              <a:off x="0" y="0"/>
              <a:ext cx="24384000" cy="154419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08854" tIns="108854" rIns="108854" bIns="108854" numCol="1" anchor="ctr">
              <a:spAutoFit/>
            </a:bodyPr>
            <a:lstStyle>
              <a:lvl1pPr defTabSz="457200">
                <a:defRPr sz="8800">
                  <a:solidFill>
                    <a:srgbClr val="FFFFFF"/>
                  </a:solidFill>
                </a:defRPr>
              </a:lvl1pPr>
            </a:lstStyle>
            <a:p>
              <a:pPr/>
              <a:r>
                <a:t>How to Prepare for cs107</a:t>
              </a:r>
            </a:p>
          </p:txBody>
        </p:sp>
      </p:grpSp>
      <p:sp>
        <p:nvSpPr>
          <p:cNvPr id="584" name="Vim Adventures: https://vim-adventures.com/"/>
          <p:cNvSpPr txBox="1"/>
          <p:nvPr/>
        </p:nvSpPr>
        <p:spPr>
          <a:xfrm>
            <a:off x="1920941" y="2239512"/>
            <a:ext cx="20542119" cy="845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lvl="1" marL="1270000" indent="-635000" algn="l">
              <a:buSzPct val="75000"/>
              <a:buFont typeface="Helvetica Neue"/>
              <a:buChar char="•"/>
            </a:pPr>
            <a:r>
              <a:t>Vim Adventures: </a:t>
            </a:r>
            <a:r>
              <a:rPr u="sng">
                <a:hlinkClick r:id="rId2" invalidUrl="" action="" tgtFrame="" tooltip="" history="1" highlightClick="0" endSnd="0"/>
              </a:rPr>
              <a:t>https://vim-adventures.com/</a:t>
            </a:r>
            <a:r>
              <a:t> </a:t>
            </a:r>
          </a:p>
        </p:txBody>
      </p:sp>
      <p:pic>
        <p:nvPicPr>
          <p:cNvPr id="585" name="Image" descr="Image"/>
          <p:cNvPicPr>
            <a:picLocks noChangeAspect="1"/>
          </p:cNvPicPr>
          <p:nvPr/>
        </p:nvPicPr>
        <p:blipFill>
          <a:blip r:embed="rId3">
            <a:extLst/>
          </a:blip>
          <a:stretch>
            <a:fillRect/>
          </a:stretch>
        </p:blipFill>
        <p:spPr>
          <a:xfrm>
            <a:off x="3566838" y="3220985"/>
            <a:ext cx="17250324" cy="10413582"/>
          </a:xfrm>
          <a:prstGeom prst="rect">
            <a:avLst/>
          </a:prstGeom>
          <a:ln w="12700">
            <a:miter lim="400000"/>
          </a:ln>
        </p:spPr>
      </p:pic>
    </p:spTree>
  </p:cSld>
  <p:clrMapOvr>
    <a:masterClrMapping/>
  </p:clrMapOvr>
  <p:transition xmlns:p14="http://schemas.microsoft.com/office/powerpoint/2010/main" spd="med" advClick="1"/>
</p:sld>
</file>

<file path=ppt/slides/slide3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589" name="Group"/>
          <p:cNvGrpSpPr/>
          <p:nvPr/>
        </p:nvGrpSpPr>
        <p:grpSpPr>
          <a:xfrm>
            <a:off x="0" y="-31432"/>
            <a:ext cx="24384000" cy="1544192"/>
            <a:chOff x="0" y="0"/>
            <a:chExt cx="24384000" cy="1544191"/>
          </a:xfrm>
        </p:grpSpPr>
        <p:sp>
          <p:nvSpPr>
            <p:cNvPr id="587" name="Rectangle"/>
            <p:cNvSpPr/>
            <p:nvPr/>
          </p:nvSpPr>
          <p:spPr>
            <a:xfrm>
              <a:off x="0" y="31431"/>
              <a:ext cx="24384000" cy="1481329"/>
            </a:xfrm>
            <a:prstGeom prst="rect">
              <a:avLst/>
            </a:prstGeom>
            <a:solidFill>
              <a:srgbClr val="7E0225"/>
            </a:solidFill>
            <a:ln w="12700" cap="flat">
              <a:noFill/>
              <a:miter lim="400000"/>
            </a:ln>
            <a:effectLst/>
          </p:spPr>
          <p:txBody>
            <a:bodyPr wrap="square" lIns="50800" tIns="50800" rIns="50800" bIns="50800" numCol="1" anchor="ctr">
              <a:noAutofit/>
            </a:bodyPr>
            <a:lstStyle/>
            <a:p>
              <a:pPr defTabSz="457200">
                <a:defRPr sz="8800">
                  <a:solidFill>
                    <a:srgbClr val="FFFFFF"/>
                  </a:solidFill>
                </a:defRPr>
              </a:pPr>
            </a:p>
          </p:txBody>
        </p:sp>
        <p:sp>
          <p:nvSpPr>
            <p:cNvPr id="588" name="How to Prepare for cs107"/>
            <p:cNvSpPr txBox="1"/>
            <p:nvPr/>
          </p:nvSpPr>
          <p:spPr>
            <a:xfrm>
              <a:off x="0" y="0"/>
              <a:ext cx="24384000" cy="154419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08854" tIns="108854" rIns="108854" bIns="108854" numCol="1" anchor="ctr">
              <a:spAutoFit/>
            </a:bodyPr>
            <a:lstStyle>
              <a:lvl1pPr defTabSz="457200">
                <a:defRPr sz="8800">
                  <a:solidFill>
                    <a:srgbClr val="FFFFFF"/>
                  </a:solidFill>
                </a:defRPr>
              </a:lvl1pPr>
            </a:lstStyle>
            <a:p>
              <a:pPr/>
              <a:r>
                <a:t>How to Prepare for cs107</a:t>
              </a:r>
            </a:p>
          </p:txBody>
        </p:sp>
      </p:grpSp>
      <p:sp>
        <p:nvSpPr>
          <p:cNvPr id="590" name="You might want to learn more about pointers, and pointers-to-pointers... https://www.tutorialspoint.com/cprogramming/c_pointer_to_pointer.htm"/>
          <p:cNvSpPr txBox="1"/>
          <p:nvPr/>
        </p:nvSpPr>
        <p:spPr>
          <a:xfrm>
            <a:off x="1920941" y="2239512"/>
            <a:ext cx="20542119" cy="2369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lvl="1" marL="1270000" indent="-635000" algn="l">
              <a:buSzPct val="75000"/>
              <a:buFont typeface="Helvetica Neue"/>
              <a:buChar char="•"/>
            </a:pPr>
            <a:r>
              <a:t>You might want to learn more about pointers, and pointers-to-pointers... </a:t>
            </a:r>
            <a:r>
              <a:rPr u="sng">
                <a:hlinkClick r:id="rId2" invalidUrl="" action="" tgtFrame="" tooltip="" history="1" highlightClick="0" endSnd="0"/>
              </a:rPr>
              <a:t>https://www.tutorialspoint.com/cprogramming/c_pointer_to_pointer.htm</a:t>
            </a:r>
            <a:r>
              <a:t> </a:t>
            </a:r>
          </a:p>
        </p:txBody>
      </p:sp>
      <p:sp>
        <p:nvSpPr>
          <p:cNvPr id="591" name="#include &lt;stdio.h&gt;…"/>
          <p:cNvSpPr txBox="1"/>
          <p:nvPr/>
        </p:nvSpPr>
        <p:spPr>
          <a:xfrm>
            <a:off x="5894565" y="5201008"/>
            <a:ext cx="14092440" cy="74041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57200">
              <a:defRPr sz="2200">
                <a:solidFill>
                  <a:srgbClr val="008800"/>
                </a:solidFill>
                <a:latin typeface="Menlo"/>
                <a:ea typeface="Menlo"/>
                <a:cs typeface="Menlo"/>
                <a:sym typeface="Menlo"/>
              </a:defRPr>
            </a:pPr>
            <a:r>
              <a:rPr>
                <a:solidFill>
                  <a:srgbClr val="880000"/>
                </a:solidFill>
              </a:rPr>
              <a:t>#include</a:t>
            </a:r>
            <a:r>
              <a:rPr>
                <a:solidFill>
                  <a:srgbClr val="313131"/>
                </a:solidFill>
              </a:rPr>
              <a:t> </a:t>
            </a:r>
            <a:r>
              <a:t>&lt;stdio.h&gt;</a:t>
            </a:r>
            <a:endParaRPr>
              <a:solidFill>
                <a:srgbClr val="313131"/>
              </a:solidFill>
            </a:endParaRPr>
          </a:p>
          <a:p>
            <a:pPr algn="l" defTabSz="457200">
              <a:defRPr sz="2200">
                <a:solidFill>
                  <a:srgbClr val="313131"/>
                </a:solidFill>
                <a:latin typeface="Menlo"/>
                <a:ea typeface="Menlo"/>
                <a:cs typeface="Menlo"/>
                <a:sym typeface="Menlo"/>
              </a:defRPr>
            </a:pPr>
            <a:r>
              <a:t> </a:t>
            </a:r>
          </a:p>
          <a:p>
            <a:pPr algn="l" defTabSz="457200">
              <a:defRPr sz="2200">
                <a:solidFill>
                  <a:srgbClr val="313131"/>
                </a:solidFill>
                <a:latin typeface="Menlo"/>
                <a:ea typeface="Menlo"/>
                <a:cs typeface="Menlo"/>
                <a:sym typeface="Menlo"/>
              </a:defRPr>
            </a:pPr>
            <a:r>
              <a:rPr>
                <a:solidFill>
                  <a:srgbClr val="000088"/>
                </a:solidFill>
              </a:rPr>
              <a:t>int</a:t>
            </a:r>
            <a:r>
              <a:t> main </a:t>
            </a:r>
            <a:r>
              <a:rPr>
                <a:solidFill>
                  <a:srgbClr val="666600"/>
                </a:solidFill>
              </a:rPr>
              <a:t>()</a:t>
            </a:r>
            <a:r>
              <a:t> </a:t>
            </a:r>
            <a:r>
              <a:rPr>
                <a:solidFill>
                  <a:srgbClr val="666600"/>
                </a:solidFill>
              </a:rPr>
              <a:t>{</a:t>
            </a:r>
          </a:p>
          <a:p>
            <a:pPr algn="l" defTabSz="457200">
              <a:defRPr sz="2200">
                <a:solidFill>
                  <a:srgbClr val="313131"/>
                </a:solidFill>
                <a:latin typeface="Menlo"/>
                <a:ea typeface="Menlo"/>
                <a:cs typeface="Menlo"/>
                <a:sym typeface="Menlo"/>
              </a:defRPr>
            </a:pPr>
          </a:p>
          <a:p>
            <a:pPr algn="l" defTabSz="457200">
              <a:defRPr sz="2200">
                <a:solidFill>
                  <a:srgbClr val="313131"/>
                </a:solidFill>
                <a:latin typeface="Menlo"/>
                <a:ea typeface="Menlo"/>
                <a:cs typeface="Menlo"/>
                <a:sym typeface="Menlo"/>
              </a:defRPr>
            </a:pPr>
            <a:r>
              <a:t>   </a:t>
            </a:r>
            <a:r>
              <a:rPr>
                <a:solidFill>
                  <a:srgbClr val="000088"/>
                </a:solidFill>
              </a:rPr>
              <a:t>int</a:t>
            </a:r>
            <a:r>
              <a:t>  </a:t>
            </a:r>
            <a:r>
              <a:rPr>
                <a:solidFill>
                  <a:srgbClr val="000088"/>
                </a:solidFill>
              </a:rPr>
              <a:t>var</a:t>
            </a:r>
            <a:r>
              <a:rPr>
                <a:solidFill>
                  <a:srgbClr val="666600"/>
                </a:solidFill>
              </a:rPr>
              <a:t>;</a:t>
            </a:r>
          </a:p>
          <a:p>
            <a:pPr algn="l" defTabSz="457200">
              <a:defRPr sz="2200">
                <a:solidFill>
                  <a:srgbClr val="313131"/>
                </a:solidFill>
                <a:latin typeface="Menlo"/>
                <a:ea typeface="Menlo"/>
                <a:cs typeface="Menlo"/>
                <a:sym typeface="Menlo"/>
              </a:defRPr>
            </a:pPr>
            <a:r>
              <a:t>   </a:t>
            </a:r>
            <a:r>
              <a:rPr>
                <a:solidFill>
                  <a:srgbClr val="000088"/>
                </a:solidFill>
              </a:rPr>
              <a:t>int</a:t>
            </a:r>
            <a:r>
              <a:t>  </a:t>
            </a:r>
            <a:r>
              <a:rPr>
                <a:solidFill>
                  <a:srgbClr val="666600"/>
                </a:solidFill>
              </a:rPr>
              <a:t>*</a:t>
            </a:r>
            <a:r>
              <a:t>ptr</a:t>
            </a:r>
            <a:r>
              <a:rPr>
                <a:solidFill>
                  <a:srgbClr val="666600"/>
                </a:solidFill>
              </a:rPr>
              <a:t>;</a:t>
            </a:r>
          </a:p>
          <a:p>
            <a:pPr algn="l" defTabSz="457200">
              <a:defRPr sz="2200">
                <a:solidFill>
                  <a:srgbClr val="313131"/>
                </a:solidFill>
                <a:latin typeface="Menlo"/>
                <a:ea typeface="Menlo"/>
                <a:cs typeface="Menlo"/>
                <a:sym typeface="Menlo"/>
              </a:defRPr>
            </a:pPr>
            <a:r>
              <a:t>   </a:t>
            </a:r>
            <a:r>
              <a:rPr>
                <a:solidFill>
                  <a:srgbClr val="000088"/>
                </a:solidFill>
              </a:rPr>
              <a:t>int</a:t>
            </a:r>
            <a:r>
              <a:t>  </a:t>
            </a:r>
            <a:r>
              <a:rPr>
                <a:solidFill>
                  <a:srgbClr val="666600"/>
                </a:solidFill>
              </a:rPr>
              <a:t>**</a:t>
            </a:r>
            <a:r>
              <a:t>pptr</a:t>
            </a:r>
            <a:r>
              <a:rPr>
                <a:solidFill>
                  <a:srgbClr val="666600"/>
                </a:solidFill>
              </a:rPr>
              <a:t>;</a:t>
            </a:r>
          </a:p>
          <a:p>
            <a:pPr algn="l" defTabSz="457200">
              <a:defRPr sz="2200">
                <a:solidFill>
                  <a:srgbClr val="313131"/>
                </a:solidFill>
                <a:latin typeface="Menlo"/>
                <a:ea typeface="Menlo"/>
                <a:cs typeface="Menlo"/>
                <a:sym typeface="Menlo"/>
              </a:defRPr>
            </a:pPr>
          </a:p>
          <a:p>
            <a:pPr algn="l" defTabSz="457200">
              <a:defRPr sz="2200">
                <a:solidFill>
                  <a:srgbClr val="006666"/>
                </a:solidFill>
                <a:latin typeface="Menlo"/>
                <a:ea typeface="Menlo"/>
                <a:cs typeface="Menlo"/>
                <a:sym typeface="Menlo"/>
              </a:defRPr>
            </a:pPr>
            <a:r>
              <a:rPr>
                <a:solidFill>
                  <a:srgbClr val="313131"/>
                </a:solidFill>
              </a:rPr>
              <a:t>   </a:t>
            </a:r>
            <a:r>
              <a:rPr>
                <a:solidFill>
                  <a:srgbClr val="000088"/>
                </a:solidFill>
              </a:rPr>
              <a:t>var</a:t>
            </a:r>
            <a:r>
              <a:rPr>
                <a:solidFill>
                  <a:srgbClr val="313131"/>
                </a:solidFill>
              </a:rPr>
              <a:t> </a:t>
            </a:r>
            <a:r>
              <a:rPr>
                <a:solidFill>
                  <a:srgbClr val="666600"/>
                </a:solidFill>
              </a:rPr>
              <a:t>=</a:t>
            </a:r>
            <a:r>
              <a:rPr>
                <a:solidFill>
                  <a:srgbClr val="313131"/>
                </a:solidFill>
              </a:rPr>
              <a:t> </a:t>
            </a:r>
            <a:r>
              <a:t>3000</a:t>
            </a:r>
            <a:r>
              <a:rPr>
                <a:solidFill>
                  <a:srgbClr val="666600"/>
                </a:solidFill>
              </a:rPr>
              <a:t>;</a:t>
            </a:r>
            <a:endParaRPr>
              <a:solidFill>
                <a:srgbClr val="313131"/>
              </a:solidFill>
            </a:endParaRPr>
          </a:p>
          <a:p>
            <a:pPr algn="l" defTabSz="457200">
              <a:defRPr sz="2200">
                <a:solidFill>
                  <a:srgbClr val="313131"/>
                </a:solidFill>
                <a:latin typeface="Menlo"/>
                <a:ea typeface="Menlo"/>
                <a:cs typeface="Menlo"/>
                <a:sym typeface="Menlo"/>
              </a:defRPr>
            </a:pPr>
          </a:p>
          <a:p>
            <a:pPr algn="l" defTabSz="457200">
              <a:defRPr sz="2200">
                <a:solidFill>
                  <a:srgbClr val="880000"/>
                </a:solidFill>
                <a:latin typeface="Menlo"/>
                <a:ea typeface="Menlo"/>
                <a:cs typeface="Menlo"/>
                <a:sym typeface="Menlo"/>
              </a:defRPr>
            </a:pPr>
            <a:r>
              <a:rPr>
                <a:solidFill>
                  <a:srgbClr val="313131"/>
                </a:solidFill>
              </a:rPr>
              <a:t>   </a:t>
            </a:r>
            <a:r>
              <a:t>/* take the address of var */</a:t>
            </a:r>
            <a:endParaRPr>
              <a:solidFill>
                <a:srgbClr val="313131"/>
              </a:solidFill>
            </a:endParaRPr>
          </a:p>
          <a:p>
            <a:pPr algn="l" defTabSz="457200">
              <a:defRPr sz="2200">
                <a:solidFill>
                  <a:srgbClr val="313131"/>
                </a:solidFill>
                <a:latin typeface="Menlo"/>
                <a:ea typeface="Menlo"/>
                <a:cs typeface="Menlo"/>
                <a:sym typeface="Menlo"/>
              </a:defRPr>
            </a:pPr>
            <a:r>
              <a:t>   ptr </a:t>
            </a:r>
            <a:r>
              <a:rPr>
                <a:solidFill>
                  <a:srgbClr val="666600"/>
                </a:solidFill>
              </a:rPr>
              <a:t>=</a:t>
            </a:r>
            <a:r>
              <a:t> </a:t>
            </a:r>
            <a:r>
              <a:rPr>
                <a:solidFill>
                  <a:srgbClr val="666600"/>
                </a:solidFill>
              </a:rPr>
              <a:t>&amp;</a:t>
            </a:r>
            <a:r>
              <a:rPr>
                <a:solidFill>
                  <a:srgbClr val="000088"/>
                </a:solidFill>
              </a:rPr>
              <a:t>var</a:t>
            </a:r>
            <a:r>
              <a:rPr>
                <a:solidFill>
                  <a:srgbClr val="666600"/>
                </a:solidFill>
              </a:rPr>
              <a:t>;</a:t>
            </a:r>
          </a:p>
          <a:p>
            <a:pPr algn="l" defTabSz="457200">
              <a:defRPr sz="2200">
                <a:solidFill>
                  <a:srgbClr val="313131"/>
                </a:solidFill>
                <a:latin typeface="Menlo"/>
                <a:ea typeface="Menlo"/>
                <a:cs typeface="Menlo"/>
                <a:sym typeface="Menlo"/>
              </a:defRPr>
            </a:pPr>
          </a:p>
          <a:p>
            <a:pPr algn="l" defTabSz="457200">
              <a:defRPr sz="2200">
                <a:solidFill>
                  <a:srgbClr val="880000"/>
                </a:solidFill>
                <a:latin typeface="Menlo"/>
                <a:ea typeface="Menlo"/>
                <a:cs typeface="Menlo"/>
                <a:sym typeface="Menlo"/>
              </a:defRPr>
            </a:pPr>
            <a:r>
              <a:rPr>
                <a:solidFill>
                  <a:srgbClr val="313131"/>
                </a:solidFill>
              </a:rPr>
              <a:t>   </a:t>
            </a:r>
            <a:r>
              <a:t>/* take the address of ptr using address of operator &amp; */</a:t>
            </a:r>
            <a:endParaRPr>
              <a:solidFill>
                <a:srgbClr val="313131"/>
              </a:solidFill>
            </a:endParaRPr>
          </a:p>
          <a:p>
            <a:pPr algn="l" defTabSz="457200">
              <a:defRPr sz="2200">
                <a:solidFill>
                  <a:srgbClr val="313131"/>
                </a:solidFill>
                <a:latin typeface="Menlo"/>
                <a:ea typeface="Menlo"/>
                <a:cs typeface="Menlo"/>
                <a:sym typeface="Menlo"/>
              </a:defRPr>
            </a:pPr>
            <a:r>
              <a:t>   pptr </a:t>
            </a:r>
            <a:r>
              <a:rPr>
                <a:solidFill>
                  <a:srgbClr val="666600"/>
                </a:solidFill>
              </a:rPr>
              <a:t>=</a:t>
            </a:r>
            <a:r>
              <a:t> </a:t>
            </a:r>
            <a:r>
              <a:rPr>
                <a:solidFill>
                  <a:srgbClr val="666600"/>
                </a:solidFill>
              </a:rPr>
              <a:t>&amp;</a:t>
            </a:r>
            <a:r>
              <a:t>ptr</a:t>
            </a:r>
            <a:r>
              <a:rPr>
                <a:solidFill>
                  <a:srgbClr val="666600"/>
                </a:solidFill>
              </a:rPr>
              <a:t>;</a:t>
            </a:r>
          </a:p>
          <a:p>
            <a:pPr algn="l" defTabSz="457200">
              <a:defRPr sz="2200">
                <a:solidFill>
                  <a:srgbClr val="313131"/>
                </a:solidFill>
                <a:latin typeface="Menlo"/>
                <a:ea typeface="Menlo"/>
                <a:cs typeface="Menlo"/>
                <a:sym typeface="Menlo"/>
              </a:defRPr>
            </a:pPr>
          </a:p>
          <a:p>
            <a:pPr algn="l" defTabSz="457200">
              <a:defRPr sz="2200">
                <a:solidFill>
                  <a:srgbClr val="880000"/>
                </a:solidFill>
                <a:latin typeface="Menlo"/>
                <a:ea typeface="Menlo"/>
                <a:cs typeface="Menlo"/>
                <a:sym typeface="Menlo"/>
              </a:defRPr>
            </a:pPr>
            <a:r>
              <a:rPr>
                <a:solidFill>
                  <a:srgbClr val="313131"/>
                </a:solidFill>
              </a:rPr>
              <a:t>   </a:t>
            </a:r>
            <a:r>
              <a:t>/* take the value using pptr */</a:t>
            </a:r>
            <a:endParaRPr>
              <a:solidFill>
                <a:srgbClr val="313131"/>
              </a:solidFill>
            </a:endParaRPr>
          </a:p>
          <a:p>
            <a:pPr algn="l" defTabSz="457200">
              <a:defRPr sz="2200">
                <a:solidFill>
                  <a:srgbClr val="008800"/>
                </a:solidFill>
                <a:latin typeface="Menlo"/>
                <a:ea typeface="Menlo"/>
                <a:cs typeface="Menlo"/>
                <a:sym typeface="Menlo"/>
              </a:defRPr>
            </a:pPr>
            <a:r>
              <a:rPr>
                <a:solidFill>
                  <a:srgbClr val="313131"/>
                </a:solidFill>
              </a:rPr>
              <a:t>   printf</a:t>
            </a:r>
            <a:r>
              <a:rPr>
                <a:solidFill>
                  <a:srgbClr val="666600"/>
                </a:solidFill>
              </a:rPr>
              <a:t>(</a:t>
            </a:r>
            <a:r>
              <a:t>"Value of var = %d\n"</a:t>
            </a:r>
            <a:r>
              <a:rPr>
                <a:solidFill>
                  <a:srgbClr val="666600"/>
                </a:solidFill>
              </a:rPr>
              <a:t>,</a:t>
            </a:r>
            <a:r>
              <a:rPr>
                <a:solidFill>
                  <a:srgbClr val="313131"/>
                </a:solidFill>
              </a:rPr>
              <a:t> </a:t>
            </a:r>
            <a:r>
              <a:rPr>
                <a:solidFill>
                  <a:srgbClr val="000088"/>
                </a:solidFill>
              </a:rPr>
              <a:t>var</a:t>
            </a:r>
            <a:r>
              <a:rPr>
                <a:solidFill>
                  <a:srgbClr val="313131"/>
                </a:solidFill>
              </a:rPr>
              <a:t> </a:t>
            </a:r>
            <a:r>
              <a:rPr>
                <a:solidFill>
                  <a:srgbClr val="666600"/>
                </a:solidFill>
              </a:rPr>
              <a:t>);</a:t>
            </a:r>
            <a:endParaRPr>
              <a:solidFill>
                <a:srgbClr val="313131"/>
              </a:solidFill>
            </a:endParaRPr>
          </a:p>
          <a:p>
            <a:pPr algn="l" defTabSz="457200">
              <a:defRPr sz="2200">
                <a:solidFill>
                  <a:srgbClr val="008800"/>
                </a:solidFill>
                <a:latin typeface="Menlo"/>
                <a:ea typeface="Menlo"/>
                <a:cs typeface="Menlo"/>
                <a:sym typeface="Menlo"/>
              </a:defRPr>
            </a:pPr>
            <a:r>
              <a:rPr>
                <a:solidFill>
                  <a:srgbClr val="313131"/>
                </a:solidFill>
              </a:rPr>
              <a:t>   printf</a:t>
            </a:r>
            <a:r>
              <a:rPr>
                <a:solidFill>
                  <a:srgbClr val="666600"/>
                </a:solidFill>
              </a:rPr>
              <a:t>(</a:t>
            </a:r>
            <a:r>
              <a:t>"Value available at *ptr = %d\n"</a:t>
            </a:r>
            <a:r>
              <a:rPr>
                <a:solidFill>
                  <a:srgbClr val="666600"/>
                </a:solidFill>
              </a:rPr>
              <a:t>,</a:t>
            </a:r>
            <a:r>
              <a:rPr>
                <a:solidFill>
                  <a:srgbClr val="313131"/>
                </a:solidFill>
              </a:rPr>
              <a:t> </a:t>
            </a:r>
            <a:r>
              <a:rPr>
                <a:solidFill>
                  <a:srgbClr val="666600"/>
                </a:solidFill>
              </a:rPr>
              <a:t>*</a:t>
            </a:r>
            <a:r>
              <a:rPr>
                <a:solidFill>
                  <a:srgbClr val="313131"/>
                </a:solidFill>
              </a:rPr>
              <a:t>ptr </a:t>
            </a:r>
            <a:r>
              <a:rPr>
                <a:solidFill>
                  <a:srgbClr val="666600"/>
                </a:solidFill>
              </a:rPr>
              <a:t>);</a:t>
            </a:r>
            <a:endParaRPr>
              <a:solidFill>
                <a:srgbClr val="313131"/>
              </a:solidFill>
            </a:endParaRPr>
          </a:p>
          <a:p>
            <a:pPr algn="l" defTabSz="457200">
              <a:defRPr sz="2200">
                <a:solidFill>
                  <a:srgbClr val="008800"/>
                </a:solidFill>
                <a:latin typeface="Menlo"/>
                <a:ea typeface="Menlo"/>
                <a:cs typeface="Menlo"/>
                <a:sym typeface="Menlo"/>
              </a:defRPr>
            </a:pPr>
            <a:r>
              <a:rPr>
                <a:solidFill>
                  <a:srgbClr val="313131"/>
                </a:solidFill>
              </a:rPr>
              <a:t>   printf</a:t>
            </a:r>
            <a:r>
              <a:rPr>
                <a:solidFill>
                  <a:srgbClr val="666600"/>
                </a:solidFill>
              </a:rPr>
              <a:t>(</a:t>
            </a:r>
            <a:r>
              <a:t>"Value available at **pptr = %d\n"</a:t>
            </a:r>
            <a:r>
              <a:rPr>
                <a:solidFill>
                  <a:srgbClr val="666600"/>
                </a:solidFill>
              </a:rPr>
              <a:t>,</a:t>
            </a:r>
            <a:r>
              <a:rPr>
                <a:solidFill>
                  <a:srgbClr val="313131"/>
                </a:solidFill>
              </a:rPr>
              <a:t> </a:t>
            </a:r>
            <a:r>
              <a:rPr>
                <a:solidFill>
                  <a:srgbClr val="666600"/>
                </a:solidFill>
              </a:rPr>
              <a:t>**</a:t>
            </a:r>
            <a:r>
              <a:rPr>
                <a:solidFill>
                  <a:srgbClr val="313131"/>
                </a:solidFill>
              </a:rPr>
              <a:t>pptr</a:t>
            </a:r>
            <a:r>
              <a:rPr>
                <a:solidFill>
                  <a:srgbClr val="666600"/>
                </a:solidFill>
              </a:rPr>
              <a:t>);</a:t>
            </a:r>
            <a:endParaRPr>
              <a:solidFill>
                <a:srgbClr val="313131"/>
              </a:solidFill>
            </a:endParaRPr>
          </a:p>
          <a:p>
            <a:pPr algn="l" defTabSz="457200">
              <a:defRPr sz="2200">
                <a:solidFill>
                  <a:srgbClr val="313131"/>
                </a:solidFill>
                <a:latin typeface="Menlo"/>
                <a:ea typeface="Menlo"/>
                <a:cs typeface="Menlo"/>
                <a:sym typeface="Menlo"/>
              </a:defRPr>
            </a:pPr>
          </a:p>
          <a:p>
            <a:pPr algn="l" defTabSz="457200">
              <a:defRPr sz="2200">
                <a:solidFill>
                  <a:srgbClr val="000088"/>
                </a:solidFill>
                <a:latin typeface="Menlo"/>
                <a:ea typeface="Menlo"/>
                <a:cs typeface="Menlo"/>
                <a:sym typeface="Menlo"/>
              </a:defRPr>
            </a:pPr>
            <a:r>
              <a:rPr>
                <a:solidFill>
                  <a:srgbClr val="313131"/>
                </a:solidFill>
              </a:rPr>
              <a:t>   </a:t>
            </a:r>
            <a:r>
              <a:t>return</a:t>
            </a:r>
            <a:r>
              <a:rPr>
                <a:solidFill>
                  <a:srgbClr val="313131"/>
                </a:solidFill>
              </a:rPr>
              <a:t> </a:t>
            </a:r>
            <a:r>
              <a:rPr>
                <a:solidFill>
                  <a:srgbClr val="006666"/>
                </a:solidFill>
              </a:rPr>
              <a:t>0</a:t>
            </a:r>
            <a:r>
              <a:rPr>
                <a:solidFill>
                  <a:srgbClr val="666600"/>
                </a:solidFill>
              </a:rPr>
              <a:t>;</a:t>
            </a:r>
            <a:endParaRPr>
              <a:solidFill>
                <a:srgbClr val="313131"/>
              </a:solidFill>
            </a:endParaRPr>
          </a:p>
          <a:p>
            <a:pPr algn="l" defTabSz="457200">
              <a:defRPr sz="2200">
                <a:solidFill>
                  <a:srgbClr val="666600"/>
                </a:solidFill>
                <a:latin typeface="Menlo"/>
                <a:ea typeface="Menlo"/>
                <a:cs typeface="Menlo"/>
                <a:sym typeface="Menlo"/>
              </a:defRPr>
            </a:pPr>
            <a:r>
              <a:t>}</a:t>
            </a:r>
          </a:p>
        </p:txBody>
      </p:sp>
    </p:spTree>
  </p:cSld>
  <p:clrMapOvr>
    <a:masterClrMapping/>
  </p:clrMapOvr>
  <p:transition xmlns:p14="http://schemas.microsoft.com/office/powerpoint/2010/main" spd="med" advClick="1"/>
</p:sld>
</file>

<file path=ppt/slides/slide3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595" name="Group"/>
          <p:cNvGrpSpPr/>
          <p:nvPr/>
        </p:nvGrpSpPr>
        <p:grpSpPr>
          <a:xfrm>
            <a:off x="0" y="-31432"/>
            <a:ext cx="24384000" cy="1544192"/>
            <a:chOff x="0" y="0"/>
            <a:chExt cx="24384000" cy="1544191"/>
          </a:xfrm>
        </p:grpSpPr>
        <p:sp>
          <p:nvSpPr>
            <p:cNvPr id="593" name="Rectangle"/>
            <p:cNvSpPr/>
            <p:nvPr/>
          </p:nvSpPr>
          <p:spPr>
            <a:xfrm>
              <a:off x="0" y="31431"/>
              <a:ext cx="24384000" cy="1481329"/>
            </a:xfrm>
            <a:prstGeom prst="rect">
              <a:avLst/>
            </a:prstGeom>
            <a:solidFill>
              <a:srgbClr val="7E0225"/>
            </a:solidFill>
            <a:ln w="12700" cap="flat">
              <a:noFill/>
              <a:miter lim="400000"/>
            </a:ln>
            <a:effectLst/>
          </p:spPr>
          <p:txBody>
            <a:bodyPr wrap="square" lIns="50800" tIns="50800" rIns="50800" bIns="50800" numCol="1" anchor="ctr">
              <a:noAutofit/>
            </a:bodyPr>
            <a:lstStyle/>
            <a:p>
              <a:pPr defTabSz="457200">
                <a:defRPr sz="8800">
                  <a:solidFill>
                    <a:srgbClr val="FFFFFF"/>
                  </a:solidFill>
                </a:defRPr>
              </a:pPr>
            </a:p>
          </p:txBody>
        </p:sp>
        <p:sp>
          <p:nvSpPr>
            <p:cNvPr id="594" name="How to Prepare for cs107"/>
            <p:cNvSpPr txBox="1"/>
            <p:nvPr/>
          </p:nvSpPr>
          <p:spPr>
            <a:xfrm>
              <a:off x="0" y="0"/>
              <a:ext cx="24384000" cy="154419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08854" tIns="108854" rIns="108854" bIns="108854" numCol="1" anchor="ctr">
              <a:spAutoFit/>
            </a:bodyPr>
            <a:lstStyle>
              <a:lvl1pPr defTabSz="457200">
                <a:defRPr sz="8800">
                  <a:solidFill>
                    <a:srgbClr val="FFFFFF"/>
                  </a:solidFill>
                </a:defRPr>
              </a:lvl1pPr>
            </a:lstStyle>
            <a:p>
              <a:pPr/>
              <a:r>
                <a:t>How to Prepare for cs107</a:t>
              </a:r>
            </a:p>
          </p:txBody>
        </p:sp>
      </p:grpSp>
      <p:sp>
        <p:nvSpPr>
          <p:cNvPr id="596" name="What is this &quot;printf()&quot; function??…"/>
          <p:cNvSpPr txBox="1"/>
          <p:nvPr/>
        </p:nvSpPr>
        <p:spPr>
          <a:xfrm>
            <a:off x="1920941" y="2239512"/>
            <a:ext cx="20542119" cy="3131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lvl="1" marL="1270000" indent="-635000" algn="l">
              <a:buSzPct val="75000"/>
              <a:buFont typeface="Helvetica Neue"/>
              <a:buChar char="•"/>
            </a:pPr>
            <a:r>
              <a:t>What is this "printf()" function??</a:t>
            </a:r>
          </a:p>
          <a:p>
            <a:pPr lvl="1" marL="1270000" indent="-635000" algn="l">
              <a:buSzPct val="75000"/>
              <a:buFont typeface="Helvetica Neue"/>
              <a:buChar char="•"/>
            </a:pPr>
            <a:r>
              <a:t>It is the "cout" for C</a:t>
            </a:r>
          </a:p>
          <a:p>
            <a:pPr algn="l"/>
          </a:p>
          <a:p>
            <a:pPr algn="l"/>
            <a:r>
              <a:t>Let's talk about some C differences...</a:t>
            </a:r>
          </a:p>
        </p:txBody>
      </p:sp>
    </p:spTree>
  </p:cSld>
  <p:clrMapOvr>
    <a:masterClrMapping/>
  </p:clrMapOvr>
  <p:transition xmlns:p14="http://schemas.microsoft.com/office/powerpoint/2010/main" spd="med" advClick="1"/>
</p:sld>
</file>

<file path=ppt/slides/slide3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600" name="Group"/>
          <p:cNvGrpSpPr/>
          <p:nvPr/>
        </p:nvGrpSpPr>
        <p:grpSpPr>
          <a:xfrm>
            <a:off x="0" y="-31432"/>
            <a:ext cx="24384000" cy="1544192"/>
            <a:chOff x="0" y="0"/>
            <a:chExt cx="24384000" cy="1544191"/>
          </a:xfrm>
        </p:grpSpPr>
        <p:sp>
          <p:nvSpPr>
            <p:cNvPr id="598" name="Rectangle"/>
            <p:cNvSpPr/>
            <p:nvPr/>
          </p:nvSpPr>
          <p:spPr>
            <a:xfrm>
              <a:off x="0" y="31431"/>
              <a:ext cx="24384000" cy="1481329"/>
            </a:xfrm>
            <a:prstGeom prst="rect">
              <a:avLst/>
            </a:prstGeom>
            <a:solidFill>
              <a:srgbClr val="7E0225"/>
            </a:solidFill>
            <a:ln w="12700" cap="flat">
              <a:noFill/>
              <a:miter lim="400000"/>
            </a:ln>
            <a:effectLst/>
          </p:spPr>
          <p:txBody>
            <a:bodyPr wrap="square" lIns="50800" tIns="50800" rIns="50800" bIns="50800" numCol="1" anchor="ctr">
              <a:noAutofit/>
            </a:bodyPr>
            <a:lstStyle/>
            <a:p>
              <a:pPr defTabSz="457200">
                <a:defRPr sz="8800">
                  <a:solidFill>
                    <a:srgbClr val="FFFFFF"/>
                  </a:solidFill>
                </a:defRPr>
              </a:pPr>
            </a:p>
          </p:txBody>
        </p:sp>
        <p:sp>
          <p:nvSpPr>
            <p:cNvPr id="599" name="How to Prepare for cs107"/>
            <p:cNvSpPr txBox="1"/>
            <p:nvPr/>
          </p:nvSpPr>
          <p:spPr>
            <a:xfrm>
              <a:off x="0" y="0"/>
              <a:ext cx="24384000" cy="154419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08854" tIns="108854" rIns="108854" bIns="108854" numCol="1" anchor="ctr">
              <a:spAutoFit/>
            </a:bodyPr>
            <a:lstStyle>
              <a:lvl1pPr defTabSz="457200">
                <a:defRPr sz="8800">
                  <a:solidFill>
                    <a:srgbClr val="FFFFFF"/>
                  </a:solidFill>
                </a:defRPr>
              </a:lvl1pPr>
            </a:lstStyle>
            <a:p>
              <a:pPr/>
              <a:r>
                <a:t>How to Prepare for cs107</a:t>
              </a:r>
            </a:p>
          </p:txBody>
        </p:sp>
      </p:grpSp>
      <p:sp>
        <p:nvSpPr>
          <p:cNvPr id="601" name="You will find C to be similar in feel to C++ (C++ is based on C, after all)…"/>
          <p:cNvSpPr txBox="1"/>
          <p:nvPr>
            <p:ph type="title" idx="4294967295"/>
          </p:nvPr>
        </p:nvSpPr>
        <p:spPr>
          <a:xfrm>
            <a:off x="1193976" y="4716586"/>
            <a:ext cx="21672883" cy="6846245"/>
          </a:xfrm>
          <a:prstGeom prst="rect">
            <a:avLst/>
          </a:prstGeom>
        </p:spPr>
        <p:txBody>
          <a:bodyPr anchor="t">
            <a:noAutofit/>
          </a:bodyPr>
          <a:lstStyle/>
          <a:p>
            <a:pPr marL="839752" indent="-456847" defTabSz="546100">
              <a:lnSpc>
                <a:spcPct val="90000"/>
              </a:lnSpc>
              <a:buClr>
                <a:srgbClr val="777775"/>
              </a:buClr>
              <a:buSzPct val="115000"/>
              <a:buChar char="•"/>
              <a:defRPr sz="5400"/>
            </a:pPr>
            <a:r>
              <a:t>You will find C to be similar in feel to C++ (C++ is based on C, after all)</a:t>
            </a:r>
          </a:p>
          <a:p>
            <a:pPr marL="839752" indent="-456847" defTabSz="546100">
              <a:lnSpc>
                <a:spcPct val="90000"/>
              </a:lnSpc>
              <a:buClr>
                <a:srgbClr val="777775"/>
              </a:buClr>
              <a:buSzPct val="115000"/>
              <a:defRPr sz="5400"/>
            </a:pPr>
            <a:r>
              <a:t>Things that are the same:</a:t>
            </a:r>
          </a:p>
          <a:p>
            <a:pPr lvl="1" marL="1284252" indent="-456847" defTabSz="546100">
              <a:lnSpc>
                <a:spcPct val="90000"/>
              </a:lnSpc>
              <a:buClr>
                <a:srgbClr val="777775"/>
              </a:buClr>
              <a:buSzPct val="115000"/>
              <a:defRPr sz="5400"/>
            </a:pPr>
            <a:r>
              <a:t>built-in data types: int, char, float, double, long, unsigned int</a:t>
            </a:r>
          </a:p>
          <a:p>
            <a:pPr lvl="1" marL="1284252" indent="-456847" defTabSz="546100">
              <a:lnSpc>
                <a:spcPct val="90000"/>
              </a:lnSpc>
              <a:buClr>
                <a:srgbClr val="777775"/>
              </a:buClr>
              <a:buSzPct val="115000"/>
              <a:defRPr sz="5400"/>
            </a:pPr>
            <a:r>
              <a:t>array indexing (using brackets, e.g., v[4])</a:t>
            </a:r>
          </a:p>
          <a:p>
            <a:pPr lvl="1" marL="1284252" indent="-456847" defTabSz="546100">
              <a:lnSpc>
                <a:spcPct val="90000"/>
              </a:lnSpc>
              <a:buClr>
                <a:srgbClr val="777775"/>
              </a:buClr>
              <a:buSzPct val="115000"/>
              <a:defRPr sz="5400"/>
            </a:pPr>
            <a:r>
              <a:t>function declarations</a:t>
            </a:r>
          </a:p>
          <a:p>
            <a:pPr lvl="1" marL="1284252" indent="-456847" defTabSz="546100">
              <a:lnSpc>
                <a:spcPct val="90000"/>
              </a:lnSpc>
              <a:buClr>
                <a:srgbClr val="777775"/>
              </a:buClr>
              <a:buSzPct val="115000"/>
              <a:defRPr sz="5400"/>
            </a:pPr>
            <a:r>
              <a:t>modularity between .h and .c files</a:t>
            </a:r>
          </a:p>
          <a:p>
            <a:pPr lvl="1" marL="1284252" indent="-456847" defTabSz="546100">
              <a:lnSpc>
                <a:spcPct val="90000"/>
              </a:lnSpc>
              <a:buClr>
                <a:srgbClr val="777775"/>
              </a:buClr>
              <a:buSzPct val="115000"/>
              <a:defRPr sz="5400"/>
            </a:pPr>
            <a:r>
              <a:t>flow: while, if, for, etc.</a:t>
            </a:r>
          </a:p>
        </p:txBody>
      </p:sp>
      <p:sp>
        <p:nvSpPr>
          <p:cNvPr id="602" name="Going from C++ to C: “C has the speed and efficiency of assembly language combined with readability of assembly language.”"/>
          <p:cNvSpPr txBox="1"/>
          <p:nvPr/>
        </p:nvSpPr>
        <p:spPr>
          <a:xfrm>
            <a:off x="992748" y="1822185"/>
            <a:ext cx="22398504" cy="34506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p>
            <a:pPr marL="382905" algn="l" defTabSz="546100">
              <a:lnSpc>
                <a:spcPct val="90000"/>
              </a:lnSpc>
              <a:defRPr sz="5300"/>
            </a:pPr>
            <a:r>
              <a:t>Going from C++ to C: </a:t>
            </a:r>
            <a:r>
              <a:rPr i="1">
                <a:latin typeface="Helvetica Neue"/>
                <a:ea typeface="Helvetica Neue"/>
                <a:cs typeface="Helvetica Neue"/>
                <a:sym typeface="Helvetica Neue"/>
              </a:rPr>
              <a:t>“C has the speed and efficiency of assembly language combined with readability of assembly language.”</a:t>
            </a:r>
          </a:p>
        </p:txBody>
      </p:sp>
    </p:spTree>
  </p:cSld>
  <p:clrMapOvr>
    <a:masterClrMapping/>
  </p:clrMapOvr>
  <p:transition xmlns:p14="http://schemas.microsoft.com/office/powerpoint/2010/main" spd="med" advClick="1"/>
</p:sld>
</file>

<file path=ppt/slides/slide3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606" name="Group"/>
          <p:cNvGrpSpPr/>
          <p:nvPr/>
        </p:nvGrpSpPr>
        <p:grpSpPr>
          <a:xfrm>
            <a:off x="0" y="-31432"/>
            <a:ext cx="24384000" cy="1544192"/>
            <a:chOff x="0" y="0"/>
            <a:chExt cx="24384000" cy="1544191"/>
          </a:xfrm>
        </p:grpSpPr>
        <p:sp>
          <p:nvSpPr>
            <p:cNvPr id="604" name="Rectangle"/>
            <p:cNvSpPr/>
            <p:nvPr/>
          </p:nvSpPr>
          <p:spPr>
            <a:xfrm>
              <a:off x="0" y="31431"/>
              <a:ext cx="24384000" cy="1481329"/>
            </a:xfrm>
            <a:prstGeom prst="rect">
              <a:avLst/>
            </a:prstGeom>
            <a:solidFill>
              <a:srgbClr val="7E0225"/>
            </a:solidFill>
            <a:ln w="12700" cap="flat">
              <a:noFill/>
              <a:miter lim="400000"/>
            </a:ln>
            <a:effectLst/>
          </p:spPr>
          <p:txBody>
            <a:bodyPr wrap="square" lIns="50800" tIns="50800" rIns="50800" bIns="50800" numCol="1" anchor="ctr">
              <a:noAutofit/>
            </a:bodyPr>
            <a:lstStyle/>
            <a:p>
              <a:pPr defTabSz="457200">
                <a:defRPr sz="8800">
                  <a:solidFill>
                    <a:srgbClr val="FFFFFF"/>
                  </a:solidFill>
                </a:defRPr>
              </a:pPr>
            </a:p>
          </p:txBody>
        </p:sp>
        <p:sp>
          <p:nvSpPr>
            <p:cNvPr id="605" name="How to Prepare for cs107"/>
            <p:cNvSpPr txBox="1"/>
            <p:nvPr/>
          </p:nvSpPr>
          <p:spPr>
            <a:xfrm>
              <a:off x="0" y="0"/>
              <a:ext cx="24384000" cy="154419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08854" tIns="108854" rIns="108854" bIns="108854" numCol="1" anchor="ctr">
              <a:spAutoFit/>
            </a:bodyPr>
            <a:lstStyle>
              <a:lvl1pPr defTabSz="457200">
                <a:defRPr sz="8800">
                  <a:solidFill>
                    <a:srgbClr val="FFFFFF"/>
                  </a:solidFill>
                </a:defRPr>
              </a:lvl1pPr>
            </a:lstStyle>
            <a:p>
              <a:pPr/>
              <a:r>
                <a:t>How to Prepare for cs107</a:t>
              </a:r>
            </a:p>
          </p:txBody>
        </p:sp>
      </p:grpSp>
      <p:sp>
        <p:nvSpPr>
          <p:cNvPr id="607" name="Things that are different:…"/>
          <p:cNvSpPr txBox="1"/>
          <p:nvPr>
            <p:ph type="title" idx="4294967295"/>
          </p:nvPr>
        </p:nvSpPr>
        <p:spPr>
          <a:xfrm>
            <a:off x="3103201" y="3369533"/>
            <a:ext cx="20695944" cy="6582705"/>
          </a:xfrm>
          <a:prstGeom prst="rect">
            <a:avLst/>
          </a:prstGeom>
        </p:spPr>
        <p:txBody>
          <a:bodyPr anchor="t">
            <a:noAutofit/>
          </a:bodyPr>
          <a:lstStyle/>
          <a:p>
            <a:pPr marL="790363" indent="-407458" defTabSz="546100">
              <a:lnSpc>
                <a:spcPct val="90000"/>
              </a:lnSpc>
              <a:buClr>
                <a:srgbClr val="777775"/>
              </a:buClr>
              <a:buSzPct val="115000"/>
              <a:buChar char="•"/>
              <a:defRPr sz="5400"/>
            </a:pPr>
            <a:r>
              <a:t>Things that are different:</a:t>
            </a:r>
          </a:p>
          <a:p>
            <a:pPr lvl="1" marL="1197821" indent="-370416" defTabSz="546100">
              <a:lnSpc>
                <a:spcPct val="90000"/>
              </a:lnSpc>
              <a:buClr>
                <a:srgbClr val="777775"/>
              </a:buClr>
              <a:buSzPct val="115000"/>
              <a:defRPr sz="5400"/>
            </a:pPr>
            <a:r>
              <a:t>There isn’t a “string” type. </a:t>
            </a:r>
            <a:r>
              <a:rPr>
                <a:solidFill>
                  <a:srgbClr val="7F0325"/>
                </a:solidFill>
              </a:rPr>
              <a:t>Strings are null terminated arrays of chars.</a:t>
            </a:r>
            <a:endParaRPr>
              <a:solidFill>
                <a:srgbClr val="7F0325"/>
              </a:solidFill>
            </a:endParaRPr>
          </a:p>
          <a:p>
            <a:pPr lvl="1" marL="1197821" indent="-370416" defTabSz="546100">
              <a:lnSpc>
                <a:spcPct val="90000"/>
              </a:lnSpc>
              <a:buClr>
                <a:srgbClr val="777775"/>
              </a:buClr>
              <a:buSzPct val="115000"/>
              <a:defRPr sz="5400"/>
            </a:pPr>
            <a:r>
              <a:t>There are no classes, no objects, and no constructors/destructors.</a:t>
            </a:r>
          </a:p>
          <a:p>
            <a:pPr lvl="1" marL="1210168" indent="-382763" defTabSz="546100">
              <a:lnSpc>
                <a:spcPct val="90000"/>
              </a:lnSpc>
              <a:buClr>
                <a:srgbClr val="777775"/>
              </a:buClr>
              <a:buSzPct val="115000"/>
              <a:defRPr sz="5400"/>
            </a:pPr>
            <a:r>
              <a:t>Memory management is more involved than in C++</a:t>
            </a:r>
          </a:p>
          <a:p>
            <a:pPr lvl="2" marL="1654668" indent="-382763" defTabSz="546100">
              <a:lnSpc>
                <a:spcPct val="90000"/>
              </a:lnSpc>
              <a:buClr>
                <a:srgbClr val="777775"/>
              </a:buClr>
              <a:buSzPct val="115000"/>
              <a:defRPr sz="5400"/>
            </a:pPr>
            <a:r>
              <a:t>To allocate memory, C uses “malloc()” (so can C++, but normally we use </a:t>
            </a:r>
            <a:r>
              <a:rPr>
                <a:latin typeface="Courier New"/>
                <a:ea typeface="Courier New"/>
                <a:cs typeface="Courier New"/>
                <a:sym typeface="Courier New"/>
              </a:rPr>
              <a:t>new()</a:t>
            </a:r>
            <a:r>
              <a:t>)</a:t>
            </a:r>
          </a:p>
          <a:p>
            <a:pPr lvl="3" marL="2099168" indent="-382763" defTabSz="546100">
              <a:lnSpc>
                <a:spcPct val="90000"/>
              </a:lnSpc>
              <a:buClr>
                <a:srgbClr val="777775"/>
              </a:buClr>
              <a:buSzPct val="115000"/>
              <a:defRPr sz="5400"/>
            </a:pPr>
            <a:r>
              <a:t>You must provide a size to malloc, generally using “sizeof()”</a:t>
            </a:r>
          </a:p>
          <a:p>
            <a:pPr lvl="2" marL="1654668" indent="-382763" defTabSz="546100">
              <a:lnSpc>
                <a:spcPct val="90000"/>
              </a:lnSpc>
              <a:buClr>
                <a:srgbClr val="777775"/>
              </a:buClr>
              <a:buSzPct val="115000"/>
              <a:defRPr sz="5400"/>
            </a:pPr>
            <a:r>
              <a:t>To free memory, C uses “free()”</a:t>
            </a:r>
          </a:p>
          <a:p>
            <a:pPr lvl="2" marL="1654668" indent="-382763" defTabSz="546100">
              <a:lnSpc>
                <a:spcPct val="90000"/>
              </a:lnSpc>
              <a:buClr>
                <a:srgbClr val="777775"/>
              </a:buClr>
              <a:buSzPct val="115000"/>
              <a:defRPr sz="5400"/>
            </a:pPr>
            <a:r>
              <a:t>You cannot pass by reference in C (although you can pass pointers)</a:t>
            </a:r>
          </a:p>
          <a:p>
            <a:pPr lvl="2" marL="1654668" indent="-382763" defTabSz="546100">
              <a:lnSpc>
                <a:spcPct val="90000"/>
              </a:lnSpc>
              <a:buClr>
                <a:srgbClr val="777775"/>
              </a:buClr>
              <a:buSzPct val="115000"/>
              <a:defRPr sz="5400"/>
            </a:pPr>
            <a:r>
              <a:t>C does not have a </a:t>
            </a:r>
            <a:r>
              <a:rPr b="1">
                <a:latin typeface="Courier New"/>
                <a:ea typeface="Courier New"/>
                <a:cs typeface="Courier New"/>
                <a:sym typeface="Courier New"/>
              </a:rPr>
              <a:t>bool</a:t>
            </a:r>
            <a:r>
              <a:t> type: 0 means </a:t>
            </a:r>
            <a:r>
              <a:rPr>
                <a:latin typeface="Courier New"/>
                <a:ea typeface="Courier New"/>
                <a:cs typeface="Courier New"/>
                <a:sym typeface="Courier New"/>
              </a:rPr>
              <a:t>false</a:t>
            </a:r>
            <a:r>
              <a:t>, everything else is </a:t>
            </a:r>
            <a:r>
              <a:rPr>
                <a:latin typeface="Courier New"/>
                <a:ea typeface="Courier New"/>
                <a:cs typeface="Courier New"/>
                <a:sym typeface="Courier New"/>
              </a:rPr>
              <a:t>true</a:t>
            </a:r>
            <a:r>
              <a:t>.</a:t>
            </a:r>
          </a:p>
        </p:txBody>
      </p:sp>
      <p:sp>
        <p:nvSpPr>
          <p:cNvPr id="608" name="Going from C++ to C"/>
          <p:cNvSpPr txBox="1"/>
          <p:nvPr/>
        </p:nvSpPr>
        <p:spPr>
          <a:xfrm>
            <a:off x="3295524" y="1910848"/>
            <a:ext cx="14072407" cy="10605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lvl1pPr marL="382905" algn="l" defTabSz="546100">
              <a:lnSpc>
                <a:spcPct val="90000"/>
              </a:lnSpc>
              <a:defRPr sz="5400"/>
            </a:lvl1pPr>
          </a:lstStyle>
          <a:p>
            <a:pPr/>
            <a:r>
              <a:t>Going from C++ to C</a:t>
            </a:r>
          </a:p>
        </p:txBody>
      </p:sp>
    </p:spTree>
  </p:cSld>
  <p:clrMapOvr>
    <a:masterClrMapping/>
  </p:clrMapOvr>
  <p:transition xmlns:p14="http://schemas.microsoft.com/office/powerpoint/2010/main" spd="med" advClick="1"/>
</p:sld>
</file>

<file path=ppt/slides/slide3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612" name="Group"/>
          <p:cNvGrpSpPr/>
          <p:nvPr/>
        </p:nvGrpSpPr>
        <p:grpSpPr>
          <a:xfrm>
            <a:off x="0" y="-31432"/>
            <a:ext cx="24384000" cy="1544192"/>
            <a:chOff x="0" y="0"/>
            <a:chExt cx="24384000" cy="1544191"/>
          </a:xfrm>
        </p:grpSpPr>
        <p:sp>
          <p:nvSpPr>
            <p:cNvPr id="610" name="Rectangle"/>
            <p:cNvSpPr/>
            <p:nvPr/>
          </p:nvSpPr>
          <p:spPr>
            <a:xfrm>
              <a:off x="0" y="31431"/>
              <a:ext cx="24384000" cy="1481329"/>
            </a:xfrm>
            <a:prstGeom prst="rect">
              <a:avLst/>
            </a:prstGeom>
            <a:solidFill>
              <a:srgbClr val="7E0225"/>
            </a:solidFill>
            <a:ln w="12700" cap="flat">
              <a:noFill/>
              <a:miter lim="400000"/>
            </a:ln>
            <a:effectLst/>
          </p:spPr>
          <p:txBody>
            <a:bodyPr wrap="square" lIns="50800" tIns="50800" rIns="50800" bIns="50800" numCol="1" anchor="ctr">
              <a:noAutofit/>
            </a:bodyPr>
            <a:lstStyle/>
            <a:p>
              <a:pPr defTabSz="457200">
                <a:defRPr sz="8800">
                  <a:solidFill>
                    <a:srgbClr val="FFFFFF"/>
                  </a:solidFill>
                </a:defRPr>
              </a:pPr>
            </a:p>
          </p:txBody>
        </p:sp>
        <p:sp>
          <p:nvSpPr>
            <p:cNvPr id="611" name="How to Prepare for cs107"/>
            <p:cNvSpPr txBox="1"/>
            <p:nvPr/>
          </p:nvSpPr>
          <p:spPr>
            <a:xfrm>
              <a:off x="0" y="0"/>
              <a:ext cx="24384000" cy="154419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08854" tIns="108854" rIns="108854" bIns="108854" numCol="1" anchor="ctr">
              <a:spAutoFit/>
            </a:bodyPr>
            <a:lstStyle>
              <a:lvl1pPr defTabSz="457200">
                <a:defRPr sz="8800">
                  <a:solidFill>
                    <a:srgbClr val="FFFFFF"/>
                  </a:solidFill>
                </a:defRPr>
              </a:lvl1pPr>
            </a:lstStyle>
            <a:p>
              <a:pPr/>
              <a:r>
                <a:t>How to Prepare for cs107</a:t>
              </a:r>
            </a:p>
          </p:txBody>
        </p:sp>
      </p:grpSp>
      <p:sp>
        <p:nvSpPr>
          <p:cNvPr id="613" name="There is no string class in C. Let me repeat: there is no string class in C.…"/>
          <p:cNvSpPr txBox="1"/>
          <p:nvPr>
            <p:ph type="title" idx="4294967295"/>
          </p:nvPr>
        </p:nvSpPr>
        <p:spPr>
          <a:xfrm>
            <a:off x="1728075" y="4196190"/>
            <a:ext cx="20154929" cy="9019821"/>
          </a:xfrm>
          <a:prstGeom prst="rect">
            <a:avLst/>
          </a:prstGeom>
        </p:spPr>
        <p:txBody>
          <a:bodyPr anchor="t">
            <a:noAutofit/>
          </a:bodyPr>
          <a:lstStyle/>
          <a:p>
            <a:pPr marL="679238" indent="-296333" defTabSz="546100">
              <a:lnSpc>
                <a:spcPct val="90000"/>
              </a:lnSpc>
              <a:buClr>
                <a:srgbClr val="777775"/>
              </a:buClr>
              <a:buSzPct val="115000"/>
              <a:buChar char="•"/>
              <a:defRPr sz="5400"/>
            </a:pPr>
            <a:r>
              <a:t>There is no string class in C. Let me repeat: there is no string class in C.</a:t>
            </a:r>
          </a:p>
          <a:p>
            <a:pPr marL="679238" indent="-296333" defTabSz="546100">
              <a:lnSpc>
                <a:spcPct val="90000"/>
              </a:lnSpc>
              <a:buClr>
                <a:srgbClr val="777775"/>
              </a:buClr>
              <a:buSzPct val="115000"/>
              <a:defRPr sz="5400"/>
            </a:pPr>
            <a:r>
              <a:t>Strings are simply arrays of characters, with the final character of the array set aside for the NULL character.</a:t>
            </a:r>
          </a:p>
          <a:p>
            <a:pPr marL="679238" indent="-296333" defTabSz="546100">
              <a:lnSpc>
                <a:spcPct val="90000"/>
              </a:lnSpc>
              <a:buClr>
                <a:srgbClr val="777775"/>
              </a:buClr>
              <a:buSzPct val="115000"/>
              <a:defRPr sz="5400"/>
            </a:pPr>
            <a:r>
              <a:t>You must be careful to avoid </a:t>
            </a:r>
            <a:r>
              <a:rPr>
                <a:solidFill>
                  <a:srgbClr val="7F0325"/>
                </a:solidFill>
              </a:rPr>
              <a:t>buffer overflows</a:t>
            </a:r>
            <a:r>
              <a:t> when dealing with char strings.</a:t>
            </a:r>
          </a:p>
        </p:txBody>
      </p:sp>
      <p:sp>
        <p:nvSpPr>
          <p:cNvPr id="614" name="C strings: null terminated char arrays"/>
          <p:cNvSpPr txBox="1"/>
          <p:nvPr/>
        </p:nvSpPr>
        <p:spPr>
          <a:xfrm>
            <a:off x="1717642" y="2324177"/>
            <a:ext cx="14072407" cy="106059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lvl1pPr marL="382905" algn="l" defTabSz="546100">
              <a:lnSpc>
                <a:spcPct val="90000"/>
              </a:lnSpc>
              <a:defRPr sz="5400"/>
            </a:lvl1pPr>
          </a:lstStyle>
          <a:p>
            <a:pPr/>
            <a:r>
              <a:t>C strings: null terminated char arrays</a:t>
            </a:r>
          </a:p>
        </p:txBody>
      </p:sp>
    </p:spTree>
  </p:cSld>
  <p:clrMapOvr>
    <a:masterClrMapping/>
  </p:clrMapOvr>
  <p:transition xmlns:p14="http://schemas.microsoft.com/office/powerpoint/2010/main" spd="med" advClick="1"/>
</p:sld>
</file>

<file path=ppt/slides/slide3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618" name="Group"/>
          <p:cNvGrpSpPr/>
          <p:nvPr/>
        </p:nvGrpSpPr>
        <p:grpSpPr>
          <a:xfrm>
            <a:off x="0" y="-31432"/>
            <a:ext cx="24384000" cy="1544192"/>
            <a:chOff x="0" y="0"/>
            <a:chExt cx="24384000" cy="1544191"/>
          </a:xfrm>
        </p:grpSpPr>
        <p:sp>
          <p:nvSpPr>
            <p:cNvPr id="616" name="Rectangle"/>
            <p:cNvSpPr/>
            <p:nvPr/>
          </p:nvSpPr>
          <p:spPr>
            <a:xfrm>
              <a:off x="0" y="31431"/>
              <a:ext cx="24384000" cy="1481329"/>
            </a:xfrm>
            <a:prstGeom prst="rect">
              <a:avLst/>
            </a:prstGeom>
            <a:solidFill>
              <a:srgbClr val="7E0225"/>
            </a:solidFill>
            <a:ln w="12700" cap="flat">
              <a:noFill/>
              <a:miter lim="400000"/>
            </a:ln>
            <a:effectLst/>
          </p:spPr>
          <p:txBody>
            <a:bodyPr wrap="square" lIns="50800" tIns="50800" rIns="50800" bIns="50800" numCol="1" anchor="ctr">
              <a:noAutofit/>
            </a:bodyPr>
            <a:lstStyle/>
            <a:p>
              <a:pPr defTabSz="457200">
                <a:defRPr sz="8800">
                  <a:solidFill>
                    <a:srgbClr val="FFFFFF"/>
                  </a:solidFill>
                </a:defRPr>
              </a:pPr>
            </a:p>
          </p:txBody>
        </p:sp>
        <p:sp>
          <p:nvSpPr>
            <p:cNvPr id="617" name="How to Prepare for cs107"/>
            <p:cNvSpPr txBox="1"/>
            <p:nvPr/>
          </p:nvSpPr>
          <p:spPr>
            <a:xfrm>
              <a:off x="0" y="0"/>
              <a:ext cx="24384000" cy="154419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08854" tIns="108854" rIns="108854" bIns="108854" numCol="1" anchor="ctr">
              <a:spAutoFit/>
            </a:bodyPr>
            <a:lstStyle>
              <a:lvl1pPr defTabSz="457200">
                <a:defRPr sz="8800">
                  <a:solidFill>
                    <a:srgbClr val="FFFFFF"/>
                  </a:solidFill>
                </a:defRPr>
              </a:lvl1pPr>
            </a:lstStyle>
            <a:p>
              <a:pPr/>
              <a:r>
                <a:t>How to Prepare for cs107</a:t>
              </a:r>
            </a:p>
          </p:txBody>
        </p:sp>
      </p:grpSp>
      <p:sp>
        <p:nvSpPr>
          <p:cNvPr id="619" name="Going from C++ to C"/>
          <p:cNvSpPr txBox="1"/>
          <p:nvPr/>
        </p:nvSpPr>
        <p:spPr>
          <a:xfrm>
            <a:off x="3295524" y="1910848"/>
            <a:ext cx="14072407" cy="10605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lvl1pPr marL="382905" algn="l" defTabSz="546100">
              <a:lnSpc>
                <a:spcPct val="90000"/>
              </a:lnSpc>
              <a:defRPr sz="5400"/>
            </a:lvl1pPr>
          </a:lstStyle>
          <a:p>
            <a:pPr/>
            <a:r>
              <a:t>Going from C++ to C</a:t>
            </a:r>
          </a:p>
        </p:txBody>
      </p:sp>
      <p:sp>
        <p:nvSpPr>
          <p:cNvPr id="620" name="Things that are the same but that you might not have learned about yet:…"/>
          <p:cNvSpPr txBox="1"/>
          <p:nvPr>
            <p:ph type="title" idx="4294967295"/>
          </p:nvPr>
        </p:nvSpPr>
        <p:spPr>
          <a:xfrm>
            <a:off x="1893957" y="3140346"/>
            <a:ext cx="20596087" cy="8636704"/>
          </a:xfrm>
          <a:prstGeom prst="rect">
            <a:avLst/>
          </a:prstGeom>
        </p:spPr>
        <p:txBody>
          <a:bodyPr anchor="t">
            <a:noAutofit/>
          </a:bodyPr>
          <a:lstStyle/>
          <a:p>
            <a:pPr marL="827405" indent="-444500" defTabSz="546100">
              <a:lnSpc>
                <a:spcPct val="90000"/>
              </a:lnSpc>
              <a:buClr>
                <a:srgbClr val="777775"/>
              </a:buClr>
              <a:buSzPct val="115000"/>
              <a:buChar char="•"/>
              <a:defRPr sz="5400"/>
            </a:pPr>
            <a:r>
              <a:t>Things that are the same but that you might not have learned about yet:</a:t>
            </a:r>
          </a:p>
          <a:p>
            <a:pPr lvl="1" marL="1259557" indent="-432152" defTabSz="546100">
              <a:lnSpc>
                <a:spcPct val="90000"/>
              </a:lnSpc>
              <a:buClr>
                <a:srgbClr val="777775"/>
              </a:buClr>
              <a:buSzPct val="115000"/>
              <a:defRPr sz="5400"/>
            </a:pPr>
            <a:r>
              <a:t>There are entities called “void pointers” which can point to </a:t>
            </a:r>
            <a:r>
              <a:rPr i="1">
                <a:latin typeface="Helvetica Neue"/>
                <a:ea typeface="Helvetica Neue"/>
                <a:cs typeface="Helvetica Neue"/>
                <a:sym typeface="Helvetica Neue"/>
              </a:rPr>
              <a:t>any</a:t>
            </a:r>
            <a:r>
              <a:t> type</a:t>
            </a:r>
          </a:p>
          <a:p>
            <a:pPr lvl="1" marL="1259557" indent="-432152" defTabSz="546100">
              <a:lnSpc>
                <a:spcPct val="90000"/>
              </a:lnSpc>
              <a:buClr>
                <a:srgbClr val="777775"/>
              </a:buClr>
              <a:buSzPct val="115000"/>
              <a:defRPr sz="5400"/>
            </a:pPr>
            <a:r>
              <a:t>You often need to cast variables to different types</a:t>
            </a:r>
          </a:p>
          <a:p>
            <a:pPr lvl="1" marL="1259557" indent="-432152" defTabSz="546100">
              <a:lnSpc>
                <a:spcPct val="90000"/>
              </a:lnSpc>
              <a:buClr>
                <a:srgbClr val="777775"/>
              </a:buClr>
              <a:buSzPct val="115000"/>
              <a:defRPr sz="5400"/>
            </a:pPr>
            <a:r>
              <a:t>“Pointer arithmetic” is often used instead of bracket notation</a:t>
            </a:r>
          </a:p>
        </p:txBody>
      </p:sp>
    </p:spTree>
  </p:cSld>
  <p:clrMapOvr>
    <a:masterClrMapping/>
  </p:clrMapOvr>
  <p:transition xmlns:p14="http://schemas.microsoft.com/office/powerpoint/2010/main" spd="med" advClick="1"/>
</p:sld>
</file>

<file path=ppt/slides/slide3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624" name="Group"/>
          <p:cNvGrpSpPr/>
          <p:nvPr/>
        </p:nvGrpSpPr>
        <p:grpSpPr>
          <a:xfrm>
            <a:off x="0" y="-31432"/>
            <a:ext cx="24384000" cy="1544192"/>
            <a:chOff x="0" y="0"/>
            <a:chExt cx="24384000" cy="1544191"/>
          </a:xfrm>
        </p:grpSpPr>
        <p:sp>
          <p:nvSpPr>
            <p:cNvPr id="622" name="Rectangle"/>
            <p:cNvSpPr/>
            <p:nvPr/>
          </p:nvSpPr>
          <p:spPr>
            <a:xfrm>
              <a:off x="0" y="31431"/>
              <a:ext cx="24384000" cy="1481329"/>
            </a:xfrm>
            <a:prstGeom prst="rect">
              <a:avLst/>
            </a:prstGeom>
            <a:solidFill>
              <a:srgbClr val="7E0225"/>
            </a:solidFill>
            <a:ln w="12700" cap="flat">
              <a:noFill/>
              <a:miter lim="400000"/>
            </a:ln>
            <a:effectLst/>
          </p:spPr>
          <p:txBody>
            <a:bodyPr wrap="square" lIns="50800" tIns="50800" rIns="50800" bIns="50800" numCol="1" anchor="ctr">
              <a:noAutofit/>
            </a:bodyPr>
            <a:lstStyle/>
            <a:p>
              <a:pPr defTabSz="457200">
                <a:defRPr sz="8800">
                  <a:solidFill>
                    <a:srgbClr val="FFFFFF"/>
                  </a:solidFill>
                </a:defRPr>
              </a:pPr>
            </a:p>
          </p:txBody>
        </p:sp>
        <p:sp>
          <p:nvSpPr>
            <p:cNvPr id="623" name="How to Prepare for cs107"/>
            <p:cNvSpPr txBox="1"/>
            <p:nvPr/>
          </p:nvSpPr>
          <p:spPr>
            <a:xfrm>
              <a:off x="0" y="0"/>
              <a:ext cx="24384000" cy="154419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08854" tIns="108854" rIns="108854" bIns="108854" numCol="1" anchor="ctr">
              <a:spAutoFit/>
            </a:bodyPr>
            <a:lstStyle>
              <a:lvl1pPr defTabSz="457200">
                <a:defRPr sz="8800">
                  <a:solidFill>
                    <a:srgbClr val="FFFFFF"/>
                  </a:solidFill>
                </a:defRPr>
              </a:lvl1pPr>
            </a:lstStyle>
            <a:p>
              <a:pPr/>
              <a:r>
                <a:t>How to Prepare for cs107</a:t>
              </a:r>
            </a:p>
          </p:txBody>
        </p:sp>
      </p:grpSp>
      <p:sp>
        <p:nvSpPr>
          <p:cNvPr id="625" name="Going from C++ to C"/>
          <p:cNvSpPr txBox="1"/>
          <p:nvPr/>
        </p:nvSpPr>
        <p:spPr>
          <a:xfrm>
            <a:off x="3295524" y="1910848"/>
            <a:ext cx="14072407" cy="10605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lvl1pPr marL="382905" algn="l" defTabSz="546100">
              <a:lnSpc>
                <a:spcPct val="90000"/>
              </a:lnSpc>
              <a:defRPr sz="5400"/>
            </a:lvl1pPr>
          </a:lstStyle>
          <a:p>
            <a:pPr/>
            <a:r>
              <a:t>Going from C++ to C</a:t>
            </a:r>
          </a:p>
        </p:txBody>
      </p:sp>
      <p:sp>
        <p:nvSpPr>
          <p:cNvPr id="626" name="malloc() and free(), and sizeof(): used for memory management instead of new and delete…"/>
          <p:cNvSpPr txBox="1"/>
          <p:nvPr>
            <p:ph type="title" idx="4294967295"/>
          </p:nvPr>
        </p:nvSpPr>
        <p:spPr>
          <a:xfrm>
            <a:off x="1893957" y="3140346"/>
            <a:ext cx="20596087" cy="8636704"/>
          </a:xfrm>
          <a:prstGeom prst="rect">
            <a:avLst/>
          </a:prstGeom>
        </p:spPr>
        <p:txBody>
          <a:bodyPr anchor="t">
            <a:noAutofit/>
          </a:bodyPr>
          <a:lstStyle/>
          <a:p>
            <a:pPr marL="827405" indent="-444500" defTabSz="546100">
              <a:lnSpc>
                <a:spcPct val="90000"/>
              </a:lnSpc>
              <a:buClr>
                <a:srgbClr val="777775"/>
              </a:buClr>
              <a:buSzPct val="115000"/>
              <a:buChar char="•"/>
              <a:defRPr sz="5400"/>
            </a:pPr>
            <a:r>
              <a:rPr>
                <a:latin typeface="Courier"/>
                <a:ea typeface="Courier"/>
                <a:cs typeface="Courier"/>
                <a:sym typeface="Courier"/>
              </a:rPr>
              <a:t>malloc() </a:t>
            </a:r>
            <a:r>
              <a:t>and </a:t>
            </a:r>
            <a:r>
              <a:rPr>
                <a:latin typeface="Courier"/>
                <a:ea typeface="Courier"/>
                <a:cs typeface="Courier"/>
                <a:sym typeface="Courier"/>
              </a:rPr>
              <a:t>free()</a:t>
            </a:r>
            <a:r>
              <a:t>, and </a:t>
            </a:r>
            <a:r>
              <a:rPr>
                <a:latin typeface="Courier"/>
                <a:ea typeface="Courier"/>
                <a:cs typeface="Courier"/>
                <a:sym typeface="Courier"/>
              </a:rPr>
              <a:t>sizeof()</a:t>
            </a:r>
            <a:r>
              <a:t>: used for memory management instead of new and delete</a:t>
            </a:r>
          </a:p>
          <a:p>
            <a:pPr marL="827405" indent="-444500" defTabSz="546100">
              <a:lnSpc>
                <a:spcPct val="90000"/>
              </a:lnSpc>
              <a:buClr>
                <a:srgbClr val="777775"/>
              </a:buClr>
              <a:buSzPct val="115000"/>
              <a:defRPr sz="5400"/>
            </a:pPr>
          </a:p>
          <a:p>
            <a:pPr marL="827405" indent="-444500" defTabSz="546100">
              <a:lnSpc>
                <a:spcPct val="90000"/>
              </a:lnSpc>
              <a:buClr>
                <a:srgbClr val="777775"/>
              </a:buClr>
              <a:buSzPct val="115000"/>
              <a:defRPr sz="5400"/>
            </a:pPr>
            <a:r>
              <a:rPr>
                <a:latin typeface="Courier"/>
                <a:ea typeface="Courier"/>
                <a:cs typeface="Courier"/>
                <a:sym typeface="Courier"/>
              </a:rPr>
              <a:t>malloc()</a:t>
            </a:r>
            <a:r>
              <a:t> is used to reserve memory from the heap. You must pass it the size in bytes of the amount of memory you want. How do you know the size in bytes? You use sizeof():</a:t>
            </a:r>
          </a:p>
          <a:p>
            <a:pPr marL="827405" indent="-444500" defTabSz="546100">
              <a:lnSpc>
                <a:spcPct val="90000"/>
              </a:lnSpc>
              <a:buClr>
                <a:srgbClr val="777775"/>
              </a:buClr>
              <a:buSzPct val="115000"/>
              <a:defRPr sz="5400"/>
            </a:pPr>
          </a:p>
          <a:p>
            <a:pPr marL="827405" indent="-444500" defTabSz="546100">
              <a:lnSpc>
                <a:spcPct val="90000"/>
              </a:lnSpc>
              <a:buClr>
                <a:srgbClr val="777775"/>
              </a:buClr>
              <a:buSzPct val="115000"/>
              <a:defRPr sz="5400"/>
            </a:pPr>
            <a:r>
              <a:rPr>
                <a:latin typeface="Courier"/>
                <a:ea typeface="Courier"/>
                <a:cs typeface="Courier"/>
                <a:sym typeface="Courier"/>
              </a:rPr>
              <a:t>sizeof(int)</a:t>
            </a:r>
            <a:r>
              <a:t> returns the size of an integer. On our machines, this is 4 bytes, or 32-bits.</a:t>
            </a:r>
          </a:p>
        </p:txBody>
      </p:sp>
    </p:spTree>
  </p:cSld>
  <p:clrMapOvr>
    <a:masterClrMapping/>
  </p:clrMapOvr>
  <p:transition xmlns:p14="http://schemas.microsoft.com/office/powerpoint/2010/main" spd="med" advClick="1"/>
</p:sld>
</file>

<file path=ppt/slides/slide4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630" name="Group"/>
          <p:cNvGrpSpPr/>
          <p:nvPr/>
        </p:nvGrpSpPr>
        <p:grpSpPr>
          <a:xfrm>
            <a:off x="0" y="-31432"/>
            <a:ext cx="24384000" cy="1544192"/>
            <a:chOff x="0" y="0"/>
            <a:chExt cx="24384000" cy="1544191"/>
          </a:xfrm>
        </p:grpSpPr>
        <p:sp>
          <p:nvSpPr>
            <p:cNvPr id="628" name="Rectangle"/>
            <p:cNvSpPr/>
            <p:nvPr/>
          </p:nvSpPr>
          <p:spPr>
            <a:xfrm>
              <a:off x="0" y="31431"/>
              <a:ext cx="24384000" cy="1481329"/>
            </a:xfrm>
            <a:prstGeom prst="rect">
              <a:avLst/>
            </a:prstGeom>
            <a:solidFill>
              <a:srgbClr val="7E0225"/>
            </a:solidFill>
            <a:ln w="12700" cap="flat">
              <a:noFill/>
              <a:miter lim="400000"/>
            </a:ln>
            <a:effectLst/>
          </p:spPr>
          <p:txBody>
            <a:bodyPr wrap="square" lIns="50800" tIns="50800" rIns="50800" bIns="50800" numCol="1" anchor="ctr">
              <a:noAutofit/>
            </a:bodyPr>
            <a:lstStyle/>
            <a:p>
              <a:pPr defTabSz="457200">
                <a:defRPr sz="8800">
                  <a:solidFill>
                    <a:srgbClr val="FFFFFF"/>
                  </a:solidFill>
                </a:defRPr>
              </a:pPr>
            </a:p>
          </p:txBody>
        </p:sp>
        <p:sp>
          <p:nvSpPr>
            <p:cNvPr id="629" name="How to Prepare for cs107"/>
            <p:cNvSpPr txBox="1"/>
            <p:nvPr/>
          </p:nvSpPr>
          <p:spPr>
            <a:xfrm>
              <a:off x="0" y="0"/>
              <a:ext cx="24384000" cy="154419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08854" tIns="108854" rIns="108854" bIns="108854" numCol="1" anchor="ctr">
              <a:spAutoFit/>
            </a:bodyPr>
            <a:lstStyle>
              <a:lvl1pPr defTabSz="457200">
                <a:defRPr sz="8800">
                  <a:solidFill>
                    <a:srgbClr val="FFFFFF"/>
                  </a:solidFill>
                </a:defRPr>
              </a:lvl1pPr>
            </a:lstStyle>
            <a:p>
              <a:pPr/>
              <a:r>
                <a:t>How to Prepare for cs107</a:t>
              </a:r>
            </a:p>
          </p:txBody>
        </p:sp>
      </p:grpSp>
      <p:sp>
        <p:nvSpPr>
          <p:cNvPr id="631" name="Going from C++ to C"/>
          <p:cNvSpPr txBox="1"/>
          <p:nvPr/>
        </p:nvSpPr>
        <p:spPr>
          <a:xfrm>
            <a:off x="3295524" y="1910848"/>
            <a:ext cx="14072407" cy="10605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lvl1pPr marL="382905" algn="l" defTabSz="546100">
              <a:lnSpc>
                <a:spcPct val="90000"/>
              </a:lnSpc>
              <a:defRPr sz="5400"/>
            </a:lvl1pPr>
          </a:lstStyle>
          <a:p>
            <a:pPr/>
            <a:r>
              <a:t>Going from C++ to C</a:t>
            </a:r>
          </a:p>
        </p:txBody>
      </p:sp>
      <p:sp>
        <p:nvSpPr>
          <p:cNvPr id="632" name="malloc() returns a pointer to memory, e.g.,…"/>
          <p:cNvSpPr txBox="1"/>
          <p:nvPr>
            <p:ph type="title" idx="4294967295"/>
          </p:nvPr>
        </p:nvSpPr>
        <p:spPr>
          <a:xfrm>
            <a:off x="1893957" y="3140346"/>
            <a:ext cx="20596087" cy="8636704"/>
          </a:xfrm>
          <a:prstGeom prst="rect">
            <a:avLst/>
          </a:prstGeom>
        </p:spPr>
        <p:txBody>
          <a:bodyPr anchor="t">
            <a:noAutofit/>
          </a:bodyPr>
          <a:lstStyle/>
          <a:p>
            <a:pPr marL="827405" indent="-444500" defTabSz="546100">
              <a:lnSpc>
                <a:spcPct val="90000"/>
              </a:lnSpc>
              <a:buClr>
                <a:srgbClr val="777775"/>
              </a:buClr>
              <a:buSzPct val="115000"/>
              <a:buChar char="•"/>
              <a:defRPr sz="5400"/>
            </a:pPr>
            <a:r>
              <a:rPr>
                <a:latin typeface="Courier"/>
                <a:ea typeface="Courier"/>
                <a:cs typeface="Courier"/>
                <a:sym typeface="Courier"/>
              </a:rPr>
              <a:t>malloc()</a:t>
            </a:r>
            <a:r>
              <a:t> returns a pointer to memory, e.g.,</a:t>
            </a:r>
          </a:p>
          <a:p>
            <a:pPr marL="827405" indent="-444500" defTabSz="546100">
              <a:lnSpc>
                <a:spcPct val="90000"/>
              </a:lnSpc>
              <a:buClr>
                <a:srgbClr val="777775"/>
              </a:buClr>
              <a:buSzPct val="115000"/>
              <a:defRPr sz="5400"/>
            </a:pPr>
          </a:p>
          <a:p>
            <a:pPr marL="382905" defTabSz="546100">
              <a:lnSpc>
                <a:spcPct val="90000"/>
              </a:lnSpc>
              <a:buClr>
                <a:srgbClr val="777775"/>
              </a:buClr>
              <a:defRPr sz="5400">
                <a:latin typeface="Courier"/>
                <a:ea typeface="Courier"/>
                <a:cs typeface="Courier"/>
                <a:sym typeface="Courier"/>
              </a:defRPr>
            </a:pPr>
            <a:r>
              <a:t>/* an array of 10 ints from the heap */</a:t>
            </a:r>
          </a:p>
          <a:p>
            <a:pPr marL="382905" defTabSz="546100">
              <a:lnSpc>
                <a:spcPct val="90000"/>
              </a:lnSpc>
              <a:buClr>
                <a:srgbClr val="777775"/>
              </a:buClr>
              <a:defRPr sz="5400">
                <a:latin typeface="Courier"/>
                <a:ea typeface="Courier"/>
                <a:cs typeface="Courier"/>
                <a:sym typeface="Courier"/>
              </a:defRPr>
            </a:pPr>
            <a:r>
              <a:t>int *int_ptr;</a:t>
            </a:r>
          </a:p>
          <a:p>
            <a:pPr marL="382905" defTabSz="546100">
              <a:lnSpc>
                <a:spcPct val="90000"/>
              </a:lnSpc>
              <a:buClr>
                <a:srgbClr val="777775"/>
              </a:buClr>
              <a:defRPr sz="5400">
                <a:latin typeface="Courier"/>
                <a:ea typeface="Courier"/>
                <a:cs typeface="Courier"/>
                <a:sym typeface="Courier"/>
              </a:defRPr>
            </a:pPr>
            <a:r>
              <a:t>int_ptr = malloc(sizeof(int)*10);</a:t>
            </a:r>
          </a:p>
          <a:p>
            <a:pPr marL="827405" indent="-444500" defTabSz="546100">
              <a:lnSpc>
                <a:spcPct val="90000"/>
              </a:lnSpc>
              <a:buClr>
                <a:srgbClr val="777775"/>
              </a:buClr>
              <a:buSzPct val="115000"/>
              <a:defRPr sz="5400"/>
            </a:pPr>
          </a:p>
          <a:p>
            <a:pPr marL="827405" indent="-444500" defTabSz="546100">
              <a:lnSpc>
                <a:spcPct val="90000"/>
              </a:lnSpc>
              <a:buClr>
                <a:srgbClr val="777775"/>
              </a:buClr>
              <a:buSzPct val="115000"/>
              <a:defRPr sz="5400"/>
            </a:pPr>
            <a:r>
              <a:t> </a:t>
            </a:r>
            <a:r>
              <a:rPr>
                <a:latin typeface="Courier"/>
                <a:ea typeface="Courier"/>
                <a:cs typeface="Courier"/>
                <a:sym typeface="Courier"/>
              </a:rPr>
              <a:t>malloc()</a:t>
            </a:r>
            <a:r>
              <a:t> returns </a:t>
            </a:r>
            <a:r>
              <a:rPr>
                <a:latin typeface="Courier"/>
                <a:ea typeface="Courier"/>
                <a:cs typeface="Courier"/>
                <a:sym typeface="Courier"/>
              </a:rPr>
              <a:t>NULL</a:t>
            </a:r>
            <a:r>
              <a:t> if the system runs out of memory.</a:t>
            </a:r>
          </a:p>
        </p:txBody>
      </p:sp>
    </p:spTree>
  </p:cSld>
  <p:clrMapOvr>
    <a:masterClrMapping/>
  </p:clrMapOvr>
  <p:transition xmlns:p14="http://schemas.microsoft.com/office/powerpoint/2010/main" spd="med" advClick="1"/>
</p:sld>
</file>

<file path=ppt/slides/slide4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636" name="Group"/>
          <p:cNvGrpSpPr/>
          <p:nvPr/>
        </p:nvGrpSpPr>
        <p:grpSpPr>
          <a:xfrm>
            <a:off x="0" y="-31432"/>
            <a:ext cx="24384000" cy="1544192"/>
            <a:chOff x="0" y="0"/>
            <a:chExt cx="24384000" cy="1544191"/>
          </a:xfrm>
        </p:grpSpPr>
        <p:sp>
          <p:nvSpPr>
            <p:cNvPr id="634" name="Rectangle"/>
            <p:cNvSpPr/>
            <p:nvPr/>
          </p:nvSpPr>
          <p:spPr>
            <a:xfrm>
              <a:off x="0" y="31431"/>
              <a:ext cx="24384000" cy="1481329"/>
            </a:xfrm>
            <a:prstGeom prst="rect">
              <a:avLst/>
            </a:prstGeom>
            <a:solidFill>
              <a:srgbClr val="7E0225"/>
            </a:solidFill>
            <a:ln w="12700" cap="flat">
              <a:noFill/>
              <a:miter lim="400000"/>
            </a:ln>
            <a:effectLst/>
          </p:spPr>
          <p:txBody>
            <a:bodyPr wrap="square" lIns="50800" tIns="50800" rIns="50800" bIns="50800" numCol="1" anchor="ctr">
              <a:noAutofit/>
            </a:bodyPr>
            <a:lstStyle/>
            <a:p>
              <a:pPr defTabSz="457200">
                <a:defRPr sz="8800">
                  <a:solidFill>
                    <a:srgbClr val="FFFFFF"/>
                  </a:solidFill>
                </a:defRPr>
              </a:pPr>
            </a:p>
          </p:txBody>
        </p:sp>
        <p:sp>
          <p:nvSpPr>
            <p:cNvPr id="635" name="How to Prepare for cs107"/>
            <p:cNvSpPr txBox="1"/>
            <p:nvPr/>
          </p:nvSpPr>
          <p:spPr>
            <a:xfrm>
              <a:off x="0" y="0"/>
              <a:ext cx="24384000" cy="154419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08854" tIns="108854" rIns="108854" bIns="108854" numCol="1" anchor="ctr">
              <a:spAutoFit/>
            </a:bodyPr>
            <a:lstStyle>
              <a:lvl1pPr defTabSz="457200">
                <a:defRPr sz="8800">
                  <a:solidFill>
                    <a:srgbClr val="FFFFFF"/>
                  </a:solidFill>
                </a:defRPr>
              </a:lvl1pPr>
            </a:lstStyle>
            <a:p>
              <a:pPr/>
              <a:r>
                <a:t>How to Prepare for cs107</a:t>
              </a:r>
            </a:p>
          </p:txBody>
        </p:sp>
      </p:grpSp>
      <p:sp>
        <p:nvSpPr>
          <p:cNvPr id="637" name="Going from C++ to C"/>
          <p:cNvSpPr txBox="1"/>
          <p:nvPr/>
        </p:nvSpPr>
        <p:spPr>
          <a:xfrm>
            <a:off x="3295524" y="1910848"/>
            <a:ext cx="14072407" cy="10605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lvl1pPr marL="382905" algn="l" defTabSz="546100">
              <a:lnSpc>
                <a:spcPct val="90000"/>
              </a:lnSpc>
              <a:defRPr sz="5400"/>
            </a:lvl1pPr>
          </a:lstStyle>
          <a:p>
            <a:pPr/>
            <a:r>
              <a:t>Going from C++ to C</a:t>
            </a:r>
          </a:p>
        </p:txBody>
      </p:sp>
      <p:sp>
        <p:nvSpPr>
          <p:cNvPr id="638" name="free() simply frees the previously allocated memory:…"/>
          <p:cNvSpPr txBox="1"/>
          <p:nvPr/>
        </p:nvSpPr>
        <p:spPr>
          <a:xfrm>
            <a:off x="2644826" y="4172529"/>
            <a:ext cx="19698412" cy="787869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p>
            <a:pPr lvl="1" marL="1259557" indent="-432152" algn="l" defTabSz="546100">
              <a:lnSpc>
                <a:spcPct val="90000"/>
              </a:lnSpc>
              <a:buClr>
                <a:srgbClr val="777775"/>
              </a:buClr>
              <a:buSzPct val="115000"/>
              <a:buChar char="•"/>
              <a:defRPr sz="5400"/>
            </a:pPr>
            <a:r>
              <a:rPr>
                <a:latin typeface="Courier"/>
                <a:ea typeface="Courier"/>
                <a:cs typeface="Courier"/>
                <a:sym typeface="Courier"/>
              </a:rPr>
              <a:t>free()</a:t>
            </a:r>
            <a:r>
              <a:t> simply frees the previously allocated memory:</a:t>
            </a:r>
          </a:p>
          <a:p>
            <a:pPr lvl="1" marL="1259557" indent="-432152" algn="l" defTabSz="546100">
              <a:lnSpc>
                <a:spcPct val="90000"/>
              </a:lnSpc>
              <a:buClr>
                <a:srgbClr val="777775"/>
              </a:buClr>
              <a:buSzPct val="115000"/>
              <a:buChar char="•"/>
              <a:defRPr sz="5400"/>
            </a:pPr>
          </a:p>
          <a:p>
            <a:pPr lvl="1" marL="382905" indent="444500" algn="l" defTabSz="546100">
              <a:lnSpc>
                <a:spcPct val="90000"/>
              </a:lnSpc>
              <a:buClr>
                <a:srgbClr val="777775"/>
              </a:buClr>
              <a:defRPr b="1" sz="5400">
                <a:latin typeface="Courier New"/>
                <a:ea typeface="Courier New"/>
                <a:cs typeface="Courier New"/>
                <a:sym typeface="Courier New"/>
              </a:defRPr>
            </a:pPr>
            <a:r>
              <a:t>/* an array of 10 ints from the heap */</a:t>
            </a:r>
          </a:p>
          <a:p>
            <a:pPr lvl="1" marL="382905" indent="444500" algn="l" defTabSz="546100">
              <a:lnSpc>
                <a:spcPct val="90000"/>
              </a:lnSpc>
              <a:buClr>
                <a:srgbClr val="777775"/>
              </a:buClr>
              <a:defRPr b="1" sz="5400">
                <a:latin typeface="Courier New"/>
                <a:ea typeface="Courier New"/>
                <a:cs typeface="Courier New"/>
                <a:sym typeface="Courier New"/>
              </a:defRPr>
            </a:pPr>
            <a:r>
              <a:t>int *int_ptr;</a:t>
            </a:r>
          </a:p>
          <a:p>
            <a:pPr lvl="1" marL="382905" indent="444500" algn="l" defTabSz="546100">
              <a:lnSpc>
                <a:spcPct val="90000"/>
              </a:lnSpc>
              <a:buClr>
                <a:srgbClr val="777775"/>
              </a:buClr>
              <a:defRPr b="1" sz="5400">
                <a:latin typeface="Courier New"/>
                <a:ea typeface="Courier New"/>
                <a:cs typeface="Courier New"/>
                <a:sym typeface="Courier New"/>
              </a:defRPr>
            </a:pPr>
            <a:r>
              <a:t>int_ptr = malloc(sizeof(int)*10);</a:t>
            </a:r>
          </a:p>
          <a:p>
            <a:pPr lvl="1" marL="382905" indent="444500" algn="l" defTabSz="546100">
              <a:lnSpc>
                <a:spcPct val="90000"/>
              </a:lnSpc>
              <a:buClr>
                <a:srgbClr val="777775"/>
              </a:buClr>
              <a:defRPr b="1" sz="5400">
                <a:latin typeface="Courier New"/>
                <a:ea typeface="Courier New"/>
                <a:cs typeface="Courier New"/>
                <a:sym typeface="Courier New"/>
              </a:defRPr>
            </a:pPr>
            <a:r>
              <a:t>free(int_ptr);</a:t>
            </a:r>
          </a:p>
        </p:txBody>
      </p:sp>
    </p:spTree>
  </p:cSld>
  <p:clrMapOvr>
    <a:masterClrMapping/>
  </p:clrMapOvr>
  <p:transition xmlns:p14="http://schemas.microsoft.com/office/powerpoint/2010/main" spd="med" advClick="1"/>
</p:sld>
</file>

<file path=ppt/slides/slide4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642" name="Group"/>
          <p:cNvGrpSpPr/>
          <p:nvPr/>
        </p:nvGrpSpPr>
        <p:grpSpPr>
          <a:xfrm>
            <a:off x="0" y="-31432"/>
            <a:ext cx="24384000" cy="1544192"/>
            <a:chOff x="0" y="0"/>
            <a:chExt cx="24384000" cy="1544191"/>
          </a:xfrm>
        </p:grpSpPr>
        <p:sp>
          <p:nvSpPr>
            <p:cNvPr id="640" name="Rectangle"/>
            <p:cNvSpPr/>
            <p:nvPr/>
          </p:nvSpPr>
          <p:spPr>
            <a:xfrm>
              <a:off x="0" y="31431"/>
              <a:ext cx="24384000" cy="1481329"/>
            </a:xfrm>
            <a:prstGeom prst="rect">
              <a:avLst/>
            </a:prstGeom>
            <a:solidFill>
              <a:srgbClr val="7E0225"/>
            </a:solidFill>
            <a:ln w="12700" cap="flat">
              <a:noFill/>
              <a:miter lim="400000"/>
            </a:ln>
            <a:effectLst/>
          </p:spPr>
          <p:txBody>
            <a:bodyPr wrap="square" lIns="50800" tIns="50800" rIns="50800" bIns="50800" numCol="1" anchor="ctr">
              <a:noAutofit/>
            </a:bodyPr>
            <a:lstStyle/>
            <a:p>
              <a:pPr defTabSz="457200">
                <a:defRPr sz="8800">
                  <a:solidFill>
                    <a:srgbClr val="FFFFFF"/>
                  </a:solidFill>
                </a:defRPr>
              </a:pPr>
            </a:p>
          </p:txBody>
        </p:sp>
        <p:sp>
          <p:nvSpPr>
            <p:cNvPr id="641" name="How to Prepare for cs107"/>
            <p:cNvSpPr txBox="1"/>
            <p:nvPr/>
          </p:nvSpPr>
          <p:spPr>
            <a:xfrm>
              <a:off x="0" y="0"/>
              <a:ext cx="24384000" cy="154419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08854" tIns="108854" rIns="108854" bIns="108854" numCol="1" anchor="ctr">
              <a:spAutoFit/>
            </a:bodyPr>
            <a:lstStyle>
              <a:lvl1pPr defTabSz="457200">
                <a:defRPr sz="8800">
                  <a:solidFill>
                    <a:srgbClr val="FFFFFF"/>
                  </a:solidFill>
                </a:defRPr>
              </a:lvl1pPr>
            </a:lstStyle>
            <a:p>
              <a:pPr/>
              <a:r>
                <a:t>How to Prepare for cs107</a:t>
              </a:r>
            </a:p>
          </p:txBody>
        </p:sp>
      </p:grpSp>
      <p:sp>
        <p:nvSpPr>
          <p:cNvPr id="643" name="Going from C++ to C"/>
          <p:cNvSpPr txBox="1"/>
          <p:nvPr/>
        </p:nvSpPr>
        <p:spPr>
          <a:xfrm>
            <a:off x="3295524" y="1910848"/>
            <a:ext cx="14072407" cy="10605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lvl1pPr marL="382905" algn="l" defTabSz="546100">
              <a:lnSpc>
                <a:spcPct val="90000"/>
              </a:lnSpc>
              <a:defRPr sz="5400"/>
            </a:lvl1pPr>
          </a:lstStyle>
          <a:p>
            <a:pPr/>
            <a:r>
              <a:t>Going from C++ to C</a:t>
            </a:r>
          </a:p>
        </p:txBody>
      </p:sp>
      <p:sp>
        <p:nvSpPr>
          <p:cNvPr id="644" name="Pointer arithmetic is really important in C, and you have to understand it."/>
          <p:cNvSpPr txBox="1"/>
          <p:nvPr>
            <p:ph type="title" idx="4294967295"/>
          </p:nvPr>
        </p:nvSpPr>
        <p:spPr>
          <a:xfrm>
            <a:off x="1375479" y="3099061"/>
            <a:ext cx="23136778" cy="1185453"/>
          </a:xfrm>
          <a:prstGeom prst="rect">
            <a:avLst/>
          </a:prstGeom>
        </p:spPr>
        <p:txBody>
          <a:bodyPr anchor="t">
            <a:noAutofit/>
          </a:bodyPr>
          <a:lstStyle>
            <a:lvl1pPr marL="827405" indent="-444500" defTabSz="546100">
              <a:lnSpc>
                <a:spcPct val="90000"/>
              </a:lnSpc>
              <a:buClr>
                <a:srgbClr val="777775"/>
              </a:buClr>
              <a:buSzPct val="115000"/>
              <a:buChar char="•"/>
              <a:defRPr sz="5400"/>
            </a:lvl1pPr>
          </a:lstStyle>
          <a:p>
            <a:pPr/>
            <a:r>
              <a:t>Pointer arithmetic is really important in C, and you have to understand it.	</a:t>
            </a:r>
          </a:p>
        </p:txBody>
      </p:sp>
      <p:sp>
        <p:nvSpPr>
          <p:cNvPr id="645" name="int main() {…"/>
          <p:cNvSpPr txBox="1"/>
          <p:nvPr/>
        </p:nvSpPr>
        <p:spPr>
          <a:xfrm>
            <a:off x="2507138" y="4412129"/>
            <a:ext cx="14169127" cy="8592821"/>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defTabSz="457200">
              <a:tabLst>
                <a:tab pos="1092200" algn="l"/>
              </a:tabLst>
              <a:defRPr sz="3900">
                <a:latin typeface="Menlo"/>
                <a:ea typeface="Menlo"/>
                <a:cs typeface="Menlo"/>
                <a:sym typeface="Menlo"/>
              </a:defRPr>
            </a:pPr>
            <a:r>
              <a:rPr>
                <a:solidFill>
                  <a:srgbClr val="C32275"/>
                </a:solidFill>
              </a:rPr>
              <a:t>int</a:t>
            </a:r>
            <a:r>
              <a:t> main() {</a:t>
            </a:r>
          </a:p>
          <a:p>
            <a:pPr algn="l" defTabSz="457200">
              <a:tabLst>
                <a:tab pos="1092200" algn="l"/>
              </a:tabLst>
              <a:defRPr sz="3900">
                <a:solidFill>
                  <a:srgbClr val="1D9421"/>
                </a:solidFill>
                <a:latin typeface="Menlo"/>
                <a:ea typeface="Menlo"/>
                <a:cs typeface="Menlo"/>
                <a:sym typeface="Menlo"/>
              </a:defRPr>
            </a:pPr>
            <a:r>
              <a:rPr>
                <a:solidFill>
                  <a:srgbClr val="000000"/>
                </a:solidFill>
              </a:rPr>
              <a:t>			</a:t>
            </a:r>
            <a:r>
              <a:t>/* an array of 10 ints */</a:t>
            </a:r>
            <a:endParaRPr>
              <a:solidFill>
                <a:srgbClr val="000000"/>
              </a:solidFill>
            </a:endParaRPr>
          </a:p>
          <a:p>
            <a:pPr algn="l" defTabSz="457200">
              <a:tabLst>
                <a:tab pos="1092200" algn="l"/>
              </a:tabLst>
              <a:defRPr sz="3900">
                <a:latin typeface="Menlo"/>
                <a:ea typeface="Menlo"/>
                <a:cs typeface="Menlo"/>
                <a:sym typeface="Menlo"/>
              </a:defRPr>
            </a:pPr>
            <a:r>
              <a:t>			</a:t>
            </a:r>
            <a:r>
              <a:rPr>
                <a:solidFill>
                  <a:srgbClr val="C32275"/>
                </a:solidFill>
              </a:rPr>
              <a:t>int</a:t>
            </a:r>
            <a:r>
              <a:t> *int_ptr;</a:t>
            </a:r>
          </a:p>
          <a:p>
            <a:pPr algn="l" defTabSz="457200">
              <a:tabLst>
                <a:tab pos="1092200" algn="l"/>
              </a:tabLst>
              <a:defRPr sz="3900">
                <a:latin typeface="Menlo"/>
                <a:ea typeface="Menlo"/>
                <a:cs typeface="Menlo"/>
                <a:sym typeface="Menlo"/>
              </a:defRPr>
            </a:pPr>
            <a:r>
              <a:t>			int_ptr = (</a:t>
            </a:r>
            <a:r>
              <a:rPr>
                <a:solidFill>
                  <a:srgbClr val="C32275"/>
                </a:solidFill>
              </a:rPr>
              <a:t>int</a:t>
            </a:r>
            <a:r>
              <a:t> *)</a:t>
            </a:r>
            <a:r>
              <a:rPr>
                <a:solidFill>
                  <a:srgbClr val="3D1D81"/>
                </a:solidFill>
              </a:rPr>
              <a:t>malloc</a:t>
            </a:r>
            <a:r>
              <a:t>(</a:t>
            </a:r>
            <a:r>
              <a:rPr>
                <a:solidFill>
                  <a:srgbClr val="C32275"/>
                </a:solidFill>
              </a:rPr>
              <a:t>sizeof</a:t>
            </a:r>
            <a:r>
              <a:t>(</a:t>
            </a:r>
            <a:r>
              <a:rPr>
                <a:solidFill>
                  <a:srgbClr val="C32275"/>
                </a:solidFill>
              </a:rPr>
              <a:t>int</a:t>
            </a:r>
            <a:r>
              <a:t>)*</a:t>
            </a:r>
            <a:r>
              <a:rPr>
                <a:solidFill>
                  <a:srgbClr val="0435FF"/>
                </a:solidFill>
              </a:rPr>
              <a:t>10</a:t>
            </a:r>
            <a:r>
              <a:t>);</a:t>
            </a:r>
          </a:p>
          <a:p>
            <a:pPr algn="l" defTabSz="457200">
              <a:tabLst>
                <a:tab pos="1092200" algn="l"/>
              </a:tabLst>
              <a:defRPr sz="3900">
                <a:latin typeface="Menlo"/>
                <a:ea typeface="Menlo"/>
                <a:cs typeface="Menlo"/>
                <a:sym typeface="Menlo"/>
              </a:defRPr>
            </a:pPr>
            <a:r>
              <a:t>	</a:t>
            </a:r>
          </a:p>
          <a:p>
            <a:pPr algn="l" defTabSz="457200">
              <a:tabLst>
                <a:tab pos="1092200" algn="l"/>
              </a:tabLst>
              <a:defRPr sz="3900">
                <a:latin typeface="Menlo"/>
                <a:ea typeface="Menlo"/>
                <a:cs typeface="Menlo"/>
                <a:sym typeface="Menlo"/>
              </a:defRPr>
            </a:pPr>
            <a:r>
              <a:t>			</a:t>
            </a:r>
            <a:r>
              <a:rPr>
                <a:solidFill>
                  <a:srgbClr val="C32275"/>
                </a:solidFill>
              </a:rPr>
              <a:t>int</a:t>
            </a:r>
            <a:r>
              <a:t> i;</a:t>
            </a:r>
          </a:p>
          <a:p>
            <a:pPr algn="l" defTabSz="457200">
              <a:tabLst>
                <a:tab pos="1092200" algn="l"/>
              </a:tabLst>
              <a:defRPr sz="3900">
                <a:latin typeface="Menlo"/>
                <a:ea typeface="Menlo"/>
                <a:cs typeface="Menlo"/>
                <a:sym typeface="Menlo"/>
              </a:defRPr>
            </a:pPr>
            <a:r>
              <a:t>			</a:t>
            </a:r>
            <a:r>
              <a:rPr>
                <a:solidFill>
                  <a:srgbClr val="C32275"/>
                </a:solidFill>
              </a:rPr>
              <a:t>for</a:t>
            </a:r>
            <a:r>
              <a:t>(i=</a:t>
            </a:r>
            <a:r>
              <a:rPr>
                <a:solidFill>
                  <a:srgbClr val="0435FF"/>
                </a:solidFill>
              </a:rPr>
              <a:t>0</a:t>
            </a:r>
            <a:r>
              <a:t>;i&lt;</a:t>
            </a:r>
            <a:r>
              <a:rPr>
                <a:solidFill>
                  <a:srgbClr val="0435FF"/>
                </a:solidFill>
              </a:rPr>
              <a:t>10</a:t>
            </a:r>
            <a:r>
              <a:t>;i++) {</a:t>
            </a:r>
          </a:p>
          <a:p>
            <a:pPr algn="l" defTabSz="457200">
              <a:tabLst>
                <a:tab pos="1092200" algn="l"/>
              </a:tabLst>
              <a:defRPr sz="3900">
                <a:latin typeface="Menlo"/>
                <a:ea typeface="Menlo"/>
                <a:cs typeface="Menlo"/>
                <a:sym typeface="Menlo"/>
              </a:defRPr>
            </a:pPr>
            <a:r>
              <a:t>					*(int_ptr+i)=i*</a:t>
            </a:r>
            <a:r>
              <a:rPr>
                <a:solidFill>
                  <a:srgbClr val="0435FF"/>
                </a:solidFill>
              </a:rPr>
              <a:t>10</a:t>
            </a:r>
            <a:r>
              <a:t>;</a:t>
            </a:r>
          </a:p>
          <a:p>
            <a:pPr algn="l" defTabSz="457200">
              <a:tabLst>
                <a:tab pos="1092200" algn="l"/>
              </a:tabLst>
              <a:defRPr sz="3900">
                <a:latin typeface="Menlo"/>
                <a:ea typeface="Menlo"/>
                <a:cs typeface="Menlo"/>
                <a:sym typeface="Menlo"/>
              </a:defRPr>
            </a:pPr>
            <a:r>
              <a:t>			}</a:t>
            </a:r>
          </a:p>
          <a:p>
            <a:pPr algn="l" defTabSz="457200">
              <a:tabLst>
                <a:tab pos="1092200" algn="l"/>
              </a:tabLst>
              <a:defRPr sz="3900">
                <a:latin typeface="Menlo"/>
                <a:ea typeface="Menlo"/>
                <a:cs typeface="Menlo"/>
                <a:sym typeface="Menlo"/>
              </a:defRPr>
            </a:pPr>
            <a:r>
              <a:t>			</a:t>
            </a:r>
            <a:r>
              <a:rPr>
                <a:solidFill>
                  <a:srgbClr val="C32275"/>
                </a:solidFill>
              </a:rPr>
              <a:t>for</a:t>
            </a:r>
            <a:r>
              <a:t>(i=</a:t>
            </a:r>
            <a:r>
              <a:rPr>
                <a:solidFill>
                  <a:srgbClr val="0435FF"/>
                </a:solidFill>
              </a:rPr>
              <a:t>0</a:t>
            </a:r>
            <a:r>
              <a:t>;i&lt;</a:t>
            </a:r>
            <a:r>
              <a:rPr>
                <a:solidFill>
                  <a:srgbClr val="0435FF"/>
                </a:solidFill>
              </a:rPr>
              <a:t>5</a:t>
            </a:r>
            <a:r>
              <a:t>;i++) {</a:t>
            </a:r>
          </a:p>
          <a:p>
            <a:pPr algn="l" defTabSz="457200">
              <a:tabLst>
                <a:tab pos="1092200" algn="l"/>
              </a:tabLst>
              <a:defRPr sz="3900">
                <a:latin typeface="Menlo"/>
                <a:ea typeface="Menlo"/>
                <a:cs typeface="Menlo"/>
                <a:sym typeface="Menlo"/>
              </a:defRPr>
            </a:pPr>
            <a:r>
              <a:t>					</a:t>
            </a:r>
            <a:r>
              <a:rPr>
                <a:solidFill>
                  <a:srgbClr val="3D1D81"/>
                </a:solidFill>
              </a:rPr>
              <a:t>printf</a:t>
            </a:r>
            <a:r>
              <a:t>(</a:t>
            </a:r>
            <a:r>
              <a:rPr>
                <a:solidFill>
                  <a:srgbClr val="C91B13"/>
                </a:solidFill>
              </a:rPr>
              <a:t>"%d\n"</a:t>
            </a:r>
            <a:r>
              <a:t>,*(int_ptr+i*</a:t>
            </a:r>
            <a:r>
              <a:rPr>
                <a:solidFill>
                  <a:srgbClr val="0435FF"/>
                </a:solidFill>
              </a:rPr>
              <a:t>2</a:t>
            </a:r>
            <a:r>
              <a:t>));</a:t>
            </a:r>
          </a:p>
          <a:p>
            <a:pPr algn="l" defTabSz="457200">
              <a:tabLst>
                <a:tab pos="1092200" algn="l"/>
              </a:tabLst>
              <a:defRPr sz="3900">
                <a:latin typeface="Menlo"/>
                <a:ea typeface="Menlo"/>
                <a:cs typeface="Menlo"/>
                <a:sym typeface="Menlo"/>
              </a:defRPr>
            </a:pPr>
            <a:r>
              <a:t>			}</a:t>
            </a:r>
          </a:p>
          <a:p>
            <a:pPr algn="l" defTabSz="457200">
              <a:tabLst>
                <a:tab pos="1092200" algn="l"/>
              </a:tabLst>
              <a:defRPr sz="3900">
                <a:latin typeface="Menlo"/>
                <a:ea typeface="Menlo"/>
                <a:cs typeface="Menlo"/>
                <a:sym typeface="Menlo"/>
              </a:defRPr>
            </a:pPr>
            <a:r>
              <a:t>			</a:t>
            </a:r>
            <a:r>
              <a:rPr>
                <a:solidFill>
                  <a:srgbClr val="3D1D81"/>
                </a:solidFill>
              </a:rPr>
              <a:t>free</a:t>
            </a:r>
            <a:r>
              <a:t>(int_ptr);</a:t>
            </a:r>
          </a:p>
          <a:p>
            <a:pPr lvl="1" marL="382905" indent="640933" algn="l" defTabSz="546100">
              <a:lnSpc>
                <a:spcPct val="90000"/>
              </a:lnSpc>
              <a:buClr>
                <a:srgbClr val="777775"/>
              </a:buClr>
              <a:defRPr b="1" sz="3900">
                <a:solidFill>
                  <a:srgbClr val="5C89A5"/>
                </a:solidFill>
                <a:latin typeface="Courier New"/>
                <a:ea typeface="Courier New"/>
                <a:cs typeface="Courier New"/>
                <a:sym typeface="Courier New"/>
              </a:defRPr>
            </a:pPr>
            <a:r>
              <a:t>		  return 0;</a:t>
            </a:r>
          </a:p>
          <a:p>
            <a:pPr lvl="1" marL="382905" indent="640933" algn="l" defTabSz="546100">
              <a:lnSpc>
                <a:spcPct val="90000"/>
              </a:lnSpc>
              <a:buClr>
                <a:srgbClr val="777775"/>
              </a:buClr>
              <a:defRPr b="1" sz="3900">
                <a:solidFill>
                  <a:srgbClr val="5C89A5"/>
                </a:solidFill>
                <a:latin typeface="Courier New"/>
                <a:ea typeface="Courier New"/>
                <a:cs typeface="Courier New"/>
                <a:sym typeface="Courier New"/>
              </a:defRPr>
            </a:pPr>
            <a:r>
              <a:t>}</a:t>
            </a:r>
          </a:p>
        </p:txBody>
      </p:sp>
      <p:sp>
        <p:nvSpPr>
          <p:cNvPr id="646" name="What will this print out?…"/>
          <p:cNvSpPr txBox="1"/>
          <p:nvPr/>
        </p:nvSpPr>
        <p:spPr>
          <a:xfrm>
            <a:off x="15503695" y="7982698"/>
            <a:ext cx="7981697" cy="191617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defTabSz="546100">
              <a:defRPr sz="4000">
                <a:solidFill>
                  <a:srgbClr val="7F0325"/>
                </a:solidFill>
                <a:latin typeface="Helvetica Neue Bold Condensed"/>
                <a:ea typeface="Helvetica Neue Bold Condensed"/>
                <a:cs typeface="Helvetica Neue Bold Condensed"/>
                <a:sym typeface="Helvetica Neue Bold Condensed"/>
              </a:defRPr>
            </a:pPr>
            <a:r>
              <a:t>What will this print out?</a:t>
            </a:r>
          </a:p>
          <a:p>
            <a:pPr algn="l" defTabSz="546100">
              <a:defRPr sz="4000">
                <a:solidFill>
                  <a:srgbClr val="7F0325"/>
                </a:solidFill>
                <a:latin typeface="Helvetica Neue Bold Condensed"/>
                <a:ea typeface="Helvetica Neue Bold Condensed"/>
                <a:cs typeface="Helvetica Neue Bold Condensed"/>
                <a:sym typeface="Helvetica Neue Bold Condensed"/>
              </a:defRPr>
            </a:pPr>
            <a:r>
              <a:t>Oops — we’d better take a detour into</a:t>
            </a:r>
          </a:p>
          <a:p>
            <a:pPr algn="l" defTabSz="546100">
              <a:defRPr sz="4000">
                <a:solidFill>
                  <a:srgbClr val="7F0325"/>
                </a:solidFill>
                <a:latin typeface="Helvetica Neue Bold Condensed"/>
                <a:ea typeface="Helvetica Neue Bold Condensed"/>
                <a:cs typeface="Helvetica Neue Bold Condensed"/>
                <a:sym typeface="Helvetica Neue Bold Condensed"/>
              </a:defRPr>
            </a:pPr>
            <a:r>
              <a:t>printf() land.</a:t>
            </a:r>
          </a:p>
        </p:txBody>
      </p:sp>
      <p:sp>
        <p:nvSpPr>
          <p:cNvPr id="647" name="Line"/>
          <p:cNvSpPr/>
          <p:nvPr/>
        </p:nvSpPr>
        <p:spPr>
          <a:xfrm flipH="1">
            <a:off x="12078653" y="8833515"/>
            <a:ext cx="3180757" cy="1271552"/>
          </a:xfrm>
          <a:prstGeom prst="line">
            <a:avLst/>
          </a:prstGeom>
          <a:ln w="76200">
            <a:solidFill>
              <a:srgbClr val="7F0325"/>
            </a:solidFill>
            <a:miter lim="400000"/>
            <a:tailEnd type="triangle"/>
          </a:ln>
        </p:spPr>
        <p:txBody>
          <a:bodyPr lIns="50800" tIns="50800" rIns="50800" bIns="50800" anchor="ctr"/>
          <a:lstStyle/>
          <a:p>
            <a:pPr defTabSz="546100">
              <a:defRPr sz="28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Tree>
  </p:cSld>
  <p:clrMapOvr>
    <a:masterClrMapping/>
  </p:clrMapOvr>
  <p:transition xmlns:p14="http://schemas.microsoft.com/office/powerpoint/2010/main" spd="med" advClick="1"/>
</p:sld>
</file>

<file path=ppt/slides/slide4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651" name="Group"/>
          <p:cNvGrpSpPr/>
          <p:nvPr/>
        </p:nvGrpSpPr>
        <p:grpSpPr>
          <a:xfrm>
            <a:off x="0" y="-31432"/>
            <a:ext cx="24384000" cy="1544192"/>
            <a:chOff x="0" y="0"/>
            <a:chExt cx="24384000" cy="1544191"/>
          </a:xfrm>
        </p:grpSpPr>
        <p:sp>
          <p:nvSpPr>
            <p:cNvPr id="649" name="Rectangle"/>
            <p:cNvSpPr/>
            <p:nvPr/>
          </p:nvSpPr>
          <p:spPr>
            <a:xfrm>
              <a:off x="0" y="31431"/>
              <a:ext cx="24384000" cy="1481329"/>
            </a:xfrm>
            <a:prstGeom prst="rect">
              <a:avLst/>
            </a:prstGeom>
            <a:solidFill>
              <a:srgbClr val="7E0225"/>
            </a:solidFill>
            <a:ln w="12700" cap="flat">
              <a:noFill/>
              <a:miter lim="400000"/>
            </a:ln>
            <a:effectLst/>
          </p:spPr>
          <p:txBody>
            <a:bodyPr wrap="square" lIns="50800" tIns="50800" rIns="50800" bIns="50800" numCol="1" anchor="ctr">
              <a:noAutofit/>
            </a:bodyPr>
            <a:lstStyle/>
            <a:p>
              <a:pPr defTabSz="457200">
                <a:defRPr sz="8800">
                  <a:solidFill>
                    <a:srgbClr val="FFFFFF"/>
                  </a:solidFill>
                </a:defRPr>
              </a:pPr>
            </a:p>
          </p:txBody>
        </p:sp>
        <p:sp>
          <p:nvSpPr>
            <p:cNvPr id="650" name="How to Prepare for cs107"/>
            <p:cNvSpPr txBox="1"/>
            <p:nvPr/>
          </p:nvSpPr>
          <p:spPr>
            <a:xfrm>
              <a:off x="0" y="0"/>
              <a:ext cx="24384000" cy="154419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08854" tIns="108854" rIns="108854" bIns="108854" numCol="1" anchor="ctr">
              <a:spAutoFit/>
            </a:bodyPr>
            <a:lstStyle>
              <a:lvl1pPr defTabSz="457200">
                <a:defRPr sz="8800">
                  <a:solidFill>
                    <a:srgbClr val="FFFFFF"/>
                  </a:solidFill>
                </a:defRPr>
              </a:lvl1pPr>
            </a:lstStyle>
            <a:p>
              <a:pPr/>
              <a:r>
                <a:t>How to Prepare for cs107</a:t>
              </a:r>
            </a:p>
          </p:txBody>
        </p:sp>
      </p:grpSp>
      <p:sp>
        <p:nvSpPr>
          <p:cNvPr id="652" name="printf() writes a formatted string to the standard output. The format can include format specifiers that begin with % and additional arguments are inserted into the string, replacing their formatters."/>
          <p:cNvSpPr txBox="1"/>
          <p:nvPr>
            <p:ph type="title" idx="4294967295"/>
          </p:nvPr>
        </p:nvSpPr>
        <p:spPr>
          <a:xfrm>
            <a:off x="1234440" y="3667489"/>
            <a:ext cx="7635080" cy="7199668"/>
          </a:xfrm>
          <a:prstGeom prst="rect">
            <a:avLst/>
          </a:prstGeom>
        </p:spPr>
        <p:txBody>
          <a:bodyPr anchor="t">
            <a:noAutofit/>
          </a:bodyPr>
          <a:lstStyle/>
          <a:p>
            <a:pPr marL="827405" indent="-444500" defTabSz="546100">
              <a:lnSpc>
                <a:spcPct val="90000"/>
              </a:lnSpc>
              <a:buClr>
                <a:srgbClr val="777775"/>
              </a:buClr>
              <a:buSzPct val="115000"/>
              <a:buChar char="•"/>
              <a:defRPr sz="4700"/>
            </a:pPr>
            <a:r>
              <a:rPr>
                <a:latin typeface="Courier"/>
                <a:ea typeface="Courier"/>
                <a:cs typeface="Courier"/>
                <a:sym typeface="Courier"/>
              </a:rPr>
              <a:t>printf()</a:t>
            </a:r>
            <a:r>
              <a:t> writes a formatted string to the standard output. The format can include </a:t>
            </a:r>
            <a:r>
              <a:rPr i="1">
                <a:latin typeface="Helvetica Neue"/>
                <a:ea typeface="Helvetica Neue"/>
                <a:cs typeface="Helvetica Neue"/>
                <a:sym typeface="Helvetica Neue"/>
              </a:rPr>
              <a:t>format specifiers </a:t>
            </a:r>
            <a:r>
              <a:t>that begin with % and additional arguments are inserted into the string, replacing their formatters. </a:t>
            </a:r>
          </a:p>
          <a:p>
            <a:pPr defTabSz="457200">
              <a:tabLst>
                <a:tab pos="1092200" algn="l"/>
              </a:tabLst>
              <a:defRPr sz="2900">
                <a:latin typeface="Menlo"/>
                <a:ea typeface="Menlo"/>
                <a:cs typeface="Menlo"/>
                <a:sym typeface="Menlo"/>
              </a:defRPr>
            </a:pPr>
            <a:r>
              <a:t>	</a:t>
            </a:r>
          </a:p>
        </p:txBody>
      </p:sp>
      <p:sp>
        <p:nvSpPr>
          <p:cNvPr id="653" name="printf() — the way to print to stdout in C"/>
          <p:cNvSpPr txBox="1"/>
          <p:nvPr/>
        </p:nvSpPr>
        <p:spPr>
          <a:xfrm>
            <a:off x="4556043" y="2059826"/>
            <a:ext cx="15693523" cy="10605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p>
            <a:pPr marL="382905" algn="l" defTabSz="546100">
              <a:lnSpc>
                <a:spcPct val="90000"/>
              </a:lnSpc>
              <a:defRPr sz="6000"/>
            </a:pPr>
            <a:r>
              <a:rPr b="1" sz="5900">
                <a:latin typeface="Courier New"/>
                <a:ea typeface="Courier New"/>
                <a:cs typeface="Courier New"/>
                <a:sym typeface="Courier New"/>
              </a:rPr>
              <a:t>printf()</a:t>
            </a:r>
            <a:r>
              <a:t> — </a:t>
            </a:r>
            <a:r>
              <a:rPr i="1">
                <a:latin typeface="Helvetica Neue"/>
                <a:ea typeface="Helvetica Neue"/>
                <a:cs typeface="Helvetica Neue"/>
                <a:sym typeface="Helvetica Neue"/>
              </a:rPr>
              <a:t>the</a:t>
            </a:r>
            <a:r>
              <a:t> way to print to stdout in C</a:t>
            </a:r>
          </a:p>
        </p:txBody>
      </p:sp>
      <p:sp>
        <p:nvSpPr>
          <p:cNvPr id="654" name="int i = 22;…"/>
          <p:cNvSpPr txBox="1"/>
          <p:nvPr/>
        </p:nvSpPr>
        <p:spPr>
          <a:xfrm>
            <a:off x="10709306" y="4762500"/>
            <a:ext cx="8983713" cy="4191001"/>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defTabSz="457200">
              <a:tabLst>
                <a:tab pos="1092200" algn="l"/>
              </a:tabLst>
              <a:defRPr sz="4000">
                <a:latin typeface="Menlo"/>
                <a:ea typeface="Menlo"/>
                <a:cs typeface="Menlo"/>
                <a:sym typeface="Menlo"/>
              </a:defRPr>
            </a:pPr>
            <a:r>
              <a:t>int i = 22;</a:t>
            </a:r>
          </a:p>
          <a:p>
            <a:pPr algn="l" defTabSz="457200">
              <a:tabLst>
                <a:tab pos="1092200" algn="l"/>
              </a:tabLst>
              <a:defRPr sz="4000">
                <a:latin typeface="Menlo"/>
                <a:ea typeface="Menlo"/>
                <a:cs typeface="Menlo"/>
                <a:sym typeface="Menlo"/>
              </a:defRPr>
            </a:pPr>
            <a:r>
              <a:t>printf("This is i: %d\n",i);</a:t>
            </a:r>
          </a:p>
          <a:p>
            <a:pPr algn="l" defTabSz="457200">
              <a:tabLst>
                <a:tab pos="1092200" algn="l"/>
              </a:tabLst>
              <a:defRPr sz="4000">
                <a:latin typeface="Menlo"/>
                <a:ea typeface="Menlo"/>
                <a:cs typeface="Menlo"/>
                <a:sym typeface="Menlo"/>
              </a:defRPr>
            </a:pPr>
          </a:p>
          <a:p>
            <a:pPr algn="l" defTabSz="457200">
              <a:tabLst>
                <a:tab pos="1092200" algn="l"/>
              </a:tabLst>
              <a:defRPr sz="4000">
                <a:latin typeface="Menlo"/>
                <a:ea typeface="Menlo"/>
                <a:cs typeface="Menlo"/>
                <a:sym typeface="Menlo"/>
              </a:defRPr>
            </a:pPr>
          </a:p>
          <a:p>
            <a:pPr algn="l" defTabSz="457200">
              <a:tabLst>
                <a:tab pos="1092200" algn="l"/>
              </a:tabLst>
              <a:defRPr sz="4000">
                <a:latin typeface="Menlo"/>
                <a:ea typeface="Menlo"/>
                <a:cs typeface="Menlo"/>
                <a:sym typeface="Menlo"/>
              </a:defRPr>
            </a:pPr>
            <a:r>
              <a:t>output:</a:t>
            </a:r>
          </a:p>
          <a:p>
            <a:pPr algn="l" defTabSz="457200">
              <a:tabLst>
                <a:tab pos="1092200" algn="l"/>
              </a:tabLst>
              <a:defRPr sz="4000">
                <a:latin typeface="Menlo"/>
                <a:ea typeface="Menlo"/>
                <a:cs typeface="Menlo"/>
                <a:sym typeface="Menlo"/>
              </a:defRPr>
            </a:pPr>
            <a:r>
              <a:t>This is i: 22</a:t>
            </a:r>
          </a:p>
        </p:txBody>
      </p:sp>
      <p:sp>
        <p:nvSpPr>
          <p:cNvPr id="655" name="Example: print the int variable, d:"/>
          <p:cNvSpPr txBox="1"/>
          <p:nvPr/>
        </p:nvSpPr>
        <p:spPr>
          <a:xfrm>
            <a:off x="10242050" y="3667489"/>
            <a:ext cx="10322044" cy="10605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lvl1pPr marL="827405" indent="-444500" algn="l" defTabSz="546100">
              <a:lnSpc>
                <a:spcPct val="90000"/>
              </a:lnSpc>
              <a:buClr>
                <a:srgbClr val="777775"/>
              </a:buClr>
              <a:buSzPct val="115000"/>
              <a:buChar char="•"/>
              <a:defRPr sz="4700"/>
            </a:lvl1pPr>
          </a:lstStyle>
          <a:p>
            <a:pPr/>
            <a:r>
              <a:t>Example: print the int variable, d:</a:t>
            </a:r>
          </a:p>
        </p:txBody>
      </p:sp>
    </p:spTree>
  </p:cSld>
  <p:clrMapOvr>
    <a:masterClrMapping/>
  </p:clrMapOvr>
  <p:transition xmlns:p14="http://schemas.microsoft.com/office/powerpoint/2010/main" spd="med" advClick="1"/>
</p:sld>
</file>

<file path=ppt/slides/slide4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659" name="Group"/>
          <p:cNvGrpSpPr/>
          <p:nvPr/>
        </p:nvGrpSpPr>
        <p:grpSpPr>
          <a:xfrm>
            <a:off x="0" y="-31432"/>
            <a:ext cx="24384000" cy="1544192"/>
            <a:chOff x="0" y="0"/>
            <a:chExt cx="24384000" cy="1544191"/>
          </a:xfrm>
        </p:grpSpPr>
        <p:sp>
          <p:nvSpPr>
            <p:cNvPr id="657" name="Rectangle"/>
            <p:cNvSpPr/>
            <p:nvPr/>
          </p:nvSpPr>
          <p:spPr>
            <a:xfrm>
              <a:off x="0" y="31431"/>
              <a:ext cx="24384000" cy="1481329"/>
            </a:xfrm>
            <a:prstGeom prst="rect">
              <a:avLst/>
            </a:prstGeom>
            <a:solidFill>
              <a:srgbClr val="7E0225"/>
            </a:solidFill>
            <a:ln w="12700" cap="flat">
              <a:noFill/>
              <a:miter lim="400000"/>
            </a:ln>
            <a:effectLst/>
          </p:spPr>
          <p:txBody>
            <a:bodyPr wrap="square" lIns="50800" tIns="50800" rIns="50800" bIns="50800" numCol="1" anchor="ctr">
              <a:noAutofit/>
            </a:bodyPr>
            <a:lstStyle/>
            <a:p>
              <a:pPr defTabSz="457200">
                <a:defRPr sz="8800">
                  <a:solidFill>
                    <a:srgbClr val="FFFFFF"/>
                  </a:solidFill>
                </a:defRPr>
              </a:pPr>
            </a:p>
          </p:txBody>
        </p:sp>
        <p:sp>
          <p:nvSpPr>
            <p:cNvPr id="658" name="How to Prepare for cs107"/>
            <p:cNvSpPr txBox="1"/>
            <p:nvPr/>
          </p:nvSpPr>
          <p:spPr>
            <a:xfrm>
              <a:off x="0" y="0"/>
              <a:ext cx="24384000" cy="154419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08854" tIns="108854" rIns="108854" bIns="108854" numCol="1" anchor="ctr">
              <a:spAutoFit/>
            </a:bodyPr>
            <a:lstStyle>
              <a:lvl1pPr defTabSz="457200">
                <a:defRPr sz="8800">
                  <a:solidFill>
                    <a:srgbClr val="FFFFFF"/>
                  </a:solidFill>
                </a:defRPr>
              </a:lvl1pPr>
            </a:lstStyle>
            <a:p>
              <a:pPr/>
              <a:r>
                <a:t>How to Prepare for cs107</a:t>
              </a:r>
            </a:p>
          </p:txBody>
        </p:sp>
      </p:grpSp>
      <p:sp>
        <p:nvSpPr>
          <p:cNvPr id="660" name="printf() — the way to print to stdout in C…"/>
          <p:cNvSpPr txBox="1"/>
          <p:nvPr/>
        </p:nvSpPr>
        <p:spPr>
          <a:xfrm>
            <a:off x="4556043" y="2059826"/>
            <a:ext cx="16048737" cy="278012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p>
            <a:pPr marL="382905" algn="l" defTabSz="546100">
              <a:lnSpc>
                <a:spcPct val="90000"/>
              </a:lnSpc>
              <a:defRPr sz="6000"/>
            </a:pPr>
            <a:r>
              <a:rPr b="1" sz="5900">
                <a:latin typeface="Courier New"/>
                <a:ea typeface="Courier New"/>
                <a:cs typeface="Courier New"/>
                <a:sym typeface="Courier New"/>
              </a:rPr>
              <a:t>printf()</a:t>
            </a:r>
            <a:r>
              <a:t> — </a:t>
            </a:r>
            <a:r>
              <a:rPr i="1">
                <a:latin typeface="Helvetica Neue"/>
                <a:ea typeface="Helvetica Neue"/>
                <a:cs typeface="Helvetica Neue"/>
                <a:sym typeface="Helvetica Neue"/>
              </a:rPr>
              <a:t>the</a:t>
            </a:r>
            <a:r>
              <a:t> way to print to stdout in C</a:t>
            </a:r>
          </a:p>
          <a:p>
            <a:pPr marL="1144905" indent="-762000" algn="l" defTabSz="546100">
              <a:lnSpc>
                <a:spcPct val="90000"/>
              </a:lnSpc>
              <a:buSzPct val="75000"/>
              <a:buFont typeface="Helvetica Neue"/>
              <a:buChar char="•"/>
              <a:defRPr sz="6000"/>
            </a:pPr>
            <a:r>
              <a:t>lots of specifiers</a:t>
            </a:r>
          </a:p>
        </p:txBody>
      </p:sp>
      <p:pic>
        <p:nvPicPr>
          <p:cNvPr id="661" name="Image" descr="Image"/>
          <p:cNvPicPr>
            <a:picLocks noChangeAspect="1"/>
          </p:cNvPicPr>
          <p:nvPr/>
        </p:nvPicPr>
        <p:blipFill>
          <a:blip r:embed="rId2">
            <a:extLst/>
          </a:blip>
          <a:srcRect l="0" t="15646" r="4489" b="0"/>
          <a:stretch>
            <a:fillRect/>
          </a:stretch>
        </p:blipFill>
        <p:spPr>
          <a:xfrm>
            <a:off x="4586679" y="4548779"/>
            <a:ext cx="15210929" cy="7716314"/>
          </a:xfrm>
          <a:prstGeom prst="rect">
            <a:avLst/>
          </a:prstGeom>
          <a:ln w="12700">
            <a:miter lim="400000"/>
          </a:ln>
        </p:spPr>
      </p:pic>
    </p:spTree>
  </p:cSld>
  <p:clrMapOvr>
    <a:masterClrMapping/>
  </p:clrMapOvr>
  <p:transition xmlns:p14="http://schemas.microsoft.com/office/powerpoint/2010/main" spd="med" advClick="1"/>
</p:sld>
</file>

<file path=ppt/slides/slide4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665" name="Group"/>
          <p:cNvGrpSpPr/>
          <p:nvPr/>
        </p:nvGrpSpPr>
        <p:grpSpPr>
          <a:xfrm>
            <a:off x="0" y="-31432"/>
            <a:ext cx="24384000" cy="1544192"/>
            <a:chOff x="0" y="0"/>
            <a:chExt cx="24384000" cy="1544191"/>
          </a:xfrm>
        </p:grpSpPr>
        <p:sp>
          <p:nvSpPr>
            <p:cNvPr id="663" name="Rectangle"/>
            <p:cNvSpPr/>
            <p:nvPr/>
          </p:nvSpPr>
          <p:spPr>
            <a:xfrm>
              <a:off x="0" y="31431"/>
              <a:ext cx="24384000" cy="1481329"/>
            </a:xfrm>
            <a:prstGeom prst="rect">
              <a:avLst/>
            </a:prstGeom>
            <a:solidFill>
              <a:srgbClr val="7E0225"/>
            </a:solidFill>
            <a:ln w="12700" cap="flat">
              <a:noFill/>
              <a:miter lim="400000"/>
            </a:ln>
            <a:effectLst/>
          </p:spPr>
          <p:txBody>
            <a:bodyPr wrap="square" lIns="50800" tIns="50800" rIns="50800" bIns="50800" numCol="1" anchor="ctr">
              <a:noAutofit/>
            </a:bodyPr>
            <a:lstStyle/>
            <a:p>
              <a:pPr defTabSz="457200">
                <a:defRPr sz="8800">
                  <a:solidFill>
                    <a:srgbClr val="FFFFFF"/>
                  </a:solidFill>
                </a:defRPr>
              </a:pPr>
            </a:p>
          </p:txBody>
        </p:sp>
        <p:sp>
          <p:nvSpPr>
            <p:cNvPr id="664" name="How to Prepare for cs107"/>
            <p:cNvSpPr txBox="1"/>
            <p:nvPr/>
          </p:nvSpPr>
          <p:spPr>
            <a:xfrm>
              <a:off x="0" y="0"/>
              <a:ext cx="24384000" cy="154419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08854" tIns="108854" rIns="108854" bIns="108854" numCol="1" anchor="ctr">
              <a:spAutoFit/>
            </a:bodyPr>
            <a:lstStyle>
              <a:lvl1pPr defTabSz="457200">
                <a:defRPr sz="8800">
                  <a:solidFill>
                    <a:srgbClr val="FFFFFF"/>
                  </a:solidFill>
                </a:defRPr>
              </a:lvl1pPr>
            </a:lstStyle>
            <a:p>
              <a:pPr/>
              <a:r>
                <a:t>How to Prepare for cs107</a:t>
              </a:r>
            </a:p>
          </p:txBody>
        </p:sp>
      </p:grpSp>
      <p:sp>
        <p:nvSpPr>
          <p:cNvPr id="666" name="#include &lt;stdio.h&gt;…"/>
          <p:cNvSpPr txBox="1"/>
          <p:nvPr/>
        </p:nvSpPr>
        <p:spPr>
          <a:xfrm>
            <a:off x="2213972" y="4459944"/>
            <a:ext cx="15902565" cy="5715001"/>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57200">
              <a:defRPr sz="2800">
                <a:solidFill>
                  <a:srgbClr val="501470"/>
                </a:solidFill>
                <a:latin typeface="Courier"/>
                <a:ea typeface="Courier"/>
                <a:cs typeface="Courier"/>
                <a:sym typeface="Courier"/>
              </a:defRPr>
            </a:pPr>
            <a:r>
              <a:t>#include &lt;stdio.h&gt;</a:t>
            </a:r>
          </a:p>
          <a:p>
            <a:pPr algn="l" defTabSz="457200">
              <a:defRPr sz="2800">
                <a:latin typeface="Courier"/>
                <a:ea typeface="Courier"/>
                <a:cs typeface="Courier"/>
                <a:sym typeface="Courier"/>
              </a:defRPr>
            </a:pPr>
            <a:r>
              <a:rPr>
                <a:solidFill>
                  <a:srgbClr val="0220B0"/>
                </a:solidFill>
              </a:rPr>
              <a:t>int</a:t>
            </a:r>
            <a:r>
              <a:t> main()</a:t>
            </a:r>
          </a:p>
          <a:p>
            <a:pPr algn="l" defTabSz="457200">
              <a:defRPr sz="2800">
                <a:latin typeface="Courier"/>
                <a:ea typeface="Courier"/>
                <a:cs typeface="Courier"/>
                <a:sym typeface="Courier"/>
              </a:defRPr>
            </a:pPr>
            <a:r>
              <a:t>{</a:t>
            </a:r>
          </a:p>
          <a:p>
            <a:pPr algn="l" defTabSz="457200">
              <a:defRPr sz="2800">
                <a:solidFill>
                  <a:srgbClr val="600A30"/>
                </a:solidFill>
                <a:latin typeface="Courier"/>
                <a:ea typeface="Courier"/>
                <a:cs typeface="Courier"/>
                <a:sym typeface="Courier"/>
              </a:defRPr>
            </a:pPr>
            <a:r>
              <a:rPr>
                <a:solidFill>
                  <a:srgbClr val="000000"/>
                </a:solidFill>
              </a:rPr>
              <a:t>   printf (</a:t>
            </a:r>
            <a:r>
              <a:t>"Characters: %c %c \n"</a:t>
            </a:r>
            <a:r>
              <a:rPr>
                <a:solidFill>
                  <a:srgbClr val="000000"/>
                </a:solidFill>
              </a:rPr>
              <a:t>, </a:t>
            </a:r>
            <a:r>
              <a:t>'a'</a:t>
            </a:r>
            <a:r>
              <a:rPr>
                <a:solidFill>
                  <a:srgbClr val="000000"/>
                </a:solidFill>
              </a:rPr>
              <a:t>, 65);</a:t>
            </a:r>
            <a:endParaRPr>
              <a:solidFill>
                <a:srgbClr val="000000"/>
              </a:solidFill>
            </a:endParaRPr>
          </a:p>
          <a:p>
            <a:pPr algn="l" defTabSz="457200">
              <a:defRPr sz="2800">
                <a:solidFill>
                  <a:srgbClr val="600A30"/>
                </a:solidFill>
                <a:latin typeface="Courier"/>
                <a:ea typeface="Courier"/>
                <a:cs typeface="Courier"/>
                <a:sym typeface="Courier"/>
              </a:defRPr>
            </a:pPr>
            <a:r>
              <a:rPr>
                <a:solidFill>
                  <a:srgbClr val="000000"/>
                </a:solidFill>
              </a:rPr>
              <a:t>   printf (</a:t>
            </a:r>
            <a:r>
              <a:t>"Decimals: %d %ld\n"</a:t>
            </a:r>
            <a:r>
              <a:rPr>
                <a:solidFill>
                  <a:srgbClr val="000000"/>
                </a:solidFill>
              </a:rPr>
              <a:t>, 1977, 650000L);</a:t>
            </a:r>
            <a:endParaRPr>
              <a:solidFill>
                <a:srgbClr val="000000"/>
              </a:solidFill>
            </a:endParaRPr>
          </a:p>
          <a:p>
            <a:pPr algn="l" defTabSz="457200">
              <a:defRPr sz="2800">
                <a:solidFill>
                  <a:srgbClr val="600A30"/>
                </a:solidFill>
                <a:latin typeface="Courier"/>
                <a:ea typeface="Courier"/>
                <a:cs typeface="Courier"/>
                <a:sym typeface="Courier"/>
              </a:defRPr>
            </a:pPr>
            <a:r>
              <a:rPr>
                <a:solidFill>
                  <a:srgbClr val="000000"/>
                </a:solidFill>
              </a:rPr>
              <a:t>   printf (</a:t>
            </a:r>
            <a:r>
              <a:t>"Preceding with blanks: %10d \n"</a:t>
            </a:r>
            <a:r>
              <a:rPr>
                <a:solidFill>
                  <a:srgbClr val="000000"/>
                </a:solidFill>
              </a:rPr>
              <a:t>, 1977);</a:t>
            </a:r>
            <a:endParaRPr>
              <a:solidFill>
                <a:srgbClr val="000000"/>
              </a:solidFill>
            </a:endParaRPr>
          </a:p>
          <a:p>
            <a:pPr algn="l" defTabSz="457200">
              <a:defRPr sz="2800">
                <a:solidFill>
                  <a:srgbClr val="600A30"/>
                </a:solidFill>
                <a:latin typeface="Courier"/>
                <a:ea typeface="Courier"/>
                <a:cs typeface="Courier"/>
                <a:sym typeface="Courier"/>
              </a:defRPr>
            </a:pPr>
            <a:r>
              <a:rPr>
                <a:solidFill>
                  <a:srgbClr val="000000"/>
                </a:solidFill>
              </a:rPr>
              <a:t>   printf (</a:t>
            </a:r>
            <a:r>
              <a:t>"Preceding with zeros: %010d \n"</a:t>
            </a:r>
            <a:r>
              <a:rPr>
                <a:solidFill>
                  <a:srgbClr val="000000"/>
                </a:solidFill>
              </a:rPr>
              <a:t>, 1977);</a:t>
            </a:r>
            <a:endParaRPr>
              <a:solidFill>
                <a:srgbClr val="000000"/>
              </a:solidFill>
            </a:endParaRPr>
          </a:p>
          <a:p>
            <a:pPr algn="l" defTabSz="457200">
              <a:defRPr sz="2800">
                <a:solidFill>
                  <a:srgbClr val="600A30"/>
                </a:solidFill>
                <a:latin typeface="Courier"/>
                <a:ea typeface="Courier"/>
                <a:cs typeface="Courier"/>
                <a:sym typeface="Courier"/>
              </a:defRPr>
            </a:pPr>
            <a:r>
              <a:rPr>
                <a:solidFill>
                  <a:srgbClr val="000000"/>
                </a:solidFill>
              </a:rPr>
              <a:t>   printf (</a:t>
            </a:r>
            <a:r>
              <a:t>"Radices: %d %x %o %#x %#o \n"</a:t>
            </a:r>
            <a:r>
              <a:rPr>
                <a:solidFill>
                  <a:srgbClr val="000000"/>
                </a:solidFill>
              </a:rPr>
              <a:t>, 100, 100, 100, 100, 100);</a:t>
            </a:r>
            <a:endParaRPr>
              <a:solidFill>
                <a:srgbClr val="000000"/>
              </a:solidFill>
            </a:endParaRPr>
          </a:p>
          <a:p>
            <a:pPr algn="l" defTabSz="457200">
              <a:defRPr sz="2800">
                <a:solidFill>
                  <a:srgbClr val="600A30"/>
                </a:solidFill>
                <a:latin typeface="Courier"/>
                <a:ea typeface="Courier"/>
                <a:cs typeface="Courier"/>
                <a:sym typeface="Courier"/>
              </a:defRPr>
            </a:pPr>
            <a:r>
              <a:rPr>
                <a:solidFill>
                  <a:srgbClr val="000000"/>
                </a:solidFill>
              </a:rPr>
              <a:t>   printf (</a:t>
            </a:r>
            <a:r>
              <a:t>"floats: %4.2f %+.0e %E \n"</a:t>
            </a:r>
            <a:r>
              <a:rPr>
                <a:solidFill>
                  <a:srgbClr val="000000"/>
                </a:solidFill>
              </a:rPr>
              <a:t>, 3.1416, 3.1416, 3.1416);</a:t>
            </a:r>
            <a:endParaRPr>
              <a:solidFill>
                <a:srgbClr val="000000"/>
              </a:solidFill>
            </a:endParaRPr>
          </a:p>
          <a:p>
            <a:pPr algn="l" defTabSz="457200">
              <a:defRPr sz="2800">
                <a:solidFill>
                  <a:srgbClr val="600A30"/>
                </a:solidFill>
                <a:latin typeface="Courier"/>
                <a:ea typeface="Courier"/>
                <a:cs typeface="Courier"/>
                <a:sym typeface="Courier"/>
              </a:defRPr>
            </a:pPr>
            <a:r>
              <a:rPr>
                <a:solidFill>
                  <a:srgbClr val="000000"/>
                </a:solidFill>
              </a:rPr>
              <a:t>   printf (</a:t>
            </a:r>
            <a:r>
              <a:t>"Width trick: %*d \n"</a:t>
            </a:r>
            <a:r>
              <a:rPr>
                <a:solidFill>
                  <a:srgbClr val="000000"/>
                </a:solidFill>
              </a:rPr>
              <a:t>, 5, 10);</a:t>
            </a:r>
            <a:endParaRPr>
              <a:solidFill>
                <a:srgbClr val="000000"/>
              </a:solidFill>
            </a:endParaRPr>
          </a:p>
          <a:p>
            <a:pPr algn="l" defTabSz="457200">
              <a:defRPr sz="2800">
                <a:latin typeface="Courier"/>
                <a:ea typeface="Courier"/>
                <a:cs typeface="Courier"/>
                <a:sym typeface="Courier"/>
              </a:defRPr>
            </a:pPr>
            <a:r>
              <a:t>   printf (</a:t>
            </a:r>
            <a:r>
              <a:rPr>
                <a:solidFill>
                  <a:srgbClr val="600A30"/>
                </a:solidFill>
              </a:rPr>
              <a:t>"%s \n"</a:t>
            </a:r>
            <a:r>
              <a:t>, </a:t>
            </a:r>
            <a:r>
              <a:rPr>
                <a:solidFill>
                  <a:srgbClr val="600A30"/>
                </a:solidFill>
              </a:rPr>
              <a:t>"A string"</a:t>
            </a:r>
            <a:r>
              <a:t>);</a:t>
            </a:r>
          </a:p>
          <a:p>
            <a:pPr algn="l" defTabSz="457200">
              <a:defRPr sz="2800">
                <a:solidFill>
                  <a:srgbClr val="0220B0"/>
                </a:solidFill>
                <a:latin typeface="Courier"/>
                <a:ea typeface="Courier"/>
                <a:cs typeface="Courier"/>
                <a:sym typeface="Courier"/>
              </a:defRPr>
            </a:pPr>
            <a:r>
              <a:rPr>
                <a:solidFill>
                  <a:srgbClr val="000000"/>
                </a:solidFill>
              </a:rPr>
              <a:t>   </a:t>
            </a:r>
            <a:r>
              <a:t>return</a:t>
            </a:r>
            <a:r>
              <a:rPr>
                <a:solidFill>
                  <a:srgbClr val="000000"/>
                </a:solidFill>
              </a:rPr>
              <a:t> 0;</a:t>
            </a:r>
            <a:endParaRPr>
              <a:solidFill>
                <a:srgbClr val="000000"/>
              </a:solidFill>
            </a:endParaRPr>
          </a:p>
          <a:p>
            <a:pPr algn="l" defTabSz="457200">
              <a:defRPr sz="2800">
                <a:latin typeface="Courier"/>
                <a:ea typeface="Courier"/>
                <a:cs typeface="Courier"/>
                <a:sym typeface="Courier"/>
              </a:defRPr>
            </a:pPr>
            <a:r>
              <a:t>}</a:t>
            </a:r>
          </a:p>
        </p:txBody>
      </p:sp>
      <p:sp>
        <p:nvSpPr>
          <p:cNvPr id="667" name="Characters: a A…"/>
          <p:cNvSpPr txBox="1"/>
          <p:nvPr/>
        </p:nvSpPr>
        <p:spPr>
          <a:xfrm>
            <a:off x="9358103" y="5796340"/>
            <a:ext cx="14411747" cy="3556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defTabSz="457200">
              <a:defRPr b="1" sz="2800">
                <a:solidFill>
                  <a:srgbClr val="902422"/>
                </a:solidFill>
                <a:latin typeface="Courier"/>
                <a:ea typeface="Courier"/>
                <a:cs typeface="Courier"/>
                <a:sym typeface="Courier"/>
              </a:defRPr>
            </a:pPr>
            <a:r>
              <a:t>             Characters: a A</a:t>
            </a:r>
          </a:p>
          <a:p>
            <a:pPr algn="l" defTabSz="457200">
              <a:defRPr b="1" sz="2800">
                <a:solidFill>
                  <a:srgbClr val="902422"/>
                </a:solidFill>
                <a:latin typeface="Courier"/>
                <a:ea typeface="Courier"/>
                <a:cs typeface="Courier"/>
                <a:sym typeface="Courier"/>
              </a:defRPr>
            </a:pPr>
            <a:r>
              <a:t>                 Decimals: 1977 650000</a:t>
            </a:r>
          </a:p>
          <a:p>
            <a:pPr algn="l" defTabSz="457200">
              <a:defRPr b="1" sz="2800">
                <a:solidFill>
                  <a:srgbClr val="902422"/>
                </a:solidFill>
                <a:latin typeface="Courier"/>
                <a:ea typeface="Courier"/>
                <a:cs typeface="Courier"/>
                <a:sym typeface="Courier"/>
              </a:defRPr>
            </a:pPr>
            <a:r>
              <a:t>                    Preceding with blanks:       1977</a:t>
            </a:r>
          </a:p>
          <a:p>
            <a:pPr algn="l" defTabSz="457200">
              <a:defRPr b="1" sz="2800">
                <a:solidFill>
                  <a:srgbClr val="902422"/>
                </a:solidFill>
                <a:latin typeface="Courier"/>
                <a:ea typeface="Courier"/>
                <a:cs typeface="Courier"/>
                <a:sym typeface="Courier"/>
              </a:defRPr>
            </a:pPr>
            <a:r>
              <a:t>                    Preceding with zeros: 0000001977</a:t>
            </a:r>
          </a:p>
          <a:p>
            <a:pPr algn="l" defTabSz="457200">
              <a:defRPr b="1" sz="2800">
                <a:solidFill>
                  <a:srgbClr val="902422"/>
                </a:solidFill>
                <a:latin typeface="Courier"/>
                <a:ea typeface="Courier"/>
                <a:cs typeface="Courier"/>
                <a:sym typeface="Courier"/>
              </a:defRPr>
            </a:pPr>
            <a:r>
              <a:t>                                     Radices: 100 64 144 0x64 0144</a:t>
            </a:r>
          </a:p>
          <a:p>
            <a:pPr algn="l" defTabSz="457200">
              <a:defRPr b="1" sz="2800">
                <a:solidFill>
                  <a:srgbClr val="902422"/>
                </a:solidFill>
                <a:latin typeface="Courier"/>
                <a:ea typeface="Courier"/>
                <a:cs typeface="Courier"/>
                <a:sym typeface="Courier"/>
              </a:defRPr>
            </a:pPr>
            <a:r>
              <a:t>                                floats: 3.14 +3e+000 3.141600E+000</a:t>
            </a:r>
          </a:p>
          <a:p>
            <a:pPr algn="l" defTabSz="457200">
              <a:defRPr b="1" sz="2800">
                <a:solidFill>
                  <a:srgbClr val="902422"/>
                </a:solidFill>
                <a:latin typeface="Courier"/>
                <a:ea typeface="Courier"/>
                <a:cs typeface="Courier"/>
                <a:sym typeface="Courier"/>
              </a:defRPr>
            </a:pPr>
            <a:r>
              <a:t>         Width trick:    10</a:t>
            </a:r>
          </a:p>
          <a:p>
            <a:pPr algn="l" defTabSz="457200">
              <a:defRPr b="1" sz="2800">
                <a:solidFill>
                  <a:srgbClr val="902422"/>
                </a:solidFill>
                <a:latin typeface="Courier"/>
                <a:ea typeface="Courier"/>
                <a:cs typeface="Courier"/>
                <a:sym typeface="Courier"/>
              </a:defRPr>
            </a:pPr>
            <a:r>
              <a:t>A string</a:t>
            </a:r>
          </a:p>
        </p:txBody>
      </p:sp>
      <p:sp>
        <p:nvSpPr>
          <p:cNvPr id="668" name="printf() — more examples"/>
          <p:cNvSpPr txBox="1"/>
          <p:nvPr/>
        </p:nvSpPr>
        <p:spPr>
          <a:xfrm>
            <a:off x="5155796" y="1954047"/>
            <a:ext cx="14072408" cy="10605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p>
            <a:pPr marL="382905" algn="l" defTabSz="546100">
              <a:lnSpc>
                <a:spcPct val="90000"/>
              </a:lnSpc>
              <a:defRPr sz="5500"/>
            </a:pPr>
            <a:r>
              <a:rPr b="1" sz="5400">
                <a:latin typeface="Courier New"/>
                <a:ea typeface="Courier New"/>
                <a:cs typeface="Courier New"/>
                <a:sym typeface="Courier New"/>
              </a:rPr>
              <a:t>printf()</a:t>
            </a:r>
            <a:r>
              <a:t> — more examples</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667">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667">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667">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667">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667">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0" presetID="1" grpId="1" fill="hold">
                                  <p:stCondLst>
                                    <p:cond delay="0"/>
                                  </p:stCondLst>
                                  <p:iterate type="el" backwards="0">
                                    <p:tmAbs val="0"/>
                                  </p:iterate>
                                  <p:childTnLst>
                                    <p:set>
                                      <p:cBhvr>
                                        <p:cTn id="24" fill="hold"/>
                                        <p:tgtEl>
                                          <p:spTgt spid="667">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Class="entr" nodeType="clickEffect" presetSubtype="0" presetID="1" grpId="1" fill="hold">
                                  <p:stCondLst>
                                    <p:cond delay="0"/>
                                  </p:stCondLst>
                                  <p:iterate type="el" backwards="0">
                                    <p:tmAbs val="0"/>
                                  </p:iterate>
                                  <p:childTnLst>
                                    <p:set>
                                      <p:cBhvr>
                                        <p:cTn id="28" fill="hold"/>
                                        <p:tgtEl>
                                          <p:spTgt spid="667">
                                            <p:txEl>
                                              <p:pRg st="5" end="5"/>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Class="entr" nodeType="clickEffect" presetSubtype="0" presetID="1" grpId="1" fill="hold">
                                  <p:stCondLst>
                                    <p:cond delay="0"/>
                                  </p:stCondLst>
                                  <p:iterate type="el" backwards="0">
                                    <p:tmAbs val="0"/>
                                  </p:iterate>
                                  <p:childTnLst>
                                    <p:set>
                                      <p:cBhvr>
                                        <p:cTn id="32" fill="hold"/>
                                        <p:tgtEl>
                                          <p:spTgt spid="667">
                                            <p:txEl>
                                              <p:pRg st="6" end="6"/>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Class="entr" nodeType="clickEffect" presetSubtype="0" presetID="1" grpId="1" fill="hold">
                                  <p:stCondLst>
                                    <p:cond delay="0"/>
                                  </p:stCondLst>
                                  <p:iterate type="el" backwards="0">
                                    <p:tmAbs val="0"/>
                                  </p:iterate>
                                  <p:childTnLst>
                                    <p:set>
                                      <p:cBhvr>
                                        <p:cTn id="36" fill="hold"/>
                                        <p:tgtEl>
                                          <p:spTgt spid="667">
                                            <p:txEl>
                                              <p:pRg st="7" end="7"/>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667" grpId="1"/>
    </p:bldLst>
  </p:timing>
</p:sld>
</file>

<file path=ppt/slides/slide4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672" name="Group"/>
          <p:cNvGrpSpPr/>
          <p:nvPr/>
        </p:nvGrpSpPr>
        <p:grpSpPr>
          <a:xfrm>
            <a:off x="0" y="-31432"/>
            <a:ext cx="24384000" cy="1544192"/>
            <a:chOff x="0" y="0"/>
            <a:chExt cx="24384000" cy="1544191"/>
          </a:xfrm>
        </p:grpSpPr>
        <p:sp>
          <p:nvSpPr>
            <p:cNvPr id="670" name="Rectangle"/>
            <p:cNvSpPr/>
            <p:nvPr/>
          </p:nvSpPr>
          <p:spPr>
            <a:xfrm>
              <a:off x="0" y="31431"/>
              <a:ext cx="24384000" cy="1481329"/>
            </a:xfrm>
            <a:prstGeom prst="rect">
              <a:avLst/>
            </a:prstGeom>
            <a:solidFill>
              <a:srgbClr val="7E0225"/>
            </a:solidFill>
            <a:ln w="12700" cap="flat">
              <a:noFill/>
              <a:miter lim="400000"/>
            </a:ln>
            <a:effectLst/>
          </p:spPr>
          <p:txBody>
            <a:bodyPr wrap="square" lIns="50800" tIns="50800" rIns="50800" bIns="50800" numCol="1" anchor="ctr">
              <a:noAutofit/>
            </a:bodyPr>
            <a:lstStyle/>
            <a:p>
              <a:pPr defTabSz="457200">
                <a:defRPr sz="8800">
                  <a:solidFill>
                    <a:srgbClr val="FFFFFF"/>
                  </a:solidFill>
                </a:defRPr>
              </a:pPr>
            </a:p>
          </p:txBody>
        </p:sp>
        <p:sp>
          <p:nvSpPr>
            <p:cNvPr id="671" name="How to Prepare for cs107"/>
            <p:cNvSpPr txBox="1"/>
            <p:nvPr/>
          </p:nvSpPr>
          <p:spPr>
            <a:xfrm>
              <a:off x="0" y="0"/>
              <a:ext cx="24384000" cy="154419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08854" tIns="108854" rIns="108854" bIns="108854" numCol="1" anchor="ctr">
              <a:spAutoFit/>
            </a:bodyPr>
            <a:lstStyle>
              <a:lvl1pPr defTabSz="457200">
                <a:defRPr sz="8800">
                  <a:solidFill>
                    <a:srgbClr val="FFFFFF"/>
                  </a:solidFill>
                </a:defRPr>
              </a:lvl1pPr>
            </a:lstStyle>
            <a:p>
              <a:pPr/>
              <a:r>
                <a:t>How to Prepare for cs107</a:t>
              </a:r>
            </a:p>
          </p:txBody>
        </p:sp>
      </p:grpSp>
      <p:sp>
        <p:nvSpPr>
          <p:cNvPr id="673" name="Pointer arithmetic is really important in C, and you have to understand it."/>
          <p:cNvSpPr txBox="1"/>
          <p:nvPr>
            <p:ph type="title" idx="4294967295"/>
          </p:nvPr>
        </p:nvSpPr>
        <p:spPr>
          <a:xfrm>
            <a:off x="1587037" y="3345878"/>
            <a:ext cx="20940901" cy="4000751"/>
          </a:xfrm>
          <a:prstGeom prst="rect">
            <a:avLst/>
          </a:prstGeom>
        </p:spPr>
        <p:txBody>
          <a:bodyPr anchor="t">
            <a:noAutofit/>
          </a:bodyPr>
          <a:lstStyle/>
          <a:p>
            <a:pPr marL="827405" indent="-444500" defTabSz="546100">
              <a:lnSpc>
                <a:spcPct val="90000"/>
              </a:lnSpc>
              <a:buClr>
                <a:srgbClr val="777775"/>
              </a:buClr>
              <a:buSzPct val="115000"/>
              <a:buChar char="•"/>
              <a:defRPr sz="4700">
                <a:solidFill>
                  <a:srgbClr val="5C89A5"/>
                </a:solidFill>
              </a:defRPr>
            </a:pPr>
            <a:r>
              <a:rPr>
                <a:latin typeface="Courier"/>
                <a:ea typeface="Courier"/>
                <a:cs typeface="Courier"/>
                <a:sym typeface="Courier"/>
              </a:rPr>
              <a:t>Pointer arithmetic is really important in C, and you have to understand it.</a:t>
            </a:r>
            <a:endParaRPr>
              <a:latin typeface="Courier"/>
              <a:ea typeface="Courier"/>
              <a:cs typeface="Courier"/>
              <a:sym typeface="Courier"/>
            </a:endParaRPr>
          </a:p>
          <a:p>
            <a:pPr defTabSz="457200">
              <a:tabLst>
                <a:tab pos="1092200" algn="l"/>
              </a:tabLst>
              <a:defRPr sz="2900">
                <a:latin typeface="Menlo"/>
                <a:ea typeface="Menlo"/>
                <a:cs typeface="Menlo"/>
                <a:sym typeface="Menlo"/>
              </a:defRPr>
            </a:pPr>
            <a:r>
              <a:rPr>
                <a:latin typeface="Courier"/>
                <a:ea typeface="Courier"/>
                <a:cs typeface="Courier"/>
                <a:sym typeface="Courier"/>
              </a:rPr>
              <a:t>	</a:t>
            </a:r>
          </a:p>
        </p:txBody>
      </p:sp>
      <p:sp>
        <p:nvSpPr>
          <p:cNvPr id="674" name="Going from C++ to C (back to our example)"/>
          <p:cNvSpPr txBox="1"/>
          <p:nvPr/>
        </p:nvSpPr>
        <p:spPr>
          <a:xfrm>
            <a:off x="1633972" y="1832735"/>
            <a:ext cx="17942704" cy="10605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lvl1pPr marL="382905" algn="l" defTabSz="546100">
              <a:lnSpc>
                <a:spcPct val="90000"/>
              </a:lnSpc>
              <a:defRPr sz="6000">
                <a:solidFill>
                  <a:srgbClr val="5C89A5"/>
                </a:solidFill>
              </a:defRPr>
            </a:lvl1pPr>
          </a:lstStyle>
          <a:p>
            <a:pPr/>
            <a:r>
              <a:t>Going from C++ to C (back to our example)</a:t>
            </a:r>
          </a:p>
        </p:txBody>
      </p:sp>
      <p:sp>
        <p:nvSpPr>
          <p:cNvPr id="675" name="int main() {…"/>
          <p:cNvSpPr txBox="1"/>
          <p:nvPr/>
        </p:nvSpPr>
        <p:spPr>
          <a:xfrm>
            <a:off x="1713796" y="5441404"/>
            <a:ext cx="10720761" cy="6346191"/>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defTabSz="457200">
              <a:tabLst>
                <a:tab pos="1092200" algn="l"/>
              </a:tabLst>
              <a:defRPr sz="2800">
                <a:latin typeface="Menlo"/>
                <a:ea typeface="Menlo"/>
                <a:cs typeface="Menlo"/>
                <a:sym typeface="Menlo"/>
              </a:defRPr>
            </a:pPr>
            <a:r>
              <a:rPr>
                <a:solidFill>
                  <a:srgbClr val="C32275"/>
                </a:solidFill>
              </a:rPr>
              <a:t>int</a:t>
            </a:r>
            <a:r>
              <a:t> main() {</a:t>
            </a:r>
          </a:p>
          <a:p>
            <a:pPr algn="l" defTabSz="457200">
              <a:tabLst>
                <a:tab pos="1092200" algn="l"/>
              </a:tabLst>
              <a:defRPr sz="2800">
                <a:solidFill>
                  <a:srgbClr val="1D9421"/>
                </a:solidFill>
                <a:latin typeface="Menlo"/>
                <a:ea typeface="Menlo"/>
                <a:cs typeface="Menlo"/>
                <a:sym typeface="Menlo"/>
              </a:defRPr>
            </a:pPr>
            <a:r>
              <a:rPr>
                <a:solidFill>
                  <a:srgbClr val="000000"/>
                </a:solidFill>
              </a:rPr>
              <a:t>			</a:t>
            </a:r>
            <a:r>
              <a:t>/* an array of 10 ints */</a:t>
            </a:r>
            <a:endParaRPr>
              <a:solidFill>
                <a:srgbClr val="000000"/>
              </a:solidFill>
            </a:endParaRPr>
          </a:p>
          <a:p>
            <a:pPr algn="l" defTabSz="457200">
              <a:tabLst>
                <a:tab pos="1092200" algn="l"/>
              </a:tabLst>
              <a:defRPr sz="2800">
                <a:latin typeface="Menlo"/>
                <a:ea typeface="Menlo"/>
                <a:cs typeface="Menlo"/>
                <a:sym typeface="Menlo"/>
              </a:defRPr>
            </a:pPr>
            <a:r>
              <a:t>			</a:t>
            </a:r>
            <a:r>
              <a:rPr>
                <a:solidFill>
                  <a:srgbClr val="C32275"/>
                </a:solidFill>
              </a:rPr>
              <a:t>int</a:t>
            </a:r>
            <a:r>
              <a:t> *int_ptr;</a:t>
            </a:r>
          </a:p>
          <a:p>
            <a:pPr algn="l" defTabSz="457200">
              <a:tabLst>
                <a:tab pos="1092200" algn="l"/>
              </a:tabLst>
              <a:defRPr sz="2800">
                <a:latin typeface="Menlo"/>
                <a:ea typeface="Menlo"/>
                <a:cs typeface="Menlo"/>
                <a:sym typeface="Menlo"/>
              </a:defRPr>
            </a:pPr>
            <a:r>
              <a:t>			int_ptr = (</a:t>
            </a:r>
            <a:r>
              <a:rPr>
                <a:solidFill>
                  <a:srgbClr val="C32275"/>
                </a:solidFill>
              </a:rPr>
              <a:t>int</a:t>
            </a:r>
            <a:r>
              <a:t> *)</a:t>
            </a:r>
            <a:r>
              <a:rPr>
                <a:solidFill>
                  <a:srgbClr val="3D1D81"/>
                </a:solidFill>
              </a:rPr>
              <a:t>malloc</a:t>
            </a:r>
            <a:r>
              <a:t>(</a:t>
            </a:r>
            <a:r>
              <a:rPr>
                <a:solidFill>
                  <a:srgbClr val="C32275"/>
                </a:solidFill>
              </a:rPr>
              <a:t>sizeof</a:t>
            </a:r>
            <a:r>
              <a:t>(</a:t>
            </a:r>
            <a:r>
              <a:rPr>
                <a:solidFill>
                  <a:srgbClr val="C32275"/>
                </a:solidFill>
              </a:rPr>
              <a:t>int</a:t>
            </a:r>
            <a:r>
              <a:t>)*</a:t>
            </a:r>
            <a:r>
              <a:rPr>
                <a:solidFill>
                  <a:srgbClr val="0435FF"/>
                </a:solidFill>
              </a:rPr>
              <a:t>10</a:t>
            </a:r>
            <a:r>
              <a:t>);</a:t>
            </a:r>
          </a:p>
          <a:p>
            <a:pPr algn="l" defTabSz="457200">
              <a:tabLst>
                <a:tab pos="1092200" algn="l"/>
              </a:tabLst>
              <a:defRPr sz="2800">
                <a:latin typeface="Menlo"/>
                <a:ea typeface="Menlo"/>
                <a:cs typeface="Menlo"/>
                <a:sym typeface="Menlo"/>
              </a:defRPr>
            </a:pPr>
            <a:r>
              <a:t>	</a:t>
            </a:r>
          </a:p>
          <a:p>
            <a:pPr algn="l" defTabSz="457200">
              <a:tabLst>
                <a:tab pos="1092200" algn="l"/>
              </a:tabLst>
              <a:defRPr sz="2800">
                <a:latin typeface="Menlo"/>
                <a:ea typeface="Menlo"/>
                <a:cs typeface="Menlo"/>
                <a:sym typeface="Menlo"/>
              </a:defRPr>
            </a:pPr>
            <a:r>
              <a:t>			</a:t>
            </a:r>
            <a:r>
              <a:rPr>
                <a:solidFill>
                  <a:srgbClr val="C32275"/>
                </a:solidFill>
              </a:rPr>
              <a:t>int</a:t>
            </a:r>
            <a:r>
              <a:t> i;</a:t>
            </a:r>
          </a:p>
          <a:p>
            <a:pPr algn="l" defTabSz="457200">
              <a:tabLst>
                <a:tab pos="1092200" algn="l"/>
              </a:tabLst>
              <a:defRPr sz="2800">
                <a:latin typeface="Menlo"/>
                <a:ea typeface="Menlo"/>
                <a:cs typeface="Menlo"/>
                <a:sym typeface="Menlo"/>
              </a:defRPr>
            </a:pPr>
            <a:r>
              <a:t>			</a:t>
            </a:r>
            <a:r>
              <a:rPr>
                <a:solidFill>
                  <a:srgbClr val="C32275"/>
                </a:solidFill>
              </a:rPr>
              <a:t>for</a:t>
            </a:r>
            <a:r>
              <a:t>(i=</a:t>
            </a:r>
            <a:r>
              <a:rPr>
                <a:solidFill>
                  <a:srgbClr val="0435FF"/>
                </a:solidFill>
              </a:rPr>
              <a:t>0</a:t>
            </a:r>
            <a:r>
              <a:t>;i&lt;</a:t>
            </a:r>
            <a:r>
              <a:rPr>
                <a:solidFill>
                  <a:srgbClr val="0435FF"/>
                </a:solidFill>
              </a:rPr>
              <a:t>10</a:t>
            </a:r>
            <a:r>
              <a:t>;i++) {</a:t>
            </a:r>
          </a:p>
          <a:p>
            <a:pPr algn="l" defTabSz="457200">
              <a:tabLst>
                <a:tab pos="1092200" algn="l"/>
              </a:tabLst>
              <a:defRPr sz="2800">
                <a:latin typeface="Menlo"/>
                <a:ea typeface="Menlo"/>
                <a:cs typeface="Menlo"/>
                <a:sym typeface="Menlo"/>
              </a:defRPr>
            </a:pPr>
            <a:r>
              <a:t>					*(int_ptr+i)=i*</a:t>
            </a:r>
            <a:r>
              <a:rPr>
                <a:solidFill>
                  <a:srgbClr val="0435FF"/>
                </a:solidFill>
              </a:rPr>
              <a:t>10</a:t>
            </a:r>
            <a:r>
              <a:t>;</a:t>
            </a:r>
          </a:p>
          <a:p>
            <a:pPr algn="l" defTabSz="457200">
              <a:tabLst>
                <a:tab pos="1092200" algn="l"/>
              </a:tabLst>
              <a:defRPr sz="2800">
                <a:latin typeface="Menlo"/>
                <a:ea typeface="Menlo"/>
                <a:cs typeface="Menlo"/>
                <a:sym typeface="Menlo"/>
              </a:defRPr>
            </a:pPr>
            <a:r>
              <a:t>			}</a:t>
            </a:r>
          </a:p>
          <a:p>
            <a:pPr algn="l" defTabSz="457200">
              <a:tabLst>
                <a:tab pos="1092200" algn="l"/>
              </a:tabLst>
              <a:defRPr sz="2800">
                <a:latin typeface="Menlo"/>
                <a:ea typeface="Menlo"/>
                <a:cs typeface="Menlo"/>
                <a:sym typeface="Menlo"/>
              </a:defRPr>
            </a:pPr>
            <a:r>
              <a:t>			</a:t>
            </a:r>
            <a:r>
              <a:rPr>
                <a:solidFill>
                  <a:srgbClr val="C32275"/>
                </a:solidFill>
              </a:rPr>
              <a:t>for</a:t>
            </a:r>
            <a:r>
              <a:t>(i=</a:t>
            </a:r>
            <a:r>
              <a:rPr>
                <a:solidFill>
                  <a:srgbClr val="0435FF"/>
                </a:solidFill>
              </a:rPr>
              <a:t>0</a:t>
            </a:r>
            <a:r>
              <a:t>;i&lt;</a:t>
            </a:r>
            <a:r>
              <a:rPr>
                <a:solidFill>
                  <a:srgbClr val="0435FF"/>
                </a:solidFill>
              </a:rPr>
              <a:t>5</a:t>
            </a:r>
            <a:r>
              <a:t>;i++) {</a:t>
            </a:r>
          </a:p>
          <a:p>
            <a:pPr algn="l" defTabSz="457200">
              <a:tabLst>
                <a:tab pos="1092200" algn="l"/>
              </a:tabLst>
              <a:defRPr sz="2800">
                <a:latin typeface="Menlo"/>
                <a:ea typeface="Menlo"/>
                <a:cs typeface="Menlo"/>
                <a:sym typeface="Menlo"/>
              </a:defRPr>
            </a:pPr>
            <a:r>
              <a:t>					</a:t>
            </a:r>
            <a:r>
              <a:rPr>
                <a:solidFill>
                  <a:srgbClr val="3D1D81"/>
                </a:solidFill>
              </a:rPr>
              <a:t>printf</a:t>
            </a:r>
            <a:r>
              <a:t>(</a:t>
            </a:r>
            <a:r>
              <a:rPr>
                <a:solidFill>
                  <a:srgbClr val="C91B13"/>
                </a:solidFill>
              </a:rPr>
              <a:t>"%d\n"</a:t>
            </a:r>
            <a:r>
              <a:t>,*(int_ptr+i*</a:t>
            </a:r>
            <a:r>
              <a:rPr>
                <a:solidFill>
                  <a:srgbClr val="0435FF"/>
                </a:solidFill>
              </a:rPr>
              <a:t>2</a:t>
            </a:r>
            <a:r>
              <a:t>));</a:t>
            </a:r>
          </a:p>
          <a:p>
            <a:pPr algn="l" defTabSz="457200">
              <a:tabLst>
                <a:tab pos="1092200" algn="l"/>
              </a:tabLst>
              <a:defRPr sz="2800">
                <a:latin typeface="Menlo"/>
                <a:ea typeface="Menlo"/>
                <a:cs typeface="Menlo"/>
                <a:sym typeface="Menlo"/>
              </a:defRPr>
            </a:pPr>
            <a:r>
              <a:t>			}</a:t>
            </a:r>
          </a:p>
          <a:p>
            <a:pPr algn="l" defTabSz="457200">
              <a:tabLst>
                <a:tab pos="1092200" algn="l"/>
              </a:tabLst>
              <a:defRPr sz="2800">
                <a:latin typeface="Menlo"/>
                <a:ea typeface="Menlo"/>
                <a:cs typeface="Menlo"/>
                <a:sym typeface="Menlo"/>
              </a:defRPr>
            </a:pPr>
            <a:r>
              <a:t>			</a:t>
            </a:r>
            <a:r>
              <a:rPr>
                <a:solidFill>
                  <a:srgbClr val="3D1D81"/>
                </a:solidFill>
              </a:rPr>
              <a:t>free</a:t>
            </a:r>
            <a:r>
              <a:t>(int_ptr);</a:t>
            </a:r>
          </a:p>
          <a:p>
            <a:pPr lvl="1" marL="382905" indent="640933" algn="l" defTabSz="546100">
              <a:lnSpc>
                <a:spcPct val="90000"/>
              </a:lnSpc>
              <a:buClr>
                <a:srgbClr val="777775"/>
              </a:buClr>
              <a:defRPr b="1" sz="2900">
                <a:solidFill>
                  <a:srgbClr val="5C89A5"/>
                </a:solidFill>
                <a:latin typeface="Courier New"/>
                <a:ea typeface="Courier New"/>
                <a:cs typeface="Courier New"/>
                <a:sym typeface="Courier New"/>
              </a:defRPr>
            </a:pPr>
            <a:r>
              <a:t>		  return 0;</a:t>
            </a:r>
          </a:p>
          <a:p>
            <a:pPr lvl="1" marL="382905" indent="640933" algn="l" defTabSz="546100">
              <a:lnSpc>
                <a:spcPct val="90000"/>
              </a:lnSpc>
              <a:buClr>
                <a:srgbClr val="777775"/>
              </a:buClr>
              <a:defRPr b="1" sz="2900">
                <a:solidFill>
                  <a:srgbClr val="5C89A5"/>
                </a:solidFill>
                <a:latin typeface="Courier New"/>
                <a:ea typeface="Courier New"/>
                <a:cs typeface="Courier New"/>
                <a:sym typeface="Courier New"/>
              </a:defRPr>
            </a:pPr>
            <a:r>
              <a:t>}</a:t>
            </a:r>
          </a:p>
        </p:txBody>
      </p:sp>
      <p:sp>
        <p:nvSpPr>
          <p:cNvPr id="676" name="What will this print out?"/>
          <p:cNvSpPr txBox="1"/>
          <p:nvPr/>
        </p:nvSpPr>
        <p:spPr>
          <a:xfrm>
            <a:off x="14040420" y="7973733"/>
            <a:ext cx="4951896" cy="128153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546100">
              <a:defRPr sz="3900">
                <a:solidFill>
                  <a:srgbClr val="7F0325"/>
                </a:solidFill>
                <a:latin typeface="Helvetica Neue Bold Condensed"/>
                <a:ea typeface="Helvetica Neue Bold Condensed"/>
                <a:cs typeface="Helvetica Neue Bold Condensed"/>
                <a:sym typeface="Helvetica Neue Bold Condensed"/>
              </a:defRPr>
            </a:lvl1pPr>
          </a:lstStyle>
          <a:p>
            <a:pPr/>
            <a:r>
              <a:t>What will this print out?</a:t>
            </a:r>
          </a:p>
        </p:txBody>
      </p:sp>
      <p:sp>
        <p:nvSpPr>
          <p:cNvPr id="677" name="Line"/>
          <p:cNvSpPr/>
          <p:nvPr/>
        </p:nvSpPr>
        <p:spPr>
          <a:xfrm flipH="1">
            <a:off x="10721156" y="8428028"/>
            <a:ext cx="3180758" cy="1271553"/>
          </a:xfrm>
          <a:prstGeom prst="line">
            <a:avLst/>
          </a:prstGeom>
          <a:ln w="76200">
            <a:solidFill>
              <a:srgbClr val="7F0325"/>
            </a:solidFill>
            <a:miter lim="400000"/>
            <a:tailEnd type="triangle"/>
          </a:ln>
        </p:spPr>
        <p:txBody>
          <a:bodyPr lIns="50800" tIns="50800" rIns="50800" bIns="50800" anchor="ctr"/>
          <a:lstStyle/>
          <a:p>
            <a:pPr defTabSz="546100">
              <a:defRPr sz="28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678" name="0…"/>
          <p:cNvSpPr txBox="1"/>
          <p:nvPr/>
        </p:nvSpPr>
        <p:spPr>
          <a:xfrm>
            <a:off x="15795088" y="9179747"/>
            <a:ext cx="708661" cy="307223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defTabSz="546100">
              <a:defRPr sz="3900">
                <a:solidFill>
                  <a:srgbClr val="7F0325"/>
                </a:solidFill>
                <a:latin typeface="Helvetica Neue Bold Condensed"/>
                <a:ea typeface="Helvetica Neue Bold Condensed"/>
                <a:cs typeface="Helvetica Neue Bold Condensed"/>
                <a:sym typeface="Helvetica Neue Bold Condensed"/>
              </a:defRPr>
            </a:pPr>
            <a:r>
              <a:t>0</a:t>
            </a:r>
          </a:p>
          <a:p>
            <a:pPr algn="l" defTabSz="546100">
              <a:defRPr sz="3900">
                <a:solidFill>
                  <a:srgbClr val="7F0325"/>
                </a:solidFill>
                <a:latin typeface="Helvetica Neue Bold Condensed"/>
                <a:ea typeface="Helvetica Neue Bold Condensed"/>
                <a:cs typeface="Helvetica Neue Bold Condensed"/>
                <a:sym typeface="Helvetica Neue Bold Condensed"/>
              </a:defRPr>
            </a:pPr>
            <a:r>
              <a:t>20</a:t>
            </a:r>
          </a:p>
          <a:p>
            <a:pPr algn="l" defTabSz="546100">
              <a:defRPr sz="3900">
                <a:solidFill>
                  <a:srgbClr val="7F0325"/>
                </a:solidFill>
                <a:latin typeface="Helvetica Neue Bold Condensed"/>
                <a:ea typeface="Helvetica Neue Bold Condensed"/>
                <a:cs typeface="Helvetica Neue Bold Condensed"/>
                <a:sym typeface="Helvetica Neue Bold Condensed"/>
              </a:defRPr>
            </a:pPr>
            <a:r>
              <a:t>40</a:t>
            </a:r>
          </a:p>
          <a:p>
            <a:pPr algn="l" defTabSz="546100">
              <a:defRPr sz="3900">
                <a:solidFill>
                  <a:srgbClr val="7F0325"/>
                </a:solidFill>
                <a:latin typeface="Helvetica Neue Bold Condensed"/>
                <a:ea typeface="Helvetica Neue Bold Condensed"/>
                <a:cs typeface="Helvetica Neue Bold Condensed"/>
                <a:sym typeface="Helvetica Neue Bold Condensed"/>
              </a:defRPr>
            </a:pPr>
            <a:r>
              <a:t>60</a:t>
            </a:r>
          </a:p>
          <a:p>
            <a:pPr algn="l" defTabSz="546100">
              <a:defRPr sz="3900">
                <a:solidFill>
                  <a:srgbClr val="7F0325"/>
                </a:solidFill>
                <a:latin typeface="Helvetica Neue Bold Condensed"/>
                <a:ea typeface="Helvetica Neue Bold Condensed"/>
                <a:cs typeface="Helvetica Neue Bold Condensed"/>
                <a:sym typeface="Helvetica Neue Bold Condensed"/>
              </a:defRPr>
            </a:pPr>
            <a:r>
              <a:t>80</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67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678" grpId="1"/>
    </p:bldLst>
  </p:timing>
</p:sld>
</file>

<file path=ppt/slides/slide4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680" name="image61.png" descr="image61.png"/>
          <p:cNvPicPr>
            <a:picLocks noChangeAspect="1"/>
          </p:cNvPicPr>
          <p:nvPr/>
        </p:nvPicPr>
        <p:blipFill>
          <a:blip r:embed="rId2">
            <a:extLst/>
          </a:blip>
          <a:stretch>
            <a:fillRect/>
          </a:stretch>
        </p:blipFill>
        <p:spPr>
          <a:xfrm>
            <a:off x="5334000" y="0"/>
            <a:ext cx="13716000" cy="13716000"/>
          </a:xfrm>
          <a:prstGeom prst="rect">
            <a:avLst/>
          </a:prstGeom>
          <a:ln w="12700">
            <a:miter lim="400000"/>
          </a:ln>
        </p:spPr>
      </p:pic>
      <p:sp>
        <p:nvSpPr>
          <p:cNvPr id="681" name="CS107E…"/>
          <p:cNvSpPr txBox="1"/>
          <p:nvPr/>
        </p:nvSpPr>
        <p:spPr>
          <a:xfrm>
            <a:off x="5747467" y="3147710"/>
            <a:ext cx="11917046" cy="1747948"/>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defRPr sz="5400">
                <a:solidFill>
                  <a:srgbClr val="FFFFFF"/>
                </a:solidFill>
              </a:defRPr>
            </a:pPr>
            <a:r>
              <a:t>CS107E</a:t>
            </a:r>
          </a:p>
          <a:p>
            <a:pPr>
              <a:defRPr sz="5400">
                <a:solidFill>
                  <a:srgbClr val="FFFFFF"/>
                </a:solidFill>
              </a:defRPr>
            </a:pPr>
            <a:r>
              <a:t>Computer Systems from the Ground Up</a:t>
            </a:r>
          </a:p>
        </p:txBody>
      </p:sp>
      <p:grpSp>
        <p:nvGrpSpPr>
          <p:cNvPr id="684" name="Group"/>
          <p:cNvGrpSpPr/>
          <p:nvPr/>
        </p:nvGrpSpPr>
        <p:grpSpPr>
          <a:xfrm>
            <a:off x="6351" y="-31432"/>
            <a:ext cx="24384001" cy="1544192"/>
            <a:chOff x="0" y="0"/>
            <a:chExt cx="24384000" cy="1544191"/>
          </a:xfrm>
        </p:grpSpPr>
        <p:sp>
          <p:nvSpPr>
            <p:cNvPr id="682" name="Rectangle"/>
            <p:cNvSpPr/>
            <p:nvPr/>
          </p:nvSpPr>
          <p:spPr>
            <a:xfrm>
              <a:off x="0" y="31431"/>
              <a:ext cx="24384000" cy="1481329"/>
            </a:xfrm>
            <a:prstGeom prst="rect">
              <a:avLst/>
            </a:prstGeom>
            <a:solidFill>
              <a:srgbClr val="7E0225"/>
            </a:solidFill>
            <a:ln w="12700" cap="flat">
              <a:noFill/>
              <a:miter lim="400000"/>
            </a:ln>
            <a:effectLst/>
          </p:spPr>
          <p:txBody>
            <a:bodyPr wrap="square" lIns="50800" tIns="50800" rIns="50800" bIns="50800" numCol="1" anchor="ctr">
              <a:noAutofit/>
            </a:bodyPr>
            <a:lstStyle/>
            <a:p>
              <a:pPr defTabSz="457200">
                <a:defRPr sz="8800">
                  <a:solidFill>
                    <a:srgbClr val="FFFFFF"/>
                  </a:solidFill>
                </a:defRPr>
              </a:pPr>
            </a:p>
          </p:txBody>
        </p:sp>
        <p:sp>
          <p:nvSpPr>
            <p:cNvPr id="683" name="CS107E"/>
            <p:cNvSpPr txBox="1"/>
            <p:nvPr/>
          </p:nvSpPr>
          <p:spPr>
            <a:xfrm>
              <a:off x="0" y="0"/>
              <a:ext cx="24384000" cy="154419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08854" tIns="108854" rIns="108854" bIns="108854" numCol="1" anchor="ctr">
              <a:spAutoFit/>
            </a:bodyPr>
            <a:lstStyle>
              <a:lvl1pPr defTabSz="457200">
                <a:defRPr sz="8800">
                  <a:solidFill>
                    <a:srgbClr val="FFFFFF"/>
                  </a:solidFill>
                </a:defRPr>
              </a:lvl1pPr>
            </a:lstStyle>
            <a:p>
              <a:pPr/>
              <a:r>
                <a:t>CS107E</a:t>
              </a:r>
            </a:p>
          </p:txBody>
        </p:sp>
      </p:grpSp>
    </p:spTree>
  </p:cSld>
  <p:clrMapOvr>
    <a:masterClrMapping/>
  </p:clrMapOvr>
  <p:transition xmlns:p14="http://schemas.microsoft.com/office/powerpoint/2010/main" spd="med" advClick="1"/>
</p:sld>
</file>

<file path=ppt/slides/slide4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686" name="image62.png" descr="image62.png"/>
          <p:cNvPicPr>
            <a:picLocks noChangeAspect="1"/>
          </p:cNvPicPr>
          <p:nvPr/>
        </p:nvPicPr>
        <p:blipFill>
          <a:blip r:embed="rId2">
            <a:extLst/>
          </a:blip>
          <a:stretch>
            <a:fillRect/>
          </a:stretch>
        </p:blipFill>
        <p:spPr>
          <a:xfrm>
            <a:off x="3574625" y="2423882"/>
            <a:ext cx="13228222" cy="8187197"/>
          </a:xfrm>
          <a:prstGeom prst="rect">
            <a:avLst/>
          </a:prstGeom>
          <a:ln w="12700">
            <a:miter lim="400000"/>
          </a:ln>
        </p:spPr>
      </p:pic>
      <p:pic>
        <p:nvPicPr>
          <p:cNvPr id="687" name="image63.png" descr="image63.png"/>
          <p:cNvPicPr>
            <a:picLocks noChangeAspect="1"/>
          </p:cNvPicPr>
          <p:nvPr/>
        </p:nvPicPr>
        <p:blipFill>
          <a:blip r:embed="rId3">
            <a:extLst/>
          </a:blip>
          <a:stretch>
            <a:fillRect/>
          </a:stretch>
        </p:blipFill>
        <p:spPr>
          <a:xfrm>
            <a:off x="15479334" y="8859849"/>
            <a:ext cx="5289177" cy="4475179"/>
          </a:xfrm>
          <a:prstGeom prst="rect">
            <a:avLst/>
          </a:prstGeom>
          <a:ln w="12700">
            <a:miter lim="400000"/>
          </a:ln>
        </p:spPr>
      </p:pic>
      <p:sp>
        <p:nvSpPr>
          <p:cNvPr id="688" name="Narrative driven"/>
          <p:cNvSpPr txBox="1"/>
          <p:nvPr/>
        </p:nvSpPr>
        <p:spPr>
          <a:xfrm>
            <a:off x="14863682" y="4811874"/>
            <a:ext cx="4192119" cy="797659"/>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sz="4800"/>
            </a:lvl1pPr>
          </a:lstStyle>
          <a:p>
            <a:pPr/>
            <a:r>
              <a:t>Narrative driven</a:t>
            </a:r>
          </a:p>
        </p:txBody>
      </p:sp>
      <p:sp>
        <p:nvSpPr>
          <p:cNvPr id="689" name="Foundations of…"/>
          <p:cNvSpPr txBox="1"/>
          <p:nvPr/>
        </p:nvSpPr>
        <p:spPr>
          <a:xfrm>
            <a:off x="14628149" y="2560297"/>
            <a:ext cx="4349396" cy="1521559"/>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defRPr sz="4800"/>
            </a:pPr>
            <a:r>
              <a:t>Foundations of </a:t>
            </a:r>
          </a:p>
          <a:p>
            <a:pPr>
              <a:defRPr sz="4800"/>
            </a:pPr>
            <a:r>
              <a:t>probability</a:t>
            </a:r>
          </a:p>
        </p:txBody>
      </p:sp>
      <p:sp>
        <p:nvSpPr>
          <p:cNvPr id="690" name="Intro to…"/>
          <p:cNvSpPr txBox="1"/>
          <p:nvPr/>
        </p:nvSpPr>
        <p:spPr>
          <a:xfrm>
            <a:off x="14778431" y="6189660"/>
            <a:ext cx="4760265" cy="1521558"/>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defRPr sz="4800"/>
            </a:pPr>
            <a:r>
              <a:t>Intro to </a:t>
            </a:r>
          </a:p>
          <a:p>
            <a:pPr>
              <a:defRPr sz="4800"/>
            </a:pPr>
            <a:r>
              <a:t>Machine Learning</a:t>
            </a:r>
          </a:p>
        </p:txBody>
      </p:sp>
      <p:grpSp>
        <p:nvGrpSpPr>
          <p:cNvPr id="693" name="Group"/>
          <p:cNvGrpSpPr/>
          <p:nvPr/>
        </p:nvGrpSpPr>
        <p:grpSpPr>
          <a:xfrm>
            <a:off x="6351" y="-31432"/>
            <a:ext cx="24384001" cy="1544192"/>
            <a:chOff x="0" y="0"/>
            <a:chExt cx="24384000" cy="1544191"/>
          </a:xfrm>
        </p:grpSpPr>
        <p:sp>
          <p:nvSpPr>
            <p:cNvPr id="691" name="Rectangle"/>
            <p:cNvSpPr/>
            <p:nvPr/>
          </p:nvSpPr>
          <p:spPr>
            <a:xfrm>
              <a:off x="0" y="31431"/>
              <a:ext cx="24384000" cy="1481329"/>
            </a:xfrm>
            <a:prstGeom prst="rect">
              <a:avLst/>
            </a:prstGeom>
            <a:solidFill>
              <a:srgbClr val="7E0225"/>
            </a:solidFill>
            <a:ln w="12700" cap="flat">
              <a:noFill/>
              <a:miter lim="400000"/>
            </a:ln>
            <a:effectLst/>
          </p:spPr>
          <p:txBody>
            <a:bodyPr wrap="square" lIns="50800" tIns="50800" rIns="50800" bIns="50800" numCol="1" anchor="ctr">
              <a:noAutofit/>
            </a:bodyPr>
            <a:lstStyle/>
            <a:p>
              <a:pPr defTabSz="457200">
                <a:defRPr sz="8800">
                  <a:solidFill>
                    <a:srgbClr val="FFFFFF"/>
                  </a:solidFill>
                </a:defRPr>
              </a:pPr>
            </a:p>
          </p:txBody>
        </p:sp>
        <p:sp>
          <p:nvSpPr>
            <p:cNvPr id="692" name="CS109"/>
            <p:cNvSpPr txBox="1"/>
            <p:nvPr/>
          </p:nvSpPr>
          <p:spPr>
            <a:xfrm>
              <a:off x="0" y="0"/>
              <a:ext cx="24384000" cy="154419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08854" tIns="108854" rIns="108854" bIns="108854" numCol="1" anchor="ctr">
              <a:spAutoFit/>
            </a:bodyPr>
            <a:lstStyle>
              <a:lvl1pPr defTabSz="457200">
                <a:defRPr sz="8800">
                  <a:solidFill>
                    <a:srgbClr val="FFFFFF"/>
                  </a:solidFill>
                </a:defRPr>
              </a:lvl1pPr>
            </a:lstStyle>
            <a:p>
              <a:pPr/>
              <a:r>
                <a:t>CS109</a:t>
              </a:r>
            </a:p>
          </p:txBody>
        </p:sp>
      </p:grpSp>
    </p:spTree>
  </p:cSld>
  <p:clrMapOvr>
    <a:masterClrMapping/>
  </p:clrMapOvr>
  <p:transition xmlns:p14="http://schemas.microsoft.com/office/powerpoint/2010/main" spd="med" advClick="1"/>
</p:sld>
</file>

<file path=ppt/slides/slide4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697" name="Group"/>
          <p:cNvGrpSpPr/>
          <p:nvPr/>
        </p:nvGrpSpPr>
        <p:grpSpPr>
          <a:xfrm>
            <a:off x="6351" y="-31432"/>
            <a:ext cx="24384001" cy="1544192"/>
            <a:chOff x="0" y="0"/>
            <a:chExt cx="24384000" cy="1544191"/>
          </a:xfrm>
        </p:grpSpPr>
        <p:sp>
          <p:nvSpPr>
            <p:cNvPr id="695" name="Rectangle"/>
            <p:cNvSpPr/>
            <p:nvPr/>
          </p:nvSpPr>
          <p:spPr>
            <a:xfrm>
              <a:off x="0" y="31431"/>
              <a:ext cx="24384000" cy="1481329"/>
            </a:xfrm>
            <a:prstGeom prst="rect">
              <a:avLst/>
            </a:prstGeom>
            <a:solidFill>
              <a:srgbClr val="7E0225"/>
            </a:solidFill>
            <a:ln w="12700" cap="flat">
              <a:noFill/>
              <a:miter lim="400000"/>
            </a:ln>
            <a:effectLst/>
          </p:spPr>
          <p:txBody>
            <a:bodyPr wrap="square" lIns="50800" tIns="50800" rIns="50800" bIns="50800" numCol="1" anchor="ctr">
              <a:noAutofit/>
            </a:bodyPr>
            <a:lstStyle/>
            <a:p>
              <a:pPr defTabSz="457200">
                <a:defRPr sz="8800">
                  <a:solidFill>
                    <a:srgbClr val="FFFFFF"/>
                  </a:solidFill>
                </a:defRPr>
              </a:pPr>
            </a:p>
          </p:txBody>
        </p:sp>
        <p:sp>
          <p:nvSpPr>
            <p:cNvPr id="696" name="Computer Science Affects Every Field"/>
            <p:cNvSpPr txBox="1"/>
            <p:nvPr/>
          </p:nvSpPr>
          <p:spPr>
            <a:xfrm>
              <a:off x="0" y="0"/>
              <a:ext cx="24384000" cy="154419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08854" tIns="108854" rIns="108854" bIns="108854" numCol="1" anchor="ctr">
              <a:spAutoFit/>
            </a:bodyPr>
            <a:lstStyle>
              <a:lvl1pPr defTabSz="457200">
                <a:defRPr sz="8800">
                  <a:solidFill>
                    <a:srgbClr val="FFFFFF"/>
                  </a:solidFill>
                </a:defRPr>
              </a:lvl1pPr>
            </a:lstStyle>
            <a:p>
              <a:pPr/>
              <a:r>
                <a:t>Computer Science Affects Every Field</a:t>
              </a:r>
            </a:p>
          </p:txBody>
        </p:sp>
      </p:grpSp>
      <p:pic>
        <p:nvPicPr>
          <p:cNvPr id="698" name="image67.jpeg" descr="image67.jpeg"/>
          <p:cNvPicPr>
            <a:picLocks noChangeAspect="1"/>
          </p:cNvPicPr>
          <p:nvPr/>
        </p:nvPicPr>
        <p:blipFill>
          <a:blip r:embed="rId2">
            <a:extLst/>
          </a:blip>
          <a:stretch>
            <a:fillRect/>
          </a:stretch>
        </p:blipFill>
        <p:spPr>
          <a:xfrm>
            <a:off x="19313287" y="4488474"/>
            <a:ext cx="4550860" cy="4742140"/>
          </a:xfrm>
          <a:prstGeom prst="rect">
            <a:avLst/>
          </a:prstGeom>
          <a:ln w="12700">
            <a:miter lim="400000"/>
          </a:ln>
        </p:spPr>
      </p:pic>
      <p:pic>
        <p:nvPicPr>
          <p:cNvPr id="699" name="image68.png" descr="image68.png"/>
          <p:cNvPicPr>
            <a:picLocks noChangeAspect="1"/>
          </p:cNvPicPr>
          <p:nvPr/>
        </p:nvPicPr>
        <p:blipFill>
          <a:blip r:embed="rId3">
            <a:extLst/>
          </a:blip>
          <a:stretch>
            <a:fillRect/>
          </a:stretch>
        </p:blipFill>
        <p:spPr>
          <a:xfrm>
            <a:off x="532557" y="4505209"/>
            <a:ext cx="4555225" cy="4713013"/>
          </a:xfrm>
          <a:prstGeom prst="rect">
            <a:avLst/>
          </a:prstGeom>
          <a:ln w="12700">
            <a:miter lim="400000"/>
          </a:ln>
        </p:spPr>
      </p:pic>
      <p:pic>
        <p:nvPicPr>
          <p:cNvPr id="700" name="image69.png" descr="image69.png"/>
          <p:cNvPicPr>
            <a:picLocks noChangeAspect="1"/>
          </p:cNvPicPr>
          <p:nvPr/>
        </p:nvPicPr>
        <p:blipFill>
          <a:blip r:embed="rId4">
            <a:extLst/>
          </a:blip>
          <a:stretch>
            <a:fillRect/>
          </a:stretch>
        </p:blipFill>
        <p:spPr>
          <a:xfrm>
            <a:off x="5229027" y="4475738"/>
            <a:ext cx="4555444" cy="4742498"/>
          </a:xfrm>
          <a:prstGeom prst="rect">
            <a:avLst/>
          </a:prstGeom>
          <a:ln w="12700">
            <a:miter lim="400000"/>
          </a:ln>
        </p:spPr>
      </p:pic>
      <p:pic>
        <p:nvPicPr>
          <p:cNvPr id="701" name="image70.png" descr="image70.png"/>
          <p:cNvPicPr>
            <a:picLocks noChangeAspect="1"/>
          </p:cNvPicPr>
          <p:nvPr/>
        </p:nvPicPr>
        <p:blipFill>
          <a:blip r:embed="rId5">
            <a:extLst/>
          </a:blip>
          <a:stretch>
            <a:fillRect/>
          </a:stretch>
        </p:blipFill>
        <p:spPr>
          <a:xfrm>
            <a:off x="9925715" y="4488477"/>
            <a:ext cx="4554221" cy="4742140"/>
          </a:xfrm>
          <a:prstGeom prst="rect">
            <a:avLst/>
          </a:prstGeom>
          <a:ln w="12700">
            <a:miter lim="400000"/>
          </a:ln>
        </p:spPr>
      </p:pic>
      <p:pic>
        <p:nvPicPr>
          <p:cNvPr id="702" name="image71.png" descr="image71.png"/>
          <p:cNvPicPr>
            <a:picLocks noChangeAspect="1"/>
          </p:cNvPicPr>
          <p:nvPr/>
        </p:nvPicPr>
        <p:blipFill>
          <a:blip r:embed="rId6">
            <a:extLst/>
          </a:blip>
          <a:stretch>
            <a:fillRect/>
          </a:stretch>
        </p:blipFill>
        <p:spPr>
          <a:xfrm>
            <a:off x="14621181" y="4509480"/>
            <a:ext cx="4553839" cy="4730722"/>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9" grpId="1" fill="hold">
                                  <p:stCondLst>
                                    <p:cond delay="0"/>
                                  </p:stCondLst>
                                  <p:iterate type="el" backwards="0">
                                    <p:tmAbs val="0"/>
                                  </p:iterate>
                                  <p:childTnLst>
                                    <p:set>
                                      <p:cBhvr>
                                        <p:cTn id="6" fill="hold"/>
                                        <p:tgtEl>
                                          <p:spTgt spid="699"/>
                                        </p:tgtEl>
                                        <p:attrNameLst>
                                          <p:attrName>style.visibility</p:attrName>
                                        </p:attrNameLst>
                                      </p:cBhvr>
                                      <p:to>
                                        <p:strVal val="visible"/>
                                      </p:to>
                                    </p:set>
                                    <p:animEffect filter="dissolve" transition="in">
                                      <p:cBhvr>
                                        <p:cTn id="7" dur="600"/>
                                        <p:tgtEl>
                                          <p:spTgt spid="699"/>
                                        </p:tgtEl>
                                      </p:cBhvr>
                                    </p:animEffect>
                                  </p:childTnLst>
                                </p:cTn>
                              </p:par>
                            </p:childTnLst>
                          </p:cTn>
                        </p:par>
                        <p:par>
                          <p:cTn id="8" fill="hold">
                            <p:stCondLst>
                              <p:cond delay="0"/>
                            </p:stCondLst>
                            <p:childTnLst>
                              <p:par>
                                <p:cTn id="9" presetClass="path" nodeType="afterEffect" presetSubtype="0" presetID="-1" grpId="2" decel="50000" fill="hold">
                                  <p:stCondLst>
                                    <p:cond delay="0"/>
                                  </p:stCondLst>
                                  <p:childTnLst>
                                    <p:animMotion path="M 0.000000 0.000000 L 0.055543 0.000000" origin="layout" pathEditMode="relative">
                                      <p:cBhvr>
                                        <p:cTn id="10" dur="800" fill="hold"/>
                                        <p:tgtEl>
                                          <p:spTgt spid="699"/>
                                        </p:tgtEl>
                                        <p:attrNameLst>
                                          <p:attrName>ppt_x</p:attrName>
                                          <p:attrName>ppt_y</p:attrName>
                                        </p:attrNameLst>
                                      </p:cBhvr>
                                    </p:animMotion>
                                  </p:childTnLst>
                                </p:cTn>
                              </p:par>
                            </p:childTnLst>
                          </p:cTn>
                        </p:par>
                      </p:childTnLst>
                    </p:cTn>
                  </p:par>
                  <p:par>
                    <p:cTn id="11" fill="hold">
                      <p:stCondLst>
                        <p:cond delay="indefinite"/>
                      </p:stCondLst>
                      <p:childTnLst>
                        <p:par>
                          <p:cTn id="12" fill="hold">
                            <p:stCondLst>
                              <p:cond delay="0"/>
                            </p:stCondLst>
                            <p:childTnLst>
                              <p:par>
                                <p:cTn id="13" presetClass="entr" nodeType="clickEffect" presetID="9" grpId="3" fill="hold">
                                  <p:stCondLst>
                                    <p:cond delay="0"/>
                                  </p:stCondLst>
                                  <p:iterate type="el" backwards="0">
                                    <p:tmAbs val="0"/>
                                  </p:iterate>
                                  <p:childTnLst>
                                    <p:set>
                                      <p:cBhvr>
                                        <p:cTn id="14" fill="hold"/>
                                        <p:tgtEl>
                                          <p:spTgt spid="700"/>
                                        </p:tgtEl>
                                        <p:attrNameLst>
                                          <p:attrName>style.visibility</p:attrName>
                                        </p:attrNameLst>
                                      </p:cBhvr>
                                      <p:to>
                                        <p:strVal val="visible"/>
                                      </p:to>
                                    </p:set>
                                    <p:animEffect filter="dissolve" transition="in">
                                      <p:cBhvr>
                                        <p:cTn id="15" dur="600"/>
                                        <p:tgtEl>
                                          <p:spTgt spid="700"/>
                                        </p:tgtEl>
                                      </p:cBhvr>
                                    </p:animEffect>
                                  </p:childTnLst>
                                </p:cTn>
                              </p:par>
                            </p:childTnLst>
                          </p:cTn>
                        </p:par>
                        <p:par>
                          <p:cTn id="16" fill="hold">
                            <p:stCondLst>
                              <p:cond delay="0"/>
                            </p:stCondLst>
                            <p:childTnLst>
                              <p:par>
                                <p:cTn id="17" presetClass="path" nodeType="afterEffect" presetSubtype="0" presetID="-1" grpId="4" decel="50000" fill="hold">
                                  <p:stCondLst>
                                    <p:cond delay="0"/>
                                  </p:stCondLst>
                                  <p:childTnLst>
                                    <p:animMotion path="M 0.000000 0.000000 L 0.055544 0.000000" origin="layout" pathEditMode="relative">
                                      <p:cBhvr>
                                        <p:cTn id="18" dur="800" fill="hold"/>
                                        <p:tgtEl>
                                          <p:spTgt spid="700"/>
                                        </p:tgtEl>
                                        <p:attrNameLst>
                                          <p:attrName>ppt_x</p:attrName>
                                          <p:attrName>ppt_y</p:attrName>
                                        </p:attrNameLst>
                                      </p:cBhvr>
                                    </p:animMotion>
                                  </p:childTnLst>
                                </p:cTn>
                              </p:par>
                            </p:childTnLst>
                          </p:cTn>
                        </p:par>
                      </p:childTnLst>
                    </p:cTn>
                  </p:par>
                  <p:par>
                    <p:cTn id="19" fill="hold">
                      <p:stCondLst>
                        <p:cond delay="indefinite"/>
                      </p:stCondLst>
                      <p:childTnLst>
                        <p:par>
                          <p:cTn id="20" fill="hold">
                            <p:stCondLst>
                              <p:cond delay="0"/>
                            </p:stCondLst>
                            <p:childTnLst>
                              <p:par>
                                <p:cTn id="21" presetClass="entr" nodeType="clickEffect" presetID="9" grpId="5" fill="hold">
                                  <p:stCondLst>
                                    <p:cond delay="0"/>
                                  </p:stCondLst>
                                  <p:iterate type="el" backwards="0">
                                    <p:tmAbs val="0"/>
                                  </p:iterate>
                                  <p:childTnLst>
                                    <p:set>
                                      <p:cBhvr>
                                        <p:cTn id="22" fill="hold"/>
                                        <p:tgtEl>
                                          <p:spTgt spid="701"/>
                                        </p:tgtEl>
                                        <p:attrNameLst>
                                          <p:attrName>style.visibility</p:attrName>
                                        </p:attrNameLst>
                                      </p:cBhvr>
                                      <p:to>
                                        <p:strVal val="visible"/>
                                      </p:to>
                                    </p:set>
                                    <p:animEffect filter="dissolve" transition="in">
                                      <p:cBhvr>
                                        <p:cTn id="23" dur="600"/>
                                        <p:tgtEl>
                                          <p:spTgt spid="701"/>
                                        </p:tgtEl>
                                      </p:cBhvr>
                                    </p:animEffect>
                                  </p:childTnLst>
                                </p:cTn>
                              </p:par>
                            </p:childTnLst>
                          </p:cTn>
                        </p:par>
                        <p:par>
                          <p:cTn id="24" fill="hold">
                            <p:stCondLst>
                              <p:cond delay="0"/>
                            </p:stCondLst>
                            <p:childTnLst>
                              <p:par>
                                <p:cTn id="25" presetClass="path" nodeType="afterEffect" presetSubtype="0" presetID="-1" grpId="6" decel="50000" fill="hold">
                                  <p:stCondLst>
                                    <p:cond delay="0"/>
                                  </p:stCondLst>
                                  <p:childTnLst>
                                    <p:animMotion path="M 0.000000 0.000000 L 0.055526 0.000000" origin="layout" pathEditMode="relative">
                                      <p:cBhvr>
                                        <p:cTn id="26" dur="800" fill="hold"/>
                                        <p:tgtEl>
                                          <p:spTgt spid="701"/>
                                        </p:tgtEl>
                                        <p:attrNameLst>
                                          <p:attrName>ppt_x</p:attrName>
                                          <p:attrName>ppt_y</p:attrName>
                                        </p:attrNameLst>
                                      </p:cBhvr>
                                    </p:animMotion>
                                  </p:childTnLst>
                                </p:cTn>
                              </p:par>
                            </p:childTnLst>
                          </p:cTn>
                        </p:par>
                      </p:childTnLst>
                    </p:cTn>
                  </p:par>
                  <p:par>
                    <p:cTn id="27" fill="hold">
                      <p:stCondLst>
                        <p:cond delay="indefinite"/>
                      </p:stCondLst>
                      <p:childTnLst>
                        <p:par>
                          <p:cTn id="28" fill="hold">
                            <p:stCondLst>
                              <p:cond delay="0"/>
                            </p:stCondLst>
                            <p:childTnLst>
                              <p:par>
                                <p:cTn id="29" presetClass="entr" nodeType="clickEffect" presetID="9" grpId="7" fill="hold">
                                  <p:stCondLst>
                                    <p:cond delay="0"/>
                                  </p:stCondLst>
                                  <p:iterate type="el" backwards="0">
                                    <p:tmAbs val="0"/>
                                  </p:iterate>
                                  <p:childTnLst>
                                    <p:set>
                                      <p:cBhvr>
                                        <p:cTn id="30" fill="hold"/>
                                        <p:tgtEl>
                                          <p:spTgt spid="702"/>
                                        </p:tgtEl>
                                        <p:attrNameLst>
                                          <p:attrName>style.visibility</p:attrName>
                                        </p:attrNameLst>
                                      </p:cBhvr>
                                      <p:to>
                                        <p:strVal val="visible"/>
                                      </p:to>
                                    </p:set>
                                    <p:animEffect filter="dissolve" transition="in">
                                      <p:cBhvr>
                                        <p:cTn id="31" dur="600"/>
                                        <p:tgtEl>
                                          <p:spTgt spid="702"/>
                                        </p:tgtEl>
                                      </p:cBhvr>
                                    </p:animEffect>
                                  </p:childTnLst>
                                </p:cTn>
                              </p:par>
                            </p:childTnLst>
                          </p:cTn>
                        </p:par>
                        <p:par>
                          <p:cTn id="32" fill="hold">
                            <p:stCondLst>
                              <p:cond delay="0"/>
                            </p:stCondLst>
                            <p:childTnLst>
                              <p:par>
                                <p:cTn id="33" presetClass="path" nodeType="afterEffect" presetSubtype="0" presetID="-1" grpId="8" decel="50000" fill="hold">
                                  <p:stCondLst>
                                    <p:cond delay="0"/>
                                  </p:stCondLst>
                                  <p:childTnLst>
                                    <p:animMotion path="M 0.000000 0.000000 L 0.055528 0.000000" origin="layout" pathEditMode="relative">
                                      <p:cBhvr>
                                        <p:cTn id="34" dur="800" fill="hold"/>
                                        <p:tgtEl>
                                          <p:spTgt spid="702"/>
                                        </p:tgtEl>
                                        <p:attrNameLst>
                                          <p:attrName>ppt_x</p:attrName>
                                          <p:attrName>ppt_y</p:attrName>
                                        </p:attrNameLst>
                                      </p:cBhvr>
                                    </p:animMotion>
                                  </p:childTnLst>
                                </p:cTn>
                              </p:par>
                            </p:childTnLst>
                          </p:cTn>
                        </p:par>
                      </p:childTnLst>
                    </p:cTn>
                  </p:par>
                  <p:par>
                    <p:cTn id="35" fill="hold">
                      <p:stCondLst>
                        <p:cond delay="indefinite"/>
                      </p:stCondLst>
                      <p:childTnLst>
                        <p:par>
                          <p:cTn id="36" fill="hold">
                            <p:stCondLst>
                              <p:cond delay="0"/>
                            </p:stCondLst>
                            <p:childTnLst>
                              <p:par>
                                <p:cTn id="37" presetClass="entr" nodeType="clickEffect" presetID="9" grpId="9" fill="hold">
                                  <p:stCondLst>
                                    <p:cond delay="0"/>
                                  </p:stCondLst>
                                  <p:iterate type="el" backwards="0">
                                    <p:tmAbs val="0"/>
                                  </p:iterate>
                                  <p:childTnLst>
                                    <p:set>
                                      <p:cBhvr>
                                        <p:cTn id="38" fill="hold"/>
                                        <p:tgtEl>
                                          <p:spTgt spid="698"/>
                                        </p:tgtEl>
                                        <p:attrNameLst>
                                          <p:attrName>style.visibility</p:attrName>
                                        </p:attrNameLst>
                                      </p:cBhvr>
                                      <p:to>
                                        <p:strVal val="visible"/>
                                      </p:to>
                                    </p:set>
                                    <p:animEffect filter="dissolve" transition="in">
                                      <p:cBhvr>
                                        <p:cTn id="39" dur="600"/>
                                        <p:tgtEl>
                                          <p:spTgt spid="698"/>
                                        </p:tgtEl>
                                      </p:cBhvr>
                                    </p:animEffect>
                                  </p:childTnLst>
                                </p:cTn>
                              </p:par>
                            </p:childTnLst>
                          </p:cTn>
                        </p:par>
                        <p:par>
                          <p:cTn id="40" fill="hold">
                            <p:stCondLst>
                              <p:cond delay="0"/>
                            </p:stCondLst>
                            <p:childTnLst>
                              <p:par>
                                <p:cTn id="41" presetClass="path" nodeType="afterEffect" presetSubtype="0" presetID="-1" grpId="10" decel="50000" fill="hold">
                                  <p:stCondLst>
                                    <p:cond delay="0"/>
                                  </p:stCondLst>
                                  <p:childTnLst>
                                    <p:animMotion path="M 0.000000 0.000000 L 0.055525 0.000000" origin="layout" pathEditMode="relative">
                                      <p:cBhvr>
                                        <p:cTn id="42" dur="800" fill="hold"/>
                                        <p:tgtEl>
                                          <p:spTgt spid="698"/>
                                        </p:tgtEl>
                                        <p:attrNameLst>
                                          <p:attrName>ppt_x</p:attrName>
                                          <p:attrName>ppt_y</p:attrName>
                                        </p:attrNameLst>
                                      </p:cBhvr>
                                    </p:animMotion>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699" grpId="1"/>
      <p:bldP build="whole" bldLvl="1" animBg="1" rev="0" advAuto="0" spid="701" grpId="5"/>
      <p:bldP build="whole" bldLvl="1" animBg="1" rev="0" advAuto="0" spid="702" grpId="7"/>
      <p:bldP build="whole" bldLvl="1" animBg="1" rev="0" advAuto="0" spid="698" grpId="9"/>
      <p:bldP build="whole" bldLvl="1" animBg="1" rev="0" advAuto="0" spid="700" grpId="3"/>
    </p:bldLst>
  </p:timing>
</p:sld>
</file>

<file path=ppt/slides/slide5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706" name="Group"/>
          <p:cNvGrpSpPr/>
          <p:nvPr/>
        </p:nvGrpSpPr>
        <p:grpSpPr>
          <a:xfrm>
            <a:off x="6351" y="-31432"/>
            <a:ext cx="24384001" cy="1544192"/>
            <a:chOff x="0" y="0"/>
            <a:chExt cx="24384000" cy="1544191"/>
          </a:xfrm>
        </p:grpSpPr>
        <p:sp>
          <p:nvSpPr>
            <p:cNvPr id="704" name="Rectangle"/>
            <p:cNvSpPr/>
            <p:nvPr/>
          </p:nvSpPr>
          <p:spPr>
            <a:xfrm>
              <a:off x="0" y="31431"/>
              <a:ext cx="24384000" cy="1481329"/>
            </a:xfrm>
            <a:prstGeom prst="rect">
              <a:avLst/>
            </a:prstGeom>
            <a:solidFill>
              <a:srgbClr val="7E0225"/>
            </a:solidFill>
            <a:ln w="12700" cap="flat">
              <a:noFill/>
              <a:miter lim="400000"/>
            </a:ln>
            <a:effectLst/>
          </p:spPr>
          <p:txBody>
            <a:bodyPr wrap="square" lIns="50800" tIns="50800" rIns="50800" bIns="50800" numCol="1" anchor="ctr">
              <a:noAutofit/>
            </a:bodyPr>
            <a:lstStyle/>
            <a:p>
              <a:pPr defTabSz="457200">
                <a:defRPr sz="8800">
                  <a:solidFill>
                    <a:srgbClr val="FFFFFF"/>
                  </a:solidFill>
                </a:defRPr>
              </a:pPr>
            </a:p>
          </p:txBody>
        </p:sp>
        <p:sp>
          <p:nvSpPr>
            <p:cNvPr id="705" name="Courses Aren't Necessary!"/>
            <p:cNvSpPr txBox="1"/>
            <p:nvPr/>
          </p:nvSpPr>
          <p:spPr>
            <a:xfrm>
              <a:off x="0" y="0"/>
              <a:ext cx="24384000" cy="154419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08854" tIns="108854" rIns="108854" bIns="108854" numCol="1" anchor="ctr">
              <a:spAutoFit/>
            </a:bodyPr>
            <a:lstStyle>
              <a:lvl1pPr defTabSz="457200">
                <a:defRPr sz="8800">
                  <a:solidFill>
                    <a:srgbClr val="FFFFFF"/>
                  </a:solidFill>
                </a:defRPr>
              </a:lvl1pPr>
            </a:lstStyle>
            <a:p>
              <a:pPr/>
              <a:r>
                <a:t>Courses Aren't Necessary!</a:t>
              </a:r>
            </a:p>
          </p:txBody>
        </p:sp>
      </p:grpSp>
      <p:sp>
        <p:nvSpPr>
          <p:cNvPr id="707" name="Things to learn on your own:…"/>
          <p:cNvSpPr txBox="1"/>
          <p:nvPr/>
        </p:nvSpPr>
        <p:spPr>
          <a:xfrm>
            <a:off x="495717" y="1868807"/>
            <a:ext cx="23405270" cy="1158036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defRPr sz="6000"/>
            </a:pPr>
            <a:r>
              <a:t>Things to learn on your own:</a:t>
            </a:r>
          </a:p>
          <a:p>
            <a:pPr marL="889000" indent="-889000" algn="l">
              <a:buSzPct val="75000"/>
              <a:buFont typeface="Helvetica Neue"/>
              <a:buChar char="•"/>
              <a:defRPr b="1" sz="4000">
                <a:latin typeface="Helvetica Neue"/>
                <a:ea typeface="Helvetica Neue"/>
                <a:cs typeface="Helvetica Neue"/>
                <a:sym typeface="Helvetica Neue"/>
              </a:defRPr>
            </a:pPr>
            <a:r>
              <a:t>A new language. Good candidates?</a:t>
            </a:r>
          </a:p>
          <a:p>
            <a:pPr lvl="1" marL="1524000" indent="-889000" algn="l">
              <a:buSzPct val="75000"/>
              <a:buFont typeface="Helvetica Neue"/>
              <a:buChar char="•"/>
              <a:defRPr sz="4000"/>
            </a:pPr>
            <a:r>
              <a:t>Python: used </a:t>
            </a:r>
            <a:r>
              <a:rPr i="1">
                <a:latin typeface="Helvetica Neue"/>
                <a:ea typeface="Helvetica Neue"/>
                <a:cs typeface="Helvetica Neue"/>
                <a:sym typeface="Helvetica Neue"/>
              </a:rPr>
              <a:t>everywhere</a:t>
            </a:r>
            <a:r>
              <a:t>, easy to learn, easy to write quick programs. Best online resource: </a:t>
            </a:r>
            <a:r>
              <a:rPr u="sng">
                <a:hlinkClick r:id="rId2" invalidUrl="" action="" tgtFrame="" tooltip="" history="1" highlightClick="0" endSnd="0"/>
              </a:rPr>
              <a:t>https://www.reddit.com/r/Python/</a:t>
            </a:r>
            <a:r>
              <a:t> (see right side-bar)</a:t>
            </a:r>
          </a:p>
          <a:p>
            <a:pPr lvl="1" marL="1524000" indent="-889000" algn="l">
              <a:buSzPct val="75000"/>
              <a:buFont typeface="Helvetica Neue"/>
              <a:buChar char="•"/>
              <a:defRPr sz="4000"/>
            </a:pPr>
            <a:r>
              <a:t>Haskell: a "functional" programming language. Best online resource: </a:t>
            </a:r>
            <a:r>
              <a:rPr i="1" u="sng">
                <a:solidFill>
                  <a:srgbClr val="0433FF"/>
                </a:solidFill>
                <a:latin typeface="Helvetica Neue"/>
                <a:ea typeface="Helvetica Neue"/>
                <a:cs typeface="Helvetica Neue"/>
                <a:sym typeface="Helvetica Neue"/>
                <a:hlinkClick r:id="rId3" invalidUrl="" action="" tgtFrame="" tooltip="" history="1" highlightClick="0" endSnd="0"/>
              </a:rPr>
              <a:t>Learn You a Haskell for Great Good</a:t>
            </a:r>
          </a:p>
          <a:p>
            <a:pPr marL="889000" indent="-889000" algn="l">
              <a:buSzPct val="75000"/>
              <a:buFont typeface="Helvetica Neue"/>
              <a:buChar char="•"/>
              <a:defRPr b="1" sz="4000">
                <a:latin typeface="Helvetica Neue"/>
                <a:ea typeface="Helvetica Neue"/>
                <a:cs typeface="Helvetica Neue"/>
                <a:sym typeface="Helvetica Neue"/>
              </a:defRPr>
            </a:pPr>
            <a:r>
              <a:t>iOS / Android Programming: Why not learn how to program your phone?</a:t>
            </a:r>
          </a:p>
          <a:p>
            <a:pPr lvl="1" marL="1524000" indent="-889000" algn="l">
              <a:buSzPct val="75000"/>
              <a:buFont typeface="Helvetica Neue"/>
              <a:buChar char="•"/>
              <a:defRPr sz="4000"/>
            </a:pPr>
            <a:r>
              <a:t>Best iOS resource: </a:t>
            </a:r>
            <a:r>
              <a:rPr u="sng">
                <a:hlinkClick r:id="rId4" invalidUrl="" action="" tgtFrame="" tooltip="" history="1" highlightClick="0" endSnd="0"/>
              </a:rPr>
              <a:t>https://www.raywenderlich.com</a:t>
            </a:r>
          </a:p>
          <a:p>
            <a:pPr lvl="1" marL="1524000" indent="-889000" algn="l">
              <a:buSzPct val="75000"/>
              <a:buFont typeface="Helvetica Neue"/>
              <a:buChar char="•"/>
              <a:defRPr sz="4000"/>
            </a:pPr>
            <a:r>
              <a:t>Good tutorials link: </a:t>
            </a:r>
            <a:r>
              <a:rPr u="sng">
                <a:hlinkClick r:id="rId5" invalidUrl="" action="" tgtFrame="" tooltip="" history="1" highlightClick="0" endSnd="0"/>
              </a:rPr>
              <a:t>http://equallysimple.com/best-android-development-video-tutorials/</a:t>
            </a:r>
            <a:r>
              <a:t> </a:t>
            </a:r>
          </a:p>
          <a:p>
            <a:pPr lvl="1" marL="1524000" indent="-889000" algn="l">
              <a:buSzPct val="75000"/>
              <a:buFont typeface="Helvetica Neue"/>
              <a:buChar char="•"/>
              <a:defRPr sz="4000"/>
            </a:pPr>
            <a:r>
              <a:t>Want to code for all phones (and the web, and the desktop?) Check out React Native: </a:t>
            </a:r>
            <a:r>
              <a:rPr u="sng">
                <a:hlinkClick r:id="rId6" invalidUrl="" action="" tgtFrame="" tooltip="" history="1" highlightClick="0" endSnd="0"/>
              </a:rPr>
              <a:t>https://facebook.github.io/react-native/</a:t>
            </a:r>
          </a:p>
          <a:p>
            <a:pPr marL="889000" indent="-889000" algn="l">
              <a:buSzPct val="75000"/>
              <a:buFont typeface="Helvetica Neue"/>
              <a:buChar char="•"/>
              <a:defRPr b="1" sz="4000">
                <a:latin typeface="Helvetica Neue"/>
                <a:ea typeface="Helvetica Neue"/>
                <a:cs typeface="Helvetica Neue"/>
                <a:sym typeface="Helvetica Neue"/>
              </a:defRPr>
            </a:pPr>
            <a:r>
              <a:t>Hardware: Raspberry Pi, Arduino, FPGA: Hardware is awesome!</a:t>
            </a:r>
          </a:p>
          <a:p>
            <a:pPr lvl="1" marL="1524000" indent="-889000" algn="l">
              <a:buSzPct val="75000"/>
              <a:buFont typeface="Helvetica Neue"/>
              <a:buChar char="•"/>
              <a:defRPr sz="4000"/>
            </a:pPr>
            <a:r>
              <a:t>Raspberry Pi resources: </a:t>
            </a:r>
            <a:r>
              <a:rPr u="sng">
                <a:hlinkClick r:id="rId7" invalidUrl="" action="" tgtFrame="" tooltip="" history="1" highlightClick="0" endSnd="0"/>
              </a:rPr>
              <a:t>https://www.reddit.com/r/raspberry_pi/</a:t>
            </a:r>
          </a:p>
          <a:p>
            <a:pPr lvl="1" marL="1524000" indent="-889000" algn="l">
              <a:buSzPct val="75000"/>
              <a:buFont typeface="Helvetica Neue"/>
              <a:buChar char="•"/>
              <a:defRPr sz="4000"/>
            </a:pPr>
            <a:r>
              <a:t>Arduino Resources: </a:t>
            </a:r>
            <a:r>
              <a:rPr u="sng">
                <a:hlinkClick r:id="rId8" invalidUrl="" action="" tgtFrame="" tooltip="" history="1" highlightClick="0" endSnd="0"/>
              </a:rPr>
              <a:t>https://www.reddit.com/r/arduino/</a:t>
            </a:r>
            <a:r>
              <a:t> </a:t>
            </a:r>
          </a:p>
          <a:p>
            <a:pPr lvl="1" marL="1524000" indent="-889000" algn="l">
              <a:buSzPct val="75000"/>
              <a:buFont typeface="Helvetica Neue"/>
              <a:buChar char="•"/>
              <a:defRPr sz="4000"/>
            </a:pPr>
            <a:r>
              <a:t>FPGA resources: </a:t>
            </a:r>
            <a:r>
              <a:rPr u="sng">
                <a:hlinkClick r:id="rId9" invalidUrl="" action="" tgtFrame="" tooltip="" history="1" highlightClick="0" endSnd="0"/>
              </a:rPr>
              <a:t>http://www.embedded.com/design/prototyping-and-development/4006429/FPGA-programming-step-by-step</a:t>
            </a:r>
            <a:r>
              <a:t> </a:t>
            </a:r>
          </a:p>
          <a:p>
            <a:pPr marL="889000" indent="-889000" algn="l">
              <a:buSzPct val="75000"/>
              <a:buFont typeface="Helvetica Neue"/>
              <a:buChar char="•"/>
              <a:defRPr b="1" sz="4000">
                <a:latin typeface="Helvetica Neue"/>
                <a:ea typeface="Helvetica Neue"/>
                <a:cs typeface="Helvetica Neue"/>
                <a:sym typeface="Helvetica Neue"/>
              </a:defRPr>
            </a:pPr>
            <a:r>
              <a:t>GPU and Multicore Programming: hard, but your code can </a:t>
            </a:r>
            <a:r>
              <a:rPr i="1"/>
              <a:t>fly</a:t>
            </a:r>
            <a:endParaRPr i="1"/>
          </a:p>
          <a:p>
            <a:pPr lvl="1" marL="1524000" indent="-889000" algn="l">
              <a:buSzPct val="75000"/>
              <a:buFont typeface="Helvetica Neue"/>
              <a:buChar char="•"/>
              <a:defRPr sz="4000"/>
            </a:pPr>
            <a:r>
              <a:t>Your GPU might have hundreds of individual processors. Resources: </a:t>
            </a:r>
            <a:r>
              <a:rPr u="sng">
                <a:hlinkClick r:id="rId10" invalidUrl="" action="" tgtFrame="" tooltip="" history="1" highlightClick="0" endSnd="0"/>
              </a:rPr>
              <a:t>http://gpgpu.org</a:t>
            </a:r>
            <a:r>
              <a:t> </a:t>
            </a:r>
          </a:p>
        </p:txBody>
      </p:sp>
    </p:spTree>
  </p:cSld>
  <p:clrMapOvr>
    <a:masterClrMapping/>
  </p:clrMapOvr>
  <p:transition xmlns:p14="http://schemas.microsoft.com/office/powerpoint/2010/main" spd="med" advClick="1"/>
</p:sld>
</file>

<file path=ppt/slides/slide5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711" name="Group"/>
          <p:cNvGrpSpPr/>
          <p:nvPr/>
        </p:nvGrpSpPr>
        <p:grpSpPr>
          <a:xfrm>
            <a:off x="6351" y="-31432"/>
            <a:ext cx="24384001" cy="1544192"/>
            <a:chOff x="0" y="0"/>
            <a:chExt cx="24384000" cy="1544191"/>
          </a:xfrm>
        </p:grpSpPr>
        <p:sp>
          <p:nvSpPr>
            <p:cNvPr id="709" name="Rectangle"/>
            <p:cNvSpPr/>
            <p:nvPr/>
          </p:nvSpPr>
          <p:spPr>
            <a:xfrm>
              <a:off x="0" y="31431"/>
              <a:ext cx="24384000" cy="1481329"/>
            </a:xfrm>
            <a:prstGeom prst="rect">
              <a:avLst/>
            </a:prstGeom>
            <a:solidFill>
              <a:srgbClr val="7E0225"/>
            </a:solidFill>
            <a:ln w="12700" cap="flat">
              <a:noFill/>
              <a:miter lim="400000"/>
            </a:ln>
            <a:effectLst/>
          </p:spPr>
          <p:txBody>
            <a:bodyPr wrap="square" lIns="50800" tIns="50800" rIns="50800" bIns="50800" numCol="1" anchor="ctr">
              <a:noAutofit/>
            </a:bodyPr>
            <a:lstStyle/>
            <a:p>
              <a:pPr defTabSz="457200">
                <a:defRPr sz="8800">
                  <a:solidFill>
                    <a:srgbClr val="FFFFFF"/>
                  </a:solidFill>
                </a:defRPr>
              </a:pPr>
            </a:p>
          </p:txBody>
        </p:sp>
        <p:sp>
          <p:nvSpPr>
            <p:cNvPr id="710" name="Python"/>
            <p:cNvSpPr txBox="1"/>
            <p:nvPr/>
          </p:nvSpPr>
          <p:spPr>
            <a:xfrm>
              <a:off x="0" y="0"/>
              <a:ext cx="24384000" cy="154419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08854" tIns="108854" rIns="108854" bIns="108854" numCol="1" anchor="ctr">
              <a:spAutoFit/>
            </a:bodyPr>
            <a:lstStyle>
              <a:lvl1pPr defTabSz="457200">
                <a:defRPr sz="8800">
                  <a:solidFill>
                    <a:srgbClr val="FFFFFF"/>
                  </a:solidFill>
                </a:defRPr>
              </a:lvl1pPr>
            </a:lstStyle>
            <a:p>
              <a:pPr/>
              <a:r>
                <a:t>Python</a:t>
              </a:r>
            </a:p>
          </p:txBody>
        </p:sp>
      </p:grpSp>
      <p:pic>
        <p:nvPicPr>
          <p:cNvPr id="712" name="Image" descr="Image"/>
          <p:cNvPicPr>
            <a:picLocks noChangeAspect="1"/>
          </p:cNvPicPr>
          <p:nvPr/>
        </p:nvPicPr>
        <p:blipFill>
          <a:blip r:embed="rId2">
            <a:extLst/>
          </a:blip>
          <a:stretch>
            <a:fillRect/>
          </a:stretch>
        </p:blipFill>
        <p:spPr>
          <a:xfrm>
            <a:off x="6425374" y="1712051"/>
            <a:ext cx="11533252" cy="11533251"/>
          </a:xfrm>
          <a:prstGeom prst="rect">
            <a:avLst/>
          </a:prstGeom>
          <a:ln w="12700">
            <a:miter lim="400000"/>
          </a:ln>
        </p:spPr>
      </p:pic>
    </p:spTree>
  </p:cSld>
  <p:clrMapOvr>
    <a:masterClrMapping/>
  </p:clrMapOvr>
  <p:transition xmlns:p14="http://schemas.microsoft.com/office/powerpoint/2010/main" spd="med" advClick="1"/>
</p:sld>
</file>

<file path=ppt/slides/slide5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714" name="http://www.liangfok.com/blog/wp-content/uploads/2010/10/Stanley_Image13.jpg" descr="http://www.liangfok.com/blog/wp-content/uploads/2010/10/Stanley_Image13.jpg"/>
          <p:cNvPicPr>
            <a:picLocks noChangeAspect="1"/>
          </p:cNvPicPr>
          <p:nvPr/>
        </p:nvPicPr>
        <p:blipFill>
          <a:blip r:embed="rId2">
            <a:extLst/>
          </a:blip>
          <a:stretch>
            <a:fillRect/>
          </a:stretch>
        </p:blipFill>
        <p:spPr>
          <a:xfrm>
            <a:off x="1" y="0"/>
            <a:ext cx="24384001" cy="14020800"/>
          </a:xfrm>
          <a:prstGeom prst="rect">
            <a:avLst/>
          </a:prstGeom>
          <a:ln w="12700">
            <a:miter lim="400000"/>
          </a:ln>
        </p:spPr>
      </p:pic>
      <p:grpSp>
        <p:nvGrpSpPr>
          <p:cNvPr id="717" name="Group"/>
          <p:cNvGrpSpPr/>
          <p:nvPr/>
        </p:nvGrpSpPr>
        <p:grpSpPr>
          <a:xfrm>
            <a:off x="6351" y="-31432"/>
            <a:ext cx="24384001" cy="1544192"/>
            <a:chOff x="0" y="0"/>
            <a:chExt cx="24384000" cy="1544191"/>
          </a:xfrm>
        </p:grpSpPr>
        <p:sp>
          <p:nvSpPr>
            <p:cNvPr id="715" name="Rectangle"/>
            <p:cNvSpPr/>
            <p:nvPr/>
          </p:nvSpPr>
          <p:spPr>
            <a:xfrm>
              <a:off x="0" y="31431"/>
              <a:ext cx="24384000" cy="1481329"/>
            </a:xfrm>
            <a:prstGeom prst="rect">
              <a:avLst/>
            </a:prstGeom>
            <a:solidFill>
              <a:srgbClr val="7E0225"/>
            </a:solidFill>
            <a:ln w="12700" cap="flat">
              <a:noFill/>
              <a:miter lim="400000"/>
            </a:ln>
            <a:effectLst/>
          </p:spPr>
          <p:txBody>
            <a:bodyPr wrap="square" lIns="50800" tIns="50800" rIns="50800" bIns="50800" numCol="1" anchor="ctr">
              <a:noAutofit/>
            </a:bodyPr>
            <a:lstStyle/>
            <a:p>
              <a:pPr defTabSz="457200">
                <a:defRPr sz="8800">
                  <a:solidFill>
                    <a:srgbClr val="FFFFFF"/>
                  </a:solidFill>
                </a:defRPr>
              </a:pPr>
            </a:p>
          </p:txBody>
        </p:sp>
        <p:sp>
          <p:nvSpPr>
            <p:cNvPr id="716" name="It is the Time and Place for CS"/>
            <p:cNvSpPr txBox="1"/>
            <p:nvPr/>
          </p:nvSpPr>
          <p:spPr>
            <a:xfrm>
              <a:off x="0" y="0"/>
              <a:ext cx="24384000" cy="154419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08854" tIns="108854" rIns="108854" bIns="108854" numCol="1" anchor="ctr">
              <a:spAutoFit/>
            </a:bodyPr>
            <a:lstStyle>
              <a:lvl1pPr defTabSz="457200">
                <a:defRPr sz="8800">
                  <a:solidFill>
                    <a:srgbClr val="FFFFFF"/>
                  </a:solidFill>
                </a:defRPr>
              </a:lvl1pPr>
            </a:lstStyle>
            <a:p>
              <a:pPr/>
              <a:r>
                <a:t>It is the Time and Place for CS</a:t>
              </a:r>
            </a:p>
          </p:txBody>
        </p:sp>
      </p:grpSp>
    </p:spTree>
  </p:cSld>
  <p:clrMapOvr>
    <a:masterClrMapping/>
  </p:clrMapOvr>
  <p:transition xmlns:p14="http://schemas.microsoft.com/office/powerpoint/2010/main" spd="med" advClick="1"/>
</p:sld>
</file>

<file path=ppt/slides/slide5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721" name="Group"/>
          <p:cNvGrpSpPr/>
          <p:nvPr/>
        </p:nvGrpSpPr>
        <p:grpSpPr>
          <a:xfrm>
            <a:off x="6351" y="-31432"/>
            <a:ext cx="24384001" cy="1544192"/>
            <a:chOff x="0" y="0"/>
            <a:chExt cx="24384000" cy="1544191"/>
          </a:xfrm>
        </p:grpSpPr>
        <p:sp>
          <p:nvSpPr>
            <p:cNvPr id="719" name="Rectangle"/>
            <p:cNvSpPr/>
            <p:nvPr/>
          </p:nvSpPr>
          <p:spPr>
            <a:xfrm>
              <a:off x="0" y="31431"/>
              <a:ext cx="24384000" cy="1481329"/>
            </a:xfrm>
            <a:prstGeom prst="rect">
              <a:avLst/>
            </a:prstGeom>
            <a:solidFill>
              <a:srgbClr val="7E0225"/>
            </a:solidFill>
            <a:ln w="12700" cap="flat">
              <a:noFill/>
              <a:miter lim="400000"/>
            </a:ln>
            <a:effectLst/>
          </p:spPr>
          <p:txBody>
            <a:bodyPr wrap="square" lIns="50800" tIns="50800" rIns="50800" bIns="50800" numCol="1" anchor="ctr">
              <a:noAutofit/>
            </a:bodyPr>
            <a:lstStyle/>
            <a:p>
              <a:pPr defTabSz="457200">
                <a:defRPr sz="8800">
                  <a:solidFill>
                    <a:srgbClr val="FFFFFF"/>
                  </a:solidFill>
                </a:defRPr>
              </a:pPr>
            </a:p>
          </p:txBody>
        </p:sp>
        <p:sp>
          <p:nvSpPr>
            <p:cNvPr id="720" name="It is the Time and Place for CS"/>
            <p:cNvSpPr txBox="1"/>
            <p:nvPr/>
          </p:nvSpPr>
          <p:spPr>
            <a:xfrm>
              <a:off x="0" y="0"/>
              <a:ext cx="24384000" cy="154419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08854" tIns="108854" rIns="108854" bIns="108854" numCol="1" anchor="ctr">
              <a:spAutoFit/>
            </a:bodyPr>
            <a:lstStyle>
              <a:lvl1pPr defTabSz="457200">
                <a:defRPr sz="8800">
                  <a:solidFill>
                    <a:srgbClr val="FFFFFF"/>
                  </a:solidFill>
                </a:defRPr>
              </a:lvl1pPr>
            </a:lstStyle>
            <a:p>
              <a:pPr/>
              <a:r>
                <a:t>It is the Time and Place for CS</a:t>
              </a:r>
            </a:p>
          </p:txBody>
        </p:sp>
      </p:grpSp>
      <p:grpSp>
        <p:nvGrpSpPr>
          <p:cNvPr id="724" name="Group"/>
          <p:cNvGrpSpPr/>
          <p:nvPr/>
        </p:nvGrpSpPr>
        <p:grpSpPr>
          <a:xfrm>
            <a:off x="0" y="0"/>
            <a:ext cx="24384000" cy="13716000"/>
            <a:chOff x="0" y="0"/>
            <a:chExt cx="24384000" cy="13716000"/>
          </a:xfrm>
        </p:grpSpPr>
        <p:sp>
          <p:nvSpPr>
            <p:cNvPr id="722" name="Rectangle"/>
            <p:cNvSpPr/>
            <p:nvPr/>
          </p:nvSpPr>
          <p:spPr>
            <a:xfrm>
              <a:off x="0" y="0"/>
              <a:ext cx="24384000" cy="13716000"/>
            </a:xfrm>
            <a:prstGeom prst="rect">
              <a:avLst/>
            </a:prstGeom>
            <a:solidFill>
              <a:srgbClr val="000000"/>
            </a:solidFill>
            <a:ln w="12700" cap="flat">
              <a:noFill/>
              <a:miter lim="400000"/>
            </a:ln>
            <a:effectLst/>
          </p:spPr>
          <p:txBody>
            <a:bodyPr wrap="square" lIns="50800" tIns="50800" rIns="50800" bIns="50800" numCol="1" anchor="ctr">
              <a:noAutofit/>
            </a:bodyPr>
            <a:lstStyle/>
            <a:p>
              <a:pPr>
                <a:defRPr sz="7200">
                  <a:solidFill>
                    <a:srgbClr val="FFFFFF"/>
                  </a:solidFill>
                </a:defRPr>
              </a:pPr>
            </a:p>
          </p:txBody>
        </p:sp>
        <p:sp>
          <p:nvSpPr>
            <p:cNvPr id="723" name="Thank You"/>
            <p:cNvSpPr txBox="1"/>
            <p:nvPr/>
          </p:nvSpPr>
          <p:spPr>
            <a:xfrm>
              <a:off x="0" y="6273091"/>
              <a:ext cx="24384000" cy="116981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defRPr sz="7200">
                  <a:solidFill>
                    <a:srgbClr val="FFFFFF"/>
                  </a:solidFill>
                </a:defRPr>
              </a:lvl1pPr>
            </a:lstStyle>
            <a:p>
              <a:pPr/>
              <a:r>
                <a:t>Thank You</a:t>
              </a:r>
            </a:p>
          </p:txBody>
        </p:sp>
      </p:grpSp>
    </p:spTree>
  </p:cSld>
  <p:clrMapOvr>
    <a:masterClrMapping/>
  </p:clrMapOvr>
  <p:transition xmlns:p14="http://schemas.microsoft.com/office/powerpoint/2010/main" spd="med" advClick="1"/>
</p:sld>
</file>

<file path=ppt/slides/slide5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728" name="Group"/>
          <p:cNvGrpSpPr/>
          <p:nvPr/>
        </p:nvGrpSpPr>
        <p:grpSpPr>
          <a:xfrm>
            <a:off x="6351" y="-31432"/>
            <a:ext cx="24384001" cy="1544192"/>
            <a:chOff x="0" y="0"/>
            <a:chExt cx="24384000" cy="1544191"/>
          </a:xfrm>
        </p:grpSpPr>
        <p:sp>
          <p:nvSpPr>
            <p:cNvPr id="726" name="Rectangle"/>
            <p:cNvSpPr/>
            <p:nvPr/>
          </p:nvSpPr>
          <p:spPr>
            <a:xfrm>
              <a:off x="0" y="31431"/>
              <a:ext cx="24384000" cy="1481329"/>
            </a:xfrm>
            <a:prstGeom prst="rect">
              <a:avLst/>
            </a:prstGeom>
            <a:solidFill>
              <a:srgbClr val="7E0225"/>
            </a:solidFill>
            <a:ln w="12700" cap="flat">
              <a:noFill/>
              <a:miter lim="400000"/>
            </a:ln>
            <a:effectLst/>
          </p:spPr>
          <p:txBody>
            <a:bodyPr wrap="square" lIns="50800" tIns="50800" rIns="50800" bIns="50800" numCol="1" anchor="ctr">
              <a:noAutofit/>
            </a:bodyPr>
            <a:lstStyle/>
            <a:p>
              <a:pPr defTabSz="457200">
                <a:defRPr sz="8800">
                  <a:solidFill>
                    <a:srgbClr val="FFFFFF"/>
                  </a:solidFill>
                </a:defRPr>
              </a:pPr>
            </a:p>
          </p:txBody>
        </p:sp>
        <p:sp>
          <p:nvSpPr>
            <p:cNvPr id="727" name="It is the Time and Place for CS"/>
            <p:cNvSpPr txBox="1"/>
            <p:nvPr/>
          </p:nvSpPr>
          <p:spPr>
            <a:xfrm>
              <a:off x="0" y="0"/>
              <a:ext cx="24384000" cy="154419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08854" tIns="108854" rIns="108854" bIns="108854" numCol="1" anchor="ctr">
              <a:spAutoFit/>
            </a:bodyPr>
            <a:lstStyle>
              <a:lvl1pPr defTabSz="457200">
                <a:defRPr sz="8800">
                  <a:solidFill>
                    <a:srgbClr val="FFFFFF"/>
                  </a:solidFill>
                </a:defRPr>
              </a:lvl1pPr>
            </a:lstStyle>
            <a:p>
              <a:pPr/>
              <a:r>
                <a:t>It is the Time and Place for CS</a:t>
              </a:r>
            </a:p>
          </p:txBody>
        </p:sp>
      </p:grpSp>
      <p:grpSp>
        <p:nvGrpSpPr>
          <p:cNvPr id="731" name="Group"/>
          <p:cNvGrpSpPr/>
          <p:nvPr/>
        </p:nvGrpSpPr>
        <p:grpSpPr>
          <a:xfrm>
            <a:off x="0" y="0"/>
            <a:ext cx="24384000" cy="13716000"/>
            <a:chOff x="0" y="0"/>
            <a:chExt cx="24384000" cy="13716000"/>
          </a:xfrm>
        </p:grpSpPr>
        <p:sp>
          <p:nvSpPr>
            <p:cNvPr id="729" name="Rectangle"/>
            <p:cNvSpPr/>
            <p:nvPr/>
          </p:nvSpPr>
          <p:spPr>
            <a:xfrm>
              <a:off x="0" y="0"/>
              <a:ext cx="24384000" cy="13716000"/>
            </a:xfrm>
            <a:prstGeom prst="rect">
              <a:avLst/>
            </a:prstGeom>
            <a:solidFill>
              <a:srgbClr val="000000"/>
            </a:solidFill>
            <a:ln w="12700" cap="flat">
              <a:noFill/>
              <a:miter lim="400000"/>
            </a:ln>
            <a:effectLst/>
          </p:spPr>
          <p:txBody>
            <a:bodyPr wrap="square" lIns="50800" tIns="50800" rIns="50800" bIns="50800" numCol="1" anchor="ctr">
              <a:noAutofit/>
            </a:bodyPr>
            <a:lstStyle/>
            <a:p>
              <a:pPr>
                <a:defRPr sz="7200">
                  <a:solidFill>
                    <a:srgbClr val="FFFFFF"/>
                  </a:solidFill>
                </a:defRPr>
              </a:pPr>
            </a:p>
          </p:txBody>
        </p:sp>
        <p:sp>
          <p:nvSpPr>
            <p:cNvPr id="730" name="Congrats (in advance)"/>
            <p:cNvSpPr txBox="1"/>
            <p:nvPr/>
          </p:nvSpPr>
          <p:spPr>
            <a:xfrm>
              <a:off x="0" y="6273091"/>
              <a:ext cx="24384000" cy="116981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defRPr sz="7200">
                  <a:solidFill>
                    <a:srgbClr val="FFFFFF"/>
                  </a:solidFill>
                </a:defRPr>
              </a:lvl1pPr>
            </a:lstStyle>
            <a:p>
              <a:pPr/>
              <a:r>
                <a:t>Congrats (in advance)</a:t>
              </a:r>
            </a:p>
          </p:txBody>
        </p:sp>
      </p:grpSp>
    </p:spTree>
  </p:cSld>
  <p:clrMapOvr>
    <a:masterClrMapping/>
  </p:clrMapOvr>
  <p:transition xmlns:p14="http://schemas.microsoft.com/office/powerpoint/2010/main" spd="med" advClick="1"/>
</p:sld>
</file>

<file path=ppt/slides/slide5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733" name="References and Advanced Reading"/>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References and Advanced Reading</a:t>
            </a:r>
          </a:p>
        </p:txBody>
      </p:sp>
      <p:sp>
        <p:nvSpPr>
          <p:cNvPr id="734" name="References:…"/>
          <p:cNvSpPr txBox="1"/>
          <p:nvPr/>
        </p:nvSpPr>
        <p:spPr>
          <a:xfrm>
            <a:off x="640426" y="5264983"/>
            <a:ext cx="21424603" cy="486243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228600" indent="-228600" algn="l">
              <a:buSzPct val="100000"/>
              <a:buChar char="•"/>
              <a:defRPr b="1" sz="3900">
                <a:latin typeface="Helvetica Neue"/>
                <a:ea typeface="Helvetica Neue"/>
                <a:cs typeface="Helvetica Neue"/>
                <a:sym typeface="Helvetica Neue"/>
              </a:defRPr>
            </a:pPr>
            <a:r>
              <a:t>References:</a:t>
            </a:r>
          </a:p>
          <a:p>
            <a:pPr lvl="1" marL="457200" indent="-228600" algn="l">
              <a:buSzPct val="100000"/>
              <a:buChar char="•"/>
              <a:defRPr sz="3900"/>
            </a:pPr>
            <a:r>
              <a:rPr u="sng">
                <a:hlinkClick r:id="rId2" invalidUrl="" action="" tgtFrame="" tooltip="" history="1" highlightClick="0" endSnd="0"/>
              </a:rPr>
              <a:t>https://en.wikipedia.org/wiki/Theory_of_computation</a:t>
            </a:r>
            <a:r>
              <a:t> </a:t>
            </a:r>
          </a:p>
          <a:p>
            <a:pPr lvl="1" marL="457200" indent="-228600" algn="l">
              <a:buSzPct val="100000"/>
              <a:buChar char="•"/>
              <a:defRPr sz="3900"/>
            </a:pPr>
            <a:r>
              <a:rPr u="sng">
                <a:hlinkClick r:id="rId3" invalidUrl="" action="" tgtFrame="" tooltip="" history="1" highlightClick="0" endSnd="0"/>
              </a:rPr>
              <a:t>https://explorecourses.stanford.edu/search;jsessionid=1xnekjf0f94bc1gql4to9qrgzp?view=catalog&amp;academicYear=&amp;page=0&amp;q=CS&amp;filter-departmentcode-CS=on&amp;filter-coursestatus-Active=on&amp;filter-term-Autumn=on</a:t>
            </a:r>
            <a:r>
              <a:t> </a:t>
            </a:r>
          </a:p>
          <a:p>
            <a:pPr lvl="1" marL="457200" indent="-228600" algn="l">
              <a:buSzPct val="100000"/>
              <a:buChar char="•"/>
              <a:defRPr sz="3900"/>
            </a:pPr>
            <a:r>
              <a:rPr u="sng">
                <a:hlinkClick r:id="rId4" invalidUrl="" action="" tgtFrame="" tooltip="" history="1" highlightClick="0" endSnd="0"/>
              </a:rPr>
              <a:t>https://www.theguardian.com/technology/self-driving-cars</a:t>
            </a:r>
            <a:r>
              <a:t> </a:t>
            </a:r>
          </a:p>
          <a:p>
            <a:pPr lvl="1" marL="457200" indent="-228600" algn="l">
              <a:buSzPct val="100000"/>
              <a:buChar char="•"/>
              <a:defRPr sz="3900"/>
            </a:pP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ModernPortfolio">
  <a:themeElements>
    <a:clrScheme name="ModernPortfolio">
      <a:dk1>
        <a:srgbClr val="000000"/>
      </a:dk1>
      <a:lt1>
        <a:srgbClr val="FFFFFF"/>
      </a:lt1>
      <a:dk2>
        <a:srgbClr val="5C5C5C"/>
      </a:dk2>
      <a:lt2>
        <a:srgbClr val="CBCBCB"/>
      </a:lt2>
      <a:accent1>
        <a:srgbClr val="557E8A"/>
      </a:accent1>
      <a:accent2>
        <a:srgbClr val="88885A"/>
      </a:accent2>
      <a:accent3>
        <a:srgbClr val="B29E85"/>
      </a:accent3>
      <a:accent4>
        <a:srgbClr val="BB7B52"/>
      </a:accent4>
      <a:accent5>
        <a:srgbClr val="CF7F66"/>
      </a:accent5>
      <a:accent6>
        <a:srgbClr val="62647B"/>
      </a:accent6>
      <a:hlink>
        <a:srgbClr val="0000FF"/>
      </a:hlink>
      <a:folHlink>
        <a:srgbClr val="FF00FF"/>
      </a:folHlink>
    </a:clrScheme>
    <a:fontScheme name="ModernPortfolio">
      <a:majorFont>
        <a:latin typeface="Helvetica Neue Light"/>
        <a:ea typeface="Helvetica Neue Light"/>
        <a:cs typeface="Helvetica Neue Light"/>
      </a:majorFont>
      <a:minorFont>
        <a:latin typeface="Helvetica Neue Light"/>
        <a:ea typeface="Helvetica Neue Light"/>
        <a:cs typeface="Helvetica Neue Light"/>
      </a:minorFont>
    </a:fontScheme>
    <a:fmtScheme name="ModernPortfol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atOff val="12166"/>
            <a:lumOff val="-13042"/>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FFFFFF"/>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rgbClr val="ABABAB"/>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ModernPortfolio">
  <a:themeElements>
    <a:clrScheme name="ModernPortfolio">
      <a:dk1>
        <a:srgbClr val="000000"/>
      </a:dk1>
      <a:lt1>
        <a:srgbClr val="FFFFFF"/>
      </a:lt1>
      <a:dk2>
        <a:srgbClr val="5C5C5C"/>
      </a:dk2>
      <a:lt2>
        <a:srgbClr val="CBCBCB"/>
      </a:lt2>
      <a:accent1>
        <a:srgbClr val="557E8A"/>
      </a:accent1>
      <a:accent2>
        <a:srgbClr val="88885A"/>
      </a:accent2>
      <a:accent3>
        <a:srgbClr val="B29E85"/>
      </a:accent3>
      <a:accent4>
        <a:srgbClr val="BB7B52"/>
      </a:accent4>
      <a:accent5>
        <a:srgbClr val="CF7F66"/>
      </a:accent5>
      <a:accent6>
        <a:srgbClr val="62647B"/>
      </a:accent6>
      <a:hlink>
        <a:srgbClr val="0000FF"/>
      </a:hlink>
      <a:folHlink>
        <a:srgbClr val="FF00FF"/>
      </a:folHlink>
    </a:clrScheme>
    <a:fontScheme name="ModernPortfolio">
      <a:majorFont>
        <a:latin typeface="Helvetica Neue Light"/>
        <a:ea typeface="Helvetica Neue Light"/>
        <a:cs typeface="Helvetica Neue Light"/>
      </a:majorFont>
      <a:minorFont>
        <a:latin typeface="Helvetica Neue Light"/>
        <a:ea typeface="Helvetica Neue Light"/>
        <a:cs typeface="Helvetica Neue Light"/>
      </a:minorFont>
    </a:fontScheme>
    <a:fmtScheme name="ModernPortfol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atOff val="12166"/>
            <a:lumOff val="-13042"/>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FFFFFF"/>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rgbClr val="ABABAB"/>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