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p:nvPr>
            <p:ph type="sldImg"/>
          </p:nvPr>
        </p:nvSpPr>
        <p:spPr>
          <a:xfrm>
            <a:off x="1143000" y="685800"/>
            <a:ext cx="4572000" cy="3429000"/>
          </a:xfrm>
          <a:prstGeom prst="rect">
            <a:avLst/>
          </a:prstGeom>
        </p:spPr>
        <p:txBody>
          <a:bodyPr/>
          <a:lstStyle/>
          <a:p>
            <a:pPr/>
          </a:p>
        </p:txBody>
      </p:sp>
      <p:sp>
        <p:nvSpPr>
          <p:cNvPr id="216" name="Shape 21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txBox="1"/>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9"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80"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8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8"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txBox="1"/>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9" name="Title Text"/>
          <p:cNvSpPr txBox="1"/>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90" name="Body Level One…"/>
          <p:cNvSpPr txBox="1"/>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1" name="Slide Number"/>
          <p:cNvSpPr txBox="1"/>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8"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9"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pic>
        <p:nvPicPr>
          <p:cNvPr id="20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07" name="Title Text"/>
          <p:cNvSpPr txBox="1"/>
          <p:nvPr>
            <p:ph type="title"/>
          </p:nvPr>
        </p:nvSpPr>
        <p:spPr>
          <a:xfrm>
            <a:off x="3962400" y="0"/>
            <a:ext cx="16459200" cy="1371600"/>
          </a:xfrm>
          <a:prstGeom prst="rect">
            <a:avLst/>
          </a:prstGeom>
        </p:spPr>
        <p:txBody>
          <a:bodyPr lIns="91438" tIns="91438" rIns="91438" bIns="91438" anchor="ctr"/>
          <a:lstStyle>
            <a:lvl1pPr algn="ctr" defTabSz="1828800">
              <a:defRPr sz="9200">
                <a:latin typeface="Calibri"/>
                <a:ea typeface="Calibri"/>
                <a:cs typeface="Calibri"/>
                <a:sym typeface="Calibri"/>
              </a:defRPr>
            </a:lvl1pPr>
          </a:lstStyle>
          <a:p>
            <a:pPr/>
            <a:r>
              <a:t>Title Text</a:t>
            </a:r>
          </a:p>
        </p:txBody>
      </p:sp>
      <p:pic>
        <p:nvPicPr>
          <p:cNvPr id="208" name="pasted-image.tiff" descr="pasted-image.tif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09" name="Slide Number"/>
          <p:cNvSpPr txBox="1"/>
          <p:nvPr>
            <p:ph type="sldNum" sz="quarter" idx="2"/>
          </p:nvPr>
        </p:nvSpPr>
        <p:spPr>
          <a:xfrm>
            <a:off x="20630951" y="13074651"/>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handouts/final.html" TargetMode="External"/><Relationship Id="rId3" Type="http://schemas.openxmlformats.org/officeDocument/2006/relationships/hyperlink" Target="https://piazza.com/class/j44l3eyaz006uz" TargetMode="External"/><Relationship Id="rId4" Type="http://schemas.openxmlformats.org/officeDocument/2006/relationships/hyperlink" Target="http://web.stanford.edu/class/cs106b/lectures/28-DifferentLanguages/code/handout.pdf"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en.wikipedia.org/wiki/List_of_programming_languages"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en.wikipedia.org/wiki/Esoteric_programming_language"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en.wikipedia.org/wiki/LOLCODE" TargetMode="Externa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tif"/><Relationship Id="rId3" Type="http://schemas.openxmlformats.org/officeDocument/2006/relationships/hyperlink" Target="https://en.wikipedia.org/wiki/Esoteric_programming_language#Piet"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en.wikipedia.org/wiki/Hello_world_program" TargetMode="External"/><Relationship Id="rId3" Type="http://schemas.openxmlformats.org/officeDocument/2006/relationships/hyperlink" Target="https://en.wikipedia.org/wiki/Whitespace_(programming_language)" TargetMode="External"/><Relationship Id="rId4" Type="http://schemas.openxmlformats.org/officeDocument/2006/relationships/hyperlink" Target="https://en.wikipedia.org/wiki/Esoteric_programming_language#Piet" TargetMode="Externa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 Id="rId3" Type="http://schemas.openxmlformats.org/officeDocument/2006/relationships/image" Target="../media/image5.tif"/></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 Id="rId3" Type="http://schemas.openxmlformats.org/officeDocument/2006/relationships/image" Target="../media/image5.tif"/></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 Id="rId3" Type="http://schemas.openxmlformats.org/officeDocument/2006/relationships/image" Target="../media/image5.t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 Id="rId3" Type="http://schemas.openxmlformats.org/officeDocument/2006/relationships/image" Target="../media/image5.t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 Id="rId3" Type="http://schemas.openxmlformats.org/officeDocument/2006/relationships/image" Target="../media/image6.t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jpeg"/><Relationship Id="rId3" Type="http://schemas.openxmlformats.org/officeDocument/2006/relationships/hyperlink" Target="http://christopheviau.com/d3list/gallery.html" TargetMode="External"/><Relationship Id="rId4" Type="http://schemas.openxmlformats.org/officeDocument/2006/relationships/hyperlink" Target="https://github.com/d3/d3/wiki/Gallery" TargetMode="Externa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eclipse.gsfc.nasa.gov/SEpath/SEpath2001/SE2017Aug21Tpath.html" TargetMode="External"/><Relationship Id="rId3" Type="http://schemas.openxmlformats.org/officeDocument/2006/relationships/image" Target="../media/image2.jpeg"/><Relationship Id="rId4" Type="http://schemas.openxmlformats.org/officeDocument/2006/relationships/hyperlink" Target="http://stanford.edu/~cgregg/eclipse/" TargetMode="Externa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tif"/></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tif"/><Relationship Id="rId3" Type="http://schemas.openxmlformats.org/officeDocument/2006/relationships/image" Target="../media/image9.tif"/><Relationship Id="rId4" Type="http://schemas.openxmlformats.org/officeDocument/2006/relationships/image" Target="../media/image10.tif"/><Relationship Id="rId5" Type="http://schemas.openxmlformats.org/officeDocument/2006/relationships/hyperlink" Target="https://www.youtube.com/watch?v=1-vcErOPofQ" TargetMode="Externa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www.ioccc.org" TargetMode="External"/><Relationship Id="rId3" Type="http://schemas.openxmlformats.org/officeDocument/2006/relationships/hyperlink" Target="https://www.youtube.com/watch?v=QMYfkOtYYlg" TargetMode="Externa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github.com/mame/quine-relay" TargetMode="External"/><Relationship Id="rId3" Type="http://schemas.openxmlformats.org/officeDocument/2006/relationships/hyperlink" Target="https://en.wikipedia.org/wiki/Quine_(computing)"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utorialspoint.com/cplusplus/cpp_inheritance.htm" TargetMode="External"/><Relationship Id="rId3" Type="http://schemas.openxmlformats.org/officeDocument/2006/relationships/hyperlink" Target="https://www.tutorialspoint.com/cplusplus/cpp_polymorphism.htm" TargetMode="External"/><Relationship Id="rId4" Type="http://schemas.openxmlformats.org/officeDocument/2006/relationships/hyperlink" Target="http://stackoverflow.com/questions/5854581/polymorphism-in-c" TargetMode="External"/><Relationship Id="rId5" Type="http://schemas.openxmlformats.org/officeDocument/2006/relationships/hyperlink" Target="https://www.codingunit.com/cplusplus-tutorial-polymorphism-and-abstract-base-clas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Wednesday, August 16, 2017"/>
          <p:cNvSpPr txBox="1"/>
          <p:nvPr>
            <p:ph type="title"/>
          </p:nvPr>
        </p:nvSpPr>
        <p:spPr>
          <a:xfrm>
            <a:off x="1066800" y="4403468"/>
            <a:ext cx="10007600" cy="2086232"/>
          </a:xfrm>
          <a:prstGeom prst="rect">
            <a:avLst/>
          </a:prstGeom>
        </p:spPr>
        <p:txBody>
          <a:bodyPr/>
          <a:lstStyle/>
          <a:p>
            <a:pPr/>
            <a:r>
              <a:t>Wednesday, August 16, 2017</a:t>
            </a:r>
          </a:p>
        </p:txBody>
      </p:sp>
      <p:sp>
        <p:nvSpPr>
          <p:cNvPr id="219"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Summer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19</a:t>
            </a:r>
          </a:p>
        </p:txBody>
      </p:sp>
      <p:sp>
        <p:nvSpPr>
          <p:cNvPr id="220" name="CS 106B…"/>
          <p:cNvSpPr txBox="1"/>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29259">
              <a:defRPr sz="9932">
                <a:solidFill>
                  <a:srgbClr val="7F0325"/>
                </a:solidFill>
              </a:defRPr>
            </a:pPr>
            <a:r>
              <a:t>CS 106B</a:t>
            </a:r>
          </a:p>
          <a:p>
            <a:pPr algn="l" defTabSz="429259">
              <a:defRPr sz="7800">
                <a:solidFill>
                  <a:srgbClr val="7F0325"/>
                </a:solidFill>
              </a:defRPr>
            </a:pPr>
            <a:r>
              <a:t>Lecture 28: Different Languages</a:t>
            </a:r>
          </a:p>
        </p:txBody>
      </p:sp>
      <p:pic>
        <p:nvPicPr>
          <p:cNvPr id="221" name="pasted-image.tiff" descr="pasted-image.tiff"/>
          <p:cNvPicPr>
            <a:picLocks noChangeAspect="1"/>
          </p:cNvPicPr>
          <p:nvPr/>
        </p:nvPicPr>
        <p:blipFill>
          <a:blip r:embed="rId2">
            <a:extLst/>
          </a:blip>
          <a:stretch>
            <a:fillRect/>
          </a:stretch>
        </p:blipFill>
        <p:spPr>
          <a:xfrm>
            <a:off x="13037160" y="1211978"/>
            <a:ext cx="10501680" cy="10368357"/>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24" name="Logistics…"/>
          <p:cNvSpPr txBox="1"/>
          <p:nvPr/>
        </p:nvSpPr>
        <p:spPr>
          <a:xfrm>
            <a:off x="903694" y="1540928"/>
            <a:ext cx="22576612" cy="119729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300"/>
            </a:pPr>
            <a:r>
              <a:t>Logistics</a:t>
            </a:r>
          </a:p>
          <a:p>
            <a:pPr lvl="1" marL="457200" indent="-228600" algn="l">
              <a:buSzPct val="100000"/>
              <a:buChar char="•"/>
              <a:defRPr sz="4300"/>
            </a:pPr>
            <a:r>
              <a:t>Final Exam prep online: </a:t>
            </a:r>
            <a:r>
              <a:rPr u="sng">
                <a:hlinkClick r:id="rId2" invalidUrl="" action="" tgtFrame="" tooltip="" history="1" highlightClick="0" endSnd="0"/>
              </a:rPr>
              <a:t>http://web.stanford.edu/class/cs106b/handouts/final.html</a:t>
            </a:r>
            <a:r>
              <a:t> </a:t>
            </a:r>
          </a:p>
          <a:p>
            <a:pPr lvl="1" marL="457200" indent="-228600" algn="l">
              <a:buSzPct val="100000"/>
              <a:buChar char="•"/>
              <a:defRPr sz="4300"/>
            </a:pPr>
            <a:r>
              <a:t>Mini-review session on Inheritance: STLC 111, 7:30pm, Wednesday</a:t>
            </a:r>
          </a:p>
          <a:p>
            <a:pPr lvl="1" marL="457200" indent="-228600" algn="l">
              <a:buSzPct val="100000"/>
              <a:buChar char="•"/>
              <a:defRPr sz="4300"/>
            </a:pPr>
            <a:r>
              <a:t>Final Review Session: STLC 111, 6:30-7:30pm, Thursday August 17th</a:t>
            </a:r>
          </a:p>
          <a:p>
            <a:pPr lvl="1" marL="457200" indent="-228600" algn="l">
              <a:buSzPct val="100000"/>
              <a:buChar char="•"/>
              <a:defRPr sz="4300"/>
            </a:pPr>
            <a:r>
              <a:t>Final exam is on Saturday, August 19th at 8:30am — I need a good list of students who will need power strip access; please fill out the survey on Piazza: </a:t>
            </a:r>
            <a:r>
              <a:rPr u="sng">
                <a:hlinkClick r:id="rId3" invalidUrl="" action="" tgtFrame="" tooltip="" history="1" highlightClick="0" endSnd="0"/>
              </a:rPr>
              <a:t>https://piazza.com/class/j44l3eyaz006uz</a:t>
            </a:r>
            <a:r>
              <a:t> </a:t>
            </a:r>
          </a:p>
          <a:p>
            <a:pPr algn="l">
              <a:defRPr sz="4300"/>
            </a:pPr>
          </a:p>
          <a:p>
            <a:pPr marL="228600" indent="-228600" algn="l">
              <a:buSzPct val="100000"/>
              <a:buChar char="•"/>
              <a:defRPr sz="4300"/>
            </a:pPr>
            <a:r>
              <a:t>Different Languages You Might Like</a:t>
            </a:r>
          </a:p>
          <a:p>
            <a:pPr lvl="1" marL="457200" indent="-228600" algn="l">
              <a:buSzPct val="100000"/>
              <a:buChar char="•"/>
              <a:defRPr sz="4300"/>
            </a:pPr>
            <a:r>
              <a:t>PDF for code: </a:t>
            </a:r>
            <a:r>
              <a:rPr u="sng">
                <a:hlinkClick r:id="rId4" invalidUrl="" action="" tgtFrame="" tooltip="" history="1" highlightClick="0" endSnd="0"/>
              </a:rPr>
              <a:t>http://web.stanford.edu/class/cs106b/lectures/28-DifferentLanguages/code/handout.pdf</a:t>
            </a:r>
            <a:r>
              <a:t> </a:t>
            </a:r>
          </a:p>
          <a:p>
            <a:pPr lvl="1" marL="457200" indent="-228600" algn="l">
              <a:buSzPct val="100000"/>
              <a:buChar char="•"/>
              <a:defRPr sz="4300"/>
            </a:pPr>
            <a:r>
              <a:t>Fun Languages</a:t>
            </a:r>
          </a:p>
          <a:p>
            <a:pPr lvl="1" marL="457200" indent="-228600" algn="l">
              <a:buSzPct val="100000"/>
              <a:buChar char="•"/>
              <a:defRPr sz="4300"/>
            </a:pPr>
            <a:r>
              <a:t>Python</a:t>
            </a:r>
          </a:p>
          <a:p>
            <a:pPr lvl="1" marL="457200" indent="-228600" algn="l">
              <a:buSzPct val="100000"/>
              <a:buChar char="•"/>
              <a:defRPr sz="4300"/>
            </a:pPr>
            <a:r>
              <a:t>Javascript and D3</a:t>
            </a:r>
          </a:p>
          <a:p>
            <a:pPr lvl="1" marL="457200" indent="-228600" algn="l">
              <a:buSzPct val="100000"/>
              <a:buChar char="•"/>
              <a:defRPr sz="4300"/>
            </a:pPr>
            <a:r>
              <a:t>Haskell</a:t>
            </a:r>
          </a:p>
          <a:p>
            <a:pPr lvl="1" marL="457200" indent="-228600" algn="l">
              <a:buSzPct val="100000"/>
              <a:buChar char="•"/>
              <a:defRPr sz="4300"/>
            </a:pPr>
            <a:r>
              <a:t>COBOL</a:t>
            </a:r>
          </a:p>
          <a:p>
            <a:pPr lvl="1" marL="457200" indent="-228600" algn="l">
              <a:buSzPct val="100000"/>
              <a:buChar char="•"/>
              <a:defRPr sz="4300"/>
            </a:pPr>
            <a:r>
              <a:t>Obfuscated C</a:t>
            </a:r>
          </a:p>
          <a:p>
            <a:pPr lvl="1" marL="457200" indent="-228600" algn="l">
              <a:buSzPct val="100000"/>
              <a:buChar char="•"/>
              <a:defRPr sz="4300"/>
            </a:pPr>
            <a:r>
              <a:t>Quines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Different Languag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Different Languages</a:t>
            </a:r>
          </a:p>
        </p:txBody>
      </p:sp>
      <p:sp>
        <p:nvSpPr>
          <p:cNvPr id="227" name="There are literally hundreds of programming languages.…"/>
          <p:cNvSpPr txBox="1"/>
          <p:nvPr/>
        </p:nvSpPr>
        <p:spPr>
          <a:xfrm>
            <a:off x="748347" y="3768089"/>
            <a:ext cx="22887306" cy="6179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There are literally </a:t>
            </a:r>
            <a:r>
              <a:rPr i="1">
                <a:latin typeface="Helvetica Neue"/>
                <a:ea typeface="Helvetica Neue"/>
                <a:cs typeface="Helvetica Neue"/>
                <a:sym typeface="Helvetica Neue"/>
              </a:rPr>
              <a:t>hundreds </a:t>
            </a:r>
            <a:r>
              <a:t>of programming languages.</a:t>
            </a:r>
          </a:p>
          <a:p>
            <a:pPr/>
          </a:p>
          <a:p>
            <a:pPr/>
            <a:r>
              <a:t>You probably have never heard of most of them, and you will almost certainly never program in most of them.</a:t>
            </a:r>
          </a:p>
          <a:p>
            <a:pPr/>
          </a:p>
          <a:p>
            <a:pPr/>
            <a:r>
              <a:rPr u="sng">
                <a:hlinkClick r:id="rId2" invalidUrl="" action="" tgtFrame="" tooltip="" history="1" highlightClick="0" endSnd="0"/>
              </a:rPr>
              <a:t>https://en.wikipedia.org/wiki/List_of_programming_languages</a:t>
            </a:r>
          </a:p>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ome fun examp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Some fun examples</a:t>
            </a:r>
          </a:p>
        </p:txBody>
      </p:sp>
      <p:sp>
        <p:nvSpPr>
          <p:cNvPr id="230" name="There are also a number of &quot;Esoteric Programming Languages,&quot; which can be fun:…"/>
          <p:cNvSpPr txBox="1"/>
          <p:nvPr/>
        </p:nvSpPr>
        <p:spPr>
          <a:xfrm>
            <a:off x="823912" y="5673409"/>
            <a:ext cx="22736176" cy="236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There are also a number of "Esoteric Programming Languages," which can be fun:</a:t>
            </a:r>
          </a:p>
          <a:p>
            <a:pPr/>
          </a:p>
          <a:p>
            <a:pPr/>
            <a:r>
              <a:rPr u="sng">
                <a:hlinkClick r:id="rId2" invalidUrl="" action="" tgtFrame="" tooltip="" history="1" highlightClick="0" endSnd="0"/>
              </a:rPr>
              <a:t>https://en.wikipedia.org/wiki/Esoteric_programming_language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2" name="Some fun examples: LOL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Some fun examples: LOLCODE</a:t>
            </a:r>
          </a:p>
        </p:txBody>
      </p:sp>
      <p:sp>
        <p:nvSpPr>
          <p:cNvPr id="233" name="HAI 1.0…"/>
          <p:cNvSpPr txBox="1"/>
          <p:nvPr/>
        </p:nvSpPr>
        <p:spPr>
          <a:xfrm>
            <a:off x="6698441" y="3378199"/>
            <a:ext cx="11927223" cy="695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HAI 1.0</a:t>
            </a:r>
          </a:p>
          <a:p>
            <a:pPr algn="l">
              <a:defRPr>
                <a:latin typeface="Courier"/>
                <a:ea typeface="Courier"/>
                <a:cs typeface="Courier"/>
                <a:sym typeface="Courier"/>
              </a:defRPr>
            </a:pPr>
            <a:r>
              <a:t>CAN HAS STDIO?</a:t>
            </a:r>
          </a:p>
          <a:p>
            <a:pPr algn="l">
              <a:defRPr>
                <a:latin typeface="Courier"/>
                <a:ea typeface="Courier"/>
                <a:cs typeface="Courier"/>
                <a:sym typeface="Courier"/>
              </a:defRPr>
            </a:pPr>
            <a:r>
              <a:t>I HAS A VAR</a:t>
            </a:r>
          </a:p>
          <a:p>
            <a:pPr algn="l">
              <a:defRPr>
                <a:latin typeface="Courier"/>
                <a:ea typeface="Courier"/>
                <a:cs typeface="Courier"/>
                <a:sym typeface="Courier"/>
              </a:defRPr>
            </a:pPr>
            <a:r>
              <a:t>IM IN YR LOOP</a:t>
            </a:r>
          </a:p>
          <a:p>
            <a:pPr algn="l">
              <a:defRPr>
                <a:latin typeface="Courier"/>
                <a:ea typeface="Courier"/>
                <a:cs typeface="Courier"/>
                <a:sym typeface="Courier"/>
              </a:defRPr>
            </a:pPr>
            <a:r>
              <a:t>   UP VAR!!1</a:t>
            </a:r>
          </a:p>
          <a:p>
            <a:pPr algn="l">
              <a:defRPr>
                <a:latin typeface="Courier"/>
                <a:ea typeface="Courier"/>
                <a:cs typeface="Courier"/>
                <a:sym typeface="Courier"/>
              </a:defRPr>
            </a:pPr>
            <a:r>
              <a:t>   VISIBLE VAR</a:t>
            </a:r>
          </a:p>
          <a:p>
            <a:pPr algn="l">
              <a:defRPr>
                <a:latin typeface="Courier"/>
                <a:ea typeface="Courier"/>
                <a:cs typeface="Courier"/>
                <a:sym typeface="Courier"/>
              </a:defRPr>
            </a:pPr>
            <a:r>
              <a:t>   IZ VAR BIGGER THAN 10? KTHX</a:t>
            </a:r>
          </a:p>
          <a:p>
            <a:pPr algn="l">
              <a:defRPr>
                <a:latin typeface="Courier"/>
                <a:ea typeface="Courier"/>
                <a:cs typeface="Courier"/>
                <a:sym typeface="Courier"/>
              </a:defRPr>
            </a:pPr>
            <a:r>
              <a:t>IM OUTTA YR LOOP</a:t>
            </a:r>
          </a:p>
          <a:p>
            <a:pPr algn="l">
              <a:defRPr>
                <a:latin typeface="Courier"/>
                <a:ea typeface="Courier"/>
                <a:cs typeface="Courier"/>
                <a:sym typeface="Courier"/>
              </a:defRPr>
            </a:pPr>
            <a:r>
              <a:t>KTHXBYE</a:t>
            </a:r>
          </a:p>
        </p:txBody>
      </p:sp>
      <p:sp>
        <p:nvSpPr>
          <p:cNvPr id="234" name="https://en.wikipedia.org/wiki/LOLCODE"/>
          <p:cNvSpPr txBox="1"/>
          <p:nvPr/>
        </p:nvSpPr>
        <p:spPr>
          <a:xfrm>
            <a:off x="6660514" y="11782263"/>
            <a:ext cx="1106297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2" invalidUrl="" action="" tgtFrame="" tooltip="" history="1" highlightClick="0" endSnd="0"/>
              </a:rPr>
              <a:t>https://en.wikipedia.org/wiki/LOLCODE</a:t>
            </a:r>
            <a:r>
              <a: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Some fun examples: Pie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Some fun examples: Piet</a:t>
            </a:r>
          </a:p>
        </p:txBody>
      </p:sp>
      <p:pic>
        <p:nvPicPr>
          <p:cNvPr id="237" name="pasted-image.tiff" descr="pasted-image.tiff"/>
          <p:cNvPicPr>
            <a:picLocks noChangeAspect="1"/>
          </p:cNvPicPr>
          <p:nvPr/>
        </p:nvPicPr>
        <p:blipFill>
          <a:blip r:embed="rId2">
            <a:extLst/>
          </a:blip>
          <a:stretch>
            <a:fillRect/>
          </a:stretch>
        </p:blipFill>
        <p:spPr>
          <a:xfrm>
            <a:off x="1647863" y="1956192"/>
            <a:ext cx="6336976" cy="6336975"/>
          </a:xfrm>
          <a:prstGeom prst="rect">
            <a:avLst/>
          </a:prstGeom>
          <a:ln w="12700">
            <a:miter lim="400000"/>
          </a:ln>
        </p:spPr>
      </p:pic>
      <p:sp>
        <p:nvSpPr>
          <p:cNvPr id="238" name="A &quot;Hello World&quot; program in Piet"/>
          <p:cNvSpPr txBox="1"/>
          <p:nvPr/>
        </p:nvSpPr>
        <p:spPr>
          <a:xfrm>
            <a:off x="8752174" y="2263689"/>
            <a:ext cx="864235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 "Hello World" program in Piet</a:t>
            </a:r>
          </a:p>
        </p:txBody>
      </p:sp>
      <p:sp>
        <p:nvSpPr>
          <p:cNvPr id="239" name="Piet is a language designed by David Morgan-Mar, whose programs are bitmaps that look like abstract art. The compilation is guided by a &quot;pointer&quot; that moves around the image, from one continuous coloured region to the next. Procedures are carried through when the pointer exits a region."/>
          <p:cNvSpPr txBox="1"/>
          <p:nvPr/>
        </p:nvSpPr>
        <p:spPr>
          <a:xfrm>
            <a:off x="9275533" y="3854872"/>
            <a:ext cx="13778506"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Piet is a language designed by David Morgan-Mar, whose programs are bitmaps that look like abstract art. The compilation is guided by a "pointer" that moves around the image, from one continuous coloured region to the next. Procedures are carried through when the pointer exits a region.</a:t>
            </a:r>
          </a:p>
        </p:txBody>
      </p:sp>
      <p:sp>
        <p:nvSpPr>
          <p:cNvPr id="240" name="Source: https://en.wikipedia.org/wiki/Esoteric_programming_language#Piet"/>
          <p:cNvSpPr txBox="1"/>
          <p:nvPr/>
        </p:nvSpPr>
        <p:spPr>
          <a:xfrm>
            <a:off x="1854518" y="10577752"/>
            <a:ext cx="206749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Source: </a:t>
            </a:r>
            <a:r>
              <a:rPr u="sng">
                <a:hlinkClick r:id="rId3" invalidUrl="" action="" tgtFrame="" tooltip="" history="1" highlightClick="0" endSnd="0"/>
              </a:rPr>
              <a:t>https://en.wikipedia.org/wiki/Esoteric_programming_language#Piet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Some fun examples: Whitespa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Some fun examples: Whitespace</a:t>
            </a:r>
          </a:p>
        </p:txBody>
      </p:sp>
      <p:sp>
        <p:nvSpPr>
          <p:cNvPr id="243" name="A &quot;Hello World&quot; program in Whitespace…"/>
          <p:cNvSpPr txBox="1"/>
          <p:nvPr/>
        </p:nvSpPr>
        <p:spPr>
          <a:xfrm>
            <a:off x="8046447" y="3107669"/>
            <a:ext cx="13727931" cy="5880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 "Hello World" program in Whitespace</a:t>
            </a:r>
          </a:p>
          <a:p>
            <a:pPr/>
          </a:p>
          <a:p>
            <a:pPr algn="l" defTabSz="457200">
              <a:defRPr sz="5600">
                <a:solidFill>
                  <a:srgbClr val="222222"/>
                </a:solidFill>
                <a:latin typeface="Helvetica"/>
                <a:ea typeface="Helvetica"/>
                <a:cs typeface="Helvetica"/>
                <a:sym typeface="Helvetica"/>
              </a:defRPr>
            </a:pPr>
            <a:r>
              <a:t>This is a commented Whitespace program that simply prints </a:t>
            </a:r>
            <a:r>
              <a:rPr>
                <a:solidFill>
                  <a:srgbClr val="0645AD"/>
                </a:solidFill>
                <a:hlinkClick r:id="rId2" invalidUrl="" action="" tgtFrame="" tooltip="" history="1" highlightClick="0" endSnd="0"/>
              </a:rPr>
              <a:t>"Hello, world!"</a:t>
            </a:r>
            <a:r>
              <a:t>, where each </a:t>
            </a:r>
            <a:r>
              <a:rPr>
                <a:solidFill>
                  <a:srgbClr val="FFFFFF"/>
                </a:solidFill>
              </a:rPr>
              <a:t>Space</a:t>
            </a:r>
            <a:r>
              <a:t>, </a:t>
            </a:r>
            <a:r>
              <a:rPr>
                <a:solidFill>
                  <a:srgbClr val="FFFFFF"/>
                </a:solidFill>
              </a:rPr>
              <a:t>Tab</a:t>
            </a:r>
            <a:r>
              <a:t>, or Linefeed character is preceded by the identifying comment "S", "T", or "L", respectively:</a:t>
            </a:r>
          </a:p>
        </p:txBody>
      </p:sp>
      <p:sp>
        <p:nvSpPr>
          <p:cNvPr id="244" name="Source: https://en.wikipedia.org/wiki/Whitespace_(programming_language)"/>
          <p:cNvSpPr txBox="1"/>
          <p:nvPr/>
        </p:nvSpPr>
        <p:spPr>
          <a:xfrm>
            <a:off x="1625283" y="12383166"/>
            <a:ext cx="2113343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Source: </a:t>
            </a:r>
            <a:r>
              <a:rPr u="sng">
                <a:hlinkClick r:id="rId3" invalidUrl="" action="" tgtFrame="" tooltip="" history="1" highlightClick="0" endSnd="0"/>
              </a:rPr>
              <a:t>https://en.wikipedia.org/wiki/Whitespace_(programming_language)</a:t>
            </a:r>
            <a:r>
              <a:t>  </a:t>
            </a:r>
            <a:r>
              <a:rPr u="sng">
                <a:hlinkClick r:id="rId4" invalidUrl="" action="" tgtFrame="" tooltip="" history="1" highlightClick="0" endSnd="0"/>
              </a:rPr>
              <a:t> </a:t>
            </a:r>
          </a:p>
        </p:txBody>
      </p:sp>
      <p:sp>
        <p:nvSpPr>
          <p:cNvPr id="245" name="S S S T S S T S S S L…"/>
          <p:cNvSpPr txBox="1"/>
          <p:nvPr/>
        </p:nvSpPr>
        <p:spPr>
          <a:xfrm>
            <a:off x="533887" y="2184242"/>
            <a:ext cx="5509321" cy="1078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2400">
                <a:solidFill>
                  <a:srgbClr val="222222"/>
                </a:solidFill>
                <a:latin typeface="Courier"/>
                <a:ea typeface="Courier"/>
                <a:cs typeface="Courier"/>
                <a:sym typeface="Courier"/>
              </a:defRPr>
            </a:pPr>
            <a:r>
              <a:t>S</a:t>
            </a:r>
            <a:r>
              <a:t> </a:t>
            </a:r>
            <a:r>
              <a:t>S</a:t>
            </a:r>
            <a:r>
              <a:t> </a:t>
            </a:r>
            <a:r>
              <a:t>S</a:t>
            </a:r>
            <a:r>
              <a:t> </a:t>
            </a:r>
            <a:r>
              <a:t>T</a:t>
            </a:r>
            <a:r>
              <a:t>	</a:t>
            </a:r>
            <a:r>
              <a:t>S</a:t>
            </a:r>
            <a:r>
              <a:t> </a:t>
            </a:r>
            <a:r>
              <a:t>S</a:t>
            </a:r>
            <a:r>
              <a:t> </a:t>
            </a:r>
            <a:r>
              <a:t>T</a:t>
            </a:r>
            <a:r>
              <a:t>	</a:t>
            </a:r>
            <a:r>
              <a:t>S</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S</a:t>
            </a:r>
            <a:r>
              <a:t> </a:t>
            </a:r>
            <a:r>
              <a:t>T</a:t>
            </a:r>
            <a:r>
              <a:t>	</a:t>
            </a:r>
            <a:r>
              <a:t>S</a:t>
            </a:r>
            <a:r>
              <a:t> </a:t>
            </a:r>
            <a:r>
              <a:t>T</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T</a:t>
            </a:r>
            <a:r>
              <a:t>	</a:t>
            </a:r>
            <a:r>
              <a:t>T</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T</a:t>
            </a:r>
            <a:r>
              <a:t>	</a:t>
            </a:r>
            <a:r>
              <a:t>T</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T</a:t>
            </a:r>
            <a:r>
              <a:t>	</a:t>
            </a:r>
            <a:r>
              <a:t>T</a:t>
            </a:r>
            <a:r>
              <a:t>	</a:t>
            </a:r>
            <a:r>
              <a:t>T</a:t>
            </a:r>
            <a:r>
              <a:t>	</a:t>
            </a:r>
            <a:r>
              <a:t>T</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S</a:t>
            </a:r>
            <a:r>
              <a:t> </a:t>
            </a:r>
            <a:r>
              <a:t>T</a:t>
            </a:r>
            <a:r>
              <a:t>	</a:t>
            </a:r>
            <a:r>
              <a:t>T</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S</a:t>
            </a:r>
            <a:r>
              <a:t> </a:t>
            </a:r>
            <a:r>
              <a:t>S</a:t>
            </a:r>
            <a:r>
              <a:t> </a:t>
            </a:r>
            <a:r>
              <a:t>S</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T</a:t>
            </a:r>
            <a:r>
              <a:t>	</a:t>
            </a:r>
            <a:r>
              <a:t>S</a:t>
            </a:r>
            <a:r>
              <a:t> </a:t>
            </a:r>
            <a:r>
              <a:t>T</a:t>
            </a:r>
            <a:r>
              <a:t>	</a:t>
            </a:r>
            <a:r>
              <a:t>T</a:t>
            </a:r>
            <a:r>
              <a:t>	</a:t>
            </a:r>
            <a:r>
              <a:t>T</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T</a:t>
            </a:r>
            <a:r>
              <a:t>	</a:t>
            </a:r>
            <a:r>
              <a:t>T</a:t>
            </a:r>
            <a:r>
              <a:t>	</a:t>
            </a:r>
            <a:r>
              <a:t>T</a:t>
            </a:r>
            <a:r>
              <a:t>	</a:t>
            </a:r>
            <a:r>
              <a:t>T</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T</a:t>
            </a:r>
            <a:r>
              <a:t>	</a:t>
            </a:r>
            <a:r>
              <a:t>S</a:t>
            </a:r>
            <a:r>
              <a:t> </a:t>
            </a:r>
            <a:r>
              <a:t>S</a:t>
            </a:r>
            <a:r>
              <a:t> </a:t>
            </a:r>
            <a:r>
              <a:t>T</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T</a:t>
            </a:r>
            <a:r>
              <a:t>	</a:t>
            </a:r>
            <a:r>
              <a:t>T</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T</a:t>
            </a:r>
            <a:r>
              <a:t>	</a:t>
            </a:r>
            <a:r>
              <a:t>S</a:t>
            </a:r>
            <a:r>
              <a:t> </a:t>
            </a:r>
            <a:r>
              <a:t>S</a:t>
            </a:r>
            <a:r>
              <a:t> </a:t>
            </a:r>
            <a:r>
              <a:t>T</a:t>
            </a:r>
            <a:r>
              <a:t>	</a:t>
            </a:r>
            <a:r>
              <a:t>S</a:t>
            </a:r>
            <a:r>
              <a:t> </a:t>
            </a:r>
            <a:r>
              <a:t>S</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S</a:t>
            </a:r>
            <a:r>
              <a:t> </a:t>
            </a:r>
            <a:r>
              <a:t>S</a:t>
            </a:r>
            <a:r>
              <a:t> </a:t>
            </a:r>
            <a:r>
              <a:t>S</a:t>
            </a:r>
            <a:r>
              <a:t> </a:t>
            </a:r>
            <a:r>
              <a:t>T</a:t>
            </a:r>
            <a:r>
              <a:t>	</a:t>
            </a:r>
            <a:r>
              <a:t>S</a:t>
            </a:r>
            <a:r>
              <a:t> </a:t>
            </a:r>
            <a:r>
              <a:t>S</a:t>
            </a:r>
            <a:r>
              <a:t> </a:t>
            </a:r>
            <a:r>
              <a:t>S</a:t>
            </a:r>
            <a:r>
              <a:t> </a:t>
            </a:r>
            <a:r>
              <a:t>S</a:t>
            </a:r>
            <a:r>
              <a:t> </a:t>
            </a:r>
            <a:r>
              <a:t>T</a:t>
            </a:r>
            <a:r>
              <a:t>	</a:t>
            </a:r>
            <a:r>
              <a:t>L</a:t>
            </a:r>
          </a:p>
          <a:p>
            <a:pPr algn="l" defTabSz="457200">
              <a:defRPr sz="2400">
                <a:solidFill>
                  <a:srgbClr val="222222"/>
                </a:solidFill>
                <a:latin typeface="Courier"/>
                <a:ea typeface="Courier"/>
                <a:cs typeface="Courier"/>
                <a:sym typeface="Courier"/>
              </a:defRPr>
            </a:pPr>
            <a:r>
              <a:t>T</a:t>
            </a:r>
            <a:r>
              <a:t>	</a:t>
            </a:r>
            <a:r>
              <a:t>L</a:t>
            </a:r>
          </a:p>
          <a:p>
            <a:pPr algn="l" defTabSz="457200">
              <a:defRPr sz="2400">
                <a:solidFill>
                  <a:srgbClr val="222222"/>
                </a:solidFill>
                <a:latin typeface="Courier"/>
                <a:ea typeface="Courier"/>
                <a:cs typeface="Courier"/>
                <a:sym typeface="Courier"/>
              </a:defRPr>
            </a:pPr>
            <a:r>
              <a:t>S</a:t>
            </a:r>
            <a:r>
              <a:t> </a:t>
            </a:r>
            <a:r>
              <a:t>S</a:t>
            </a:r>
            <a:r>
              <a:t> </a:t>
            </a:r>
            <a:r>
              <a:t>L</a:t>
            </a:r>
          </a:p>
          <a:p>
            <a:pPr algn="l" defTabSz="457200">
              <a:defRPr sz="2400">
                <a:solidFill>
                  <a:srgbClr val="222222"/>
                </a:solidFill>
                <a:latin typeface="Courier"/>
                <a:ea typeface="Courier"/>
                <a:cs typeface="Courier"/>
                <a:sym typeface="Courier"/>
              </a:defRPr>
            </a:pPr>
            <a:r>
              <a:t>L</a:t>
            </a:r>
          </a:p>
          <a:p>
            <a:pPr algn="l" defTabSz="457200">
              <a:defRPr sz="2400">
                <a:solidFill>
                  <a:srgbClr val="222222"/>
                </a:solidFill>
                <a:latin typeface="Courier"/>
                <a:ea typeface="Courier"/>
                <a:cs typeface="Courier"/>
                <a:sym typeface="Courier"/>
              </a:defRPr>
            </a:pPr>
            <a:r>
              <a:t>L</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Pyth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a:t>
            </a:r>
          </a:p>
        </p:txBody>
      </p:sp>
      <p:sp>
        <p:nvSpPr>
          <p:cNvPr id="248" name="Python is an extremely readable programming language (it looks like psuedocode), and is really simple to learn (though it takes a long time to learn it really well!)…"/>
          <p:cNvSpPr txBox="1"/>
          <p:nvPr/>
        </p:nvSpPr>
        <p:spPr>
          <a:xfrm>
            <a:off x="790838" y="2148930"/>
            <a:ext cx="22802325"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Python is an extremely readable programming language (it looks like psuedocode), and is really simple to learn (though it takes a long time to learn it really well!)</a:t>
            </a:r>
          </a:p>
          <a:p>
            <a:pPr/>
          </a:p>
          <a:p>
            <a:pPr algn="l"/>
            <a:r>
              <a:t>In Python, whitespace matters, but that means that curly braces aren't necessary:</a:t>
            </a:r>
          </a:p>
        </p:txBody>
      </p:sp>
      <p:pic>
        <p:nvPicPr>
          <p:cNvPr id="249" name="pasted-image.tiff" descr="pasted-image.tiff"/>
          <p:cNvPicPr>
            <a:picLocks noChangeAspect="1"/>
          </p:cNvPicPr>
          <p:nvPr/>
        </p:nvPicPr>
        <p:blipFill>
          <a:blip r:embed="rId2">
            <a:extLst/>
          </a:blip>
          <a:srcRect l="0" t="0" r="73999" b="0"/>
          <a:stretch>
            <a:fillRect/>
          </a:stretch>
        </p:blipFill>
        <p:spPr>
          <a:xfrm>
            <a:off x="14447206" y="88047"/>
            <a:ext cx="1171816" cy="1334713"/>
          </a:xfrm>
          <a:prstGeom prst="rect">
            <a:avLst/>
          </a:prstGeom>
          <a:ln w="12700">
            <a:miter lim="400000"/>
          </a:ln>
        </p:spPr>
      </p:pic>
      <p:sp>
        <p:nvSpPr>
          <p:cNvPr id="250" name="for i in range(10):…"/>
          <p:cNvSpPr txBox="1"/>
          <p:nvPr/>
        </p:nvSpPr>
        <p:spPr>
          <a:xfrm>
            <a:off x="746337" y="5879603"/>
            <a:ext cx="10847537"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for i in range(10):</a:t>
            </a:r>
          </a:p>
          <a:p>
            <a:pPr algn="l">
              <a:defRPr>
                <a:latin typeface="Courier"/>
                <a:ea typeface="Courier"/>
                <a:cs typeface="Courier"/>
                <a:sym typeface="Courier"/>
              </a:defRPr>
            </a:pPr>
            <a:r>
              <a:t>    print("Hello " + str(i))</a:t>
            </a:r>
          </a:p>
        </p:txBody>
      </p:sp>
      <p:sp>
        <p:nvSpPr>
          <p:cNvPr id="251" name="One cool feature of Python is that it has a &quot;REPL&quot; that you can simply open up and type on. Let's try it!"/>
          <p:cNvSpPr txBox="1"/>
          <p:nvPr/>
        </p:nvSpPr>
        <p:spPr>
          <a:xfrm>
            <a:off x="389028" y="8930197"/>
            <a:ext cx="2280232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One cool feature of Python is that it has a "REPL" that you can simply open up and type on. Let's try it!</a:t>
            </a:r>
          </a:p>
        </p:txBody>
      </p:sp>
      <p:pic>
        <p:nvPicPr>
          <p:cNvPr id="252" name="pasted-image.tiff" descr="pasted-image.tiff"/>
          <p:cNvPicPr>
            <a:picLocks noChangeAspect="1"/>
          </p:cNvPicPr>
          <p:nvPr/>
        </p:nvPicPr>
        <p:blipFill>
          <a:blip r:embed="rId3">
            <a:extLst/>
          </a:blip>
          <a:stretch>
            <a:fillRect/>
          </a:stretch>
        </p:blipFill>
        <p:spPr>
          <a:xfrm>
            <a:off x="10763250" y="10743303"/>
            <a:ext cx="2857500" cy="28575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Pyth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a:t>
            </a:r>
          </a:p>
        </p:txBody>
      </p:sp>
      <p:sp>
        <p:nvSpPr>
          <p:cNvPr id="255" name="Python has some neat built-in functionality, such as arbitrary length integers:"/>
          <p:cNvSpPr txBox="1"/>
          <p:nvPr/>
        </p:nvSpPr>
        <p:spPr>
          <a:xfrm>
            <a:off x="790838" y="3291930"/>
            <a:ext cx="22802325"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Python has some neat built-in functionality, such as arbitrary length integers:</a:t>
            </a:r>
          </a:p>
        </p:txBody>
      </p:sp>
      <p:pic>
        <p:nvPicPr>
          <p:cNvPr id="256" name="pasted-image.tiff" descr="pasted-image.tiff"/>
          <p:cNvPicPr>
            <a:picLocks noChangeAspect="1"/>
          </p:cNvPicPr>
          <p:nvPr/>
        </p:nvPicPr>
        <p:blipFill>
          <a:blip r:embed="rId2">
            <a:extLst/>
          </a:blip>
          <a:srcRect l="0" t="0" r="73999" b="0"/>
          <a:stretch>
            <a:fillRect/>
          </a:stretch>
        </p:blipFill>
        <p:spPr>
          <a:xfrm>
            <a:off x="14447206" y="88047"/>
            <a:ext cx="1171816" cy="1334713"/>
          </a:xfrm>
          <a:prstGeom prst="rect">
            <a:avLst/>
          </a:prstGeom>
          <a:ln w="12700">
            <a:miter lim="400000"/>
          </a:ln>
        </p:spPr>
      </p:pic>
      <p:sp>
        <p:nvSpPr>
          <p:cNvPr id="257" name="&gt;&gt;&gt; 2 ** 2 ** 2 ** 2 ** 2"/>
          <p:cNvSpPr txBox="1"/>
          <p:nvPr/>
        </p:nvSpPr>
        <p:spPr>
          <a:xfrm>
            <a:off x="746337" y="6260603"/>
            <a:ext cx="9704351"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&gt;&gt;&gt; 2 ** 2 ** 2 ** 2 ** 2</a:t>
            </a:r>
          </a:p>
        </p:txBody>
      </p:sp>
      <p:sp>
        <p:nvSpPr>
          <p:cNvPr id="258" name="The &quot;**&quot; means exponent. How many digits is this going to be?"/>
          <p:cNvSpPr txBox="1"/>
          <p:nvPr/>
        </p:nvSpPr>
        <p:spPr>
          <a:xfrm>
            <a:off x="389028" y="9300689"/>
            <a:ext cx="2280232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a:t>
            </a:r>
            <a:r>
              <a:rPr>
                <a:latin typeface="Courier"/>
                <a:ea typeface="Courier"/>
                <a:cs typeface="Courier"/>
                <a:sym typeface="Courier"/>
              </a:rPr>
              <a:t>**</a:t>
            </a:r>
            <a:r>
              <a:t>" means exponent. How many digits is this going to be?</a:t>
            </a:r>
          </a:p>
        </p:txBody>
      </p:sp>
      <p:pic>
        <p:nvPicPr>
          <p:cNvPr id="259" name="pasted-image.tiff" descr="pasted-image.tiff"/>
          <p:cNvPicPr>
            <a:picLocks noChangeAspect="1"/>
          </p:cNvPicPr>
          <p:nvPr/>
        </p:nvPicPr>
        <p:blipFill>
          <a:blip r:embed="rId3">
            <a:extLst/>
          </a:blip>
          <a:stretch>
            <a:fillRect/>
          </a:stretch>
        </p:blipFill>
        <p:spPr>
          <a:xfrm>
            <a:off x="10763250" y="10743303"/>
            <a:ext cx="2857500" cy="285750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Pyth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a:t>
            </a:r>
          </a:p>
        </p:txBody>
      </p:sp>
      <p:sp>
        <p:nvSpPr>
          <p:cNvPr id="262" name="Python has some neat built-in functionality, such as arbitrary length integers:"/>
          <p:cNvSpPr txBox="1"/>
          <p:nvPr/>
        </p:nvSpPr>
        <p:spPr>
          <a:xfrm>
            <a:off x="790838" y="3291930"/>
            <a:ext cx="22802325"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Python has some neat built-in functionality, such as arbitrary length integers:</a:t>
            </a:r>
          </a:p>
        </p:txBody>
      </p:sp>
      <p:pic>
        <p:nvPicPr>
          <p:cNvPr id="263" name="pasted-image.tiff" descr="pasted-image.tiff"/>
          <p:cNvPicPr>
            <a:picLocks noChangeAspect="1"/>
          </p:cNvPicPr>
          <p:nvPr/>
        </p:nvPicPr>
        <p:blipFill>
          <a:blip r:embed="rId2">
            <a:extLst/>
          </a:blip>
          <a:srcRect l="0" t="0" r="73999" b="0"/>
          <a:stretch>
            <a:fillRect/>
          </a:stretch>
        </p:blipFill>
        <p:spPr>
          <a:xfrm>
            <a:off x="14447206" y="88047"/>
            <a:ext cx="1171816" cy="1334713"/>
          </a:xfrm>
          <a:prstGeom prst="rect">
            <a:avLst/>
          </a:prstGeom>
          <a:ln w="12700">
            <a:miter lim="400000"/>
          </a:ln>
        </p:spPr>
      </p:pic>
      <p:sp>
        <p:nvSpPr>
          <p:cNvPr id="264" name="&gt;&gt;&gt; len(str(2 ** 2 ** 2 ** 2 ** 2))…"/>
          <p:cNvSpPr txBox="1"/>
          <p:nvPr/>
        </p:nvSpPr>
        <p:spPr>
          <a:xfrm>
            <a:off x="746337" y="5879603"/>
            <a:ext cx="13896033"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&gt;&gt;&gt; len(str(2 ** 2 ** 2 ** 2 ** 2))</a:t>
            </a:r>
          </a:p>
          <a:p>
            <a:pPr algn="l">
              <a:defRPr>
                <a:latin typeface="Courier"/>
                <a:ea typeface="Courier"/>
                <a:cs typeface="Courier"/>
                <a:sym typeface="Courier"/>
              </a:defRPr>
            </a:pPr>
            <a:r>
              <a:t>19729</a:t>
            </a:r>
          </a:p>
        </p:txBody>
      </p:sp>
      <p:sp>
        <p:nvSpPr>
          <p:cNvPr id="265" name="The &quot;**&quot; means exponent. How many digits is this going to be?"/>
          <p:cNvSpPr txBox="1"/>
          <p:nvPr/>
        </p:nvSpPr>
        <p:spPr>
          <a:xfrm>
            <a:off x="418406" y="4559384"/>
            <a:ext cx="22802326"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a:t>
            </a:r>
            <a:r>
              <a:rPr>
                <a:latin typeface="Courier"/>
                <a:ea typeface="Courier"/>
                <a:cs typeface="Courier"/>
                <a:sym typeface="Courier"/>
              </a:rPr>
              <a:t>**</a:t>
            </a:r>
            <a:r>
              <a:t>" means exponent. How many digits is this going to be?</a:t>
            </a:r>
          </a:p>
        </p:txBody>
      </p:sp>
      <p:pic>
        <p:nvPicPr>
          <p:cNvPr id="266" name="pasted-image.tiff" descr="pasted-image.tiff"/>
          <p:cNvPicPr>
            <a:picLocks noChangeAspect="1"/>
          </p:cNvPicPr>
          <p:nvPr/>
        </p:nvPicPr>
        <p:blipFill>
          <a:blip r:embed="rId3">
            <a:extLst/>
          </a:blip>
          <a:stretch>
            <a:fillRect/>
          </a:stretch>
        </p:blipFill>
        <p:spPr>
          <a:xfrm>
            <a:off x="10763250" y="10743303"/>
            <a:ext cx="2857500" cy="28575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Pyth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a:t>
            </a:r>
          </a:p>
        </p:txBody>
      </p:sp>
      <p:sp>
        <p:nvSpPr>
          <p:cNvPr id="269" name="Python has built-in lists, dictionaries (hash tables), sets, queues, psuedo-random number generators, etc., and it is also object oriented and has classes.…"/>
          <p:cNvSpPr txBox="1"/>
          <p:nvPr/>
        </p:nvSpPr>
        <p:spPr>
          <a:xfrm>
            <a:off x="790838" y="2148930"/>
            <a:ext cx="22802325"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Python has built-in lists, dictionaries (hash tables), sets, queues, psuedo-random number generators, etc., and it is also object oriented and has classes.</a:t>
            </a:r>
          </a:p>
          <a:p>
            <a:pPr/>
          </a:p>
          <a:p>
            <a:pPr/>
            <a:r>
              <a:t>You can return multiple values in Python:</a:t>
            </a:r>
          </a:p>
        </p:txBody>
      </p:sp>
      <p:pic>
        <p:nvPicPr>
          <p:cNvPr id="270" name="pasted-image.tiff" descr="pasted-image.tiff"/>
          <p:cNvPicPr>
            <a:picLocks noChangeAspect="1"/>
          </p:cNvPicPr>
          <p:nvPr/>
        </p:nvPicPr>
        <p:blipFill>
          <a:blip r:embed="rId2">
            <a:extLst/>
          </a:blip>
          <a:srcRect l="0" t="0" r="73999" b="0"/>
          <a:stretch>
            <a:fillRect/>
          </a:stretch>
        </p:blipFill>
        <p:spPr>
          <a:xfrm>
            <a:off x="14447206" y="88047"/>
            <a:ext cx="1171816" cy="1334713"/>
          </a:xfrm>
          <a:prstGeom prst="rect">
            <a:avLst/>
          </a:prstGeom>
          <a:ln w="12700">
            <a:miter lim="400000"/>
          </a:ln>
        </p:spPr>
      </p:pic>
      <p:pic>
        <p:nvPicPr>
          <p:cNvPr id="271" name="pasted-image.tiff" descr="pasted-image.tiff"/>
          <p:cNvPicPr>
            <a:picLocks noChangeAspect="1"/>
          </p:cNvPicPr>
          <p:nvPr/>
        </p:nvPicPr>
        <p:blipFill>
          <a:blip r:embed="rId3">
            <a:extLst/>
          </a:blip>
          <a:stretch>
            <a:fillRect/>
          </a:stretch>
        </p:blipFill>
        <p:spPr>
          <a:xfrm>
            <a:off x="10763250" y="10743303"/>
            <a:ext cx="2857500" cy="2857501"/>
          </a:xfrm>
          <a:prstGeom prst="rect">
            <a:avLst/>
          </a:prstGeom>
          <a:ln w="12700">
            <a:miter lim="400000"/>
          </a:ln>
        </p:spPr>
      </p:pic>
      <p:sp>
        <p:nvSpPr>
          <p:cNvPr id="272" name="import math…"/>
          <p:cNvSpPr txBox="1"/>
          <p:nvPr/>
        </p:nvSpPr>
        <p:spPr>
          <a:xfrm>
            <a:off x="990772" y="5530354"/>
            <a:ext cx="21834835"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import math</a:t>
            </a:r>
          </a:p>
          <a:p>
            <a:pPr algn="l">
              <a:defRPr>
                <a:latin typeface="Courier"/>
                <a:ea typeface="Courier"/>
                <a:cs typeface="Courier"/>
                <a:sym typeface="Courier"/>
              </a:defRPr>
            </a:pPr>
            <a:r>
              <a:t>def quadEqSolver(a,b,c):</a:t>
            </a:r>
          </a:p>
          <a:p>
            <a:pPr algn="l">
              <a:defRPr>
                <a:latin typeface="Courier"/>
                <a:ea typeface="Courier"/>
                <a:cs typeface="Courier"/>
                <a:sym typeface="Courier"/>
              </a:defRPr>
            </a:pPr>
            <a:r>
              <a:t>    inner = math.sqrt(b * b - 4 * a * c)</a:t>
            </a:r>
          </a:p>
          <a:p>
            <a:pPr algn="l">
              <a:defRPr>
                <a:latin typeface="Courier"/>
                <a:ea typeface="Courier"/>
                <a:cs typeface="Courier"/>
                <a:sym typeface="Courier"/>
              </a:defRPr>
            </a:pPr>
            <a:r>
              <a:t>    return (-b + inner) / (2 * a), (-b - inner) / (2 * a)</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4" name="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FizzBuzz</a:t>
            </a:r>
          </a:p>
        </p:txBody>
      </p:sp>
      <p:sp>
        <p:nvSpPr>
          <p:cNvPr id="275" name="A famous easy coding interview question is &quot;FizzBuzz,&quot; defined as follows:…"/>
          <p:cNvSpPr txBox="1"/>
          <p:nvPr/>
        </p:nvSpPr>
        <p:spPr>
          <a:xfrm>
            <a:off x="790838" y="2587309"/>
            <a:ext cx="22802325" cy="8541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 famous easy coding interview question is "FizzBuzz," defined as follows:</a:t>
            </a:r>
          </a:p>
          <a:p>
            <a:pPr/>
          </a:p>
          <a:p>
            <a:pPr>
              <a:defRPr b="1">
                <a:latin typeface="Helvetica Neue"/>
                <a:ea typeface="Helvetica Neue"/>
                <a:cs typeface="Helvetica Neue"/>
                <a:sym typeface="Helvetica Neue"/>
              </a:defRPr>
            </a:pPr>
            <a:r>
              <a:t>Write a program that prints the numbers from 1 to 100.</a:t>
            </a:r>
          </a:p>
          <a:p>
            <a:pPr>
              <a:defRPr b="1">
                <a:latin typeface="Helvetica Neue"/>
                <a:ea typeface="Helvetica Neue"/>
                <a:cs typeface="Helvetica Neue"/>
                <a:sym typeface="Helvetica Neue"/>
              </a:defRPr>
            </a:pPr>
            <a:r>
              <a:t>But for multiples of three print “Fizz” instead of the</a:t>
            </a:r>
          </a:p>
          <a:p>
            <a:pPr>
              <a:defRPr b="1">
                <a:latin typeface="Helvetica Neue"/>
                <a:ea typeface="Helvetica Neue"/>
                <a:cs typeface="Helvetica Neue"/>
                <a:sym typeface="Helvetica Neue"/>
              </a:defRPr>
            </a:pPr>
            <a:r>
              <a:t>number and for the multiples of five print “Buzz”. For</a:t>
            </a:r>
          </a:p>
          <a:p>
            <a:pPr>
              <a:defRPr b="1">
                <a:latin typeface="Helvetica Neue"/>
                <a:ea typeface="Helvetica Neue"/>
                <a:cs typeface="Helvetica Neue"/>
                <a:sym typeface="Helvetica Neue"/>
              </a:defRPr>
            </a:pPr>
            <a:r>
              <a:t>numbers which are multiples of both three and five</a:t>
            </a:r>
          </a:p>
          <a:p>
            <a:pPr>
              <a:defRPr b="1">
                <a:latin typeface="Helvetica Neue"/>
                <a:ea typeface="Helvetica Neue"/>
                <a:cs typeface="Helvetica Neue"/>
                <a:sym typeface="Helvetica Neue"/>
              </a:defRPr>
            </a:pPr>
            <a:r>
              <a:t>print “FizzBuzz”.</a:t>
            </a:r>
          </a:p>
          <a:p>
            <a:pPr>
              <a:defRPr b="1">
                <a:latin typeface="Helvetica Neue"/>
                <a:ea typeface="Helvetica Neue"/>
                <a:cs typeface="Helvetica Neue"/>
                <a:sym typeface="Helvetica Neue"/>
              </a:defRPr>
            </a:pPr>
          </a:p>
          <a:p>
            <a:pPr/>
            <a:r>
              <a:t>We can write this relatively easily in most languages, so we'll do it in the different languages we look at today.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C++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 FizzBuzz</a:t>
            </a:r>
          </a:p>
        </p:txBody>
      </p:sp>
      <p:sp>
        <p:nvSpPr>
          <p:cNvPr id="278" name="#include &lt;iostream&gt;…"/>
          <p:cNvSpPr txBox="1"/>
          <p:nvPr/>
        </p:nvSpPr>
        <p:spPr>
          <a:xfrm>
            <a:off x="1921271" y="2448116"/>
            <a:ext cx="10376562" cy="9994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600">
                <a:latin typeface="Courier"/>
                <a:ea typeface="Courier"/>
                <a:cs typeface="Courier"/>
                <a:sym typeface="Courier"/>
              </a:defRPr>
            </a:pPr>
            <a:r>
              <a:t>#include &lt;iostream&gt;</a:t>
            </a:r>
          </a:p>
          <a:p>
            <a:pPr algn="l">
              <a:defRPr sz="3600">
                <a:latin typeface="Courier"/>
                <a:ea typeface="Courier"/>
                <a:cs typeface="Courier"/>
                <a:sym typeface="Courier"/>
              </a:defRPr>
            </a:pPr>
            <a:r>
              <a:t>using namespace std;</a:t>
            </a:r>
          </a:p>
          <a:p>
            <a:pPr algn="l">
              <a:defRPr sz="3600">
                <a:latin typeface="Courier"/>
                <a:ea typeface="Courier"/>
                <a:cs typeface="Courier"/>
                <a:sym typeface="Courier"/>
              </a:defRPr>
            </a:pPr>
            <a:r>
              <a:t>int main ()</a:t>
            </a:r>
          </a:p>
          <a:p>
            <a:pPr algn="l">
              <a:defRPr sz="3600">
                <a:latin typeface="Courier"/>
                <a:ea typeface="Courier"/>
                <a:cs typeface="Courier"/>
                <a:sym typeface="Courier"/>
              </a:defRPr>
            </a:pPr>
            <a:r>
              <a:t>{</a:t>
            </a:r>
          </a:p>
          <a:p>
            <a:pPr algn="l">
              <a:defRPr sz="3600">
                <a:latin typeface="Courier"/>
                <a:ea typeface="Courier"/>
                <a:cs typeface="Courier"/>
                <a:sym typeface="Courier"/>
              </a:defRPr>
            </a:pPr>
            <a:r>
              <a:t>  for(int i = 1; i &lt;= 100; i++)</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    if(i % 3 == 0 &amp;&amp; i % 5 == 0) {</a:t>
            </a:r>
          </a:p>
          <a:p>
            <a:pPr algn="l">
              <a:defRPr sz="3600">
                <a:latin typeface="Courier"/>
                <a:ea typeface="Courier"/>
                <a:cs typeface="Courier"/>
                <a:sym typeface="Courier"/>
              </a:defRPr>
            </a:pPr>
            <a:r>
              <a:t>      cout &lt;&lt; "FizzBuzz" &lt;&lt; endl;</a:t>
            </a:r>
          </a:p>
          <a:p>
            <a:pPr algn="l">
              <a:defRPr sz="3600">
                <a:latin typeface="Courier"/>
                <a:ea typeface="Courier"/>
                <a:cs typeface="Courier"/>
                <a:sym typeface="Courier"/>
              </a:defRPr>
            </a:pPr>
            <a:r>
              <a:t>    } else if(i % 3 == 0) {</a:t>
            </a:r>
          </a:p>
          <a:p>
            <a:pPr algn="l">
              <a:defRPr sz="3600">
                <a:latin typeface="Courier"/>
                <a:ea typeface="Courier"/>
                <a:cs typeface="Courier"/>
                <a:sym typeface="Courier"/>
              </a:defRPr>
            </a:pPr>
            <a:r>
              <a:t>          cout &lt;&lt; "Fizz" &lt;&lt; endl;</a:t>
            </a:r>
          </a:p>
          <a:p>
            <a:pPr algn="l">
              <a:defRPr sz="3600">
                <a:latin typeface="Courier"/>
                <a:ea typeface="Courier"/>
                <a:cs typeface="Courier"/>
                <a:sym typeface="Courier"/>
              </a:defRPr>
            </a:pPr>
            <a:r>
              <a:t>    } else if(i % 5 == 0) {</a:t>
            </a:r>
          </a:p>
          <a:p>
            <a:pPr algn="l">
              <a:defRPr sz="3600">
                <a:latin typeface="Courier"/>
                <a:ea typeface="Courier"/>
                <a:cs typeface="Courier"/>
                <a:sym typeface="Courier"/>
              </a:defRPr>
            </a:pPr>
            <a:r>
              <a:t>          cout &lt;&lt; "Buzz" &lt;&lt; endl;</a:t>
            </a:r>
          </a:p>
          <a:p>
            <a:pPr algn="l">
              <a:defRPr sz="3600">
                <a:latin typeface="Courier"/>
                <a:ea typeface="Courier"/>
                <a:cs typeface="Courier"/>
                <a:sym typeface="Courier"/>
              </a:defRPr>
            </a:pPr>
            <a:r>
              <a:t>    } else {</a:t>
            </a:r>
          </a:p>
          <a:p>
            <a:pPr algn="l">
              <a:defRPr sz="3600">
                <a:latin typeface="Courier"/>
                <a:ea typeface="Courier"/>
                <a:cs typeface="Courier"/>
                <a:sym typeface="Courier"/>
              </a:defRPr>
            </a:pPr>
            <a:r>
              <a:t>        cout &lt;&lt; i &lt;&lt; endl;</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  return 0;</a:t>
            </a:r>
          </a:p>
          <a:p>
            <a:pPr algn="l">
              <a:defRPr sz="3600">
                <a:latin typeface="Courier"/>
                <a:ea typeface="Courier"/>
                <a:cs typeface="Courier"/>
                <a:sym typeface="Courier"/>
              </a:defRPr>
            </a:pPr>
            <a:r>
              <a:t>}</a:t>
            </a:r>
          </a:p>
        </p:txBody>
      </p:sp>
      <p:sp>
        <p:nvSpPr>
          <p:cNvPr id="279" name="Output:"/>
          <p:cNvSpPr txBox="1"/>
          <p:nvPr/>
        </p:nvSpPr>
        <p:spPr>
          <a:xfrm>
            <a:off x="16681996" y="2351824"/>
            <a:ext cx="21837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Output:</a:t>
            </a:r>
          </a:p>
        </p:txBody>
      </p:sp>
      <p:sp>
        <p:nvSpPr>
          <p:cNvPr id="280" name="1…"/>
          <p:cNvSpPr txBox="1"/>
          <p:nvPr/>
        </p:nvSpPr>
        <p:spPr>
          <a:xfrm>
            <a:off x="17143162" y="3470582"/>
            <a:ext cx="2441310" cy="930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1</a:t>
            </a:r>
          </a:p>
          <a:p>
            <a:pPr algn="l">
              <a:defRPr sz="3300">
                <a:latin typeface="Courier"/>
                <a:ea typeface="Courier"/>
                <a:cs typeface="Courier"/>
                <a:sym typeface="Courier"/>
              </a:defRPr>
            </a:pPr>
            <a:r>
              <a:t>2</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4</a:t>
            </a:r>
          </a:p>
          <a:p>
            <a:pPr algn="l">
              <a:defRPr sz="3300">
                <a:latin typeface="Courier"/>
                <a:ea typeface="Courier"/>
                <a:cs typeface="Courier"/>
                <a:sym typeface="Courier"/>
              </a:defRPr>
            </a:pPr>
            <a:r>
              <a:t>Buzz</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7</a:t>
            </a:r>
          </a:p>
          <a:p>
            <a:pPr algn="l">
              <a:defRPr sz="3300">
                <a:latin typeface="Courier"/>
                <a:ea typeface="Courier"/>
                <a:cs typeface="Courier"/>
                <a:sym typeface="Courier"/>
              </a:defRPr>
            </a:pPr>
            <a:r>
              <a:t>8</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Buzz</a:t>
            </a:r>
          </a:p>
          <a:p>
            <a:pPr algn="l">
              <a:defRPr sz="3300">
                <a:latin typeface="Courier"/>
                <a:ea typeface="Courier"/>
                <a:cs typeface="Courier"/>
                <a:sym typeface="Courier"/>
              </a:defRPr>
            </a:pPr>
            <a:r>
              <a:t>11</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13</a:t>
            </a:r>
          </a:p>
          <a:p>
            <a:pPr algn="l">
              <a:defRPr sz="3300">
                <a:latin typeface="Courier"/>
                <a:ea typeface="Courier"/>
                <a:cs typeface="Courier"/>
                <a:sym typeface="Courier"/>
              </a:defRPr>
            </a:pPr>
            <a:r>
              <a:t>14</a:t>
            </a:r>
          </a:p>
          <a:p>
            <a:pPr algn="l">
              <a:defRPr sz="3300">
                <a:latin typeface="Courier"/>
                <a:ea typeface="Courier"/>
                <a:cs typeface="Courier"/>
                <a:sym typeface="Courier"/>
              </a:defRPr>
            </a:pPr>
            <a:r>
              <a:t>FizzBuzz</a:t>
            </a:r>
          </a:p>
          <a:p>
            <a:pPr algn="l">
              <a:defRPr sz="3300">
                <a:latin typeface="Courier"/>
                <a:ea typeface="Courier"/>
                <a:cs typeface="Courier"/>
                <a:sym typeface="Courier"/>
              </a:defRPr>
            </a:pPr>
            <a:r>
              <a:t>16</a:t>
            </a:r>
          </a:p>
          <a:p>
            <a:pPr algn="l">
              <a:defRPr sz="3300">
                <a:latin typeface="Courier"/>
                <a:ea typeface="Courier"/>
                <a:cs typeface="Courier"/>
                <a:sym typeface="Courier"/>
              </a:defRPr>
            </a:pPr>
            <a:r>
              <a:t>17</a:t>
            </a:r>
          </a:p>
          <a:p>
            <a:pPr algn="l">
              <a:defRPr sz="3300">
                <a:latin typeface="Courier"/>
                <a:ea typeface="Courier"/>
                <a:cs typeface="Courier"/>
                <a:sym typeface="Courier"/>
              </a:defRPr>
            </a:pPr>
            <a:r>
              <a:t>Fizz</a:t>
            </a:r>
          </a:p>
        </p:txBody>
      </p:sp>
      <p:sp>
        <p:nvSpPr>
          <p:cNvPr id="281" name="etc."/>
          <p:cNvSpPr txBox="1"/>
          <p:nvPr/>
        </p:nvSpPr>
        <p:spPr>
          <a:xfrm>
            <a:off x="18742078" y="12706327"/>
            <a:ext cx="11379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etc.</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Python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 FizzBuzz</a:t>
            </a:r>
          </a:p>
        </p:txBody>
      </p:sp>
      <p:sp>
        <p:nvSpPr>
          <p:cNvPr id="284" name="for i in range(1,100):…"/>
          <p:cNvSpPr txBox="1"/>
          <p:nvPr/>
        </p:nvSpPr>
        <p:spPr>
          <a:xfrm>
            <a:off x="1862514" y="4318000"/>
            <a:ext cx="10376562" cy="50800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600">
                <a:latin typeface="Courier"/>
                <a:ea typeface="Courier"/>
                <a:cs typeface="Courier"/>
                <a:sym typeface="Courier"/>
              </a:defRPr>
            </a:pPr>
            <a:r>
              <a:t>for i in range(1,100):</a:t>
            </a:r>
          </a:p>
          <a:p>
            <a:pPr algn="l">
              <a:defRPr sz="3600">
                <a:latin typeface="Courier"/>
                <a:ea typeface="Courier"/>
                <a:cs typeface="Courier"/>
                <a:sym typeface="Courier"/>
              </a:defRPr>
            </a:pPr>
            <a:r>
              <a:t>    if i % 3 == 0 and i % 5 == 0:</a:t>
            </a:r>
          </a:p>
          <a:p>
            <a:pPr algn="l">
              <a:defRPr sz="3600">
                <a:latin typeface="Courier"/>
                <a:ea typeface="Courier"/>
                <a:cs typeface="Courier"/>
                <a:sym typeface="Courier"/>
              </a:defRPr>
            </a:pPr>
            <a:r>
              <a:t>        print("FizzBuzz")</a:t>
            </a:r>
          </a:p>
          <a:p>
            <a:pPr algn="l">
              <a:defRPr sz="3600">
                <a:latin typeface="Courier"/>
                <a:ea typeface="Courier"/>
                <a:cs typeface="Courier"/>
                <a:sym typeface="Courier"/>
              </a:defRPr>
            </a:pPr>
            <a:r>
              <a:t>    elif i % 3 == 0:</a:t>
            </a:r>
          </a:p>
          <a:p>
            <a:pPr algn="l">
              <a:defRPr sz="3600">
                <a:latin typeface="Courier"/>
                <a:ea typeface="Courier"/>
                <a:cs typeface="Courier"/>
                <a:sym typeface="Courier"/>
              </a:defRPr>
            </a:pPr>
            <a:r>
              <a:t>        print("Fizz")</a:t>
            </a:r>
          </a:p>
          <a:p>
            <a:pPr algn="l">
              <a:defRPr sz="3600">
                <a:latin typeface="Courier"/>
                <a:ea typeface="Courier"/>
                <a:cs typeface="Courier"/>
                <a:sym typeface="Courier"/>
              </a:defRPr>
            </a:pPr>
            <a:r>
              <a:t>    elif i % 5 == 0:</a:t>
            </a:r>
          </a:p>
          <a:p>
            <a:pPr algn="l">
              <a:defRPr sz="3600">
                <a:latin typeface="Courier"/>
                <a:ea typeface="Courier"/>
                <a:cs typeface="Courier"/>
                <a:sym typeface="Courier"/>
              </a:defRPr>
            </a:pPr>
            <a:r>
              <a:t>        print("Buzz")</a:t>
            </a:r>
          </a:p>
          <a:p>
            <a:pPr algn="l">
              <a:defRPr sz="3600">
                <a:latin typeface="Courier"/>
                <a:ea typeface="Courier"/>
                <a:cs typeface="Courier"/>
                <a:sym typeface="Courier"/>
              </a:defRPr>
            </a:pPr>
            <a:r>
              <a:t>    else:</a:t>
            </a:r>
          </a:p>
          <a:p>
            <a:pPr algn="l">
              <a:defRPr sz="3600">
                <a:latin typeface="Courier"/>
                <a:ea typeface="Courier"/>
                <a:cs typeface="Courier"/>
                <a:sym typeface="Courier"/>
              </a:defRPr>
            </a:pPr>
            <a:r>
              <a:t>        print(i)</a:t>
            </a:r>
          </a:p>
        </p:txBody>
      </p:sp>
      <p:sp>
        <p:nvSpPr>
          <p:cNvPr id="285" name="Output:"/>
          <p:cNvSpPr txBox="1"/>
          <p:nvPr/>
        </p:nvSpPr>
        <p:spPr>
          <a:xfrm>
            <a:off x="16681996" y="2351824"/>
            <a:ext cx="21837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Output:</a:t>
            </a:r>
          </a:p>
        </p:txBody>
      </p:sp>
      <p:sp>
        <p:nvSpPr>
          <p:cNvPr id="286" name="$ python fizzBuzz.py…"/>
          <p:cNvSpPr txBox="1"/>
          <p:nvPr/>
        </p:nvSpPr>
        <p:spPr>
          <a:xfrm>
            <a:off x="17143162" y="3216582"/>
            <a:ext cx="5459321" cy="981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python fizzBuzz.py</a:t>
            </a:r>
          </a:p>
          <a:p>
            <a:pPr algn="l">
              <a:defRPr sz="3300">
                <a:latin typeface="Courier"/>
                <a:ea typeface="Courier"/>
                <a:cs typeface="Courier"/>
                <a:sym typeface="Courier"/>
              </a:defRPr>
            </a:pPr>
            <a:r>
              <a:t>1</a:t>
            </a:r>
          </a:p>
          <a:p>
            <a:pPr algn="l">
              <a:defRPr sz="3300">
                <a:latin typeface="Courier"/>
                <a:ea typeface="Courier"/>
                <a:cs typeface="Courier"/>
                <a:sym typeface="Courier"/>
              </a:defRPr>
            </a:pPr>
            <a:r>
              <a:t>2</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4</a:t>
            </a:r>
          </a:p>
          <a:p>
            <a:pPr algn="l">
              <a:defRPr sz="3300">
                <a:latin typeface="Courier"/>
                <a:ea typeface="Courier"/>
                <a:cs typeface="Courier"/>
                <a:sym typeface="Courier"/>
              </a:defRPr>
            </a:pPr>
            <a:r>
              <a:t>Buzz</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7</a:t>
            </a:r>
          </a:p>
          <a:p>
            <a:pPr algn="l">
              <a:defRPr sz="3300">
                <a:latin typeface="Courier"/>
                <a:ea typeface="Courier"/>
                <a:cs typeface="Courier"/>
                <a:sym typeface="Courier"/>
              </a:defRPr>
            </a:pPr>
            <a:r>
              <a:t>8</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Buzz</a:t>
            </a:r>
          </a:p>
          <a:p>
            <a:pPr algn="l">
              <a:defRPr sz="3300">
                <a:latin typeface="Courier"/>
                <a:ea typeface="Courier"/>
                <a:cs typeface="Courier"/>
                <a:sym typeface="Courier"/>
              </a:defRPr>
            </a:pPr>
            <a:r>
              <a:t>11</a:t>
            </a:r>
          </a:p>
          <a:p>
            <a:pPr algn="l">
              <a:defRPr sz="3300">
                <a:latin typeface="Courier"/>
                <a:ea typeface="Courier"/>
                <a:cs typeface="Courier"/>
                <a:sym typeface="Courier"/>
              </a:defRPr>
            </a:pPr>
            <a:r>
              <a:t>Fizz</a:t>
            </a:r>
          </a:p>
          <a:p>
            <a:pPr algn="l">
              <a:defRPr sz="3300">
                <a:latin typeface="Courier"/>
                <a:ea typeface="Courier"/>
                <a:cs typeface="Courier"/>
                <a:sym typeface="Courier"/>
              </a:defRPr>
            </a:pPr>
            <a:r>
              <a:t>13</a:t>
            </a:r>
          </a:p>
          <a:p>
            <a:pPr algn="l">
              <a:defRPr sz="3300">
                <a:latin typeface="Courier"/>
                <a:ea typeface="Courier"/>
                <a:cs typeface="Courier"/>
                <a:sym typeface="Courier"/>
              </a:defRPr>
            </a:pPr>
            <a:r>
              <a:t>14</a:t>
            </a:r>
          </a:p>
          <a:p>
            <a:pPr algn="l">
              <a:defRPr sz="3300">
                <a:latin typeface="Courier"/>
                <a:ea typeface="Courier"/>
                <a:cs typeface="Courier"/>
                <a:sym typeface="Courier"/>
              </a:defRPr>
            </a:pPr>
            <a:r>
              <a:t>FizzBuzz</a:t>
            </a:r>
          </a:p>
          <a:p>
            <a:pPr algn="l">
              <a:defRPr sz="3300">
                <a:latin typeface="Courier"/>
                <a:ea typeface="Courier"/>
                <a:cs typeface="Courier"/>
                <a:sym typeface="Courier"/>
              </a:defRPr>
            </a:pPr>
            <a:r>
              <a:t>16</a:t>
            </a:r>
          </a:p>
          <a:p>
            <a:pPr algn="l">
              <a:defRPr sz="3300">
                <a:latin typeface="Courier"/>
                <a:ea typeface="Courier"/>
                <a:cs typeface="Courier"/>
                <a:sym typeface="Courier"/>
              </a:defRPr>
            </a:pPr>
            <a:r>
              <a:t>17</a:t>
            </a:r>
          </a:p>
          <a:p>
            <a:pPr algn="l">
              <a:defRPr sz="3300">
                <a:latin typeface="Courier"/>
                <a:ea typeface="Courier"/>
                <a:cs typeface="Courier"/>
                <a:sym typeface="Courier"/>
              </a:defRPr>
            </a:pPr>
            <a:r>
              <a:t>Fizz</a:t>
            </a:r>
          </a:p>
        </p:txBody>
      </p:sp>
      <p:sp>
        <p:nvSpPr>
          <p:cNvPr id="287" name="etc."/>
          <p:cNvSpPr txBox="1"/>
          <p:nvPr/>
        </p:nvSpPr>
        <p:spPr>
          <a:xfrm>
            <a:off x="20093481" y="12941355"/>
            <a:ext cx="113792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etc.</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9" name="Pyth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Python</a:t>
            </a:r>
          </a:p>
        </p:txBody>
      </p:sp>
      <p:sp>
        <p:nvSpPr>
          <p:cNvPr id="290" name="If you are going to learn one more language, learn Python — you won't be disappointed!"/>
          <p:cNvSpPr txBox="1"/>
          <p:nvPr/>
        </p:nvSpPr>
        <p:spPr>
          <a:xfrm>
            <a:off x="790838" y="2529930"/>
            <a:ext cx="11845247"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If you are going to learn one more language, learn Python — you won't be disappointed!</a:t>
            </a:r>
          </a:p>
        </p:txBody>
      </p:sp>
      <p:pic>
        <p:nvPicPr>
          <p:cNvPr id="291" name="pasted-image.tiff" descr="pasted-image.tiff"/>
          <p:cNvPicPr>
            <a:picLocks noChangeAspect="1"/>
          </p:cNvPicPr>
          <p:nvPr/>
        </p:nvPicPr>
        <p:blipFill>
          <a:blip r:embed="rId2">
            <a:extLst/>
          </a:blip>
          <a:srcRect l="0" t="0" r="73999" b="0"/>
          <a:stretch>
            <a:fillRect/>
          </a:stretch>
        </p:blipFill>
        <p:spPr>
          <a:xfrm>
            <a:off x="14447206" y="88047"/>
            <a:ext cx="1171816" cy="1334713"/>
          </a:xfrm>
          <a:prstGeom prst="rect">
            <a:avLst/>
          </a:prstGeom>
          <a:ln w="12700">
            <a:miter lim="400000"/>
          </a:ln>
        </p:spPr>
      </p:pic>
      <p:sp>
        <p:nvSpPr>
          <p:cNvPr id="292" name="&gt;&gt;&gt; import this"/>
          <p:cNvSpPr txBox="1"/>
          <p:nvPr/>
        </p:nvSpPr>
        <p:spPr>
          <a:xfrm>
            <a:off x="3766596" y="5943104"/>
            <a:ext cx="5893732"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&gt;&gt;&gt; import this</a:t>
            </a:r>
          </a:p>
        </p:txBody>
      </p:sp>
      <p:pic>
        <p:nvPicPr>
          <p:cNvPr id="293" name="pasted-image.tiff" descr="pasted-image.tiff"/>
          <p:cNvPicPr>
            <a:picLocks noChangeAspect="1"/>
          </p:cNvPicPr>
          <p:nvPr/>
        </p:nvPicPr>
        <p:blipFill>
          <a:blip r:embed="rId3">
            <a:extLst/>
          </a:blip>
          <a:stretch>
            <a:fillRect/>
          </a:stretch>
        </p:blipFill>
        <p:spPr>
          <a:xfrm>
            <a:off x="13936260" y="1713122"/>
            <a:ext cx="10274952" cy="11663458"/>
          </a:xfrm>
          <a:prstGeom prst="rect">
            <a:avLst/>
          </a:prstGeom>
          <a:ln w="12700">
            <a:miter lim="400000"/>
          </a:ln>
        </p:spPr>
      </p:pic>
      <p:sp>
        <p:nvSpPr>
          <p:cNvPr id="294" name="&gt;&gt;&gt; import antigravity"/>
          <p:cNvSpPr txBox="1"/>
          <p:nvPr/>
        </p:nvSpPr>
        <p:spPr>
          <a:xfrm>
            <a:off x="3766596" y="11327372"/>
            <a:ext cx="8561166"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&gt;&gt;&gt; import antigravity</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JavaScript and D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and D3</a:t>
            </a:r>
          </a:p>
        </p:txBody>
      </p:sp>
      <p:sp>
        <p:nvSpPr>
          <p:cNvPr id="297" name="JavaScript has become the &quot;language of the Web&quot;…"/>
          <p:cNvSpPr txBox="1"/>
          <p:nvPr/>
        </p:nvSpPr>
        <p:spPr>
          <a:xfrm>
            <a:off x="790837" y="2586850"/>
            <a:ext cx="22802326"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JavaScript has become the "language of the Web"</a:t>
            </a:r>
          </a:p>
          <a:p>
            <a:pPr/>
          </a:p>
          <a:p>
            <a:pPr/>
            <a:r>
              <a:t>It is not the best language, but it is a pretty good one (but, give the Author, Brendan Each, a break — he created it in 10 days!)</a:t>
            </a:r>
          </a:p>
          <a:p>
            <a:pPr/>
          </a:p>
          <a:p>
            <a:pPr/>
            <a:r>
              <a:t>JavaScript and Java are completely different languages, although they both share "C-like syntax". So, for loops look very familiar:</a:t>
            </a:r>
          </a:p>
          <a:p>
            <a:pPr/>
          </a:p>
        </p:txBody>
      </p:sp>
      <p:sp>
        <p:nvSpPr>
          <p:cNvPr id="298" name="for (var i=0; i &lt; 10; i++) {…"/>
          <p:cNvSpPr txBox="1"/>
          <p:nvPr/>
        </p:nvSpPr>
        <p:spPr>
          <a:xfrm>
            <a:off x="6609450" y="8423389"/>
            <a:ext cx="11990724" cy="245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for (var i=0; i &lt; 10; i++) {</a:t>
            </a:r>
          </a:p>
          <a:p>
            <a:pPr algn="l">
              <a:defRPr>
                <a:latin typeface="Courier"/>
                <a:ea typeface="Courier"/>
                <a:cs typeface="Courier"/>
                <a:sym typeface="Courier"/>
              </a:defRPr>
            </a:pPr>
            <a:r>
              <a:t>    console.log("Hello " + i);</a:t>
            </a:r>
          </a:p>
          <a:p>
            <a:pPr algn="l">
              <a:defRPr>
                <a:latin typeface="Courier"/>
                <a:ea typeface="Courier"/>
                <a:cs typeface="Courier"/>
                <a:sym typeface="Courier"/>
              </a:defRPr>
            </a:pPr>
            <a:r>
              <a:t>}</a:t>
            </a:r>
          </a:p>
        </p:txBody>
      </p:sp>
      <p:sp>
        <p:nvSpPr>
          <p:cNvPr id="299" name="You already have JavaScript installed and ready to go — it's built into the browser. Let's play!"/>
          <p:cNvSpPr txBox="1"/>
          <p:nvPr/>
        </p:nvSpPr>
        <p:spPr>
          <a:xfrm>
            <a:off x="359649" y="11233561"/>
            <a:ext cx="15346891"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You already have JavaScript installed and ready to go — it's built into the browser. Let's play!</a:t>
            </a:r>
          </a:p>
        </p:txBody>
      </p:sp>
      <p:pic>
        <p:nvPicPr>
          <p:cNvPr id="300" name="pasted-image.jpeg" descr="pasted-image.jpeg"/>
          <p:cNvPicPr>
            <a:picLocks noChangeAspect="1"/>
          </p:cNvPicPr>
          <p:nvPr/>
        </p:nvPicPr>
        <p:blipFill>
          <a:blip r:embed="rId2">
            <a:extLst/>
          </a:blip>
          <a:stretch>
            <a:fillRect/>
          </a:stretch>
        </p:blipFill>
        <p:spPr>
          <a:xfrm>
            <a:off x="16260285" y="11659011"/>
            <a:ext cx="1536701" cy="15367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JavaScript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a:t>
            </a:r>
          </a:p>
        </p:txBody>
      </p:sp>
      <p:sp>
        <p:nvSpPr>
          <p:cNvPr id="303" name="function fizzBuzz() {…"/>
          <p:cNvSpPr txBox="1"/>
          <p:nvPr/>
        </p:nvSpPr>
        <p:spPr>
          <a:xfrm>
            <a:off x="6772238" y="2143846"/>
            <a:ext cx="10839523" cy="7810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600">
                <a:latin typeface="Courier"/>
                <a:ea typeface="Courier"/>
                <a:cs typeface="Courier"/>
                <a:sym typeface="Courier"/>
              </a:defRPr>
            </a:pPr>
            <a:r>
              <a:t>function fizzBuzz() {</a:t>
            </a:r>
          </a:p>
          <a:p>
            <a:pPr algn="l">
              <a:defRPr sz="3600">
                <a:latin typeface="Courier"/>
                <a:ea typeface="Courier"/>
                <a:cs typeface="Courier"/>
                <a:sym typeface="Courier"/>
              </a:defRPr>
            </a:pPr>
            <a:r>
              <a:t>    for(var i = 1; i &lt;= 100; i++)</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        if(i % 3 == 0 &amp;&amp; i % 5 == 0) {</a:t>
            </a:r>
          </a:p>
          <a:p>
            <a:pPr algn="l">
              <a:defRPr sz="3600">
                <a:latin typeface="Courier"/>
                <a:ea typeface="Courier"/>
                <a:cs typeface="Courier"/>
                <a:sym typeface="Courier"/>
              </a:defRPr>
            </a:pPr>
            <a:r>
              <a:t>            console.log("FizzBuzz");</a:t>
            </a:r>
          </a:p>
          <a:p>
            <a:pPr algn="l">
              <a:defRPr sz="3600">
                <a:latin typeface="Courier"/>
                <a:ea typeface="Courier"/>
                <a:cs typeface="Courier"/>
                <a:sym typeface="Courier"/>
              </a:defRPr>
            </a:pPr>
            <a:r>
              <a:t>        } else if(i % 3 == 0) {</a:t>
            </a:r>
          </a:p>
          <a:p>
            <a:pPr algn="l">
              <a:defRPr sz="3600">
                <a:latin typeface="Courier"/>
                <a:ea typeface="Courier"/>
                <a:cs typeface="Courier"/>
                <a:sym typeface="Courier"/>
              </a:defRPr>
            </a:pPr>
            <a:r>
              <a:t>            console.log("Fizz");</a:t>
            </a:r>
          </a:p>
          <a:p>
            <a:pPr algn="l">
              <a:defRPr sz="3600">
                <a:latin typeface="Courier"/>
                <a:ea typeface="Courier"/>
                <a:cs typeface="Courier"/>
                <a:sym typeface="Courier"/>
              </a:defRPr>
            </a:pPr>
            <a:r>
              <a:t>        } else if(i % 5 == 0) {</a:t>
            </a:r>
          </a:p>
          <a:p>
            <a:pPr algn="l">
              <a:defRPr sz="3600">
                <a:latin typeface="Courier"/>
                <a:ea typeface="Courier"/>
                <a:cs typeface="Courier"/>
                <a:sym typeface="Courier"/>
              </a:defRPr>
            </a:pPr>
            <a:r>
              <a:t>            console.log("Buzz");</a:t>
            </a:r>
          </a:p>
          <a:p>
            <a:pPr algn="l">
              <a:defRPr sz="3600">
                <a:latin typeface="Courier"/>
                <a:ea typeface="Courier"/>
                <a:cs typeface="Courier"/>
                <a:sym typeface="Courier"/>
              </a:defRPr>
            </a:pPr>
            <a:r>
              <a:t>        } else {</a:t>
            </a:r>
          </a:p>
          <a:p>
            <a:pPr algn="l">
              <a:defRPr sz="3600">
                <a:latin typeface="Courier"/>
                <a:ea typeface="Courier"/>
                <a:cs typeface="Courier"/>
                <a:sym typeface="Courier"/>
              </a:defRPr>
            </a:pPr>
            <a:r>
              <a:t>            console.log(i);</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    }</a:t>
            </a:r>
          </a:p>
          <a:p>
            <a:pPr algn="l">
              <a:defRPr sz="3600">
                <a:latin typeface="Courier"/>
                <a:ea typeface="Courier"/>
                <a:cs typeface="Courier"/>
                <a:sym typeface="Courier"/>
              </a:defRPr>
            </a:pPr>
            <a:r>
              <a:t>}</a:t>
            </a:r>
          </a:p>
        </p:txBody>
      </p:sp>
      <p:sp>
        <p:nvSpPr>
          <p:cNvPr id="304" name="Looks a lot like C++!…"/>
          <p:cNvSpPr txBox="1"/>
          <p:nvPr/>
        </p:nvSpPr>
        <p:spPr>
          <a:xfrm>
            <a:off x="5932606" y="10580506"/>
            <a:ext cx="12981750"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Looks a lot like C++!</a:t>
            </a:r>
          </a:p>
          <a:p>
            <a:pPr/>
          </a:p>
          <a:p>
            <a:pPr/>
            <a:r>
              <a:t>JavaScript syntax is basically the same, but the model is much different!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07" name="&lt;!DOCTYPE html&gt;…"/>
          <p:cNvSpPr txBox="1"/>
          <p:nvPr/>
        </p:nvSpPr>
        <p:spPr>
          <a:xfrm>
            <a:off x="193345" y="2790327"/>
            <a:ext cx="9846260" cy="5651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&lt;!DOCTYPE html&gt;</a:t>
            </a:r>
          </a:p>
          <a:p>
            <a:pPr algn="l">
              <a:defRPr sz="3000">
                <a:latin typeface="Courier"/>
                <a:ea typeface="Courier"/>
                <a:cs typeface="Courier"/>
                <a:sym typeface="Courier"/>
              </a:defRPr>
            </a:pPr>
            <a:r>
              <a:t>&lt;html&gt;</a:t>
            </a:r>
          </a:p>
          <a:p>
            <a:pPr algn="l">
              <a:defRPr sz="3000">
                <a:latin typeface="Courier"/>
                <a:ea typeface="Courier"/>
                <a:cs typeface="Courier"/>
                <a:sym typeface="Courier"/>
              </a:defRPr>
            </a:pPr>
            <a:r>
              <a:t>    &lt;head&gt;</a:t>
            </a:r>
          </a:p>
          <a:p>
            <a:pPr algn="l">
              <a:defRPr sz="3000">
                <a:latin typeface="Courier"/>
                <a:ea typeface="Courier"/>
                <a:cs typeface="Courier"/>
                <a:sym typeface="Courier"/>
              </a:defRPr>
            </a:pPr>
            <a:r>
              <a:t>        &lt;script type="text/javascript" </a:t>
            </a:r>
          </a:p>
          <a:p>
            <a:pPr algn="l">
              <a:defRPr sz="3000">
                <a:latin typeface="Courier"/>
                <a:ea typeface="Courier"/>
                <a:cs typeface="Courier"/>
                <a:sym typeface="Courier"/>
              </a:defRPr>
            </a:pPr>
            <a:r>
              <a:t>          src="fizzBuzz_web.js"&gt;&lt;/script&gt;</a:t>
            </a:r>
          </a:p>
          <a:p>
            <a:pPr algn="l">
              <a:defRPr sz="3000">
                <a:latin typeface="Courier"/>
                <a:ea typeface="Courier"/>
                <a:cs typeface="Courier"/>
                <a:sym typeface="Courier"/>
              </a:defRPr>
            </a:pPr>
            <a:r>
              <a:t>    &lt;/head&gt;</a:t>
            </a:r>
          </a:p>
          <a:p>
            <a:pPr algn="l">
              <a:defRPr sz="3000">
                <a:latin typeface="Courier"/>
                <a:ea typeface="Courier"/>
                <a:cs typeface="Courier"/>
                <a:sym typeface="Courier"/>
              </a:defRPr>
            </a:pPr>
            <a:r>
              <a:t>    &lt;body onload=fizzBuzz()&gt;</a:t>
            </a:r>
          </a:p>
          <a:p>
            <a:pPr algn="l">
              <a:defRPr sz="3000">
                <a:latin typeface="Courier"/>
                <a:ea typeface="Courier"/>
                <a:cs typeface="Courier"/>
                <a:sym typeface="Courier"/>
              </a:defRPr>
            </a:pPr>
            <a:r>
              <a:t>        &lt;div id="fizzBuzzOutput"&gt;</a:t>
            </a:r>
          </a:p>
          <a:p>
            <a:pPr algn="l">
              <a:defRPr sz="3000">
                <a:latin typeface="Courier"/>
                <a:ea typeface="Courier"/>
                <a:cs typeface="Courier"/>
                <a:sym typeface="Courier"/>
              </a:defRPr>
            </a:pPr>
            <a:r>
              <a:t>            This is the default text.</a:t>
            </a:r>
          </a:p>
          <a:p>
            <a:pPr algn="l">
              <a:defRPr sz="3000">
                <a:latin typeface="Courier"/>
                <a:ea typeface="Courier"/>
                <a:cs typeface="Courier"/>
                <a:sym typeface="Courier"/>
              </a:defRPr>
            </a:pPr>
            <a:r>
              <a:t>        &lt;/div&gt;</a:t>
            </a:r>
          </a:p>
          <a:p>
            <a:pPr algn="l">
              <a:defRPr sz="3000">
                <a:latin typeface="Courier"/>
                <a:ea typeface="Courier"/>
                <a:cs typeface="Courier"/>
                <a:sym typeface="Courier"/>
              </a:defRPr>
            </a:pPr>
            <a:r>
              <a:t>    &lt;/body&gt;</a:t>
            </a:r>
          </a:p>
          <a:p>
            <a:pPr algn="l">
              <a:defRPr sz="3000">
                <a:latin typeface="Courier"/>
                <a:ea typeface="Courier"/>
                <a:cs typeface="Courier"/>
                <a:sym typeface="Courier"/>
              </a:defRPr>
            </a:pPr>
            <a:r>
              <a:t>&lt;/html&gt;</a:t>
            </a:r>
          </a:p>
        </p:txBody>
      </p:sp>
      <p:sp>
        <p:nvSpPr>
          <p:cNvPr id="308" name="FizzBuzz.html:"/>
          <p:cNvSpPr txBox="1"/>
          <p:nvPr/>
        </p:nvSpPr>
        <p:spPr>
          <a:xfrm>
            <a:off x="417512" y="1715541"/>
            <a:ext cx="40417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FizzBuzz.html:</a:t>
            </a:r>
          </a:p>
        </p:txBody>
      </p:sp>
      <p:sp>
        <p:nvSpPr>
          <p:cNvPr id="309" name="function fizzBuzz() {…"/>
          <p:cNvSpPr txBox="1"/>
          <p:nvPr/>
        </p:nvSpPr>
        <p:spPr>
          <a:xfrm>
            <a:off x="10608872" y="2843502"/>
            <a:ext cx="13183223" cy="930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for(var i = 1; i &lt;= 100; i++)</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10" name="fizzBuzz_web.js:"/>
          <p:cNvSpPr txBox="1"/>
          <p:nvPr/>
        </p:nvSpPr>
        <p:spPr>
          <a:xfrm>
            <a:off x="11271101" y="1715541"/>
            <a:ext cx="45948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fizzBuzz_web.js: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13" name="&lt;!DOCTYPE html&gt;…"/>
          <p:cNvSpPr txBox="1"/>
          <p:nvPr/>
        </p:nvSpPr>
        <p:spPr>
          <a:xfrm>
            <a:off x="193345" y="2790327"/>
            <a:ext cx="9846260" cy="5651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&lt;!DOCTYPE html&gt;</a:t>
            </a:r>
          </a:p>
          <a:p>
            <a:pPr algn="l">
              <a:defRPr sz="3000">
                <a:latin typeface="Courier"/>
                <a:ea typeface="Courier"/>
                <a:cs typeface="Courier"/>
                <a:sym typeface="Courier"/>
              </a:defRPr>
            </a:pPr>
            <a:r>
              <a:t>&lt;html&gt;</a:t>
            </a:r>
          </a:p>
          <a:p>
            <a:pPr algn="l">
              <a:defRPr sz="3000">
                <a:latin typeface="Courier"/>
                <a:ea typeface="Courier"/>
                <a:cs typeface="Courier"/>
                <a:sym typeface="Courier"/>
              </a:defRPr>
            </a:pPr>
            <a:r>
              <a:t>    &lt;head&gt;</a:t>
            </a:r>
          </a:p>
          <a:p>
            <a:pPr algn="l">
              <a:defRPr sz="3000">
                <a:latin typeface="Courier"/>
                <a:ea typeface="Courier"/>
                <a:cs typeface="Courier"/>
                <a:sym typeface="Courier"/>
              </a:defRPr>
            </a:pPr>
            <a:r>
              <a:t>        &lt;script type="text/javascript" </a:t>
            </a:r>
          </a:p>
          <a:p>
            <a:pPr algn="l">
              <a:defRPr sz="3000">
                <a:latin typeface="Courier"/>
                <a:ea typeface="Courier"/>
                <a:cs typeface="Courier"/>
                <a:sym typeface="Courier"/>
              </a:defRPr>
            </a:pPr>
            <a:r>
              <a:t>          src="fizzBuzz_web.js"&gt;&lt;/script&gt;</a:t>
            </a:r>
          </a:p>
          <a:p>
            <a:pPr algn="l">
              <a:defRPr sz="3000">
                <a:latin typeface="Courier"/>
                <a:ea typeface="Courier"/>
                <a:cs typeface="Courier"/>
                <a:sym typeface="Courier"/>
              </a:defRPr>
            </a:pPr>
            <a:r>
              <a:t>    &lt;/head&gt;</a:t>
            </a:r>
          </a:p>
          <a:p>
            <a:pPr algn="l">
              <a:defRPr sz="3000">
                <a:latin typeface="Courier"/>
                <a:ea typeface="Courier"/>
                <a:cs typeface="Courier"/>
                <a:sym typeface="Courier"/>
              </a:defRPr>
            </a:pPr>
            <a:r>
              <a:t>    &lt;body onload=fizzBuzz()&gt;</a:t>
            </a:r>
          </a:p>
          <a:p>
            <a:pPr algn="l">
              <a:defRPr sz="3000">
                <a:latin typeface="Courier"/>
                <a:ea typeface="Courier"/>
                <a:cs typeface="Courier"/>
                <a:sym typeface="Courier"/>
              </a:defRPr>
            </a:pPr>
            <a:r>
              <a:t>        &lt;div id="fizzBuzzOutput"&gt;</a:t>
            </a:r>
          </a:p>
          <a:p>
            <a:pPr algn="l">
              <a:defRPr sz="3000">
                <a:latin typeface="Courier"/>
                <a:ea typeface="Courier"/>
                <a:cs typeface="Courier"/>
                <a:sym typeface="Courier"/>
              </a:defRPr>
            </a:pPr>
            <a:r>
              <a:t>            This is the default text.</a:t>
            </a:r>
          </a:p>
          <a:p>
            <a:pPr algn="l">
              <a:defRPr sz="3000">
                <a:latin typeface="Courier"/>
                <a:ea typeface="Courier"/>
                <a:cs typeface="Courier"/>
                <a:sym typeface="Courier"/>
              </a:defRPr>
            </a:pPr>
            <a:r>
              <a:t>        &lt;/div&gt;</a:t>
            </a:r>
          </a:p>
          <a:p>
            <a:pPr algn="l">
              <a:defRPr sz="3000">
                <a:latin typeface="Courier"/>
                <a:ea typeface="Courier"/>
                <a:cs typeface="Courier"/>
                <a:sym typeface="Courier"/>
              </a:defRPr>
            </a:pPr>
            <a:r>
              <a:t>    &lt;/body&gt;</a:t>
            </a:r>
          </a:p>
          <a:p>
            <a:pPr algn="l">
              <a:defRPr sz="3000">
                <a:latin typeface="Courier"/>
                <a:ea typeface="Courier"/>
                <a:cs typeface="Courier"/>
                <a:sym typeface="Courier"/>
              </a:defRPr>
            </a:pPr>
            <a:r>
              <a:t>&lt;/html&gt;</a:t>
            </a:r>
          </a:p>
        </p:txBody>
      </p:sp>
      <p:sp>
        <p:nvSpPr>
          <p:cNvPr id="314" name="FizzBuzz.html:"/>
          <p:cNvSpPr txBox="1"/>
          <p:nvPr/>
        </p:nvSpPr>
        <p:spPr>
          <a:xfrm>
            <a:off x="417512" y="1715541"/>
            <a:ext cx="40417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FizzBuzz.html:</a:t>
            </a:r>
          </a:p>
        </p:txBody>
      </p:sp>
      <p:sp>
        <p:nvSpPr>
          <p:cNvPr id="315" name="function fizzBuzz() {…"/>
          <p:cNvSpPr txBox="1"/>
          <p:nvPr/>
        </p:nvSpPr>
        <p:spPr>
          <a:xfrm>
            <a:off x="10608872" y="2843502"/>
            <a:ext cx="13183223" cy="930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for(var i = 1; i &lt;= 100; i++)</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16" name="fizzBuzz_web.js:"/>
          <p:cNvSpPr txBox="1"/>
          <p:nvPr/>
        </p:nvSpPr>
        <p:spPr>
          <a:xfrm>
            <a:off x="11271101" y="1715541"/>
            <a:ext cx="45948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fizzBuzz_web.js:</a:t>
            </a:r>
          </a:p>
        </p:txBody>
      </p:sp>
      <p:sp>
        <p:nvSpPr>
          <p:cNvPr id="317" name="One problem…we want our websites to be responsive, and we don't like loops!"/>
          <p:cNvSpPr txBox="1"/>
          <p:nvPr/>
        </p:nvSpPr>
        <p:spPr>
          <a:xfrm>
            <a:off x="490755" y="12435382"/>
            <a:ext cx="218160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One problem…we want our websites to be responsive, and we don't like loops!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20" name="function fizzBuzz() {…"/>
          <p:cNvSpPr txBox="1"/>
          <p:nvPr/>
        </p:nvSpPr>
        <p:spPr>
          <a:xfrm>
            <a:off x="8493634" y="1852975"/>
            <a:ext cx="13183222" cy="1159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var i = 1;</a:t>
            </a:r>
          </a:p>
          <a:p>
            <a:pPr algn="l">
              <a:defRPr sz="3000">
                <a:latin typeface="Courier"/>
                <a:ea typeface="Courier"/>
                <a:cs typeface="Courier"/>
                <a:sym typeface="Courier"/>
              </a:defRPr>
            </a:pPr>
            <a:r>
              <a:t>    var timer = setInterval(function()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a:t>
            </a:r>
          </a:p>
          <a:p>
            <a:pPr algn="l">
              <a:defRPr sz="3000">
                <a:latin typeface="Courier"/>
                <a:ea typeface="Courier"/>
                <a:cs typeface="Courier"/>
                <a:sym typeface="Courier"/>
              </a:defRPr>
            </a:pPr>
            <a:r>
              <a:t>        if (i == 100) {</a:t>
            </a:r>
          </a:p>
          <a:p>
            <a:pPr algn="l">
              <a:defRPr sz="3000">
                <a:latin typeface="Courier"/>
                <a:ea typeface="Courier"/>
                <a:cs typeface="Courier"/>
                <a:sym typeface="Courier"/>
              </a:defRPr>
            </a:pPr>
            <a:r>
              <a:t>            // stop the timer</a:t>
            </a:r>
          </a:p>
          <a:p>
            <a:pPr algn="l">
              <a:defRPr sz="3000">
                <a:latin typeface="Courier"/>
                <a:ea typeface="Courier"/>
                <a:cs typeface="Courier"/>
                <a:sym typeface="Courier"/>
              </a:defRPr>
            </a:pPr>
            <a:r>
              <a:t>            clearInterval(timer);</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},1);</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21" name="fizzBuzz_web_noLoop.js:"/>
          <p:cNvSpPr txBox="1"/>
          <p:nvPr/>
        </p:nvSpPr>
        <p:spPr>
          <a:xfrm>
            <a:off x="864109" y="1715541"/>
            <a:ext cx="70180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fizzBuzz_web_noLoop.js:</a:t>
            </a:r>
          </a:p>
        </p:txBody>
      </p:sp>
      <p:sp>
        <p:nvSpPr>
          <p:cNvPr id="322" name="Rounded Rectangle"/>
          <p:cNvSpPr/>
          <p:nvPr/>
        </p:nvSpPr>
        <p:spPr>
          <a:xfrm>
            <a:off x="10215084" y="5149276"/>
            <a:ext cx="7164140" cy="598660"/>
          </a:xfrm>
          <a:prstGeom prst="roundRect">
            <a:avLst>
              <a:gd name="adj" fmla="val 3182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23" name="Set a timer for each iteration"/>
          <p:cNvSpPr txBox="1"/>
          <p:nvPr/>
        </p:nvSpPr>
        <p:spPr>
          <a:xfrm>
            <a:off x="463424" y="5026015"/>
            <a:ext cx="78193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Set a timer for each iteration</a:t>
            </a:r>
          </a:p>
        </p:txBody>
      </p:sp>
      <p:sp>
        <p:nvSpPr>
          <p:cNvPr id="324" name="Rounded Rectangle"/>
          <p:cNvSpPr/>
          <p:nvPr/>
        </p:nvSpPr>
        <p:spPr>
          <a:xfrm>
            <a:off x="9460734" y="11945153"/>
            <a:ext cx="1227541" cy="598660"/>
          </a:xfrm>
          <a:prstGeom prst="roundRect">
            <a:avLst>
              <a:gd name="adj" fmla="val 3182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25" name="Fires every millisecond"/>
          <p:cNvSpPr txBox="1"/>
          <p:nvPr/>
        </p:nvSpPr>
        <p:spPr>
          <a:xfrm>
            <a:off x="1263841" y="11821892"/>
            <a:ext cx="621855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Fires every millisecond</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7"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28" name="function fizzBuzz() {…"/>
          <p:cNvSpPr txBox="1"/>
          <p:nvPr/>
        </p:nvSpPr>
        <p:spPr>
          <a:xfrm>
            <a:off x="8493634" y="1852975"/>
            <a:ext cx="13183222" cy="1159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var i = 1;</a:t>
            </a:r>
          </a:p>
          <a:p>
            <a:pPr algn="l">
              <a:defRPr sz="3000">
                <a:latin typeface="Courier"/>
                <a:ea typeface="Courier"/>
                <a:cs typeface="Courier"/>
                <a:sym typeface="Courier"/>
              </a:defRPr>
            </a:pPr>
            <a:r>
              <a:t>    var timer = setInterval(function()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a:t>
            </a:r>
          </a:p>
          <a:p>
            <a:pPr algn="l">
              <a:defRPr sz="3000">
                <a:latin typeface="Courier"/>
                <a:ea typeface="Courier"/>
                <a:cs typeface="Courier"/>
                <a:sym typeface="Courier"/>
              </a:defRPr>
            </a:pPr>
            <a:r>
              <a:t>        if (i == 100) {</a:t>
            </a:r>
          </a:p>
          <a:p>
            <a:pPr algn="l">
              <a:defRPr sz="3000">
                <a:latin typeface="Courier"/>
                <a:ea typeface="Courier"/>
                <a:cs typeface="Courier"/>
                <a:sym typeface="Courier"/>
              </a:defRPr>
            </a:pPr>
            <a:r>
              <a:t>            // stop the timer</a:t>
            </a:r>
          </a:p>
          <a:p>
            <a:pPr algn="l">
              <a:defRPr sz="3000">
                <a:latin typeface="Courier"/>
                <a:ea typeface="Courier"/>
                <a:cs typeface="Courier"/>
                <a:sym typeface="Courier"/>
              </a:defRPr>
            </a:pPr>
            <a:r>
              <a:t>            clearInterval(timer);</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},1);</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29" name="fizzBuzz_web_noLoop.js:"/>
          <p:cNvSpPr txBox="1"/>
          <p:nvPr/>
        </p:nvSpPr>
        <p:spPr>
          <a:xfrm>
            <a:off x="864109" y="1715541"/>
            <a:ext cx="70180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fizzBuzz_web_noLoop.js:</a:t>
            </a:r>
          </a:p>
        </p:txBody>
      </p:sp>
      <p:sp>
        <p:nvSpPr>
          <p:cNvPr id="330" name="Rounded Rectangle"/>
          <p:cNvSpPr/>
          <p:nvPr/>
        </p:nvSpPr>
        <p:spPr>
          <a:xfrm>
            <a:off x="14982519" y="5149276"/>
            <a:ext cx="2970272" cy="417685"/>
          </a:xfrm>
          <a:prstGeom prst="roundRect">
            <a:avLst>
              <a:gd name="adj" fmla="val 4560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31" name="This is called an &quot;anonymous function&quot;, and it is what gets called every time the timer fires.…"/>
          <p:cNvSpPr txBox="1"/>
          <p:nvPr/>
        </p:nvSpPr>
        <p:spPr>
          <a:xfrm>
            <a:off x="410524" y="4560935"/>
            <a:ext cx="6504933" cy="617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called an "anonymous function", and it is what gets called every time the timer fires.</a:t>
            </a:r>
          </a:p>
          <a:p>
            <a:pPr/>
          </a:p>
          <a:p>
            <a:pPr/>
            <a:r>
              <a:t>It takes some getting used to!</a:t>
            </a:r>
          </a:p>
        </p:txBody>
      </p:sp>
      <p:sp>
        <p:nvSpPr>
          <p:cNvPr id="332" name="Rounded Rectangle"/>
          <p:cNvSpPr/>
          <p:nvPr/>
        </p:nvSpPr>
        <p:spPr>
          <a:xfrm>
            <a:off x="10350232" y="5570059"/>
            <a:ext cx="9102421" cy="6645543"/>
          </a:xfrm>
          <a:prstGeom prst="roundRect">
            <a:avLst>
              <a:gd name="adj" fmla="val 878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33" name="Rounded Rectangle"/>
          <p:cNvSpPr/>
          <p:nvPr/>
        </p:nvSpPr>
        <p:spPr>
          <a:xfrm>
            <a:off x="9351370" y="12003909"/>
            <a:ext cx="401046" cy="598661"/>
          </a:xfrm>
          <a:prstGeom prst="roundRect">
            <a:avLst>
              <a:gd name="adj" fmla="val 4750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5"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36" name="function fizzBuzz() {…"/>
          <p:cNvSpPr txBox="1"/>
          <p:nvPr/>
        </p:nvSpPr>
        <p:spPr>
          <a:xfrm>
            <a:off x="8493634" y="1852975"/>
            <a:ext cx="13183222" cy="1159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var i = 1;</a:t>
            </a:r>
          </a:p>
          <a:p>
            <a:pPr algn="l">
              <a:defRPr sz="3000">
                <a:latin typeface="Courier"/>
                <a:ea typeface="Courier"/>
                <a:cs typeface="Courier"/>
                <a:sym typeface="Courier"/>
              </a:defRPr>
            </a:pPr>
            <a:r>
              <a:t>    var timer = setInterval(function()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a:t>
            </a:r>
          </a:p>
          <a:p>
            <a:pPr algn="l">
              <a:defRPr sz="3000">
                <a:latin typeface="Courier"/>
                <a:ea typeface="Courier"/>
                <a:cs typeface="Courier"/>
                <a:sym typeface="Courier"/>
              </a:defRPr>
            </a:pPr>
            <a:r>
              <a:t>        if (i == 100) {</a:t>
            </a:r>
          </a:p>
          <a:p>
            <a:pPr algn="l">
              <a:defRPr sz="3000">
                <a:latin typeface="Courier"/>
                <a:ea typeface="Courier"/>
                <a:cs typeface="Courier"/>
                <a:sym typeface="Courier"/>
              </a:defRPr>
            </a:pPr>
            <a:r>
              <a:t>            // stop the timer</a:t>
            </a:r>
          </a:p>
          <a:p>
            <a:pPr algn="l">
              <a:defRPr sz="3000">
                <a:latin typeface="Courier"/>
                <a:ea typeface="Courier"/>
                <a:cs typeface="Courier"/>
                <a:sym typeface="Courier"/>
              </a:defRPr>
            </a:pPr>
            <a:r>
              <a:t>            clearInterval(timer);</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},1);</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37" name="fizzBuzz_web_noLoop.js:"/>
          <p:cNvSpPr txBox="1"/>
          <p:nvPr/>
        </p:nvSpPr>
        <p:spPr>
          <a:xfrm>
            <a:off x="864109" y="1715541"/>
            <a:ext cx="70180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fizzBuzz_web_noLoop.js:</a:t>
            </a:r>
          </a:p>
        </p:txBody>
      </p:sp>
      <p:sp>
        <p:nvSpPr>
          <p:cNvPr id="338" name="Rounded Rectangle"/>
          <p:cNvSpPr/>
          <p:nvPr/>
        </p:nvSpPr>
        <p:spPr>
          <a:xfrm>
            <a:off x="10156327" y="9614779"/>
            <a:ext cx="7129597" cy="691042"/>
          </a:xfrm>
          <a:prstGeom prst="roundRect">
            <a:avLst>
              <a:gd name="adj" fmla="val 27567"/>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39" name="Increment i to keep track of the iteration count"/>
          <p:cNvSpPr txBox="1"/>
          <p:nvPr/>
        </p:nvSpPr>
        <p:spPr>
          <a:xfrm>
            <a:off x="1918475" y="9029606"/>
            <a:ext cx="6194029"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Increment </a:t>
            </a:r>
            <a:r>
              <a:rPr>
                <a:latin typeface="Courier"/>
                <a:ea typeface="Courier"/>
                <a:cs typeface="Courier"/>
                <a:sym typeface="Courier"/>
              </a:rPr>
              <a:t>i</a:t>
            </a:r>
            <a:r>
              <a:t> to keep track of the iteration count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JavaScript FizzBuzz, output to Web P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JavaScript FizzBuzz, output to Web Page</a:t>
            </a:r>
          </a:p>
        </p:txBody>
      </p:sp>
      <p:sp>
        <p:nvSpPr>
          <p:cNvPr id="342" name="function fizzBuzz() {…"/>
          <p:cNvSpPr txBox="1"/>
          <p:nvPr/>
        </p:nvSpPr>
        <p:spPr>
          <a:xfrm>
            <a:off x="8493634" y="1852975"/>
            <a:ext cx="13183222" cy="1159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Courier"/>
                <a:ea typeface="Courier"/>
                <a:cs typeface="Courier"/>
                <a:sym typeface="Courier"/>
              </a:defRPr>
            </a:pPr>
            <a:r>
              <a:t>function fizzBuzz() {</a:t>
            </a:r>
          </a:p>
          <a:p>
            <a:pPr algn="l">
              <a:defRPr sz="3000">
                <a:latin typeface="Courier"/>
                <a:ea typeface="Courier"/>
                <a:cs typeface="Courier"/>
                <a:sym typeface="Courier"/>
              </a:defRPr>
            </a:pPr>
            <a:r>
              <a:t>    fb_div = document.getElementById('fizzBuzzOutput');</a:t>
            </a:r>
          </a:p>
          <a:p>
            <a:pPr algn="l">
              <a:defRPr sz="3000">
                <a:latin typeface="Courier"/>
                <a:ea typeface="Courier"/>
                <a:cs typeface="Courier"/>
                <a:sym typeface="Courier"/>
              </a:defRPr>
            </a:pPr>
          </a:p>
          <a:p>
            <a:pPr algn="l">
              <a:defRPr sz="3000">
                <a:latin typeface="Courier"/>
                <a:ea typeface="Courier"/>
                <a:cs typeface="Courier"/>
                <a:sym typeface="Courier"/>
              </a:defRPr>
            </a:pPr>
            <a:r>
              <a:t>    // clear current contents</a:t>
            </a:r>
          </a:p>
          <a:p>
            <a:pPr algn="l">
              <a:defRPr sz="3000">
                <a:latin typeface="Courier"/>
                <a:ea typeface="Courier"/>
                <a:cs typeface="Courier"/>
                <a:sym typeface="Courier"/>
              </a:defRPr>
            </a:pPr>
            <a:r>
              <a:t>    fb_div.innerHTML = ""</a:t>
            </a:r>
          </a:p>
          <a:p>
            <a:pPr algn="l">
              <a:defRPr sz="3000">
                <a:latin typeface="Courier"/>
                <a:ea typeface="Courier"/>
                <a:cs typeface="Courier"/>
                <a:sym typeface="Courier"/>
              </a:defRPr>
            </a:pPr>
          </a:p>
          <a:p>
            <a:pPr algn="l">
              <a:defRPr sz="3000">
                <a:latin typeface="Courier"/>
                <a:ea typeface="Courier"/>
                <a:cs typeface="Courier"/>
                <a:sym typeface="Courier"/>
              </a:defRPr>
            </a:pPr>
            <a:r>
              <a:t>    var i = 1;</a:t>
            </a:r>
          </a:p>
          <a:p>
            <a:pPr algn="l">
              <a:defRPr sz="3000">
                <a:latin typeface="Courier"/>
                <a:ea typeface="Courier"/>
                <a:cs typeface="Courier"/>
                <a:sym typeface="Courier"/>
              </a:defRPr>
            </a:pPr>
            <a:r>
              <a:t>    var timer = setInterval(function() {</a:t>
            </a:r>
          </a:p>
          <a:p>
            <a:pPr algn="l">
              <a:defRPr sz="3000">
                <a:latin typeface="Courier"/>
                <a:ea typeface="Courier"/>
                <a:cs typeface="Courier"/>
                <a:sym typeface="Courier"/>
              </a:defRPr>
            </a:pPr>
            <a:r>
              <a:t>        if(i % 3 == 0 &amp;&amp; i % 5 == 0) {</a:t>
            </a:r>
          </a:p>
          <a:p>
            <a:pPr algn="l">
              <a:defRPr sz="3000">
                <a:latin typeface="Courier"/>
                <a:ea typeface="Courier"/>
                <a:cs typeface="Courier"/>
                <a:sym typeface="Courier"/>
              </a:defRPr>
            </a:pPr>
            <a:r>
              <a:t>            fb_div.innerHTML += "FizzBuzz&lt;br&gt;";</a:t>
            </a:r>
          </a:p>
          <a:p>
            <a:pPr algn="l">
              <a:defRPr sz="3000">
                <a:latin typeface="Courier"/>
                <a:ea typeface="Courier"/>
                <a:cs typeface="Courier"/>
                <a:sym typeface="Courier"/>
              </a:defRPr>
            </a:pPr>
            <a:r>
              <a:t>        } else if(i % 3 == 0) {</a:t>
            </a:r>
          </a:p>
          <a:p>
            <a:pPr algn="l">
              <a:defRPr sz="3000">
                <a:latin typeface="Courier"/>
                <a:ea typeface="Courier"/>
                <a:cs typeface="Courier"/>
                <a:sym typeface="Courier"/>
              </a:defRPr>
            </a:pPr>
            <a:r>
              <a:t>            fb_div.innerHTML += "Fizz&lt;br&gt;";</a:t>
            </a:r>
          </a:p>
          <a:p>
            <a:pPr algn="l">
              <a:defRPr sz="3000">
                <a:latin typeface="Courier"/>
                <a:ea typeface="Courier"/>
                <a:cs typeface="Courier"/>
                <a:sym typeface="Courier"/>
              </a:defRPr>
            </a:pPr>
            <a:r>
              <a:t>        } else if(i % 5 == 0) {</a:t>
            </a:r>
          </a:p>
          <a:p>
            <a:pPr algn="l">
              <a:defRPr sz="3000">
                <a:latin typeface="Courier"/>
                <a:ea typeface="Courier"/>
                <a:cs typeface="Courier"/>
                <a:sym typeface="Courier"/>
              </a:defRPr>
            </a:pPr>
            <a:r>
              <a:t>            fb_div.innerHTML += "Buzz&lt;br&gt;";</a:t>
            </a:r>
          </a:p>
          <a:p>
            <a:pPr algn="l">
              <a:defRPr sz="3000">
                <a:latin typeface="Courier"/>
                <a:ea typeface="Courier"/>
                <a:cs typeface="Courier"/>
                <a:sym typeface="Courier"/>
              </a:defRPr>
            </a:pPr>
            <a:r>
              <a:t>        } else {</a:t>
            </a:r>
          </a:p>
          <a:p>
            <a:pPr algn="l">
              <a:defRPr sz="3000">
                <a:latin typeface="Courier"/>
                <a:ea typeface="Courier"/>
                <a:cs typeface="Courier"/>
                <a:sym typeface="Courier"/>
              </a:defRPr>
            </a:pPr>
            <a:r>
              <a:t>            fb_div.innerHTML += i + "&lt;br&gt;";</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i++;</a:t>
            </a:r>
          </a:p>
          <a:p>
            <a:pPr algn="l">
              <a:defRPr sz="3000">
                <a:latin typeface="Courier"/>
                <a:ea typeface="Courier"/>
                <a:cs typeface="Courier"/>
                <a:sym typeface="Courier"/>
              </a:defRPr>
            </a:pPr>
            <a:r>
              <a:t>        if (i == 100) {</a:t>
            </a:r>
          </a:p>
          <a:p>
            <a:pPr algn="l">
              <a:defRPr sz="3000">
                <a:latin typeface="Courier"/>
                <a:ea typeface="Courier"/>
                <a:cs typeface="Courier"/>
                <a:sym typeface="Courier"/>
              </a:defRPr>
            </a:pPr>
            <a:r>
              <a:t>            // stop the timer</a:t>
            </a:r>
          </a:p>
          <a:p>
            <a:pPr algn="l">
              <a:defRPr sz="3000">
                <a:latin typeface="Courier"/>
                <a:ea typeface="Courier"/>
                <a:cs typeface="Courier"/>
                <a:sym typeface="Courier"/>
              </a:defRPr>
            </a:pPr>
            <a:r>
              <a:t>            clearInterval(timer);</a:t>
            </a:r>
          </a:p>
          <a:p>
            <a:pPr algn="l">
              <a:defRPr sz="3000">
                <a:latin typeface="Courier"/>
                <a:ea typeface="Courier"/>
                <a:cs typeface="Courier"/>
                <a:sym typeface="Courier"/>
              </a:defRPr>
            </a:pPr>
            <a:r>
              <a:t>        }</a:t>
            </a:r>
          </a:p>
          <a:p>
            <a:pPr algn="l">
              <a:defRPr sz="3000">
                <a:latin typeface="Courier"/>
                <a:ea typeface="Courier"/>
                <a:cs typeface="Courier"/>
                <a:sym typeface="Courier"/>
              </a:defRPr>
            </a:pPr>
            <a:r>
              <a:t>    },1);</a:t>
            </a:r>
          </a:p>
          <a:p>
            <a:pPr algn="l">
              <a:defRPr sz="3000">
                <a:latin typeface="Courier"/>
                <a:ea typeface="Courier"/>
                <a:cs typeface="Courier"/>
                <a:sym typeface="Courier"/>
              </a:defRPr>
            </a:pPr>
            <a:r>
              <a:t>    return 0;</a:t>
            </a:r>
          </a:p>
          <a:p>
            <a:pPr algn="l">
              <a:defRPr sz="3000">
                <a:latin typeface="Courier"/>
                <a:ea typeface="Courier"/>
                <a:cs typeface="Courier"/>
                <a:sym typeface="Courier"/>
              </a:defRPr>
            </a:pPr>
            <a:r>
              <a:t>}</a:t>
            </a:r>
          </a:p>
        </p:txBody>
      </p:sp>
      <p:sp>
        <p:nvSpPr>
          <p:cNvPr id="343" name="fizzBuzz_web_noLoop.js:"/>
          <p:cNvSpPr txBox="1"/>
          <p:nvPr/>
        </p:nvSpPr>
        <p:spPr>
          <a:xfrm>
            <a:off x="864109" y="1715541"/>
            <a:ext cx="70180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fizzBuzz_web_noLoop.js:</a:t>
            </a:r>
          </a:p>
        </p:txBody>
      </p:sp>
      <p:sp>
        <p:nvSpPr>
          <p:cNvPr id="344" name="Rounded Rectangle"/>
          <p:cNvSpPr/>
          <p:nvPr/>
        </p:nvSpPr>
        <p:spPr>
          <a:xfrm>
            <a:off x="10126949" y="10084832"/>
            <a:ext cx="7129597" cy="2049903"/>
          </a:xfrm>
          <a:prstGeom prst="roundRect">
            <a:avLst>
              <a:gd name="adj" fmla="val 92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45" name="Stop the timer after we reach 100"/>
          <p:cNvSpPr txBox="1"/>
          <p:nvPr/>
        </p:nvSpPr>
        <p:spPr>
          <a:xfrm>
            <a:off x="1565936" y="10306193"/>
            <a:ext cx="6194028"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Stop the timer after we reach 100</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D3.j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D3.js</a:t>
            </a:r>
          </a:p>
        </p:txBody>
      </p:sp>
      <p:sp>
        <p:nvSpPr>
          <p:cNvPr id="348" name="If you are taking cs193c this quarter, you already know a bit about JavaScript, and HTML. There are a ton of JavaScript libraries online. One of my favorites is a JavaScript library that can make dynamic data visualizations really easily.…"/>
          <p:cNvSpPr txBox="1"/>
          <p:nvPr/>
        </p:nvSpPr>
        <p:spPr>
          <a:xfrm>
            <a:off x="790837" y="2586850"/>
            <a:ext cx="22802326"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If you are taking cs193c this quarter, you already know a bit about JavaScript, and HTML. There are a ton of JavaScript libraries online. One of my favorites is a JavaScript library that can make dynamic data visualizations really easily.</a:t>
            </a:r>
          </a:p>
          <a:p>
            <a:pPr/>
          </a:p>
          <a:p>
            <a:pPr/>
            <a:r>
              <a:t>Let's look at some examples!</a:t>
            </a:r>
          </a:p>
        </p:txBody>
      </p:sp>
      <p:pic>
        <p:nvPicPr>
          <p:cNvPr id="349" name="pasted-image.jpeg" descr="pasted-image.jpeg"/>
          <p:cNvPicPr>
            <a:picLocks noChangeAspect="1"/>
          </p:cNvPicPr>
          <p:nvPr/>
        </p:nvPicPr>
        <p:blipFill>
          <a:blip r:embed="rId2">
            <a:extLst/>
          </a:blip>
          <a:stretch>
            <a:fillRect/>
          </a:stretch>
        </p:blipFill>
        <p:spPr>
          <a:xfrm>
            <a:off x="17053500" y="5401430"/>
            <a:ext cx="1536701" cy="1536701"/>
          </a:xfrm>
          <a:prstGeom prst="rect">
            <a:avLst/>
          </a:prstGeom>
          <a:ln w="12700">
            <a:miter lim="400000"/>
          </a:ln>
        </p:spPr>
      </p:pic>
      <p:sp>
        <p:nvSpPr>
          <p:cNvPr id="350" name="http://christopheviau.com/d3list/gallery.html…"/>
          <p:cNvSpPr txBox="1"/>
          <p:nvPr/>
        </p:nvSpPr>
        <p:spPr>
          <a:xfrm>
            <a:off x="5996305" y="7962328"/>
            <a:ext cx="12391391" cy="2369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3" invalidUrl="" action="" tgtFrame="" tooltip="" history="1" highlightClick="0" endSnd="0"/>
              </a:rPr>
              <a:t>http://christopheviau.com/d3list/gallery.html</a:t>
            </a:r>
            <a:r>
              <a:t> </a:t>
            </a:r>
          </a:p>
          <a:p>
            <a:pPr/>
          </a:p>
          <a:p>
            <a:pPr/>
            <a:r>
              <a:rPr u="sng">
                <a:hlinkClick r:id="rId4" invalidUrl="" action="" tgtFrame="" tooltip="" history="1" highlightClick="0" endSnd="0"/>
              </a:rPr>
              <a:t>https://github.com/d3/d3/wiki/Gallery</a:t>
            </a:r>
            <a:r>
              <a:t>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eclipse.j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eclipse.js</a:t>
            </a:r>
          </a:p>
        </p:txBody>
      </p:sp>
      <p:sp>
        <p:nvSpPr>
          <p:cNvPr id="353" name="Yesterday, I wrote a little D3 animation to show the path of the Solar Eclipse that is happening next week.…"/>
          <p:cNvSpPr txBox="1"/>
          <p:nvPr/>
        </p:nvSpPr>
        <p:spPr>
          <a:xfrm>
            <a:off x="790837" y="2586850"/>
            <a:ext cx="22802326" cy="922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Yesterday, I wrote a little D3 animation to show the path of the Solar Eclipse that is happening next week.</a:t>
            </a:r>
          </a:p>
          <a:p>
            <a:pPr/>
          </a:p>
          <a:p>
            <a:pPr/>
            <a:r>
              <a:t>I found the data online at </a:t>
            </a:r>
            <a:r>
              <a:rPr u="sng">
                <a:hlinkClick r:id="rId2" invalidUrl="" action="" tgtFrame="" tooltip="" history="1" highlightClick="0" endSnd="0"/>
              </a:rPr>
              <a:t>https://eclipse.gsfc.nasa.gov/SEpath/SEpath2001/SE2017Aug21Tpath.html</a:t>
            </a:r>
            <a:r>
              <a:t> </a:t>
            </a:r>
          </a:p>
          <a:p>
            <a:pPr/>
          </a:p>
          <a:p>
            <a:pPr/>
            <a:r>
              <a:t>I did a bit of work to make the data readable for my program (latitude and longitude for the center of the path and the northern and southern limits), and then grabbed a map.</a:t>
            </a:r>
          </a:p>
          <a:p>
            <a:pPr/>
          </a:p>
          <a:p>
            <a:pPr/>
            <a:r>
              <a:t>The hardest part was translating the lat/long values onto the map, and it isn't perfect, but the math wasn't too hard. </a:t>
            </a:r>
          </a:p>
        </p:txBody>
      </p:sp>
      <p:pic>
        <p:nvPicPr>
          <p:cNvPr id="354" name="pasted-image.jpeg" descr="pasted-image.jpeg"/>
          <p:cNvPicPr>
            <a:picLocks noChangeAspect="1"/>
          </p:cNvPicPr>
          <p:nvPr/>
        </p:nvPicPr>
        <p:blipFill>
          <a:blip r:embed="rId3">
            <a:extLst/>
          </a:blip>
          <a:stretch>
            <a:fillRect/>
          </a:stretch>
        </p:blipFill>
        <p:spPr>
          <a:xfrm>
            <a:off x="15184074" y="11776524"/>
            <a:ext cx="1536701" cy="1536701"/>
          </a:xfrm>
          <a:prstGeom prst="rect">
            <a:avLst/>
          </a:prstGeom>
          <a:ln w="12700">
            <a:miter lim="400000"/>
          </a:ln>
        </p:spPr>
      </p:pic>
      <p:sp>
        <p:nvSpPr>
          <p:cNvPr id="355" name="http://stanford.edu/~cgregg/eclipse/"/>
          <p:cNvSpPr txBox="1"/>
          <p:nvPr/>
        </p:nvSpPr>
        <p:spPr>
          <a:xfrm>
            <a:off x="3902442" y="12122284"/>
            <a:ext cx="100571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4" invalidUrl="" action="" tgtFrame="" tooltip="" history="1" highlightClick="0" endSnd="0"/>
              </a:defRPr>
            </a:lvl1pPr>
          </a:lstStyle>
          <a:p>
            <a:pPr>
              <a:defRPr u="none"/>
            </a:pPr>
            <a:r>
              <a:rPr u="sng">
                <a:hlinkClick r:id="rId4" invalidUrl="" action="" tgtFrame="" tooltip="" history="1" highlightClick="0" endSnd="0"/>
              </a:rPr>
              <a:t>http://stanford.edu/~cgregg/eclipse/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7" name="Haskel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Haskell</a:t>
            </a:r>
          </a:p>
        </p:txBody>
      </p:sp>
      <p:sp>
        <p:nvSpPr>
          <p:cNvPr id="358" name="Haskell is a completely different way of programming than you are used to (though not as different as some of the esoteric languages)…"/>
          <p:cNvSpPr txBox="1"/>
          <p:nvPr/>
        </p:nvSpPr>
        <p:spPr>
          <a:xfrm>
            <a:off x="7611540" y="2586850"/>
            <a:ext cx="15981623" cy="922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Haskell is a </a:t>
            </a:r>
            <a:r>
              <a:rPr i="1">
                <a:latin typeface="Helvetica Neue"/>
                <a:ea typeface="Helvetica Neue"/>
                <a:cs typeface="Helvetica Neue"/>
                <a:sym typeface="Helvetica Neue"/>
              </a:rPr>
              <a:t>completely</a:t>
            </a:r>
            <a:r>
              <a:t> different way of programming than you are used to (though not as different as some of the esoteric languages)</a:t>
            </a:r>
          </a:p>
          <a:p>
            <a:pPr/>
          </a:p>
          <a:p>
            <a:pPr/>
            <a:r>
              <a:t>Haskell is a "purely functional" programming language, meaning that all computation is the result of evaluating mathematical functions. There is no concept of "mutable" data in Haskell, and all functions </a:t>
            </a:r>
            <a:r>
              <a:rPr i="1">
                <a:latin typeface="Helvetica Neue"/>
                <a:ea typeface="Helvetica Neue"/>
                <a:cs typeface="Helvetica Neue"/>
                <a:sym typeface="Helvetica Neue"/>
              </a:rPr>
              <a:t>only </a:t>
            </a:r>
            <a:r>
              <a:t>depend on their arguments and no other information.</a:t>
            </a:r>
          </a:p>
          <a:p>
            <a:pPr/>
          </a:p>
          <a:p>
            <a:pPr/>
            <a:r>
              <a:t>The book </a:t>
            </a:r>
            <a:r>
              <a:rPr i="1">
                <a:latin typeface="Helvetica Neue"/>
                <a:ea typeface="Helvetica Neue"/>
                <a:cs typeface="Helvetica Neue"/>
                <a:sym typeface="Helvetica Neue"/>
              </a:rPr>
              <a:t>Learn You a Haskell for Great Good!</a:t>
            </a:r>
            <a:r>
              <a:t> is a terrific way to learn the language!</a:t>
            </a:r>
          </a:p>
        </p:txBody>
      </p:sp>
      <p:pic>
        <p:nvPicPr>
          <p:cNvPr id="359" name="pasted-image.tiff" descr="pasted-image.tiff"/>
          <p:cNvPicPr>
            <a:picLocks noChangeAspect="1"/>
          </p:cNvPicPr>
          <p:nvPr/>
        </p:nvPicPr>
        <p:blipFill>
          <a:blip r:embed="rId2">
            <a:extLst/>
          </a:blip>
          <a:stretch>
            <a:fillRect/>
          </a:stretch>
        </p:blipFill>
        <p:spPr>
          <a:xfrm>
            <a:off x="612354" y="2507273"/>
            <a:ext cx="6591482" cy="8701454"/>
          </a:xfrm>
          <a:prstGeom prst="rect">
            <a:avLst/>
          </a:prstGeom>
          <a:ln w="12700">
            <a:miter lim="400000"/>
          </a:ln>
        </p:spPr>
      </p:pic>
      <p:sp>
        <p:nvSpPr>
          <p:cNvPr id="360" name="LYaHfGG"/>
          <p:cNvSpPr txBox="1"/>
          <p:nvPr/>
        </p:nvSpPr>
        <p:spPr>
          <a:xfrm>
            <a:off x="1110764" y="11861631"/>
            <a:ext cx="25965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LYaHfGG</a:t>
            </a:r>
          </a:p>
        </p:txBody>
      </p:sp>
      <p:sp>
        <p:nvSpPr>
          <p:cNvPr id="361" name="Arrow"/>
          <p:cNvSpPr/>
          <p:nvPr/>
        </p:nvSpPr>
        <p:spPr>
          <a:xfrm rot="16200000">
            <a:off x="3604026" y="11804433"/>
            <a:ext cx="1758415" cy="959578"/>
          </a:xfrm>
          <a:prstGeom prst="rightArrow">
            <a:avLst>
              <a:gd name="adj1" fmla="val 32000"/>
              <a:gd name="adj2" fmla="val 84704"/>
            </a:avLst>
          </a:prstGeom>
          <a:solidFill>
            <a:srgbClr val="7F0325"/>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Haskell Example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Haskell Example (from LYaHfGG)</a:t>
            </a:r>
          </a:p>
        </p:txBody>
      </p:sp>
      <p:sp>
        <p:nvSpPr>
          <p:cNvPr id="364" name="doubleMe x = x + x…"/>
          <p:cNvSpPr txBox="1"/>
          <p:nvPr/>
        </p:nvSpPr>
        <p:spPr>
          <a:xfrm>
            <a:off x="2875550" y="4378928"/>
            <a:ext cx="10185373" cy="3987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600">
                <a:latin typeface="Courier"/>
                <a:ea typeface="Courier"/>
                <a:cs typeface="Courier"/>
                <a:sym typeface="Courier"/>
              </a:defRPr>
            </a:pPr>
            <a:r>
              <a:t>doubleMe x = x + x</a:t>
            </a:r>
          </a:p>
          <a:p>
            <a:pPr algn="l">
              <a:defRPr sz="3600">
                <a:latin typeface="Courier"/>
                <a:ea typeface="Courier"/>
                <a:cs typeface="Courier"/>
                <a:sym typeface="Courier"/>
              </a:defRPr>
            </a:pPr>
          </a:p>
          <a:p>
            <a:pPr algn="l">
              <a:defRPr sz="3600">
                <a:latin typeface="Courier"/>
                <a:ea typeface="Courier"/>
                <a:cs typeface="Courier"/>
                <a:sym typeface="Courier"/>
              </a:defRPr>
            </a:pPr>
            <a:r>
              <a:t>doubleUs x y = x*2 + y*2</a:t>
            </a:r>
          </a:p>
          <a:p>
            <a:pPr algn="l">
              <a:defRPr sz="3600">
                <a:latin typeface="Courier"/>
                <a:ea typeface="Courier"/>
                <a:cs typeface="Courier"/>
                <a:sym typeface="Courier"/>
              </a:defRPr>
            </a:pPr>
          </a:p>
          <a:p>
            <a:pPr algn="l">
              <a:defRPr sz="3600">
                <a:latin typeface="Courier"/>
                <a:ea typeface="Courier"/>
                <a:cs typeface="Courier"/>
                <a:sym typeface="Courier"/>
              </a:defRPr>
            </a:pPr>
            <a:r>
              <a:t>doubleSmallNumber x = if x &gt; 100</a:t>
            </a:r>
          </a:p>
          <a:p>
            <a:pPr algn="l">
              <a:defRPr sz="3600">
                <a:latin typeface="Courier"/>
                <a:ea typeface="Courier"/>
                <a:cs typeface="Courier"/>
                <a:sym typeface="Courier"/>
              </a:defRPr>
            </a:pPr>
            <a:r>
              <a:t>                        then x</a:t>
            </a:r>
          </a:p>
          <a:p>
            <a:pPr algn="l">
              <a:defRPr sz="3600">
                <a:latin typeface="Courier"/>
                <a:ea typeface="Courier"/>
                <a:cs typeface="Courier"/>
                <a:sym typeface="Courier"/>
              </a:defRPr>
            </a:pPr>
            <a:r>
              <a:t>                        else x*2</a:t>
            </a:r>
          </a:p>
        </p:txBody>
      </p:sp>
      <p:sp>
        <p:nvSpPr>
          <p:cNvPr id="365" name="sample.hs:"/>
          <p:cNvSpPr txBox="1"/>
          <p:nvPr/>
        </p:nvSpPr>
        <p:spPr>
          <a:xfrm>
            <a:off x="2979622" y="2763120"/>
            <a:ext cx="30892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sample.hs:</a:t>
            </a:r>
          </a:p>
        </p:txBody>
      </p:sp>
      <p:sp>
        <p:nvSpPr>
          <p:cNvPr id="366" name="Functions are defined simply. If statements look a little different, too."/>
          <p:cNvSpPr txBox="1"/>
          <p:nvPr/>
        </p:nvSpPr>
        <p:spPr>
          <a:xfrm>
            <a:off x="1662494" y="9500241"/>
            <a:ext cx="1853247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Functions are defined simply. If statements look a little different, too.</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8" name="Haskell Example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Haskell Example (from LYaHfGG)</a:t>
            </a:r>
          </a:p>
        </p:txBody>
      </p:sp>
      <p:sp>
        <p:nvSpPr>
          <p:cNvPr id="369" name="$ ghci…"/>
          <p:cNvSpPr txBox="1"/>
          <p:nvPr/>
        </p:nvSpPr>
        <p:spPr>
          <a:xfrm>
            <a:off x="7495061" y="3791361"/>
            <a:ext cx="15834845" cy="880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 ghci</a:t>
            </a:r>
          </a:p>
          <a:p>
            <a:pPr algn="l">
              <a:defRPr sz="3300">
                <a:latin typeface="Courier"/>
                <a:ea typeface="Courier"/>
                <a:cs typeface="Courier"/>
                <a:sym typeface="Courier"/>
              </a:defRPr>
            </a:pPr>
            <a:r>
              <a:t>GHCi, version 8.0.2: http://www.haskell.org/ghc/  :? for help</a:t>
            </a:r>
          </a:p>
          <a:p>
            <a:pPr algn="l">
              <a:defRPr sz="3300">
                <a:latin typeface="Courier"/>
                <a:ea typeface="Courier"/>
                <a:cs typeface="Courier"/>
                <a:sym typeface="Courier"/>
              </a:defRPr>
            </a:pPr>
            <a:r>
              <a:t>Prelude&gt; :set prompt "ghci&gt; "</a:t>
            </a:r>
          </a:p>
          <a:p>
            <a:pPr algn="l">
              <a:defRPr sz="3300">
                <a:latin typeface="Courier"/>
                <a:ea typeface="Courier"/>
                <a:cs typeface="Courier"/>
                <a:sym typeface="Courier"/>
              </a:defRPr>
            </a:pPr>
            <a:r>
              <a:t>ghci&gt; :l sample.hs</a:t>
            </a:r>
          </a:p>
          <a:p>
            <a:pPr algn="l">
              <a:defRPr sz="3300">
                <a:latin typeface="Courier"/>
                <a:ea typeface="Courier"/>
                <a:cs typeface="Courier"/>
                <a:sym typeface="Courier"/>
              </a:defRPr>
            </a:pPr>
            <a:r>
              <a:t>[1 of 1] Compiling Main             ( sample.hs, interpreted )</a:t>
            </a:r>
          </a:p>
          <a:p>
            <a:pPr algn="l">
              <a:defRPr sz="3300">
                <a:latin typeface="Courier"/>
                <a:ea typeface="Courier"/>
                <a:cs typeface="Courier"/>
                <a:sym typeface="Courier"/>
              </a:defRPr>
            </a:pPr>
            <a:r>
              <a:t>Ok, modules loaded: Main.</a:t>
            </a:r>
          </a:p>
          <a:p>
            <a:pPr algn="l">
              <a:defRPr sz="3300">
                <a:latin typeface="Courier"/>
                <a:ea typeface="Courier"/>
                <a:cs typeface="Courier"/>
                <a:sym typeface="Courier"/>
              </a:defRPr>
            </a:pPr>
            <a:r>
              <a:t>ghci&gt; doubleMe 4</a:t>
            </a:r>
          </a:p>
          <a:p>
            <a:pPr algn="l">
              <a:defRPr sz="3300">
                <a:latin typeface="Courier"/>
                <a:ea typeface="Courier"/>
                <a:cs typeface="Courier"/>
                <a:sym typeface="Courier"/>
              </a:defRPr>
            </a:pPr>
            <a:r>
              <a:t>8</a:t>
            </a:r>
          </a:p>
          <a:p>
            <a:pPr algn="l">
              <a:defRPr sz="3300">
                <a:latin typeface="Courier"/>
                <a:ea typeface="Courier"/>
                <a:cs typeface="Courier"/>
                <a:sym typeface="Courier"/>
              </a:defRPr>
            </a:pPr>
            <a:r>
              <a:t>ghci&gt; doubleMe 8.2</a:t>
            </a:r>
          </a:p>
          <a:p>
            <a:pPr algn="l">
              <a:defRPr sz="3300">
                <a:latin typeface="Courier"/>
                <a:ea typeface="Courier"/>
                <a:cs typeface="Courier"/>
                <a:sym typeface="Courier"/>
              </a:defRPr>
            </a:pPr>
            <a:r>
              <a:t>16.4</a:t>
            </a:r>
          </a:p>
          <a:p>
            <a:pPr algn="l">
              <a:defRPr sz="3300">
                <a:latin typeface="Courier"/>
                <a:ea typeface="Courier"/>
                <a:cs typeface="Courier"/>
                <a:sym typeface="Courier"/>
              </a:defRPr>
            </a:pPr>
            <a:r>
              <a:t>ghci&gt; doubleUs 5 4</a:t>
            </a:r>
          </a:p>
          <a:p>
            <a:pPr algn="l">
              <a:defRPr sz="3300">
                <a:latin typeface="Courier"/>
                <a:ea typeface="Courier"/>
                <a:cs typeface="Courier"/>
                <a:sym typeface="Courier"/>
              </a:defRPr>
            </a:pPr>
            <a:r>
              <a:t>18</a:t>
            </a:r>
          </a:p>
          <a:p>
            <a:pPr algn="l">
              <a:defRPr sz="3300">
                <a:latin typeface="Courier"/>
                <a:ea typeface="Courier"/>
                <a:cs typeface="Courier"/>
                <a:sym typeface="Courier"/>
              </a:defRPr>
            </a:pPr>
            <a:r>
              <a:t>ghci&gt; doubleSmallNumber 12</a:t>
            </a:r>
          </a:p>
          <a:p>
            <a:pPr algn="l">
              <a:defRPr sz="3300">
                <a:latin typeface="Courier"/>
                <a:ea typeface="Courier"/>
                <a:cs typeface="Courier"/>
                <a:sym typeface="Courier"/>
              </a:defRPr>
            </a:pPr>
            <a:r>
              <a:t>24</a:t>
            </a:r>
          </a:p>
          <a:p>
            <a:pPr algn="l">
              <a:defRPr sz="3300">
                <a:latin typeface="Courier"/>
                <a:ea typeface="Courier"/>
                <a:cs typeface="Courier"/>
                <a:sym typeface="Courier"/>
              </a:defRPr>
            </a:pPr>
            <a:r>
              <a:t>ghci&gt; doubleSmallNumber 120</a:t>
            </a:r>
          </a:p>
          <a:p>
            <a:pPr algn="l">
              <a:defRPr sz="3300">
                <a:latin typeface="Courier"/>
                <a:ea typeface="Courier"/>
                <a:cs typeface="Courier"/>
                <a:sym typeface="Courier"/>
              </a:defRPr>
            </a:pPr>
            <a:r>
              <a:t>120</a:t>
            </a:r>
          </a:p>
          <a:p>
            <a:pPr algn="l">
              <a:defRPr sz="3300">
                <a:latin typeface="Courier"/>
                <a:ea typeface="Courier"/>
                <a:cs typeface="Courier"/>
                <a:sym typeface="Courier"/>
              </a:defRPr>
            </a:pPr>
            <a:r>
              <a:t>ghci&gt;</a:t>
            </a:r>
          </a:p>
        </p:txBody>
      </p:sp>
      <p:sp>
        <p:nvSpPr>
          <p:cNvPr id="370" name="doubleMe x = x + x…"/>
          <p:cNvSpPr txBox="1"/>
          <p:nvPr/>
        </p:nvSpPr>
        <p:spPr>
          <a:xfrm>
            <a:off x="231501" y="1676123"/>
            <a:ext cx="7034549" cy="3009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700">
                <a:latin typeface="Courier"/>
                <a:ea typeface="Courier"/>
                <a:cs typeface="Courier"/>
                <a:sym typeface="Courier"/>
              </a:defRPr>
            </a:pPr>
            <a:r>
              <a:t>doubleMe x = x + x</a:t>
            </a:r>
          </a:p>
          <a:p>
            <a:pPr algn="l">
              <a:defRPr sz="2700">
                <a:latin typeface="Courier"/>
                <a:ea typeface="Courier"/>
                <a:cs typeface="Courier"/>
                <a:sym typeface="Courier"/>
              </a:defRPr>
            </a:pPr>
          </a:p>
          <a:p>
            <a:pPr algn="l">
              <a:defRPr sz="2700">
                <a:latin typeface="Courier"/>
                <a:ea typeface="Courier"/>
                <a:cs typeface="Courier"/>
                <a:sym typeface="Courier"/>
              </a:defRPr>
            </a:pPr>
            <a:r>
              <a:t>doubleUs x y = x*2 + y*2</a:t>
            </a:r>
          </a:p>
          <a:p>
            <a:pPr algn="l">
              <a:defRPr sz="2700">
                <a:latin typeface="Courier"/>
                <a:ea typeface="Courier"/>
                <a:cs typeface="Courier"/>
                <a:sym typeface="Courier"/>
              </a:defRPr>
            </a:pPr>
          </a:p>
          <a:p>
            <a:pPr algn="l">
              <a:defRPr sz="2700">
                <a:latin typeface="Courier"/>
                <a:ea typeface="Courier"/>
                <a:cs typeface="Courier"/>
                <a:sym typeface="Courier"/>
              </a:defRPr>
            </a:pPr>
            <a:r>
              <a:t>doubleSmallNumber x = if x &gt; 100</a:t>
            </a:r>
          </a:p>
          <a:p>
            <a:pPr algn="l">
              <a:defRPr sz="2700">
                <a:latin typeface="Courier"/>
                <a:ea typeface="Courier"/>
                <a:cs typeface="Courier"/>
                <a:sym typeface="Courier"/>
              </a:defRPr>
            </a:pPr>
            <a:r>
              <a:t>                        then x</a:t>
            </a:r>
          </a:p>
          <a:p>
            <a:pPr algn="l">
              <a:defRPr sz="2700">
                <a:latin typeface="Courier"/>
                <a:ea typeface="Courier"/>
                <a:cs typeface="Courier"/>
                <a:sym typeface="Courier"/>
              </a:defRPr>
            </a:pPr>
            <a:r>
              <a:t>                        else x*2</a:t>
            </a:r>
          </a:p>
        </p:txBody>
      </p:sp>
      <p:sp>
        <p:nvSpPr>
          <p:cNvPr id="371" name="Sample functions (sample.hs)"/>
          <p:cNvSpPr txBox="1"/>
          <p:nvPr/>
        </p:nvSpPr>
        <p:spPr>
          <a:xfrm>
            <a:off x="9495577" y="2158860"/>
            <a:ext cx="81229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Sample functions (sample.hs)</a:t>
            </a:r>
          </a:p>
        </p:txBody>
      </p:sp>
      <p:sp>
        <p:nvSpPr>
          <p:cNvPr id="372" name="Testing the functions"/>
          <p:cNvSpPr txBox="1"/>
          <p:nvPr/>
        </p:nvSpPr>
        <p:spPr>
          <a:xfrm>
            <a:off x="886830" y="7543020"/>
            <a:ext cx="57238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Testing the functions</a:t>
            </a:r>
          </a:p>
        </p:txBody>
      </p:sp>
      <p:sp>
        <p:nvSpPr>
          <p:cNvPr id="373" name="Arrow"/>
          <p:cNvSpPr/>
          <p:nvPr/>
        </p:nvSpPr>
        <p:spPr>
          <a:xfrm flipH="1">
            <a:off x="7385279" y="2158860"/>
            <a:ext cx="1758415" cy="959578"/>
          </a:xfrm>
          <a:prstGeom prst="rightArrow">
            <a:avLst>
              <a:gd name="adj1" fmla="val 32000"/>
              <a:gd name="adj2" fmla="val 84704"/>
            </a:avLst>
          </a:prstGeom>
          <a:solidFill>
            <a:srgbClr val="7F0325"/>
          </a:solidFill>
          <a:ln w="12700">
            <a:miter lim="400000"/>
          </a:ln>
        </p:spPr>
        <p:txBody>
          <a:bodyPr lIns="50800" tIns="50800" rIns="50800" bIns="50800" anchor="ctr"/>
          <a:lstStyle/>
          <a:p>
            <a:pPr>
              <a:defRPr>
                <a:solidFill>
                  <a:srgbClr val="FFFFFF"/>
                </a:solidFill>
              </a:defRPr>
            </a:pPr>
          </a:p>
        </p:txBody>
      </p:sp>
      <p:sp>
        <p:nvSpPr>
          <p:cNvPr id="374" name="Arrow"/>
          <p:cNvSpPr/>
          <p:nvPr/>
        </p:nvSpPr>
        <p:spPr>
          <a:xfrm>
            <a:off x="5249212" y="8455306"/>
            <a:ext cx="1758415" cy="959578"/>
          </a:xfrm>
          <a:prstGeom prst="rightArrow">
            <a:avLst>
              <a:gd name="adj1" fmla="val 32000"/>
              <a:gd name="adj2" fmla="val 84704"/>
            </a:avLst>
          </a:prstGeom>
          <a:solidFill>
            <a:srgbClr val="7F0325"/>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6" name="Lists in Haskell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Lists in Haskell (from LYaHfGG)</a:t>
            </a:r>
          </a:p>
        </p:txBody>
      </p:sp>
      <p:pic>
        <p:nvPicPr>
          <p:cNvPr id="377" name="pasted-image.png" descr="pasted-image.png"/>
          <p:cNvPicPr>
            <a:picLocks noChangeAspect="1"/>
          </p:cNvPicPr>
          <p:nvPr/>
        </p:nvPicPr>
        <p:blipFill>
          <a:blip r:embed="rId2">
            <a:extLst/>
          </a:blip>
          <a:stretch>
            <a:fillRect/>
          </a:stretch>
        </p:blipFill>
        <p:spPr>
          <a:xfrm>
            <a:off x="912194" y="2118586"/>
            <a:ext cx="22559612" cy="9478828"/>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9" name="Lists in Haskell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Lists in Haskell (from LYaHfGG)</a:t>
            </a:r>
          </a:p>
        </p:txBody>
      </p:sp>
      <p:pic>
        <p:nvPicPr>
          <p:cNvPr id="380" name="pasted-image.png" descr="pasted-image.png"/>
          <p:cNvPicPr>
            <a:picLocks noChangeAspect="1"/>
          </p:cNvPicPr>
          <p:nvPr/>
        </p:nvPicPr>
        <p:blipFill>
          <a:blip r:embed="rId2">
            <a:extLst/>
          </a:blip>
          <a:stretch>
            <a:fillRect/>
          </a:stretch>
        </p:blipFill>
        <p:spPr>
          <a:xfrm>
            <a:off x="912194" y="2118586"/>
            <a:ext cx="22559612" cy="9478828"/>
          </a:xfrm>
          <a:prstGeom prst="rect">
            <a:avLst/>
          </a:prstGeom>
          <a:ln w="12700">
            <a:miter lim="400000"/>
          </a:ln>
        </p:spPr>
      </p:pic>
      <p:sp>
        <p:nvSpPr>
          <p:cNvPr id="381" name="Rounded Rectangle"/>
          <p:cNvSpPr/>
          <p:nvPr/>
        </p:nvSpPr>
        <p:spPr>
          <a:xfrm>
            <a:off x="10450110" y="8446188"/>
            <a:ext cx="12718019"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2" name="Rounded Rectangle"/>
          <p:cNvSpPr/>
          <p:nvPr/>
        </p:nvSpPr>
        <p:spPr>
          <a:xfrm>
            <a:off x="6170364" y="9836456"/>
            <a:ext cx="16286794"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3" name="Rounded Rectangle"/>
          <p:cNvSpPr/>
          <p:nvPr/>
        </p:nvSpPr>
        <p:spPr>
          <a:xfrm>
            <a:off x="1264185" y="10570913"/>
            <a:ext cx="4933569"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4" name="How do you think Haskell stores its lists?"/>
          <p:cNvSpPr txBox="1"/>
          <p:nvPr/>
        </p:nvSpPr>
        <p:spPr>
          <a:xfrm>
            <a:off x="7016696" y="11698882"/>
            <a:ext cx="112509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How do you think Haskell stores its lists?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Lists in Haskell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Lists in Haskell (from LYaHfGG)</a:t>
            </a:r>
          </a:p>
        </p:txBody>
      </p:sp>
      <p:pic>
        <p:nvPicPr>
          <p:cNvPr id="387" name="pasted-image.png" descr="pasted-image.png"/>
          <p:cNvPicPr>
            <a:picLocks noChangeAspect="1"/>
          </p:cNvPicPr>
          <p:nvPr/>
        </p:nvPicPr>
        <p:blipFill>
          <a:blip r:embed="rId2">
            <a:extLst/>
          </a:blip>
          <a:stretch>
            <a:fillRect/>
          </a:stretch>
        </p:blipFill>
        <p:spPr>
          <a:xfrm>
            <a:off x="912194" y="2118586"/>
            <a:ext cx="22559612" cy="9478828"/>
          </a:xfrm>
          <a:prstGeom prst="rect">
            <a:avLst/>
          </a:prstGeom>
          <a:ln w="12700">
            <a:miter lim="400000"/>
          </a:ln>
        </p:spPr>
      </p:pic>
      <p:sp>
        <p:nvSpPr>
          <p:cNvPr id="388" name="Rounded Rectangle"/>
          <p:cNvSpPr/>
          <p:nvPr/>
        </p:nvSpPr>
        <p:spPr>
          <a:xfrm>
            <a:off x="10450110" y="8446188"/>
            <a:ext cx="12718019"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9" name="Rounded Rectangle"/>
          <p:cNvSpPr/>
          <p:nvPr/>
        </p:nvSpPr>
        <p:spPr>
          <a:xfrm>
            <a:off x="6170364" y="9836456"/>
            <a:ext cx="16286794"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0" name="Rounded Rectangle"/>
          <p:cNvSpPr/>
          <p:nvPr/>
        </p:nvSpPr>
        <p:spPr>
          <a:xfrm>
            <a:off x="1264185" y="10570913"/>
            <a:ext cx="4933569" cy="879361"/>
          </a:xfrm>
          <a:prstGeom prst="roundRect">
            <a:avLst>
              <a:gd name="adj" fmla="val 2166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1" name="How do you think Haskell stores its lists?"/>
          <p:cNvSpPr txBox="1"/>
          <p:nvPr/>
        </p:nvSpPr>
        <p:spPr>
          <a:xfrm>
            <a:off x="7016696" y="11698882"/>
            <a:ext cx="112509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How do you think Haskell stores its lists?</a:t>
            </a:r>
          </a:p>
        </p:txBody>
      </p:sp>
      <p:sp>
        <p:nvSpPr>
          <p:cNvPr id="392" name="As linked lists!"/>
          <p:cNvSpPr txBox="1"/>
          <p:nvPr/>
        </p:nvSpPr>
        <p:spPr>
          <a:xfrm>
            <a:off x="10405056" y="12639181"/>
            <a:ext cx="447421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As linked lists!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4" name="Lists operations in Haskell (from LYaHfG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Lists operations in Haskell (from LYaHfGG)</a:t>
            </a:r>
          </a:p>
        </p:txBody>
      </p:sp>
      <p:pic>
        <p:nvPicPr>
          <p:cNvPr id="395" name="pasted-image.png" descr="pasted-image.png"/>
          <p:cNvPicPr>
            <a:picLocks noChangeAspect="1"/>
          </p:cNvPicPr>
          <p:nvPr/>
        </p:nvPicPr>
        <p:blipFill>
          <a:blip r:embed="rId2">
            <a:extLst/>
          </a:blip>
          <a:stretch>
            <a:fillRect/>
          </a:stretch>
        </p:blipFill>
        <p:spPr>
          <a:xfrm>
            <a:off x="2206608" y="1406815"/>
            <a:ext cx="19970784" cy="1269149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7" name="Haskell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Haskell FizzBuzz</a:t>
            </a:r>
          </a:p>
        </p:txBody>
      </p:sp>
      <p:sp>
        <p:nvSpPr>
          <p:cNvPr id="398" name="module Main where…"/>
          <p:cNvSpPr txBox="1"/>
          <p:nvPr/>
        </p:nvSpPr>
        <p:spPr>
          <a:xfrm>
            <a:off x="4811706" y="2416896"/>
            <a:ext cx="14760587" cy="7264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600">
                <a:latin typeface="Courier"/>
                <a:ea typeface="Courier"/>
                <a:cs typeface="Courier"/>
                <a:sym typeface="Courier"/>
              </a:defRPr>
            </a:pPr>
            <a:r>
              <a:t>module Main where</a:t>
            </a:r>
          </a:p>
          <a:p>
            <a:pPr algn="l">
              <a:defRPr sz="3600">
                <a:latin typeface="Courier"/>
                <a:ea typeface="Courier"/>
                <a:cs typeface="Courier"/>
                <a:sym typeface="Courier"/>
              </a:defRPr>
            </a:pPr>
          </a:p>
          <a:p>
            <a:pPr algn="l">
              <a:defRPr sz="3600">
                <a:latin typeface="Courier"/>
                <a:ea typeface="Courier"/>
                <a:cs typeface="Courier"/>
                <a:sym typeface="Courier"/>
              </a:defRPr>
            </a:pPr>
            <a:r>
              <a:t>main :: IO ()</a:t>
            </a:r>
          </a:p>
          <a:p>
            <a:pPr algn="l">
              <a:defRPr sz="3600">
                <a:latin typeface="Courier"/>
                <a:ea typeface="Courier"/>
                <a:cs typeface="Courier"/>
                <a:sym typeface="Courier"/>
              </a:defRPr>
            </a:pPr>
            <a:r>
              <a:t>main = printAll $ map fizzBuzz [1..100]</a:t>
            </a:r>
          </a:p>
          <a:p>
            <a:pPr algn="l">
              <a:defRPr sz="3600">
                <a:latin typeface="Courier"/>
                <a:ea typeface="Courier"/>
                <a:cs typeface="Courier"/>
                <a:sym typeface="Courier"/>
              </a:defRPr>
            </a:pPr>
            <a:r>
              <a:t>       where</a:t>
            </a:r>
          </a:p>
          <a:p>
            <a:pPr algn="l">
              <a:defRPr sz="3600">
                <a:latin typeface="Courier"/>
                <a:ea typeface="Courier"/>
                <a:cs typeface="Courier"/>
                <a:sym typeface="Courier"/>
              </a:defRPr>
            </a:pPr>
            <a:r>
              <a:t>       printAll [] = return ()</a:t>
            </a:r>
          </a:p>
          <a:p>
            <a:pPr algn="l">
              <a:defRPr sz="3600">
                <a:latin typeface="Courier"/>
                <a:ea typeface="Courier"/>
                <a:cs typeface="Courier"/>
                <a:sym typeface="Courier"/>
              </a:defRPr>
            </a:pPr>
            <a:r>
              <a:t>       printAll (x:xs) = putStrLn x &gt;&gt; printAll xs</a:t>
            </a:r>
          </a:p>
          <a:p>
            <a:pPr algn="l">
              <a:defRPr sz="3600">
                <a:latin typeface="Courier"/>
                <a:ea typeface="Courier"/>
                <a:cs typeface="Courier"/>
                <a:sym typeface="Courier"/>
              </a:defRPr>
            </a:pPr>
          </a:p>
          <a:p>
            <a:pPr algn="l">
              <a:defRPr sz="3600">
                <a:latin typeface="Courier"/>
                <a:ea typeface="Courier"/>
                <a:cs typeface="Courier"/>
                <a:sym typeface="Courier"/>
              </a:defRPr>
            </a:pPr>
            <a:r>
              <a:t>fizzBuzz :: Integer -&gt; String</a:t>
            </a:r>
          </a:p>
          <a:p>
            <a:pPr algn="l">
              <a:defRPr sz="3600">
                <a:latin typeface="Courier"/>
                <a:ea typeface="Courier"/>
                <a:cs typeface="Courier"/>
                <a:sym typeface="Courier"/>
              </a:defRPr>
            </a:pPr>
            <a:r>
              <a:t>fizzBuzz n | n `mod` 15 == 0 = "FizzBuzz"</a:t>
            </a:r>
          </a:p>
          <a:p>
            <a:pPr algn="l">
              <a:defRPr sz="3600">
                <a:latin typeface="Courier"/>
                <a:ea typeface="Courier"/>
                <a:cs typeface="Courier"/>
                <a:sym typeface="Courier"/>
              </a:defRPr>
            </a:pPr>
            <a:r>
              <a:t>           | n `mod` 5  == 0 = "Fizz"</a:t>
            </a:r>
          </a:p>
          <a:p>
            <a:pPr algn="l">
              <a:defRPr sz="3600">
                <a:latin typeface="Courier"/>
                <a:ea typeface="Courier"/>
                <a:cs typeface="Courier"/>
                <a:sym typeface="Courier"/>
              </a:defRPr>
            </a:pPr>
            <a:r>
              <a:t>           | n `mod` 3  == 0 = "Buzz"</a:t>
            </a:r>
          </a:p>
          <a:p>
            <a:pPr algn="l">
              <a:defRPr sz="3600">
                <a:latin typeface="Courier"/>
                <a:ea typeface="Courier"/>
                <a:cs typeface="Courier"/>
                <a:sym typeface="Courier"/>
              </a:defRPr>
            </a:pPr>
            <a:r>
              <a:t>           | otherwise       = show n</a:t>
            </a:r>
          </a:p>
        </p:txBody>
      </p:sp>
      <p:sp>
        <p:nvSpPr>
          <p:cNvPr id="399" name="Doesn't look like C++!…"/>
          <p:cNvSpPr txBox="1"/>
          <p:nvPr/>
        </p:nvSpPr>
        <p:spPr>
          <a:xfrm>
            <a:off x="5932606" y="10961506"/>
            <a:ext cx="12981750"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Doesn't look like C++!</a:t>
            </a:r>
          </a:p>
          <a:p>
            <a:pPr/>
          </a:p>
          <a:p>
            <a:pPr/>
            <a:r>
              <a:t>Haskell takes some getting used to…</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1" name="COBO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COBOL</a:t>
            </a:r>
          </a:p>
        </p:txBody>
      </p:sp>
      <p:sp>
        <p:nvSpPr>
          <p:cNvPr id="402" name="Someone asked if we could talk a bit about COBOL. I had to look up how to run COBOL programs, but it isn't too difficult:"/>
          <p:cNvSpPr txBox="1"/>
          <p:nvPr/>
        </p:nvSpPr>
        <p:spPr>
          <a:xfrm>
            <a:off x="790837" y="2586850"/>
            <a:ext cx="22802326"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Someone asked if we could talk a bit about COBOL. I had to look up how to run COBOL programs, but it isn't too difficult:</a:t>
            </a:r>
          </a:p>
        </p:txBody>
      </p:sp>
      <p:sp>
        <p:nvSpPr>
          <p:cNvPr id="403" name="IDENTIFICATION DIVISION.…"/>
          <p:cNvSpPr txBox="1"/>
          <p:nvPr/>
        </p:nvSpPr>
        <p:spPr>
          <a:xfrm>
            <a:off x="410626" y="5294945"/>
            <a:ext cx="14277096" cy="473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IDENTIFICATION DIVISION.</a:t>
            </a:r>
          </a:p>
          <a:p>
            <a:pPr algn="l">
              <a:defRPr>
                <a:latin typeface="Courier"/>
                <a:ea typeface="Courier"/>
                <a:cs typeface="Courier"/>
                <a:sym typeface="Courier"/>
              </a:defRPr>
            </a:pPr>
            <a:r>
              <a:t>        PROGRAM-ID. HELLO-WORLD.</a:t>
            </a:r>
          </a:p>
          <a:p>
            <a:pPr algn="l">
              <a:defRPr>
                <a:latin typeface="Courier"/>
                <a:ea typeface="Courier"/>
                <a:cs typeface="Courier"/>
                <a:sym typeface="Courier"/>
              </a:defRPr>
            </a:pPr>
            <a:r>
              <a:t>       *&gt; SIMPLE HELLO WORLD PROGRAM</a:t>
            </a:r>
          </a:p>
          <a:p>
            <a:pPr algn="l">
              <a:defRPr>
                <a:latin typeface="Courier"/>
                <a:ea typeface="Courier"/>
                <a:cs typeface="Courier"/>
                <a:sym typeface="Courier"/>
              </a:defRPr>
            </a:pPr>
            <a:r>
              <a:t>        PROCEDURE DIVISION.</a:t>
            </a:r>
          </a:p>
          <a:p>
            <a:pPr algn="l">
              <a:defRPr>
                <a:latin typeface="Courier"/>
                <a:ea typeface="Courier"/>
                <a:cs typeface="Courier"/>
                <a:sym typeface="Courier"/>
              </a:defRPr>
            </a:pPr>
            <a:r>
              <a:t>            DISPLAY 'HELLO, WORLD!'.</a:t>
            </a:r>
          </a:p>
          <a:p>
            <a:pPr algn="l">
              <a:defRPr>
                <a:latin typeface="Courier"/>
                <a:ea typeface="Courier"/>
                <a:cs typeface="Courier"/>
                <a:sym typeface="Courier"/>
              </a:defRPr>
            </a:pPr>
            <a:r>
              <a:t>            STOP RUN.</a:t>
            </a:r>
          </a:p>
        </p:txBody>
      </p:sp>
      <p:sp>
        <p:nvSpPr>
          <p:cNvPr id="404" name="https://www.youtube.com/watch?v=PT_DnxmyuhA"/>
          <p:cNvSpPr txBox="1"/>
          <p:nvPr/>
        </p:nvSpPr>
        <p:spPr>
          <a:xfrm>
            <a:off x="9295068" y="10178092"/>
            <a:ext cx="141960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https://www.youtube.com/watch?v=PT_DnxmyuhA</a:t>
            </a:r>
          </a:p>
        </p:txBody>
      </p:sp>
      <p:sp>
        <p:nvSpPr>
          <p:cNvPr id="405" name="It is really old-school: all UPPERCASE letters…"/>
          <p:cNvSpPr txBox="1"/>
          <p:nvPr/>
        </p:nvSpPr>
        <p:spPr>
          <a:xfrm>
            <a:off x="14765811" y="5545544"/>
            <a:ext cx="8983731"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It is really old-school: all UPPERCASE letters</a:t>
            </a:r>
          </a:p>
          <a:p>
            <a:pPr/>
          </a:p>
          <a:p>
            <a:pPr/>
            <a:r>
              <a:t>It was made to be "readable", but it reminds me of this: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7" name="COBOL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COBOL FizzBuzz</a:t>
            </a:r>
          </a:p>
        </p:txBody>
      </p:sp>
      <p:sp>
        <p:nvSpPr>
          <p:cNvPr id="408" name="IDENTIFICATION DIVISION.…"/>
          <p:cNvSpPr txBox="1"/>
          <p:nvPr/>
        </p:nvSpPr>
        <p:spPr>
          <a:xfrm>
            <a:off x="3813361" y="1660175"/>
            <a:ext cx="16757278" cy="1195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2700">
                <a:latin typeface="Courier"/>
                <a:ea typeface="Courier"/>
                <a:cs typeface="Courier"/>
                <a:sym typeface="Courier"/>
              </a:defRPr>
            </a:pPr>
            <a:r>
              <a:t>       IDENTIFICATION DIVISION.</a:t>
            </a:r>
          </a:p>
          <a:p>
            <a:pPr algn="l">
              <a:defRPr sz="2700">
                <a:latin typeface="Courier"/>
                <a:ea typeface="Courier"/>
                <a:cs typeface="Courier"/>
                <a:sym typeface="Courier"/>
              </a:defRPr>
            </a:pPr>
            <a:r>
              <a:t>       PROGRAM-ID. FIZZ-BUZZ.</a:t>
            </a:r>
          </a:p>
          <a:p>
            <a:pPr algn="l">
              <a:defRPr sz="2700">
                <a:latin typeface="Courier"/>
                <a:ea typeface="Courier"/>
                <a:cs typeface="Courier"/>
                <a:sym typeface="Courier"/>
              </a:defRPr>
            </a:pPr>
            <a:r>
              <a:t>       DATA DIVISION.</a:t>
            </a:r>
          </a:p>
          <a:p>
            <a:pPr algn="l">
              <a:defRPr sz="2700">
                <a:latin typeface="Courier"/>
                <a:ea typeface="Courier"/>
                <a:cs typeface="Courier"/>
                <a:sym typeface="Courier"/>
              </a:defRPr>
            </a:pPr>
            <a:r>
              <a:t>       WORKING-STORAGE SECTION.</a:t>
            </a:r>
          </a:p>
          <a:p>
            <a:pPr algn="l">
              <a:defRPr sz="2700">
                <a:latin typeface="Courier"/>
                <a:ea typeface="Courier"/>
                <a:cs typeface="Courier"/>
                <a:sym typeface="Courier"/>
              </a:defRPr>
            </a:pPr>
            <a:r>
              <a:t>       01 CT PIC 999 VALUE 1.</a:t>
            </a:r>
          </a:p>
          <a:p>
            <a:pPr algn="l">
              <a:defRPr sz="2700">
                <a:latin typeface="Courier"/>
                <a:ea typeface="Courier"/>
                <a:cs typeface="Courier"/>
                <a:sym typeface="Courier"/>
              </a:defRPr>
            </a:pPr>
            <a:r>
              <a:t>       01 FZ PIC 999 VALUE 1.</a:t>
            </a:r>
          </a:p>
          <a:p>
            <a:pPr algn="l">
              <a:defRPr sz="2700">
                <a:latin typeface="Courier"/>
                <a:ea typeface="Courier"/>
                <a:cs typeface="Courier"/>
                <a:sym typeface="Courier"/>
              </a:defRPr>
            </a:pPr>
            <a:r>
              <a:t>       01 BZ PIC 999 VALUE 1.</a:t>
            </a:r>
          </a:p>
          <a:p>
            <a:pPr algn="l">
              <a:defRPr sz="2700">
                <a:latin typeface="Courier"/>
                <a:ea typeface="Courier"/>
                <a:cs typeface="Courier"/>
                <a:sym typeface="Courier"/>
              </a:defRPr>
            </a:pPr>
            <a:r>
              <a:t>       PROCEDURE DIVISION.</a:t>
            </a:r>
          </a:p>
          <a:p>
            <a:pPr algn="l">
              <a:defRPr sz="2700">
                <a:latin typeface="Courier"/>
                <a:ea typeface="Courier"/>
                <a:cs typeface="Courier"/>
                <a:sym typeface="Courier"/>
              </a:defRPr>
            </a:pPr>
            <a:r>
              <a:t>       FIZZ-BUZZ-MAIN SECTION.</a:t>
            </a:r>
          </a:p>
          <a:p>
            <a:pPr algn="l">
              <a:defRPr sz="2700">
                <a:latin typeface="Courier"/>
                <a:ea typeface="Courier"/>
                <a:cs typeface="Courier"/>
                <a:sym typeface="Courier"/>
              </a:defRPr>
            </a:pPr>
            <a:r>
              <a:t>           PERFORM 100 TIMES</a:t>
            </a:r>
          </a:p>
          <a:p>
            <a:pPr algn="l">
              <a:defRPr sz="2700">
                <a:latin typeface="Courier"/>
                <a:ea typeface="Courier"/>
                <a:cs typeface="Courier"/>
                <a:sym typeface="Courier"/>
              </a:defRPr>
            </a:pPr>
            <a:r>
              <a:t>                   IF FZ = 3</a:t>
            </a:r>
          </a:p>
          <a:p>
            <a:pPr algn="l">
              <a:defRPr sz="2700">
                <a:latin typeface="Courier"/>
                <a:ea typeface="Courier"/>
                <a:cs typeface="Courier"/>
                <a:sym typeface="Courier"/>
              </a:defRPr>
            </a:pPr>
            <a:r>
              <a:t>                        THEN IF BZ = 5</a:t>
            </a:r>
          </a:p>
          <a:p>
            <a:pPr algn="l">
              <a:defRPr sz="2700">
                <a:latin typeface="Courier"/>
                <a:ea typeface="Courier"/>
                <a:cs typeface="Courier"/>
                <a:sym typeface="Courier"/>
              </a:defRPr>
            </a:pPr>
            <a:r>
              <a:t>                           THEN DISPLAY "FizzBuzz"</a:t>
            </a:r>
          </a:p>
          <a:p>
            <a:pPr algn="l">
              <a:defRPr sz="2700">
                <a:latin typeface="Courier"/>
                <a:ea typeface="Courier"/>
                <a:cs typeface="Courier"/>
                <a:sym typeface="Courier"/>
              </a:defRPr>
            </a:pPr>
            <a:r>
              <a:t>                           COMPUTE BZ = 0</a:t>
            </a:r>
          </a:p>
          <a:p>
            <a:pPr algn="l">
              <a:defRPr sz="2700">
                <a:latin typeface="Courier"/>
                <a:ea typeface="Courier"/>
                <a:cs typeface="Courier"/>
                <a:sym typeface="Courier"/>
              </a:defRPr>
            </a:pPr>
            <a:r>
              <a:t>                           ELSE DISPLAY "Fizz"</a:t>
            </a:r>
          </a:p>
          <a:p>
            <a:pPr algn="l">
              <a:defRPr sz="2700">
                <a:latin typeface="Courier"/>
                <a:ea typeface="Courier"/>
                <a:cs typeface="Courier"/>
                <a:sym typeface="Courier"/>
              </a:defRPr>
            </a:pPr>
            <a:r>
              <a:t>                           END-IF</a:t>
            </a:r>
          </a:p>
          <a:p>
            <a:pPr algn="l">
              <a:defRPr sz="2700">
                <a:latin typeface="Courier"/>
                <a:ea typeface="Courier"/>
                <a:cs typeface="Courier"/>
                <a:sym typeface="Courier"/>
              </a:defRPr>
            </a:pPr>
            <a:r>
              <a:t>                           COMPUTE FZ = 0</a:t>
            </a:r>
          </a:p>
          <a:p>
            <a:pPr algn="l">
              <a:defRPr sz="2700">
                <a:latin typeface="Courier"/>
                <a:ea typeface="Courier"/>
                <a:cs typeface="Courier"/>
                <a:sym typeface="Courier"/>
              </a:defRPr>
            </a:pPr>
            <a:r>
              <a:t>                        ELSE IF BZ = 5</a:t>
            </a:r>
          </a:p>
          <a:p>
            <a:pPr algn="l">
              <a:defRPr sz="2700">
                <a:latin typeface="Courier"/>
                <a:ea typeface="Courier"/>
                <a:cs typeface="Courier"/>
                <a:sym typeface="Courier"/>
              </a:defRPr>
            </a:pPr>
            <a:r>
              <a:t>                        THEN DISPLAY "Buzz"</a:t>
            </a:r>
          </a:p>
          <a:p>
            <a:pPr algn="l">
              <a:defRPr sz="2700">
                <a:latin typeface="Courier"/>
                <a:ea typeface="Courier"/>
                <a:cs typeface="Courier"/>
                <a:sym typeface="Courier"/>
              </a:defRPr>
            </a:pPr>
            <a:r>
              <a:t>                                COMPUTE BZ = 0</a:t>
            </a:r>
          </a:p>
          <a:p>
            <a:pPr algn="l">
              <a:defRPr sz="2700">
                <a:latin typeface="Courier"/>
                <a:ea typeface="Courier"/>
                <a:cs typeface="Courier"/>
                <a:sym typeface="Courier"/>
              </a:defRPr>
            </a:pPr>
            <a:r>
              <a:t>                        ELSE</a:t>
            </a:r>
          </a:p>
          <a:p>
            <a:pPr algn="l">
              <a:defRPr sz="2700">
                <a:latin typeface="Courier"/>
                <a:ea typeface="Courier"/>
                <a:cs typeface="Courier"/>
                <a:sym typeface="Courier"/>
              </a:defRPr>
            </a:pPr>
            <a:r>
              <a:t>                                DISPLAY CT</a:t>
            </a:r>
          </a:p>
          <a:p>
            <a:pPr algn="l">
              <a:defRPr sz="2700">
                <a:latin typeface="Courier"/>
                <a:ea typeface="Courier"/>
                <a:cs typeface="Courier"/>
                <a:sym typeface="Courier"/>
              </a:defRPr>
            </a:pPr>
            <a:r>
              <a:t>                        END-IF</a:t>
            </a:r>
          </a:p>
          <a:p>
            <a:pPr algn="l">
              <a:defRPr sz="2700">
                <a:latin typeface="Courier"/>
                <a:ea typeface="Courier"/>
                <a:cs typeface="Courier"/>
                <a:sym typeface="Courier"/>
              </a:defRPr>
            </a:pPr>
            <a:r>
              <a:t>                END-IF</a:t>
            </a:r>
          </a:p>
          <a:p>
            <a:pPr algn="l">
              <a:defRPr sz="2700">
                <a:latin typeface="Courier"/>
                <a:ea typeface="Courier"/>
                <a:cs typeface="Courier"/>
                <a:sym typeface="Courier"/>
              </a:defRPr>
            </a:pPr>
            <a:r>
              <a:t>                ADD 1 TO CT</a:t>
            </a:r>
          </a:p>
          <a:p>
            <a:pPr algn="l">
              <a:defRPr sz="2700">
                <a:latin typeface="Courier"/>
                <a:ea typeface="Courier"/>
                <a:cs typeface="Courier"/>
                <a:sym typeface="Courier"/>
              </a:defRPr>
            </a:pPr>
            <a:r>
              <a:t>                ADD 1 TO FZ</a:t>
            </a:r>
          </a:p>
          <a:p>
            <a:pPr algn="l">
              <a:defRPr sz="2700">
                <a:latin typeface="Courier"/>
                <a:ea typeface="Courier"/>
                <a:cs typeface="Courier"/>
                <a:sym typeface="Courier"/>
              </a:defRPr>
            </a:pPr>
            <a:r>
              <a:t>                ADD 1 TO BZ</a:t>
            </a:r>
          </a:p>
          <a:p>
            <a:pPr algn="l">
              <a:defRPr sz="2700">
                <a:latin typeface="Courier"/>
                <a:ea typeface="Courier"/>
                <a:cs typeface="Courier"/>
                <a:sym typeface="Courier"/>
              </a:defRPr>
            </a:pPr>
            <a:r>
              <a:t>           END-PERFORM</a:t>
            </a:r>
          </a:p>
          <a:p>
            <a:pPr algn="l">
              <a:defRPr sz="2700">
                <a:latin typeface="Courier"/>
                <a:ea typeface="Courier"/>
                <a:cs typeface="Courier"/>
                <a:sym typeface="Courier"/>
              </a:defRPr>
            </a:pPr>
            <a:r>
              <a:t>           STOP RUN.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Grace Hopper: Creator of COBO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Grace Hopper: Creator of COBOL</a:t>
            </a:r>
          </a:p>
        </p:txBody>
      </p:sp>
      <p:pic>
        <p:nvPicPr>
          <p:cNvPr id="411" name="pasted-image.tiff" descr="pasted-image.tiff"/>
          <p:cNvPicPr>
            <a:picLocks noChangeAspect="1"/>
          </p:cNvPicPr>
          <p:nvPr/>
        </p:nvPicPr>
        <p:blipFill>
          <a:blip r:embed="rId2">
            <a:extLst/>
          </a:blip>
          <a:stretch>
            <a:fillRect/>
          </a:stretch>
        </p:blipFill>
        <p:spPr>
          <a:xfrm>
            <a:off x="17085439" y="1715915"/>
            <a:ext cx="7227733" cy="9025677"/>
          </a:xfrm>
          <a:prstGeom prst="rect">
            <a:avLst/>
          </a:prstGeom>
          <a:ln w="12700">
            <a:miter lim="400000"/>
          </a:ln>
        </p:spPr>
      </p:pic>
      <p:pic>
        <p:nvPicPr>
          <p:cNvPr id="412" name="pasted-image.tiff" descr="pasted-image.tiff"/>
          <p:cNvPicPr>
            <a:picLocks noChangeAspect="1"/>
          </p:cNvPicPr>
          <p:nvPr/>
        </p:nvPicPr>
        <p:blipFill>
          <a:blip r:embed="rId3">
            <a:extLst/>
          </a:blip>
          <a:stretch>
            <a:fillRect/>
          </a:stretch>
        </p:blipFill>
        <p:spPr>
          <a:xfrm>
            <a:off x="505704" y="1621912"/>
            <a:ext cx="9918789" cy="7671564"/>
          </a:xfrm>
          <a:prstGeom prst="rect">
            <a:avLst/>
          </a:prstGeom>
          <a:ln w="12700">
            <a:miter lim="400000"/>
          </a:ln>
        </p:spPr>
      </p:pic>
      <p:pic>
        <p:nvPicPr>
          <p:cNvPr id="413" name="pasted-image.tif" descr="pasted-image.tif"/>
          <p:cNvPicPr>
            <a:picLocks noChangeAspect="1"/>
          </p:cNvPicPr>
          <p:nvPr/>
        </p:nvPicPr>
        <p:blipFill>
          <a:blip r:embed="rId4">
            <a:extLst/>
          </a:blip>
          <a:stretch>
            <a:fillRect/>
          </a:stretch>
        </p:blipFill>
        <p:spPr>
          <a:xfrm>
            <a:off x="5551499" y="8086293"/>
            <a:ext cx="8374612" cy="5478718"/>
          </a:xfrm>
          <a:prstGeom prst="rect">
            <a:avLst/>
          </a:prstGeom>
          <a:ln w="12700">
            <a:miter lim="400000"/>
          </a:ln>
        </p:spPr>
      </p:pic>
      <p:sp>
        <p:nvSpPr>
          <p:cNvPr id="414" name="The Harvard Mark I, one of the first computers in the world"/>
          <p:cNvSpPr txBox="1"/>
          <p:nvPr/>
        </p:nvSpPr>
        <p:spPr>
          <a:xfrm>
            <a:off x="10768480" y="1755148"/>
            <a:ext cx="5138903"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Harvard Mark I, one of the first computers in the world</a:t>
            </a:r>
          </a:p>
        </p:txBody>
      </p:sp>
      <p:sp>
        <p:nvSpPr>
          <p:cNvPr id="415" name="Rear Admiral, U.S. Navy"/>
          <p:cNvSpPr txBox="1"/>
          <p:nvPr/>
        </p:nvSpPr>
        <p:spPr>
          <a:xfrm>
            <a:off x="12540666" y="5682720"/>
            <a:ext cx="5138903"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Rear Admiral, U.S. Navy</a:t>
            </a:r>
          </a:p>
        </p:txBody>
      </p:sp>
      <p:sp>
        <p:nvSpPr>
          <p:cNvPr id="416" name="The first &quot;bug&quot; in the computer"/>
          <p:cNvSpPr txBox="1"/>
          <p:nvPr/>
        </p:nvSpPr>
        <p:spPr>
          <a:xfrm>
            <a:off x="270018" y="10539628"/>
            <a:ext cx="5138902"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first "bug" in the computer</a:t>
            </a:r>
          </a:p>
        </p:txBody>
      </p:sp>
      <p:sp>
        <p:nvSpPr>
          <p:cNvPr id="417" name="Arrow"/>
          <p:cNvSpPr/>
          <p:nvPr/>
        </p:nvSpPr>
        <p:spPr>
          <a:xfrm>
            <a:off x="15434936" y="7398132"/>
            <a:ext cx="1270001" cy="1270001"/>
          </a:xfrm>
          <a:prstGeom prst="rightArrow">
            <a:avLst>
              <a:gd name="adj1" fmla="val 32000"/>
              <a:gd name="adj2" fmla="val 64000"/>
            </a:avLst>
          </a:prstGeom>
          <a:solidFill>
            <a:srgbClr val="7F0325"/>
          </a:solidFill>
          <a:ln w="12700">
            <a:miter lim="400000"/>
          </a:ln>
        </p:spPr>
        <p:txBody>
          <a:bodyPr lIns="50800" tIns="50800" rIns="50800" bIns="50800" anchor="ctr"/>
          <a:lstStyle/>
          <a:p>
            <a:pPr>
              <a:defRPr>
                <a:solidFill>
                  <a:srgbClr val="FFFFFF"/>
                </a:solidFill>
              </a:defRPr>
            </a:pPr>
          </a:p>
        </p:txBody>
      </p:sp>
      <p:sp>
        <p:nvSpPr>
          <p:cNvPr id="418" name="Arrow"/>
          <p:cNvSpPr/>
          <p:nvPr/>
        </p:nvSpPr>
        <p:spPr>
          <a:xfrm rot="10800000">
            <a:off x="10890784" y="4166989"/>
            <a:ext cx="1270001" cy="1270001"/>
          </a:xfrm>
          <a:prstGeom prst="rightArrow">
            <a:avLst>
              <a:gd name="adj1" fmla="val 32000"/>
              <a:gd name="adj2" fmla="val 64000"/>
            </a:avLst>
          </a:prstGeom>
          <a:solidFill>
            <a:srgbClr val="7F0325"/>
          </a:solidFill>
          <a:ln w="12700">
            <a:miter lim="400000"/>
          </a:ln>
        </p:spPr>
        <p:txBody>
          <a:bodyPr lIns="50800" tIns="50800" rIns="50800" bIns="50800" anchor="ctr"/>
          <a:lstStyle/>
          <a:p>
            <a:pPr>
              <a:defRPr>
                <a:solidFill>
                  <a:srgbClr val="FFFFFF"/>
                </a:solidFill>
              </a:defRPr>
            </a:pPr>
          </a:p>
        </p:txBody>
      </p:sp>
      <p:sp>
        <p:nvSpPr>
          <p:cNvPr id="419" name="Arrow"/>
          <p:cNvSpPr/>
          <p:nvPr/>
        </p:nvSpPr>
        <p:spPr>
          <a:xfrm>
            <a:off x="2204469" y="12170757"/>
            <a:ext cx="1270001" cy="1270001"/>
          </a:xfrm>
          <a:prstGeom prst="rightArrow">
            <a:avLst>
              <a:gd name="adj1" fmla="val 32000"/>
              <a:gd name="adj2" fmla="val 64000"/>
            </a:avLst>
          </a:prstGeom>
          <a:solidFill>
            <a:srgbClr val="7F0325"/>
          </a:solidFill>
          <a:ln w="12700">
            <a:miter lim="400000"/>
          </a:ln>
        </p:spPr>
        <p:txBody>
          <a:bodyPr lIns="50800" tIns="50800" rIns="50800" bIns="50800" anchor="ctr"/>
          <a:lstStyle/>
          <a:p>
            <a:pPr>
              <a:defRPr>
                <a:solidFill>
                  <a:srgbClr val="FFFFFF"/>
                </a:solidFill>
              </a:defRPr>
            </a:pPr>
          </a:p>
        </p:txBody>
      </p:sp>
      <p:sp>
        <p:nvSpPr>
          <p:cNvPr id="420" name="Hopper on Letterman: https://www.youtube.com/watch?v=1-vcErOPofQ"/>
          <p:cNvSpPr txBox="1"/>
          <p:nvPr/>
        </p:nvSpPr>
        <p:spPr>
          <a:xfrm>
            <a:off x="15189441" y="11454935"/>
            <a:ext cx="8374613" cy="16077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827405" indent="-444500" algn="l" defTabSz="546100">
              <a:lnSpc>
                <a:spcPct val="90000"/>
              </a:lnSpc>
              <a:buClr>
                <a:srgbClr val="777775"/>
              </a:buClr>
              <a:buSzPct val="115000"/>
              <a:buChar char="•"/>
              <a:defRPr sz="3500"/>
            </a:pPr>
            <a:r>
              <a:rPr sz="3600"/>
              <a:t>Hopper on Letterman: </a:t>
            </a:r>
            <a:r>
              <a:rPr u="sng">
                <a:hlinkClick r:id="rId5" invalidUrl="" action="" tgtFrame="" tooltip="" history="1" highlightClick="0" endSnd="0"/>
              </a:rPr>
              <a:t>https://www.youtube.com/watch?v=1-vcErOPofQ</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2" name="Obfucsated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Obfucsated C</a:t>
            </a:r>
          </a:p>
        </p:txBody>
      </p:sp>
      <p:sp>
        <p:nvSpPr>
          <p:cNvPr id="423" name="http://www.ioccc.org"/>
          <p:cNvSpPr txBox="1"/>
          <p:nvPr/>
        </p:nvSpPr>
        <p:spPr>
          <a:xfrm>
            <a:off x="9246869" y="1796867"/>
            <a:ext cx="58902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http://www.ioccc.org</a:t>
            </a:r>
          </a:p>
        </p:txBody>
      </p:sp>
      <p:sp>
        <p:nvSpPr>
          <p:cNvPr id="424" name="#  include&lt;stdio.h&gt;//  .IOCCC                                         Fluid-  #…"/>
          <p:cNvSpPr txBox="1"/>
          <p:nvPr/>
        </p:nvSpPr>
        <p:spPr>
          <a:xfrm>
            <a:off x="4001404" y="2952979"/>
            <a:ext cx="16381192" cy="9220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600">
                <a:latin typeface="Courier"/>
                <a:ea typeface="Courier"/>
                <a:cs typeface="Courier"/>
                <a:sym typeface="Courier"/>
              </a:defRPr>
            </a:pPr>
            <a:r>
              <a:t>#  include&lt;stdio.h&gt;//  .IOCCC                                         Fluid-  #</a:t>
            </a:r>
          </a:p>
          <a:p>
            <a:pPr algn="l" defTabSz="457200">
              <a:defRPr sz="2600">
                <a:latin typeface="Courier"/>
                <a:ea typeface="Courier"/>
                <a:cs typeface="Courier"/>
                <a:sym typeface="Courier"/>
              </a:defRPr>
            </a:pPr>
            <a:r>
              <a:t>#  include &lt;unistd.h&gt;  //2012                                         _Sim!_  #</a:t>
            </a:r>
          </a:p>
          <a:p>
            <a:pPr algn="l" defTabSz="457200">
              <a:defRPr sz="2600">
                <a:latin typeface="Courier"/>
                <a:ea typeface="Courier"/>
                <a:cs typeface="Courier"/>
                <a:sym typeface="Courier"/>
              </a:defRPr>
            </a:pPr>
            <a:r>
              <a:t>#  include&lt;complex.h&gt;  //||||                     ,____.              IOCCC-  #</a:t>
            </a:r>
          </a:p>
          <a:p>
            <a:pPr algn="l" defTabSz="457200">
              <a:defRPr sz="2600">
                <a:latin typeface="Courier"/>
                <a:ea typeface="Courier"/>
                <a:cs typeface="Courier"/>
                <a:sym typeface="Courier"/>
              </a:defRPr>
            </a:pPr>
            <a:r>
              <a:t>#  define              h for(                     x=011;              2012/*  #</a:t>
            </a:r>
          </a:p>
          <a:p>
            <a:pPr algn="l" defTabSz="457200">
              <a:defRPr sz="2600">
                <a:latin typeface="Courier"/>
                <a:ea typeface="Courier"/>
                <a:cs typeface="Courier"/>
                <a:sym typeface="Courier"/>
              </a:defRPr>
            </a:pPr>
            <a:r>
              <a:t>#  */-1&gt;x              ++;)b[                     x]//-'              winner  #</a:t>
            </a:r>
          </a:p>
          <a:p>
            <a:pPr algn="l" defTabSz="457200">
              <a:defRPr sz="2600">
                <a:latin typeface="Courier"/>
                <a:ea typeface="Courier"/>
                <a:cs typeface="Courier"/>
                <a:sym typeface="Courier"/>
              </a:defRPr>
            </a:pPr>
            <a:r>
              <a:t>#  define              f(p,e)                                         for(/*  #</a:t>
            </a:r>
          </a:p>
          <a:p>
            <a:pPr algn="l" defTabSz="457200">
              <a:defRPr sz="2600">
                <a:latin typeface="Courier"/>
                <a:ea typeface="Courier"/>
                <a:cs typeface="Courier"/>
                <a:sym typeface="Courier"/>
              </a:defRPr>
            </a:pPr>
            <a:r>
              <a:t>#  */p=a;              e,p&lt;r;                                        p+=5)//  #</a:t>
            </a:r>
          </a:p>
          <a:p>
            <a:pPr algn="l" defTabSz="457200">
              <a:defRPr sz="2600">
                <a:latin typeface="Courier"/>
                <a:ea typeface="Courier"/>
                <a:cs typeface="Courier"/>
                <a:sym typeface="Courier"/>
              </a:defRPr>
            </a:pPr>
            <a:r>
              <a:t>#  define              z(e,i)                                        f(p,p/*  #</a:t>
            </a:r>
          </a:p>
          <a:p>
            <a:pPr algn="l" defTabSz="457200">
              <a:defRPr sz="2600">
                <a:latin typeface="Courier"/>
                <a:ea typeface="Courier"/>
                <a:cs typeface="Courier"/>
                <a:sym typeface="Courier"/>
              </a:defRPr>
            </a:pPr>
            <a:r>
              <a:t>## */[i]=e)f(q,w=cabs  (d=*p-  *q)/2-     1)if(0  &lt;(x=1-      w))p[i]+=w*/// ##</a:t>
            </a:r>
          </a:p>
          <a:p>
            <a:pPr algn="l" defTabSz="457200">
              <a:defRPr sz="2600">
                <a:latin typeface="Courier"/>
                <a:ea typeface="Courier"/>
                <a:cs typeface="Courier"/>
                <a:sym typeface="Courier"/>
              </a:defRPr>
            </a:pPr>
            <a:r>
              <a:t>   double complex a [  97687]  ,*p,*q     ,*r=a,  w=0,d;    int x,y;char b/* ##</a:t>
            </a:r>
          </a:p>
          <a:p>
            <a:pPr algn="l" defTabSz="457200">
              <a:defRPr sz="2600">
                <a:latin typeface="Courier"/>
                <a:ea typeface="Courier"/>
                <a:cs typeface="Courier"/>
                <a:sym typeface="Courier"/>
              </a:defRPr>
            </a:pPr>
            <a:r>
              <a:t>## */[6856]="\x1b[2J"  "\x1b"  "[1;1H     ", *o=  b, *t;   int main   (){/** ##</a:t>
            </a:r>
          </a:p>
          <a:p>
            <a:pPr algn="l" defTabSz="457200">
              <a:defRPr sz="2600">
                <a:latin typeface="Courier"/>
                <a:ea typeface="Courier"/>
                <a:cs typeface="Courier"/>
                <a:sym typeface="Courier"/>
              </a:defRPr>
            </a:pPr>
            <a:r>
              <a:t>## */for(              ;0&lt;(x=  getc (     stdin)  );)w=x  &gt;10?32&lt;     x?4[/* ##</a:t>
            </a:r>
          </a:p>
          <a:p>
            <a:pPr algn="l" defTabSz="457200">
              <a:defRPr sz="2600">
                <a:latin typeface="Courier"/>
                <a:ea typeface="Courier"/>
                <a:cs typeface="Courier"/>
                <a:sym typeface="Courier"/>
              </a:defRPr>
            </a:pPr>
            <a:r>
              <a:t>## */*r++              =w,r]=  w+1,*r     =r[5]=  x==35,  r+=9:0      ,w-I/* ##</a:t>
            </a:r>
          </a:p>
          <a:p>
            <a:pPr algn="l" defTabSz="457200">
              <a:defRPr sz="2600">
                <a:latin typeface="Courier"/>
                <a:ea typeface="Courier"/>
                <a:cs typeface="Courier"/>
                <a:sym typeface="Courier"/>
              </a:defRPr>
            </a:pPr>
            <a:r>
              <a:t>## */:(x=              w+2);;  for(;;     puts(o  ),o=b+  4){z(p      [1]*/* ##</a:t>
            </a:r>
          </a:p>
          <a:p>
            <a:pPr algn="l" defTabSz="457200">
              <a:defRPr sz="2600">
                <a:latin typeface="Courier"/>
                <a:ea typeface="Courier"/>
                <a:cs typeface="Courier"/>
                <a:sym typeface="Courier"/>
              </a:defRPr>
            </a:pPr>
            <a:r>
              <a:t>## */9,2)              w;z(G,  3)(d*(     3-p[2]  -q[2])  *P+p[4      ]*V-/* ##</a:t>
            </a:r>
          </a:p>
          <a:p>
            <a:pPr algn="l" defTabSz="457200">
              <a:defRPr sz="2600">
                <a:latin typeface="Courier"/>
                <a:ea typeface="Courier"/>
                <a:cs typeface="Courier"/>
                <a:sym typeface="Courier"/>
              </a:defRPr>
            </a:pPr>
            <a:r>
              <a:t>## */q[4]              *V)/p[  2];h=0     ;f(p,(  t=b+10  +(x=*p      *I)+/* ##</a:t>
            </a:r>
          </a:p>
          <a:p>
            <a:pPr algn="l" defTabSz="457200">
              <a:defRPr sz="2600">
                <a:latin typeface="Courier"/>
                <a:ea typeface="Courier"/>
                <a:cs typeface="Courier"/>
                <a:sym typeface="Courier"/>
              </a:defRPr>
            </a:pPr>
            <a:r>
              <a:t>## */80*(              y=*p/2  ),*p+=p    [4]+=p  [3]/10  *!p[1])     )x=0/* ##</a:t>
            </a:r>
          </a:p>
          <a:p>
            <a:pPr algn="l" defTabSz="457200">
              <a:defRPr sz="2600">
                <a:latin typeface="Courier"/>
                <a:ea typeface="Courier"/>
                <a:cs typeface="Courier"/>
                <a:sym typeface="Courier"/>
              </a:defRPr>
            </a:pPr>
            <a:r>
              <a:t>## */ &lt;=x              &amp;&amp;x&lt;79   &amp;&amp;0&lt;=y&amp;&amp;y&lt;23?1[1  [*t|=8   ,t]|=4,t+=80]=1/* ##</a:t>
            </a:r>
          </a:p>
          <a:p>
            <a:pPr algn="l" defTabSz="457200">
              <a:defRPr sz="2600">
                <a:latin typeface="Courier"/>
                <a:ea typeface="Courier"/>
                <a:cs typeface="Courier"/>
                <a:sym typeface="Courier"/>
              </a:defRPr>
            </a:pPr>
            <a:r>
              <a:t>## */, *t              |=2:0;    h=" '`-.|//,\\"  "|\\_"    "\\/\x23\n"[x/** ##</a:t>
            </a:r>
          </a:p>
          <a:p>
            <a:pPr algn="l" defTabSz="457200">
              <a:defRPr sz="2600">
                <a:latin typeface="Courier"/>
                <a:ea typeface="Courier"/>
                <a:cs typeface="Courier"/>
                <a:sym typeface="Courier"/>
              </a:defRPr>
            </a:pPr>
            <a:r>
              <a:t>## */%80-              9?x[b]      :16];;usleep(  12321)      ;}return 0;}/* ##</a:t>
            </a:r>
          </a:p>
          <a:p>
            <a:pPr algn="l" defTabSz="457200">
              <a:defRPr sz="2600">
                <a:latin typeface="Courier"/>
                <a:ea typeface="Courier"/>
                <a:cs typeface="Courier"/>
                <a:sym typeface="Courier"/>
              </a:defRPr>
            </a:pPr>
            <a:r>
              <a:t>####                                                                       ####</a:t>
            </a:r>
          </a:p>
          <a:p>
            <a:pPr algn="l" defTabSz="457200">
              <a:defRPr sz="2600">
                <a:latin typeface="Courier"/>
                <a:ea typeface="Courier"/>
                <a:cs typeface="Courier"/>
                <a:sym typeface="Courier"/>
              </a:defRPr>
            </a:pPr>
            <a:r>
              <a:t>###############################################################################</a:t>
            </a:r>
          </a:p>
          <a:p>
            <a:pPr algn="l" defTabSz="457200">
              <a:defRPr sz="2600">
                <a:latin typeface="Courier"/>
                <a:ea typeface="Courier"/>
                <a:cs typeface="Courier"/>
                <a:sym typeface="Courier"/>
              </a:defRPr>
            </a:pPr>
            <a:r>
              <a:t>**###########################################################################*/</a:t>
            </a:r>
          </a:p>
        </p:txBody>
      </p:sp>
      <p:sp>
        <p:nvSpPr>
          <p:cNvPr id="425" name="https://www.youtube.com/watch?v=QMYfkOtYYlg"/>
          <p:cNvSpPr txBox="1"/>
          <p:nvPr/>
        </p:nvSpPr>
        <p:spPr>
          <a:xfrm>
            <a:off x="5542337" y="12484110"/>
            <a:ext cx="139058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https://www.youtube.com/watch?v=QMYfkOtYYlg</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Quin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Quines</a:t>
            </a:r>
          </a:p>
        </p:txBody>
      </p:sp>
      <p:sp>
        <p:nvSpPr>
          <p:cNvPr id="428" name="https://github.com/mame/quine-relay"/>
          <p:cNvSpPr txBox="1"/>
          <p:nvPr/>
        </p:nvSpPr>
        <p:spPr>
          <a:xfrm>
            <a:off x="6238010" y="8991322"/>
            <a:ext cx="104978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2" invalidUrl="" action="" tgtFrame="" tooltip="" history="1" highlightClick="0" endSnd="0"/>
              </a:rPr>
              <a:t>https://github.com/mame/quine-relay</a:t>
            </a:r>
            <a:r>
              <a:t> </a:t>
            </a:r>
          </a:p>
        </p:txBody>
      </p:sp>
      <p:sp>
        <p:nvSpPr>
          <p:cNvPr id="429" name="https://en.wikipedia.org/wiki/Quine_(computing)"/>
          <p:cNvSpPr txBox="1"/>
          <p:nvPr/>
        </p:nvSpPr>
        <p:spPr>
          <a:xfrm>
            <a:off x="4826405" y="7375515"/>
            <a:ext cx="133210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3" invalidUrl="" action="" tgtFrame="" tooltip="" history="1" highlightClick="0" endSnd="0"/>
              </a:rPr>
              <a:t>https://en.wikipedia.org/wiki/Quine_(computing)</a:t>
            </a:r>
            <a:r>
              <a:t> </a:t>
            </a:r>
          </a:p>
        </p:txBody>
      </p:sp>
      <p:sp>
        <p:nvSpPr>
          <p:cNvPr id="430" name="A quine is a non-empty computer program which takes no input and produces a copy of its own source code as its only output."/>
          <p:cNvSpPr txBox="1"/>
          <p:nvPr/>
        </p:nvSpPr>
        <p:spPr>
          <a:xfrm>
            <a:off x="2115223" y="2940308"/>
            <a:ext cx="20153554"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 quine is a non-empty computer program which takes no input and produces a copy of its own source code as its only output.</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LOLCODE FizzBuzz"/>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LOLCODE FizzBuzz</a:t>
            </a:r>
          </a:p>
        </p:txBody>
      </p:sp>
      <p:sp>
        <p:nvSpPr>
          <p:cNvPr id="433" name="HAI…"/>
          <p:cNvSpPr txBox="1"/>
          <p:nvPr/>
        </p:nvSpPr>
        <p:spPr>
          <a:xfrm>
            <a:off x="8635497" y="1935372"/>
            <a:ext cx="7176506" cy="11137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000">
                <a:latin typeface="Courier"/>
                <a:ea typeface="Courier"/>
                <a:cs typeface="Courier"/>
                <a:sym typeface="Courier"/>
              </a:defRPr>
            </a:pPr>
            <a:r>
              <a:t>HAI</a:t>
            </a:r>
          </a:p>
          <a:p>
            <a:pPr algn="l">
              <a:defRPr sz="3000">
                <a:latin typeface="Courier"/>
                <a:ea typeface="Courier"/>
                <a:cs typeface="Courier"/>
                <a:sym typeface="Courier"/>
              </a:defRPr>
            </a:pPr>
            <a:r>
              <a:t>CAN HAS STDIO?</a:t>
            </a:r>
          </a:p>
          <a:p>
            <a:pPr algn="l">
              <a:defRPr sz="3000">
                <a:latin typeface="Courier"/>
                <a:ea typeface="Courier"/>
                <a:cs typeface="Courier"/>
                <a:sym typeface="Courier"/>
              </a:defRPr>
            </a:pPr>
            <a:r>
              <a:t>I HAS A VAR IZ 0</a:t>
            </a:r>
          </a:p>
          <a:p>
            <a:pPr algn="l">
              <a:defRPr sz="3000">
                <a:latin typeface="Courier"/>
                <a:ea typeface="Courier"/>
                <a:cs typeface="Courier"/>
                <a:sym typeface="Courier"/>
              </a:defRPr>
            </a:pPr>
            <a:r>
              <a:t>IM IN YR LOOP</a:t>
            </a:r>
          </a:p>
          <a:p>
            <a:pPr algn="l">
              <a:defRPr sz="3000">
                <a:latin typeface="Courier"/>
                <a:ea typeface="Courier"/>
                <a:cs typeface="Courier"/>
                <a:sym typeface="Courier"/>
              </a:defRPr>
            </a:pPr>
            <a:r>
              <a:t>	UPZ VAR!!1</a:t>
            </a:r>
          </a:p>
          <a:p>
            <a:pPr algn="l">
              <a:defRPr sz="3000">
                <a:latin typeface="Courier"/>
                <a:ea typeface="Courier"/>
                <a:cs typeface="Courier"/>
                <a:sym typeface="Courier"/>
              </a:defRPr>
            </a:pPr>
            <a:r>
              <a:t>	IZ VAR BIGR THAN 100?</a:t>
            </a:r>
          </a:p>
          <a:p>
            <a:pPr algn="l">
              <a:defRPr sz="3000">
                <a:latin typeface="Courier"/>
                <a:ea typeface="Courier"/>
                <a:cs typeface="Courier"/>
                <a:sym typeface="Courier"/>
              </a:defRPr>
            </a:pPr>
            <a:r>
              <a:t>		GTFO.</a:t>
            </a:r>
          </a:p>
          <a:p>
            <a:pPr algn="l">
              <a:defRPr sz="3000">
                <a:latin typeface="Courier"/>
                <a:ea typeface="Courier"/>
                <a:cs typeface="Courier"/>
                <a:sym typeface="Courier"/>
              </a:defRPr>
            </a:pPr>
            <a:r>
              <a:t>	KTHX</a:t>
            </a:r>
          </a:p>
          <a:p>
            <a:pPr algn="l">
              <a:defRPr sz="3000">
                <a:latin typeface="Courier"/>
                <a:ea typeface="Courier"/>
                <a:cs typeface="Courier"/>
                <a:sym typeface="Courier"/>
              </a:defRPr>
            </a:pPr>
            <a:r>
              <a:t>	IZ VAR LEFTOVAR 15 LIEK 0?</a:t>
            </a:r>
          </a:p>
          <a:p>
            <a:pPr algn="l">
              <a:defRPr sz="3000">
                <a:latin typeface="Courier"/>
                <a:ea typeface="Courier"/>
                <a:cs typeface="Courier"/>
                <a:sym typeface="Courier"/>
              </a:defRPr>
            </a:pPr>
            <a:r>
              <a:t>		VISIBLE "FIZZBUZZ"</a:t>
            </a:r>
          </a:p>
          <a:p>
            <a:pPr algn="l">
              <a:defRPr sz="3000">
                <a:latin typeface="Courier"/>
                <a:ea typeface="Courier"/>
                <a:cs typeface="Courier"/>
                <a:sym typeface="Courier"/>
              </a:defRPr>
            </a:pPr>
            <a:r>
              <a:t>	KTHX</a:t>
            </a:r>
          </a:p>
          <a:p>
            <a:pPr algn="l">
              <a:defRPr sz="3000">
                <a:latin typeface="Courier"/>
                <a:ea typeface="Courier"/>
                <a:cs typeface="Courier"/>
                <a:sym typeface="Courier"/>
              </a:defRPr>
            </a:pPr>
            <a:r>
              <a:t>	ORLY?</a:t>
            </a:r>
          </a:p>
          <a:p>
            <a:pPr algn="l">
              <a:defRPr sz="3000">
                <a:latin typeface="Courier"/>
                <a:ea typeface="Courier"/>
                <a:cs typeface="Courier"/>
                <a:sym typeface="Courier"/>
              </a:defRPr>
            </a:pPr>
            <a:r>
              <a:t>	IZ VAR LEFTOVAR 5 LIEK 0?</a:t>
            </a:r>
          </a:p>
          <a:p>
            <a:pPr algn="l">
              <a:defRPr sz="3000">
                <a:latin typeface="Courier"/>
                <a:ea typeface="Courier"/>
                <a:cs typeface="Courier"/>
                <a:sym typeface="Courier"/>
              </a:defRPr>
            </a:pPr>
            <a:r>
              <a:t>		VISIBLE "BUZZ"</a:t>
            </a:r>
          </a:p>
          <a:p>
            <a:pPr algn="l">
              <a:defRPr sz="3000">
                <a:latin typeface="Courier"/>
                <a:ea typeface="Courier"/>
                <a:cs typeface="Courier"/>
                <a:sym typeface="Courier"/>
              </a:defRPr>
            </a:pPr>
            <a:r>
              <a:t>	KTHX</a:t>
            </a:r>
          </a:p>
          <a:p>
            <a:pPr algn="l">
              <a:defRPr sz="3000">
                <a:latin typeface="Courier"/>
                <a:ea typeface="Courier"/>
                <a:cs typeface="Courier"/>
                <a:sym typeface="Courier"/>
              </a:defRPr>
            </a:pPr>
            <a:r>
              <a:t>	ORLY?</a:t>
            </a:r>
          </a:p>
          <a:p>
            <a:pPr algn="l">
              <a:defRPr sz="3000">
                <a:latin typeface="Courier"/>
                <a:ea typeface="Courier"/>
                <a:cs typeface="Courier"/>
                <a:sym typeface="Courier"/>
              </a:defRPr>
            </a:pPr>
            <a:r>
              <a:t>	IZ VAR LEFTOVAR 3 LIEK 0?</a:t>
            </a:r>
          </a:p>
          <a:p>
            <a:pPr algn="l">
              <a:defRPr sz="3000">
                <a:latin typeface="Courier"/>
                <a:ea typeface="Courier"/>
                <a:cs typeface="Courier"/>
                <a:sym typeface="Courier"/>
              </a:defRPr>
            </a:pPr>
            <a:r>
              <a:t>		VISIBLE "FIZZ"</a:t>
            </a:r>
          </a:p>
          <a:p>
            <a:pPr algn="l">
              <a:defRPr sz="3000">
                <a:latin typeface="Courier"/>
                <a:ea typeface="Courier"/>
                <a:cs typeface="Courier"/>
                <a:sym typeface="Courier"/>
              </a:defRPr>
            </a:pPr>
            <a:r>
              <a:t>	KTHX</a:t>
            </a:r>
          </a:p>
          <a:p>
            <a:pPr algn="l">
              <a:defRPr sz="3000">
                <a:latin typeface="Courier"/>
                <a:ea typeface="Courier"/>
                <a:cs typeface="Courier"/>
                <a:sym typeface="Courier"/>
              </a:defRPr>
            </a:pPr>
            <a:r>
              <a:t>	NOWAI</a:t>
            </a:r>
          </a:p>
          <a:p>
            <a:pPr algn="l">
              <a:defRPr sz="3000">
                <a:latin typeface="Courier"/>
                <a:ea typeface="Courier"/>
                <a:cs typeface="Courier"/>
                <a:sym typeface="Courier"/>
              </a:defRPr>
            </a:pPr>
            <a:r>
              <a:t>		VISIBLE VAR</a:t>
            </a:r>
          </a:p>
          <a:p>
            <a:pPr algn="l">
              <a:defRPr sz="3000">
                <a:latin typeface="Courier"/>
                <a:ea typeface="Courier"/>
                <a:cs typeface="Courier"/>
                <a:sym typeface="Courier"/>
              </a:defRPr>
            </a:pPr>
            <a:r>
              <a:t>	KTHX</a:t>
            </a:r>
          </a:p>
          <a:p>
            <a:pPr algn="l">
              <a:defRPr sz="3000">
                <a:latin typeface="Courier"/>
                <a:ea typeface="Courier"/>
                <a:cs typeface="Courier"/>
                <a:sym typeface="Courier"/>
              </a:defRPr>
            </a:pPr>
            <a:r>
              <a:t>KTHX</a:t>
            </a:r>
          </a:p>
          <a:p>
            <a:pPr algn="l">
              <a:defRPr sz="3000">
                <a:latin typeface="Courier"/>
                <a:ea typeface="Courier"/>
                <a:cs typeface="Courier"/>
                <a:sym typeface="Courier"/>
              </a:defRPr>
            </a:pPr>
            <a:r>
              <a:t>KTHXBYE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36" name="References:…"/>
          <p:cNvSpPr txBox="1"/>
          <p:nvPr/>
        </p:nvSpPr>
        <p:spPr>
          <a:xfrm>
            <a:off x="640426" y="5264983"/>
            <a:ext cx="21424603" cy="48624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C++ Inheritance: </a:t>
            </a:r>
            <a:r>
              <a:rPr u="sng">
                <a:hlinkClick r:id="rId2" invalidUrl="" action="" tgtFrame="" tooltip="" history="1" highlightClick="0" endSnd="0"/>
              </a:rPr>
              <a:t>https://www.tutorialspoint.com/cplusplus/cpp_inheritance.htm</a:t>
            </a:r>
            <a:r>
              <a:t> </a:t>
            </a:r>
          </a:p>
          <a:p>
            <a:pPr lvl="1" marL="457200" indent="-228600" algn="l">
              <a:buSzPct val="100000"/>
              <a:buChar char="•"/>
              <a:defRPr sz="3900"/>
            </a:pPr>
            <a:r>
              <a:t>C++ Polymorphism: </a:t>
            </a:r>
            <a:r>
              <a:rPr u="sng">
                <a:hlinkClick r:id="rId3" invalidUrl="" action="" tgtFrame="" tooltip="" history="1" highlightClick="0" endSnd="0"/>
              </a:rPr>
              <a:t>https://www.tutorialspoint.com/cplusplus/cpp_polymorphism.htm</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rPr u="sng">
                <a:hlinkClick r:id="rId4" invalidUrl="" action="" tgtFrame="" tooltip="" history="1" highlightClick="0" endSnd="0"/>
              </a:rPr>
              <a:t>http://stackoverflow.com/questions/5854581/polymorphism-in-c</a:t>
            </a:r>
          </a:p>
          <a:p>
            <a:pPr lvl="1" marL="457200" indent="-228600" algn="l">
              <a:buSzPct val="100000"/>
              <a:buChar char="•"/>
              <a:defRPr sz="3900"/>
            </a:pPr>
            <a:r>
              <a:rPr u="sng">
                <a:hlinkClick r:id="rId5" invalidUrl="" action="" tgtFrame="" tooltip="" history="1" highlightClick="0" endSnd="0"/>
              </a:rPr>
              <a:t>https://www.codingunit.com/cplusplus-tutorial-polymorphism-and-abstract-base-class</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