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5.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6.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7.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notesSlides/notesSlide8.xml" ContentType="application/vnd.openxmlformats-officedocument.presentationml.notesSlide+xml"/>
  <Override PartName="/ppt/tags/tag169.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 id="2147483699" r:id="rId2"/>
  </p:sldMasterIdLst>
  <p:notesMasterIdLst>
    <p:notesMasterId r:id="rId32"/>
  </p:notesMasterIdLst>
  <p:handoutMasterIdLst>
    <p:handoutMasterId r:id="rId33"/>
  </p:handoutMasterIdLst>
  <p:sldIdLst>
    <p:sldId id="304" r:id="rId3"/>
    <p:sldId id="404" r:id="rId4"/>
    <p:sldId id="416" r:id="rId5"/>
    <p:sldId id="415" r:id="rId6"/>
    <p:sldId id="363" r:id="rId7"/>
    <p:sldId id="412" r:id="rId8"/>
    <p:sldId id="411" r:id="rId9"/>
    <p:sldId id="418" r:id="rId10"/>
    <p:sldId id="422" r:id="rId11"/>
    <p:sldId id="420" r:id="rId12"/>
    <p:sldId id="413" r:id="rId13"/>
    <p:sldId id="421" r:id="rId14"/>
    <p:sldId id="361" r:id="rId15"/>
    <p:sldId id="329" r:id="rId16"/>
    <p:sldId id="330" r:id="rId17"/>
    <p:sldId id="331" r:id="rId18"/>
    <p:sldId id="332" r:id="rId19"/>
    <p:sldId id="333" r:id="rId20"/>
    <p:sldId id="406" r:id="rId21"/>
    <p:sldId id="407" r:id="rId22"/>
    <p:sldId id="410" r:id="rId23"/>
    <p:sldId id="384" r:id="rId24"/>
    <p:sldId id="334" r:id="rId25"/>
    <p:sldId id="396" r:id="rId26"/>
    <p:sldId id="408" r:id="rId27"/>
    <p:sldId id="398" r:id="rId28"/>
    <p:sldId id="409" r:id="rId29"/>
    <p:sldId id="401" r:id="rId30"/>
    <p:sldId id="400" r:id="rId31"/>
  </p:sldIdLst>
  <p:sldSz cx="9144000" cy="6858000" type="screen4x3"/>
  <p:notesSz cx="6858000" cy="9144000"/>
  <p:custDataLst>
    <p:tags r:id="rId34"/>
  </p:custDataLst>
  <p:defaultTextStyle>
    <a:defPPr>
      <a:defRPr lang="en-US"/>
    </a:defPPr>
    <a:lvl1pPr algn="l" defTabSz="457200" rtl="0" fontAlgn="base">
      <a:spcBef>
        <a:spcPct val="0"/>
      </a:spcBef>
      <a:spcAft>
        <a:spcPct val="0"/>
      </a:spcAft>
      <a:defRPr sz="2400"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sz="2400"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sz="2400"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sz="2400"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sz="2400"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8873"/>
    <a:srgbClr val="8C1515"/>
    <a:srgbClr val="D6DDD3"/>
    <a:srgbClr val="EDE8DD"/>
    <a:srgbClr val="C2B7A1"/>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30" autoAdjust="0"/>
    <p:restoredTop sz="95910" autoAdjust="0"/>
  </p:normalViewPr>
  <p:slideViewPr>
    <p:cSldViewPr snapToGrid="0" snapToObjects="1">
      <p:cViewPr>
        <p:scale>
          <a:sx n="99" d="100"/>
          <a:sy n="99" d="100"/>
        </p:scale>
        <p:origin x="195" y="45"/>
      </p:cViewPr>
      <p:guideLst/>
    </p:cSldViewPr>
  </p:slideViewPr>
  <p:outlineViewPr>
    <p:cViewPr>
      <p:scale>
        <a:sx n="33" d="100"/>
        <a:sy n="33" d="100"/>
      </p:scale>
      <p:origin x="0" y="-232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D33C2359-2450-4793-8611-5693E7ED185A}" type="datetimeFigureOut">
              <a:rPr lang="en-US"/>
              <a:pPr/>
              <a:t>9/20/2024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ADCB4A02-A8A5-47A2-83CD-AFD337826FF2}" type="slidenum">
              <a:rPr lang="en-US"/>
              <a:pPr/>
              <a:t>‹#›</a:t>
            </a:fld>
            <a:endParaRPr lang="en-US"/>
          </a:p>
        </p:txBody>
      </p:sp>
    </p:spTree>
    <p:extLst>
      <p:ext uri="{BB962C8B-B14F-4D97-AF65-F5344CB8AC3E}">
        <p14:creationId xmlns:p14="http://schemas.microsoft.com/office/powerpoint/2010/main" val="9236432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F2149997-B04A-4106-97B4-95F3A2039F3A}" type="datetimeFigureOut">
              <a:rPr lang="en-US"/>
              <a:pPr/>
              <a:t>9/20/2024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1719477C-9C3E-4165-A68F-5DFFAE76A5AA}" type="slidenum">
              <a:rPr lang="en-US"/>
              <a:pPr/>
              <a:t>‹#›</a:t>
            </a:fld>
            <a:endParaRPr lang="en-US"/>
          </a:p>
        </p:txBody>
      </p:sp>
    </p:spTree>
    <p:extLst>
      <p:ext uri="{BB962C8B-B14F-4D97-AF65-F5344CB8AC3E}">
        <p14:creationId xmlns:p14="http://schemas.microsoft.com/office/powerpoint/2010/main" val="83538668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19477C-9C3E-4165-A68F-5DFFAE76A5AA}" type="slidenum">
              <a:rPr lang="en-US" smtClean="0"/>
              <a:pPr/>
              <a:t>2</a:t>
            </a:fld>
            <a:endParaRPr lang="en-US"/>
          </a:p>
        </p:txBody>
      </p:sp>
    </p:spTree>
    <p:extLst>
      <p:ext uri="{BB962C8B-B14F-4D97-AF65-F5344CB8AC3E}">
        <p14:creationId xmlns:p14="http://schemas.microsoft.com/office/powerpoint/2010/main" val="369540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19477C-9C3E-4165-A68F-5DFFAE76A5AA}" type="slidenum">
              <a:rPr lang="en-US" smtClean="0"/>
              <a:pPr/>
              <a:t>3</a:t>
            </a:fld>
            <a:endParaRPr lang="en-US"/>
          </a:p>
        </p:txBody>
      </p:sp>
    </p:spTree>
    <p:extLst>
      <p:ext uri="{BB962C8B-B14F-4D97-AF65-F5344CB8AC3E}">
        <p14:creationId xmlns:p14="http://schemas.microsoft.com/office/powerpoint/2010/main" val="1469274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19477C-9C3E-4165-A68F-5DFFAE76A5AA}" type="slidenum">
              <a:rPr lang="en-US" smtClean="0"/>
              <a:pPr/>
              <a:t>4</a:t>
            </a:fld>
            <a:endParaRPr lang="en-US"/>
          </a:p>
        </p:txBody>
      </p:sp>
    </p:spTree>
    <p:extLst>
      <p:ext uri="{BB962C8B-B14F-4D97-AF65-F5344CB8AC3E}">
        <p14:creationId xmlns:p14="http://schemas.microsoft.com/office/powerpoint/2010/main" val="2071511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en-US" dirty="0"/>
          </a:p>
        </p:txBody>
      </p:sp>
    </p:spTree>
    <p:extLst>
      <p:ext uri="{BB962C8B-B14F-4D97-AF65-F5344CB8AC3E}">
        <p14:creationId xmlns:p14="http://schemas.microsoft.com/office/powerpoint/2010/main" val="1864294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551672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673336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328979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962817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6619194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6410325"/>
            <a:ext cx="9155113" cy="4572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sz="1800">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1663" y="6510338"/>
            <a:ext cx="1819275"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2397166"/>
            <a:ext cx="8229600" cy="824631"/>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4798696"/>
            <a:ext cx="6059488" cy="27432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3221797"/>
            <a:ext cx="8229600" cy="615863"/>
          </a:xfrm>
          <a:prstGeom prst="rect">
            <a:avLst/>
          </a:prstGeom>
        </p:spPr>
        <p:txBody>
          <a:bodyPr>
            <a:noAutofit/>
          </a:bodyPr>
          <a:lstStyle>
            <a:lvl1pPr marL="0" indent="0" algn="ctr">
              <a:buNone/>
              <a:defRPr sz="20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86998323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6410325"/>
            <a:ext cx="9155113" cy="4572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sz="1800">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6510338"/>
            <a:ext cx="1817688"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8" y="2051687"/>
            <a:ext cx="2954337" cy="123444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8" y="3429000"/>
            <a:ext cx="2954337" cy="1243967"/>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2046816"/>
            <a:ext cx="1951038" cy="2601384"/>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679935191"/>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8" y="1211580"/>
            <a:ext cx="7700963" cy="5012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803455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11113"/>
            <a:ext cx="457200" cy="6096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3AE5690B-6ABB-41F0-B1F8-CB577EFB34E7}"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8" y="1211580"/>
            <a:ext cx="3787775" cy="5012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1211580"/>
            <a:ext cx="3779838" cy="5012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7517484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1211581"/>
            <a:ext cx="7707862" cy="24221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8" y="3788418"/>
            <a:ext cx="7707313" cy="24221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2838513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8" y="1211580"/>
            <a:ext cx="3787775" cy="5012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1211582"/>
            <a:ext cx="3779838" cy="24307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3783329"/>
            <a:ext cx="3779838" cy="24403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94072849"/>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8" y="1211582"/>
            <a:ext cx="3787775" cy="24307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8" y="3787484"/>
            <a:ext cx="3781425" cy="24361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1211582"/>
            <a:ext cx="3779838" cy="24307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3787484"/>
            <a:ext cx="3779838" cy="24361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92579255"/>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6415088"/>
            <a:ext cx="204628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6410325"/>
            <a:ext cx="9155113" cy="4572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sz="1800">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6510338"/>
            <a:ext cx="1817688"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2403850"/>
            <a:ext cx="8229600" cy="824631"/>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4798696"/>
            <a:ext cx="6059488" cy="27432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dirty="0" smtClean="0"/>
              <a:t>Click to edit Master text styles</a:t>
            </a:r>
          </a:p>
        </p:txBody>
      </p:sp>
      <p:sp>
        <p:nvSpPr>
          <p:cNvPr id="13" name="Subtitle 2"/>
          <p:cNvSpPr>
            <a:spLocks noGrp="1"/>
          </p:cNvSpPr>
          <p:nvPr>
            <p:ph type="subTitle" idx="1"/>
          </p:nvPr>
        </p:nvSpPr>
        <p:spPr>
          <a:xfrm>
            <a:off x="457200" y="3228481"/>
            <a:ext cx="8229600" cy="615863"/>
          </a:xfrm>
          <a:prstGeom prst="rect">
            <a:avLst/>
          </a:prstGeom>
        </p:spPr>
        <p:txBody>
          <a:bodyPr>
            <a:noAutofit/>
          </a:bodyPr>
          <a:lstStyle>
            <a:lvl1pPr marL="0" indent="0" algn="ctr">
              <a:buNone/>
              <a:defRPr sz="20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0647687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6410325"/>
            <a:ext cx="9155113" cy="4572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sz="1800">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6510338"/>
            <a:ext cx="1817688"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8" y="2051687"/>
            <a:ext cx="2954337" cy="123444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8" y="3429000"/>
            <a:ext cx="2954337" cy="1243967"/>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2046816"/>
            <a:ext cx="1951038" cy="2601384"/>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48091209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8" y="1211580"/>
            <a:ext cx="7700963" cy="5012056"/>
          </a:xfrm>
        </p:spPr>
        <p:txBody>
          <a:bodyPr/>
          <a:lstStyle>
            <a:lvl1pPr>
              <a:defRPr sz="18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67890340"/>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11113"/>
            <a:ext cx="457200" cy="6096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5CD013E5-0F2F-4E9F-9986-446E1A16712A}"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8" y="1211580"/>
            <a:ext cx="3787775" cy="5012056"/>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1211580"/>
            <a:ext cx="3779838" cy="5012056"/>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73752084"/>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1211581"/>
            <a:ext cx="7707862" cy="2422143"/>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8" y="3788418"/>
            <a:ext cx="7707313" cy="2422143"/>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260572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8" y="1211580"/>
            <a:ext cx="3787775" cy="5012056"/>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1211582"/>
            <a:ext cx="3779838" cy="243078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3783329"/>
            <a:ext cx="3779838" cy="24403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24005806"/>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8" y="1211582"/>
            <a:ext cx="3787775" cy="243078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8" y="3787484"/>
            <a:ext cx="3781425" cy="243615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1211582"/>
            <a:ext cx="3779838" cy="243078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3787484"/>
            <a:ext cx="3779838" cy="243615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47486656"/>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fld id="{23B36638-A246-45AF-B4A1-7BF0B62BE9F7}" type="datetimeFigureOut">
              <a:rPr lang="en-US" smtClean="0"/>
              <a:pPr/>
              <a:t>9/20/2024</a:t>
            </a:fld>
            <a:endParaRPr lang="en-US"/>
          </a:p>
        </p:txBody>
      </p:sp>
      <p:sp>
        <p:nvSpPr>
          <p:cNvPr id="5" name="Footer Placeholder 4"/>
          <p:cNvSpPr>
            <a:spLocks noGrp="1"/>
          </p:cNvSpPr>
          <p:nvPr>
            <p:ph type="ftr" sz="quarter" idx="11"/>
          </p:nvPr>
        </p:nvSpPr>
        <p:spPr>
          <a:xfrm>
            <a:off x="4641448" y="5852160"/>
            <a:ext cx="3502152"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1489937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fld id="{23B36638-A246-45AF-B4A1-7BF0B62BE9F7}" type="datetimeFigureOut">
              <a:rPr lang="en-US" smtClean="0"/>
              <a:pPr/>
              <a:t>9/20/2024</a:t>
            </a:fld>
            <a:endParaRPr lang="en-US"/>
          </a:p>
        </p:txBody>
      </p:sp>
      <p:sp>
        <p:nvSpPr>
          <p:cNvPr id="3" name="Footer Placeholder 2"/>
          <p:cNvSpPr>
            <a:spLocks noGrp="1"/>
          </p:cNvSpPr>
          <p:nvPr>
            <p:ph type="ftr" sz="quarter" idx="11"/>
          </p:nvPr>
        </p:nvSpPr>
        <p:spPr>
          <a:xfrm>
            <a:off x="4641448" y="5852160"/>
            <a:ext cx="3502152"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41998107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de Sample with Note">
  <p:cSld name="Code Sample with Note">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227400" y="2126500"/>
            <a:ext cx="8689200" cy="4157200"/>
          </a:xfrm>
          <a:prstGeom prst="rect">
            <a:avLst/>
          </a:prstGeom>
          <a:solidFill>
            <a:srgbClr val="FFFFFF"/>
          </a:solidFill>
          <a:ln w="9525" cap="flat" cmpd="sng">
            <a:solidFill>
              <a:srgbClr val="434343"/>
            </a:solidFill>
            <a:prstDash val="solid"/>
            <a:round/>
            <a:headEnd type="none" w="sm" len="sm"/>
            <a:tailEnd type="none" w="sm" len="sm"/>
          </a:ln>
          <a:effectLst>
            <a:outerShdw blurRad="57150" dist="85725" dir="3420000" algn="bl" rotWithShape="0">
              <a:srgbClr val="000000">
                <a:alpha val="50000"/>
              </a:srgbClr>
            </a:outerShdw>
          </a:effectLst>
        </p:spPr>
        <p:txBody>
          <a:bodyPr spcFirstLastPara="1" wrap="square" lIns="91425" tIns="91425" rIns="91425" bIns="91425" anchor="t" anchorCtr="0">
            <a:noAutofit/>
          </a:bodyPr>
          <a:lstStyle>
            <a:lvl1pPr lvl="0" rtl="0">
              <a:spcBef>
                <a:spcPts val="0"/>
              </a:spcBef>
              <a:spcAft>
                <a:spcPts val="0"/>
              </a:spcAft>
              <a:buSzPts val="2200"/>
              <a:buFont typeface="Inconsolata"/>
              <a:buNone/>
              <a:defRPr sz="2200">
                <a:latin typeface="Inconsolata"/>
                <a:ea typeface="Inconsolata"/>
                <a:cs typeface="Inconsolata"/>
                <a:sym typeface="Inconsolata"/>
              </a:defRPr>
            </a:lvl1pPr>
            <a:lvl2pPr lvl="1" rtl="0">
              <a:spcBef>
                <a:spcPts val="0"/>
              </a:spcBef>
              <a:spcAft>
                <a:spcPts val="0"/>
              </a:spcAft>
              <a:buSzPts val="2200"/>
              <a:buFont typeface="Inconsolata"/>
              <a:buNone/>
              <a:defRPr sz="2200">
                <a:latin typeface="Inconsolata"/>
                <a:ea typeface="Inconsolata"/>
                <a:cs typeface="Inconsolata"/>
                <a:sym typeface="Inconsolata"/>
              </a:defRPr>
            </a:lvl2pPr>
            <a:lvl3pPr lvl="2" rtl="0">
              <a:spcBef>
                <a:spcPts val="0"/>
              </a:spcBef>
              <a:spcAft>
                <a:spcPts val="0"/>
              </a:spcAft>
              <a:buSzPts val="2200"/>
              <a:buFont typeface="Inconsolata"/>
              <a:buNone/>
              <a:defRPr sz="2200">
                <a:latin typeface="Inconsolata"/>
                <a:ea typeface="Inconsolata"/>
                <a:cs typeface="Inconsolata"/>
                <a:sym typeface="Inconsolata"/>
              </a:defRPr>
            </a:lvl3pPr>
            <a:lvl4pPr lvl="3" rtl="0">
              <a:spcBef>
                <a:spcPts val="0"/>
              </a:spcBef>
              <a:spcAft>
                <a:spcPts val="0"/>
              </a:spcAft>
              <a:buSzPts val="2200"/>
              <a:buFont typeface="Inconsolata"/>
              <a:buNone/>
              <a:defRPr sz="2200">
                <a:latin typeface="Inconsolata"/>
                <a:ea typeface="Inconsolata"/>
                <a:cs typeface="Inconsolata"/>
                <a:sym typeface="Inconsolata"/>
              </a:defRPr>
            </a:lvl4pPr>
            <a:lvl5pPr lvl="4" rtl="0">
              <a:spcBef>
                <a:spcPts val="0"/>
              </a:spcBef>
              <a:spcAft>
                <a:spcPts val="0"/>
              </a:spcAft>
              <a:buSzPts val="2200"/>
              <a:buFont typeface="Inconsolata"/>
              <a:buNone/>
              <a:defRPr sz="2200">
                <a:latin typeface="Inconsolata"/>
                <a:ea typeface="Inconsolata"/>
                <a:cs typeface="Inconsolata"/>
                <a:sym typeface="Inconsolata"/>
              </a:defRPr>
            </a:lvl5pPr>
            <a:lvl6pPr lvl="5" rtl="0">
              <a:spcBef>
                <a:spcPts val="0"/>
              </a:spcBef>
              <a:spcAft>
                <a:spcPts val="0"/>
              </a:spcAft>
              <a:buSzPts val="2200"/>
              <a:buFont typeface="Inconsolata"/>
              <a:buNone/>
              <a:defRPr sz="2200">
                <a:latin typeface="Inconsolata"/>
                <a:ea typeface="Inconsolata"/>
                <a:cs typeface="Inconsolata"/>
                <a:sym typeface="Inconsolata"/>
              </a:defRPr>
            </a:lvl6pPr>
            <a:lvl7pPr lvl="6" rtl="0">
              <a:spcBef>
                <a:spcPts val="0"/>
              </a:spcBef>
              <a:spcAft>
                <a:spcPts val="0"/>
              </a:spcAft>
              <a:buSzPts val="2200"/>
              <a:buFont typeface="Inconsolata"/>
              <a:buNone/>
              <a:defRPr sz="2200">
                <a:latin typeface="Inconsolata"/>
                <a:ea typeface="Inconsolata"/>
                <a:cs typeface="Inconsolata"/>
                <a:sym typeface="Inconsolata"/>
              </a:defRPr>
            </a:lvl7pPr>
            <a:lvl8pPr lvl="7" rtl="0">
              <a:spcBef>
                <a:spcPts val="0"/>
              </a:spcBef>
              <a:spcAft>
                <a:spcPts val="0"/>
              </a:spcAft>
              <a:buSzPts val="2200"/>
              <a:buFont typeface="Inconsolata"/>
              <a:buNone/>
              <a:defRPr sz="2200">
                <a:latin typeface="Inconsolata"/>
                <a:ea typeface="Inconsolata"/>
                <a:cs typeface="Inconsolata"/>
                <a:sym typeface="Inconsolata"/>
              </a:defRPr>
            </a:lvl8pPr>
            <a:lvl9pPr lvl="8" rtl="0">
              <a:spcBef>
                <a:spcPts val="0"/>
              </a:spcBef>
              <a:spcAft>
                <a:spcPts val="0"/>
              </a:spcAft>
              <a:buSzPts val="2200"/>
              <a:buFont typeface="Inconsolata"/>
              <a:buNone/>
              <a:defRPr sz="2200">
                <a:latin typeface="Inconsolata"/>
                <a:ea typeface="Inconsolata"/>
                <a:cs typeface="Inconsolata"/>
                <a:sym typeface="Inconsolata"/>
              </a:defRPr>
            </a:lvl9pPr>
          </a:lstStyle>
          <a:p>
            <a:endParaRPr/>
          </a:p>
        </p:txBody>
      </p:sp>
      <p:sp>
        <p:nvSpPr>
          <p:cNvPr id="67" name="Google Shape;67;p14"/>
          <p:cNvSpPr/>
          <p:nvPr/>
        </p:nvSpPr>
        <p:spPr>
          <a:xfrm>
            <a:off x="0" y="491767"/>
            <a:ext cx="9144000" cy="1199200"/>
          </a:xfrm>
          <a:prstGeom prst="rect">
            <a:avLst/>
          </a:prstGeom>
          <a:gradFill>
            <a:gsLst>
              <a:gs pos="0">
                <a:srgbClr val="8E7CC3"/>
              </a:gs>
              <a:gs pos="100000">
                <a:srgbClr val="351C75"/>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14"/>
          <p:cNvSpPr txBox="1">
            <a:spLocks noGrp="1"/>
          </p:cNvSpPr>
          <p:nvPr>
            <p:ph type="title" idx="2"/>
          </p:nvPr>
        </p:nvSpPr>
        <p:spPr>
          <a:xfrm>
            <a:off x="137160" y="491767"/>
            <a:ext cx="8520600" cy="763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2800"/>
              <a:buFont typeface="PT Sans"/>
              <a:buNone/>
              <a:defRPr b="1">
                <a:solidFill>
                  <a:srgbClr val="FFFFFF"/>
                </a:solidFill>
                <a:latin typeface="PT Sans"/>
                <a:ea typeface="PT Sans"/>
                <a:cs typeface="PT Sans"/>
                <a:sym typeface="PT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9" name="Google Shape;69;p14"/>
          <p:cNvSpPr txBox="1">
            <a:spLocks noGrp="1"/>
          </p:cNvSpPr>
          <p:nvPr>
            <p:ph type="title" idx="3"/>
          </p:nvPr>
        </p:nvSpPr>
        <p:spPr>
          <a:xfrm>
            <a:off x="137150" y="1444733"/>
            <a:ext cx="8779200" cy="5464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PT Sans"/>
              <a:buNone/>
              <a:defRPr sz="2000">
                <a:latin typeface="PT Sans"/>
                <a:ea typeface="PT Sans"/>
                <a:cs typeface="PT Sans"/>
                <a:sym typeface="PT Sans"/>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Tree>
    <p:extLst>
      <p:ext uri="{BB962C8B-B14F-4D97-AF65-F5344CB8AC3E}">
        <p14:creationId xmlns:p14="http://schemas.microsoft.com/office/powerpoint/2010/main" val="2294501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image" Target="../media/image1.em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479425"/>
            <a:ext cx="7707313"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1204913"/>
            <a:ext cx="7707313" cy="5018087"/>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6415088"/>
            <a:ext cx="846137" cy="363537"/>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09FECBA6-97D8-49ED-B3CA-55FF87C70AAD}" type="slidenum">
              <a:rPr lang="en-US"/>
              <a:pPr/>
              <a:t>‹#›</a:t>
            </a:fld>
            <a:endParaRPr lang="en-US"/>
          </a:p>
        </p:txBody>
      </p:sp>
      <p:sp>
        <p:nvSpPr>
          <p:cNvPr id="10" name="Rectangle 9"/>
          <p:cNvSpPr/>
          <p:nvPr/>
        </p:nvSpPr>
        <p:spPr>
          <a:xfrm>
            <a:off x="0" y="0"/>
            <a:ext cx="457200" cy="6867525"/>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1030" name="Picture 10"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42138" y="6475413"/>
            <a:ext cx="1817687"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479425"/>
            <a:ext cx="7707313"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1204913"/>
            <a:ext cx="7707313" cy="5018087"/>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6415088"/>
            <a:ext cx="846137" cy="363537"/>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622B687B-F45D-4F1F-8558-BC8FE6C965CD}" type="slidenum">
              <a:rPr lang="en-US"/>
              <a:pPr/>
              <a:t>‹#›</a:t>
            </a:fld>
            <a:endParaRPr lang="en-US"/>
          </a:p>
        </p:txBody>
      </p:sp>
      <p:sp>
        <p:nvSpPr>
          <p:cNvPr id="7" name="Rectangle 6"/>
          <p:cNvSpPr/>
          <p:nvPr/>
        </p:nvSpPr>
        <p:spPr>
          <a:xfrm>
            <a:off x="-11113" y="0"/>
            <a:ext cx="9155113" cy="4572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rgbClr val="8C1515"/>
              </a:solidFill>
            </a:endParaRPr>
          </a:p>
        </p:txBody>
      </p:sp>
      <p:pic>
        <p:nvPicPr>
          <p:cNvPr id="5126" name="Picture 7"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31025" y="6475413"/>
            <a:ext cx="1819275"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2" r:id="rId8"/>
    <p:sldLayoutId id="2147483963" r:id="rId9"/>
    <p:sldLayoutId id="2147483964" r:id="rId10"/>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7.jpeg"/><Relationship Id="rId5" Type="http://schemas.openxmlformats.org/officeDocument/2006/relationships/hyperlink" Target="mailto:jonathan.coronado@stanford.edu" TargetMode="Externa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hyperlink" Target="mailto:jtrb@stanford.edu" TargetMode="Externa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13.png"/><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image" Target="../media/image12.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image" Target="../media/image11.png"/><Relationship Id="rId5" Type="http://schemas.openxmlformats.org/officeDocument/2006/relationships/tags" Target="../tags/tag17.xml"/><Relationship Id="rId10" Type="http://schemas.openxmlformats.org/officeDocument/2006/relationships/image" Target="../media/image10.png"/><Relationship Id="rId4" Type="http://schemas.openxmlformats.org/officeDocument/2006/relationships/tags" Target="../tags/tag16.xml"/><Relationship Id="rId9" Type="http://schemas.openxmlformats.org/officeDocument/2006/relationships/hyperlink" Target="http://cs106b.stanford.edu/" TargetMode="External"/><Relationship Id="rId14" Type="http://schemas.openxmlformats.org/officeDocument/2006/relationships/image" Target="../media/image14.jpeg"/></Relationships>
</file>

<file path=ppt/slides/_rels/slide14.xml.rels><?xml version="1.0" encoding="UTF-8" standalone="yes"?>
<Relationships xmlns="http://schemas.openxmlformats.org/package/2006/relationships"><Relationship Id="rId8" Type="http://schemas.openxmlformats.org/officeDocument/2006/relationships/hyperlink" Target="http://en.wikipedia.org/wiki/en:Creative_Commons" TargetMode="External"/><Relationship Id="rId3" Type="http://schemas.openxmlformats.org/officeDocument/2006/relationships/tags" Target="../tags/tag22.xml"/><Relationship Id="rId7" Type="http://schemas.openxmlformats.org/officeDocument/2006/relationships/image" Target="../media/image15.jpe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Layout" Target="../slideLayouts/slideLayout9.xml"/><Relationship Id="rId5" Type="http://schemas.openxmlformats.org/officeDocument/2006/relationships/tags" Target="../tags/tag24.xml"/><Relationship Id="rId10" Type="http://schemas.openxmlformats.org/officeDocument/2006/relationships/hyperlink" Target="http://commons.wikimedia.org/w/index.php?title=User:Colatina&amp;action=edit&amp;redlink=1" TargetMode="External"/><Relationship Id="rId4" Type="http://schemas.openxmlformats.org/officeDocument/2006/relationships/tags" Target="../tags/tag23.xml"/><Relationship Id="rId9" Type="http://schemas.openxmlformats.org/officeDocument/2006/relationships/hyperlink" Target="http://creativecommons.org/licenses/by/3.0/deed.en" TargetMode="Externa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16.png"/><Relationship Id="rId4"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tags" Target="../tags/tag39.xml"/><Relationship Id="rId18" Type="http://schemas.openxmlformats.org/officeDocument/2006/relationships/tags" Target="../tags/tag44.xml"/><Relationship Id="rId26" Type="http://schemas.openxmlformats.org/officeDocument/2006/relationships/tags" Target="../tags/tag52.xml"/><Relationship Id="rId3" Type="http://schemas.openxmlformats.org/officeDocument/2006/relationships/tags" Target="../tags/tag29.xml"/><Relationship Id="rId21" Type="http://schemas.openxmlformats.org/officeDocument/2006/relationships/tags" Target="../tags/tag47.xml"/><Relationship Id="rId7" Type="http://schemas.openxmlformats.org/officeDocument/2006/relationships/tags" Target="../tags/tag33.xml"/><Relationship Id="rId12" Type="http://schemas.openxmlformats.org/officeDocument/2006/relationships/tags" Target="../tags/tag38.xml"/><Relationship Id="rId17" Type="http://schemas.openxmlformats.org/officeDocument/2006/relationships/tags" Target="../tags/tag43.xml"/><Relationship Id="rId25" Type="http://schemas.openxmlformats.org/officeDocument/2006/relationships/tags" Target="../tags/tag51.xml"/><Relationship Id="rId2" Type="http://schemas.openxmlformats.org/officeDocument/2006/relationships/tags" Target="../tags/tag28.xml"/><Relationship Id="rId16" Type="http://schemas.openxmlformats.org/officeDocument/2006/relationships/tags" Target="../tags/tag42.xml"/><Relationship Id="rId20" Type="http://schemas.openxmlformats.org/officeDocument/2006/relationships/tags" Target="../tags/tag46.xml"/><Relationship Id="rId29" Type="http://schemas.openxmlformats.org/officeDocument/2006/relationships/notesSlide" Target="../notesSlides/notesSlide5.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tags" Target="../tags/tag37.xml"/><Relationship Id="rId24" Type="http://schemas.openxmlformats.org/officeDocument/2006/relationships/tags" Target="../tags/tag50.xml"/><Relationship Id="rId5" Type="http://schemas.openxmlformats.org/officeDocument/2006/relationships/tags" Target="../tags/tag31.xml"/><Relationship Id="rId15" Type="http://schemas.openxmlformats.org/officeDocument/2006/relationships/tags" Target="../tags/tag41.xml"/><Relationship Id="rId23" Type="http://schemas.openxmlformats.org/officeDocument/2006/relationships/tags" Target="../tags/tag49.xml"/><Relationship Id="rId28" Type="http://schemas.openxmlformats.org/officeDocument/2006/relationships/slideLayout" Target="../slideLayouts/slideLayout16.xml"/><Relationship Id="rId10" Type="http://schemas.openxmlformats.org/officeDocument/2006/relationships/tags" Target="../tags/tag36.xml"/><Relationship Id="rId19" Type="http://schemas.openxmlformats.org/officeDocument/2006/relationships/tags" Target="../tags/tag45.xml"/><Relationship Id="rId4" Type="http://schemas.openxmlformats.org/officeDocument/2006/relationships/tags" Target="../tags/tag30.xml"/><Relationship Id="rId9" Type="http://schemas.openxmlformats.org/officeDocument/2006/relationships/tags" Target="../tags/tag35.xml"/><Relationship Id="rId14" Type="http://schemas.openxmlformats.org/officeDocument/2006/relationships/tags" Target="../tags/tag40.xml"/><Relationship Id="rId22" Type="http://schemas.openxmlformats.org/officeDocument/2006/relationships/tags" Target="../tags/tag48.xml"/><Relationship Id="rId27" Type="http://schemas.openxmlformats.org/officeDocument/2006/relationships/tags" Target="../tags/tag53.xml"/><Relationship Id="rId30"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tags" Target="../tags/tag66.xml"/><Relationship Id="rId18" Type="http://schemas.openxmlformats.org/officeDocument/2006/relationships/tags" Target="../tags/tag71.xml"/><Relationship Id="rId26" Type="http://schemas.openxmlformats.org/officeDocument/2006/relationships/tags" Target="../tags/tag79.xml"/><Relationship Id="rId3" Type="http://schemas.openxmlformats.org/officeDocument/2006/relationships/tags" Target="../tags/tag56.xml"/><Relationship Id="rId21" Type="http://schemas.openxmlformats.org/officeDocument/2006/relationships/tags" Target="../tags/tag74.xml"/><Relationship Id="rId7" Type="http://schemas.openxmlformats.org/officeDocument/2006/relationships/tags" Target="../tags/tag60.xml"/><Relationship Id="rId12" Type="http://schemas.openxmlformats.org/officeDocument/2006/relationships/tags" Target="../tags/tag65.xml"/><Relationship Id="rId17" Type="http://schemas.openxmlformats.org/officeDocument/2006/relationships/tags" Target="../tags/tag70.xml"/><Relationship Id="rId25" Type="http://schemas.openxmlformats.org/officeDocument/2006/relationships/tags" Target="../tags/tag78.xml"/><Relationship Id="rId2" Type="http://schemas.openxmlformats.org/officeDocument/2006/relationships/tags" Target="../tags/tag55.xml"/><Relationship Id="rId16" Type="http://schemas.openxmlformats.org/officeDocument/2006/relationships/tags" Target="../tags/tag69.xml"/><Relationship Id="rId20" Type="http://schemas.openxmlformats.org/officeDocument/2006/relationships/tags" Target="../tags/tag73.xml"/><Relationship Id="rId29" Type="http://schemas.openxmlformats.org/officeDocument/2006/relationships/notesSlide" Target="../notesSlides/notesSlide6.xml"/><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tags" Target="../tags/tag64.xml"/><Relationship Id="rId24" Type="http://schemas.openxmlformats.org/officeDocument/2006/relationships/tags" Target="../tags/tag77.xml"/><Relationship Id="rId5" Type="http://schemas.openxmlformats.org/officeDocument/2006/relationships/tags" Target="../tags/tag58.xml"/><Relationship Id="rId15" Type="http://schemas.openxmlformats.org/officeDocument/2006/relationships/tags" Target="../tags/tag68.xml"/><Relationship Id="rId23" Type="http://schemas.openxmlformats.org/officeDocument/2006/relationships/tags" Target="../tags/tag76.xml"/><Relationship Id="rId28" Type="http://schemas.openxmlformats.org/officeDocument/2006/relationships/slideLayout" Target="../slideLayouts/slideLayout16.xml"/><Relationship Id="rId10" Type="http://schemas.openxmlformats.org/officeDocument/2006/relationships/tags" Target="../tags/tag63.xml"/><Relationship Id="rId19" Type="http://schemas.openxmlformats.org/officeDocument/2006/relationships/tags" Target="../tags/tag72.xml"/><Relationship Id="rId4" Type="http://schemas.openxmlformats.org/officeDocument/2006/relationships/tags" Target="../tags/tag57.xml"/><Relationship Id="rId9" Type="http://schemas.openxmlformats.org/officeDocument/2006/relationships/tags" Target="../tags/tag62.xml"/><Relationship Id="rId14" Type="http://schemas.openxmlformats.org/officeDocument/2006/relationships/tags" Target="../tags/tag67.xml"/><Relationship Id="rId22" Type="http://schemas.openxmlformats.org/officeDocument/2006/relationships/tags" Target="../tags/tag75.xml"/><Relationship Id="rId27" Type="http://schemas.openxmlformats.org/officeDocument/2006/relationships/tags" Target="../tags/tag80.xml"/></Relationships>
</file>

<file path=ppt/slides/_rels/slide18.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tags" Target="../tags/tag93.xml"/><Relationship Id="rId18" Type="http://schemas.openxmlformats.org/officeDocument/2006/relationships/tags" Target="../tags/tag98.xml"/><Relationship Id="rId26" Type="http://schemas.openxmlformats.org/officeDocument/2006/relationships/tags" Target="../tags/tag106.xml"/><Relationship Id="rId3" Type="http://schemas.openxmlformats.org/officeDocument/2006/relationships/tags" Target="../tags/tag83.xml"/><Relationship Id="rId21" Type="http://schemas.openxmlformats.org/officeDocument/2006/relationships/tags" Target="../tags/tag101.xml"/><Relationship Id="rId7" Type="http://schemas.openxmlformats.org/officeDocument/2006/relationships/tags" Target="../tags/tag87.xml"/><Relationship Id="rId12" Type="http://schemas.openxmlformats.org/officeDocument/2006/relationships/tags" Target="../tags/tag92.xml"/><Relationship Id="rId17" Type="http://schemas.openxmlformats.org/officeDocument/2006/relationships/tags" Target="../tags/tag97.xml"/><Relationship Id="rId25" Type="http://schemas.openxmlformats.org/officeDocument/2006/relationships/tags" Target="../tags/tag105.xml"/><Relationship Id="rId2" Type="http://schemas.openxmlformats.org/officeDocument/2006/relationships/tags" Target="../tags/tag82.xml"/><Relationship Id="rId16" Type="http://schemas.openxmlformats.org/officeDocument/2006/relationships/tags" Target="../tags/tag96.xml"/><Relationship Id="rId20" Type="http://schemas.openxmlformats.org/officeDocument/2006/relationships/tags" Target="../tags/tag100.xml"/><Relationship Id="rId29" Type="http://schemas.openxmlformats.org/officeDocument/2006/relationships/notesSlide" Target="../notesSlides/notesSlide7.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tags" Target="../tags/tag91.xml"/><Relationship Id="rId24" Type="http://schemas.openxmlformats.org/officeDocument/2006/relationships/tags" Target="../tags/tag104.xml"/><Relationship Id="rId5" Type="http://schemas.openxmlformats.org/officeDocument/2006/relationships/tags" Target="../tags/tag85.xml"/><Relationship Id="rId15" Type="http://schemas.openxmlformats.org/officeDocument/2006/relationships/tags" Target="../tags/tag95.xml"/><Relationship Id="rId23" Type="http://schemas.openxmlformats.org/officeDocument/2006/relationships/tags" Target="../tags/tag103.xml"/><Relationship Id="rId28" Type="http://schemas.openxmlformats.org/officeDocument/2006/relationships/slideLayout" Target="../slideLayouts/slideLayout16.xml"/><Relationship Id="rId10" Type="http://schemas.openxmlformats.org/officeDocument/2006/relationships/tags" Target="../tags/tag90.xml"/><Relationship Id="rId19" Type="http://schemas.openxmlformats.org/officeDocument/2006/relationships/tags" Target="../tags/tag99.xml"/><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tags" Target="../tags/tag94.xml"/><Relationship Id="rId22" Type="http://schemas.openxmlformats.org/officeDocument/2006/relationships/tags" Target="../tags/tag102.xml"/><Relationship Id="rId27" Type="http://schemas.openxmlformats.org/officeDocument/2006/relationships/tags" Target="../tags/tag107.xml"/></Relationships>
</file>

<file path=ppt/slides/_rels/slide19.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8" Type="http://schemas.openxmlformats.org/officeDocument/2006/relationships/tags" Target="../tags/tag116.xml"/><Relationship Id="rId13" Type="http://schemas.openxmlformats.org/officeDocument/2006/relationships/tags" Target="../tags/tag121.xml"/><Relationship Id="rId18" Type="http://schemas.openxmlformats.org/officeDocument/2006/relationships/tags" Target="../tags/tag126.xml"/><Relationship Id="rId26" Type="http://schemas.openxmlformats.org/officeDocument/2006/relationships/tags" Target="../tags/tag134.xml"/><Relationship Id="rId3" Type="http://schemas.openxmlformats.org/officeDocument/2006/relationships/tags" Target="../tags/tag111.xml"/><Relationship Id="rId21" Type="http://schemas.openxmlformats.org/officeDocument/2006/relationships/tags" Target="../tags/tag129.xml"/><Relationship Id="rId7" Type="http://schemas.openxmlformats.org/officeDocument/2006/relationships/tags" Target="../tags/tag115.xml"/><Relationship Id="rId12" Type="http://schemas.openxmlformats.org/officeDocument/2006/relationships/tags" Target="../tags/tag120.xml"/><Relationship Id="rId17" Type="http://schemas.openxmlformats.org/officeDocument/2006/relationships/tags" Target="../tags/tag125.xml"/><Relationship Id="rId25" Type="http://schemas.openxmlformats.org/officeDocument/2006/relationships/tags" Target="../tags/tag133.xml"/><Relationship Id="rId2" Type="http://schemas.openxmlformats.org/officeDocument/2006/relationships/tags" Target="../tags/tag110.xml"/><Relationship Id="rId16" Type="http://schemas.openxmlformats.org/officeDocument/2006/relationships/tags" Target="../tags/tag124.xml"/><Relationship Id="rId20" Type="http://schemas.openxmlformats.org/officeDocument/2006/relationships/tags" Target="../tags/tag128.xml"/><Relationship Id="rId29" Type="http://schemas.openxmlformats.org/officeDocument/2006/relationships/tags" Target="../tags/tag137.xml"/><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tags" Target="../tags/tag119.xml"/><Relationship Id="rId24" Type="http://schemas.openxmlformats.org/officeDocument/2006/relationships/tags" Target="../tags/tag132.xml"/><Relationship Id="rId5" Type="http://schemas.openxmlformats.org/officeDocument/2006/relationships/tags" Target="../tags/tag113.xml"/><Relationship Id="rId15" Type="http://schemas.openxmlformats.org/officeDocument/2006/relationships/tags" Target="../tags/tag123.xml"/><Relationship Id="rId23" Type="http://schemas.openxmlformats.org/officeDocument/2006/relationships/tags" Target="../tags/tag131.xml"/><Relationship Id="rId28" Type="http://schemas.openxmlformats.org/officeDocument/2006/relationships/tags" Target="../tags/tag136.xml"/><Relationship Id="rId10" Type="http://schemas.openxmlformats.org/officeDocument/2006/relationships/tags" Target="../tags/tag118.xml"/><Relationship Id="rId19" Type="http://schemas.openxmlformats.org/officeDocument/2006/relationships/tags" Target="../tags/tag127.xml"/><Relationship Id="rId31" Type="http://schemas.openxmlformats.org/officeDocument/2006/relationships/image" Target="../media/image18.png"/><Relationship Id="rId4" Type="http://schemas.openxmlformats.org/officeDocument/2006/relationships/tags" Target="../tags/tag112.xml"/><Relationship Id="rId9" Type="http://schemas.openxmlformats.org/officeDocument/2006/relationships/tags" Target="../tags/tag117.xml"/><Relationship Id="rId14" Type="http://schemas.openxmlformats.org/officeDocument/2006/relationships/tags" Target="../tags/tag122.xml"/><Relationship Id="rId22" Type="http://schemas.openxmlformats.org/officeDocument/2006/relationships/tags" Target="../tags/tag130.xml"/><Relationship Id="rId27" Type="http://schemas.openxmlformats.org/officeDocument/2006/relationships/tags" Target="../tags/tag135.xml"/><Relationship Id="rId30"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8" Type="http://schemas.openxmlformats.org/officeDocument/2006/relationships/tags" Target="../tags/tag145.xml"/><Relationship Id="rId13" Type="http://schemas.openxmlformats.org/officeDocument/2006/relationships/tags" Target="../tags/tag150.xml"/><Relationship Id="rId18" Type="http://schemas.openxmlformats.org/officeDocument/2006/relationships/tags" Target="../tags/tag155.xml"/><Relationship Id="rId26" Type="http://schemas.openxmlformats.org/officeDocument/2006/relationships/tags" Target="../tags/tag163.xml"/><Relationship Id="rId3" Type="http://schemas.openxmlformats.org/officeDocument/2006/relationships/tags" Target="../tags/tag140.xml"/><Relationship Id="rId21" Type="http://schemas.openxmlformats.org/officeDocument/2006/relationships/tags" Target="../tags/tag158.xml"/><Relationship Id="rId7" Type="http://schemas.openxmlformats.org/officeDocument/2006/relationships/tags" Target="../tags/tag144.xml"/><Relationship Id="rId12" Type="http://schemas.openxmlformats.org/officeDocument/2006/relationships/tags" Target="../tags/tag149.xml"/><Relationship Id="rId17" Type="http://schemas.openxmlformats.org/officeDocument/2006/relationships/tags" Target="../tags/tag154.xml"/><Relationship Id="rId25" Type="http://schemas.openxmlformats.org/officeDocument/2006/relationships/tags" Target="../tags/tag162.xml"/><Relationship Id="rId2" Type="http://schemas.openxmlformats.org/officeDocument/2006/relationships/tags" Target="../tags/tag139.xml"/><Relationship Id="rId16" Type="http://schemas.openxmlformats.org/officeDocument/2006/relationships/tags" Target="../tags/tag153.xml"/><Relationship Id="rId20" Type="http://schemas.openxmlformats.org/officeDocument/2006/relationships/tags" Target="../tags/tag157.xml"/><Relationship Id="rId29" Type="http://schemas.openxmlformats.org/officeDocument/2006/relationships/tags" Target="../tags/tag166.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tags" Target="../tags/tag148.xml"/><Relationship Id="rId24" Type="http://schemas.openxmlformats.org/officeDocument/2006/relationships/tags" Target="../tags/tag161.xml"/><Relationship Id="rId5" Type="http://schemas.openxmlformats.org/officeDocument/2006/relationships/tags" Target="../tags/tag142.xml"/><Relationship Id="rId15" Type="http://schemas.openxmlformats.org/officeDocument/2006/relationships/tags" Target="../tags/tag152.xml"/><Relationship Id="rId23" Type="http://schemas.openxmlformats.org/officeDocument/2006/relationships/tags" Target="../tags/tag160.xml"/><Relationship Id="rId28" Type="http://schemas.openxmlformats.org/officeDocument/2006/relationships/tags" Target="../tags/tag165.xml"/><Relationship Id="rId10" Type="http://schemas.openxmlformats.org/officeDocument/2006/relationships/tags" Target="../tags/tag147.xml"/><Relationship Id="rId19" Type="http://schemas.openxmlformats.org/officeDocument/2006/relationships/tags" Target="../tags/tag156.xml"/><Relationship Id="rId4" Type="http://schemas.openxmlformats.org/officeDocument/2006/relationships/tags" Target="../tags/tag141.xml"/><Relationship Id="rId9" Type="http://schemas.openxmlformats.org/officeDocument/2006/relationships/tags" Target="../tags/tag146.xml"/><Relationship Id="rId14" Type="http://schemas.openxmlformats.org/officeDocument/2006/relationships/tags" Target="../tags/tag151.xml"/><Relationship Id="rId22" Type="http://schemas.openxmlformats.org/officeDocument/2006/relationships/tags" Target="../tags/tag159.xml"/><Relationship Id="rId27" Type="http://schemas.openxmlformats.org/officeDocument/2006/relationships/tags" Target="../tags/tag164.xml"/><Relationship Id="rId30"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16.xml"/><Relationship Id="rId7" Type="http://schemas.openxmlformats.org/officeDocument/2006/relationships/image" Target="../media/image21.png"/><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6.xml"/><Relationship Id="rId1" Type="http://schemas.openxmlformats.org/officeDocument/2006/relationships/tags" Target="../tags/tag16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2254250"/>
            <a:ext cx="8229600" cy="823913"/>
          </a:xfrm>
        </p:spPr>
        <p:txBody>
          <a:bodyPr/>
          <a:lstStyle/>
          <a:p>
            <a:r>
              <a:rPr lang="en-US" dirty="0" smtClean="0"/>
              <a:t>Programming Abstractions in C++</a:t>
            </a:r>
          </a:p>
        </p:txBody>
      </p:sp>
      <p:sp>
        <p:nvSpPr>
          <p:cNvPr id="3" name="Text Placeholder 2"/>
          <p:cNvSpPr>
            <a:spLocks noGrp="1"/>
          </p:cNvSpPr>
          <p:nvPr>
            <p:ph type="body" sz="quarter" idx="18"/>
            <p:custDataLst>
              <p:tags r:id="rId2"/>
            </p:custDataLst>
          </p:nvPr>
        </p:nvSpPr>
        <p:spPr>
          <a:xfrm>
            <a:off x="1603375" y="4460875"/>
            <a:ext cx="6059488" cy="1088000"/>
          </a:xfrm>
        </p:spPr>
        <p:txBody>
          <a:bodyPr/>
          <a:lstStyle/>
          <a:p>
            <a:pPr marL="0" indent="0" fontAlgn="auto">
              <a:spcAft>
                <a:spcPts val="0"/>
              </a:spcAft>
              <a:buFont typeface="Wingdings" charset="0"/>
              <a:buNone/>
              <a:defRPr/>
            </a:pPr>
            <a:r>
              <a:rPr lang="en-US" dirty="0" smtClean="0">
                <a:ea typeface="ＭＳ Ｐゴシック" charset="0"/>
              </a:rPr>
              <a:t>Instructors:</a:t>
            </a:r>
          </a:p>
          <a:p>
            <a:pPr marL="0" indent="0" fontAlgn="auto">
              <a:spcAft>
                <a:spcPts val="0"/>
              </a:spcAft>
              <a:buFont typeface="Wingdings" charset="0"/>
              <a:buNone/>
              <a:defRPr/>
            </a:pPr>
            <a:r>
              <a:rPr lang="en-US" dirty="0" smtClean="0">
                <a:ea typeface="ＭＳ Ｐゴシック" charset="0"/>
              </a:rPr>
              <a:t>Cynthia </a:t>
            </a:r>
            <a:r>
              <a:rPr lang="en-US" dirty="0" smtClean="0">
                <a:ea typeface="ＭＳ Ｐゴシック" charset="0"/>
              </a:rPr>
              <a:t>Bailey</a:t>
            </a:r>
            <a:endParaRPr lang="en-US" dirty="0" smtClean="0">
              <a:ea typeface="ＭＳ Ｐゴシック" charset="0"/>
            </a:endParaRPr>
          </a:p>
          <a:p>
            <a:pPr marL="0" indent="0" fontAlgn="auto">
              <a:spcAft>
                <a:spcPts val="0"/>
              </a:spcAft>
              <a:buFont typeface="Wingdings" charset="0"/>
              <a:buNone/>
              <a:defRPr/>
            </a:pPr>
            <a:r>
              <a:rPr lang="en-US" dirty="0" smtClean="0">
                <a:ea typeface="ＭＳ Ｐゴシック" charset="0"/>
              </a:rPr>
              <a:t>Chris Gregg</a:t>
            </a:r>
            <a:endParaRPr lang="en-US" dirty="0" smtClean="0">
              <a:ea typeface="ＭＳ Ｐゴシック" charset="0"/>
            </a:endParaRPr>
          </a:p>
        </p:txBody>
      </p:sp>
      <p:sp>
        <p:nvSpPr>
          <p:cNvPr id="4" name="Subtitle 3"/>
          <p:cNvSpPr>
            <a:spLocks noGrp="1"/>
          </p:cNvSpPr>
          <p:nvPr>
            <p:ph type="subTitle" idx="1"/>
            <p:custDataLst>
              <p:tags r:id="rId3"/>
            </p:custDataLst>
          </p:nvPr>
        </p:nvSpPr>
        <p:spPr>
          <a:xfrm>
            <a:off x="457200" y="3078163"/>
            <a:ext cx="8229600" cy="615950"/>
          </a:xfrm>
        </p:spPr>
        <p:txBody>
          <a:bodyPr/>
          <a:lstStyle/>
          <a:p>
            <a:pPr fontAlgn="auto">
              <a:spcAft>
                <a:spcPts val="0"/>
              </a:spcAft>
              <a:buFont typeface="Arial"/>
              <a:buNone/>
              <a:defRPr/>
            </a:pPr>
            <a:r>
              <a:rPr lang="en-US" dirty="0" smtClean="0">
                <a:solidFill>
                  <a:schemeClr val="bg2"/>
                </a:solidFill>
                <a:ea typeface="+mn-ea"/>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391886" y="325821"/>
            <a:ext cx="8116238" cy="990600"/>
          </a:xfrm>
        </p:spPr>
        <p:txBody>
          <a:bodyPr>
            <a:normAutofit/>
          </a:bodyPr>
          <a:lstStyle/>
          <a:p>
            <a:r>
              <a:rPr lang="en-US" dirty="0" smtClean="0"/>
              <a:t>Meet your instructors: </a:t>
            </a:r>
            <a:br>
              <a:rPr lang="en-US" dirty="0" smtClean="0"/>
            </a:br>
            <a:r>
              <a:rPr lang="en-US" dirty="0" smtClean="0"/>
              <a:t>Chris Gregg</a:t>
            </a:r>
            <a:endParaRPr lang="en-US" dirty="0"/>
          </a:p>
        </p:txBody>
      </p:sp>
      <p:sp>
        <p:nvSpPr>
          <p:cNvPr id="3" name="Content Placeholder 2"/>
          <p:cNvSpPr>
            <a:spLocks noGrp="1"/>
          </p:cNvSpPr>
          <p:nvPr>
            <p:ph idx="4294967295"/>
            <p:custDataLst>
              <p:tags r:id="rId2"/>
            </p:custDataLst>
          </p:nvPr>
        </p:nvSpPr>
        <p:spPr>
          <a:xfrm>
            <a:off x="286232" y="1634971"/>
            <a:ext cx="4912386" cy="5052651"/>
          </a:xfrm>
          <a:prstGeom prst="rect">
            <a:avLst/>
          </a:prstGeom>
        </p:spPr>
        <p:txBody>
          <a:bodyPr>
            <a:noAutofit/>
          </a:bodyPr>
          <a:lstStyle/>
          <a:p>
            <a:pPr lvl="1"/>
            <a:r>
              <a:rPr lang="en-US" sz="1600" dirty="0" smtClean="0"/>
              <a:t>Undergraduate </a:t>
            </a:r>
            <a:r>
              <a:rPr lang="en-US" sz="1600" dirty="0"/>
              <a:t>degree in Electrical Engineering (Johns Hopkins), Master’s in Education (Harvard), Ph.D. in Computer Engineering (University of Virginia</a:t>
            </a:r>
            <a:r>
              <a:rPr lang="en-US" sz="1600" dirty="0" smtClean="0"/>
              <a:t>).</a:t>
            </a:r>
            <a:endParaRPr lang="en-US" sz="1600" dirty="0"/>
          </a:p>
          <a:p>
            <a:pPr lvl="1"/>
            <a:r>
              <a:rPr lang="en-US" sz="1600" dirty="0"/>
              <a:t>After undergrad school, I joined the Navy as a Cryptologist. I was on active duty for about seven years, and then in the reserves for another 15 years. I deployed all over the world, and lived in Australia for two </a:t>
            </a:r>
            <a:r>
              <a:rPr lang="en-US" sz="1600" dirty="0" smtClean="0"/>
              <a:t>years.</a:t>
            </a:r>
            <a:endParaRPr lang="en-US" sz="1600" dirty="0"/>
          </a:p>
          <a:p>
            <a:pPr lvl="1"/>
            <a:r>
              <a:rPr lang="en-US" sz="1600" dirty="0"/>
              <a:t>After my active duty service, I became a high school physics teacher, and did that for about seven years in Massachusetts and in Santa </a:t>
            </a:r>
            <a:r>
              <a:rPr lang="en-US" sz="1600" dirty="0" smtClean="0"/>
              <a:t>Cruz.</a:t>
            </a:r>
            <a:endParaRPr lang="en-US" sz="1600" dirty="0"/>
          </a:p>
          <a:p>
            <a:pPr lvl="1"/>
            <a:r>
              <a:rPr lang="en-US" sz="1600" dirty="0"/>
              <a:t>Eventually, I got my Ph.D. and decided to keep teaching, first at Tufts University, and then at Stanford. This is my eighth year at Stanford.</a:t>
            </a:r>
          </a:p>
          <a:p>
            <a:pPr lvl="1"/>
            <a:r>
              <a:rPr lang="en-US" sz="1600" dirty="0"/>
              <a:t>I love to tinker — my espresso machine is connected to the internet. stop by my office some time to see my typewriter projects.</a:t>
            </a:r>
            <a:endParaRPr lang="en-US" sz="1600" dirty="0"/>
          </a:p>
        </p:txBody>
      </p:sp>
      <p:pic>
        <p:nvPicPr>
          <p:cNvPr id="1026" name="Picture 2" descr="Middle aged white man with brown hair, a beard and moustache, wearing a buttoned shirt against a green backdrop." title="Chris Gregg photo"/>
          <p:cNvPicPr>
            <a:picLocks noChangeAspect="1" noChangeArrowheads="1"/>
          </p:cNvPicPr>
          <p:nvPr/>
        </p:nvPicPr>
        <p:blipFill rotWithShape="1">
          <a:blip r:embed="rId5">
            <a:extLst>
              <a:ext uri="{28A0092B-C50C-407E-A947-70E740481C1C}">
                <a14:useLocalDpi xmlns:a14="http://schemas.microsoft.com/office/drawing/2010/main" val="0"/>
              </a:ext>
            </a:extLst>
          </a:blip>
          <a:srcRect l="7678" r="4142"/>
          <a:stretch/>
        </p:blipFill>
        <p:spPr bwMode="auto">
          <a:xfrm>
            <a:off x="5347153" y="1581255"/>
            <a:ext cx="3704016" cy="4200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7761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391886" y="325821"/>
            <a:ext cx="8116238" cy="990600"/>
          </a:xfrm>
        </p:spPr>
        <p:txBody>
          <a:bodyPr>
            <a:normAutofit/>
          </a:bodyPr>
          <a:lstStyle/>
          <a:p>
            <a:r>
              <a:rPr lang="en-US" dirty="0"/>
              <a:t>Meet your instructors: </a:t>
            </a:r>
            <a:br>
              <a:rPr lang="en-US" dirty="0"/>
            </a:br>
            <a:r>
              <a:rPr lang="en-US" dirty="0"/>
              <a:t>Cynthia Bailey</a:t>
            </a:r>
            <a:endParaRPr lang="en-US" dirty="0"/>
          </a:p>
        </p:txBody>
      </p:sp>
      <p:sp>
        <p:nvSpPr>
          <p:cNvPr id="3" name="Content Placeholder 2"/>
          <p:cNvSpPr>
            <a:spLocks noGrp="1"/>
          </p:cNvSpPr>
          <p:nvPr>
            <p:ph idx="4294967295"/>
            <p:custDataLst>
              <p:tags r:id="rId2"/>
            </p:custDataLst>
          </p:nvPr>
        </p:nvSpPr>
        <p:spPr>
          <a:xfrm>
            <a:off x="286232" y="1634971"/>
            <a:ext cx="5023786" cy="5052651"/>
          </a:xfrm>
          <a:prstGeom prst="rect">
            <a:avLst/>
          </a:prstGeom>
        </p:spPr>
        <p:txBody>
          <a:bodyPr>
            <a:noAutofit/>
          </a:bodyPr>
          <a:lstStyle/>
          <a:p>
            <a:pPr lvl="1"/>
            <a:r>
              <a:rPr lang="en-US" sz="1600" dirty="0" smtClean="0"/>
              <a:t>This </a:t>
            </a:r>
            <a:r>
              <a:rPr lang="en-US" sz="1600" dirty="0"/>
              <a:t>year my partner and I are the new RFs in J-Ro House in Sequoia.</a:t>
            </a:r>
          </a:p>
          <a:p>
            <a:pPr lvl="1"/>
            <a:r>
              <a:rPr lang="en-US" sz="1600" dirty="0"/>
              <a:t>Last </a:t>
            </a:r>
            <a:r>
              <a:rPr lang="en-US" sz="1600" dirty="0" smtClean="0"/>
              <a:t>year I was on leave from Stanford, living in DC and advising the U.S</a:t>
            </a:r>
            <a:r>
              <a:rPr lang="en-US" sz="1600" dirty="0"/>
              <a:t>. Senate on AI </a:t>
            </a:r>
            <a:r>
              <a:rPr lang="en-US" sz="1600" dirty="0" smtClean="0"/>
              <a:t>legislation. I met with stakeholders like NATO officials, CEOs, artists, and academics, and wrote bills relating to AI/tech. </a:t>
            </a:r>
            <a:endParaRPr lang="en-US" sz="2000" b="1" dirty="0"/>
          </a:p>
          <a:p>
            <a:pPr lvl="1"/>
            <a:r>
              <a:rPr lang="en-US" sz="1600" dirty="0"/>
              <a:t>I’ve been teaching at Stanford for over 10 years, primarily CS106B and </a:t>
            </a:r>
            <a:r>
              <a:rPr lang="en-US" sz="1600" dirty="0" smtClean="0"/>
              <a:t>CS103. I also </a:t>
            </a:r>
            <a:r>
              <a:rPr lang="en-US" sz="1600" dirty="0"/>
              <a:t>teach seminars “AI </a:t>
            </a:r>
            <a:r>
              <a:rPr lang="en-US" sz="1600" dirty="0" smtClean="0"/>
              <a:t>Governance” </a:t>
            </a:r>
            <a:r>
              <a:rPr lang="en-US" sz="1600" dirty="0"/>
              <a:t>and “Race &amp; Gender in Silicon Valley.”</a:t>
            </a:r>
          </a:p>
          <a:p>
            <a:pPr lvl="1"/>
            <a:r>
              <a:rPr lang="en-US" sz="1600" dirty="0" smtClean="0"/>
              <a:t>For both undergrad and PhD, I studied CS </a:t>
            </a:r>
            <a:r>
              <a:rPr lang="en-US" sz="1600" dirty="0"/>
              <a:t>at UC San Diego, </a:t>
            </a:r>
            <a:r>
              <a:rPr lang="en-US" sz="1600" dirty="0" smtClean="0"/>
              <a:t>focus on </a:t>
            </a:r>
            <a:r>
              <a:rPr lang="en-US" sz="1600" dirty="0"/>
              <a:t>supercomputing and machine learning.</a:t>
            </a:r>
          </a:p>
          <a:p>
            <a:pPr lvl="1"/>
            <a:r>
              <a:rPr lang="en-US" sz="1600" dirty="0"/>
              <a:t>I’ve worked as a software engineer or consultant at startups, NASA, and law firms.</a:t>
            </a:r>
          </a:p>
          <a:p>
            <a:pPr lvl="1"/>
            <a:r>
              <a:rPr lang="en-US" sz="1600" dirty="0" smtClean="0"/>
              <a:t>Hobbies: </a:t>
            </a:r>
            <a:r>
              <a:rPr lang="en-US" sz="1600" dirty="0"/>
              <a:t>Family, biking, hiking, cooking, “like a cat lady, but for chickens”</a:t>
            </a:r>
          </a:p>
        </p:txBody>
      </p:sp>
      <p:pic>
        <p:nvPicPr>
          <p:cNvPr id="5" name="Picture 2" descr="Cynthia posed in front of the U.S. Capitol building in Washington, D.C. Middle aged white woman with short brown hair and black frame glasses, wearing a teal business suit, a government ID badge, and urquoise stone earrings." title="Cynthia Bailey Capitol pho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4464" y="1248596"/>
            <a:ext cx="3562734" cy="47503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Middle aged white woman with two baby chicks perched on her shoulder. Wearing a blue shirt in a backyard setting." title="Cynthia Bailey chicken photo"/>
          <p:cNvPicPr>
            <a:picLocks noChangeAspect="1"/>
          </p:cNvPicPr>
          <p:nvPr/>
        </p:nvPicPr>
        <p:blipFill rotWithShape="1">
          <a:blip r:embed="rId6"/>
          <a:srcRect l="20538" t="6509" b="31761"/>
          <a:stretch/>
        </p:blipFill>
        <p:spPr>
          <a:xfrm>
            <a:off x="3801464" y="5469794"/>
            <a:ext cx="1508554" cy="1429621"/>
          </a:xfrm>
          <a:prstGeom prst="rect">
            <a:avLst/>
          </a:prstGeom>
        </p:spPr>
      </p:pic>
    </p:spTree>
    <p:extLst>
      <p:ext uri="{BB962C8B-B14F-4D97-AF65-F5344CB8AC3E}">
        <p14:creationId xmlns:p14="http://schemas.microsoft.com/office/powerpoint/2010/main" val="3391537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391886" y="325821"/>
            <a:ext cx="8116238" cy="990600"/>
          </a:xfrm>
        </p:spPr>
        <p:txBody>
          <a:bodyPr>
            <a:normAutofit/>
          </a:bodyPr>
          <a:lstStyle/>
          <a:p>
            <a:r>
              <a:rPr lang="en-US" dirty="0" smtClean="0"/>
              <a:t>Meet your Head TA: </a:t>
            </a:r>
            <a:br>
              <a:rPr lang="en-US" dirty="0" smtClean="0"/>
            </a:br>
            <a:r>
              <a:rPr lang="en-US" dirty="0" smtClean="0"/>
              <a:t>Jonathan Coronado</a:t>
            </a:r>
            <a:endParaRPr lang="en-US" dirty="0">
              <a:solidFill>
                <a:srgbClr val="FF0000"/>
              </a:solidFill>
            </a:endParaRPr>
          </a:p>
        </p:txBody>
      </p:sp>
      <p:sp>
        <p:nvSpPr>
          <p:cNvPr id="3" name="Content Placeholder 2"/>
          <p:cNvSpPr>
            <a:spLocks noGrp="1"/>
          </p:cNvSpPr>
          <p:nvPr>
            <p:ph idx="4294967295"/>
            <p:custDataLst>
              <p:tags r:id="rId2"/>
            </p:custDataLst>
          </p:nvPr>
        </p:nvSpPr>
        <p:spPr>
          <a:xfrm>
            <a:off x="304800" y="1639613"/>
            <a:ext cx="4494640" cy="5052651"/>
          </a:xfrm>
          <a:prstGeom prst="rect">
            <a:avLst/>
          </a:prstGeom>
        </p:spPr>
        <p:txBody>
          <a:bodyPr>
            <a:noAutofit/>
          </a:bodyPr>
          <a:lstStyle/>
          <a:p>
            <a:pPr marL="342900" lvl="1" indent="-342900">
              <a:buFont typeface="Arial" panose="020B0604020202020204" pitchFamily="34" charset="0"/>
              <a:buNone/>
            </a:pPr>
            <a:r>
              <a:rPr lang="en-US" sz="2000" b="1" cap="small" spc="20" dirty="0" smtClean="0">
                <a:solidFill>
                  <a:schemeClr val="tx1"/>
                </a:solidFill>
                <a:cs typeface="ＭＳ Ｐゴシック" charset="0"/>
              </a:rPr>
              <a:t>Stanford </a:t>
            </a:r>
            <a:r>
              <a:rPr lang="en-US" sz="2000" b="1" cap="small" spc="20" dirty="0">
                <a:solidFill>
                  <a:schemeClr val="tx1"/>
                </a:solidFill>
                <a:cs typeface="ＭＳ Ｐゴシック" charset="0"/>
              </a:rPr>
              <a:t>BS </a:t>
            </a:r>
            <a:r>
              <a:rPr lang="en-US" sz="2000" b="1" cap="small" spc="20" dirty="0">
                <a:solidFill>
                  <a:schemeClr val="tx1"/>
                </a:solidFill>
                <a:cs typeface="ＭＳ Ｐゴシック" charset="0"/>
              </a:rPr>
              <a:t>'</a:t>
            </a:r>
            <a:r>
              <a:rPr lang="en-US" sz="2000" b="1" cap="small" spc="20" dirty="0" smtClean="0">
                <a:solidFill>
                  <a:schemeClr val="tx1"/>
                </a:solidFill>
                <a:cs typeface="ＭＳ Ｐゴシック" charset="0"/>
              </a:rPr>
              <a:t>24, </a:t>
            </a:r>
            <a:r>
              <a:rPr lang="en-US" sz="2000" b="1" cap="small" spc="20" dirty="0">
                <a:solidFill>
                  <a:schemeClr val="tx1"/>
                </a:solidFill>
                <a:cs typeface="ＭＳ Ｐゴシック" charset="0"/>
              </a:rPr>
              <a:t>Currently MS </a:t>
            </a:r>
            <a:r>
              <a:rPr lang="en-US" sz="2000" b="1" cap="small" spc="20" dirty="0" smtClean="0">
                <a:solidFill>
                  <a:schemeClr val="tx1"/>
                </a:solidFill>
                <a:cs typeface="ＭＳ Ｐゴシック" charset="0"/>
              </a:rPr>
              <a:t>'25</a:t>
            </a:r>
            <a:endParaRPr lang="en-US" sz="2000" b="1" cap="small" spc="20" dirty="0">
              <a:solidFill>
                <a:schemeClr val="tx1"/>
              </a:solidFill>
              <a:cs typeface="ＭＳ Ｐゴシック" charset="0"/>
            </a:endParaRPr>
          </a:p>
          <a:p>
            <a:pPr lvl="1">
              <a:buFont typeface="Arial" panose="020B0604020202020204" pitchFamily="34" charset="0"/>
              <a:buChar char="•"/>
            </a:pPr>
            <a:r>
              <a:rPr lang="en-US" dirty="0"/>
              <a:t>I took CS106B Winter 2021!</a:t>
            </a:r>
          </a:p>
          <a:p>
            <a:pPr marL="342900" lvl="1" indent="-342900">
              <a:buNone/>
            </a:pPr>
            <a:r>
              <a:rPr lang="en-US" sz="2000" b="1" cap="small" spc="20" dirty="0">
                <a:solidFill>
                  <a:schemeClr val="tx1"/>
                </a:solidFill>
                <a:cs typeface="ＭＳ Ｐゴシック" charset="0"/>
              </a:rPr>
              <a:t>Teaching</a:t>
            </a:r>
          </a:p>
          <a:p>
            <a:pPr lvl="1">
              <a:buFont typeface="Arial" panose="020B0604020202020204" pitchFamily="34" charset="0"/>
              <a:buChar char="•"/>
            </a:pPr>
            <a:r>
              <a:rPr lang="en-US" dirty="0"/>
              <a:t>SL since Fall '</a:t>
            </a:r>
            <a:r>
              <a:rPr lang="en-US" dirty="0" smtClean="0"/>
              <a:t>22, </a:t>
            </a:r>
            <a:r>
              <a:rPr lang="en-US" dirty="0"/>
              <a:t>first time head TA!</a:t>
            </a:r>
          </a:p>
          <a:p>
            <a:pPr lvl="1">
              <a:buFont typeface="Arial" panose="020B0604020202020204" pitchFamily="34" charset="0"/>
              <a:buChar char="•"/>
            </a:pPr>
            <a:r>
              <a:rPr lang="en-US" dirty="0"/>
              <a:t>Here to help you succeed in 106B! Please do not hesitate to reach out to me at </a:t>
            </a:r>
            <a:r>
              <a:rPr lang="en-US" dirty="0" smtClean="0">
                <a:hlinkClick r:id="rId5"/>
              </a:rPr>
              <a:t>jonathan.coronado@stanford.edu</a:t>
            </a:r>
            <a:r>
              <a:rPr lang="en-US" dirty="0" smtClean="0"/>
              <a:t> with </a:t>
            </a:r>
            <a:r>
              <a:rPr lang="en-US" dirty="0"/>
              <a:t>anything you need!</a:t>
            </a:r>
          </a:p>
          <a:p>
            <a:pPr marL="342900" lvl="1" indent="-342900">
              <a:buNone/>
            </a:pPr>
            <a:r>
              <a:rPr lang="en-US" sz="2000" b="1" cap="small" spc="20" dirty="0">
                <a:solidFill>
                  <a:schemeClr val="tx1"/>
                </a:solidFill>
                <a:cs typeface="ＭＳ Ｐゴシック" charset="0"/>
              </a:rPr>
              <a:t>Software Engineering</a:t>
            </a:r>
          </a:p>
          <a:p>
            <a:pPr lvl="1">
              <a:buFont typeface="Arial" panose="020B0604020202020204" pitchFamily="34" charset="0"/>
              <a:buChar char="•"/>
            </a:pPr>
            <a:r>
              <a:rPr lang="en-US" dirty="0"/>
              <a:t>Most recently Backend Engineer at </a:t>
            </a:r>
            <a:r>
              <a:rPr lang="en-US" dirty="0" err="1"/>
              <a:t>DoorDash</a:t>
            </a:r>
            <a:r>
              <a:rPr lang="en-US" dirty="0"/>
              <a:t>, AWS before that</a:t>
            </a:r>
          </a:p>
          <a:p>
            <a:pPr marL="342900" lvl="1" indent="-342900">
              <a:buNone/>
            </a:pPr>
            <a:r>
              <a:rPr lang="en-US" sz="2000" b="1" cap="small" spc="20" dirty="0">
                <a:solidFill>
                  <a:schemeClr val="tx1"/>
                </a:solidFill>
                <a:cs typeface="ＭＳ Ｐゴシック" charset="0"/>
              </a:rPr>
              <a:t>Away from Keyboard</a:t>
            </a:r>
          </a:p>
          <a:p>
            <a:pPr lvl="1">
              <a:buFont typeface="Arial" panose="020B0604020202020204" pitchFamily="34" charset="0"/>
              <a:buChar char="•"/>
            </a:pPr>
            <a:r>
              <a:rPr lang="en-US" dirty="0"/>
              <a:t>Running, crosswords, lifting, the </a:t>
            </a:r>
            <a:r>
              <a:rPr lang="en-US" dirty="0" err="1"/>
              <a:t>seahawks</a:t>
            </a:r>
            <a:r>
              <a:rPr lang="en-US" dirty="0"/>
              <a:t>!</a:t>
            </a:r>
            <a:endParaRPr lang="en-US" dirty="0" smtClean="0"/>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8538" y="800202"/>
            <a:ext cx="3586333" cy="5369591"/>
          </a:xfrm>
          <a:prstGeom prst="rect">
            <a:avLst/>
          </a:prstGeom>
        </p:spPr>
      </p:pic>
    </p:spTree>
    <p:extLst>
      <p:ext uri="{BB962C8B-B14F-4D97-AF65-F5344CB8AC3E}">
        <p14:creationId xmlns:p14="http://schemas.microsoft.com/office/powerpoint/2010/main" val="4030546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headshots of recent section leader staff." title="Numerous SL faces"/>
          <p:cNvPicPr>
            <a:picLocks noChangeAspect="1"/>
          </p:cNvPicPr>
          <p:nvPr/>
        </p:nvPicPr>
        <p:blipFill>
          <a:blip r:embed="rId4"/>
          <a:stretch>
            <a:fillRect/>
          </a:stretch>
        </p:blipFill>
        <p:spPr>
          <a:xfrm>
            <a:off x="-1" y="1930188"/>
            <a:ext cx="9148869" cy="4475253"/>
          </a:xfrm>
          <a:prstGeom prst="rect">
            <a:avLst/>
          </a:prstGeom>
        </p:spPr>
      </p:pic>
      <p:sp>
        <p:nvSpPr>
          <p:cNvPr id="147458" name="Rectangle 2"/>
          <p:cNvSpPr>
            <a:spLocks noGrp="1" noChangeArrowheads="1"/>
          </p:cNvSpPr>
          <p:nvPr>
            <p:ph type="title"/>
            <p:custDataLst>
              <p:tags r:id="rId1"/>
            </p:custDataLst>
          </p:nvPr>
        </p:nvSpPr>
        <p:spPr>
          <a:xfrm>
            <a:off x="315877" y="525497"/>
            <a:ext cx="7707862" cy="650699"/>
          </a:xfrm>
        </p:spPr>
        <p:txBody>
          <a:bodyPr/>
          <a:lstStyle/>
          <a:p>
            <a:r>
              <a:rPr lang="en-US" dirty="0"/>
              <a:t>Discussion Section, </a:t>
            </a:r>
            <a:r>
              <a:rPr lang="en-US" dirty="0" smtClean="0"/>
              <a:t>Section Leaders (“SLs”)</a:t>
            </a:r>
            <a:endParaRPr lang="en-US" dirty="0"/>
          </a:p>
        </p:txBody>
      </p:sp>
      <p:sp>
        <p:nvSpPr>
          <p:cNvPr id="147459" name="Rectangle 3"/>
          <p:cNvSpPr>
            <a:spLocks noGrp="1" noChangeArrowheads="1"/>
          </p:cNvSpPr>
          <p:nvPr>
            <p:ph type="body" idx="4294967295"/>
            <p:custDataLst>
              <p:tags r:id="rId2"/>
            </p:custDataLst>
          </p:nvPr>
        </p:nvSpPr>
        <p:spPr>
          <a:xfrm>
            <a:off x="315877" y="1383210"/>
            <a:ext cx="8015839" cy="4885771"/>
          </a:xfrm>
          <a:prstGeom prst="rect">
            <a:avLst/>
          </a:prstGeom>
        </p:spPr>
        <p:txBody>
          <a:bodyPr/>
          <a:lstStyle/>
          <a:p>
            <a:pPr marL="0" lvl="1" indent="0">
              <a:buNone/>
            </a:pPr>
            <a:r>
              <a:rPr lang="en-US" b="1" dirty="0"/>
              <a:t>Section Leaders are helpful undergraduate </a:t>
            </a:r>
            <a:r>
              <a:rPr lang="en-US" b="1" dirty="0" smtClean="0"/>
              <a:t>assistants</a:t>
            </a:r>
            <a:endParaRPr lang="en-US" b="1" dirty="0"/>
          </a:p>
          <a:p>
            <a:pPr lvl="1"/>
            <a:r>
              <a:rPr lang="en-US" dirty="0" smtClean="0"/>
              <a:t>Your </a:t>
            </a:r>
            <a:r>
              <a:rPr lang="en-US" dirty="0" smtClean="0"/>
              <a:t>personal trainer in </a:t>
            </a:r>
            <a:r>
              <a:rPr lang="en-US" dirty="0" smtClean="0"/>
              <a:t>106B</a:t>
            </a:r>
          </a:p>
          <a:p>
            <a:pPr lvl="1"/>
            <a:r>
              <a:rPr lang="en-US" dirty="0" smtClean="0"/>
              <a:t>Meet with the same SL each week</a:t>
            </a:r>
            <a:endParaRPr lang="en-US" dirty="0" smtClean="0"/>
          </a:p>
          <a:p>
            <a:pPr lvl="1"/>
            <a:r>
              <a:rPr lang="en-US" dirty="0" smtClean="0"/>
              <a:t>(consider being one in the future!)</a:t>
            </a:r>
            <a:endParaRPr lang="en-US" dirty="0"/>
          </a:p>
        </p:txBody>
      </p:sp>
    </p:spTree>
    <p:extLst>
      <p:ext uri="{BB962C8B-B14F-4D97-AF65-F5344CB8AC3E}">
        <p14:creationId xmlns:p14="http://schemas.microsoft.com/office/powerpoint/2010/main" val="41030937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Course Logistics</a:t>
            </a:r>
            <a:endParaRPr lang="en-US" dirty="0"/>
          </a:p>
        </p:txBody>
      </p:sp>
      <p:sp>
        <p:nvSpPr>
          <p:cNvPr id="5" name="Text Placeholder 4"/>
          <p:cNvSpPr>
            <a:spLocks noGrp="1"/>
          </p:cNvSpPr>
          <p:nvPr>
            <p:ph type="body" sz="half" idx="2"/>
          </p:nvPr>
        </p:nvSpPr>
        <p:spPr/>
        <p:txBody>
          <a:bodyPr/>
          <a:lstStyle/>
          <a:p>
            <a:r>
              <a:rPr lang="en-US" dirty="0" smtClean="0"/>
              <a:t>Quick overview of how to earn the grade you want in CS106B</a:t>
            </a:r>
            <a:endParaRPr lang="en-US" dirty="0"/>
          </a:p>
        </p:txBody>
      </p:sp>
      <p:sp>
        <p:nvSpPr>
          <p:cNvPr id="6" name="Picture Placeholder 5"/>
          <p:cNvSpPr>
            <a:spLocks noGrp="1"/>
          </p:cNvSpPr>
          <p:nvPr>
            <p:ph type="pic" sz="quarter" idx="13"/>
          </p:nvPr>
        </p:nvSpPr>
        <p:spPr/>
      </p:sp>
    </p:spTree>
    <p:extLst>
      <p:ext uri="{BB962C8B-B14F-4D97-AF65-F5344CB8AC3E}">
        <p14:creationId xmlns:p14="http://schemas.microsoft.com/office/powerpoint/2010/main" val="1008836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Grade Overview</a:t>
            </a:r>
            <a:endParaRPr lang="en-US" dirty="0"/>
          </a:p>
        </p:txBody>
      </p:sp>
      <p:sp>
        <p:nvSpPr>
          <p:cNvPr id="3" name="Content Placeholder 2"/>
          <p:cNvSpPr>
            <a:spLocks noGrp="1"/>
          </p:cNvSpPr>
          <p:nvPr>
            <p:ph sz="quarter" idx="10"/>
          </p:nvPr>
        </p:nvSpPr>
        <p:spPr>
          <a:xfrm>
            <a:off x="453553" y="1445029"/>
            <a:ext cx="4511673" cy="5133838"/>
          </a:xfrm>
        </p:spPr>
        <p:txBody>
          <a:bodyPr>
            <a:noAutofit/>
          </a:bodyPr>
          <a:lstStyle/>
          <a:p>
            <a:pPr marL="0" lvl="1" indent="0">
              <a:buNone/>
            </a:pPr>
            <a:r>
              <a:rPr lang="fr-FR" b="1" dirty="0" err="1" smtClean="0"/>
              <a:t>Your</a:t>
            </a:r>
            <a:r>
              <a:rPr lang="fr-FR" b="1" dirty="0" smtClean="0"/>
              <a:t> course grade </a:t>
            </a:r>
            <a:r>
              <a:rPr lang="fr-FR" b="1" dirty="0" err="1" smtClean="0"/>
              <a:t>will</a:t>
            </a:r>
            <a:r>
              <a:rPr lang="fr-FR" b="1" dirty="0" smtClean="0"/>
              <a:t> </a:t>
            </a:r>
            <a:r>
              <a:rPr lang="fr-FR" b="1" dirty="0" err="1" smtClean="0"/>
              <a:t>be</a:t>
            </a:r>
            <a:r>
              <a:rPr lang="fr-FR" b="1" dirty="0" smtClean="0"/>
              <a:t> </a:t>
            </a:r>
            <a:r>
              <a:rPr lang="fr-FR" b="1" dirty="0" err="1" smtClean="0"/>
              <a:t>calculated</a:t>
            </a:r>
            <a:r>
              <a:rPr lang="fr-FR" b="1" dirty="0" smtClean="0"/>
              <a:t> as </a:t>
            </a:r>
            <a:r>
              <a:rPr lang="fr-FR" b="1" dirty="0" err="1" smtClean="0"/>
              <a:t>follows</a:t>
            </a:r>
            <a:r>
              <a:rPr lang="fr-FR" b="1" dirty="0" smtClean="0"/>
              <a:t>:</a:t>
            </a:r>
          </a:p>
          <a:p>
            <a:pPr lvl="1">
              <a:buFont typeface="Arial" panose="020B0604020202020204" pitchFamily="34" charset="0"/>
              <a:buChar char="•"/>
            </a:pPr>
            <a:r>
              <a:rPr lang="fr-FR" dirty="0" smtClean="0"/>
              <a:t>40</a:t>
            </a:r>
            <a:r>
              <a:rPr lang="fr-FR" dirty="0"/>
              <a:t>% </a:t>
            </a:r>
            <a:r>
              <a:rPr lang="fr-FR" dirty="0" err="1" smtClean="0"/>
              <a:t>assignments</a:t>
            </a:r>
            <a:endParaRPr lang="fr-FR" dirty="0" smtClean="0"/>
          </a:p>
          <a:p>
            <a:pPr lvl="1">
              <a:buFont typeface="Arial" panose="020B0604020202020204" pitchFamily="34" charset="0"/>
              <a:buChar char="•"/>
            </a:pPr>
            <a:r>
              <a:rPr lang="fr-FR" dirty="0" smtClean="0"/>
              <a:t>20</a:t>
            </a:r>
            <a:r>
              <a:rPr lang="fr-FR" dirty="0"/>
              <a:t>% </a:t>
            </a:r>
            <a:r>
              <a:rPr lang="fr-FR" dirty="0" err="1" smtClean="0"/>
              <a:t>Midterm</a:t>
            </a:r>
            <a:endParaRPr lang="fr-FR" dirty="0" smtClean="0"/>
          </a:p>
          <a:p>
            <a:pPr lvl="1">
              <a:buFont typeface="Arial" panose="020B0604020202020204" pitchFamily="34" charset="0"/>
              <a:buChar char="•"/>
            </a:pPr>
            <a:r>
              <a:rPr lang="fr-FR" dirty="0" smtClean="0"/>
              <a:t>30</a:t>
            </a:r>
            <a:r>
              <a:rPr lang="fr-FR" dirty="0"/>
              <a:t>% </a:t>
            </a:r>
            <a:r>
              <a:rPr lang="fr-FR" dirty="0" smtClean="0"/>
              <a:t>Final</a:t>
            </a:r>
          </a:p>
          <a:p>
            <a:pPr lvl="1">
              <a:buFont typeface="Arial" panose="020B0604020202020204" pitchFamily="34" charset="0"/>
              <a:buChar char="•"/>
            </a:pPr>
            <a:r>
              <a:rPr lang="fr-FR" dirty="0" smtClean="0"/>
              <a:t>5</a:t>
            </a:r>
            <a:r>
              <a:rPr lang="fr-FR" dirty="0"/>
              <a:t>% Section </a:t>
            </a:r>
            <a:r>
              <a:rPr lang="fr-FR" dirty="0" smtClean="0"/>
              <a:t>participation</a:t>
            </a:r>
          </a:p>
          <a:p>
            <a:pPr lvl="1">
              <a:buFont typeface="Arial" panose="020B0604020202020204" pitchFamily="34" charset="0"/>
              <a:buChar char="•"/>
            </a:pPr>
            <a:r>
              <a:rPr lang="fr-FR" dirty="0" smtClean="0"/>
              <a:t>5</a:t>
            </a:r>
            <a:r>
              <a:rPr lang="fr-FR" dirty="0"/>
              <a:t>% Lecture </a:t>
            </a:r>
            <a:r>
              <a:rPr lang="fr-FR" dirty="0" smtClean="0"/>
              <a:t>participation</a:t>
            </a:r>
          </a:p>
          <a:p>
            <a:pPr lvl="1">
              <a:buFont typeface="Arial" panose="020B0604020202020204" pitchFamily="34" charset="0"/>
              <a:buChar char="•"/>
            </a:pPr>
            <a:endParaRPr lang="fr-FR" dirty="0"/>
          </a:p>
          <a:p>
            <a:pPr marL="0" lvl="1" indent="0">
              <a:buNone/>
            </a:pPr>
            <a:r>
              <a:rPr lang="fr-FR" dirty="0" smtClean="0"/>
              <a:t>(</a:t>
            </a:r>
            <a:r>
              <a:rPr lang="fr-FR" dirty="0" err="1" smtClean="0"/>
              <a:t>Details</a:t>
            </a:r>
            <a:r>
              <a:rPr lang="fr-FR" dirty="0" smtClean="0"/>
              <a:t> and </a:t>
            </a:r>
            <a:r>
              <a:rPr lang="fr-FR" dirty="0" err="1" smtClean="0"/>
              <a:t>caveats</a:t>
            </a:r>
            <a:r>
              <a:rPr lang="fr-FR" dirty="0" smtClean="0"/>
              <a:t> on </a:t>
            </a:r>
            <a:r>
              <a:rPr lang="fr-FR" dirty="0" err="1" smtClean="0"/>
              <a:t>next</a:t>
            </a:r>
            <a:r>
              <a:rPr lang="fr-FR" dirty="0" smtClean="0"/>
              <a:t> slide.)</a:t>
            </a:r>
          </a:p>
          <a:p>
            <a:pPr lvl="1">
              <a:buFont typeface="Arial" panose="020B0604020202020204" pitchFamily="34" charset="0"/>
              <a:buChar char="•"/>
            </a:pPr>
            <a:endParaRPr lang="en-US" dirty="0"/>
          </a:p>
        </p:txBody>
      </p:sp>
      <p:pic>
        <p:nvPicPr>
          <p:cNvPr id="6" name="Content Placeholder 5" descr="Percentages: &#10;40% assignments, 20% Midterm, 30% Final, 5% Section participation, 5% Lecture participation&#10;" title="Pie chart of course grade"/>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5178391" y="1019087"/>
            <a:ext cx="3741143" cy="5203913"/>
          </a:xfrm>
          <a:prstGeom prst="rect">
            <a:avLst/>
          </a:prstGeom>
        </p:spPr>
      </p:pic>
    </p:spTree>
    <p:extLst>
      <p:ext uri="{BB962C8B-B14F-4D97-AF65-F5344CB8AC3E}">
        <p14:creationId xmlns:p14="http://schemas.microsoft.com/office/powerpoint/2010/main" val="1922815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Grade Overview</a:t>
            </a:r>
            <a:endParaRPr lang="en-US" dirty="0"/>
          </a:p>
        </p:txBody>
      </p:sp>
      <p:sp>
        <p:nvSpPr>
          <p:cNvPr id="3" name="Content Placeholder 2"/>
          <p:cNvSpPr>
            <a:spLocks noGrp="1"/>
          </p:cNvSpPr>
          <p:nvPr>
            <p:ph sz="quarter" idx="10"/>
          </p:nvPr>
        </p:nvSpPr>
        <p:spPr>
          <a:xfrm>
            <a:off x="453553" y="1445029"/>
            <a:ext cx="4623773" cy="5133838"/>
          </a:xfrm>
        </p:spPr>
        <p:txBody>
          <a:bodyPr>
            <a:noAutofit/>
          </a:bodyPr>
          <a:lstStyle/>
          <a:p>
            <a:pPr lvl="1">
              <a:buFont typeface="Arial" panose="020B0604020202020204" pitchFamily="34" charset="0"/>
              <a:buChar char="•"/>
            </a:pPr>
            <a:r>
              <a:rPr lang="en-US" dirty="0" smtClean="0"/>
              <a:t>The </a:t>
            </a:r>
            <a:r>
              <a:rPr lang="en-US" dirty="0"/>
              <a:t>assignments are the most important part of the course, and weighted accordingly. </a:t>
            </a:r>
            <a:endParaRPr lang="en-US" dirty="0" smtClean="0"/>
          </a:p>
          <a:p>
            <a:pPr lvl="1">
              <a:buFont typeface="Arial" panose="020B0604020202020204" pitchFamily="34" charset="0"/>
              <a:buChar char="•"/>
            </a:pPr>
            <a:r>
              <a:rPr lang="en-US" dirty="0" smtClean="0"/>
              <a:t>We </a:t>
            </a:r>
            <a:r>
              <a:rPr lang="en-US" dirty="0"/>
              <a:t>also want section discussions to be robust, so we are including a section participation component. </a:t>
            </a:r>
            <a:endParaRPr lang="en-US" dirty="0" smtClean="0"/>
          </a:p>
          <a:p>
            <a:pPr lvl="2">
              <a:buFont typeface="Arial" panose="020B0604020202020204" pitchFamily="34" charset="0"/>
              <a:buChar char="•"/>
            </a:pPr>
            <a:r>
              <a:rPr lang="en-US" dirty="0" smtClean="0"/>
              <a:t>To </a:t>
            </a:r>
            <a:r>
              <a:rPr lang="en-US" dirty="0"/>
              <a:t>get an “A” in the class, you may only miss one section.</a:t>
            </a:r>
          </a:p>
          <a:p>
            <a:pPr lvl="1">
              <a:buFont typeface="Arial" panose="020B0604020202020204" pitchFamily="34" charset="0"/>
              <a:buChar char="•"/>
            </a:pPr>
            <a:r>
              <a:rPr lang="en-US" b="1" dirty="0" smtClean="0"/>
              <a:t>Midterm: </a:t>
            </a:r>
            <a:r>
              <a:rPr lang="en-US" dirty="0" smtClean="0"/>
              <a:t>Tuesday</a:t>
            </a:r>
            <a:r>
              <a:rPr lang="en-US" dirty="0"/>
              <a:t>, October 29th, </a:t>
            </a:r>
            <a:r>
              <a:rPr lang="en-US" dirty="0" smtClean="0"/>
              <a:t>7-9pm PST</a:t>
            </a:r>
          </a:p>
          <a:p>
            <a:pPr lvl="1">
              <a:buFont typeface="Arial" panose="020B0604020202020204" pitchFamily="34" charset="0"/>
              <a:buChar char="•"/>
            </a:pPr>
            <a:r>
              <a:rPr lang="en-US" b="1" dirty="0" smtClean="0"/>
              <a:t>Final: </a:t>
            </a:r>
            <a:r>
              <a:rPr lang="en-US" dirty="0" smtClean="0"/>
              <a:t>Monday, December </a:t>
            </a:r>
            <a:r>
              <a:rPr lang="en-US" dirty="0"/>
              <a:t>9th, 8:30am-11:30am, PST Note: </a:t>
            </a:r>
            <a:endParaRPr lang="en-US" dirty="0" smtClean="0"/>
          </a:p>
          <a:p>
            <a:pPr lvl="2">
              <a:buFont typeface="Arial" panose="020B0604020202020204" pitchFamily="34" charset="0"/>
              <a:buChar char="•"/>
            </a:pPr>
            <a:r>
              <a:rPr lang="en-US" dirty="0" smtClean="0"/>
              <a:t>You </a:t>
            </a:r>
            <a:r>
              <a:rPr lang="en-US" dirty="0"/>
              <a:t>must pass the final exam in order to pass the course</a:t>
            </a:r>
            <a:r>
              <a:rPr lang="en-US" dirty="0" smtClean="0"/>
              <a:t>.</a:t>
            </a:r>
            <a:endParaRPr lang="en-US" dirty="0"/>
          </a:p>
          <a:p>
            <a:pPr lvl="1">
              <a:buFont typeface="Arial" panose="020B0604020202020204" pitchFamily="34" charset="0"/>
              <a:buChar char="•"/>
            </a:pPr>
            <a:r>
              <a:rPr lang="en-US" dirty="0" smtClean="0"/>
              <a:t>Important: </a:t>
            </a:r>
            <a:r>
              <a:rPr lang="en-US" dirty="0"/>
              <a:t>If you are an undergraduate, you must take the course for 5 units. We will not assign grades to undergraduates who take the course for fewer than 5 units</a:t>
            </a:r>
            <a:r>
              <a:rPr lang="en-US" dirty="0" smtClean="0"/>
              <a:t>.</a:t>
            </a:r>
            <a:endParaRPr lang="en-US" dirty="0"/>
          </a:p>
        </p:txBody>
      </p:sp>
      <p:pic>
        <p:nvPicPr>
          <p:cNvPr id="6" name="Content Placeholder 5" descr="Percentages: &#10;40% assignments, 20% Midterm, 30% Final, 5% Section participation, 5% Lecture participation&#10;" title="Pie chart of course grade"/>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5178391" y="1019087"/>
            <a:ext cx="3741143" cy="5203913"/>
          </a:xfrm>
          <a:prstGeom prst="rect">
            <a:avLst/>
          </a:prstGeom>
        </p:spPr>
      </p:pic>
    </p:spTree>
    <p:extLst>
      <p:ext uri="{BB962C8B-B14F-4D97-AF65-F5344CB8AC3E}">
        <p14:creationId xmlns:p14="http://schemas.microsoft.com/office/powerpoint/2010/main" val="26357595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CS106L: Standard C++ </a:t>
            </a:r>
            <a:r>
              <a:rPr lang="en-US" dirty="0" smtClean="0"/>
              <a:t>Programming</a:t>
            </a:r>
            <a:endParaRPr lang="en-US" dirty="0"/>
          </a:p>
        </p:txBody>
      </p:sp>
      <p:sp>
        <p:nvSpPr>
          <p:cNvPr id="6" name="Content Placeholder 5"/>
          <p:cNvSpPr>
            <a:spLocks noGrp="1"/>
          </p:cNvSpPr>
          <p:nvPr>
            <p:ph sz="quarter" idx="10"/>
          </p:nvPr>
        </p:nvSpPr>
        <p:spPr/>
        <p:txBody>
          <a:bodyPr/>
          <a:lstStyle/>
          <a:p>
            <a:pPr lvl="1">
              <a:buFont typeface="Arial" panose="020B0604020202020204" pitchFamily="34" charset="0"/>
              <a:buChar char="•"/>
            </a:pPr>
            <a:r>
              <a:rPr lang="en-US" dirty="0"/>
              <a:t>1 </a:t>
            </a:r>
            <a:r>
              <a:rPr lang="en-US" dirty="0" smtClean="0"/>
              <a:t>unit</a:t>
            </a:r>
          </a:p>
          <a:p>
            <a:pPr lvl="1">
              <a:buFont typeface="Arial" panose="020B0604020202020204" pitchFamily="34" charset="0"/>
              <a:buChar char="•"/>
            </a:pPr>
            <a:r>
              <a:rPr lang="en-US" dirty="0" smtClean="0"/>
              <a:t>T/</a:t>
            </a:r>
            <a:r>
              <a:rPr lang="en-US" dirty="0" err="1" smtClean="0"/>
              <a:t>Th</a:t>
            </a:r>
            <a:r>
              <a:rPr lang="en-US" dirty="0" smtClean="0"/>
              <a:t> </a:t>
            </a:r>
            <a:r>
              <a:rPr lang="en-US" dirty="0"/>
              <a:t>4:30-5:50pm, Thornton </a:t>
            </a:r>
            <a:r>
              <a:rPr lang="en-US" dirty="0" smtClean="0"/>
              <a:t>110</a:t>
            </a:r>
          </a:p>
          <a:p>
            <a:pPr lvl="1">
              <a:buFont typeface="Arial" panose="020B0604020202020204" pitchFamily="34" charset="0"/>
              <a:buChar char="•"/>
            </a:pPr>
            <a:r>
              <a:rPr lang="en-US" b="1" dirty="0" smtClean="0"/>
              <a:t>Course </a:t>
            </a:r>
            <a:r>
              <a:rPr lang="en-US" b="1" dirty="0"/>
              <a:t>Info: </a:t>
            </a:r>
            <a:r>
              <a:rPr lang="en-US" b="1" dirty="0" smtClean="0"/>
              <a:t>cs106l.stanford.edu</a:t>
            </a:r>
            <a:endParaRPr lang="en-US" b="1" dirty="0"/>
          </a:p>
          <a:p>
            <a:pPr lvl="1">
              <a:buFont typeface="Arial" panose="020B0604020202020204" pitchFamily="34" charset="0"/>
              <a:buChar char="•"/>
            </a:pPr>
            <a:endParaRPr lang="en-US" dirty="0"/>
          </a:p>
          <a:p>
            <a:pPr lvl="1">
              <a:buFont typeface="Arial" panose="020B0604020202020204" pitchFamily="34" charset="0"/>
              <a:buChar char="•"/>
            </a:pPr>
            <a:r>
              <a:rPr lang="en-US" dirty="0" smtClean="0"/>
              <a:t>Covers additional topics on C++ features not included in CS106B, where our focus is on the algorithms used to manage large datasets—which apply regardless of programming language used—and not as much on the details of C++ syntax.</a:t>
            </a:r>
          </a:p>
          <a:p>
            <a:pPr lvl="2">
              <a:buFont typeface="Arial" panose="020B0604020202020204" pitchFamily="34" charset="0"/>
              <a:buChar char="•"/>
            </a:pPr>
            <a:r>
              <a:rPr lang="en-US" dirty="0" smtClean="0"/>
              <a:t>Templates, streams, lambdas, operator overloading, R-values, and more!</a:t>
            </a:r>
          </a:p>
          <a:p>
            <a:pPr lvl="2">
              <a:buFont typeface="Arial" panose="020B0604020202020204" pitchFamily="34" charset="0"/>
              <a:buChar char="•"/>
            </a:pPr>
            <a:endParaRPr lang="en-US" dirty="0"/>
          </a:p>
          <a:p>
            <a:pPr lvl="1">
              <a:buFont typeface="Arial" panose="020B0604020202020204" pitchFamily="34" charset="0"/>
              <a:buChar char="•"/>
            </a:pPr>
            <a:r>
              <a:rPr lang="en-US" b="1" dirty="0"/>
              <a:t>Questions? </a:t>
            </a:r>
            <a:r>
              <a:rPr lang="en-US" dirty="0"/>
              <a:t>Reach out to Fabio and Jacob! </a:t>
            </a:r>
            <a:br>
              <a:rPr lang="en-US" dirty="0"/>
            </a:br>
            <a:r>
              <a:rPr lang="en-US" dirty="0"/>
              <a:t>(fabioi@stanford.edu &amp; </a:t>
            </a:r>
            <a:r>
              <a:rPr lang="en-US" dirty="0">
                <a:hlinkClick r:id="rId2"/>
              </a:rPr>
              <a:t>jtrb@stanford.edu</a:t>
            </a:r>
            <a:r>
              <a:rPr lang="en-US" dirty="0"/>
              <a:t>)</a:t>
            </a:r>
          </a:p>
          <a:p>
            <a:pPr marL="0" lvl="1" indent="0">
              <a:buNone/>
            </a:pPr>
            <a:r>
              <a:rPr lang="en-US" dirty="0"/>
              <a:t/>
            </a:r>
            <a:br>
              <a:rPr lang="en-US" dirty="0"/>
            </a:br>
            <a:endParaRPr lang="en-US" cap="none" dirty="0"/>
          </a:p>
        </p:txBody>
      </p:sp>
    </p:spTree>
    <p:extLst>
      <p:ext uri="{BB962C8B-B14F-4D97-AF65-F5344CB8AC3E}">
        <p14:creationId xmlns:p14="http://schemas.microsoft.com/office/powerpoint/2010/main" val="1338987654"/>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CS106B Course Culture</a:t>
            </a:r>
            <a:endParaRPr lang="en-US" dirty="0"/>
          </a:p>
        </p:txBody>
      </p:sp>
      <p:sp>
        <p:nvSpPr>
          <p:cNvPr id="5" name="Text Placeholder 4"/>
          <p:cNvSpPr>
            <a:spLocks noGrp="1"/>
          </p:cNvSpPr>
          <p:nvPr>
            <p:ph type="body" sz="half" idx="2"/>
          </p:nvPr>
        </p:nvSpPr>
        <p:spPr/>
        <p:txBody>
          <a:bodyPr/>
          <a:lstStyle/>
          <a:p>
            <a:r>
              <a:rPr lang="en-US" dirty="0" smtClean="0"/>
              <a:t>How to succeed in this longstanding community at </a:t>
            </a:r>
            <a:r>
              <a:rPr lang="en-US" dirty="0" err="1" smtClean="0"/>
              <a:t>stanford</a:t>
            </a:r>
            <a:endParaRPr lang="en-US" dirty="0"/>
          </a:p>
        </p:txBody>
      </p:sp>
      <p:sp>
        <p:nvSpPr>
          <p:cNvPr id="6" name="Picture Placeholder 5"/>
          <p:cNvSpPr>
            <a:spLocks noGrp="1"/>
          </p:cNvSpPr>
          <p:nvPr>
            <p:ph type="pic" sz="quarter" idx="13"/>
          </p:nvPr>
        </p:nvSpPr>
        <p:spPr/>
      </p:sp>
    </p:spTree>
    <p:extLst>
      <p:ext uri="{BB962C8B-B14F-4D97-AF65-F5344CB8AC3E}">
        <p14:creationId xmlns:p14="http://schemas.microsoft.com/office/powerpoint/2010/main" val="1121997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504" y="539729"/>
            <a:ext cx="7707862" cy="862041"/>
          </a:xfrm>
        </p:spPr>
        <p:txBody>
          <a:bodyPr/>
          <a:lstStyle/>
          <a:p>
            <a:r>
              <a:rPr lang="en-US" dirty="0" smtClean="0"/>
              <a:t>Community norms and expectations</a:t>
            </a:r>
            <a:endParaRPr lang="en-US" dirty="0"/>
          </a:p>
        </p:txBody>
      </p:sp>
      <p:sp>
        <p:nvSpPr>
          <p:cNvPr id="3" name="Content Placeholder 2"/>
          <p:cNvSpPr>
            <a:spLocks noGrp="1"/>
          </p:cNvSpPr>
          <p:nvPr>
            <p:ph sz="quarter" idx="10"/>
          </p:nvPr>
        </p:nvSpPr>
        <p:spPr>
          <a:xfrm>
            <a:off x="724092" y="1712759"/>
            <a:ext cx="7719023" cy="4892271"/>
          </a:xfrm>
        </p:spPr>
        <p:txBody>
          <a:bodyPr>
            <a:normAutofit/>
          </a:bodyPr>
          <a:lstStyle/>
          <a:p>
            <a:pPr lvl="1">
              <a:buFont typeface="Arial" panose="020B0604020202020204" pitchFamily="34" charset="0"/>
              <a:buChar char="•"/>
            </a:pPr>
            <a:r>
              <a:rPr lang="en-US" smtClean="0">
                <a:solidFill>
                  <a:schemeClr val="bg2"/>
                </a:solidFill>
              </a:rPr>
              <a:t>Celebrate discovery and growth. </a:t>
            </a:r>
            <a:r>
              <a:rPr lang="en-US" cap="none" smtClean="0"/>
              <a:t>No gatekeeping, shaming, or comparisons based on who knew what coming in.</a:t>
            </a:r>
          </a:p>
          <a:p>
            <a:pPr lvl="2">
              <a:buFont typeface="Arial" panose="020B0604020202020204" pitchFamily="34" charset="0"/>
              <a:buChar char="•"/>
            </a:pPr>
            <a:r>
              <a:rPr lang="en-US" i="1" smtClean="0">
                <a:solidFill>
                  <a:srgbClr val="918873"/>
                </a:solidFill>
              </a:rPr>
              <a:t>Example of things we’re not going to do: audience “questions” in lecture that are just showing off that you know some jargon.</a:t>
            </a:r>
          </a:p>
          <a:p>
            <a:pPr marL="0" lvl="1" indent="0">
              <a:buNone/>
            </a:pPr>
            <a:endParaRPr lang="en-US" smtClean="0">
              <a:solidFill>
                <a:schemeClr val="bg2"/>
              </a:solidFill>
            </a:endParaRPr>
          </a:p>
          <a:p>
            <a:pPr lvl="1">
              <a:buFont typeface="Arial" panose="020B0604020202020204" pitchFamily="34" charset="0"/>
              <a:buChar char="•"/>
            </a:pPr>
            <a:r>
              <a:rPr lang="en-US" smtClean="0">
                <a:solidFill>
                  <a:schemeClr val="bg2"/>
                </a:solidFill>
              </a:rPr>
              <a:t>Shed “zero-sum” and scarcity attitudes. </a:t>
            </a:r>
            <a:r>
              <a:rPr lang="en-US" cap="none" smtClean="0"/>
              <a:t>There are plenty of tech jobs.</a:t>
            </a:r>
          </a:p>
          <a:p>
            <a:pPr lvl="2">
              <a:buFont typeface="Arial" panose="020B0604020202020204" pitchFamily="34" charset="0"/>
              <a:buChar char="•"/>
            </a:pPr>
            <a:r>
              <a:rPr lang="en-US" i="1" smtClean="0">
                <a:solidFill>
                  <a:srgbClr val="918873"/>
                </a:solidFill>
              </a:rPr>
              <a:t>Others gaining strength in the power of coding doesn’t take power away from you. Be helpful and encouraging, try to feel as genuinely happy when others around you succeed as when you succeed.</a:t>
            </a:r>
          </a:p>
          <a:p>
            <a:endParaRPr lang="en-US" sz="2000" cap="none" smtClean="0"/>
          </a:p>
          <a:p>
            <a:pPr lvl="1">
              <a:buFont typeface="Arial" panose="020B0604020202020204" pitchFamily="34" charset="0"/>
              <a:buChar char="•"/>
            </a:pPr>
            <a:r>
              <a:rPr lang="en-US" cap="none" smtClean="0">
                <a:solidFill>
                  <a:schemeClr val="bg2"/>
                </a:solidFill>
              </a:rPr>
              <a:t>Do your own work. </a:t>
            </a:r>
            <a:r>
              <a:rPr lang="en-US" smtClean="0"/>
              <a:t>We</a:t>
            </a:r>
            <a:r>
              <a:rPr lang="en-US" cap="none" smtClean="0"/>
              <a:t> take this very seriously, because </a:t>
            </a:r>
            <a:r>
              <a:rPr lang="en-US" smtClean="0"/>
              <a:t>that’s how you grow. </a:t>
            </a:r>
          </a:p>
          <a:p>
            <a:pPr lvl="2">
              <a:buFont typeface="Arial" panose="020B0604020202020204" pitchFamily="34" charset="0"/>
              <a:buChar char="•"/>
            </a:pPr>
            <a:r>
              <a:rPr lang="en-US" i="1" smtClean="0">
                <a:solidFill>
                  <a:srgbClr val="918873"/>
                </a:solidFill>
              </a:rPr>
              <a:t>Nobody gets good at yoga by watching videos. You have to get on the mat, and sometimes you have to sweat. No shortcuts. We do enforce, but it can’t only be about enforcement—you need to decide within yourself to hold the line on integrity.</a:t>
            </a:r>
            <a:endParaRPr lang="en-US" i="1" dirty="0">
              <a:solidFill>
                <a:srgbClr val="918873"/>
              </a:solidFill>
            </a:endParaRPr>
          </a:p>
        </p:txBody>
      </p:sp>
    </p:spTree>
    <p:extLst>
      <p:ext uri="{BB962C8B-B14F-4D97-AF65-F5344CB8AC3E}">
        <p14:creationId xmlns:p14="http://schemas.microsoft.com/office/powerpoint/2010/main" val="3286152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Programming Abstractions in C++</a:t>
            </a:r>
            <a:endParaRPr lang="en-US" dirty="0"/>
          </a:p>
        </p:txBody>
      </p:sp>
      <p:sp>
        <p:nvSpPr>
          <p:cNvPr id="5" name="Text Placeholder 4"/>
          <p:cNvSpPr>
            <a:spLocks noGrp="1"/>
          </p:cNvSpPr>
          <p:nvPr>
            <p:ph type="body" sz="half" idx="2"/>
          </p:nvPr>
        </p:nvSpPr>
        <p:spPr/>
        <p:txBody>
          <a:bodyPr/>
          <a:lstStyle/>
          <a:p>
            <a:r>
              <a:rPr lang="en-US" dirty="0" smtClean="0"/>
              <a:t>What </a:t>
            </a:r>
            <a:r>
              <a:rPr lang="en-US" dirty="0" smtClean="0"/>
              <a:t>are “programming abstractions”?</a:t>
            </a:r>
            <a:endParaRPr lang="en-US" dirty="0"/>
          </a:p>
        </p:txBody>
      </p:sp>
      <p:sp>
        <p:nvSpPr>
          <p:cNvPr id="6" name="Picture Placeholder 5"/>
          <p:cNvSpPr>
            <a:spLocks noGrp="1"/>
          </p:cNvSpPr>
          <p:nvPr>
            <p:ph type="pic" sz="quarter" idx="13"/>
          </p:nvPr>
        </p:nvSpPr>
        <p:spPr/>
      </p:sp>
    </p:spTree>
    <p:extLst>
      <p:ext uri="{BB962C8B-B14F-4D97-AF65-F5344CB8AC3E}">
        <p14:creationId xmlns:p14="http://schemas.microsoft.com/office/powerpoint/2010/main" val="16332921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custDataLst>
              <p:tags r:id="rId1"/>
            </p:custDataLst>
          </p:nvPr>
        </p:nvSpPr>
        <p:spPr>
          <a:xfrm>
            <a:off x="437498" y="608313"/>
            <a:ext cx="7707862" cy="650699"/>
          </a:xfrm>
        </p:spPr>
        <p:txBody>
          <a:bodyPr/>
          <a:lstStyle/>
          <a:p>
            <a:r>
              <a:rPr lang="en-US" dirty="0"/>
              <a:t>What is CS </a:t>
            </a:r>
            <a:r>
              <a:rPr lang="en-US" dirty="0" smtClean="0"/>
              <a:t>106B?</a:t>
            </a:r>
            <a:endParaRPr lang="en-US" dirty="0"/>
          </a:p>
        </p:txBody>
      </p:sp>
      <p:sp>
        <p:nvSpPr>
          <p:cNvPr id="144387" name="Rectangle 3"/>
          <p:cNvSpPr>
            <a:spLocks noGrp="1" noChangeArrowheads="1"/>
          </p:cNvSpPr>
          <p:nvPr>
            <p:ph type="body" idx="4294967295"/>
            <p:custDataLst>
              <p:tags r:id="rId2"/>
            </p:custDataLst>
          </p:nvPr>
        </p:nvSpPr>
        <p:spPr>
          <a:xfrm>
            <a:off x="324464" y="1504334"/>
            <a:ext cx="8667135" cy="4972665"/>
          </a:xfrm>
          <a:prstGeom prst="rect">
            <a:avLst/>
          </a:prstGeom>
        </p:spPr>
        <p:txBody>
          <a:bodyPr/>
          <a:lstStyle/>
          <a:p>
            <a:r>
              <a:rPr lang="en-US" b="1" cap="none" dirty="0"/>
              <a:t>CS </a:t>
            </a:r>
            <a:r>
              <a:rPr lang="en-US" b="1" cap="none" dirty="0" smtClean="0"/>
              <a:t>106B</a:t>
            </a:r>
            <a:r>
              <a:rPr lang="en-US" cap="none" dirty="0" smtClean="0"/>
              <a:t>: </a:t>
            </a:r>
            <a:r>
              <a:rPr lang="en-US" cap="none" dirty="0"/>
              <a:t>Programming Abstractions</a:t>
            </a:r>
          </a:p>
          <a:p>
            <a:pPr lvl="1"/>
            <a:r>
              <a:rPr lang="en-US" dirty="0"/>
              <a:t>solving </a:t>
            </a:r>
            <a:r>
              <a:rPr lang="en-US" dirty="0" smtClean="0"/>
              <a:t>big(</a:t>
            </a:r>
            <a:r>
              <a:rPr lang="en-US" dirty="0" err="1" smtClean="0"/>
              <a:t>ger</a:t>
            </a:r>
            <a:r>
              <a:rPr lang="en-US" dirty="0" smtClean="0"/>
              <a:t>) </a:t>
            </a:r>
            <a:r>
              <a:rPr lang="en-US" dirty="0"/>
              <a:t>problems and processing </a:t>
            </a:r>
            <a:r>
              <a:rPr lang="en-US" dirty="0" smtClean="0"/>
              <a:t>big(</a:t>
            </a:r>
            <a:r>
              <a:rPr lang="en-US" dirty="0" err="1" smtClean="0"/>
              <a:t>ger</a:t>
            </a:r>
            <a:r>
              <a:rPr lang="en-US" dirty="0" smtClean="0"/>
              <a:t>) </a:t>
            </a:r>
            <a:r>
              <a:rPr lang="en-US" dirty="0"/>
              <a:t>data</a:t>
            </a:r>
          </a:p>
          <a:p>
            <a:pPr lvl="1"/>
            <a:r>
              <a:rPr lang="en-US" dirty="0"/>
              <a:t>learning to manage complex data structures</a:t>
            </a:r>
          </a:p>
          <a:p>
            <a:pPr lvl="1"/>
            <a:r>
              <a:rPr lang="en-US" dirty="0"/>
              <a:t>algorithmic analysis and algorithmic techniques such as recursion</a:t>
            </a:r>
          </a:p>
          <a:p>
            <a:pPr lvl="1"/>
            <a:r>
              <a:rPr lang="en-US" dirty="0"/>
              <a:t>programming style and software development practices</a:t>
            </a:r>
          </a:p>
          <a:p>
            <a:pPr lvl="1"/>
            <a:r>
              <a:rPr lang="en-US" dirty="0"/>
              <a:t>familiarity with the C++ programming language</a:t>
            </a:r>
          </a:p>
          <a:p>
            <a:pPr lvl="1"/>
            <a:endParaRPr lang="en-US" dirty="0"/>
          </a:p>
          <a:p>
            <a:r>
              <a:rPr lang="en-US" cap="none" dirty="0"/>
              <a:t>Prerequisite: CS 106A or equivalent</a:t>
            </a:r>
          </a:p>
          <a:p>
            <a:pPr marL="0" lvl="1" indent="0">
              <a:buNone/>
            </a:pPr>
            <a:endParaRPr lang="en-US" dirty="0"/>
          </a:p>
          <a:p>
            <a:pPr lvl="1"/>
            <a:endParaRPr lang="en-US" dirty="0"/>
          </a:p>
          <a:p>
            <a:pPr algn="ctr">
              <a:buFontTx/>
              <a:buNone/>
            </a:pPr>
            <a:r>
              <a:rPr lang="en-US" cap="none" dirty="0">
                <a:hlinkClick r:id="rId9"/>
              </a:rPr>
              <a:t>http://</a:t>
            </a:r>
            <a:r>
              <a:rPr lang="en-US" cap="none" dirty="0" smtClean="0">
                <a:hlinkClick r:id="rId9"/>
              </a:rPr>
              <a:t>cs106b.stanford.edu</a:t>
            </a:r>
            <a:r>
              <a:rPr lang="en-US" cap="none" dirty="0">
                <a:hlinkClick r:id="rId9"/>
              </a:rPr>
              <a:t>/</a:t>
            </a:r>
            <a:endParaRPr lang="en-US" cap="none" dirty="0"/>
          </a:p>
        </p:txBody>
      </p:sp>
      <p:pic>
        <p:nvPicPr>
          <p:cNvPr id="144388" name="Picture 4" title="Maze project example"/>
          <p:cNvPicPr>
            <a:picLocks noChangeAspect="1" noChangeArrowheads="1"/>
          </p:cNvPicPr>
          <p:nvPr>
            <p:custDataLst>
              <p:tags r:id="rId3"/>
            </p:custDataLst>
          </p:nvPr>
        </p:nvPicPr>
        <p:blipFill>
          <a:blip r:embed="rId10">
            <a:extLst>
              <a:ext uri="{28A0092B-C50C-407E-A947-70E740481C1C}">
                <a14:useLocalDpi xmlns:a14="http://schemas.microsoft.com/office/drawing/2010/main" val="0"/>
              </a:ext>
            </a:extLst>
          </a:blip>
          <a:srcRect/>
          <a:stretch>
            <a:fillRect/>
          </a:stretch>
        </p:blipFill>
        <p:spPr bwMode="auto">
          <a:xfrm>
            <a:off x="7791450" y="1504334"/>
            <a:ext cx="1047750"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4389" name="Picture 5" title="Tree data structure diagram"/>
          <p:cNvPicPr>
            <a:picLocks noChangeAspect="1" noChangeArrowheads="1"/>
          </p:cNvPicPr>
          <p:nvPr>
            <p:custDataLst>
              <p:tags r:id="rId4"/>
            </p:custDataLst>
          </p:nvPr>
        </p:nvPicPr>
        <p:blipFill>
          <a:blip r:embed="rId11">
            <a:extLst>
              <a:ext uri="{28A0092B-C50C-407E-A947-70E740481C1C}">
                <a14:useLocalDpi xmlns:a14="http://schemas.microsoft.com/office/drawing/2010/main" val="0"/>
              </a:ext>
            </a:extLst>
          </a:blip>
          <a:srcRect/>
          <a:stretch>
            <a:fillRect/>
          </a:stretch>
        </p:blipFill>
        <p:spPr bwMode="auto">
          <a:xfrm>
            <a:off x="5659190" y="608313"/>
            <a:ext cx="1497013"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4390" name="Picture 6" title="Fractal &quot;tree&quot; example"/>
          <p:cNvPicPr>
            <a:picLocks noChangeAspect="1" noChangeArrowheads="1"/>
          </p:cNvPicPr>
          <p:nvPr>
            <p:custDataLst>
              <p:tags r:id="rId5"/>
            </p:custDataLst>
          </p:nvPr>
        </p:nvPicPr>
        <p:blipFill>
          <a:blip r:embed="rId12">
            <a:extLst>
              <a:ext uri="{28A0092B-C50C-407E-A947-70E740481C1C}">
                <a14:useLocalDpi xmlns:a14="http://schemas.microsoft.com/office/drawing/2010/main" val="0"/>
              </a:ext>
            </a:extLst>
          </a:blip>
          <a:srcRect/>
          <a:stretch>
            <a:fillRect/>
          </a:stretch>
        </p:blipFill>
        <p:spPr bwMode="auto">
          <a:xfrm>
            <a:off x="232441" y="4647847"/>
            <a:ext cx="2402604" cy="1829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4391" name="Picture 7" title="Path-finding in a grid example"/>
          <p:cNvPicPr>
            <a:picLocks noChangeAspect="1" noChangeArrowheads="1"/>
          </p:cNvPicPr>
          <p:nvPr>
            <p:custDataLst>
              <p:tags r:id="rId6"/>
            </p:custDataLst>
          </p:nvPr>
        </p:nvPicPr>
        <p:blipFill>
          <a:blip r:embed="rId13">
            <a:extLst>
              <a:ext uri="{28A0092B-C50C-407E-A947-70E740481C1C}">
                <a14:useLocalDpi xmlns:a14="http://schemas.microsoft.com/office/drawing/2010/main" val="0"/>
              </a:ext>
            </a:extLst>
          </a:blip>
          <a:srcRect/>
          <a:stretch>
            <a:fillRect/>
          </a:stretch>
        </p:blipFill>
        <p:spPr bwMode="auto">
          <a:xfrm>
            <a:off x="6334125" y="3364979"/>
            <a:ext cx="1981200" cy="132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4393" name="Picture 9" descr="assignment3-highlight" title="Boggle word game example"/>
          <p:cNvPicPr>
            <a:picLocks noChangeAspect="1" noChangeArrowheads="1"/>
          </p:cNvPicPr>
          <p:nvPr>
            <p:custDataLst>
              <p:tags r:id="rId7"/>
            </p:custDataLst>
          </p:nvPr>
        </p:nvPicPr>
        <p:blipFill>
          <a:blip r:embed="rId14">
            <a:extLst>
              <a:ext uri="{28A0092B-C50C-407E-A947-70E740481C1C}">
                <a14:useLocalDpi xmlns:a14="http://schemas.microsoft.com/office/drawing/2010/main" val="0"/>
              </a:ext>
            </a:extLst>
          </a:blip>
          <a:srcRect/>
          <a:stretch>
            <a:fillRect/>
          </a:stretch>
        </p:blipFill>
        <p:spPr bwMode="auto">
          <a:xfrm>
            <a:off x="7581900" y="5029200"/>
            <a:ext cx="1257300"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403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sz="2400" dirty="0" smtClean="0"/>
              <a:t>What is this class about?</a:t>
            </a:r>
            <a:endParaRPr lang="en-US" sz="2400" dirty="0"/>
          </a:p>
        </p:txBody>
      </p:sp>
      <p:sp>
        <p:nvSpPr>
          <p:cNvPr id="5" name="Text Placeholder 4"/>
          <p:cNvSpPr>
            <a:spLocks noGrp="1"/>
          </p:cNvSpPr>
          <p:nvPr>
            <p:ph type="body" sz="half" idx="2"/>
            <p:custDataLst>
              <p:tags r:id="rId2"/>
            </p:custDataLst>
          </p:nvPr>
        </p:nvSpPr>
        <p:spPr/>
        <p:txBody>
          <a:bodyPr>
            <a:normAutofit/>
          </a:bodyPr>
          <a:lstStyle/>
          <a:p>
            <a:r>
              <a:rPr lang="en-US" sz="1800" cap="none" spc="0" dirty="0" smtClean="0"/>
              <a:t>What do we mean by “abstractions”?</a:t>
            </a:r>
            <a:endParaRPr lang="en-US" sz="1800" cap="none" spc="0" dirty="0"/>
          </a:p>
        </p:txBody>
      </p:sp>
      <p:pic>
        <p:nvPicPr>
          <p:cNvPr id="3" name="Picture Placeholder 2" descr="Colorful abstract ink drawing." title="Abstract art"/>
          <p:cNvPicPr>
            <a:picLocks noGrp="1" noChangeAspect="1"/>
          </p:cNvPicPr>
          <p:nvPr>
            <p:ph type="pic" sz="quarter" idx="13"/>
            <p:custDataLst>
              <p:tags r:id="rId3"/>
            </p:custDataLst>
          </p:nvPr>
        </p:nvPicPr>
        <p:blipFill>
          <a:blip r:embed="rId7">
            <a:extLst>
              <a:ext uri="{28A0092B-C50C-407E-A947-70E740481C1C}">
                <a14:useLocalDpi xmlns:a14="http://schemas.microsoft.com/office/drawing/2010/main" val="0"/>
              </a:ext>
            </a:extLst>
          </a:blip>
          <a:srcRect/>
          <a:stretch>
            <a:fillRect/>
          </a:stretch>
        </p:blipFill>
        <p:spPr>
          <a:xfrm>
            <a:off x="4978034" y="708452"/>
            <a:ext cx="3666169" cy="4888225"/>
          </a:xfrm>
        </p:spPr>
      </p:pic>
      <p:sp>
        <p:nvSpPr>
          <p:cNvPr id="6" name="Rectangle 5"/>
          <p:cNvSpPr/>
          <p:nvPr>
            <p:custDataLst>
              <p:tags r:id="rId4"/>
            </p:custDataLst>
          </p:nvPr>
        </p:nvSpPr>
        <p:spPr>
          <a:xfrm>
            <a:off x="5285577" y="6103575"/>
            <a:ext cx="4572000" cy="215444"/>
          </a:xfrm>
          <a:prstGeom prst="rect">
            <a:avLst/>
          </a:prstGeom>
        </p:spPr>
        <p:txBody>
          <a:bodyPr>
            <a:spAutoFit/>
          </a:bodyPr>
          <a:lstStyle/>
          <a:p>
            <a:r>
              <a:rPr lang="en-US" sz="800" dirty="0">
                <a:solidFill>
                  <a:srgbClr val="000000"/>
                </a:solidFill>
                <a:latin typeface="Arial" panose="020B0604020202020204" pitchFamily="34" charset="0"/>
              </a:rPr>
              <a:t>This file is licensed under the </a:t>
            </a:r>
            <a:r>
              <a:rPr lang="en-US" sz="800" b="0" i="0" u="none" strike="noStrike" dirty="0" smtClean="0">
                <a:solidFill>
                  <a:srgbClr val="663366"/>
                </a:solidFill>
                <a:effectLst/>
                <a:latin typeface="Arial" panose="020B0604020202020204" pitchFamily="34" charset="0"/>
                <a:hlinkClick r:id="rId8" tooltip="w:en:Creative Commons"/>
              </a:rPr>
              <a:t>Creative Commons</a:t>
            </a:r>
            <a:r>
              <a:rPr lang="en-US" sz="800" dirty="0">
                <a:solidFill>
                  <a:srgbClr val="000000"/>
                </a:solidFill>
                <a:latin typeface="Arial" panose="020B0604020202020204" pitchFamily="34" charset="0"/>
              </a:rPr>
              <a:t> </a:t>
            </a:r>
            <a:r>
              <a:rPr lang="en-US" sz="800" b="0" i="0" u="none" strike="noStrike" dirty="0" smtClean="0">
                <a:solidFill>
                  <a:srgbClr val="663366"/>
                </a:solidFill>
                <a:effectLst/>
                <a:latin typeface="Arial" panose="020B0604020202020204" pitchFamily="34" charset="0"/>
                <a:hlinkClick r:id="rId9"/>
              </a:rPr>
              <a:t>Attribution 3.0 </a:t>
            </a:r>
            <a:r>
              <a:rPr lang="en-US" sz="800" b="0" i="0" u="none" strike="noStrike" dirty="0" err="1" smtClean="0">
                <a:solidFill>
                  <a:srgbClr val="663366"/>
                </a:solidFill>
                <a:effectLst/>
                <a:latin typeface="Arial" panose="020B0604020202020204" pitchFamily="34" charset="0"/>
                <a:hlinkClick r:id="rId9"/>
              </a:rPr>
              <a:t>Unported</a:t>
            </a:r>
            <a:r>
              <a:rPr lang="en-US" sz="800" dirty="0">
                <a:solidFill>
                  <a:srgbClr val="000000"/>
                </a:solidFill>
                <a:latin typeface="Arial" panose="020B0604020202020204" pitchFamily="34" charset="0"/>
              </a:rPr>
              <a:t> license.</a:t>
            </a:r>
            <a:endParaRPr lang="en-US" sz="800" dirty="0"/>
          </a:p>
        </p:txBody>
      </p:sp>
      <p:sp>
        <p:nvSpPr>
          <p:cNvPr id="7" name="Rectangle 6"/>
          <p:cNvSpPr/>
          <p:nvPr>
            <p:custDataLst>
              <p:tags r:id="rId5"/>
            </p:custDataLst>
          </p:nvPr>
        </p:nvSpPr>
        <p:spPr>
          <a:xfrm>
            <a:off x="6944642" y="5907670"/>
            <a:ext cx="1253869" cy="215444"/>
          </a:xfrm>
          <a:prstGeom prst="rect">
            <a:avLst/>
          </a:prstGeom>
        </p:spPr>
        <p:txBody>
          <a:bodyPr wrap="none">
            <a:spAutoFit/>
          </a:bodyPr>
          <a:lstStyle/>
          <a:p>
            <a:r>
              <a:rPr lang="en-US" sz="800" b="0" i="0" u="none" strike="noStrike" dirty="0" err="1" smtClean="0">
                <a:solidFill>
                  <a:srgbClr val="A55858"/>
                </a:solidFill>
                <a:effectLst/>
                <a:latin typeface="Arial" panose="020B0604020202020204" pitchFamily="34" charset="0"/>
                <a:hlinkClick r:id="rId10" tooltip="User:Colatina (page does not exist)"/>
              </a:rPr>
              <a:t>Colatina</a:t>
            </a:r>
            <a:r>
              <a:rPr lang="en-US" sz="800" dirty="0">
                <a:solidFill>
                  <a:srgbClr val="000000"/>
                </a:solidFill>
                <a:latin typeface="Arial" panose="020B0604020202020204" pitchFamily="34" charset="0"/>
              </a:rPr>
              <a:t>, Carlos </a:t>
            </a:r>
            <a:r>
              <a:rPr lang="en-US" sz="800" dirty="0" err="1">
                <a:solidFill>
                  <a:srgbClr val="000000"/>
                </a:solidFill>
                <a:latin typeface="Arial" panose="020B0604020202020204" pitchFamily="34" charset="0"/>
              </a:rPr>
              <a:t>Nemer</a:t>
            </a:r>
            <a:endParaRPr lang="en-US" sz="800" dirty="0"/>
          </a:p>
        </p:txBody>
      </p:sp>
    </p:spTree>
    <p:extLst>
      <p:ext uri="{BB962C8B-B14F-4D97-AF65-F5344CB8AC3E}">
        <p14:creationId xmlns:p14="http://schemas.microsoft.com/office/powerpoint/2010/main" val="794970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A wooden model of the human body." title="Human Body"/>
          <p:cNvPicPr>
            <a:picLocks noChangeAspect="1"/>
          </p:cNvPicPr>
          <p:nvPr>
            <p:custDataLst>
              <p:tags r:id="rId1"/>
            </p:custDataLst>
          </p:nvPr>
        </p:nvPicPr>
        <p:blipFill>
          <a:blip r:embed="rId5">
            <a:lum/>
            <a:alphaModFix/>
          </a:blip>
          <a:srcRect/>
          <a:stretch>
            <a:fillRect/>
          </a:stretch>
        </p:blipFill>
        <p:spPr>
          <a:xfrm>
            <a:off x="2280960" y="0"/>
            <a:ext cx="4569431" cy="6857968"/>
          </a:xfrm>
          <a:prstGeom prst="rect">
            <a:avLst/>
          </a:prstGeom>
          <a:noFill/>
          <a:ln>
            <a:noFill/>
          </a:ln>
        </p:spPr>
      </p:pic>
      <p:sp>
        <p:nvSpPr>
          <p:cNvPr id="3" name="TextBox 2"/>
          <p:cNvSpPr txBox="1"/>
          <p:nvPr>
            <p:custDataLst>
              <p:tags r:id="rId2"/>
            </p:custDataLst>
          </p:nvPr>
        </p:nvSpPr>
        <p:spPr>
          <a:xfrm>
            <a:off x="2511727" y="6636217"/>
            <a:ext cx="6631706" cy="288904"/>
          </a:xfrm>
          <a:prstGeom prst="rect">
            <a:avLst/>
          </a:prstGeom>
          <a:noFill/>
          <a:ln>
            <a:noFill/>
          </a:ln>
        </p:spPr>
        <p:txBody>
          <a:bodyPr vert="horz" wrap="none" lIns="81639" tIns="40820" rIns="81639" bIns="40820" compatLnSpc="0">
            <a:spAutoFit/>
          </a:bodyPr>
          <a:lstStyle/>
          <a:p>
            <a:pPr algn="r" hangingPunct="0"/>
            <a:r>
              <a:rPr lang="en-US" sz="1400">
                <a:solidFill>
                  <a:srgbClr val="C0C0C0"/>
                </a:solidFill>
                <a:latin typeface="Arial" pitchFamily="18"/>
                <a:ea typeface="Droid Sans Fallback" pitchFamily="2"/>
                <a:cs typeface="Lohit Hindi" pitchFamily="2"/>
              </a:rPr>
              <a:t>http://www.publicdomainpictures.net/pictures/10000/velka/1-1265899974oKJ9.jpg</a:t>
            </a:r>
          </a:p>
        </p:txBody>
      </p:sp>
    </p:spTree>
    <p:extLst>
      <p:ext uri="{BB962C8B-B14F-4D97-AF65-F5344CB8AC3E}">
        <p14:creationId xmlns:p14="http://schemas.microsoft.com/office/powerpoint/2010/main" val="4224594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A model of the human body with a circle at each joint, and the circles connected by arrows. The diagram represents the connections between body parts." title="Human Body with joints highlighted"/>
          <p:cNvPicPr>
            <a:picLocks noChangeAspect="1"/>
          </p:cNvPicPr>
          <p:nvPr>
            <p:custDataLst>
              <p:tags r:id="rId1"/>
            </p:custDataLst>
          </p:nvPr>
        </p:nvPicPr>
        <p:blipFill>
          <a:blip r:embed="rId30">
            <a:lum/>
            <a:alphaModFix/>
          </a:blip>
          <a:srcRect/>
          <a:stretch>
            <a:fillRect/>
          </a:stretch>
        </p:blipFill>
        <p:spPr>
          <a:xfrm>
            <a:off x="2280960" y="0"/>
            <a:ext cx="4569431" cy="6857968"/>
          </a:xfrm>
          <a:prstGeom prst="rect">
            <a:avLst/>
          </a:prstGeom>
          <a:noFill/>
          <a:ln>
            <a:noFill/>
            <a:tailEnd type="arrow"/>
          </a:ln>
        </p:spPr>
      </p:pic>
      <p:sp>
        <p:nvSpPr>
          <p:cNvPr id="3" name="TextBox 2"/>
          <p:cNvSpPr txBox="1"/>
          <p:nvPr>
            <p:custDataLst>
              <p:tags r:id="rId2"/>
            </p:custDataLst>
          </p:nvPr>
        </p:nvSpPr>
        <p:spPr>
          <a:xfrm>
            <a:off x="2511727" y="6636217"/>
            <a:ext cx="6631706" cy="288904"/>
          </a:xfrm>
          <a:prstGeom prst="rect">
            <a:avLst/>
          </a:prstGeom>
          <a:noFill/>
          <a:ln>
            <a:noFill/>
            <a:tailEnd type="arrow"/>
          </a:ln>
        </p:spPr>
        <p:txBody>
          <a:bodyPr vert="horz" wrap="none" lIns="81639" tIns="40820" rIns="81639" bIns="40820" compatLnSpc="0">
            <a:spAutoFit/>
          </a:bodyPr>
          <a:lstStyle/>
          <a:p>
            <a:pPr algn="r" hangingPunct="0"/>
            <a:r>
              <a:rPr lang="en-US" sz="1400" dirty="0">
                <a:solidFill>
                  <a:srgbClr val="C0C0C0"/>
                </a:solidFill>
                <a:latin typeface="Arial" pitchFamily="18"/>
                <a:ea typeface="Droid Sans Fallback" pitchFamily="2"/>
                <a:cs typeface="Lohit Hindi" pitchFamily="2"/>
              </a:rPr>
              <a:t>http://www.publicdomainpictures.net/pictures/10000/velka/1-1265899974oKJ9.jpg</a:t>
            </a:r>
          </a:p>
        </p:txBody>
      </p:sp>
      <p:sp>
        <p:nvSpPr>
          <p:cNvPr id="4" name="Freeform 3"/>
          <p:cNvSpPr/>
          <p:nvPr>
            <p:custDataLst>
              <p:tags r:id="rId3"/>
            </p:custDataLst>
          </p:nvPr>
        </p:nvSpPr>
        <p:spPr>
          <a:xfrm>
            <a:off x="3110400" y="5599308"/>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5" name="Freeform 4"/>
          <p:cNvSpPr/>
          <p:nvPr>
            <p:custDataLst>
              <p:tags r:id="rId4"/>
            </p:custDataLst>
          </p:nvPr>
        </p:nvSpPr>
        <p:spPr>
          <a:xfrm>
            <a:off x="3317760" y="4147635"/>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6" name="Freeform 5"/>
          <p:cNvSpPr/>
          <p:nvPr>
            <p:custDataLst>
              <p:tags r:id="rId5"/>
            </p:custDataLst>
          </p:nvPr>
        </p:nvSpPr>
        <p:spPr>
          <a:xfrm>
            <a:off x="4354560" y="3525490"/>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7" name="Freeform 6"/>
          <p:cNvSpPr/>
          <p:nvPr>
            <p:custDataLst>
              <p:tags r:id="rId6"/>
            </p:custDataLst>
          </p:nvPr>
        </p:nvSpPr>
        <p:spPr>
          <a:xfrm>
            <a:off x="4769280" y="4769781"/>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8" name="Freeform 7"/>
          <p:cNvSpPr/>
          <p:nvPr>
            <p:custDataLst>
              <p:tags r:id="rId7"/>
            </p:custDataLst>
          </p:nvPr>
        </p:nvSpPr>
        <p:spPr>
          <a:xfrm>
            <a:off x="6220800" y="5184544"/>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9" name="Freeform 8"/>
          <p:cNvSpPr/>
          <p:nvPr>
            <p:custDataLst>
              <p:tags r:id="rId8"/>
            </p:custDataLst>
          </p:nvPr>
        </p:nvSpPr>
        <p:spPr>
          <a:xfrm>
            <a:off x="4561920" y="2695963"/>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0" name="Freeform 9"/>
          <p:cNvSpPr/>
          <p:nvPr>
            <p:custDataLst>
              <p:tags r:id="rId9"/>
            </p:custDataLst>
          </p:nvPr>
        </p:nvSpPr>
        <p:spPr>
          <a:xfrm>
            <a:off x="2488319" y="2903345"/>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1" name="Freeform 10"/>
          <p:cNvSpPr/>
          <p:nvPr>
            <p:custDataLst>
              <p:tags r:id="rId10"/>
            </p:custDataLst>
          </p:nvPr>
        </p:nvSpPr>
        <p:spPr>
          <a:xfrm>
            <a:off x="3939840" y="2695963"/>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2" name="Freeform 11"/>
          <p:cNvSpPr/>
          <p:nvPr>
            <p:custDataLst>
              <p:tags r:id="rId11"/>
            </p:custDataLst>
          </p:nvPr>
        </p:nvSpPr>
        <p:spPr>
          <a:xfrm>
            <a:off x="4147200" y="2073817"/>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3" name="Freeform 12"/>
          <p:cNvSpPr/>
          <p:nvPr>
            <p:custDataLst>
              <p:tags r:id="rId12"/>
            </p:custDataLst>
          </p:nvPr>
        </p:nvSpPr>
        <p:spPr>
          <a:xfrm>
            <a:off x="5293395" y="1866436"/>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4" name="Freeform 13"/>
          <p:cNvSpPr/>
          <p:nvPr>
            <p:custDataLst>
              <p:tags r:id="rId13"/>
            </p:custDataLst>
          </p:nvPr>
        </p:nvSpPr>
        <p:spPr>
          <a:xfrm>
            <a:off x="5838735" y="3001320"/>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5" name="Freeform 14"/>
          <p:cNvSpPr/>
          <p:nvPr>
            <p:custDataLst>
              <p:tags r:id="rId14"/>
            </p:custDataLst>
          </p:nvPr>
        </p:nvSpPr>
        <p:spPr>
          <a:xfrm rot="1035600">
            <a:off x="4024088" y="745207"/>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cxnSp>
        <p:nvCxnSpPr>
          <p:cNvPr id="16" name="Straight Arrow Connector 15"/>
          <p:cNvCxnSpPr>
            <a:stCxn id="5" idx="8"/>
            <a:endCxn id="4" idx="4"/>
          </p:cNvCxnSpPr>
          <p:nvPr>
            <p:custDataLst>
              <p:tags r:id="rId15"/>
            </p:custDataLst>
          </p:nvPr>
        </p:nvCxnSpPr>
        <p:spPr>
          <a:xfrm flipH="1">
            <a:off x="3317760" y="4562399"/>
            <a:ext cx="207360" cy="1036909"/>
          </a:xfrm>
          <a:prstGeom prst="straightConnector1">
            <a:avLst/>
          </a:prstGeom>
          <a:noFill/>
          <a:ln w="0">
            <a:solidFill>
              <a:srgbClr val="000000"/>
            </a:solidFill>
            <a:prstDash val="solid"/>
            <a:tailEnd type="arrow"/>
          </a:ln>
        </p:spPr>
      </p:cxnSp>
      <p:cxnSp>
        <p:nvCxnSpPr>
          <p:cNvPr id="17" name="Straight Arrow Connector 16"/>
          <p:cNvCxnSpPr>
            <a:stCxn id="6" idx="7"/>
            <a:endCxn id="5" idx="11"/>
          </p:cNvCxnSpPr>
          <p:nvPr>
            <p:custDataLst>
              <p:tags r:id="rId16"/>
            </p:custDataLst>
          </p:nvPr>
        </p:nvCxnSpPr>
        <p:spPr>
          <a:xfrm flipH="1">
            <a:off x="3671751" y="3879518"/>
            <a:ext cx="743539" cy="328853"/>
          </a:xfrm>
          <a:prstGeom prst="straightConnector1">
            <a:avLst/>
          </a:prstGeom>
          <a:noFill/>
          <a:ln w="0">
            <a:solidFill>
              <a:srgbClr val="000000"/>
            </a:solidFill>
            <a:prstDash val="solid"/>
            <a:tailEnd type="arrow"/>
          </a:ln>
        </p:spPr>
      </p:cxnSp>
      <p:cxnSp>
        <p:nvCxnSpPr>
          <p:cNvPr id="18" name="Straight Arrow Connector 17"/>
          <p:cNvCxnSpPr>
            <a:stCxn id="6" idx="9"/>
            <a:endCxn id="7" idx="5"/>
          </p:cNvCxnSpPr>
          <p:nvPr>
            <p:custDataLst>
              <p:tags r:id="rId17"/>
            </p:custDataLst>
          </p:nvPr>
        </p:nvCxnSpPr>
        <p:spPr>
          <a:xfrm>
            <a:off x="4708550" y="3879518"/>
            <a:ext cx="121459" cy="950999"/>
          </a:xfrm>
          <a:prstGeom prst="straightConnector1">
            <a:avLst/>
          </a:prstGeom>
          <a:noFill/>
          <a:ln w="0">
            <a:solidFill>
              <a:srgbClr val="000000"/>
            </a:solidFill>
            <a:prstDash val="solid"/>
            <a:tailEnd type="arrow"/>
          </a:ln>
        </p:spPr>
      </p:cxnSp>
      <p:cxnSp>
        <p:nvCxnSpPr>
          <p:cNvPr id="19" name="Straight Arrow Connector 18"/>
          <p:cNvCxnSpPr>
            <a:stCxn id="7" idx="9"/>
            <a:endCxn id="8" idx="5"/>
          </p:cNvCxnSpPr>
          <p:nvPr>
            <p:custDataLst>
              <p:tags r:id="rId18"/>
            </p:custDataLst>
          </p:nvPr>
        </p:nvCxnSpPr>
        <p:spPr>
          <a:xfrm>
            <a:off x="5123271" y="5123808"/>
            <a:ext cx="1158259" cy="121472"/>
          </a:xfrm>
          <a:prstGeom prst="straightConnector1">
            <a:avLst/>
          </a:prstGeom>
          <a:noFill/>
          <a:ln w="0">
            <a:solidFill>
              <a:srgbClr val="000000"/>
            </a:solidFill>
            <a:prstDash val="solid"/>
            <a:tailEnd type="arrow"/>
          </a:ln>
        </p:spPr>
      </p:cxnSp>
      <p:cxnSp>
        <p:nvCxnSpPr>
          <p:cNvPr id="20" name="Straight Arrow Connector 19"/>
          <p:cNvCxnSpPr>
            <a:stCxn id="9" idx="8"/>
            <a:endCxn id="6" idx="4"/>
          </p:cNvCxnSpPr>
          <p:nvPr>
            <p:custDataLst>
              <p:tags r:id="rId19"/>
            </p:custDataLst>
          </p:nvPr>
        </p:nvCxnSpPr>
        <p:spPr>
          <a:xfrm flipH="1">
            <a:off x="4561920" y="3110726"/>
            <a:ext cx="207360" cy="414764"/>
          </a:xfrm>
          <a:prstGeom prst="straightConnector1">
            <a:avLst/>
          </a:prstGeom>
          <a:noFill/>
          <a:ln w="0">
            <a:solidFill>
              <a:srgbClr val="000000"/>
            </a:solidFill>
            <a:prstDash val="solid"/>
            <a:tailEnd type="arrow"/>
          </a:ln>
        </p:spPr>
      </p:cxnSp>
      <p:cxnSp>
        <p:nvCxnSpPr>
          <p:cNvPr id="21" name="Straight Arrow Connector 20"/>
          <p:cNvCxnSpPr>
            <a:stCxn id="26" idx="8"/>
            <a:endCxn id="9" idx="4"/>
          </p:cNvCxnSpPr>
          <p:nvPr>
            <p:custDataLst>
              <p:tags r:id="rId20"/>
            </p:custDataLst>
          </p:nvPr>
        </p:nvCxnSpPr>
        <p:spPr>
          <a:xfrm>
            <a:off x="4493019" y="2042068"/>
            <a:ext cx="276261" cy="653896"/>
          </a:xfrm>
          <a:prstGeom prst="straightConnector1">
            <a:avLst/>
          </a:prstGeom>
          <a:noFill/>
          <a:ln w="0">
            <a:solidFill>
              <a:srgbClr val="000000"/>
            </a:solidFill>
            <a:prstDash val="solid"/>
            <a:tailEnd type="arrow"/>
          </a:ln>
        </p:spPr>
      </p:cxnSp>
      <p:cxnSp>
        <p:nvCxnSpPr>
          <p:cNvPr id="22" name="Straight Arrow Connector 21"/>
          <p:cNvCxnSpPr>
            <a:stCxn id="12" idx="7"/>
            <a:endCxn id="11" idx="4"/>
          </p:cNvCxnSpPr>
          <p:nvPr>
            <p:custDataLst>
              <p:tags r:id="rId21"/>
            </p:custDataLst>
          </p:nvPr>
        </p:nvCxnSpPr>
        <p:spPr>
          <a:xfrm flipH="1">
            <a:off x="4147200" y="2427845"/>
            <a:ext cx="60729" cy="268118"/>
          </a:xfrm>
          <a:prstGeom prst="straightConnector1">
            <a:avLst/>
          </a:prstGeom>
          <a:noFill/>
          <a:ln w="0">
            <a:solidFill>
              <a:srgbClr val="000000"/>
            </a:solidFill>
            <a:prstDash val="solid"/>
            <a:tailEnd type="arrow"/>
          </a:ln>
        </p:spPr>
      </p:cxnSp>
      <p:cxnSp>
        <p:nvCxnSpPr>
          <p:cNvPr id="23" name="Straight Arrow Connector 22"/>
          <p:cNvCxnSpPr>
            <a:stCxn id="11" idx="6"/>
            <a:endCxn id="10" idx="10"/>
          </p:cNvCxnSpPr>
          <p:nvPr>
            <p:custDataLst>
              <p:tags r:id="rId22"/>
            </p:custDataLst>
          </p:nvPr>
        </p:nvCxnSpPr>
        <p:spPr>
          <a:xfrm flipH="1">
            <a:off x="2903039" y="2903345"/>
            <a:ext cx="1036801" cy="207382"/>
          </a:xfrm>
          <a:prstGeom prst="straightConnector1">
            <a:avLst/>
          </a:prstGeom>
          <a:noFill/>
          <a:ln w="0">
            <a:solidFill>
              <a:srgbClr val="000000"/>
            </a:solidFill>
            <a:prstDash val="solid"/>
            <a:tailEnd type="arrow"/>
          </a:ln>
        </p:spPr>
      </p:cxnSp>
      <p:cxnSp>
        <p:nvCxnSpPr>
          <p:cNvPr id="24" name="Straight Arrow Connector 23"/>
          <p:cNvCxnSpPr>
            <a:stCxn id="13" idx="9"/>
            <a:endCxn id="14" idx="4"/>
          </p:cNvCxnSpPr>
          <p:nvPr>
            <p:custDataLst>
              <p:tags r:id="rId23"/>
            </p:custDataLst>
          </p:nvPr>
        </p:nvCxnSpPr>
        <p:spPr>
          <a:xfrm>
            <a:off x="5647385" y="2220464"/>
            <a:ext cx="398710" cy="780857"/>
          </a:xfrm>
          <a:prstGeom prst="straightConnector1">
            <a:avLst/>
          </a:prstGeom>
          <a:noFill/>
          <a:ln w="0">
            <a:solidFill>
              <a:srgbClr val="000000"/>
            </a:solidFill>
            <a:prstDash val="solid"/>
            <a:tailEnd type="arrow"/>
          </a:ln>
        </p:spPr>
      </p:cxnSp>
      <p:cxnSp>
        <p:nvCxnSpPr>
          <p:cNvPr id="25" name="Straight Arrow Connector 24"/>
          <p:cNvCxnSpPr>
            <a:stCxn id="26" idx="4"/>
            <a:endCxn id="15" idx="8"/>
          </p:cNvCxnSpPr>
          <p:nvPr>
            <p:custDataLst>
              <p:tags r:id="rId24"/>
            </p:custDataLst>
          </p:nvPr>
        </p:nvCxnSpPr>
        <p:spPr>
          <a:xfrm flipH="1" flipV="1">
            <a:off x="4169923" y="1150632"/>
            <a:ext cx="442062" cy="494102"/>
          </a:xfrm>
          <a:prstGeom prst="straightConnector1">
            <a:avLst/>
          </a:prstGeom>
          <a:noFill/>
          <a:ln w="0">
            <a:solidFill>
              <a:srgbClr val="000000"/>
            </a:solidFill>
            <a:prstDash val="solid"/>
            <a:tailEnd type="arrow"/>
          </a:ln>
        </p:spPr>
      </p:cxnSp>
      <p:sp>
        <p:nvSpPr>
          <p:cNvPr id="26" name="Freeform 25"/>
          <p:cNvSpPr/>
          <p:nvPr>
            <p:custDataLst>
              <p:tags r:id="rId25"/>
            </p:custDataLst>
          </p:nvPr>
        </p:nvSpPr>
        <p:spPr>
          <a:xfrm rot="1000200">
            <a:off x="4345142" y="1636019"/>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cxnSp>
        <p:nvCxnSpPr>
          <p:cNvPr id="27" name="Straight Arrow Connector 26"/>
          <p:cNvCxnSpPr>
            <a:stCxn id="26" idx="6"/>
            <a:endCxn id="12" idx="4"/>
          </p:cNvCxnSpPr>
          <p:nvPr>
            <p:custDataLst>
              <p:tags r:id="rId26"/>
            </p:custDataLst>
          </p:nvPr>
        </p:nvCxnSpPr>
        <p:spPr>
          <a:xfrm>
            <a:off x="4353856" y="1783912"/>
            <a:ext cx="704" cy="289906"/>
          </a:xfrm>
          <a:prstGeom prst="straightConnector1">
            <a:avLst/>
          </a:prstGeom>
          <a:noFill/>
          <a:ln w="0">
            <a:solidFill>
              <a:srgbClr val="000000"/>
            </a:solidFill>
            <a:prstDash val="solid"/>
            <a:tailEnd type="arrow"/>
          </a:ln>
        </p:spPr>
      </p:cxnSp>
      <p:cxnSp>
        <p:nvCxnSpPr>
          <p:cNvPr id="28" name="Straight Arrow Connector 27"/>
          <p:cNvCxnSpPr>
            <a:stCxn id="26" idx="9"/>
            <a:endCxn id="13" idx="6"/>
          </p:cNvCxnSpPr>
          <p:nvPr>
            <p:custDataLst>
              <p:tags r:id="rId27"/>
            </p:custDataLst>
          </p:nvPr>
        </p:nvCxnSpPr>
        <p:spPr>
          <a:xfrm>
            <a:off x="4650908" y="2025951"/>
            <a:ext cx="642487" cy="47867"/>
          </a:xfrm>
          <a:prstGeom prst="straightConnector1">
            <a:avLst/>
          </a:prstGeom>
          <a:noFill/>
          <a:ln w="0">
            <a:solidFill>
              <a:srgbClr val="000000"/>
            </a:solidFill>
            <a:prstDash val="solid"/>
            <a:tailEnd type="arrow"/>
          </a:ln>
        </p:spPr>
      </p:cxnSp>
    </p:spTree>
    <p:extLst>
      <p:ext uri="{BB962C8B-B14F-4D97-AF65-F5344CB8AC3E}">
        <p14:creationId xmlns:p14="http://schemas.microsoft.com/office/powerpoint/2010/main" val="3075604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1" descr="A diagram of the parts of speech of a simple sentence.&#10;" title="Sentence diagram"/>
          <p:cNvSpPr/>
          <p:nvPr>
            <p:custDataLst>
              <p:tags r:id="rId1"/>
            </p:custDataLst>
          </p:nvPr>
        </p:nvSpPr>
        <p:spPr>
          <a:xfrm>
            <a:off x="3317760" y="414764"/>
            <a:ext cx="186624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6">
              <a:lumMod val="20000"/>
              <a:lumOff val="80000"/>
            </a:schemeClr>
          </a:solidFill>
          <a:ln w="0">
            <a:solidFill>
              <a:schemeClr val="accent6"/>
            </a:solidFill>
            <a:prstDash val="solid"/>
          </a:ln>
        </p:spPr>
        <p:txBody>
          <a:bodyPr vert="horz" wrap="none" lIns="81639" tIns="40820" rIns="81639" bIns="40820" anchor="ctr" anchorCtr="0" compatLnSpc="0"/>
          <a:lstStyle/>
          <a:p>
            <a:pPr algn="ctr" hangingPunct="0"/>
            <a:r>
              <a:rPr lang="en-US" sz="2400" dirty="0">
                <a:latin typeface="Arial" pitchFamily="18"/>
                <a:ea typeface="Droid Sans Fallback" pitchFamily="2"/>
                <a:cs typeface="Lohit Hindi" pitchFamily="2"/>
              </a:rPr>
              <a:t>Sentence</a:t>
            </a:r>
          </a:p>
        </p:txBody>
      </p:sp>
      <p:sp>
        <p:nvSpPr>
          <p:cNvPr id="3" name="Freeform 2"/>
          <p:cNvSpPr/>
          <p:nvPr>
            <p:custDataLst>
              <p:tags r:id="rId2"/>
            </p:custDataLst>
          </p:nvPr>
        </p:nvSpPr>
        <p:spPr>
          <a:xfrm>
            <a:off x="1036800" y="1866436"/>
            <a:ext cx="165888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6">
              <a:lumMod val="20000"/>
              <a:lumOff val="80000"/>
            </a:schemeClr>
          </a:solidFill>
          <a:ln w="0">
            <a:solidFill>
              <a:schemeClr val="accent6"/>
            </a:solidFill>
            <a:prstDash val="solid"/>
          </a:ln>
        </p:spPr>
        <p:txBody>
          <a:bodyPr vert="horz" wrap="none" lIns="81639" tIns="40820" rIns="81639" bIns="40820" anchor="ctr" anchorCtr="0" compatLnSpc="0"/>
          <a:lstStyle/>
          <a:p>
            <a:pPr algn="ctr" hangingPunct="0"/>
            <a:r>
              <a:rPr lang="en-US" sz="2400" dirty="0">
                <a:latin typeface="Arial" pitchFamily="18"/>
                <a:ea typeface="Droid Sans Fallback" pitchFamily="2"/>
                <a:cs typeface="Lohit Hindi" pitchFamily="2"/>
              </a:rPr>
              <a:t>Subject</a:t>
            </a:r>
          </a:p>
        </p:txBody>
      </p:sp>
      <p:sp>
        <p:nvSpPr>
          <p:cNvPr id="4" name="Freeform 3"/>
          <p:cNvSpPr/>
          <p:nvPr>
            <p:custDataLst>
              <p:tags r:id="rId3"/>
            </p:custDataLst>
          </p:nvPr>
        </p:nvSpPr>
        <p:spPr>
          <a:xfrm>
            <a:off x="3110400" y="1866436"/>
            <a:ext cx="228096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6">
              <a:lumMod val="20000"/>
              <a:lumOff val="80000"/>
            </a:schemeClr>
          </a:solidFill>
          <a:ln w="0">
            <a:solidFill>
              <a:schemeClr val="accent6"/>
            </a:solidFill>
            <a:prstDash val="solid"/>
          </a:ln>
        </p:spPr>
        <p:txBody>
          <a:bodyPr vert="horz" wrap="none" lIns="81639" tIns="40820" rIns="81639" bIns="40820" anchor="ctr" anchorCtr="0" compatLnSpc="0"/>
          <a:lstStyle/>
          <a:p>
            <a:pPr algn="ctr" hangingPunct="0"/>
            <a:r>
              <a:rPr lang="en-US" sz="2400" dirty="0">
                <a:latin typeface="Arial" pitchFamily="18"/>
                <a:ea typeface="Droid Sans Fallback" pitchFamily="2"/>
                <a:cs typeface="Lohit Hindi" pitchFamily="2"/>
              </a:rPr>
              <a:t>Verb Phrase</a:t>
            </a:r>
          </a:p>
        </p:txBody>
      </p:sp>
      <p:sp>
        <p:nvSpPr>
          <p:cNvPr id="5" name="Freeform 4"/>
          <p:cNvSpPr/>
          <p:nvPr>
            <p:custDataLst>
              <p:tags r:id="rId4"/>
            </p:custDataLst>
          </p:nvPr>
        </p:nvSpPr>
        <p:spPr>
          <a:xfrm>
            <a:off x="6013440" y="1866436"/>
            <a:ext cx="165888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6">
              <a:lumMod val="20000"/>
              <a:lumOff val="80000"/>
            </a:schemeClr>
          </a:solidFill>
          <a:ln w="0">
            <a:solidFill>
              <a:schemeClr val="accent6"/>
            </a:solidFill>
            <a:prstDash val="solid"/>
          </a:ln>
        </p:spPr>
        <p:txBody>
          <a:bodyPr vert="horz" wrap="none" lIns="81639" tIns="40820" rIns="81639" bIns="40820" anchor="ctr" anchorCtr="0" compatLnSpc="0"/>
          <a:lstStyle/>
          <a:p>
            <a:pPr algn="ctr" hangingPunct="0"/>
            <a:r>
              <a:rPr lang="en-US" sz="2400">
                <a:latin typeface="Arial" pitchFamily="18"/>
                <a:ea typeface="Droid Sans Fallback" pitchFamily="2"/>
                <a:cs typeface="Lohit Hindi" pitchFamily="2"/>
              </a:rPr>
              <a:t>Object</a:t>
            </a:r>
          </a:p>
        </p:txBody>
      </p:sp>
      <p:sp>
        <p:nvSpPr>
          <p:cNvPr id="6" name="Freeform 5"/>
          <p:cNvSpPr/>
          <p:nvPr>
            <p:custDataLst>
              <p:tags r:id="rId5"/>
            </p:custDataLst>
          </p:nvPr>
        </p:nvSpPr>
        <p:spPr>
          <a:xfrm>
            <a:off x="1036800" y="5599308"/>
            <a:ext cx="165888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w="0">
            <a:solidFill>
              <a:schemeClr val="bg1"/>
            </a:solidFill>
            <a:prstDash val="solid"/>
          </a:ln>
        </p:spPr>
        <p:txBody>
          <a:bodyPr vert="horz" wrap="none" lIns="81639" tIns="40820" rIns="81639" bIns="40820" anchor="ctr" anchorCtr="0" compatLnSpc="0"/>
          <a:lstStyle/>
          <a:p>
            <a:pPr algn="ctr" hangingPunct="0"/>
            <a:r>
              <a:rPr lang="en-US" sz="2400" dirty="0" smtClean="0">
                <a:latin typeface="Arial" pitchFamily="18"/>
                <a:ea typeface="Droid Sans Fallback" pitchFamily="2"/>
                <a:cs typeface="Lohit Hindi" pitchFamily="2"/>
              </a:rPr>
              <a:t>CS106B</a:t>
            </a:r>
            <a:endParaRPr lang="en-US" sz="2400" dirty="0">
              <a:latin typeface="Arial" pitchFamily="18"/>
              <a:ea typeface="Droid Sans Fallback" pitchFamily="2"/>
              <a:cs typeface="Lohit Hindi" pitchFamily="2"/>
            </a:endParaRPr>
          </a:p>
        </p:txBody>
      </p:sp>
      <p:sp>
        <p:nvSpPr>
          <p:cNvPr id="7" name="Freeform 6"/>
          <p:cNvSpPr/>
          <p:nvPr>
            <p:custDataLst>
              <p:tags r:id="rId6"/>
            </p:custDataLst>
          </p:nvPr>
        </p:nvSpPr>
        <p:spPr>
          <a:xfrm>
            <a:off x="2903041" y="3732872"/>
            <a:ext cx="1244159"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6">
              <a:lumMod val="20000"/>
              <a:lumOff val="80000"/>
            </a:schemeClr>
          </a:solidFill>
          <a:ln w="0">
            <a:solidFill>
              <a:schemeClr val="accent6"/>
            </a:solidFill>
            <a:prstDash val="solid"/>
          </a:ln>
        </p:spPr>
        <p:txBody>
          <a:bodyPr vert="horz" wrap="none" lIns="81639" tIns="40820" rIns="81639" bIns="40820" anchor="ctr" anchorCtr="0" compatLnSpc="0"/>
          <a:lstStyle/>
          <a:p>
            <a:pPr algn="ctr" hangingPunct="0"/>
            <a:r>
              <a:rPr lang="en-US" sz="2400" dirty="0">
                <a:latin typeface="Arial" pitchFamily="18"/>
                <a:ea typeface="Droid Sans Fallback" pitchFamily="2"/>
                <a:cs typeface="Lohit Hindi" pitchFamily="2"/>
              </a:rPr>
              <a:t>Adverb</a:t>
            </a:r>
          </a:p>
        </p:txBody>
      </p:sp>
      <p:sp>
        <p:nvSpPr>
          <p:cNvPr id="8" name="Freeform 7"/>
          <p:cNvSpPr/>
          <p:nvPr>
            <p:custDataLst>
              <p:tags r:id="rId7"/>
            </p:custDataLst>
          </p:nvPr>
        </p:nvSpPr>
        <p:spPr>
          <a:xfrm>
            <a:off x="4354560" y="3732872"/>
            <a:ext cx="103680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6">
              <a:lumMod val="20000"/>
              <a:lumOff val="80000"/>
            </a:schemeClr>
          </a:solidFill>
          <a:ln w="0">
            <a:solidFill>
              <a:schemeClr val="accent6"/>
            </a:solidFill>
            <a:prstDash val="solid"/>
          </a:ln>
        </p:spPr>
        <p:txBody>
          <a:bodyPr vert="horz" wrap="none" lIns="81639" tIns="40820" rIns="81639" bIns="40820" anchor="ctr" anchorCtr="0" compatLnSpc="0"/>
          <a:lstStyle/>
          <a:p>
            <a:pPr algn="ctr" hangingPunct="0"/>
            <a:r>
              <a:rPr lang="en-US" sz="2400" dirty="0">
                <a:latin typeface="Arial" pitchFamily="18"/>
                <a:ea typeface="Droid Sans Fallback" pitchFamily="2"/>
                <a:cs typeface="Lohit Hindi" pitchFamily="2"/>
              </a:rPr>
              <a:t>Verb</a:t>
            </a:r>
          </a:p>
        </p:txBody>
      </p:sp>
      <p:sp>
        <p:nvSpPr>
          <p:cNvPr id="9" name="Freeform 8"/>
          <p:cNvSpPr/>
          <p:nvPr>
            <p:custDataLst>
              <p:tags r:id="rId8"/>
            </p:custDataLst>
          </p:nvPr>
        </p:nvSpPr>
        <p:spPr>
          <a:xfrm>
            <a:off x="5598721" y="3732872"/>
            <a:ext cx="1244159"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6">
              <a:lumMod val="20000"/>
              <a:lumOff val="80000"/>
            </a:schemeClr>
          </a:solidFill>
          <a:ln w="0">
            <a:solidFill>
              <a:schemeClr val="accent6"/>
            </a:solidFill>
            <a:prstDash val="solid"/>
          </a:ln>
        </p:spPr>
        <p:txBody>
          <a:bodyPr vert="horz" wrap="none" lIns="81639" tIns="40820" rIns="81639" bIns="40820" anchor="ctr" anchorCtr="0" compatLnSpc="0"/>
          <a:lstStyle/>
          <a:p>
            <a:pPr algn="ctr" hangingPunct="0"/>
            <a:r>
              <a:rPr lang="en-US" sz="1600" dirty="0">
                <a:latin typeface="Arial" pitchFamily="18"/>
                <a:ea typeface="Droid Sans Fallback" pitchFamily="2"/>
                <a:cs typeface="Lohit Hindi" pitchFamily="2"/>
              </a:rPr>
              <a:t>Possessive</a:t>
            </a:r>
          </a:p>
        </p:txBody>
      </p:sp>
      <p:sp>
        <p:nvSpPr>
          <p:cNvPr id="10" name="Freeform 9"/>
          <p:cNvSpPr/>
          <p:nvPr>
            <p:custDataLst>
              <p:tags r:id="rId9"/>
            </p:custDataLst>
          </p:nvPr>
        </p:nvSpPr>
        <p:spPr>
          <a:xfrm>
            <a:off x="7050240" y="3732872"/>
            <a:ext cx="103680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6">
              <a:lumMod val="20000"/>
              <a:lumOff val="80000"/>
            </a:schemeClr>
          </a:solidFill>
          <a:ln w="0">
            <a:solidFill>
              <a:schemeClr val="accent6"/>
            </a:solidFill>
            <a:prstDash val="solid"/>
          </a:ln>
        </p:spPr>
        <p:txBody>
          <a:bodyPr vert="horz" wrap="none" lIns="81639" tIns="40820" rIns="81639" bIns="40820" anchor="ctr" anchorCtr="0" compatLnSpc="0"/>
          <a:lstStyle/>
          <a:p>
            <a:pPr algn="ctr" hangingPunct="0"/>
            <a:r>
              <a:rPr lang="en-US" sz="2400" dirty="0">
                <a:latin typeface="Arial" pitchFamily="18"/>
                <a:ea typeface="Droid Sans Fallback" pitchFamily="2"/>
                <a:cs typeface="Lohit Hindi" pitchFamily="2"/>
              </a:rPr>
              <a:t>Noun</a:t>
            </a:r>
          </a:p>
        </p:txBody>
      </p:sp>
      <p:sp>
        <p:nvSpPr>
          <p:cNvPr id="11" name="Freeform 10"/>
          <p:cNvSpPr/>
          <p:nvPr>
            <p:custDataLst>
              <p:tags r:id="rId10"/>
            </p:custDataLst>
          </p:nvPr>
        </p:nvSpPr>
        <p:spPr>
          <a:xfrm>
            <a:off x="2903041" y="5599308"/>
            <a:ext cx="1244159"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w="0">
            <a:solidFill>
              <a:schemeClr val="bg1"/>
            </a:solidFill>
            <a:prstDash val="solid"/>
          </a:ln>
        </p:spPr>
        <p:txBody>
          <a:bodyPr vert="horz" wrap="none" lIns="81639" tIns="40820" rIns="81639" bIns="40820" anchor="ctr" anchorCtr="0" compatLnSpc="0"/>
          <a:lstStyle/>
          <a:p>
            <a:pPr algn="ctr" hangingPunct="0"/>
            <a:r>
              <a:rPr lang="en-US" sz="2400" dirty="0">
                <a:latin typeface="Arial" pitchFamily="18"/>
                <a:ea typeface="Droid Sans Fallback" pitchFamily="2"/>
                <a:cs typeface="Lohit Hindi" pitchFamily="2"/>
              </a:rPr>
              <a:t>totally</a:t>
            </a:r>
          </a:p>
        </p:txBody>
      </p:sp>
      <p:sp>
        <p:nvSpPr>
          <p:cNvPr id="12" name="Freeform 11"/>
          <p:cNvSpPr/>
          <p:nvPr>
            <p:custDataLst>
              <p:tags r:id="rId11"/>
            </p:custDataLst>
          </p:nvPr>
        </p:nvSpPr>
        <p:spPr>
          <a:xfrm>
            <a:off x="4354560" y="5599308"/>
            <a:ext cx="103680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w="0">
            <a:solidFill>
              <a:schemeClr val="bg1"/>
            </a:solidFill>
            <a:prstDash val="solid"/>
          </a:ln>
        </p:spPr>
        <p:txBody>
          <a:bodyPr vert="horz" wrap="none" lIns="81639" tIns="40820" rIns="81639" bIns="40820" anchor="ctr" anchorCtr="0" compatLnSpc="0"/>
          <a:lstStyle/>
          <a:p>
            <a:pPr algn="ctr" hangingPunct="0"/>
            <a:r>
              <a:rPr lang="en-US" sz="2400">
                <a:latin typeface="Arial" pitchFamily="18"/>
                <a:ea typeface="Droid Sans Fallback" pitchFamily="2"/>
                <a:cs typeface="Lohit Hindi" pitchFamily="2"/>
              </a:rPr>
              <a:t>rocks</a:t>
            </a:r>
          </a:p>
        </p:txBody>
      </p:sp>
      <p:sp>
        <p:nvSpPr>
          <p:cNvPr id="13" name="Freeform 12"/>
          <p:cNvSpPr/>
          <p:nvPr>
            <p:custDataLst>
              <p:tags r:id="rId12"/>
            </p:custDataLst>
          </p:nvPr>
        </p:nvSpPr>
        <p:spPr>
          <a:xfrm>
            <a:off x="5598721" y="5599308"/>
            <a:ext cx="1244159"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w="0">
            <a:solidFill>
              <a:schemeClr val="bg1"/>
            </a:solidFill>
            <a:prstDash val="solid"/>
          </a:ln>
        </p:spPr>
        <p:txBody>
          <a:bodyPr vert="horz" wrap="none" lIns="81639" tIns="40820" rIns="81639" bIns="40820" anchor="ctr" anchorCtr="0" compatLnSpc="0"/>
          <a:lstStyle/>
          <a:p>
            <a:pPr algn="ctr" hangingPunct="0"/>
            <a:r>
              <a:rPr lang="en-US" sz="2400">
                <a:latin typeface="Arial" pitchFamily="18"/>
                <a:ea typeface="Droid Sans Fallback" pitchFamily="2"/>
                <a:cs typeface="Lohit Hindi" pitchFamily="2"/>
              </a:rPr>
              <a:t>my</a:t>
            </a:r>
          </a:p>
        </p:txBody>
      </p:sp>
      <p:sp>
        <p:nvSpPr>
          <p:cNvPr id="14" name="Freeform 13"/>
          <p:cNvSpPr/>
          <p:nvPr>
            <p:custDataLst>
              <p:tags r:id="rId13"/>
            </p:custDataLst>
          </p:nvPr>
        </p:nvSpPr>
        <p:spPr>
          <a:xfrm>
            <a:off x="7050240" y="5599308"/>
            <a:ext cx="103680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w="0">
            <a:solidFill>
              <a:schemeClr val="bg1"/>
            </a:solidFill>
            <a:prstDash val="solid"/>
          </a:ln>
        </p:spPr>
        <p:txBody>
          <a:bodyPr vert="horz" wrap="none" lIns="81639" tIns="40820" rIns="81639" bIns="40820" anchor="ctr" anchorCtr="0" compatLnSpc="0"/>
          <a:lstStyle/>
          <a:p>
            <a:pPr algn="ctr" hangingPunct="0"/>
            <a:r>
              <a:rPr lang="en-US" sz="2400" dirty="0">
                <a:latin typeface="Arial" pitchFamily="18"/>
                <a:ea typeface="Droid Sans Fallback" pitchFamily="2"/>
                <a:cs typeface="Lohit Hindi" pitchFamily="2"/>
              </a:rPr>
              <a:t>socks</a:t>
            </a:r>
          </a:p>
        </p:txBody>
      </p:sp>
      <p:cxnSp>
        <p:nvCxnSpPr>
          <p:cNvPr id="15" name="Straight Arrow Connector 14"/>
          <p:cNvCxnSpPr>
            <a:stCxn id="3" idx="2"/>
            <a:endCxn id="27" idx="0"/>
          </p:cNvCxnSpPr>
          <p:nvPr>
            <p:custDataLst>
              <p:tags r:id="rId14"/>
            </p:custDataLst>
          </p:nvPr>
        </p:nvCxnSpPr>
        <p:spPr>
          <a:xfrm flipH="1">
            <a:off x="1866240" y="2695963"/>
            <a:ext cx="1" cy="1036909"/>
          </a:xfrm>
          <a:prstGeom prst="straightConnector1">
            <a:avLst/>
          </a:prstGeom>
          <a:noFill/>
          <a:ln w="0">
            <a:solidFill>
              <a:srgbClr val="000000"/>
            </a:solidFill>
            <a:prstDash val="solid"/>
            <a:tailEnd type="arrow"/>
          </a:ln>
        </p:spPr>
      </p:cxnSp>
      <p:cxnSp>
        <p:nvCxnSpPr>
          <p:cNvPr id="16" name="Straight Arrow Connector 15"/>
          <p:cNvCxnSpPr>
            <a:stCxn id="7" idx="2"/>
            <a:endCxn id="11" idx="0"/>
          </p:cNvCxnSpPr>
          <p:nvPr>
            <p:custDataLst>
              <p:tags r:id="rId15"/>
            </p:custDataLst>
          </p:nvPr>
        </p:nvCxnSpPr>
        <p:spPr>
          <a:xfrm>
            <a:off x="3525120" y="4562399"/>
            <a:ext cx="0" cy="1036909"/>
          </a:xfrm>
          <a:prstGeom prst="straightConnector1">
            <a:avLst/>
          </a:prstGeom>
          <a:noFill/>
          <a:ln w="0">
            <a:solidFill>
              <a:srgbClr val="000000"/>
            </a:solidFill>
            <a:prstDash val="solid"/>
            <a:tailEnd type="arrow"/>
          </a:ln>
        </p:spPr>
      </p:cxnSp>
      <p:cxnSp>
        <p:nvCxnSpPr>
          <p:cNvPr id="17" name="Straight Arrow Connector 16"/>
          <p:cNvCxnSpPr>
            <a:stCxn id="8" idx="2"/>
            <a:endCxn id="12" idx="0"/>
          </p:cNvCxnSpPr>
          <p:nvPr>
            <p:custDataLst>
              <p:tags r:id="rId16"/>
            </p:custDataLst>
          </p:nvPr>
        </p:nvCxnSpPr>
        <p:spPr>
          <a:xfrm>
            <a:off x="4872960" y="4562399"/>
            <a:ext cx="0" cy="1036909"/>
          </a:xfrm>
          <a:prstGeom prst="straightConnector1">
            <a:avLst/>
          </a:prstGeom>
          <a:noFill/>
          <a:ln w="0">
            <a:solidFill>
              <a:srgbClr val="000000"/>
            </a:solidFill>
            <a:prstDash val="solid"/>
            <a:tailEnd type="arrow"/>
          </a:ln>
        </p:spPr>
      </p:cxnSp>
      <p:cxnSp>
        <p:nvCxnSpPr>
          <p:cNvPr id="18" name="Straight Arrow Connector 17"/>
          <p:cNvCxnSpPr>
            <a:endCxn id="13" idx="0"/>
          </p:cNvCxnSpPr>
          <p:nvPr>
            <p:custDataLst>
              <p:tags r:id="rId17"/>
            </p:custDataLst>
          </p:nvPr>
        </p:nvCxnSpPr>
        <p:spPr>
          <a:xfrm>
            <a:off x="6220800" y="4562399"/>
            <a:ext cx="0" cy="1036909"/>
          </a:xfrm>
          <a:prstGeom prst="straightConnector1">
            <a:avLst/>
          </a:prstGeom>
          <a:noFill/>
          <a:ln w="0">
            <a:solidFill>
              <a:srgbClr val="000000"/>
            </a:solidFill>
            <a:prstDash val="solid"/>
            <a:tailEnd type="arrow"/>
          </a:ln>
        </p:spPr>
      </p:cxnSp>
      <p:cxnSp>
        <p:nvCxnSpPr>
          <p:cNvPr id="19" name="Straight Arrow Connector 18"/>
          <p:cNvCxnSpPr>
            <a:stCxn id="10" idx="2"/>
            <a:endCxn id="14" idx="0"/>
          </p:cNvCxnSpPr>
          <p:nvPr>
            <p:custDataLst>
              <p:tags r:id="rId18"/>
            </p:custDataLst>
          </p:nvPr>
        </p:nvCxnSpPr>
        <p:spPr>
          <a:xfrm>
            <a:off x="7568640" y="4562399"/>
            <a:ext cx="0" cy="1036909"/>
          </a:xfrm>
          <a:prstGeom prst="straightConnector1">
            <a:avLst/>
          </a:prstGeom>
          <a:noFill/>
          <a:ln w="0">
            <a:solidFill>
              <a:srgbClr val="000000"/>
            </a:solidFill>
            <a:prstDash val="solid"/>
            <a:tailEnd type="arrow"/>
          </a:ln>
        </p:spPr>
      </p:cxnSp>
      <p:cxnSp>
        <p:nvCxnSpPr>
          <p:cNvPr id="20" name="Straight Arrow Connector 19"/>
          <p:cNvCxnSpPr>
            <a:stCxn id="4" idx="2"/>
            <a:endCxn id="7" idx="0"/>
          </p:cNvCxnSpPr>
          <p:nvPr>
            <p:custDataLst>
              <p:tags r:id="rId19"/>
            </p:custDataLst>
          </p:nvPr>
        </p:nvCxnSpPr>
        <p:spPr>
          <a:xfrm flipH="1">
            <a:off x="3525120" y="2695963"/>
            <a:ext cx="725760" cy="1036909"/>
          </a:xfrm>
          <a:prstGeom prst="straightConnector1">
            <a:avLst/>
          </a:prstGeom>
          <a:noFill/>
          <a:ln w="0">
            <a:solidFill>
              <a:srgbClr val="000000"/>
            </a:solidFill>
            <a:prstDash val="solid"/>
            <a:tailEnd type="arrow"/>
          </a:ln>
        </p:spPr>
      </p:cxnSp>
      <p:cxnSp>
        <p:nvCxnSpPr>
          <p:cNvPr id="21" name="Straight Arrow Connector 20"/>
          <p:cNvCxnSpPr>
            <a:stCxn id="4" idx="2"/>
            <a:endCxn id="8" idx="0"/>
          </p:cNvCxnSpPr>
          <p:nvPr>
            <p:custDataLst>
              <p:tags r:id="rId20"/>
            </p:custDataLst>
          </p:nvPr>
        </p:nvCxnSpPr>
        <p:spPr>
          <a:xfrm>
            <a:off x="4250880" y="2695963"/>
            <a:ext cx="622080" cy="1036909"/>
          </a:xfrm>
          <a:prstGeom prst="straightConnector1">
            <a:avLst/>
          </a:prstGeom>
          <a:noFill/>
          <a:ln w="0">
            <a:solidFill>
              <a:srgbClr val="000000"/>
            </a:solidFill>
            <a:prstDash val="solid"/>
            <a:tailEnd type="arrow"/>
          </a:ln>
        </p:spPr>
      </p:cxnSp>
      <p:cxnSp>
        <p:nvCxnSpPr>
          <p:cNvPr id="22" name="Straight Arrow Connector 21"/>
          <p:cNvCxnSpPr>
            <a:stCxn id="5" idx="2"/>
            <a:endCxn id="9" idx="0"/>
          </p:cNvCxnSpPr>
          <p:nvPr>
            <p:custDataLst>
              <p:tags r:id="rId21"/>
            </p:custDataLst>
          </p:nvPr>
        </p:nvCxnSpPr>
        <p:spPr>
          <a:xfrm flipH="1">
            <a:off x="6220800" y="2695963"/>
            <a:ext cx="622080" cy="1036909"/>
          </a:xfrm>
          <a:prstGeom prst="straightConnector1">
            <a:avLst/>
          </a:prstGeom>
          <a:noFill/>
          <a:ln w="0">
            <a:solidFill>
              <a:srgbClr val="000000"/>
            </a:solidFill>
            <a:prstDash val="solid"/>
            <a:tailEnd type="arrow"/>
          </a:ln>
        </p:spPr>
      </p:cxnSp>
      <p:cxnSp>
        <p:nvCxnSpPr>
          <p:cNvPr id="23" name="Straight Arrow Connector 22"/>
          <p:cNvCxnSpPr>
            <a:stCxn id="5" idx="2"/>
            <a:endCxn id="10" idx="0"/>
          </p:cNvCxnSpPr>
          <p:nvPr>
            <p:custDataLst>
              <p:tags r:id="rId22"/>
            </p:custDataLst>
          </p:nvPr>
        </p:nvCxnSpPr>
        <p:spPr>
          <a:xfrm>
            <a:off x="6842880" y="2695963"/>
            <a:ext cx="725760" cy="1036909"/>
          </a:xfrm>
          <a:prstGeom prst="straightConnector1">
            <a:avLst/>
          </a:prstGeom>
          <a:noFill/>
          <a:ln w="0">
            <a:solidFill>
              <a:srgbClr val="000000"/>
            </a:solidFill>
            <a:prstDash val="solid"/>
            <a:tailEnd type="arrow"/>
          </a:ln>
        </p:spPr>
      </p:cxnSp>
      <p:cxnSp>
        <p:nvCxnSpPr>
          <p:cNvPr id="24" name="Straight Arrow Connector 23"/>
          <p:cNvCxnSpPr>
            <a:stCxn id="2" idx="2"/>
            <a:endCxn id="3" idx="0"/>
          </p:cNvCxnSpPr>
          <p:nvPr>
            <p:custDataLst>
              <p:tags r:id="rId23"/>
            </p:custDataLst>
          </p:nvPr>
        </p:nvCxnSpPr>
        <p:spPr>
          <a:xfrm flipH="1">
            <a:off x="1866240" y="1244291"/>
            <a:ext cx="2384640" cy="622145"/>
          </a:xfrm>
          <a:prstGeom prst="straightConnector1">
            <a:avLst/>
          </a:prstGeom>
          <a:noFill/>
          <a:ln w="0">
            <a:solidFill>
              <a:srgbClr val="000000"/>
            </a:solidFill>
            <a:prstDash val="solid"/>
            <a:tailEnd type="arrow"/>
          </a:ln>
        </p:spPr>
      </p:cxnSp>
      <p:cxnSp>
        <p:nvCxnSpPr>
          <p:cNvPr id="25" name="Straight Arrow Connector 24"/>
          <p:cNvCxnSpPr>
            <a:stCxn id="2" idx="2"/>
          </p:cNvCxnSpPr>
          <p:nvPr>
            <p:custDataLst>
              <p:tags r:id="rId24"/>
            </p:custDataLst>
          </p:nvPr>
        </p:nvCxnSpPr>
        <p:spPr>
          <a:xfrm>
            <a:off x="4250717" y="1244290"/>
            <a:ext cx="0" cy="622146"/>
          </a:xfrm>
          <a:prstGeom prst="straightConnector1">
            <a:avLst/>
          </a:prstGeom>
          <a:noFill/>
          <a:ln w="0">
            <a:solidFill>
              <a:srgbClr val="000000"/>
            </a:solidFill>
            <a:prstDash val="solid"/>
            <a:tailEnd type="arrow"/>
          </a:ln>
        </p:spPr>
      </p:cxnSp>
      <p:cxnSp>
        <p:nvCxnSpPr>
          <p:cNvPr id="26" name="Straight Arrow Connector 25"/>
          <p:cNvCxnSpPr>
            <a:stCxn id="2" idx="2"/>
            <a:endCxn id="5" idx="0"/>
          </p:cNvCxnSpPr>
          <p:nvPr>
            <p:custDataLst>
              <p:tags r:id="rId25"/>
            </p:custDataLst>
          </p:nvPr>
        </p:nvCxnSpPr>
        <p:spPr>
          <a:xfrm>
            <a:off x="4250880" y="1244291"/>
            <a:ext cx="2592000" cy="622145"/>
          </a:xfrm>
          <a:prstGeom prst="straightConnector1">
            <a:avLst/>
          </a:prstGeom>
          <a:noFill/>
          <a:ln w="0">
            <a:solidFill>
              <a:srgbClr val="000000"/>
            </a:solidFill>
            <a:prstDash val="solid"/>
            <a:tailEnd type="arrow"/>
          </a:ln>
        </p:spPr>
      </p:cxnSp>
      <p:sp>
        <p:nvSpPr>
          <p:cNvPr id="27" name="Freeform 26"/>
          <p:cNvSpPr/>
          <p:nvPr>
            <p:custDataLst>
              <p:tags r:id="rId26"/>
            </p:custDataLst>
          </p:nvPr>
        </p:nvSpPr>
        <p:spPr>
          <a:xfrm>
            <a:off x="1244160" y="3732872"/>
            <a:ext cx="1244159"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6">
              <a:lumMod val="20000"/>
              <a:lumOff val="80000"/>
            </a:schemeClr>
          </a:solidFill>
          <a:ln w="0">
            <a:solidFill>
              <a:schemeClr val="accent6"/>
            </a:solidFill>
            <a:prstDash val="solid"/>
          </a:ln>
        </p:spPr>
        <p:txBody>
          <a:bodyPr vert="horz" wrap="none" lIns="81639" tIns="40820" rIns="81639" bIns="40820" anchor="ctr" anchorCtr="0" compatLnSpc="0"/>
          <a:lstStyle/>
          <a:p>
            <a:pPr algn="ctr" hangingPunct="0"/>
            <a:r>
              <a:rPr lang="en-US" sz="2400">
                <a:latin typeface="Arial" pitchFamily="18"/>
                <a:ea typeface="Droid Sans Fallback" pitchFamily="2"/>
                <a:cs typeface="Lohit Hindi" pitchFamily="2"/>
              </a:rPr>
              <a:t>Noun</a:t>
            </a:r>
          </a:p>
        </p:txBody>
      </p:sp>
      <p:cxnSp>
        <p:nvCxnSpPr>
          <p:cNvPr id="28" name="Straight Arrow Connector 27"/>
          <p:cNvCxnSpPr>
            <a:stCxn id="27" idx="2"/>
            <a:endCxn id="6" idx="0"/>
          </p:cNvCxnSpPr>
          <p:nvPr>
            <p:custDataLst>
              <p:tags r:id="rId27"/>
            </p:custDataLst>
          </p:nvPr>
        </p:nvCxnSpPr>
        <p:spPr>
          <a:xfrm>
            <a:off x="1866240" y="4562399"/>
            <a:ext cx="1" cy="1036909"/>
          </a:xfrm>
          <a:prstGeom prst="straightConnector1">
            <a:avLst/>
          </a:prstGeom>
          <a:noFill/>
          <a:ln w="0">
            <a:solidFill>
              <a:srgbClr val="000000"/>
            </a:solidFill>
            <a:prstDash val="solid"/>
            <a:tailEnd type="arrow"/>
          </a:ln>
        </p:spPr>
      </p:cxnSp>
    </p:spTree>
    <p:extLst>
      <p:ext uri="{BB962C8B-B14F-4D97-AF65-F5344CB8AC3E}">
        <p14:creationId xmlns:p14="http://schemas.microsoft.com/office/powerpoint/2010/main" val="3720661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Class="entr"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Class="entr"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Class="entr"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Class="entr"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Class="entr"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1" descr="The part of speech labels have been removed, revealing simply the hierarchical nature of the sentence structure." title="Abstracted Sentence Diagram"/>
          <p:cNvSpPr/>
          <p:nvPr>
            <p:custDataLst>
              <p:tags r:id="rId1"/>
            </p:custDataLst>
          </p:nvPr>
        </p:nvSpPr>
        <p:spPr>
          <a:xfrm>
            <a:off x="3317760" y="414764"/>
            <a:ext cx="186624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none" lIns="81639" tIns="40820" rIns="81639" bIns="40820" anchor="ctr" anchorCtr="0" compatLnSpc="0"/>
          <a:lstStyle/>
          <a:p>
            <a:pPr algn="ctr" hangingPunct="0"/>
            <a:endParaRPr lang="en-US" sz="2400" dirty="0">
              <a:latin typeface="Arial" pitchFamily="18"/>
              <a:ea typeface="Droid Sans Fallback" pitchFamily="2"/>
              <a:cs typeface="Lohit Hindi" pitchFamily="2"/>
            </a:endParaRPr>
          </a:p>
        </p:txBody>
      </p:sp>
      <p:sp>
        <p:nvSpPr>
          <p:cNvPr id="3" name="Freeform 2"/>
          <p:cNvSpPr/>
          <p:nvPr>
            <p:custDataLst>
              <p:tags r:id="rId2"/>
            </p:custDataLst>
          </p:nvPr>
        </p:nvSpPr>
        <p:spPr>
          <a:xfrm>
            <a:off x="1036800" y="1866436"/>
            <a:ext cx="165888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none" lIns="81639" tIns="40820" rIns="81639" bIns="40820" anchor="ctr" anchorCtr="0" compatLnSpc="0"/>
          <a:lstStyle/>
          <a:p>
            <a:pPr algn="ctr" hangingPunct="0"/>
            <a:endParaRPr lang="en-US" sz="2400" dirty="0">
              <a:latin typeface="Arial" pitchFamily="18"/>
              <a:ea typeface="Droid Sans Fallback" pitchFamily="2"/>
              <a:cs typeface="Lohit Hindi" pitchFamily="2"/>
            </a:endParaRPr>
          </a:p>
        </p:txBody>
      </p:sp>
      <p:sp>
        <p:nvSpPr>
          <p:cNvPr id="4" name="Freeform 3"/>
          <p:cNvSpPr/>
          <p:nvPr>
            <p:custDataLst>
              <p:tags r:id="rId3"/>
            </p:custDataLst>
          </p:nvPr>
        </p:nvSpPr>
        <p:spPr>
          <a:xfrm>
            <a:off x="3110400" y="1866436"/>
            <a:ext cx="228096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none" lIns="81639" tIns="40820" rIns="81639" bIns="40820" anchor="ctr" anchorCtr="0" compatLnSpc="0"/>
          <a:lstStyle/>
          <a:p>
            <a:pPr algn="ctr" hangingPunct="0"/>
            <a:endParaRPr lang="en-US" sz="2400" dirty="0">
              <a:latin typeface="Arial" pitchFamily="18"/>
              <a:ea typeface="Droid Sans Fallback" pitchFamily="2"/>
              <a:cs typeface="Lohit Hindi" pitchFamily="2"/>
            </a:endParaRPr>
          </a:p>
        </p:txBody>
      </p:sp>
      <p:sp>
        <p:nvSpPr>
          <p:cNvPr id="5" name="Freeform 4"/>
          <p:cNvSpPr/>
          <p:nvPr>
            <p:custDataLst>
              <p:tags r:id="rId4"/>
            </p:custDataLst>
          </p:nvPr>
        </p:nvSpPr>
        <p:spPr>
          <a:xfrm>
            <a:off x="6013440" y="1866436"/>
            <a:ext cx="165888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none" lIns="81639" tIns="40820" rIns="81639" bIns="40820" anchor="ctr" anchorCtr="0" compatLnSpc="0"/>
          <a:lstStyle/>
          <a:p>
            <a:pPr algn="ctr" hangingPunct="0"/>
            <a:endParaRPr lang="en-US" sz="2400" dirty="0">
              <a:latin typeface="Arial" pitchFamily="18"/>
              <a:ea typeface="Droid Sans Fallback" pitchFamily="2"/>
              <a:cs typeface="Lohit Hindi" pitchFamily="2"/>
            </a:endParaRPr>
          </a:p>
        </p:txBody>
      </p:sp>
      <p:sp>
        <p:nvSpPr>
          <p:cNvPr id="6" name="Freeform 5"/>
          <p:cNvSpPr/>
          <p:nvPr>
            <p:custDataLst>
              <p:tags r:id="rId5"/>
            </p:custDataLst>
          </p:nvPr>
        </p:nvSpPr>
        <p:spPr>
          <a:xfrm>
            <a:off x="1036800" y="5599308"/>
            <a:ext cx="165888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w="0">
            <a:solidFill>
              <a:schemeClr val="bg1"/>
            </a:solidFill>
            <a:prstDash val="solid"/>
          </a:ln>
        </p:spPr>
        <p:txBody>
          <a:bodyPr vert="horz" wrap="none" lIns="81639" tIns="40820" rIns="81639" bIns="40820" anchor="ctr" anchorCtr="0" compatLnSpc="0"/>
          <a:lstStyle/>
          <a:p>
            <a:pPr algn="ctr" hangingPunct="0"/>
            <a:r>
              <a:rPr lang="en-US" sz="2400" dirty="0" smtClean="0">
                <a:latin typeface="Arial" pitchFamily="18"/>
                <a:ea typeface="Droid Sans Fallback" pitchFamily="2"/>
                <a:cs typeface="Lohit Hindi" pitchFamily="2"/>
              </a:rPr>
              <a:t>CS106B</a:t>
            </a:r>
            <a:endParaRPr lang="en-US" sz="2400" dirty="0">
              <a:latin typeface="Arial" pitchFamily="18"/>
              <a:ea typeface="Droid Sans Fallback" pitchFamily="2"/>
              <a:cs typeface="Lohit Hindi" pitchFamily="2"/>
            </a:endParaRPr>
          </a:p>
        </p:txBody>
      </p:sp>
      <p:sp>
        <p:nvSpPr>
          <p:cNvPr id="7" name="Freeform 6"/>
          <p:cNvSpPr/>
          <p:nvPr>
            <p:custDataLst>
              <p:tags r:id="rId6"/>
            </p:custDataLst>
          </p:nvPr>
        </p:nvSpPr>
        <p:spPr>
          <a:xfrm>
            <a:off x="2903041" y="3732872"/>
            <a:ext cx="1244159"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none" lIns="81639" tIns="40820" rIns="81639" bIns="40820" anchor="ctr" anchorCtr="0" compatLnSpc="0"/>
          <a:lstStyle/>
          <a:p>
            <a:pPr algn="ctr" hangingPunct="0"/>
            <a:endParaRPr lang="en-US" sz="2400" dirty="0">
              <a:latin typeface="Arial" pitchFamily="18"/>
              <a:ea typeface="Droid Sans Fallback" pitchFamily="2"/>
              <a:cs typeface="Lohit Hindi" pitchFamily="2"/>
            </a:endParaRPr>
          </a:p>
        </p:txBody>
      </p:sp>
      <p:sp>
        <p:nvSpPr>
          <p:cNvPr id="8" name="Freeform 7"/>
          <p:cNvSpPr/>
          <p:nvPr>
            <p:custDataLst>
              <p:tags r:id="rId7"/>
            </p:custDataLst>
          </p:nvPr>
        </p:nvSpPr>
        <p:spPr>
          <a:xfrm>
            <a:off x="4354560" y="3732872"/>
            <a:ext cx="103680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none" lIns="81639" tIns="40820" rIns="81639" bIns="40820" anchor="ctr" anchorCtr="0" compatLnSpc="0"/>
          <a:lstStyle/>
          <a:p>
            <a:pPr algn="ctr" hangingPunct="0"/>
            <a:endParaRPr lang="en-US" sz="2400" dirty="0">
              <a:latin typeface="Arial" pitchFamily="18"/>
              <a:ea typeface="Droid Sans Fallback" pitchFamily="2"/>
              <a:cs typeface="Lohit Hindi" pitchFamily="2"/>
            </a:endParaRPr>
          </a:p>
        </p:txBody>
      </p:sp>
      <p:sp>
        <p:nvSpPr>
          <p:cNvPr id="9" name="Freeform 8"/>
          <p:cNvSpPr/>
          <p:nvPr>
            <p:custDataLst>
              <p:tags r:id="rId8"/>
            </p:custDataLst>
          </p:nvPr>
        </p:nvSpPr>
        <p:spPr>
          <a:xfrm>
            <a:off x="5598721" y="3732872"/>
            <a:ext cx="1244159"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none" lIns="81639" tIns="40820" rIns="81639" bIns="40820" anchor="ctr" anchorCtr="0" compatLnSpc="0"/>
          <a:lstStyle/>
          <a:p>
            <a:pPr algn="ctr" hangingPunct="0"/>
            <a:endParaRPr lang="en-US" sz="1600" dirty="0">
              <a:latin typeface="Arial" pitchFamily="18"/>
              <a:ea typeface="Droid Sans Fallback" pitchFamily="2"/>
              <a:cs typeface="Lohit Hindi" pitchFamily="2"/>
            </a:endParaRPr>
          </a:p>
        </p:txBody>
      </p:sp>
      <p:sp>
        <p:nvSpPr>
          <p:cNvPr id="10" name="Freeform 9"/>
          <p:cNvSpPr/>
          <p:nvPr>
            <p:custDataLst>
              <p:tags r:id="rId9"/>
            </p:custDataLst>
          </p:nvPr>
        </p:nvSpPr>
        <p:spPr>
          <a:xfrm>
            <a:off x="7050240" y="3732872"/>
            <a:ext cx="103680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none" lIns="81639" tIns="40820" rIns="81639" bIns="40820" anchor="ctr" anchorCtr="0" compatLnSpc="0"/>
          <a:lstStyle/>
          <a:p>
            <a:pPr algn="ctr" hangingPunct="0"/>
            <a:endParaRPr lang="en-US" sz="2400" dirty="0">
              <a:latin typeface="Arial" pitchFamily="18"/>
              <a:ea typeface="Droid Sans Fallback" pitchFamily="2"/>
              <a:cs typeface="Lohit Hindi" pitchFamily="2"/>
            </a:endParaRPr>
          </a:p>
        </p:txBody>
      </p:sp>
      <p:sp>
        <p:nvSpPr>
          <p:cNvPr id="11" name="Freeform 10"/>
          <p:cNvSpPr/>
          <p:nvPr>
            <p:custDataLst>
              <p:tags r:id="rId10"/>
            </p:custDataLst>
          </p:nvPr>
        </p:nvSpPr>
        <p:spPr>
          <a:xfrm>
            <a:off x="2903041" y="5599308"/>
            <a:ext cx="1244159"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w="0">
            <a:solidFill>
              <a:schemeClr val="bg1"/>
            </a:solidFill>
            <a:prstDash val="solid"/>
          </a:ln>
        </p:spPr>
        <p:txBody>
          <a:bodyPr vert="horz" wrap="none" lIns="81639" tIns="40820" rIns="81639" bIns="40820" anchor="ctr" anchorCtr="0" compatLnSpc="0"/>
          <a:lstStyle/>
          <a:p>
            <a:pPr algn="ctr" hangingPunct="0"/>
            <a:r>
              <a:rPr lang="en-US" sz="2400" dirty="0">
                <a:latin typeface="Arial" pitchFamily="18"/>
                <a:ea typeface="Droid Sans Fallback" pitchFamily="2"/>
                <a:cs typeface="Lohit Hindi" pitchFamily="2"/>
              </a:rPr>
              <a:t>totally</a:t>
            </a:r>
          </a:p>
        </p:txBody>
      </p:sp>
      <p:sp>
        <p:nvSpPr>
          <p:cNvPr id="12" name="Freeform 11"/>
          <p:cNvSpPr/>
          <p:nvPr>
            <p:custDataLst>
              <p:tags r:id="rId11"/>
            </p:custDataLst>
          </p:nvPr>
        </p:nvSpPr>
        <p:spPr>
          <a:xfrm>
            <a:off x="4354560" y="5599308"/>
            <a:ext cx="103680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w="0">
            <a:solidFill>
              <a:schemeClr val="bg1"/>
            </a:solidFill>
            <a:prstDash val="solid"/>
          </a:ln>
        </p:spPr>
        <p:txBody>
          <a:bodyPr vert="horz" wrap="none" lIns="81639" tIns="40820" rIns="81639" bIns="40820" anchor="ctr" anchorCtr="0" compatLnSpc="0"/>
          <a:lstStyle/>
          <a:p>
            <a:pPr algn="ctr" hangingPunct="0"/>
            <a:r>
              <a:rPr lang="en-US" sz="2400" dirty="0">
                <a:latin typeface="Arial" pitchFamily="18"/>
                <a:ea typeface="Droid Sans Fallback" pitchFamily="2"/>
                <a:cs typeface="Lohit Hindi" pitchFamily="2"/>
              </a:rPr>
              <a:t>rocks</a:t>
            </a:r>
          </a:p>
        </p:txBody>
      </p:sp>
      <p:sp>
        <p:nvSpPr>
          <p:cNvPr id="13" name="Freeform 12"/>
          <p:cNvSpPr/>
          <p:nvPr>
            <p:custDataLst>
              <p:tags r:id="rId12"/>
            </p:custDataLst>
          </p:nvPr>
        </p:nvSpPr>
        <p:spPr>
          <a:xfrm>
            <a:off x="5598721" y="5599308"/>
            <a:ext cx="1244159"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w="0">
            <a:solidFill>
              <a:schemeClr val="bg1"/>
            </a:solidFill>
            <a:prstDash val="solid"/>
          </a:ln>
        </p:spPr>
        <p:txBody>
          <a:bodyPr vert="horz" wrap="none" lIns="81639" tIns="40820" rIns="81639" bIns="40820" anchor="ctr" anchorCtr="0" compatLnSpc="0"/>
          <a:lstStyle/>
          <a:p>
            <a:pPr algn="ctr" hangingPunct="0"/>
            <a:r>
              <a:rPr lang="en-US" sz="2400">
                <a:latin typeface="Arial" pitchFamily="18"/>
                <a:ea typeface="Droid Sans Fallback" pitchFamily="2"/>
                <a:cs typeface="Lohit Hindi" pitchFamily="2"/>
              </a:rPr>
              <a:t>my</a:t>
            </a:r>
          </a:p>
        </p:txBody>
      </p:sp>
      <p:sp>
        <p:nvSpPr>
          <p:cNvPr id="14" name="Freeform 13"/>
          <p:cNvSpPr/>
          <p:nvPr>
            <p:custDataLst>
              <p:tags r:id="rId13"/>
            </p:custDataLst>
          </p:nvPr>
        </p:nvSpPr>
        <p:spPr>
          <a:xfrm>
            <a:off x="7050240" y="5599308"/>
            <a:ext cx="1036800"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w="0">
            <a:solidFill>
              <a:schemeClr val="bg1"/>
            </a:solidFill>
            <a:prstDash val="solid"/>
          </a:ln>
        </p:spPr>
        <p:txBody>
          <a:bodyPr vert="horz" wrap="none" lIns="81639" tIns="40820" rIns="81639" bIns="40820" anchor="ctr" anchorCtr="0" compatLnSpc="0"/>
          <a:lstStyle/>
          <a:p>
            <a:pPr algn="ctr" hangingPunct="0"/>
            <a:r>
              <a:rPr lang="en-US" sz="2400">
                <a:latin typeface="Arial" pitchFamily="18"/>
                <a:ea typeface="Droid Sans Fallback" pitchFamily="2"/>
                <a:cs typeface="Lohit Hindi" pitchFamily="2"/>
              </a:rPr>
              <a:t>socks</a:t>
            </a:r>
          </a:p>
        </p:txBody>
      </p:sp>
      <p:cxnSp>
        <p:nvCxnSpPr>
          <p:cNvPr id="15" name="Straight Arrow Connector 14"/>
          <p:cNvCxnSpPr>
            <a:stCxn id="3" idx="2"/>
            <a:endCxn id="27" idx="0"/>
          </p:cNvCxnSpPr>
          <p:nvPr>
            <p:custDataLst>
              <p:tags r:id="rId14"/>
            </p:custDataLst>
          </p:nvPr>
        </p:nvCxnSpPr>
        <p:spPr>
          <a:xfrm flipH="1">
            <a:off x="1866240" y="2695963"/>
            <a:ext cx="1" cy="1036909"/>
          </a:xfrm>
          <a:prstGeom prst="straightConnector1">
            <a:avLst/>
          </a:prstGeom>
          <a:noFill/>
          <a:ln w="0">
            <a:solidFill>
              <a:srgbClr val="000000"/>
            </a:solidFill>
            <a:prstDash val="solid"/>
            <a:tailEnd type="arrow"/>
          </a:ln>
        </p:spPr>
      </p:cxnSp>
      <p:cxnSp>
        <p:nvCxnSpPr>
          <p:cNvPr id="16" name="Straight Arrow Connector 15"/>
          <p:cNvCxnSpPr>
            <a:stCxn id="7" idx="2"/>
            <a:endCxn id="11" idx="0"/>
          </p:cNvCxnSpPr>
          <p:nvPr>
            <p:custDataLst>
              <p:tags r:id="rId15"/>
            </p:custDataLst>
          </p:nvPr>
        </p:nvCxnSpPr>
        <p:spPr>
          <a:xfrm>
            <a:off x="3525120" y="4562399"/>
            <a:ext cx="0" cy="1036909"/>
          </a:xfrm>
          <a:prstGeom prst="straightConnector1">
            <a:avLst/>
          </a:prstGeom>
          <a:noFill/>
          <a:ln w="0">
            <a:solidFill>
              <a:srgbClr val="000000"/>
            </a:solidFill>
            <a:prstDash val="solid"/>
            <a:tailEnd type="arrow"/>
          </a:ln>
        </p:spPr>
      </p:cxnSp>
      <p:cxnSp>
        <p:nvCxnSpPr>
          <p:cNvPr id="17" name="Straight Arrow Connector 16"/>
          <p:cNvCxnSpPr>
            <a:stCxn id="8" idx="2"/>
            <a:endCxn id="12" idx="0"/>
          </p:cNvCxnSpPr>
          <p:nvPr>
            <p:custDataLst>
              <p:tags r:id="rId16"/>
            </p:custDataLst>
          </p:nvPr>
        </p:nvCxnSpPr>
        <p:spPr>
          <a:xfrm>
            <a:off x="4872960" y="4562399"/>
            <a:ext cx="0" cy="1036909"/>
          </a:xfrm>
          <a:prstGeom prst="straightConnector1">
            <a:avLst/>
          </a:prstGeom>
          <a:noFill/>
          <a:ln w="0">
            <a:solidFill>
              <a:srgbClr val="000000"/>
            </a:solidFill>
            <a:prstDash val="solid"/>
            <a:tailEnd type="arrow"/>
          </a:ln>
        </p:spPr>
      </p:cxnSp>
      <p:cxnSp>
        <p:nvCxnSpPr>
          <p:cNvPr id="18" name="Straight Arrow Connector 17"/>
          <p:cNvCxnSpPr>
            <a:endCxn id="13" idx="0"/>
          </p:cNvCxnSpPr>
          <p:nvPr>
            <p:custDataLst>
              <p:tags r:id="rId17"/>
            </p:custDataLst>
          </p:nvPr>
        </p:nvCxnSpPr>
        <p:spPr>
          <a:xfrm>
            <a:off x="6220800" y="4562399"/>
            <a:ext cx="0" cy="1036909"/>
          </a:xfrm>
          <a:prstGeom prst="straightConnector1">
            <a:avLst/>
          </a:prstGeom>
          <a:noFill/>
          <a:ln w="0">
            <a:solidFill>
              <a:srgbClr val="000000"/>
            </a:solidFill>
            <a:prstDash val="solid"/>
            <a:tailEnd type="arrow"/>
          </a:ln>
        </p:spPr>
      </p:cxnSp>
      <p:cxnSp>
        <p:nvCxnSpPr>
          <p:cNvPr id="19" name="Straight Arrow Connector 18"/>
          <p:cNvCxnSpPr>
            <a:stCxn id="10" idx="2"/>
            <a:endCxn id="14" idx="0"/>
          </p:cNvCxnSpPr>
          <p:nvPr>
            <p:custDataLst>
              <p:tags r:id="rId18"/>
            </p:custDataLst>
          </p:nvPr>
        </p:nvCxnSpPr>
        <p:spPr>
          <a:xfrm>
            <a:off x="7568640" y="4562399"/>
            <a:ext cx="0" cy="1036909"/>
          </a:xfrm>
          <a:prstGeom prst="straightConnector1">
            <a:avLst/>
          </a:prstGeom>
          <a:noFill/>
          <a:ln w="0">
            <a:solidFill>
              <a:srgbClr val="000000"/>
            </a:solidFill>
            <a:prstDash val="solid"/>
            <a:tailEnd type="arrow"/>
          </a:ln>
        </p:spPr>
      </p:cxnSp>
      <p:cxnSp>
        <p:nvCxnSpPr>
          <p:cNvPr id="20" name="Straight Arrow Connector 19"/>
          <p:cNvCxnSpPr>
            <a:stCxn id="4" idx="2"/>
            <a:endCxn id="7" idx="0"/>
          </p:cNvCxnSpPr>
          <p:nvPr>
            <p:custDataLst>
              <p:tags r:id="rId19"/>
            </p:custDataLst>
          </p:nvPr>
        </p:nvCxnSpPr>
        <p:spPr>
          <a:xfrm flipH="1">
            <a:off x="3525120" y="2695963"/>
            <a:ext cx="725760" cy="1036909"/>
          </a:xfrm>
          <a:prstGeom prst="straightConnector1">
            <a:avLst/>
          </a:prstGeom>
          <a:noFill/>
          <a:ln w="0">
            <a:solidFill>
              <a:srgbClr val="000000"/>
            </a:solidFill>
            <a:prstDash val="solid"/>
            <a:tailEnd type="arrow"/>
          </a:ln>
        </p:spPr>
      </p:cxnSp>
      <p:cxnSp>
        <p:nvCxnSpPr>
          <p:cNvPr id="21" name="Straight Arrow Connector 20"/>
          <p:cNvCxnSpPr>
            <a:stCxn id="4" idx="2"/>
            <a:endCxn id="8" idx="0"/>
          </p:cNvCxnSpPr>
          <p:nvPr>
            <p:custDataLst>
              <p:tags r:id="rId20"/>
            </p:custDataLst>
          </p:nvPr>
        </p:nvCxnSpPr>
        <p:spPr>
          <a:xfrm>
            <a:off x="4250880" y="2695963"/>
            <a:ext cx="622080" cy="1036909"/>
          </a:xfrm>
          <a:prstGeom prst="straightConnector1">
            <a:avLst/>
          </a:prstGeom>
          <a:noFill/>
          <a:ln w="0">
            <a:solidFill>
              <a:srgbClr val="000000"/>
            </a:solidFill>
            <a:prstDash val="solid"/>
            <a:tailEnd type="arrow"/>
          </a:ln>
        </p:spPr>
      </p:cxnSp>
      <p:cxnSp>
        <p:nvCxnSpPr>
          <p:cNvPr id="22" name="Straight Arrow Connector 21"/>
          <p:cNvCxnSpPr>
            <a:stCxn id="5" idx="2"/>
            <a:endCxn id="9" idx="0"/>
          </p:cNvCxnSpPr>
          <p:nvPr>
            <p:custDataLst>
              <p:tags r:id="rId21"/>
            </p:custDataLst>
          </p:nvPr>
        </p:nvCxnSpPr>
        <p:spPr>
          <a:xfrm flipH="1">
            <a:off x="6220800" y="2695963"/>
            <a:ext cx="622080" cy="1036909"/>
          </a:xfrm>
          <a:prstGeom prst="straightConnector1">
            <a:avLst/>
          </a:prstGeom>
          <a:noFill/>
          <a:ln w="0">
            <a:solidFill>
              <a:srgbClr val="000000"/>
            </a:solidFill>
            <a:prstDash val="solid"/>
            <a:tailEnd type="arrow"/>
          </a:ln>
        </p:spPr>
      </p:cxnSp>
      <p:cxnSp>
        <p:nvCxnSpPr>
          <p:cNvPr id="23" name="Straight Arrow Connector 22"/>
          <p:cNvCxnSpPr>
            <a:stCxn id="5" idx="2"/>
            <a:endCxn id="10" idx="0"/>
          </p:cNvCxnSpPr>
          <p:nvPr>
            <p:custDataLst>
              <p:tags r:id="rId22"/>
            </p:custDataLst>
          </p:nvPr>
        </p:nvCxnSpPr>
        <p:spPr>
          <a:xfrm>
            <a:off x="6842880" y="2695963"/>
            <a:ext cx="725760" cy="1036909"/>
          </a:xfrm>
          <a:prstGeom prst="straightConnector1">
            <a:avLst/>
          </a:prstGeom>
          <a:noFill/>
          <a:ln w="0">
            <a:solidFill>
              <a:srgbClr val="000000"/>
            </a:solidFill>
            <a:prstDash val="solid"/>
            <a:tailEnd type="arrow"/>
          </a:ln>
        </p:spPr>
      </p:cxnSp>
      <p:cxnSp>
        <p:nvCxnSpPr>
          <p:cNvPr id="24" name="Straight Arrow Connector 23"/>
          <p:cNvCxnSpPr>
            <a:stCxn id="2" idx="2"/>
            <a:endCxn id="3" idx="0"/>
          </p:cNvCxnSpPr>
          <p:nvPr>
            <p:custDataLst>
              <p:tags r:id="rId23"/>
            </p:custDataLst>
          </p:nvPr>
        </p:nvCxnSpPr>
        <p:spPr>
          <a:xfrm flipH="1">
            <a:off x="1866240" y="1244291"/>
            <a:ext cx="2384640" cy="622145"/>
          </a:xfrm>
          <a:prstGeom prst="straightConnector1">
            <a:avLst/>
          </a:prstGeom>
          <a:noFill/>
          <a:ln w="0">
            <a:solidFill>
              <a:srgbClr val="000000"/>
            </a:solidFill>
            <a:prstDash val="solid"/>
            <a:tailEnd type="arrow"/>
          </a:ln>
        </p:spPr>
      </p:cxnSp>
      <p:cxnSp>
        <p:nvCxnSpPr>
          <p:cNvPr id="25" name="Straight Arrow Connector 24"/>
          <p:cNvCxnSpPr>
            <a:stCxn id="2" idx="2"/>
          </p:cNvCxnSpPr>
          <p:nvPr>
            <p:custDataLst>
              <p:tags r:id="rId24"/>
            </p:custDataLst>
          </p:nvPr>
        </p:nvCxnSpPr>
        <p:spPr>
          <a:xfrm>
            <a:off x="4250717" y="1244290"/>
            <a:ext cx="0" cy="622146"/>
          </a:xfrm>
          <a:prstGeom prst="straightConnector1">
            <a:avLst/>
          </a:prstGeom>
          <a:noFill/>
          <a:ln w="0">
            <a:solidFill>
              <a:srgbClr val="000000"/>
            </a:solidFill>
            <a:prstDash val="solid"/>
            <a:tailEnd type="arrow"/>
          </a:ln>
        </p:spPr>
      </p:cxnSp>
      <p:cxnSp>
        <p:nvCxnSpPr>
          <p:cNvPr id="26" name="Straight Arrow Connector 25"/>
          <p:cNvCxnSpPr>
            <a:stCxn id="2" idx="2"/>
            <a:endCxn id="5" idx="0"/>
          </p:cNvCxnSpPr>
          <p:nvPr>
            <p:custDataLst>
              <p:tags r:id="rId25"/>
            </p:custDataLst>
          </p:nvPr>
        </p:nvCxnSpPr>
        <p:spPr>
          <a:xfrm>
            <a:off x="4250880" y="1244291"/>
            <a:ext cx="2592000" cy="622145"/>
          </a:xfrm>
          <a:prstGeom prst="straightConnector1">
            <a:avLst/>
          </a:prstGeom>
          <a:noFill/>
          <a:ln w="0">
            <a:solidFill>
              <a:srgbClr val="000000"/>
            </a:solidFill>
            <a:prstDash val="solid"/>
            <a:tailEnd type="arrow"/>
          </a:ln>
        </p:spPr>
      </p:cxnSp>
      <p:sp>
        <p:nvSpPr>
          <p:cNvPr id="27" name="Freeform 26"/>
          <p:cNvSpPr/>
          <p:nvPr>
            <p:custDataLst>
              <p:tags r:id="rId26"/>
            </p:custDataLst>
          </p:nvPr>
        </p:nvSpPr>
        <p:spPr>
          <a:xfrm>
            <a:off x="1244160" y="3732872"/>
            <a:ext cx="1244159" cy="8295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none" lIns="81639" tIns="40820" rIns="81639" bIns="40820" anchor="ctr" anchorCtr="0" compatLnSpc="0"/>
          <a:lstStyle/>
          <a:p>
            <a:pPr algn="ctr" hangingPunct="0"/>
            <a:endParaRPr lang="en-US" sz="2400" dirty="0">
              <a:latin typeface="Arial" pitchFamily="18"/>
              <a:ea typeface="Droid Sans Fallback" pitchFamily="2"/>
              <a:cs typeface="Lohit Hindi" pitchFamily="2"/>
            </a:endParaRPr>
          </a:p>
        </p:txBody>
      </p:sp>
      <p:cxnSp>
        <p:nvCxnSpPr>
          <p:cNvPr id="28" name="Straight Arrow Connector 27"/>
          <p:cNvCxnSpPr>
            <a:stCxn id="27" idx="2"/>
            <a:endCxn id="6" idx="0"/>
          </p:cNvCxnSpPr>
          <p:nvPr>
            <p:custDataLst>
              <p:tags r:id="rId27"/>
            </p:custDataLst>
          </p:nvPr>
        </p:nvCxnSpPr>
        <p:spPr>
          <a:xfrm>
            <a:off x="1866240" y="4562399"/>
            <a:ext cx="1" cy="1036909"/>
          </a:xfrm>
          <a:prstGeom prst="straightConnector1">
            <a:avLst/>
          </a:prstGeom>
          <a:noFill/>
          <a:ln w="0">
            <a:solidFill>
              <a:srgbClr val="000000"/>
            </a:solidFill>
            <a:prstDash val="solid"/>
            <a:tailEnd type="arrow"/>
          </a:ln>
        </p:spPr>
      </p:cxnSp>
    </p:spTree>
    <p:extLst>
      <p:ext uri="{BB962C8B-B14F-4D97-AF65-F5344CB8AC3E}">
        <p14:creationId xmlns:p14="http://schemas.microsoft.com/office/powerpoint/2010/main" val="7812692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memold">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1"/>
              </p:ext>
            </p:extLst>
          </p:nvPr>
        </p:nvPicPr>
        <p:blipFill>
          <a:blip r:embed="rId5"/>
          <a:stretch>
            <a:fillRect/>
          </a:stretch>
        </p:blipFill>
        <p:spPr>
          <a:xfrm>
            <a:off x="1560576" y="935736"/>
            <a:ext cx="5961888" cy="4471416"/>
          </a:xfrm>
          <a:prstGeom prst="rect">
            <a:avLst/>
          </a:prstGeom>
        </p:spPr>
      </p:pic>
    </p:spTree>
    <p:extLst>
      <p:ext uri="{BB962C8B-B14F-4D97-AF65-F5344CB8AC3E}">
        <p14:creationId xmlns:p14="http://schemas.microsoft.com/office/powerpoint/2010/main" val="479355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31"/>
          <a:stretch>
            <a:fillRect/>
          </a:stretch>
        </p:blipFill>
        <p:spPr>
          <a:xfrm>
            <a:off x="1560575" y="885711"/>
            <a:ext cx="6040545" cy="4558743"/>
          </a:xfrm>
          <a:prstGeom prst="rect">
            <a:avLst/>
          </a:prstGeom>
        </p:spPr>
      </p:pic>
      <p:sp>
        <p:nvSpPr>
          <p:cNvPr id="4" name="Freeform 3"/>
          <p:cNvSpPr/>
          <p:nvPr>
            <p:custDataLst>
              <p:tags r:id="rId1"/>
            </p:custDataLst>
          </p:nvPr>
        </p:nvSpPr>
        <p:spPr>
          <a:xfrm>
            <a:off x="5211042" y="2678603"/>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6" name="Freeform 5"/>
          <p:cNvSpPr/>
          <p:nvPr>
            <p:custDataLst>
              <p:tags r:id="rId2"/>
            </p:custDataLst>
          </p:nvPr>
        </p:nvSpPr>
        <p:spPr>
          <a:xfrm>
            <a:off x="5200642" y="3371371"/>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7" name="Freeform 6"/>
          <p:cNvSpPr/>
          <p:nvPr>
            <p:custDataLst>
              <p:tags r:id="rId3"/>
            </p:custDataLst>
          </p:nvPr>
        </p:nvSpPr>
        <p:spPr>
          <a:xfrm>
            <a:off x="4535705" y="3455917"/>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8" name="Freeform 7"/>
          <p:cNvSpPr/>
          <p:nvPr>
            <p:custDataLst>
              <p:tags r:id="rId4"/>
            </p:custDataLst>
          </p:nvPr>
        </p:nvSpPr>
        <p:spPr>
          <a:xfrm>
            <a:off x="5850817" y="2885985"/>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9" name="Freeform 8"/>
          <p:cNvSpPr/>
          <p:nvPr>
            <p:custDataLst>
              <p:tags r:id="rId5"/>
            </p:custDataLst>
          </p:nvPr>
        </p:nvSpPr>
        <p:spPr>
          <a:xfrm>
            <a:off x="5098858" y="2069876"/>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0" name="Freeform 9"/>
          <p:cNvSpPr/>
          <p:nvPr>
            <p:custDataLst>
              <p:tags r:id="rId6"/>
            </p:custDataLst>
          </p:nvPr>
        </p:nvSpPr>
        <p:spPr>
          <a:xfrm>
            <a:off x="4518769" y="2793513"/>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1" name="Freeform 10"/>
          <p:cNvSpPr/>
          <p:nvPr>
            <p:custDataLst>
              <p:tags r:id="rId7"/>
            </p:custDataLst>
          </p:nvPr>
        </p:nvSpPr>
        <p:spPr>
          <a:xfrm>
            <a:off x="4138962" y="3032631"/>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2" name="Freeform 11"/>
          <p:cNvSpPr/>
          <p:nvPr>
            <p:custDataLst>
              <p:tags r:id="rId8"/>
            </p:custDataLst>
          </p:nvPr>
        </p:nvSpPr>
        <p:spPr>
          <a:xfrm>
            <a:off x="3317759" y="3285756"/>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3" name="Freeform 12"/>
          <p:cNvSpPr/>
          <p:nvPr>
            <p:custDataLst>
              <p:tags r:id="rId9"/>
            </p:custDataLst>
          </p:nvPr>
        </p:nvSpPr>
        <p:spPr>
          <a:xfrm>
            <a:off x="3706547" y="2678603"/>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4" name="Freeform 13"/>
          <p:cNvSpPr/>
          <p:nvPr>
            <p:custDataLst>
              <p:tags r:id="rId10"/>
            </p:custDataLst>
          </p:nvPr>
        </p:nvSpPr>
        <p:spPr>
          <a:xfrm>
            <a:off x="4089015" y="1870975"/>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5" name="Freeform 14"/>
          <p:cNvSpPr/>
          <p:nvPr>
            <p:custDataLst>
              <p:tags r:id="rId11"/>
            </p:custDataLst>
          </p:nvPr>
        </p:nvSpPr>
        <p:spPr>
          <a:xfrm>
            <a:off x="4993282" y="1348738"/>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6" name="Freeform 15"/>
          <p:cNvSpPr/>
          <p:nvPr>
            <p:custDataLst>
              <p:tags r:id="rId12"/>
            </p:custDataLst>
          </p:nvPr>
        </p:nvSpPr>
        <p:spPr>
          <a:xfrm rot="1035600">
            <a:off x="4173370" y="1300333"/>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cxnSp>
        <p:nvCxnSpPr>
          <p:cNvPr id="17" name="Straight Arrow Connector 16"/>
          <p:cNvCxnSpPr>
            <a:stCxn id="9" idx="9"/>
            <a:endCxn id="4" idx="4"/>
          </p:cNvCxnSpPr>
          <p:nvPr>
            <p:custDataLst>
              <p:tags r:id="rId13"/>
            </p:custDataLst>
          </p:nvPr>
        </p:nvCxnSpPr>
        <p:spPr>
          <a:xfrm flipH="1">
            <a:off x="5418402" y="2423904"/>
            <a:ext cx="34446" cy="254699"/>
          </a:xfrm>
          <a:prstGeom prst="straightConnector1">
            <a:avLst/>
          </a:prstGeom>
          <a:noFill/>
          <a:ln w="19050">
            <a:solidFill>
              <a:srgbClr val="000000"/>
            </a:solidFill>
            <a:prstDash val="solid"/>
            <a:tailEnd type="arrow"/>
          </a:ln>
        </p:spPr>
      </p:cxnSp>
      <p:cxnSp>
        <p:nvCxnSpPr>
          <p:cNvPr id="18" name="Straight Arrow Connector 17"/>
          <p:cNvCxnSpPr>
            <a:stCxn id="8" idx="3"/>
            <a:endCxn id="6" idx="11"/>
          </p:cNvCxnSpPr>
          <p:nvPr>
            <p:custDataLst>
              <p:tags r:id="rId14"/>
            </p:custDataLst>
          </p:nvPr>
        </p:nvCxnSpPr>
        <p:spPr>
          <a:xfrm flipH="1">
            <a:off x="5554632" y="3093367"/>
            <a:ext cx="296185" cy="338740"/>
          </a:xfrm>
          <a:prstGeom prst="straightConnector1">
            <a:avLst/>
          </a:prstGeom>
          <a:noFill/>
          <a:ln w="19050">
            <a:solidFill>
              <a:srgbClr val="000000"/>
            </a:solidFill>
            <a:prstDash val="solid"/>
            <a:tailEnd type="arrow"/>
          </a:ln>
        </p:spPr>
      </p:cxnSp>
      <p:cxnSp>
        <p:nvCxnSpPr>
          <p:cNvPr id="19" name="Straight Arrow Connector 18"/>
          <p:cNvCxnSpPr>
            <a:stCxn id="15" idx="9"/>
            <a:endCxn id="8" idx="0"/>
          </p:cNvCxnSpPr>
          <p:nvPr>
            <p:custDataLst>
              <p:tags r:id="rId15"/>
            </p:custDataLst>
          </p:nvPr>
        </p:nvCxnSpPr>
        <p:spPr>
          <a:xfrm>
            <a:off x="5347272" y="1702766"/>
            <a:ext cx="710905" cy="1183219"/>
          </a:xfrm>
          <a:prstGeom prst="straightConnector1">
            <a:avLst/>
          </a:prstGeom>
          <a:noFill/>
          <a:ln w="19050">
            <a:solidFill>
              <a:srgbClr val="000000"/>
            </a:solidFill>
            <a:prstDash val="solid"/>
            <a:tailEnd type="arrow"/>
          </a:ln>
        </p:spPr>
      </p:cxnSp>
      <p:cxnSp>
        <p:nvCxnSpPr>
          <p:cNvPr id="20" name="Straight Arrow Connector 19"/>
          <p:cNvCxnSpPr>
            <a:stCxn id="15" idx="7"/>
            <a:endCxn id="9" idx="5"/>
          </p:cNvCxnSpPr>
          <p:nvPr>
            <p:custDataLst>
              <p:tags r:id="rId16"/>
            </p:custDataLst>
          </p:nvPr>
        </p:nvCxnSpPr>
        <p:spPr>
          <a:xfrm>
            <a:off x="5054012" y="1702766"/>
            <a:ext cx="105576" cy="427846"/>
          </a:xfrm>
          <a:prstGeom prst="straightConnector1">
            <a:avLst/>
          </a:prstGeom>
          <a:noFill/>
          <a:ln w="19050">
            <a:solidFill>
              <a:srgbClr val="000000"/>
            </a:solidFill>
            <a:prstDash val="solid"/>
            <a:tailEnd type="arrow"/>
          </a:ln>
        </p:spPr>
      </p:cxnSp>
      <p:cxnSp>
        <p:nvCxnSpPr>
          <p:cNvPr id="21" name="Straight Arrow Connector 20"/>
          <p:cNvCxnSpPr>
            <a:stCxn id="7" idx="5"/>
            <a:endCxn id="11" idx="2"/>
          </p:cNvCxnSpPr>
          <p:nvPr>
            <p:custDataLst>
              <p:tags r:id="rId17"/>
            </p:custDataLst>
          </p:nvPr>
        </p:nvCxnSpPr>
        <p:spPr>
          <a:xfrm flipH="1" flipV="1">
            <a:off x="4346322" y="3447395"/>
            <a:ext cx="250113" cy="69258"/>
          </a:xfrm>
          <a:prstGeom prst="straightConnector1">
            <a:avLst/>
          </a:prstGeom>
          <a:noFill/>
          <a:ln w="19050">
            <a:solidFill>
              <a:srgbClr val="000000"/>
            </a:solidFill>
            <a:prstDash val="solid"/>
            <a:tailEnd type="arrow"/>
          </a:ln>
        </p:spPr>
      </p:cxnSp>
      <p:cxnSp>
        <p:nvCxnSpPr>
          <p:cNvPr id="22" name="Straight Arrow Connector 21"/>
          <p:cNvCxnSpPr>
            <a:stCxn id="14" idx="1"/>
            <a:endCxn id="9" idx="3"/>
          </p:cNvCxnSpPr>
          <p:nvPr>
            <p:custDataLst>
              <p:tags r:id="rId18"/>
            </p:custDataLst>
          </p:nvPr>
        </p:nvCxnSpPr>
        <p:spPr>
          <a:xfrm>
            <a:off x="4503735" y="2078357"/>
            <a:ext cx="595123" cy="198901"/>
          </a:xfrm>
          <a:prstGeom prst="straightConnector1">
            <a:avLst/>
          </a:prstGeom>
          <a:noFill/>
          <a:ln w="19050">
            <a:solidFill>
              <a:srgbClr val="000000"/>
            </a:solidFill>
            <a:prstDash val="solid"/>
            <a:tailEnd type="arrow"/>
          </a:ln>
        </p:spPr>
      </p:cxnSp>
      <p:cxnSp>
        <p:nvCxnSpPr>
          <p:cNvPr id="23" name="Straight Arrow Connector 22"/>
          <p:cNvCxnSpPr>
            <a:stCxn id="13" idx="7"/>
            <a:endCxn id="12" idx="4"/>
          </p:cNvCxnSpPr>
          <p:nvPr>
            <p:custDataLst>
              <p:tags r:id="rId19"/>
            </p:custDataLst>
          </p:nvPr>
        </p:nvCxnSpPr>
        <p:spPr>
          <a:xfrm flipH="1">
            <a:off x="3525119" y="3032631"/>
            <a:ext cx="242158" cy="253125"/>
          </a:xfrm>
          <a:prstGeom prst="straightConnector1">
            <a:avLst/>
          </a:prstGeom>
          <a:noFill/>
          <a:ln w="19050">
            <a:solidFill>
              <a:srgbClr val="000000"/>
            </a:solidFill>
            <a:prstDash val="solid"/>
            <a:tailEnd type="arrow"/>
          </a:ln>
        </p:spPr>
      </p:cxnSp>
      <p:cxnSp>
        <p:nvCxnSpPr>
          <p:cNvPr id="24" name="Straight Arrow Connector 23"/>
          <p:cNvCxnSpPr>
            <a:stCxn id="12" idx="1"/>
            <a:endCxn id="7" idx="3"/>
          </p:cNvCxnSpPr>
          <p:nvPr>
            <p:custDataLst>
              <p:tags r:id="rId20"/>
            </p:custDataLst>
          </p:nvPr>
        </p:nvCxnSpPr>
        <p:spPr>
          <a:xfrm>
            <a:off x="3732479" y="3493138"/>
            <a:ext cx="803226" cy="170161"/>
          </a:xfrm>
          <a:prstGeom prst="straightConnector1">
            <a:avLst/>
          </a:prstGeom>
          <a:noFill/>
          <a:ln w="19050">
            <a:solidFill>
              <a:srgbClr val="000000"/>
            </a:solidFill>
            <a:prstDash val="solid"/>
            <a:tailEnd type="arrow"/>
          </a:ln>
        </p:spPr>
      </p:cxnSp>
      <p:cxnSp>
        <p:nvCxnSpPr>
          <p:cNvPr id="25" name="Straight Arrow Connector 24"/>
          <p:cNvCxnSpPr>
            <a:stCxn id="16" idx="1"/>
            <a:endCxn id="15" idx="3"/>
          </p:cNvCxnSpPr>
          <p:nvPr>
            <p:custDataLst>
              <p:tags r:id="rId21"/>
            </p:custDataLst>
          </p:nvPr>
        </p:nvCxnSpPr>
        <p:spPr>
          <a:xfrm flipV="1">
            <a:off x="4578752" y="1556120"/>
            <a:ext cx="414530" cy="13120"/>
          </a:xfrm>
          <a:prstGeom prst="straightConnector1">
            <a:avLst/>
          </a:prstGeom>
          <a:noFill/>
          <a:ln w="19050">
            <a:solidFill>
              <a:srgbClr val="000000"/>
            </a:solidFill>
            <a:prstDash val="solid"/>
            <a:tailEnd type="arrow"/>
          </a:ln>
        </p:spPr>
      </p:cxnSp>
      <p:cxnSp>
        <p:nvCxnSpPr>
          <p:cNvPr id="26" name="Straight Arrow Connector 25"/>
          <p:cNvCxnSpPr>
            <a:stCxn id="16" idx="7"/>
          </p:cNvCxnSpPr>
          <p:nvPr>
            <p:custDataLst>
              <p:tags r:id="rId22"/>
            </p:custDataLst>
          </p:nvPr>
        </p:nvCxnSpPr>
        <p:spPr>
          <a:xfrm flipH="1">
            <a:off x="3645578" y="1604251"/>
            <a:ext cx="551614" cy="430306"/>
          </a:xfrm>
          <a:prstGeom prst="straightConnector1">
            <a:avLst/>
          </a:prstGeom>
          <a:noFill/>
          <a:ln w="19050">
            <a:solidFill>
              <a:srgbClr val="000000"/>
            </a:solidFill>
            <a:prstDash val="solid"/>
            <a:tailEnd type="arrow"/>
          </a:ln>
        </p:spPr>
      </p:cxnSp>
      <p:sp>
        <p:nvSpPr>
          <p:cNvPr id="27" name="Freeform 26"/>
          <p:cNvSpPr/>
          <p:nvPr>
            <p:custDataLst>
              <p:tags r:id="rId23"/>
            </p:custDataLst>
          </p:nvPr>
        </p:nvSpPr>
        <p:spPr>
          <a:xfrm rot="1000200">
            <a:off x="3368534" y="2044251"/>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cxnSp>
        <p:nvCxnSpPr>
          <p:cNvPr id="28" name="Straight Arrow Connector 27"/>
          <p:cNvCxnSpPr>
            <a:stCxn id="27" idx="9"/>
            <a:endCxn id="13" idx="5"/>
          </p:cNvCxnSpPr>
          <p:nvPr>
            <p:custDataLst>
              <p:tags r:id="rId24"/>
            </p:custDataLst>
          </p:nvPr>
        </p:nvCxnSpPr>
        <p:spPr>
          <a:xfrm>
            <a:off x="3674295" y="2434178"/>
            <a:ext cx="92982" cy="305161"/>
          </a:xfrm>
          <a:prstGeom prst="straightConnector1">
            <a:avLst/>
          </a:prstGeom>
          <a:noFill/>
          <a:ln w="19050">
            <a:solidFill>
              <a:srgbClr val="000000"/>
            </a:solidFill>
            <a:prstDash val="solid"/>
            <a:tailEnd type="arrow"/>
          </a:ln>
        </p:spPr>
      </p:cxnSp>
      <p:cxnSp>
        <p:nvCxnSpPr>
          <p:cNvPr id="29" name="Straight Arrow Connector 28"/>
          <p:cNvCxnSpPr>
            <a:stCxn id="27" idx="1"/>
            <a:endCxn id="14" idx="7"/>
          </p:cNvCxnSpPr>
          <p:nvPr>
            <p:custDataLst>
              <p:tags r:id="rId25"/>
            </p:custDataLst>
          </p:nvPr>
        </p:nvCxnSpPr>
        <p:spPr>
          <a:xfrm flipV="1">
            <a:off x="3774539" y="2225003"/>
            <a:ext cx="375206" cy="86113"/>
          </a:xfrm>
          <a:prstGeom prst="straightConnector1">
            <a:avLst/>
          </a:prstGeom>
          <a:noFill/>
          <a:ln w="19050">
            <a:solidFill>
              <a:srgbClr val="000000"/>
            </a:solidFill>
            <a:prstDash val="solid"/>
            <a:tailEnd type="arrow"/>
          </a:ln>
        </p:spPr>
      </p:cxnSp>
      <p:cxnSp>
        <p:nvCxnSpPr>
          <p:cNvPr id="101" name="Straight Arrow Connector 100"/>
          <p:cNvCxnSpPr>
            <a:stCxn id="6" idx="7"/>
            <a:endCxn id="7" idx="9"/>
          </p:cNvCxnSpPr>
          <p:nvPr>
            <p:custDataLst>
              <p:tags r:id="rId26"/>
            </p:custDataLst>
          </p:nvPr>
        </p:nvCxnSpPr>
        <p:spPr>
          <a:xfrm flipH="1">
            <a:off x="4889695" y="3725399"/>
            <a:ext cx="371677" cy="84546"/>
          </a:xfrm>
          <a:prstGeom prst="straightConnector1">
            <a:avLst/>
          </a:prstGeom>
          <a:noFill/>
          <a:ln w="19050">
            <a:solidFill>
              <a:srgbClr val="000000"/>
            </a:solidFill>
            <a:prstDash val="solid"/>
            <a:tailEnd type="arrow"/>
          </a:ln>
        </p:spPr>
      </p:cxnSp>
      <p:sp>
        <p:nvSpPr>
          <p:cNvPr id="110" name="Freeform 109"/>
          <p:cNvSpPr/>
          <p:nvPr>
            <p:custDataLst>
              <p:tags r:id="rId27"/>
            </p:custDataLst>
          </p:nvPr>
        </p:nvSpPr>
        <p:spPr>
          <a:xfrm>
            <a:off x="4484431" y="2234238"/>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cxnSp>
        <p:nvCxnSpPr>
          <p:cNvPr id="111" name="Straight Arrow Connector 110"/>
          <p:cNvCxnSpPr>
            <a:stCxn id="13" idx="11"/>
            <a:endCxn id="110" idx="3"/>
          </p:cNvCxnSpPr>
          <p:nvPr>
            <p:custDataLst>
              <p:tags r:id="rId28"/>
            </p:custDataLst>
          </p:nvPr>
        </p:nvCxnSpPr>
        <p:spPr>
          <a:xfrm flipV="1">
            <a:off x="4060537" y="2441620"/>
            <a:ext cx="423894" cy="297719"/>
          </a:xfrm>
          <a:prstGeom prst="straightConnector1">
            <a:avLst/>
          </a:prstGeom>
          <a:noFill/>
          <a:ln w="19050">
            <a:solidFill>
              <a:srgbClr val="000000"/>
            </a:solidFill>
            <a:prstDash val="solid"/>
            <a:tailEnd type="arrow"/>
          </a:ln>
        </p:spPr>
      </p:cxnSp>
      <p:cxnSp>
        <p:nvCxnSpPr>
          <p:cNvPr id="118" name="Straight Arrow Connector 117"/>
          <p:cNvCxnSpPr>
            <a:stCxn id="11" idx="1"/>
            <a:endCxn id="10" idx="9"/>
          </p:cNvCxnSpPr>
          <p:nvPr>
            <p:custDataLst>
              <p:tags r:id="rId29"/>
            </p:custDataLst>
          </p:nvPr>
        </p:nvCxnSpPr>
        <p:spPr>
          <a:xfrm flipV="1">
            <a:off x="4553682" y="3147541"/>
            <a:ext cx="319077" cy="92472"/>
          </a:xfrm>
          <a:prstGeom prst="straightConnector1">
            <a:avLst/>
          </a:prstGeom>
          <a:noFill/>
          <a:ln w="19050">
            <a:solidFill>
              <a:srgbClr val="000000"/>
            </a:solidFill>
            <a:prstDash val="solid"/>
            <a:tailEnd type="arrow"/>
          </a:ln>
        </p:spPr>
      </p:cxnSp>
    </p:spTree>
    <p:extLst>
      <p:ext uri="{BB962C8B-B14F-4D97-AF65-F5344CB8AC3E}">
        <p14:creationId xmlns:p14="http://schemas.microsoft.com/office/powerpoint/2010/main" val="3062531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custDataLst>
              <p:tags r:id="rId1"/>
            </p:custDataLst>
          </p:nvPr>
        </p:nvSpPr>
        <p:spPr>
          <a:xfrm>
            <a:off x="5211042" y="2678603"/>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6" name="Freeform 5"/>
          <p:cNvSpPr/>
          <p:nvPr>
            <p:custDataLst>
              <p:tags r:id="rId2"/>
            </p:custDataLst>
          </p:nvPr>
        </p:nvSpPr>
        <p:spPr>
          <a:xfrm>
            <a:off x="5200642" y="3371371"/>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7" name="Freeform 6"/>
          <p:cNvSpPr/>
          <p:nvPr>
            <p:custDataLst>
              <p:tags r:id="rId3"/>
            </p:custDataLst>
          </p:nvPr>
        </p:nvSpPr>
        <p:spPr>
          <a:xfrm>
            <a:off x="4535705" y="3455917"/>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8" name="Freeform 7"/>
          <p:cNvSpPr/>
          <p:nvPr>
            <p:custDataLst>
              <p:tags r:id="rId4"/>
            </p:custDataLst>
          </p:nvPr>
        </p:nvSpPr>
        <p:spPr>
          <a:xfrm>
            <a:off x="5850817" y="2885985"/>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9" name="Freeform 8"/>
          <p:cNvSpPr/>
          <p:nvPr>
            <p:custDataLst>
              <p:tags r:id="rId5"/>
            </p:custDataLst>
          </p:nvPr>
        </p:nvSpPr>
        <p:spPr>
          <a:xfrm>
            <a:off x="5098858" y="2069876"/>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0" name="Freeform 9"/>
          <p:cNvSpPr/>
          <p:nvPr>
            <p:custDataLst>
              <p:tags r:id="rId6"/>
            </p:custDataLst>
          </p:nvPr>
        </p:nvSpPr>
        <p:spPr>
          <a:xfrm>
            <a:off x="4518769" y="2793513"/>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1" name="Freeform 10"/>
          <p:cNvSpPr/>
          <p:nvPr>
            <p:custDataLst>
              <p:tags r:id="rId7"/>
            </p:custDataLst>
          </p:nvPr>
        </p:nvSpPr>
        <p:spPr>
          <a:xfrm>
            <a:off x="4138962" y="3032631"/>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2" name="Freeform 11"/>
          <p:cNvSpPr/>
          <p:nvPr>
            <p:custDataLst>
              <p:tags r:id="rId8"/>
            </p:custDataLst>
          </p:nvPr>
        </p:nvSpPr>
        <p:spPr>
          <a:xfrm>
            <a:off x="3317759" y="3285756"/>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3" name="Freeform 12"/>
          <p:cNvSpPr/>
          <p:nvPr>
            <p:custDataLst>
              <p:tags r:id="rId9"/>
            </p:custDataLst>
          </p:nvPr>
        </p:nvSpPr>
        <p:spPr>
          <a:xfrm>
            <a:off x="3706547" y="2678603"/>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4" name="Freeform 13"/>
          <p:cNvSpPr/>
          <p:nvPr>
            <p:custDataLst>
              <p:tags r:id="rId10"/>
            </p:custDataLst>
          </p:nvPr>
        </p:nvSpPr>
        <p:spPr>
          <a:xfrm>
            <a:off x="4089015" y="1870975"/>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5" name="Freeform 14"/>
          <p:cNvSpPr/>
          <p:nvPr>
            <p:custDataLst>
              <p:tags r:id="rId11"/>
            </p:custDataLst>
          </p:nvPr>
        </p:nvSpPr>
        <p:spPr>
          <a:xfrm>
            <a:off x="4993282" y="1348738"/>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sp>
        <p:nvSpPr>
          <p:cNvPr id="16" name="Freeform 15"/>
          <p:cNvSpPr/>
          <p:nvPr>
            <p:custDataLst>
              <p:tags r:id="rId12"/>
            </p:custDataLst>
          </p:nvPr>
        </p:nvSpPr>
        <p:spPr>
          <a:xfrm rot="1035600">
            <a:off x="4173370" y="1300333"/>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cxnSp>
        <p:nvCxnSpPr>
          <p:cNvPr id="17" name="Straight Arrow Connector 16"/>
          <p:cNvCxnSpPr>
            <a:stCxn id="9" idx="9"/>
            <a:endCxn id="4" idx="4"/>
          </p:cNvCxnSpPr>
          <p:nvPr>
            <p:custDataLst>
              <p:tags r:id="rId13"/>
            </p:custDataLst>
          </p:nvPr>
        </p:nvCxnSpPr>
        <p:spPr>
          <a:xfrm flipH="1">
            <a:off x="5418402" y="2423904"/>
            <a:ext cx="34446" cy="254699"/>
          </a:xfrm>
          <a:prstGeom prst="straightConnector1">
            <a:avLst/>
          </a:prstGeom>
          <a:noFill/>
          <a:ln w="19050">
            <a:solidFill>
              <a:srgbClr val="000000"/>
            </a:solidFill>
            <a:prstDash val="solid"/>
            <a:tailEnd type="arrow"/>
          </a:ln>
        </p:spPr>
      </p:cxnSp>
      <p:cxnSp>
        <p:nvCxnSpPr>
          <p:cNvPr id="18" name="Straight Arrow Connector 17"/>
          <p:cNvCxnSpPr>
            <a:stCxn id="8" idx="3"/>
            <a:endCxn id="6" idx="11"/>
          </p:cNvCxnSpPr>
          <p:nvPr>
            <p:custDataLst>
              <p:tags r:id="rId14"/>
            </p:custDataLst>
          </p:nvPr>
        </p:nvCxnSpPr>
        <p:spPr>
          <a:xfrm flipH="1">
            <a:off x="5554632" y="3093367"/>
            <a:ext cx="296185" cy="338740"/>
          </a:xfrm>
          <a:prstGeom prst="straightConnector1">
            <a:avLst/>
          </a:prstGeom>
          <a:noFill/>
          <a:ln w="19050">
            <a:solidFill>
              <a:srgbClr val="000000"/>
            </a:solidFill>
            <a:prstDash val="solid"/>
            <a:tailEnd type="arrow"/>
          </a:ln>
        </p:spPr>
      </p:cxnSp>
      <p:cxnSp>
        <p:nvCxnSpPr>
          <p:cNvPr id="19" name="Straight Arrow Connector 18"/>
          <p:cNvCxnSpPr>
            <a:stCxn id="15" idx="9"/>
            <a:endCxn id="8" idx="0"/>
          </p:cNvCxnSpPr>
          <p:nvPr>
            <p:custDataLst>
              <p:tags r:id="rId15"/>
            </p:custDataLst>
          </p:nvPr>
        </p:nvCxnSpPr>
        <p:spPr>
          <a:xfrm>
            <a:off x="5347272" y="1702766"/>
            <a:ext cx="710905" cy="1183219"/>
          </a:xfrm>
          <a:prstGeom prst="straightConnector1">
            <a:avLst/>
          </a:prstGeom>
          <a:noFill/>
          <a:ln w="19050">
            <a:solidFill>
              <a:srgbClr val="000000"/>
            </a:solidFill>
            <a:prstDash val="solid"/>
            <a:tailEnd type="arrow"/>
          </a:ln>
        </p:spPr>
      </p:cxnSp>
      <p:cxnSp>
        <p:nvCxnSpPr>
          <p:cNvPr id="20" name="Straight Arrow Connector 19"/>
          <p:cNvCxnSpPr>
            <a:stCxn id="15" idx="7"/>
            <a:endCxn id="9" idx="5"/>
          </p:cNvCxnSpPr>
          <p:nvPr>
            <p:custDataLst>
              <p:tags r:id="rId16"/>
            </p:custDataLst>
          </p:nvPr>
        </p:nvCxnSpPr>
        <p:spPr>
          <a:xfrm>
            <a:off x="5054012" y="1702766"/>
            <a:ext cx="105576" cy="427846"/>
          </a:xfrm>
          <a:prstGeom prst="straightConnector1">
            <a:avLst/>
          </a:prstGeom>
          <a:noFill/>
          <a:ln w="19050">
            <a:solidFill>
              <a:srgbClr val="000000"/>
            </a:solidFill>
            <a:prstDash val="solid"/>
            <a:tailEnd type="arrow"/>
          </a:ln>
        </p:spPr>
      </p:cxnSp>
      <p:cxnSp>
        <p:nvCxnSpPr>
          <p:cNvPr id="21" name="Straight Arrow Connector 20"/>
          <p:cNvCxnSpPr>
            <a:stCxn id="7" idx="5"/>
            <a:endCxn id="11" idx="2"/>
          </p:cNvCxnSpPr>
          <p:nvPr>
            <p:custDataLst>
              <p:tags r:id="rId17"/>
            </p:custDataLst>
          </p:nvPr>
        </p:nvCxnSpPr>
        <p:spPr>
          <a:xfrm flipH="1" flipV="1">
            <a:off x="4346322" y="3447395"/>
            <a:ext cx="250113" cy="69258"/>
          </a:xfrm>
          <a:prstGeom prst="straightConnector1">
            <a:avLst/>
          </a:prstGeom>
          <a:noFill/>
          <a:ln w="19050">
            <a:solidFill>
              <a:srgbClr val="000000"/>
            </a:solidFill>
            <a:prstDash val="solid"/>
            <a:tailEnd type="arrow"/>
          </a:ln>
        </p:spPr>
      </p:cxnSp>
      <p:cxnSp>
        <p:nvCxnSpPr>
          <p:cNvPr id="22" name="Straight Arrow Connector 21"/>
          <p:cNvCxnSpPr>
            <a:stCxn id="14" idx="1"/>
            <a:endCxn id="9" idx="3"/>
          </p:cNvCxnSpPr>
          <p:nvPr>
            <p:custDataLst>
              <p:tags r:id="rId18"/>
            </p:custDataLst>
          </p:nvPr>
        </p:nvCxnSpPr>
        <p:spPr>
          <a:xfrm>
            <a:off x="4503735" y="2078357"/>
            <a:ext cx="595123" cy="198901"/>
          </a:xfrm>
          <a:prstGeom prst="straightConnector1">
            <a:avLst/>
          </a:prstGeom>
          <a:noFill/>
          <a:ln w="19050">
            <a:solidFill>
              <a:srgbClr val="000000"/>
            </a:solidFill>
            <a:prstDash val="solid"/>
            <a:tailEnd type="arrow"/>
          </a:ln>
        </p:spPr>
      </p:cxnSp>
      <p:cxnSp>
        <p:nvCxnSpPr>
          <p:cNvPr id="23" name="Straight Arrow Connector 22"/>
          <p:cNvCxnSpPr>
            <a:stCxn id="13" idx="7"/>
            <a:endCxn id="12" idx="4"/>
          </p:cNvCxnSpPr>
          <p:nvPr>
            <p:custDataLst>
              <p:tags r:id="rId19"/>
            </p:custDataLst>
          </p:nvPr>
        </p:nvCxnSpPr>
        <p:spPr>
          <a:xfrm flipH="1">
            <a:off x="3525119" y="3032631"/>
            <a:ext cx="242158" cy="253125"/>
          </a:xfrm>
          <a:prstGeom prst="straightConnector1">
            <a:avLst/>
          </a:prstGeom>
          <a:noFill/>
          <a:ln w="19050">
            <a:solidFill>
              <a:srgbClr val="000000"/>
            </a:solidFill>
            <a:prstDash val="solid"/>
            <a:tailEnd type="arrow"/>
          </a:ln>
        </p:spPr>
      </p:cxnSp>
      <p:cxnSp>
        <p:nvCxnSpPr>
          <p:cNvPr id="24" name="Straight Arrow Connector 23"/>
          <p:cNvCxnSpPr>
            <a:stCxn id="12" idx="1"/>
            <a:endCxn id="7" idx="3"/>
          </p:cNvCxnSpPr>
          <p:nvPr>
            <p:custDataLst>
              <p:tags r:id="rId20"/>
            </p:custDataLst>
          </p:nvPr>
        </p:nvCxnSpPr>
        <p:spPr>
          <a:xfrm>
            <a:off x="3732479" y="3493138"/>
            <a:ext cx="803226" cy="170161"/>
          </a:xfrm>
          <a:prstGeom prst="straightConnector1">
            <a:avLst/>
          </a:prstGeom>
          <a:noFill/>
          <a:ln w="19050">
            <a:solidFill>
              <a:srgbClr val="000000"/>
            </a:solidFill>
            <a:prstDash val="solid"/>
            <a:tailEnd type="arrow"/>
          </a:ln>
        </p:spPr>
      </p:cxnSp>
      <p:cxnSp>
        <p:nvCxnSpPr>
          <p:cNvPr id="25" name="Straight Arrow Connector 24"/>
          <p:cNvCxnSpPr>
            <a:stCxn id="16" idx="1"/>
            <a:endCxn id="15" idx="3"/>
          </p:cNvCxnSpPr>
          <p:nvPr>
            <p:custDataLst>
              <p:tags r:id="rId21"/>
            </p:custDataLst>
          </p:nvPr>
        </p:nvCxnSpPr>
        <p:spPr>
          <a:xfrm flipV="1">
            <a:off x="4578752" y="1556120"/>
            <a:ext cx="414530" cy="13120"/>
          </a:xfrm>
          <a:prstGeom prst="straightConnector1">
            <a:avLst/>
          </a:prstGeom>
          <a:noFill/>
          <a:ln w="19050">
            <a:solidFill>
              <a:srgbClr val="000000"/>
            </a:solidFill>
            <a:prstDash val="solid"/>
            <a:tailEnd type="arrow"/>
          </a:ln>
        </p:spPr>
      </p:cxnSp>
      <p:cxnSp>
        <p:nvCxnSpPr>
          <p:cNvPr id="26" name="Straight Arrow Connector 25"/>
          <p:cNvCxnSpPr>
            <a:stCxn id="16" idx="7"/>
          </p:cNvCxnSpPr>
          <p:nvPr>
            <p:custDataLst>
              <p:tags r:id="rId22"/>
            </p:custDataLst>
          </p:nvPr>
        </p:nvCxnSpPr>
        <p:spPr>
          <a:xfrm flipH="1">
            <a:off x="3645578" y="1604251"/>
            <a:ext cx="551614" cy="430306"/>
          </a:xfrm>
          <a:prstGeom prst="straightConnector1">
            <a:avLst/>
          </a:prstGeom>
          <a:noFill/>
          <a:ln w="19050">
            <a:solidFill>
              <a:srgbClr val="000000"/>
            </a:solidFill>
            <a:prstDash val="solid"/>
            <a:tailEnd type="arrow"/>
          </a:ln>
        </p:spPr>
      </p:cxnSp>
      <p:sp>
        <p:nvSpPr>
          <p:cNvPr id="27" name="Freeform 26"/>
          <p:cNvSpPr/>
          <p:nvPr>
            <p:custDataLst>
              <p:tags r:id="rId23"/>
            </p:custDataLst>
          </p:nvPr>
        </p:nvSpPr>
        <p:spPr>
          <a:xfrm rot="1000200">
            <a:off x="3368534" y="2044251"/>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cxnSp>
        <p:nvCxnSpPr>
          <p:cNvPr id="28" name="Straight Arrow Connector 27"/>
          <p:cNvCxnSpPr>
            <a:stCxn id="27" idx="9"/>
            <a:endCxn id="13" idx="5"/>
          </p:cNvCxnSpPr>
          <p:nvPr>
            <p:custDataLst>
              <p:tags r:id="rId24"/>
            </p:custDataLst>
          </p:nvPr>
        </p:nvCxnSpPr>
        <p:spPr>
          <a:xfrm>
            <a:off x="3674295" y="2434178"/>
            <a:ext cx="92982" cy="305161"/>
          </a:xfrm>
          <a:prstGeom prst="straightConnector1">
            <a:avLst/>
          </a:prstGeom>
          <a:noFill/>
          <a:ln w="19050">
            <a:solidFill>
              <a:srgbClr val="000000"/>
            </a:solidFill>
            <a:prstDash val="solid"/>
            <a:tailEnd type="arrow"/>
          </a:ln>
        </p:spPr>
      </p:cxnSp>
      <p:cxnSp>
        <p:nvCxnSpPr>
          <p:cNvPr id="29" name="Straight Arrow Connector 28"/>
          <p:cNvCxnSpPr>
            <a:stCxn id="27" idx="1"/>
            <a:endCxn id="14" idx="7"/>
          </p:cNvCxnSpPr>
          <p:nvPr>
            <p:custDataLst>
              <p:tags r:id="rId25"/>
            </p:custDataLst>
          </p:nvPr>
        </p:nvCxnSpPr>
        <p:spPr>
          <a:xfrm flipV="1">
            <a:off x="3774539" y="2225003"/>
            <a:ext cx="375206" cy="86113"/>
          </a:xfrm>
          <a:prstGeom prst="straightConnector1">
            <a:avLst/>
          </a:prstGeom>
          <a:noFill/>
          <a:ln w="19050">
            <a:solidFill>
              <a:srgbClr val="000000"/>
            </a:solidFill>
            <a:prstDash val="solid"/>
            <a:tailEnd type="arrow"/>
          </a:ln>
        </p:spPr>
      </p:cxnSp>
      <p:cxnSp>
        <p:nvCxnSpPr>
          <p:cNvPr id="101" name="Straight Arrow Connector 100"/>
          <p:cNvCxnSpPr>
            <a:stCxn id="6" idx="7"/>
            <a:endCxn id="7" idx="9"/>
          </p:cNvCxnSpPr>
          <p:nvPr>
            <p:custDataLst>
              <p:tags r:id="rId26"/>
            </p:custDataLst>
          </p:nvPr>
        </p:nvCxnSpPr>
        <p:spPr>
          <a:xfrm flipH="1">
            <a:off x="4889695" y="3725399"/>
            <a:ext cx="371677" cy="84546"/>
          </a:xfrm>
          <a:prstGeom prst="straightConnector1">
            <a:avLst/>
          </a:prstGeom>
          <a:noFill/>
          <a:ln w="19050">
            <a:solidFill>
              <a:srgbClr val="000000"/>
            </a:solidFill>
            <a:prstDash val="solid"/>
            <a:tailEnd type="arrow"/>
          </a:ln>
        </p:spPr>
      </p:cxnSp>
      <p:sp>
        <p:nvSpPr>
          <p:cNvPr id="110" name="Freeform 109"/>
          <p:cNvSpPr/>
          <p:nvPr>
            <p:custDataLst>
              <p:tags r:id="rId27"/>
            </p:custDataLst>
          </p:nvPr>
        </p:nvSpPr>
        <p:spPr>
          <a:xfrm>
            <a:off x="4484431" y="2234238"/>
            <a:ext cx="414720" cy="414764"/>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19050">
            <a:solidFill>
              <a:srgbClr val="000000"/>
            </a:solidFill>
            <a:prstDash val="solid"/>
            <a:tailEnd type="arrow"/>
          </a:ln>
        </p:spPr>
        <p:txBody>
          <a:bodyPr vert="horz" wrap="none" lIns="81639" tIns="40820" rIns="81639" bIns="40820" anchor="ctr" anchorCtr="0" compatLnSpc="0"/>
          <a:lstStyle/>
          <a:p>
            <a:pPr hangingPunct="0"/>
            <a:endParaRPr lang="en-US" sz="1600">
              <a:latin typeface="Arial" pitchFamily="18"/>
              <a:ea typeface="Droid Sans Fallback" pitchFamily="2"/>
              <a:cs typeface="Lohit Hindi" pitchFamily="2"/>
            </a:endParaRPr>
          </a:p>
        </p:txBody>
      </p:sp>
      <p:cxnSp>
        <p:nvCxnSpPr>
          <p:cNvPr id="111" name="Straight Arrow Connector 110"/>
          <p:cNvCxnSpPr>
            <a:stCxn id="13" idx="11"/>
            <a:endCxn id="110" idx="3"/>
          </p:cNvCxnSpPr>
          <p:nvPr>
            <p:custDataLst>
              <p:tags r:id="rId28"/>
            </p:custDataLst>
          </p:nvPr>
        </p:nvCxnSpPr>
        <p:spPr>
          <a:xfrm flipV="1">
            <a:off x="4060537" y="2441620"/>
            <a:ext cx="423894" cy="297719"/>
          </a:xfrm>
          <a:prstGeom prst="straightConnector1">
            <a:avLst/>
          </a:prstGeom>
          <a:noFill/>
          <a:ln w="19050">
            <a:solidFill>
              <a:srgbClr val="000000"/>
            </a:solidFill>
            <a:prstDash val="solid"/>
            <a:tailEnd type="arrow"/>
          </a:ln>
        </p:spPr>
      </p:cxnSp>
      <p:cxnSp>
        <p:nvCxnSpPr>
          <p:cNvPr id="118" name="Straight Arrow Connector 117"/>
          <p:cNvCxnSpPr>
            <a:stCxn id="11" idx="1"/>
            <a:endCxn id="10" idx="9"/>
          </p:cNvCxnSpPr>
          <p:nvPr>
            <p:custDataLst>
              <p:tags r:id="rId29"/>
            </p:custDataLst>
          </p:nvPr>
        </p:nvCxnSpPr>
        <p:spPr>
          <a:xfrm flipV="1">
            <a:off x="4553682" y="3147541"/>
            <a:ext cx="319077" cy="92472"/>
          </a:xfrm>
          <a:prstGeom prst="straightConnector1">
            <a:avLst/>
          </a:prstGeom>
          <a:noFill/>
          <a:ln w="19050">
            <a:solidFill>
              <a:srgbClr val="000000"/>
            </a:solidFill>
            <a:prstDash val="solid"/>
            <a:tailEnd type="arrow"/>
          </a:ln>
        </p:spPr>
      </p:cxnSp>
    </p:spTree>
    <p:extLst>
      <p:ext uri="{BB962C8B-B14F-4D97-AF65-F5344CB8AC3E}">
        <p14:creationId xmlns:p14="http://schemas.microsoft.com/office/powerpoint/2010/main" val="1896431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5"/>
          <a:stretch>
            <a:fillRect/>
          </a:stretch>
        </p:blipFill>
        <p:spPr>
          <a:xfrm>
            <a:off x="3452192" y="3936580"/>
            <a:ext cx="3078077" cy="2527138"/>
          </a:xfrm>
          <a:prstGeom prst="rect">
            <a:avLst/>
          </a:prstGeom>
        </p:spPr>
      </p:pic>
      <p:pic>
        <p:nvPicPr>
          <p:cNvPr id="29" name="Picture 28"/>
          <p:cNvPicPr>
            <a:picLocks noChangeAspect="1"/>
          </p:cNvPicPr>
          <p:nvPr>
            <p:custDataLst>
              <p:tags r:id="rId1"/>
            </p:custDataLst>
          </p:nvPr>
        </p:nvPicPr>
        <p:blipFill>
          <a:blip r:embed="rId6"/>
          <a:stretch>
            <a:fillRect/>
          </a:stretch>
        </p:blipFill>
        <p:spPr>
          <a:xfrm>
            <a:off x="321885" y="1381307"/>
            <a:ext cx="2955215" cy="3636579"/>
          </a:xfrm>
          <a:prstGeom prst="rect">
            <a:avLst/>
          </a:prstGeom>
        </p:spPr>
      </p:pic>
      <p:pic>
        <p:nvPicPr>
          <p:cNvPr id="30" name="Picture 29"/>
          <p:cNvPicPr>
            <a:picLocks noChangeAspect="1"/>
          </p:cNvPicPr>
          <p:nvPr>
            <p:custDataLst>
              <p:tags r:id="rId2"/>
            </p:custDataLst>
          </p:nvPr>
        </p:nvPicPr>
        <p:blipFill>
          <a:blip r:embed="rId7"/>
          <a:stretch>
            <a:fillRect/>
          </a:stretch>
        </p:blipFill>
        <p:spPr>
          <a:xfrm>
            <a:off x="5932342" y="1750398"/>
            <a:ext cx="3178712" cy="2625205"/>
          </a:xfrm>
          <a:prstGeom prst="rect">
            <a:avLst/>
          </a:prstGeom>
        </p:spPr>
      </p:pic>
      <p:pic>
        <p:nvPicPr>
          <p:cNvPr id="3" name="Picture 2" descr="File:Golden key icon.svg - Wikimedia Common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2167" y="1245959"/>
            <a:ext cx="1008878" cy="1008878"/>
          </a:xfrm>
          <a:prstGeom prst="rect">
            <a:avLst/>
          </a:prstGeom>
        </p:spPr>
      </p:pic>
      <p:pic>
        <p:nvPicPr>
          <p:cNvPr id="35" name="Picture 34" descr="File:Golden key icon.svg - Wikimedia Common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72393" y="1414866"/>
            <a:ext cx="1008878" cy="1008878"/>
          </a:xfrm>
          <a:prstGeom prst="rect">
            <a:avLst/>
          </a:prstGeom>
        </p:spPr>
      </p:pic>
      <p:pic>
        <p:nvPicPr>
          <p:cNvPr id="36" name="Picture 35" descr="File:Golden key icon.svg - Wikimedia Common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02008" y="3552061"/>
            <a:ext cx="1008878" cy="1008878"/>
          </a:xfrm>
          <a:prstGeom prst="rect">
            <a:avLst/>
          </a:prstGeom>
        </p:spPr>
      </p:pic>
      <p:sp>
        <p:nvSpPr>
          <p:cNvPr id="37" name="Rectangle 36"/>
          <p:cNvSpPr/>
          <p:nvPr/>
        </p:nvSpPr>
        <p:spPr>
          <a:xfrm>
            <a:off x="1637334" y="95098"/>
            <a:ext cx="5776636" cy="1200329"/>
          </a:xfrm>
          <a:prstGeom prst="rect">
            <a:avLst/>
          </a:prstGeom>
        </p:spPr>
        <p:txBody>
          <a:bodyPr wrap="square">
            <a:spAutoFit/>
          </a:bodyPr>
          <a:lstStyle/>
          <a:p>
            <a:r>
              <a:rPr lang="en-US" sz="1800" b="1" dirty="0" smtClean="0"/>
              <a:t>In CS106B, you’ll learn to:</a:t>
            </a:r>
          </a:p>
          <a:p>
            <a:pPr marL="457200" indent="-457200">
              <a:buAutoNum type="arabicPeriod"/>
            </a:pPr>
            <a:r>
              <a:rPr lang="en-US" sz="1800" dirty="0" smtClean="0"/>
              <a:t>Identify common underlying structures</a:t>
            </a:r>
          </a:p>
          <a:p>
            <a:pPr marL="457200" indent="-457200">
              <a:buAutoNum type="arabicPeriod"/>
            </a:pPr>
            <a:r>
              <a:rPr lang="en-US" sz="1800" dirty="0" smtClean="0"/>
              <a:t>Apply known algorithmic tools that solve diverse problems that share that structure</a:t>
            </a:r>
            <a:endParaRPr lang="en-US" sz="1800" dirty="0"/>
          </a:p>
        </p:txBody>
      </p:sp>
    </p:spTree>
    <p:extLst>
      <p:ext uri="{BB962C8B-B14F-4D97-AF65-F5344CB8AC3E}">
        <p14:creationId xmlns:p14="http://schemas.microsoft.com/office/powerpoint/2010/main" val="33346928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1"/>
          <p:cNvSpPr txBox="1">
            <a:spLocks noGrp="1"/>
          </p:cNvSpPr>
          <p:nvPr>
            <p:ph type="subTitle" idx="4294967295"/>
            <p:custDataLst>
              <p:tags r:id="rId1"/>
            </p:custDataLst>
          </p:nvPr>
        </p:nvSpPr>
        <p:spPr>
          <a:xfrm>
            <a:off x="1051034" y="273050"/>
            <a:ext cx="7031421" cy="5857875"/>
          </a:xfrm>
        </p:spPr>
        <p:txBody>
          <a:bodyPr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indent="0" algn="ctr">
              <a:buNone/>
            </a:pPr>
            <a:endParaRPr lang="en-US" sz="2400" cap="none" dirty="0"/>
          </a:p>
          <a:p>
            <a:pPr marL="0" indent="0" algn="ctr">
              <a:buNone/>
            </a:pPr>
            <a:r>
              <a:rPr lang="en-US" sz="2400" cap="none" dirty="0"/>
              <a:t>Building a vocabulary of </a:t>
            </a:r>
            <a:r>
              <a:rPr lang="en-US" sz="3200" b="1" cap="none" dirty="0">
                <a:solidFill>
                  <a:schemeClr val="bg2"/>
                </a:solidFill>
              </a:rPr>
              <a:t>abstractions</a:t>
            </a:r>
          </a:p>
          <a:p>
            <a:pPr marL="0" indent="0" algn="ctr">
              <a:buNone/>
            </a:pPr>
            <a:r>
              <a:rPr lang="en-US" sz="2400" cap="none" dirty="0"/>
              <a:t>      makes it possible to represent and solve </a:t>
            </a:r>
            <a:r>
              <a:rPr lang="en-US" sz="2400" cap="none" dirty="0" smtClean="0"/>
              <a:t>a huge variety of problems using </a:t>
            </a:r>
            <a:r>
              <a:rPr lang="en-US" sz="2400" u="sng" cap="none" dirty="0" smtClean="0"/>
              <a:t>known tools</a:t>
            </a:r>
            <a:r>
              <a:rPr lang="en-US" sz="2400" cap="none" dirty="0" smtClean="0"/>
              <a:t>.</a:t>
            </a:r>
            <a:endParaRPr lang="en-US" sz="2400" cap="none" dirty="0"/>
          </a:p>
        </p:txBody>
      </p:sp>
    </p:spTree>
    <p:extLst>
      <p:ext uri="{BB962C8B-B14F-4D97-AF65-F5344CB8AC3E}">
        <p14:creationId xmlns:p14="http://schemas.microsoft.com/office/powerpoint/2010/main" val="2326413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58645" y="2900829"/>
            <a:ext cx="6761284" cy="1362075"/>
          </a:xfrm>
        </p:spPr>
        <p:txBody>
          <a:bodyPr/>
          <a:lstStyle/>
          <a:p>
            <a:r>
              <a:rPr lang="en-US" dirty="0"/>
              <a:t>After this course</a:t>
            </a:r>
            <a:r>
              <a:rPr lang="en-US" dirty="0" smtClean="0"/>
              <a:t>…</a:t>
            </a:r>
            <a:br>
              <a:rPr lang="en-US" dirty="0" smtClean="0"/>
            </a:br>
            <a:r>
              <a:rPr lang="en-US" dirty="0" smtClean="0"/>
              <a:t/>
            </a:r>
            <a:br>
              <a:rPr lang="en-US" dirty="0" smtClean="0"/>
            </a:br>
            <a:endParaRPr lang="en-US" dirty="0"/>
          </a:p>
        </p:txBody>
      </p:sp>
      <p:sp>
        <p:nvSpPr>
          <p:cNvPr id="6" name="Content Placeholder 5"/>
          <p:cNvSpPr>
            <a:spLocks noGrp="1"/>
          </p:cNvSpPr>
          <p:nvPr>
            <p:ph type="body" idx="1"/>
          </p:nvPr>
        </p:nvSpPr>
        <p:spPr/>
        <p:txBody>
          <a:bodyPr>
            <a:normAutofit/>
          </a:bodyPr>
          <a:lstStyle/>
          <a:p>
            <a:r>
              <a:rPr lang="en-US" sz="2800" b="1" cap="none" dirty="0" smtClean="0"/>
              <a:t>Spend some time thinking about how you’ll use it. </a:t>
            </a:r>
            <a:endParaRPr lang="en-US" sz="2800" b="1" cap="none" dirty="0"/>
          </a:p>
        </p:txBody>
      </p:sp>
      <p:sp>
        <p:nvSpPr>
          <p:cNvPr id="4" name="Slide Number Placeholder 3"/>
          <p:cNvSpPr>
            <a:spLocks noGrp="1"/>
          </p:cNvSpPr>
          <p:nvPr>
            <p:ph type="sldNum" sz="quarter" idx="12"/>
          </p:nvPr>
        </p:nvSpPr>
        <p:spPr/>
        <p:txBody>
          <a:bodyPr/>
          <a:lstStyle/>
          <a:p>
            <a:fld id="{BD5B7778-A611-4872-8891-91482CF4CF2A}" type="slidenum">
              <a:rPr lang="en-US" smtClean="0"/>
              <a:pPr/>
              <a:t>24</a:t>
            </a:fld>
            <a:endParaRPr lang="en-US"/>
          </a:p>
        </p:txBody>
      </p:sp>
      <p:sp>
        <p:nvSpPr>
          <p:cNvPr id="3" name="Rectangle 2"/>
          <p:cNvSpPr/>
          <p:nvPr/>
        </p:nvSpPr>
        <p:spPr>
          <a:xfrm>
            <a:off x="1134828" y="3048990"/>
            <a:ext cx="6184964" cy="1323439"/>
          </a:xfrm>
          <a:prstGeom prst="rect">
            <a:avLst/>
          </a:prstGeom>
        </p:spPr>
        <p:txBody>
          <a:bodyPr wrap="square">
            <a:spAutoFit/>
          </a:bodyPr>
          <a:lstStyle/>
          <a:p>
            <a:r>
              <a:rPr lang="en-US" sz="4000" dirty="0">
                <a:solidFill>
                  <a:srgbClr val="8C1515"/>
                </a:solidFill>
                <a:latin typeface="Source Sans Pro Semibold"/>
              </a:rPr>
              <a:t>you’ll have what is effectively a superpower.</a:t>
            </a:r>
            <a:endParaRPr lang="en-US" dirty="0"/>
          </a:p>
        </p:txBody>
      </p:sp>
    </p:spTree>
    <p:extLst>
      <p:ext uri="{BB962C8B-B14F-4D97-AF65-F5344CB8AC3E}">
        <p14:creationId xmlns:p14="http://schemas.microsoft.com/office/powerpoint/2010/main" val="3840038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Welcome to C++</a:t>
            </a:r>
            <a:endParaRPr lang="en-US" dirty="0"/>
          </a:p>
        </p:txBody>
      </p:sp>
      <p:sp>
        <p:nvSpPr>
          <p:cNvPr id="5" name="Text Placeholder 4"/>
          <p:cNvSpPr>
            <a:spLocks noGrp="1"/>
          </p:cNvSpPr>
          <p:nvPr>
            <p:ph type="body" sz="half" idx="2"/>
          </p:nvPr>
        </p:nvSpPr>
        <p:spPr/>
        <p:txBody>
          <a:bodyPr/>
          <a:lstStyle/>
          <a:p>
            <a:r>
              <a:rPr lang="en-US" dirty="0" smtClean="0"/>
              <a:t>Let’s start coding!!</a:t>
            </a:r>
            <a:endParaRPr lang="en-US" dirty="0"/>
          </a:p>
        </p:txBody>
      </p:sp>
      <p:sp>
        <p:nvSpPr>
          <p:cNvPr id="6" name="Picture Placeholder 5"/>
          <p:cNvSpPr>
            <a:spLocks noGrp="1"/>
          </p:cNvSpPr>
          <p:nvPr>
            <p:ph type="pic" sz="quarter" idx="13"/>
          </p:nvPr>
        </p:nvSpPr>
        <p:spPr/>
      </p:sp>
    </p:spTree>
    <p:extLst>
      <p:ext uri="{BB962C8B-B14F-4D97-AF65-F5344CB8AC3E}">
        <p14:creationId xmlns:p14="http://schemas.microsoft.com/office/powerpoint/2010/main" val="6051025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en-US" altLang="en-US" dirty="0" smtClean="0"/>
              <a:t>First C++ program (1.1)</a:t>
            </a:r>
          </a:p>
        </p:txBody>
      </p:sp>
      <p:sp>
        <p:nvSpPr>
          <p:cNvPr id="10242" name="Rectangle 3"/>
          <p:cNvSpPr>
            <a:spLocks noGrp="1" noChangeArrowheads="1"/>
          </p:cNvSpPr>
          <p:nvPr>
            <p:ph type="body" idx="10"/>
          </p:nvPr>
        </p:nvSpPr>
        <p:spPr>
          <a:xfrm>
            <a:off x="955675" y="1211263"/>
            <a:ext cx="7700963" cy="5011737"/>
          </a:xfrm>
        </p:spPr>
        <p:txBody>
          <a:bodyPr/>
          <a:lstStyle/>
          <a:p>
            <a:pPr>
              <a:spcBef>
                <a:spcPts val="0"/>
              </a:spcBef>
            </a:pPr>
            <a:r>
              <a:rPr lang="en-US" altLang="en-US" cap="none" dirty="0" smtClean="0">
                <a:latin typeface="Consolas" panose="020B0609020204030204" pitchFamily="49" charset="0"/>
              </a:rPr>
              <a:t>/*</a:t>
            </a:r>
          </a:p>
          <a:p>
            <a:pPr>
              <a:spcBef>
                <a:spcPts val="0"/>
              </a:spcBef>
            </a:pPr>
            <a:r>
              <a:rPr lang="en-US" altLang="en-US" cap="none" dirty="0" smtClean="0">
                <a:latin typeface="Consolas" panose="020B0609020204030204" pitchFamily="49" charset="0"/>
              </a:rPr>
              <a:t> * hello.cpp</a:t>
            </a:r>
          </a:p>
          <a:p>
            <a:pPr>
              <a:spcBef>
                <a:spcPts val="0"/>
              </a:spcBef>
            </a:pPr>
            <a:r>
              <a:rPr lang="en-US" altLang="en-US" cap="none" dirty="0" smtClean="0">
                <a:latin typeface="Consolas" panose="020B0609020204030204" pitchFamily="49" charset="0"/>
              </a:rPr>
              <a:t> * This program prints a welcome message</a:t>
            </a:r>
          </a:p>
          <a:p>
            <a:pPr>
              <a:spcBef>
                <a:spcPts val="0"/>
              </a:spcBef>
            </a:pPr>
            <a:r>
              <a:rPr lang="en-US" altLang="en-US" cap="none" dirty="0" smtClean="0">
                <a:latin typeface="Consolas" panose="020B0609020204030204" pitchFamily="49" charset="0"/>
              </a:rPr>
              <a:t> * to the user.</a:t>
            </a:r>
          </a:p>
          <a:p>
            <a:pPr>
              <a:spcBef>
                <a:spcPts val="0"/>
              </a:spcBef>
            </a:pPr>
            <a:r>
              <a:rPr lang="en-US" altLang="en-US" cap="none" dirty="0" smtClean="0">
                <a:latin typeface="Consolas" panose="020B0609020204030204" pitchFamily="49" charset="0"/>
              </a:rPr>
              <a:t> */</a:t>
            </a:r>
          </a:p>
          <a:p>
            <a:pPr>
              <a:spcBef>
                <a:spcPts val="0"/>
              </a:spcBef>
            </a:pPr>
            <a:r>
              <a:rPr lang="en-US" altLang="en-US" cap="none" dirty="0" smtClean="0">
                <a:latin typeface="Consolas" panose="020B0609020204030204" pitchFamily="49" charset="0"/>
              </a:rPr>
              <a:t>#include &lt;</a:t>
            </a:r>
            <a:r>
              <a:rPr lang="en-US" altLang="en-US" cap="none" dirty="0" err="1" smtClean="0">
                <a:latin typeface="Consolas" panose="020B0609020204030204" pitchFamily="49" charset="0"/>
              </a:rPr>
              <a:t>iostream</a:t>
            </a:r>
            <a:r>
              <a:rPr lang="en-US" altLang="en-US" cap="none" dirty="0" smtClean="0">
                <a:latin typeface="Consolas" panose="020B0609020204030204" pitchFamily="49" charset="0"/>
              </a:rPr>
              <a:t>&gt;</a:t>
            </a:r>
          </a:p>
          <a:p>
            <a:pPr>
              <a:spcBef>
                <a:spcPts val="0"/>
              </a:spcBef>
            </a:pPr>
            <a:r>
              <a:rPr lang="en-US" altLang="en-US" cap="none" dirty="0" smtClean="0">
                <a:latin typeface="Consolas" panose="020B0609020204030204" pitchFamily="49" charset="0"/>
              </a:rPr>
              <a:t>#include "</a:t>
            </a:r>
            <a:r>
              <a:rPr lang="en-US" altLang="en-US" cap="none" dirty="0" err="1" smtClean="0">
                <a:latin typeface="Consolas" panose="020B0609020204030204" pitchFamily="49" charset="0"/>
              </a:rPr>
              <a:t>console.h</a:t>
            </a:r>
            <a:r>
              <a:rPr lang="en-US" altLang="en-US" cap="none" dirty="0" smtClean="0">
                <a:latin typeface="Consolas" panose="020B0609020204030204" pitchFamily="49" charset="0"/>
              </a:rPr>
              <a:t>"</a:t>
            </a:r>
          </a:p>
          <a:p>
            <a:pPr>
              <a:spcBef>
                <a:spcPts val="0"/>
              </a:spcBef>
            </a:pPr>
            <a:r>
              <a:rPr lang="en-US" altLang="en-US" cap="none" dirty="0" smtClean="0">
                <a:latin typeface="Consolas" panose="020B0609020204030204" pitchFamily="49" charset="0"/>
              </a:rPr>
              <a:t>using namespace </a:t>
            </a:r>
            <a:r>
              <a:rPr lang="en-US" altLang="en-US" cap="none" dirty="0" err="1" smtClean="0">
                <a:latin typeface="Consolas" panose="020B0609020204030204" pitchFamily="49" charset="0"/>
              </a:rPr>
              <a:t>std</a:t>
            </a:r>
            <a:r>
              <a:rPr lang="en-US" altLang="en-US" cap="none" dirty="0" smtClean="0">
                <a:latin typeface="Consolas" panose="020B0609020204030204" pitchFamily="49" charset="0"/>
              </a:rPr>
              <a:t>;</a:t>
            </a:r>
          </a:p>
          <a:p>
            <a:pPr>
              <a:spcBef>
                <a:spcPts val="0"/>
              </a:spcBef>
            </a:pPr>
            <a:endParaRPr lang="en-US" altLang="en-US" cap="none" dirty="0" smtClean="0">
              <a:latin typeface="Consolas" panose="020B0609020204030204" pitchFamily="49" charset="0"/>
            </a:endParaRPr>
          </a:p>
          <a:p>
            <a:pPr>
              <a:spcBef>
                <a:spcPts val="0"/>
              </a:spcBef>
            </a:pPr>
            <a:r>
              <a:rPr lang="en-US" altLang="en-US" cap="none" dirty="0" err="1" smtClean="0">
                <a:latin typeface="Consolas" panose="020B0609020204030204" pitchFamily="49" charset="0"/>
              </a:rPr>
              <a:t>int</a:t>
            </a:r>
            <a:r>
              <a:rPr lang="en-US" altLang="en-US" cap="none" dirty="0" smtClean="0">
                <a:latin typeface="Consolas" panose="020B0609020204030204" pitchFamily="49" charset="0"/>
              </a:rPr>
              <a:t> main() {</a:t>
            </a:r>
          </a:p>
          <a:p>
            <a:pPr>
              <a:spcBef>
                <a:spcPts val="0"/>
              </a:spcBef>
            </a:pPr>
            <a:r>
              <a:rPr lang="en-US" altLang="en-US" cap="none" dirty="0" smtClean="0">
                <a:latin typeface="Consolas" panose="020B0609020204030204" pitchFamily="49" charset="0"/>
              </a:rPr>
              <a:t>    </a:t>
            </a:r>
            <a:r>
              <a:rPr lang="en-US" altLang="en-US" cap="none" dirty="0" err="1" smtClean="0">
                <a:latin typeface="Consolas" panose="020B0609020204030204" pitchFamily="49" charset="0"/>
              </a:rPr>
              <a:t>cout</a:t>
            </a:r>
            <a:r>
              <a:rPr lang="en-US" altLang="en-US" cap="none" dirty="0" smtClean="0">
                <a:latin typeface="Consolas" panose="020B0609020204030204" pitchFamily="49" charset="0"/>
              </a:rPr>
              <a:t> &lt;&lt; "Hello, world!" &lt;&lt; </a:t>
            </a:r>
            <a:r>
              <a:rPr lang="en-US" altLang="en-US" cap="none" dirty="0" err="1" smtClean="0">
                <a:latin typeface="Consolas" panose="020B0609020204030204" pitchFamily="49" charset="0"/>
              </a:rPr>
              <a:t>endl</a:t>
            </a:r>
            <a:r>
              <a:rPr lang="en-US" altLang="en-US" cap="none" dirty="0" smtClean="0">
                <a:latin typeface="Consolas" panose="020B0609020204030204" pitchFamily="49" charset="0"/>
              </a:rPr>
              <a:t>;</a:t>
            </a:r>
          </a:p>
          <a:p>
            <a:pPr>
              <a:spcBef>
                <a:spcPts val="0"/>
              </a:spcBef>
            </a:pPr>
            <a:r>
              <a:rPr lang="en-US" altLang="en-US" cap="none" dirty="0" smtClean="0">
                <a:latin typeface="Consolas" panose="020B0609020204030204" pitchFamily="49" charset="0"/>
              </a:rPr>
              <a:t>    return 0;</a:t>
            </a:r>
          </a:p>
          <a:p>
            <a:pPr>
              <a:spcBef>
                <a:spcPts val="0"/>
              </a:spcBef>
            </a:pPr>
            <a:r>
              <a:rPr lang="en-US" altLang="en-US" cap="none" dirty="0" smtClean="0">
                <a:latin typeface="Consolas" panose="020B0609020204030204" pitchFamily="49" charset="0"/>
              </a:rPr>
              <a:t>}</a:t>
            </a:r>
          </a:p>
        </p:txBody>
      </p:sp>
      <p:sp>
        <p:nvSpPr>
          <p:cNvPr id="10244" name="Text Box 5"/>
          <p:cNvSpPr txBox="1">
            <a:spLocks noChangeArrowheads="1"/>
          </p:cNvSpPr>
          <p:nvPr/>
        </p:nvSpPr>
        <p:spPr bwMode="auto">
          <a:xfrm>
            <a:off x="7872413" y="533400"/>
            <a:ext cx="1295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a:defRPr>
                <a:solidFill>
                  <a:schemeClr val="tx1"/>
                </a:solidFill>
                <a:latin typeface="Arial" panose="020B0604020202020204" pitchFamily="34" charset="0"/>
              </a:defRPr>
            </a:lvl1pPr>
            <a:lvl2pPr marL="742950" indent="-285750" algn="r">
              <a:defRPr>
                <a:solidFill>
                  <a:schemeClr val="tx1"/>
                </a:solidFill>
                <a:latin typeface="Arial" panose="020B0604020202020204" pitchFamily="34" charset="0"/>
              </a:defRPr>
            </a:lvl2pPr>
            <a:lvl3pPr marL="1143000" indent="-228600" algn="r">
              <a:defRPr>
                <a:solidFill>
                  <a:schemeClr val="tx1"/>
                </a:solidFill>
                <a:latin typeface="Arial" panose="020B0604020202020204" pitchFamily="34" charset="0"/>
              </a:defRPr>
            </a:lvl3pPr>
            <a:lvl4pPr marL="1600200" indent="-228600" algn="r">
              <a:defRPr>
                <a:solidFill>
                  <a:schemeClr val="tx1"/>
                </a:solidFill>
                <a:latin typeface="Arial" panose="020B0604020202020204" pitchFamily="34" charset="0"/>
              </a:defRPr>
            </a:lvl4pPr>
            <a:lvl5pPr marL="2057400" indent="-228600" algn="r">
              <a:defRPr>
                <a:solidFill>
                  <a:schemeClr val="tx1"/>
                </a:solidFill>
                <a:latin typeface="Arial" panose="020B0604020202020204" pitchFamily="34" charset="0"/>
              </a:defRPr>
            </a:lvl5pPr>
            <a:lvl6pPr marL="2514600" indent="-228600" algn="r" eaLnBrk="0" fontAlgn="base" hangingPunct="0">
              <a:spcBef>
                <a:spcPct val="0"/>
              </a:spcBef>
              <a:spcAft>
                <a:spcPct val="0"/>
              </a:spcAft>
              <a:defRPr>
                <a:solidFill>
                  <a:schemeClr val="tx1"/>
                </a:solidFill>
                <a:latin typeface="Arial" panose="020B0604020202020204" pitchFamily="34" charset="0"/>
              </a:defRPr>
            </a:lvl6pPr>
            <a:lvl7pPr marL="2971800" indent="-228600" algn="r" eaLnBrk="0" fontAlgn="base" hangingPunct="0">
              <a:spcBef>
                <a:spcPct val="0"/>
              </a:spcBef>
              <a:spcAft>
                <a:spcPct val="0"/>
              </a:spcAft>
              <a:defRPr>
                <a:solidFill>
                  <a:schemeClr val="tx1"/>
                </a:solidFill>
                <a:latin typeface="Arial" panose="020B0604020202020204" pitchFamily="34" charset="0"/>
              </a:defRPr>
            </a:lvl7pPr>
            <a:lvl8pPr marL="3429000" indent="-228600" algn="r" eaLnBrk="0" fontAlgn="base" hangingPunct="0">
              <a:spcBef>
                <a:spcPct val="0"/>
              </a:spcBef>
              <a:spcAft>
                <a:spcPct val="0"/>
              </a:spcAft>
              <a:defRPr>
                <a:solidFill>
                  <a:schemeClr val="tx1"/>
                </a:solidFill>
                <a:latin typeface="Arial" panose="020B0604020202020204" pitchFamily="34" charset="0"/>
              </a:defRPr>
            </a:lvl8pPr>
            <a:lvl9pPr marL="3886200" indent="-228600" algn="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chemeClr val="bg1"/>
                </a:solidFill>
                <a:latin typeface="Calibri" panose="020F0502020204030204" pitchFamily="34" charset="0"/>
              </a:rPr>
              <a:t>helloWorld</a:t>
            </a:r>
          </a:p>
        </p:txBody>
      </p:sp>
      <p:sp>
        <p:nvSpPr>
          <p:cNvPr id="2" name="TextBox 1"/>
          <p:cNvSpPr txBox="1">
            <a:spLocks noChangeArrowheads="1"/>
          </p:cNvSpPr>
          <p:nvPr/>
        </p:nvSpPr>
        <p:spPr bwMode="auto">
          <a:xfrm>
            <a:off x="4213244" y="2998353"/>
            <a:ext cx="4330858" cy="923330"/>
          </a:xfrm>
          <a:prstGeom prst="rect">
            <a:avLst/>
          </a:prstGeom>
          <a:gradFill>
            <a:gsLst>
              <a:gs pos="0">
                <a:schemeClr val="accent1">
                  <a:tint val="50000"/>
                  <a:shade val="86000"/>
                  <a:satMod val="140000"/>
                </a:schemeClr>
              </a:gs>
              <a:gs pos="0">
                <a:schemeClr val="accent1">
                  <a:tint val="28000"/>
                  <a:satMod val="160000"/>
                </a:schemeClr>
              </a:gs>
            </a:gsLst>
          </a:grad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algn="r">
              <a:defRPr>
                <a:solidFill>
                  <a:schemeClr val="tx1"/>
                </a:solidFill>
                <a:latin typeface="Arial" panose="020B0604020202020204" pitchFamily="34" charset="0"/>
              </a:defRPr>
            </a:lvl1pPr>
            <a:lvl2pPr marL="742950" indent="-285750" algn="r">
              <a:defRPr>
                <a:solidFill>
                  <a:schemeClr val="tx1"/>
                </a:solidFill>
                <a:latin typeface="Arial" panose="020B0604020202020204" pitchFamily="34" charset="0"/>
              </a:defRPr>
            </a:lvl2pPr>
            <a:lvl3pPr marL="1143000" indent="-228600" algn="r">
              <a:defRPr>
                <a:solidFill>
                  <a:schemeClr val="tx1"/>
                </a:solidFill>
                <a:latin typeface="Arial" panose="020B0604020202020204" pitchFamily="34" charset="0"/>
              </a:defRPr>
            </a:lvl3pPr>
            <a:lvl4pPr marL="1600200" indent="-228600" algn="r">
              <a:defRPr>
                <a:solidFill>
                  <a:schemeClr val="tx1"/>
                </a:solidFill>
                <a:latin typeface="Arial" panose="020B0604020202020204" pitchFamily="34" charset="0"/>
              </a:defRPr>
            </a:lvl4pPr>
            <a:lvl5pPr marL="2057400" indent="-228600" algn="r">
              <a:defRPr>
                <a:solidFill>
                  <a:schemeClr val="tx1"/>
                </a:solidFill>
                <a:latin typeface="Arial" panose="020B0604020202020204" pitchFamily="34" charset="0"/>
              </a:defRPr>
            </a:lvl5pPr>
            <a:lvl6pPr marL="2514600" indent="-228600" algn="r" eaLnBrk="0" fontAlgn="base" hangingPunct="0">
              <a:spcBef>
                <a:spcPct val="0"/>
              </a:spcBef>
              <a:spcAft>
                <a:spcPct val="0"/>
              </a:spcAft>
              <a:defRPr>
                <a:solidFill>
                  <a:schemeClr val="tx1"/>
                </a:solidFill>
                <a:latin typeface="Arial" panose="020B0604020202020204" pitchFamily="34" charset="0"/>
              </a:defRPr>
            </a:lvl6pPr>
            <a:lvl7pPr marL="2971800" indent="-228600" algn="r" eaLnBrk="0" fontAlgn="base" hangingPunct="0">
              <a:spcBef>
                <a:spcPct val="0"/>
              </a:spcBef>
              <a:spcAft>
                <a:spcPct val="0"/>
              </a:spcAft>
              <a:defRPr>
                <a:solidFill>
                  <a:schemeClr val="tx1"/>
                </a:solidFill>
                <a:latin typeface="Arial" panose="020B0604020202020204" pitchFamily="34" charset="0"/>
              </a:defRPr>
            </a:lvl7pPr>
            <a:lvl8pPr marL="3429000" indent="-228600" algn="r" eaLnBrk="0" fontAlgn="base" hangingPunct="0">
              <a:spcBef>
                <a:spcPct val="0"/>
              </a:spcBef>
              <a:spcAft>
                <a:spcPct val="0"/>
              </a:spcAft>
              <a:defRPr>
                <a:solidFill>
                  <a:schemeClr val="tx1"/>
                </a:solidFill>
                <a:latin typeface="Arial" panose="020B0604020202020204" pitchFamily="34" charset="0"/>
              </a:defRPr>
            </a:lvl8pPr>
            <a:lvl9pPr marL="3886200" indent="-228600" algn="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US" sz="1800" dirty="0"/>
              <a:t>Every C++ program has a </a:t>
            </a:r>
            <a:r>
              <a:rPr lang="en-US" altLang="en-US" sz="1800" b="1" dirty="0">
                <a:latin typeface="Consolas" panose="020B0609020204030204" pitchFamily="49" charset="0"/>
              </a:rPr>
              <a:t>main</a:t>
            </a:r>
            <a:r>
              <a:rPr lang="en-US" altLang="en-US" sz="1800" dirty="0"/>
              <a:t> function. </a:t>
            </a:r>
            <a:r>
              <a:rPr lang="en-US" altLang="en-US" sz="1800" dirty="0" smtClean="0"/>
              <a:t>The program </a:t>
            </a:r>
            <a:r>
              <a:rPr lang="en-US" altLang="en-US" sz="1800" dirty="0"/>
              <a:t>starts at </a:t>
            </a:r>
            <a:r>
              <a:rPr lang="en-US" altLang="en-US" sz="1800" b="1" dirty="0">
                <a:latin typeface="Consolas" panose="020B0609020204030204" pitchFamily="49" charset="0"/>
              </a:rPr>
              <a:t>main</a:t>
            </a:r>
            <a:r>
              <a:rPr lang="en-US" altLang="en-US" sz="1800" dirty="0" smtClean="0"/>
              <a:t> </a:t>
            </a:r>
            <a:r>
              <a:rPr lang="en-US" altLang="en-US" sz="1800" dirty="0"/>
              <a:t>and executes its statements in sequence.</a:t>
            </a:r>
          </a:p>
        </p:txBody>
      </p:sp>
      <p:sp>
        <p:nvSpPr>
          <p:cNvPr id="7" name="TextBox 6"/>
          <p:cNvSpPr txBox="1">
            <a:spLocks noChangeArrowheads="1"/>
          </p:cNvSpPr>
          <p:nvPr/>
        </p:nvSpPr>
        <p:spPr bwMode="auto">
          <a:xfrm>
            <a:off x="1509037" y="5103847"/>
            <a:ext cx="5567806" cy="1200329"/>
          </a:xfrm>
          <a:prstGeom prst="rect">
            <a:avLst/>
          </a:prstGeom>
          <a:gradFill>
            <a:gsLst>
              <a:gs pos="0">
                <a:schemeClr val="accent1">
                  <a:tint val="48000"/>
                  <a:satMod val="150000"/>
                </a:schemeClr>
              </a:gs>
              <a:gs pos="0">
                <a:schemeClr val="accent1">
                  <a:tint val="28000"/>
                  <a:satMod val="160000"/>
                </a:schemeClr>
              </a:gs>
            </a:gsLst>
          </a:grad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algn="r">
              <a:defRPr>
                <a:solidFill>
                  <a:schemeClr val="tx1"/>
                </a:solidFill>
                <a:latin typeface="Arial" panose="020B0604020202020204" pitchFamily="34" charset="0"/>
              </a:defRPr>
            </a:lvl1pPr>
            <a:lvl2pPr marL="742950" indent="-285750" algn="r">
              <a:defRPr>
                <a:solidFill>
                  <a:schemeClr val="tx1"/>
                </a:solidFill>
                <a:latin typeface="Arial" panose="020B0604020202020204" pitchFamily="34" charset="0"/>
              </a:defRPr>
            </a:lvl2pPr>
            <a:lvl3pPr marL="1143000" indent="-228600" algn="r">
              <a:defRPr>
                <a:solidFill>
                  <a:schemeClr val="tx1"/>
                </a:solidFill>
                <a:latin typeface="Arial" panose="020B0604020202020204" pitchFamily="34" charset="0"/>
              </a:defRPr>
            </a:lvl3pPr>
            <a:lvl4pPr marL="1600200" indent="-228600" algn="r">
              <a:defRPr>
                <a:solidFill>
                  <a:schemeClr val="tx1"/>
                </a:solidFill>
                <a:latin typeface="Arial" panose="020B0604020202020204" pitchFamily="34" charset="0"/>
              </a:defRPr>
            </a:lvl4pPr>
            <a:lvl5pPr marL="2057400" indent="-228600" algn="r">
              <a:defRPr>
                <a:solidFill>
                  <a:schemeClr val="tx1"/>
                </a:solidFill>
                <a:latin typeface="Arial" panose="020B0604020202020204" pitchFamily="34" charset="0"/>
              </a:defRPr>
            </a:lvl5pPr>
            <a:lvl6pPr marL="2514600" indent="-228600" algn="r" eaLnBrk="0" fontAlgn="base" hangingPunct="0">
              <a:spcBef>
                <a:spcPct val="0"/>
              </a:spcBef>
              <a:spcAft>
                <a:spcPct val="0"/>
              </a:spcAft>
              <a:defRPr>
                <a:solidFill>
                  <a:schemeClr val="tx1"/>
                </a:solidFill>
                <a:latin typeface="Arial" panose="020B0604020202020204" pitchFamily="34" charset="0"/>
              </a:defRPr>
            </a:lvl6pPr>
            <a:lvl7pPr marL="2971800" indent="-228600" algn="r" eaLnBrk="0" fontAlgn="base" hangingPunct="0">
              <a:spcBef>
                <a:spcPct val="0"/>
              </a:spcBef>
              <a:spcAft>
                <a:spcPct val="0"/>
              </a:spcAft>
              <a:defRPr>
                <a:solidFill>
                  <a:schemeClr val="tx1"/>
                </a:solidFill>
                <a:latin typeface="Arial" panose="020B0604020202020204" pitchFamily="34" charset="0"/>
              </a:defRPr>
            </a:lvl7pPr>
            <a:lvl8pPr marL="3429000" indent="-228600" algn="r" eaLnBrk="0" fontAlgn="base" hangingPunct="0">
              <a:spcBef>
                <a:spcPct val="0"/>
              </a:spcBef>
              <a:spcAft>
                <a:spcPct val="0"/>
              </a:spcAft>
              <a:defRPr>
                <a:solidFill>
                  <a:schemeClr val="tx1"/>
                </a:solidFill>
                <a:latin typeface="Arial" panose="020B0604020202020204" pitchFamily="34" charset="0"/>
              </a:defRPr>
            </a:lvl8pPr>
            <a:lvl9pPr marL="3886200" indent="-228600" algn="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US" sz="1800" dirty="0" smtClean="0"/>
              <a:t>At program end, </a:t>
            </a:r>
            <a:r>
              <a:rPr lang="en-US" altLang="en-US" sz="1800" b="1" dirty="0" smtClean="0">
                <a:latin typeface="Consolas" panose="020B0609020204030204" pitchFamily="49" charset="0"/>
              </a:rPr>
              <a:t>main</a:t>
            </a:r>
            <a:r>
              <a:rPr lang="en-US" altLang="en-US" sz="1800" dirty="0" smtClean="0"/>
              <a:t> returns 0 to indicate successful completion. A non-zero return value is an </a:t>
            </a:r>
            <a:r>
              <a:rPr lang="en-US" altLang="en-US" sz="1800" dirty="0"/>
              <a:t>error </a:t>
            </a:r>
            <a:r>
              <a:rPr lang="en-US" altLang="en-US" sz="1800" dirty="0" smtClean="0"/>
              <a:t>code, but we won’t use this method of error reporting in this class so we will always return zero.</a:t>
            </a:r>
            <a:endParaRPr lang="en-US" altLang="en-US" sz="1800" dirty="0"/>
          </a:p>
        </p:txBody>
      </p:sp>
      <p:sp>
        <p:nvSpPr>
          <p:cNvPr id="5" name="Left Arrow 4"/>
          <p:cNvSpPr/>
          <p:nvPr/>
        </p:nvSpPr>
        <p:spPr>
          <a:xfrm rot="20812838">
            <a:off x="2719106" y="3514088"/>
            <a:ext cx="1510724" cy="374847"/>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Left Arrow 10"/>
          <p:cNvSpPr/>
          <p:nvPr/>
        </p:nvSpPr>
        <p:spPr>
          <a:xfrm rot="1762729">
            <a:off x="2590643" y="4568360"/>
            <a:ext cx="1338419" cy="374847"/>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a:spLocks noChangeArrowheads="1"/>
          </p:cNvSpPr>
          <p:nvPr/>
        </p:nvSpPr>
        <p:spPr bwMode="auto">
          <a:xfrm>
            <a:off x="4501949" y="2047132"/>
            <a:ext cx="4465882" cy="646331"/>
          </a:xfrm>
          <a:prstGeom prst="rect">
            <a:avLst/>
          </a:prstGeom>
          <a:gradFill>
            <a:gsLst>
              <a:gs pos="0">
                <a:schemeClr val="accent1">
                  <a:tint val="50000"/>
                  <a:shade val="86000"/>
                  <a:satMod val="140000"/>
                </a:schemeClr>
              </a:gs>
              <a:gs pos="0">
                <a:schemeClr val="accent1">
                  <a:tint val="28000"/>
                  <a:satMod val="160000"/>
                </a:schemeClr>
              </a:gs>
            </a:gsLst>
          </a:grad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algn="r">
              <a:defRPr>
                <a:solidFill>
                  <a:schemeClr val="tx1"/>
                </a:solidFill>
                <a:latin typeface="Arial" panose="020B0604020202020204" pitchFamily="34" charset="0"/>
              </a:defRPr>
            </a:lvl1pPr>
            <a:lvl2pPr marL="742950" indent="-285750" algn="r">
              <a:defRPr>
                <a:solidFill>
                  <a:schemeClr val="tx1"/>
                </a:solidFill>
                <a:latin typeface="Arial" panose="020B0604020202020204" pitchFamily="34" charset="0"/>
              </a:defRPr>
            </a:lvl2pPr>
            <a:lvl3pPr marL="1143000" indent="-228600" algn="r">
              <a:defRPr>
                <a:solidFill>
                  <a:schemeClr val="tx1"/>
                </a:solidFill>
                <a:latin typeface="Arial" panose="020B0604020202020204" pitchFamily="34" charset="0"/>
              </a:defRPr>
            </a:lvl3pPr>
            <a:lvl4pPr marL="1600200" indent="-228600" algn="r">
              <a:defRPr>
                <a:solidFill>
                  <a:schemeClr val="tx1"/>
                </a:solidFill>
                <a:latin typeface="Arial" panose="020B0604020202020204" pitchFamily="34" charset="0"/>
              </a:defRPr>
            </a:lvl4pPr>
            <a:lvl5pPr marL="2057400" indent="-228600" algn="r">
              <a:defRPr>
                <a:solidFill>
                  <a:schemeClr val="tx1"/>
                </a:solidFill>
                <a:latin typeface="Arial" panose="020B0604020202020204" pitchFamily="34" charset="0"/>
              </a:defRPr>
            </a:lvl5pPr>
            <a:lvl6pPr marL="2514600" indent="-228600" algn="r" eaLnBrk="0" fontAlgn="base" hangingPunct="0">
              <a:spcBef>
                <a:spcPct val="0"/>
              </a:spcBef>
              <a:spcAft>
                <a:spcPct val="0"/>
              </a:spcAft>
              <a:defRPr>
                <a:solidFill>
                  <a:schemeClr val="tx1"/>
                </a:solidFill>
                <a:latin typeface="Arial" panose="020B0604020202020204" pitchFamily="34" charset="0"/>
              </a:defRPr>
            </a:lvl6pPr>
            <a:lvl7pPr marL="2971800" indent="-228600" algn="r" eaLnBrk="0" fontAlgn="base" hangingPunct="0">
              <a:spcBef>
                <a:spcPct val="0"/>
              </a:spcBef>
              <a:spcAft>
                <a:spcPct val="0"/>
              </a:spcAft>
              <a:defRPr>
                <a:solidFill>
                  <a:schemeClr val="tx1"/>
                </a:solidFill>
                <a:latin typeface="Arial" panose="020B0604020202020204" pitchFamily="34" charset="0"/>
              </a:defRPr>
            </a:lvl7pPr>
            <a:lvl8pPr marL="3429000" indent="-228600" algn="r" eaLnBrk="0" fontAlgn="base" hangingPunct="0">
              <a:spcBef>
                <a:spcPct val="0"/>
              </a:spcBef>
              <a:spcAft>
                <a:spcPct val="0"/>
              </a:spcAft>
              <a:defRPr>
                <a:solidFill>
                  <a:schemeClr val="tx1"/>
                </a:solidFill>
                <a:latin typeface="Arial" panose="020B0604020202020204" pitchFamily="34" charset="0"/>
              </a:defRPr>
            </a:lvl8pPr>
            <a:lvl9pPr marL="3886200" indent="-228600" algn="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US" sz="1800" b="1" dirty="0" smtClean="0"/>
              <a:t>Include</a:t>
            </a:r>
            <a:r>
              <a:rPr lang="en-US" altLang="en-US" sz="1800" dirty="0" smtClean="0"/>
              <a:t> statements are like imports in Java/Python. More on this in a moment.</a:t>
            </a:r>
            <a:endParaRPr lang="en-US" altLang="en-US" sz="1800" dirty="0"/>
          </a:p>
        </p:txBody>
      </p:sp>
      <p:sp>
        <p:nvSpPr>
          <p:cNvPr id="13" name="Left Arrow 12"/>
          <p:cNvSpPr/>
          <p:nvPr/>
        </p:nvSpPr>
        <p:spPr>
          <a:xfrm rot="20062266">
            <a:off x="3360770" y="2397563"/>
            <a:ext cx="1197162" cy="374847"/>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68285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5" grpId="0" animBg="1"/>
      <p:bldP spid="11" grpId="0" animBg="1"/>
      <p:bldP spid="12"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altLang="en-US" dirty="0" smtClean="0"/>
              <a:t>C++ variables and types (1.5-1.8)</a:t>
            </a:r>
          </a:p>
        </p:txBody>
      </p:sp>
      <p:sp>
        <p:nvSpPr>
          <p:cNvPr id="11266" name="Rectangle 3"/>
          <p:cNvSpPr>
            <a:spLocks noGrp="1" noChangeArrowheads="1"/>
          </p:cNvSpPr>
          <p:nvPr>
            <p:ph type="body" idx="10"/>
          </p:nvPr>
        </p:nvSpPr>
        <p:spPr>
          <a:xfrm>
            <a:off x="453006" y="1417739"/>
            <a:ext cx="3852058" cy="4805261"/>
          </a:xfrm>
        </p:spPr>
        <p:txBody>
          <a:bodyPr>
            <a:noAutofit/>
          </a:bodyPr>
          <a:lstStyle/>
          <a:p>
            <a:pPr marL="231775" lvl="1" indent="-285750">
              <a:spcBef>
                <a:spcPts val="0"/>
              </a:spcBef>
            </a:pPr>
            <a:r>
              <a:rPr lang="en-US" altLang="en-US" cap="none" dirty="0" smtClean="0"/>
              <a:t>The C++ compiler is rather picky about </a:t>
            </a:r>
            <a:r>
              <a:rPr lang="en-US" altLang="en-US" i="1" cap="none" dirty="0" smtClean="0"/>
              <a:t>types</a:t>
            </a:r>
            <a:r>
              <a:rPr lang="en-US" altLang="en-US" cap="none" dirty="0"/>
              <a:t> </a:t>
            </a:r>
            <a:r>
              <a:rPr lang="en-US" altLang="en-US" cap="none" dirty="0" smtClean="0"/>
              <a:t>when it comes to variables.</a:t>
            </a:r>
          </a:p>
          <a:p>
            <a:pPr marL="231775" lvl="1" indent="-285750">
              <a:spcBef>
                <a:spcPts val="0"/>
              </a:spcBef>
            </a:pPr>
            <a:r>
              <a:rPr lang="en-US" altLang="en-US" dirty="0" smtClean="0"/>
              <a:t>Types exist in languages like Python (see the two code examples at right), but you don’t need to say much about them in the code. They just happen.</a:t>
            </a:r>
            <a:endParaRPr lang="en-US" altLang="en-US" cap="none" dirty="0" smtClean="0"/>
          </a:p>
          <a:p>
            <a:pPr marL="231775" lvl="1" indent="-285750">
              <a:spcBef>
                <a:spcPts val="0"/>
              </a:spcBef>
            </a:pPr>
            <a:r>
              <a:rPr lang="en-US" altLang="en-US" dirty="0"/>
              <a:t>The </a:t>
            </a:r>
            <a:r>
              <a:rPr lang="en-US" altLang="en-US" b="1" dirty="0"/>
              <a:t>first time</a:t>
            </a:r>
            <a:r>
              <a:rPr lang="en-US" altLang="en-US" dirty="0"/>
              <a:t> you introduce a variable in C++, you need to announce </a:t>
            </a:r>
            <a:r>
              <a:rPr lang="en-US" altLang="en-US" dirty="0" smtClean="0"/>
              <a:t>its type to </a:t>
            </a:r>
            <a:r>
              <a:rPr lang="en-US" altLang="en-US" dirty="0"/>
              <a:t>the </a:t>
            </a:r>
            <a:r>
              <a:rPr lang="en-US" altLang="en-US" dirty="0" smtClean="0"/>
              <a:t>compiler (what </a:t>
            </a:r>
            <a:r>
              <a:rPr lang="en-US" altLang="en-US" dirty="0"/>
              <a:t>kind of data it will hold).</a:t>
            </a:r>
          </a:p>
          <a:p>
            <a:pPr marL="512763" lvl="2" indent="-285750">
              <a:spcBef>
                <a:spcPts val="0"/>
              </a:spcBef>
            </a:pPr>
            <a:r>
              <a:rPr lang="en-US" altLang="en-US" dirty="0" smtClean="0"/>
              <a:t>After that, just use the variable name (don’t repeat the type).</a:t>
            </a:r>
          </a:p>
          <a:p>
            <a:pPr marL="512763" lvl="2" indent="-285750">
              <a:spcBef>
                <a:spcPts val="0"/>
              </a:spcBef>
            </a:pPr>
            <a:r>
              <a:rPr lang="en-US" altLang="en-US" dirty="0" smtClean="0"/>
              <a:t>You </a:t>
            </a:r>
            <a:r>
              <a:rPr lang="en-US" altLang="en-US" dirty="0"/>
              <a:t>won’t be able to change the type of data later! </a:t>
            </a:r>
            <a:r>
              <a:rPr lang="en-US" altLang="en-US" dirty="0" smtClean="0"/>
              <a:t>C</a:t>
            </a:r>
            <a:r>
              <a:rPr lang="en-US" altLang="en-US" dirty="0"/>
              <a:t>++ variables can only do one thing.</a:t>
            </a:r>
          </a:p>
          <a:p>
            <a:pPr marL="231775" lvl="1" indent="-285750">
              <a:spcBef>
                <a:spcPts val="0"/>
              </a:spcBef>
            </a:pPr>
            <a:endParaRPr lang="en-US" altLang="en-US" cap="none" dirty="0" smtClean="0"/>
          </a:p>
        </p:txBody>
      </p:sp>
      <p:sp>
        <p:nvSpPr>
          <p:cNvPr id="5" name="Rectangle 4"/>
          <p:cNvSpPr/>
          <p:nvPr/>
        </p:nvSpPr>
        <p:spPr>
          <a:xfrm>
            <a:off x="4945901" y="1619700"/>
            <a:ext cx="2993098" cy="14425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spcBef>
                <a:spcPts val="0"/>
              </a:spcBef>
            </a:pPr>
            <a:r>
              <a:rPr lang="en-US" altLang="en-US" sz="1800" dirty="0" err="1">
                <a:latin typeface="Consolas" panose="020B0609020204030204" pitchFamily="49" charset="0"/>
              </a:rPr>
              <a:t>int</a:t>
            </a:r>
            <a:r>
              <a:rPr lang="en-US" altLang="en-US" sz="1800" dirty="0">
                <a:latin typeface="Consolas" panose="020B0609020204030204" pitchFamily="49" charset="0"/>
              </a:rPr>
              <a:t> x = 42 + 7 * -5;            </a:t>
            </a:r>
            <a:r>
              <a:rPr lang="en-US" altLang="en-US" sz="1800" dirty="0" smtClean="0">
                <a:latin typeface="Consolas" panose="020B0609020204030204" pitchFamily="49" charset="0"/>
              </a:rPr>
              <a:t>   </a:t>
            </a:r>
            <a:endParaRPr lang="en-US" altLang="en-US" sz="1800" dirty="0">
              <a:latin typeface="Consolas" panose="020B0609020204030204" pitchFamily="49" charset="0"/>
            </a:endParaRPr>
          </a:p>
          <a:p>
            <a:pPr>
              <a:spcBef>
                <a:spcPts val="0"/>
              </a:spcBef>
            </a:pPr>
            <a:r>
              <a:rPr lang="en-US" altLang="en-US" sz="1800" dirty="0">
                <a:latin typeface="Consolas" panose="020B0609020204030204" pitchFamily="49" charset="0"/>
              </a:rPr>
              <a:t>double pi = 3.14159;</a:t>
            </a:r>
          </a:p>
          <a:p>
            <a:pPr>
              <a:spcBef>
                <a:spcPts val="0"/>
              </a:spcBef>
            </a:pPr>
            <a:r>
              <a:rPr lang="en-US" altLang="en-US" sz="1800" dirty="0">
                <a:latin typeface="Consolas" panose="020B0609020204030204" pitchFamily="49" charset="0"/>
              </a:rPr>
              <a:t>char letter = 'Q';</a:t>
            </a:r>
          </a:p>
          <a:p>
            <a:pPr>
              <a:spcBef>
                <a:spcPts val="0"/>
              </a:spcBef>
            </a:pPr>
            <a:r>
              <a:rPr lang="en-US" altLang="en-US" sz="1800" dirty="0">
                <a:latin typeface="Consolas" panose="020B0609020204030204" pitchFamily="49" charset="0"/>
              </a:rPr>
              <a:t>bool done = true</a:t>
            </a:r>
            <a:r>
              <a:rPr lang="en-US" altLang="en-US" sz="1800" dirty="0" smtClean="0">
                <a:latin typeface="Consolas" panose="020B0609020204030204" pitchFamily="49" charset="0"/>
              </a:rPr>
              <a:t>;</a:t>
            </a:r>
            <a:endParaRPr lang="en-US" altLang="en-US" sz="1800" dirty="0">
              <a:latin typeface="Consolas" panose="020B0609020204030204" pitchFamily="49" charset="0"/>
            </a:endParaRPr>
          </a:p>
        </p:txBody>
      </p:sp>
      <p:sp>
        <p:nvSpPr>
          <p:cNvPr id="9" name="Rectangle 3"/>
          <p:cNvSpPr txBox="1">
            <a:spLocks noChangeArrowheads="1"/>
          </p:cNvSpPr>
          <p:nvPr/>
        </p:nvSpPr>
        <p:spPr>
          <a:xfrm>
            <a:off x="4479721" y="1211263"/>
            <a:ext cx="3924998" cy="5011737"/>
          </a:xfrm>
          <a:prstGeom prst="rect">
            <a:avLst/>
          </a:prstGeom>
        </p:spPr>
        <p:txBody>
          <a:bodyPr vert="horz" lIns="0" tIns="45720" rIns="0" bIns="45720" rtlCol="0">
            <a:noAutofit/>
          </a:bodyPr>
          <a:lstStyle>
            <a:lvl1pPr marL="342900" indent="-342900" algn="l" defTabSz="457200" rtl="0" eaLnBrk="0" fontAlgn="base" hangingPunct="0">
              <a:spcBef>
                <a:spcPct val="20000"/>
              </a:spcBef>
              <a:spcAft>
                <a:spcPct val="0"/>
              </a:spcAft>
              <a:buFont typeface="Arial" panose="020B0604020202020204" pitchFamily="34" charset="0"/>
              <a:defRPr sz="18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spcBef>
                <a:spcPts val="0"/>
              </a:spcBef>
            </a:pPr>
            <a:r>
              <a:rPr lang="en-US" altLang="en-US" cap="none" dirty="0" smtClean="0">
                <a:latin typeface="Consolas" panose="020B0609020204030204" pitchFamily="49" charset="0"/>
              </a:rPr>
              <a:t>C++</a:t>
            </a:r>
          </a:p>
          <a:p>
            <a:pPr algn="ctr">
              <a:spcBef>
                <a:spcPts val="0"/>
              </a:spcBef>
            </a:pPr>
            <a:endParaRPr lang="en-US" altLang="en-US" cap="none" dirty="0" smtClean="0">
              <a:latin typeface="Consolas" panose="020B0609020204030204" pitchFamily="49" charset="0"/>
            </a:endParaRPr>
          </a:p>
          <a:p>
            <a:pPr algn="ctr">
              <a:spcBef>
                <a:spcPts val="0"/>
              </a:spcBef>
            </a:pPr>
            <a:endParaRPr lang="en-US" altLang="en-US" cap="none" dirty="0" smtClean="0">
              <a:latin typeface="Consolas" panose="020B0609020204030204" pitchFamily="49" charset="0"/>
            </a:endParaRPr>
          </a:p>
          <a:p>
            <a:pPr algn="ctr">
              <a:spcBef>
                <a:spcPts val="0"/>
              </a:spcBef>
            </a:pPr>
            <a:endParaRPr lang="en-US" altLang="en-US" cap="none" dirty="0" smtClean="0">
              <a:latin typeface="Consolas" panose="020B0609020204030204" pitchFamily="49" charset="0"/>
            </a:endParaRPr>
          </a:p>
          <a:p>
            <a:pPr algn="ctr">
              <a:spcBef>
                <a:spcPts val="0"/>
              </a:spcBef>
            </a:pPr>
            <a:endParaRPr lang="en-US" altLang="en-US" cap="none" dirty="0" smtClean="0">
              <a:latin typeface="Consolas" panose="020B0609020204030204" pitchFamily="49" charset="0"/>
            </a:endParaRPr>
          </a:p>
          <a:p>
            <a:pPr algn="ctr">
              <a:spcBef>
                <a:spcPts val="0"/>
              </a:spcBef>
            </a:pPr>
            <a:endParaRPr lang="en-US" altLang="en-US" cap="none" dirty="0" smtClean="0">
              <a:latin typeface="Consolas" panose="020B0609020204030204" pitchFamily="49" charset="0"/>
            </a:endParaRPr>
          </a:p>
          <a:p>
            <a:pPr algn="ctr">
              <a:spcBef>
                <a:spcPts val="0"/>
              </a:spcBef>
            </a:pPr>
            <a:endParaRPr lang="en-US" altLang="en-US" cap="none" dirty="0" smtClean="0">
              <a:latin typeface="Consolas" panose="020B0609020204030204" pitchFamily="49" charset="0"/>
            </a:endParaRPr>
          </a:p>
          <a:p>
            <a:pPr algn="ctr">
              <a:spcBef>
                <a:spcPts val="0"/>
              </a:spcBef>
            </a:pPr>
            <a:endParaRPr lang="en-US" altLang="en-US" cap="none" dirty="0" smtClean="0">
              <a:latin typeface="Consolas" panose="020B0609020204030204" pitchFamily="49" charset="0"/>
            </a:endParaRPr>
          </a:p>
          <a:p>
            <a:pPr algn="ctr">
              <a:spcBef>
                <a:spcPts val="0"/>
              </a:spcBef>
            </a:pPr>
            <a:endParaRPr lang="en-US" altLang="en-US" cap="none" dirty="0" smtClean="0">
              <a:latin typeface="Consolas" panose="020B0609020204030204" pitchFamily="49" charset="0"/>
            </a:endParaRPr>
          </a:p>
          <a:p>
            <a:pPr algn="ctr">
              <a:spcBef>
                <a:spcPts val="0"/>
              </a:spcBef>
            </a:pPr>
            <a:r>
              <a:rPr lang="en-US" altLang="en-US" cap="none" dirty="0" smtClean="0">
                <a:latin typeface="Consolas" panose="020B0609020204030204" pitchFamily="49" charset="0"/>
              </a:rPr>
              <a:t>Python</a:t>
            </a:r>
          </a:p>
          <a:p>
            <a:pPr algn="ctr">
              <a:spcBef>
                <a:spcPts val="0"/>
              </a:spcBef>
            </a:pPr>
            <a:endParaRPr lang="en-US" altLang="en-US" cap="none" dirty="0" smtClean="0">
              <a:latin typeface="Consolas" panose="020B0609020204030204" pitchFamily="49" charset="0"/>
            </a:endParaRPr>
          </a:p>
          <a:p>
            <a:pPr algn="ctr">
              <a:spcBef>
                <a:spcPts val="0"/>
              </a:spcBef>
            </a:pPr>
            <a:endParaRPr lang="en-US" altLang="en-US" cap="none" dirty="0" smtClean="0">
              <a:latin typeface="Consolas" panose="020B0609020204030204" pitchFamily="49" charset="0"/>
            </a:endParaRPr>
          </a:p>
          <a:p>
            <a:pPr algn="ctr">
              <a:spcBef>
                <a:spcPts val="0"/>
              </a:spcBef>
            </a:pPr>
            <a:endParaRPr lang="en-US" altLang="en-US" cap="none" dirty="0" smtClean="0">
              <a:latin typeface="Consolas" panose="020B0609020204030204" pitchFamily="49" charset="0"/>
            </a:endParaRPr>
          </a:p>
          <a:p>
            <a:pPr algn="ctr">
              <a:spcBef>
                <a:spcPts val="0"/>
              </a:spcBef>
            </a:pPr>
            <a:endParaRPr lang="en-US" altLang="en-US" cap="none" dirty="0" smtClean="0">
              <a:latin typeface="Consolas" panose="020B0609020204030204" pitchFamily="49" charset="0"/>
            </a:endParaRPr>
          </a:p>
        </p:txBody>
      </p:sp>
      <p:sp>
        <p:nvSpPr>
          <p:cNvPr id="11" name="Rectangle 10"/>
          <p:cNvSpPr/>
          <p:nvPr/>
        </p:nvSpPr>
        <p:spPr>
          <a:xfrm>
            <a:off x="4945671" y="4101827"/>
            <a:ext cx="2993098" cy="144259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spcBef>
                <a:spcPts val="0"/>
              </a:spcBef>
            </a:pPr>
            <a:r>
              <a:rPr lang="en-US" altLang="en-US" sz="1800" dirty="0" smtClean="0">
                <a:latin typeface="Consolas" panose="020B0609020204030204" pitchFamily="49" charset="0"/>
              </a:rPr>
              <a:t>x </a:t>
            </a:r>
            <a:r>
              <a:rPr lang="en-US" altLang="en-US" sz="1800" dirty="0">
                <a:latin typeface="Consolas" panose="020B0609020204030204" pitchFamily="49" charset="0"/>
              </a:rPr>
              <a:t>= 42 + 7 * -</a:t>
            </a:r>
            <a:r>
              <a:rPr lang="en-US" altLang="en-US" sz="1800" dirty="0" smtClean="0">
                <a:latin typeface="Consolas" panose="020B0609020204030204" pitchFamily="49" charset="0"/>
              </a:rPr>
              <a:t>5               </a:t>
            </a:r>
            <a:endParaRPr lang="en-US" altLang="en-US" sz="1800" dirty="0">
              <a:latin typeface="Consolas" panose="020B0609020204030204" pitchFamily="49" charset="0"/>
            </a:endParaRPr>
          </a:p>
          <a:p>
            <a:pPr>
              <a:spcBef>
                <a:spcPts val="0"/>
              </a:spcBef>
            </a:pPr>
            <a:r>
              <a:rPr lang="en-US" altLang="en-US" sz="1800" dirty="0" smtClean="0">
                <a:latin typeface="Consolas" panose="020B0609020204030204" pitchFamily="49" charset="0"/>
              </a:rPr>
              <a:t>pi </a:t>
            </a:r>
            <a:r>
              <a:rPr lang="en-US" altLang="en-US" sz="1800" dirty="0">
                <a:latin typeface="Consolas" panose="020B0609020204030204" pitchFamily="49" charset="0"/>
              </a:rPr>
              <a:t>= </a:t>
            </a:r>
            <a:r>
              <a:rPr lang="en-US" altLang="en-US" sz="1800" dirty="0" smtClean="0">
                <a:latin typeface="Consolas" panose="020B0609020204030204" pitchFamily="49" charset="0"/>
              </a:rPr>
              <a:t>3.14159</a:t>
            </a:r>
            <a:endParaRPr lang="en-US" altLang="en-US" sz="1800" dirty="0">
              <a:latin typeface="Consolas" panose="020B0609020204030204" pitchFamily="49" charset="0"/>
            </a:endParaRPr>
          </a:p>
          <a:p>
            <a:pPr>
              <a:spcBef>
                <a:spcPts val="0"/>
              </a:spcBef>
            </a:pPr>
            <a:r>
              <a:rPr lang="en-US" altLang="en-US" sz="1800" dirty="0" smtClean="0">
                <a:latin typeface="Consolas" panose="020B0609020204030204" pitchFamily="49" charset="0"/>
              </a:rPr>
              <a:t>letter </a:t>
            </a:r>
            <a:r>
              <a:rPr lang="en-US" altLang="en-US" sz="1800" dirty="0">
                <a:latin typeface="Consolas" panose="020B0609020204030204" pitchFamily="49" charset="0"/>
              </a:rPr>
              <a:t>= 'Q</a:t>
            </a:r>
            <a:r>
              <a:rPr lang="en-US" altLang="en-US" sz="1800" dirty="0" smtClean="0">
                <a:latin typeface="Consolas" panose="020B0609020204030204" pitchFamily="49" charset="0"/>
              </a:rPr>
              <a:t>'</a:t>
            </a:r>
            <a:endParaRPr lang="en-US" altLang="en-US" sz="1800" dirty="0">
              <a:latin typeface="Consolas" panose="020B0609020204030204" pitchFamily="49" charset="0"/>
            </a:endParaRPr>
          </a:p>
          <a:p>
            <a:pPr>
              <a:spcBef>
                <a:spcPts val="0"/>
              </a:spcBef>
            </a:pPr>
            <a:r>
              <a:rPr lang="en-US" altLang="en-US" sz="1800" dirty="0" smtClean="0">
                <a:latin typeface="Consolas" panose="020B0609020204030204" pitchFamily="49" charset="0"/>
              </a:rPr>
              <a:t>done </a:t>
            </a:r>
            <a:r>
              <a:rPr lang="en-US" altLang="en-US" sz="1800" dirty="0">
                <a:latin typeface="Consolas" panose="020B0609020204030204" pitchFamily="49" charset="0"/>
              </a:rPr>
              <a:t>= T</a:t>
            </a:r>
            <a:r>
              <a:rPr lang="en-US" altLang="en-US" sz="1800" dirty="0" smtClean="0">
                <a:latin typeface="Consolas" panose="020B0609020204030204" pitchFamily="49" charset="0"/>
              </a:rPr>
              <a:t>rue</a:t>
            </a:r>
            <a:endParaRPr lang="en-US" altLang="en-US" sz="1800" dirty="0">
              <a:latin typeface="Consolas" panose="020B0609020204030204" pitchFamily="49" charset="0"/>
            </a:endParaRPr>
          </a:p>
        </p:txBody>
      </p:sp>
      <p:sp>
        <p:nvSpPr>
          <p:cNvPr id="12" name="Down Arrow 11"/>
          <p:cNvSpPr/>
          <p:nvPr/>
        </p:nvSpPr>
        <p:spPr>
          <a:xfrm>
            <a:off x="5055331" y="1240272"/>
            <a:ext cx="281031" cy="559554"/>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3" name="Rectangle 12"/>
          <p:cNvSpPr/>
          <p:nvPr/>
        </p:nvSpPr>
        <p:spPr>
          <a:xfrm>
            <a:off x="4945901" y="3062294"/>
            <a:ext cx="2993098" cy="3753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spcBef>
                <a:spcPts val="0"/>
              </a:spcBef>
            </a:pPr>
            <a:r>
              <a:rPr lang="en-US" altLang="en-US" sz="1800" dirty="0" smtClean="0">
                <a:latin typeface="Consolas" panose="020B0609020204030204" pitchFamily="49" charset="0"/>
              </a:rPr>
              <a:t>x = x – 3;</a:t>
            </a:r>
            <a:endParaRPr lang="en-US" altLang="en-US" sz="1800" dirty="0">
              <a:latin typeface="Consolas" panose="020B0609020204030204" pitchFamily="49" charset="0"/>
            </a:endParaRPr>
          </a:p>
        </p:txBody>
      </p:sp>
      <p:sp>
        <p:nvSpPr>
          <p:cNvPr id="14" name="Rectangle 13"/>
          <p:cNvSpPr/>
          <p:nvPr/>
        </p:nvSpPr>
        <p:spPr>
          <a:xfrm>
            <a:off x="4945671" y="5544421"/>
            <a:ext cx="2993098" cy="39847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spcBef>
                <a:spcPts val="0"/>
              </a:spcBef>
            </a:pPr>
            <a:r>
              <a:rPr lang="en-US" altLang="en-US" sz="1800" dirty="0" smtClean="0">
                <a:latin typeface="Consolas" panose="020B0609020204030204" pitchFamily="49" charset="0"/>
              </a:rPr>
              <a:t>x = x - 3</a:t>
            </a:r>
            <a:endParaRPr lang="en-US" altLang="en-US" sz="1800" dirty="0">
              <a:latin typeface="Consolas" panose="020B0609020204030204" pitchFamily="49" charset="0"/>
            </a:endParaRPr>
          </a:p>
        </p:txBody>
      </p:sp>
    </p:spTree>
    <p:extLst>
      <p:ext uri="{BB962C8B-B14F-4D97-AF65-F5344CB8AC3E}">
        <p14:creationId xmlns:p14="http://schemas.microsoft.com/office/powerpoint/2010/main" val="1587143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9" end="9"/>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266">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66">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26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altLang="en-US" dirty="0" smtClean="0"/>
              <a:t>More C++ syntax examples (1.5-1.8)</a:t>
            </a:r>
          </a:p>
        </p:txBody>
      </p:sp>
      <p:sp>
        <p:nvSpPr>
          <p:cNvPr id="11266" name="Rectangle 3"/>
          <p:cNvSpPr>
            <a:spLocks noGrp="1" noChangeArrowheads="1"/>
          </p:cNvSpPr>
          <p:nvPr>
            <p:ph type="body" idx="10"/>
          </p:nvPr>
        </p:nvSpPr>
        <p:spPr>
          <a:xfrm>
            <a:off x="955675" y="1211263"/>
            <a:ext cx="7700963" cy="5011737"/>
          </a:xfrm>
        </p:spPr>
        <p:txBody>
          <a:bodyPr>
            <a:noAutofit/>
          </a:bodyPr>
          <a:lstStyle/>
          <a:p>
            <a:pPr>
              <a:spcBef>
                <a:spcPts val="0"/>
              </a:spcBef>
            </a:pPr>
            <a:endParaRPr lang="en-US" altLang="en-US" cap="none" dirty="0" smtClean="0">
              <a:latin typeface="Consolas" panose="020B0609020204030204" pitchFamily="49" charset="0"/>
            </a:endParaRPr>
          </a:p>
          <a:p>
            <a:pPr>
              <a:spcBef>
                <a:spcPts val="0"/>
              </a:spcBef>
            </a:pPr>
            <a:r>
              <a:rPr lang="en-US" altLang="en-US" cap="none" dirty="0" smtClean="0">
                <a:latin typeface="Consolas" panose="020B0609020204030204" pitchFamily="49" charset="0"/>
              </a:rPr>
              <a:t>for (</a:t>
            </a:r>
            <a:r>
              <a:rPr lang="en-US" altLang="en-US" cap="none" dirty="0" err="1" smtClean="0">
                <a:latin typeface="Consolas" panose="020B0609020204030204" pitchFamily="49" charset="0"/>
              </a:rPr>
              <a:t>int</a:t>
            </a:r>
            <a:r>
              <a:rPr lang="en-US" altLang="en-US" cap="none" dirty="0" smtClean="0">
                <a:latin typeface="Consolas" panose="020B0609020204030204" pitchFamily="49" charset="0"/>
              </a:rPr>
              <a:t> </a:t>
            </a:r>
            <a:r>
              <a:rPr lang="en-US" altLang="en-US" cap="none" dirty="0" err="1" smtClean="0">
                <a:latin typeface="Consolas" panose="020B0609020204030204" pitchFamily="49" charset="0"/>
              </a:rPr>
              <a:t>i</a:t>
            </a:r>
            <a:r>
              <a:rPr lang="en-US" altLang="en-US" cap="none" dirty="0" smtClean="0">
                <a:latin typeface="Consolas" panose="020B0609020204030204" pitchFamily="49" charset="0"/>
              </a:rPr>
              <a:t> = 0; </a:t>
            </a:r>
            <a:r>
              <a:rPr lang="en-US" altLang="en-US" cap="none" dirty="0" err="1" smtClean="0">
                <a:latin typeface="Consolas" panose="020B0609020204030204" pitchFamily="49" charset="0"/>
              </a:rPr>
              <a:t>i</a:t>
            </a:r>
            <a:r>
              <a:rPr lang="en-US" altLang="en-US" cap="none" dirty="0" smtClean="0">
                <a:latin typeface="Consolas" panose="020B0609020204030204" pitchFamily="49" charset="0"/>
              </a:rPr>
              <a:t> &lt; 10; </a:t>
            </a:r>
            <a:r>
              <a:rPr lang="en-US" altLang="en-US" cap="none" dirty="0" err="1" smtClean="0">
                <a:latin typeface="Consolas" panose="020B0609020204030204" pitchFamily="49" charset="0"/>
              </a:rPr>
              <a:t>i</a:t>
            </a:r>
            <a:r>
              <a:rPr lang="en-US" altLang="en-US" cap="none" dirty="0" smtClean="0">
                <a:latin typeface="Consolas" panose="020B0609020204030204" pitchFamily="49" charset="0"/>
              </a:rPr>
              <a:t>++) {     // for loops</a:t>
            </a:r>
          </a:p>
          <a:p>
            <a:pPr>
              <a:spcBef>
                <a:spcPts val="0"/>
              </a:spcBef>
            </a:pPr>
            <a:r>
              <a:rPr lang="en-US" altLang="en-US" cap="none" dirty="0" smtClean="0">
                <a:latin typeface="Consolas" panose="020B0609020204030204" pitchFamily="49" charset="0"/>
              </a:rPr>
              <a:t>    if (</a:t>
            </a:r>
            <a:r>
              <a:rPr lang="en-US" altLang="en-US" cap="none" dirty="0" err="1" smtClean="0">
                <a:latin typeface="Consolas" panose="020B0609020204030204" pitchFamily="49" charset="0"/>
              </a:rPr>
              <a:t>i</a:t>
            </a:r>
            <a:r>
              <a:rPr lang="en-US" altLang="en-US" cap="none" dirty="0" smtClean="0">
                <a:latin typeface="Consolas" panose="020B0609020204030204" pitchFamily="49" charset="0"/>
              </a:rPr>
              <a:t> % 2 == 0) {              // if statements</a:t>
            </a:r>
          </a:p>
          <a:p>
            <a:pPr>
              <a:spcBef>
                <a:spcPts val="0"/>
              </a:spcBef>
            </a:pPr>
            <a:r>
              <a:rPr lang="en-US" altLang="en-US" cap="none" dirty="0" smtClean="0">
                <a:latin typeface="Consolas" panose="020B0609020204030204" pitchFamily="49" charset="0"/>
              </a:rPr>
              <a:t>        x += </a:t>
            </a:r>
            <a:r>
              <a:rPr lang="en-US" altLang="en-US" cap="none" dirty="0" err="1" smtClean="0">
                <a:latin typeface="Consolas" panose="020B0609020204030204" pitchFamily="49" charset="0"/>
              </a:rPr>
              <a:t>i</a:t>
            </a:r>
            <a:r>
              <a:rPr lang="en-US" altLang="en-US" cap="none" dirty="0" smtClean="0">
                <a:latin typeface="Consolas" panose="020B0609020204030204" pitchFamily="49" charset="0"/>
              </a:rPr>
              <a:t>;</a:t>
            </a:r>
          </a:p>
          <a:p>
            <a:pPr>
              <a:spcBef>
                <a:spcPts val="0"/>
              </a:spcBef>
            </a:pPr>
            <a:r>
              <a:rPr lang="en-US" altLang="en-US" cap="none" dirty="0" smtClean="0">
                <a:latin typeface="Consolas" panose="020B0609020204030204" pitchFamily="49" charset="0"/>
              </a:rPr>
              <a:t>    }</a:t>
            </a:r>
            <a:r>
              <a:rPr lang="en-US" altLang="en-US" cap="none" dirty="0">
                <a:latin typeface="Consolas" panose="020B0609020204030204" pitchFamily="49" charset="0"/>
              </a:rPr>
              <a:t> </a:t>
            </a:r>
            <a:r>
              <a:rPr lang="en-US" altLang="en-US" cap="none" dirty="0" smtClean="0">
                <a:latin typeface="Consolas" panose="020B0609020204030204" pitchFamily="49" charset="0"/>
              </a:rPr>
              <a:t>                             /* </a:t>
            </a:r>
            <a:r>
              <a:rPr lang="en-US" altLang="en-US" cap="none" dirty="0">
                <a:latin typeface="Consolas" panose="020B0609020204030204" pitchFamily="49" charset="0"/>
              </a:rPr>
              <a:t>two comment styles */</a:t>
            </a:r>
            <a:endParaRPr lang="en-US" altLang="en-US" cap="none" dirty="0" smtClean="0">
              <a:latin typeface="Consolas" panose="020B0609020204030204" pitchFamily="49" charset="0"/>
            </a:endParaRPr>
          </a:p>
          <a:p>
            <a:pPr>
              <a:spcBef>
                <a:spcPts val="0"/>
              </a:spcBef>
            </a:pPr>
            <a:r>
              <a:rPr lang="en-US" altLang="en-US" cap="none" dirty="0" smtClean="0">
                <a:latin typeface="Consolas" panose="020B0609020204030204" pitchFamily="49" charset="0"/>
              </a:rPr>
              <a:t>}</a:t>
            </a:r>
          </a:p>
          <a:p>
            <a:pPr>
              <a:spcBef>
                <a:spcPts val="0"/>
              </a:spcBef>
            </a:pPr>
            <a:endParaRPr lang="en-US" altLang="en-US" cap="none" dirty="0" smtClean="0">
              <a:latin typeface="Consolas" panose="020B0609020204030204" pitchFamily="49" charset="0"/>
            </a:endParaRPr>
          </a:p>
          <a:p>
            <a:pPr>
              <a:spcBef>
                <a:spcPts val="0"/>
              </a:spcBef>
            </a:pPr>
            <a:r>
              <a:rPr lang="en-US" altLang="en-US" cap="none" dirty="0" smtClean="0">
                <a:latin typeface="Consolas" panose="020B0609020204030204" pitchFamily="49" charset="0"/>
              </a:rPr>
              <a:t>while (letter != 'Q' &amp;&amp; !done) {   // while loops, logic</a:t>
            </a:r>
          </a:p>
          <a:p>
            <a:pPr>
              <a:spcBef>
                <a:spcPts val="0"/>
              </a:spcBef>
            </a:pPr>
            <a:r>
              <a:rPr lang="en-US" altLang="en-US" cap="none" dirty="0" smtClean="0">
                <a:latin typeface="Consolas" panose="020B0609020204030204" pitchFamily="49" charset="0"/>
              </a:rPr>
              <a:t>    x = x / 2;</a:t>
            </a:r>
          </a:p>
          <a:p>
            <a:pPr>
              <a:spcBef>
                <a:spcPts val="0"/>
              </a:spcBef>
            </a:pPr>
            <a:r>
              <a:rPr lang="en-US" altLang="en-US" cap="none" dirty="0" smtClean="0">
                <a:latin typeface="Consolas" panose="020B0609020204030204" pitchFamily="49" charset="0"/>
              </a:rPr>
              <a:t>    if (x == 42) { return 0; }</a:t>
            </a:r>
          </a:p>
          <a:p>
            <a:pPr>
              <a:spcBef>
                <a:spcPts val="0"/>
              </a:spcBef>
            </a:pPr>
            <a:r>
              <a:rPr lang="en-US" altLang="en-US" cap="none" dirty="0" smtClean="0">
                <a:latin typeface="Consolas" panose="020B0609020204030204" pitchFamily="49" charset="0"/>
              </a:rPr>
              <a:t>}</a:t>
            </a:r>
          </a:p>
          <a:p>
            <a:pPr>
              <a:spcBef>
                <a:spcPts val="0"/>
              </a:spcBef>
            </a:pPr>
            <a:endParaRPr lang="en-US" altLang="en-US" cap="none" dirty="0" smtClean="0">
              <a:latin typeface="Consolas" panose="020B0609020204030204" pitchFamily="49" charset="0"/>
            </a:endParaRPr>
          </a:p>
          <a:p>
            <a:pPr>
              <a:spcBef>
                <a:spcPts val="0"/>
              </a:spcBef>
            </a:pPr>
            <a:r>
              <a:rPr lang="en-US" altLang="en-US" cap="none" dirty="0" smtClean="0">
                <a:latin typeface="Consolas" panose="020B0609020204030204" pitchFamily="49" charset="0"/>
              </a:rPr>
              <a:t>binky(pi, 17);                     // function call</a:t>
            </a:r>
          </a:p>
          <a:p>
            <a:pPr>
              <a:spcBef>
                <a:spcPts val="0"/>
              </a:spcBef>
            </a:pPr>
            <a:r>
              <a:rPr lang="en-US" altLang="en-US" cap="none" dirty="0" err="1" smtClean="0">
                <a:latin typeface="Consolas" panose="020B0609020204030204" pitchFamily="49" charset="0"/>
              </a:rPr>
              <a:t>winky</a:t>
            </a:r>
            <a:r>
              <a:rPr lang="en-US" altLang="en-US" cap="none" dirty="0" smtClean="0">
                <a:latin typeface="Consolas" panose="020B0609020204030204" pitchFamily="49" charset="0"/>
              </a:rPr>
              <a:t>("this is a string");         // string usage</a:t>
            </a:r>
          </a:p>
        </p:txBody>
      </p:sp>
    </p:spTree>
    <p:extLst>
      <p:ext uri="{BB962C8B-B14F-4D97-AF65-F5344CB8AC3E}">
        <p14:creationId xmlns:p14="http://schemas.microsoft.com/office/powerpoint/2010/main" val="4096975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6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6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6">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266">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266">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266">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266">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266">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p:txBody>
          <a:bodyPr/>
          <a:lstStyle/>
          <a:p>
            <a:r>
              <a:rPr lang="en-US" altLang="en-US" dirty="0" smtClean="0"/>
              <a:t>Some C++ logistical details (2.2)</a:t>
            </a:r>
          </a:p>
        </p:txBody>
      </p:sp>
      <p:sp>
        <p:nvSpPr>
          <p:cNvPr id="12290" name="Rectangle 3"/>
          <p:cNvSpPr>
            <a:spLocks noGrp="1" noChangeArrowheads="1"/>
          </p:cNvSpPr>
          <p:nvPr>
            <p:ph type="body" idx="10"/>
          </p:nvPr>
        </p:nvSpPr>
        <p:spPr>
          <a:xfrm>
            <a:off x="955675" y="1211263"/>
            <a:ext cx="7700963" cy="5371281"/>
          </a:xfrm>
        </p:spPr>
        <p:txBody>
          <a:bodyPr>
            <a:normAutofit lnSpcReduction="10000"/>
          </a:bodyPr>
          <a:lstStyle/>
          <a:p>
            <a:r>
              <a:rPr lang="en-US" altLang="en-US" cap="none" dirty="0" smtClean="0">
                <a:latin typeface="Consolas" panose="020B0609020204030204" pitchFamily="49" charset="0"/>
              </a:rPr>
              <a:t>#include &lt;</a:t>
            </a:r>
            <a:r>
              <a:rPr lang="en-US" altLang="en-US" cap="none" dirty="0" err="1" smtClean="0">
                <a:solidFill>
                  <a:srgbClr val="0070C0"/>
                </a:solidFill>
                <a:latin typeface="Consolas" panose="020B0609020204030204" pitchFamily="49" charset="0"/>
              </a:rPr>
              <a:t>libraryname</a:t>
            </a:r>
            <a:r>
              <a:rPr lang="en-US" altLang="en-US" cap="none" dirty="0" smtClean="0">
                <a:latin typeface="Consolas" panose="020B0609020204030204" pitchFamily="49" charset="0"/>
              </a:rPr>
              <a:t>&gt;    // standard C++ library</a:t>
            </a:r>
          </a:p>
          <a:p>
            <a:r>
              <a:rPr lang="en-US" altLang="en-US" cap="none" dirty="0" smtClean="0">
                <a:latin typeface="Consolas" panose="020B0609020204030204" pitchFamily="49" charset="0"/>
              </a:rPr>
              <a:t>#include "</a:t>
            </a:r>
            <a:r>
              <a:rPr lang="en-US" altLang="en-US" cap="none" dirty="0" err="1" smtClean="0">
                <a:solidFill>
                  <a:srgbClr val="0070C0"/>
                </a:solidFill>
                <a:latin typeface="Consolas" panose="020B0609020204030204" pitchFamily="49" charset="0"/>
              </a:rPr>
              <a:t>libraryname.h</a:t>
            </a:r>
            <a:r>
              <a:rPr lang="en-US" altLang="en-US" cap="none" dirty="0" smtClean="0">
                <a:latin typeface="Consolas" panose="020B0609020204030204" pitchFamily="49" charset="0"/>
              </a:rPr>
              <a:t>"  // local project library</a:t>
            </a:r>
          </a:p>
          <a:p>
            <a:pPr lvl="1"/>
            <a:endParaRPr lang="en-US" altLang="en-US" dirty="0" smtClean="0"/>
          </a:p>
          <a:p>
            <a:pPr lvl="1"/>
            <a:r>
              <a:rPr lang="en-US" altLang="en-US" dirty="0" smtClean="0"/>
              <a:t>Attaches a library for use in your program </a:t>
            </a:r>
          </a:p>
          <a:p>
            <a:pPr lvl="1"/>
            <a:r>
              <a:rPr lang="en-US" altLang="en-US" dirty="0" smtClean="0"/>
              <a:t>Note the differences (common bugs):</a:t>
            </a:r>
          </a:p>
          <a:p>
            <a:pPr lvl="1"/>
            <a:r>
              <a:rPr lang="en-US" altLang="en-US" dirty="0" smtClean="0">
                <a:solidFill>
                  <a:schemeClr val="tx1"/>
                </a:solidFill>
                <a:latin typeface="Consolas" panose="020B0609020204030204" pitchFamily="49" charset="0"/>
              </a:rPr>
              <a:t>	&lt;&gt;  </a:t>
            </a:r>
            <a:r>
              <a:rPr lang="en-US" altLang="en-US" dirty="0" smtClean="0"/>
              <a:t>vs  </a:t>
            </a:r>
            <a:r>
              <a:rPr lang="en-US" altLang="en-US" dirty="0" smtClean="0">
                <a:solidFill>
                  <a:schemeClr val="tx1"/>
                </a:solidFill>
                <a:latin typeface="Consolas" panose="020B0609020204030204" pitchFamily="49" charset="0"/>
              </a:rPr>
              <a:t>" "</a:t>
            </a:r>
          </a:p>
          <a:p>
            <a:pPr lvl="1"/>
            <a:r>
              <a:rPr lang="en-US" altLang="en-US" dirty="0" smtClean="0"/>
              <a:t>	</a:t>
            </a:r>
            <a:r>
              <a:rPr lang="en-US" altLang="en-US" dirty="0" smtClean="0">
                <a:solidFill>
                  <a:schemeClr val="tx1"/>
                </a:solidFill>
                <a:latin typeface="Consolas" panose="020B0609020204030204" pitchFamily="49" charset="0"/>
              </a:rPr>
              <a:t>.h  </a:t>
            </a:r>
            <a:r>
              <a:rPr lang="en-US" altLang="en-US" dirty="0" smtClean="0"/>
              <a:t>vs  no </a:t>
            </a:r>
            <a:r>
              <a:rPr lang="en-US" altLang="en-US" dirty="0" smtClean="0">
                <a:solidFill>
                  <a:schemeClr val="tx1"/>
                </a:solidFill>
                <a:latin typeface="Consolas" panose="020B0609020204030204" pitchFamily="49" charset="0"/>
              </a:rPr>
              <a:t>.h</a:t>
            </a:r>
          </a:p>
          <a:p>
            <a:pPr lvl="1"/>
            <a:endParaRPr lang="en-US" altLang="en-US" dirty="0" smtClean="0"/>
          </a:p>
          <a:p>
            <a:pPr lvl="1"/>
            <a:endParaRPr lang="en-US" altLang="en-US" dirty="0" smtClean="0"/>
          </a:p>
          <a:p>
            <a:r>
              <a:rPr lang="en-US" altLang="en-US" cap="none" dirty="0" smtClean="0">
                <a:latin typeface="Consolas" panose="020B0609020204030204" pitchFamily="49" charset="0"/>
              </a:rPr>
              <a:t>using namespace </a:t>
            </a:r>
            <a:r>
              <a:rPr lang="en-US" altLang="en-US" cap="none" dirty="0" smtClean="0">
                <a:solidFill>
                  <a:srgbClr val="0070C0"/>
                </a:solidFill>
                <a:latin typeface="Consolas" panose="020B0609020204030204" pitchFamily="49" charset="0"/>
              </a:rPr>
              <a:t>name</a:t>
            </a:r>
            <a:r>
              <a:rPr lang="en-US" altLang="en-US" cap="none" dirty="0" smtClean="0">
                <a:latin typeface="Consolas" panose="020B0609020204030204" pitchFamily="49" charset="0"/>
              </a:rPr>
              <a:t>;</a:t>
            </a:r>
          </a:p>
          <a:p>
            <a:pPr lvl="1"/>
            <a:endParaRPr lang="en-US" altLang="en-US" dirty="0" smtClean="0"/>
          </a:p>
          <a:p>
            <a:pPr lvl="1"/>
            <a:r>
              <a:rPr lang="en-US" altLang="en-US" i="1" dirty="0" smtClean="0"/>
              <a:t>Mostly, just don’t worry about what this actually does/means! </a:t>
            </a:r>
            <a:r>
              <a:rPr lang="en-US" altLang="en-US" dirty="0" smtClean="0"/>
              <a:t>Copy &amp; paste the </a:t>
            </a:r>
            <a:r>
              <a:rPr lang="en-US" altLang="en-US" dirty="0" err="1" smtClean="0"/>
              <a:t>std</a:t>
            </a:r>
            <a:r>
              <a:rPr lang="en-US" altLang="en-US" dirty="0" smtClean="0"/>
              <a:t> line below into the top of your programs.</a:t>
            </a:r>
          </a:p>
          <a:p>
            <a:pPr lvl="1"/>
            <a:r>
              <a:rPr lang="en-US" altLang="en-US" dirty="0" smtClean="0"/>
              <a:t>Brings a group of features into global scope so your program can directly refer to them</a:t>
            </a:r>
          </a:p>
          <a:p>
            <a:pPr lvl="1"/>
            <a:r>
              <a:rPr lang="en-US" altLang="en-US" dirty="0" smtClean="0"/>
              <a:t>Many C++ standard library features are in namespace </a:t>
            </a:r>
            <a:r>
              <a:rPr lang="en-US" altLang="en-US" dirty="0" err="1" smtClean="0"/>
              <a:t>std</a:t>
            </a:r>
            <a:r>
              <a:rPr lang="en-US" altLang="en-US" dirty="0" smtClean="0"/>
              <a:t> so we write:</a:t>
            </a:r>
          </a:p>
          <a:p>
            <a:pPr lvl="2"/>
            <a:r>
              <a:rPr lang="en-US" altLang="en-US" dirty="0">
                <a:latin typeface="Consolas" panose="020B0609020204030204" pitchFamily="49" charset="0"/>
              </a:rPr>
              <a:t>using </a:t>
            </a:r>
            <a:r>
              <a:rPr lang="en-US" altLang="en-US" dirty="0" smtClean="0">
                <a:latin typeface="Consolas" panose="020B0609020204030204" pitchFamily="49" charset="0"/>
              </a:rPr>
              <a:t>namespace </a:t>
            </a:r>
            <a:r>
              <a:rPr lang="en-US" altLang="en-US" dirty="0" err="1" smtClean="0">
                <a:latin typeface="Consolas" panose="020B0609020204030204" pitchFamily="49" charset="0"/>
              </a:rPr>
              <a:t>std</a:t>
            </a:r>
            <a:r>
              <a:rPr lang="en-US" altLang="en-US" dirty="0" smtClean="0">
                <a:latin typeface="Consolas" panose="020B0609020204030204" pitchFamily="49" charset="0"/>
              </a:rPr>
              <a:t>;</a:t>
            </a:r>
            <a:endParaRPr lang="en-US" altLang="en-US" dirty="0">
              <a:latin typeface="Consolas" panose="020B0609020204030204" pitchFamily="49" charset="0"/>
            </a:endParaRPr>
          </a:p>
          <a:p>
            <a:pPr lvl="2"/>
            <a:r>
              <a:rPr lang="en-US" altLang="en-US" dirty="0"/>
              <a:t>“</a:t>
            </a:r>
            <a:r>
              <a:rPr lang="en-US" altLang="en-US" dirty="0" err="1"/>
              <a:t>std</a:t>
            </a:r>
            <a:r>
              <a:rPr lang="en-US" altLang="en-US" dirty="0"/>
              <a:t>” is short for “</a:t>
            </a:r>
            <a:r>
              <a:rPr lang="en-US" altLang="en-US" dirty="0" smtClean="0"/>
              <a:t>standard”</a:t>
            </a:r>
            <a:endParaRPr lang="en-US" altLang="en-US" dirty="0"/>
          </a:p>
        </p:txBody>
      </p:sp>
    </p:spTree>
    <p:extLst>
      <p:ext uri="{BB962C8B-B14F-4D97-AF65-F5344CB8AC3E}">
        <p14:creationId xmlns:p14="http://schemas.microsoft.com/office/powerpoint/2010/main" val="30398682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0">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0">
                                            <p:txEl>
                                              <p:pRg st="11" end="1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290">
                                            <p:txEl>
                                              <p:pRg st="12" end="1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290">
                                            <p:txEl>
                                              <p:pRg st="13" end="1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90">
                                            <p:txEl>
                                              <p:pRg st="14" end="1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290">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4x3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SU_Preso_4x3_v5 (1)</Template>
  <TotalTime>0</TotalTime>
  <Words>1503</Words>
  <Application>Microsoft Office PowerPoint</Application>
  <PresentationFormat>On-screen Show (4:3)</PresentationFormat>
  <Paragraphs>205</Paragraphs>
  <Slides>29</Slides>
  <Notes>9</Notes>
  <HiddenSlides>0</HiddenSlides>
  <MMClips>1</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29</vt:i4>
      </vt:variant>
    </vt:vector>
  </HeadingPairs>
  <TitlesOfParts>
    <vt:vector size="44" baseType="lpstr">
      <vt:lpstr>ＭＳ Ｐゴシック</vt:lpstr>
      <vt:lpstr>ＭＳ Ｐゴシック</vt:lpstr>
      <vt:lpstr>Arial</vt:lpstr>
      <vt:lpstr>Calibri</vt:lpstr>
      <vt:lpstr>Consolas</vt:lpstr>
      <vt:lpstr>Droid Sans Fallback</vt:lpstr>
      <vt:lpstr>Inconsolata</vt:lpstr>
      <vt:lpstr>Lohit Hindi</vt:lpstr>
      <vt:lpstr>PT Sans</vt:lpstr>
      <vt:lpstr>Source Sans Pro</vt:lpstr>
      <vt:lpstr>Source Sans Pro Semibold</vt:lpstr>
      <vt:lpstr>StarSymbol</vt:lpstr>
      <vt:lpstr>Wingdings</vt:lpstr>
      <vt:lpstr>SU_Preso_4x3_v5</vt:lpstr>
      <vt:lpstr>SU_Template_TopBar</vt:lpstr>
      <vt:lpstr>Programming Abstractions in C++</vt:lpstr>
      <vt:lpstr>Meet your instructors:  Chris Gregg</vt:lpstr>
      <vt:lpstr>Meet your instructors:  Cynthia Bailey</vt:lpstr>
      <vt:lpstr>Meet your Head TA:  Jonathan Coronado</vt:lpstr>
      <vt:lpstr>Discussion Section, Section Leaders (“SLs”)</vt:lpstr>
      <vt:lpstr>Course Logistics</vt:lpstr>
      <vt:lpstr>Course Grade Overview</vt:lpstr>
      <vt:lpstr>Course Grade Overview</vt:lpstr>
      <vt:lpstr>CS106L: Standard C++ Programming</vt:lpstr>
      <vt:lpstr>CS106B Course Culture</vt:lpstr>
      <vt:lpstr>Community norms and expectations</vt:lpstr>
      <vt:lpstr>Programming Abstractions in C++</vt:lpstr>
      <vt:lpstr>What is CS 106B?</vt:lpstr>
      <vt:lpstr>What is this class about?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After this course…  </vt:lpstr>
      <vt:lpstr>Welcome to C++</vt:lpstr>
      <vt:lpstr>First C++ program (1.1)</vt:lpstr>
      <vt:lpstr>C++ variables and types (1.5-1.8)</vt:lpstr>
      <vt:lpstr>More C++ syntax examples (1.5-1.8)</vt:lpstr>
      <vt:lpstr>Some C++ logistical details (2.2)</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dcterms:created xsi:type="dcterms:W3CDTF">2017-09-26T16:16:53Z</dcterms:created>
  <dcterms:modified xsi:type="dcterms:W3CDTF">2024-09-23T05:13:01Z</dcterms:modified>
</cp:coreProperties>
</file>