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2.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3.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4.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5.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6.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7.xml" ContentType="application/vnd.openxmlformats-officedocument.presentationml.notesSl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notesSlides/notesSlide8.xml" ContentType="application/vnd.openxmlformats-officedocument.presentationml.notesSlide+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notesSlides/notesSlide9.xml" ContentType="application/vnd.openxmlformats-officedocument.presentationml.notesSlide+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notesSlides/notesSlide10.xml" ContentType="application/vnd.openxmlformats-officedocument.presentationml.notesSlide+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notesSlides/notesSlide11.xml" ContentType="application/vnd.openxmlformats-officedocument.presentationml.notesSlide+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notesSlides/notesSlide12.xml" ContentType="application/vnd.openxmlformats-officedocument.presentationml.notesSlide+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ink/ink1.xml" ContentType="application/inkml+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ink/ink2.xml" ContentType="application/inkml+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1210.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39"/>
  </p:notesMasterIdLst>
  <p:handoutMasterIdLst>
    <p:handoutMasterId r:id="rId40"/>
  </p:handoutMasterIdLst>
  <p:sldIdLst>
    <p:sldId id="304" r:id="rId3"/>
    <p:sldId id="372" r:id="rId4"/>
    <p:sldId id="384" r:id="rId5"/>
    <p:sldId id="306" r:id="rId6"/>
    <p:sldId id="352" r:id="rId7"/>
    <p:sldId id="366" r:id="rId8"/>
    <p:sldId id="373" r:id="rId9"/>
    <p:sldId id="355" r:id="rId10"/>
    <p:sldId id="365" r:id="rId11"/>
    <p:sldId id="369" r:id="rId12"/>
    <p:sldId id="314" r:id="rId13"/>
    <p:sldId id="315" r:id="rId14"/>
    <p:sldId id="316" r:id="rId15"/>
    <p:sldId id="371" r:id="rId16"/>
    <p:sldId id="317" r:id="rId17"/>
    <p:sldId id="318" r:id="rId18"/>
    <p:sldId id="319" r:id="rId19"/>
    <p:sldId id="320" r:id="rId20"/>
    <p:sldId id="358" r:id="rId21"/>
    <p:sldId id="357" r:id="rId22"/>
    <p:sldId id="356" r:id="rId23"/>
    <p:sldId id="324" r:id="rId24"/>
    <p:sldId id="325" r:id="rId25"/>
    <p:sldId id="326" r:id="rId26"/>
    <p:sldId id="327" r:id="rId27"/>
    <p:sldId id="328" r:id="rId28"/>
    <p:sldId id="329" r:id="rId29"/>
    <p:sldId id="374" r:id="rId30"/>
    <p:sldId id="375" r:id="rId31"/>
    <p:sldId id="376" r:id="rId32"/>
    <p:sldId id="377" r:id="rId33"/>
    <p:sldId id="383" r:id="rId34"/>
    <p:sldId id="378" r:id="rId35"/>
    <p:sldId id="379" r:id="rId36"/>
    <p:sldId id="380" r:id="rId37"/>
    <p:sldId id="381" r:id="rId38"/>
  </p:sldIdLst>
  <p:sldSz cx="6858000" cy="5143500"/>
  <p:notesSz cx="6858000" cy="9144000"/>
  <p:custDataLst>
    <p:tags r:id="rId41"/>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0" autoAdjust="0"/>
    <p:restoredTop sz="94660"/>
  </p:normalViewPr>
  <p:slideViewPr>
    <p:cSldViewPr snapToGrid="0" snapToObjects="1">
      <p:cViewPr varScale="1">
        <p:scale>
          <a:sx n="137" d="100"/>
          <a:sy n="137" d="100"/>
        </p:scale>
        <p:origin x="66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10/4/2024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1024"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17-10-18T19:36:02.779"/>
    </inkml:context>
    <inkml:brush xml:id="br0">
      <inkml:brushProperty name="width" value="0.05292" units="cm"/>
      <inkml:brushProperty name="height" value="0.05292" units="cm"/>
      <inkml:brushProperty name="color" value="#0070C0"/>
    </inkml:brush>
  </inkml:definitions>
  <inkml:trace contextRef="#ctx0" brushRef="#br0">10265 3599 124 0,'-3'0'49'0,"-16"3"-26"0,-14 3-18 0,21-1 13 16,-4 3-8-16,0 16-3 15,-2-2-7 1,-2 7 0-16,-2-2 0 0,0 5 4 0,2 2 2 16,-2 2 9-16,-4 1 2 15,-5 6 3-15,2 5 0 16,1 6-7-16,-4 5 0 15,-4 6-10-15,8-2-2 16,2 1-1-16,1-10 2 16,3 14-1-16,-1 0-1 15,4 3 3-15,-10 2 0 16,4 1-4-16,-4 8 1 0,1 3 2 16,2-6 1-16,4 0 10 15,0-2 3-15,6-12-10 16,0 8-3-16,3-4 0 15,-2-2 2-15,-5-5-2 16,-2 4-2-16,-6-4 0 16,2 0-1-16,4-6-5 15,-1 7 1-15,8-3 8 16,2-7 7-16,3-2-1 16,4 3 0-16,6-6-6 15,3-3-1-15,0-2-1 16,10-1 1-16,6 12-2 15,0 0 2-15,3 0-2 16,1-12-1-16,6 0 5 0,5-8 4 16,11-14-5-16,3 3 0 15,2 8 2-15,21-14 3 16,-1-9-4-16,6 6-1 16,0-5-4-16,-2 5-1 15,6 0 1-15,-4 0 0 16,0-2-3-16,10-4 2 15,-4 1 1-15,24-7 2 16,-8 4-1-16,10-12-1 16,-8 4 1-16,8 2-1 15,0-6 0-15,-3 3 2 16,-6 3-3-16,5 0 0 16,-11 3 1-16,-4 3 0 0,3-6 0 15,-8 8 2-15,-5-5-1 16,10 5-1-16,1 1-2 15,-5 0 1-15,-2-4 1 16,13 1 2-16,-1-3-3 16,-6-3 0-16,0 0 1 15,-6 0 0-15,3 0 0 16,-4 0 0-16,-11 2 0 16,-4-2 2-16,-1 0-3 15,-5 0 0-15,-7 0 1 16,3-2 2-16,4-4-1 15,-7-2-1-15,-3-4 1 16,-7-11 1-16,-2 1-1 16,-13-4 2-16,-4-2 0 0,-9-3 1 15,-3-6-2-15,-4-6-2 16,-3 1 1-16,-2-9-1 16,-2-3 0-16,-2-8 0 15,4-3 0-15,-4-3 2 16,-4-11-1-16,-2 5-1 15,-3-7-2-15,-10-2 1 16,-9-2-1-16,-11 4 0 16,-9 1 4-16,4 13 1 15,2-7-4-15,-2 9-1 16,3 6-4-16,2 5-1 16,4-9-1-16,0 4 0 0,0 2 5 15,-3 1 1-15,-10-6 2 16,4 5 0-16,-1-3 0 15,-12 15 0-15,-7 3 0 16,3 2 0-16,-12 3 0 16,10 9 2-16,15 8-3 15,-6 1 0-15,0-4-1 16,0 3 0-16,3 0 2 16,0-2 0-16,3-2 0 15,-9-6 2-15,3 1 3 16,3 1 2-16,-10 0-6 15,10 8 0-15,-3-6-1 16,6 4 0-16,4-12 2 16,9 11 1-16,6-11-4 15,-2 0-1-15,-2 0 1 0,8 6 0 16,-1-17-2-16,4 2 2 16,0 3 5-16,-4 4 5 15,1 5-3-15,-7-1-1 16,-7 7-5-16,-2 2 0 15,0 4 0-15,0 5 2 16,0 5-1-16,-1-5-1 16,4-3-2-16,0 9-1 15,-4-1 4-15,-6 3 1 16,-2 12-3-16,-8 3-1 16,-12 2 1-16,3 3 0 15,0 3 1-15,7 6 2 16,-4-1-1-16,-3 4-1 0,-2-7-4 15,-2 2-2-15,11 1-2 16,-39 20 0 0,13-13-13-1,13-7-6-15,3-5-28 16,13-5-12-16,9-1-38 16</inkml:trace>
  <inkml:trace contextRef="#ctx0" brushRef="#br0" timeOffset="2115.0303">15094 2301 180 0,'4'-15'68'0,"-8"12"-36"0,4-5-44 16,-3 8 7-16,-3-6 1 16,-7 6 1-16,-9 0 3 15,-10 6 2 1,-6 2-1-16,-10 18-1 0,-6 2 3 15,-10 9 2-15,-9 3 2 0,6-1-1 16,7 7 1-16,6-7 5 16,-1 0 4-16,8 1-2 15,-1 11 0-15,4 8-8 16,2 10-2-16,7 10-4 16,-6-5-1-16,-4 13 1 15,0 6 0-15,1 9 0 16,-8-3 0-16,-4 12 0 15,-5-6 0-15,1-4 2 16,-4-7 1-16,10 8-1 16,6 0-2-16,7 2 5 15,5 1 4-15,8 2 1 16,8-5 4-16,12-3-1 16,10-8 0-16,8-9-5 15,16-6 0-15,5-8-10 0,4-6-3 16,7-13 0-16,-1-1 3 15,0-11 1-15,7-7 3 16,13 2-1-16,6-1 2 16,28-3-2-16,7-5 2 15,13-6 0-15,9-6 1 16,-7-6-5-16,-8-5-1 16,5 0 3-16,-5 0 1 15,-1-2 2-15,-9-4 0 16,-1 1-2-16,4 2 1 15,-3 0-2-15,-10 0-1 16,-9 3 1-16,-8 3 1 0,5 0-3 16,-6 2 0-16,-9-2 5 15,-1-3 2-15,0-5 0 16,-7-1 1-16,-3-2-2 16,-4-1 0-16,8-5-3 15,-8 5-2-15,-2 1 1 16,0 2-1-16,-4 4-3 15,-3 2 0-15,-3 0 2 16,3 0 0-16,-2 0 1 16,-2-6 2-16,-2-3-3 15,7-5 0-15,2-6 5 16,3-8 5-16,-2 0-5 16,2-1 0-16,-2 4-4 15,6-1-1-15,-7 1 1 0,-6 8 0 16,-6-8-7-16,-4 7 0 15,-6 2 5-15,-3-1 3 16,-3-3 3-16,-1 3 0 16,1-15 0-16,6 2 0 15,7-10-5-15,2 0 1 16,-2-2 0-16,0 2 2 16,-4-11-1-16,-3-3 2 15,-10-2 0-15,-5-1 1 16,-8-5 2-16,-5-1 1 15,-4 4-3-15,-19-8-3 16,3-5-3-16,4-6-1 0,6-10-3 16,0-3 1-16,3-3 1 15,0-21 2-15,0 10-1 16,-3 12 1-16,-10 2 0 16,-12 6 0-16,-10 9 0 15,-19-1 0-15,4 21 0 16,2 10-2-16,3 7-4 15,4 11 0-15,6 2 2 16,3 4 1-16,4-1 3 16,-14 6 3-16,1 0-2 15,3 6-2-15,-13-7 4 16,-9 7 3-16,-17-5 1 16,7 1 0-16,0 7-3 15,0 5-2-15,-3-8-2 16,-3 0 1-16,9-4 3 0,-3 4 1 15,4-6-1-15,-2 3-2 16,-1-9-2-16,8 4 1 16,11-5-8-16,11-3-2 15,1-2-18-15,16-2-9 16,16 5-79 0</inkml:trace>
  <inkml:trace contextRef="#ctx0" brushRef="#br0" timeOffset="3558.5297">18634 2671 220 0,'-15'-14'82'0,"11"8"-44"0,-12-14-62 0,7 15 4 0,-7 2-10 15,-3 6-2-15,-10 5 15 16,-6 7 8-16,-3 1 6 16,-3 1 17-16,-14 14 8 0,1 4 5 15,-6 4 1-15,-7 0-7 16,3 10 0-16,4-4-8 15,-1 6 0-15,4-6-6 16,3 17 1-16,0 4-5 16,3 7 0-16,0 4-3 15,0-1-1-15,3 12 1 16,4 8 0-16,-7-3 0 16,0 1 0-16,-3 8 0 15,-4 2 0-15,-9 6 0 16,3-13 0-16,8 10 0 15,-2-2 0-15,8-9-3 0,4-3 2 16,8-7 3-16,7-7 1 16,8-8-4-16,5-1 1 15,5-2 0-15,3-6 0 16,3 0 0-16,7-5 0 16,4-3 0-16,5 0 2 15,8 5-3-15,1 3 0 16,8 0 3-16,9 4 3 15,25 5 0-15,11-12 2 16,5-6-6-16,4-10-3 16,9-6 5-16,-1 6 5 15,1-4-4-15,4-2-2 0,9 0 1 16,3-3 2-16,3-6 0 16,0 0 0-16,10-3-3 15,7-2 1-15,8-12-2 16,7 6-1-16,0-5 1 15,-3 8 1-15,4-7-1 16,-11 2-1-16,-6-4-2 16,-19 3 1-16,0-5 1 15,-6 2 2-15,-4 1-1 16,4-4 2-16,-4 0-4 16,14 1-2-16,-4-6 2 15,0-3 2-15,-13-6 0 16,-15 0-1-16,-5-5 3 15,-14-6 2-15,-7-3 7 0,-12-11 2 16,-5-2-7-16,-6-13-2 16,-2-5-5-16,0-5-3 15,-7-1-1-15,0-8 0 16,-7-14 0-16,-5-12 3 16,-10 1 2-16,-9-15 2 15,-14 0 3-15,-19-14 1 16,1 14-1-16,-1-8 1 15,-12-2-4-15,-4 4-2 16,1 12-3-16,-14-6-1 16,14 6-1-16,3-6 3 15,6 9-2-15,-3 5 1 16,-4 4 2-16,-5-6 2 16,-14-6-1-16,7 14-1 0,0 0 1 15,-6 6 1-15,-7 2-3 16,-13 4 0-16,17-4-1 15,6 15 0-15,2 0-3 16,11 11-1-16,0-12 0 16,2 7 2-16,-5-3-3 15,-4 2 2-15,0-8 1 16,-6 11-1-16,-1 6-1 16,5 9-1-16,-2 10-3 15,11 4-1-15,15 2-14 16,11 9-4-16,43-15-161 31,23-10 92-31</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1024"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4-10-04T03:41:50.404"/>
    </inkml:context>
    <inkml:brush xml:id="br0">
      <inkml:brushProperty name="width" value="0.05292" units="cm"/>
      <inkml:brushProperty name="height" value="0.05292" units="cm"/>
      <inkml:brushProperty name="color" value="#0070C0"/>
    </inkml:brush>
  </inkml:definitions>
  <inkml:trace contextRef="#ctx0" brushRef="#br0">10265 3599 124 0,'-3'0'49'0,"-16"3"-26"0,-14 3-18 0,21-1 13 16,-4 3-8-16,0 16-3 15,-2-2-7 1,-2 7 0-16,-2-2 0 0,0 5 4 0,2 2 2 16,-2 2 9-16,-4 1 2 15,-5 6 3-15,2 5 0 16,1 6-7-16,-4 5 0 15,-4 6-10-15,8-2-2 16,2 1-1-16,1-10 2 16,3 14-1-16,-1 0-1 15,4 3 3-15,-10 2 0 16,4 1-4-16,-4 8 1 0,1 3 2 16,2-6 1-16,4 0 10 15,0-2 3-15,6-12-10 16,0 8-3-16,3-4 0 15,-2-2 2-15,-5-5-2 16,-2 4-2-16,-6-4 0 16,2 0-1-16,4-6-5 15,-1 7 1-15,8-3 8 16,2-7 7-16,3-2-1 16,4 3 0-16,6-6-6 15,3-3-1-15,0-2-1 16,10-1 1-16,6 12-2 15,0 0 2-15,3 0-2 16,1-12-1-16,6 0 5 0,5-8 4 16,11-14-5-16,3 3 0 15,2 8 2-15,21-14 3 16,-1-9-4-16,6 6-1 16,0-5-4-16,-2 5-1 15,6 0 1-15,-4 0 0 16,0-2-3-16,10-4 2 15,-4 1 1-15,24-7 2 16,-8 4-1-16,10-12-1 16,-8 4 1-16,8 2-1 15,0-6 0-15,-3 3 2 16,-6 3-3-16,5 0 0 16,-11 3 1-16,-4 3 0 0,3-6 0 15,-8 8 2-15,-5-5-1 16,10 5-1-16,1 1-2 15,-5 0 1-15,-2-4 1 16,13 1 2-16,-1-3-3 16,-6-3 0-16,0 0 1 15,-6 0 0-15,3 0 0 16,-4 0 0-16,-11 2 0 16,-4-2 2-16,-1 0-3 15,-5 0 0-15,-7 0 1 16,3-2 2-16,4-4-1 15,-7-2-1-15,-3-4 1 16,-7-11 1-16,-2 1-1 16,-13-4 2-16,-4-2 0 0,-9-3 1 15,-3-6-2-15,-4-6-2 16,-3 1 1-16,-2-9-1 16,-2-3 0-16,-2-8 0 15,4-3 0-15,-4-3 2 16,-4-11-1-16,-2 5-1 15,-3-7-2-15,-10-2 1 16,-9-2-1-16,-11 4 0 16,-9 1 4-16,4 13 1 15,2-7-4-15,-2 9-1 16,3 6-4-16,2 5-1 16,4-9-1-16,0 4 0 0,0 2 5 15,-3 1 1-15,-10-6 2 16,4 5 0-16,-1-3 0 15,-12 15 0-15,-7 3 0 16,3 2 0-16,-12 3 0 16,10 9 2-16,15 8-3 15,-6 1 0-15,0-4-1 16,0 3 0-16,3 0 2 16,0-2 0-16,3-2 0 15,-9-6 2-15,3 1 3 16,3 1 2-16,-10 0-6 15,10 8 0-15,-3-6-1 16,6 4 0-16,4-12 2 16,9 11 1-16,6-11-4 15,-2 0-1-15,-2 0 1 0,8 6 0 16,-1-17-2-16,4 2 2 16,0 3 5-16,-4 4 5 15,1 5-3-15,-7-1-1 16,-7 7-5-16,-2 2 0 15,0 4 0-15,0 5 2 16,0 5-1-16,-1-5-1 16,4-3-2-16,0 9-1 15,-4-1 4-15,-6 3 1 16,-2 12-3-16,-8 3-1 16,-12 2 1-16,3 3 0 15,0 3 1-15,7 6 2 16,-4-1-1-16,-3 4-1 0,-2-7-4 15,-2 2-2-15,11 1-2 16,-39 20 0 0,13-13-13-1,13-7-6-15,3-5-28 16,13-5-12-16,9-1-38 16</inkml:trace>
  <inkml:trace contextRef="#ctx0" brushRef="#br0" timeOffset="1">15094 2301 180 0,'4'-15'68'0,"-8"12"-36"0,4-5-44 16,-3 8 7-16,-3-6 1 16,-7 6 1-16,-9 0 3 15,-10 6 2 1,-6 2-1-16,-10 18-1 0,-6 2 3 15,-10 9 2-15,-9 3 2 0,6-1-1 16,7 7 1-16,6-7 5 16,-1 0 4-16,8 1-2 15,-1 11 0-15,4 8-8 16,2 10-2-16,7 10-4 16,-6-5-1-16,-4 13 1 15,0 6 0-15,1 9 0 16,-8-3 0-16,-4 12 0 15,-5-6 0-15,1-4 2 16,-4-7 1-16,10 8-1 16,6 0-2-16,7 2 5 15,5 1 4-15,8 2 1 16,8-5 4-16,12-3-1 16,10-8 0-16,8-9-5 15,16-6 0-15,5-8-10 0,4-6-3 16,7-13 0-16,-1-1 3 15,0-11 1-15,7-7 3 16,13 2-1-16,6-1 2 16,28-3-2-16,7-5 2 15,13-6 0-15,9-6 1 16,-7-6-5-16,-8-5-1 16,5 0 3-16,-5 0 1 15,-1-2 2-15,-9-4 0 16,-1 1-2-16,4 2 1 15,-3 0-2-15,-10 0-1 16,-9 3 1-16,-8 3 1 0,5 0-3 16,-6 2 0-16,-9-2 5 15,-1-3 2-15,0-5 0 16,-7-1 1-16,-3-2-2 16,-4-1 0-16,8-5-3 15,-8 5-2-15,-2 1 1 16,0 2-1-16,-4 4-3 15,-3 2 0-15,-3 0 2 16,3 0 0-16,-2 0 1 16,-2-6 2-16,-2-3-3 15,7-5 0-15,2-6 5 16,3-8 5-16,-2 0-5 16,2-1 0-16,-2 4-4 15,6-1-1-15,-7 1 1 0,-6 8 0 16,-6-8-7-16,-4 7 0 15,-6 2 5-15,-3-1 3 16,-3-3 3-16,-1 3 0 16,1-15 0-16,6 2 0 15,7-10-5-15,2 0 1 16,-2-2 0-16,0 2 2 16,-4-11-1-16,-3-3 2 15,-10-2 0-15,-5-1 1 16,-8-5 2-16,-5-1 1 15,-4 4-3-15,-19-8-3 16,3-5-3-16,4-6-1 0,6-10-3 16,0-3 1-16,3-3 1 15,0-21 2-15,0 10-1 16,-3 12 1-16,-10 2 0 16,-12 6 0-16,-10 9 0 15,-19-1 0-15,4 21 0 16,2 10-2-16,3 7-4 15,4 11 0-15,6 2 2 16,3 4 1-16,4-1 3 16,-14 6 3-16,1 0-2 15,3 6-2-15,-13-7 4 16,-9 7 3-16,-17-5 1 16,7 1 0-16,0 7-3 15,0 5-2-15,-3-8-2 16,-3 0 1-16,9-4 3 0,-3 4 1 15,4-6-1-15,-2 3-2 16,-1-9-2-16,8 4 1 16,11-5-8-16,11-3-2 15,1-2-18-15,16-2-9 16,16 5-79 0</inkml:trace>
  <inkml:trace contextRef="#ctx0" brushRef="#br0" timeOffset="2">18634 2671 220 0,'-15'-14'82'0,"11"8"-44"0,-12-14-62 0,7 15 4 0,-7 2-10 15,-3 6-2-15,-10 5 15 16,-6 7 8-16,-3 1 6 16,-3 1 17-16,-14 14 8 0,1 4 5 15,-6 4 1-15,-7 0-7 16,3 10 0-16,4-4-8 15,-1 6 0-15,4-6-6 16,3 17 1-16,0 4-5 16,3 7 0-16,0 4-3 15,0-1-1-15,3 12 1 16,4 8 0-16,-7-3 0 16,0 1 0-16,-3 8 0 15,-4 2 0-15,-9 6 0 16,3-13 0-16,8 10 0 15,-2-2 0-15,8-9-3 0,4-3 2 16,8-7 3-16,7-7 1 16,8-8-4-16,5-1 1 15,5-2 0-15,3-6 0 16,3 0 0-16,7-5 0 16,4-3 0-16,5 0 2 15,8 5-3-15,1 3 0 16,8 0 3-16,9 4 3 15,25 5 0-15,11-12 2 16,5-6-6-16,4-10-3 16,9-6 5-16,-1 6 5 15,1-4-4-15,4-2-2 0,9 0 1 16,3-3 2-16,3-6 0 16,0 0 0-16,10-3-3 15,7-2 1-15,8-12-2 16,7 6-1-16,0-5 1 15,-3 8 1-15,4-7-1 16,-11 2-1-16,-6-4-2 16,-19 3 1-16,0-5 1 15,-6 2 2-15,-4 1-1 16,4-4 2-16,-4 0-4 16,14 1-2-16,-4-6 2 15,0-3 2-15,-13-6 0 16,-15 0-1-16,-5-5 3 15,-14-6 2-15,-7-3 7 0,-12-11 2 16,-5-2-7-16,-6-13-2 16,-2-5-5-16,0-5-3 15,-7-1-1-15,0-8 0 16,-7-14 0-16,-5-12 3 16,-10 1 2-16,-9-15 2 15,-14 0 3-15,-19-14 1 16,1 14-1-16,-1-8 1 15,-12-2-4-15,-4 4-2 16,1 12-3-16,-14-6-1 16,14 6-1-16,3-6 3 15,6 9-2-15,-3 5 1 16,-4 4 2-16,-5-6 2 16,-14-6-1-16,7 14-1 0,0 0 1 15,-6 6 1-15,-7 2-3 16,-13 4 0-16,17-4-1 15,6 15 0-15,2 0-3 16,11 11-1-16,0-12 0 16,2 7 2-16,-5-3-3 15,-4 2 2-15,0-8 1 16,-6 11-1-16,-1 6-1 16,5 9-1-16,-2 10-3 15,11 4-1-15,15 2-14 16,11 9-4-16,43-15-161 31,23-10 92-31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10/4/2024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13</a:t>
            </a:fld>
            <a:endParaRPr lang="en-US"/>
          </a:p>
        </p:txBody>
      </p:sp>
    </p:spTree>
    <p:extLst>
      <p:ext uri="{BB962C8B-B14F-4D97-AF65-F5344CB8AC3E}">
        <p14:creationId xmlns:p14="http://schemas.microsoft.com/office/powerpoint/2010/main" val="661016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14</a:t>
            </a:fld>
            <a:endParaRPr lang="en-US"/>
          </a:p>
        </p:txBody>
      </p:sp>
    </p:spTree>
    <p:extLst>
      <p:ext uri="{BB962C8B-B14F-4D97-AF65-F5344CB8AC3E}">
        <p14:creationId xmlns:p14="http://schemas.microsoft.com/office/powerpoint/2010/main" val="3032177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15</a:t>
            </a:fld>
            <a:endParaRPr lang="en-US"/>
          </a:p>
        </p:txBody>
      </p:sp>
    </p:spTree>
    <p:extLst>
      <p:ext uri="{BB962C8B-B14F-4D97-AF65-F5344CB8AC3E}">
        <p14:creationId xmlns:p14="http://schemas.microsoft.com/office/powerpoint/2010/main" val="2688421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16</a:t>
            </a:fld>
            <a:endParaRPr lang="en-US"/>
          </a:p>
        </p:txBody>
      </p:sp>
    </p:spTree>
    <p:extLst>
      <p:ext uri="{BB962C8B-B14F-4D97-AF65-F5344CB8AC3E}">
        <p14:creationId xmlns:p14="http://schemas.microsoft.com/office/powerpoint/2010/main" val="2056142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18</a:t>
            </a:fld>
            <a:endParaRPr lang="en-US"/>
          </a:p>
        </p:txBody>
      </p:sp>
    </p:spTree>
    <p:extLst>
      <p:ext uri="{BB962C8B-B14F-4D97-AF65-F5344CB8AC3E}">
        <p14:creationId xmlns:p14="http://schemas.microsoft.com/office/powerpoint/2010/main" val="945342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19</a:t>
            </a:fld>
            <a:endParaRPr lang="en-US"/>
          </a:p>
        </p:txBody>
      </p:sp>
    </p:spTree>
    <p:extLst>
      <p:ext uri="{BB962C8B-B14F-4D97-AF65-F5344CB8AC3E}">
        <p14:creationId xmlns:p14="http://schemas.microsoft.com/office/powerpoint/2010/main" val="1532471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20</a:t>
            </a:fld>
            <a:endParaRPr lang="en-US"/>
          </a:p>
        </p:txBody>
      </p:sp>
    </p:spTree>
    <p:extLst>
      <p:ext uri="{BB962C8B-B14F-4D97-AF65-F5344CB8AC3E}">
        <p14:creationId xmlns:p14="http://schemas.microsoft.com/office/powerpoint/2010/main" val="1970881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21</a:t>
            </a:fld>
            <a:endParaRPr lang="en-US"/>
          </a:p>
        </p:txBody>
      </p:sp>
    </p:spTree>
    <p:extLst>
      <p:ext uri="{BB962C8B-B14F-4D97-AF65-F5344CB8AC3E}">
        <p14:creationId xmlns:p14="http://schemas.microsoft.com/office/powerpoint/2010/main" val="3082267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23</a:t>
            </a:fld>
            <a:endParaRPr lang="en-US"/>
          </a:p>
        </p:txBody>
      </p:sp>
    </p:spTree>
    <p:extLst>
      <p:ext uri="{BB962C8B-B14F-4D97-AF65-F5344CB8AC3E}">
        <p14:creationId xmlns:p14="http://schemas.microsoft.com/office/powerpoint/2010/main" val="3747752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24</a:t>
            </a:fld>
            <a:endParaRPr lang="en-US"/>
          </a:p>
        </p:txBody>
      </p:sp>
    </p:spTree>
    <p:extLst>
      <p:ext uri="{BB962C8B-B14F-4D97-AF65-F5344CB8AC3E}">
        <p14:creationId xmlns:p14="http://schemas.microsoft.com/office/powerpoint/2010/main" val="2473173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25</a:t>
            </a:fld>
            <a:endParaRPr lang="en-US"/>
          </a:p>
        </p:txBody>
      </p:sp>
    </p:spTree>
    <p:extLst>
      <p:ext uri="{BB962C8B-B14F-4D97-AF65-F5344CB8AC3E}">
        <p14:creationId xmlns:p14="http://schemas.microsoft.com/office/powerpoint/2010/main" val="2510796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26</a:t>
            </a:fld>
            <a:endParaRPr lang="en-US"/>
          </a:p>
        </p:txBody>
      </p:sp>
    </p:spTree>
    <p:extLst>
      <p:ext uri="{BB962C8B-B14F-4D97-AF65-F5344CB8AC3E}">
        <p14:creationId xmlns:p14="http://schemas.microsoft.com/office/powerpoint/2010/main" val="4242176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6866335"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4883151"/>
            <a:ext cx="1159669"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42900" y="1792518"/>
            <a:ext cx="6172200" cy="618473"/>
          </a:xfrm>
          <a:prstGeom prst="rect">
            <a:avLst/>
          </a:prstGeom>
        </p:spPr>
        <p:txBody>
          <a:bodyPr>
            <a:noAutofit/>
          </a:bodyPr>
          <a:lstStyle>
            <a:lvl1pPr algn="ctr">
              <a:defRPr sz="27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202531" y="3599022"/>
            <a:ext cx="4544616" cy="205740"/>
          </a:xfrm>
          <a:prstGeom prst="rect">
            <a:avLst/>
          </a:prstGeom>
        </p:spPr>
        <p:txBody>
          <a:bodyPr wrap="none" anchor="ctr" anchorCtr="1">
            <a:noAutofit/>
          </a:bodyPr>
          <a:lstStyle>
            <a:lvl1pPr algn="ctr">
              <a:buNone/>
              <a:defRPr sz="135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342900" y="2410991"/>
            <a:ext cx="6172200" cy="461897"/>
          </a:xfrm>
          <a:prstGeom prst="rect">
            <a:avLst/>
          </a:prstGeom>
        </p:spPr>
        <p:txBody>
          <a:bodyPr>
            <a:noAutofit/>
          </a:bodyPr>
          <a:lstStyle>
            <a:lvl1pPr marL="0" indent="0" algn="ctr">
              <a:buNone/>
              <a:defRPr sz="1575" cap="small" spc="225">
                <a:solidFill>
                  <a:srgbClr val="A4001D"/>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6866335"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8510" y="4883151"/>
            <a:ext cx="115847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202533" y="1538765"/>
            <a:ext cx="2215753" cy="925830"/>
          </a:xfrm>
          <a:prstGeom prst="rect">
            <a:avLst/>
          </a:prstGeom>
        </p:spPr>
        <p:txBody>
          <a:bodyPr/>
          <a:lstStyle>
            <a:lvl1pPr algn="r">
              <a:defRPr sz="15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202533" y="2571750"/>
            <a:ext cx="2215753" cy="932975"/>
          </a:xfrm>
          <a:prstGeom prst="rect">
            <a:avLst/>
          </a:prstGeom>
        </p:spPr>
        <p:txBody>
          <a:bodyPr/>
          <a:lstStyle>
            <a:lvl1pPr marL="0" indent="0" algn="r">
              <a:buNone/>
              <a:defRPr sz="900" cap="all" spc="225">
                <a:solidFill>
                  <a:srgbClr val="A4001D"/>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7" name="Picture Placeholder 16"/>
          <p:cNvSpPr>
            <a:spLocks noGrp="1"/>
          </p:cNvSpPr>
          <p:nvPr>
            <p:ph type="pic" sz="quarter" idx="13"/>
          </p:nvPr>
        </p:nvSpPr>
        <p:spPr>
          <a:xfrm>
            <a:off x="3499246" y="1535112"/>
            <a:ext cx="1463279"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9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582" y="359541"/>
            <a:ext cx="5780897" cy="488024"/>
          </a:xfrm>
          <a:prstGeom prst="rect">
            <a:avLst/>
          </a:prstGeom>
        </p:spPr>
        <p:txBody>
          <a:bodyPr/>
          <a:lstStyle>
            <a:lvl1pPr algn="l">
              <a:defRPr sz="18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716758" y="908685"/>
            <a:ext cx="5775722"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582" y="359541"/>
            <a:ext cx="5780897" cy="488024"/>
          </a:xfrm>
          <a:prstGeom prst="rect">
            <a:avLst/>
          </a:prstGeom>
        </p:spPr>
        <p:txBody>
          <a:bodyPr/>
          <a:lstStyle>
            <a:lvl1pPr algn="l">
              <a:defRPr sz="18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716758" y="908685"/>
            <a:ext cx="5775722" cy="3759042"/>
          </a:xfrm>
        </p:spPr>
        <p:txBody>
          <a:bodyPr/>
          <a:lstStyle>
            <a:lvl2pPr marL="0" indent="0">
              <a:buFont typeface="Arial"/>
              <a:buNone/>
              <a:defRPr baseline="0"/>
            </a:lvl2pPr>
            <a:lvl3pPr marL="258366" indent="0">
              <a:buNone/>
              <a:defRPr/>
            </a:lvl3pPr>
            <a:lvl4pPr marL="515540" indent="0">
              <a:buNone/>
              <a:defRPr/>
            </a:lvl4pPr>
            <a:lvl5pPr marL="773906"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45244" y="7938"/>
            <a:ext cx="342900" cy="457200"/>
          </a:xfrm>
          <a:prstGeom prst="rect">
            <a:avLst/>
          </a:prstGeom>
        </p:spPr>
        <p:txBody>
          <a:bodyPr wrap="none" lIns="34290" tIns="0" rIns="3429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750">
                <a:solidFill>
                  <a:srgbClr val="7F7F7F"/>
                </a:solidFill>
              </a:rPr>
              <a:pPr algn="ctr" eaLnBrk="1" hangingPunct="1"/>
              <a:t>‹#›</a:t>
            </a:fld>
            <a:endParaRPr lang="en-US" sz="750">
              <a:solidFill>
                <a:srgbClr val="7F7F7F"/>
              </a:solidFill>
            </a:endParaRPr>
          </a:p>
        </p:txBody>
      </p:sp>
      <p:sp>
        <p:nvSpPr>
          <p:cNvPr id="7" name="Title 1"/>
          <p:cNvSpPr>
            <a:spLocks noGrp="1"/>
          </p:cNvSpPr>
          <p:nvPr>
            <p:ph type="title"/>
          </p:nvPr>
        </p:nvSpPr>
        <p:spPr>
          <a:xfrm>
            <a:off x="711582" y="359541"/>
            <a:ext cx="5780897" cy="488024"/>
          </a:xfrm>
          <a:prstGeom prst="rect">
            <a:avLst/>
          </a:prstGeom>
        </p:spPr>
        <p:txBody>
          <a:bodyPr/>
          <a:lstStyle>
            <a:lvl1pPr algn="l">
              <a:defRPr sz="18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711996" y="908685"/>
            <a:ext cx="2840831"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3657600" y="908685"/>
            <a:ext cx="2834879"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711582" y="359541"/>
            <a:ext cx="5780897" cy="488024"/>
          </a:xfrm>
          <a:prstGeom prst="rect">
            <a:avLst/>
          </a:prstGeom>
        </p:spPr>
        <p:txBody>
          <a:bodyPr/>
          <a:lstStyle>
            <a:lvl1pPr algn="l">
              <a:defRPr sz="18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711582" y="908686"/>
            <a:ext cx="5780897"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711996" y="2841314"/>
            <a:ext cx="5780485"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711582" y="359541"/>
            <a:ext cx="5780897" cy="488024"/>
          </a:xfrm>
          <a:prstGeom prst="rect">
            <a:avLst/>
          </a:prstGeom>
        </p:spPr>
        <p:txBody>
          <a:bodyPr/>
          <a:lstStyle>
            <a:lvl1pPr algn="l">
              <a:defRPr sz="18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711996" y="908685"/>
            <a:ext cx="2840831"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3657600" y="908687"/>
            <a:ext cx="2834879"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3657600" y="2837497"/>
            <a:ext cx="2834879"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711582" y="359541"/>
            <a:ext cx="5780897" cy="488024"/>
          </a:xfrm>
          <a:prstGeom prst="rect">
            <a:avLst/>
          </a:prstGeom>
        </p:spPr>
        <p:txBody>
          <a:bodyPr/>
          <a:lstStyle>
            <a:lvl1pPr algn="l">
              <a:defRPr sz="18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711996" y="908687"/>
            <a:ext cx="2840831"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716758" y="2840613"/>
            <a:ext cx="2836069"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3657600" y="908687"/>
            <a:ext cx="2834879"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3657600" y="2840613"/>
            <a:ext cx="2834879"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43984" y="2175622"/>
            <a:ext cx="4978101" cy="1021556"/>
          </a:xfrm>
        </p:spPr>
        <p:txBody>
          <a:bodyPr anchor="b"/>
          <a:lstStyle>
            <a:lvl1pPr algn="l">
              <a:defRPr sz="225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943985" y="3200400"/>
            <a:ext cx="4978100" cy="1140310"/>
          </a:xfrm>
        </p:spPr>
        <p:txBody>
          <a:bodyPr anchor="t"/>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498041" y="168369"/>
            <a:ext cx="1600200" cy="273844"/>
          </a:xfrm>
          <a:prstGeom prst="rect">
            <a:avLst/>
          </a:prstGeom>
        </p:spPr>
        <p:txBody>
          <a:bodyPr/>
          <a:lstStyle/>
          <a:p>
            <a:fld id="{23B36638-A246-45AF-B4A1-7BF0B62BE9F7}" type="datetimeFigureOut">
              <a:rPr lang="en-US" smtClean="0"/>
              <a:pPr/>
              <a:t>10/4/2024</a:t>
            </a:fld>
            <a:endParaRPr lang="en-US"/>
          </a:p>
        </p:txBody>
      </p:sp>
      <p:sp>
        <p:nvSpPr>
          <p:cNvPr id="5" name="Footer Placeholder 4"/>
          <p:cNvSpPr>
            <a:spLocks noGrp="1"/>
          </p:cNvSpPr>
          <p:nvPr>
            <p:ph type="ftr" sz="quarter" idx="11"/>
          </p:nvPr>
        </p:nvSpPr>
        <p:spPr>
          <a:xfrm>
            <a:off x="3481086" y="4389120"/>
            <a:ext cx="2626614"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88383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9083" y="1737007"/>
            <a:ext cx="2292861" cy="479822"/>
          </a:xfrm>
        </p:spPr>
        <p:txBody>
          <a:bodyPr anchor="b"/>
          <a:lstStyle>
            <a:lvl1pPr marL="0" indent="0">
              <a:buNone/>
              <a:defRPr sz="1350" b="1">
                <a:solidFill>
                  <a:schemeClr val="accent1"/>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Click to edit Master text styles</a:t>
            </a:r>
          </a:p>
        </p:txBody>
      </p:sp>
      <p:sp>
        <p:nvSpPr>
          <p:cNvPr id="4" name="Content Placeholder 3"/>
          <p:cNvSpPr>
            <a:spLocks noGrp="1"/>
          </p:cNvSpPr>
          <p:nvPr>
            <p:ph sz="half" idx="2"/>
          </p:nvPr>
        </p:nvSpPr>
        <p:spPr>
          <a:xfrm>
            <a:off x="781291" y="2231021"/>
            <a:ext cx="2564892" cy="212684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758879" y="1737007"/>
            <a:ext cx="2291788" cy="479822"/>
          </a:xfrm>
        </p:spPr>
        <p:txBody>
          <a:bodyPr anchor="b"/>
          <a:lstStyle>
            <a:lvl1pPr marL="0" indent="0">
              <a:buNone/>
              <a:defRPr sz="1350" b="1">
                <a:solidFill>
                  <a:schemeClr val="accent1"/>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Click to edit Master text styles</a:t>
            </a:r>
          </a:p>
        </p:txBody>
      </p:sp>
      <p:sp>
        <p:nvSpPr>
          <p:cNvPr id="6" name="Content Placeholder 5"/>
          <p:cNvSpPr>
            <a:spLocks noGrp="1"/>
          </p:cNvSpPr>
          <p:nvPr>
            <p:ph sz="quarter" idx="4"/>
          </p:nvPr>
        </p:nvSpPr>
        <p:spPr>
          <a:xfrm>
            <a:off x="3483864" y="2231021"/>
            <a:ext cx="2564892" cy="212684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4498041" y="168369"/>
            <a:ext cx="1600200" cy="273844"/>
          </a:xfrm>
          <a:prstGeom prst="rect">
            <a:avLst/>
          </a:prstGeom>
        </p:spPr>
        <p:txBody>
          <a:bodyPr/>
          <a:lstStyle/>
          <a:p>
            <a:fld id="{23B36638-A246-45AF-B4A1-7BF0B62BE9F7}" type="datetimeFigureOut">
              <a:rPr lang="en-US" smtClean="0"/>
              <a:pPr/>
              <a:t>10/4/2024</a:t>
            </a:fld>
            <a:endParaRPr lang="en-US"/>
          </a:p>
        </p:txBody>
      </p:sp>
      <p:sp>
        <p:nvSpPr>
          <p:cNvPr id="8" name="Footer Placeholder 7"/>
          <p:cNvSpPr>
            <a:spLocks noGrp="1"/>
          </p:cNvSpPr>
          <p:nvPr>
            <p:ph type="ftr" sz="quarter" idx="11"/>
          </p:nvPr>
        </p:nvSpPr>
        <p:spPr>
          <a:xfrm>
            <a:off x="3481086" y="4389120"/>
            <a:ext cx="2626614" cy="27384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45834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7763" y="4811714"/>
            <a:ext cx="1534716"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6866335"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2556" y="4883151"/>
            <a:ext cx="1158479"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42900" y="1800556"/>
            <a:ext cx="6172200" cy="618473"/>
          </a:xfrm>
          <a:prstGeom prst="rect">
            <a:avLst/>
          </a:prstGeom>
        </p:spPr>
        <p:txBody>
          <a:bodyPr>
            <a:noAutofit/>
          </a:bodyPr>
          <a:lstStyle>
            <a:lvl1pPr algn="ctr">
              <a:defRPr sz="27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202531" y="3599022"/>
            <a:ext cx="4544616" cy="205740"/>
          </a:xfrm>
          <a:prstGeom prst="rect">
            <a:avLst/>
          </a:prstGeom>
        </p:spPr>
        <p:txBody>
          <a:bodyPr wrap="none" anchor="ctr" anchorCtr="1">
            <a:noAutofit/>
          </a:bodyPr>
          <a:lstStyle>
            <a:lvl1pPr algn="ctr">
              <a:buNone/>
              <a:defRPr sz="135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342900" y="2419029"/>
            <a:ext cx="6172200" cy="461897"/>
          </a:xfrm>
          <a:prstGeom prst="rect">
            <a:avLst/>
          </a:prstGeom>
        </p:spPr>
        <p:txBody>
          <a:bodyPr>
            <a:noAutofit/>
          </a:bodyPr>
          <a:lstStyle>
            <a:lvl1pPr marL="0" indent="0" algn="ctr">
              <a:buNone/>
              <a:defRPr sz="1575" cap="small" spc="225">
                <a:solidFill>
                  <a:srgbClr val="A4001D"/>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6866335"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2556" y="4883151"/>
            <a:ext cx="1158479"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202533" y="1538765"/>
            <a:ext cx="2215753" cy="925830"/>
          </a:xfrm>
          <a:prstGeom prst="rect">
            <a:avLst/>
          </a:prstGeom>
        </p:spPr>
        <p:txBody>
          <a:bodyPr/>
          <a:lstStyle>
            <a:lvl1pPr algn="r">
              <a:defRPr sz="15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202533" y="2571750"/>
            <a:ext cx="2215753" cy="932975"/>
          </a:xfrm>
          <a:prstGeom prst="rect">
            <a:avLst/>
          </a:prstGeom>
        </p:spPr>
        <p:txBody>
          <a:bodyPr/>
          <a:lstStyle>
            <a:lvl1pPr marL="0" indent="0" algn="r">
              <a:buNone/>
              <a:defRPr sz="900" cap="all" spc="225">
                <a:solidFill>
                  <a:srgbClr val="A4001D"/>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6" name="Picture Placeholder 16"/>
          <p:cNvSpPr>
            <a:spLocks noGrp="1"/>
          </p:cNvSpPr>
          <p:nvPr>
            <p:ph type="pic" sz="quarter" idx="13"/>
          </p:nvPr>
        </p:nvSpPr>
        <p:spPr>
          <a:xfrm>
            <a:off x="3499246" y="1535112"/>
            <a:ext cx="1463279"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9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582" y="359541"/>
            <a:ext cx="5780897" cy="488024"/>
          </a:xfrm>
          <a:prstGeom prst="rect">
            <a:avLst/>
          </a:prstGeom>
        </p:spPr>
        <p:txBody>
          <a:bodyPr/>
          <a:lstStyle>
            <a:lvl1pPr algn="l">
              <a:defRPr sz="18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716758" y="908685"/>
            <a:ext cx="5775722" cy="3759042"/>
          </a:xfrm>
        </p:spPr>
        <p:txBody>
          <a:bodyPr/>
          <a:lstStyle>
            <a:lvl1pPr>
              <a:defRPr sz="12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45244" y="7938"/>
            <a:ext cx="342900" cy="457200"/>
          </a:xfrm>
          <a:prstGeom prst="rect">
            <a:avLst/>
          </a:prstGeom>
        </p:spPr>
        <p:txBody>
          <a:bodyPr wrap="none" lIns="34290" tIns="0" rIns="3429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750">
                <a:solidFill>
                  <a:srgbClr val="7F7F7F"/>
                </a:solidFill>
              </a:rPr>
              <a:pPr algn="ctr" eaLnBrk="1" hangingPunct="1"/>
              <a:t>‹#›</a:t>
            </a:fld>
            <a:endParaRPr lang="en-US" sz="750">
              <a:solidFill>
                <a:srgbClr val="7F7F7F"/>
              </a:solidFill>
            </a:endParaRPr>
          </a:p>
        </p:txBody>
      </p:sp>
      <p:sp>
        <p:nvSpPr>
          <p:cNvPr id="7" name="Title 1"/>
          <p:cNvSpPr>
            <a:spLocks noGrp="1"/>
          </p:cNvSpPr>
          <p:nvPr>
            <p:ph type="title"/>
          </p:nvPr>
        </p:nvSpPr>
        <p:spPr>
          <a:xfrm>
            <a:off x="711582" y="359541"/>
            <a:ext cx="5780897" cy="488024"/>
          </a:xfrm>
          <a:prstGeom prst="rect">
            <a:avLst/>
          </a:prstGeom>
        </p:spPr>
        <p:txBody>
          <a:bodyPr/>
          <a:lstStyle>
            <a:lvl1pPr algn="l">
              <a:defRPr sz="18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711996" y="908685"/>
            <a:ext cx="2840831" cy="3759042"/>
          </a:xfrm>
        </p:spPr>
        <p:txBody>
          <a:bodyPr/>
          <a:lstStyle>
            <a:lvl1pPr>
              <a:defRPr sz="12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3657600" y="908685"/>
            <a:ext cx="2834879" cy="3759042"/>
          </a:xfrm>
        </p:spPr>
        <p:txBody>
          <a:bodyPr/>
          <a:lstStyle>
            <a:lvl1pPr>
              <a:defRPr sz="12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711582" y="359541"/>
            <a:ext cx="5780897" cy="488024"/>
          </a:xfrm>
          <a:prstGeom prst="rect">
            <a:avLst/>
          </a:prstGeom>
        </p:spPr>
        <p:txBody>
          <a:bodyPr/>
          <a:lstStyle>
            <a:lvl1pPr algn="l">
              <a:defRPr sz="18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711582" y="908686"/>
            <a:ext cx="5780897" cy="1816607"/>
          </a:xfrm>
        </p:spPr>
        <p:txBody>
          <a:bodyPr/>
          <a:lstStyle>
            <a:lvl1pPr>
              <a:defRPr sz="12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711996" y="2841314"/>
            <a:ext cx="5780485" cy="1816607"/>
          </a:xfrm>
        </p:spPr>
        <p:txBody>
          <a:bodyPr/>
          <a:lstStyle>
            <a:lvl1pPr>
              <a:defRPr sz="12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711582" y="359541"/>
            <a:ext cx="5780897" cy="488024"/>
          </a:xfrm>
          <a:prstGeom prst="rect">
            <a:avLst/>
          </a:prstGeom>
        </p:spPr>
        <p:txBody>
          <a:bodyPr/>
          <a:lstStyle>
            <a:lvl1pPr algn="l">
              <a:defRPr sz="18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711996" y="908685"/>
            <a:ext cx="2840831" cy="3759042"/>
          </a:xfrm>
        </p:spPr>
        <p:txBody>
          <a:bodyPr/>
          <a:lstStyle>
            <a:lvl1pPr>
              <a:defRPr sz="12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3657600" y="908687"/>
            <a:ext cx="2834879" cy="1823085"/>
          </a:xfrm>
        </p:spPr>
        <p:txBody>
          <a:bodyPr/>
          <a:lstStyle>
            <a:lvl1pPr>
              <a:defRPr sz="12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3657600" y="2837497"/>
            <a:ext cx="2834879" cy="1830230"/>
          </a:xfrm>
        </p:spPr>
        <p:txBody>
          <a:bodyPr/>
          <a:lstStyle>
            <a:lvl1pPr>
              <a:defRPr sz="12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711582" y="359541"/>
            <a:ext cx="5780897" cy="488024"/>
          </a:xfrm>
          <a:prstGeom prst="rect">
            <a:avLst/>
          </a:prstGeom>
        </p:spPr>
        <p:txBody>
          <a:bodyPr/>
          <a:lstStyle>
            <a:lvl1pPr algn="l">
              <a:defRPr sz="18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711996" y="908687"/>
            <a:ext cx="2840831" cy="1823085"/>
          </a:xfrm>
        </p:spPr>
        <p:txBody>
          <a:bodyPr/>
          <a:lstStyle>
            <a:lvl1pPr>
              <a:defRPr sz="12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716758" y="2840613"/>
            <a:ext cx="2836069" cy="1827114"/>
          </a:xfrm>
        </p:spPr>
        <p:txBody>
          <a:bodyPr/>
          <a:lstStyle>
            <a:lvl1pPr>
              <a:defRPr sz="12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3657600" y="908687"/>
            <a:ext cx="2834879" cy="1823085"/>
          </a:xfrm>
        </p:spPr>
        <p:txBody>
          <a:bodyPr/>
          <a:lstStyle>
            <a:lvl1pPr>
              <a:defRPr sz="12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3657600" y="2840613"/>
            <a:ext cx="2834879" cy="1827114"/>
          </a:xfrm>
        </p:spPr>
        <p:txBody>
          <a:bodyPr/>
          <a:lstStyle>
            <a:lvl1pPr>
              <a:defRPr sz="12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711994" y="358775"/>
            <a:ext cx="578048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711994" y="903288"/>
            <a:ext cx="5780485"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82154" y="4811713"/>
            <a:ext cx="634603" cy="271462"/>
          </a:xfrm>
          <a:prstGeom prst="rect">
            <a:avLst/>
          </a:prstGeom>
        </p:spPr>
        <p:txBody>
          <a:bodyPr vert="horz" wrap="square" lIns="91440" tIns="45720" rIns="91440" bIns="45720" numCol="1" anchor="ctr" anchorCtr="0" compatLnSpc="1">
            <a:prstTxWarp prst="textNoShape">
              <a:avLst/>
            </a:prstTxWarp>
          </a:bodyPr>
          <a:lstStyle>
            <a:lvl1pPr>
              <a:defRPr sz="75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3429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206604" y="4856163"/>
            <a:ext cx="1159669"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Lst>
  <p:transition spd="slow">
    <p:fade/>
  </p:transition>
  <p:timing>
    <p:tnLst>
      <p:par>
        <p:cTn id="1" dur="indefinite" restart="never" nodeType="tmRoot"/>
      </p:par>
    </p:tnLst>
  </p:timing>
  <p:hf hdr="0" ftr="0" dt="0"/>
  <p:txStyles>
    <p:titleStyle>
      <a:lvl1pPr algn="l" defTabSz="342900" rtl="0" eaLnBrk="1" fontAlgn="base" hangingPunct="1">
        <a:lnSpc>
          <a:spcPct val="85000"/>
        </a:lnSpc>
        <a:spcBef>
          <a:spcPct val="0"/>
        </a:spcBef>
        <a:spcAft>
          <a:spcPct val="0"/>
        </a:spcAft>
        <a:defRPr sz="1800" kern="1200">
          <a:solidFill>
            <a:schemeClr val="bg2"/>
          </a:solidFill>
          <a:latin typeface="+mj-lt"/>
          <a:ea typeface="MS PGothic" panose="020B0600070205080204" pitchFamily="34" charset="-128"/>
          <a:cs typeface="ＭＳ Ｐゴシック" charset="0"/>
        </a:defRPr>
      </a:lvl1pPr>
      <a:lvl2pPr algn="l" defTabSz="342900" rtl="0" eaLnBrk="1" fontAlgn="base" hangingPunct="1">
        <a:lnSpc>
          <a:spcPct val="85000"/>
        </a:lnSpc>
        <a:spcBef>
          <a:spcPct val="0"/>
        </a:spcBef>
        <a:spcAft>
          <a:spcPct val="0"/>
        </a:spcAft>
        <a:defRPr sz="1800">
          <a:solidFill>
            <a:schemeClr val="bg2"/>
          </a:solidFill>
          <a:latin typeface="Source Sans Pro Semibold" charset="0"/>
          <a:ea typeface="MS PGothic" panose="020B0600070205080204" pitchFamily="34" charset="-128"/>
          <a:cs typeface="ＭＳ Ｐゴシック" charset="0"/>
        </a:defRPr>
      </a:lvl2pPr>
      <a:lvl3pPr algn="l" defTabSz="342900" rtl="0" eaLnBrk="1" fontAlgn="base" hangingPunct="1">
        <a:lnSpc>
          <a:spcPct val="85000"/>
        </a:lnSpc>
        <a:spcBef>
          <a:spcPct val="0"/>
        </a:spcBef>
        <a:spcAft>
          <a:spcPct val="0"/>
        </a:spcAft>
        <a:defRPr sz="1800">
          <a:solidFill>
            <a:schemeClr val="bg2"/>
          </a:solidFill>
          <a:latin typeface="Source Sans Pro Semibold" charset="0"/>
          <a:ea typeface="MS PGothic" panose="020B0600070205080204" pitchFamily="34" charset="-128"/>
          <a:cs typeface="ＭＳ Ｐゴシック" charset="0"/>
        </a:defRPr>
      </a:lvl3pPr>
      <a:lvl4pPr algn="l" defTabSz="342900" rtl="0" eaLnBrk="1" fontAlgn="base" hangingPunct="1">
        <a:lnSpc>
          <a:spcPct val="85000"/>
        </a:lnSpc>
        <a:spcBef>
          <a:spcPct val="0"/>
        </a:spcBef>
        <a:spcAft>
          <a:spcPct val="0"/>
        </a:spcAft>
        <a:defRPr sz="1800">
          <a:solidFill>
            <a:schemeClr val="bg2"/>
          </a:solidFill>
          <a:latin typeface="Source Sans Pro Semibold" charset="0"/>
          <a:ea typeface="MS PGothic" panose="020B0600070205080204" pitchFamily="34" charset="-128"/>
          <a:cs typeface="ＭＳ Ｐゴシック" charset="0"/>
        </a:defRPr>
      </a:lvl4pPr>
      <a:lvl5pPr algn="l" defTabSz="342900" rtl="0" eaLnBrk="1" fontAlgn="base" hangingPunct="1">
        <a:lnSpc>
          <a:spcPct val="85000"/>
        </a:lnSpc>
        <a:spcBef>
          <a:spcPct val="0"/>
        </a:spcBef>
        <a:spcAft>
          <a:spcPct val="0"/>
        </a:spcAft>
        <a:defRPr sz="1800">
          <a:solidFill>
            <a:schemeClr val="bg2"/>
          </a:solidFill>
          <a:latin typeface="Source Sans Pro Semibold" charset="0"/>
          <a:ea typeface="MS PGothic" panose="020B0600070205080204" pitchFamily="34" charset="-128"/>
          <a:cs typeface="ＭＳ Ｐゴシック" charset="0"/>
        </a:defRPr>
      </a:lvl5pPr>
      <a:lvl6pPr marL="342900" algn="l" defTabSz="342900" rtl="0" eaLnBrk="1" fontAlgn="base" hangingPunct="1">
        <a:lnSpc>
          <a:spcPct val="85000"/>
        </a:lnSpc>
        <a:spcBef>
          <a:spcPct val="0"/>
        </a:spcBef>
        <a:spcAft>
          <a:spcPct val="0"/>
        </a:spcAft>
        <a:defRPr sz="1800">
          <a:solidFill>
            <a:schemeClr val="bg2"/>
          </a:solidFill>
          <a:latin typeface="Source Sans Pro Semibold" charset="0"/>
          <a:ea typeface="ＭＳ Ｐゴシック" charset="0"/>
          <a:cs typeface="ＭＳ Ｐゴシック" charset="0"/>
        </a:defRPr>
      </a:lvl6pPr>
      <a:lvl7pPr marL="685800" algn="l" defTabSz="342900" rtl="0" eaLnBrk="1" fontAlgn="base" hangingPunct="1">
        <a:lnSpc>
          <a:spcPct val="85000"/>
        </a:lnSpc>
        <a:spcBef>
          <a:spcPct val="0"/>
        </a:spcBef>
        <a:spcAft>
          <a:spcPct val="0"/>
        </a:spcAft>
        <a:defRPr sz="1800">
          <a:solidFill>
            <a:schemeClr val="bg2"/>
          </a:solidFill>
          <a:latin typeface="Source Sans Pro Semibold" charset="0"/>
          <a:ea typeface="ＭＳ Ｐゴシック" charset="0"/>
          <a:cs typeface="ＭＳ Ｐゴシック" charset="0"/>
        </a:defRPr>
      </a:lvl7pPr>
      <a:lvl8pPr marL="1028700" algn="l" defTabSz="342900" rtl="0" eaLnBrk="1" fontAlgn="base" hangingPunct="1">
        <a:lnSpc>
          <a:spcPct val="85000"/>
        </a:lnSpc>
        <a:spcBef>
          <a:spcPct val="0"/>
        </a:spcBef>
        <a:spcAft>
          <a:spcPct val="0"/>
        </a:spcAft>
        <a:defRPr sz="1800">
          <a:solidFill>
            <a:schemeClr val="bg2"/>
          </a:solidFill>
          <a:latin typeface="Source Sans Pro Semibold" charset="0"/>
          <a:ea typeface="ＭＳ Ｐゴシック" charset="0"/>
          <a:cs typeface="ＭＳ Ｐゴシック" charset="0"/>
        </a:defRPr>
      </a:lvl8pPr>
      <a:lvl9pPr marL="1371600" algn="l" defTabSz="342900" rtl="0" eaLnBrk="1" fontAlgn="base" hangingPunct="1">
        <a:lnSpc>
          <a:spcPct val="85000"/>
        </a:lnSpc>
        <a:spcBef>
          <a:spcPct val="0"/>
        </a:spcBef>
        <a:spcAft>
          <a:spcPct val="0"/>
        </a:spcAft>
        <a:defRPr sz="1800">
          <a:solidFill>
            <a:schemeClr val="bg2"/>
          </a:solidFill>
          <a:latin typeface="Source Sans Pro Semibold"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Clr>
          <a:schemeClr val="bg2"/>
        </a:buClr>
        <a:buFont typeface="Wingdings" panose="05000000000000000000" pitchFamily="2" charset="2"/>
        <a:defRPr kern="1200" spc="15">
          <a:solidFill>
            <a:schemeClr val="tx1"/>
          </a:solidFill>
          <a:latin typeface="+mn-lt"/>
          <a:ea typeface="MS PGothic" panose="020B0600070205080204" pitchFamily="34" charset="-128"/>
          <a:cs typeface="ＭＳ Ｐゴシック" charset="0"/>
        </a:defRPr>
      </a:lvl1pPr>
      <a:lvl2pPr marL="216694" indent="-216694" algn="l" defTabSz="3429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427435" indent="-169069" algn="l" defTabSz="3429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685800" indent="-170260" algn="l" defTabSz="3429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944166" indent="-170260" algn="l" defTabSz="3429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711994" y="358775"/>
            <a:ext cx="578048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711994" y="903288"/>
            <a:ext cx="5780485"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82154" y="4811713"/>
            <a:ext cx="634603" cy="271462"/>
          </a:xfrm>
          <a:prstGeom prst="rect">
            <a:avLst/>
          </a:prstGeom>
        </p:spPr>
        <p:txBody>
          <a:bodyPr vert="horz" wrap="square" lIns="91440" tIns="45720" rIns="91440" bIns="45720" numCol="1" anchor="ctr" anchorCtr="0" compatLnSpc="1">
            <a:prstTxWarp prst="textNoShape">
              <a:avLst/>
            </a:prstTxWarp>
          </a:bodyPr>
          <a:lstStyle>
            <a:lvl1pPr>
              <a:defRPr sz="750">
                <a:solidFill>
                  <a:srgbClr val="898989"/>
                </a:solidFill>
              </a:defRPr>
            </a:lvl1pPr>
          </a:lstStyle>
          <a:p>
            <a:fld id="{FC3A7A66-A886-49F1-8D17-BC445355FAB2}" type="slidenum">
              <a:rPr lang="en-US"/>
              <a:pPr/>
              <a:t>‹#›</a:t>
            </a:fld>
            <a:endParaRPr lang="en-US"/>
          </a:p>
        </p:txBody>
      </p:sp>
      <p:sp>
        <p:nvSpPr>
          <p:cNvPr id="7" name="Rectangle 6"/>
          <p:cNvSpPr/>
          <p:nvPr/>
        </p:nvSpPr>
        <p:spPr>
          <a:xfrm>
            <a:off x="-8335" y="0"/>
            <a:ext cx="6866335"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204223" y="4856163"/>
            <a:ext cx="1159669"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342900" rtl="0" eaLnBrk="0" fontAlgn="base" hangingPunct="0">
        <a:lnSpc>
          <a:spcPct val="85000"/>
        </a:lnSpc>
        <a:spcBef>
          <a:spcPct val="0"/>
        </a:spcBef>
        <a:spcAft>
          <a:spcPct val="0"/>
        </a:spcAft>
        <a:defRPr sz="1800" kern="1200">
          <a:solidFill>
            <a:schemeClr val="bg2"/>
          </a:solidFill>
          <a:latin typeface="+mj-lt"/>
          <a:ea typeface="MS PGothic" panose="020B0600070205080204" pitchFamily="34" charset="-128"/>
          <a:cs typeface="ＭＳ Ｐゴシック" charset="0"/>
        </a:defRPr>
      </a:lvl1pPr>
      <a:lvl2pPr algn="l" defTabSz="342900" rtl="0" eaLnBrk="0" fontAlgn="base" hangingPunct="0">
        <a:lnSpc>
          <a:spcPct val="85000"/>
        </a:lnSpc>
        <a:spcBef>
          <a:spcPct val="0"/>
        </a:spcBef>
        <a:spcAft>
          <a:spcPct val="0"/>
        </a:spcAft>
        <a:defRPr sz="1800">
          <a:solidFill>
            <a:schemeClr val="bg2"/>
          </a:solidFill>
          <a:latin typeface="Source Sans Pro Semibold" charset="0"/>
          <a:ea typeface="MS PGothic" panose="020B0600070205080204" pitchFamily="34" charset="-128"/>
          <a:cs typeface="ＭＳ Ｐゴシック" charset="0"/>
        </a:defRPr>
      </a:lvl2pPr>
      <a:lvl3pPr algn="l" defTabSz="342900" rtl="0" eaLnBrk="0" fontAlgn="base" hangingPunct="0">
        <a:lnSpc>
          <a:spcPct val="85000"/>
        </a:lnSpc>
        <a:spcBef>
          <a:spcPct val="0"/>
        </a:spcBef>
        <a:spcAft>
          <a:spcPct val="0"/>
        </a:spcAft>
        <a:defRPr sz="1800">
          <a:solidFill>
            <a:schemeClr val="bg2"/>
          </a:solidFill>
          <a:latin typeface="Source Sans Pro Semibold" charset="0"/>
          <a:ea typeface="MS PGothic" panose="020B0600070205080204" pitchFamily="34" charset="-128"/>
          <a:cs typeface="ＭＳ Ｐゴシック" charset="0"/>
        </a:defRPr>
      </a:lvl3pPr>
      <a:lvl4pPr algn="l" defTabSz="342900" rtl="0" eaLnBrk="0" fontAlgn="base" hangingPunct="0">
        <a:lnSpc>
          <a:spcPct val="85000"/>
        </a:lnSpc>
        <a:spcBef>
          <a:spcPct val="0"/>
        </a:spcBef>
        <a:spcAft>
          <a:spcPct val="0"/>
        </a:spcAft>
        <a:defRPr sz="1800">
          <a:solidFill>
            <a:schemeClr val="bg2"/>
          </a:solidFill>
          <a:latin typeface="Source Sans Pro Semibold" charset="0"/>
          <a:ea typeface="MS PGothic" panose="020B0600070205080204" pitchFamily="34" charset="-128"/>
          <a:cs typeface="ＭＳ Ｐゴシック" charset="0"/>
        </a:defRPr>
      </a:lvl4pPr>
      <a:lvl5pPr algn="l" defTabSz="342900" rtl="0" eaLnBrk="0" fontAlgn="base" hangingPunct="0">
        <a:lnSpc>
          <a:spcPct val="85000"/>
        </a:lnSpc>
        <a:spcBef>
          <a:spcPct val="0"/>
        </a:spcBef>
        <a:spcAft>
          <a:spcPct val="0"/>
        </a:spcAft>
        <a:defRPr sz="1800">
          <a:solidFill>
            <a:schemeClr val="bg2"/>
          </a:solidFill>
          <a:latin typeface="Source Sans Pro Semibold" charset="0"/>
          <a:ea typeface="MS PGothic" panose="020B0600070205080204" pitchFamily="34" charset="-128"/>
          <a:cs typeface="ＭＳ Ｐゴシック" charset="0"/>
        </a:defRPr>
      </a:lvl5pPr>
      <a:lvl6pPr marL="342900" algn="l" defTabSz="342900" rtl="0" fontAlgn="base">
        <a:lnSpc>
          <a:spcPct val="85000"/>
        </a:lnSpc>
        <a:spcBef>
          <a:spcPct val="0"/>
        </a:spcBef>
        <a:spcAft>
          <a:spcPct val="0"/>
        </a:spcAft>
        <a:defRPr sz="1800">
          <a:solidFill>
            <a:schemeClr val="bg2"/>
          </a:solidFill>
          <a:latin typeface="Source Sans Pro Semibold" charset="0"/>
          <a:ea typeface="ＭＳ Ｐゴシック" charset="0"/>
          <a:cs typeface="ＭＳ Ｐゴシック" charset="0"/>
        </a:defRPr>
      </a:lvl6pPr>
      <a:lvl7pPr marL="685800" algn="l" defTabSz="342900" rtl="0" fontAlgn="base">
        <a:lnSpc>
          <a:spcPct val="85000"/>
        </a:lnSpc>
        <a:spcBef>
          <a:spcPct val="0"/>
        </a:spcBef>
        <a:spcAft>
          <a:spcPct val="0"/>
        </a:spcAft>
        <a:defRPr sz="1800">
          <a:solidFill>
            <a:schemeClr val="bg2"/>
          </a:solidFill>
          <a:latin typeface="Source Sans Pro Semibold" charset="0"/>
          <a:ea typeface="ＭＳ Ｐゴシック" charset="0"/>
          <a:cs typeface="ＭＳ Ｐゴシック" charset="0"/>
        </a:defRPr>
      </a:lvl7pPr>
      <a:lvl8pPr marL="1028700" algn="l" defTabSz="342900" rtl="0" fontAlgn="base">
        <a:lnSpc>
          <a:spcPct val="85000"/>
        </a:lnSpc>
        <a:spcBef>
          <a:spcPct val="0"/>
        </a:spcBef>
        <a:spcAft>
          <a:spcPct val="0"/>
        </a:spcAft>
        <a:defRPr sz="1800">
          <a:solidFill>
            <a:schemeClr val="bg2"/>
          </a:solidFill>
          <a:latin typeface="Source Sans Pro Semibold" charset="0"/>
          <a:ea typeface="ＭＳ Ｐゴシック" charset="0"/>
          <a:cs typeface="ＭＳ Ｐゴシック" charset="0"/>
        </a:defRPr>
      </a:lvl8pPr>
      <a:lvl9pPr marL="1371600" algn="l" defTabSz="342900" rtl="0" fontAlgn="base">
        <a:lnSpc>
          <a:spcPct val="85000"/>
        </a:lnSpc>
        <a:spcBef>
          <a:spcPct val="0"/>
        </a:spcBef>
        <a:spcAft>
          <a:spcPct val="0"/>
        </a:spcAft>
        <a:defRPr sz="1800">
          <a:solidFill>
            <a:schemeClr val="bg2"/>
          </a:solidFill>
          <a:latin typeface="Source Sans Pro Semibold" charset="0"/>
          <a:ea typeface="ＭＳ Ｐゴシック" charset="0"/>
          <a:cs typeface="ＭＳ Ｐゴシック"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defRPr sz="1200" kern="1200" cap="small" spc="15">
          <a:solidFill>
            <a:schemeClr val="tx1"/>
          </a:solidFill>
          <a:latin typeface="+mn-lt"/>
          <a:ea typeface="MS PGothic" panose="020B0600070205080204" pitchFamily="34" charset="-128"/>
          <a:cs typeface="ＭＳ Ｐゴシック" charset="0"/>
        </a:defRPr>
      </a:lvl1pPr>
      <a:lvl2pPr marL="216694" indent="-216694" algn="l" defTabSz="3429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427435" indent="-169069" algn="l" defTabSz="3429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685800" indent="-170260" algn="l" defTabSz="3429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944166" indent="-170260" algn="l" defTabSz="3429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hyperlink" Target="https://edstem.org/"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0.png"/><Relationship Id="rId4" Type="http://schemas.openxmlformats.org/officeDocument/2006/relationships/tags" Target="../tags/tag12.xml"/></Relationships>
</file>

<file path=ppt/slides/_rels/slide6.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11.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4.xml"/><Relationship Id="rId5" Type="http://schemas.openxmlformats.org/officeDocument/2006/relationships/slideLayout" Target="../slideLayouts/slideLayout10.xml"/><Relationship Id="rId4" Type="http://schemas.openxmlformats.org/officeDocument/2006/relationships/tags" Target="../tags/tag16.xml"/></Relationships>
</file>

<file path=ppt/slides/_rels/slide7.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image" Target="../media/image11.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1210.xml"/><Relationship Id="rId5" Type="http://schemas.openxmlformats.org/officeDocument/2006/relationships/slideLayout" Target="../slideLayouts/slideLayout10.xml"/><Relationship Id="rId4" Type="http://schemas.openxmlformats.org/officeDocument/2006/relationships/tags" Target="../tags/tag20.xml"/></Relationships>
</file>

<file path=ppt/slides/_rels/slide8.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4"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4.png"/><Relationship Id="rId4"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8.xml"/><Relationship Id="rId7" Type="http://schemas.openxmlformats.org/officeDocument/2006/relationships/slideLayout" Target="../slideLayouts/slideLayout10.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9.xml"/><Relationship Id="rId3" Type="http://schemas.openxmlformats.org/officeDocument/2006/relationships/tags" Target="../tags/tag44.xml"/><Relationship Id="rId7" Type="http://schemas.openxmlformats.org/officeDocument/2006/relationships/tags" Target="../tags/tag48.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notesSlide" Target="../notesSlides/notesSlide2.xml"/><Relationship Id="rId5" Type="http://schemas.openxmlformats.org/officeDocument/2006/relationships/tags" Target="../tags/tag46.xml"/><Relationship Id="rId10" Type="http://schemas.openxmlformats.org/officeDocument/2006/relationships/slideLayout" Target="../slideLayouts/slideLayout10.xml"/><Relationship Id="rId4" Type="http://schemas.openxmlformats.org/officeDocument/2006/relationships/tags" Target="../tags/tag45.xml"/><Relationship Id="rId9" Type="http://schemas.openxmlformats.org/officeDocument/2006/relationships/tags" Target="../tags/tag50.xml"/></Relationships>
</file>

<file path=ppt/slides/_rels/slide15.xml.rels><?xml version="1.0" encoding="UTF-8" standalone="yes"?>
<Relationships xmlns="http://schemas.openxmlformats.org/package/2006/relationships"><Relationship Id="rId8" Type="http://schemas.openxmlformats.org/officeDocument/2006/relationships/tags" Target="../tags/tag58.xml"/><Relationship Id="rId13" Type="http://schemas.openxmlformats.org/officeDocument/2006/relationships/tags" Target="../tags/tag63.xml"/><Relationship Id="rId18" Type="http://schemas.openxmlformats.org/officeDocument/2006/relationships/tags" Target="../tags/tag68.xml"/><Relationship Id="rId3" Type="http://schemas.openxmlformats.org/officeDocument/2006/relationships/tags" Target="../tags/tag53.xml"/><Relationship Id="rId7" Type="http://schemas.openxmlformats.org/officeDocument/2006/relationships/tags" Target="../tags/tag57.xml"/><Relationship Id="rId12" Type="http://schemas.openxmlformats.org/officeDocument/2006/relationships/tags" Target="../tags/tag62.xml"/><Relationship Id="rId17" Type="http://schemas.openxmlformats.org/officeDocument/2006/relationships/tags" Target="../tags/tag67.xml"/><Relationship Id="rId2" Type="http://schemas.openxmlformats.org/officeDocument/2006/relationships/tags" Target="../tags/tag52.xml"/><Relationship Id="rId16" Type="http://schemas.openxmlformats.org/officeDocument/2006/relationships/tags" Target="../tags/tag66.xml"/><Relationship Id="rId20" Type="http://schemas.openxmlformats.org/officeDocument/2006/relationships/notesSlide" Target="../notesSlides/notesSlide3.xml"/><Relationship Id="rId1" Type="http://schemas.openxmlformats.org/officeDocument/2006/relationships/tags" Target="../tags/tag51.xml"/><Relationship Id="rId6" Type="http://schemas.openxmlformats.org/officeDocument/2006/relationships/tags" Target="../tags/tag56.xml"/><Relationship Id="rId11" Type="http://schemas.openxmlformats.org/officeDocument/2006/relationships/tags" Target="../tags/tag61.xml"/><Relationship Id="rId5" Type="http://schemas.openxmlformats.org/officeDocument/2006/relationships/tags" Target="../tags/tag55.xml"/><Relationship Id="rId15" Type="http://schemas.openxmlformats.org/officeDocument/2006/relationships/tags" Target="../tags/tag65.xml"/><Relationship Id="rId10" Type="http://schemas.openxmlformats.org/officeDocument/2006/relationships/tags" Target="../tags/tag60.xml"/><Relationship Id="rId19" Type="http://schemas.openxmlformats.org/officeDocument/2006/relationships/slideLayout" Target="../slideLayouts/slideLayout10.xml"/><Relationship Id="rId4" Type="http://schemas.openxmlformats.org/officeDocument/2006/relationships/tags" Target="../tags/tag54.xml"/><Relationship Id="rId9" Type="http://schemas.openxmlformats.org/officeDocument/2006/relationships/tags" Target="../tags/tag59.xml"/><Relationship Id="rId14" Type="http://schemas.openxmlformats.org/officeDocument/2006/relationships/tags" Target="../tags/tag64.xml"/></Relationships>
</file>

<file path=ppt/slides/_rels/slide16.xml.rels><?xml version="1.0" encoding="UTF-8" standalone="yes"?>
<Relationships xmlns="http://schemas.openxmlformats.org/package/2006/relationships"><Relationship Id="rId13" Type="http://schemas.openxmlformats.org/officeDocument/2006/relationships/tags" Target="../tags/tag81.xml"/><Relationship Id="rId18" Type="http://schemas.openxmlformats.org/officeDocument/2006/relationships/tags" Target="../tags/tag86.xml"/><Relationship Id="rId26" Type="http://schemas.openxmlformats.org/officeDocument/2006/relationships/tags" Target="../tags/tag94.xml"/><Relationship Id="rId39" Type="http://schemas.openxmlformats.org/officeDocument/2006/relationships/tags" Target="../tags/tag107.xml"/><Relationship Id="rId3" Type="http://schemas.openxmlformats.org/officeDocument/2006/relationships/tags" Target="../tags/tag71.xml"/><Relationship Id="rId21" Type="http://schemas.openxmlformats.org/officeDocument/2006/relationships/tags" Target="../tags/tag89.xml"/><Relationship Id="rId34" Type="http://schemas.openxmlformats.org/officeDocument/2006/relationships/tags" Target="../tags/tag102.xml"/><Relationship Id="rId42" Type="http://schemas.openxmlformats.org/officeDocument/2006/relationships/tags" Target="../tags/tag110.xml"/><Relationship Id="rId47" Type="http://schemas.openxmlformats.org/officeDocument/2006/relationships/tags" Target="../tags/tag115.xml"/><Relationship Id="rId50" Type="http://schemas.openxmlformats.org/officeDocument/2006/relationships/tags" Target="../tags/tag118.xml"/><Relationship Id="rId7" Type="http://schemas.openxmlformats.org/officeDocument/2006/relationships/tags" Target="../tags/tag75.xml"/><Relationship Id="rId12" Type="http://schemas.openxmlformats.org/officeDocument/2006/relationships/tags" Target="../tags/tag80.xml"/><Relationship Id="rId17" Type="http://schemas.openxmlformats.org/officeDocument/2006/relationships/tags" Target="../tags/tag85.xml"/><Relationship Id="rId25" Type="http://schemas.openxmlformats.org/officeDocument/2006/relationships/tags" Target="../tags/tag93.xml"/><Relationship Id="rId33" Type="http://schemas.openxmlformats.org/officeDocument/2006/relationships/tags" Target="../tags/tag101.xml"/><Relationship Id="rId38" Type="http://schemas.openxmlformats.org/officeDocument/2006/relationships/tags" Target="../tags/tag106.xml"/><Relationship Id="rId46" Type="http://schemas.openxmlformats.org/officeDocument/2006/relationships/tags" Target="../tags/tag114.xml"/><Relationship Id="rId2" Type="http://schemas.openxmlformats.org/officeDocument/2006/relationships/tags" Target="../tags/tag70.xml"/><Relationship Id="rId16" Type="http://schemas.openxmlformats.org/officeDocument/2006/relationships/tags" Target="../tags/tag84.xml"/><Relationship Id="rId20" Type="http://schemas.openxmlformats.org/officeDocument/2006/relationships/tags" Target="../tags/tag88.xml"/><Relationship Id="rId29" Type="http://schemas.openxmlformats.org/officeDocument/2006/relationships/tags" Target="../tags/tag97.xml"/><Relationship Id="rId41" Type="http://schemas.openxmlformats.org/officeDocument/2006/relationships/tags" Target="../tags/tag109.xml"/><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tags" Target="../tags/tag79.xml"/><Relationship Id="rId24" Type="http://schemas.openxmlformats.org/officeDocument/2006/relationships/tags" Target="../tags/tag92.xml"/><Relationship Id="rId32" Type="http://schemas.openxmlformats.org/officeDocument/2006/relationships/tags" Target="../tags/tag100.xml"/><Relationship Id="rId37" Type="http://schemas.openxmlformats.org/officeDocument/2006/relationships/tags" Target="../tags/tag105.xml"/><Relationship Id="rId40" Type="http://schemas.openxmlformats.org/officeDocument/2006/relationships/tags" Target="../tags/tag108.xml"/><Relationship Id="rId45" Type="http://schemas.openxmlformats.org/officeDocument/2006/relationships/tags" Target="../tags/tag113.xml"/><Relationship Id="rId53" Type="http://schemas.openxmlformats.org/officeDocument/2006/relationships/image" Target="../media/image4.png"/><Relationship Id="rId5" Type="http://schemas.openxmlformats.org/officeDocument/2006/relationships/tags" Target="../tags/tag73.xml"/><Relationship Id="rId15" Type="http://schemas.openxmlformats.org/officeDocument/2006/relationships/tags" Target="../tags/tag83.xml"/><Relationship Id="rId23" Type="http://schemas.openxmlformats.org/officeDocument/2006/relationships/tags" Target="../tags/tag91.xml"/><Relationship Id="rId28" Type="http://schemas.openxmlformats.org/officeDocument/2006/relationships/tags" Target="../tags/tag96.xml"/><Relationship Id="rId36" Type="http://schemas.openxmlformats.org/officeDocument/2006/relationships/tags" Target="../tags/tag104.xml"/><Relationship Id="rId49" Type="http://schemas.openxmlformats.org/officeDocument/2006/relationships/tags" Target="../tags/tag117.xml"/><Relationship Id="rId10" Type="http://schemas.openxmlformats.org/officeDocument/2006/relationships/tags" Target="../tags/tag78.xml"/><Relationship Id="rId19" Type="http://schemas.openxmlformats.org/officeDocument/2006/relationships/tags" Target="../tags/tag87.xml"/><Relationship Id="rId31" Type="http://schemas.openxmlformats.org/officeDocument/2006/relationships/tags" Target="../tags/tag99.xml"/><Relationship Id="rId44" Type="http://schemas.openxmlformats.org/officeDocument/2006/relationships/tags" Target="../tags/tag112.xml"/><Relationship Id="rId52" Type="http://schemas.openxmlformats.org/officeDocument/2006/relationships/notesSlide" Target="../notesSlides/notesSlide4.xml"/><Relationship Id="rId4" Type="http://schemas.openxmlformats.org/officeDocument/2006/relationships/tags" Target="../tags/tag72.xml"/><Relationship Id="rId9" Type="http://schemas.openxmlformats.org/officeDocument/2006/relationships/tags" Target="../tags/tag77.xml"/><Relationship Id="rId14" Type="http://schemas.openxmlformats.org/officeDocument/2006/relationships/tags" Target="../tags/tag82.xml"/><Relationship Id="rId22" Type="http://schemas.openxmlformats.org/officeDocument/2006/relationships/tags" Target="../tags/tag90.xml"/><Relationship Id="rId27" Type="http://schemas.openxmlformats.org/officeDocument/2006/relationships/tags" Target="../tags/tag95.xml"/><Relationship Id="rId30" Type="http://schemas.openxmlformats.org/officeDocument/2006/relationships/tags" Target="../tags/tag98.xml"/><Relationship Id="rId35" Type="http://schemas.openxmlformats.org/officeDocument/2006/relationships/tags" Target="../tags/tag103.xml"/><Relationship Id="rId43" Type="http://schemas.openxmlformats.org/officeDocument/2006/relationships/tags" Target="../tags/tag111.xml"/><Relationship Id="rId48" Type="http://schemas.openxmlformats.org/officeDocument/2006/relationships/tags" Target="../tags/tag116.xml"/><Relationship Id="rId8" Type="http://schemas.openxmlformats.org/officeDocument/2006/relationships/tags" Target="../tags/tag76.xml"/><Relationship Id="rId5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20.xml"/><Relationship Id="rId1" Type="http://schemas.openxmlformats.org/officeDocument/2006/relationships/tags" Target="../tags/tag119.xml"/></Relationships>
</file>

<file path=ppt/slides/_rels/slide18.xml.rels><?xml version="1.0" encoding="UTF-8" standalone="yes"?>
<Relationships xmlns="http://schemas.openxmlformats.org/package/2006/relationships"><Relationship Id="rId8" Type="http://schemas.openxmlformats.org/officeDocument/2006/relationships/tags" Target="../tags/tag128.xml"/><Relationship Id="rId13" Type="http://schemas.openxmlformats.org/officeDocument/2006/relationships/tags" Target="../tags/tag133.xml"/><Relationship Id="rId18" Type="http://schemas.openxmlformats.org/officeDocument/2006/relationships/notesSlide" Target="../notesSlides/notesSlide5.xml"/><Relationship Id="rId3" Type="http://schemas.openxmlformats.org/officeDocument/2006/relationships/tags" Target="../tags/tag123.xml"/><Relationship Id="rId7" Type="http://schemas.openxmlformats.org/officeDocument/2006/relationships/tags" Target="../tags/tag127.xml"/><Relationship Id="rId12" Type="http://schemas.openxmlformats.org/officeDocument/2006/relationships/tags" Target="../tags/tag132.xml"/><Relationship Id="rId17" Type="http://schemas.openxmlformats.org/officeDocument/2006/relationships/slideLayout" Target="../slideLayouts/slideLayout10.xml"/><Relationship Id="rId2" Type="http://schemas.openxmlformats.org/officeDocument/2006/relationships/tags" Target="../tags/tag122.xml"/><Relationship Id="rId16" Type="http://schemas.openxmlformats.org/officeDocument/2006/relationships/tags" Target="../tags/tag136.xml"/><Relationship Id="rId1" Type="http://schemas.openxmlformats.org/officeDocument/2006/relationships/tags" Target="../tags/tag121.xml"/><Relationship Id="rId6" Type="http://schemas.openxmlformats.org/officeDocument/2006/relationships/tags" Target="../tags/tag126.xml"/><Relationship Id="rId11" Type="http://schemas.openxmlformats.org/officeDocument/2006/relationships/tags" Target="../tags/tag131.xml"/><Relationship Id="rId5" Type="http://schemas.openxmlformats.org/officeDocument/2006/relationships/tags" Target="../tags/tag125.xml"/><Relationship Id="rId15" Type="http://schemas.openxmlformats.org/officeDocument/2006/relationships/tags" Target="../tags/tag135.xml"/><Relationship Id="rId10" Type="http://schemas.openxmlformats.org/officeDocument/2006/relationships/tags" Target="../tags/tag130.xml"/><Relationship Id="rId4" Type="http://schemas.openxmlformats.org/officeDocument/2006/relationships/tags" Target="../tags/tag124.xml"/><Relationship Id="rId9" Type="http://schemas.openxmlformats.org/officeDocument/2006/relationships/tags" Target="../tags/tag129.xml"/><Relationship Id="rId14" Type="http://schemas.openxmlformats.org/officeDocument/2006/relationships/tags" Target="../tags/tag134.xml"/></Relationships>
</file>

<file path=ppt/slides/_rels/slide19.xml.rels><?xml version="1.0" encoding="UTF-8" standalone="yes"?>
<Relationships xmlns="http://schemas.openxmlformats.org/package/2006/relationships"><Relationship Id="rId8" Type="http://schemas.openxmlformats.org/officeDocument/2006/relationships/tags" Target="../tags/tag144.xml"/><Relationship Id="rId13" Type="http://schemas.openxmlformats.org/officeDocument/2006/relationships/tags" Target="../tags/tag149.xml"/><Relationship Id="rId18" Type="http://schemas.openxmlformats.org/officeDocument/2006/relationships/tags" Target="../tags/tag154.xml"/><Relationship Id="rId3" Type="http://schemas.openxmlformats.org/officeDocument/2006/relationships/tags" Target="../tags/tag139.xml"/><Relationship Id="rId21" Type="http://schemas.openxmlformats.org/officeDocument/2006/relationships/slideLayout" Target="../slideLayouts/slideLayout10.xml"/><Relationship Id="rId7" Type="http://schemas.openxmlformats.org/officeDocument/2006/relationships/tags" Target="../tags/tag143.xml"/><Relationship Id="rId12" Type="http://schemas.openxmlformats.org/officeDocument/2006/relationships/tags" Target="../tags/tag148.xml"/><Relationship Id="rId17" Type="http://schemas.openxmlformats.org/officeDocument/2006/relationships/tags" Target="../tags/tag153.xml"/><Relationship Id="rId2" Type="http://schemas.openxmlformats.org/officeDocument/2006/relationships/tags" Target="../tags/tag138.xml"/><Relationship Id="rId16" Type="http://schemas.openxmlformats.org/officeDocument/2006/relationships/tags" Target="../tags/tag152.xml"/><Relationship Id="rId20" Type="http://schemas.openxmlformats.org/officeDocument/2006/relationships/tags" Target="../tags/tag156.xml"/><Relationship Id="rId1" Type="http://schemas.openxmlformats.org/officeDocument/2006/relationships/tags" Target="../tags/tag137.xml"/><Relationship Id="rId6" Type="http://schemas.openxmlformats.org/officeDocument/2006/relationships/tags" Target="../tags/tag142.xml"/><Relationship Id="rId11" Type="http://schemas.openxmlformats.org/officeDocument/2006/relationships/tags" Target="../tags/tag147.xml"/><Relationship Id="rId5" Type="http://schemas.openxmlformats.org/officeDocument/2006/relationships/tags" Target="../tags/tag141.xml"/><Relationship Id="rId15" Type="http://schemas.openxmlformats.org/officeDocument/2006/relationships/tags" Target="../tags/tag151.xml"/><Relationship Id="rId10" Type="http://schemas.openxmlformats.org/officeDocument/2006/relationships/tags" Target="../tags/tag146.xml"/><Relationship Id="rId19" Type="http://schemas.openxmlformats.org/officeDocument/2006/relationships/tags" Target="../tags/tag155.xml"/><Relationship Id="rId4" Type="http://schemas.openxmlformats.org/officeDocument/2006/relationships/tags" Target="../tags/tag140.xml"/><Relationship Id="rId9" Type="http://schemas.openxmlformats.org/officeDocument/2006/relationships/tags" Target="../tags/tag145.xml"/><Relationship Id="rId14" Type="http://schemas.openxmlformats.org/officeDocument/2006/relationships/tags" Target="../tags/tag150.xml"/><Relationship Id="rId22"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8" Type="http://schemas.openxmlformats.org/officeDocument/2006/relationships/tags" Target="../tags/tag164.xml"/><Relationship Id="rId13" Type="http://schemas.openxmlformats.org/officeDocument/2006/relationships/tags" Target="../tags/tag169.xml"/><Relationship Id="rId18" Type="http://schemas.openxmlformats.org/officeDocument/2006/relationships/tags" Target="../tags/tag174.xml"/><Relationship Id="rId3" Type="http://schemas.openxmlformats.org/officeDocument/2006/relationships/tags" Target="../tags/tag159.xml"/><Relationship Id="rId21" Type="http://schemas.openxmlformats.org/officeDocument/2006/relationships/tags" Target="../tags/tag177.xml"/><Relationship Id="rId7" Type="http://schemas.openxmlformats.org/officeDocument/2006/relationships/tags" Target="../tags/tag163.xml"/><Relationship Id="rId12" Type="http://schemas.openxmlformats.org/officeDocument/2006/relationships/tags" Target="../tags/tag168.xml"/><Relationship Id="rId17" Type="http://schemas.openxmlformats.org/officeDocument/2006/relationships/tags" Target="../tags/tag173.xml"/><Relationship Id="rId25" Type="http://schemas.openxmlformats.org/officeDocument/2006/relationships/notesSlide" Target="../notesSlides/notesSlide7.xml"/><Relationship Id="rId2" Type="http://schemas.openxmlformats.org/officeDocument/2006/relationships/tags" Target="../tags/tag158.xml"/><Relationship Id="rId16" Type="http://schemas.openxmlformats.org/officeDocument/2006/relationships/tags" Target="../tags/tag172.xml"/><Relationship Id="rId20" Type="http://schemas.openxmlformats.org/officeDocument/2006/relationships/tags" Target="../tags/tag176.xml"/><Relationship Id="rId1" Type="http://schemas.openxmlformats.org/officeDocument/2006/relationships/tags" Target="../tags/tag157.xml"/><Relationship Id="rId6" Type="http://schemas.openxmlformats.org/officeDocument/2006/relationships/tags" Target="../tags/tag162.xml"/><Relationship Id="rId11" Type="http://schemas.openxmlformats.org/officeDocument/2006/relationships/tags" Target="../tags/tag167.xml"/><Relationship Id="rId24" Type="http://schemas.openxmlformats.org/officeDocument/2006/relationships/slideLayout" Target="../slideLayouts/slideLayout10.xml"/><Relationship Id="rId5" Type="http://schemas.openxmlformats.org/officeDocument/2006/relationships/tags" Target="../tags/tag161.xml"/><Relationship Id="rId15" Type="http://schemas.openxmlformats.org/officeDocument/2006/relationships/tags" Target="../tags/tag171.xml"/><Relationship Id="rId23" Type="http://schemas.openxmlformats.org/officeDocument/2006/relationships/tags" Target="../tags/tag179.xml"/><Relationship Id="rId10" Type="http://schemas.openxmlformats.org/officeDocument/2006/relationships/tags" Target="../tags/tag166.xml"/><Relationship Id="rId19" Type="http://schemas.openxmlformats.org/officeDocument/2006/relationships/tags" Target="../tags/tag175.xml"/><Relationship Id="rId4" Type="http://schemas.openxmlformats.org/officeDocument/2006/relationships/tags" Target="../tags/tag160.xml"/><Relationship Id="rId9" Type="http://schemas.openxmlformats.org/officeDocument/2006/relationships/tags" Target="../tags/tag165.xml"/><Relationship Id="rId14" Type="http://schemas.openxmlformats.org/officeDocument/2006/relationships/tags" Target="../tags/tag170.xml"/><Relationship Id="rId22" Type="http://schemas.openxmlformats.org/officeDocument/2006/relationships/tags" Target="../tags/tag178.xml"/></Relationships>
</file>

<file path=ppt/slides/_rels/slide21.xml.rels><?xml version="1.0" encoding="UTF-8" standalone="yes"?>
<Relationships xmlns="http://schemas.openxmlformats.org/package/2006/relationships"><Relationship Id="rId8" Type="http://schemas.openxmlformats.org/officeDocument/2006/relationships/tags" Target="../tags/tag187.xml"/><Relationship Id="rId13" Type="http://schemas.openxmlformats.org/officeDocument/2006/relationships/tags" Target="../tags/tag192.xml"/><Relationship Id="rId18" Type="http://schemas.openxmlformats.org/officeDocument/2006/relationships/tags" Target="../tags/tag197.xml"/><Relationship Id="rId26" Type="http://schemas.openxmlformats.org/officeDocument/2006/relationships/tags" Target="../tags/tag205.xml"/><Relationship Id="rId3" Type="http://schemas.openxmlformats.org/officeDocument/2006/relationships/tags" Target="../tags/tag182.xml"/><Relationship Id="rId21" Type="http://schemas.openxmlformats.org/officeDocument/2006/relationships/tags" Target="../tags/tag200.xml"/><Relationship Id="rId7" Type="http://schemas.openxmlformats.org/officeDocument/2006/relationships/tags" Target="../tags/tag186.xml"/><Relationship Id="rId12" Type="http://schemas.openxmlformats.org/officeDocument/2006/relationships/tags" Target="../tags/tag191.xml"/><Relationship Id="rId17" Type="http://schemas.openxmlformats.org/officeDocument/2006/relationships/tags" Target="../tags/tag196.xml"/><Relationship Id="rId25" Type="http://schemas.openxmlformats.org/officeDocument/2006/relationships/tags" Target="../tags/tag204.xml"/><Relationship Id="rId2" Type="http://schemas.openxmlformats.org/officeDocument/2006/relationships/tags" Target="../tags/tag181.xml"/><Relationship Id="rId16" Type="http://schemas.openxmlformats.org/officeDocument/2006/relationships/tags" Target="../tags/tag195.xml"/><Relationship Id="rId20" Type="http://schemas.openxmlformats.org/officeDocument/2006/relationships/tags" Target="../tags/tag199.xml"/><Relationship Id="rId1" Type="http://schemas.openxmlformats.org/officeDocument/2006/relationships/tags" Target="../tags/tag180.xml"/><Relationship Id="rId6" Type="http://schemas.openxmlformats.org/officeDocument/2006/relationships/tags" Target="../tags/tag185.xml"/><Relationship Id="rId11" Type="http://schemas.openxmlformats.org/officeDocument/2006/relationships/tags" Target="../tags/tag190.xml"/><Relationship Id="rId24" Type="http://schemas.openxmlformats.org/officeDocument/2006/relationships/tags" Target="../tags/tag203.xml"/><Relationship Id="rId5" Type="http://schemas.openxmlformats.org/officeDocument/2006/relationships/tags" Target="../tags/tag184.xml"/><Relationship Id="rId15" Type="http://schemas.openxmlformats.org/officeDocument/2006/relationships/tags" Target="../tags/tag194.xml"/><Relationship Id="rId23" Type="http://schemas.openxmlformats.org/officeDocument/2006/relationships/tags" Target="../tags/tag202.xml"/><Relationship Id="rId28" Type="http://schemas.openxmlformats.org/officeDocument/2006/relationships/notesSlide" Target="../notesSlides/notesSlide8.xml"/><Relationship Id="rId10" Type="http://schemas.openxmlformats.org/officeDocument/2006/relationships/tags" Target="../tags/tag189.xml"/><Relationship Id="rId19" Type="http://schemas.openxmlformats.org/officeDocument/2006/relationships/tags" Target="../tags/tag198.xml"/><Relationship Id="rId4" Type="http://schemas.openxmlformats.org/officeDocument/2006/relationships/tags" Target="../tags/tag183.xml"/><Relationship Id="rId9" Type="http://schemas.openxmlformats.org/officeDocument/2006/relationships/tags" Target="../tags/tag188.xml"/><Relationship Id="rId14" Type="http://schemas.openxmlformats.org/officeDocument/2006/relationships/tags" Target="../tags/tag193.xml"/><Relationship Id="rId22" Type="http://schemas.openxmlformats.org/officeDocument/2006/relationships/tags" Target="../tags/tag201.xml"/><Relationship Id="rId27"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tags" Target="../tags/tag208.xml"/><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image" Target="../media/image4.png"/><Relationship Id="rId5" Type="http://schemas.openxmlformats.org/officeDocument/2006/relationships/slideLayout" Target="../slideLayouts/slideLayout10.xml"/><Relationship Id="rId4" Type="http://schemas.openxmlformats.org/officeDocument/2006/relationships/tags" Target="../tags/tag209.xml"/></Relationships>
</file>

<file path=ppt/slides/_rels/slide23.xml.rels><?xml version="1.0" encoding="UTF-8" standalone="yes"?>
<Relationships xmlns="http://schemas.openxmlformats.org/package/2006/relationships"><Relationship Id="rId8" Type="http://schemas.openxmlformats.org/officeDocument/2006/relationships/tags" Target="../tags/tag217.xml"/><Relationship Id="rId13" Type="http://schemas.openxmlformats.org/officeDocument/2006/relationships/tags" Target="../tags/tag222.xml"/><Relationship Id="rId18" Type="http://schemas.openxmlformats.org/officeDocument/2006/relationships/tags" Target="../tags/tag227.xml"/><Relationship Id="rId26" Type="http://schemas.openxmlformats.org/officeDocument/2006/relationships/tags" Target="../tags/tag235.xml"/><Relationship Id="rId3" Type="http://schemas.openxmlformats.org/officeDocument/2006/relationships/tags" Target="../tags/tag212.xml"/><Relationship Id="rId21" Type="http://schemas.openxmlformats.org/officeDocument/2006/relationships/tags" Target="../tags/tag230.xml"/><Relationship Id="rId7" Type="http://schemas.openxmlformats.org/officeDocument/2006/relationships/tags" Target="../tags/tag216.xml"/><Relationship Id="rId12" Type="http://schemas.openxmlformats.org/officeDocument/2006/relationships/tags" Target="../tags/tag221.xml"/><Relationship Id="rId17" Type="http://schemas.openxmlformats.org/officeDocument/2006/relationships/tags" Target="../tags/tag226.xml"/><Relationship Id="rId25" Type="http://schemas.openxmlformats.org/officeDocument/2006/relationships/tags" Target="../tags/tag234.xml"/><Relationship Id="rId2" Type="http://schemas.openxmlformats.org/officeDocument/2006/relationships/tags" Target="../tags/tag211.xml"/><Relationship Id="rId16" Type="http://schemas.openxmlformats.org/officeDocument/2006/relationships/tags" Target="../tags/tag225.xml"/><Relationship Id="rId20" Type="http://schemas.openxmlformats.org/officeDocument/2006/relationships/tags" Target="../tags/tag229.xml"/><Relationship Id="rId29" Type="http://schemas.openxmlformats.org/officeDocument/2006/relationships/slideLayout" Target="../slideLayouts/slideLayout10.xml"/><Relationship Id="rId1" Type="http://schemas.openxmlformats.org/officeDocument/2006/relationships/tags" Target="../tags/tag210.xml"/><Relationship Id="rId6" Type="http://schemas.openxmlformats.org/officeDocument/2006/relationships/tags" Target="../tags/tag215.xml"/><Relationship Id="rId11" Type="http://schemas.openxmlformats.org/officeDocument/2006/relationships/tags" Target="../tags/tag220.xml"/><Relationship Id="rId24" Type="http://schemas.openxmlformats.org/officeDocument/2006/relationships/tags" Target="../tags/tag233.xml"/><Relationship Id="rId5" Type="http://schemas.openxmlformats.org/officeDocument/2006/relationships/tags" Target="../tags/tag214.xml"/><Relationship Id="rId15" Type="http://schemas.openxmlformats.org/officeDocument/2006/relationships/tags" Target="../tags/tag224.xml"/><Relationship Id="rId23" Type="http://schemas.openxmlformats.org/officeDocument/2006/relationships/tags" Target="../tags/tag232.xml"/><Relationship Id="rId28" Type="http://schemas.openxmlformats.org/officeDocument/2006/relationships/tags" Target="../tags/tag237.xml"/><Relationship Id="rId10" Type="http://schemas.openxmlformats.org/officeDocument/2006/relationships/tags" Target="../tags/tag219.xml"/><Relationship Id="rId19" Type="http://schemas.openxmlformats.org/officeDocument/2006/relationships/tags" Target="../tags/tag228.xml"/><Relationship Id="rId4" Type="http://schemas.openxmlformats.org/officeDocument/2006/relationships/tags" Target="../tags/tag213.xml"/><Relationship Id="rId9" Type="http://schemas.openxmlformats.org/officeDocument/2006/relationships/tags" Target="../tags/tag218.xml"/><Relationship Id="rId14" Type="http://schemas.openxmlformats.org/officeDocument/2006/relationships/tags" Target="../tags/tag223.xml"/><Relationship Id="rId22" Type="http://schemas.openxmlformats.org/officeDocument/2006/relationships/tags" Target="../tags/tag231.xml"/><Relationship Id="rId27" Type="http://schemas.openxmlformats.org/officeDocument/2006/relationships/tags" Target="../tags/tag236.xml"/><Relationship Id="rId30" Type="http://schemas.openxmlformats.org/officeDocument/2006/relationships/notesSlide" Target="../notesSlides/notesSlide9.xml"/></Relationships>
</file>

<file path=ppt/slides/_rels/slide24.xml.rels><?xml version="1.0" encoding="UTF-8" standalone="yes"?>
<Relationships xmlns="http://schemas.openxmlformats.org/package/2006/relationships"><Relationship Id="rId8" Type="http://schemas.openxmlformats.org/officeDocument/2006/relationships/tags" Target="../tags/tag245.xml"/><Relationship Id="rId13" Type="http://schemas.openxmlformats.org/officeDocument/2006/relationships/tags" Target="../tags/tag250.xml"/><Relationship Id="rId18" Type="http://schemas.openxmlformats.org/officeDocument/2006/relationships/tags" Target="../tags/tag255.xml"/><Relationship Id="rId26" Type="http://schemas.openxmlformats.org/officeDocument/2006/relationships/slideLayout" Target="../slideLayouts/slideLayout10.xml"/><Relationship Id="rId3" Type="http://schemas.openxmlformats.org/officeDocument/2006/relationships/tags" Target="../tags/tag240.xml"/><Relationship Id="rId21" Type="http://schemas.openxmlformats.org/officeDocument/2006/relationships/tags" Target="../tags/tag258.xml"/><Relationship Id="rId7" Type="http://schemas.openxmlformats.org/officeDocument/2006/relationships/tags" Target="../tags/tag244.xml"/><Relationship Id="rId12" Type="http://schemas.openxmlformats.org/officeDocument/2006/relationships/tags" Target="../tags/tag249.xml"/><Relationship Id="rId17" Type="http://schemas.openxmlformats.org/officeDocument/2006/relationships/tags" Target="../tags/tag254.xml"/><Relationship Id="rId25" Type="http://schemas.openxmlformats.org/officeDocument/2006/relationships/tags" Target="../tags/tag262.xml"/><Relationship Id="rId2" Type="http://schemas.openxmlformats.org/officeDocument/2006/relationships/tags" Target="../tags/tag239.xml"/><Relationship Id="rId16" Type="http://schemas.openxmlformats.org/officeDocument/2006/relationships/tags" Target="../tags/tag253.xml"/><Relationship Id="rId20" Type="http://schemas.openxmlformats.org/officeDocument/2006/relationships/tags" Target="../tags/tag257.xml"/><Relationship Id="rId1" Type="http://schemas.openxmlformats.org/officeDocument/2006/relationships/tags" Target="../tags/tag238.xml"/><Relationship Id="rId6" Type="http://schemas.openxmlformats.org/officeDocument/2006/relationships/tags" Target="../tags/tag243.xml"/><Relationship Id="rId11" Type="http://schemas.openxmlformats.org/officeDocument/2006/relationships/tags" Target="../tags/tag248.xml"/><Relationship Id="rId24" Type="http://schemas.openxmlformats.org/officeDocument/2006/relationships/tags" Target="../tags/tag261.xml"/><Relationship Id="rId5" Type="http://schemas.openxmlformats.org/officeDocument/2006/relationships/tags" Target="../tags/tag242.xml"/><Relationship Id="rId15" Type="http://schemas.openxmlformats.org/officeDocument/2006/relationships/tags" Target="../tags/tag252.xml"/><Relationship Id="rId23" Type="http://schemas.openxmlformats.org/officeDocument/2006/relationships/tags" Target="../tags/tag260.xml"/><Relationship Id="rId10" Type="http://schemas.openxmlformats.org/officeDocument/2006/relationships/tags" Target="../tags/tag247.xml"/><Relationship Id="rId19" Type="http://schemas.openxmlformats.org/officeDocument/2006/relationships/tags" Target="../tags/tag256.xml"/><Relationship Id="rId4" Type="http://schemas.openxmlformats.org/officeDocument/2006/relationships/tags" Target="../tags/tag241.xml"/><Relationship Id="rId9" Type="http://schemas.openxmlformats.org/officeDocument/2006/relationships/tags" Target="../tags/tag246.xml"/><Relationship Id="rId14" Type="http://schemas.openxmlformats.org/officeDocument/2006/relationships/tags" Target="../tags/tag251.xml"/><Relationship Id="rId22" Type="http://schemas.openxmlformats.org/officeDocument/2006/relationships/tags" Target="../tags/tag259.xml"/><Relationship Id="rId27" Type="http://schemas.openxmlformats.org/officeDocument/2006/relationships/notesSlide" Target="../notesSlides/notesSlide10.xml"/></Relationships>
</file>

<file path=ppt/slides/_rels/slide25.xml.rels><?xml version="1.0" encoding="UTF-8" standalone="yes"?>
<Relationships xmlns="http://schemas.openxmlformats.org/package/2006/relationships"><Relationship Id="rId8" Type="http://schemas.openxmlformats.org/officeDocument/2006/relationships/tags" Target="../tags/tag270.xml"/><Relationship Id="rId13" Type="http://schemas.openxmlformats.org/officeDocument/2006/relationships/tags" Target="../tags/tag275.xml"/><Relationship Id="rId18" Type="http://schemas.openxmlformats.org/officeDocument/2006/relationships/tags" Target="../tags/tag280.xml"/><Relationship Id="rId3" Type="http://schemas.openxmlformats.org/officeDocument/2006/relationships/tags" Target="../tags/tag265.xml"/><Relationship Id="rId21" Type="http://schemas.openxmlformats.org/officeDocument/2006/relationships/tags" Target="../tags/tag283.xml"/><Relationship Id="rId7" Type="http://schemas.openxmlformats.org/officeDocument/2006/relationships/tags" Target="../tags/tag269.xml"/><Relationship Id="rId12" Type="http://schemas.openxmlformats.org/officeDocument/2006/relationships/tags" Target="../tags/tag274.xml"/><Relationship Id="rId17" Type="http://schemas.openxmlformats.org/officeDocument/2006/relationships/tags" Target="../tags/tag279.xml"/><Relationship Id="rId2" Type="http://schemas.openxmlformats.org/officeDocument/2006/relationships/tags" Target="../tags/tag264.xml"/><Relationship Id="rId16" Type="http://schemas.openxmlformats.org/officeDocument/2006/relationships/tags" Target="../tags/tag278.xml"/><Relationship Id="rId20" Type="http://schemas.openxmlformats.org/officeDocument/2006/relationships/tags" Target="../tags/tag282.xml"/><Relationship Id="rId1" Type="http://schemas.openxmlformats.org/officeDocument/2006/relationships/tags" Target="../tags/tag263.xml"/><Relationship Id="rId6" Type="http://schemas.openxmlformats.org/officeDocument/2006/relationships/tags" Target="../tags/tag268.xml"/><Relationship Id="rId11" Type="http://schemas.openxmlformats.org/officeDocument/2006/relationships/tags" Target="../tags/tag273.xml"/><Relationship Id="rId24" Type="http://schemas.openxmlformats.org/officeDocument/2006/relationships/notesSlide" Target="../notesSlides/notesSlide11.xml"/><Relationship Id="rId5" Type="http://schemas.openxmlformats.org/officeDocument/2006/relationships/tags" Target="../tags/tag267.xml"/><Relationship Id="rId15" Type="http://schemas.openxmlformats.org/officeDocument/2006/relationships/tags" Target="../tags/tag277.xml"/><Relationship Id="rId23" Type="http://schemas.openxmlformats.org/officeDocument/2006/relationships/slideLayout" Target="../slideLayouts/slideLayout10.xml"/><Relationship Id="rId10" Type="http://schemas.openxmlformats.org/officeDocument/2006/relationships/tags" Target="../tags/tag272.xml"/><Relationship Id="rId19" Type="http://schemas.openxmlformats.org/officeDocument/2006/relationships/tags" Target="../tags/tag281.xml"/><Relationship Id="rId4" Type="http://schemas.openxmlformats.org/officeDocument/2006/relationships/tags" Target="../tags/tag266.xml"/><Relationship Id="rId9" Type="http://schemas.openxmlformats.org/officeDocument/2006/relationships/tags" Target="../tags/tag271.xml"/><Relationship Id="rId14" Type="http://schemas.openxmlformats.org/officeDocument/2006/relationships/tags" Target="../tags/tag276.xml"/><Relationship Id="rId22" Type="http://schemas.openxmlformats.org/officeDocument/2006/relationships/tags" Target="../tags/tag284.xml"/></Relationships>
</file>

<file path=ppt/slides/_rels/slide26.xml.rels><?xml version="1.0" encoding="UTF-8" standalone="yes"?>
<Relationships xmlns="http://schemas.openxmlformats.org/package/2006/relationships"><Relationship Id="rId8" Type="http://schemas.openxmlformats.org/officeDocument/2006/relationships/tags" Target="../tags/tag292.xml"/><Relationship Id="rId13" Type="http://schemas.openxmlformats.org/officeDocument/2006/relationships/tags" Target="../tags/tag297.xml"/><Relationship Id="rId18" Type="http://schemas.openxmlformats.org/officeDocument/2006/relationships/tags" Target="../tags/tag302.xml"/><Relationship Id="rId3" Type="http://schemas.openxmlformats.org/officeDocument/2006/relationships/tags" Target="../tags/tag287.xml"/><Relationship Id="rId7" Type="http://schemas.openxmlformats.org/officeDocument/2006/relationships/tags" Target="../tags/tag291.xml"/><Relationship Id="rId12" Type="http://schemas.openxmlformats.org/officeDocument/2006/relationships/tags" Target="../tags/tag296.xml"/><Relationship Id="rId17" Type="http://schemas.openxmlformats.org/officeDocument/2006/relationships/tags" Target="../tags/tag301.xml"/><Relationship Id="rId2" Type="http://schemas.openxmlformats.org/officeDocument/2006/relationships/tags" Target="../tags/tag286.xml"/><Relationship Id="rId16" Type="http://schemas.openxmlformats.org/officeDocument/2006/relationships/tags" Target="../tags/tag300.xml"/><Relationship Id="rId20" Type="http://schemas.openxmlformats.org/officeDocument/2006/relationships/notesSlide" Target="../notesSlides/notesSlide12.xml"/><Relationship Id="rId1" Type="http://schemas.openxmlformats.org/officeDocument/2006/relationships/tags" Target="../tags/tag285.xml"/><Relationship Id="rId6" Type="http://schemas.openxmlformats.org/officeDocument/2006/relationships/tags" Target="../tags/tag290.xml"/><Relationship Id="rId11" Type="http://schemas.openxmlformats.org/officeDocument/2006/relationships/tags" Target="../tags/tag295.xml"/><Relationship Id="rId5" Type="http://schemas.openxmlformats.org/officeDocument/2006/relationships/tags" Target="../tags/tag289.xml"/><Relationship Id="rId15" Type="http://schemas.openxmlformats.org/officeDocument/2006/relationships/tags" Target="../tags/tag299.xml"/><Relationship Id="rId10" Type="http://schemas.openxmlformats.org/officeDocument/2006/relationships/tags" Target="../tags/tag294.xml"/><Relationship Id="rId19" Type="http://schemas.openxmlformats.org/officeDocument/2006/relationships/slideLayout" Target="../slideLayouts/slideLayout10.xml"/><Relationship Id="rId4" Type="http://schemas.openxmlformats.org/officeDocument/2006/relationships/tags" Target="../tags/tag288.xml"/><Relationship Id="rId9" Type="http://schemas.openxmlformats.org/officeDocument/2006/relationships/tags" Target="../tags/tag293.xml"/><Relationship Id="rId14" Type="http://schemas.openxmlformats.org/officeDocument/2006/relationships/tags" Target="../tags/tag298.xml"/></Relationships>
</file>

<file path=ppt/slides/_rels/slide27.xml.rels><?xml version="1.0" encoding="UTF-8" standalone="yes"?>
<Relationships xmlns="http://schemas.openxmlformats.org/package/2006/relationships"><Relationship Id="rId3" Type="http://schemas.openxmlformats.org/officeDocument/2006/relationships/tags" Target="../tags/tag305.xml"/><Relationship Id="rId7" Type="http://schemas.openxmlformats.org/officeDocument/2006/relationships/slideLayout" Target="../slideLayouts/slideLayout10.xml"/><Relationship Id="rId2" Type="http://schemas.openxmlformats.org/officeDocument/2006/relationships/tags" Target="../tags/tag304.xml"/><Relationship Id="rId1" Type="http://schemas.openxmlformats.org/officeDocument/2006/relationships/tags" Target="../tags/tag303.xml"/><Relationship Id="rId6" Type="http://schemas.openxmlformats.org/officeDocument/2006/relationships/tags" Target="../tags/tag308.xml"/><Relationship Id="rId5" Type="http://schemas.openxmlformats.org/officeDocument/2006/relationships/tags" Target="../tags/tag307.xml"/><Relationship Id="rId4" Type="http://schemas.openxmlformats.org/officeDocument/2006/relationships/tags" Target="../tags/tag30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311.xml"/><Relationship Id="rId7" Type="http://schemas.openxmlformats.org/officeDocument/2006/relationships/slideLayout" Target="../slideLayouts/slideLayout3.xml"/><Relationship Id="rId12" Type="http://schemas.openxmlformats.org/officeDocument/2006/relationships/image" Target="../media/image8.png"/><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image" Target="../media/image7.jpeg"/><Relationship Id="rId5" Type="http://schemas.openxmlformats.org/officeDocument/2006/relationships/tags" Target="../tags/tag313.xml"/><Relationship Id="rId10" Type="http://schemas.openxmlformats.org/officeDocument/2006/relationships/hyperlink" Target="http://creativecommons.org/licenses/by/2.0/deed.en" TargetMode="External"/><Relationship Id="rId4" Type="http://schemas.openxmlformats.org/officeDocument/2006/relationships/tags" Target="../tags/tag312.xml"/><Relationship Id="rId9" Type="http://schemas.openxmlformats.org/officeDocument/2006/relationships/hyperlink" Target="http://en.wikipedia.org/wiki/en:Creative_Commons"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commons.wikimedia.org/wiki/File:Golden_spiral_in_rectangles.png" TargetMode="External"/><Relationship Id="rId3" Type="http://schemas.openxmlformats.org/officeDocument/2006/relationships/tags" Target="../tags/tag317.xml"/><Relationship Id="rId7" Type="http://schemas.openxmlformats.org/officeDocument/2006/relationships/hyperlink" Target="http://creativecommons.org/licenses/by-sa/3.0/deed.en" TargetMode="External"/><Relationship Id="rId2" Type="http://schemas.openxmlformats.org/officeDocument/2006/relationships/tags" Target="../tags/tag316.xml"/><Relationship Id="rId1" Type="http://schemas.openxmlformats.org/officeDocument/2006/relationships/tags" Target="../tags/tag315.xml"/><Relationship Id="rId6" Type="http://schemas.openxmlformats.org/officeDocument/2006/relationships/hyperlink" Target="http://en.wikipedia.org/wiki/en:Creative_Commons" TargetMode="External"/><Relationship Id="rId5" Type="http://schemas.openxmlformats.org/officeDocument/2006/relationships/image" Target="../media/image8.png"/><Relationship Id="rId4"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9.xml"/><Relationship Id="rId1" Type="http://schemas.openxmlformats.org/officeDocument/2006/relationships/tags" Target="../tags/tag318.xml"/></Relationships>
</file>

<file path=ppt/slides/_rels/slide32.xml.rels><?xml version="1.0" encoding="UTF-8" standalone="yes"?>
<Relationships xmlns="http://schemas.openxmlformats.org/package/2006/relationships"><Relationship Id="rId3" Type="http://schemas.openxmlformats.org/officeDocument/2006/relationships/tags" Target="../tags/tag321.xml"/><Relationship Id="rId2" Type="http://schemas.openxmlformats.org/officeDocument/2006/relationships/tags" Target="../tags/tag320.xml"/><Relationship Id="rId1" Type="http://schemas.openxmlformats.org/officeDocument/2006/relationships/tags" Target="../tags/tag319.xml"/><Relationship Id="rId5" Type="http://schemas.openxmlformats.org/officeDocument/2006/relationships/image" Target="../media/image12.png"/><Relationship Id="rId4"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23.xml"/><Relationship Id="rId1" Type="http://schemas.openxmlformats.org/officeDocument/2006/relationships/tags" Target="../tags/tag322.xml"/><Relationship Id="rId5" Type="http://schemas.openxmlformats.org/officeDocument/2006/relationships/image" Target="../media/image13.emf"/><Relationship Id="rId4" Type="http://schemas.openxmlformats.org/officeDocument/2006/relationships/customXml" Target="../ink/ink1.xml"/></Relationships>
</file>

<file path=ppt/slides/_rels/slide34.xml.rels><?xml version="1.0" encoding="UTF-8" standalone="yes"?>
<Relationships xmlns="http://schemas.openxmlformats.org/package/2006/relationships"><Relationship Id="rId3" Type="http://schemas.openxmlformats.org/officeDocument/2006/relationships/tags" Target="../tags/tag326.xml"/><Relationship Id="rId7" Type="http://schemas.openxmlformats.org/officeDocument/2006/relationships/image" Target="../media/image13.emf"/><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customXml" Target="../ink/ink2.xml"/><Relationship Id="rId5" Type="http://schemas.openxmlformats.org/officeDocument/2006/relationships/image" Target="../media/image4.png"/><Relationship Id="rId4"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28.xml"/><Relationship Id="rId1" Type="http://schemas.openxmlformats.org/officeDocument/2006/relationships/tags" Target="../tags/tag327.xml"/></Relationships>
</file>

<file path=ppt/slides/_rels/slide36.xml.rels><?xml version="1.0" encoding="UTF-8" standalone="yes"?>
<Relationships xmlns="http://schemas.openxmlformats.org/package/2006/relationships"><Relationship Id="rId3" Type="http://schemas.openxmlformats.org/officeDocument/2006/relationships/tags" Target="../tags/tag331.xml"/><Relationship Id="rId2" Type="http://schemas.openxmlformats.org/officeDocument/2006/relationships/tags" Target="../tags/tag330.xml"/><Relationship Id="rId1" Type="http://schemas.openxmlformats.org/officeDocument/2006/relationships/tags" Target="../tags/tag329.xml"/><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342900" y="2107407"/>
            <a:ext cx="6172200" cy="464344"/>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202531" y="3151585"/>
            <a:ext cx="4544616" cy="440531"/>
          </a:xfrm>
        </p:spPr>
        <p:txBody>
          <a:bodyPr numCol="1" compatLnSpc="1">
            <a:prstTxWarp prst="textNoShape">
              <a:avLst/>
            </a:prstTxWarp>
          </a:bodyPr>
          <a:lstStyle/>
          <a:p>
            <a:pPr marL="0" indent="0"/>
            <a:r>
              <a:rPr lang="en-US" dirty="0" smtClean="0">
                <a:solidFill>
                  <a:srgbClr val="595959"/>
                </a:solidFill>
              </a:rPr>
              <a:t>Cynthia Bailey</a:t>
            </a:r>
          </a:p>
          <a:p>
            <a:pPr marL="0" indent="0"/>
            <a:r>
              <a:rPr lang="en-US" dirty="0" smtClean="0">
                <a:solidFill>
                  <a:srgbClr val="595959"/>
                </a:solidFill>
              </a:rPr>
              <a:t>Chris Gregg</a:t>
            </a:r>
          </a:p>
        </p:txBody>
      </p:sp>
      <p:sp>
        <p:nvSpPr>
          <p:cNvPr id="4" name="Subtitle 3"/>
          <p:cNvSpPr>
            <a:spLocks noGrp="1"/>
          </p:cNvSpPr>
          <p:nvPr>
            <p:ph type="subTitle" idx="1"/>
            <p:custDataLst>
              <p:tags r:id="rId3"/>
            </p:custDataLst>
          </p:nvPr>
        </p:nvSpPr>
        <p:spPr>
          <a:xfrm>
            <a:off x="342900" y="2571751"/>
            <a:ext cx="6172200" cy="346472"/>
          </a:xfrm>
        </p:spPr>
        <p:txBody>
          <a:bodyPr/>
          <a:lstStyle/>
          <a:p>
            <a:pPr fontAlgn="auto">
              <a:spcAft>
                <a:spcPts val="0"/>
              </a:spcAft>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711994" y="912019"/>
            <a:ext cx="5780485" cy="366713"/>
          </a:xfrm>
        </p:spPr>
        <p:txBody>
          <a:bodyPr/>
          <a:lstStyle/>
          <a:p>
            <a:r>
              <a:rPr lang="en-US" dirty="0" smtClean="0"/>
              <a:t>Today’s Topics	</a:t>
            </a:r>
          </a:p>
        </p:txBody>
      </p:sp>
      <p:sp>
        <p:nvSpPr>
          <p:cNvPr id="5" name="Content Placeholder 4"/>
          <p:cNvSpPr>
            <a:spLocks noGrp="1"/>
          </p:cNvSpPr>
          <p:nvPr>
            <p:ph sz="quarter" idx="10"/>
            <p:custDataLst>
              <p:tags r:id="rId2"/>
            </p:custDataLst>
          </p:nvPr>
        </p:nvSpPr>
        <p:spPr>
          <a:xfrm>
            <a:off x="716757" y="1323974"/>
            <a:ext cx="5775722" cy="3289748"/>
          </a:xfrm>
        </p:spPr>
        <p:txBody>
          <a:bodyPr wrap="square" numCol="1" anchor="t" anchorCtr="0" compatLnSpc="1">
            <a:prstTxWarp prst="textNoShape">
              <a:avLst/>
            </a:prstTxWarp>
            <a:normAutofit lnSpcReduction="10000"/>
          </a:bodyPr>
          <a:lstStyle/>
          <a:p>
            <a:pPr lvl="1"/>
            <a:r>
              <a:rPr lang="en-US" dirty="0" smtClean="0"/>
              <a:t>Recursion</a:t>
            </a:r>
            <a:r>
              <a:rPr lang="en-US" dirty="0"/>
              <a:t>!</a:t>
            </a:r>
          </a:p>
          <a:p>
            <a:pPr lvl="2"/>
            <a:r>
              <a:rPr lang="en-US" dirty="0"/>
              <a:t>Functions calling functions</a:t>
            </a:r>
          </a:p>
          <a:p>
            <a:pPr lvl="1"/>
            <a:r>
              <a:rPr lang="en-US" dirty="0"/>
              <a:t>Next time:</a:t>
            </a:r>
          </a:p>
          <a:p>
            <a:pPr lvl="2"/>
            <a:r>
              <a:rPr lang="en-US" dirty="0"/>
              <a:t>More recursion! It’s Recursion Week!</a:t>
            </a:r>
          </a:p>
          <a:p>
            <a:pPr lvl="2"/>
            <a:r>
              <a:rPr lang="en-US" dirty="0"/>
              <a:t>Like Shark Week, but more nerdy</a:t>
            </a:r>
          </a:p>
          <a:p>
            <a:pPr lvl="2"/>
            <a:endParaRPr lang="en-US" dirty="0" smtClean="0"/>
          </a:p>
          <a:p>
            <a:pPr lvl="2"/>
            <a:endParaRPr lang="en-US" dirty="0"/>
          </a:p>
          <a:p>
            <a:pPr lvl="2"/>
            <a:endParaRPr lang="en-US" dirty="0"/>
          </a:p>
          <a:p>
            <a:pPr lvl="1"/>
            <a:r>
              <a:rPr lang="en-US" sz="1275" b="1" dirty="0"/>
              <a:t>For important announcements, be sure to see the weekly announcements post on the Ed Q&amp;A board! </a:t>
            </a:r>
            <a:r>
              <a:rPr lang="en-US" sz="1275" b="1" dirty="0">
                <a:hlinkClick r:id="rId4"/>
              </a:rPr>
              <a:t>https://edstem.org</a:t>
            </a:r>
            <a:endParaRPr lang="en-US" sz="1275" b="1" dirty="0"/>
          </a:p>
          <a:p>
            <a:pPr lvl="1"/>
            <a:r>
              <a:rPr lang="en-US" sz="1275" b="1" dirty="0"/>
              <a:t>Also on Ed: live lecture Q&amp;A with Chris &amp; Jonathan</a:t>
            </a:r>
          </a:p>
          <a:p>
            <a:pPr lvl="1"/>
            <a:endParaRPr lang="en-US" sz="1275" b="1" dirty="0"/>
          </a:p>
        </p:txBody>
      </p:sp>
      <p:pic>
        <p:nvPicPr>
          <p:cNvPr id="2" name="Picture 1" descr="Link: https://pollev.com/cs106b" title="QR Code"/>
          <p:cNvPicPr>
            <a:picLocks noChangeAspect="1"/>
          </p:cNvPicPr>
          <p:nvPr/>
        </p:nvPicPr>
        <p:blipFill>
          <a:blip r:embed="rId5"/>
          <a:stretch>
            <a:fillRect/>
          </a:stretch>
        </p:blipFill>
        <p:spPr>
          <a:xfrm>
            <a:off x="4836278" y="412897"/>
            <a:ext cx="1788281" cy="1731669"/>
          </a:xfrm>
          <a:prstGeom prst="rect">
            <a:avLst/>
          </a:prstGeom>
        </p:spPr>
      </p:pic>
      <p:sp>
        <p:nvSpPr>
          <p:cNvPr id="6" name="Rectangle 5"/>
          <p:cNvSpPr/>
          <p:nvPr/>
        </p:nvSpPr>
        <p:spPr>
          <a:xfrm>
            <a:off x="4732938" y="135898"/>
            <a:ext cx="2046394" cy="369332"/>
          </a:xfrm>
          <a:prstGeom prst="rect">
            <a:avLst/>
          </a:prstGeom>
        </p:spPr>
        <p:txBody>
          <a:bodyPr wrap="none">
            <a:spAutoFit/>
          </a:bodyPr>
          <a:lstStyle/>
          <a:p>
            <a:r>
              <a:rPr lang="en-US" spc="15" dirty="0">
                <a:cs typeface="ＭＳ Ｐゴシック" charset="0"/>
              </a:rPr>
              <a:t>pollev.com/cs106b</a:t>
            </a:r>
            <a:endParaRPr lang="en-US" dirty="0"/>
          </a:p>
        </p:txBody>
      </p:sp>
    </p:spTree>
    <p:extLst>
      <p:ext uri="{BB962C8B-B14F-4D97-AF65-F5344CB8AC3E}">
        <p14:creationId xmlns:p14="http://schemas.microsoft.com/office/powerpoint/2010/main" val="2027795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711994" y="912019"/>
            <a:ext cx="5780485" cy="366713"/>
          </a:xfrm>
        </p:spPr>
        <p:txBody>
          <a:bodyPr/>
          <a:lstStyle/>
          <a:p>
            <a:r>
              <a:rPr lang="en-US" dirty="0" smtClean="0"/>
              <a:t>Quick Course Overview</a:t>
            </a:r>
            <a:endParaRPr lang="en-US" dirty="0" smtClean="0"/>
          </a:p>
        </p:txBody>
      </p:sp>
      <p:sp>
        <p:nvSpPr>
          <p:cNvPr id="5" name="Content Placeholder 4"/>
          <p:cNvSpPr>
            <a:spLocks noGrp="1"/>
          </p:cNvSpPr>
          <p:nvPr>
            <p:ph sz="quarter" idx="10"/>
            <p:custDataLst>
              <p:tags r:id="rId2"/>
            </p:custDataLst>
          </p:nvPr>
        </p:nvSpPr>
        <p:spPr>
          <a:xfrm>
            <a:off x="716757" y="1323974"/>
            <a:ext cx="5775722" cy="3289748"/>
          </a:xfrm>
        </p:spPr>
        <p:txBody>
          <a:bodyPr wrap="square" numCol="1" anchor="t" anchorCtr="0" compatLnSpc="1">
            <a:prstTxWarp prst="textNoShape">
              <a:avLst/>
            </a:prstTxWarp>
            <a:normAutofit/>
          </a:bodyPr>
          <a:lstStyle/>
          <a:p>
            <a:pPr lvl="1"/>
            <a:r>
              <a:rPr lang="en-US" dirty="0" smtClean="0"/>
              <a:t>Week 1: C++</a:t>
            </a:r>
          </a:p>
          <a:p>
            <a:pPr lvl="1"/>
            <a:r>
              <a:rPr lang="en-US" dirty="0" smtClean="0"/>
              <a:t>Week 2: ADTs, </a:t>
            </a:r>
            <a:r>
              <a:rPr lang="en-US" i="1" dirty="0" smtClean="0">
                <a:solidFill>
                  <a:schemeClr val="bg2"/>
                </a:solidFill>
              </a:rPr>
              <a:t>how to use them</a:t>
            </a:r>
          </a:p>
          <a:p>
            <a:pPr lvl="1"/>
            <a:r>
              <a:rPr lang="en-US" dirty="0" smtClean="0"/>
              <a:t>Weeks 3-4: Recursion </a:t>
            </a:r>
            <a:r>
              <a:rPr lang="en-US" b="1" dirty="0" smtClean="0">
                <a:solidFill>
                  <a:schemeClr val="tx1"/>
                </a:solidFill>
              </a:rPr>
              <a:t> </a:t>
            </a:r>
            <a:r>
              <a:rPr lang="en-US" b="1" dirty="0" smtClean="0">
                <a:solidFill>
                  <a:schemeClr val="tx1"/>
                </a:solidFill>
                <a:sym typeface="Wingdings" panose="05000000000000000000" pitchFamily="2" charset="2"/>
              </a:rPr>
              <a:t> YOU ARE HERE</a:t>
            </a:r>
            <a:endParaRPr lang="en-US" b="1" dirty="0" smtClean="0">
              <a:solidFill>
                <a:schemeClr val="tx1"/>
              </a:solidFill>
            </a:endParaRPr>
          </a:p>
          <a:p>
            <a:pPr lvl="1"/>
            <a:r>
              <a:rPr lang="en-US" dirty="0" smtClean="0"/>
              <a:t>Weeks 5-10: ADTs, </a:t>
            </a:r>
            <a:r>
              <a:rPr lang="en-US" i="1" dirty="0" smtClean="0">
                <a:solidFill>
                  <a:schemeClr val="bg2"/>
                </a:solidFill>
              </a:rPr>
              <a:t>behind the scenes!</a:t>
            </a:r>
          </a:p>
          <a:p>
            <a:pPr lvl="2"/>
            <a:r>
              <a:rPr lang="en-US" dirty="0"/>
              <a:t>a</a:t>
            </a:r>
            <a:r>
              <a:rPr lang="en-US" dirty="0" smtClean="0"/>
              <a:t>ctually implement them yourself</a:t>
            </a:r>
            <a:endParaRPr lang="en-US" dirty="0"/>
          </a:p>
          <a:p>
            <a:pPr marL="258366" lvl="2" indent="0">
              <a:buNone/>
            </a:pPr>
            <a:endParaRPr lang="en-US" dirty="0" smtClean="0"/>
          </a:p>
        </p:txBody>
      </p:sp>
    </p:spTree>
    <p:extLst>
      <p:ext uri="{BB962C8B-B14F-4D97-AF65-F5344CB8AC3E}">
        <p14:creationId xmlns:p14="http://schemas.microsoft.com/office/powerpoint/2010/main" val="17387499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Recursion!</a:t>
            </a:r>
            <a:endParaRPr lang="en-US" dirty="0"/>
          </a:p>
        </p:txBody>
      </p:sp>
      <p:sp>
        <p:nvSpPr>
          <p:cNvPr id="5" name="Text Placeholder 4"/>
          <p:cNvSpPr>
            <a:spLocks noGrp="1"/>
          </p:cNvSpPr>
          <p:nvPr>
            <p:ph type="body" idx="1"/>
            <p:custDataLst>
              <p:tags r:id="rId2"/>
            </p:custDataLst>
          </p:nvPr>
        </p:nvSpPr>
        <p:spPr>
          <a:xfrm>
            <a:off x="943985" y="3095389"/>
            <a:ext cx="2698247" cy="855233"/>
          </a:xfrm>
        </p:spPr>
        <p:txBody>
          <a:bodyPr/>
          <a:lstStyle/>
          <a:p>
            <a:r>
              <a:rPr lang="en-US" dirty="0" smtClean="0"/>
              <a:t>The exclamation point isn’t there only because this is so exciting; it also relates to our first recursion example….</a:t>
            </a:r>
            <a:endParaRPr lang="en-US" dirty="0"/>
          </a:p>
        </p:txBody>
      </p:sp>
      <p:pic>
        <p:nvPicPr>
          <p:cNvPr id="2050" name="Picture 2" descr="The words &quot;Recursion: here we go again&quot; in a box, repeating again and again smaller and smaller into the distance in the image." title="Recursion illustr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2744" y="804894"/>
            <a:ext cx="2990630" cy="2392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287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97230" y="733099"/>
            <a:ext cx="4144047" cy="380048"/>
          </a:xfrm>
        </p:spPr>
        <p:txBody>
          <a:bodyPr/>
          <a:lstStyle/>
          <a:p>
            <a:r>
              <a:rPr lang="en-US" dirty="0" smtClean="0"/>
              <a:t>Factorial!</a:t>
            </a:r>
            <a:endParaRPr lang="en-US" dirty="0"/>
          </a:p>
        </p:txBody>
      </p:sp>
      <mc:AlternateContent xmlns:mc="http://schemas.openxmlformats.org/markup-compatibility/2006" xmlns:a14="http://schemas.microsoft.com/office/drawing/2010/main">
        <mc:Choice Requires="a14">
          <p:sp>
            <p:nvSpPr>
              <p:cNvPr id="6" name="Content Placeholder 5"/>
              <p:cNvSpPr>
                <a:spLocks noGrp="1"/>
              </p:cNvSpPr>
              <p:nvPr>
                <p:ph sz="half" idx="2"/>
                <p:custDataLst>
                  <p:tags r:id="rId2"/>
                </p:custDataLst>
              </p:nvPr>
            </p:nvSpPr>
            <p:spPr>
              <a:xfrm>
                <a:off x="968189" y="1723505"/>
                <a:ext cx="5572845" cy="2325380"/>
              </a:xfrm>
            </p:spPr>
            <p:txBody>
              <a:bodyPr>
                <a:normAutofit fontScale="92500"/>
              </a:bodyPr>
              <a:lstStyle/>
              <a:p>
                <a:pPr/>
                <a14:m>
                  <m:oMathPara xmlns:m="http://schemas.openxmlformats.org/officeDocument/2006/math">
                    <m:oMathParaPr>
                      <m:jc m:val="centerGroup"/>
                    </m:oMathParaPr>
                    <m:oMath xmlns:m="http://schemas.openxmlformats.org/officeDocument/2006/math">
                      <m:r>
                        <a:rPr lang="pt-BR" sz="2100" b="1" i="1">
                          <a:latin typeface="Cambria Math" panose="02040503050406030204" pitchFamily="18" charset="0"/>
                        </a:rPr>
                        <m:t>𝒏</m:t>
                      </m:r>
                      <m:r>
                        <a:rPr lang="pt-BR" sz="2100" b="1" i="1">
                          <a:latin typeface="Cambria Math" panose="02040503050406030204" pitchFamily="18" charset="0"/>
                        </a:rPr>
                        <m:t>! = </m:t>
                      </m:r>
                      <m:r>
                        <a:rPr lang="pt-BR" sz="2100" b="1" i="1">
                          <a:latin typeface="Cambria Math" panose="02040503050406030204" pitchFamily="18" charset="0"/>
                        </a:rPr>
                        <m:t>𝒏</m:t>
                      </m:r>
                      <m:d>
                        <m:dPr>
                          <m:ctrlPr>
                            <a:rPr lang="pt-BR" sz="2100" b="1" i="1">
                              <a:latin typeface="Cambria Math" panose="02040503050406030204" pitchFamily="18" charset="0"/>
                            </a:rPr>
                          </m:ctrlPr>
                        </m:dPr>
                        <m:e>
                          <m:r>
                            <a:rPr lang="pt-BR" sz="2100" b="1" i="1">
                              <a:latin typeface="Cambria Math" panose="02040503050406030204" pitchFamily="18" charset="0"/>
                            </a:rPr>
                            <m:t>𝒏</m:t>
                          </m:r>
                          <m:r>
                            <a:rPr lang="pt-BR" sz="2100" b="1" i="1">
                              <a:latin typeface="Cambria Math" panose="02040503050406030204" pitchFamily="18" charset="0"/>
                            </a:rPr>
                            <m:t>−</m:t>
                          </m:r>
                          <m:r>
                            <a:rPr lang="pt-BR" sz="2100" b="1" i="1">
                              <a:latin typeface="Cambria Math" panose="02040503050406030204" pitchFamily="18" charset="0"/>
                            </a:rPr>
                            <m:t>𝟏</m:t>
                          </m:r>
                        </m:e>
                      </m:d>
                      <m:d>
                        <m:dPr>
                          <m:ctrlPr>
                            <a:rPr lang="pt-BR" sz="2100" b="1" i="1">
                              <a:latin typeface="Cambria Math" panose="02040503050406030204" pitchFamily="18" charset="0"/>
                            </a:rPr>
                          </m:ctrlPr>
                        </m:dPr>
                        <m:e>
                          <m:r>
                            <a:rPr lang="pt-BR" sz="2100" b="1" i="1">
                              <a:latin typeface="Cambria Math" panose="02040503050406030204" pitchFamily="18" charset="0"/>
                            </a:rPr>
                            <m:t>𝒏</m:t>
                          </m:r>
                          <m:r>
                            <a:rPr lang="pt-BR" sz="2100" b="1" i="1">
                              <a:latin typeface="Cambria Math" panose="02040503050406030204" pitchFamily="18" charset="0"/>
                            </a:rPr>
                            <m:t>−</m:t>
                          </m:r>
                          <m:r>
                            <a:rPr lang="pt-BR" sz="2100" b="1" i="1">
                              <a:latin typeface="Cambria Math" panose="02040503050406030204" pitchFamily="18" charset="0"/>
                            </a:rPr>
                            <m:t>𝟐</m:t>
                          </m:r>
                        </m:e>
                      </m:d>
                      <m:d>
                        <m:dPr>
                          <m:ctrlPr>
                            <a:rPr lang="pt-BR" sz="2100" b="1" i="1">
                              <a:latin typeface="Cambria Math" panose="02040503050406030204" pitchFamily="18" charset="0"/>
                            </a:rPr>
                          </m:ctrlPr>
                        </m:dPr>
                        <m:e>
                          <m:r>
                            <a:rPr lang="pt-BR" sz="2100" b="1" i="1">
                              <a:latin typeface="Cambria Math" panose="02040503050406030204" pitchFamily="18" charset="0"/>
                            </a:rPr>
                            <m:t>𝒏</m:t>
                          </m:r>
                          <m:r>
                            <a:rPr lang="pt-BR" sz="2100" b="1" i="1">
                              <a:latin typeface="Cambria Math" panose="02040503050406030204" pitchFamily="18" charset="0"/>
                            </a:rPr>
                            <m:t>−</m:t>
                          </m:r>
                          <m:r>
                            <a:rPr lang="pt-BR" sz="2100" b="1" i="1">
                              <a:latin typeface="Cambria Math" panose="02040503050406030204" pitchFamily="18" charset="0"/>
                            </a:rPr>
                            <m:t>𝟑</m:t>
                          </m:r>
                        </m:e>
                      </m:d>
                      <m:d>
                        <m:dPr>
                          <m:ctrlPr>
                            <a:rPr lang="pt-BR" sz="2100" b="1" i="1">
                              <a:latin typeface="Cambria Math" panose="02040503050406030204" pitchFamily="18" charset="0"/>
                            </a:rPr>
                          </m:ctrlPr>
                        </m:dPr>
                        <m:e>
                          <m:r>
                            <a:rPr lang="pt-BR" sz="2100" b="1" i="1">
                              <a:latin typeface="Cambria Math" panose="02040503050406030204" pitchFamily="18" charset="0"/>
                            </a:rPr>
                            <m:t>𝒏</m:t>
                          </m:r>
                          <m:r>
                            <a:rPr lang="pt-BR" sz="2100" b="1" i="1">
                              <a:latin typeface="Cambria Math" panose="02040503050406030204" pitchFamily="18" charset="0"/>
                            </a:rPr>
                            <m:t>−</m:t>
                          </m:r>
                          <m:r>
                            <a:rPr lang="pt-BR" sz="2100" b="1" i="1">
                              <a:latin typeface="Cambria Math" panose="02040503050406030204" pitchFamily="18" charset="0"/>
                            </a:rPr>
                            <m:t>𝟒</m:t>
                          </m:r>
                        </m:e>
                      </m:d>
                      <m:r>
                        <a:rPr lang="en-US" sz="2100" b="1" i="1">
                          <a:latin typeface="Cambria Math" panose="02040503050406030204" pitchFamily="18" charset="0"/>
                        </a:rPr>
                        <m:t>…(</m:t>
                      </m:r>
                      <m:r>
                        <a:rPr lang="en-US" sz="2100" b="1" i="1">
                          <a:latin typeface="Cambria Math" panose="02040503050406030204" pitchFamily="18" charset="0"/>
                        </a:rPr>
                        <m:t>𝟑</m:t>
                      </m:r>
                      <m:r>
                        <a:rPr lang="en-US" sz="2100" b="1" i="1">
                          <a:latin typeface="Cambria Math" panose="02040503050406030204" pitchFamily="18" charset="0"/>
                        </a:rPr>
                        <m:t>)(</m:t>
                      </m:r>
                      <m:r>
                        <a:rPr lang="en-US" sz="2100" b="1" i="1">
                          <a:latin typeface="Cambria Math" panose="02040503050406030204" pitchFamily="18" charset="0"/>
                        </a:rPr>
                        <m:t>𝟐</m:t>
                      </m:r>
                      <m:r>
                        <a:rPr lang="en-US" sz="2100" b="1" i="1">
                          <a:latin typeface="Cambria Math" panose="02040503050406030204" pitchFamily="18" charset="0"/>
                        </a:rPr>
                        <m:t>)(</m:t>
                      </m:r>
                      <m:r>
                        <a:rPr lang="en-US" sz="2100" b="1" i="1">
                          <a:latin typeface="Cambria Math" panose="02040503050406030204" pitchFamily="18" charset="0"/>
                        </a:rPr>
                        <m:t>𝟏</m:t>
                      </m:r>
                      <m:r>
                        <a:rPr lang="en-US" sz="2100" b="1" i="1">
                          <a:latin typeface="Cambria Math" panose="02040503050406030204" pitchFamily="18" charset="0"/>
                        </a:rPr>
                        <m:t>)</m:t>
                      </m:r>
                    </m:oMath>
                  </m:oMathPara>
                </a14:m>
                <a:endParaRPr lang="en-US" sz="2100" b="1" dirty="0"/>
              </a:p>
              <a:p>
                <a:pPr marL="0" lvl="1" indent="0" algn="ctr">
                  <a:buNone/>
                </a:pPr>
                <a:endParaRPr lang="en-US" dirty="0" smtClean="0"/>
              </a:p>
              <a:p>
                <a:pPr marL="0" lvl="1" indent="0" algn="ctr">
                  <a:buNone/>
                </a:pPr>
                <a:endParaRPr lang="en-US" dirty="0"/>
              </a:p>
              <a:p>
                <a:pPr marL="0" lvl="1" indent="0" algn="ctr">
                  <a:buNone/>
                </a:pPr>
                <a:r>
                  <a:rPr lang="en-US" sz="1500" dirty="0"/>
                  <a:t>This could be a really long expression! </a:t>
                </a:r>
              </a:p>
              <a:p>
                <a:pPr marL="0" lvl="1" indent="0" algn="ctr">
                  <a:buNone/>
                </a:pPr>
                <a:endParaRPr lang="en-US" sz="1500" b="1" dirty="0">
                  <a:solidFill>
                    <a:schemeClr val="bg2"/>
                  </a:solidFill>
                </a:endParaRPr>
              </a:p>
              <a:p>
                <a:pPr marL="0" lvl="1" indent="0" algn="ctr">
                  <a:buNone/>
                </a:pPr>
                <a:endParaRPr lang="en-US" sz="1500" b="1" dirty="0">
                  <a:solidFill>
                    <a:schemeClr val="bg2"/>
                  </a:solidFill>
                </a:endParaRPr>
              </a:p>
              <a:p>
                <a:pPr marL="0" lvl="1" indent="0" algn="ctr">
                  <a:buNone/>
                </a:pPr>
                <a:r>
                  <a:rPr lang="en-US" sz="1500" b="1" dirty="0">
                    <a:solidFill>
                      <a:schemeClr val="bg2"/>
                    </a:solidFill>
                  </a:rPr>
                  <a:t>Recursion is a technique for tackling large or complicated problems by just “eating” one “bite” of the problem at a time.</a:t>
                </a:r>
              </a:p>
              <a:p>
                <a:pPr marL="0" lvl="1" indent="0">
                  <a:buNone/>
                </a:pPr>
                <a:endParaRPr lang="en-US" sz="1500" dirty="0"/>
              </a:p>
              <a:p>
                <a:pPr marL="0" lvl="1" indent="0">
                  <a:buNone/>
                </a:pPr>
                <a:endParaRPr lang="en-US" sz="1500" dirty="0"/>
              </a:p>
            </p:txBody>
          </p:sp>
        </mc:Choice>
        <mc:Fallback xmlns="">
          <p:sp>
            <p:nvSpPr>
              <p:cNvPr id="6" name="Content Placeholder 5"/>
              <p:cNvSpPr>
                <a:spLocks noGrp="1" noRot="1" noChangeAspect="1" noMove="1" noResize="1" noEditPoints="1" noAdjustHandles="1" noChangeArrowheads="1" noChangeShapeType="1" noTextEdit="1"/>
              </p:cNvSpPr>
              <p:nvPr>
                <p:ph sz="half" idx="2"/>
                <p:custDataLst>
                  <p:tags r:id="rId4"/>
                </p:custDataLst>
              </p:nvPr>
            </p:nvSpPr>
            <p:spPr>
              <a:xfrm>
                <a:off x="968189" y="1723505"/>
                <a:ext cx="5572845" cy="2325380"/>
              </a:xfrm>
              <a:blipFill>
                <a:blip r:embed="rId5"/>
                <a:stretch>
                  <a:fillRect l="-1422" r="-1969"/>
                </a:stretch>
              </a:blipFill>
            </p:spPr>
            <p:txBody>
              <a:bodyPr/>
              <a:lstStyle/>
              <a:p>
                <a:r>
                  <a:rPr lang="en-US">
                    <a:noFill/>
                  </a:rPr>
                  <a:t> </a:t>
                </a:r>
              </a:p>
            </p:txBody>
          </p:sp>
        </mc:Fallback>
      </mc:AlternateContent>
      <p:sp>
        <p:nvSpPr>
          <p:cNvPr id="5" name="Rectangle 4"/>
          <p:cNvSpPr/>
          <p:nvPr/>
        </p:nvSpPr>
        <p:spPr>
          <a:xfrm>
            <a:off x="3904450" y="4798158"/>
            <a:ext cx="1047261" cy="305777"/>
          </a:xfrm>
          <a:prstGeom prst="rect">
            <a:avLst/>
          </a:prstGeom>
          <a:solidFill>
            <a:srgbClr val="FFFFFF">
              <a:alpha val="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62116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36719" y="238920"/>
            <a:ext cx="4144047" cy="380048"/>
          </a:xfrm>
        </p:spPr>
        <p:txBody>
          <a:bodyPr/>
          <a:lstStyle/>
          <a:p>
            <a:r>
              <a:rPr lang="en-US" dirty="0" smtClean="0"/>
              <a:t>Factorial!</a:t>
            </a:r>
            <a:endParaRPr lang="en-US" dirty="0"/>
          </a:p>
        </p:txBody>
      </p:sp>
      <mc:AlternateContent xmlns:mc="http://schemas.openxmlformats.org/markup-compatibility/2006" xmlns:a14="http://schemas.microsoft.com/office/drawing/2010/main">
        <mc:Choice Requires="a14">
          <p:sp>
            <p:nvSpPr>
              <p:cNvPr id="6" name="Content Placeholder 5"/>
              <p:cNvSpPr>
                <a:spLocks noGrp="1"/>
              </p:cNvSpPr>
              <p:nvPr>
                <p:ph sz="half" idx="2"/>
                <p:custDataLst>
                  <p:tags r:id="rId2"/>
                </p:custDataLst>
              </p:nvPr>
            </p:nvSpPr>
            <p:spPr>
              <a:xfrm>
                <a:off x="778110" y="784168"/>
                <a:ext cx="5289875" cy="2058224"/>
              </a:xfrm>
            </p:spPr>
            <p:txBody>
              <a:bodyPr>
                <a:normAutofit/>
              </a:bodyPr>
              <a:lstStyle/>
              <a:p>
                <a:pPr/>
                <a14:m>
                  <m:oMathPara xmlns:m="http://schemas.openxmlformats.org/officeDocument/2006/math">
                    <m:oMathParaPr>
                      <m:jc m:val="left"/>
                    </m:oMathParaPr>
                    <m:oMath xmlns:m="http://schemas.openxmlformats.org/officeDocument/2006/math">
                      <m:r>
                        <a:rPr lang="pt-BR" sz="1600" b="1" i="1" smtClean="0">
                          <a:latin typeface="Cambria Math" panose="02040503050406030204" pitchFamily="18" charset="0"/>
                        </a:rPr>
                        <m:t>𝒏</m:t>
                      </m:r>
                      <m:r>
                        <a:rPr lang="pt-BR" sz="1600" b="1" i="1" smtClean="0">
                          <a:latin typeface="Cambria Math" panose="02040503050406030204" pitchFamily="18" charset="0"/>
                        </a:rPr>
                        <m:t>! = </m:t>
                      </m:r>
                      <m:r>
                        <a:rPr lang="pt-BR" sz="1600" b="1" i="1" smtClean="0">
                          <a:latin typeface="Cambria Math" panose="02040503050406030204" pitchFamily="18" charset="0"/>
                        </a:rPr>
                        <m:t>𝒏</m:t>
                      </m:r>
                      <m:d>
                        <m:dPr>
                          <m:ctrlPr>
                            <a:rPr lang="pt-BR" sz="1600" b="1" i="1">
                              <a:latin typeface="Cambria Math" panose="02040503050406030204" pitchFamily="18" charset="0"/>
                            </a:rPr>
                          </m:ctrlPr>
                        </m:dPr>
                        <m:e>
                          <m:r>
                            <a:rPr lang="pt-BR" sz="1600" b="1" i="1">
                              <a:latin typeface="Cambria Math" panose="02040503050406030204" pitchFamily="18" charset="0"/>
                            </a:rPr>
                            <m:t>𝒏</m:t>
                          </m:r>
                          <m:r>
                            <a:rPr lang="pt-BR" sz="1600" b="1" i="1">
                              <a:latin typeface="Cambria Math" panose="02040503050406030204" pitchFamily="18" charset="0"/>
                            </a:rPr>
                            <m:t>−</m:t>
                          </m:r>
                          <m:r>
                            <a:rPr lang="pt-BR" sz="1600" b="1" i="1">
                              <a:latin typeface="Cambria Math" panose="02040503050406030204" pitchFamily="18" charset="0"/>
                            </a:rPr>
                            <m:t>𝟏</m:t>
                          </m:r>
                        </m:e>
                      </m:d>
                      <m:d>
                        <m:dPr>
                          <m:ctrlPr>
                            <a:rPr lang="pt-BR" sz="1600" b="1" i="1">
                              <a:latin typeface="Cambria Math" panose="02040503050406030204" pitchFamily="18" charset="0"/>
                            </a:rPr>
                          </m:ctrlPr>
                        </m:dPr>
                        <m:e>
                          <m:r>
                            <a:rPr lang="pt-BR" sz="1600" b="1" i="1">
                              <a:latin typeface="Cambria Math" panose="02040503050406030204" pitchFamily="18" charset="0"/>
                            </a:rPr>
                            <m:t>𝒏</m:t>
                          </m:r>
                          <m:r>
                            <a:rPr lang="pt-BR" sz="1600" b="1" i="1">
                              <a:latin typeface="Cambria Math" panose="02040503050406030204" pitchFamily="18" charset="0"/>
                            </a:rPr>
                            <m:t>−</m:t>
                          </m:r>
                          <m:r>
                            <a:rPr lang="pt-BR" sz="1600" b="1" i="1">
                              <a:latin typeface="Cambria Math" panose="02040503050406030204" pitchFamily="18" charset="0"/>
                            </a:rPr>
                            <m:t>𝟐</m:t>
                          </m:r>
                        </m:e>
                      </m:d>
                      <m:d>
                        <m:dPr>
                          <m:ctrlPr>
                            <a:rPr lang="pt-BR" sz="1600" b="1" i="1">
                              <a:latin typeface="Cambria Math" panose="02040503050406030204" pitchFamily="18" charset="0"/>
                            </a:rPr>
                          </m:ctrlPr>
                        </m:dPr>
                        <m:e>
                          <m:r>
                            <a:rPr lang="pt-BR" sz="1600" b="1" i="1">
                              <a:latin typeface="Cambria Math" panose="02040503050406030204" pitchFamily="18" charset="0"/>
                            </a:rPr>
                            <m:t>𝒏</m:t>
                          </m:r>
                          <m:r>
                            <a:rPr lang="pt-BR" sz="1600" b="1" i="1">
                              <a:latin typeface="Cambria Math" panose="02040503050406030204" pitchFamily="18" charset="0"/>
                            </a:rPr>
                            <m:t>−</m:t>
                          </m:r>
                          <m:r>
                            <a:rPr lang="pt-BR" sz="1600" b="1" i="1">
                              <a:latin typeface="Cambria Math" panose="02040503050406030204" pitchFamily="18" charset="0"/>
                            </a:rPr>
                            <m:t>𝟑</m:t>
                          </m:r>
                        </m:e>
                      </m:d>
                      <m:d>
                        <m:dPr>
                          <m:ctrlPr>
                            <a:rPr lang="pt-BR" sz="1600" b="1" i="1">
                              <a:latin typeface="Cambria Math" panose="02040503050406030204" pitchFamily="18" charset="0"/>
                            </a:rPr>
                          </m:ctrlPr>
                        </m:dPr>
                        <m:e>
                          <m:r>
                            <a:rPr lang="pt-BR" sz="1600" b="1" i="1">
                              <a:latin typeface="Cambria Math" panose="02040503050406030204" pitchFamily="18" charset="0"/>
                            </a:rPr>
                            <m:t>𝒏</m:t>
                          </m:r>
                          <m:r>
                            <a:rPr lang="pt-BR" sz="1600" b="1" i="1">
                              <a:latin typeface="Cambria Math" panose="02040503050406030204" pitchFamily="18" charset="0"/>
                            </a:rPr>
                            <m:t>−</m:t>
                          </m:r>
                          <m:r>
                            <a:rPr lang="pt-BR" sz="1600" b="1" i="1">
                              <a:latin typeface="Cambria Math" panose="02040503050406030204" pitchFamily="18" charset="0"/>
                            </a:rPr>
                            <m:t>𝟒</m:t>
                          </m:r>
                        </m:e>
                      </m:d>
                      <m:r>
                        <a:rPr lang="en-US" sz="1600" b="1" i="1" smtClean="0">
                          <a:latin typeface="Cambria Math" panose="02040503050406030204" pitchFamily="18" charset="0"/>
                        </a:rPr>
                        <m:t>…(</m:t>
                      </m:r>
                      <m:r>
                        <a:rPr lang="en-US" sz="1600" b="1" i="1" smtClean="0">
                          <a:latin typeface="Cambria Math" panose="02040503050406030204" pitchFamily="18" charset="0"/>
                        </a:rPr>
                        <m:t>𝟐</m:t>
                      </m:r>
                      <m:r>
                        <a:rPr lang="en-US" sz="1600" b="1" i="1" smtClean="0">
                          <a:latin typeface="Cambria Math" panose="02040503050406030204" pitchFamily="18" charset="0"/>
                        </a:rPr>
                        <m:t>)(</m:t>
                      </m:r>
                      <m:r>
                        <a:rPr lang="en-US" sz="1600" b="1" i="1" smtClean="0">
                          <a:latin typeface="Cambria Math" panose="02040503050406030204" pitchFamily="18" charset="0"/>
                        </a:rPr>
                        <m:t>𝟏</m:t>
                      </m:r>
                      <m:r>
                        <a:rPr lang="en-US" sz="1600" b="1" i="1" smtClean="0">
                          <a:latin typeface="Cambria Math" panose="02040503050406030204" pitchFamily="18" charset="0"/>
                        </a:rPr>
                        <m:t>)</m:t>
                      </m:r>
                    </m:oMath>
                  </m:oMathPara>
                </a14:m>
                <a:endParaRPr lang="en-US" sz="1600" b="1" dirty="0"/>
              </a:p>
              <a:p>
                <a:pPr marL="0" lvl="1" indent="0">
                  <a:buNone/>
                </a:pPr>
                <a:endParaRPr lang="en-US" sz="1400" dirty="0" smtClean="0"/>
              </a:p>
              <a:p>
                <a:pPr marL="0" lvl="1" indent="0">
                  <a:buNone/>
                </a:pPr>
                <a:r>
                  <a:rPr lang="en-US" sz="1400" dirty="0" smtClean="0"/>
                  <a:t>An alternate mathematical formulation:</a:t>
                </a:r>
              </a:p>
              <a:p>
                <a:pPr marL="0" lvl="1" indent="0">
                  <a:buNone/>
                </a:pPr>
                <a:r>
                  <a:rPr lang="en-US" sz="1600" dirty="0">
                    <a:solidFill>
                      <a:schemeClr val="tx1"/>
                    </a:solidFill>
                  </a:rPr>
                  <a:t>	</a:t>
                </a:r>
                <a14:m>
                  <m:oMath xmlns:m="http://schemas.openxmlformats.org/officeDocument/2006/math">
                    <m:r>
                      <a:rPr lang="en-US" sz="1600" i="1">
                        <a:solidFill>
                          <a:schemeClr val="tx1"/>
                        </a:solidFill>
                        <a:latin typeface="Cambria Math" panose="02040503050406030204" pitchFamily="18" charset="0"/>
                      </a:rPr>
                      <m:t>𝑛</m:t>
                    </m:r>
                    <m:r>
                      <a:rPr lang="en-US" sz="1600" i="1">
                        <a:solidFill>
                          <a:schemeClr val="tx1"/>
                        </a:solidFill>
                        <a:latin typeface="Cambria Math" panose="02040503050406030204" pitchFamily="18" charset="0"/>
                      </a:rPr>
                      <m:t>!= </m:t>
                    </m:r>
                    <m:d>
                      <m:dPr>
                        <m:begChr m:val="{"/>
                        <m:endChr m:val=""/>
                        <m:ctrlPr>
                          <a:rPr lang="en-US" sz="1600" i="1">
                            <a:solidFill>
                              <a:schemeClr val="tx1"/>
                            </a:solidFill>
                            <a:latin typeface="Cambria Math" panose="02040503050406030204" pitchFamily="18" charset="0"/>
                          </a:rPr>
                        </m:ctrlPr>
                      </m:dPr>
                      <m:e>
                        <m:m>
                          <m:mPr>
                            <m:mcs>
                              <m:mc>
                                <m:mcPr>
                                  <m:count m:val="1"/>
                                  <m:mcJc m:val="center"/>
                                </m:mcPr>
                              </m:mc>
                            </m:mcs>
                            <m:ctrlPr>
                              <a:rPr lang="en-US" sz="1600" i="1">
                                <a:solidFill>
                                  <a:schemeClr val="tx1"/>
                                </a:solidFill>
                                <a:latin typeface="Cambria Math" panose="02040503050406030204" pitchFamily="18" charset="0"/>
                              </a:rPr>
                            </m:ctrlPr>
                          </m:mPr>
                          <m:mr>
                            <m:e>
                              <m:r>
                                <m:rPr>
                                  <m:brk m:alnAt="7"/>
                                </m:rPr>
                                <a:rPr lang="en-US" sz="1600" i="1">
                                  <a:solidFill>
                                    <a:schemeClr val="tx1"/>
                                  </a:solidFill>
                                  <a:latin typeface="Cambria Math" panose="02040503050406030204" pitchFamily="18" charset="0"/>
                                </a:rPr>
                                <m:t>1</m:t>
                              </m:r>
                              <m:r>
                                <a:rPr lang="en-US" sz="1600" i="1">
                                  <a:solidFill>
                                    <a:schemeClr val="tx1"/>
                                  </a:solidFill>
                                  <a:latin typeface="Cambria Math" panose="02040503050406030204" pitchFamily="18" charset="0"/>
                                </a:rPr>
                                <m:t>                    </m:t>
                              </m:r>
                              <m:r>
                                <a:rPr lang="en-US" sz="1600" i="1">
                                  <a:solidFill>
                                    <a:schemeClr val="tx1"/>
                                  </a:solidFill>
                                  <a:latin typeface="Cambria Math" panose="02040503050406030204" pitchFamily="18" charset="0"/>
                                </a:rPr>
                                <m:t>𝑖𝑓</m:t>
                              </m:r>
                              <m:r>
                                <a:rPr lang="en-US" sz="1600" i="1">
                                  <a:solidFill>
                                    <a:schemeClr val="tx1"/>
                                  </a:solidFill>
                                  <a:latin typeface="Cambria Math" panose="02040503050406030204" pitchFamily="18" charset="0"/>
                                </a:rPr>
                                <m:t> </m:t>
                              </m:r>
                              <m:r>
                                <a:rPr lang="en-US" sz="1600" i="1">
                                  <a:solidFill>
                                    <a:schemeClr val="tx1"/>
                                  </a:solidFill>
                                  <a:latin typeface="Cambria Math" panose="02040503050406030204" pitchFamily="18" charset="0"/>
                                </a:rPr>
                                <m:t>𝑛</m:t>
                              </m:r>
                              <m:r>
                                <a:rPr lang="en-US" sz="1600" i="1">
                                  <a:solidFill>
                                    <a:schemeClr val="tx1"/>
                                  </a:solidFill>
                                  <a:latin typeface="Cambria Math" panose="02040503050406030204" pitchFamily="18" charset="0"/>
                                </a:rPr>
                                <m:t>=1</m:t>
                              </m:r>
                            </m:e>
                          </m:mr>
                          <m:mr>
                            <m:e>
                              <m:r>
                                <a:rPr lang="en-US" sz="1600" i="1">
                                  <a:solidFill>
                                    <a:schemeClr val="tx1"/>
                                  </a:solidFill>
                                  <a:latin typeface="Cambria Math" panose="02040503050406030204" pitchFamily="18" charset="0"/>
                                </a:rPr>
                                <m:t>𝑛</m:t>
                              </m:r>
                              <m:d>
                                <m:dPr>
                                  <m:ctrlPr>
                                    <a:rPr lang="en-US" sz="1600" b="1" i="1">
                                      <a:solidFill>
                                        <a:schemeClr val="bg2"/>
                                      </a:solidFill>
                                      <a:latin typeface="Cambria Math" panose="02040503050406030204" pitchFamily="18" charset="0"/>
                                    </a:rPr>
                                  </m:ctrlPr>
                                </m:dPr>
                                <m:e>
                                  <m:r>
                                    <a:rPr lang="en-US" sz="1600" b="1" i="1">
                                      <a:solidFill>
                                        <a:schemeClr val="bg2"/>
                                      </a:solidFill>
                                      <a:latin typeface="Cambria Math" panose="02040503050406030204" pitchFamily="18" charset="0"/>
                                    </a:rPr>
                                    <m:t>𝒏</m:t>
                                  </m:r>
                                  <m:r>
                                    <a:rPr lang="en-US" sz="1600" b="1" i="1">
                                      <a:solidFill>
                                        <a:schemeClr val="bg2"/>
                                      </a:solidFill>
                                      <a:latin typeface="Cambria Math" panose="02040503050406030204" pitchFamily="18" charset="0"/>
                                    </a:rPr>
                                    <m:t>−</m:t>
                                  </m:r>
                                  <m:r>
                                    <a:rPr lang="en-US" sz="1600" b="1" i="1">
                                      <a:solidFill>
                                        <a:schemeClr val="bg2"/>
                                      </a:solidFill>
                                      <a:latin typeface="Cambria Math" panose="02040503050406030204" pitchFamily="18" charset="0"/>
                                    </a:rPr>
                                    <m:t>𝟏</m:t>
                                  </m:r>
                                </m:e>
                              </m:d>
                              <m:r>
                                <a:rPr lang="en-US" sz="1600" i="1">
                                  <a:solidFill>
                                    <a:schemeClr val="bg2"/>
                                  </a:solidFill>
                                  <a:latin typeface="Cambria Math" panose="02040503050406030204" pitchFamily="18" charset="0"/>
                                </a:rPr>
                                <m:t>!</m:t>
                              </m:r>
                              <m:r>
                                <a:rPr lang="en-US" sz="1600" i="1">
                                  <a:solidFill>
                                    <a:schemeClr val="tx1"/>
                                  </a:solidFill>
                                  <a:latin typeface="Cambria Math" panose="02040503050406030204" pitchFamily="18" charset="0"/>
                                </a:rPr>
                                <m:t>        </m:t>
                              </m:r>
                              <m:r>
                                <a:rPr lang="en-US" sz="1600" i="1">
                                  <a:solidFill>
                                    <a:schemeClr val="tx1"/>
                                  </a:solidFill>
                                  <a:latin typeface="Cambria Math" panose="02040503050406030204" pitchFamily="18" charset="0"/>
                                </a:rPr>
                                <m:t>𝑜𝑡h𝑒𝑟𝑤𝑖𝑠𝑒</m:t>
                              </m:r>
                            </m:e>
                          </m:mr>
                        </m:m>
                      </m:e>
                    </m:d>
                  </m:oMath>
                </a14:m>
                <a:endParaRPr lang="en-US" sz="1600" dirty="0"/>
              </a:p>
              <a:p>
                <a:endParaRPr lang="en-US" sz="2400" dirty="0"/>
              </a:p>
            </p:txBody>
          </p:sp>
        </mc:Choice>
        <mc:Fallback xmlns="">
          <p:sp>
            <p:nvSpPr>
              <p:cNvPr id="6" name="Content Placeholder 5"/>
              <p:cNvSpPr>
                <a:spLocks noGrp="1" noRot="1" noChangeAspect="1" noMove="1" noResize="1" noEditPoints="1" noAdjustHandles="1" noChangeArrowheads="1" noChangeShapeType="1" noTextEdit="1"/>
              </p:cNvSpPr>
              <p:nvPr>
                <p:ph sz="half" idx="2"/>
                <p:custDataLst>
                  <p:tags r:id="rId6"/>
                </p:custDataLst>
              </p:nvPr>
            </p:nvSpPr>
            <p:spPr>
              <a:xfrm>
                <a:off x="778110" y="784168"/>
                <a:ext cx="5289875" cy="2058224"/>
              </a:xfrm>
              <a:blipFill>
                <a:blip r:embed="rId7"/>
                <a:stretch>
                  <a:fillRect l="-2076"/>
                </a:stretch>
              </a:blipFill>
            </p:spPr>
            <p:txBody>
              <a:bodyPr/>
              <a:lstStyle/>
              <a:p>
                <a:r>
                  <a:rPr lang="en-US">
                    <a:noFill/>
                  </a:rPr>
                  <a:t> </a:t>
                </a:r>
              </a:p>
            </p:txBody>
          </p:sp>
        </mc:Fallback>
      </mc:AlternateContent>
      <p:sp>
        <p:nvSpPr>
          <p:cNvPr id="7" name="Text Placeholder 6"/>
          <p:cNvSpPr>
            <a:spLocks noGrp="1"/>
          </p:cNvSpPr>
          <p:nvPr>
            <p:ph type="body" sz="quarter" idx="3"/>
            <p:custDataLst>
              <p:tags r:id="rId3"/>
            </p:custDataLst>
          </p:nvPr>
        </p:nvSpPr>
        <p:spPr>
          <a:xfrm>
            <a:off x="778110" y="2599855"/>
            <a:ext cx="1718841" cy="359867"/>
          </a:xfrm>
        </p:spPr>
        <p:txBody>
          <a:bodyPr>
            <a:normAutofit/>
          </a:bodyPr>
          <a:lstStyle/>
          <a:p>
            <a:r>
              <a:rPr lang="en-US" sz="1400" dirty="0" smtClean="0"/>
              <a:t>Translated to code</a:t>
            </a:r>
            <a:endParaRPr lang="en-US" sz="1400" dirty="0"/>
          </a:p>
        </p:txBody>
      </p:sp>
      <p:sp>
        <p:nvSpPr>
          <p:cNvPr id="8" name="Content Placeholder 7"/>
          <p:cNvSpPr>
            <a:spLocks noGrp="1"/>
          </p:cNvSpPr>
          <p:nvPr>
            <p:ph sz="quarter" idx="4"/>
            <p:custDataLst>
              <p:tags r:id="rId4"/>
            </p:custDataLst>
          </p:nvPr>
        </p:nvSpPr>
        <p:spPr>
          <a:xfrm>
            <a:off x="778110" y="3062943"/>
            <a:ext cx="6009293" cy="2040216"/>
          </a:xfrm>
        </p:spPr>
        <p:txBody>
          <a:bodyPr>
            <a:normAutofit/>
          </a:bodyPr>
          <a:lstStyle/>
          <a:p>
            <a:pPr marL="38576" indent="0"/>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factorial(</a:t>
            </a:r>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n) { </a:t>
            </a:r>
          </a:p>
          <a:p>
            <a:pPr marL="38576" indent="0"/>
            <a:r>
              <a:rPr lang="en-US" sz="1200" b="1" dirty="0">
                <a:latin typeface="Consolas" panose="020B0609020204030204" pitchFamily="49" charset="0"/>
                <a:cs typeface="Consolas" panose="020B0609020204030204" pitchFamily="49" charset="0"/>
              </a:rPr>
              <a:t>    if (n == 1) {</a:t>
            </a:r>
          </a:p>
          <a:p>
            <a:pPr marL="38576" indent="0"/>
            <a:r>
              <a:rPr lang="en-US" sz="1200" b="1" dirty="0">
                <a:latin typeface="Consolas" panose="020B0609020204030204" pitchFamily="49" charset="0"/>
                <a:cs typeface="Consolas" panose="020B0609020204030204" pitchFamily="49" charset="0"/>
              </a:rPr>
              <a:t>        return 1;</a:t>
            </a:r>
          </a:p>
          <a:p>
            <a:pPr marL="38576" indent="0"/>
            <a:r>
              <a:rPr lang="en-US" sz="1200" b="1" dirty="0">
                <a:solidFill>
                  <a:schemeClr val="bg2"/>
                </a:solidFill>
                <a:latin typeface="Consolas" panose="020B0609020204030204" pitchFamily="49" charset="0"/>
                <a:cs typeface="Consolas" panose="020B0609020204030204" pitchFamily="49" charset="0"/>
              </a:rPr>
              <a:t>    </a:t>
            </a:r>
            <a:r>
              <a:rPr lang="en-US" sz="1200" b="1" dirty="0">
                <a:latin typeface="Consolas" panose="020B0609020204030204" pitchFamily="49" charset="0"/>
                <a:cs typeface="Consolas" panose="020B0609020204030204" pitchFamily="49" charset="0"/>
              </a:rPr>
              <a:t>} else {</a:t>
            </a:r>
          </a:p>
          <a:p>
            <a:pPr marL="38576" indent="0"/>
            <a:r>
              <a:rPr lang="en-US" sz="1200" b="1" dirty="0">
                <a:solidFill>
                  <a:schemeClr val="bg2"/>
                </a:solidFill>
                <a:latin typeface="Consolas" panose="020B0609020204030204" pitchFamily="49" charset="0"/>
                <a:cs typeface="Consolas" panose="020B0609020204030204" pitchFamily="49" charset="0"/>
              </a:rPr>
              <a:t>	    </a:t>
            </a:r>
            <a:r>
              <a:rPr lang="en-US" sz="1200" b="1" dirty="0">
                <a:latin typeface="Consolas" panose="020B0609020204030204" pitchFamily="49" charset="0"/>
                <a:cs typeface="Consolas" panose="020B0609020204030204" pitchFamily="49" charset="0"/>
              </a:rPr>
              <a:t>return n * </a:t>
            </a:r>
            <a:r>
              <a:rPr lang="en-US" sz="1200" b="1" dirty="0" smtClean="0">
                <a:solidFill>
                  <a:schemeClr val="bg2"/>
                </a:solidFill>
                <a:latin typeface="Consolas" panose="020B0609020204030204" pitchFamily="49" charset="0"/>
                <a:cs typeface="Consolas" panose="020B0609020204030204" pitchFamily="49" charset="0"/>
              </a:rPr>
              <a:t>factorial(n - 1);</a:t>
            </a:r>
            <a:endParaRPr lang="en-US" sz="1200" b="1" dirty="0">
              <a:solidFill>
                <a:schemeClr val="bg2"/>
              </a:solidFill>
              <a:latin typeface="Consolas" panose="020B0609020204030204" pitchFamily="49" charset="0"/>
              <a:cs typeface="Consolas" panose="020B0609020204030204" pitchFamily="49" charset="0"/>
            </a:endParaRPr>
          </a:p>
          <a:p>
            <a:pPr marL="38576" indent="0"/>
            <a:r>
              <a:rPr lang="en-US" sz="1200" b="1" dirty="0">
                <a:latin typeface="Consolas" panose="020B0609020204030204" pitchFamily="49" charset="0"/>
                <a:cs typeface="Consolas" panose="020B0609020204030204" pitchFamily="49" charset="0"/>
              </a:rPr>
              <a:t>    }</a:t>
            </a:r>
          </a:p>
          <a:p>
            <a:pPr marL="38576" indent="0"/>
            <a:r>
              <a:rPr lang="en-US" sz="1200" b="1" dirty="0">
                <a:latin typeface="Consolas" panose="020B0609020204030204" pitchFamily="49" charset="0"/>
                <a:cs typeface="Consolas" panose="020B0609020204030204" pitchFamily="49" charset="0"/>
              </a:rPr>
              <a:t>}</a:t>
            </a:r>
          </a:p>
          <a:p>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713210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36719" y="238920"/>
            <a:ext cx="4144047" cy="380048"/>
          </a:xfrm>
        </p:spPr>
        <p:txBody>
          <a:bodyPr/>
          <a:lstStyle/>
          <a:p>
            <a:r>
              <a:rPr lang="en-US" dirty="0" smtClean="0"/>
              <a:t>Factorial!</a:t>
            </a:r>
            <a:endParaRPr lang="en-US" dirty="0"/>
          </a:p>
        </p:txBody>
      </p:sp>
      <mc:AlternateContent xmlns:mc="http://schemas.openxmlformats.org/markup-compatibility/2006" xmlns:a14="http://schemas.microsoft.com/office/drawing/2010/main">
        <mc:Choice Requires="a14">
          <p:sp>
            <p:nvSpPr>
              <p:cNvPr id="6" name="Content Placeholder 5"/>
              <p:cNvSpPr>
                <a:spLocks noGrp="1"/>
              </p:cNvSpPr>
              <p:nvPr>
                <p:ph sz="half" idx="2"/>
                <p:custDataLst>
                  <p:tags r:id="rId2"/>
                </p:custDataLst>
              </p:nvPr>
            </p:nvSpPr>
            <p:spPr>
              <a:xfrm>
                <a:off x="778110" y="784168"/>
                <a:ext cx="5289875" cy="2058224"/>
              </a:xfrm>
            </p:spPr>
            <p:txBody>
              <a:bodyPr>
                <a:normAutofit/>
              </a:bodyPr>
              <a:lstStyle/>
              <a:p>
                <a:pPr/>
                <a14:m>
                  <m:oMathPara xmlns:m="http://schemas.openxmlformats.org/officeDocument/2006/math">
                    <m:oMathParaPr>
                      <m:jc m:val="left"/>
                    </m:oMathParaPr>
                    <m:oMath xmlns:m="http://schemas.openxmlformats.org/officeDocument/2006/math">
                      <m:r>
                        <a:rPr lang="pt-BR" sz="1600" b="1" i="1" smtClean="0">
                          <a:latin typeface="Cambria Math" panose="02040503050406030204" pitchFamily="18" charset="0"/>
                        </a:rPr>
                        <m:t>𝒏</m:t>
                      </m:r>
                      <m:r>
                        <a:rPr lang="pt-BR" sz="1600" b="1" i="1" smtClean="0">
                          <a:latin typeface="Cambria Math" panose="02040503050406030204" pitchFamily="18" charset="0"/>
                        </a:rPr>
                        <m:t>! = </m:t>
                      </m:r>
                      <m:r>
                        <a:rPr lang="pt-BR" sz="1600" b="1" i="1" smtClean="0">
                          <a:latin typeface="Cambria Math" panose="02040503050406030204" pitchFamily="18" charset="0"/>
                        </a:rPr>
                        <m:t>𝒏</m:t>
                      </m:r>
                      <m:d>
                        <m:dPr>
                          <m:ctrlPr>
                            <a:rPr lang="pt-BR" sz="1600" b="1" i="1">
                              <a:latin typeface="Cambria Math" panose="02040503050406030204" pitchFamily="18" charset="0"/>
                            </a:rPr>
                          </m:ctrlPr>
                        </m:dPr>
                        <m:e>
                          <m:r>
                            <a:rPr lang="pt-BR" sz="1600" b="1" i="1">
                              <a:latin typeface="Cambria Math" panose="02040503050406030204" pitchFamily="18" charset="0"/>
                            </a:rPr>
                            <m:t>𝒏</m:t>
                          </m:r>
                          <m:r>
                            <a:rPr lang="pt-BR" sz="1600" b="1" i="1">
                              <a:latin typeface="Cambria Math" panose="02040503050406030204" pitchFamily="18" charset="0"/>
                            </a:rPr>
                            <m:t>−</m:t>
                          </m:r>
                          <m:r>
                            <a:rPr lang="pt-BR" sz="1600" b="1" i="1">
                              <a:latin typeface="Cambria Math" panose="02040503050406030204" pitchFamily="18" charset="0"/>
                            </a:rPr>
                            <m:t>𝟏</m:t>
                          </m:r>
                        </m:e>
                      </m:d>
                      <m:d>
                        <m:dPr>
                          <m:ctrlPr>
                            <a:rPr lang="pt-BR" sz="1600" b="1" i="1">
                              <a:latin typeface="Cambria Math" panose="02040503050406030204" pitchFamily="18" charset="0"/>
                            </a:rPr>
                          </m:ctrlPr>
                        </m:dPr>
                        <m:e>
                          <m:r>
                            <a:rPr lang="pt-BR" sz="1600" b="1" i="1">
                              <a:latin typeface="Cambria Math" panose="02040503050406030204" pitchFamily="18" charset="0"/>
                            </a:rPr>
                            <m:t>𝒏</m:t>
                          </m:r>
                          <m:r>
                            <a:rPr lang="pt-BR" sz="1600" b="1" i="1">
                              <a:latin typeface="Cambria Math" panose="02040503050406030204" pitchFamily="18" charset="0"/>
                            </a:rPr>
                            <m:t>−</m:t>
                          </m:r>
                          <m:r>
                            <a:rPr lang="pt-BR" sz="1600" b="1" i="1">
                              <a:latin typeface="Cambria Math" panose="02040503050406030204" pitchFamily="18" charset="0"/>
                            </a:rPr>
                            <m:t>𝟐</m:t>
                          </m:r>
                        </m:e>
                      </m:d>
                      <m:d>
                        <m:dPr>
                          <m:ctrlPr>
                            <a:rPr lang="pt-BR" sz="1600" b="1" i="1">
                              <a:latin typeface="Cambria Math" panose="02040503050406030204" pitchFamily="18" charset="0"/>
                            </a:rPr>
                          </m:ctrlPr>
                        </m:dPr>
                        <m:e>
                          <m:r>
                            <a:rPr lang="pt-BR" sz="1600" b="1" i="1">
                              <a:latin typeface="Cambria Math" panose="02040503050406030204" pitchFamily="18" charset="0"/>
                            </a:rPr>
                            <m:t>𝒏</m:t>
                          </m:r>
                          <m:r>
                            <a:rPr lang="pt-BR" sz="1600" b="1" i="1">
                              <a:latin typeface="Cambria Math" panose="02040503050406030204" pitchFamily="18" charset="0"/>
                            </a:rPr>
                            <m:t>−</m:t>
                          </m:r>
                          <m:r>
                            <a:rPr lang="pt-BR" sz="1600" b="1" i="1">
                              <a:latin typeface="Cambria Math" panose="02040503050406030204" pitchFamily="18" charset="0"/>
                            </a:rPr>
                            <m:t>𝟑</m:t>
                          </m:r>
                        </m:e>
                      </m:d>
                      <m:d>
                        <m:dPr>
                          <m:ctrlPr>
                            <a:rPr lang="pt-BR" sz="1600" b="1" i="1">
                              <a:latin typeface="Cambria Math" panose="02040503050406030204" pitchFamily="18" charset="0"/>
                            </a:rPr>
                          </m:ctrlPr>
                        </m:dPr>
                        <m:e>
                          <m:r>
                            <a:rPr lang="pt-BR" sz="1600" b="1" i="1">
                              <a:latin typeface="Cambria Math" panose="02040503050406030204" pitchFamily="18" charset="0"/>
                            </a:rPr>
                            <m:t>𝒏</m:t>
                          </m:r>
                          <m:r>
                            <a:rPr lang="pt-BR" sz="1600" b="1" i="1">
                              <a:latin typeface="Cambria Math" panose="02040503050406030204" pitchFamily="18" charset="0"/>
                            </a:rPr>
                            <m:t>−</m:t>
                          </m:r>
                          <m:r>
                            <a:rPr lang="pt-BR" sz="1600" b="1" i="1">
                              <a:latin typeface="Cambria Math" panose="02040503050406030204" pitchFamily="18" charset="0"/>
                            </a:rPr>
                            <m:t>𝟒</m:t>
                          </m:r>
                        </m:e>
                      </m:d>
                      <m:r>
                        <a:rPr lang="en-US" sz="1600" b="1" i="1" smtClean="0">
                          <a:latin typeface="Cambria Math" panose="02040503050406030204" pitchFamily="18" charset="0"/>
                        </a:rPr>
                        <m:t>…(</m:t>
                      </m:r>
                      <m:r>
                        <a:rPr lang="en-US" sz="1600" b="1" i="1" smtClean="0">
                          <a:latin typeface="Cambria Math" panose="02040503050406030204" pitchFamily="18" charset="0"/>
                        </a:rPr>
                        <m:t>𝟐</m:t>
                      </m:r>
                      <m:r>
                        <a:rPr lang="en-US" sz="1600" b="1" i="1" smtClean="0">
                          <a:latin typeface="Cambria Math" panose="02040503050406030204" pitchFamily="18" charset="0"/>
                        </a:rPr>
                        <m:t>)(</m:t>
                      </m:r>
                      <m:r>
                        <a:rPr lang="en-US" sz="1600" b="1" i="1" smtClean="0">
                          <a:latin typeface="Cambria Math" panose="02040503050406030204" pitchFamily="18" charset="0"/>
                        </a:rPr>
                        <m:t>𝟏</m:t>
                      </m:r>
                      <m:r>
                        <a:rPr lang="en-US" sz="1600" b="1" i="1" smtClean="0">
                          <a:latin typeface="Cambria Math" panose="02040503050406030204" pitchFamily="18" charset="0"/>
                        </a:rPr>
                        <m:t>)</m:t>
                      </m:r>
                    </m:oMath>
                  </m:oMathPara>
                </a14:m>
                <a:endParaRPr lang="en-US" sz="1600" b="1" dirty="0"/>
              </a:p>
              <a:p>
                <a:pPr marL="0" lvl="1" indent="0">
                  <a:buNone/>
                </a:pPr>
                <a:endParaRPr lang="en-US" sz="1400" dirty="0" smtClean="0"/>
              </a:p>
              <a:p>
                <a:pPr marL="0" lvl="1" indent="0">
                  <a:buNone/>
                </a:pPr>
                <a:r>
                  <a:rPr lang="en-US" sz="1400" dirty="0" smtClean="0"/>
                  <a:t>An alternate mathematical formulation:</a:t>
                </a:r>
              </a:p>
              <a:p>
                <a:pPr marL="0" lvl="1" indent="0">
                  <a:buNone/>
                </a:pPr>
                <a:r>
                  <a:rPr lang="en-US" sz="1600" dirty="0">
                    <a:solidFill>
                      <a:schemeClr val="tx1"/>
                    </a:solidFill>
                  </a:rPr>
                  <a:t>	</a:t>
                </a:r>
                <a14:m>
                  <m:oMath xmlns:m="http://schemas.openxmlformats.org/officeDocument/2006/math">
                    <m:r>
                      <a:rPr lang="en-US" sz="1600" i="1">
                        <a:solidFill>
                          <a:schemeClr val="tx1"/>
                        </a:solidFill>
                        <a:latin typeface="Cambria Math" panose="02040503050406030204" pitchFamily="18" charset="0"/>
                      </a:rPr>
                      <m:t>𝑛</m:t>
                    </m:r>
                    <m:r>
                      <a:rPr lang="en-US" sz="1600" i="1">
                        <a:solidFill>
                          <a:schemeClr val="tx1"/>
                        </a:solidFill>
                        <a:latin typeface="Cambria Math" panose="02040503050406030204" pitchFamily="18" charset="0"/>
                      </a:rPr>
                      <m:t>!= </m:t>
                    </m:r>
                    <m:d>
                      <m:dPr>
                        <m:begChr m:val="{"/>
                        <m:endChr m:val=""/>
                        <m:ctrlPr>
                          <a:rPr lang="en-US" sz="1600" i="1">
                            <a:solidFill>
                              <a:schemeClr val="tx1"/>
                            </a:solidFill>
                            <a:latin typeface="Cambria Math" panose="02040503050406030204" pitchFamily="18" charset="0"/>
                          </a:rPr>
                        </m:ctrlPr>
                      </m:dPr>
                      <m:e>
                        <m:m>
                          <m:mPr>
                            <m:mcs>
                              <m:mc>
                                <m:mcPr>
                                  <m:count m:val="1"/>
                                  <m:mcJc m:val="center"/>
                                </m:mcPr>
                              </m:mc>
                            </m:mcs>
                            <m:ctrlPr>
                              <a:rPr lang="en-US" sz="1600" i="1">
                                <a:solidFill>
                                  <a:schemeClr val="tx1"/>
                                </a:solidFill>
                                <a:latin typeface="Cambria Math" panose="02040503050406030204" pitchFamily="18" charset="0"/>
                              </a:rPr>
                            </m:ctrlPr>
                          </m:mPr>
                          <m:mr>
                            <m:e>
                              <m:r>
                                <m:rPr>
                                  <m:brk m:alnAt="7"/>
                                </m:rPr>
                                <a:rPr lang="en-US" sz="1600" i="1">
                                  <a:solidFill>
                                    <a:schemeClr val="tx1"/>
                                  </a:solidFill>
                                  <a:latin typeface="Cambria Math" panose="02040503050406030204" pitchFamily="18" charset="0"/>
                                </a:rPr>
                                <m:t>1</m:t>
                              </m:r>
                              <m:r>
                                <a:rPr lang="en-US" sz="1600" i="1">
                                  <a:solidFill>
                                    <a:schemeClr val="tx1"/>
                                  </a:solidFill>
                                  <a:latin typeface="Cambria Math" panose="02040503050406030204" pitchFamily="18" charset="0"/>
                                </a:rPr>
                                <m:t>                    </m:t>
                              </m:r>
                              <m:r>
                                <a:rPr lang="en-US" sz="1600" i="1">
                                  <a:solidFill>
                                    <a:schemeClr val="tx1"/>
                                  </a:solidFill>
                                  <a:latin typeface="Cambria Math" panose="02040503050406030204" pitchFamily="18" charset="0"/>
                                </a:rPr>
                                <m:t>𝑖𝑓</m:t>
                              </m:r>
                              <m:r>
                                <a:rPr lang="en-US" sz="1600" i="1">
                                  <a:solidFill>
                                    <a:schemeClr val="tx1"/>
                                  </a:solidFill>
                                  <a:latin typeface="Cambria Math" panose="02040503050406030204" pitchFamily="18" charset="0"/>
                                </a:rPr>
                                <m:t> </m:t>
                              </m:r>
                              <m:r>
                                <a:rPr lang="en-US" sz="1600" i="1">
                                  <a:solidFill>
                                    <a:schemeClr val="tx1"/>
                                  </a:solidFill>
                                  <a:latin typeface="Cambria Math" panose="02040503050406030204" pitchFamily="18" charset="0"/>
                                </a:rPr>
                                <m:t>𝑛</m:t>
                              </m:r>
                              <m:r>
                                <a:rPr lang="en-US" sz="1600" i="1">
                                  <a:solidFill>
                                    <a:schemeClr val="tx1"/>
                                  </a:solidFill>
                                  <a:latin typeface="Cambria Math" panose="02040503050406030204" pitchFamily="18" charset="0"/>
                                </a:rPr>
                                <m:t>=1</m:t>
                              </m:r>
                            </m:e>
                          </m:mr>
                          <m:mr>
                            <m:e>
                              <m:r>
                                <a:rPr lang="en-US" sz="1600" i="1">
                                  <a:solidFill>
                                    <a:schemeClr val="tx1"/>
                                  </a:solidFill>
                                  <a:latin typeface="Cambria Math" panose="02040503050406030204" pitchFamily="18" charset="0"/>
                                </a:rPr>
                                <m:t>𝑛</m:t>
                              </m:r>
                              <m:d>
                                <m:dPr>
                                  <m:ctrlPr>
                                    <a:rPr lang="en-US" sz="1600" b="1" i="1">
                                      <a:solidFill>
                                        <a:schemeClr val="bg2"/>
                                      </a:solidFill>
                                      <a:latin typeface="Cambria Math" panose="02040503050406030204" pitchFamily="18" charset="0"/>
                                    </a:rPr>
                                  </m:ctrlPr>
                                </m:dPr>
                                <m:e>
                                  <m:r>
                                    <a:rPr lang="en-US" sz="1600" b="1" i="1">
                                      <a:solidFill>
                                        <a:schemeClr val="bg2"/>
                                      </a:solidFill>
                                      <a:latin typeface="Cambria Math" panose="02040503050406030204" pitchFamily="18" charset="0"/>
                                    </a:rPr>
                                    <m:t>𝒏</m:t>
                                  </m:r>
                                  <m:r>
                                    <a:rPr lang="en-US" sz="1600" b="1" i="1">
                                      <a:solidFill>
                                        <a:schemeClr val="bg2"/>
                                      </a:solidFill>
                                      <a:latin typeface="Cambria Math" panose="02040503050406030204" pitchFamily="18" charset="0"/>
                                    </a:rPr>
                                    <m:t>−</m:t>
                                  </m:r>
                                  <m:r>
                                    <a:rPr lang="en-US" sz="1600" b="1" i="1">
                                      <a:solidFill>
                                        <a:schemeClr val="bg2"/>
                                      </a:solidFill>
                                      <a:latin typeface="Cambria Math" panose="02040503050406030204" pitchFamily="18" charset="0"/>
                                    </a:rPr>
                                    <m:t>𝟏</m:t>
                                  </m:r>
                                </m:e>
                              </m:d>
                              <m:r>
                                <a:rPr lang="en-US" sz="1600" i="1">
                                  <a:solidFill>
                                    <a:schemeClr val="bg2"/>
                                  </a:solidFill>
                                  <a:latin typeface="Cambria Math" panose="02040503050406030204" pitchFamily="18" charset="0"/>
                                </a:rPr>
                                <m:t>!</m:t>
                              </m:r>
                              <m:r>
                                <a:rPr lang="en-US" sz="1600" i="1">
                                  <a:solidFill>
                                    <a:schemeClr val="tx1"/>
                                  </a:solidFill>
                                  <a:latin typeface="Cambria Math" panose="02040503050406030204" pitchFamily="18" charset="0"/>
                                </a:rPr>
                                <m:t>        </m:t>
                              </m:r>
                              <m:r>
                                <a:rPr lang="en-US" sz="1600" i="1">
                                  <a:solidFill>
                                    <a:schemeClr val="tx1"/>
                                  </a:solidFill>
                                  <a:latin typeface="Cambria Math" panose="02040503050406030204" pitchFamily="18" charset="0"/>
                                </a:rPr>
                                <m:t>𝑜𝑡h𝑒𝑟𝑤𝑖𝑠𝑒</m:t>
                              </m:r>
                            </m:e>
                          </m:mr>
                        </m:m>
                      </m:e>
                    </m:d>
                  </m:oMath>
                </a14:m>
                <a:endParaRPr lang="en-US" sz="1600" dirty="0"/>
              </a:p>
              <a:p>
                <a:endParaRPr lang="en-US" sz="2400" dirty="0"/>
              </a:p>
            </p:txBody>
          </p:sp>
        </mc:Choice>
        <mc:Fallback xmlns="">
          <p:sp>
            <p:nvSpPr>
              <p:cNvPr id="6" name="Content Placeholder 5"/>
              <p:cNvSpPr>
                <a:spLocks noGrp="1" noRot="1" noChangeAspect="1" noMove="1" noResize="1" noEditPoints="1" noAdjustHandles="1" noChangeArrowheads="1" noChangeShapeType="1" noTextEdit="1"/>
              </p:cNvSpPr>
              <p:nvPr>
                <p:ph sz="half" idx="2"/>
                <p:custDataLst>
                  <p:tags r:id="rId6"/>
                </p:custDataLst>
              </p:nvPr>
            </p:nvSpPr>
            <p:spPr>
              <a:xfrm>
                <a:off x="778110" y="784168"/>
                <a:ext cx="5289875" cy="2058224"/>
              </a:xfrm>
              <a:blipFill>
                <a:blip r:embed="rId7"/>
                <a:stretch>
                  <a:fillRect l="-2076"/>
                </a:stretch>
              </a:blipFill>
            </p:spPr>
            <p:txBody>
              <a:bodyPr/>
              <a:lstStyle/>
              <a:p>
                <a:r>
                  <a:rPr lang="en-US">
                    <a:noFill/>
                  </a:rPr>
                  <a:t> </a:t>
                </a:r>
              </a:p>
            </p:txBody>
          </p:sp>
        </mc:Fallback>
      </mc:AlternateContent>
      <p:sp>
        <p:nvSpPr>
          <p:cNvPr id="7" name="Text Placeholder 6"/>
          <p:cNvSpPr>
            <a:spLocks noGrp="1"/>
          </p:cNvSpPr>
          <p:nvPr>
            <p:ph type="body" sz="quarter" idx="3"/>
            <p:custDataLst>
              <p:tags r:id="rId3"/>
            </p:custDataLst>
          </p:nvPr>
        </p:nvSpPr>
        <p:spPr>
          <a:xfrm>
            <a:off x="778110" y="2599855"/>
            <a:ext cx="1718841" cy="359867"/>
          </a:xfrm>
        </p:spPr>
        <p:txBody>
          <a:bodyPr>
            <a:normAutofit/>
          </a:bodyPr>
          <a:lstStyle/>
          <a:p>
            <a:r>
              <a:rPr lang="en-US" sz="1400" dirty="0" smtClean="0"/>
              <a:t>Translated to code</a:t>
            </a:r>
            <a:endParaRPr lang="en-US" sz="1400" dirty="0"/>
          </a:p>
        </p:txBody>
      </p:sp>
      <p:sp>
        <p:nvSpPr>
          <p:cNvPr id="8" name="Content Placeholder 7"/>
          <p:cNvSpPr>
            <a:spLocks noGrp="1"/>
          </p:cNvSpPr>
          <p:nvPr>
            <p:ph sz="quarter" idx="4"/>
            <p:custDataLst>
              <p:tags r:id="rId4"/>
            </p:custDataLst>
          </p:nvPr>
        </p:nvSpPr>
        <p:spPr>
          <a:xfrm>
            <a:off x="778110" y="3062943"/>
            <a:ext cx="6009293" cy="2040216"/>
          </a:xfrm>
        </p:spPr>
        <p:txBody>
          <a:bodyPr>
            <a:normAutofit/>
          </a:bodyPr>
          <a:lstStyle/>
          <a:p>
            <a:pPr marL="38576" indent="0"/>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factorial(</a:t>
            </a:r>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n) { </a:t>
            </a:r>
          </a:p>
          <a:p>
            <a:pPr marL="38576" indent="0"/>
            <a:r>
              <a:rPr lang="en-US" sz="1200" b="1" dirty="0">
                <a:latin typeface="Consolas" panose="020B0609020204030204" pitchFamily="49" charset="0"/>
                <a:cs typeface="Consolas" panose="020B0609020204030204" pitchFamily="49" charset="0"/>
              </a:rPr>
              <a:t>    if (n == 1) {</a:t>
            </a:r>
          </a:p>
          <a:p>
            <a:pPr marL="38576" indent="0"/>
            <a:r>
              <a:rPr lang="en-US" sz="1200" b="1" dirty="0">
                <a:latin typeface="Consolas" panose="020B0609020204030204" pitchFamily="49" charset="0"/>
                <a:cs typeface="Consolas" panose="020B0609020204030204" pitchFamily="49" charset="0"/>
              </a:rPr>
              <a:t>        return 1;</a:t>
            </a:r>
          </a:p>
          <a:p>
            <a:pPr marL="38576" indent="0"/>
            <a:r>
              <a:rPr lang="en-US" sz="1200" b="1" dirty="0">
                <a:solidFill>
                  <a:schemeClr val="bg2"/>
                </a:solidFill>
                <a:latin typeface="Consolas" panose="020B0609020204030204" pitchFamily="49" charset="0"/>
                <a:cs typeface="Consolas" panose="020B0609020204030204" pitchFamily="49" charset="0"/>
              </a:rPr>
              <a:t>    </a:t>
            </a:r>
            <a:r>
              <a:rPr lang="en-US" sz="1200" b="1" dirty="0">
                <a:latin typeface="Consolas" panose="020B0609020204030204" pitchFamily="49" charset="0"/>
                <a:cs typeface="Consolas" panose="020B0609020204030204" pitchFamily="49" charset="0"/>
              </a:rPr>
              <a:t>} else {</a:t>
            </a:r>
          </a:p>
          <a:p>
            <a:pPr marL="38576" indent="0"/>
            <a:r>
              <a:rPr lang="en-US" sz="1200" b="1" dirty="0">
                <a:solidFill>
                  <a:schemeClr val="bg2"/>
                </a:solidFill>
                <a:latin typeface="Consolas" panose="020B0609020204030204" pitchFamily="49" charset="0"/>
                <a:cs typeface="Consolas" panose="020B0609020204030204" pitchFamily="49" charset="0"/>
              </a:rPr>
              <a:t>	    </a:t>
            </a:r>
            <a:r>
              <a:rPr lang="en-US" sz="1200" b="1" dirty="0">
                <a:latin typeface="Consolas" panose="020B0609020204030204" pitchFamily="49" charset="0"/>
                <a:cs typeface="Consolas" panose="020B0609020204030204" pitchFamily="49" charset="0"/>
              </a:rPr>
              <a:t>return n * </a:t>
            </a:r>
            <a:r>
              <a:rPr lang="en-US" sz="1200" b="1" dirty="0" err="1" smtClean="0">
                <a:solidFill>
                  <a:schemeClr val="bg2"/>
                </a:solidFill>
                <a:latin typeface="Consolas" panose="020B0609020204030204" pitchFamily="49" charset="0"/>
                <a:cs typeface="Consolas" panose="020B0609020204030204" pitchFamily="49" charset="0"/>
              </a:rPr>
              <a:t>factorial_teacher_solution</a:t>
            </a:r>
            <a:r>
              <a:rPr lang="en-US" sz="1200" b="1" dirty="0" smtClean="0">
                <a:solidFill>
                  <a:schemeClr val="bg2"/>
                </a:solidFill>
                <a:latin typeface="Consolas" panose="020B0609020204030204" pitchFamily="49" charset="0"/>
                <a:cs typeface="Consolas" panose="020B0609020204030204" pitchFamily="49" charset="0"/>
              </a:rPr>
              <a:t>(n-1);</a:t>
            </a:r>
            <a:endParaRPr lang="en-US" sz="1200" b="1" dirty="0">
              <a:solidFill>
                <a:schemeClr val="bg2"/>
              </a:solidFill>
              <a:latin typeface="Consolas" panose="020B0609020204030204" pitchFamily="49" charset="0"/>
              <a:cs typeface="Consolas" panose="020B0609020204030204" pitchFamily="49" charset="0"/>
            </a:endParaRPr>
          </a:p>
          <a:p>
            <a:pPr marL="38576" indent="0"/>
            <a:r>
              <a:rPr lang="en-US" sz="1200" b="1" dirty="0">
                <a:latin typeface="Consolas" panose="020B0609020204030204" pitchFamily="49" charset="0"/>
                <a:cs typeface="Consolas" panose="020B0609020204030204" pitchFamily="49" charset="0"/>
              </a:rPr>
              <a:t>    }</a:t>
            </a:r>
          </a:p>
          <a:p>
            <a:pPr marL="38576" indent="0"/>
            <a:r>
              <a:rPr lang="en-US" sz="1200" b="1" dirty="0">
                <a:latin typeface="Consolas" panose="020B0609020204030204" pitchFamily="49" charset="0"/>
                <a:cs typeface="Consolas" panose="020B0609020204030204" pitchFamily="49" charset="0"/>
              </a:rPr>
              <a:t>}</a:t>
            </a:r>
          </a:p>
          <a:p>
            <a:endParaRPr lang="en-US" b="1" dirty="0">
              <a:latin typeface="Consolas" panose="020B0609020204030204" pitchFamily="49" charset="0"/>
              <a:cs typeface="Consolas" panose="020B0609020204030204" pitchFamily="49" charset="0"/>
            </a:endParaRPr>
          </a:p>
        </p:txBody>
      </p:sp>
      <p:sp>
        <p:nvSpPr>
          <p:cNvPr id="2" name="Rectangular Callout 1"/>
          <p:cNvSpPr/>
          <p:nvPr/>
        </p:nvSpPr>
        <p:spPr>
          <a:xfrm>
            <a:off x="4173508" y="2469237"/>
            <a:ext cx="2422982" cy="1188364"/>
          </a:xfrm>
          <a:prstGeom prst="wedgeRectCallout">
            <a:avLst>
              <a:gd name="adj1" fmla="val -35228"/>
              <a:gd name="adj2" fmla="val 6388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t>Debugging tip: </a:t>
            </a:r>
            <a:r>
              <a:rPr lang="en-US" sz="1400" dirty="0" smtClean="0"/>
              <a:t>when reading your own code, mentally assume the recursive call works perfectly, and reason from there.</a:t>
            </a:r>
            <a:endParaRPr lang="en-US" sz="1400" dirty="0"/>
          </a:p>
        </p:txBody>
      </p:sp>
    </p:spTree>
    <p:extLst>
      <p:ext uri="{BB962C8B-B14F-4D97-AF65-F5344CB8AC3E}">
        <p14:creationId xmlns:p14="http://schemas.microsoft.com/office/powerpoint/2010/main" val="2395777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97230" y="265814"/>
            <a:ext cx="5792519" cy="380048"/>
          </a:xfrm>
        </p:spPr>
        <p:style>
          <a:lnRef idx="1">
            <a:schemeClr val="accent1"/>
          </a:lnRef>
          <a:fillRef idx="3">
            <a:schemeClr val="accent1"/>
          </a:fillRef>
          <a:effectRef idx="2">
            <a:schemeClr val="accent1"/>
          </a:effectRef>
          <a:fontRef idx="minor">
            <a:schemeClr val="lt1"/>
          </a:fontRef>
        </p:style>
        <p:txBody>
          <a:bodyPr/>
          <a:lstStyle/>
          <a:p>
            <a:pPr algn="ctr"/>
            <a:r>
              <a:rPr lang="en-US" dirty="0" smtClean="0"/>
              <a:t>Basic Recursive </a:t>
            </a:r>
            <a:r>
              <a:rPr lang="en-US" dirty="0"/>
              <a:t>F</a:t>
            </a:r>
            <a:r>
              <a:rPr lang="en-US" dirty="0" smtClean="0"/>
              <a:t>unction </a:t>
            </a:r>
            <a:r>
              <a:rPr lang="en-US" dirty="0"/>
              <a:t>D</a:t>
            </a:r>
            <a:r>
              <a:rPr lang="en-US" dirty="0" smtClean="0"/>
              <a:t>esign </a:t>
            </a:r>
            <a:r>
              <a:rPr lang="en-US" dirty="0"/>
              <a:t>P</a:t>
            </a:r>
            <a:r>
              <a:rPr lang="en-US" dirty="0" smtClean="0"/>
              <a:t>attern</a:t>
            </a:r>
            <a:endParaRPr lang="en-US" dirty="0"/>
          </a:p>
        </p:txBody>
      </p:sp>
      <p:sp>
        <p:nvSpPr>
          <p:cNvPr id="5" name="Text Placeholder 4"/>
          <p:cNvSpPr>
            <a:spLocks noGrp="1"/>
          </p:cNvSpPr>
          <p:nvPr>
            <p:ph type="body" idx="1"/>
            <p:custDataLst>
              <p:tags r:id="rId2"/>
            </p:custDataLst>
          </p:nvPr>
        </p:nvSpPr>
        <p:spPr>
          <a:xfrm>
            <a:off x="697230" y="796636"/>
            <a:ext cx="2302155" cy="359867"/>
          </a:xfrm>
        </p:spPr>
        <p:txBody>
          <a:bodyPr>
            <a:normAutofit/>
          </a:bodyPr>
          <a:lstStyle/>
          <a:p>
            <a:r>
              <a:rPr lang="en-US" sz="1600" dirty="0" smtClean="0"/>
              <a:t>Always two parts:</a:t>
            </a:r>
            <a:endParaRPr lang="en-US" sz="1600" dirty="0"/>
          </a:p>
        </p:txBody>
      </p:sp>
      <p:sp>
        <p:nvSpPr>
          <p:cNvPr id="6" name="Content Placeholder 5"/>
          <p:cNvSpPr>
            <a:spLocks noGrp="1"/>
          </p:cNvSpPr>
          <p:nvPr>
            <p:ph sz="half" idx="2"/>
            <p:custDataLst>
              <p:tags r:id="rId3"/>
            </p:custDataLst>
          </p:nvPr>
        </p:nvSpPr>
        <p:spPr>
          <a:xfrm>
            <a:off x="697230" y="1220936"/>
            <a:ext cx="5733826" cy="1595136"/>
          </a:xfrm>
        </p:spPr>
        <p:txBody>
          <a:bodyPr>
            <a:normAutofit/>
          </a:bodyPr>
          <a:lstStyle/>
          <a:p>
            <a:r>
              <a:rPr lang="en-US" sz="1600" b="1" i="1" dirty="0" smtClean="0"/>
              <a:t>Base case:</a:t>
            </a:r>
            <a:endParaRPr lang="en-US" sz="1600" b="1" dirty="0"/>
          </a:p>
          <a:p>
            <a:pPr lvl="1">
              <a:buFont typeface="Arial" pitchFamily="34" charset="0"/>
              <a:buChar char="•"/>
            </a:pPr>
            <a:r>
              <a:rPr lang="en-US" sz="1400" dirty="0" smtClean="0"/>
              <a:t>This problem is so tiny, it’s hardly a problem anymore! Just give answer. </a:t>
            </a:r>
            <a:endParaRPr lang="en-US" sz="1400" dirty="0"/>
          </a:p>
          <a:p>
            <a:pPr lvl="0">
              <a:buClr>
                <a:srgbClr val="8C1515"/>
              </a:buClr>
            </a:pPr>
            <a:r>
              <a:rPr lang="en-US" sz="1600" b="1" i="1" dirty="0" smtClean="0">
                <a:solidFill>
                  <a:srgbClr val="000000"/>
                </a:solidFill>
              </a:rPr>
              <a:t>Recursive case:</a:t>
            </a:r>
            <a:endParaRPr lang="pt-BR" sz="1600" dirty="0" smtClean="0"/>
          </a:p>
          <a:p>
            <a:pPr lvl="1">
              <a:buFont typeface="Arial" pitchFamily="34" charset="0"/>
              <a:buChar char="•"/>
            </a:pPr>
            <a:r>
              <a:rPr lang="pt-BR" sz="1400" dirty="0" smtClean="0"/>
              <a:t>This problem is still a bit large, let’s (1) bite off just one piece, and (2) delegate the remaining work to recursion.</a:t>
            </a:r>
          </a:p>
          <a:p>
            <a:endParaRPr lang="en-US" sz="1600" dirty="0"/>
          </a:p>
        </p:txBody>
      </p:sp>
    </p:spTree>
    <p:extLst>
      <p:ext uri="{BB962C8B-B14F-4D97-AF65-F5344CB8AC3E}">
        <p14:creationId xmlns:p14="http://schemas.microsoft.com/office/powerpoint/2010/main" val="13564242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97230" y="228834"/>
            <a:ext cx="4144047" cy="380048"/>
          </a:xfrm>
        </p:spPr>
        <p:txBody>
          <a:bodyPr/>
          <a:lstStyle/>
          <a:p>
            <a:r>
              <a:rPr lang="en-US" dirty="0" smtClean="0"/>
              <a:t>The recursive function pattern</a:t>
            </a:r>
            <a:endParaRPr lang="en-US" dirty="0"/>
          </a:p>
        </p:txBody>
      </p:sp>
      <p:sp>
        <p:nvSpPr>
          <p:cNvPr id="14" name="Content Placeholder 5"/>
          <p:cNvSpPr>
            <a:spLocks noGrp="1"/>
          </p:cNvSpPr>
          <p:nvPr>
            <p:ph sz="half" idx="2"/>
            <p:custDataLst>
              <p:tags r:id="rId2"/>
            </p:custDataLst>
          </p:nvPr>
        </p:nvSpPr>
        <p:spPr>
          <a:xfrm>
            <a:off x="767131" y="741352"/>
            <a:ext cx="5364728" cy="1595136"/>
          </a:xfrm>
        </p:spPr>
        <p:txBody>
          <a:bodyPr>
            <a:normAutofit/>
          </a:bodyPr>
          <a:lstStyle/>
          <a:p>
            <a:pPr lvl="0">
              <a:buClr>
                <a:srgbClr val="8C1515"/>
              </a:buClr>
            </a:pPr>
            <a:r>
              <a:rPr lang="en-US" sz="1600" b="1" i="1" dirty="0" smtClean="0">
                <a:solidFill>
                  <a:srgbClr val="000000"/>
                </a:solidFill>
              </a:rPr>
              <a:t>Recursive </a:t>
            </a:r>
            <a:r>
              <a:rPr lang="en-US" sz="1600" b="1" i="1" dirty="0">
                <a:solidFill>
                  <a:srgbClr val="000000"/>
                </a:solidFill>
              </a:rPr>
              <a:t>case</a:t>
            </a:r>
            <a:r>
              <a:rPr lang="en-US" sz="1600" b="1" i="1" dirty="0" smtClean="0">
                <a:solidFill>
                  <a:srgbClr val="000000"/>
                </a:solidFill>
              </a:rPr>
              <a:t>:</a:t>
            </a:r>
            <a:endParaRPr lang="pt-BR" sz="1600" dirty="0" smtClean="0"/>
          </a:p>
          <a:p>
            <a:pPr lvl="1">
              <a:buFont typeface="Arial" pitchFamily="34" charset="0"/>
              <a:buChar char="•"/>
            </a:pPr>
            <a:r>
              <a:rPr lang="pt-BR" sz="1400" dirty="0" smtClean="0"/>
              <a:t>This problem is still a bit </a:t>
            </a:r>
            <a:r>
              <a:rPr lang="pt-BR" sz="1400" dirty="0"/>
              <a:t>large, </a:t>
            </a:r>
            <a:r>
              <a:rPr lang="pt-BR" sz="1400" dirty="0" smtClean="0"/>
              <a:t>let’s</a:t>
            </a:r>
            <a:r>
              <a:rPr lang="pt-BR" sz="1400" b="1" dirty="0" smtClean="0"/>
              <a:t> (1) bite </a:t>
            </a:r>
            <a:r>
              <a:rPr lang="pt-BR" sz="1400" b="1" dirty="0"/>
              <a:t>off just one piece</a:t>
            </a:r>
            <a:r>
              <a:rPr lang="pt-BR" sz="1400" dirty="0"/>
              <a:t>, and </a:t>
            </a:r>
            <a:r>
              <a:rPr lang="pt-BR" sz="1400" dirty="0" smtClean="0"/>
              <a:t>(2) delegate the remaining work to recursion.</a:t>
            </a:r>
            <a:endParaRPr lang="pt-BR" sz="1400" dirty="0"/>
          </a:p>
          <a:p>
            <a:endParaRPr lang="en-US" sz="1600" dirty="0"/>
          </a:p>
        </p:txBody>
      </p:sp>
      <p:sp>
        <p:nvSpPr>
          <p:cNvPr id="6" name="Content Placeholder 7"/>
          <p:cNvSpPr txBox="1">
            <a:spLocks/>
          </p:cNvSpPr>
          <p:nvPr>
            <p:custDataLst>
              <p:tags r:id="rId3"/>
            </p:custDataLst>
          </p:nvPr>
        </p:nvSpPr>
        <p:spPr>
          <a:xfrm>
            <a:off x="620152" y="1801866"/>
            <a:ext cx="5901671" cy="1684283"/>
          </a:xfrm>
          <a:prstGeom prst="rect">
            <a:avLst/>
          </a:prstGeom>
        </p:spPr>
        <p:txBody>
          <a:bodyPr vert="horz" lIns="0" tIns="45720" rIns="0" bIns="45720" rtlCol="0">
            <a:noAutofit/>
          </a:bodyPr>
          <a:lstStyle>
            <a:lvl1pPr marL="257175" indent="-257175" algn="l" defTabSz="342900" rtl="0" eaLnBrk="1" fontAlgn="base" hangingPunct="1">
              <a:spcBef>
                <a:spcPct val="20000"/>
              </a:spcBef>
              <a:spcAft>
                <a:spcPct val="0"/>
              </a:spcAft>
              <a:buClr>
                <a:schemeClr val="bg2"/>
              </a:buClr>
              <a:buFont typeface="Wingdings" panose="05000000000000000000" pitchFamily="2" charset="2"/>
              <a:defRPr sz="1350" kern="1200" spc="15">
                <a:solidFill>
                  <a:schemeClr val="tx1"/>
                </a:solidFill>
                <a:latin typeface="+mn-lt"/>
                <a:ea typeface="MS PGothic" panose="020B0600070205080204" pitchFamily="34" charset="-128"/>
                <a:cs typeface="ＭＳ Ｐゴシック" charset="0"/>
              </a:defRPr>
            </a:lvl1pPr>
            <a:lvl2pPr marL="216694" indent="-216694" algn="l" defTabSz="342900" rtl="0" eaLnBrk="1" fontAlgn="base" hangingPunct="1">
              <a:spcBef>
                <a:spcPct val="20000"/>
              </a:spcBef>
              <a:spcAft>
                <a:spcPct val="0"/>
              </a:spcAft>
              <a:buClr>
                <a:schemeClr val="bg2"/>
              </a:buClr>
              <a:buFont typeface="Wingdings" panose="05000000000000000000" pitchFamily="2" charset="2"/>
              <a:buChar char="§"/>
              <a:defRPr sz="1125" kern="1200">
                <a:solidFill>
                  <a:srgbClr val="595959"/>
                </a:solidFill>
                <a:latin typeface="+mn-lt"/>
                <a:ea typeface="MS PGothic" panose="020B0600070205080204" pitchFamily="34" charset="-128"/>
                <a:cs typeface="+mn-cs"/>
              </a:defRPr>
            </a:lvl2pPr>
            <a:lvl3pPr marL="427435" indent="-169069" algn="l" defTabSz="342900" rtl="0" eaLnBrk="1" fontAlgn="base" hangingPunct="1">
              <a:spcBef>
                <a:spcPct val="20000"/>
              </a:spcBef>
              <a:spcAft>
                <a:spcPct val="0"/>
              </a:spcAft>
              <a:buClr>
                <a:schemeClr val="bg2"/>
              </a:buClr>
              <a:buSzPct val="102000"/>
              <a:buFont typeface="Source Sans Pro" pitchFamily="1" charset="0"/>
              <a:buChar char="›"/>
              <a:defRPr sz="1013" kern="1200">
                <a:solidFill>
                  <a:srgbClr val="595959"/>
                </a:solidFill>
                <a:latin typeface="+mn-lt"/>
                <a:ea typeface="MS PGothic" panose="020B0600070205080204" pitchFamily="34" charset="-128"/>
                <a:cs typeface="+mn-cs"/>
              </a:defRPr>
            </a:lvl3pPr>
            <a:lvl4pPr marL="685800" indent="-170260" algn="l" defTabSz="342900" rtl="0" eaLnBrk="1" fontAlgn="base" hangingPunct="1">
              <a:spcBef>
                <a:spcPct val="20000"/>
              </a:spcBef>
              <a:spcAft>
                <a:spcPct val="0"/>
              </a:spcAft>
              <a:buClr>
                <a:schemeClr val="bg2"/>
              </a:buClr>
              <a:buFont typeface="Arial" panose="020B0604020202020204" pitchFamily="34" charset="0"/>
              <a:buChar char="•"/>
              <a:defRPr sz="900" kern="1200">
                <a:solidFill>
                  <a:srgbClr val="595959"/>
                </a:solidFill>
                <a:latin typeface="+mn-lt"/>
                <a:ea typeface="MS PGothic" panose="020B0600070205080204" pitchFamily="34" charset="-128"/>
                <a:cs typeface="+mn-cs"/>
              </a:defRPr>
            </a:lvl4pPr>
            <a:lvl5pPr marL="944166" indent="-170260" algn="l" defTabSz="342900" rtl="0" eaLnBrk="1" fontAlgn="base" hangingPunct="1">
              <a:spcBef>
                <a:spcPct val="20000"/>
              </a:spcBef>
              <a:spcAft>
                <a:spcPct val="0"/>
              </a:spcAft>
              <a:buClr>
                <a:schemeClr val="bg2"/>
              </a:buClr>
              <a:buFont typeface="Source Sans Pro" pitchFamily="1" charset="0"/>
              <a:buChar char="–"/>
              <a:defRPr sz="900" kern="1200">
                <a:solidFill>
                  <a:srgbClr val="595959"/>
                </a:solidFill>
                <a:latin typeface="+mn-lt"/>
                <a:ea typeface="MS PGothic" panose="020B0600070205080204" pitchFamily="34" charset="-128"/>
                <a:cs typeface="+mn-cs"/>
              </a:defRPr>
            </a:lvl5pPr>
            <a:lvl6pPr marL="1885950" indent="-171450" algn="l" defTabSz="342900" rtl="0" eaLnBrk="1" latinLnBrk="0" hangingPunct="1">
              <a:spcBef>
                <a:spcPct val="20000"/>
              </a:spcBef>
              <a:buFont typeface="Arial"/>
              <a:buChar char="•"/>
              <a:defRPr sz="9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9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9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900" kern="1200">
                <a:solidFill>
                  <a:schemeClr val="tx1"/>
                </a:solidFill>
                <a:latin typeface="+mn-lt"/>
                <a:ea typeface="+mn-ea"/>
                <a:cs typeface="+mn-cs"/>
              </a:defRPr>
            </a:lvl9pPr>
          </a:lstStyle>
          <a:p>
            <a:pPr marL="38576" indent="0"/>
            <a:r>
              <a:rPr lang="en-US" sz="1400" b="1" dirty="0" err="1" smtClean="0">
                <a:latin typeface="Consolas" panose="020B0609020204030204" pitchFamily="49" charset="0"/>
                <a:cs typeface="Consolas" panose="020B0609020204030204" pitchFamily="49" charset="0"/>
              </a:rPr>
              <a:t>int</a:t>
            </a:r>
            <a:r>
              <a:rPr lang="en-US" sz="1400" b="1" dirty="0" smtClean="0">
                <a:latin typeface="Consolas" panose="020B0609020204030204" pitchFamily="49" charset="0"/>
                <a:cs typeface="Consolas" panose="020B0609020204030204" pitchFamily="49" charset="0"/>
              </a:rPr>
              <a:t> factorial(</a:t>
            </a:r>
            <a:r>
              <a:rPr lang="en-US" sz="1400" b="1" dirty="0" err="1" smtClean="0">
                <a:latin typeface="Consolas" panose="020B0609020204030204" pitchFamily="49" charset="0"/>
                <a:cs typeface="Consolas" panose="020B0609020204030204" pitchFamily="49" charset="0"/>
              </a:rPr>
              <a:t>int</a:t>
            </a:r>
            <a:r>
              <a:rPr lang="en-US" sz="1400" b="1" dirty="0" smtClean="0">
                <a:latin typeface="Consolas" panose="020B0609020204030204" pitchFamily="49" charset="0"/>
                <a:cs typeface="Consolas" panose="020B0609020204030204" pitchFamily="49" charset="0"/>
              </a:rPr>
              <a:t> n) { </a:t>
            </a:r>
          </a:p>
          <a:p>
            <a:pPr marL="38576" indent="0"/>
            <a:r>
              <a:rPr lang="en-US" sz="1400" b="1" dirty="0" smtClean="0">
                <a:latin typeface="Consolas" panose="020B0609020204030204" pitchFamily="49" charset="0"/>
                <a:cs typeface="Consolas" panose="020B0609020204030204" pitchFamily="49" charset="0"/>
              </a:rPr>
              <a:t>    if (n == 1) {  </a:t>
            </a:r>
            <a:r>
              <a:rPr lang="en-US" sz="1400" dirty="0" smtClean="0">
                <a:solidFill>
                  <a:srgbClr val="0070C0"/>
                </a:solidFill>
                <a:latin typeface="Consolas" panose="020B0609020204030204" pitchFamily="49" charset="0"/>
              </a:rPr>
              <a:t>// Easy! Return trivial answer</a:t>
            </a:r>
            <a:endParaRPr lang="en-US" sz="1400" b="1" dirty="0" smtClean="0">
              <a:latin typeface="Consolas" panose="020B0609020204030204" pitchFamily="49" charset="0"/>
              <a:cs typeface="Consolas" panose="020B0609020204030204" pitchFamily="49" charset="0"/>
            </a:endParaRPr>
          </a:p>
          <a:p>
            <a:pPr marL="38576" indent="0"/>
            <a:r>
              <a:rPr lang="en-US" sz="1400" b="1" dirty="0" smtClean="0">
                <a:latin typeface="Consolas" panose="020B0609020204030204" pitchFamily="49" charset="0"/>
                <a:cs typeface="Consolas" panose="020B0609020204030204" pitchFamily="49" charset="0"/>
              </a:rPr>
              <a:t>        return 1;</a:t>
            </a:r>
          </a:p>
          <a:p>
            <a:pPr marL="38576" indent="0"/>
            <a:r>
              <a:rPr lang="en-US" sz="1400" b="1" dirty="0" smtClean="0">
                <a:solidFill>
                  <a:schemeClr val="bg2"/>
                </a:solidFill>
                <a:latin typeface="Consolas" panose="020B0609020204030204" pitchFamily="49" charset="0"/>
                <a:cs typeface="Consolas" panose="020B0609020204030204" pitchFamily="49" charset="0"/>
              </a:rPr>
              <a:t>    } else {  </a:t>
            </a:r>
            <a:r>
              <a:rPr lang="pt-BR" sz="1400" dirty="0" smtClean="0">
                <a:solidFill>
                  <a:srgbClr val="00B050"/>
                </a:solidFill>
                <a:latin typeface="Consolas" panose="020B0609020204030204" pitchFamily="49" charset="0"/>
              </a:rPr>
              <a:t>// Not easy enough to finish yet! </a:t>
            </a:r>
            <a:endParaRPr lang="en-US" sz="1400" b="1" dirty="0" smtClean="0">
              <a:solidFill>
                <a:schemeClr val="bg2"/>
              </a:solidFill>
              <a:latin typeface="Consolas" panose="020B0609020204030204" pitchFamily="49" charset="0"/>
              <a:cs typeface="Consolas" panose="020B0609020204030204" pitchFamily="49" charset="0"/>
            </a:endParaRPr>
          </a:p>
          <a:p>
            <a:pPr marL="38576" indent="0"/>
            <a:r>
              <a:rPr lang="en-US" sz="1400" b="1" dirty="0" smtClean="0">
                <a:solidFill>
                  <a:schemeClr val="bg2"/>
                </a:solidFill>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return n * </a:t>
            </a:r>
            <a:r>
              <a:rPr lang="en-US" sz="1400" b="1" dirty="0" smtClean="0">
                <a:solidFill>
                  <a:schemeClr val="bg2"/>
                </a:solidFill>
                <a:latin typeface="Consolas" panose="020B0609020204030204" pitchFamily="49" charset="0"/>
                <a:cs typeface="Consolas" panose="020B0609020204030204" pitchFamily="49" charset="0"/>
              </a:rPr>
              <a:t>factorial(n - 1); </a:t>
            </a:r>
          </a:p>
          <a:p>
            <a:pPr marL="38576" indent="0"/>
            <a:r>
              <a:rPr lang="en-US" sz="1400" b="1" dirty="0" smtClean="0">
                <a:solidFill>
                  <a:schemeClr val="bg2"/>
                </a:solidFill>
                <a:latin typeface="Consolas" panose="020B0609020204030204" pitchFamily="49" charset="0"/>
                <a:cs typeface="Consolas" panose="020B0609020204030204" pitchFamily="49" charset="0"/>
              </a:rPr>
              <a:t>    }</a:t>
            </a:r>
            <a:endParaRPr lang="en-US" sz="1400" b="1" dirty="0" smtClean="0">
              <a:latin typeface="Consolas" panose="020B0609020204030204" pitchFamily="49" charset="0"/>
              <a:cs typeface="Consolas" panose="020B0609020204030204" pitchFamily="49" charset="0"/>
            </a:endParaRPr>
          </a:p>
          <a:p>
            <a:pPr marL="38576" indent="0"/>
            <a:r>
              <a:rPr lang="en-US" sz="1400" b="1" dirty="0" smtClean="0">
                <a:latin typeface="Consolas" panose="020B0609020204030204" pitchFamily="49" charset="0"/>
                <a:cs typeface="Consolas" panose="020B0609020204030204" pitchFamily="49" charset="0"/>
              </a:rPr>
              <a:t>}</a:t>
            </a:r>
          </a:p>
        </p:txBody>
      </p:sp>
      <p:sp>
        <p:nvSpPr>
          <p:cNvPr id="19" name="Rectangular Callout 18"/>
          <p:cNvSpPr/>
          <p:nvPr/>
        </p:nvSpPr>
        <p:spPr>
          <a:xfrm>
            <a:off x="1044625" y="3404077"/>
            <a:ext cx="2330425" cy="881756"/>
          </a:xfrm>
          <a:prstGeom prst="wedgeRectCallout">
            <a:avLst>
              <a:gd name="adj1" fmla="val 6678"/>
              <a:gd name="adj2" fmla="val -6965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Do </a:t>
            </a:r>
            <a:r>
              <a:rPr lang="en-US" sz="1400" u="sng" dirty="0" smtClean="0"/>
              <a:t>one</a:t>
            </a:r>
            <a:r>
              <a:rPr lang="en-US" sz="1400" dirty="0" smtClean="0"/>
              <a:t> of the many, many multiplications required for factorial.</a:t>
            </a:r>
            <a:endParaRPr lang="en-US" sz="1400" dirty="0"/>
          </a:p>
        </p:txBody>
      </p:sp>
      <p:sp>
        <p:nvSpPr>
          <p:cNvPr id="20" name="Oval 19"/>
          <p:cNvSpPr/>
          <p:nvPr/>
        </p:nvSpPr>
        <p:spPr>
          <a:xfrm>
            <a:off x="1981793" y="2807243"/>
            <a:ext cx="470593" cy="384262"/>
          </a:xfrm>
          <a:prstGeom prst="ellipse">
            <a:avLst/>
          </a:prstGeom>
          <a:noFill/>
          <a:ln w="762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8342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97230" y="228834"/>
            <a:ext cx="4144047" cy="380048"/>
          </a:xfrm>
        </p:spPr>
        <p:txBody>
          <a:bodyPr/>
          <a:lstStyle/>
          <a:p>
            <a:r>
              <a:rPr lang="en-US" dirty="0" smtClean="0"/>
              <a:t>The recursive function pattern</a:t>
            </a:r>
            <a:endParaRPr lang="en-US" dirty="0"/>
          </a:p>
        </p:txBody>
      </p:sp>
      <p:sp>
        <p:nvSpPr>
          <p:cNvPr id="14" name="Content Placeholder 5"/>
          <p:cNvSpPr>
            <a:spLocks noGrp="1"/>
          </p:cNvSpPr>
          <p:nvPr>
            <p:ph sz="half" idx="2"/>
            <p:custDataLst>
              <p:tags r:id="rId2"/>
            </p:custDataLst>
          </p:nvPr>
        </p:nvSpPr>
        <p:spPr>
          <a:xfrm>
            <a:off x="767131" y="741352"/>
            <a:ext cx="5303372" cy="1595136"/>
          </a:xfrm>
        </p:spPr>
        <p:txBody>
          <a:bodyPr>
            <a:normAutofit/>
          </a:bodyPr>
          <a:lstStyle/>
          <a:p>
            <a:pPr lvl="0">
              <a:buClr>
                <a:srgbClr val="8C1515"/>
              </a:buClr>
            </a:pPr>
            <a:r>
              <a:rPr lang="en-US" sz="1600" b="1" i="1" dirty="0" smtClean="0">
                <a:solidFill>
                  <a:srgbClr val="000000"/>
                </a:solidFill>
              </a:rPr>
              <a:t>Recursive </a:t>
            </a:r>
            <a:r>
              <a:rPr lang="en-US" sz="1600" b="1" i="1" dirty="0">
                <a:solidFill>
                  <a:srgbClr val="000000"/>
                </a:solidFill>
              </a:rPr>
              <a:t>case</a:t>
            </a:r>
            <a:r>
              <a:rPr lang="en-US" sz="1600" b="1" i="1" dirty="0" smtClean="0">
                <a:solidFill>
                  <a:srgbClr val="000000"/>
                </a:solidFill>
              </a:rPr>
              <a:t>:</a:t>
            </a:r>
            <a:endParaRPr lang="pt-BR" sz="1600" dirty="0" smtClean="0"/>
          </a:p>
          <a:p>
            <a:pPr lvl="1">
              <a:buFont typeface="Arial" pitchFamily="34" charset="0"/>
              <a:buChar char="•"/>
            </a:pPr>
            <a:r>
              <a:rPr lang="pt-BR" sz="1400" dirty="0"/>
              <a:t>This problem is still a bit large, let’s (1) bite off just one piece, and </a:t>
            </a:r>
            <a:r>
              <a:rPr lang="pt-BR" sz="1400" b="1" dirty="0"/>
              <a:t>(2) delegate the remaining work to recursion</a:t>
            </a:r>
            <a:r>
              <a:rPr lang="pt-BR" sz="1400" dirty="0"/>
              <a:t>.</a:t>
            </a:r>
          </a:p>
          <a:p>
            <a:endParaRPr lang="en-US" sz="1600" dirty="0"/>
          </a:p>
        </p:txBody>
      </p:sp>
      <p:sp>
        <p:nvSpPr>
          <p:cNvPr id="6" name="Content Placeholder 7"/>
          <p:cNvSpPr txBox="1">
            <a:spLocks/>
          </p:cNvSpPr>
          <p:nvPr>
            <p:custDataLst>
              <p:tags r:id="rId3"/>
            </p:custDataLst>
          </p:nvPr>
        </p:nvSpPr>
        <p:spPr>
          <a:xfrm>
            <a:off x="620152" y="1801866"/>
            <a:ext cx="5901671" cy="1684283"/>
          </a:xfrm>
          <a:prstGeom prst="rect">
            <a:avLst/>
          </a:prstGeom>
        </p:spPr>
        <p:txBody>
          <a:bodyPr vert="horz" lIns="0" tIns="45720" rIns="0" bIns="45720" rtlCol="0">
            <a:noAutofit/>
          </a:bodyPr>
          <a:lstStyle>
            <a:lvl1pPr marL="257175" indent="-257175" algn="l" defTabSz="342900" rtl="0" eaLnBrk="1" fontAlgn="base" hangingPunct="1">
              <a:spcBef>
                <a:spcPct val="20000"/>
              </a:spcBef>
              <a:spcAft>
                <a:spcPct val="0"/>
              </a:spcAft>
              <a:buClr>
                <a:schemeClr val="bg2"/>
              </a:buClr>
              <a:buFont typeface="Wingdings" panose="05000000000000000000" pitchFamily="2" charset="2"/>
              <a:defRPr sz="1350" kern="1200" spc="15">
                <a:solidFill>
                  <a:schemeClr val="tx1"/>
                </a:solidFill>
                <a:latin typeface="+mn-lt"/>
                <a:ea typeface="MS PGothic" panose="020B0600070205080204" pitchFamily="34" charset="-128"/>
                <a:cs typeface="ＭＳ Ｐゴシック" charset="0"/>
              </a:defRPr>
            </a:lvl1pPr>
            <a:lvl2pPr marL="216694" indent="-216694" algn="l" defTabSz="342900" rtl="0" eaLnBrk="1" fontAlgn="base" hangingPunct="1">
              <a:spcBef>
                <a:spcPct val="20000"/>
              </a:spcBef>
              <a:spcAft>
                <a:spcPct val="0"/>
              </a:spcAft>
              <a:buClr>
                <a:schemeClr val="bg2"/>
              </a:buClr>
              <a:buFont typeface="Wingdings" panose="05000000000000000000" pitchFamily="2" charset="2"/>
              <a:buChar char="§"/>
              <a:defRPr sz="1125" kern="1200">
                <a:solidFill>
                  <a:srgbClr val="595959"/>
                </a:solidFill>
                <a:latin typeface="+mn-lt"/>
                <a:ea typeface="MS PGothic" panose="020B0600070205080204" pitchFamily="34" charset="-128"/>
                <a:cs typeface="+mn-cs"/>
              </a:defRPr>
            </a:lvl2pPr>
            <a:lvl3pPr marL="427435" indent="-169069" algn="l" defTabSz="342900" rtl="0" eaLnBrk="1" fontAlgn="base" hangingPunct="1">
              <a:spcBef>
                <a:spcPct val="20000"/>
              </a:spcBef>
              <a:spcAft>
                <a:spcPct val="0"/>
              </a:spcAft>
              <a:buClr>
                <a:schemeClr val="bg2"/>
              </a:buClr>
              <a:buSzPct val="102000"/>
              <a:buFont typeface="Source Sans Pro" pitchFamily="1" charset="0"/>
              <a:buChar char="›"/>
              <a:defRPr sz="1013" kern="1200">
                <a:solidFill>
                  <a:srgbClr val="595959"/>
                </a:solidFill>
                <a:latin typeface="+mn-lt"/>
                <a:ea typeface="MS PGothic" panose="020B0600070205080204" pitchFamily="34" charset="-128"/>
                <a:cs typeface="+mn-cs"/>
              </a:defRPr>
            </a:lvl3pPr>
            <a:lvl4pPr marL="685800" indent="-170260" algn="l" defTabSz="342900" rtl="0" eaLnBrk="1" fontAlgn="base" hangingPunct="1">
              <a:spcBef>
                <a:spcPct val="20000"/>
              </a:spcBef>
              <a:spcAft>
                <a:spcPct val="0"/>
              </a:spcAft>
              <a:buClr>
                <a:schemeClr val="bg2"/>
              </a:buClr>
              <a:buFont typeface="Arial" panose="020B0604020202020204" pitchFamily="34" charset="0"/>
              <a:buChar char="•"/>
              <a:defRPr sz="900" kern="1200">
                <a:solidFill>
                  <a:srgbClr val="595959"/>
                </a:solidFill>
                <a:latin typeface="+mn-lt"/>
                <a:ea typeface="MS PGothic" panose="020B0600070205080204" pitchFamily="34" charset="-128"/>
                <a:cs typeface="+mn-cs"/>
              </a:defRPr>
            </a:lvl4pPr>
            <a:lvl5pPr marL="944166" indent="-170260" algn="l" defTabSz="342900" rtl="0" eaLnBrk="1" fontAlgn="base" hangingPunct="1">
              <a:spcBef>
                <a:spcPct val="20000"/>
              </a:spcBef>
              <a:spcAft>
                <a:spcPct val="0"/>
              </a:spcAft>
              <a:buClr>
                <a:schemeClr val="bg2"/>
              </a:buClr>
              <a:buFont typeface="Source Sans Pro" pitchFamily="1" charset="0"/>
              <a:buChar char="–"/>
              <a:defRPr sz="900" kern="1200">
                <a:solidFill>
                  <a:srgbClr val="595959"/>
                </a:solidFill>
                <a:latin typeface="+mn-lt"/>
                <a:ea typeface="MS PGothic" panose="020B0600070205080204" pitchFamily="34" charset="-128"/>
                <a:cs typeface="+mn-cs"/>
              </a:defRPr>
            </a:lvl5pPr>
            <a:lvl6pPr marL="1885950" indent="-171450" algn="l" defTabSz="342900" rtl="0" eaLnBrk="1" latinLnBrk="0" hangingPunct="1">
              <a:spcBef>
                <a:spcPct val="20000"/>
              </a:spcBef>
              <a:buFont typeface="Arial"/>
              <a:buChar char="•"/>
              <a:defRPr sz="9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9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9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900" kern="1200">
                <a:solidFill>
                  <a:schemeClr val="tx1"/>
                </a:solidFill>
                <a:latin typeface="+mn-lt"/>
                <a:ea typeface="+mn-ea"/>
                <a:cs typeface="+mn-cs"/>
              </a:defRPr>
            </a:lvl9pPr>
          </a:lstStyle>
          <a:p>
            <a:pPr marL="38576" indent="0"/>
            <a:r>
              <a:rPr lang="en-US" sz="1400" b="1" dirty="0" err="1" smtClean="0">
                <a:latin typeface="Consolas" panose="020B0609020204030204" pitchFamily="49" charset="0"/>
                <a:cs typeface="Consolas" panose="020B0609020204030204" pitchFamily="49" charset="0"/>
              </a:rPr>
              <a:t>int</a:t>
            </a:r>
            <a:r>
              <a:rPr lang="en-US" sz="1400" b="1" dirty="0" smtClean="0">
                <a:latin typeface="Consolas" panose="020B0609020204030204" pitchFamily="49" charset="0"/>
                <a:cs typeface="Consolas" panose="020B0609020204030204" pitchFamily="49" charset="0"/>
              </a:rPr>
              <a:t> factorial(</a:t>
            </a:r>
            <a:r>
              <a:rPr lang="en-US" sz="1400" b="1" dirty="0" err="1" smtClean="0">
                <a:latin typeface="Consolas" panose="020B0609020204030204" pitchFamily="49" charset="0"/>
                <a:cs typeface="Consolas" panose="020B0609020204030204" pitchFamily="49" charset="0"/>
              </a:rPr>
              <a:t>int</a:t>
            </a:r>
            <a:r>
              <a:rPr lang="en-US" sz="1400" b="1" dirty="0" smtClean="0">
                <a:latin typeface="Consolas" panose="020B0609020204030204" pitchFamily="49" charset="0"/>
                <a:cs typeface="Consolas" panose="020B0609020204030204" pitchFamily="49" charset="0"/>
              </a:rPr>
              <a:t> n) { </a:t>
            </a:r>
          </a:p>
          <a:p>
            <a:pPr marL="38576" indent="0"/>
            <a:r>
              <a:rPr lang="en-US" sz="1400" b="1" dirty="0" smtClean="0">
                <a:latin typeface="Consolas" panose="020B0609020204030204" pitchFamily="49" charset="0"/>
                <a:cs typeface="Consolas" panose="020B0609020204030204" pitchFamily="49" charset="0"/>
              </a:rPr>
              <a:t>    if (n == 1) {  </a:t>
            </a:r>
            <a:r>
              <a:rPr lang="en-US" sz="1400" dirty="0" smtClean="0">
                <a:solidFill>
                  <a:srgbClr val="0070C0"/>
                </a:solidFill>
                <a:latin typeface="Consolas" panose="020B0609020204030204" pitchFamily="49" charset="0"/>
              </a:rPr>
              <a:t>// Easy! Return trivial answer</a:t>
            </a:r>
            <a:endParaRPr lang="en-US" sz="1400" b="1" dirty="0" smtClean="0">
              <a:latin typeface="Consolas" panose="020B0609020204030204" pitchFamily="49" charset="0"/>
              <a:cs typeface="Consolas" panose="020B0609020204030204" pitchFamily="49" charset="0"/>
            </a:endParaRPr>
          </a:p>
          <a:p>
            <a:pPr marL="38576" indent="0"/>
            <a:r>
              <a:rPr lang="en-US" sz="1400" b="1" dirty="0" smtClean="0">
                <a:latin typeface="Consolas" panose="020B0609020204030204" pitchFamily="49" charset="0"/>
                <a:cs typeface="Consolas" panose="020B0609020204030204" pitchFamily="49" charset="0"/>
              </a:rPr>
              <a:t>        return 1;</a:t>
            </a:r>
          </a:p>
          <a:p>
            <a:pPr marL="38576" indent="0"/>
            <a:r>
              <a:rPr lang="en-US" sz="1400" b="1" dirty="0" smtClean="0">
                <a:solidFill>
                  <a:schemeClr val="bg2"/>
                </a:solidFill>
                <a:latin typeface="Consolas" panose="020B0609020204030204" pitchFamily="49" charset="0"/>
                <a:cs typeface="Consolas" panose="020B0609020204030204" pitchFamily="49" charset="0"/>
              </a:rPr>
              <a:t>    } else {  </a:t>
            </a:r>
            <a:r>
              <a:rPr lang="pt-BR" sz="1400" dirty="0" smtClean="0">
                <a:solidFill>
                  <a:srgbClr val="00B050"/>
                </a:solidFill>
                <a:latin typeface="Consolas" panose="020B0609020204030204" pitchFamily="49" charset="0"/>
              </a:rPr>
              <a:t>// Not easy enough to finish yet! </a:t>
            </a:r>
            <a:endParaRPr lang="en-US" sz="1400" b="1" dirty="0" smtClean="0">
              <a:solidFill>
                <a:schemeClr val="bg2"/>
              </a:solidFill>
              <a:latin typeface="Consolas" panose="020B0609020204030204" pitchFamily="49" charset="0"/>
              <a:cs typeface="Consolas" panose="020B0609020204030204" pitchFamily="49" charset="0"/>
            </a:endParaRPr>
          </a:p>
          <a:p>
            <a:pPr marL="38576" indent="0"/>
            <a:r>
              <a:rPr lang="en-US" sz="1400" b="1" dirty="0" smtClean="0">
                <a:solidFill>
                  <a:schemeClr val="bg2"/>
                </a:solidFill>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return n * </a:t>
            </a:r>
            <a:r>
              <a:rPr lang="en-US" sz="1400" b="1" dirty="0" smtClean="0">
                <a:solidFill>
                  <a:schemeClr val="bg2"/>
                </a:solidFill>
                <a:latin typeface="Consolas" panose="020B0609020204030204" pitchFamily="49" charset="0"/>
                <a:cs typeface="Consolas" panose="020B0609020204030204" pitchFamily="49" charset="0"/>
              </a:rPr>
              <a:t>factorial(n - 1); </a:t>
            </a:r>
          </a:p>
          <a:p>
            <a:pPr marL="38576" indent="0"/>
            <a:r>
              <a:rPr lang="en-US" sz="1400" b="1" dirty="0" smtClean="0">
                <a:solidFill>
                  <a:schemeClr val="bg2"/>
                </a:solidFill>
                <a:latin typeface="Consolas" panose="020B0609020204030204" pitchFamily="49" charset="0"/>
                <a:cs typeface="Consolas" panose="020B0609020204030204" pitchFamily="49" charset="0"/>
              </a:rPr>
              <a:t>    }</a:t>
            </a:r>
            <a:endParaRPr lang="en-US" sz="1400" b="1" dirty="0" smtClean="0">
              <a:latin typeface="Consolas" panose="020B0609020204030204" pitchFamily="49" charset="0"/>
              <a:cs typeface="Consolas" panose="020B0609020204030204" pitchFamily="49" charset="0"/>
            </a:endParaRPr>
          </a:p>
          <a:p>
            <a:pPr marL="38576" indent="0"/>
            <a:r>
              <a:rPr lang="en-US" sz="1400" b="1" dirty="0" smtClean="0">
                <a:latin typeface="Consolas" panose="020B0609020204030204" pitchFamily="49" charset="0"/>
                <a:cs typeface="Consolas" panose="020B0609020204030204" pitchFamily="49" charset="0"/>
              </a:rPr>
              <a:t>}</a:t>
            </a:r>
          </a:p>
        </p:txBody>
      </p:sp>
      <p:sp>
        <p:nvSpPr>
          <p:cNvPr id="7" name="Oval 6"/>
          <p:cNvSpPr/>
          <p:nvPr/>
        </p:nvSpPr>
        <p:spPr>
          <a:xfrm>
            <a:off x="2405007" y="2751344"/>
            <a:ext cx="1874519" cy="475450"/>
          </a:xfrm>
          <a:prstGeom prst="ellipse">
            <a:avLst/>
          </a:prstGeom>
          <a:noFill/>
          <a:ln w="762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0" name="Rectangular Callout 9"/>
          <p:cNvSpPr/>
          <p:nvPr/>
        </p:nvSpPr>
        <p:spPr>
          <a:xfrm>
            <a:off x="3481027" y="3486149"/>
            <a:ext cx="2085831" cy="1027142"/>
          </a:xfrm>
          <a:prstGeom prst="wedgeRectCallout">
            <a:avLst>
              <a:gd name="adj1" fmla="val -31546"/>
              <a:gd name="adj2" fmla="val -7101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dirty="0" smtClean="0"/>
              <a:t>Delegate all the other multiplications to the recursive call.</a:t>
            </a:r>
            <a:endParaRPr lang="en-US" sz="1400" dirty="0"/>
          </a:p>
        </p:txBody>
      </p:sp>
      <p:sp>
        <p:nvSpPr>
          <p:cNvPr id="21" name="Rectangular Callout 20"/>
          <p:cNvSpPr/>
          <p:nvPr/>
        </p:nvSpPr>
        <p:spPr>
          <a:xfrm>
            <a:off x="1044625" y="3404077"/>
            <a:ext cx="2330425" cy="881756"/>
          </a:xfrm>
          <a:prstGeom prst="wedgeRectCallout">
            <a:avLst>
              <a:gd name="adj1" fmla="val 6678"/>
              <a:gd name="adj2" fmla="val -6965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Do </a:t>
            </a:r>
            <a:r>
              <a:rPr lang="en-US" sz="1400" u="sng" dirty="0" smtClean="0"/>
              <a:t>one</a:t>
            </a:r>
            <a:r>
              <a:rPr lang="en-US" sz="1400" dirty="0" smtClean="0"/>
              <a:t> of the many, many multiplications required for factorial.</a:t>
            </a:r>
            <a:endParaRPr lang="en-US" sz="1400" dirty="0"/>
          </a:p>
        </p:txBody>
      </p:sp>
      <p:sp>
        <p:nvSpPr>
          <p:cNvPr id="22" name="Oval 21"/>
          <p:cNvSpPr/>
          <p:nvPr/>
        </p:nvSpPr>
        <p:spPr>
          <a:xfrm>
            <a:off x="1981793" y="2807243"/>
            <a:ext cx="470593" cy="384262"/>
          </a:xfrm>
          <a:prstGeom prst="ellipse">
            <a:avLst/>
          </a:prstGeom>
          <a:noFill/>
          <a:ln w="762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4531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Digging deeper in the recursion</a:t>
            </a:r>
            <a:endParaRPr lang="en-US" dirty="0"/>
          </a:p>
        </p:txBody>
      </p:sp>
      <p:sp>
        <p:nvSpPr>
          <p:cNvPr id="9" name="Text Placeholder 8"/>
          <p:cNvSpPr>
            <a:spLocks noGrp="1"/>
          </p:cNvSpPr>
          <p:nvPr>
            <p:ph type="body" idx="1"/>
            <p:custDataLst>
              <p:tags r:id="rId2"/>
            </p:custDataLst>
          </p:nvPr>
        </p:nvSpPr>
        <p:spPr/>
        <p:txBody>
          <a:bodyPr/>
          <a:lstStyle/>
          <a:p>
            <a:r>
              <a:rPr lang="en-US" dirty="0" smtClean="0"/>
              <a:t>Looking at how recursion works “under the hood”</a:t>
            </a:r>
          </a:p>
        </p:txBody>
      </p:sp>
      <p:sp>
        <p:nvSpPr>
          <p:cNvPr id="7" name="Slide Number Placeholder 6"/>
          <p:cNvSpPr>
            <a:spLocks noGrp="1"/>
          </p:cNvSpPr>
          <p:nvPr>
            <p:ph type="sldNum" sz="quarter" idx="12"/>
            <p:custDataLst>
              <p:tags r:id="rId3"/>
            </p:custDataLst>
          </p:nvPr>
        </p:nvSpPr>
        <p:spPr/>
        <p:txBody>
          <a:bodyPr/>
          <a:lstStyle/>
          <a:p>
            <a:fld id="{BD5B7778-A611-4872-8891-91482CF4CF2A}" type="slidenum">
              <a:rPr lang="en-US" smtClean="0"/>
              <a:pPr/>
              <a:t>11</a:t>
            </a:fld>
            <a:endParaRPr lang="en-US"/>
          </a:p>
        </p:txBody>
      </p:sp>
    </p:spTree>
    <p:extLst>
      <p:ext uri="{BB962C8B-B14F-4D97-AF65-F5344CB8AC3E}">
        <p14:creationId xmlns:p14="http://schemas.microsoft.com/office/powerpoint/2010/main" val="661197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97230" y="319602"/>
            <a:ext cx="4144047" cy="380048"/>
          </a:xfrm>
        </p:spPr>
        <p:txBody>
          <a:bodyPr/>
          <a:lstStyle/>
          <a:p>
            <a:r>
              <a:rPr lang="en-US" dirty="0" smtClean="0"/>
              <a:t>Factorial!</a:t>
            </a:r>
            <a:endParaRPr lang="en-US" dirty="0"/>
          </a:p>
        </p:txBody>
      </p:sp>
      <p:sp>
        <p:nvSpPr>
          <p:cNvPr id="9" name="Rectangle 8"/>
          <p:cNvSpPr/>
          <p:nvPr>
            <p:custDataLst>
              <p:tags r:id="rId2"/>
            </p:custDataLst>
          </p:nvPr>
        </p:nvSpPr>
        <p:spPr>
          <a:xfrm>
            <a:off x="492162" y="2944516"/>
            <a:ext cx="6096896" cy="1754326"/>
          </a:xfrm>
          <a:prstGeom prst="rect">
            <a:avLst/>
          </a:prstGeom>
        </p:spPr>
        <p:txBody>
          <a:bodyPr wrap="square">
            <a:spAutoFit/>
          </a:bodyPr>
          <a:lstStyle/>
          <a:p>
            <a:pPr marL="38576"/>
            <a:r>
              <a:rPr lang="en-US" dirty="0" smtClean="0"/>
              <a:t>What is the </a:t>
            </a:r>
            <a:r>
              <a:rPr lang="en-US" b="1" dirty="0" smtClean="0"/>
              <a:t>third</a:t>
            </a:r>
            <a:r>
              <a:rPr lang="en-US" dirty="0" smtClean="0"/>
              <a:t> thing </a:t>
            </a:r>
            <a:r>
              <a:rPr lang="en-US" b="1" dirty="0" smtClean="0"/>
              <a:t>printed</a:t>
            </a:r>
            <a:r>
              <a:rPr lang="en-US" dirty="0" smtClean="0"/>
              <a:t> when we call </a:t>
            </a:r>
            <a:r>
              <a:rPr lang="en-US" dirty="0" smtClean="0">
                <a:latin typeface="Consolas" panose="020B0609020204030204" pitchFamily="49" charset="0"/>
              </a:rPr>
              <a:t>factorial(4)</a:t>
            </a:r>
            <a:r>
              <a:rPr lang="en-US" dirty="0" smtClean="0"/>
              <a:t>?</a:t>
            </a:r>
          </a:p>
          <a:p>
            <a:pPr marL="295751" indent="-257175">
              <a:buFont typeface="+mj-lt"/>
              <a:buAutoNum type="alphaUcPeriod"/>
            </a:pPr>
            <a:r>
              <a:rPr lang="en-US" dirty="0"/>
              <a:t>1</a:t>
            </a:r>
            <a:endParaRPr lang="en-US" dirty="0" smtClean="0"/>
          </a:p>
          <a:p>
            <a:pPr marL="295751" indent="-257175">
              <a:buFont typeface="+mj-lt"/>
              <a:buAutoNum type="alphaUcPeriod"/>
            </a:pPr>
            <a:r>
              <a:rPr lang="en-US" dirty="0"/>
              <a:t>2</a:t>
            </a:r>
            <a:endParaRPr lang="en-US" dirty="0" smtClean="0"/>
          </a:p>
          <a:p>
            <a:pPr marL="295751" indent="-257175">
              <a:buFont typeface="+mj-lt"/>
              <a:buAutoNum type="alphaUcPeriod"/>
            </a:pPr>
            <a:r>
              <a:rPr lang="en-US" dirty="0"/>
              <a:t>3</a:t>
            </a:r>
            <a:endParaRPr lang="en-US" dirty="0" smtClean="0"/>
          </a:p>
          <a:p>
            <a:pPr marL="295751" indent="-257175">
              <a:buFont typeface="+mj-lt"/>
              <a:buAutoNum type="alphaUcPeriod"/>
            </a:pPr>
            <a:r>
              <a:rPr lang="en-US" dirty="0"/>
              <a:t>4</a:t>
            </a:r>
            <a:endParaRPr lang="en-US" dirty="0" smtClean="0"/>
          </a:p>
          <a:p>
            <a:pPr marL="295751" indent="-257175">
              <a:buFont typeface="+mj-lt"/>
              <a:buAutoNum type="alphaUcPeriod"/>
            </a:pPr>
            <a:r>
              <a:rPr lang="en-US" dirty="0" smtClean="0"/>
              <a:t>Other/none/more</a:t>
            </a:r>
          </a:p>
        </p:txBody>
      </p:sp>
      <p:sp>
        <p:nvSpPr>
          <p:cNvPr id="12" name="Content Placeholder 7"/>
          <p:cNvSpPr txBox="1">
            <a:spLocks/>
          </p:cNvSpPr>
          <p:nvPr>
            <p:custDataLst>
              <p:tags r:id="rId3"/>
            </p:custDataLst>
          </p:nvPr>
        </p:nvSpPr>
        <p:spPr>
          <a:xfrm>
            <a:off x="589896" y="732825"/>
            <a:ext cx="5901671" cy="1684283"/>
          </a:xfrm>
          <a:prstGeom prst="rect">
            <a:avLst/>
          </a:prstGeom>
        </p:spPr>
        <p:txBody>
          <a:bodyPr vert="horz" lIns="0" tIns="45720" rIns="0" bIns="45720" rtlCol="0">
            <a:noAutofit/>
          </a:bodyPr>
          <a:lstStyle>
            <a:lvl1pPr marL="257175" indent="-257175" algn="l" defTabSz="342900" rtl="0" eaLnBrk="1" fontAlgn="base" hangingPunct="1">
              <a:spcBef>
                <a:spcPct val="20000"/>
              </a:spcBef>
              <a:spcAft>
                <a:spcPct val="0"/>
              </a:spcAft>
              <a:buClr>
                <a:schemeClr val="bg2"/>
              </a:buClr>
              <a:buFont typeface="Wingdings" panose="05000000000000000000" pitchFamily="2" charset="2"/>
              <a:defRPr sz="1350" kern="1200" spc="15">
                <a:solidFill>
                  <a:schemeClr val="tx1"/>
                </a:solidFill>
                <a:latin typeface="+mn-lt"/>
                <a:ea typeface="MS PGothic" panose="020B0600070205080204" pitchFamily="34" charset="-128"/>
                <a:cs typeface="ＭＳ Ｐゴシック" charset="0"/>
              </a:defRPr>
            </a:lvl1pPr>
            <a:lvl2pPr marL="216694" indent="-216694" algn="l" defTabSz="342900" rtl="0" eaLnBrk="1" fontAlgn="base" hangingPunct="1">
              <a:spcBef>
                <a:spcPct val="20000"/>
              </a:spcBef>
              <a:spcAft>
                <a:spcPct val="0"/>
              </a:spcAft>
              <a:buClr>
                <a:schemeClr val="bg2"/>
              </a:buClr>
              <a:buFont typeface="Wingdings" panose="05000000000000000000" pitchFamily="2" charset="2"/>
              <a:buChar char="§"/>
              <a:defRPr sz="1125" kern="1200">
                <a:solidFill>
                  <a:srgbClr val="595959"/>
                </a:solidFill>
                <a:latin typeface="+mn-lt"/>
                <a:ea typeface="MS PGothic" panose="020B0600070205080204" pitchFamily="34" charset="-128"/>
                <a:cs typeface="+mn-cs"/>
              </a:defRPr>
            </a:lvl2pPr>
            <a:lvl3pPr marL="427435" indent="-169069" algn="l" defTabSz="342900" rtl="0" eaLnBrk="1" fontAlgn="base" hangingPunct="1">
              <a:spcBef>
                <a:spcPct val="20000"/>
              </a:spcBef>
              <a:spcAft>
                <a:spcPct val="0"/>
              </a:spcAft>
              <a:buClr>
                <a:schemeClr val="bg2"/>
              </a:buClr>
              <a:buSzPct val="102000"/>
              <a:buFont typeface="Source Sans Pro" pitchFamily="1" charset="0"/>
              <a:buChar char="›"/>
              <a:defRPr sz="1013" kern="1200">
                <a:solidFill>
                  <a:srgbClr val="595959"/>
                </a:solidFill>
                <a:latin typeface="+mn-lt"/>
                <a:ea typeface="MS PGothic" panose="020B0600070205080204" pitchFamily="34" charset="-128"/>
                <a:cs typeface="+mn-cs"/>
              </a:defRPr>
            </a:lvl3pPr>
            <a:lvl4pPr marL="685800" indent="-170260" algn="l" defTabSz="342900" rtl="0" eaLnBrk="1" fontAlgn="base" hangingPunct="1">
              <a:spcBef>
                <a:spcPct val="20000"/>
              </a:spcBef>
              <a:spcAft>
                <a:spcPct val="0"/>
              </a:spcAft>
              <a:buClr>
                <a:schemeClr val="bg2"/>
              </a:buClr>
              <a:buFont typeface="Arial" panose="020B0604020202020204" pitchFamily="34" charset="0"/>
              <a:buChar char="•"/>
              <a:defRPr sz="900" kern="1200">
                <a:solidFill>
                  <a:srgbClr val="595959"/>
                </a:solidFill>
                <a:latin typeface="+mn-lt"/>
                <a:ea typeface="MS PGothic" panose="020B0600070205080204" pitchFamily="34" charset="-128"/>
                <a:cs typeface="+mn-cs"/>
              </a:defRPr>
            </a:lvl4pPr>
            <a:lvl5pPr marL="944166" indent="-170260" algn="l" defTabSz="342900" rtl="0" eaLnBrk="1" fontAlgn="base" hangingPunct="1">
              <a:spcBef>
                <a:spcPct val="20000"/>
              </a:spcBef>
              <a:spcAft>
                <a:spcPct val="0"/>
              </a:spcAft>
              <a:buClr>
                <a:schemeClr val="bg2"/>
              </a:buClr>
              <a:buFont typeface="Source Sans Pro" pitchFamily="1" charset="0"/>
              <a:buChar char="–"/>
              <a:defRPr sz="900" kern="1200">
                <a:solidFill>
                  <a:srgbClr val="595959"/>
                </a:solidFill>
                <a:latin typeface="+mn-lt"/>
                <a:ea typeface="MS PGothic" panose="020B0600070205080204" pitchFamily="34" charset="-128"/>
                <a:cs typeface="+mn-cs"/>
              </a:defRPr>
            </a:lvl5pPr>
            <a:lvl6pPr marL="1885950" indent="-171450" algn="l" defTabSz="342900" rtl="0" eaLnBrk="1" latinLnBrk="0" hangingPunct="1">
              <a:spcBef>
                <a:spcPct val="20000"/>
              </a:spcBef>
              <a:buFont typeface="Arial"/>
              <a:buChar char="•"/>
              <a:defRPr sz="9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9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9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900" kern="1200">
                <a:solidFill>
                  <a:schemeClr val="tx1"/>
                </a:solidFill>
                <a:latin typeface="+mn-lt"/>
                <a:ea typeface="+mn-ea"/>
                <a:cs typeface="+mn-cs"/>
              </a:defRPr>
            </a:lvl9pPr>
          </a:lstStyle>
          <a:p>
            <a:pPr marL="38576" indent="0"/>
            <a:r>
              <a:rPr lang="en-US" sz="1400" b="1" dirty="0" err="1" smtClean="0">
                <a:latin typeface="Consolas" panose="020B0609020204030204" pitchFamily="49" charset="0"/>
                <a:cs typeface="Consolas" panose="020B0609020204030204" pitchFamily="49" charset="0"/>
              </a:rPr>
              <a:t>int</a:t>
            </a:r>
            <a:r>
              <a:rPr lang="en-US" sz="1400" b="1" dirty="0" smtClean="0">
                <a:latin typeface="Consolas" panose="020B0609020204030204" pitchFamily="49" charset="0"/>
                <a:cs typeface="Consolas" panose="020B0609020204030204" pitchFamily="49" charset="0"/>
              </a:rPr>
              <a:t> factorial(</a:t>
            </a:r>
            <a:r>
              <a:rPr lang="en-US" sz="1400" b="1" dirty="0" err="1" smtClean="0">
                <a:latin typeface="Consolas" panose="020B0609020204030204" pitchFamily="49" charset="0"/>
                <a:cs typeface="Consolas" panose="020B0609020204030204" pitchFamily="49" charset="0"/>
              </a:rPr>
              <a:t>int</a:t>
            </a:r>
            <a:r>
              <a:rPr lang="en-US" sz="1400" b="1" dirty="0" smtClean="0">
                <a:latin typeface="Consolas" panose="020B0609020204030204" pitchFamily="49" charset="0"/>
                <a:cs typeface="Consolas" panose="020B0609020204030204" pitchFamily="49" charset="0"/>
              </a:rPr>
              <a:t> n) { </a:t>
            </a:r>
          </a:p>
          <a:p>
            <a:pPr marL="38576"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a:t>
            </a:r>
            <a:r>
              <a:rPr lang="en-US" sz="1400" b="1" dirty="0" err="1">
                <a:solidFill>
                  <a:schemeClr val="bg2"/>
                </a:solidFill>
                <a:latin typeface="Consolas" panose="020B0609020204030204" pitchFamily="49" charset="0"/>
                <a:cs typeface="Consolas" panose="020B0609020204030204" pitchFamily="49" charset="0"/>
              </a:rPr>
              <a:t>cout</a:t>
            </a:r>
            <a:r>
              <a:rPr lang="en-US" sz="1400" b="1" dirty="0">
                <a:solidFill>
                  <a:schemeClr val="bg2"/>
                </a:solidFill>
                <a:latin typeface="Consolas" panose="020B0609020204030204" pitchFamily="49" charset="0"/>
                <a:cs typeface="Consolas" panose="020B0609020204030204" pitchFamily="49" charset="0"/>
              </a:rPr>
              <a:t> &lt;&lt; n &lt;&lt; </a:t>
            </a:r>
            <a:r>
              <a:rPr lang="en-US" sz="1400" b="1" dirty="0" err="1">
                <a:solidFill>
                  <a:schemeClr val="bg2"/>
                </a:solidFill>
                <a:latin typeface="Consolas" panose="020B0609020204030204" pitchFamily="49" charset="0"/>
                <a:cs typeface="Consolas" panose="020B0609020204030204" pitchFamily="49" charset="0"/>
              </a:rPr>
              <a:t>endl</a:t>
            </a:r>
            <a:r>
              <a:rPr lang="en-US" sz="1400" b="1" dirty="0" smtClean="0">
                <a:solidFill>
                  <a:schemeClr val="bg2"/>
                </a:solidFill>
                <a:latin typeface="Consolas" panose="020B0609020204030204" pitchFamily="49" charset="0"/>
                <a:cs typeface="Consolas" panose="020B0609020204030204" pitchFamily="49" charset="0"/>
              </a:rPr>
              <a:t>;  // **Added for this question**</a:t>
            </a:r>
            <a:endParaRPr lang="en-US" sz="1400" b="1" dirty="0" smtClean="0">
              <a:latin typeface="Consolas" panose="020B0609020204030204" pitchFamily="49" charset="0"/>
              <a:cs typeface="Consolas" panose="020B0609020204030204" pitchFamily="49" charset="0"/>
            </a:endParaRPr>
          </a:p>
          <a:p>
            <a:pPr marL="38576" indent="0"/>
            <a:r>
              <a:rPr lang="en-US" sz="1400" b="1" dirty="0" smtClean="0">
                <a:latin typeface="Consolas" panose="020B0609020204030204" pitchFamily="49" charset="0"/>
                <a:cs typeface="Consolas" panose="020B0609020204030204" pitchFamily="49" charset="0"/>
              </a:rPr>
              <a:t>    if (n == 1) {  </a:t>
            </a:r>
            <a:r>
              <a:rPr lang="en-US" sz="1400" dirty="0" smtClean="0">
                <a:solidFill>
                  <a:srgbClr val="0070C0"/>
                </a:solidFill>
                <a:latin typeface="Consolas" panose="020B0609020204030204" pitchFamily="49" charset="0"/>
              </a:rPr>
              <a:t>// Easy! Return trivial answer</a:t>
            </a:r>
            <a:endParaRPr lang="en-US" sz="1400" b="1" dirty="0" smtClean="0">
              <a:latin typeface="Consolas" panose="020B0609020204030204" pitchFamily="49" charset="0"/>
              <a:cs typeface="Consolas" panose="020B0609020204030204" pitchFamily="49" charset="0"/>
            </a:endParaRPr>
          </a:p>
          <a:p>
            <a:pPr marL="38576" indent="0"/>
            <a:r>
              <a:rPr lang="en-US" sz="1400" b="1" dirty="0" smtClean="0">
                <a:latin typeface="Consolas" panose="020B0609020204030204" pitchFamily="49" charset="0"/>
                <a:cs typeface="Consolas" panose="020B0609020204030204" pitchFamily="49" charset="0"/>
              </a:rPr>
              <a:t>        return 1;</a:t>
            </a:r>
          </a:p>
          <a:p>
            <a:pPr marL="38576" indent="0"/>
            <a:r>
              <a:rPr lang="en-US" sz="1400" b="1" dirty="0" smtClean="0">
                <a:solidFill>
                  <a:schemeClr val="bg2"/>
                </a:solidFill>
                <a:latin typeface="Consolas" panose="020B0609020204030204" pitchFamily="49" charset="0"/>
                <a:cs typeface="Consolas" panose="020B0609020204030204" pitchFamily="49" charset="0"/>
              </a:rPr>
              <a:t>    } else {  </a:t>
            </a:r>
            <a:r>
              <a:rPr lang="pt-BR" sz="1400" dirty="0" smtClean="0">
                <a:solidFill>
                  <a:srgbClr val="00B050"/>
                </a:solidFill>
                <a:latin typeface="Consolas" panose="020B0609020204030204" pitchFamily="49" charset="0"/>
              </a:rPr>
              <a:t>// Not easy enough to finish yet</a:t>
            </a:r>
            <a:r>
              <a:rPr lang="pt-BR" sz="1400" smtClean="0">
                <a:solidFill>
                  <a:srgbClr val="00B050"/>
                </a:solidFill>
                <a:latin typeface="Consolas" panose="020B0609020204030204" pitchFamily="49" charset="0"/>
              </a:rPr>
              <a:t>! </a:t>
            </a:r>
            <a:endParaRPr lang="en-US" sz="1400" b="1" dirty="0" smtClean="0">
              <a:solidFill>
                <a:schemeClr val="bg2"/>
              </a:solidFill>
              <a:latin typeface="Consolas" panose="020B0609020204030204" pitchFamily="49" charset="0"/>
              <a:cs typeface="Consolas" panose="020B0609020204030204" pitchFamily="49" charset="0"/>
            </a:endParaRPr>
          </a:p>
          <a:p>
            <a:pPr marL="38576" indent="0"/>
            <a:r>
              <a:rPr lang="en-US" sz="1400" b="1" dirty="0" smtClean="0">
                <a:solidFill>
                  <a:schemeClr val="bg2"/>
                </a:solidFill>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return n * </a:t>
            </a:r>
            <a:r>
              <a:rPr lang="en-US" sz="1400" b="1" dirty="0" smtClean="0">
                <a:solidFill>
                  <a:schemeClr val="bg2"/>
                </a:solidFill>
                <a:latin typeface="Consolas" panose="020B0609020204030204" pitchFamily="49" charset="0"/>
                <a:cs typeface="Consolas" panose="020B0609020204030204" pitchFamily="49" charset="0"/>
              </a:rPr>
              <a:t>factorial(n - 1); </a:t>
            </a:r>
          </a:p>
          <a:p>
            <a:pPr marL="38576" indent="0"/>
            <a:r>
              <a:rPr lang="en-US" sz="1400" b="1" dirty="0" smtClean="0">
                <a:solidFill>
                  <a:schemeClr val="bg2"/>
                </a:solidFill>
                <a:latin typeface="Consolas" panose="020B0609020204030204" pitchFamily="49" charset="0"/>
                <a:cs typeface="Consolas" panose="020B0609020204030204" pitchFamily="49" charset="0"/>
              </a:rPr>
              <a:t>    }</a:t>
            </a:r>
            <a:endParaRPr lang="en-US" sz="1400" b="1" dirty="0" smtClean="0">
              <a:latin typeface="Consolas" panose="020B0609020204030204" pitchFamily="49" charset="0"/>
              <a:cs typeface="Consolas" panose="020B0609020204030204" pitchFamily="49" charset="0"/>
            </a:endParaRPr>
          </a:p>
          <a:p>
            <a:pPr marL="38576" indent="0"/>
            <a:r>
              <a:rPr lang="en-US" sz="1400" b="1" dirty="0" smtClean="0">
                <a:latin typeface="Consolas" panose="020B0609020204030204" pitchFamily="49" charset="0"/>
                <a:cs typeface="Consolas" panose="020B0609020204030204" pitchFamily="49" charset="0"/>
              </a:rPr>
              <a:t>}</a:t>
            </a:r>
          </a:p>
        </p:txBody>
      </p:sp>
      <p:pic>
        <p:nvPicPr>
          <p:cNvPr id="20" name="Picture 19" descr="Link: https://pollev.com/cs106b" title="QR Code"/>
          <p:cNvPicPr>
            <a:picLocks noChangeAspect="1"/>
          </p:cNvPicPr>
          <p:nvPr/>
        </p:nvPicPr>
        <p:blipFill>
          <a:blip r:embed="rId5"/>
          <a:stretch>
            <a:fillRect/>
          </a:stretch>
        </p:blipFill>
        <p:spPr>
          <a:xfrm>
            <a:off x="4155336" y="4253663"/>
            <a:ext cx="834870" cy="808440"/>
          </a:xfrm>
          <a:prstGeom prst="rect">
            <a:avLst/>
          </a:prstGeom>
        </p:spPr>
      </p:pic>
      <p:sp>
        <p:nvSpPr>
          <p:cNvPr id="21" name="Rectangle 20"/>
          <p:cNvSpPr/>
          <p:nvPr/>
        </p:nvSpPr>
        <p:spPr>
          <a:xfrm>
            <a:off x="4990206" y="4326796"/>
            <a:ext cx="1642437" cy="307777"/>
          </a:xfrm>
          <a:prstGeom prst="rect">
            <a:avLst/>
          </a:prstGeom>
        </p:spPr>
        <p:txBody>
          <a:bodyPr wrap="none">
            <a:spAutoFit/>
          </a:bodyPr>
          <a:lstStyle/>
          <a:p>
            <a:r>
              <a:rPr lang="en-US" sz="1400" spc="15" dirty="0">
                <a:cs typeface="ＭＳ Ｐゴシック" charset="0"/>
              </a:rPr>
              <a:t>pollev.com/cs106b</a:t>
            </a:r>
            <a:endParaRPr lang="en-US" sz="1400" dirty="0"/>
          </a:p>
        </p:txBody>
      </p:sp>
    </p:spTree>
    <p:extLst>
      <p:ext uri="{BB962C8B-B14F-4D97-AF65-F5344CB8AC3E}">
        <p14:creationId xmlns:p14="http://schemas.microsoft.com/office/powerpoint/2010/main" val="23888153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21434" y="181362"/>
            <a:ext cx="3951419" cy="642938"/>
          </a:xfrm>
        </p:spPr>
        <p:txBody>
          <a:bodyPr>
            <a:normAutofit/>
          </a:bodyPr>
          <a:lstStyle/>
          <a:p>
            <a:r>
              <a:rPr lang="en-US" dirty="0" smtClean="0"/>
              <a:t>How does this look in memory?</a:t>
            </a:r>
            <a:br>
              <a:rPr lang="en-US" dirty="0" smtClean="0"/>
            </a:br>
            <a:r>
              <a:rPr lang="en-US" dirty="0" smtClean="0"/>
              <a:t>A little background…</a:t>
            </a:r>
            <a:endParaRPr lang="en-US" dirty="0"/>
          </a:p>
        </p:txBody>
      </p:sp>
      <p:sp>
        <p:nvSpPr>
          <p:cNvPr id="5" name="Text Placeholder 4"/>
          <p:cNvSpPr>
            <a:spLocks noGrp="1"/>
          </p:cNvSpPr>
          <p:nvPr>
            <p:ph type="body" idx="1"/>
            <p:custDataLst>
              <p:tags r:id="rId2"/>
            </p:custDataLst>
          </p:nvPr>
        </p:nvSpPr>
        <p:spPr>
          <a:xfrm>
            <a:off x="672351" y="884144"/>
            <a:ext cx="5852833" cy="1401855"/>
          </a:xfrm>
        </p:spPr>
        <p:txBody>
          <a:bodyPr>
            <a:normAutofit lnSpcReduction="10000"/>
          </a:bodyPr>
          <a:lstStyle/>
          <a:p>
            <a:pPr marL="285750" indent="-285750">
              <a:buFont typeface="Wingdings" panose="05000000000000000000" pitchFamily="2" charset="2"/>
              <a:buChar char="§"/>
            </a:pPr>
            <a:r>
              <a:rPr lang="en-US" b="0" dirty="0" smtClean="0">
                <a:solidFill>
                  <a:schemeClr val="tx1"/>
                </a:solidFill>
              </a:rPr>
              <a:t>A computer’s memory is like a </a:t>
            </a:r>
            <a:r>
              <a:rPr lang="en-US" b="0" u="sng" dirty="0" smtClean="0">
                <a:solidFill>
                  <a:schemeClr val="tx1"/>
                </a:solidFill>
              </a:rPr>
              <a:t>giant</a:t>
            </a:r>
            <a:r>
              <a:rPr lang="en-US" b="0" dirty="0" smtClean="0">
                <a:solidFill>
                  <a:schemeClr val="tx1"/>
                </a:solidFill>
              </a:rPr>
              <a:t> Vector/array, and like a Vector, we start counting at index </a:t>
            </a:r>
            <a:r>
              <a:rPr lang="en-US" b="0" dirty="0" smtClean="0">
                <a:solidFill>
                  <a:schemeClr val="tx1"/>
                </a:solidFill>
                <a:latin typeface="Consolas" panose="020B0609020204030204" pitchFamily="49" charset="0"/>
              </a:rPr>
              <a:t>0</a:t>
            </a:r>
            <a:r>
              <a:rPr lang="en-US" b="0" dirty="0" smtClean="0">
                <a:solidFill>
                  <a:schemeClr val="tx1"/>
                </a:solidFill>
              </a:rPr>
              <a:t>.</a:t>
            </a:r>
          </a:p>
          <a:p>
            <a:pPr marL="285750" indent="-285750">
              <a:buFont typeface="Wingdings" panose="05000000000000000000" pitchFamily="2" charset="2"/>
              <a:buChar char="§"/>
            </a:pPr>
            <a:r>
              <a:rPr lang="en-US" b="0" dirty="0" smtClean="0">
                <a:solidFill>
                  <a:schemeClr val="tx1"/>
                </a:solidFill>
              </a:rPr>
              <a:t>We typically draw memory vertically (rather than horizontally like a Vector), with index </a:t>
            </a:r>
            <a:r>
              <a:rPr lang="en-US" b="0" dirty="0">
                <a:solidFill>
                  <a:schemeClr val="tx1"/>
                </a:solidFill>
                <a:latin typeface="Consolas" panose="020B0609020204030204" pitchFamily="49" charset="0"/>
              </a:rPr>
              <a:t>0</a:t>
            </a:r>
            <a:r>
              <a:rPr lang="en-US" b="0" dirty="0" smtClean="0">
                <a:solidFill>
                  <a:schemeClr val="tx1"/>
                </a:solidFill>
              </a:rPr>
              <a:t> at the bottom.</a:t>
            </a:r>
          </a:p>
          <a:p>
            <a:pPr marL="285750" indent="-285750">
              <a:buFont typeface="Wingdings" panose="05000000000000000000" pitchFamily="2" charset="2"/>
              <a:buChar char="§"/>
            </a:pPr>
            <a:r>
              <a:rPr lang="en-US" b="0" dirty="0" smtClean="0">
                <a:solidFill>
                  <a:schemeClr val="tx1"/>
                </a:solidFill>
              </a:rPr>
              <a:t>A typical laptop’s memory has billions of these indexed slots (one byte each)</a:t>
            </a:r>
            <a:endParaRPr lang="en-US" b="0" dirty="0">
              <a:solidFill>
                <a:schemeClr val="tx1"/>
              </a:solidFill>
            </a:endParaRPr>
          </a:p>
        </p:txBody>
      </p:sp>
      <p:sp>
        <p:nvSpPr>
          <p:cNvPr id="11" name="Rectangle 10"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2639552" y="2244708"/>
            <a:ext cx="1371600" cy="234230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4" name="Rectangle 13"/>
          <p:cNvSpPr/>
          <p:nvPr>
            <p:custDataLst>
              <p:tags r:id="rId4"/>
            </p:custDataLst>
          </p:nvPr>
        </p:nvSpPr>
        <p:spPr>
          <a:xfrm>
            <a:off x="2400345" y="4395630"/>
            <a:ext cx="269626" cy="276999"/>
          </a:xfrm>
          <a:prstGeom prst="rect">
            <a:avLst/>
          </a:prstGeom>
        </p:spPr>
        <p:txBody>
          <a:bodyPr wrap="none">
            <a:spAutoFit/>
          </a:bodyPr>
          <a:lstStyle/>
          <a:p>
            <a:r>
              <a:rPr lang="en-US" sz="1200" dirty="0" smtClean="0">
                <a:latin typeface="Consolas" panose="020B0609020204030204" pitchFamily="49" charset="0"/>
              </a:rPr>
              <a:t>0</a:t>
            </a:r>
            <a:endParaRPr lang="en-US" sz="1050" dirty="0">
              <a:latin typeface="Consolas" panose="020B0609020204030204" pitchFamily="49"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473914032"/>
              </p:ext>
            </p:extLst>
          </p:nvPr>
        </p:nvGraphicFramePr>
        <p:xfrm>
          <a:off x="2639552" y="2244707"/>
          <a:ext cx="1371600" cy="2342307"/>
        </p:xfrm>
        <a:graphic>
          <a:graphicData uri="http://schemas.openxmlformats.org/drawingml/2006/table">
            <a:tbl>
              <a:tblPr firstRow="1" bandRow="1">
                <a:tableStyleId>{5940675A-B579-460E-94D1-54222C63F5DA}</a:tableStyleId>
              </a:tblPr>
              <a:tblGrid>
                <a:gridCol w="1371600">
                  <a:extLst>
                    <a:ext uri="{9D8B030D-6E8A-4147-A177-3AD203B41FA5}">
                      <a16:colId xmlns:a16="http://schemas.microsoft.com/office/drawing/2014/main" val="259360835"/>
                    </a:ext>
                  </a:extLst>
                </a:gridCol>
              </a:tblGrid>
              <a:tr h="212937">
                <a:tc>
                  <a:txBody>
                    <a:bodyPr/>
                    <a:lstStyle/>
                    <a:p>
                      <a:endParaRPr lang="en-US" sz="30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0344692"/>
                  </a:ext>
                </a:extLst>
              </a:tr>
              <a:tr h="212937">
                <a:tc>
                  <a:txBody>
                    <a:bodyPr/>
                    <a:lstStyle/>
                    <a:p>
                      <a:endParaRPr lang="en-US" sz="3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3156243"/>
                  </a:ext>
                </a:extLst>
              </a:tr>
              <a:tr h="212937">
                <a:tc>
                  <a:txBody>
                    <a:bodyPr/>
                    <a:lstStyle/>
                    <a:p>
                      <a:endParaRPr lang="en-US" sz="3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5630645"/>
                  </a:ext>
                </a:extLst>
              </a:tr>
              <a:tr h="212937">
                <a:tc>
                  <a:txBody>
                    <a:bodyPr/>
                    <a:lstStyle/>
                    <a:p>
                      <a:endParaRPr lang="en-US" sz="3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110968"/>
                  </a:ext>
                </a:extLst>
              </a:tr>
              <a:tr h="212937">
                <a:tc>
                  <a:txBody>
                    <a:bodyPr/>
                    <a:lstStyle/>
                    <a:p>
                      <a:endParaRPr lang="en-US" sz="3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4885724"/>
                  </a:ext>
                </a:extLst>
              </a:tr>
              <a:tr h="212937">
                <a:tc>
                  <a:txBody>
                    <a:bodyPr/>
                    <a:lstStyle/>
                    <a:p>
                      <a:endParaRPr lang="en-US" sz="3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17530250"/>
                  </a:ext>
                </a:extLst>
              </a:tr>
              <a:tr h="212937">
                <a:tc>
                  <a:txBody>
                    <a:bodyPr/>
                    <a:lstStyle/>
                    <a:p>
                      <a:endParaRPr lang="en-US" sz="3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7909821"/>
                  </a:ext>
                </a:extLst>
              </a:tr>
              <a:tr h="212937">
                <a:tc>
                  <a:txBody>
                    <a:bodyPr/>
                    <a:lstStyle/>
                    <a:p>
                      <a:endParaRPr lang="en-US" sz="3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90675318"/>
                  </a:ext>
                </a:extLst>
              </a:tr>
              <a:tr h="212937">
                <a:tc>
                  <a:txBody>
                    <a:bodyPr/>
                    <a:lstStyle/>
                    <a:p>
                      <a:endParaRPr lang="en-US" sz="3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25320522"/>
                  </a:ext>
                </a:extLst>
              </a:tr>
              <a:tr h="212937">
                <a:tc>
                  <a:txBody>
                    <a:bodyPr/>
                    <a:lstStyle/>
                    <a:p>
                      <a:endParaRPr lang="en-US" sz="3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8721257"/>
                  </a:ext>
                </a:extLst>
              </a:tr>
              <a:tr h="212937">
                <a:tc>
                  <a:txBody>
                    <a:bodyPr/>
                    <a:lstStyle/>
                    <a:p>
                      <a:endParaRPr lang="en-US" sz="300"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1325373"/>
                  </a:ext>
                </a:extLst>
              </a:tr>
            </a:tbl>
          </a:graphicData>
        </a:graphic>
      </p:graphicFrame>
      <p:sp>
        <p:nvSpPr>
          <p:cNvPr id="15" name="Rectangle 14"/>
          <p:cNvSpPr/>
          <p:nvPr>
            <p:custDataLst>
              <p:tags r:id="rId5"/>
            </p:custDataLst>
          </p:nvPr>
        </p:nvSpPr>
        <p:spPr>
          <a:xfrm>
            <a:off x="1380836" y="2238681"/>
            <a:ext cx="1289135" cy="276999"/>
          </a:xfrm>
          <a:prstGeom prst="rect">
            <a:avLst/>
          </a:prstGeom>
        </p:spPr>
        <p:txBody>
          <a:bodyPr wrap="none">
            <a:spAutoFit/>
          </a:bodyPr>
          <a:lstStyle/>
          <a:p>
            <a:r>
              <a:rPr lang="en-US" sz="1200" dirty="0" smtClean="0">
                <a:latin typeface="Consolas" panose="020B0609020204030204" pitchFamily="49" charset="0"/>
              </a:rPr>
              <a:t>8,000,000,000</a:t>
            </a:r>
            <a:endParaRPr lang="en-US" sz="1050" dirty="0">
              <a:latin typeface="Consolas" panose="020B0609020204030204" pitchFamily="49" charset="0"/>
            </a:endParaRPr>
          </a:p>
        </p:txBody>
      </p:sp>
      <p:sp>
        <p:nvSpPr>
          <p:cNvPr id="16" name="Rectangle 15"/>
          <p:cNvSpPr/>
          <p:nvPr>
            <p:custDataLst>
              <p:tags r:id="rId6"/>
            </p:custDataLst>
          </p:nvPr>
        </p:nvSpPr>
        <p:spPr>
          <a:xfrm>
            <a:off x="2369926" y="3247906"/>
            <a:ext cx="269626" cy="276999"/>
          </a:xfrm>
          <a:prstGeom prst="rect">
            <a:avLst/>
          </a:prstGeom>
        </p:spPr>
        <p:txBody>
          <a:bodyPr wrap="none">
            <a:spAutoFit/>
          </a:bodyPr>
          <a:lstStyle/>
          <a:p>
            <a:r>
              <a:rPr lang="en-US" sz="1200" dirty="0" smtClean="0">
                <a:latin typeface="Consolas" panose="020B0609020204030204" pitchFamily="49" charset="0"/>
              </a:rPr>
              <a:t>…</a:t>
            </a:r>
            <a:endParaRPr lang="en-US" sz="1050" dirty="0">
              <a:latin typeface="Consolas" panose="020B0609020204030204" pitchFamily="49" charset="0"/>
            </a:endParaRPr>
          </a:p>
        </p:txBody>
      </p:sp>
      <p:sp>
        <p:nvSpPr>
          <p:cNvPr id="18" name="Rectangle 17"/>
          <p:cNvSpPr/>
          <p:nvPr/>
        </p:nvSpPr>
        <p:spPr>
          <a:xfrm>
            <a:off x="400880" y="4774168"/>
            <a:ext cx="3520516" cy="369332"/>
          </a:xfrm>
          <a:prstGeom prst="rect">
            <a:avLst/>
          </a:prstGeom>
        </p:spPr>
        <p:txBody>
          <a:bodyPr wrap="none">
            <a:spAutoFit/>
          </a:bodyPr>
          <a:lstStyle/>
          <a:p>
            <a:pPr algn="ctr"/>
            <a:r>
              <a:rPr lang="en-US" dirty="0"/>
              <a:t>* Take CS107 to learn much more!!</a:t>
            </a:r>
          </a:p>
        </p:txBody>
      </p:sp>
    </p:spTree>
    <p:extLst>
      <p:ext uri="{BB962C8B-B14F-4D97-AF65-F5344CB8AC3E}">
        <p14:creationId xmlns:p14="http://schemas.microsoft.com/office/powerpoint/2010/main" val="2804004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21434" y="181362"/>
            <a:ext cx="3951419" cy="642938"/>
          </a:xfrm>
        </p:spPr>
        <p:txBody>
          <a:bodyPr>
            <a:normAutofit/>
          </a:bodyPr>
          <a:lstStyle/>
          <a:p>
            <a:r>
              <a:rPr lang="en-US" dirty="0" smtClean="0"/>
              <a:t>How does this look in memory?</a:t>
            </a:r>
            <a:br>
              <a:rPr lang="en-US" dirty="0" smtClean="0"/>
            </a:br>
            <a:r>
              <a:rPr lang="en-US" dirty="0" smtClean="0"/>
              <a:t>A little background…</a:t>
            </a:r>
            <a:endParaRPr lang="en-US" dirty="0"/>
          </a:p>
        </p:txBody>
      </p:sp>
      <p:sp>
        <p:nvSpPr>
          <p:cNvPr id="5" name="Text Placeholder 4"/>
          <p:cNvSpPr>
            <a:spLocks noGrp="1"/>
          </p:cNvSpPr>
          <p:nvPr>
            <p:ph type="body" idx="1"/>
            <p:custDataLst>
              <p:tags r:id="rId2"/>
            </p:custDataLst>
          </p:nvPr>
        </p:nvSpPr>
        <p:spPr>
          <a:xfrm>
            <a:off x="753035" y="881345"/>
            <a:ext cx="5832662" cy="1336203"/>
          </a:xfrm>
        </p:spPr>
        <p:txBody>
          <a:bodyPr>
            <a:normAutofit/>
          </a:bodyPr>
          <a:lstStyle/>
          <a:p>
            <a:pPr marL="285750" indent="-285750">
              <a:buFont typeface="Wingdings" panose="05000000000000000000" pitchFamily="2" charset="2"/>
              <a:buChar char="§"/>
            </a:pPr>
            <a:r>
              <a:rPr lang="en-US" sz="1600" b="0" dirty="0" smtClean="0">
                <a:solidFill>
                  <a:schemeClr val="tx1"/>
                </a:solidFill>
              </a:rPr>
              <a:t>Broadly speaking, we divide memory into regions:</a:t>
            </a:r>
          </a:p>
          <a:p>
            <a:pPr marL="542925" lvl="1" indent="-285750">
              <a:buFont typeface="Wingdings" panose="05000000000000000000" pitchFamily="2" charset="2"/>
              <a:buChar char="§"/>
            </a:pPr>
            <a:r>
              <a:rPr lang="en-US" sz="1400" dirty="0" smtClean="0">
                <a:solidFill>
                  <a:schemeClr val="tx1"/>
                </a:solidFill>
              </a:rPr>
              <a:t>Text: </a:t>
            </a:r>
            <a:r>
              <a:rPr lang="en-US" sz="1400" b="0" dirty="0" smtClean="0">
                <a:solidFill>
                  <a:schemeClr val="tx1"/>
                </a:solidFill>
              </a:rPr>
              <a:t>the program’s own code (needs to be in memory so it can run!)</a:t>
            </a:r>
          </a:p>
          <a:p>
            <a:pPr marL="542925" lvl="1" indent="-285750">
              <a:buFont typeface="Wingdings" panose="05000000000000000000" pitchFamily="2" charset="2"/>
              <a:buChar char="§"/>
            </a:pPr>
            <a:r>
              <a:rPr lang="en-US" sz="1400" dirty="0" smtClean="0">
                <a:solidFill>
                  <a:schemeClr val="tx1"/>
                </a:solidFill>
              </a:rPr>
              <a:t>Heap: </a:t>
            </a:r>
            <a:r>
              <a:rPr lang="en-US" sz="1400" b="0" dirty="0" smtClean="0">
                <a:solidFill>
                  <a:schemeClr val="tx1"/>
                </a:solidFill>
              </a:rPr>
              <a:t>we’ll learn about this later in CS106B!</a:t>
            </a:r>
          </a:p>
          <a:p>
            <a:pPr marL="542925" lvl="1" indent="-285750">
              <a:buFont typeface="Wingdings" panose="05000000000000000000" pitchFamily="2" charset="2"/>
              <a:buChar char="§"/>
            </a:pPr>
            <a:r>
              <a:rPr lang="en-US" sz="1400" dirty="0" smtClean="0">
                <a:solidFill>
                  <a:schemeClr val="tx1"/>
                </a:solidFill>
              </a:rPr>
              <a:t>Stack: </a:t>
            </a:r>
            <a:r>
              <a:rPr lang="en-US" sz="1400" b="0" dirty="0" smtClean="0">
                <a:solidFill>
                  <a:schemeClr val="tx1"/>
                </a:solidFill>
              </a:rPr>
              <a:t>this is where local variables for each function are stored.</a:t>
            </a:r>
            <a:endParaRPr lang="en-US" sz="1400" b="0" dirty="0">
              <a:solidFill>
                <a:schemeClr val="tx1"/>
              </a:solidFill>
            </a:endParaRPr>
          </a:p>
        </p:txBody>
      </p:sp>
      <p:sp>
        <p:nvSpPr>
          <p:cNvPr id="11" name="Rectangle 10"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2652477" y="2388998"/>
            <a:ext cx="1371600" cy="2228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custDataLst>
              <p:tags r:id="rId4"/>
            </p:custDataLst>
          </p:nvPr>
        </p:nvSpPr>
        <p:spPr>
          <a:xfrm>
            <a:off x="2652477" y="3875139"/>
            <a:ext cx="1371600" cy="42862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13" name="Rectangle 12"/>
          <p:cNvSpPr/>
          <p:nvPr>
            <p:custDataLst>
              <p:tags r:id="rId5"/>
            </p:custDataLst>
          </p:nvPr>
        </p:nvSpPr>
        <p:spPr>
          <a:xfrm>
            <a:off x="2652477" y="2388998"/>
            <a:ext cx="1371600" cy="2571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Stack</a:t>
            </a:r>
            <a:endParaRPr lang="en-US" dirty="0">
              <a:solidFill>
                <a:schemeClr val="tx1"/>
              </a:solidFill>
            </a:endParaRPr>
          </a:p>
        </p:txBody>
      </p:sp>
      <p:cxnSp>
        <p:nvCxnSpPr>
          <p:cNvPr id="3" name="Straight Arrow Connector 2"/>
          <p:cNvCxnSpPr>
            <a:stCxn id="12" idx="0"/>
          </p:cNvCxnSpPr>
          <p:nvPr>
            <p:custDataLst>
              <p:tags r:id="rId6"/>
            </p:custDataLst>
          </p:nvPr>
        </p:nvCxnSpPr>
        <p:spPr>
          <a:xfrm flipV="1">
            <a:off x="3338277" y="3617964"/>
            <a:ext cx="0" cy="257175"/>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13" idx="2"/>
          </p:cNvCxnSpPr>
          <p:nvPr>
            <p:custDataLst>
              <p:tags r:id="rId7"/>
            </p:custDataLst>
          </p:nvPr>
        </p:nvCxnSpPr>
        <p:spPr>
          <a:xfrm>
            <a:off x="3338277" y="2646173"/>
            <a:ext cx="0" cy="17145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custDataLst>
              <p:tags r:id="rId8"/>
            </p:custDataLst>
          </p:nvPr>
        </p:nvSpPr>
        <p:spPr>
          <a:xfrm>
            <a:off x="2413270" y="4539919"/>
            <a:ext cx="269626" cy="276999"/>
          </a:xfrm>
          <a:prstGeom prst="rect">
            <a:avLst/>
          </a:prstGeom>
        </p:spPr>
        <p:txBody>
          <a:bodyPr wrap="none">
            <a:spAutoFit/>
          </a:bodyPr>
          <a:lstStyle/>
          <a:p>
            <a:r>
              <a:rPr lang="en-US" sz="1200" dirty="0" smtClean="0">
                <a:latin typeface="Consolas" panose="020B0609020204030204" pitchFamily="49" charset="0"/>
              </a:rPr>
              <a:t>0</a:t>
            </a:r>
            <a:endParaRPr lang="en-US" sz="1050" dirty="0">
              <a:latin typeface="Consolas" panose="020B0609020204030204" pitchFamily="49" charset="0"/>
            </a:endParaRPr>
          </a:p>
        </p:txBody>
      </p:sp>
      <p:sp>
        <p:nvSpPr>
          <p:cNvPr id="17" name="Rectangle 16"/>
          <p:cNvSpPr/>
          <p:nvPr>
            <p:custDataLst>
              <p:tags r:id="rId9"/>
            </p:custDataLst>
          </p:nvPr>
        </p:nvSpPr>
        <p:spPr>
          <a:xfrm>
            <a:off x="2652477" y="4274948"/>
            <a:ext cx="1371600" cy="42862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Text</a:t>
            </a:r>
            <a:endParaRPr lang="en-US" dirty="0">
              <a:solidFill>
                <a:schemeClr val="tx1"/>
              </a:solidFill>
            </a:endParaRPr>
          </a:p>
        </p:txBody>
      </p:sp>
      <p:sp>
        <p:nvSpPr>
          <p:cNvPr id="7" name="Rectangle 6"/>
          <p:cNvSpPr/>
          <p:nvPr/>
        </p:nvSpPr>
        <p:spPr>
          <a:xfrm>
            <a:off x="400880" y="4774168"/>
            <a:ext cx="3520516" cy="369332"/>
          </a:xfrm>
          <a:prstGeom prst="rect">
            <a:avLst/>
          </a:prstGeom>
        </p:spPr>
        <p:txBody>
          <a:bodyPr wrap="none">
            <a:spAutoFit/>
          </a:bodyPr>
          <a:lstStyle/>
          <a:p>
            <a:pPr algn="ctr"/>
            <a:r>
              <a:rPr lang="en-US" dirty="0"/>
              <a:t>* Take CS107 to learn much more!!</a:t>
            </a:r>
          </a:p>
        </p:txBody>
      </p:sp>
    </p:spTree>
    <p:extLst>
      <p:ext uri="{BB962C8B-B14F-4D97-AF65-F5344CB8AC3E}">
        <p14:creationId xmlns:p14="http://schemas.microsoft.com/office/powerpoint/2010/main" val="41092815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33235" y="677584"/>
            <a:ext cx="4126902" cy="414338"/>
          </a:xfrm>
        </p:spPr>
        <p:txBody>
          <a:bodyPr>
            <a:normAutofit/>
          </a:bodyPr>
          <a:lstStyle/>
          <a:p>
            <a:r>
              <a:rPr lang="en-US" dirty="0" smtClean="0"/>
              <a:t>How does this look in memory?</a:t>
            </a:r>
            <a:endParaRPr lang="en-US" dirty="0"/>
          </a:p>
        </p:txBody>
      </p:sp>
      <p:sp>
        <p:nvSpPr>
          <p:cNvPr id="5" name="Text Placeholder 4"/>
          <p:cNvSpPr>
            <a:spLocks noGrp="1"/>
          </p:cNvSpPr>
          <p:nvPr>
            <p:ph type="body" idx="1"/>
            <p:custDataLst>
              <p:tags r:id="rId2"/>
            </p:custDataLst>
          </p:nvPr>
        </p:nvSpPr>
        <p:spPr>
          <a:xfrm>
            <a:off x="416118" y="1348918"/>
            <a:ext cx="1719646" cy="359867"/>
          </a:xfrm>
        </p:spPr>
        <p:txBody>
          <a:bodyPr>
            <a:normAutofit/>
          </a:bodyPr>
          <a:lstStyle/>
          <a:p>
            <a:r>
              <a:rPr lang="en-US" dirty="0" smtClean="0"/>
              <a:t>Memory</a:t>
            </a:r>
            <a:endParaRPr lang="en-US" dirty="0"/>
          </a:p>
        </p:txBody>
      </p:sp>
      <p:sp>
        <p:nvSpPr>
          <p:cNvPr id="7" name="Text Placeholder 6"/>
          <p:cNvSpPr>
            <a:spLocks noGrp="1"/>
          </p:cNvSpPr>
          <p:nvPr>
            <p:ph type="body" sz="quarter" idx="3"/>
            <p:custDataLst>
              <p:tags r:id="rId3"/>
            </p:custDataLst>
          </p:nvPr>
        </p:nvSpPr>
        <p:spPr>
          <a:xfrm>
            <a:off x="3823385" y="1351776"/>
            <a:ext cx="1718841" cy="359867"/>
          </a:xfrm>
        </p:spPr>
        <p:txBody>
          <a:bodyPr/>
          <a:lstStyle/>
          <a:p>
            <a:r>
              <a:rPr lang="en-US" dirty="0" smtClean="0"/>
              <a:t>Recursive code</a:t>
            </a:r>
            <a:endParaRPr lang="en-US" dirty="0"/>
          </a:p>
        </p:txBody>
      </p:sp>
      <p:sp>
        <p:nvSpPr>
          <p:cNvPr id="8" name="Content Placeholder 7"/>
          <p:cNvSpPr>
            <a:spLocks noGrp="1"/>
          </p:cNvSpPr>
          <p:nvPr>
            <p:ph sz="quarter" idx="4"/>
            <p:custDataLst>
              <p:tags r:id="rId4"/>
            </p:custDataLst>
          </p:nvPr>
        </p:nvSpPr>
        <p:spPr>
          <a:xfrm>
            <a:off x="3402812" y="1694676"/>
            <a:ext cx="3296705" cy="2672924"/>
          </a:xfrm>
        </p:spPr>
        <p:txBody>
          <a:bodyPr>
            <a:noAutofit/>
          </a:bodyPr>
          <a:lstStyle/>
          <a:p>
            <a:pPr marL="38576" indent="0"/>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factorial(</a:t>
            </a:r>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n) {</a:t>
            </a:r>
          </a:p>
          <a:p>
            <a:pPr marL="38576" indent="0"/>
            <a:r>
              <a:rPr lang="en-US" sz="1200" b="1" dirty="0">
                <a:latin typeface="Consolas" panose="020B0609020204030204" pitchFamily="49" charset="0"/>
                <a:cs typeface="Consolas" panose="020B0609020204030204" pitchFamily="49" charset="0"/>
              </a:rPr>
              <a:t>    </a:t>
            </a:r>
            <a:r>
              <a:rPr lang="en-US" sz="1200" b="1" dirty="0" err="1">
                <a:solidFill>
                  <a:schemeClr val="bg2"/>
                </a:solidFill>
                <a:latin typeface="Consolas" panose="020B0609020204030204" pitchFamily="49" charset="0"/>
                <a:cs typeface="Consolas" panose="020B0609020204030204" pitchFamily="49" charset="0"/>
              </a:rPr>
              <a:t>cout</a:t>
            </a:r>
            <a:r>
              <a:rPr lang="en-US" sz="1200" b="1" dirty="0">
                <a:solidFill>
                  <a:schemeClr val="bg2"/>
                </a:solidFill>
                <a:latin typeface="Consolas" panose="020B0609020204030204" pitchFamily="49" charset="0"/>
                <a:cs typeface="Consolas" panose="020B0609020204030204" pitchFamily="49" charset="0"/>
              </a:rPr>
              <a:t> &lt;&lt; n &lt;&lt; </a:t>
            </a:r>
            <a:r>
              <a:rPr lang="en-US" sz="1200" b="1" dirty="0" err="1">
                <a:solidFill>
                  <a:schemeClr val="bg2"/>
                </a:solidFill>
                <a:latin typeface="Consolas" panose="020B0609020204030204" pitchFamily="49" charset="0"/>
                <a:cs typeface="Consolas" panose="020B0609020204030204" pitchFamily="49" charset="0"/>
              </a:rPr>
              <a:t>endl</a:t>
            </a:r>
            <a:r>
              <a:rPr lang="en-US" sz="1200" b="1" dirty="0">
                <a:solidFill>
                  <a:schemeClr val="bg2"/>
                </a:solidFill>
                <a:latin typeface="Consolas" panose="020B0609020204030204" pitchFamily="49" charset="0"/>
                <a:cs typeface="Consolas" panose="020B0609020204030204" pitchFamily="49" charset="0"/>
              </a:rPr>
              <a:t>;</a:t>
            </a:r>
          </a:p>
          <a:p>
            <a:pPr marL="38576" indent="0"/>
            <a:r>
              <a:rPr lang="en-US" sz="1200" b="1" dirty="0">
                <a:latin typeface="Consolas" panose="020B0609020204030204" pitchFamily="49" charset="0"/>
                <a:cs typeface="Consolas" panose="020B0609020204030204" pitchFamily="49" charset="0"/>
              </a:rPr>
              <a:t>    if (n == 1) return 1;</a:t>
            </a:r>
          </a:p>
          <a:p>
            <a:pPr marL="38576" indent="0"/>
            <a:r>
              <a:rPr lang="en-US" sz="1200" b="1" dirty="0">
                <a:latin typeface="Consolas" panose="020B0609020204030204" pitchFamily="49" charset="0"/>
                <a:cs typeface="Consolas" panose="020B0609020204030204" pitchFamily="49" charset="0"/>
              </a:rPr>
              <a:t>    else return n * factorial(n – 1);</a:t>
            </a:r>
          </a:p>
          <a:p>
            <a:pPr marL="38576" indent="0"/>
            <a:r>
              <a:rPr lang="en-US" sz="1200" b="1" dirty="0">
                <a:latin typeface="Consolas" panose="020B0609020204030204" pitchFamily="49" charset="0"/>
                <a:cs typeface="Consolas" panose="020B0609020204030204" pitchFamily="49" charset="0"/>
              </a:rPr>
              <a:t>}</a:t>
            </a:r>
          </a:p>
          <a:p>
            <a:pPr marL="38576" indent="0"/>
            <a:endParaRPr lang="en-US" sz="1125" b="1" dirty="0">
              <a:latin typeface="Consolas" panose="020B0609020204030204" pitchFamily="49" charset="0"/>
              <a:cs typeface="Consolas" panose="020B0609020204030204" pitchFamily="49" charset="0"/>
            </a:endParaRPr>
          </a:p>
          <a:p>
            <a:pPr marL="38576" indent="0"/>
            <a:r>
              <a:rPr lang="en-US" sz="1125" b="1" dirty="0">
                <a:latin typeface="Consolas" panose="020B0609020204030204" pitchFamily="49" charset="0"/>
                <a:cs typeface="Consolas" panose="020B0609020204030204" pitchFamily="49" charset="0"/>
              </a:rPr>
              <a:t>void </a:t>
            </a:r>
            <a:r>
              <a:rPr lang="en-US" sz="1125" b="1" dirty="0" err="1">
                <a:latin typeface="Consolas" panose="020B0609020204030204" pitchFamily="49" charset="0"/>
                <a:cs typeface="Consolas" panose="020B0609020204030204" pitchFamily="49" charset="0"/>
              </a:rPr>
              <a:t>myfunction</a:t>
            </a:r>
            <a:r>
              <a:rPr lang="en-US" sz="1125" b="1" dirty="0">
                <a:latin typeface="Consolas" panose="020B0609020204030204" pitchFamily="49" charset="0"/>
                <a:cs typeface="Consolas" panose="020B0609020204030204" pitchFamily="49" charset="0"/>
              </a:rPr>
              <a:t>(){</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x = 4;</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0;</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factorial(x);</a:t>
            </a:r>
          </a:p>
          <a:p>
            <a:pPr marL="38576" indent="0"/>
            <a:r>
              <a:rPr lang="en-US" sz="1125" b="1" dirty="0">
                <a:latin typeface="Consolas" panose="020B0609020204030204" pitchFamily="49" charset="0"/>
                <a:cs typeface="Consolas" panose="020B0609020204030204" pitchFamily="49" charset="0"/>
              </a:rPr>
              <a:t>}</a:t>
            </a:r>
          </a:p>
          <a:p>
            <a:endParaRPr lang="en-US" sz="1575" b="1" dirty="0">
              <a:latin typeface="Consolas" panose="020B0609020204030204" pitchFamily="49" charset="0"/>
              <a:cs typeface="Consolas" panose="020B0609020204030204" pitchFamily="49" charset="0"/>
            </a:endParaRPr>
          </a:p>
        </p:txBody>
      </p:sp>
      <p:sp>
        <p:nvSpPr>
          <p:cNvPr id="23" name="Rectangle 22"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5"/>
            </p:custDataLst>
          </p:nvPr>
        </p:nvSpPr>
        <p:spPr>
          <a:xfrm>
            <a:off x="1141319" y="1457325"/>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custDataLst>
              <p:tags r:id="rId6"/>
            </p:custDataLst>
          </p:nvPr>
        </p:nvSpPr>
        <p:spPr>
          <a:xfrm>
            <a:off x="1141319" y="1457325"/>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26" name="Rectangle 25"/>
          <p:cNvSpPr/>
          <p:nvPr>
            <p:custDataLst>
              <p:tags r:id="rId7"/>
            </p:custDataLst>
          </p:nvPr>
        </p:nvSpPr>
        <p:spPr>
          <a:xfrm>
            <a:off x="1137923" y="4029075"/>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Text, Heap</a:t>
            </a:r>
            <a:endParaRPr lang="en-US" sz="1600" dirty="0">
              <a:solidFill>
                <a:schemeClr val="tx1"/>
              </a:solidFill>
            </a:endParaRPr>
          </a:p>
        </p:txBody>
      </p:sp>
      <p:cxnSp>
        <p:nvCxnSpPr>
          <p:cNvPr id="29" name="Straight Arrow Connector 28"/>
          <p:cNvCxnSpPr/>
          <p:nvPr>
            <p:custDataLst>
              <p:tags r:id="rId8"/>
            </p:custDataLst>
          </p:nvPr>
        </p:nvCxnSpPr>
        <p:spPr>
          <a:xfrm>
            <a:off x="2052323" y="2714625"/>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6" idx="0"/>
          </p:cNvCxnSpPr>
          <p:nvPr>
            <p:custDataLst>
              <p:tags r:id="rId9"/>
            </p:custDataLst>
          </p:nvPr>
        </p:nvCxnSpPr>
        <p:spPr>
          <a:xfrm flipV="1">
            <a:off x="2052323" y="3686175"/>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custDataLst>
              <p:tags r:id="rId10"/>
            </p:custDataLst>
          </p:nvPr>
        </p:nvCxnSpPr>
        <p:spPr>
          <a:xfrm>
            <a:off x="2052323" y="1800225"/>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custDataLst>
              <p:tags r:id="rId11"/>
            </p:custDataLst>
          </p:nvPr>
        </p:nvCxnSpPr>
        <p:spPr>
          <a:xfrm>
            <a:off x="2052323" y="236297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32" name="Group 31"/>
          <p:cNvGrpSpPr/>
          <p:nvPr>
            <p:custDataLst>
              <p:tags r:id="rId12"/>
            </p:custDataLst>
          </p:nvPr>
        </p:nvGrpSpPr>
        <p:grpSpPr>
          <a:xfrm>
            <a:off x="1141319" y="2371725"/>
            <a:ext cx="1828800" cy="342900"/>
            <a:chOff x="990600" y="4724400"/>
            <a:chExt cx="2438400" cy="457200"/>
          </a:xfrm>
        </p:grpSpPr>
        <p:sp>
          <p:nvSpPr>
            <p:cNvPr id="33" name="Rectangle 32"/>
            <p:cNvSpPr/>
            <p:nvPr>
              <p:custDataLst>
                <p:tags r:id="rId17"/>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36" name="TextBox 35"/>
            <p:cNvSpPr txBox="1"/>
            <p:nvPr>
              <p:custDataLst>
                <p:tags r:id="rId18"/>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4</a:t>
              </a:r>
              <a:endParaRPr lang="en-US" dirty="0"/>
            </a:p>
          </p:txBody>
        </p:sp>
      </p:grpSp>
      <p:sp>
        <p:nvSpPr>
          <p:cNvPr id="31" name="Rectangle 30"/>
          <p:cNvSpPr/>
          <p:nvPr>
            <p:custDataLst>
              <p:tags r:id="rId13"/>
            </p:custDataLst>
          </p:nvPr>
        </p:nvSpPr>
        <p:spPr>
          <a:xfrm>
            <a:off x="1141319" y="1800225"/>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smtClean="0">
                <a:solidFill>
                  <a:schemeClr val="tx1"/>
                </a:solidFill>
                <a:latin typeface="Consolas" panose="020B0609020204030204" pitchFamily="49" charset="0"/>
              </a:rPr>
              <a:t>myfunction</a:t>
            </a:r>
            <a:r>
              <a:rPr lang="en-US" sz="1400" dirty="0" smtClean="0">
                <a:solidFill>
                  <a:schemeClr val="tx1"/>
                </a:solidFill>
                <a:latin typeface="Consolas" panose="020B0609020204030204" pitchFamily="49" charset="0"/>
              </a:rPr>
              <a:t>()</a:t>
            </a:r>
            <a:r>
              <a:rPr lang="en-US" sz="1400" dirty="0" smtClean="0">
                <a:solidFill>
                  <a:schemeClr val="tx1"/>
                </a:solidFill>
              </a:rPr>
              <a:t>x:</a:t>
            </a:r>
          </a:p>
          <a:p>
            <a:r>
              <a:rPr lang="en-US" sz="1600" dirty="0">
                <a:solidFill>
                  <a:schemeClr val="tx1"/>
                </a:solidFill>
              </a:rPr>
              <a:t>	</a:t>
            </a:r>
            <a:r>
              <a:rPr lang="en-US" sz="1600" dirty="0" smtClean="0">
                <a:solidFill>
                  <a:schemeClr val="tx1"/>
                </a:solidFill>
              </a:rPr>
              <a:t>           </a:t>
            </a:r>
            <a:r>
              <a:rPr lang="en-US" sz="1600" dirty="0" err="1" smtClean="0">
                <a:solidFill>
                  <a:schemeClr val="tx1"/>
                </a:solidFill>
              </a:rPr>
              <a:t>xfac</a:t>
            </a:r>
            <a:r>
              <a:rPr lang="en-US" sz="1600" dirty="0" smtClean="0">
                <a:solidFill>
                  <a:schemeClr val="tx1"/>
                </a:solidFill>
              </a:rPr>
              <a:t>:   </a:t>
            </a:r>
            <a:endParaRPr lang="en-US" sz="1600" dirty="0">
              <a:solidFill>
                <a:schemeClr val="tx1"/>
              </a:solidFill>
            </a:endParaRPr>
          </a:p>
        </p:txBody>
      </p:sp>
      <p:sp>
        <p:nvSpPr>
          <p:cNvPr id="37" name="Rectangle 36"/>
          <p:cNvSpPr/>
          <p:nvPr>
            <p:custDataLst>
              <p:tags r:id="rId14"/>
            </p:custDataLst>
          </p:nvPr>
        </p:nvSpPr>
        <p:spPr>
          <a:xfrm>
            <a:off x="830015" y="4202668"/>
            <a:ext cx="311304" cy="369332"/>
          </a:xfrm>
          <a:prstGeom prst="rect">
            <a:avLst/>
          </a:prstGeom>
        </p:spPr>
        <p:txBody>
          <a:bodyPr wrap="none">
            <a:spAutoFit/>
          </a:bodyPr>
          <a:lstStyle/>
          <a:p>
            <a:r>
              <a:rPr lang="en-US" dirty="0" smtClean="0">
                <a:latin typeface="Consolas" panose="020B0609020204030204" pitchFamily="49" charset="0"/>
              </a:rPr>
              <a:t>0</a:t>
            </a:r>
            <a:endParaRPr lang="en-US" dirty="0">
              <a:latin typeface="Consolas" panose="020B0609020204030204" pitchFamily="49" charset="0"/>
            </a:endParaRPr>
          </a:p>
        </p:txBody>
      </p:sp>
      <p:sp>
        <p:nvSpPr>
          <p:cNvPr id="38" name="TextBox 37"/>
          <p:cNvSpPr txBox="1"/>
          <p:nvPr>
            <p:custDataLst>
              <p:tags r:id="rId15"/>
            </p:custDataLst>
          </p:nvPr>
        </p:nvSpPr>
        <p:spPr>
          <a:xfrm>
            <a:off x="2627219" y="1796296"/>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40" name="TextBox 39"/>
          <p:cNvSpPr txBox="1"/>
          <p:nvPr>
            <p:custDataLst>
              <p:tags r:id="rId16"/>
            </p:custDataLst>
          </p:nvPr>
        </p:nvSpPr>
        <p:spPr>
          <a:xfrm>
            <a:off x="2627219" y="2077239"/>
            <a:ext cx="342900" cy="307777"/>
          </a:xfrm>
          <a:prstGeom prst="rect">
            <a:avLst/>
          </a:prstGeom>
          <a:noFill/>
          <a:ln>
            <a:solidFill>
              <a:schemeClr val="tx1"/>
            </a:solidFill>
          </a:ln>
        </p:spPr>
        <p:txBody>
          <a:bodyPr wrap="square" rtlCol="0">
            <a:spAutoFit/>
          </a:bodyPr>
          <a:lstStyle/>
          <a:p>
            <a:pPr algn="ctr"/>
            <a:r>
              <a:rPr lang="en-US" sz="1400" dirty="0" smtClean="0"/>
              <a:t>0</a:t>
            </a:r>
            <a:endParaRPr lang="en-US" dirty="0"/>
          </a:p>
        </p:txBody>
      </p:sp>
    </p:spTree>
    <p:extLst>
      <p:ext uri="{BB962C8B-B14F-4D97-AF65-F5344CB8AC3E}">
        <p14:creationId xmlns:p14="http://schemas.microsoft.com/office/powerpoint/2010/main" val="3334609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1" grpId="0" animBg="1"/>
      <p:bldP spid="38" grpId="0" animBg="1"/>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 Placeholder 4"/>
          <p:cNvSpPr>
            <a:spLocks noGrp="1"/>
          </p:cNvSpPr>
          <p:nvPr>
            <p:ph type="body" idx="1"/>
            <p:custDataLst>
              <p:tags r:id="rId1"/>
            </p:custDataLst>
          </p:nvPr>
        </p:nvSpPr>
        <p:spPr>
          <a:xfrm>
            <a:off x="582930" y="700087"/>
            <a:ext cx="2292861" cy="479822"/>
          </a:xfrm>
        </p:spPr>
        <p:txBody>
          <a:bodyPr>
            <a:normAutofit/>
          </a:bodyPr>
          <a:lstStyle/>
          <a:p>
            <a:r>
              <a:rPr lang="en-US" dirty="0" smtClean="0"/>
              <a:t>Memory</a:t>
            </a:r>
            <a:endParaRPr lang="en-US" dirty="0"/>
          </a:p>
        </p:txBody>
      </p:sp>
      <p:sp>
        <p:nvSpPr>
          <p:cNvPr id="73" name="Text Placeholder 4"/>
          <p:cNvSpPr>
            <a:spLocks noGrp="1"/>
          </p:cNvSpPr>
          <p:nvPr>
            <p:ph type="body" idx="1"/>
            <p:custDataLst>
              <p:tags r:id="rId2"/>
            </p:custDataLst>
          </p:nvPr>
        </p:nvSpPr>
        <p:spPr>
          <a:xfrm>
            <a:off x="2648288" y="700087"/>
            <a:ext cx="2292861" cy="479822"/>
          </a:xfrm>
        </p:spPr>
        <p:txBody>
          <a:bodyPr>
            <a:normAutofit/>
          </a:bodyPr>
          <a:lstStyle/>
          <a:p>
            <a:r>
              <a:rPr lang="en-US" dirty="0" smtClean="0"/>
              <a:t>Memory</a:t>
            </a:r>
            <a:endParaRPr lang="en-US" dirty="0"/>
          </a:p>
        </p:txBody>
      </p:sp>
      <p:sp>
        <p:nvSpPr>
          <p:cNvPr id="85" name="Text Placeholder 4"/>
          <p:cNvSpPr>
            <a:spLocks noGrp="1"/>
          </p:cNvSpPr>
          <p:nvPr>
            <p:ph type="body" idx="1"/>
            <p:custDataLst>
              <p:tags r:id="rId3"/>
            </p:custDataLst>
          </p:nvPr>
        </p:nvSpPr>
        <p:spPr>
          <a:xfrm>
            <a:off x="4762838" y="700087"/>
            <a:ext cx="2292861" cy="479822"/>
          </a:xfrm>
        </p:spPr>
        <p:txBody>
          <a:bodyPr>
            <a:normAutofit/>
          </a:bodyPr>
          <a:lstStyle/>
          <a:p>
            <a:r>
              <a:rPr lang="en-US" dirty="0" smtClean="0"/>
              <a:t>Memory</a:t>
            </a:r>
            <a:endParaRPr lang="en-US" dirty="0"/>
          </a:p>
        </p:txBody>
      </p:sp>
      <p:sp>
        <p:nvSpPr>
          <p:cNvPr id="3" name="Rectangle 2"/>
          <p:cNvSpPr/>
          <p:nvPr>
            <p:custDataLst>
              <p:tags r:id="rId4"/>
            </p:custDataLst>
          </p:nvPr>
        </p:nvSpPr>
        <p:spPr>
          <a:xfrm>
            <a:off x="1421995" y="708839"/>
            <a:ext cx="450764" cy="369332"/>
          </a:xfrm>
          <a:prstGeom prst="rect">
            <a:avLst/>
          </a:prstGeom>
        </p:spPr>
        <p:txBody>
          <a:bodyPr wrap="none">
            <a:spAutoFit/>
          </a:bodyPr>
          <a:lstStyle/>
          <a:p>
            <a:r>
              <a:rPr lang="en-US" dirty="0" smtClean="0"/>
              <a:t>(A)</a:t>
            </a:r>
            <a:endParaRPr lang="en-US" dirty="0"/>
          </a:p>
        </p:txBody>
      </p:sp>
      <p:sp>
        <p:nvSpPr>
          <p:cNvPr id="43" name="Rectangle 42"/>
          <p:cNvSpPr/>
          <p:nvPr>
            <p:custDataLst>
              <p:tags r:id="rId5"/>
            </p:custDataLst>
          </p:nvPr>
        </p:nvSpPr>
        <p:spPr>
          <a:xfrm>
            <a:off x="3375727" y="716819"/>
            <a:ext cx="461986" cy="369332"/>
          </a:xfrm>
          <a:prstGeom prst="rect">
            <a:avLst/>
          </a:prstGeom>
        </p:spPr>
        <p:txBody>
          <a:bodyPr wrap="none">
            <a:spAutoFit/>
          </a:bodyPr>
          <a:lstStyle/>
          <a:p>
            <a:r>
              <a:rPr lang="en-US" dirty="0" smtClean="0"/>
              <a:t>(B)</a:t>
            </a:r>
            <a:endParaRPr lang="en-US" dirty="0"/>
          </a:p>
        </p:txBody>
      </p:sp>
      <p:sp>
        <p:nvSpPr>
          <p:cNvPr id="44" name="Rectangle 43"/>
          <p:cNvSpPr/>
          <p:nvPr>
            <p:custDataLst>
              <p:tags r:id="rId6"/>
            </p:custDataLst>
          </p:nvPr>
        </p:nvSpPr>
        <p:spPr>
          <a:xfrm>
            <a:off x="5483632" y="708844"/>
            <a:ext cx="457176" cy="369332"/>
          </a:xfrm>
          <a:prstGeom prst="rect">
            <a:avLst/>
          </a:prstGeom>
        </p:spPr>
        <p:txBody>
          <a:bodyPr wrap="none">
            <a:spAutoFit/>
          </a:bodyPr>
          <a:lstStyle/>
          <a:p>
            <a:r>
              <a:rPr lang="en-US" dirty="0" smtClean="0"/>
              <a:t>(C)</a:t>
            </a:r>
            <a:endParaRPr lang="en-US" dirty="0"/>
          </a:p>
        </p:txBody>
      </p:sp>
      <p:sp>
        <p:nvSpPr>
          <p:cNvPr id="45" name="Rectangle 44"/>
          <p:cNvSpPr/>
          <p:nvPr>
            <p:custDataLst>
              <p:tags r:id="rId7"/>
            </p:custDataLst>
          </p:nvPr>
        </p:nvSpPr>
        <p:spPr>
          <a:xfrm>
            <a:off x="1645744" y="4214339"/>
            <a:ext cx="2879314" cy="369332"/>
          </a:xfrm>
          <a:prstGeom prst="rect">
            <a:avLst/>
          </a:prstGeom>
        </p:spPr>
        <p:txBody>
          <a:bodyPr wrap="none">
            <a:spAutoFit/>
          </a:bodyPr>
          <a:lstStyle/>
          <a:p>
            <a:r>
              <a:rPr lang="en-US" dirty="0" smtClean="0"/>
              <a:t>(D) Other/none of the above</a:t>
            </a:r>
            <a:endParaRPr lang="en-US" dirty="0"/>
          </a:p>
        </p:txBody>
      </p:sp>
      <p:sp>
        <p:nvSpPr>
          <p:cNvPr id="100" name="Rectangle 99"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8"/>
            </p:custDataLst>
          </p:nvPr>
        </p:nvSpPr>
        <p:spPr>
          <a:xfrm>
            <a:off x="475622" y="1229641"/>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custDataLst>
              <p:tags r:id="rId9"/>
            </p:custDataLst>
          </p:nvPr>
        </p:nvSpPr>
        <p:spPr>
          <a:xfrm>
            <a:off x="475622" y="1229641"/>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102" name="Rectangle 101"/>
          <p:cNvSpPr/>
          <p:nvPr>
            <p:custDataLst>
              <p:tags r:id="rId10"/>
            </p:custDataLst>
          </p:nvPr>
        </p:nvSpPr>
        <p:spPr>
          <a:xfrm>
            <a:off x="472226" y="3801391"/>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Text, Heap</a:t>
            </a:r>
            <a:endParaRPr lang="en-US" sz="1600" dirty="0">
              <a:solidFill>
                <a:schemeClr val="tx1"/>
              </a:solidFill>
            </a:endParaRPr>
          </a:p>
        </p:txBody>
      </p:sp>
      <p:cxnSp>
        <p:nvCxnSpPr>
          <p:cNvPr id="103" name="Straight Arrow Connector 102"/>
          <p:cNvCxnSpPr/>
          <p:nvPr>
            <p:custDataLst>
              <p:tags r:id="rId11"/>
            </p:custDataLst>
          </p:nvPr>
        </p:nvCxnSpPr>
        <p:spPr>
          <a:xfrm>
            <a:off x="1383230" y="283425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102" idx="0"/>
          </p:cNvCxnSpPr>
          <p:nvPr>
            <p:custDataLst>
              <p:tags r:id="rId12"/>
            </p:custDataLst>
          </p:nvPr>
        </p:nvCxnSpPr>
        <p:spPr>
          <a:xfrm flipV="1">
            <a:off x="1386626" y="3458491"/>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custDataLst>
              <p:tags r:id="rId13"/>
            </p:custDataLst>
          </p:nvPr>
        </p:nvCxnSpPr>
        <p:spPr>
          <a:xfrm>
            <a:off x="1386626" y="1572541"/>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custDataLst>
              <p:tags r:id="rId14"/>
            </p:custDataLst>
          </p:nvPr>
        </p:nvCxnSpPr>
        <p:spPr>
          <a:xfrm>
            <a:off x="1386626" y="2135290"/>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107" name="Group 106"/>
          <p:cNvGrpSpPr/>
          <p:nvPr>
            <p:custDataLst>
              <p:tags r:id="rId15"/>
            </p:custDataLst>
          </p:nvPr>
        </p:nvGrpSpPr>
        <p:grpSpPr>
          <a:xfrm>
            <a:off x="475622" y="2144041"/>
            <a:ext cx="1828800" cy="342900"/>
            <a:chOff x="990600" y="4724400"/>
            <a:chExt cx="2438400" cy="457200"/>
          </a:xfrm>
        </p:grpSpPr>
        <p:sp>
          <p:nvSpPr>
            <p:cNvPr id="108" name="Rectangle 107"/>
            <p:cNvSpPr/>
            <p:nvPr>
              <p:custDataLst>
                <p:tags r:id="rId49"/>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109" name="TextBox 108"/>
            <p:cNvSpPr txBox="1"/>
            <p:nvPr>
              <p:custDataLst>
                <p:tags r:id="rId50"/>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4</a:t>
              </a:r>
              <a:endParaRPr lang="en-US" dirty="0"/>
            </a:p>
          </p:txBody>
        </p:sp>
      </p:grpSp>
      <p:sp>
        <p:nvSpPr>
          <p:cNvPr id="110" name="Rectangle 109"/>
          <p:cNvSpPr/>
          <p:nvPr>
            <p:custDataLst>
              <p:tags r:id="rId16"/>
            </p:custDataLst>
          </p:nvPr>
        </p:nvSpPr>
        <p:spPr>
          <a:xfrm>
            <a:off x="475622" y="1572541"/>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smtClean="0">
                <a:solidFill>
                  <a:schemeClr val="tx1"/>
                </a:solidFill>
                <a:latin typeface="Consolas" panose="020B0609020204030204" pitchFamily="49" charset="0"/>
              </a:rPr>
              <a:t>myfunction</a:t>
            </a:r>
            <a:r>
              <a:rPr lang="en-US" sz="1400" dirty="0" smtClean="0">
                <a:solidFill>
                  <a:schemeClr val="tx1"/>
                </a:solidFill>
                <a:latin typeface="Consolas" panose="020B0609020204030204" pitchFamily="49" charset="0"/>
              </a:rPr>
              <a:t>()</a:t>
            </a:r>
            <a:r>
              <a:rPr lang="en-US" sz="1400" dirty="0" smtClean="0">
                <a:solidFill>
                  <a:schemeClr val="tx1"/>
                </a:solidFill>
              </a:rPr>
              <a:t>x:</a:t>
            </a:r>
          </a:p>
          <a:p>
            <a:r>
              <a:rPr lang="en-US" sz="1600" dirty="0">
                <a:solidFill>
                  <a:schemeClr val="tx1"/>
                </a:solidFill>
              </a:rPr>
              <a:t>	</a:t>
            </a:r>
            <a:r>
              <a:rPr lang="en-US" sz="1600" dirty="0" smtClean="0">
                <a:solidFill>
                  <a:schemeClr val="tx1"/>
                </a:solidFill>
              </a:rPr>
              <a:t>           </a:t>
            </a:r>
            <a:r>
              <a:rPr lang="en-US" sz="1600" dirty="0" err="1" smtClean="0">
                <a:solidFill>
                  <a:schemeClr val="tx1"/>
                </a:solidFill>
              </a:rPr>
              <a:t>xfac</a:t>
            </a:r>
            <a:r>
              <a:rPr lang="en-US" sz="1600" dirty="0" smtClean="0">
                <a:solidFill>
                  <a:schemeClr val="tx1"/>
                </a:solidFill>
              </a:rPr>
              <a:t>:   </a:t>
            </a:r>
            <a:endParaRPr lang="en-US" sz="1600" dirty="0">
              <a:solidFill>
                <a:schemeClr val="tx1"/>
              </a:solidFill>
            </a:endParaRPr>
          </a:p>
        </p:txBody>
      </p:sp>
      <p:sp>
        <p:nvSpPr>
          <p:cNvPr id="111" name="TextBox 110"/>
          <p:cNvSpPr txBox="1"/>
          <p:nvPr>
            <p:custDataLst>
              <p:tags r:id="rId17"/>
            </p:custDataLst>
          </p:nvPr>
        </p:nvSpPr>
        <p:spPr>
          <a:xfrm>
            <a:off x="1961522" y="1568612"/>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112" name="TextBox 111"/>
          <p:cNvSpPr txBox="1"/>
          <p:nvPr>
            <p:custDataLst>
              <p:tags r:id="rId18"/>
            </p:custDataLst>
          </p:nvPr>
        </p:nvSpPr>
        <p:spPr>
          <a:xfrm>
            <a:off x="1961522" y="1849555"/>
            <a:ext cx="342900" cy="307777"/>
          </a:xfrm>
          <a:prstGeom prst="rect">
            <a:avLst/>
          </a:prstGeom>
          <a:noFill/>
          <a:ln>
            <a:solidFill>
              <a:schemeClr val="tx1"/>
            </a:solidFill>
          </a:ln>
        </p:spPr>
        <p:txBody>
          <a:bodyPr wrap="square" rtlCol="0">
            <a:spAutoFit/>
          </a:bodyPr>
          <a:lstStyle/>
          <a:p>
            <a:pPr algn="ctr"/>
            <a:r>
              <a:rPr lang="en-US" sz="1400" dirty="0" smtClean="0"/>
              <a:t>0</a:t>
            </a:r>
            <a:endParaRPr lang="en-US" dirty="0"/>
          </a:p>
        </p:txBody>
      </p:sp>
      <p:sp>
        <p:nvSpPr>
          <p:cNvPr id="113" name="Rectangle 112"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19"/>
            </p:custDataLst>
          </p:nvPr>
        </p:nvSpPr>
        <p:spPr>
          <a:xfrm>
            <a:off x="2596963" y="1226882"/>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custDataLst>
              <p:tags r:id="rId20"/>
            </p:custDataLst>
          </p:nvPr>
        </p:nvSpPr>
        <p:spPr>
          <a:xfrm>
            <a:off x="2596963" y="1226882"/>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115" name="Rectangle 114"/>
          <p:cNvSpPr/>
          <p:nvPr>
            <p:custDataLst>
              <p:tags r:id="rId21"/>
            </p:custDataLst>
          </p:nvPr>
        </p:nvSpPr>
        <p:spPr>
          <a:xfrm>
            <a:off x="2593567" y="3798632"/>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Text, Heap</a:t>
            </a:r>
            <a:endParaRPr lang="en-US" sz="1600" dirty="0">
              <a:solidFill>
                <a:schemeClr val="tx1"/>
              </a:solidFill>
            </a:endParaRPr>
          </a:p>
        </p:txBody>
      </p:sp>
      <p:cxnSp>
        <p:nvCxnSpPr>
          <p:cNvPr id="116" name="Straight Arrow Connector 115"/>
          <p:cNvCxnSpPr/>
          <p:nvPr>
            <p:custDataLst>
              <p:tags r:id="rId22"/>
            </p:custDataLst>
          </p:nvPr>
        </p:nvCxnSpPr>
        <p:spPr>
          <a:xfrm>
            <a:off x="3507967" y="2484182"/>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stCxn id="115" idx="0"/>
          </p:cNvCxnSpPr>
          <p:nvPr>
            <p:custDataLst>
              <p:tags r:id="rId23"/>
            </p:custDataLst>
          </p:nvPr>
        </p:nvCxnSpPr>
        <p:spPr>
          <a:xfrm flipV="1">
            <a:off x="3507967" y="3455732"/>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custDataLst>
              <p:tags r:id="rId24"/>
            </p:custDataLst>
          </p:nvPr>
        </p:nvCxnSpPr>
        <p:spPr>
          <a:xfrm>
            <a:off x="3507967" y="1569782"/>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p:nvPr>
            <p:custDataLst>
              <p:tags r:id="rId25"/>
            </p:custDataLst>
          </p:nvPr>
        </p:nvCxnSpPr>
        <p:spPr>
          <a:xfrm>
            <a:off x="3507967" y="2132531"/>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120" name="Group 119"/>
          <p:cNvGrpSpPr/>
          <p:nvPr>
            <p:custDataLst>
              <p:tags r:id="rId26"/>
            </p:custDataLst>
          </p:nvPr>
        </p:nvGrpSpPr>
        <p:grpSpPr>
          <a:xfrm>
            <a:off x="2596963" y="2141282"/>
            <a:ext cx="1828800" cy="342900"/>
            <a:chOff x="990600" y="4724400"/>
            <a:chExt cx="2438400" cy="457200"/>
          </a:xfrm>
        </p:grpSpPr>
        <p:sp>
          <p:nvSpPr>
            <p:cNvPr id="121" name="Rectangle 120"/>
            <p:cNvSpPr/>
            <p:nvPr>
              <p:custDataLst>
                <p:tags r:id="rId47"/>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122" name="TextBox 121"/>
            <p:cNvSpPr txBox="1"/>
            <p:nvPr>
              <p:custDataLst>
                <p:tags r:id="rId48"/>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3</a:t>
              </a:r>
              <a:endParaRPr lang="en-US" dirty="0"/>
            </a:p>
          </p:txBody>
        </p:sp>
      </p:grpSp>
      <p:sp>
        <p:nvSpPr>
          <p:cNvPr id="123" name="Rectangle 122"/>
          <p:cNvSpPr/>
          <p:nvPr>
            <p:custDataLst>
              <p:tags r:id="rId27"/>
            </p:custDataLst>
          </p:nvPr>
        </p:nvSpPr>
        <p:spPr>
          <a:xfrm>
            <a:off x="2596963" y="1569782"/>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smtClean="0">
                <a:solidFill>
                  <a:schemeClr val="tx1"/>
                </a:solidFill>
                <a:latin typeface="Consolas" panose="020B0609020204030204" pitchFamily="49" charset="0"/>
              </a:rPr>
              <a:t>myfunction</a:t>
            </a:r>
            <a:r>
              <a:rPr lang="en-US" sz="1400" dirty="0" smtClean="0">
                <a:solidFill>
                  <a:schemeClr val="tx1"/>
                </a:solidFill>
                <a:latin typeface="Consolas" panose="020B0609020204030204" pitchFamily="49" charset="0"/>
              </a:rPr>
              <a:t>()</a:t>
            </a:r>
            <a:r>
              <a:rPr lang="en-US" sz="1400" dirty="0" smtClean="0">
                <a:solidFill>
                  <a:schemeClr val="tx1"/>
                </a:solidFill>
              </a:rPr>
              <a:t>x:</a:t>
            </a:r>
          </a:p>
          <a:p>
            <a:r>
              <a:rPr lang="en-US" sz="1600" dirty="0">
                <a:solidFill>
                  <a:schemeClr val="tx1"/>
                </a:solidFill>
              </a:rPr>
              <a:t>	</a:t>
            </a:r>
            <a:r>
              <a:rPr lang="en-US" sz="1600" dirty="0" smtClean="0">
                <a:solidFill>
                  <a:schemeClr val="tx1"/>
                </a:solidFill>
              </a:rPr>
              <a:t>           </a:t>
            </a:r>
            <a:r>
              <a:rPr lang="en-US" sz="1600" dirty="0" err="1" smtClean="0">
                <a:solidFill>
                  <a:schemeClr val="tx1"/>
                </a:solidFill>
              </a:rPr>
              <a:t>xfac</a:t>
            </a:r>
            <a:r>
              <a:rPr lang="en-US" sz="1600" dirty="0" smtClean="0">
                <a:solidFill>
                  <a:schemeClr val="tx1"/>
                </a:solidFill>
              </a:rPr>
              <a:t>:   </a:t>
            </a:r>
            <a:endParaRPr lang="en-US" sz="1600" dirty="0">
              <a:solidFill>
                <a:schemeClr val="tx1"/>
              </a:solidFill>
            </a:endParaRPr>
          </a:p>
        </p:txBody>
      </p:sp>
      <p:sp>
        <p:nvSpPr>
          <p:cNvPr id="124" name="TextBox 123"/>
          <p:cNvSpPr txBox="1"/>
          <p:nvPr>
            <p:custDataLst>
              <p:tags r:id="rId28"/>
            </p:custDataLst>
          </p:nvPr>
        </p:nvSpPr>
        <p:spPr>
          <a:xfrm>
            <a:off x="4082863" y="1565853"/>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125" name="TextBox 124"/>
          <p:cNvSpPr txBox="1"/>
          <p:nvPr>
            <p:custDataLst>
              <p:tags r:id="rId29"/>
            </p:custDataLst>
          </p:nvPr>
        </p:nvSpPr>
        <p:spPr>
          <a:xfrm>
            <a:off x="4082863" y="1846796"/>
            <a:ext cx="342900" cy="307777"/>
          </a:xfrm>
          <a:prstGeom prst="rect">
            <a:avLst/>
          </a:prstGeom>
          <a:noFill/>
          <a:ln>
            <a:solidFill>
              <a:schemeClr val="tx1"/>
            </a:solidFill>
          </a:ln>
        </p:spPr>
        <p:txBody>
          <a:bodyPr wrap="square" rtlCol="0">
            <a:spAutoFit/>
          </a:bodyPr>
          <a:lstStyle/>
          <a:p>
            <a:pPr algn="ctr"/>
            <a:r>
              <a:rPr lang="en-US" sz="1400" dirty="0" smtClean="0"/>
              <a:t>0</a:t>
            </a:r>
            <a:endParaRPr lang="en-US" dirty="0"/>
          </a:p>
        </p:txBody>
      </p:sp>
      <p:sp>
        <p:nvSpPr>
          <p:cNvPr id="126" name="Rectangle 125"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0"/>
            </p:custDataLst>
          </p:nvPr>
        </p:nvSpPr>
        <p:spPr>
          <a:xfrm>
            <a:off x="4711513" y="1221929"/>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p:cNvSpPr/>
          <p:nvPr>
            <p:custDataLst>
              <p:tags r:id="rId31"/>
            </p:custDataLst>
          </p:nvPr>
        </p:nvSpPr>
        <p:spPr>
          <a:xfrm>
            <a:off x="4711513" y="122192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128" name="Rectangle 127"/>
          <p:cNvSpPr/>
          <p:nvPr>
            <p:custDataLst>
              <p:tags r:id="rId32"/>
            </p:custDataLst>
          </p:nvPr>
        </p:nvSpPr>
        <p:spPr>
          <a:xfrm>
            <a:off x="4708117" y="3793679"/>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Text, Heap</a:t>
            </a:r>
            <a:endParaRPr lang="en-US" sz="1600" dirty="0">
              <a:solidFill>
                <a:schemeClr val="tx1"/>
              </a:solidFill>
            </a:endParaRPr>
          </a:p>
        </p:txBody>
      </p:sp>
      <p:cxnSp>
        <p:nvCxnSpPr>
          <p:cNvPr id="129" name="Straight Arrow Connector 128"/>
          <p:cNvCxnSpPr/>
          <p:nvPr>
            <p:custDataLst>
              <p:tags r:id="rId33"/>
            </p:custDataLst>
          </p:nvPr>
        </p:nvCxnSpPr>
        <p:spPr>
          <a:xfrm>
            <a:off x="5622517" y="2479229"/>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a:stCxn id="128" idx="0"/>
          </p:cNvCxnSpPr>
          <p:nvPr>
            <p:custDataLst>
              <p:tags r:id="rId34"/>
            </p:custDataLst>
          </p:nvPr>
        </p:nvCxnSpPr>
        <p:spPr>
          <a:xfrm flipV="1">
            <a:off x="5622517" y="3450779"/>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custDataLst>
              <p:tags r:id="rId35"/>
            </p:custDataLst>
          </p:nvPr>
        </p:nvCxnSpPr>
        <p:spPr>
          <a:xfrm>
            <a:off x="5622517" y="1564829"/>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custDataLst>
              <p:tags r:id="rId36"/>
            </p:custDataLst>
          </p:nvPr>
        </p:nvCxnSpPr>
        <p:spPr>
          <a:xfrm>
            <a:off x="5622517" y="212757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133" name="Group 132"/>
          <p:cNvGrpSpPr/>
          <p:nvPr>
            <p:custDataLst>
              <p:tags r:id="rId37"/>
            </p:custDataLst>
          </p:nvPr>
        </p:nvGrpSpPr>
        <p:grpSpPr>
          <a:xfrm>
            <a:off x="4711513" y="2136329"/>
            <a:ext cx="1828800" cy="342900"/>
            <a:chOff x="990600" y="4724400"/>
            <a:chExt cx="2438400" cy="457200"/>
          </a:xfrm>
        </p:grpSpPr>
        <p:sp>
          <p:nvSpPr>
            <p:cNvPr id="134" name="Rectangle 133"/>
            <p:cNvSpPr/>
            <p:nvPr>
              <p:custDataLst>
                <p:tags r:id="rId45"/>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a:t>
              </a:r>
              <a:r>
                <a:rPr lang="en-US" sz="1400" dirty="0" smtClean="0">
                  <a:solidFill>
                    <a:schemeClr val="tx1"/>
                  </a:solidFill>
                </a:rPr>
                <a:t>n:</a:t>
              </a:r>
              <a:endParaRPr lang="en-US" sz="1400" dirty="0">
                <a:solidFill>
                  <a:schemeClr val="tx1"/>
                </a:solidFill>
              </a:endParaRPr>
            </a:p>
          </p:txBody>
        </p:sp>
        <p:sp>
          <p:nvSpPr>
            <p:cNvPr id="135" name="TextBox 134"/>
            <p:cNvSpPr txBox="1"/>
            <p:nvPr>
              <p:custDataLst>
                <p:tags r:id="rId46"/>
              </p:custDataLst>
            </p:nvPr>
          </p:nvSpPr>
          <p:spPr>
            <a:xfrm>
              <a:off x="2767853" y="4755895"/>
              <a:ext cx="652092" cy="410369"/>
            </a:xfrm>
            <a:prstGeom prst="rect">
              <a:avLst/>
            </a:prstGeom>
            <a:noFill/>
            <a:ln>
              <a:solidFill>
                <a:schemeClr val="tx1"/>
              </a:solidFill>
            </a:ln>
          </p:spPr>
          <p:txBody>
            <a:bodyPr wrap="square" rtlCol="0">
              <a:spAutoFit/>
            </a:bodyPr>
            <a:lstStyle/>
            <a:p>
              <a:pPr algn="ctr"/>
              <a:r>
                <a:rPr lang="en-US" sz="1400" dirty="0" smtClean="0"/>
                <a:t>3, 4</a:t>
              </a:r>
              <a:endParaRPr lang="en-US" dirty="0"/>
            </a:p>
          </p:txBody>
        </p:sp>
      </p:grpSp>
      <p:sp>
        <p:nvSpPr>
          <p:cNvPr id="136" name="Rectangle 135"/>
          <p:cNvSpPr/>
          <p:nvPr>
            <p:custDataLst>
              <p:tags r:id="rId38"/>
            </p:custDataLst>
          </p:nvPr>
        </p:nvSpPr>
        <p:spPr>
          <a:xfrm>
            <a:off x="4711513" y="1564829"/>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smtClean="0">
                <a:solidFill>
                  <a:schemeClr val="tx1"/>
                </a:solidFill>
                <a:latin typeface="Consolas" panose="020B0609020204030204" pitchFamily="49" charset="0"/>
              </a:rPr>
              <a:t>myfunction</a:t>
            </a:r>
            <a:r>
              <a:rPr lang="en-US" sz="1400" dirty="0" smtClean="0">
                <a:solidFill>
                  <a:schemeClr val="tx1"/>
                </a:solidFill>
                <a:latin typeface="Consolas" panose="020B0609020204030204" pitchFamily="49" charset="0"/>
              </a:rPr>
              <a:t>()</a:t>
            </a:r>
            <a:r>
              <a:rPr lang="en-US" sz="1400" dirty="0" smtClean="0">
                <a:solidFill>
                  <a:schemeClr val="tx1"/>
                </a:solidFill>
              </a:rPr>
              <a:t>x:</a:t>
            </a:r>
          </a:p>
          <a:p>
            <a:r>
              <a:rPr lang="en-US" sz="1600" dirty="0">
                <a:solidFill>
                  <a:schemeClr val="tx1"/>
                </a:solidFill>
              </a:rPr>
              <a:t>	</a:t>
            </a:r>
            <a:r>
              <a:rPr lang="en-US" sz="1600" dirty="0" smtClean="0">
                <a:solidFill>
                  <a:schemeClr val="tx1"/>
                </a:solidFill>
              </a:rPr>
              <a:t>           </a:t>
            </a:r>
            <a:r>
              <a:rPr lang="en-US" sz="1600" dirty="0" err="1" smtClean="0">
                <a:solidFill>
                  <a:schemeClr val="tx1"/>
                </a:solidFill>
              </a:rPr>
              <a:t>xfac</a:t>
            </a:r>
            <a:r>
              <a:rPr lang="en-US" sz="1600" dirty="0" smtClean="0">
                <a:solidFill>
                  <a:schemeClr val="tx1"/>
                </a:solidFill>
              </a:rPr>
              <a:t>:   </a:t>
            </a:r>
            <a:endParaRPr lang="en-US" sz="1600" dirty="0">
              <a:solidFill>
                <a:schemeClr val="tx1"/>
              </a:solidFill>
            </a:endParaRPr>
          </a:p>
        </p:txBody>
      </p:sp>
      <p:sp>
        <p:nvSpPr>
          <p:cNvPr id="137" name="TextBox 136"/>
          <p:cNvSpPr txBox="1"/>
          <p:nvPr>
            <p:custDataLst>
              <p:tags r:id="rId39"/>
            </p:custDataLst>
          </p:nvPr>
        </p:nvSpPr>
        <p:spPr>
          <a:xfrm>
            <a:off x="6197413" y="1560900"/>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138" name="TextBox 137"/>
          <p:cNvSpPr txBox="1"/>
          <p:nvPr>
            <p:custDataLst>
              <p:tags r:id="rId40"/>
            </p:custDataLst>
          </p:nvPr>
        </p:nvSpPr>
        <p:spPr>
          <a:xfrm>
            <a:off x="6197413" y="1841843"/>
            <a:ext cx="342900" cy="307777"/>
          </a:xfrm>
          <a:prstGeom prst="rect">
            <a:avLst/>
          </a:prstGeom>
          <a:noFill/>
          <a:ln>
            <a:solidFill>
              <a:schemeClr val="tx1"/>
            </a:solidFill>
          </a:ln>
        </p:spPr>
        <p:txBody>
          <a:bodyPr wrap="square" rtlCol="0">
            <a:spAutoFit/>
          </a:bodyPr>
          <a:lstStyle/>
          <a:p>
            <a:pPr algn="ctr"/>
            <a:r>
              <a:rPr lang="en-US" sz="1400" dirty="0" smtClean="0"/>
              <a:t>0</a:t>
            </a:r>
            <a:endParaRPr lang="en-US" dirty="0"/>
          </a:p>
        </p:txBody>
      </p:sp>
      <p:cxnSp>
        <p:nvCxnSpPr>
          <p:cNvPr id="139" name="Straight Arrow Connector 138"/>
          <p:cNvCxnSpPr/>
          <p:nvPr>
            <p:custDataLst>
              <p:tags r:id="rId41"/>
            </p:custDataLst>
          </p:nvPr>
        </p:nvCxnSpPr>
        <p:spPr>
          <a:xfrm>
            <a:off x="1383230" y="2482602"/>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140" name="Group 139"/>
          <p:cNvGrpSpPr/>
          <p:nvPr>
            <p:custDataLst>
              <p:tags r:id="rId42"/>
            </p:custDataLst>
          </p:nvPr>
        </p:nvGrpSpPr>
        <p:grpSpPr>
          <a:xfrm>
            <a:off x="472226" y="2491353"/>
            <a:ext cx="1828800" cy="342900"/>
            <a:chOff x="990600" y="4724400"/>
            <a:chExt cx="2438400" cy="457200"/>
          </a:xfrm>
        </p:grpSpPr>
        <p:sp>
          <p:nvSpPr>
            <p:cNvPr id="141" name="Rectangle 140"/>
            <p:cNvSpPr/>
            <p:nvPr>
              <p:custDataLst>
                <p:tags r:id="rId43"/>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142" name="TextBox 141"/>
            <p:cNvSpPr txBox="1"/>
            <p:nvPr>
              <p:custDataLst>
                <p:tags r:id="rId44"/>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3</a:t>
              </a:r>
              <a:endParaRPr lang="en-US" dirty="0"/>
            </a:p>
          </p:txBody>
        </p:sp>
      </p:grpSp>
      <p:pic>
        <p:nvPicPr>
          <p:cNvPr id="62" name="Picture 61" descr="Link: https://pollev.com/cs106b" title="QR Code"/>
          <p:cNvPicPr>
            <a:picLocks noChangeAspect="1"/>
          </p:cNvPicPr>
          <p:nvPr/>
        </p:nvPicPr>
        <p:blipFill>
          <a:blip r:embed="rId53"/>
          <a:stretch>
            <a:fillRect/>
          </a:stretch>
        </p:blipFill>
        <p:spPr>
          <a:xfrm>
            <a:off x="1981412" y="16113"/>
            <a:ext cx="834870" cy="808440"/>
          </a:xfrm>
          <a:prstGeom prst="rect">
            <a:avLst/>
          </a:prstGeom>
        </p:spPr>
      </p:pic>
      <p:sp>
        <p:nvSpPr>
          <p:cNvPr id="63" name="Rectangle 62"/>
          <p:cNvSpPr/>
          <p:nvPr/>
        </p:nvSpPr>
        <p:spPr>
          <a:xfrm>
            <a:off x="2816282" y="89246"/>
            <a:ext cx="1642437" cy="307777"/>
          </a:xfrm>
          <a:prstGeom prst="rect">
            <a:avLst/>
          </a:prstGeom>
        </p:spPr>
        <p:txBody>
          <a:bodyPr wrap="none">
            <a:spAutoFit/>
          </a:bodyPr>
          <a:lstStyle/>
          <a:p>
            <a:r>
              <a:rPr lang="en-US" sz="1400" spc="15" dirty="0">
                <a:cs typeface="ＭＳ Ｐゴシック" charset="0"/>
              </a:rPr>
              <a:t>pollev.com/cs106b</a:t>
            </a:r>
            <a:endParaRPr lang="en-US" sz="1400" dirty="0"/>
          </a:p>
        </p:txBody>
      </p:sp>
    </p:spTree>
    <p:extLst>
      <p:ext uri="{BB962C8B-B14F-4D97-AF65-F5344CB8AC3E}">
        <p14:creationId xmlns:p14="http://schemas.microsoft.com/office/powerpoint/2010/main" val="2213059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a:xfrm>
            <a:off x="1001614" y="1058656"/>
            <a:ext cx="4978101" cy="766167"/>
          </a:xfrm>
        </p:spPr>
        <p:txBody>
          <a:bodyPr/>
          <a:lstStyle/>
          <a:p>
            <a:pPr algn="ctr"/>
            <a:r>
              <a:rPr lang="en-US" dirty="0" smtClean="0"/>
              <a:t>Fun fact:</a:t>
            </a:r>
            <a:br>
              <a:rPr lang="en-US" dirty="0" smtClean="0"/>
            </a:br>
            <a:r>
              <a:rPr lang="en-US" dirty="0"/>
              <a:t>T</a:t>
            </a:r>
            <a:r>
              <a:rPr lang="en-US" dirty="0" smtClean="0"/>
              <a:t>he “stack” part of memory is a stack</a:t>
            </a:r>
            <a:endParaRPr lang="en-US" dirty="0"/>
          </a:p>
        </p:txBody>
      </p:sp>
      <p:sp>
        <p:nvSpPr>
          <p:cNvPr id="8" name="Text Placeholder 7"/>
          <p:cNvSpPr>
            <a:spLocks noGrp="1"/>
          </p:cNvSpPr>
          <p:nvPr>
            <p:ph type="body" idx="1"/>
            <p:custDataLst>
              <p:tags r:id="rId2"/>
            </p:custDataLst>
          </p:nvPr>
        </p:nvSpPr>
        <p:spPr>
          <a:xfrm>
            <a:off x="943985" y="2188005"/>
            <a:ext cx="4978100" cy="1909866"/>
          </a:xfrm>
        </p:spPr>
        <p:txBody>
          <a:bodyPr>
            <a:normAutofit/>
          </a:bodyPr>
          <a:lstStyle/>
          <a:p>
            <a:pPr algn="ctr"/>
            <a:r>
              <a:rPr lang="en-US" sz="2100" dirty="0">
                <a:solidFill>
                  <a:schemeClr val="tx1"/>
                </a:solidFill>
              </a:rPr>
              <a:t>Function </a:t>
            </a:r>
            <a:r>
              <a:rPr lang="en-US" sz="2100" b="1" dirty="0">
                <a:solidFill>
                  <a:schemeClr val="tx1"/>
                </a:solidFill>
              </a:rPr>
              <a:t>call</a:t>
            </a:r>
            <a:r>
              <a:rPr lang="en-US" sz="2100" dirty="0">
                <a:solidFill>
                  <a:schemeClr val="tx1"/>
                </a:solidFill>
              </a:rPr>
              <a:t> = </a:t>
            </a:r>
            <a:r>
              <a:rPr lang="en-US" sz="2100" b="1" dirty="0">
                <a:solidFill>
                  <a:schemeClr val="tx1"/>
                </a:solidFill>
              </a:rPr>
              <a:t>push</a:t>
            </a:r>
            <a:r>
              <a:rPr lang="en-US" sz="2100" dirty="0">
                <a:solidFill>
                  <a:schemeClr val="tx1"/>
                </a:solidFill>
              </a:rPr>
              <a:t> a stack frame</a:t>
            </a:r>
          </a:p>
          <a:p>
            <a:pPr algn="ctr"/>
            <a:r>
              <a:rPr lang="en-US" sz="2100" dirty="0">
                <a:solidFill>
                  <a:schemeClr val="tx1"/>
                </a:solidFill>
              </a:rPr>
              <a:t>Function </a:t>
            </a:r>
            <a:r>
              <a:rPr lang="en-US" sz="2100" b="1" dirty="0">
                <a:solidFill>
                  <a:schemeClr val="tx1"/>
                </a:solidFill>
              </a:rPr>
              <a:t>return</a:t>
            </a:r>
            <a:r>
              <a:rPr lang="en-US" sz="2100" dirty="0">
                <a:solidFill>
                  <a:schemeClr val="tx1"/>
                </a:solidFill>
              </a:rPr>
              <a:t> = </a:t>
            </a:r>
            <a:r>
              <a:rPr lang="en-US" sz="2100" b="1" dirty="0">
                <a:solidFill>
                  <a:schemeClr val="tx1"/>
                </a:solidFill>
              </a:rPr>
              <a:t>pop</a:t>
            </a:r>
            <a:r>
              <a:rPr lang="en-US" sz="2100" dirty="0">
                <a:solidFill>
                  <a:schemeClr val="tx1"/>
                </a:solidFill>
              </a:rPr>
              <a:t> a stack frame</a:t>
            </a:r>
          </a:p>
          <a:p>
            <a:pPr algn="ctr"/>
            <a:endParaRPr lang="en-US" sz="2100" dirty="0">
              <a:solidFill>
                <a:schemeClr val="tx1"/>
              </a:solidFill>
            </a:endParaRPr>
          </a:p>
          <a:p>
            <a:pPr algn="ctr"/>
            <a:endParaRPr lang="en-US" sz="2100" dirty="0">
              <a:solidFill>
                <a:schemeClr val="tx1"/>
              </a:solidFill>
            </a:endParaRPr>
          </a:p>
          <a:p>
            <a:pPr algn="ctr"/>
            <a:r>
              <a:rPr lang="en-US" sz="1350" dirty="0">
                <a:solidFill>
                  <a:schemeClr val="tx1"/>
                </a:solidFill>
              </a:rPr>
              <a:t>* Take CS107 to learn much more!!</a:t>
            </a:r>
          </a:p>
        </p:txBody>
      </p:sp>
    </p:spTree>
    <p:extLst>
      <p:ext uri="{BB962C8B-B14F-4D97-AF65-F5344CB8AC3E}">
        <p14:creationId xmlns:p14="http://schemas.microsoft.com/office/powerpoint/2010/main" val="25337631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31520" y="668650"/>
            <a:ext cx="3851910" cy="428627"/>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4226763" y="1237387"/>
            <a:ext cx="1718841" cy="359867"/>
          </a:xfrm>
        </p:spPr>
        <p:txBody>
          <a:bodyPr/>
          <a:lstStyle/>
          <a:p>
            <a:r>
              <a:rPr lang="en-US" dirty="0" smtClean="0"/>
              <a:t>Recursive code</a:t>
            </a:r>
            <a:endParaRPr lang="en-US" dirty="0"/>
          </a:p>
        </p:txBody>
      </p:sp>
      <p:sp>
        <p:nvSpPr>
          <p:cNvPr id="50" name="Content Placeholder 7"/>
          <p:cNvSpPr>
            <a:spLocks noGrp="1"/>
          </p:cNvSpPr>
          <p:nvPr>
            <p:ph sz="quarter" idx="4"/>
            <p:custDataLst>
              <p:tags r:id="rId3"/>
            </p:custDataLst>
          </p:nvPr>
        </p:nvSpPr>
        <p:spPr>
          <a:xfrm>
            <a:off x="3581721" y="1580287"/>
            <a:ext cx="3307976" cy="2314575"/>
          </a:xfrm>
        </p:spPr>
        <p:txBody>
          <a:bodyPr>
            <a:noAutofit/>
          </a:bodyPr>
          <a:lstStyle/>
          <a:p>
            <a:pPr marL="38576" indent="0"/>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factorial(</a:t>
            </a:r>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n) {</a:t>
            </a:r>
          </a:p>
          <a:p>
            <a:pPr marL="38576" indent="0"/>
            <a:r>
              <a:rPr lang="en-US" sz="1200" b="1" dirty="0">
                <a:latin typeface="Consolas" panose="020B0609020204030204" pitchFamily="49" charset="0"/>
                <a:cs typeface="Consolas" panose="020B0609020204030204" pitchFamily="49" charset="0"/>
              </a:rPr>
              <a:t>    </a:t>
            </a:r>
            <a:r>
              <a:rPr lang="en-US" sz="1200" b="1" dirty="0" err="1">
                <a:solidFill>
                  <a:schemeClr val="bg2"/>
                </a:solidFill>
                <a:latin typeface="Consolas" panose="020B0609020204030204" pitchFamily="49" charset="0"/>
                <a:cs typeface="Consolas" panose="020B0609020204030204" pitchFamily="49" charset="0"/>
              </a:rPr>
              <a:t>cout</a:t>
            </a:r>
            <a:r>
              <a:rPr lang="en-US" sz="1200" b="1" dirty="0">
                <a:solidFill>
                  <a:schemeClr val="bg2"/>
                </a:solidFill>
                <a:latin typeface="Consolas" panose="020B0609020204030204" pitchFamily="49" charset="0"/>
                <a:cs typeface="Consolas" panose="020B0609020204030204" pitchFamily="49" charset="0"/>
              </a:rPr>
              <a:t> &lt;&lt; n &lt;&lt; </a:t>
            </a:r>
            <a:r>
              <a:rPr lang="en-US" sz="1200" b="1" dirty="0" err="1">
                <a:solidFill>
                  <a:schemeClr val="bg2"/>
                </a:solidFill>
                <a:latin typeface="Consolas" panose="020B0609020204030204" pitchFamily="49" charset="0"/>
                <a:cs typeface="Consolas" panose="020B0609020204030204" pitchFamily="49" charset="0"/>
              </a:rPr>
              <a:t>endl</a:t>
            </a:r>
            <a:r>
              <a:rPr lang="en-US" sz="1200" b="1" dirty="0">
                <a:solidFill>
                  <a:schemeClr val="bg2"/>
                </a:solidFill>
                <a:latin typeface="Consolas" panose="020B0609020204030204" pitchFamily="49" charset="0"/>
                <a:cs typeface="Consolas" panose="020B0609020204030204" pitchFamily="49" charset="0"/>
              </a:rPr>
              <a:t>;</a:t>
            </a:r>
          </a:p>
          <a:p>
            <a:pPr marL="38576" indent="0"/>
            <a:r>
              <a:rPr lang="en-US" sz="1200" b="1" dirty="0">
                <a:latin typeface="Consolas" panose="020B0609020204030204" pitchFamily="49" charset="0"/>
                <a:cs typeface="Consolas" panose="020B0609020204030204" pitchFamily="49" charset="0"/>
              </a:rPr>
              <a:t>    if (n == 1) return 1;</a:t>
            </a:r>
          </a:p>
          <a:p>
            <a:pPr marL="38576" indent="0"/>
            <a:r>
              <a:rPr lang="en-US" sz="1200" b="1" dirty="0">
                <a:latin typeface="Consolas" panose="020B0609020204030204" pitchFamily="49" charset="0"/>
                <a:cs typeface="Consolas" panose="020B0609020204030204" pitchFamily="49" charset="0"/>
              </a:rPr>
              <a:t>    else return n * factorial(n – 1);</a:t>
            </a:r>
          </a:p>
          <a:p>
            <a:pPr marL="38576" indent="0"/>
            <a:r>
              <a:rPr lang="en-US" sz="1200" b="1" dirty="0">
                <a:latin typeface="Consolas" panose="020B0609020204030204" pitchFamily="49" charset="0"/>
                <a:cs typeface="Consolas" panose="020B0609020204030204" pitchFamily="49" charset="0"/>
              </a:rPr>
              <a:t>}</a:t>
            </a:r>
          </a:p>
          <a:p>
            <a:pPr marL="38576" indent="0"/>
            <a:endParaRPr lang="en-US" sz="1125" b="1" dirty="0">
              <a:latin typeface="Consolas" panose="020B0609020204030204" pitchFamily="49" charset="0"/>
              <a:cs typeface="Consolas" panose="020B0609020204030204" pitchFamily="49" charset="0"/>
            </a:endParaRPr>
          </a:p>
          <a:p>
            <a:pPr marL="38576" indent="0"/>
            <a:r>
              <a:rPr lang="en-US" sz="1125" b="1" dirty="0">
                <a:latin typeface="Consolas" panose="020B0609020204030204" pitchFamily="49" charset="0"/>
                <a:cs typeface="Consolas" panose="020B0609020204030204" pitchFamily="49" charset="0"/>
              </a:rPr>
              <a:t>void </a:t>
            </a:r>
            <a:r>
              <a:rPr lang="en-US" sz="1125" b="1" dirty="0" err="1">
                <a:latin typeface="Consolas" panose="020B0609020204030204" pitchFamily="49" charset="0"/>
                <a:cs typeface="Consolas" panose="020B0609020204030204" pitchFamily="49" charset="0"/>
              </a:rPr>
              <a:t>myfunction</a:t>
            </a:r>
            <a:r>
              <a:rPr lang="en-US" sz="1125" b="1" dirty="0">
                <a:latin typeface="Consolas" panose="020B0609020204030204" pitchFamily="49" charset="0"/>
                <a:cs typeface="Consolas" panose="020B0609020204030204" pitchFamily="49" charset="0"/>
              </a:rPr>
              <a:t>(){</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x = 4;</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0;</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factorial(x);</a:t>
            </a:r>
          </a:p>
          <a:p>
            <a:pPr marL="38576" indent="0"/>
            <a:r>
              <a:rPr lang="en-US" sz="1125" b="1" dirty="0">
                <a:latin typeface="Consolas" panose="020B0609020204030204" pitchFamily="49" charset="0"/>
                <a:cs typeface="Consolas" panose="020B0609020204030204" pitchFamily="49" charset="0"/>
              </a:rPr>
              <a:t>}</a:t>
            </a:r>
          </a:p>
          <a:p>
            <a:endParaRPr lang="en-US" sz="1575" b="1" dirty="0">
              <a:latin typeface="Consolas" panose="020B0609020204030204" pitchFamily="49" charset="0"/>
              <a:cs typeface="Consolas" panose="020B0609020204030204" pitchFamily="49" charset="0"/>
            </a:endParaRPr>
          </a:p>
        </p:txBody>
      </p:sp>
      <p:sp>
        <p:nvSpPr>
          <p:cNvPr id="20" name="Rectangle 19"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966507" y="1366557"/>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custDataLst>
              <p:tags r:id="rId5"/>
            </p:custDataLst>
          </p:nvPr>
        </p:nvSpPr>
        <p:spPr>
          <a:xfrm>
            <a:off x="966507" y="1366557"/>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22" name="Rectangle 21"/>
          <p:cNvSpPr/>
          <p:nvPr>
            <p:custDataLst>
              <p:tags r:id="rId6"/>
            </p:custDataLst>
          </p:nvPr>
        </p:nvSpPr>
        <p:spPr>
          <a:xfrm>
            <a:off x="963111" y="3938307"/>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Text, Heap</a:t>
            </a:r>
            <a:endParaRPr lang="en-US" sz="1600" dirty="0">
              <a:solidFill>
                <a:schemeClr val="tx1"/>
              </a:solidFill>
            </a:endParaRPr>
          </a:p>
        </p:txBody>
      </p:sp>
      <p:cxnSp>
        <p:nvCxnSpPr>
          <p:cNvPr id="23" name="Straight Arrow Connector 22"/>
          <p:cNvCxnSpPr/>
          <p:nvPr>
            <p:custDataLst>
              <p:tags r:id="rId7"/>
            </p:custDataLst>
          </p:nvPr>
        </p:nvCxnSpPr>
        <p:spPr>
          <a:xfrm>
            <a:off x="1877511" y="2623857"/>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22" idx="0"/>
          </p:cNvCxnSpPr>
          <p:nvPr>
            <p:custDataLst>
              <p:tags r:id="rId8"/>
            </p:custDataLst>
          </p:nvPr>
        </p:nvCxnSpPr>
        <p:spPr>
          <a:xfrm flipV="1">
            <a:off x="1877511" y="3595407"/>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custDataLst>
              <p:tags r:id="rId9"/>
            </p:custDataLst>
          </p:nvPr>
        </p:nvCxnSpPr>
        <p:spPr>
          <a:xfrm>
            <a:off x="1877511" y="1709457"/>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custDataLst>
              <p:tags r:id="rId10"/>
            </p:custDataLst>
          </p:nvPr>
        </p:nvCxnSpPr>
        <p:spPr>
          <a:xfrm>
            <a:off x="1877511" y="227220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38" name="Group 37"/>
          <p:cNvGrpSpPr/>
          <p:nvPr>
            <p:custDataLst>
              <p:tags r:id="rId11"/>
            </p:custDataLst>
          </p:nvPr>
        </p:nvGrpSpPr>
        <p:grpSpPr>
          <a:xfrm>
            <a:off x="966507" y="2280957"/>
            <a:ext cx="1828800" cy="342900"/>
            <a:chOff x="990600" y="4724400"/>
            <a:chExt cx="2438400" cy="457200"/>
          </a:xfrm>
        </p:grpSpPr>
        <p:sp>
          <p:nvSpPr>
            <p:cNvPr id="39" name="Rectangle 38"/>
            <p:cNvSpPr/>
            <p:nvPr>
              <p:custDataLst>
                <p:tags r:id="rId15"/>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40" name="TextBox 39"/>
            <p:cNvSpPr txBox="1"/>
            <p:nvPr>
              <p:custDataLst>
                <p:tags r:id="rId16"/>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4</a:t>
              </a:r>
              <a:endParaRPr lang="en-US" dirty="0"/>
            </a:p>
          </p:txBody>
        </p:sp>
      </p:grpSp>
      <p:sp>
        <p:nvSpPr>
          <p:cNvPr id="41" name="Rectangle 40"/>
          <p:cNvSpPr/>
          <p:nvPr>
            <p:custDataLst>
              <p:tags r:id="rId12"/>
            </p:custDataLst>
          </p:nvPr>
        </p:nvSpPr>
        <p:spPr>
          <a:xfrm>
            <a:off x="966507" y="1709457"/>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smtClean="0">
                <a:solidFill>
                  <a:schemeClr val="tx1"/>
                </a:solidFill>
                <a:latin typeface="Consolas" panose="020B0609020204030204" pitchFamily="49" charset="0"/>
              </a:rPr>
              <a:t>myfunction</a:t>
            </a:r>
            <a:r>
              <a:rPr lang="en-US" sz="1400" dirty="0" smtClean="0">
                <a:solidFill>
                  <a:schemeClr val="tx1"/>
                </a:solidFill>
                <a:latin typeface="Consolas" panose="020B0609020204030204" pitchFamily="49" charset="0"/>
              </a:rPr>
              <a:t>()</a:t>
            </a:r>
            <a:r>
              <a:rPr lang="en-US" sz="1400" dirty="0" smtClean="0">
                <a:solidFill>
                  <a:schemeClr val="tx1"/>
                </a:solidFill>
              </a:rPr>
              <a:t>x:</a:t>
            </a:r>
          </a:p>
          <a:p>
            <a:r>
              <a:rPr lang="en-US" sz="1600" dirty="0">
                <a:solidFill>
                  <a:schemeClr val="tx1"/>
                </a:solidFill>
              </a:rPr>
              <a:t>	</a:t>
            </a:r>
            <a:r>
              <a:rPr lang="en-US" sz="1600" dirty="0" smtClean="0">
                <a:solidFill>
                  <a:schemeClr val="tx1"/>
                </a:solidFill>
              </a:rPr>
              <a:t>           </a:t>
            </a:r>
            <a:r>
              <a:rPr lang="en-US" sz="1600" dirty="0" err="1" smtClean="0">
                <a:solidFill>
                  <a:schemeClr val="tx1"/>
                </a:solidFill>
              </a:rPr>
              <a:t>xfac</a:t>
            </a:r>
            <a:r>
              <a:rPr lang="en-US" sz="1600" dirty="0" smtClean="0">
                <a:solidFill>
                  <a:schemeClr val="tx1"/>
                </a:solidFill>
              </a:rPr>
              <a:t>:   </a:t>
            </a:r>
            <a:endParaRPr lang="en-US" sz="1600" dirty="0">
              <a:solidFill>
                <a:schemeClr val="tx1"/>
              </a:solidFill>
            </a:endParaRPr>
          </a:p>
        </p:txBody>
      </p:sp>
      <p:sp>
        <p:nvSpPr>
          <p:cNvPr id="42" name="TextBox 41"/>
          <p:cNvSpPr txBox="1"/>
          <p:nvPr>
            <p:custDataLst>
              <p:tags r:id="rId13"/>
            </p:custDataLst>
          </p:nvPr>
        </p:nvSpPr>
        <p:spPr>
          <a:xfrm>
            <a:off x="2452407" y="1705528"/>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43" name="TextBox 42"/>
          <p:cNvSpPr txBox="1"/>
          <p:nvPr>
            <p:custDataLst>
              <p:tags r:id="rId14"/>
            </p:custDataLst>
          </p:nvPr>
        </p:nvSpPr>
        <p:spPr>
          <a:xfrm>
            <a:off x="2452407" y="1986471"/>
            <a:ext cx="342900" cy="307777"/>
          </a:xfrm>
          <a:prstGeom prst="rect">
            <a:avLst/>
          </a:prstGeom>
          <a:noFill/>
          <a:ln>
            <a:solidFill>
              <a:schemeClr val="tx1"/>
            </a:solidFill>
          </a:ln>
        </p:spPr>
        <p:txBody>
          <a:bodyPr wrap="square" rtlCol="0">
            <a:spAutoFit/>
          </a:bodyPr>
          <a:lstStyle/>
          <a:p>
            <a:pPr algn="ctr"/>
            <a:r>
              <a:rPr lang="en-US" sz="1400" dirty="0" smtClean="0"/>
              <a:t>0</a:t>
            </a:r>
            <a:endParaRPr lang="en-US" dirty="0"/>
          </a:p>
        </p:txBody>
      </p:sp>
    </p:spTree>
    <p:extLst>
      <p:ext uri="{BB962C8B-B14F-4D97-AF65-F5344CB8AC3E}">
        <p14:creationId xmlns:p14="http://schemas.microsoft.com/office/powerpoint/2010/main" val="2045861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31520" y="668650"/>
            <a:ext cx="3851910" cy="428627"/>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4226763" y="1237387"/>
            <a:ext cx="1718841" cy="359867"/>
          </a:xfrm>
        </p:spPr>
        <p:txBody>
          <a:bodyPr/>
          <a:lstStyle/>
          <a:p>
            <a:r>
              <a:rPr lang="en-US" dirty="0" smtClean="0"/>
              <a:t>Recursive code</a:t>
            </a:r>
            <a:endParaRPr lang="en-US" dirty="0"/>
          </a:p>
        </p:txBody>
      </p:sp>
      <p:sp>
        <p:nvSpPr>
          <p:cNvPr id="50" name="Content Placeholder 7"/>
          <p:cNvSpPr>
            <a:spLocks noGrp="1"/>
          </p:cNvSpPr>
          <p:nvPr>
            <p:ph sz="quarter" idx="4"/>
            <p:custDataLst>
              <p:tags r:id="rId3"/>
            </p:custDataLst>
          </p:nvPr>
        </p:nvSpPr>
        <p:spPr>
          <a:xfrm>
            <a:off x="3581721" y="1580287"/>
            <a:ext cx="3307976" cy="2314575"/>
          </a:xfrm>
        </p:spPr>
        <p:txBody>
          <a:bodyPr>
            <a:noAutofit/>
          </a:bodyPr>
          <a:lstStyle/>
          <a:p>
            <a:pPr marL="38576" indent="0"/>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factorial(</a:t>
            </a:r>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n) {</a:t>
            </a:r>
          </a:p>
          <a:p>
            <a:pPr marL="38576" indent="0"/>
            <a:r>
              <a:rPr lang="en-US" sz="1200" b="1" dirty="0">
                <a:latin typeface="Consolas" panose="020B0609020204030204" pitchFamily="49" charset="0"/>
                <a:cs typeface="Consolas" panose="020B0609020204030204" pitchFamily="49" charset="0"/>
              </a:rPr>
              <a:t>    </a:t>
            </a:r>
            <a:r>
              <a:rPr lang="en-US" sz="1200" b="1" dirty="0" err="1">
                <a:solidFill>
                  <a:schemeClr val="bg2"/>
                </a:solidFill>
                <a:latin typeface="Consolas" panose="020B0609020204030204" pitchFamily="49" charset="0"/>
                <a:cs typeface="Consolas" panose="020B0609020204030204" pitchFamily="49" charset="0"/>
              </a:rPr>
              <a:t>cout</a:t>
            </a:r>
            <a:r>
              <a:rPr lang="en-US" sz="1200" b="1" dirty="0">
                <a:solidFill>
                  <a:schemeClr val="bg2"/>
                </a:solidFill>
                <a:latin typeface="Consolas" panose="020B0609020204030204" pitchFamily="49" charset="0"/>
                <a:cs typeface="Consolas" panose="020B0609020204030204" pitchFamily="49" charset="0"/>
              </a:rPr>
              <a:t> &lt;&lt; n &lt;&lt; </a:t>
            </a:r>
            <a:r>
              <a:rPr lang="en-US" sz="1200" b="1" dirty="0" err="1">
                <a:solidFill>
                  <a:schemeClr val="bg2"/>
                </a:solidFill>
                <a:latin typeface="Consolas" panose="020B0609020204030204" pitchFamily="49" charset="0"/>
                <a:cs typeface="Consolas" panose="020B0609020204030204" pitchFamily="49" charset="0"/>
              </a:rPr>
              <a:t>endl</a:t>
            </a:r>
            <a:r>
              <a:rPr lang="en-US" sz="1200" b="1" dirty="0">
                <a:solidFill>
                  <a:schemeClr val="bg2"/>
                </a:solidFill>
                <a:latin typeface="Consolas" panose="020B0609020204030204" pitchFamily="49" charset="0"/>
                <a:cs typeface="Consolas" panose="020B0609020204030204" pitchFamily="49" charset="0"/>
              </a:rPr>
              <a:t>;</a:t>
            </a:r>
          </a:p>
          <a:p>
            <a:pPr marL="38576" indent="0"/>
            <a:r>
              <a:rPr lang="en-US" sz="1200" b="1" dirty="0">
                <a:latin typeface="Consolas" panose="020B0609020204030204" pitchFamily="49" charset="0"/>
                <a:cs typeface="Consolas" panose="020B0609020204030204" pitchFamily="49" charset="0"/>
              </a:rPr>
              <a:t>    if (n == 1) return 1;</a:t>
            </a:r>
          </a:p>
          <a:p>
            <a:pPr marL="38576" indent="0"/>
            <a:r>
              <a:rPr lang="en-US" sz="1200" b="1" dirty="0">
                <a:latin typeface="Consolas" panose="020B0609020204030204" pitchFamily="49" charset="0"/>
                <a:cs typeface="Consolas" panose="020B0609020204030204" pitchFamily="49" charset="0"/>
              </a:rPr>
              <a:t>    else return n * factorial(n – 1);</a:t>
            </a:r>
          </a:p>
          <a:p>
            <a:pPr marL="38576" indent="0"/>
            <a:r>
              <a:rPr lang="en-US" sz="1200" b="1" dirty="0">
                <a:latin typeface="Consolas" panose="020B0609020204030204" pitchFamily="49" charset="0"/>
                <a:cs typeface="Consolas" panose="020B0609020204030204" pitchFamily="49" charset="0"/>
              </a:rPr>
              <a:t>}</a:t>
            </a:r>
          </a:p>
          <a:p>
            <a:pPr marL="38576" indent="0"/>
            <a:endParaRPr lang="en-US" sz="1125" b="1" dirty="0">
              <a:latin typeface="Consolas" panose="020B0609020204030204" pitchFamily="49" charset="0"/>
              <a:cs typeface="Consolas" panose="020B0609020204030204" pitchFamily="49" charset="0"/>
            </a:endParaRPr>
          </a:p>
          <a:p>
            <a:pPr marL="38576" indent="0"/>
            <a:r>
              <a:rPr lang="en-US" sz="1125" b="1" dirty="0">
                <a:latin typeface="Consolas" panose="020B0609020204030204" pitchFamily="49" charset="0"/>
                <a:cs typeface="Consolas" panose="020B0609020204030204" pitchFamily="49" charset="0"/>
              </a:rPr>
              <a:t>void </a:t>
            </a:r>
            <a:r>
              <a:rPr lang="en-US" sz="1125" b="1" dirty="0" err="1">
                <a:latin typeface="Consolas" panose="020B0609020204030204" pitchFamily="49" charset="0"/>
                <a:cs typeface="Consolas" panose="020B0609020204030204" pitchFamily="49" charset="0"/>
              </a:rPr>
              <a:t>myfunction</a:t>
            </a:r>
            <a:r>
              <a:rPr lang="en-US" sz="1125" b="1" dirty="0">
                <a:latin typeface="Consolas" panose="020B0609020204030204" pitchFamily="49" charset="0"/>
                <a:cs typeface="Consolas" panose="020B0609020204030204" pitchFamily="49" charset="0"/>
              </a:rPr>
              <a:t>(){</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x = 4;</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0;</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factorial(x);</a:t>
            </a:r>
          </a:p>
          <a:p>
            <a:pPr marL="38576" indent="0"/>
            <a:r>
              <a:rPr lang="en-US" sz="1125" b="1" dirty="0">
                <a:latin typeface="Consolas" panose="020B0609020204030204" pitchFamily="49" charset="0"/>
                <a:cs typeface="Consolas" panose="020B0609020204030204" pitchFamily="49" charset="0"/>
              </a:rPr>
              <a:t>}</a:t>
            </a:r>
          </a:p>
          <a:p>
            <a:endParaRPr lang="en-US" sz="1575" b="1" dirty="0">
              <a:latin typeface="Consolas" panose="020B0609020204030204" pitchFamily="49" charset="0"/>
              <a:cs typeface="Consolas" panose="020B0609020204030204" pitchFamily="49" charset="0"/>
            </a:endParaRPr>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966507" y="1366557"/>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custDataLst>
              <p:tags r:id="rId5"/>
            </p:custDataLst>
          </p:nvPr>
        </p:nvSpPr>
        <p:spPr>
          <a:xfrm>
            <a:off x="966507" y="1366557"/>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20" name="Rectangle 19"/>
          <p:cNvSpPr/>
          <p:nvPr>
            <p:custDataLst>
              <p:tags r:id="rId6"/>
            </p:custDataLst>
          </p:nvPr>
        </p:nvSpPr>
        <p:spPr>
          <a:xfrm>
            <a:off x="963111" y="3938307"/>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Text, Heap</a:t>
            </a:r>
            <a:endParaRPr lang="en-US" sz="1600" dirty="0">
              <a:solidFill>
                <a:schemeClr val="tx1"/>
              </a:solidFill>
            </a:endParaRPr>
          </a:p>
        </p:txBody>
      </p:sp>
      <p:cxnSp>
        <p:nvCxnSpPr>
          <p:cNvPr id="21" name="Straight Arrow Connector 20"/>
          <p:cNvCxnSpPr/>
          <p:nvPr>
            <p:custDataLst>
              <p:tags r:id="rId7"/>
            </p:custDataLst>
          </p:nvPr>
        </p:nvCxnSpPr>
        <p:spPr>
          <a:xfrm>
            <a:off x="1877511" y="300373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20" idx="0"/>
          </p:cNvCxnSpPr>
          <p:nvPr>
            <p:custDataLst>
              <p:tags r:id="rId8"/>
            </p:custDataLst>
          </p:nvPr>
        </p:nvCxnSpPr>
        <p:spPr>
          <a:xfrm flipV="1">
            <a:off x="1877511" y="3595407"/>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custDataLst>
              <p:tags r:id="rId9"/>
            </p:custDataLst>
          </p:nvPr>
        </p:nvCxnSpPr>
        <p:spPr>
          <a:xfrm>
            <a:off x="1877511" y="1709457"/>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custDataLst>
              <p:tags r:id="rId10"/>
            </p:custDataLst>
          </p:nvPr>
        </p:nvCxnSpPr>
        <p:spPr>
          <a:xfrm>
            <a:off x="1877511" y="227220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27" name="Group 26"/>
          <p:cNvGrpSpPr/>
          <p:nvPr>
            <p:custDataLst>
              <p:tags r:id="rId11"/>
            </p:custDataLst>
          </p:nvPr>
        </p:nvGrpSpPr>
        <p:grpSpPr>
          <a:xfrm>
            <a:off x="966507" y="2280957"/>
            <a:ext cx="1828800" cy="342900"/>
            <a:chOff x="990600" y="4724400"/>
            <a:chExt cx="2438400" cy="457200"/>
          </a:xfrm>
        </p:grpSpPr>
        <p:sp>
          <p:nvSpPr>
            <p:cNvPr id="28" name="Rectangle 27"/>
            <p:cNvSpPr/>
            <p:nvPr>
              <p:custDataLst>
                <p:tags r:id="rId19"/>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40" name="TextBox 39"/>
            <p:cNvSpPr txBox="1"/>
            <p:nvPr>
              <p:custDataLst>
                <p:tags r:id="rId20"/>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4</a:t>
              </a:r>
              <a:endParaRPr lang="en-US" dirty="0"/>
            </a:p>
          </p:txBody>
        </p:sp>
      </p:grpSp>
      <p:sp>
        <p:nvSpPr>
          <p:cNvPr id="41" name="Rectangle 40"/>
          <p:cNvSpPr/>
          <p:nvPr>
            <p:custDataLst>
              <p:tags r:id="rId12"/>
            </p:custDataLst>
          </p:nvPr>
        </p:nvSpPr>
        <p:spPr>
          <a:xfrm>
            <a:off x="966507" y="1709457"/>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smtClean="0">
                <a:solidFill>
                  <a:schemeClr val="tx1"/>
                </a:solidFill>
                <a:latin typeface="Consolas" panose="020B0609020204030204" pitchFamily="49" charset="0"/>
              </a:rPr>
              <a:t>myfunction</a:t>
            </a:r>
            <a:r>
              <a:rPr lang="en-US" sz="1400" dirty="0" smtClean="0">
                <a:solidFill>
                  <a:schemeClr val="tx1"/>
                </a:solidFill>
                <a:latin typeface="Consolas" panose="020B0609020204030204" pitchFamily="49" charset="0"/>
              </a:rPr>
              <a:t>()</a:t>
            </a:r>
            <a:r>
              <a:rPr lang="en-US" sz="1400" dirty="0" smtClean="0">
                <a:solidFill>
                  <a:schemeClr val="tx1"/>
                </a:solidFill>
              </a:rPr>
              <a:t>x:</a:t>
            </a:r>
          </a:p>
          <a:p>
            <a:r>
              <a:rPr lang="en-US" sz="1600" dirty="0">
                <a:solidFill>
                  <a:schemeClr val="tx1"/>
                </a:solidFill>
              </a:rPr>
              <a:t>	</a:t>
            </a:r>
            <a:r>
              <a:rPr lang="en-US" sz="1600" dirty="0" smtClean="0">
                <a:solidFill>
                  <a:schemeClr val="tx1"/>
                </a:solidFill>
              </a:rPr>
              <a:t>           </a:t>
            </a:r>
            <a:r>
              <a:rPr lang="en-US" sz="1600" dirty="0" err="1" smtClean="0">
                <a:solidFill>
                  <a:schemeClr val="tx1"/>
                </a:solidFill>
              </a:rPr>
              <a:t>xfac</a:t>
            </a:r>
            <a:r>
              <a:rPr lang="en-US" sz="1600" dirty="0" smtClean="0">
                <a:solidFill>
                  <a:schemeClr val="tx1"/>
                </a:solidFill>
              </a:rPr>
              <a:t>:   </a:t>
            </a:r>
            <a:endParaRPr lang="en-US" sz="1600" dirty="0">
              <a:solidFill>
                <a:schemeClr val="tx1"/>
              </a:solidFill>
            </a:endParaRPr>
          </a:p>
        </p:txBody>
      </p:sp>
      <p:sp>
        <p:nvSpPr>
          <p:cNvPr id="42" name="TextBox 41"/>
          <p:cNvSpPr txBox="1"/>
          <p:nvPr>
            <p:custDataLst>
              <p:tags r:id="rId13"/>
            </p:custDataLst>
          </p:nvPr>
        </p:nvSpPr>
        <p:spPr>
          <a:xfrm>
            <a:off x="2452407" y="1705528"/>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43" name="TextBox 42"/>
          <p:cNvSpPr txBox="1"/>
          <p:nvPr>
            <p:custDataLst>
              <p:tags r:id="rId14"/>
            </p:custDataLst>
          </p:nvPr>
        </p:nvSpPr>
        <p:spPr>
          <a:xfrm>
            <a:off x="2452407" y="1986471"/>
            <a:ext cx="342900" cy="307777"/>
          </a:xfrm>
          <a:prstGeom prst="rect">
            <a:avLst/>
          </a:prstGeom>
          <a:noFill/>
          <a:ln>
            <a:solidFill>
              <a:schemeClr val="tx1"/>
            </a:solidFill>
          </a:ln>
        </p:spPr>
        <p:txBody>
          <a:bodyPr wrap="square" rtlCol="0">
            <a:spAutoFit/>
          </a:bodyPr>
          <a:lstStyle/>
          <a:p>
            <a:pPr algn="ctr"/>
            <a:r>
              <a:rPr lang="en-US" sz="1400" dirty="0" smtClean="0"/>
              <a:t>0</a:t>
            </a:r>
            <a:endParaRPr lang="en-US" dirty="0"/>
          </a:p>
        </p:txBody>
      </p:sp>
      <p:cxnSp>
        <p:nvCxnSpPr>
          <p:cNvPr id="44" name="Straight Arrow Connector 43"/>
          <p:cNvCxnSpPr/>
          <p:nvPr>
            <p:custDataLst>
              <p:tags r:id="rId15"/>
            </p:custDataLst>
          </p:nvPr>
        </p:nvCxnSpPr>
        <p:spPr>
          <a:xfrm>
            <a:off x="1877511" y="2613975"/>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45" name="Group 44"/>
          <p:cNvGrpSpPr/>
          <p:nvPr>
            <p:custDataLst>
              <p:tags r:id="rId16"/>
            </p:custDataLst>
          </p:nvPr>
        </p:nvGrpSpPr>
        <p:grpSpPr>
          <a:xfrm>
            <a:off x="966507" y="2622726"/>
            <a:ext cx="1828800" cy="342900"/>
            <a:chOff x="990600" y="4724400"/>
            <a:chExt cx="2438400" cy="457200"/>
          </a:xfrm>
        </p:grpSpPr>
        <p:sp>
          <p:nvSpPr>
            <p:cNvPr id="46" name="Rectangle 45"/>
            <p:cNvSpPr/>
            <p:nvPr>
              <p:custDataLst>
                <p:tags r:id="rId17"/>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47" name="TextBox 46"/>
            <p:cNvSpPr txBox="1"/>
            <p:nvPr>
              <p:custDataLst>
                <p:tags r:id="rId18"/>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3</a:t>
              </a:r>
              <a:endParaRPr lang="en-US" dirty="0"/>
            </a:p>
          </p:txBody>
        </p:sp>
      </p:grpSp>
    </p:spTree>
    <p:extLst>
      <p:ext uri="{BB962C8B-B14F-4D97-AF65-F5344CB8AC3E}">
        <p14:creationId xmlns:p14="http://schemas.microsoft.com/office/powerpoint/2010/main" val="3347339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31520" y="668650"/>
            <a:ext cx="3851910" cy="428627"/>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4226763" y="1237387"/>
            <a:ext cx="1718841" cy="359867"/>
          </a:xfrm>
        </p:spPr>
        <p:txBody>
          <a:bodyPr/>
          <a:lstStyle/>
          <a:p>
            <a:r>
              <a:rPr lang="en-US" dirty="0" smtClean="0"/>
              <a:t>Recursive code</a:t>
            </a:r>
            <a:endParaRPr lang="en-US" dirty="0"/>
          </a:p>
        </p:txBody>
      </p:sp>
      <p:sp>
        <p:nvSpPr>
          <p:cNvPr id="50" name="Content Placeholder 7"/>
          <p:cNvSpPr>
            <a:spLocks noGrp="1"/>
          </p:cNvSpPr>
          <p:nvPr>
            <p:ph sz="quarter" idx="4"/>
            <p:custDataLst>
              <p:tags r:id="rId3"/>
            </p:custDataLst>
          </p:nvPr>
        </p:nvSpPr>
        <p:spPr>
          <a:xfrm>
            <a:off x="3581721" y="1580287"/>
            <a:ext cx="3307976" cy="2314575"/>
          </a:xfrm>
        </p:spPr>
        <p:txBody>
          <a:bodyPr>
            <a:noAutofit/>
          </a:bodyPr>
          <a:lstStyle/>
          <a:p>
            <a:pPr marL="38576" indent="0"/>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factorial(</a:t>
            </a:r>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n) {</a:t>
            </a:r>
          </a:p>
          <a:p>
            <a:pPr marL="38576" indent="0"/>
            <a:r>
              <a:rPr lang="en-US" sz="1200" b="1" dirty="0">
                <a:latin typeface="Consolas" panose="020B0609020204030204" pitchFamily="49" charset="0"/>
                <a:cs typeface="Consolas" panose="020B0609020204030204" pitchFamily="49" charset="0"/>
              </a:rPr>
              <a:t>    </a:t>
            </a:r>
            <a:r>
              <a:rPr lang="en-US" sz="1200" b="1" dirty="0" err="1">
                <a:solidFill>
                  <a:schemeClr val="bg2"/>
                </a:solidFill>
                <a:latin typeface="Consolas" panose="020B0609020204030204" pitchFamily="49" charset="0"/>
                <a:cs typeface="Consolas" panose="020B0609020204030204" pitchFamily="49" charset="0"/>
              </a:rPr>
              <a:t>cout</a:t>
            </a:r>
            <a:r>
              <a:rPr lang="en-US" sz="1200" b="1" dirty="0">
                <a:solidFill>
                  <a:schemeClr val="bg2"/>
                </a:solidFill>
                <a:latin typeface="Consolas" panose="020B0609020204030204" pitchFamily="49" charset="0"/>
                <a:cs typeface="Consolas" panose="020B0609020204030204" pitchFamily="49" charset="0"/>
              </a:rPr>
              <a:t> &lt;&lt; n &lt;&lt; </a:t>
            </a:r>
            <a:r>
              <a:rPr lang="en-US" sz="1200" b="1" dirty="0" err="1">
                <a:solidFill>
                  <a:schemeClr val="bg2"/>
                </a:solidFill>
                <a:latin typeface="Consolas" panose="020B0609020204030204" pitchFamily="49" charset="0"/>
                <a:cs typeface="Consolas" panose="020B0609020204030204" pitchFamily="49" charset="0"/>
              </a:rPr>
              <a:t>endl</a:t>
            </a:r>
            <a:r>
              <a:rPr lang="en-US" sz="1200" b="1" dirty="0">
                <a:solidFill>
                  <a:schemeClr val="bg2"/>
                </a:solidFill>
                <a:latin typeface="Consolas" panose="020B0609020204030204" pitchFamily="49" charset="0"/>
                <a:cs typeface="Consolas" panose="020B0609020204030204" pitchFamily="49" charset="0"/>
              </a:rPr>
              <a:t>;</a:t>
            </a:r>
          </a:p>
          <a:p>
            <a:pPr marL="38576" indent="0"/>
            <a:r>
              <a:rPr lang="en-US" sz="1200" b="1" dirty="0">
                <a:latin typeface="Consolas" panose="020B0609020204030204" pitchFamily="49" charset="0"/>
                <a:cs typeface="Consolas" panose="020B0609020204030204" pitchFamily="49" charset="0"/>
              </a:rPr>
              <a:t>    if (n == 1) return 1;</a:t>
            </a:r>
          </a:p>
          <a:p>
            <a:pPr marL="38576" indent="0"/>
            <a:r>
              <a:rPr lang="en-US" sz="1200" b="1" dirty="0">
                <a:latin typeface="Consolas" panose="020B0609020204030204" pitchFamily="49" charset="0"/>
                <a:cs typeface="Consolas" panose="020B0609020204030204" pitchFamily="49" charset="0"/>
              </a:rPr>
              <a:t>    else return n * factorial(n – 1);</a:t>
            </a:r>
          </a:p>
          <a:p>
            <a:pPr marL="38576" indent="0"/>
            <a:r>
              <a:rPr lang="en-US" sz="1200" b="1" dirty="0">
                <a:latin typeface="Consolas" panose="020B0609020204030204" pitchFamily="49" charset="0"/>
                <a:cs typeface="Consolas" panose="020B0609020204030204" pitchFamily="49" charset="0"/>
              </a:rPr>
              <a:t>}</a:t>
            </a:r>
          </a:p>
          <a:p>
            <a:pPr marL="38576" indent="0"/>
            <a:endParaRPr lang="en-US" sz="1125" b="1" dirty="0">
              <a:latin typeface="Consolas" panose="020B0609020204030204" pitchFamily="49" charset="0"/>
              <a:cs typeface="Consolas" panose="020B0609020204030204" pitchFamily="49" charset="0"/>
            </a:endParaRPr>
          </a:p>
          <a:p>
            <a:pPr marL="38576" indent="0"/>
            <a:r>
              <a:rPr lang="en-US" sz="1125" b="1" dirty="0">
                <a:latin typeface="Consolas" panose="020B0609020204030204" pitchFamily="49" charset="0"/>
                <a:cs typeface="Consolas" panose="020B0609020204030204" pitchFamily="49" charset="0"/>
              </a:rPr>
              <a:t>void </a:t>
            </a:r>
            <a:r>
              <a:rPr lang="en-US" sz="1125" b="1" dirty="0" err="1">
                <a:latin typeface="Consolas" panose="020B0609020204030204" pitchFamily="49" charset="0"/>
                <a:cs typeface="Consolas" panose="020B0609020204030204" pitchFamily="49" charset="0"/>
              </a:rPr>
              <a:t>myfunction</a:t>
            </a:r>
            <a:r>
              <a:rPr lang="en-US" sz="1125" b="1" dirty="0">
                <a:latin typeface="Consolas" panose="020B0609020204030204" pitchFamily="49" charset="0"/>
                <a:cs typeface="Consolas" panose="020B0609020204030204" pitchFamily="49" charset="0"/>
              </a:rPr>
              <a:t>(){</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x = 4;</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0;</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factorial(x);</a:t>
            </a:r>
          </a:p>
          <a:p>
            <a:pPr marL="38576" indent="0"/>
            <a:r>
              <a:rPr lang="en-US" sz="1125" b="1" dirty="0">
                <a:latin typeface="Consolas" panose="020B0609020204030204" pitchFamily="49" charset="0"/>
                <a:cs typeface="Consolas" panose="020B0609020204030204" pitchFamily="49" charset="0"/>
              </a:rPr>
              <a:t>}</a:t>
            </a:r>
          </a:p>
          <a:p>
            <a:endParaRPr lang="en-US" sz="1575" b="1" dirty="0">
              <a:latin typeface="Consolas" panose="020B0609020204030204" pitchFamily="49" charset="0"/>
              <a:cs typeface="Consolas" panose="020B0609020204030204" pitchFamily="49" charset="0"/>
            </a:endParaRPr>
          </a:p>
        </p:txBody>
      </p:sp>
      <p:sp>
        <p:nvSpPr>
          <p:cNvPr id="21" name="Rectangle 20"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966507" y="1366557"/>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custDataLst>
              <p:tags r:id="rId5"/>
            </p:custDataLst>
          </p:nvPr>
        </p:nvSpPr>
        <p:spPr>
          <a:xfrm>
            <a:off x="966507" y="1366557"/>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23" name="Rectangle 22"/>
          <p:cNvSpPr/>
          <p:nvPr>
            <p:custDataLst>
              <p:tags r:id="rId6"/>
            </p:custDataLst>
          </p:nvPr>
        </p:nvSpPr>
        <p:spPr>
          <a:xfrm>
            <a:off x="963111" y="3938307"/>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Text, Heap</a:t>
            </a:r>
            <a:endParaRPr lang="en-US" sz="1600" dirty="0">
              <a:solidFill>
                <a:schemeClr val="tx1"/>
              </a:solidFill>
            </a:endParaRPr>
          </a:p>
        </p:txBody>
      </p:sp>
      <p:cxnSp>
        <p:nvCxnSpPr>
          <p:cNvPr id="25" name="Straight Arrow Connector 24"/>
          <p:cNvCxnSpPr/>
          <p:nvPr>
            <p:custDataLst>
              <p:tags r:id="rId7"/>
            </p:custDataLst>
          </p:nvPr>
        </p:nvCxnSpPr>
        <p:spPr>
          <a:xfrm>
            <a:off x="1879157" y="3366807"/>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23" idx="0"/>
          </p:cNvCxnSpPr>
          <p:nvPr>
            <p:custDataLst>
              <p:tags r:id="rId8"/>
            </p:custDataLst>
          </p:nvPr>
        </p:nvCxnSpPr>
        <p:spPr>
          <a:xfrm flipV="1">
            <a:off x="1877511" y="3595407"/>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custDataLst>
              <p:tags r:id="rId9"/>
            </p:custDataLst>
          </p:nvPr>
        </p:nvCxnSpPr>
        <p:spPr>
          <a:xfrm>
            <a:off x="1877511" y="1709457"/>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custDataLst>
              <p:tags r:id="rId10"/>
            </p:custDataLst>
          </p:nvPr>
        </p:nvCxnSpPr>
        <p:spPr>
          <a:xfrm>
            <a:off x="1877511" y="227220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41" name="Group 40"/>
          <p:cNvGrpSpPr/>
          <p:nvPr>
            <p:custDataLst>
              <p:tags r:id="rId11"/>
            </p:custDataLst>
          </p:nvPr>
        </p:nvGrpSpPr>
        <p:grpSpPr>
          <a:xfrm>
            <a:off x="966507" y="2280957"/>
            <a:ext cx="1828800" cy="342900"/>
            <a:chOff x="990600" y="4724400"/>
            <a:chExt cx="2438400" cy="457200"/>
          </a:xfrm>
        </p:grpSpPr>
        <p:sp>
          <p:nvSpPr>
            <p:cNvPr id="42" name="Rectangle 41"/>
            <p:cNvSpPr/>
            <p:nvPr>
              <p:custDataLst>
                <p:tags r:id="rId22"/>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43" name="TextBox 42"/>
            <p:cNvSpPr txBox="1"/>
            <p:nvPr>
              <p:custDataLst>
                <p:tags r:id="rId23"/>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4</a:t>
              </a:r>
              <a:endParaRPr lang="en-US" dirty="0"/>
            </a:p>
          </p:txBody>
        </p:sp>
      </p:grpSp>
      <p:sp>
        <p:nvSpPr>
          <p:cNvPr id="44" name="Rectangle 43"/>
          <p:cNvSpPr/>
          <p:nvPr>
            <p:custDataLst>
              <p:tags r:id="rId12"/>
            </p:custDataLst>
          </p:nvPr>
        </p:nvSpPr>
        <p:spPr>
          <a:xfrm>
            <a:off x="966507" y="1709457"/>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smtClean="0">
                <a:solidFill>
                  <a:schemeClr val="tx1"/>
                </a:solidFill>
                <a:latin typeface="Consolas" panose="020B0609020204030204" pitchFamily="49" charset="0"/>
              </a:rPr>
              <a:t>myfunction</a:t>
            </a:r>
            <a:r>
              <a:rPr lang="en-US" sz="1400" dirty="0" smtClean="0">
                <a:solidFill>
                  <a:schemeClr val="tx1"/>
                </a:solidFill>
                <a:latin typeface="Consolas" panose="020B0609020204030204" pitchFamily="49" charset="0"/>
              </a:rPr>
              <a:t>()</a:t>
            </a:r>
            <a:r>
              <a:rPr lang="en-US" sz="1400" dirty="0" smtClean="0">
                <a:solidFill>
                  <a:schemeClr val="tx1"/>
                </a:solidFill>
              </a:rPr>
              <a:t>x:</a:t>
            </a:r>
          </a:p>
          <a:p>
            <a:r>
              <a:rPr lang="en-US" sz="1600" dirty="0">
                <a:solidFill>
                  <a:schemeClr val="tx1"/>
                </a:solidFill>
              </a:rPr>
              <a:t>	</a:t>
            </a:r>
            <a:r>
              <a:rPr lang="en-US" sz="1600" dirty="0" smtClean="0">
                <a:solidFill>
                  <a:schemeClr val="tx1"/>
                </a:solidFill>
              </a:rPr>
              <a:t>           </a:t>
            </a:r>
            <a:r>
              <a:rPr lang="en-US" sz="1600" dirty="0" err="1" smtClean="0">
                <a:solidFill>
                  <a:schemeClr val="tx1"/>
                </a:solidFill>
              </a:rPr>
              <a:t>xfac</a:t>
            </a:r>
            <a:r>
              <a:rPr lang="en-US" sz="1600" dirty="0" smtClean="0">
                <a:solidFill>
                  <a:schemeClr val="tx1"/>
                </a:solidFill>
              </a:rPr>
              <a:t>:   </a:t>
            </a:r>
            <a:endParaRPr lang="en-US" sz="1600" dirty="0">
              <a:solidFill>
                <a:schemeClr val="tx1"/>
              </a:solidFill>
            </a:endParaRPr>
          </a:p>
        </p:txBody>
      </p:sp>
      <p:sp>
        <p:nvSpPr>
          <p:cNvPr id="45" name="TextBox 44"/>
          <p:cNvSpPr txBox="1"/>
          <p:nvPr>
            <p:custDataLst>
              <p:tags r:id="rId13"/>
            </p:custDataLst>
          </p:nvPr>
        </p:nvSpPr>
        <p:spPr>
          <a:xfrm>
            <a:off x="2452407" y="1705528"/>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46" name="TextBox 45"/>
          <p:cNvSpPr txBox="1"/>
          <p:nvPr>
            <p:custDataLst>
              <p:tags r:id="rId14"/>
            </p:custDataLst>
          </p:nvPr>
        </p:nvSpPr>
        <p:spPr>
          <a:xfrm>
            <a:off x="2452407" y="1986471"/>
            <a:ext cx="342900" cy="307777"/>
          </a:xfrm>
          <a:prstGeom prst="rect">
            <a:avLst/>
          </a:prstGeom>
          <a:noFill/>
          <a:ln>
            <a:solidFill>
              <a:schemeClr val="tx1"/>
            </a:solidFill>
          </a:ln>
        </p:spPr>
        <p:txBody>
          <a:bodyPr wrap="square" rtlCol="0">
            <a:spAutoFit/>
          </a:bodyPr>
          <a:lstStyle/>
          <a:p>
            <a:pPr algn="ctr"/>
            <a:r>
              <a:rPr lang="en-US" sz="1400" dirty="0" smtClean="0"/>
              <a:t>0</a:t>
            </a:r>
            <a:endParaRPr lang="en-US" dirty="0"/>
          </a:p>
        </p:txBody>
      </p:sp>
      <p:cxnSp>
        <p:nvCxnSpPr>
          <p:cNvPr id="47" name="Straight Arrow Connector 46"/>
          <p:cNvCxnSpPr/>
          <p:nvPr>
            <p:custDataLst>
              <p:tags r:id="rId15"/>
            </p:custDataLst>
          </p:nvPr>
        </p:nvCxnSpPr>
        <p:spPr>
          <a:xfrm>
            <a:off x="1877511" y="2613975"/>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48" name="Group 47"/>
          <p:cNvGrpSpPr/>
          <p:nvPr>
            <p:custDataLst>
              <p:tags r:id="rId16"/>
            </p:custDataLst>
          </p:nvPr>
        </p:nvGrpSpPr>
        <p:grpSpPr>
          <a:xfrm>
            <a:off x="966507" y="2622726"/>
            <a:ext cx="1828800" cy="342900"/>
            <a:chOff x="990600" y="4724400"/>
            <a:chExt cx="2438400" cy="457200"/>
          </a:xfrm>
        </p:grpSpPr>
        <p:sp>
          <p:nvSpPr>
            <p:cNvPr id="51" name="Rectangle 50"/>
            <p:cNvSpPr/>
            <p:nvPr>
              <p:custDataLst>
                <p:tags r:id="rId20"/>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52" name="TextBox 51"/>
            <p:cNvSpPr txBox="1"/>
            <p:nvPr>
              <p:custDataLst>
                <p:tags r:id="rId21"/>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3</a:t>
              </a:r>
              <a:endParaRPr lang="en-US" dirty="0"/>
            </a:p>
          </p:txBody>
        </p:sp>
      </p:grpSp>
      <p:grpSp>
        <p:nvGrpSpPr>
          <p:cNvPr id="53" name="Group 52"/>
          <p:cNvGrpSpPr/>
          <p:nvPr>
            <p:custDataLst>
              <p:tags r:id="rId17"/>
            </p:custDataLst>
          </p:nvPr>
        </p:nvGrpSpPr>
        <p:grpSpPr>
          <a:xfrm>
            <a:off x="966507" y="2972603"/>
            <a:ext cx="1828800" cy="342900"/>
            <a:chOff x="990600" y="4724400"/>
            <a:chExt cx="2438400" cy="457200"/>
          </a:xfrm>
        </p:grpSpPr>
        <p:sp>
          <p:nvSpPr>
            <p:cNvPr id="54" name="Rectangle 53"/>
            <p:cNvSpPr/>
            <p:nvPr>
              <p:custDataLst>
                <p:tags r:id="rId18"/>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55" name="TextBox 54"/>
            <p:cNvSpPr txBox="1"/>
            <p:nvPr>
              <p:custDataLst>
                <p:tags r:id="rId19"/>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2</a:t>
              </a:r>
              <a:endParaRPr lang="en-US" dirty="0"/>
            </a:p>
          </p:txBody>
        </p:sp>
      </p:grpSp>
      <p:sp>
        <p:nvSpPr>
          <p:cNvPr id="2" name="Rectangular Callout 1"/>
          <p:cNvSpPr/>
          <p:nvPr/>
        </p:nvSpPr>
        <p:spPr>
          <a:xfrm>
            <a:off x="5684744" y="1337414"/>
            <a:ext cx="1149724" cy="736227"/>
          </a:xfrm>
          <a:prstGeom prst="wedgeRectCallout">
            <a:avLst>
              <a:gd name="adj1" fmla="val -61773"/>
              <a:gd name="adj2" fmla="val 3443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Answer: 3</a:t>
            </a:r>
            <a:r>
              <a:rPr lang="en-US" sz="1400" baseline="30000" dirty="0" smtClean="0"/>
              <a:t>rd</a:t>
            </a:r>
            <a:r>
              <a:rPr lang="en-US" sz="1400" dirty="0" smtClean="0"/>
              <a:t> thing printed is 2</a:t>
            </a:r>
            <a:endParaRPr lang="en-US" sz="1400" dirty="0"/>
          </a:p>
        </p:txBody>
      </p:sp>
    </p:spTree>
    <p:extLst>
      <p:ext uri="{BB962C8B-B14F-4D97-AF65-F5344CB8AC3E}">
        <p14:creationId xmlns:p14="http://schemas.microsoft.com/office/powerpoint/2010/main" val="959609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31520" y="668650"/>
            <a:ext cx="3851910" cy="428627"/>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4226763" y="1237387"/>
            <a:ext cx="1718841" cy="359867"/>
          </a:xfrm>
        </p:spPr>
        <p:txBody>
          <a:bodyPr/>
          <a:lstStyle/>
          <a:p>
            <a:r>
              <a:rPr lang="en-US" dirty="0" smtClean="0"/>
              <a:t>Recursive code</a:t>
            </a:r>
            <a:endParaRPr lang="en-US" dirty="0"/>
          </a:p>
        </p:txBody>
      </p:sp>
      <p:sp>
        <p:nvSpPr>
          <p:cNvPr id="50" name="Content Placeholder 7"/>
          <p:cNvSpPr>
            <a:spLocks noGrp="1"/>
          </p:cNvSpPr>
          <p:nvPr>
            <p:ph sz="quarter" idx="4"/>
            <p:custDataLst>
              <p:tags r:id="rId3"/>
            </p:custDataLst>
          </p:nvPr>
        </p:nvSpPr>
        <p:spPr>
          <a:xfrm>
            <a:off x="3581721" y="1580287"/>
            <a:ext cx="3307976" cy="2314575"/>
          </a:xfrm>
        </p:spPr>
        <p:txBody>
          <a:bodyPr>
            <a:noAutofit/>
          </a:bodyPr>
          <a:lstStyle/>
          <a:p>
            <a:pPr marL="38576" indent="0"/>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factorial(</a:t>
            </a:r>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n) {</a:t>
            </a:r>
          </a:p>
          <a:p>
            <a:pPr marL="38576" indent="0"/>
            <a:r>
              <a:rPr lang="en-US" sz="1200" b="1" dirty="0">
                <a:latin typeface="Consolas" panose="020B0609020204030204" pitchFamily="49" charset="0"/>
                <a:cs typeface="Consolas" panose="020B0609020204030204" pitchFamily="49" charset="0"/>
              </a:rPr>
              <a:t>    </a:t>
            </a:r>
            <a:r>
              <a:rPr lang="en-US" sz="1200" b="1" dirty="0" err="1">
                <a:solidFill>
                  <a:schemeClr val="bg2"/>
                </a:solidFill>
                <a:latin typeface="Consolas" panose="020B0609020204030204" pitchFamily="49" charset="0"/>
                <a:cs typeface="Consolas" panose="020B0609020204030204" pitchFamily="49" charset="0"/>
              </a:rPr>
              <a:t>cout</a:t>
            </a:r>
            <a:r>
              <a:rPr lang="en-US" sz="1200" b="1" dirty="0">
                <a:solidFill>
                  <a:schemeClr val="bg2"/>
                </a:solidFill>
                <a:latin typeface="Consolas" panose="020B0609020204030204" pitchFamily="49" charset="0"/>
                <a:cs typeface="Consolas" panose="020B0609020204030204" pitchFamily="49" charset="0"/>
              </a:rPr>
              <a:t> &lt;&lt; n &lt;&lt; </a:t>
            </a:r>
            <a:r>
              <a:rPr lang="en-US" sz="1200" b="1" dirty="0" err="1">
                <a:solidFill>
                  <a:schemeClr val="bg2"/>
                </a:solidFill>
                <a:latin typeface="Consolas" panose="020B0609020204030204" pitchFamily="49" charset="0"/>
                <a:cs typeface="Consolas" panose="020B0609020204030204" pitchFamily="49" charset="0"/>
              </a:rPr>
              <a:t>endl</a:t>
            </a:r>
            <a:r>
              <a:rPr lang="en-US" sz="1200" b="1" dirty="0">
                <a:solidFill>
                  <a:schemeClr val="bg2"/>
                </a:solidFill>
                <a:latin typeface="Consolas" panose="020B0609020204030204" pitchFamily="49" charset="0"/>
                <a:cs typeface="Consolas" panose="020B0609020204030204" pitchFamily="49" charset="0"/>
              </a:rPr>
              <a:t>;</a:t>
            </a:r>
          </a:p>
          <a:p>
            <a:pPr marL="38576" indent="0"/>
            <a:r>
              <a:rPr lang="en-US" sz="1200" b="1" dirty="0">
                <a:latin typeface="Consolas" panose="020B0609020204030204" pitchFamily="49" charset="0"/>
                <a:cs typeface="Consolas" panose="020B0609020204030204" pitchFamily="49" charset="0"/>
              </a:rPr>
              <a:t>    if (n == 1) return 1;</a:t>
            </a:r>
          </a:p>
          <a:p>
            <a:pPr marL="38576" indent="0"/>
            <a:r>
              <a:rPr lang="en-US" sz="1200" b="1" dirty="0">
                <a:latin typeface="Consolas" panose="020B0609020204030204" pitchFamily="49" charset="0"/>
                <a:cs typeface="Consolas" panose="020B0609020204030204" pitchFamily="49" charset="0"/>
              </a:rPr>
              <a:t>    else return n * factorial(n – 1);</a:t>
            </a:r>
          </a:p>
          <a:p>
            <a:pPr marL="38576" indent="0"/>
            <a:r>
              <a:rPr lang="en-US" sz="1200" b="1" dirty="0">
                <a:latin typeface="Consolas" panose="020B0609020204030204" pitchFamily="49" charset="0"/>
                <a:cs typeface="Consolas" panose="020B0609020204030204" pitchFamily="49" charset="0"/>
              </a:rPr>
              <a:t>}</a:t>
            </a:r>
          </a:p>
          <a:p>
            <a:pPr marL="38576" indent="0"/>
            <a:endParaRPr lang="en-US" sz="1125" b="1" dirty="0">
              <a:latin typeface="Consolas" panose="020B0609020204030204" pitchFamily="49" charset="0"/>
              <a:cs typeface="Consolas" panose="020B0609020204030204" pitchFamily="49" charset="0"/>
            </a:endParaRPr>
          </a:p>
          <a:p>
            <a:pPr marL="38576" indent="0"/>
            <a:r>
              <a:rPr lang="en-US" sz="1125" b="1" dirty="0">
                <a:latin typeface="Consolas" panose="020B0609020204030204" pitchFamily="49" charset="0"/>
                <a:cs typeface="Consolas" panose="020B0609020204030204" pitchFamily="49" charset="0"/>
              </a:rPr>
              <a:t>void </a:t>
            </a:r>
            <a:r>
              <a:rPr lang="en-US" sz="1125" b="1" dirty="0" err="1">
                <a:latin typeface="Consolas" panose="020B0609020204030204" pitchFamily="49" charset="0"/>
                <a:cs typeface="Consolas" panose="020B0609020204030204" pitchFamily="49" charset="0"/>
              </a:rPr>
              <a:t>myfunction</a:t>
            </a:r>
            <a:r>
              <a:rPr lang="en-US" sz="1125" b="1" dirty="0">
                <a:latin typeface="Consolas" panose="020B0609020204030204" pitchFamily="49" charset="0"/>
                <a:cs typeface="Consolas" panose="020B0609020204030204" pitchFamily="49" charset="0"/>
              </a:rPr>
              <a:t>(){</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x = 4;</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0;</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factorial(x);</a:t>
            </a:r>
          </a:p>
          <a:p>
            <a:pPr marL="38576" indent="0"/>
            <a:r>
              <a:rPr lang="en-US" sz="1125" b="1" dirty="0">
                <a:latin typeface="Consolas" panose="020B0609020204030204" pitchFamily="49" charset="0"/>
                <a:cs typeface="Consolas" panose="020B0609020204030204" pitchFamily="49" charset="0"/>
              </a:rPr>
              <a:t>}</a:t>
            </a:r>
          </a:p>
          <a:p>
            <a:endParaRPr lang="en-US" sz="1575" b="1" dirty="0">
              <a:latin typeface="Consolas" panose="020B0609020204030204" pitchFamily="49" charset="0"/>
              <a:cs typeface="Consolas" panose="020B0609020204030204" pitchFamily="49" charset="0"/>
            </a:endParaRPr>
          </a:p>
        </p:txBody>
      </p:sp>
      <p:sp>
        <p:nvSpPr>
          <p:cNvPr id="23" name="Rectangle 22"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966507" y="1366557"/>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custDataLst>
              <p:tags r:id="rId5"/>
            </p:custDataLst>
          </p:nvPr>
        </p:nvSpPr>
        <p:spPr>
          <a:xfrm>
            <a:off x="966507" y="1366557"/>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27" name="Rectangle 26"/>
          <p:cNvSpPr/>
          <p:nvPr>
            <p:custDataLst>
              <p:tags r:id="rId6"/>
            </p:custDataLst>
          </p:nvPr>
        </p:nvSpPr>
        <p:spPr>
          <a:xfrm>
            <a:off x="963111" y="3938307"/>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Text, Heap</a:t>
            </a:r>
            <a:endParaRPr lang="en-US" sz="1600" dirty="0">
              <a:solidFill>
                <a:schemeClr val="tx1"/>
              </a:solidFill>
            </a:endParaRPr>
          </a:p>
        </p:txBody>
      </p:sp>
      <p:cxnSp>
        <p:nvCxnSpPr>
          <p:cNvPr id="28" name="Straight Arrow Connector 27"/>
          <p:cNvCxnSpPr/>
          <p:nvPr>
            <p:custDataLst>
              <p:tags r:id="rId7"/>
            </p:custDataLst>
          </p:nvPr>
        </p:nvCxnSpPr>
        <p:spPr>
          <a:xfrm>
            <a:off x="1877511" y="3593726"/>
            <a:ext cx="1646" cy="168089"/>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7" idx="0"/>
          </p:cNvCxnSpPr>
          <p:nvPr>
            <p:custDataLst>
              <p:tags r:id="rId8"/>
            </p:custDataLst>
          </p:nvPr>
        </p:nvCxnSpPr>
        <p:spPr>
          <a:xfrm flipV="1">
            <a:off x="1877511" y="3761815"/>
            <a:ext cx="0" cy="176492"/>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custDataLst>
              <p:tags r:id="rId9"/>
            </p:custDataLst>
          </p:nvPr>
        </p:nvCxnSpPr>
        <p:spPr>
          <a:xfrm>
            <a:off x="1877511" y="1709457"/>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custDataLst>
              <p:tags r:id="rId10"/>
            </p:custDataLst>
          </p:nvPr>
        </p:nvCxnSpPr>
        <p:spPr>
          <a:xfrm>
            <a:off x="1877511" y="227220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43" name="Group 42"/>
          <p:cNvGrpSpPr/>
          <p:nvPr>
            <p:custDataLst>
              <p:tags r:id="rId11"/>
            </p:custDataLst>
          </p:nvPr>
        </p:nvGrpSpPr>
        <p:grpSpPr>
          <a:xfrm>
            <a:off x="966507" y="2280957"/>
            <a:ext cx="1828800" cy="342900"/>
            <a:chOff x="990600" y="4724400"/>
            <a:chExt cx="2438400" cy="457200"/>
          </a:xfrm>
        </p:grpSpPr>
        <p:sp>
          <p:nvSpPr>
            <p:cNvPr id="44" name="Rectangle 43"/>
            <p:cNvSpPr/>
            <p:nvPr>
              <p:custDataLst>
                <p:tags r:id="rId25"/>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45" name="TextBox 44"/>
            <p:cNvSpPr txBox="1"/>
            <p:nvPr>
              <p:custDataLst>
                <p:tags r:id="rId26"/>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4</a:t>
              </a:r>
              <a:endParaRPr lang="en-US" dirty="0"/>
            </a:p>
          </p:txBody>
        </p:sp>
      </p:grpSp>
      <p:sp>
        <p:nvSpPr>
          <p:cNvPr id="46" name="Rectangle 45"/>
          <p:cNvSpPr/>
          <p:nvPr>
            <p:custDataLst>
              <p:tags r:id="rId12"/>
            </p:custDataLst>
          </p:nvPr>
        </p:nvSpPr>
        <p:spPr>
          <a:xfrm>
            <a:off x="966507" y="1709457"/>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smtClean="0">
                <a:solidFill>
                  <a:schemeClr val="tx1"/>
                </a:solidFill>
                <a:latin typeface="Consolas" panose="020B0609020204030204" pitchFamily="49" charset="0"/>
              </a:rPr>
              <a:t>myfunction</a:t>
            </a:r>
            <a:r>
              <a:rPr lang="en-US" sz="1400" dirty="0" smtClean="0">
                <a:solidFill>
                  <a:schemeClr val="tx1"/>
                </a:solidFill>
                <a:latin typeface="Consolas" panose="020B0609020204030204" pitchFamily="49" charset="0"/>
              </a:rPr>
              <a:t>()</a:t>
            </a:r>
            <a:r>
              <a:rPr lang="en-US" sz="1400" dirty="0" smtClean="0">
                <a:solidFill>
                  <a:schemeClr val="tx1"/>
                </a:solidFill>
              </a:rPr>
              <a:t>x:</a:t>
            </a:r>
          </a:p>
          <a:p>
            <a:r>
              <a:rPr lang="en-US" sz="1600" dirty="0">
                <a:solidFill>
                  <a:schemeClr val="tx1"/>
                </a:solidFill>
              </a:rPr>
              <a:t>	</a:t>
            </a:r>
            <a:r>
              <a:rPr lang="en-US" sz="1600" dirty="0" smtClean="0">
                <a:solidFill>
                  <a:schemeClr val="tx1"/>
                </a:solidFill>
              </a:rPr>
              <a:t>           </a:t>
            </a:r>
            <a:r>
              <a:rPr lang="en-US" sz="1600" dirty="0" err="1" smtClean="0">
                <a:solidFill>
                  <a:schemeClr val="tx1"/>
                </a:solidFill>
              </a:rPr>
              <a:t>xfac</a:t>
            </a:r>
            <a:r>
              <a:rPr lang="en-US" sz="1600" dirty="0" smtClean="0">
                <a:solidFill>
                  <a:schemeClr val="tx1"/>
                </a:solidFill>
              </a:rPr>
              <a:t>:   </a:t>
            </a:r>
            <a:endParaRPr lang="en-US" sz="1600" dirty="0">
              <a:solidFill>
                <a:schemeClr val="tx1"/>
              </a:solidFill>
            </a:endParaRPr>
          </a:p>
        </p:txBody>
      </p:sp>
      <p:sp>
        <p:nvSpPr>
          <p:cNvPr id="47" name="TextBox 46"/>
          <p:cNvSpPr txBox="1"/>
          <p:nvPr>
            <p:custDataLst>
              <p:tags r:id="rId13"/>
            </p:custDataLst>
          </p:nvPr>
        </p:nvSpPr>
        <p:spPr>
          <a:xfrm>
            <a:off x="2452407" y="1705528"/>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48" name="TextBox 47"/>
          <p:cNvSpPr txBox="1"/>
          <p:nvPr>
            <p:custDataLst>
              <p:tags r:id="rId14"/>
            </p:custDataLst>
          </p:nvPr>
        </p:nvSpPr>
        <p:spPr>
          <a:xfrm>
            <a:off x="2452407" y="1986471"/>
            <a:ext cx="342900" cy="307777"/>
          </a:xfrm>
          <a:prstGeom prst="rect">
            <a:avLst/>
          </a:prstGeom>
          <a:noFill/>
          <a:ln>
            <a:solidFill>
              <a:schemeClr val="tx1"/>
            </a:solidFill>
          </a:ln>
        </p:spPr>
        <p:txBody>
          <a:bodyPr wrap="square" rtlCol="0">
            <a:spAutoFit/>
          </a:bodyPr>
          <a:lstStyle/>
          <a:p>
            <a:pPr algn="ctr"/>
            <a:r>
              <a:rPr lang="en-US" sz="1400" dirty="0" smtClean="0"/>
              <a:t>0</a:t>
            </a:r>
            <a:endParaRPr lang="en-US" dirty="0"/>
          </a:p>
        </p:txBody>
      </p:sp>
      <p:cxnSp>
        <p:nvCxnSpPr>
          <p:cNvPr id="51" name="Straight Arrow Connector 50"/>
          <p:cNvCxnSpPr/>
          <p:nvPr>
            <p:custDataLst>
              <p:tags r:id="rId15"/>
            </p:custDataLst>
          </p:nvPr>
        </p:nvCxnSpPr>
        <p:spPr>
          <a:xfrm>
            <a:off x="1877511" y="2613975"/>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52" name="Group 51"/>
          <p:cNvGrpSpPr/>
          <p:nvPr>
            <p:custDataLst>
              <p:tags r:id="rId16"/>
            </p:custDataLst>
          </p:nvPr>
        </p:nvGrpSpPr>
        <p:grpSpPr>
          <a:xfrm>
            <a:off x="966507" y="2622726"/>
            <a:ext cx="1828800" cy="342900"/>
            <a:chOff x="990600" y="4724400"/>
            <a:chExt cx="2438400" cy="457200"/>
          </a:xfrm>
        </p:grpSpPr>
        <p:sp>
          <p:nvSpPr>
            <p:cNvPr id="53" name="Rectangle 52"/>
            <p:cNvSpPr/>
            <p:nvPr>
              <p:custDataLst>
                <p:tags r:id="rId23"/>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54" name="TextBox 53"/>
            <p:cNvSpPr txBox="1"/>
            <p:nvPr>
              <p:custDataLst>
                <p:tags r:id="rId24"/>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3</a:t>
              </a:r>
              <a:endParaRPr lang="en-US" dirty="0"/>
            </a:p>
          </p:txBody>
        </p:sp>
      </p:grpSp>
      <p:grpSp>
        <p:nvGrpSpPr>
          <p:cNvPr id="55" name="Group 54"/>
          <p:cNvGrpSpPr/>
          <p:nvPr>
            <p:custDataLst>
              <p:tags r:id="rId17"/>
            </p:custDataLst>
          </p:nvPr>
        </p:nvGrpSpPr>
        <p:grpSpPr>
          <a:xfrm>
            <a:off x="966507" y="2972603"/>
            <a:ext cx="1828800" cy="342900"/>
            <a:chOff x="990600" y="4724400"/>
            <a:chExt cx="2438400" cy="457200"/>
          </a:xfrm>
        </p:grpSpPr>
        <p:sp>
          <p:nvSpPr>
            <p:cNvPr id="56" name="Rectangle 55"/>
            <p:cNvSpPr/>
            <p:nvPr>
              <p:custDataLst>
                <p:tags r:id="rId21"/>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57" name="TextBox 56"/>
            <p:cNvSpPr txBox="1"/>
            <p:nvPr>
              <p:custDataLst>
                <p:tags r:id="rId22"/>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2</a:t>
              </a:r>
              <a:endParaRPr lang="en-US" dirty="0"/>
            </a:p>
          </p:txBody>
        </p:sp>
      </p:grpSp>
      <p:grpSp>
        <p:nvGrpSpPr>
          <p:cNvPr id="58" name="Group 57"/>
          <p:cNvGrpSpPr/>
          <p:nvPr>
            <p:custDataLst>
              <p:tags r:id="rId18"/>
            </p:custDataLst>
          </p:nvPr>
        </p:nvGrpSpPr>
        <p:grpSpPr>
          <a:xfrm>
            <a:off x="966507" y="3313261"/>
            <a:ext cx="1828800" cy="342900"/>
            <a:chOff x="990600" y="4724400"/>
            <a:chExt cx="2438400" cy="457200"/>
          </a:xfrm>
        </p:grpSpPr>
        <p:sp>
          <p:nvSpPr>
            <p:cNvPr id="59" name="Rectangle 58"/>
            <p:cNvSpPr/>
            <p:nvPr>
              <p:custDataLst>
                <p:tags r:id="rId19"/>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60" name="TextBox 59"/>
            <p:cNvSpPr txBox="1"/>
            <p:nvPr>
              <p:custDataLst>
                <p:tags r:id="rId20"/>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1</a:t>
              </a:r>
              <a:endParaRPr lang="en-US" dirty="0"/>
            </a:p>
          </p:txBody>
        </p:sp>
      </p:grpSp>
    </p:spTree>
    <p:extLst>
      <p:ext uri="{BB962C8B-B14F-4D97-AF65-F5344CB8AC3E}">
        <p14:creationId xmlns:p14="http://schemas.microsoft.com/office/powerpoint/2010/main" val="3219856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97230" y="733099"/>
            <a:ext cx="4144047" cy="380048"/>
          </a:xfrm>
        </p:spPr>
        <p:txBody>
          <a:bodyPr/>
          <a:lstStyle/>
          <a:p>
            <a:r>
              <a:rPr lang="en-US" dirty="0" smtClean="0"/>
              <a:t>Factorial!</a:t>
            </a:r>
            <a:endParaRPr lang="en-US" dirty="0"/>
          </a:p>
        </p:txBody>
      </p:sp>
      <p:sp>
        <p:nvSpPr>
          <p:cNvPr id="7" name="Text Placeholder 6"/>
          <p:cNvSpPr>
            <a:spLocks noGrp="1"/>
          </p:cNvSpPr>
          <p:nvPr>
            <p:ph type="body" sz="quarter" idx="3"/>
            <p:custDataLst>
              <p:tags r:id="rId2"/>
            </p:custDataLst>
          </p:nvPr>
        </p:nvSpPr>
        <p:spPr>
          <a:xfrm>
            <a:off x="3964272" y="175973"/>
            <a:ext cx="1718841" cy="359867"/>
          </a:xfrm>
        </p:spPr>
        <p:txBody>
          <a:bodyPr/>
          <a:lstStyle/>
          <a:p>
            <a:r>
              <a:rPr lang="en-US" dirty="0" smtClean="0"/>
              <a:t>Recursive code</a:t>
            </a:r>
            <a:endParaRPr lang="en-US" dirty="0"/>
          </a:p>
        </p:txBody>
      </p:sp>
      <p:sp>
        <p:nvSpPr>
          <p:cNvPr id="9" name="Rectangle 8"/>
          <p:cNvSpPr/>
          <p:nvPr>
            <p:custDataLst>
              <p:tags r:id="rId3"/>
            </p:custDataLst>
          </p:nvPr>
        </p:nvSpPr>
        <p:spPr>
          <a:xfrm>
            <a:off x="633836" y="1329675"/>
            <a:ext cx="2463165" cy="2862322"/>
          </a:xfrm>
          <a:prstGeom prst="rect">
            <a:avLst/>
          </a:prstGeom>
        </p:spPr>
        <p:txBody>
          <a:bodyPr wrap="square">
            <a:spAutoFit/>
          </a:bodyPr>
          <a:lstStyle/>
          <a:p>
            <a:pPr marL="38576"/>
            <a:r>
              <a:rPr lang="en-US" dirty="0"/>
              <a:t>What is the </a:t>
            </a:r>
            <a:r>
              <a:rPr lang="en-US" b="1" dirty="0"/>
              <a:t>fourth </a:t>
            </a:r>
            <a:r>
              <a:rPr lang="en-US" dirty="0"/>
              <a:t>value ever </a:t>
            </a:r>
            <a:r>
              <a:rPr lang="en-US" b="1" dirty="0"/>
              <a:t>returned</a:t>
            </a:r>
            <a:r>
              <a:rPr lang="en-US" dirty="0"/>
              <a:t> when we call </a:t>
            </a:r>
            <a:r>
              <a:rPr lang="en-US" dirty="0" smtClean="0">
                <a:latin typeface="Consolas" panose="020B0609020204030204" pitchFamily="49" charset="0"/>
              </a:rPr>
              <a:t>factorial(4)</a:t>
            </a:r>
            <a:r>
              <a:rPr lang="en-US" dirty="0" smtClean="0"/>
              <a:t>? </a:t>
            </a:r>
            <a:endParaRPr lang="en-US" dirty="0"/>
          </a:p>
          <a:p>
            <a:pPr marL="295751" indent="-257175">
              <a:buFont typeface="+mj-lt"/>
              <a:buAutoNum type="alphaUcPeriod"/>
            </a:pPr>
            <a:r>
              <a:rPr lang="en-US" dirty="0" smtClean="0"/>
              <a:t>4</a:t>
            </a:r>
          </a:p>
          <a:p>
            <a:pPr marL="295751" indent="-257175">
              <a:buFont typeface="+mj-lt"/>
              <a:buAutoNum type="alphaUcPeriod"/>
            </a:pPr>
            <a:r>
              <a:rPr lang="en-US" dirty="0"/>
              <a:t>6</a:t>
            </a:r>
          </a:p>
          <a:p>
            <a:pPr marL="295751" indent="-257175">
              <a:buFont typeface="+mj-lt"/>
              <a:buAutoNum type="alphaUcPeriod"/>
            </a:pPr>
            <a:r>
              <a:rPr lang="en-US" dirty="0" smtClean="0"/>
              <a:t>10</a:t>
            </a:r>
          </a:p>
          <a:p>
            <a:pPr marL="295751" indent="-257175">
              <a:buFont typeface="+mj-lt"/>
              <a:buAutoNum type="alphaUcPeriod"/>
            </a:pPr>
            <a:r>
              <a:rPr lang="en-US" dirty="0" smtClean="0"/>
              <a:t>24</a:t>
            </a:r>
            <a:endParaRPr lang="en-US" dirty="0"/>
          </a:p>
          <a:p>
            <a:pPr marL="295751" indent="-257175">
              <a:buFont typeface="+mj-lt"/>
              <a:buAutoNum type="alphaUcPeriod"/>
            </a:pPr>
            <a:r>
              <a:rPr lang="en-US" dirty="0" smtClean="0"/>
              <a:t>Other/none/more </a:t>
            </a:r>
            <a:r>
              <a:rPr lang="en-US" dirty="0"/>
              <a:t>than one</a:t>
            </a:r>
            <a:endParaRPr lang="en" dirty="0"/>
          </a:p>
        </p:txBody>
      </p:sp>
      <p:sp>
        <p:nvSpPr>
          <p:cNvPr id="11" name="Content Placeholder 7"/>
          <p:cNvSpPr>
            <a:spLocks noGrp="1"/>
          </p:cNvSpPr>
          <p:nvPr>
            <p:ph sz="quarter" idx="4"/>
            <p:custDataLst>
              <p:tags r:id="rId4"/>
            </p:custDataLst>
          </p:nvPr>
        </p:nvSpPr>
        <p:spPr>
          <a:xfrm>
            <a:off x="3473535" y="669445"/>
            <a:ext cx="3307976" cy="2314575"/>
          </a:xfrm>
        </p:spPr>
        <p:txBody>
          <a:bodyPr>
            <a:noAutofit/>
          </a:bodyPr>
          <a:lstStyle/>
          <a:p>
            <a:pPr marL="38576" indent="0"/>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factorial(</a:t>
            </a:r>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n) {</a:t>
            </a:r>
          </a:p>
          <a:p>
            <a:pPr marL="38576" indent="0"/>
            <a:r>
              <a:rPr lang="en-US" sz="1200" b="1" dirty="0">
                <a:latin typeface="Consolas" panose="020B0609020204030204" pitchFamily="49" charset="0"/>
                <a:cs typeface="Consolas" panose="020B0609020204030204" pitchFamily="49" charset="0"/>
              </a:rPr>
              <a:t>    </a:t>
            </a:r>
            <a:r>
              <a:rPr lang="en-US" sz="1200" b="1" dirty="0" err="1">
                <a:solidFill>
                  <a:schemeClr val="bg2"/>
                </a:solidFill>
                <a:latin typeface="Consolas" panose="020B0609020204030204" pitchFamily="49" charset="0"/>
                <a:cs typeface="Consolas" panose="020B0609020204030204" pitchFamily="49" charset="0"/>
              </a:rPr>
              <a:t>cout</a:t>
            </a:r>
            <a:r>
              <a:rPr lang="en-US" sz="1200" b="1" dirty="0">
                <a:solidFill>
                  <a:schemeClr val="bg2"/>
                </a:solidFill>
                <a:latin typeface="Consolas" panose="020B0609020204030204" pitchFamily="49" charset="0"/>
                <a:cs typeface="Consolas" panose="020B0609020204030204" pitchFamily="49" charset="0"/>
              </a:rPr>
              <a:t> &lt;&lt; n &lt;&lt; </a:t>
            </a:r>
            <a:r>
              <a:rPr lang="en-US" sz="1200" b="1" dirty="0" err="1">
                <a:solidFill>
                  <a:schemeClr val="bg2"/>
                </a:solidFill>
                <a:latin typeface="Consolas" panose="020B0609020204030204" pitchFamily="49" charset="0"/>
                <a:cs typeface="Consolas" panose="020B0609020204030204" pitchFamily="49" charset="0"/>
              </a:rPr>
              <a:t>endl</a:t>
            </a:r>
            <a:r>
              <a:rPr lang="en-US" sz="1200" b="1" dirty="0">
                <a:solidFill>
                  <a:schemeClr val="bg2"/>
                </a:solidFill>
                <a:latin typeface="Consolas" panose="020B0609020204030204" pitchFamily="49" charset="0"/>
                <a:cs typeface="Consolas" panose="020B0609020204030204" pitchFamily="49" charset="0"/>
              </a:rPr>
              <a:t>;</a:t>
            </a:r>
          </a:p>
          <a:p>
            <a:pPr marL="38576" indent="0"/>
            <a:r>
              <a:rPr lang="en-US" sz="1200" b="1" dirty="0">
                <a:latin typeface="Consolas" panose="020B0609020204030204" pitchFamily="49" charset="0"/>
                <a:cs typeface="Consolas" panose="020B0609020204030204" pitchFamily="49" charset="0"/>
              </a:rPr>
              <a:t>    if (n == 1) return 1;</a:t>
            </a:r>
          </a:p>
          <a:p>
            <a:pPr marL="38576" indent="0"/>
            <a:r>
              <a:rPr lang="en-US" sz="1200" b="1" dirty="0">
                <a:latin typeface="Consolas" panose="020B0609020204030204" pitchFamily="49" charset="0"/>
                <a:cs typeface="Consolas" panose="020B0609020204030204" pitchFamily="49" charset="0"/>
              </a:rPr>
              <a:t>    else return n * factorial(n – 1);</a:t>
            </a:r>
          </a:p>
          <a:p>
            <a:pPr marL="38576" indent="0"/>
            <a:r>
              <a:rPr lang="en-US" sz="1200" b="1" dirty="0">
                <a:latin typeface="Consolas" panose="020B0609020204030204" pitchFamily="49" charset="0"/>
                <a:cs typeface="Consolas" panose="020B0609020204030204" pitchFamily="49" charset="0"/>
              </a:rPr>
              <a:t>}</a:t>
            </a:r>
          </a:p>
          <a:p>
            <a:pPr marL="38576" indent="0"/>
            <a:endParaRPr lang="en-US" sz="1125" b="1" dirty="0">
              <a:latin typeface="Consolas" panose="020B0609020204030204" pitchFamily="49" charset="0"/>
              <a:cs typeface="Consolas" panose="020B0609020204030204" pitchFamily="49" charset="0"/>
            </a:endParaRPr>
          </a:p>
          <a:p>
            <a:pPr marL="38576" indent="0"/>
            <a:r>
              <a:rPr lang="en-US" sz="1125" b="1" dirty="0">
                <a:latin typeface="Consolas" panose="020B0609020204030204" pitchFamily="49" charset="0"/>
                <a:cs typeface="Consolas" panose="020B0609020204030204" pitchFamily="49" charset="0"/>
              </a:rPr>
              <a:t>void </a:t>
            </a:r>
            <a:r>
              <a:rPr lang="en-US" sz="1125" b="1" dirty="0" err="1">
                <a:latin typeface="Consolas" panose="020B0609020204030204" pitchFamily="49" charset="0"/>
                <a:cs typeface="Consolas" panose="020B0609020204030204" pitchFamily="49" charset="0"/>
              </a:rPr>
              <a:t>myfunction</a:t>
            </a:r>
            <a:r>
              <a:rPr lang="en-US" sz="1125" b="1" dirty="0">
                <a:latin typeface="Consolas" panose="020B0609020204030204" pitchFamily="49" charset="0"/>
                <a:cs typeface="Consolas" panose="020B0609020204030204" pitchFamily="49" charset="0"/>
              </a:rPr>
              <a:t>(){</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x = 4;</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0;</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factorial(x);</a:t>
            </a:r>
          </a:p>
          <a:p>
            <a:pPr marL="38576" indent="0"/>
            <a:r>
              <a:rPr lang="en-US" sz="1125" b="1" dirty="0">
                <a:latin typeface="Consolas" panose="020B0609020204030204" pitchFamily="49" charset="0"/>
                <a:cs typeface="Consolas" panose="020B0609020204030204" pitchFamily="49" charset="0"/>
              </a:rPr>
              <a:t>}</a:t>
            </a:r>
          </a:p>
          <a:p>
            <a:endParaRPr lang="en-US" sz="1575" b="1" dirty="0">
              <a:latin typeface="Consolas" panose="020B0609020204030204" pitchFamily="49" charset="0"/>
              <a:cs typeface="Consolas" panose="020B0609020204030204" pitchFamily="49" charset="0"/>
            </a:endParaRPr>
          </a:p>
        </p:txBody>
      </p:sp>
      <p:pic>
        <p:nvPicPr>
          <p:cNvPr id="20" name="Picture 19" descr="Link: https://pollev.com/cs106b" title="QR Code"/>
          <p:cNvPicPr>
            <a:picLocks noChangeAspect="1"/>
          </p:cNvPicPr>
          <p:nvPr/>
        </p:nvPicPr>
        <p:blipFill>
          <a:blip r:embed="rId6"/>
          <a:stretch>
            <a:fillRect/>
          </a:stretch>
        </p:blipFill>
        <p:spPr>
          <a:xfrm>
            <a:off x="4155336" y="4253663"/>
            <a:ext cx="834870" cy="808440"/>
          </a:xfrm>
          <a:prstGeom prst="rect">
            <a:avLst/>
          </a:prstGeom>
        </p:spPr>
      </p:pic>
      <p:sp>
        <p:nvSpPr>
          <p:cNvPr id="21" name="Rectangle 20"/>
          <p:cNvSpPr/>
          <p:nvPr/>
        </p:nvSpPr>
        <p:spPr>
          <a:xfrm>
            <a:off x="4990206" y="4326796"/>
            <a:ext cx="1642437" cy="307777"/>
          </a:xfrm>
          <a:prstGeom prst="rect">
            <a:avLst/>
          </a:prstGeom>
        </p:spPr>
        <p:txBody>
          <a:bodyPr wrap="none">
            <a:spAutoFit/>
          </a:bodyPr>
          <a:lstStyle/>
          <a:p>
            <a:r>
              <a:rPr lang="en-US" sz="1400" spc="15" dirty="0">
                <a:cs typeface="ＭＳ Ｐゴシック" charset="0"/>
              </a:rPr>
              <a:t>pollev.com/cs106b</a:t>
            </a:r>
            <a:endParaRPr lang="en-US" sz="1400" dirty="0"/>
          </a:p>
        </p:txBody>
      </p:sp>
    </p:spTree>
    <p:extLst>
      <p:ext uri="{BB962C8B-B14F-4D97-AF65-F5344CB8AC3E}">
        <p14:creationId xmlns:p14="http://schemas.microsoft.com/office/powerpoint/2010/main" val="28093544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31520" y="668650"/>
            <a:ext cx="3851910" cy="428627"/>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4226763" y="1237387"/>
            <a:ext cx="1718841" cy="359867"/>
          </a:xfrm>
        </p:spPr>
        <p:txBody>
          <a:bodyPr/>
          <a:lstStyle/>
          <a:p>
            <a:r>
              <a:rPr lang="en-US" dirty="0" smtClean="0"/>
              <a:t>Recursive code</a:t>
            </a:r>
            <a:endParaRPr lang="en-US" dirty="0"/>
          </a:p>
        </p:txBody>
      </p:sp>
      <p:sp>
        <p:nvSpPr>
          <p:cNvPr id="54" name="Curved Right Arrow 53"/>
          <p:cNvSpPr/>
          <p:nvPr>
            <p:custDataLst>
              <p:tags r:id="rId3"/>
            </p:custDataLst>
          </p:nvPr>
        </p:nvSpPr>
        <p:spPr>
          <a:xfrm rot="10800000">
            <a:off x="2819079" y="3071025"/>
            <a:ext cx="400050" cy="46595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55" name="Rectangle 54"/>
          <p:cNvSpPr/>
          <p:nvPr>
            <p:custDataLst>
              <p:tags r:id="rId4"/>
            </p:custDataLst>
          </p:nvPr>
        </p:nvSpPr>
        <p:spPr>
          <a:xfrm>
            <a:off x="2796765" y="3488577"/>
            <a:ext cx="1197764" cy="369332"/>
          </a:xfrm>
          <a:prstGeom prst="rect">
            <a:avLst/>
          </a:prstGeom>
        </p:spPr>
        <p:txBody>
          <a:bodyPr wrap="none">
            <a:spAutoFit/>
          </a:bodyPr>
          <a:lstStyle/>
          <a:p>
            <a:r>
              <a:rPr lang="en-US" b="1" dirty="0" smtClean="0">
                <a:solidFill>
                  <a:srgbClr val="FF0000"/>
                </a:solidFill>
                <a:latin typeface="Consolas" panose="020B0609020204030204" pitchFamily="49" charset="0"/>
                <a:cs typeface="Consolas" panose="020B0609020204030204" pitchFamily="49" charset="0"/>
              </a:rPr>
              <a:t>Return 1</a:t>
            </a:r>
            <a:endParaRPr lang="en-US" dirty="0">
              <a:solidFill>
                <a:srgbClr val="FF0000"/>
              </a:solidFill>
            </a:endParaRPr>
          </a:p>
        </p:txBody>
      </p:sp>
      <p:sp>
        <p:nvSpPr>
          <p:cNvPr id="27" name="Content Placeholder 7"/>
          <p:cNvSpPr>
            <a:spLocks noGrp="1"/>
          </p:cNvSpPr>
          <p:nvPr>
            <p:ph sz="quarter" idx="4"/>
            <p:custDataLst>
              <p:tags r:id="rId5"/>
            </p:custDataLst>
          </p:nvPr>
        </p:nvSpPr>
        <p:spPr>
          <a:xfrm>
            <a:off x="3581721" y="1580287"/>
            <a:ext cx="3307976" cy="2314575"/>
          </a:xfrm>
        </p:spPr>
        <p:txBody>
          <a:bodyPr>
            <a:noAutofit/>
          </a:bodyPr>
          <a:lstStyle/>
          <a:p>
            <a:pPr marL="38576" indent="0"/>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factorial(</a:t>
            </a:r>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n) {</a:t>
            </a:r>
          </a:p>
          <a:p>
            <a:pPr marL="38576" indent="0"/>
            <a:r>
              <a:rPr lang="en-US" sz="1200" b="1" dirty="0">
                <a:latin typeface="Consolas" panose="020B0609020204030204" pitchFamily="49" charset="0"/>
                <a:cs typeface="Consolas" panose="020B0609020204030204" pitchFamily="49" charset="0"/>
              </a:rPr>
              <a:t>    </a:t>
            </a:r>
            <a:r>
              <a:rPr lang="en-US" sz="1200" b="1" dirty="0" err="1">
                <a:solidFill>
                  <a:schemeClr val="bg2"/>
                </a:solidFill>
                <a:latin typeface="Consolas" panose="020B0609020204030204" pitchFamily="49" charset="0"/>
                <a:cs typeface="Consolas" panose="020B0609020204030204" pitchFamily="49" charset="0"/>
              </a:rPr>
              <a:t>cout</a:t>
            </a:r>
            <a:r>
              <a:rPr lang="en-US" sz="1200" b="1" dirty="0">
                <a:solidFill>
                  <a:schemeClr val="bg2"/>
                </a:solidFill>
                <a:latin typeface="Consolas" panose="020B0609020204030204" pitchFamily="49" charset="0"/>
                <a:cs typeface="Consolas" panose="020B0609020204030204" pitchFamily="49" charset="0"/>
              </a:rPr>
              <a:t> &lt;&lt; n &lt;&lt; </a:t>
            </a:r>
            <a:r>
              <a:rPr lang="en-US" sz="1200" b="1" dirty="0" err="1">
                <a:solidFill>
                  <a:schemeClr val="bg2"/>
                </a:solidFill>
                <a:latin typeface="Consolas" panose="020B0609020204030204" pitchFamily="49" charset="0"/>
                <a:cs typeface="Consolas" panose="020B0609020204030204" pitchFamily="49" charset="0"/>
              </a:rPr>
              <a:t>endl</a:t>
            </a:r>
            <a:r>
              <a:rPr lang="en-US" sz="1200" b="1" dirty="0">
                <a:solidFill>
                  <a:schemeClr val="bg2"/>
                </a:solidFill>
                <a:latin typeface="Consolas" panose="020B0609020204030204" pitchFamily="49" charset="0"/>
                <a:cs typeface="Consolas" panose="020B0609020204030204" pitchFamily="49" charset="0"/>
              </a:rPr>
              <a:t>;</a:t>
            </a:r>
          </a:p>
          <a:p>
            <a:pPr marL="38576" indent="0"/>
            <a:r>
              <a:rPr lang="en-US" sz="1200" b="1" dirty="0">
                <a:latin typeface="Consolas" panose="020B0609020204030204" pitchFamily="49" charset="0"/>
                <a:cs typeface="Consolas" panose="020B0609020204030204" pitchFamily="49" charset="0"/>
              </a:rPr>
              <a:t>    if (n == 1) return 1;</a:t>
            </a:r>
          </a:p>
          <a:p>
            <a:pPr marL="38576" indent="0"/>
            <a:r>
              <a:rPr lang="en-US" sz="1200" b="1" dirty="0">
                <a:latin typeface="Consolas" panose="020B0609020204030204" pitchFamily="49" charset="0"/>
                <a:cs typeface="Consolas" panose="020B0609020204030204" pitchFamily="49" charset="0"/>
              </a:rPr>
              <a:t>    else return n * factorial(n – 1);</a:t>
            </a:r>
          </a:p>
          <a:p>
            <a:pPr marL="38576" indent="0"/>
            <a:r>
              <a:rPr lang="en-US" sz="1200" b="1" dirty="0">
                <a:latin typeface="Consolas" panose="020B0609020204030204" pitchFamily="49" charset="0"/>
                <a:cs typeface="Consolas" panose="020B0609020204030204" pitchFamily="49" charset="0"/>
              </a:rPr>
              <a:t>}</a:t>
            </a:r>
          </a:p>
          <a:p>
            <a:pPr marL="38576" indent="0"/>
            <a:endParaRPr lang="en-US" sz="1125" b="1" dirty="0">
              <a:latin typeface="Consolas" panose="020B0609020204030204" pitchFamily="49" charset="0"/>
              <a:cs typeface="Consolas" panose="020B0609020204030204" pitchFamily="49" charset="0"/>
            </a:endParaRPr>
          </a:p>
          <a:p>
            <a:pPr marL="38576" indent="0"/>
            <a:r>
              <a:rPr lang="en-US" sz="1125" b="1" dirty="0">
                <a:latin typeface="Consolas" panose="020B0609020204030204" pitchFamily="49" charset="0"/>
                <a:cs typeface="Consolas" panose="020B0609020204030204" pitchFamily="49" charset="0"/>
              </a:rPr>
              <a:t>void </a:t>
            </a:r>
            <a:r>
              <a:rPr lang="en-US" sz="1125" b="1" dirty="0" err="1">
                <a:latin typeface="Consolas" panose="020B0609020204030204" pitchFamily="49" charset="0"/>
                <a:cs typeface="Consolas" panose="020B0609020204030204" pitchFamily="49" charset="0"/>
              </a:rPr>
              <a:t>myfunction</a:t>
            </a:r>
            <a:r>
              <a:rPr lang="en-US" sz="1125" b="1" dirty="0">
                <a:latin typeface="Consolas" panose="020B0609020204030204" pitchFamily="49" charset="0"/>
                <a:cs typeface="Consolas" panose="020B0609020204030204" pitchFamily="49" charset="0"/>
              </a:rPr>
              <a:t>(){</a:t>
            </a:r>
          </a:p>
          <a:p>
            <a:pPr marL="38576" indent="0"/>
            <a:r>
              <a:rPr lang="en-US" sz="1125" b="1" dirty="0">
                <a:solidFill>
                  <a:srgbClr val="FF0000"/>
                </a:solidFill>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x = 4;</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0;</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factorial(x);</a:t>
            </a:r>
          </a:p>
          <a:p>
            <a:pPr marL="38576" indent="0"/>
            <a:r>
              <a:rPr lang="en-US" sz="1125" b="1" dirty="0">
                <a:latin typeface="Consolas" panose="020B0609020204030204" pitchFamily="49" charset="0"/>
                <a:cs typeface="Consolas" panose="020B0609020204030204" pitchFamily="49" charset="0"/>
              </a:rPr>
              <a:t>}</a:t>
            </a:r>
          </a:p>
          <a:p>
            <a:endParaRPr lang="en-US" sz="1575" b="1" dirty="0">
              <a:latin typeface="Consolas" panose="020B0609020204030204" pitchFamily="49" charset="0"/>
              <a:cs typeface="Consolas" panose="020B0609020204030204" pitchFamily="49" charset="0"/>
            </a:endParaRPr>
          </a:p>
        </p:txBody>
      </p:sp>
      <p:sp>
        <p:nvSpPr>
          <p:cNvPr id="24" name="Rectangle 2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966507" y="1366557"/>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custDataLst>
              <p:tags r:id="rId7"/>
            </p:custDataLst>
          </p:nvPr>
        </p:nvSpPr>
        <p:spPr>
          <a:xfrm>
            <a:off x="966507" y="1366557"/>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29" name="Rectangle 28"/>
          <p:cNvSpPr/>
          <p:nvPr>
            <p:custDataLst>
              <p:tags r:id="rId8"/>
            </p:custDataLst>
          </p:nvPr>
        </p:nvSpPr>
        <p:spPr>
          <a:xfrm>
            <a:off x="963111" y="3938307"/>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Text, Heap</a:t>
            </a:r>
            <a:endParaRPr lang="en-US" sz="1600" dirty="0">
              <a:solidFill>
                <a:schemeClr val="tx1"/>
              </a:solidFill>
            </a:endParaRPr>
          </a:p>
        </p:txBody>
      </p:sp>
      <p:cxnSp>
        <p:nvCxnSpPr>
          <p:cNvPr id="30" name="Straight Arrow Connector 29"/>
          <p:cNvCxnSpPr/>
          <p:nvPr>
            <p:custDataLst>
              <p:tags r:id="rId9"/>
            </p:custDataLst>
          </p:nvPr>
        </p:nvCxnSpPr>
        <p:spPr>
          <a:xfrm>
            <a:off x="1877511" y="3593726"/>
            <a:ext cx="1646" cy="168089"/>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29" idx="0"/>
          </p:cNvCxnSpPr>
          <p:nvPr>
            <p:custDataLst>
              <p:tags r:id="rId10"/>
            </p:custDataLst>
          </p:nvPr>
        </p:nvCxnSpPr>
        <p:spPr>
          <a:xfrm flipV="1">
            <a:off x="1877511" y="3761815"/>
            <a:ext cx="0" cy="176492"/>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custDataLst>
              <p:tags r:id="rId11"/>
            </p:custDataLst>
          </p:nvPr>
        </p:nvCxnSpPr>
        <p:spPr>
          <a:xfrm>
            <a:off x="1877511" y="1709457"/>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custDataLst>
              <p:tags r:id="rId12"/>
            </p:custDataLst>
          </p:nvPr>
        </p:nvCxnSpPr>
        <p:spPr>
          <a:xfrm>
            <a:off x="1877511" y="227220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34" name="Group 33"/>
          <p:cNvGrpSpPr/>
          <p:nvPr>
            <p:custDataLst>
              <p:tags r:id="rId13"/>
            </p:custDataLst>
          </p:nvPr>
        </p:nvGrpSpPr>
        <p:grpSpPr>
          <a:xfrm>
            <a:off x="966507" y="2280957"/>
            <a:ext cx="1828800" cy="342900"/>
            <a:chOff x="990600" y="4724400"/>
            <a:chExt cx="2438400" cy="457200"/>
          </a:xfrm>
        </p:grpSpPr>
        <p:sp>
          <p:nvSpPr>
            <p:cNvPr id="35" name="Rectangle 34"/>
            <p:cNvSpPr/>
            <p:nvPr>
              <p:custDataLst>
                <p:tags r:id="rId27"/>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36" name="TextBox 35"/>
            <p:cNvSpPr txBox="1"/>
            <p:nvPr>
              <p:custDataLst>
                <p:tags r:id="rId28"/>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4</a:t>
              </a:r>
              <a:endParaRPr lang="en-US" dirty="0"/>
            </a:p>
          </p:txBody>
        </p:sp>
      </p:grpSp>
      <p:sp>
        <p:nvSpPr>
          <p:cNvPr id="37" name="Rectangle 36"/>
          <p:cNvSpPr/>
          <p:nvPr>
            <p:custDataLst>
              <p:tags r:id="rId14"/>
            </p:custDataLst>
          </p:nvPr>
        </p:nvSpPr>
        <p:spPr>
          <a:xfrm>
            <a:off x="966507" y="1709457"/>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smtClean="0">
                <a:solidFill>
                  <a:schemeClr val="tx1"/>
                </a:solidFill>
                <a:latin typeface="Consolas" panose="020B0609020204030204" pitchFamily="49" charset="0"/>
              </a:rPr>
              <a:t>myfunction</a:t>
            </a:r>
            <a:r>
              <a:rPr lang="en-US" sz="1400" dirty="0" smtClean="0">
                <a:solidFill>
                  <a:schemeClr val="tx1"/>
                </a:solidFill>
                <a:latin typeface="Consolas" panose="020B0609020204030204" pitchFamily="49" charset="0"/>
              </a:rPr>
              <a:t>()</a:t>
            </a:r>
            <a:r>
              <a:rPr lang="en-US" sz="1400" dirty="0" smtClean="0">
                <a:solidFill>
                  <a:schemeClr val="tx1"/>
                </a:solidFill>
              </a:rPr>
              <a:t>x:</a:t>
            </a:r>
          </a:p>
          <a:p>
            <a:r>
              <a:rPr lang="en-US" sz="1600" dirty="0">
                <a:solidFill>
                  <a:schemeClr val="tx1"/>
                </a:solidFill>
              </a:rPr>
              <a:t>	</a:t>
            </a:r>
            <a:r>
              <a:rPr lang="en-US" sz="1600" dirty="0" smtClean="0">
                <a:solidFill>
                  <a:schemeClr val="tx1"/>
                </a:solidFill>
              </a:rPr>
              <a:t>           </a:t>
            </a:r>
            <a:r>
              <a:rPr lang="en-US" sz="1600" dirty="0" err="1" smtClean="0">
                <a:solidFill>
                  <a:schemeClr val="tx1"/>
                </a:solidFill>
              </a:rPr>
              <a:t>xfac</a:t>
            </a:r>
            <a:r>
              <a:rPr lang="en-US" sz="1600" dirty="0" smtClean="0">
                <a:solidFill>
                  <a:schemeClr val="tx1"/>
                </a:solidFill>
              </a:rPr>
              <a:t>:   </a:t>
            </a:r>
            <a:endParaRPr lang="en-US" sz="1600" dirty="0">
              <a:solidFill>
                <a:schemeClr val="tx1"/>
              </a:solidFill>
            </a:endParaRPr>
          </a:p>
        </p:txBody>
      </p:sp>
      <p:sp>
        <p:nvSpPr>
          <p:cNvPr id="38" name="TextBox 37"/>
          <p:cNvSpPr txBox="1"/>
          <p:nvPr>
            <p:custDataLst>
              <p:tags r:id="rId15"/>
            </p:custDataLst>
          </p:nvPr>
        </p:nvSpPr>
        <p:spPr>
          <a:xfrm>
            <a:off x="2452407" y="1705528"/>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39" name="TextBox 38"/>
          <p:cNvSpPr txBox="1"/>
          <p:nvPr>
            <p:custDataLst>
              <p:tags r:id="rId16"/>
            </p:custDataLst>
          </p:nvPr>
        </p:nvSpPr>
        <p:spPr>
          <a:xfrm>
            <a:off x="2452407" y="1986471"/>
            <a:ext cx="342900" cy="307777"/>
          </a:xfrm>
          <a:prstGeom prst="rect">
            <a:avLst/>
          </a:prstGeom>
          <a:noFill/>
          <a:ln>
            <a:solidFill>
              <a:schemeClr val="tx1"/>
            </a:solidFill>
          </a:ln>
        </p:spPr>
        <p:txBody>
          <a:bodyPr wrap="square" rtlCol="0">
            <a:spAutoFit/>
          </a:bodyPr>
          <a:lstStyle/>
          <a:p>
            <a:pPr algn="ctr"/>
            <a:r>
              <a:rPr lang="en-US" sz="1400" dirty="0" smtClean="0"/>
              <a:t>0</a:t>
            </a:r>
            <a:endParaRPr lang="en-US" dirty="0"/>
          </a:p>
        </p:txBody>
      </p:sp>
      <p:cxnSp>
        <p:nvCxnSpPr>
          <p:cNvPr id="48" name="Straight Arrow Connector 47"/>
          <p:cNvCxnSpPr/>
          <p:nvPr>
            <p:custDataLst>
              <p:tags r:id="rId17"/>
            </p:custDataLst>
          </p:nvPr>
        </p:nvCxnSpPr>
        <p:spPr>
          <a:xfrm>
            <a:off x="1877511" y="2613975"/>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51" name="Group 50"/>
          <p:cNvGrpSpPr/>
          <p:nvPr>
            <p:custDataLst>
              <p:tags r:id="rId18"/>
            </p:custDataLst>
          </p:nvPr>
        </p:nvGrpSpPr>
        <p:grpSpPr>
          <a:xfrm>
            <a:off x="966507" y="2622726"/>
            <a:ext cx="1828800" cy="342900"/>
            <a:chOff x="990600" y="4724400"/>
            <a:chExt cx="2438400" cy="457200"/>
          </a:xfrm>
        </p:grpSpPr>
        <p:sp>
          <p:nvSpPr>
            <p:cNvPr id="52" name="Rectangle 51"/>
            <p:cNvSpPr/>
            <p:nvPr>
              <p:custDataLst>
                <p:tags r:id="rId25"/>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53" name="TextBox 52"/>
            <p:cNvSpPr txBox="1"/>
            <p:nvPr>
              <p:custDataLst>
                <p:tags r:id="rId26"/>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3</a:t>
              </a:r>
              <a:endParaRPr lang="en-US" dirty="0"/>
            </a:p>
          </p:txBody>
        </p:sp>
      </p:grpSp>
      <p:grpSp>
        <p:nvGrpSpPr>
          <p:cNvPr id="62" name="Group 61"/>
          <p:cNvGrpSpPr/>
          <p:nvPr>
            <p:custDataLst>
              <p:tags r:id="rId19"/>
            </p:custDataLst>
          </p:nvPr>
        </p:nvGrpSpPr>
        <p:grpSpPr>
          <a:xfrm>
            <a:off x="966507" y="2972603"/>
            <a:ext cx="1828800" cy="342900"/>
            <a:chOff x="990600" y="4724400"/>
            <a:chExt cx="2438400" cy="457200"/>
          </a:xfrm>
        </p:grpSpPr>
        <p:sp>
          <p:nvSpPr>
            <p:cNvPr id="63" name="Rectangle 62"/>
            <p:cNvSpPr/>
            <p:nvPr>
              <p:custDataLst>
                <p:tags r:id="rId23"/>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64" name="TextBox 63"/>
            <p:cNvSpPr txBox="1"/>
            <p:nvPr>
              <p:custDataLst>
                <p:tags r:id="rId24"/>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2</a:t>
              </a:r>
              <a:endParaRPr lang="en-US" dirty="0"/>
            </a:p>
          </p:txBody>
        </p:sp>
      </p:grpSp>
      <p:grpSp>
        <p:nvGrpSpPr>
          <p:cNvPr id="65" name="Group 64"/>
          <p:cNvGrpSpPr/>
          <p:nvPr>
            <p:custDataLst>
              <p:tags r:id="rId20"/>
            </p:custDataLst>
          </p:nvPr>
        </p:nvGrpSpPr>
        <p:grpSpPr>
          <a:xfrm>
            <a:off x="966507" y="3313261"/>
            <a:ext cx="1828800" cy="342900"/>
            <a:chOff x="990600" y="4724400"/>
            <a:chExt cx="2438400" cy="457200"/>
          </a:xfrm>
        </p:grpSpPr>
        <p:sp>
          <p:nvSpPr>
            <p:cNvPr id="66" name="Rectangle 65"/>
            <p:cNvSpPr/>
            <p:nvPr>
              <p:custDataLst>
                <p:tags r:id="rId21"/>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67" name="TextBox 66"/>
            <p:cNvSpPr txBox="1"/>
            <p:nvPr>
              <p:custDataLst>
                <p:tags r:id="rId22"/>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1</a:t>
              </a:r>
              <a:endParaRPr lang="en-US" dirty="0"/>
            </a:p>
          </p:txBody>
        </p:sp>
      </p:grpSp>
    </p:spTree>
    <p:extLst>
      <p:ext uri="{BB962C8B-B14F-4D97-AF65-F5344CB8AC3E}">
        <p14:creationId xmlns:p14="http://schemas.microsoft.com/office/powerpoint/2010/main" val="2196908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31520" y="668650"/>
            <a:ext cx="3851910" cy="428627"/>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4226763" y="1237387"/>
            <a:ext cx="1718841" cy="359867"/>
          </a:xfrm>
        </p:spPr>
        <p:txBody>
          <a:bodyPr/>
          <a:lstStyle/>
          <a:p>
            <a:r>
              <a:rPr lang="en-US" dirty="0" smtClean="0"/>
              <a:t>Recursive code</a:t>
            </a:r>
            <a:endParaRPr lang="en-US" dirty="0"/>
          </a:p>
        </p:txBody>
      </p:sp>
      <p:sp>
        <p:nvSpPr>
          <p:cNvPr id="52" name="Curved Right Arrow 51"/>
          <p:cNvSpPr/>
          <p:nvPr>
            <p:custDataLst>
              <p:tags r:id="rId3"/>
            </p:custDataLst>
          </p:nvPr>
        </p:nvSpPr>
        <p:spPr>
          <a:xfrm rot="10800000">
            <a:off x="2819079" y="2726331"/>
            <a:ext cx="400050" cy="46595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53" name="Rectangle 52"/>
          <p:cNvSpPr/>
          <p:nvPr>
            <p:custDataLst>
              <p:tags r:id="rId4"/>
            </p:custDataLst>
          </p:nvPr>
        </p:nvSpPr>
        <p:spPr>
          <a:xfrm>
            <a:off x="2796765" y="3143883"/>
            <a:ext cx="1197764" cy="369332"/>
          </a:xfrm>
          <a:prstGeom prst="rect">
            <a:avLst/>
          </a:prstGeom>
        </p:spPr>
        <p:txBody>
          <a:bodyPr wrap="none">
            <a:spAutoFit/>
          </a:bodyPr>
          <a:lstStyle/>
          <a:p>
            <a:r>
              <a:rPr lang="en-US" b="1" dirty="0" smtClean="0">
                <a:solidFill>
                  <a:srgbClr val="FF0000"/>
                </a:solidFill>
                <a:latin typeface="Consolas" panose="020B0609020204030204" pitchFamily="49" charset="0"/>
                <a:cs typeface="Consolas" panose="020B0609020204030204" pitchFamily="49" charset="0"/>
              </a:rPr>
              <a:t>Return 2</a:t>
            </a:r>
            <a:endParaRPr lang="en-US" dirty="0">
              <a:solidFill>
                <a:srgbClr val="FF0000"/>
              </a:solidFill>
            </a:endParaRPr>
          </a:p>
        </p:txBody>
      </p:sp>
      <p:sp>
        <p:nvSpPr>
          <p:cNvPr id="25" name="Content Placeholder 7"/>
          <p:cNvSpPr>
            <a:spLocks noGrp="1"/>
          </p:cNvSpPr>
          <p:nvPr>
            <p:ph sz="quarter" idx="4"/>
            <p:custDataLst>
              <p:tags r:id="rId5"/>
            </p:custDataLst>
          </p:nvPr>
        </p:nvSpPr>
        <p:spPr>
          <a:xfrm>
            <a:off x="3581721" y="1580287"/>
            <a:ext cx="3307976" cy="2314575"/>
          </a:xfrm>
        </p:spPr>
        <p:txBody>
          <a:bodyPr>
            <a:noAutofit/>
          </a:bodyPr>
          <a:lstStyle/>
          <a:p>
            <a:pPr marL="38576" indent="0"/>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factorial(</a:t>
            </a:r>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n) {</a:t>
            </a:r>
          </a:p>
          <a:p>
            <a:pPr marL="38576" indent="0"/>
            <a:r>
              <a:rPr lang="en-US" sz="1200" b="1" dirty="0">
                <a:latin typeface="Consolas" panose="020B0609020204030204" pitchFamily="49" charset="0"/>
                <a:cs typeface="Consolas" panose="020B0609020204030204" pitchFamily="49" charset="0"/>
              </a:rPr>
              <a:t>    </a:t>
            </a:r>
            <a:r>
              <a:rPr lang="en-US" sz="1200" b="1" dirty="0" err="1">
                <a:solidFill>
                  <a:schemeClr val="bg2"/>
                </a:solidFill>
                <a:latin typeface="Consolas" panose="020B0609020204030204" pitchFamily="49" charset="0"/>
                <a:cs typeface="Consolas" panose="020B0609020204030204" pitchFamily="49" charset="0"/>
              </a:rPr>
              <a:t>cout</a:t>
            </a:r>
            <a:r>
              <a:rPr lang="en-US" sz="1200" b="1" dirty="0">
                <a:solidFill>
                  <a:schemeClr val="bg2"/>
                </a:solidFill>
                <a:latin typeface="Consolas" panose="020B0609020204030204" pitchFamily="49" charset="0"/>
                <a:cs typeface="Consolas" panose="020B0609020204030204" pitchFamily="49" charset="0"/>
              </a:rPr>
              <a:t> &lt;&lt; n &lt;&lt; </a:t>
            </a:r>
            <a:r>
              <a:rPr lang="en-US" sz="1200" b="1" dirty="0" err="1">
                <a:solidFill>
                  <a:schemeClr val="bg2"/>
                </a:solidFill>
                <a:latin typeface="Consolas" panose="020B0609020204030204" pitchFamily="49" charset="0"/>
                <a:cs typeface="Consolas" panose="020B0609020204030204" pitchFamily="49" charset="0"/>
              </a:rPr>
              <a:t>endl</a:t>
            </a:r>
            <a:r>
              <a:rPr lang="en-US" sz="1200" b="1" dirty="0">
                <a:solidFill>
                  <a:schemeClr val="bg2"/>
                </a:solidFill>
                <a:latin typeface="Consolas" panose="020B0609020204030204" pitchFamily="49" charset="0"/>
                <a:cs typeface="Consolas" panose="020B0609020204030204" pitchFamily="49" charset="0"/>
              </a:rPr>
              <a:t>;</a:t>
            </a:r>
          </a:p>
          <a:p>
            <a:pPr marL="38576" indent="0"/>
            <a:r>
              <a:rPr lang="en-US" sz="1200" b="1" dirty="0">
                <a:latin typeface="Consolas" panose="020B0609020204030204" pitchFamily="49" charset="0"/>
                <a:cs typeface="Consolas" panose="020B0609020204030204" pitchFamily="49" charset="0"/>
              </a:rPr>
              <a:t>    if (n == 1) return 1;</a:t>
            </a:r>
          </a:p>
          <a:p>
            <a:pPr marL="38576" indent="0"/>
            <a:r>
              <a:rPr lang="en-US" sz="1200" b="1" dirty="0">
                <a:latin typeface="Consolas" panose="020B0609020204030204" pitchFamily="49" charset="0"/>
                <a:cs typeface="Consolas" panose="020B0609020204030204" pitchFamily="49" charset="0"/>
              </a:rPr>
              <a:t>    else return n * factorial(n – 1);</a:t>
            </a:r>
          </a:p>
          <a:p>
            <a:pPr marL="38576" indent="0"/>
            <a:r>
              <a:rPr lang="en-US" sz="1200" b="1" dirty="0">
                <a:latin typeface="Consolas" panose="020B0609020204030204" pitchFamily="49" charset="0"/>
                <a:cs typeface="Consolas" panose="020B0609020204030204" pitchFamily="49" charset="0"/>
              </a:rPr>
              <a:t>}</a:t>
            </a:r>
          </a:p>
          <a:p>
            <a:pPr marL="38576" indent="0"/>
            <a:endParaRPr lang="en-US" sz="1125" b="1" dirty="0">
              <a:latin typeface="Consolas" panose="020B0609020204030204" pitchFamily="49" charset="0"/>
              <a:cs typeface="Consolas" panose="020B0609020204030204" pitchFamily="49" charset="0"/>
            </a:endParaRPr>
          </a:p>
          <a:p>
            <a:pPr marL="38576" indent="0"/>
            <a:r>
              <a:rPr lang="en-US" sz="1125" b="1" dirty="0">
                <a:latin typeface="Consolas" panose="020B0609020204030204" pitchFamily="49" charset="0"/>
                <a:cs typeface="Consolas" panose="020B0609020204030204" pitchFamily="49" charset="0"/>
              </a:rPr>
              <a:t>void </a:t>
            </a:r>
            <a:r>
              <a:rPr lang="en-US" sz="1125" b="1" dirty="0" err="1">
                <a:latin typeface="Consolas" panose="020B0609020204030204" pitchFamily="49" charset="0"/>
                <a:cs typeface="Consolas" panose="020B0609020204030204" pitchFamily="49" charset="0"/>
              </a:rPr>
              <a:t>myfunction</a:t>
            </a:r>
            <a:r>
              <a:rPr lang="en-US" sz="1125" b="1" dirty="0">
                <a:latin typeface="Consolas" panose="020B0609020204030204" pitchFamily="49" charset="0"/>
                <a:cs typeface="Consolas" panose="020B0609020204030204" pitchFamily="49" charset="0"/>
              </a:rPr>
              <a:t>(){</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x = 4;</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0;</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factorial(x);</a:t>
            </a:r>
          </a:p>
          <a:p>
            <a:pPr marL="38576" indent="0"/>
            <a:r>
              <a:rPr lang="en-US" sz="1125" b="1" dirty="0">
                <a:latin typeface="Consolas" panose="020B0609020204030204" pitchFamily="49" charset="0"/>
                <a:cs typeface="Consolas" panose="020B0609020204030204" pitchFamily="49" charset="0"/>
              </a:rPr>
              <a:t>}</a:t>
            </a:r>
          </a:p>
          <a:p>
            <a:endParaRPr lang="en-US" sz="1575" b="1" dirty="0">
              <a:latin typeface="Consolas" panose="020B0609020204030204" pitchFamily="49" charset="0"/>
              <a:cs typeface="Consolas" panose="020B0609020204030204" pitchFamily="49" charset="0"/>
            </a:endParaRPr>
          </a:p>
        </p:txBody>
      </p:sp>
      <p:sp>
        <p:nvSpPr>
          <p:cNvPr id="22" name="Rectangle 21"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966507" y="1366557"/>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custDataLst>
              <p:tags r:id="rId7"/>
            </p:custDataLst>
          </p:nvPr>
        </p:nvSpPr>
        <p:spPr>
          <a:xfrm>
            <a:off x="966507" y="1366557"/>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26" name="Rectangle 25"/>
          <p:cNvSpPr/>
          <p:nvPr>
            <p:custDataLst>
              <p:tags r:id="rId8"/>
            </p:custDataLst>
          </p:nvPr>
        </p:nvSpPr>
        <p:spPr>
          <a:xfrm>
            <a:off x="963111" y="3938307"/>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Text, Heap</a:t>
            </a:r>
            <a:endParaRPr lang="en-US" sz="1600" dirty="0">
              <a:solidFill>
                <a:schemeClr val="tx1"/>
              </a:solidFill>
            </a:endParaRPr>
          </a:p>
        </p:txBody>
      </p:sp>
      <p:cxnSp>
        <p:nvCxnSpPr>
          <p:cNvPr id="29" name="Straight Arrow Connector 28"/>
          <p:cNvCxnSpPr/>
          <p:nvPr>
            <p:custDataLst>
              <p:tags r:id="rId9"/>
            </p:custDataLst>
          </p:nvPr>
        </p:nvCxnSpPr>
        <p:spPr>
          <a:xfrm>
            <a:off x="1875796" y="3345126"/>
            <a:ext cx="1646" cy="168089"/>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6" idx="0"/>
          </p:cNvCxnSpPr>
          <p:nvPr>
            <p:custDataLst>
              <p:tags r:id="rId10"/>
            </p:custDataLst>
          </p:nvPr>
        </p:nvCxnSpPr>
        <p:spPr>
          <a:xfrm flipV="1">
            <a:off x="1877511" y="3761815"/>
            <a:ext cx="0" cy="176492"/>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custDataLst>
              <p:tags r:id="rId11"/>
            </p:custDataLst>
          </p:nvPr>
        </p:nvCxnSpPr>
        <p:spPr>
          <a:xfrm>
            <a:off x="1877511" y="1709457"/>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custDataLst>
              <p:tags r:id="rId12"/>
            </p:custDataLst>
          </p:nvPr>
        </p:nvCxnSpPr>
        <p:spPr>
          <a:xfrm>
            <a:off x="1877511" y="227220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33" name="Group 32"/>
          <p:cNvGrpSpPr/>
          <p:nvPr>
            <p:custDataLst>
              <p:tags r:id="rId13"/>
            </p:custDataLst>
          </p:nvPr>
        </p:nvGrpSpPr>
        <p:grpSpPr>
          <a:xfrm>
            <a:off x="966507" y="2280957"/>
            <a:ext cx="1828800" cy="342900"/>
            <a:chOff x="990600" y="4724400"/>
            <a:chExt cx="2438400" cy="457200"/>
          </a:xfrm>
        </p:grpSpPr>
        <p:sp>
          <p:nvSpPr>
            <p:cNvPr id="34" name="Rectangle 33"/>
            <p:cNvSpPr/>
            <p:nvPr>
              <p:custDataLst>
                <p:tags r:id="rId24"/>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35" name="TextBox 34"/>
            <p:cNvSpPr txBox="1"/>
            <p:nvPr>
              <p:custDataLst>
                <p:tags r:id="rId25"/>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4</a:t>
              </a:r>
              <a:endParaRPr lang="en-US" dirty="0"/>
            </a:p>
          </p:txBody>
        </p:sp>
      </p:grpSp>
      <p:sp>
        <p:nvSpPr>
          <p:cNvPr id="36" name="Rectangle 35"/>
          <p:cNvSpPr/>
          <p:nvPr>
            <p:custDataLst>
              <p:tags r:id="rId14"/>
            </p:custDataLst>
          </p:nvPr>
        </p:nvSpPr>
        <p:spPr>
          <a:xfrm>
            <a:off x="966507" y="1709457"/>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smtClean="0">
                <a:solidFill>
                  <a:schemeClr val="tx1"/>
                </a:solidFill>
                <a:latin typeface="Consolas" panose="020B0609020204030204" pitchFamily="49" charset="0"/>
              </a:rPr>
              <a:t>myfunction</a:t>
            </a:r>
            <a:r>
              <a:rPr lang="en-US" sz="1400" dirty="0" smtClean="0">
                <a:solidFill>
                  <a:schemeClr val="tx1"/>
                </a:solidFill>
                <a:latin typeface="Consolas" panose="020B0609020204030204" pitchFamily="49" charset="0"/>
              </a:rPr>
              <a:t>()</a:t>
            </a:r>
            <a:r>
              <a:rPr lang="en-US" sz="1400" dirty="0" smtClean="0">
                <a:solidFill>
                  <a:schemeClr val="tx1"/>
                </a:solidFill>
              </a:rPr>
              <a:t>x:</a:t>
            </a:r>
          </a:p>
          <a:p>
            <a:r>
              <a:rPr lang="en-US" sz="1600" dirty="0">
                <a:solidFill>
                  <a:schemeClr val="tx1"/>
                </a:solidFill>
              </a:rPr>
              <a:t>	</a:t>
            </a:r>
            <a:r>
              <a:rPr lang="en-US" sz="1600" dirty="0" smtClean="0">
                <a:solidFill>
                  <a:schemeClr val="tx1"/>
                </a:solidFill>
              </a:rPr>
              <a:t>           </a:t>
            </a:r>
            <a:r>
              <a:rPr lang="en-US" sz="1600" dirty="0" err="1" smtClean="0">
                <a:solidFill>
                  <a:schemeClr val="tx1"/>
                </a:solidFill>
              </a:rPr>
              <a:t>xfac</a:t>
            </a:r>
            <a:r>
              <a:rPr lang="en-US" sz="1600" dirty="0" smtClean="0">
                <a:solidFill>
                  <a:schemeClr val="tx1"/>
                </a:solidFill>
              </a:rPr>
              <a:t>:   </a:t>
            </a:r>
            <a:endParaRPr lang="en-US" sz="1600" dirty="0">
              <a:solidFill>
                <a:schemeClr val="tx1"/>
              </a:solidFill>
            </a:endParaRPr>
          </a:p>
        </p:txBody>
      </p:sp>
      <p:sp>
        <p:nvSpPr>
          <p:cNvPr id="37" name="TextBox 36"/>
          <p:cNvSpPr txBox="1"/>
          <p:nvPr>
            <p:custDataLst>
              <p:tags r:id="rId15"/>
            </p:custDataLst>
          </p:nvPr>
        </p:nvSpPr>
        <p:spPr>
          <a:xfrm>
            <a:off x="2452407" y="1705528"/>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38" name="TextBox 37"/>
          <p:cNvSpPr txBox="1"/>
          <p:nvPr>
            <p:custDataLst>
              <p:tags r:id="rId16"/>
            </p:custDataLst>
          </p:nvPr>
        </p:nvSpPr>
        <p:spPr>
          <a:xfrm>
            <a:off x="2452407" y="1986471"/>
            <a:ext cx="342900" cy="307777"/>
          </a:xfrm>
          <a:prstGeom prst="rect">
            <a:avLst/>
          </a:prstGeom>
          <a:noFill/>
          <a:ln>
            <a:solidFill>
              <a:schemeClr val="tx1"/>
            </a:solidFill>
          </a:ln>
        </p:spPr>
        <p:txBody>
          <a:bodyPr wrap="square" rtlCol="0">
            <a:spAutoFit/>
          </a:bodyPr>
          <a:lstStyle/>
          <a:p>
            <a:pPr algn="ctr"/>
            <a:r>
              <a:rPr lang="en-US" sz="1400" dirty="0" smtClean="0"/>
              <a:t>0</a:t>
            </a:r>
            <a:endParaRPr lang="en-US" dirty="0"/>
          </a:p>
        </p:txBody>
      </p:sp>
      <p:cxnSp>
        <p:nvCxnSpPr>
          <p:cNvPr id="39" name="Straight Arrow Connector 38"/>
          <p:cNvCxnSpPr/>
          <p:nvPr>
            <p:custDataLst>
              <p:tags r:id="rId17"/>
            </p:custDataLst>
          </p:nvPr>
        </p:nvCxnSpPr>
        <p:spPr>
          <a:xfrm>
            <a:off x="1877511" y="2613975"/>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48" name="Group 47"/>
          <p:cNvGrpSpPr/>
          <p:nvPr>
            <p:custDataLst>
              <p:tags r:id="rId18"/>
            </p:custDataLst>
          </p:nvPr>
        </p:nvGrpSpPr>
        <p:grpSpPr>
          <a:xfrm>
            <a:off x="966507" y="2622726"/>
            <a:ext cx="1828800" cy="342900"/>
            <a:chOff x="990600" y="4724400"/>
            <a:chExt cx="2438400" cy="457200"/>
          </a:xfrm>
        </p:grpSpPr>
        <p:sp>
          <p:nvSpPr>
            <p:cNvPr id="51" name="Rectangle 50"/>
            <p:cNvSpPr/>
            <p:nvPr>
              <p:custDataLst>
                <p:tags r:id="rId22"/>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57" name="TextBox 56"/>
            <p:cNvSpPr txBox="1"/>
            <p:nvPr>
              <p:custDataLst>
                <p:tags r:id="rId23"/>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3</a:t>
              </a:r>
              <a:endParaRPr lang="en-US" dirty="0"/>
            </a:p>
          </p:txBody>
        </p:sp>
      </p:grpSp>
      <p:grpSp>
        <p:nvGrpSpPr>
          <p:cNvPr id="58" name="Group 57"/>
          <p:cNvGrpSpPr/>
          <p:nvPr>
            <p:custDataLst>
              <p:tags r:id="rId19"/>
            </p:custDataLst>
          </p:nvPr>
        </p:nvGrpSpPr>
        <p:grpSpPr>
          <a:xfrm>
            <a:off x="966507" y="2972603"/>
            <a:ext cx="1828800" cy="342900"/>
            <a:chOff x="990600" y="4724400"/>
            <a:chExt cx="2438400" cy="457200"/>
          </a:xfrm>
        </p:grpSpPr>
        <p:sp>
          <p:nvSpPr>
            <p:cNvPr id="59" name="Rectangle 58"/>
            <p:cNvSpPr/>
            <p:nvPr>
              <p:custDataLst>
                <p:tags r:id="rId20"/>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60" name="TextBox 59"/>
            <p:cNvSpPr txBox="1"/>
            <p:nvPr>
              <p:custDataLst>
                <p:tags r:id="rId21"/>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2</a:t>
              </a:r>
              <a:endParaRPr lang="en-US" dirty="0"/>
            </a:p>
          </p:txBody>
        </p:sp>
      </p:grpSp>
    </p:spTree>
    <p:extLst>
      <p:ext uri="{BB962C8B-B14F-4D97-AF65-F5344CB8AC3E}">
        <p14:creationId xmlns:p14="http://schemas.microsoft.com/office/powerpoint/2010/main" val="2202558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31520" y="668650"/>
            <a:ext cx="3851910" cy="428627"/>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4226763" y="1237387"/>
            <a:ext cx="1718841" cy="359867"/>
          </a:xfrm>
        </p:spPr>
        <p:txBody>
          <a:bodyPr/>
          <a:lstStyle/>
          <a:p>
            <a:r>
              <a:rPr lang="en-US" dirty="0" smtClean="0"/>
              <a:t>Recursive code</a:t>
            </a:r>
            <a:endParaRPr lang="en-US" dirty="0"/>
          </a:p>
        </p:txBody>
      </p:sp>
      <p:sp>
        <p:nvSpPr>
          <p:cNvPr id="48" name="Curved Right Arrow 47"/>
          <p:cNvSpPr/>
          <p:nvPr>
            <p:custDataLst>
              <p:tags r:id="rId3"/>
            </p:custDataLst>
          </p:nvPr>
        </p:nvSpPr>
        <p:spPr>
          <a:xfrm rot="10800000">
            <a:off x="2817621" y="2386506"/>
            <a:ext cx="400050" cy="46595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51" name="Rectangle 50"/>
          <p:cNvSpPr/>
          <p:nvPr>
            <p:custDataLst>
              <p:tags r:id="rId4"/>
            </p:custDataLst>
          </p:nvPr>
        </p:nvSpPr>
        <p:spPr>
          <a:xfrm>
            <a:off x="3217671" y="2622726"/>
            <a:ext cx="1197764" cy="369332"/>
          </a:xfrm>
          <a:prstGeom prst="rect">
            <a:avLst/>
          </a:prstGeom>
        </p:spPr>
        <p:txBody>
          <a:bodyPr wrap="none">
            <a:spAutoFit/>
          </a:bodyPr>
          <a:lstStyle/>
          <a:p>
            <a:r>
              <a:rPr lang="en-US" b="1" dirty="0" smtClean="0">
                <a:solidFill>
                  <a:srgbClr val="FF0000"/>
                </a:solidFill>
                <a:latin typeface="Consolas" panose="020B0609020204030204" pitchFamily="49" charset="0"/>
                <a:cs typeface="Consolas" panose="020B0609020204030204" pitchFamily="49" charset="0"/>
              </a:rPr>
              <a:t>Return 6</a:t>
            </a:r>
            <a:endParaRPr lang="en-US" dirty="0">
              <a:solidFill>
                <a:srgbClr val="FF0000"/>
              </a:solidFill>
            </a:endParaRPr>
          </a:p>
        </p:txBody>
      </p:sp>
      <p:sp>
        <p:nvSpPr>
          <p:cNvPr id="23" name="Content Placeholder 7"/>
          <p:cNvSpPr>
            <a:spLocks noGrp="1"/>
          </p:cNvSpPr>
          <p:nvPr>
            <p:ph sz="quarter" idx="4"/>
            <p:custDataLst>
              <p:tags r:id="rId5"/>
            </p:custDataLst>
          </p:nvPr>
        </p:nvSpPr>
        <p:spPr>
          <a:xfrm>
            <a:off x="3581721" y="1580287"/>
            <a:ext cx="3307976" cy="2314575"/>
          </a:xfrm>
        </p:spPr>
        <p:txBody>
          <a:bodyPr>
            <a:noAutofit/>
          </a:bodyPr>
          <a:lstStyle/>
          <a:p>
            <a:pPr marL="38576" indent="0"/>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factorial(</a:t>
            </a:r>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n) {</a:t>
            </a:r>
          </a:p>
          <a:p>
            <a:pPr marL="38576" indent="0"/>
            <a:r>
              <a:rPr lang="en-US" sz="1200" b="1" dirty="0">
                <a:latin typeface="Consolas" panose="020B0609020204030204" pitchFamily="49" charset="0"/>
                <a:cs typeface="Consolas" panose="020B0609020204030204" pitchFamily="49" charset="0"/>
              </a:rPr>
              <a:t>    </a:t>
            </a:r>
            <a:r>
              <a:rPr lang="en-US" sz="1200" b="1" dirty="0" err="1">
                <a:solidFill>
                  <a:schemeClr val="bg2"/>
                </a:solidFill>
                <a:latin typeface="Consolas" panose="020B0609020204030204" pitchFamily="49" charset="0"/>
                <a:cs typeface="Consolas" panose="020B0609020204030204" pitchFamily="49" charset="0"/>
              </a:rPr>
              <a:t>cout</a:t>
            </a:r>
            <a:r>
              <a:rPr lang="en-US" sz="1200" b="1" dirty="0">
                <a:solidFill>
                  <a:schemeClr val="bg2"/>
                </a:solidFill>
                <a:latin typeface="Consolas" panose="020B0609020204030204" pitchFamily="49" charset="0"/>
                <a:cs typeface="Consolas" panose="020B0609020204030204" pitchFamily="49" charset="0"/>
              </a:rPr>
              <a:t> &lt;&lt; n &lt;&lt; </a:t>
            </a:r>
            <a:r>
              <a:rPr lang="en-US" sz="1200" b="1" dirty="0" err="1">
                <a:solidFill>
                  <a:schemeClr val="bg2"/>
                </a:solidFill>
                <a:latin typeface="Consolas" panose="020B0609020204030204" pitchFamily="49" charset="0"/>
                <a:cs typeface="Consolas" panose="020B0609020204030204" pitchFamily="49" charset="0"/>
              </a:rPr>
              <a:t>endl</a:t>
            </a:r>
            <a:r>
              <a:rPr lang="en-US" sz="1200" b="1" dirty="0">
                <a:solidFill>
                  <a:schemeClr val="bg2"/>
                </a:solidFill>
                <a:latin typeface="Consolas" panose="020B0609020204030204" pitchFamily="49" charset="0"/>
                <a:cs typeface="Consolas" panose="020B0609020204030204" pitchFamily="49" charset="0"/>
              </a:rPr>
              <a:t>;</a:t>
            </a:r>
          </a:p>
          <a:p>
            <a:pPr marL="38576" indent="0"/>
            <a:r>
              <a:rPr lang="en-US" sz="1200" b="1" dirty="0">
                <a:latin typeface="Consolas" panose="020B0609020204030204" pitchFamily="49" charset="0"/>
                <a:cs typeface="Consolas" panose="020B0609020204030204" pitchFamily="49" charset="0"/>
              </a:rPr>
              <a:t>    if (n == 1) return 1;</a:t>
            </a:r>
          </a:p>
          <a:p>
            <a:pPr marL="38576" indent="0"/>
            <a:r>
              <a:rPr lang="en-US" sz="1200" b="1" dirty="0">
                <a:latin typeface="Consolas" panose="020B0609020204030204" pitchFamily="49" charset="0"/>
                <a:cs typeface="Consolas" panose="020B0609020204030204" pitchFamily="49" charset="0"/>
              </a:rPr>
              <a:t>    else return n * factorial(n – 1);</a:t>
            </a:r>
          </a:p>
          <a:p>
            <a:pPr marL="38576" indent="0"/>
            <a:r>
              <a:rPr lang="en-US" sz="1200" b="1" dirty="0">
                <a:latin typeface="Consolas" panose="020B0609020204030204" pitchFamily="49" charset="0"/>
                <a:cs typeface="Consolas" panose="020B0609020204030204" pitchFamily="49" charset="0"/>
              </a:rPr>
              <a:t>}</a:t>
            </a:r>
          </a:p>
          <a:p>
            <a:pPr marL="38576" indent="0"/>
            <a:endParaRPr lang="en-US" sz="1125" b="1" dirty="0">
              <a:latin typeface="Consolas" panose="020B0609020204030204" pitchFamily="49" charset="0"/>
              <a:cs typeface="Consolas" panose="020B0609020204030204" pitchFamily="49" charset="0"/>
            </a:endParaRPr>
          </a:p>
          <a:p>
            <a:pPr marL="38576" indent="0"/>
            <a:r>
              <a:rPr lang="en-US" sz="1125" b="1" dirty="0">
                <a:latin typeface="Consolas" panose="020B0609020204030204" pitchFamily="49" charset="0"/>
                <a:cs typeface="Consolas" panose="020B0609020204030204" pitchFamily="49" charset="0"/>
              </a:rPr>
              <a:t>void </a:t>
            </a:r>
            <a:r>
              <a:rPr lang="en-US" sz="1125" b="1" dirty="0" err="1">
                <a:latin typeface="Consolas" panose="020B0609020204030204" pitchFamily="49" charset="0"/>
                <a:cs typeface="Consolas" panose="020B0609020204030204" pitchFamily="49" charset="0"/>
              </a:rPr>
              <a:t>myfunction</a:t>
            </a:r>
            <a:r>
              <a:rPr lang="en-US" sz="1125" b="1" dirty="0">
                <a:latin typeface="Consolas" panose="020B0609020204030204" pitchFamily="49" charset="0"/>
                <a:cs typeface="Consolas" panose="020B0609020204030204" pitchFamily="49" charset="0"/>
              </a:rPr>
              <a:t>(){</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x = 4;</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0;</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factorial(x);</a:t>
            </a:r>
          </a:p>
          <a:p>
            <a:pPr marL="38576" indent="0"/>
            <a:r>
              <a:rPr lang="en-US" sz="1125" b="1" dirty="0">
                <a:latin typeface="Consolas" panose="020B0609020204030204" pitchFamily="49" charset="0"/>
                <a:cs typeface="Consolas" panose="020B0609020204030204" pitchFamily="49" charset="0"/>
              </a:rPr>
              <a:t>}</a:t>
            </a:r>
          </a:p>
          <a:p>
            <a:endParaRPr lang="en-US" sz="1575" b="1" dirty="0">
              <a:latin typeface="Consolas" panose="020B0609020204030204" pitchFamily="49" charset="0"/>
              <a:cs typeface="Consolas" panose="020B0609020204030204" pitchFamily="49" charset="0"/>
            </a:endParaRPr>
          </a:p>
        </p:txBody>
      </p:sp>
      <p:sp>
        <p:nvSpPr>
          <p:cNvPr id="20" name="Rectangle 19"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966507" y="1366557"/>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custDataLst>
              <p:tags r:id="rId7"/>
            </p:custDataLst>
          </p:nvPr>
        </p:nvSpPr>
        <p:spPr>
          <a:xfrm>
            <a:off x="966507" y="1366557"/>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26" name="Rectangle 25"/>
          <p:cNvSpPr/>
          <p:nvPr>
            <p:custDataLst>
              <p:tags r:id="rId8"/>
            </p:custDataLst>
          </p:nvPr>
        </p:nvSpPr>
        <p:spPr>
          <a:xfrm>
            <a:off x="963111" y="3938307"/>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Text, Heap</a:t>
            </a:r>
            <a:endParaRPr lang="en-US" sz="1600" dirty="0">
              <a:solidFill>
                <a:schemeClr val="tx1"/>
              </a:solidFill>
            </a:endParaRPr>
          </a:p>
        </p:txBody>
      </p:sp>
      <p:cxnSp>
        <p:nvCxnSpPr>
          <p:cNvPr id="29" name="Straight Arrow Connector 28"/>
          <p:cNvCxnSpPr/>
          <p:nvPr>
            <p:custDataLst>
              <p:tags r:id="rId9"/>
            </p:custDataLst>
          </p:nvPr>
        </p:nvCxnSpPr>
        <p:spPr>
          <a:xfrm>
            <a:off x="1875865" y="2974377"/>
            <a:ext cx="1646" cy="168089"/>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6" idx="0"/>
          </p:cNvCxnSpPr>
          <p:nvPr>
            <p:custDataLst>
              <p:tags r:id="rId10"/>
            </p:custDataLst>
          </p:nvPr>
        </p:nvCxnSpPr>
        <p:spPr>
          <a:xfrm flipV="1">
            <a:off x="1877511" y="3761815"/>
            <a:ext cx="0" cy="176492"/>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custDataLst>
              <p:tags r:id="rId11"/>
            </p:custDataLst>
          </p:nvPr>
        </p:nvCxnSpPr>
        <p:spPr>
          <a:xfrm>
            <a:off x="1877511" y="1709457"/>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custDataLst>
              <p:tags r:id="rId12"/>
            </p:custDataLst>
          </p:nvPr>
        </p:nvCxnSpPr>
        <p:spPr>
          <a:xfrm>
            <a:off x="1877511" y="227220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33" name="Group 32"/>
          <p:cNvGrpSpPr/>
          <p:nvPr>
            <p:custDataLst>
              <p:tags r:id="rId13"/>
            </p:custDataLst>
          </p:nvPr>
        </p:nvGrpSpPr>
        <p:grpSpPr>
          <a:xfrm>
            <a:off x="966507" y="2280957"/>
            <a:ext cx="1828800" cy="342900"/>
            <a:chOff x="990600" y="4724400"/>
            <a:chExt cx="2438400" cy="457200"/>
          </a:xfrm>
        </p:grpSpPr>
        <p:sp>
          <p:nvSpPr>
            <p:cNvPr id="34" name="Rectangle 33"/>
            <p:cNvSpPr/>
            <p:nvPr>
              <p:custDataLst>
                <p:tags r:id="rId21"/>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35" name="TextBox 34"/>
            <p:cNvSpPr txBox="1"/>
            <p:nvPr>
              <p:custDataLst>
                <p:tags r:id="rId22"/>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4</a:t>
              </a:r>
              <a:endParaRPr lang="en-US" dirty="0"/>
            </a:p>
          </p:txBody>
        </p:sp>
      </p:grpSp>
      <p:sp>
        <p:nvSpPr>
          <p:cNvPr id="36" name="Rectangle 35"/>
          <p:cNvSpPr/>
          <p:nvPr>
            <p:custDataLst>
              <p:tags r:id="rId14"/>
            </p:custDataLst>
          </p:nvPr>
        </p:nvSpPr>
        <p:spPr>
          <a:xfrm>
            <a:off x="966507" y="1709457"/>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smtClean="0">
                <a:solidFill>
                  <a:schemeClr val="tx1"/>
                </a:solidFill>
                <a:latin typeface="Consolas" panose="020B0609020204030204" pitchFamily="49" charset="0"/>
              </a:rPr>
              <a:t>myfunction</a:t>
            </a:r>
            <a:r>
              <a:rPr lang="en-US" sz="1400" dirty="0" smtClean="0">
                <a:solidFill>
                  <a:schemeClr val="tx1"/>
                </a:solidFill>
                <a:latin typeface="Consolas" panose="020B0609020204030204" pitchFamily="49" charset="0"/>
              </a:rPr>
              <a:t>()</a:t>
            </a:r>
            <a:r>
              <a:rPr lang="en-US" sz="1400" dirty="0" smtClean="0">
                <a:solidFill>
                  <a:schemeClr val="tx1"/>
                </a:solidFill>
              </a:rPr>
              <a:t>x:</a:t>
            </a:r>
          </a:p>
          <a:p>
            <a:r>
              <a:rPr lang="en-US" sz="1600" dirty="0">
                <a:solidFill>
                  <a:schemeClr val="tx1"/>
                </a:solidFill>
              </a:rPr>
              <a:t>	</a:t>
            </a:r>
            <a:r>
              <a:rPr lang="en-US" sz="1600" dirty="0" smtClean="0">
                <a:solidFill>
                  <a:schemeClr val="tx1"/>
                </a:solidFill>
              </a:rPr>
              <a:t>           </a:t>
            </a:r>
            <a:r>
              <a:rPr lang="en-US" sz="1600" dirty="0" err="1" smtClean="0">
                <a:solidFill>
                  <a:schemeClr val="tx1"/>
                </a:solidFill>
              </a:rPr>
              <a:t>xfac</a:t>
            </a:r>
            <a:r>
              <a:rPr lang="en-US" sz="1600" dirty="0" smtClean="0">
                <a:solidFill>
                  <a:schemeClr val="tx1"/>
                </a:solidFill>
              </a:rPr>
              <a:t>:   </a:t>
            </a:r>
            <a:endParaRPr lang="en-US" sz="1600" dirty="0">
              <a:solidFill>
                <a:schemeClr val="tx1"/>
              </a:solidFill>
            </a:endParaRPr>
          </a:p>
        </p:txBody>
      </p:sp>
      <p:sp>
        <p:nvSpPr>
          <p:cNvPr id="37" name="TextBox 36"/>
          <p:cNvSpPr txBox="1"/>
          <p:nvPr>
            <p:custDataLst>
              <p:tags r:id="rId15"/>
            </p:custDataLst>
          </p:nvPr>
        </p:nvSpPr>
        <p:spPr>
          <a:xfrm>
            <a:off x="2452407" y="1705528"/>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38" name="TextBox 37"/>
          <p:cNvSpPr txBox="1"/>
          <p:nvPr>
            <p:custDataLst>
              <p:tags r:id="rId16"/>
            </p:custDataLst>
          </p:nvPr>
        </p:nvSpPr>
        <p:spPr>
          <a:xfrm>
            <a:off x="2452407" y="1986471"/>
            <a:ext cx="342900" cy="307777"/>
          </a:xfrm>
          <a:prstGeom prst="rect">
            <a:avLst/>
          </a:prstGeom>
          <a:noFill/>
          <a:ln>
            <a:solidFill>
              <a:schemeClr val="tx1"/>
            </a:solidFill>
          </a:ln>
        </p:spPr>
        <p:txBody>
          <a:bodyPr wrap="square" rtlCol="0">
            <a:spAutoFit/>
          </a:bodyPr>
          <a:lstStyle/>
          <a:p>
            <a:pPr algn="ctr"/>
            <a:r>
              <a:rPr lang="en-US" sz="1400" dirty="0" smtClean="0"/>
              <a:t>0</a:t>
            </a:r>
            <a:endParaRPr lang="en-US" dirty="0"/>
          </a:p>
        </p:txBody>
      </p:sp>
      <p:cxnSp>
        <p:nvCxnSpPr>
          <p:cNvPr id="39" name="Straight Arrow Connector 38"/>
          <p:cNvCxnSpPr/>
          <p:nvPr>
            <p:custDataLst>
              <p:tags r:id="rId17"/>
            </p:custDataLst>
          </p:nvPr>
        </p:nvCxnSpPr>
        <p:spPr>
          <a:xfrm>
            <a:off x="1877511" y="2613975"/>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50" name="Group 49"/>
          <p:cNvGrpSpPr/>
          <p:nvPr>
            <p:custDataLst>
              <p:tags r:id="rId18"/>
            </p:custDataLst>
          </p:nvPr>
        </p:nvGrpSpPr>
        <p:grpSpPr>
          <a:xfrm>
            <a:off x="966507" y="2622726"/>
            <a:ext cx="1828800" cy="342900"/>
            <a:chOff x="990600" y="4724400"/>
            <a:chExt cx="2438400" cy="457200"/>
          </a:xfrm>
        </p:grpSpPr>
        <p:sp>
          <p:nvSpPr>
            <p:cNvPr id="52" name="Rectangle 51"/>
            <p:cNvSpPr/>
            <p:nvPr>
              <p:custDataLst>
                <p:tags r:id="rId19"/>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53" name="TextBox 52"/>
            <p:cNvSpPr txBox="1"/>
            <p:nvPr>
              <p:custDataLst>
                <p:tags r:id="rId20"/>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3</a:t>
              </a:r>
              <a:endParaRPr lang="en-US" dirty="0"/>
            </a:p>
          </p:txBody>
        </p:sp>
      </p:grpSp>
    </p:spTree>
    <p:extLst>
      <p:ext uri="{BB962C8B-B14F-4D97-AF65-F5344CB8AC3E}">
        <p14:creationId xmlns:p14="http://schemas.microsoft.com/office/powerpoint/2010/main" val="10167709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31520" y="668650"/>
            <a:ext cx="3851910" cy="428627"/>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4226763" y="1237387"/>
            <a:ext cx="1718841" cy="359867"/>
          </a:xfrm>
        </p:spPr>
        <p:txBody>
          <a:bodyPr/>
          <a:lstStyle/>
          <a:p>
            <a:r>
              <a:rPr lang="en-US" dirty="0" smtClean="0"/>
              <a:t>Recursive code</a:t>
            </a:r>
            <a:endParaRPr lang="en-US" dirty="0"/>
          </a:p>
        </p:txBody>
      </p:sp>
      <p:sp>
        <p:nvSpPr>
          <p:cNvPr id="38" name="Curved Right Arrow 37"/>
          <p:cNvSpPr/>
          <p:nvPr>
            <p:custDataLst>
              <p:tags r:id="rId3"/>
            </p:custDataLst>
          </p:nvPr>
        </p:nvSpPr>
        <p:spPr>
          <a:xfrm rot="10800000">
            <a:off x="2817621" y="2050830"/>
            <a:ext cx="400050" cy="46595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39" name="Rectangle 38"/>
          <p:cNvSpPr/>
          <p:nvPr>
            <p:custDataLst>
              <p:tags r:id="rId4"/>
            </p:custDataLst>
          </p:nvPr>
        </p:nvSpPr>
        <p:spPr>
          <a:xfrm>
            <a:off x="2795307" y="2468382"/>
            <a:ext cx="1324402" cy="369332"/>
          </a:xfrm>
          <a:prstGeom prst="rect">
            <a:avLst/>
          </a:prstGeom>
        </p:spPr>
        <p:txBody>
          <a:bodyPr wrap="none">
            <a:spAutoFit/>
          </a:bodyPr>
          <a:lstStyle/>
          <a:p>
            <a:r>
              <a:rPr lang="en-US" b="1" dirty="0" smtClean="0">
                <a:solidFill>
                  <a:srgbClr val="FF0000"/>
                </a:solidFill>
                <a:latin typeface="Consolas" panose="020B0609020204030204" pitchFamily="49" charset="0"/>
                <a:cs typeface="Consolas" panose="020B0609020204030204" pitchFamily="49" charset="0"/>
              </a:rPr>
              <a:t>Return 24</a:t>
            </a:r>
            <a:endParaRPr lang="en-US" dirty="0">
              <a:solidFill>
                <a:srgbClr val="FF0000"/>
              </a:solidFill>
            </a:endParaRPr>
          </a:p>
        </p:txBody>
      </p:sp>
      <p:sp>
        <p:nvSpPr>
          <p:cNvPr id="21" name="Content Placeholder 7"/>
          <p:cNvSpPr>
            <a:spLocks noGrp="1"/>
          </p:cNvSpPr>
          <p:nvPr>
            <p:ph sz="quarter" idx="4"/>
            <p:custDataLst>
              <p:tags r:id="rId5"/>
            </p:custDataLst>
          </p:nvPr>
        </p:nvSpPr>
        <p:spPr>
          <a:xfrm>
            <a:off x="3581721" y="1580287"/>
            <a:ext cx="3307976" cy="2314575"/>
          </a:xfrm>
        </p:spPr>
        <p:txBody>
          <a:bodyPr>
            <a:noAutofit/>
          </a:bodyPr>
          <a:lstStyle/>
          <a:p>
            <a:pPr marL="38576" indent="0"/>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factorial(</a:t>
            </a:r>
            <a:r>
              <a:rPr lang="en-US" sz="1200" b="1" dirty="0" err="1">
                <a:latin typeface="Consolas" panose="020B0609020204030204" pitchFamily="49" charset="0"/>
                <a:cs typeface="Consolas" panose="020B0609020204030204" pitchFamily="49" charset="0"/>
              </a:rPr>
              <a:t>int</a:t>
            </a:r>
            <a:r>
              <a:rPr lang="en-US" sz="1200" b="1" dirty="0">
                <a:latin typeface="Consolas" panose="020B0609020204030204" pitchFamily="49" charset="0"/>
                <a:cs typeface="Consolas" panose="020B0609020204030204" pitchFamily="49" charset="0"/>
              </a:rPr>
              <a:t> n) {</a:t>
            </a:r>
          </a:p>
          <a:p>
            <a:pPr marL="38576" indent="0"/>
            <a:r>
              <a:rPr lang="en-US" sz="1200" b="1" dirty="0">
                <a:latin typeface="Consolas" panose="020B0609020204030204" pitchFamily="49" charset="0"/>
                <a:cs typeface="Consolas" panose="020B0609020204030204" pitchFamily="49" charset="0"/>
              </a:rPr>
              <a:t>    </a:t>
            </a:r>
            <a:r>
              <a:rPr lang="en-US" sz="1200" b="1" dirty="0" err="1">
                <a:solidFill>
                  <a:schemeClr val="bg2"/>
                </a:solidFill>
                <a:latin typeface="Consolas" panose="020B0609020204030204" pitchFamily="49" charset="0"/>
                <a:cs typeface="Consolas" panose="020B0609020204030204" pitchFamily="49" charset="0"/>
              </a:rPr>
              <a:t>cout</a:t>
            </a:r>
            <a:r>
              <a:rPr lang="en-US" sz="1200" b="1" dirty="0">
                <a:solidFill>
                  <a:schemeClr val="bg2"/>
                </a:solidFill>
                <a:latin typeface="Consolas" panose="020B0609020204030204" pitchFamily="49" charset="0"/>
                <a:cs typeface="Consolas" panose="020B0609020204030204" pitchFamily="49" charset="0"/>
              </a:rPr>
              <a:t> &lt;&lt; n &lt;&lt; </a:t>
            </a:r>
            <a:r>
              <a:rPr lang="en-US" sz="1200" b="1" dirty="0" err="1">
                <a:solidFill>
                  <a:schemeClr val="bg2"/>
                </a:solidFill>
                <a:latin typeface="Consolas" panose="020B0609020204030204" pitchFamily="49" charset="0"/>
                <a:cs typeface="Consolas" panose="020B0609020204030204" pitchFamily="49" charset="0"/>
              </a:rPr>
              <a:t>endl</a:t>
            </a:r>
            <a:r>
              <a:rPr lang="en-US" sz="1200" b="1" dirty="0">
                <a:solidFill>
                  <a:schemeClr val="bg2"/>
                </a:solidFill>
                <a:latin typeface="Consolas" panose="020B0609020204030204" pitchFamily="49" charset="0"/>
                <a:cs typeface="Consolas" panose="020B0609020204030204" pitchFamily="49" charset="0"/>
              </a:rPr>
              <a:t>;</a:t>
            </a:r>
          </a:p>
          <a:p>
            <a:pPr marL="38576" indent="0"/>
            <a:r>
              <a:rPr lang="en-US" sz="1200" b="1" dirty="0">
                <a:latin typeface="Consolas" panose="020B0609020204030204" pitchFamily="49" charset="0"/>
                <a:cs typeface="Consolas" panose="020B0609020204030204" pitchFamily="49" charset="0"/>
              </a:rPr>
              <a:t>    if (n == 1) return 1;</a:t>
            </a:r>
          </a:p>
          <a:p>
            <a:pPr marL="38576" indent="0"/>
            <a:r>
              <a:rPr lang="en-US" sz="1200" b="1" dirty="0">
                <a:latin typeface="Consolas" panose="020B0609020204030204" pitchFamily="49" charset="0"/>
                <a:cs typeface="Consolas" panose="020B0609020204030204" pitchFamily="49" charset="0"/>
              </a:rPr>
              <a:t>    else return n * factorial(n – 1);</a:t>
            </a:r>
          </a:p>
          <a:p>
            <a:pPr marL="38576" indent="0"/>
            <a:r>
              <a:rPr lang="en-US" sz="1200" b="1" dirty="0">
                <a:latin typeface="Consolas" panose="020B0609020204030204" pitchFamily="49" charset="0"/>
                <a:cs typeface="Consolas" panose="020B0609020204030204" pitchFamily="49" charset="0"/>
              </a:rPr>
              <a:t>}</a:t>
            </a:r>
          </a:p>
          <a:p>
            <a:pPr marL="38576" indent="0"/>
            <a:endParaRPr lang="en-US" sz="1125" b="1" dirty="0">
              <a:latin typeface="Consolas" panose="020B0609020204030204" pitchFamily="49" charset="0"/>
              <a:cs typeface="Consolas" panose="020B0609020204030204" pitchFamily="49" charset="0"/>
            </a:endParaRPr>
          </a:p>
          <a:p>
            <a:pPr marL="38576" indent="0"/>
            <a:r>
              <a:rPr lang="en-US" sz="1125" b="1" dirty="0">
                <a:latin typeface="Consolas" panose="020B0609020204030204" pitchFamily="49" charset="0"/>
                <a:cs typeface="Consolas" panose="020B0609020204030204" pitchFamily="49" charset="0"/>
              </a:rPr>
              <a:t>void </a:t>
            </a:r>
            <a:r>
              <a:rPr lang="en-US" sz="1125" b="1" dirty="0" err="1">
                <a:latin typeface="Consolas" panose="020B0609020204030204" pitchFamily="49" charset="0"/>
                <a:cs typeface="Consolas" panose="020B0609020204030204" pitchFamily="49" charset="0"/>
              </a:rPr>
              <a:t>myfunction</a:t>
            </a:r>
            <a:r>
              <a:rPr lang="en-US" sz="1125" b="1" dirty="0">
                <a:latin typeface="Consolas" panose="020B0609020204030204" pitchFamily="49" charset="0"/>
                <a:cs typeface="Consolas" panose="020B0609020204030204" pitchFamily="49" charset="0"/>
              </a:rPr>
              <a:t>(){</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x = 4;</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int</a:t>
            </a:r>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0;</a:t>
            </a:r>
          </a:p>
          <a:p>
            <a:pPr marL="38576" indent="0"/>
            <a:r>
              <a:rPr lang="en-US" sz="1125" b="1" dirty="0">
                <a:latin typeface="Consolas" panose="020B0609020204030204" pitchFamily="49" charset="0"/>
                <a:cs typeface="Consolas" panose="020B0609020204030204" pitchFamily="49" charset="0"/>
              </a:rPr>
              <a:t>	</a:t>
            </a:r>
            <a:r>
              <a:rPr lang="en-US" sz="1125" b="1" dirty="0" err="1">
                <a:latin typeface="Consolas" panose="020B0609020204030204" pitchFamily="49" charset="0"/>
                <a:cs typeface="Consolas" panose="020B0609020204030204" pitchFamily="49" charset="0"/>
              </a:rPr>
              <a:t>xfac</a:t>
            </a:r>
            <a:r>
              <a:rPr lang="en-US" sz="1125" b="1" dirty="0">
                <a:latin typeface="Consolas" panose="020B0609020204030204" pitchFamily="49" charset="0"/>
                <a:cs typeface="Consolas" panose="020B0609020204030204" pitchFamily="49" charset="0"/>
              </a:rPr>
              <a:t> = factorial(x);</a:t>
            </a:r>
          </a:p>
          <a:p>
            <a:pPr marL="38576" indent="0"/>
            <a:r>
              <a:rPr lang="en-US" sz="1125" b="1" dirty="0">
                <a:latin typeface="Consolas" panose="020B0609020204030204" pitchFamily="49" charset="0"/>
                <a:cs typeface="Consolas" panose="020B0609020204030204" pitchFamily="49" charset="0"/>
              </a:rPr>
              <a:t>}</a:t>
            </a:r>
          </a:p>
          <a:p>
            <a:endParaRPr lang="en-US" sz="1575" b="1" dirty="0">
              <a:latin typeface="Consolas" panose="020B0609020204030204" pitchFamily="49" charset="0"/>
              <a:cs typeface="Consolas" panose="020B0609020204030204" pitchFamily="49" charset="0"/>
            </a:endParaRPr>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966507" y="1366557"/>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custDataLst>
              <p:tags r:id="rId7"/>
            </p:custDataLst>
          </p:nvPr>
        </p:nvSpPr>
        <p:spPr>
          <a:xfrm>
            <a:off x="966507" y="1366557"/>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26" name="Rectangle 25"/>
          <p:cNvSpPr/>
          <p:nvPr>
            <p:custDataLst>
              <p:tags r:id="rId8"/>
            </p:custDataLst>
          </p:nvPr>
        </p:nvSpPr>
        <p:spPr>
          <a:xfrm>
            <a:off x="963111" y="3938307"/>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Text, Heap</a:t>
            </a:r>
            <a:endParaRPr lang="en-US" sz="1600" dirty="0">
              <a:solidFill>
                <a:schemeClr val="tx1"/>
              </a:solidFill>
            </a:endParaRPr>
          </a:p>
        </p:txBody>
      </p:sp>
      <p:cxnSp>
        <p:nvCxnSpPr>
          <p:cNvPr id="30" name="Straight Arrow Connector 29"/>
          <p:cNvCxnSpPr>
            <a:stCxn id="26" idx="0"/>
          </p:cNvCxnSpPr>
          <p:nvPr>
            <p:custDataLst>
              <p:tags r:id="rId9"/>
            </p:custDataLst>
          </p:nvPr>
        </p:nvCxnSpPr>
        <p:spPr>
          <a:xfrm flipV="1">
            <a:off x="1877511" y="3761815"/>
            <a:ext cx="0" cy="176492"/>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custDataLst>
              <p:tags r:id="rId10"/>
            </p:custDataLst>
          </p:nvPr>
        </p:nvCxnSpPr>
        <p:spPr>
          <a:xfrm>
            <a:off x="1877511" y="1709457"/>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custDataLst>
              <p:tags r:id="rId11"/>
            </p:custDataLst>
          </p:nvPr>
        </p:nvCxnSpPr>
        <p:spPr>
          <a:xfrm>
            <a:off x="1877511" y="227220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33" name="Group 32"/>
          <p:cNvGrpSpPr/>
          <p:nvPr>
            <p:custDataLst>
              <p:tags r:id="rId12"/>
            </p:custDataLst>
          </p:nvPr>
        </p:nvGrpSpPr>
        <p:grpSpPr>
          <a:xfrm>
            <a:off x="966507" y="2280957"/>
            <a:ext cx="1828800" cy="342900"/>
            <a:chOff x="990600" y="4724400"/>
            <a:chExt cx="2438400" cy="457200"/>
          </a:xfrm>
        </p:grpSpPr>
        <p:sp>
          <p:nvSpPr>
            <p:cNvPr id="34" name="Rectangle 33"/>
            <p:cNvSpPr/>
            <p:nvPr>
              <p:custDataLst>
                <p:tags r:id="rId17"/>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latin typeface="Consolas" panose="020B0609020204030204" pitchFamily="49" charset="0"/>
                </a:rPr>
                <a:t>factorial() </a:t>
              </a:r>
              <a:r>
                <a:rPr lang="en-US" sz="1400" dirty="0" smtClean="0">
                  <a:solidFill>
                    <a:schemeClr val="tx1"/>
                  </a:solidFill>
                </a:rPr>
                <a:t>n:</a:t>
              </a:r>
              <a:endParaRPr lang="en-US" sz="1400" dirty="0">
                <a:solidFill>
                  <a:schemeClr val="tx1"/>
                </a:solidFill>
              </a:endParaRPr>
            </a:p>
          </p:txBody>
        </p:sp>
        <p:sp>
          <p:nvSpPr>
            <p:cNvPr id="35" name="TextBox 34"/>
            <p:cNvSpPr txBox="1"/>
            <p:nvPr>
              <p:custDataLst>
                <p:tags r:id="rId18"/>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4</a:t>
              </a:r>
              <a:endParaRPr lang="en-US" dirty="0"/>
            </a:p>
          </p:txBody>
        </p:sp>
      </p:grpSp>
      <p:sp>
        <p:nvSpPr>
          <p:cNvPr id="36" name="Rectangle 35"/>
          <p:cNvSpPr/>
          <p:nvPr>
            <p:custDataLst>
              <p:tags r:id="rId13"/>
            </p:custDataLst>
          </p:nvPr>
        </p:nvSpPr>
        <p:spPr>
          <a:xfrm>
            <a:off x="966507" y="1709457"/>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smtClean="0">
                <a:solidFill>
                  <a:schemeClr val="tx1"/>
                </a:solidFill>
                <a:latin typeface="Consolas" panose="020B0609020204030204" pitchFamily="49" charset="0"/>
              </a:rPr>
              <a:t>myfunction</a:t>
            </a:r>
            <a:r>
              <a:rPr lang="en-US" sz="1400" dirty="0" smtClean="0">
                <a:solidFill>
                  <a:schemeClr val="tx1"/>
                </a:solidFill>
                <a:latin typeface="Consolas" panose="020B0609020204030204" pitchFamily="49" charset="0"/>
              </a:rPr>
              <a:t>()</a:t>
            </a:r>
            <a:r>
              <a:rPr lang="en-US" sz="1400" dirty="0" smtClean="0">
                <a:solidFill>
                  <a:schemeClr val="tx1"/>
                </a:solidFill>
              </a:rPr>
              <a:t>x:</a:t>
            </a:r>
          </a:p>
          <a:p>
            <a:r>
              <a:rPr lang="en-US" sz="1600" dirty="0">
                <a:solidFill>
                  <a:schemeClr val="tx1"/>
                </a:solidFill>
              </a:rPr>
              <a:t>	</a:t>
            </a:r>
            <a:r>
              <a:rPr lang="en-US" sz="1600" dirty="0" smtClean="0">
                <a:solidFill>
                  <a:schemeClr val="tx1"/>
                </a:solidFill>
              </a:rPr>
              <a:t>           </a:t>
            </a:r>
            <a:r>
              <a:rPr lang="en-US" sz="1600" dirty="0" err="1" smtClean="0">
                <a:solidFill>
                  <a:schemeClr val="tx1"/>
                </a:solidFill>
              </a:rPr>
              <a:t>xfac</a:t>
            </a:r>
            <a:r>
              <a:rPr lang="en-US" sz="1600" dirty="0" smtClean="0">
                <a:solidFill>
                  <a:schemeClr val="tx1"/>
                </a:solidFill>
              </a:rPr>
              <a:t>:   </a:t>
            </a:r>
            <a:endParaRPr lang="en-US" sz="1600" dirty="0">
              <a:solidFill>
                <a:schemeClr val="tx1"/>
              </a:solidFill>
            </a:endParaRPr>
          </a:p>
        </p:txBody>
      </p:sp>
      <p:sp>
        <p:nvSpPr>
          <p:cNvPr id="37" name="TextBox 36"/>
          <p:cNvSpPr txBox="1"/>
          <p:nvPr>
            <p:custDataLst>
              <p:tags r:id="rId14"/>
            </p:custDataLst>
          </p:nvPr>
        </p:nvSpPr>
        <p:spPr>
          <a:xfrm>
            <a:off x="2452407" y="1705528"/>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44" name="TextBox 43"/>
          <p:cNvSpPr txBox="1"/>
          <p:nvPr>
            <p:custDataLst>
              <p:tags r:id="rId15"/>
            </p:custDataLst>
          </p:nvPr>
        </p:nvSpPr>
        <p:spPr>
          <a:xfrm>
            <a:off x="2452407" y="1986471"/>
            <a:ext cx="342900" cy="307777"/>
          </a:xfrm>
          <a:prstGeom prst="rect">
            <a:avLst/>
          </a:prstGeom>
          <a:noFill/>
          <a:ln>
            <a:solidFill>
              <a:schemeClr val="tx1"/>
            </a:solidFill>
          </a:ln>
        </p:spPr>
        <p:txBody>
          <a:bodyPr wrap="square" rtlCol="0">
            <a:spAutoFit/>
          </a:bodyPr>
          <a:lstStyle/>
          <a:p>
            <a:pPr algn="ctr"/>
            <a:r>
              <a:rPr lang="en-US" sz="1400" dirty="0" smtClean="0"/>
              <a:t>0</a:t>
            </a:r>
            <a:endParaRPr lang="en-US" dirty="0"/>
          </a:p>
        </p:txBody>
      </p:sp>
      <p:cxnSp>
        <p:nvCxnSpPr>
          <p:cNvPr id="56" name="Straight Arrow Connector 55"/>
          <p:cNvCxnSpPr/>
          <p:nvPr>
            <p:custDataLst>
              <p:tags r:id="rId16"/>
            </p:custDataLst>
          </p:nvPr>
        </p:nvCxnSpPr>
        <p:spPr>
          <a:xfrm>
            <a:off x="1874219" y="2632608"/>
            <a:ext cx="1646" cy="168089"/>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7" name="Rectangular Callout 56"/>
          <p:cNvSpPr/>
          <p:nvPr/>
        </p:nvSpPr>
        <p:spPr>
          <a:xfrm>
            <a:off x="5251160" y="2544287"/>
            <a:ext cx="1351346" cy="736227"/>
          </a:xfrm>
          <a:prstGeom prst="wedgeRectCallout">
            <a:avLst>
              <a:gd name="adj1" fmla="val -88939"/>
              <a:gd name="adj2" fmla="val -632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Answer: 4</a:t>
            </a:r>
            <a:r>
              <a:rPr lang="en-US" sz="1400" baseline="30000" dirty="0" smtClean="0"/>
              <a:t>th</a:t>
            </a:r>
            <a:r>
              <a:rPr lang="en-US" sz="1400" dirty="0" smtClean="0"/>
              <a:t> thing returned is 24</a:t>
            </a:r>
            <a:endParaRPr lang="en-US" sz="1400" dirty="0"/>
          </a:p>
        </p:txBody>
      </p:sp>
    </p:spTree>
    <p:extLst>
      <p:ext uri="{BB962C8B-B14F-4D97-AF65-F5344CB8AC3E}">
        <p14:creationId xmlns:p14="http://schemas.microsoft.com/office/powerpoint/2010/main" val="25691157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444213" y="642937"/>
            <a:ext cx="3951419" cy="642938"/>
          </a:xfrm>
        </p:spPr>
        <p:txBody>
          <a:bodyPr/>
          <a:lstStyle/>
          <a:p>
            <a:r>
              <a:rPr lang="en-US" sz="2400" dirty="0"/>
              <a:t>Factorial! </a:t>
            </a:r>
          </a:p>
        </p:txBody>
      </p:sp>
      <p:sp>
        <p:nvSpPr>
          <p:cNvPr id="3" name="Text Placeholder 2"/>
          <p:cNvSpPr>
            <a:spLocks noGrp="1"/>
          </p:cNvSpPr>
          <p:nvPr>
            <p:ph type="body" idx="1"/>
            <p:custDataLst>
              <p:tags r:id="rId2"/>
            </p:custDataLst>
          </p:nvPr>
        </p:nvSpPr>
        <p:spPr>
          <a:xfrm>
            <a:off x="1040130" y="1394460"/>
            <a:ext cx="1719646" cy="359867"/>
          </a:xfrm>
        </p:spPr>
        <p:txBody>
          <a:bodyPr/>
          <a:lstStyle/>
          <a:p>
            <a:r>
              <a:rPr lang="en-US" dirty="0" smtClean="0"/>
              <a:t>Iterative version</a:t>
            </a:r>
            <a:endParaRPr lang="en-US" dirty="0"/>
          </a:p>
        </p:txBody>
      </p:sp>
      <p:sp>
        <p:nvSpPr>
          <p:cNvPr id="4" name="Content Placeholder 3"/>
          <p:cNvSpPr>
            <a:spLocks noGrp="1"/>
          </p:cNvSpPr>
          <p:nvPr>
            <p:ph sz="half" idx="2"/>
            <p:custDataLst>
              <p:tags r:id="rId3"/>
            </p:custDataLst>
          </p:nvPr>
        </p:nvSpPr>
        <p:spPr>
          <a:xfrm>
            <a:off x="440392" y="1865947"/>
            <a:ext cx="2625194" cy="2410218"/>
          </a:xfrm>
        </p:spPr>
        <p:txBody>
          <a:bodyPr>
            <a:noAutofit/>
          </a:bodyPr>
          <a:lstStyle/>
          <a:p>
            <a:pPr marL="38576" indent="0"/>
            <a:r>
              <a:rPr lang="en-US" sz="1400" b="1" dirty="0" err="1">
                <a:latin typeface="Consolas" panose="020B0609020204030204" pitchFamily="49" charset="0"/>
                <a:cs typeface="Consolas" panose="020B0609020204030204" pitchFamily="49" charset="0"/>
              </a:rPr>
              <a:t>int</a:t>
            </a:r>
            <a:r>
              <a:rPr lang="en-US" sz="1400" b="1" dirty="0">
                <a:latin typeface="Consolas" panose="020B0609020204030204" pitchFamily="49" charset="0"/>
                <a:cs typeface="Consolas" panose="020B0609020204030204" pitchFamily="49" charset="0"/>
              </a:rPr>
              <a:t> factorial(</a:t>
            </a:r>
            <a:r>
              <a:rPr lang="en-US" sz="1400" b="1" dirty="0" err="1">
                <a:latin typeface="Consolas" panose="020B0609020204030204" pitchFamily="49" charset="0"/>
                <a:cs typeface="Consolas" panose="020B0609020204030204" pitchFamily="49" charset="0"/>
              </a:rPr>
              <a:t>int</a:t>
            </a:r>
            <a:r>
              <a:rPr lang="en-US" sz="1400" b="1" dirty="0">
                <a:latin typeface="Consolas" panose="020B0609020204030204" pitchFamily="49" charset="0"/>
                <a:cs typeface="Consolas" panose="020B0609020204030204" pitchFamily="49" charset="0"/>
              </a:rPr>
              <a:t> n) { </a:t>
            </a:r>
          </a:p>
          <a:p>
            <a:pPr marL="38576" indent="0"/>
            <a:r>
              <a:rPr lang="en-US" sz="1400" b="1" dirty="0">
                <a:latin typeface="Consolas" panose="020B0609020204030204" pitchFamily="49" charset="0"/>
                <a:cs typeface="Consolas" panose="020B0609020204030204" pitchFamily="49" charset="0"/>
              </a:rPr>
              <a:t>    </a:t>
            </a:r>
            <a:r>
              <a:rPr lang="en-US" sz="1400" b="1" dirty="0" err="1">
                <a:latin typeface="Consolas" panose="020B0609020204030204" pitchFamily="49" charset="0"/>
                <a:cs typeface="Consolas" panose="020B0609020204030204" pitchFamily="49" charset="0"/>
              </a:rPr>
              <a:t>int</a:t>
            </a:r>
            <a:r>
              <a:rPr lang="en-US" sz="1400" b="1" dirty="0">
                <a:latin typeface="Consolas" panose="020B0609020204030204" pitchFamily="49" charset="0"/>
                <a:cs typeface="Consolas" panose="020B0609020204030204" pitchFamily="49" charset="0"/>
              </a:rPr>
              <a:t> f = 1; </a:t>
            </a:r>
          </a:p>
          <a:p>
            <a:pPr marL="38576" indent="0"/>
            <a:r>
              <a:rPr lang="en-US" sz="1400" b="1" dirty="0">
                <a:latin typeface="Consolas" panose="020B0609020204030204" pitchFamily="49" charset="0"/>
                <a:cs typeface="Consolas" panose="020B0609020204030204" pitchFamily="49" charset="0"/>
              </a:rPr>
              <a:t>    while (n &gt; 1) { </a:t>
            </a:r>
            <a:r>
              <a:rPr lang="en-US" sz="1400" b="1" i="1" dirty="0">
                <a:latin typeface="Consolas" panose="020B0609020204030204" pitchFamily="49" charset="0"/>
                <a:cs typeface="Consolas" panose="020B0609020204030204" pitchFamily="49" charset="0"/>
              </a:rPr>
              <a:t> </a:t>
            </a:r>
            <a:endParaRPr lang="en-US" sz="1400" b="1" dirty="0">
              <a:latin typeface="Consolas" panose="020B0609020204030204" pitchFamily="49" charset="0"/>
              <a:cs typeface="Consolas" panose="020B0609020204030204" pitchFamily="49" charset="0"/>
            </a:endParaRPr>
          </a:p>
          <a:p>
            <a:pPr marL="38576" indent="0"/>
            <a:r>
              <a:rPr lang="en-US" sz="1400" b="1" dirty="0">
                <a:latin typeface="Consolas" panose="020B0609020204030204" pitchFamily="49" charset="0"/>
                <a:cs typeface="Consolas" panose="020B0609020204030204" pitchFamily="49" charset="0"/>
              </a:rPr>
              <a:t>        f = f * n; </a:t>
            </a:r>
          </a:p>
          <a:p>
            <a:pPr marL="38576" indent="0"/>
            <a:r>
              <a:rPr lang="en-US" sz="1400" b="1" dirty="0">
                <a:latin typeface="Consolas" panose="020B0609020204030204" pitchFamily="49" charset="0"/>
                <a:cs typeface="Consolas" panose="020B0609020204030204" pitchFamily="49" charset="0"/>
              </a:rPr>
              <a:t>        n = n – 1; </a:t>
            </a:r>
          </a:p>
          <a:p>
            <a:pPr marL="38576" indent="0"/>
            <a:r>
              <a:rPr lang="en-US" sz="1400" b="1" dirty="0">
                <a:latin typeface="Consolas" panose="020B0609020204030204" pitchFamily="49" charset="0"/>
                <a:cs typeface="Consolas" panose="020B0609020204030204" pitchFamily="49" charset="0"/>
              </a:rPr>
              <a:t>    } </a:t>
            </a:r>
          </a:p>
          <a:p>
            <a:pPr marL="38576" indent="0"/>
            <a:r>
              <a:rPr lang="en-US" sz="1400" b="1" dirty="0">
                <a:latin typeface="Consolas" panose="020B0609020204030204" pitchFamily="49" charset="0"/>
                <a:cs typeface="Consolas" panose="020B0609020204030204" pitchFamily="49" charset="0"/>
              </a:rPr>
              <a:t>    return f;</a:t>
            </a:r>
          </a:p>
          <a:p>
            <a:pPr marL="38576" indent="0"/>
            <a:r>
              <a:rPr lang="en-US" sz="1400" b="1" dirty="0">
                <a:latin typeface="Consolas" panose="020B0609020204030204" pitchFamily="49" charset="0"/>
                <a:cs typeface="Consolas" panose="020B0609020204030204" pitchFamily="49" charset="0"/>
              </a:rPr>
              <a:t>}</a:t>
            </a:r>
          </a:p>
        </p:txBody>
      </p:sp>
      <p:sp>
        <p:nvSpPr>
          <p:cNvPr id="5" name="Text Placeholder 4"/>
          <p:cNvSpPr>
            <a:spLocks noGrp="1"/>
          </p:cNvSpPr>
          <p:nvPr>
            <p:ph type="body" sz="quarter" idx="3"/>
            <p:custDataLst>
              <p:tags r:id="rId4"/>
            </p:custDataLst>
          </p:nvPr>
        </p:nvSpPr>
        <p:spPr>
          <a:xfrm>
            <a:off x="3850427" y="1394460"/>
            <a:ext cx="1718841" cy="359867"/>
          </a:xfrm>
        </p:spPr>
        <p:txBody>
          <a:bodyPr/>
          <a:lstStyle/>
          <a:p>
            <a:r>
              <a:rPr lang="en-US" dirty="0" smtClean="0"/>
              <a:t>Recursive version</a:t>
            </a:r>
            <a:endParaRPr lang="en-US" dirty="0"/>
          </a:p>
        </p:txBody>
      </p:sp>
      <p:sp>
        <p:nvSpPr>
          <p:cNvPr id="7" name="Rectangle 6"/>
          <p:cNvSpPr/>
          <p:nvPr>
            <p:custDataLst>
              <p:tags r:id="rId5"/>
            </p:custDataLst>
          </p:nvPr>
        </p:nvSpPr>
        <p:spPr>
          <a:xfrm>
            <a:off x="2759776" y="2982727"/>
            <a:ext cx="3518327" cy="1754326"/>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US" dirty="0">
                <a:latin typeface="Calibri" pitchFamily="34" charset="0"/>
                <a:cs typeface="Courier New" pitchFamily="49" charset="0"/>
              </a:rPr>
              <a:t>NOTE: sometimes </a:t>
            </a:r>
            <a:r>
              <a:rPr lang="en-US" b="1" dirty="0">
                <a:solidFill>
                  <a:srgbClr val="00B050"/>
                </a:solidFill>
                <a:latin typeface="Calibri" pitchFamily="34" charset="0"/>
                <a:cs typeface="Courier New" pitchFamily="49" charset="0"/>
              </a:rPr>
              <a:t>iterative can be much faster</a:t>
            </a:r>
            <a:r>
              <a:rPr lang="en-US" dirty="0">
                <a:solidFill>
                  <a:srgbClr val="00B050"/>
                </a:solidFill>
                <a:latin typeface="Calibri" pitchFamily="34" charset="0"/>
                <a:cs typeface="Courier New" pitchFamily="49" charset="0"/>
              </a:rPr>
              <a:t> </a:t>
            </a:r>
            <a:r>
              <a:rPr lang="en-US" dirty="0">
                <a:latin typeface="Calibri" pitchFamily="34" charset="0"/>
                <a:cs typeface="Courier New" pitchFamily="49" charset="0"/>
              </a:rPr>
              <a:t>because it doesn’t have to push and pop stack frames. Method calls have overhead in terms of space </a:t>
            </a:r>
            <a:r>
              <a:rPr lang="en-US" i="1" dirty="0">
                <a:latin typeface="Calibri" pitchFamily="34" charset="0"/>
                <a:cs typeface="Courier New" pitchFamily="49" charset="0"/>
              </a:rPr>
              <a:t>and </a:t>
            </a:r>
            <a:r>
              <a:rPr lang="en-US" dirty="0">
                <a:latin typeface="Calibri" pitchFamily="34" charset="0"/>
                <a:cs typeface="Courier New" pitchFamily="49" charset="0"/>
              </a:rPr>
              <a:t>time </a:t>
            </a:r>
            <a:r>
              <a:rPr lang="en-US" dirty="0" smtClean="0">
                <a:latin typeface="Calibri" pitchFamily="34" charset="0"/>
                <a:cs typeface="Courier New" pitchFamily="49" charset="0"/>
              </a:rPr>
              <a:t>(to </a:t>
            </a:r>
            <a:r>
              <a:rPr lang="en-US" dirty="0">
                <a:latin typeface="Calibri" pitchFamily="34" charset="0"/>
                <a:cs typeface="Courier New" pitchFamily="49" charset="0"/>
              </a:rPr>
              <a:t>set up and tear </a:t>
            </a:r>
            <a:r>
              <a:rPr lang="en-US" dirty="0" smtClean="0">
                <a:latin typeface="Calibri" pitchFamily="34" charset="0"/>
                <a:cs typeface="Courier New" pitchFamily="49" charset="0"/>
              </a:rPr>
              <a:t>down).</a:t>
            </a:r>
            <a:endParaRPr lang="en-US" dirty="0">
              <a:latin typeface="Calibri" pitchFamily="34" charset="0"/>
            </a:endParaRPr>
          </a:p>
        </p:txBody>
      </p:sp>
      <p:sp>
        <p:nvSpPr>
          <p:cNvPr id="9" name="Content Placeholder 7"/>
          <p:cNvSpPr>
            <a:spLocks noGrp="1"/>
          </p:cNvSpPr>
          <p:nvPr>
            <p:ph sz="quarter" idx="4"/>
            <p:custDataLst>
              <p:tags r:id="rId6"/>
            </p:custDataLst>
          </p:nvPr>
        </p:nvSpPr>
        <p:spPr>
          <a:xfrm>
            <a:off x="3065586" y="1862912"/>
            <a:ext cx="3818964" cy="1112299"/>
          </a:xfrm>
        </p:spPr>
        <p:txBody>
          <a:bodyPr>
            <a:noAutofit/>
          </a:bodyPr>
          <a:lstStyle/>
          <a:p>
            <a:pPr marL="38576" indent="0"/>
            <a:r>
              <a:rPr lang="en-US" sz="1400" b="1" dirty="0" err="1">
                <a:latin typeface="Consolas" panose="020B0609020204030204" pitchFamily="49" charset="0"/>
                <a:cs typeface="Consolas" panose="020B0609020204030204" pitchFamily="49" charset="0"/>
              </a:rPr>
              <a:t>int</a:t>
            </a:r>
            <a:r>
              <a:rPr lang="en-US" sz="1400" b="1" dirty="0">
                <a:latin typeface="Consolas" panose="020B0609020204030204" pitchFamily="49" charset="0"/>
                <a:cs typeface="Consolas" panose="020B0609020204030204" pitchFamily="49" charset="0"/>
              </a:rPr>
              <a:t> factorial(</a:t>
            </a:r>
            <a:r>
              <a:rPr lang="en-US" sz="1400" b="1" dirty="0" err="1">
                <a:latin typeface="Consolas" panose="020B0609020204030204" pitchFamily="49" charset="0"/>
                <a:cs typeface="Consolas" panose="020B0609020204030204" pitchFamily="49" charset="0"/>
              </a:rPr>
              <a:t>int</a:t>
            </a:r>
            <a:r>
              <a:rPr lang="en-US" sz="1400" b="1" dirty="0">
                <a:latin typeface="Consolas" panose="020B0609020204030204" pitchFamily="49" charset="0"/>
                <a:cs typeface="Consolas" panose="020B0609020204030204" pitchFamily="49" charset="0"/>
              </a:rPr>
              <a:t> n) {</a:t>
            </a:r>
          </a:p>
          <a:p>
            <a:pPr marL="38576" indent="0"/>
            <a:r>
              <a:rPr lang="en-US" sz="1400" b="1" dirty="0">
                <a:latin typeface="Consolas" panose="020B0609020204030204" pitchFamily="49" charset="0"/>
                <a:cs typeface="Consolas" panose="020B0609020204030204" pitchFamily="49" charset="0"/>
              </a:rPr>
              <a:t>    if (n == 1) return 1;</a:t>
            </a:r>
          </a:p>
          <a:p>
            <a:pPr marL="38576" indent="0"/>
            <a:r>
              <a:rPr lang="en-US" sz="1400" b="1" dirty="0">
                <a:latin typeface="Consolas" panose="020B0609020204030204" pitchFamily="49" charset="0"/>
                <a:cs typeface="Consolas" panose="020B0609020204030204" pitchFamily="49" charset="0"/>
              </a:rPr>
              <a:t>    else return n * factorial(n – 1);</a:t>
            </a:r>
          </a:p>
          <a:p>
            <a:pPr marL="38576" indent="0"/>
            <a:r>
              <a:rPr lang="en-US" sz="1400" b="1" dirty="0">
                <a:latin typeface="Consolas" panose="020B0609020204030204" pitchFamily="49" charset="0"/>
                <a:cs typeface="Consolas" panose="020B0609020204030204" pitchFamily="49" charset="0"/>
              </a:rPr>
              <a:t>}</a:t>
            </a:r>
          </a:p>
          <a:p>
            <a:pPr marL="38576" indent="0"/>
            <a:endParaRPr lang="en-US" sz="1600" b="1" dirty="0">
              <a:latin typeface="Consolas" panose="020B0609020204030204" pitchFamily="49" charset="0"/>
              <a:cs typeface="Consolas" panose="020B0609020204030204" pitchFamily="49" charset="0"/>
            </a:endParaRPr>
          </a:p>
          <a:p>
            <a:endParaRPr lang="en-US" sz="20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377550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Fibonacci Sequence</a:t>
            </a:r>
            <a:endParaRPr lang="en-US" dirty="0"/>
          </a:p>
        </p:txBody>
      </p:sp>
      <p:sp>
        <p:nvSpPr>
          <p:cNvPr id="5" name="Text Placeholder 4"/>
          <p:cNvSpPr>
            <a:spLocks noGrp="1"/>
          </p:cNvSpPr>
          <p:nvPr>
            <p:ph type="body" sz="half" idx="2"/>
          </p:nvPr>
        </p:nvSpPr>
        <p:spPr/>
        <p:txBody>
          <a:bodyPr/>
          <a:lstStyle/>
          <a:p>
            <a:r>
              <a:rPr lang="en-US" dirty="0" smtClean="0"/>
              <a:t>*Math nerd rejoicing intensifies*</a:t>
            </a:r>
            <a:endParaRPr lang="en-US" dirty="0"/>
          </a:p>
        </p:txBody>
      </p:sp>
      <p:sp>
        <p:nvSpPr>
          <p:cNvPr id="6" name="Picture Placeholder 5"/>
          <p:cNvSpPr>
            <a:spLocks noGrp="1"/>
          </p:cNvSpPr>
          <p:nvPr>
            <p:ph type="pic" sz="quarter" idx="13"/>
          </p:nvPr>
        </p:nvSpPr>
        <p:spPr/>
      </p:sp>
    </p:spTree>
    <p:extLst>
      <p:ext uri="{BB962C8B-B14F-4D97-AF65-F5344CB8AC3E}">
        <p14:creationId xmlns:p14="http://schemas.microsoft.com/office/powerpoint/2010/main" val="3166708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File:Hurricane Katrina August 28 2005 NASA.jpg&#10;&#10;This image is in the public domain. It was solely created by NASA." title="Hurricane Katrina"/>
          <p:cNvPicPr>
            <a:picLocks noChangeAspect="1" noChangeArrowheads="1"/>
          </p:cNvPicPr>
          <p:nvPr>
            <p:custDataLst>
              <p:tags r:id="rId1"/>
            </p:custDataLst>
          </p:nvPr>
        </p:nvPicPr>
        <p:blipFill>
          <a:blip r:embed="rId8">
            <a:extLst>
              <a:ext uri="{28A0092B-C50C-407E-A947-70E740481C1C}">
                <a14:useLocalDpi xmlns:a14="http://schemas.microsoft.com/office/drawing/2010/main" val="0"/>
              </a:ext>
            </a:extLst>
          </a:blip>
          <a:srcRect/>
          <a:stretch>
            <a:fillRect/>
          </a:stretch>
        </p:blipFill>
        <p:spPr bwMode="auto">
          <a:xfrm>
            <a:off x="3536563" y="651233"/>
            <a:ext cx="3007820" cy="388105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custDataLst>
              <p:tags r:id="rId2"/>
            </p:custDataLst>
          </p:nvPr>
        </p:nvSpPr>
        <p:spPr>
          <a:xfrm>
            <a:off x="695302" y="685378"/>
            <a:ext cx="3951419" cy="497461"/>
          </a:xfrm>
        </p:spPr>
        <p:txBody>
          <a:bodyPr/>
          <a:lstStyle/>
          <a:p>
            <a:r>
              <a:rPr lang="en-US" dirty="0" smtClean="0"/>
              <a:t>Fibonacci in nature</a:t>
            </a:r>
            <a:endParaRPr lang="en-US" dirty="0"/>
          </a:p>
        </p:txBody>
      </p:sp>
      <p:sp>
        <p:nvSpPr>
          <p:cNvPr id="5" name="Content Placeholder 4"/>
          <p:cNvSpPr>
            <a:spLocks noGrp="1"/>
          </p:cNvSpPr>
          <p:nvPr>
            <p:ph idx="4294967295"/>
            <p:custDataLst>
              <p:tags r:id="rId3"/>
            </p:custDataLst>
          </p:nvPr>
        </p:nvSpPr>
        <p:spPr>
          <a:xfrm>
            <a:off x="1001763" y="1311849"/>
            <a:ext cx="3812241" cy="2171180"/>
          </a:xfrm>
          <a:prstGeom prst="rect">
            <a:avLst/>
          </a:prstGeom>
        </p:spPr>
        <p:txBody>
          <a:bodyPr/>
          <a:lstStyle/>
          <a:p>
            <a:endParaRPr lang="en-US" dirty="0"/>
          </a:p>
        </p:txBody>
      </p:sp>
      <p:sp>
        <p:nvSpPr>
          <p:cNvPr id="2" name="Rectangle 1"/>
          <p:cNvSpPr/>
          <p:nvPr>
            <p:custDataLst>
              <p:tags r:id="rId4"/>
            </p:custDataLst>
          </p:nvPr>
        </p:nvSpPr>
        <p:spPr>
          <a:xfrm rot="16200000">
            <a:off x="4799563" y="2414316"/>
            <a:ext cx="3849329" cy="323165"/>
          </a:xfrm>
          <a:prstGeom prst="rect">
            <a:avLst/>
          </a:prstGeom>
        </p:spPr>
        <p:txBody>
          <a:bodyPr wrap="square">
            <a:spAutoFit/>
          </a:bodyPr>
          <a:lstStyle/>
          <a:p>
            <a:r>
              <a:rPr lang="en-US" sz="750" dirty="0"/>
              <a:t>These files are, respectively: public domain (hurricane) and licensed under the </a:t>
            </a:r>
            <a:r>
              <a:rPr lang="en-US" sz="750" dirty="0">
                <a:hlinkClick r:id="rId9" tooltip="w:en:Creative Commons"/>
              </a:rPr>
              <a:t>Creative Commons</a:t>
            </a:r>
            <a:r>
              <a:rPr lang="en-US" sz="750" dirty="0"/>
              <a:t> </a:t>
            </a:r>
            <a:r>
              <a:rPr lang="en-US" sz="750" dirty="0">
                <a:hlinkClick r:id="rId10"/>
              </a:rPr>
              <a:t>Attribution 2.0 Generic</a:t>
            </a:r>
            <a:r>
              <a:rPr lang="en-US" sz="750" dirty="0"/>
              <a:t> license (</a:t>
            </a:r>
            <a:r>
              <a:rPr lang="en-US" sz="750" dirty="0" err="1"/>
              <a:t>fibonacci</a:t>
            </a:r>
            <a:r>
              <a:rPr lang="en-US" sz="750" dirty="0"/>
              <a:t> and fern).</a:t>
            </a:r>
          </a:p>
        </p:txBody>
      </p:sp>
      <p:pic>
        <p:nvPicPr>
          <p:cNvPr id="2054" name="Picture 6" descr="File:New Fern fronds (3672804706).jpg&#10;&#10;This image is licensed under the Creative Commons Attribution-Share Alike 3.0 Unported license. http://commons.wikimedia.org/wiki/File:Golden_spiral_in_rectangles.png&#10;" title="Fern Frond uncurling in diameter according to the Golden Ratio"/>
          <p:cNvPicPr>
            <a:picLocks noChangeAspect="1" noChangeArrowheads="1"/>
          </p:cNvPicPr>
          <p:nvPr>
            <p:custDataLst>
              <p:tags r:id="rId5"/>
            </p:custDataLst>
          </p:nvPr>
        </p:nvPicPr>
        <p:blipFill>
          <a:blip r:embed="rId11">
            <a:extLst>
              <a:ext uri="{28A0092B-C50C-407E-A947-70E740481C1C}">
                <a14:useLocalDpi xmlns:a14="http://schemas.microsoft.com/office/drawing/2010/main" val="0"/>
              </a:ext>
            </a:extLst>
          </a:blip>
          <a:srcRect/>
          <a:stretch>
            <a:fillRect/>
          </a:stretch>
        </p:blipFill>
        <p:spPr bwMode="auto">
          <a:xfrm>
            <a:off x="0" y="1780362"/>
            <a:ext cx="3287140" cy="27354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File:Golden spiral in rectangles.svg&#10;&#10;This image is licensed under the Creative Commons Attribution-Share Alike 3.0 Unported license. http://commons.wikimedia.org/wiki/File:Golden_spiral_in_rectangles.png&#10;" title="Sprial growing in diameter according to the Golden Ratio"/>
          <p:cNvPicPr>
            <a:picLocks noChangeAspect="1" noChangeArrowheads="1"/>
          </p:cNvPicPr>
          <p:nvPr>
            <p:custDataLst>
              <p:tags r:id="rId6"/>
            </p:custDataLst>
          </p:nvPr>
        </p:nvPicPr>
        <p:blipFill>
          <a:blip r:embed="rId12" cstate="print">
            <a:extLst>
              <a:ext uri="{28A0092B-C50C-407E-A947-70E740481C1C}">
                <a14:useLocalDpi xmlns:a14="http://schemas.microsoft.com/office/drawing/2010/main" val="0"/>
              </a:ext>
            </a:extLst>
          </a:blip>
          <a:srcRect/>
          <a:stretch>
            <a:fillRect/>
          </a:stretch>
        </p:blipFill>
        <p:spPr bwMode="auto">
          <a:xfrm rot="5400000" flipH="1" flipV="1">
            <a:off x="2673270" y="2025241"/>
            <a:ext cx="2274959" cy="1410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6969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Golden spiral in rectangles.svg"/>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1174027" y="1250274"/>
            <a:ext cx="4631915" cy="287178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custDataLst>
              <p:tags r:id="rId2"/>
            </p:custDataLst>
          </p:nvPr>
        </p:nvSpPr>
        <p:spPr>
          <a:xfrm>
            <a:off x="464574" y="777056"/>
            <a:ext cx="5286061" cy="467688"/>
          </a:xfrm>
        </p:spPr>
        <p:txBody>
          <a:bodyPr/>
          <a:lstStyle/>
          <a:p>
            <a:r>
              <a:rPr lang="en-US" sz="2700" dirty="0"/>
              <a:t>Fibonacci</a:t>
            </a:r>
          </a:p>
        </p:txBody>
      </p:sp>
      <p:sp>
        <p:nvSpPr>
          <p:cNvPr id="5" name="Text Placeholder 4"/>
          <p:cNvSpPr>
            <a:spLocks noGrp="1"/>
          </p:cNvSpPr>
          <p:nvPr>
            <p:ph type="body" idx="1"/>
            <p:custDataLst>
              <p:tags r:id="rId3"/>
            </p:custDataLst>
          </p:nvPr>
        </p:nvSpPr>
        <p:spPr>
          <a:xfrm>
            <a:off x="857250" y="4330122"/>
            <a:ext cx="5122281" cy="213304"/>
          </a:xfrm>
        </p:spPr>
        <p:txBody>
          <a:bodyPr>
            <a:normAutofit fontScale="47500" lnSpcReduction="20000"/>
          </a:bodyPr>
          <a:lstStyle/>
          <a:p>
            <a:r>
              <a:rPr lang="en-US" dirty="0"/>
              <a:t>This </a:t>
            </a:r>
            <a:r>
              <a:rPr lang="en-US" dirty="0" smtClean="0"/>
              <a:t>image is </a:t>
            </a:r>
            <a:r>
              <a:rPr lang="en-US" dirty="0"/>
              <a:t>licensed under the </a:t>
            </a:r>
            <a:r>
              <a:rPr lang="en-US" dirty="0">
                <a:hlinkClick r:id="rId6" tooltip="w:en:Creative Commons"/>
              </a:rPr>
              <a:t>Creative Commons</a:t>
            </a:r>
            <a:r>
              <a:rPr lang="en-US" dirty="0"/>
              <a:t> </a:t>
            </a:r>
            <a:r>
              <a:rPr lang="en-US" dirty="0">
                <a:hlinkClick r:id="rId7"/>
              </a:rPr>
              <a:t>Attribution-Share Alike 3.0 </a:t>
            </a:r>
            <a:r>
              <a:rPr lang="en-US" dirty="0" err="1">
                <a:hlinkClick r:id="rId7"/>
              </a:rPr>
              <a:t>Unported</a:t>
            </a:r>
            <a:r>
              <a:rPr lang="en-US" dirty="0"/>
              <a:t> license</a:t>
            </a:r>
            <a:r>
              <a:rPr lang="en-US" dirty="0" smtClean="0"/>
              <a:t>. </a:t>
            </a:r>
            <a:r>
              <a:rPr lang="en-US" dirty="0">
                <a:hlinkClick r:id="rId8"/>
              </a:rPr>
              <a:t>http://commons.wikimedia.org/wiki/File:Golden_spiral_in_rectangles.png</a:t>
            </a:r>
            <a:endParaRPr lang="en-US" dirty="0"/>
          </a:p>
        </p:txBody>
      </p:sp>
      <p:graphicFrame>
        <p:nvGraphicFramePr>
          <p:cNvPr id="6" name="Table 5"/>
          <p:cNvGraphicFramePr>
            <a:graphicFrameLocks noGrp="1"/>
          </p:cNvGraphicFramePr>
          <p:nvPr>
            <p:extLst/>
          </p:nvPr>
        </p:nvGraphicFramePr>
        <p:xfrm>
          <a:off x="2529007" y="678125"/>
          <a:ext cx="4220304" cy="556260"/>
        </p:xfrm>
        <a:graphic>
          <a:graphicData uri="http://schemas.openxmlformats.org/drawingml/2006/table">
            <a:tbl>
              <a:tblPr firstRow="1" bandRow="1">
                <a:tableStyleId>{2D5ABB26-0587-4C30-8999-92F81FD0307C}</a:tableStyleId>
              </a:tblPr>
              <a:tblGrid>
                <a:gridCol w="351692">
                  <a:extLst>
                    <a:ext uri="{9D8B030D-6E8A-4147-A177-3AD203B41FA5}">
                      <a16:colId xmlns:a16="http://schemas.microsoft.com/office/drawing/2014/main" val="2342027649"/>
                    </a:ext>
                  </a:extLst>
                </a:gridCol>
                <a:gridCol w="351692">
                  <a:extLst>
                    <a:ext uri="{9D8B030D-6E8A-4147-A177-3AD203B41FA5}">
                      <a16:colId xmlns:a16="http://schemas.microsoft.com/office/drawing/2014/main" val="93370267"/>
                    </a:ext>
                  </a:extLst>
                </a:gridCol>
                <a:gridCol w="351692">
                  <a:extLst>
                    <a:ext uri="{9D8B030D-6E8A-4147-A177-3AD203B41FA5}">
                      <a16:colId xmlns:a16="http://schemas.microsoft.com/office/drawing/2014/main" val="384937644"/>
                    </a:ext>
                  </a:extLst>
                </a:gridCol>
                <a:gridCol w="351692">
                  <a:extLst>
                    <a:ext uri="{9D8B030D-6E8A-4147-A177-3AD203B41FA5}">
                      <a16:colId xmlns:a16="http://schemas.microsoft.com/office/drawing/2014/main" val="37338593"/>
                    </a:ext>
                  </a:extLst>
                </a:gridCol>
                <a:gridCol w="351692">
                  <a:extLst>
                    <a:ext uri="{9D8B030D-6E8A-4147-A177-3AD203B41FA5}">
                      <a16:colId xmlns:a16="http://schemas.microsoft.com/office/drawing/2014/main" val="1758842060"/>
                    </a:ext>
                  </a:extLst>
                </a:gridCol>
                <a:gridCol w="351692">
                  <a:extLst>
                    <a:ext uri="{9D8B030D-6E8A-4147-A177-3AD203B41FA5}">
                      <a16:colId xmlns:a16="http://schemas.microsoft.com/office/drawing/2014/main" val="1968380133"/>
                    </a:ext>
                  </a:extLst>
                </a:gridCol>
                <a:gridCol w="351692">
                  <a:extLst>
                    <a:ext uri="{9D8B030D-6E8A-4147-A177-3AD203B41FA5}">
                      <a16:colId xmlns:a16="http://schemas.microsoft.com/office/drawing/2014/main" val="2494992826"/>
                    </a:ext>
                  </a:extLst>
                </a:gridCol>
                <a:gridCol w="351692">
                  <a:extLst>
                    <a:ext uri="{9D8B030D-6E8A-4147-A177-3AD203B41FA5}">
                      <a16:colId xmlns:a16="http://schemas.microsoft.com/office/drawing/2014/main" val="957951868"/>
                    </a:ext>
                  </a:extLst>
                </a:gridCol>
                <a:gridCol w="351692">
                  <a:extLst>
                    <a:ext uri="{9D8B030D-6E8A-4147-A177-3AD203B41FA5}">
                      <a16:colId xmlns:a16="http://schemas.microsoft.com/office/drawing/2014/main" val="4051716717"/>
                    </a:ext>
                  </a:extLst>
                </a:gridCol>
                <a:gridCol w="351692">
                  <a:extLst>
                    <a:ext uri="{9D8B030D-6E8A-4147-A177-3AD203B41FA5}">
                      <a16:colId xmlns:a16="http://schemas.microsoft.com/office/drawing/2014/main" val="2801956217"/>
                    </a:ext>
                  </a:extLst>
                </a:gridCol>
                <a:gridCol w="351692">
                  <a:extLst>
                    <a:ext uri="{9D8B030D-6E8A-4147-A177-3AD203B41FA5}">
                      <a16:colId xmlns:a16="http://schemas.microsoft.com/office/drawing/2014/main" val="334173032"/>
                    </a:ext>
                  </a:extLst>
                </a:gridCol>
                <a:gridCol w="351692">
                  <a:extLst>
                    <a:ext uri="{9D8B030D-6E8A-4147-A177-3AD203B41FA5}">
                      <a16:colId xmlns:a16="http://schemas.microsoft.com/office/drawing/2014/main" val="996045605"/>
                    </a:ext>
                  </a:extLst>
                </a:gridCol>
              </a:tblGrid>
              <a:tr h="278130">
                <a:tc>
                  <a:txBody>
                    <a:bodyPr/>
                    <a:lstStyle/>
                    <a:p>
                      <a:r>
                        <a:rPr lang="en-US" sz="1000" dirty="0" smtClean="0">
                          <a:solidFill>
                            <a:schemeClr val="bg1"/>
                          </a:solidFill>
                        </a:rPr>
                        <a:t>0</a:t>
                      </a:r>
                      <a:endParaRPr lang="en-US" sz="1000" dirty="0">
                        <a:solidFill>
                          <a:schemeClr val="bg1"/>
                        </a:solidFill>
                      </a:endParaRPr>
                    </a:p>
                  </a:txBody>
                  <a:tcPr marL="68580" marR="68580" marT="34290" marB="34290"/>
                </a:tc>
                <a:tc>
                  <a:txBody>
                    <a:bodyPr/>
                    <a:lstStyle/>
                    <a:p>
                      <a:r>
                        <a:rPr lang="en-US" sz="1000" dirty="0" smtClean="0">
                          <a:solidFill>
                            <a:schemeClr val="bg1"/>
                          </a:solidFill>
                        </a:rPr>
                        <a:t>1</a:t>
                      </a:r>
                      <a:endParaRPr lang="en-US" sz="1000" dirty="0">
                        <a:solidFill>
                          <a:schemeClr val="bg1"/>
                        </a:solidFill>
                      </a:endParaRPr>
                    </a:p>
                  </a:txBody>
                  <a:tcPr marL="68580" marR="68580" marT="34290" marB="34290"/>
                </a:tc>
                <a:tc>
                  <a:txBody>
                    <a:bodyPr/>
                    <a:lstStyle/>
                    <a:p>
                      <a:r>
                        <a:rPr lang="en-US" sz="1000" dirty="0" smtClean="0">
                          <a:solidFill>
                            <a:schemeClr val="bg1"/>
                          </a:solidFill>
                        </a:rPr>
                        <a:t>2</a:t>
                      </a:r>
                      <a:endParaRPr lang="en-US" sz="1000" dirty="0">
                        <a:solidFill>
                          <a:schemeClr val="bg1"/>
                        </a:solidFill>
                      </a:endParaRPr>
                    </a:p>
                  </a:txBody>
                  <a:tcPr marL="68580" marR="68580" marT="34290" marB="34290"/>
                </a:tc>
                <a:tc>
                  <a:txBody>
                    <a:bodyPr/>
                    <a:lstStyle/>
                    <a:p>
                      <a:r>
                        <a:rPr lang="en-US" sz="1000" dirty="0" smtClean="0">
                          <a:solidFill>
                            <a:schemeClr val="bg1"/>
                          </a:solidFill>
                        </a:rPr>
                        <a:t>3</a:t>
                      </a:r>
                      <a:endParaRPr lang="en-US" sz="1000" dirty="0">
                        <a:solidFill>
                          <a:schemeClr val="bg1"/>
                        </a:solidFill>
                      </a:endParaRPr>
                    </a:p>
                  </a:txBody>
                  <a:tcPr marL="68580" marR="68580" marT="34290" marB="34290"/>
                </a:tc>
                <a:tc>
                  <a:txBody>
                    <a:bodyPr/>
                    <a:lstStyle/>
                    <a:p>
                      <a:r>
                        <a:rPr lang="en-US" sz="1000" dirty="0" smtClean="0">
                          <a:solidFill>
                            <a:schemeClr val="bg1"/>
                          </a:solidFill>
                        </a:rPr>
                        <a:t>4</a:t>
                      </a:r>
                      <a:endParaRPr lang="en-US" sz="1000" dirty="0">
                        <a:solidFill>
                          <a:schemeClr val="bg1"/>
                        </a:solidFill>
                      </a:endParaRPr>
                    </a:p>
                  </a:txBody>
                  <a:tcPr marL="68580" marR="68580" marT="34290" marB="34290"/>
                </a:tc>
                <a:tc>
                  <a:txBody>
                    <a:bodyPr/>
                    <a:lstStyle/>
                    <a:p>
                      <a:r>
                        <a:rPr lang="en-US" sz="1000" dirty="0" smtClean="0">
                          <a:solidFill>
                            <a:schemeClr val="bg1"/>
                          </a:solidFill>
                        </a:rPr>
                        <a:t>5</a:t>
                      </a:r>
                      <a:endParaRPr lang="en-US" sz="1000" dirty="0">
                        <a:solidFill>
                          <a:schemeClr val="bg1"/>
                        </a:solidFill>
                      </a:endParaRPr>
                    </a:p>
                  </a:txBody>
                  <a:tcPr marL="68580" marR="68580" marT="34290" marB="34290"/>
                </a:tc>
                <a:tc>
                  <a:txBody>
                    <a:bodyPr/>
                    <a:lstStyle/>
                    <a:p>
                      <a:r>
                        <a:rPr lang="en-US" sz="1000" dirty="0" smtClean="0">
                          <a:solidFill>
                            <a:schemeClr val="bg1"/>
                          </a:solidFill>
                        </a:rPr>
                        <a:t>6</a:t>
                      </a:r>
                      <a:endParaRPr lang="en-US" sz="1000" dirty="0">
                        <a:solidFill>
                          <a:schemeClr val="bg1"/>
                        </a:solidFill>
                      </a:endParaRPr>
                    </a:p>
                  </a:txBody>
                  <a:tcPr marL="68580" marR="68580" marT="34290" marB="34290"/>
                </a:tc>
                <a:tc>
                  <a:txBody>
                    <a:bodyPr/>
                    <a:lstStyle/>
                    <a:p>
                      <a:r>
                        <a:rPr lang="en-US" sz="1000" dirty="0" smtClean="0">
                          <a:solidFill>
                            <a:schemeClr val="bg1"/>
                          </a:solidFill>
                        </a:rPr>
                        <a:t>7</a:t>
                      </a:r>
                      <a:endParaRPr lang="en-US" sz="1000" dirty="0">
                        <a:solidFill>
                          <a:schemeClr val="bg1"/>
                        </a:solidFill>
                      </a:endParaRPr>
                    </a:p>
                  </a:txBody>
                  <a:tcPr marL="68580" marR="68580" marT="34290" marB="34290"/>
                </a:tc>
                <a:tc>
                  <a:txBody>
                    <a:bodyPr/>
                    <a:lstStyle/>
                    <a:p>
                      <a:r>
                        <a:rPr lang="en-US" sz="1000" dirty="0" smtClean="0">
                          <a:solidFill>
                            <a:schemeClr val="bg1"/>
                          </a:solidFill>
                        </a:rPr>
                        <a:t>8</a:t>
                      </a:r>
                      <a:endParaRPr lang="en-US" sz="1000" dirty="0">
                        <a:solidFill>
                          <a:schemeClr val="bg1"/>
                        </a:solidFill>
                      </a:endParaRPr>
                    </a:p>
                  </a:txBody>
                  <a:tcPr marL="68580" marR="68580" marT="34290" marB="34290"/>
                </a:tc>
                <a:tc>
                  <a:txBody>
                    <a:bodyPr/>
                    <a:lstStyle/>
                    <a:p>
                      <a:r>
                        <a:rPr lang="en-US" sz="1000" dirty="0" smtClean="0">
                          <a:solidFill>
                            <a:schemeClr val="bg1"/>
                          </a:solidFill>
                        </a:rPr>
                        <a:t>9</a:t>
                      </a:r>
                      <a:endParaRPr lang="en-US" sz="1000" dirty="0">
                        <a:solidFill>
                          <a:schemeClr val="bg1"/>
                        </a:solidFill>
                      </a:endParaRPr>
                    </a:p>
                  </a:txBody>
                  <a:tcPr marL="68580" marR="68580" marT="34290" marB="34290"/>
                </a:tc>
                <a:tc>
                  <a:txBody>
                    <a:bodyPr/>
                    <a:lstStyle/>
                    <a:p>
                      <a:r>
                        <a:rPr lang="en-US" sz="1000" dirty="0" smtClean="0">
                          <a:solidFill>
                            <a:schemeClr val="bg1"/>
                          </a:solidFill>
                        </a:rPr>
                        <a:t>10</a:t>
                      </a:r>
                      <a:endParaRPr lang="en-US" sz="1000" dirty="0">
                        <a:solidFill>
                          <a:schemeClr val="bg1"/>
                        </a:solidFill>
                      </a:endParaRPr>
                    </a:p>
                  </a:txBody>
                  <a:tcPr marL="68580" marR="68580" marT="34290" marB="34290"/>
                </a:tc>
                <a:tc>
                  <a:txBody>
                    <a:bodyPr/>
                    <a:lstStyle/>
                    <a:p>
                      <a:r>
                        <a:rPr lang="en-US" sz="1000" dirty="0" smtClean="0">
                          <a:solidFill>
                            <a:schemeClr val="bg1"/>
                          </a:solidFill>
                        </a:rPr>
                        <a:t>11</a:t>
                      </a:r>
                      <a:endParaRPr lang="en-US" sz="1000" dirty="0">
                        <a:solidFill>
                          <a:schemeClr val="bg1"/>
                        </a:solidFill>
                      </a:endParaRPr>
                    </a:p>
                  </a:txBody>
                  <a:tcPr marL="68580" marR="68580" marT="34290" marB="34290"/>
                </a:tc>
                <a:extLst>
                  <a:ext uri="{0D108BD9-81ED-4DB2-BD59-A6C34878D82A}">
                    <a16:rowId xmlns:a16="http://schemas.microsoft.com/office/drawing/2014/main" val="1300438280"/>
                  </a:ext>
                </a:extLst>
              </a:tr>
              <a:tr h="278130">
                <a:tc>
                  <a:txBody>
                    <a:bodyPr/>
                    <a:lstStyle/>
                    <a:p>
                      <a:r>
                        <a:rPr lang="en-US" sz="1000" dirty="0" smtClean="0"/>
                        <a:t>0,</a:t>
                      </a:r>
                      <a:endParaRPr lang="en-US" sz="1000" dirty="0"/>
                    </a:p>
                  </a:txBody>
                  <a:tcPr marL="68580" marR="68580" marT="34290" marB="34290"/>
                </a:tc>
                <a:tc>
                  <a:txBody>
                    <a:bodyPr/>
                    <a:lstStyle/>
                    <a:p>
                      <a:r>
                        <a:rPr lang="en-US" sz="1000" dirty="0" smtClean="0"/>
                        <a:t>1,</a:t>
                      </a:r>
                      <a:endParaRPr lang="en-US" sz="1000" dirty="0"/>
                    </a:p>
                  </a:txBody>
                  <a:tcPr marL="68580" marR="68580" marT="34290" marB="34290"/>
                </a:tc>
                <a:tc>
                  <a:txBody>
                    <a:bodyPr/>
                    <a:lstStyle/>
                    <a:p>
                      <a:r>
                        <a:rPr lang="en-US" sz="1000" dirty="0" smtClean="0"/>
                        <a:t>1,</a:t>
                      </a:r>
                      <a:endParaRPr lang="en-US" sz="1000" dirty="0"/>
                    </a:p>
                  </a:txBody>
                  <a:tcPr marL="68580" marR="68580" marT="34290" marB="34290"/>
                </a:tc>
                <a:tc>
                  <a:txBody>
                    <a:bodyPr/>
                    <a:lstStyle/>
                    <a:p>
                      <a:r>
                        <a:rPr lang="en-US" sz="1000" dirty="0" smtClean="0"/>
                        <a:t>2,</a:t>
                      </a:r>
                      <a:endParaRPr lang="en-US" sz="1000" dirty="0"/>
                    </a:p>
                  </a:txBody>
                  <a:tcPr marL="68580" marR="68580" marT="34290" marB="34290"/>
                </a:tc>
                <a:tc>
                  <a:txBody>
                    <a:bodyPr/>
                    <a:lstStyle/>
                    <a:p>
                      <a:r>
                        <a:rPr lang="en-US" sz="1000" dirty="0" smtClean="0"/>
                        <a:t>3,</a:t>
                      </a:r>
                      <a:endParaRPr lang="en-US" sz="1000" dirty="0"/>
                    </a:p>
                  </a:txBody>
                  <a:tcPr marL="68580" marR="68580" marT="34290" marB="34290"/>
                </a:tc>
                <a:tc>
                  <a:txBody>
                    <a:bodyPr/>
                    <a:lstStyle/>
                    <a:p>
                      <a:r>
                        <a:rPr lang="en-US" sz="1000" dirty="0" smtClean="0"/>
                        <a:t>5,</a:t>
                      </a:r>
                      <a:endParaRPr lang="en-US" sz="1000" dirty="0"/>
                    </a:p>
                  </a:txBody>
                  <a:tcPr marL="68580" marR="68580" marT="34290" marB="34290"/>
                </a:tc>
                <a:tc>
                  <a:txBody>
                    <a:bodyPr/>
                    <a:lstStyle/>
                    <a:p>
                      <a:r>
                        <a:rPr lang="en-US" sz="1000" dirty="0" smtClean="0"/>
                        <a:t>8,</a:t>
                      </a:r>
                      <a:endParaRPr lang="en-US" sz="1000" dirty="0"/>
                    </a:p>
                  </a:txBody>
                  <a:tcPr marL="68580" marR="68580" marT="34290" marB="34290"/>
                </a:tc>
                <a:tc>
                  <a:txBody>
                    <a:bodyPr/>
                    <a:lstStyle/>
                    <a:p>
                      <a:r>
                        <a:rPr lang="en-US" sz="1000" dirty="0" smtClean="0"/>
                        <a:t>13,</a:t>
                      </a:r>
                      <a:endParaRPr lang="en-US" sz="1000" dirty="0"/>
                    </a:p>
                  </a:txBody>
                  <a:tcPr marL="68580" marR="68580" marT="34290" marB="34290"/>
                </a:tc>
                <a:tc>
                  <a:txBody>
                    <a:bodyPr/>
                    <a:lstStyle/>
                    <a:p>
                      <a:r>
                        <a:rPr lang="en-US" sz="1000" dirty="0" smtClean="0"/>
                        <a:t>21,</a:t>
                      </a:r>
                      <a:endParaRPr lang="en-US" sz="1000" dirty="0"/>
                    </a:p>
                  </a:txBody>
                  <a:tcPr marL="68580" marR="68580" marT="34290" marB="34290"/>
                </a:tc>
                <a:tc>
                  <a:txBody>
                    <a:bodyPr/>
                    <a:lstStyle/>
                    <a:p>
                      <a:r>
                        <a:rPr lang="en-US" sz="1000" dirty="0" smtClean="0"/>
                        <a:t>34,</a:t>
                      </a:r>
                      <a:endParaRPr lang="en-US" sz="1000" dirty="0"/>
                    </a:p>
                  </a:txBody>
                  <a:tcPr marL="68580" marR="68580" marT="34290" marB="34290"/>
                </a:tc>
                <a:tc>
                  <a:txBody>
                    <a:bodyPr/>
                    <a:lstStyle/>
                    <a:p>
                      <a:r>
                        <a:rPr lang="en-US" sz="1000" dirty="0" smtClean="0"/>
                        <a:t>55,</a:t>
                      </a:r>
                      <a:endParaRPr lang="en-US" sz="1000" dirty="0"/>
                    </a:p>
                  </a:txBody>
                  <a:tcPr marL="68580" marR="68580" marT="34290" marB="34290"/>
                </a:tc>
                <a:tc>
                  <a:txBody>
                    <a:bodyPr/>
                    <a:lstStyle/>
                    <a:p>
                      <a:r>
                        <a:rPr lang="en-US" sz="1000" dirty="0" smtClean="0"/>
                        <a:t>89,</a:t>
                      </a:r>
                      <a:endParaRPr lang="en-US" sz="1000" dirty="0"/>
                    </a:p>
                  </a:txBody>
                  <a:tcPr marL="68580" marR="68580" marT="34290" marB="34290"/>
                </a:tc>
                <a:extLst>
                  <a:ext uri="{0D108BD9-81ED-4DB2-BD59-A6C34878D82A}">
                    <a16:rowId xmlns:a16="http://schemas.microsoft.com/office/drawing/2014/main" val="3460060781"/>
                  </a:ext>
                </a:extLst>
              </a:tr>
            </a:tbl>
          </a:graphicData>
        </a:graphic>
      </p:graphicFrame>
    </p:spTree>
    <p:extLst>
      <p:ext uri="{BB962C8B-B14F-4D97-AF65-F5344CB8AC3E}">
        <p14:creationId xmlns:p14="http://schemas.microsoft.com/office/powerpoint/2010/main" val="1664643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464574" y="777056"/>
            <a:ext cx="5286061" cy="467688"/>
          </a:xfrm>
        </p:spPr>
        <p:txBody>
          <a:bodyPr/>
          <a:lstStyle/>
          <a:p>
            <a:r>
              <a:rPr lang="en-US" sz="2700" dirty="0"/>
              <a:t>Fibonacci</a:t>
            </a:r>
          </a:p>
        </p:txBody>
      </p:sp>
      <p:graphicFrame>
        <p:nvGraphicFramePr>
          <p:cNvPr id="7" name="Table 6"/>
          <p:cNvGraphicFramePr>
            <a:graphicFrameLocks noGrp="1"/>
          </p:cNvGraphicFramePr>
          <p:nvPr>
            <p:extLst/>
          </p:nvPr>
        </p:nvGraphicFramePr>
        <p:xfrm>
          <a:off x="2529007" y="678125"/>
          <a:ext cx="4220304" cy="556260"/>
        </p:xfrm>
        <a:graphic>
          <a:graphicData uri="http://schemas.openxmlformats.org/drawingml/2006/table">
            <a:tbl>
              <a:tblPr firstRow="1" bandRow="1">
                <a:tableStyleId>{2D5ABB26-0587-4C30-8999-92F81FD0307C}</a:tableStyleId>
              </a:tblPr>
              <a:tblGrid>
                <a:gridCol w="351692">
                  <a:extLst>
                    <a:ext uri="{9D8B030D-6E8A-4147-A177-3AD203B41FA5}">
                      <a16:colId xmlns:a16="http://schemas.microsoft.com/office/drawing/2014/main" val="2342027649"/>
                    </a:ext>
                  </a:extLst>
                </a:gridCol>
                <a:gridCol w="351692">
                  <a:extLst>
                    <a:ext uri="{9D8B030D-6E8A-4147-A177-3AD203B41FA5}">
                      <a16:colId xmlns:a16="http://schemas.microsoft.com/office/drawing/2014/main" val="93370267"/>
                    </a:ext>
                  </a:extLst>
                </a:gridCol>
                <a:gridCol w="351692">
                  <a:extLst>
                    <a:ext uri="{9D8B030D-6E8A-4147-A177-3AD203B41FA5}">
                      <a16:colId xmlns:a16="http://schemas.microsoft.com/office/drawing/2014/main" val="384937644"/>
                    </a:ext>
                  </a:extLst>
                </a:gridCol>
                <a:gridCol w="351692">
                  <a:extLst>
                    <a:ext uri="{9D8B030D-6E8A-4147-A177-3AD203B41FA5}">
                      <a16:colId xmlns:a16="http://schemas.microsoft.com/office/drawing/2014/main" val="37338593"/>
                    </a:ext>
                  </a:extLst>
                </a:gridCol>
                <a:gridCol w="351692">
                  <a:extLst>
                    <a:ext uri="{9D8B030D-6E8A-4147-A177-3AD203B41FA5}">
                      <a16:colId xmlns:a16="http://schemas.microsoft.com/office/drawing/2014/main" val="1758842060"/>
                    </a:ext>
                  </a:extLst>
                </a:gridCol>
                <a:gridCol w="351692">
                  <a:extLst>
                    <a:ext uri="{9D8B030D-6E8A-4147-A177-3AD203B41FA5}">
                      <a16:colId xmlns:a16="http://schemas.microsoft.com/office/drawing/2014/main" val="1968380133"/>
                    </a:ext>
                  </a:extLst>
                </a:gridCol>
                <a:gridCol w="351692">
                  <a:extLst>
                    <a:ext uri="{9D8B030D-6E8A-4147-A177-3AD203B41FA5}">
                      <a16:colId xmlns:a16="http://schemas.microsoft.com/office/drawing/2014/main" val="2494992826"/>
                    </a:ext>
                  </a:extLst>
                </a:gridCol>
                <a:gridCol w="351692">
                  <a:extLst>
                    <a:ext uri="{9D8B030D-6E8A-4147-A177-3AD203B41FA5}">
                      <a16:colId xmlns:a16="http://schemas.microsoft.com/office/drawing/2014/main" val="957951868"/>
                    </a:ext>
                  </a:extLst>
                </a:gridCol>
                <a:gridCol w="351692">
                  <a:extLst>
                    <a:ext uri="{9D8B030D-6E8A-4147-A177-3AD203B41FA5}">
                      <a16:colId xmlns:a16="http://schemas.microsoft.com/office/drawing/2014/main" val="4051716717"/>
                    </a:ext>
                  </a:extLst>
                </a:gridCol>
                <a:gridCol w="351692">
                  <a:extLst>
                    <a:ext uri="{9D8B030D-6E8A-4147-A177-3AD203B41FA5}">
                      <a16:colId xmlns:a16="http://schemas.microsoft.com/office/drawing/2014/main" val="2801956217"/>
                    </a:ext>
                  </a:extLst>
                </a:gridCol>
                <a:gridCol w="351692">
                  <a:extLst>
                    <a:ext uri="{9D8B030D-6E8A-4147-A177-3AD203B41FA5}">
                      <a16:colId xmlns:a16="http://schemas.microsoft.com/office/drawing/2014/main" val="334173032"/>
                    </a:ext>
                  </a:extLst>
                </a:gridCol>
                <a:gridCol w="351692">
                  <a:extLst>
                    <a:ext uri="{9D8B030D-6E8A-4147-A177-3AD203B41FA5}">
                      <a16:colId xmlns:a16="http://schemas.microsoft.com/office/drawing/2014/main" val="996045605"/>
                    </a:ext>
                  </a:extLst>
                </a:gridCol>
              </a:tblGrid>
              <a:tr h="278130">
                <a:tc>
                  <a:txBody>
                    <a:bodyPr/>
                    <a:lstStyle/>
                    <a:p>
                      <a:r>
                        <a:rPr lang="en-US" sz="1000" dirty="0" smtClean="0">
                          <a:solidFill>
                            <a:schemeClr val="bg2"/>
                          </a:solidFill>
                        </a:rPr>
                        <a:t>0</a:t>
                      </a:r>
                      <a:endParaRPr lang="en-US" sz="1000" dirty="0">
                        <a:solidFill>
                          <a:schemeClr val="bg2"/>
                        </a:solidFill>
                      </a:endParaRPr>
                    </a:p>
                  </a:txBody>
                  <a:tcPr marL="68580" marR="68580" marT="34290" marB="34290">
                    <a:lnB w="12700" cap="flat" cmpd="sng" algn="ctr">
                      <a:solidFill>
                        <a:schemeClr val="tx1"/>
                      </a:solidFill>
                      <a:prstDash val="solid"/>
                      <a:round/>
                      <a:headEnd type="none" w="med" len="med"/>
                      <a:tailEnd type="none" w="med" len="med"/>
                    </a:lnB>
                  </a:tcPr>
                </a:tc>
                <a:tc>
                  <a:txBody>
                    <a:bodyPr/>
                    <a:lstStyle/>
                    <a:p>
                      <a:r>
                        <a:rPr lang="en-US" sz="1000" dirty="0" smtClean="0">
                          <a:solidFill>
                            <a:schemeClr val="bg2"/>
                          </a:solidFill>
                        </a:rPr>
                        <a:t>1</a:t>
                      </a:r>
                      <a:endParaRPr lang="en-US" sz="1000" dirty="0">
                        <a:solidFill>
                          <a:schemeClr val="bg2"/>
                        </a:solidFill>
                      </a:endParaRPr>
                    </a:p>
                  </a:txBody>
                  <a:tcPr marL="68580" marR="68580" marT="34290" marB="34290">
                    <a:lnB w="12700" cap="flat" cmpd="sng" algn="ctr">
                      <a:solidFill>
                        <a:schemeClr val="tx1"/>
                      </a:solidFill>
                      <a:prstDash val="solid"/>
                      <a:round/>
                      <a:headEnd type="none" w="med" len="med"/>
                      <a:tailEnd type="none" w="med" len="med"/>
                    </a:lnB>
                  </a:tcPr>
                </a:tc>
                <a:tc>
                  <a:txBody>
                    <a:bodyPr/>
                    <a:lstStyle/>
                    <a:p>
                      <a:r>
                        <a:rPr lang="en-US" sz="1000" dirty="0" smtClean="0">
                          <a:solidFill>
                            <a:schemeClr val="bg2"/>
                          </a:solidFill>
                        </a:rPr>
                        <a:t>2</a:t>
                      </a:r>
                      <a:endParaRPr lang="en-US" sz="1000" dirty="0">
                        <a:solidFill>
                          <a:schemeClr val="bg2"/>
                        </a:solidFill>
                      </a:endParaRPr>
                    </a:p>
                  </a:txBody>
                  <a:tcPr marL="68580" marR="68580" marT="34290" marB="34290">
                    <a:lnB w="12700" cap="flat" cmpd="sng" algn="ctr">
                      <a:solidFill>
                        <a:schemeClr val="tx1"/>
                      </a:solidFill>
                      <a:prstDash val="solid"/>
                      <a:round/>
                      <a:headEnd type="none" w="med" len="med"/>
                      <a:tailEnd type="none" w="med" len="med"/>
                    </a:lnB>
                  </a:tcPr>
                </a:tc>
                <a:tc>
                  <a:txBody>
                    <a:bodyPr/>
                    <a:lstStyle/>
                    <a:p>
                      <a:r>
                        <a:rPr lang="en-US" sz="1000" dirty="0" smtClean="0">
                          <a:solidFill>
                            <a:schemeClr val="bg2"/>
                          </a:solidFill>
                        </a:rPr>
                        <a:t>3</a:t>
                      </a:r>
                      <a:endParaRPr lang="en-US" sz="1000" dirty="0">
                        <a:solidFill>
                          <a:schemeClr val="bg2"/>
                        </a:solidFill>
                      </a:endParaRPr>
                    </a:p>
                  </a:txBody>
                  <a:tcPr marL="68580" marR="68580" marT="34290" marB="34290">
                    <a:lnB w="12700" cap="flat" cmpd="sng" algn="ctr">
                      <a:solidFill>
                        <a:schemeClr val="tx1"/>
                      </a:solidFill>
                      <a:prstDash val="solid"/>
                      <a:round/>
                      <a:headEnd type="none" w="med" len="med"/>
                      <a:tailEnd type="none" w="med" len="med"/>
                    </a:lnB>
                  </a:tcPr>
                </a:tc>
                <a:tc>
                  <a:txBody>
                    <a:bodyPr/>
                    <a:lstStyle/>
                    <a:p>
                      <a:r>
                        <a:rPr lang="en-US" sz="1000" dirty="0" smtClean="0">
                          <a:solidFill>
                            <a:schemeClr val="bg2"/>
                          </a:solidFill>
                        </a:rPr>
                        <a:t>4</a:t>
                      </a:r>
                      <a:endParaRPr lang="en-US" sz="1000" dirty="0">
                        <a:solidFill>
                          <a:schemeClr val="bg2"/>
                        </a:solidFill>
                      </a:endParaRPr>
                    </a:p>
                  </a:txBody>
                  <a:tcPr marL="68580" marR="68580" marT="34290" marB="34290">
                    <a:lnB w="12700" cap="flat" cmpd="sng" algn="ctr">
                      <a:solidFill>
                        <a:schemeClr val="tx1"/>
                      </a:solidFill>
                      <a:prstDash val="solid"/>
                      <a:round/>
                      <a:headEnd type="none" w="med" len="med"/>
                      <a:tailEnd type="none" w="med" len="med"/>
                    </a:lnB>
                  </a:tcPr>
                </a:tc>
                <a:tc>
                  <a:txBody>
                    <a:bodyPr/>
                    <a:lstStyle/>
                    <a:p>
                      <a:r>
                        <a:rPr lang="en-US" sz="1000" dirty="0" smtClean="0">
                          <a:solidFill>
                            <a:schemeClr val="bg2"/>
                          </a:solidFill>
                        </a:rPr>
                        <a:t>5</a:t>
                      </a:r>
                      <a:endParaRPr lang="en-US" sz="1000" dirty="0">
                        <a:solidFill>
                          <a:schemeClr val="bg2"/>
                        </a:solidFill>
                      </a:endParaRPr>
                    </a:p>
                  </a:txBody>
                  <a:tcPr marL="68580" marR="68580" marT="34290" marB="34290">
                    <a:lnB w="12700" cap="flat" cmpd="sng" algn="ctr">
                      <a:solidFill>
                        <a:schemeClr val="tx1"/>
                      </a:solidFill>
                      <a:prstDash val="solid"/>
                      <a:round/>
                      <a:headEnd type="none" w="med" len="med"/>
                      <a:tailEnd type="none" w="med" len="med"/>
                    </a:lnB>
                  </a:tcPr>
                </a:tc>
                <a:tc>
                  <a:txBody>
                    <a:bodyPr/>
                    <a:lstStyle/>
                    <a:p>
                      <a:r>
                        <a:rPr lang="en-US" sz="1000" dirty="0" smtClean="0">
                          <a:solidFill>
                            <a:schemeClr val="bg2"/>
                          </a:solidFill>
                        </a:rPr>
                        <a:t>6</a:t>
                      </a:r>
                      <a:endParaRPr lang="en-US" sz="1000" dirty="0">
                        <a:solidFill>
                          <a:schemeClr val="bg2"/>
                        </a:solidFill>
                      </a:endParaRPr>
                    </a:p>
                  </a:txBody>
                  <a:tcPr marL="68580" marR="68580" marT="34290" marB="34290">
                    <a:lnB w="12700" cap="flat" cmpd="sng" algn="ctr">
                      <a:solidFill>
                        <a:schemeClr val="tx1"/>
                      </a:solidFill>
                      <a:prstDash val="solid"/>
                      <a:round/>
                      <a:headEnd type="none" w="med" len="med"/>
                      <a:tailEnd type="none" w="med" len="med"/>
                    </a:lnB>
                  </a:tcPr>
                </a:tc>
                <a:tc>
                  <a:txBody>
                    <a:bodyPr/>
                    <a:lstStyle/>
                    <a:p>
                      <a:r>
                        <a:rPr lang="en-US" sz="1000" dirty="0" smtClean="0">
                          <a:solidFill>
                            <a:schemeClr val="bg2"/>
                          </a:solidFill>
                        </a:rPr>
                        <a:t>7</a:t>
                      </a:r>
                      <a:endParaRPr lang="en-US" sz="1000" dirty="0">
                        <a:solidFill>
                          <a:schemeClr val="bg2"/>
                        </a:solidFill>
                      </a:endParaRPr>
                    </a:p>
                  </a:txBody>
                  <a:tcPr marL="68580" marR="68580" marT="34290" marB="34290">
                    <a:lnB w="12700" cap="flat" cmpd="sng" algn="ctr">
                      <a:solidFill>
                        <a:schemeClr val="tx1"/>
                      </a:solidFill>
                      <a:prstDash val="solid"/>
                      <a:round/>
                      <a:headEnd type="none" w="med" len="med"/>
                      <a:tailEnd type="none" w="med" len="med"/>
                    </a:lnB>
                  </a:tcPr>
                </a:tc>
                <a:tc>
                  <a:txBody>
                    <a:bodyPr/>
                    <a:lstStyle/>
                    <a:p>
                      <a:r>
                        <a:rPr lang="en-US" sz="1000" dirty="0" smtClean="0">
                          <a:solidFill>
                            <a:schemeClr val="bg2"/>
                          </a:solidFill>
                        </a:rPr>
                        <a:t>8</a:t>
                      </a:r>
                      <a:endParaRPr lang="en-US" sz="1000" dirty="0">
                        <a:solidFill>
                          <a:schemeClr val="bg2"/>
                        </a:solidFill>
                      </a:endParaRPr>
                    </a:p>
                  </a:txBody>
                  <a:tcPr marL="68580" marR="68580" marT="34290" marB="34290">
                    <a:lnB w="12700" cap="flat" cmpd="sng" algn="ctr">
                      <a:solidFill>
                        <a:schemeClr val="tx1"/>
                      </a:solidFill>
                      <a:prstDash val="solid"/>
                      <a:round/>
                      <a:headEnd type="none" w="med" len="med"/>
                      <a:tailEnd type="none" w="med" len="med"/>
                    </a:lnB>
                  </a:tcPr>
                </a:tc>
                <a:tc>
                  <a:txBody>
                    <a:bodyPr/>
                    <a:lstStyle/>
                    <a:p>
                      <a:r>
                        <a:rPr lang="en-US" sz="1000" dirty="0" smtClean="0">
                          <a:solidFill>
                            <a:schemeClr val="bg2"/>
                          </a:solidFill>
                        </a:rPr>
                        <a:t>9</a:t>
                      </a:r>
                      <a:endParaRPr lang="en-US" sz="1000" dirty="0">
                        <a:solidFill>
                          <a:schemeClr val="bg2"/>
                        </a:solidFill>
                      </a:endParaRPr>
                    </a:p>
                  </a:txBody>
                  <a:tcPr marL="68580" marR="68580" marT="34290" marB="34290">
                    <a:lnB w="12700" cap="flat" cmpd="sng" algn="ctr">
                      <a:solidFill>
                        <a:schemeClr val="tx1"/>
                      </a:solidFill>
                      <a:prstDash val="solid"/>
                      <a:round/>
                      <a:headEnd type="none" w="med" len="med"/>
                      <a:tailEnd type="none" w="med" len="med"/>
                    </a:lnB>
                  </a:tcPr>
                </a:tc>
                <a:tc>
                  <a:txBody>
                    <a:bodyPr/>
                    <a:lstStyle/>
                    <a:p>
                      <a:r>
                        <a:rPr lang="en-US" sz="1000" dirty="0" smtClean="0">
                          <a:solidFill>
                            <a:schemeClr val="bg2"/>
                          </a:solidFill>
                        </a:rPr>
                        <a:t>10</a:t>
                      </a:r>
                      <a:endParaRPr lang="en-US" sz="1000" dirty="0">
                        <a:solidFill>
                          <a:schemeClr val="bg2"/>
                        </a:solidFill>
                      </a:endParaRPr>
                    </a:p>
                  </a:txBody>
                  <a:tcPr marL="68580" marR="68580" marT="34290" marB="34290">
                    <a:lnB w="12700" cap="flat" cmpd="sng" algn="ctr">
                      <a:solidFill>
                        <a:schemeClr val="tx1"/>
                      </a:solidFill>
                      <a:prstDash val="solid"/>
                      <a:round/>
                      <a:headEnd type="none" w="med" len="med"/>
                      <a:tailEnd type="none" w="med" len="med"/>
                    </a:lnB>
                  </a:tcPr>
                </a:tc>
                <a:tc>
                  <a:txBody>
                    <a:bodyPr/>
                    <a:lstStyle/>
                    <a:p>
                      <a:r>
                        <a:rPr lang="en-US" sz="1000" dirty="0" smtClean="0">
                          <a:solidFill>
                            <a:schemeClr val="bg2"/>
                          </a:solidFill>
                        </a:rPr>
                        <a:t>11</a:t>
                      </a:r>
                      <a:endParaRPr lang="en-US" sz="1000" dirty="0">
                        <a:solidFill>
                          <a:schemeClr val="bg2"/>
                        </a:solidFill>
                      </a:endParaRP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0438280"/>
                  </a:ext>
                </a:extLst>
              </a:tr>
              <a:tr h="278130">
                <a:tc>
                  <a:txBody>
                    <a:bodyPr/>
                    <a:lstStyle/>
                    <a:p>
                      <a:r>
                        <a:rPr lang="en-US" sz="1000" dirty="0" smtClean="0"/>
                        <a:t>0</a:t>
                      </a: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1</a:t>
                      </a: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1</a:t>
                      </a: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2</a:t>
                      </a: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3</a:t>
                      </a: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5</a:t>
                      </a: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8</a:t>
                      </a: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13</a:t>
                      </a: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21</a:t>
                      </a: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34</a:t>
                      </a: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55</a:t>
                      </a: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89</a:t>
                      </a: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0060781"/>
                  </a:ext>
                </a:extLst>
              </a:tr>
            </a:tbl>
          </a:graphicData>
        </a:graphic>
      </p:graphicFrame>
      <mc:AlternateContent xmlns:mc="http://schemas.openxmlformats.org/markup-compatibility/2006" xmlns:a14="http://schemas.microsoft.com/office/drawing/2010/main">
        <mc:Choice Requires="a14">
          <p:sp>
            <p:nvSpPr>
              <p:cNvPr id="2" name="Rectangle 1"/>
              <p:cNvSpPr/>
              <p:nvPr/>
            </p:nvSpPr>
            <p:spPr>
              <a:xfrm>
                <a:off x="1660811" y="1568751"/>
                <a:ext cx="3992311" cy="9766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𝐹𝑖𝑏</m:t>
                          </m:r>
                        </m:e>
                        <m:sub>
                          <m:r>
                            <a:rPr lang="en-US" b="0" i="1" smtClean="0">
                              <a:latin typeface="Cambria Math" panose="02040503050406030204" pitchFamily="18" charset="0"/>
                            </a:rPr>
                            <m:t>𝑁</m:t>
                          </m:r>
                        </m:sub>
                      </m:sSub>
                      <m:r>
                        <a:rPr lang="en-US" b="0" i="1" smtClean="0">
                          <a:latin typeface="Cambria Math" panose="02040503050406030204" pitchFamily="18" charset="0"/>
                        </a:rPr>
                        <m:t>= </m:t>
                      </m:r>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r>
                                <a:rPr lang="en-US" b="0" i="1" smtClean="0">
                                  <a:latin typeface="Cambria Math" panose="02040503050406030204" pitchFamily="18" charset="0"/>
                                </a:rPr>
                                <m:t>0                            </m:t>
                              </m:r>
                              <m:r>
                                <a:rPr lang="en-US" b="0" i="1" smtClean="0">
                                  <a:latin typeface="Cambria Math" panose="02040503050406030204" pitchFamily="18" charset="0"/>
                                </a:rPr>
                                <m:t>𝑖𝑓</m:t>
                              </m:r>
                              <m:r>
                                <a:rPr lang="en-US" b="0" i="1" smtClean="0">
                                  <a:latin typeface="Cambria Math" panose="02040503050406030204" pitchFamily="18" charset="0"/>
                                </a:rPr>
                                <m:t> </m:t>
                              </m:r>
                              <m:r>
                                <a:rPr lang="en-US" b="0" i="1" smtClean="0">
                                  <a:latin typeface="Cambria Math" panose="02040503050406030204" pitchFamily="18" charset="0"/>
                                </a:rPr>
                                <m:t>𝑁</m:t>
                              </m:r>
                              <m:r>
                                <a:rPr lang="en-US" b="0" i="1" smtClean="0">
                                  <a:latin typeface="Cambria Math" panose="02040503050406030204" pitchFamily="18" charset="0"/>
                                </a:rPr>
                                <m:t>=0</m:t>
                              </m:r>
                            </m:e>
                            <m:e>
                              <m:r>
                                <a:rPr lang="en-US" b="0" i="1" smtClean="0">
                                  <a:latin typeface="Cambria Math" panose="02040503050406030204" pitchFamily="18" charset="0"/>
                                </a:rPr>
                                <m:t>1                            </m:t>
                              </m:r>
                              <m:r>
                                <a:rPr lang="en-US" b="0" i="1" smtClean="0">
                                  <a:latin typeface="Cambria Math" panose="02040503050406030204" pitchFamily="18" charset="0"/>
                                </a:rPr>
                                <m:t>𝑖𝑓</m:t>
                              </m:r>
                              <m:r>
                                <a:rPr lang="en-US" b="0" i="1" smtClean="0">
                                  <a:latin typeface="Cambria Math" panose="02040503050406030204" pitchFamily="18" charset="0"/>
                                </a:rPr>
                                <m:t> </m:t>
                              </m:r>
                              <m:r>
                                <a:rPr lang="en-US" b="0" i="1" smtClean="0">
                                  <a:latin typeface="Cambria Math" panose="02040503050406030204" pitchFamily="18" charset="0"/>
                                </a:rPr>
                                <m:t>𝑁</m:t>
                              </m:r>
                              <m:r>
                                <a:rPr lang="en-US" b="0" i="1" smtClean="0">
                                  <a:latin typeface="Cambria Math" panose="02040503050406030204" pitchFamily="18" charset="0"/>
                                </a:rPr>
                                <m:t>=1</m:t>
                              </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𝐹𝑖𝑏</m:t>
                                  </m:r>
                                </m:e>
                                <m:sub>
                                  <m:r>
                                    <a:rPr lang="en-US" b="0" i="1" smtClean="0">
                                      <a:latin typeface="Cambria Math" panose="02040503050406030204" pitchFamily="18" charset="0"/>
                                    </a:rPr>
                                    <m:t>𝑁</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𝐹𝑖𝑏</m:t>
                                  </m:r>
                                </m:e>
                                <m:sub>
                                  <m:r>
                                    <a:rPr lang="en-US" i="1">
                                      <a:latin typeface="Cambria Math" panose="02040503050406030204" pitchFamily="18" charset="0"/>
                                    </a:rPr>
                                    <m:t>𝑁</m:t>
                                  </m:r>
                                  <m:r>
                                    <a:rPr lang="en-US" i="1">
                                      <a:latin typeface="Cambria Math" panose="02040503050406030204" pitchFamily="18" charset="0"/>
                                    </a:rPr>
                                    <m:t>−2</m:t>
                                  </m:r>
                                </m:sub>
                              </m:sSub>
                              <m:r>
                                <a:rPr lang="en-US" b="0" i="1" smtClean="0">
                                  <a:latin typeface="Cambria Math" panose="02040503050406030204" pitchFamily="18" charset="0"/>
                                </a:rPr>
                                <m:t>  </m:t>
                              </m:r>
                              <m:r>
                                <a:rPr lang="en-US" b="0" i="1" smtClean="0">
                                  <a:latin typeface="Cambria Math" panose="02040503050406030204" pitchFamily="18" charset="0"/>
                                </a:rPr>
                                <m:t>𝑜𝑡h𝑒𝑟𝑤𝑖𝑠𝑒</m:t>
                              </m:r>
                            </m:e>
                          </m:eqArr>
                        </m:e>
                      </m:d>
                    </m:oMath>
                  </m:oMathPara>
                </a14:m>
                <a:endParaRPr lang="en-US" dirty="0"/>
              </a:p>
            </p:txBody>
          </p:sp>
        </mc:Choice>
        <mc:Fallback xmlns="">
          <p:sp>
            <p:nvSpPr>
              <p:cNvPr id="2" name="Rectangle 1"/>
              <p:cNvSpPr>
                <a:spLocks noRot="1" noChangeAspect="1" noMove="1" noResize="1" noEditPoints="1" noAdjustHandles="1" noChangeArrowheads="1" noChangeShapeType="1" noTextEdit="1"/>
              </p:cNvSpPr>
              <p:nvPr/>
            </p:nvSpPr>
            <p:spPr>
              <a:xfrm>
                <a:off x="1660811" y="1568751"/>
                <a:ext cx="3992311" cy="976614"/>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88841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97230" y="265814"/>
            <a:ext cx="5792519" cy="380048"/>
          </a:xfrm>
        </p:spPr>
        <p:style>
          <a:lnRef idx="1">
            <a:schemeClr val="accent1"/>
          </a:lnRef>
          <a:fillRef idx="3">
            <a:schemeClr val="accent1"/>
          </a:fillRef>
          <a:effectRef idx="2">
            <a:schemeClr val="accent1"/>
          </a:effectRef>
          <a:fontRef idx="minor">
            <a:schemeClr val="lt1"/>
          </a:fontRef>
        </p:style>
        <p:txBody>
          <a:bodyPr/>
          <a:lstStyle/>
          <a:p>
            <a:pPr algn="ctr"/>
            <a:r>
              <a:rPr lang="en-US" dirty="0" smtClean="0"/>
              <a:t>Basic Recursive </a:t>
            </a:r>
            <a:r>
              <a:rPr lang="en-US" dirty="0"/>
              <a:t>F</a:t>
            </a:r>
            <a:r>
              <a:rPr lang="en-US" dirty="0" smtClean="0"/>
              <a:t>unction </a:t>
            </a:r>
            <a:r>
              <a:rPr lang="en-US" dirty="0"/>
              <a:t>D</a:t>
            </a:r>
            <a:r>
              <a:rPr lang="en-US" dirty="0" smtClean="0"/>
              <a:t>esign </a:t>
            </a:r>
            <a:r>
              <a:rPr lang="en-US" dirty="0"/>
              <a:t>P</a:t>
            </a:r>
            <a:r>
              <a:rPr lang="en-US" dirty="0" smtClean="0"/>
              <a:t>attern</a:t>
            </a:r>
            <a:endParaRPr lang="en-US" dirty="0"/>
          </a:p>
        </p:txBody>
      </p:sp>
      <p:sp>
        <p:nvSpPr>
          <p:cNvPr id="5" name="Text Placeholder 4"/>
          <p:cNvSpPr>
            <a:spLocks noGrp="1"/>
          </p:cNvSpPr>
          <p:nvPr>
            <p:ph type="body" idx="1"/>
            <p:custDataLst>
              <p:tags r:id="rId2"/>
            </p:custDataLst>
          </p:nvPr>
        </p:nvSpPr>
        <p:spPr>
          <a:xfrm>
            <a:off x="697230" y="796636"/>
            <a:ext cx="2302155" cy="359867"/>
          </a:xfrm>
        </p:spPr>
        <p:txBody>
          <a:bodyPr>
            <a:normAutofit/>
          </a:bodyPr>
          <a:lstStyle/>
          <a:p>
            <a:r>
              <a:rPr lang="en-US" sz="1600" dirty="0" smtClean="0"/>
              <a:t>Always two parts:</a:t>
            </a:r>
            <a:endParaRPr lang="en-US" sz="1600" dirty="0"/>
          </a:p>
        </p:txBody>
      </p:sp>
      <p:sp>
        <p:nvSpPr>
          <p:cNvPr id="6" name="Content Placeholder 5"/>
          <p:cNvSpPr>
            <a:spLocks noGrp="1"/>
          </p:cNvSpPr>
          <p:nvPr>
            <p:ph sz="half" idx="2"/>
            <p:custDataLst>
              <p:tags r:id="rId3"/>
            </p:custDataLst>
          </p:nvPr>
        </p:nvSpPr>
        <p:spPr>
          <a:xfrm>
            <a:off x="697230" y="1220936"/>
            <a:ext cx="5733826" cy="1595136"/>
          </a:xfrm>
        </p:spPr>
        <p:txBody>
          <a:bodyPr>
            <a:normAutofit/>
          </a:bodyPr>
          <a:lstStyle/>
          <a:p>
            <a:r>
              <a:rPr lang="en-US" sz="1600" b="1" i="1" dirty="0" smtClean="0"/>
              <a:t>Base case:</a:t>
            </a:r>
            <a:endParaRPr lang="en-US" sz="1600" b="1" dirty="0"/>
          </a:p>
          <a:p>
            <a:pPr lvl="1">
              <a:buFont typeface="Arial" pitchFamily="34" charset="0"/>
              <a:buChar char="•"/>
            </a:pPr>
            <a:r>
              <a:rPr lang="en-US" sz="1400" dirty="0" smtClean="0"/>
              <a:t>This problem is so tiny, it’s hardly a problem anymore! Just give answer. </a:t>
            </a:r>
            <a:endParaRPr lang="en-US" sz="1400" dirty="0"/>
          </a:p>
          <a:p>
            <a:pPr lvl="0">
              <a:buClr>
                <a:srgbClr val="8C1515"/>
              </a:buClr>
            </a:pPr>
            <a:r>
              <a:rPr lang="en-US" sz="1600" b="1" i="1" dirty="0" smtClean="0">
                <a:solidFill>
                  <a:srgbClr val="000000"/>
                </a:solidFill>
              </a:rPr>
              <a:t>Recursive case:</a:t>
            </a:r>
            <a:endParaRPr lang="pt-BR" sz="1600" dirty="0" smtClean="0"/>
          </a:p>
          <a:p>
            <a:pPr lvl="1">
              <a:buFont typeface="Arial" pitchFamily="34" charset="0"/>
              <a:buChar char="•"/>
            </a:pPr>
            <a:r>
              <a:rPr lang="pt-BR" sz="1400" dirty="0" smtClean="0"/>
              <a:t>This problem is still a bit large, let’s (1) bite off just one piece, and (2) delegate the remaining work to recursion.</a:t>
            </a:r>
          </a:p>
          <a:p>
            <a:endParaRPr lang="en-US" sz="1600" dirty="0"/>
          </a:p>
        </p:txBody>
      </p:sp>
      <mc:AlternateContent xmlns:mc="http://schemas.openxmlformats.org/markup-compatibility/2006" xmlns:a14="http://schemas.microsoft.com/office/drawing/2010/main">
        <mc:Choice Requires="a14">
          <p:sp>
            <p:nvSpPr>
              <p:cNvPr id="8" name="Rectangle 7"/>
              <p:cNvSpPr/>
              <p:nvPr/>
            </p:nvSpPr>
            <p:spPr>
              <a:xfrm>
                <a:off x="1696391" y="3134260"/>
                <a:ext cx="3992311" cy="9766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𝐹𝑖𝑏</m:t>
                          </m:r>
                        </m:e>
                        <m:sub>
                          <m:r>
                            <a:rPr lang="en-US" b="0" i="1" smtClean="0">
                              <a:latin typeface="Cambria Math" panose="02040503050406030204" pitchFamily="18" charset="0"/>
                            </a:rPr>
                            <m:t>𝑁</m:t>
                          </m:r>
                        </m:sub>
                      </m:sSub>
                      <m:r>
                        <a:rPr lang="en-US" b="0" i="1" smtClean="0">
                          <a:latin typeface="Cambria Math" panose="02040503050406030204" pitchFamily="18" charset="0"/>
                        </a:rPr>
                        <m:t>= </m:t>
                      </m:r>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r>
                                <a:rPr lang="en-US" b="0" i="1" smtClean="0">
                                  <a:latin typeface="Cambria Math" panose="02040503050406030204" pitchFamily="18" charset="0"/>
                                </a:rPr>
                                <m:t>0                            </m:t>
                              </m:r>
                              <m:r>
                                <a:rPr lang="en-US" b="0" i="1" smtClean="0">
                                  <a:latin typeface="Cambria Math" panose="02040503050406030204" pitchFamily="18" charset="0"/>
                                </a:rPr>
                                <m:t>𝑖𝑓</m:t>
                              </m:r>
                              <m:r>
                                <a:rPr lang="en-US" b="0" i="1" smtClean="0">
                                  <a:latin typeface="Cambria Math" panose="02040503050406030204" pitchFamily="18" charset="0"/>
                                </a:rPr>
                                <m:t> </m:t>
                              </m:r>
                              <m:r>
                                <a:rPr lang="en-US" b="0" i="1" smtClean="0">
                                  <a:latin typeface="Cambria Math" panose="02040503050406030204" pitchFamily="18" charset="0"/>
                                </a:rPr>
                                <m:t>𝑁</m:t>
                              </m:r>
                              <m:r>
                                <a:rPr lang="en-US" b="0" i="1" smtClean="0">
                                  <a:latin typeface="Cambria Math" panose="02040503050406030204" pitchFamily="18" charset="0"/>
                                </a:rPr>
                                <m:t>=0</m:t>
                              </m:r>
                            </m:e>
                            <m:e>
                              <m:r>
                                <a:rPr lang="en-US" b="0" i="1" smtClean="0">
                                  <a:latin typeface="Cambria Math" panose="02040503050406030204" pitchFamily="18" charset="0"/>
                                </a:rPr>
                                <m:t>1                            </m:t>
                              </m:r>
                              <m:r>
                                <a:rPr lang="en-US" b="0" i="1" smtClean="0">
                                  <a:latin typeface="Cambria Math" panose="02040503050406030204" pitchFamily="18" charset="0"/>
                                </a:rPr>
                                <m:t>𝑖𝑓</m:t>
                              </m:r>
                              <m:r>
                                <a:rPr lang="en-US" b="0" i="1" smtClean="0">
                                  <a:latin typeface="Cambria Math" panose="02040503050406030204" pitchFamily="18" charset="0"/>
                                </a:rPr>
                                <m:t> </m:t>
                              </m:r>
                              <m:r>
                                <a:rPr lang="en-US" b="0" i="1" smtClean="0">
                                  <a:latin typeface="Cambria Math" panose="02040503050406030204" pitchFamily="18" charset="0"/>
                                </a:rPr>
                                <m:t>𝑁</m:t>
                              </m:r>
                              <m:r>
                                <a:rPr lang="en-US" b="0" i="1" smtClean="0">
                                  <a:latin typeface="Cambria Math" panose="02040503050406030204" pitchFamily="18" charset="0"/>
                                </a:rPr>
                                <m:t>=1</m:t>
                              </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𝐹𝑖𝑏</m:t>
                                  </m:r>
                                </m:e>
                                <m:sub>
                                  <m:r>
                                    <a:rPr lang="en-US" b="0" i="1" smtClean="0">
                                      <a:latin typeface="Cambria Math" panose="02040503050406030204" pitchFamily="18" charset="0"/>
                                    </a:rPr>
                                    <m:t>𝑁</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𝐹𝑖𝑏</m:t>
                                  </m:r>
                                </m:e>
                                <m:sub>
                                  <m:r>
                                    <a:rPr lang="en-US" i="1">
                                      <a:latin typeface="Cambria Math" panose="02040503050406030204" pitchFamily="18" charset="0"/>
                                    </a:rPr>
                                    <m:t>𝑁</m:t>
                                  </m:r>
                                  <m:r>
                                    <a:rPr lang="en-US" i="1">
                                      <a:latin typeface="Cambria Math" panose="02040503050406030204" pitchFamily="18" charset="0"/>
                                    </a:rPr>
                                    <m:t>−2</m:t>
                                  </m:r>
                                </m:sub>
                              </m:sSub>
                              <m:r>
                                <a:rPr lang="en-US" b="0" i="1" smtClean="0">
                                  <a:latin typeface="Cambria Math" panose="02040503050406030204" pitchFamily="18" charset="0"/>
                                </a:rPr>
                                <m:t>  </m:t>
                              </m:r>
                              <m:r>
                                <a:rPr lang="en-US" b="0" i="1" smtClean="0">
                                  <a:latin typeface="Cambria Math" panose="02040503050406030204" pitchFamily="18" charset="0"/>
                                </a:rPr>
                                <m:t>𝑜𝑡h𝑒𝑟𝑤𝑖𝑠𝑒</m:t>
                              </m:r>
                            </m:e>
                          </m:eqArr>
                        </m:e>
                      </m:d>
                    </m:oMath>
                  </m:oMathPara>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1696391" y="3134260"/>
                <a:ext cx="3992311" cy="976614"/>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5623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31440" y="121773"/>
            <a:ext cx="3951419" cy="642938"/>
          </a:xfrm>
        </p:spPr>
        <p:txBody>
          <a:bodyPr/>
          <a:lstStyle/>
          <a:p>
            <a:r>
              <a:rPr lang="en-US" sz="2400" dirty="0"/>
              <a:t>Fibonacci</a:t>
            </a:r>
          </a:p>
        </p:txBody>
      </p:sp>
      <p:sp>
        <p:nvSpPr>
          <p:cNvPr id="5" name="Content Placeholder 4"/>
          <p:cNvSpPr>
            <a:spLocks noGrp="1"/>
          </p:cNvSpPr>
          <p:nvPr>
            <p:ph idx="4294967295"/>
            <p:custDataLst>
              <p:tags r:id="rId2"/>
            </p:custDataLst>
          </p:nvPr>
        </p:nvSpPr>
        <p:spPr>
          <a:xfrm>
            <a:off x="535186" y="1731012"/>
            <a:ext cx="5802295" cy="3317058"/>
          </a:xfrm>
          <a:prstGeom prst="rect">
            <a:avLst/>
          </a:prstGeom>
        </p:spPr>
        <p:txBody>
          <a:bodyPr>
            <a:normAutofit fontScale="85000" lnSpcReduction="20000"/>
          </a:bodyPr>
          <a:lstStyle/>
          <a:p>
            <a:pPr marL="38576" indent="0"/>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fib(</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n)</a:t>
            </a:r>
          </a:p>
          <a:p>
            <a:pPr marL="38576" indent="0"/>
            <a:r>
              <a:rPr lang="en-US" b="1" dirty="0">
                <a:latin typeface="Consolas" panose="020B0609020204030204" pitchFamily="49" charset="0"/>
                <a:cs typeface="Consolas" panose="020B0609020204030204" pitchFamily="49" charset="0"/>
              </a:rPr>
              <a:t>{</a:t>
            </a:r>
          </a:p>
          <a:p>
            <a:pPr marL="38576" indent="0"/>
            <a:r>
              <a:rPr lang="en-US" b="1" dirty="0">
                <a:latin typeface="Consolas" panose="020B0609020204030204" pitchFamily="49" charset="0"/>
                <a:cs typeface="Consolas" panose="020B0609020204030204" pitchFamily="49" charset="0"/>
              </a:rPr>
              <a:t>    if (n </a:t>
            </a:r>
            <a:r>
              <a:rPr lang="en-US" b="1" dirty="0" smtClean="0">
                <a:latin typeface="Consolas" panose="020B0609020204030204" pitchFamily="49" charset="0"/>
                <a:cs typeface="Consolas" panose="020B0609020204030204" pitchFamily="49" charset="0"/>
              </a:rPr>
              <a:t>== 0) {</a:t>
            </a:r>
          </a:p>
          <a:p>
            <a:pPr marL="38576" indent="0"/>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return 0;</a:t>
            </a:r>
          </a:p>
          <a:p>
            <a:pPr marL="38576" indent="0"/>
            <a:r>
              <a:rPr lang="en-US" b="1" dirty="0" smtClean="0">
                <a:latin typeface="Consolas" panose="020B0609020204030204" pitchFamily="49" charset="0"/>
                <a:cs typeface="Consolas" panose="020B0609020204030204" pitchFamily="49" charset="0"/>
              </a:rPr>
              <a:t>    } else if (n == 1) {</a:t>
            </a:r>
          </a:p>
          <a:p>
            <a:pPr marL="38576" indent="0"/>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return 1;</a:t>
            </a:r>
          </a:p>
          <a:p>
            <a:pPr marL="38576" indent="0"/>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 else {</a:t>
            </a:r>
            <a:endParaRPr lang="en-US" b="1" dirty="0">
              <a:latin typeface="Consolas" panose="020B0609020204030204" pitchFamily="49" charset="0"/>
              <a:cs typeface="Consolas" panose="020B0609020204030204" pitchFamily="49" charset="0"/>
            </a:endParaRPr>
          </a:p>
          <a:p>
            <a:pPr marL="38576" indent="0"/>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return </a:t>
            </a:r>
            <a:r>
              <a:rPr lang="en-US" b="1" dirty="0">
                <a:latin typeface="Consolas" panose="020B0609020204030204" pitchFamily="49" charset="0"/>
                <a:cs typeface="Consolas" panose="020B0609020204030204" pitchFamily="49" charset="0"/>
              </a:rPr>
              <a:t>fib(n – 1) + fib(n – 2);</a:t>
            </a:r>
          </a:p>
          <a:p>
            <a:pPr marL="38576" indent="0"/>
            <a:r>
              <a:rPr lang="en-US" b="1" dirty="0" smtClean="0">
                <a:latin typeface="Consolas" panose="020B0609020204030204" pitchFamily="49" charset="0"/>
                <a:cs typeface="Consolas" panose="020B0609020204030204" pitchFamily="49" charset="0"/>
              </a:rPr>
              <a:t>    }</a:t>
            </a:r>
          </a:p>
          <a:p>
            <a:pPr marL="38576" indent="0"/>
            <a:r>
              <a:rPr lang="en-US" b="1" dirty="0" smtClean="0">
                <a:latin typeface="Consolas" panose="020B0609020204030204" pitchFamily="49" charset="0"/>
                <a:cs typeface="Consolas" panose="020B0609020204030204" pitchFamily="49" charset="0"/>
              </a:rPr>
              <a:t>}</a:t>
            </a:r>
            <a:endParaRPr lang="en-US" b="1" dirty="0">
              <a:latin typeface="Consolas" panose="020B0609020204030204" pitchFamily="49" charset="0"/>
              <a:cs typeface="Consolas" panose="020B0609020204030204" pitchFamily="49" charset="0"/>
            </a:endParaRPr>
          </a:p>
          <a:p>
            <a:endParaRPr lang="en-US" i="1" dirty="0"/>
          </a:p>
          <a:p>
            <a:r>
              <a:rPr lang="en-US" dirty="0" smtClean="0"/>
              <a:t>Observation: work is duplicated throughout the call tree</a:t>
            </a:r>
          </a:p>
          <a:p>
            <a:pPr lvl="1"/>
            <a:r>
              <a:rPr lang="en-US" dirty="0"/>
              <a:t>f</a:t>
            </a:r>
            <a:r>
              <a:rPr lang="en-US" dirty="0" smtClean="0"/>
              <a:t>ib(2) is calculated </a:t>
            </a:r>
            <a:r>
              <a:rPr lang="en-US" u="sng" dirty="0" smtClean="0">
                <a:solidFill>
                  <a:srgbClr val="0070C0"/>
                </a:solidFill>
              </a:rPr>
              <a:t>3 separate times</a:t>
            </a:r>
            <a:r>
              <a:rPr lang="en-US" dirty="0" smtClean="0"/>
              <a:t> when calculating fib(5)!</a:t>
            </a:r>
          </a:p>
          <a:p>
            <a:pPr lvl="1"/>
            <a:r>
              <a:rPr lang="en-US" dirty="0" smtClean="0"/>
              <a:t>15 function calls in total for fib(5)!</a:t>
            </a:r>
            <a:endParaRPr lang="en-US" dirty="0"/>
          </a:p>
        </p:txBody>
      </p:sp>
      <p:sp>
        <p:nvSpPr>
          <p:cNvPr id="2" name="Rectangle 1"/>
          <p:cNvSpPr/>
          <p:nvPr/>
        </p:nvSpPr>
        <p:spPr>
          <a:xfrm>
            <a:off x="4875715" y="23918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N=5</a:t>
            </a:r>
            <a:endParaRPr lang="en-US" sz="1400" dirty="0"/>
          </a:p>
        </p:txBody>
      </p:sp>
      <p:sp>
        <p:nvSpPr>
          <p:cNvPr id="8" name="Rectangle 7"/>
          <p:cNvSpPr/>
          <p:nvPr/>
        </p:nvSpPr>
        <p:spPr>
          <a:xfrm>
            <a:off x="3877874" y="63557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N=4</a:t>
            </a:r>
            <a:endParaRPr lang="en-US" sz="1400" dirty="0"/>
          </a:p>
        </p:txBody>
      </p:sp>
      <p:sp>
        <p:nvSpPr>
          <p:cNvPr id="9" name="Rectangle 8"/>
          <p:cNvSpPr/>
          <p:nvPr/>
        </p:nvSpPr>
        <p:spPr>
          <a:xfrm>
            <a:off x="5892646" y="635522"/>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10" name="Rectangle 9"/>
          <p:cNvSpPr/>
          <p:nvPr/>
        </p:nvSpPr>
        <p:spPr>
          <a:xfrm>
            <a:off x="5591047" y="1086364"/>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11" name="Rectangle 10"/>
          <p:cNvSpPr/>
          <p:nvPr/>
        </p:nvSpPr>
        <p:spPr>
          <a:xfrm>
            <a:off x="5385499" y="1574931"/>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12" name="Rectangle 11"/>
          <p:cNvSpPr/>
          <p:nvPr/>
        </p:nvSpPr>
        <p:spPr>
          <a:xfrm>
            <a:off x="5968526" y="1576792"/>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13" name="Rectangle 12"/>
          <p:cNvSpPr/>
          <p:nvPr/>
        </p:nvSpPr>
        <p:spPr>
          <a:xfrm>
            <a:off x="6258598" y="1086364"/>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14" name="Straight Arrow Connector 13"/>
          <p:cNvCxnSpPr>
            <a:stCxn id="2" idx="1"/>
            <a:endCxn id="8" idx="0"/>
          </p:cNvCxnSpPr>
          <p:nvPr/>
        </p:nvCxnSpPr>
        <p:spPr>
          <a:xfrm flipH="1">
            <a:off x="4131447" y="381821"/>
            <a:ext cx="744267" cy="2537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2" idx="3"/>
            <a:endCxn id="9" idx="0"/>
          </p:cNvCxnSpPr>
          <p:nvPr/>
        </p:nvCxnSpPr>
        <p:spPr>
          <a:xfrm>
            <a:off x="5382861" y="381821"/>
            <a:ext cx="763358" cy="2537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9" idx="3"/>
            <a:endCxn id="13" idx="0"/>
          </p:cNvCxnSpPr>
          <p:nvPr/>
        </p:nvCxnSpPr>
        <p:spPr>
          <a:xfrm>
            <a:off x="6399791" y="778157"/>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9" idx="1"/>
            <a:endCxn id="10" idx="0"/>
          </p:cNvCxnSpPr>
          <p:nvPr/>
        </p:nvCxnSpPr>
        <p:spPr>
          <a:xfrm flipH="1">
            <a:off x="5844619" y="778157"/>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10" idx="2"/>
            <a:endCxn id="12" idx="0"/>
          </p:cNvCxnSpPr>
          <p:nvPr/>
        </p:nvCxnSpPr>
        <p:spPr>
          <a:xfrm>
            <a:off x="5844619" y="1371634"/>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10" idx="2"/>
            <a:endCxn id="11" idx="0"/>
          </p:cNvCxnSpPr>
          <p:nvPr/>
        </p:nvCxnSpPr>
        <p:spPr>
          <a:xfrm flipH="1">
            <a:off x="5639073" y="1371634"/>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4" name="Rectangle 33"/>
          <p:cNvSpPr/>
          <p:nvPr/>
        </p:nvSpPr>
        <p:spPr>
          <a:xfrm>
            <a:off x="3182761" y="97030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35" name="Rectangle 34"/>
          <p:cNvSpPr/>
          <p:nvPr/>
        </p:nvSpPr>
        <p:spPr>
          <a:xfrm>
            <a:off x="2881162" y="142114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36" name="Rectangle 35"/>
          <p:cNvSpPr/>
          <p:nvPr/>
        </p:nvSpPr>
        <p:spPr>
          <a:xfrm>
            <a:off x="2675614" y="190971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37" name="Rectangle 36"/>
          <p:cNvSpPr/>
          <p:nvPr/>
        </p:nvSpPr>
        <p:spPr>
          <a:xfrm>
            <a:off x="3258641" y="191157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38" name="Rectangle 37"/>
          <p:cNvSpPr/>
          <p:nvPr/>
        </p:nvSpPr>
        <p:spPr>
          <a:xfrm>
            <a:off x="3548713" y="142114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39" name="Straight Arrow Connector 38"/>
          <p:cNvCxnSpPr>
            <a:stCxn id="34" idx="3"/>
            <a:endCxn id="38" idx="0"/>
          </p:cNvCxnSpPr>
          <p:nvPr/>
        </p:nvCxnSpPr>
        <p:spPr>
          <a:xfrm>
            <a:off x="3689906" y="1112941"/>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34" idx="1"/>
            <a:endCxn id="35" idx="0"/>
          </p:cNvCxnSpPr>
          <p:nvPr/>
        </p:nvCxnSpPr>
        <p:spPr>
          <a:xfrm flipH="1">
            <a:off x="3134734" y="1112941"/>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35" idx="2"/>
            <a:endCxn id="37" idx="0"/>
          </p:cNvCxnSpPr>
          <p:nvPr/>
        </p:nvCxnSpPr>
        <p:spPr>
          <a:xfrm>
            <a:off x="3134734" y="1706417"/>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35" idx="2"/>
            <a:endCxn id="36" idx="0"/>
          </p:cNvCxnSpPr>
          <p:nvPr/>
        </p:nvCxnSpPr>
        <p:spPr>
          <a:xfrm flipH="1">
            <a:off x="2929188" y="1706418"/>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3" name="Rectangle 42"/>
          <p:cNvSpPr/>
          <p:nvPr/>
        </p:nvSpPr>
        <p:spPr>
          <a:xfrm>
            <a:off x="4372230" y="97030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44" name="Rectangle 43"/>
          <p:cNvSpPr/>
          <p:nvPr/>
        </p:nvSpPr>
        <p:spPr>
          <a:xfrm>
            <a:off x="4166683" y="142717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45" name="Rectangle 44"/>
          <p:cNvSpPr/>
          <p:nvPr/>
        </p:nvSpPr>
        <p:spPr>
          <a:xfrm>
            <a:off x="4749709" y="142903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cxnSp>
        <p:nvCxnSpPr>
          <p:cNvPr id="46" name="Straight Arrow Connector 45"/>
          <p:cNvCxnSpPr>
            <a:stCxn id="43" idx="2"/>
            <a:endCxn id="45" idx="0"/>
          </p:cNvCxnSpPr>
          <p:nvPr/>
        </p:nvCxnSpPr>
        <p:spPr>
          <a:xfrm>
            <a:off x="4625803" y="1255576"/>
            <a:ext cx="377480" cy="1734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a:stCxn id="43" idx="2"/>
            <a:endCxn id="44" idx="0"/>
          </p:cNvCxnSpPr>
          <p:nvPr/>
        </p:nvCxnSpPr>
        <p:spPr>
          <a:xfrm flipH="1">
            <a:off x="4420256" y="1255576"/>
            <a:ext cx="205547" cy="1716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a:stCxn id="8" idx="1"/>
            <a:endCxn id="34" idx="0"/>
          </p:cNvCxnSpPr>
          <p:nvPr/>
        </p:nvCxnSpPr>
        <p:spPr>
          <a:xfrm flipH="1">
            <a:off x="3436334" y="778210"/>
            <a:ext cx="441540"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8" idx="3"/>
            <a:endCxn id="43" idx="0"/>
          </p:cNvCxnSpPr>
          <p:nvPr/>
        </p:nvCxnSpPr>
        <p:spPr>
          <a:xfrm>
            <a:off x="4385020" y="778210"/>
            <a:ext cx="240783"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2508765" y="764711"/>
              <a:ext cx="4118040" cy="1571940"/>
            </p14:xfrm>
          </p:contentPart>
        </mc:Choice>
        <mc:Fallback xmlns="">
          <p:pic>
            <p:nvPicPr>
              <p:cNvPr id="3" name="Ink 2"/>
              <p:cNvPicPr/>
              <p:nvPr/>
            </p:nvPicPr>
            <p:blipFill>
              <a:blip r:embed="rId5"/>
              <a:stretch>
                <a:fillRect/>
              </a:stretch>
            </p:blipFill>
            <p:spPr>
              <a:xfrm>
                <a:off x="2500125" y="758592"/>
                <a:ext cx="4135680" cy="1587418"/>
              </a:xfrm>
              <a:prstGeom prst="rect">
                <a:avLst/>
              </a:prstGeom>
            </p:spPr>
          </p:pic>
        </mc:Fallback>
      </mc:AlternateContent>
    </p:spTree>
    <p:extLst>
      <p:ext uri="{BB962C8B-B14F-4D97-AF65-F5344CB8AC3E}">
        <p14:creationId xmlns:p14="http://schemas.microsoft.com/office/powerpoint/2010/main" val="23722384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
                                            <p:txEl>
                                              <p:pRg st="12" end="12"/>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
                                            <p:txEl>
                                              <p:pRg st="13" end="13"/>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12" grpId="0" animBg="1"/>
      <p:bldP spid="13" grpId="0" animBg="1"/>
      <p:bldP spid="34" grpId="0" animBg="1"/>
      <p:bldP spid="35" grpId="0" animBg="1"/>
      <p:bldP spid="36" grpId="0" animBg="1"/>
      <p:bldP spid="37" grpId="0" animBg="1"/>
      <p:bldP spid="38" grpId="0" animBg="1"/>
      <p:bldP spid="43" grpId="0" animBg="1"/>
      <p:bldP spid="44" grpId="0" animBg="1"/>
      <p:bldP spid="4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custDataLst>
              <p:tags r:id="rId1"/>
            </p:custDataLst>
          </p:nvPr>
        </p:nvSpPr>
        <p:spPr>
          <a:xfrm>
            <a:off x="1121995" y="2716349"/>
            <a:ext cx="4976198" cy="1585913"/>
          </a:xfrm>
          <a:prstGeom prst="rect">
            <a:avLst/>
          </a:prstGeom>
        </p:spPr>
        <p:txBody>
          <a:bodyPr>
            <a:normAutofit fontScale="85000" lnSpcReduction="10000"/>
          </a:bodyPr>
          <a:lstStyle/>
          <a:p>
            <a:r>
              <a:rPr lang="en-US" dirty="0" smtClean="0"/>
              <a:t>How many times would we calculate fib(2) while calculating fib(6)? </a:t>
            </a:r>
            <a:r>
              <a:rPr lang="en-US" b="1" i="1" dirty="0" smtClean="0"/>
              <a:t>See if you can just “read” it off the chart above.</a:t>
            </a:r>
            <a:endParaRPr lang="en-US" i="1" dirty="0" smtClean="0"/>
          </a:p>
          <a:p>
            <a:pPr marL="295751">
              <a:buFont typeface="+mj-lt"/>
              <a:buAutoNum type="alphaUcPeriod"/>
            </a:pPr>
            <a:r>
              <a:rPr lang="en-US" dirty="0" smtClean="0"/>
              <a:t>4 times</a:t>
            </a:r>
          </a:p>
          <a:p>
            <a:pPr marL="295751">
              <a:buFont typeface="+mj-lt"/>
              <a:buAutoNum type="alphaUcPeriod"/>
            </a:pPr>
            <a:r>
              <a:rPr lang="en-US" dirty="0" smtClean="0"/>
              <a:t>5 times</a:t>
            </a:r>
          </a:p>
          <a:p>
            <a:pPr marL="295751">
              <a:buFont typeface="+mj-lt"/>
              <a:buAutoNum type="alphaUcPeriod"/>
            </a:pPr>
            <a:r>
              <a:rPr lang="en-US" dirty="0" smtClean="0"/>
              <a:t>6 times</a:t>
            </a:r>
          </a:p>
          <a:p>
            <a:pPr marL="295751">
              <a:buFont typeface="+mj-lt"/>
              <a:buAutoNum type="alphaUcPeriod"/>
            </a:pPr>
            <a:r>
              <a:rPr lang="en-US" dirty="0" smtClean="0"/>
              <a:t>Other/none/more</a:t>
            </a:r>
            <a:endParaRPr lang="en-US" dirty="0"/>
          </a:p>
        </p:txBody>
      </p:sp>
      <p:sp>
        <p:nvSpPr>
          <p:cNvPr id="2" name="Rectangle 1"/>
          <p:cNvSpPr/>
          <p:nvPr>
            <p:custDataLst>
              <p:tags r:id="rId2"/>
            </p:custDataLst>
          </p:nvPr>
        </p:nvSpPr>
        <p:spPr>
          <a:xfrm>
            <a:off x="569467" y="984899"/>
            <a:ext cx="1657225" cy="1323439"/>
          </a:xfrm>
          <a:prstGeom prst="rect">
            <a:avLst/>
          </a:prstGeom>
          <a:ln>
            <a:solidFill>
              <a:schemeClr val="tx1"/>
            </a:solidFill>
          </a:ln>
        </p:spPr>
        <p:txBody>
          <a:bodyPr wrap="square">
            <a:spAutoFit/>
          </a:bodyPr>
          <a:lstStyle/>
          <a:p>
            <a:r>
              <a:rPr lang="en-US" sz="1600" dirty="0"/>
              <a:t>f</a:t>
            </a:r>
            <a:r>
              <a:rPr lang="en-US" sz="1600" dirty="0" smtClean="0"/>
              <a:t>ib(2</a:t>
            </a:r>
            <a:r>
              <a:rPr lang="en-US" sz="1600" dirty="0"/>
              <a:t>) is calculated 3 separate times when calculating f</a:t>
            </a:r>
            <a:r>
              <a:rPr lang="en-US" sz="1600" dirty="0" smtClean="0"/>
              <a:t>ib(5</a:t>
            </a:r>
            <a:r>
              <a:rPr lang="en-US" sz="1600" dirty="0"/>
              <a:t>)!</a:t>
            </a:r>
          </a:p>
        </p:txBody>
      </p:sp>
      <p:pic>
        <p:nvPicPr>
          <p:cNvPr id="37" name="Picture 36" descr="Link: https://pollev.com/cs106b" title="QR Code"/>
          <p:cNvPicPr>
            <a:picLocks noChangeAspect="1"/>
          </p:cNvPicPr>
          <p:nvPr/>
        </p:nvPicPr>
        <p:blipFill>
          <a:blip r:embed="rId5"/>
          <a:stretch>
            <a:fillRect/>
          </a:stretch>
        </p:blipFill>
        <p:spPr>
          <a:xfrm>
            <a:off x="3780058" y="3648737"/>
            <a:ext cx="626153" cy="606330"/>
          </a:xfrm>
          <a:prstGeom prst="rect">
            <a:avLst/>
          </a:prstGeom>
        </p:spPr>
      </p:pic>
      <p:sp>
        <p:nvSpPr>
          <p:cNvPr id="38" name="Rectangle 37"/>
          <p:cNvSpPr/>
          <p:nvPr/>
        </p:nvSpPr>
        <p:spPr>
          <a:xfrm>
            <a:off x="3495214" y="3400915"/>
            <a:ext cx="1274644" cy="253916"/>
          </a:xfrm>
          <a:prstGeom prst="rect">
            <a:avLst/>
          </a:prstGeom>
        </p:spPr>
        <p:txBody>
          <a:bodyPr wrap="none">
            <a:spAutoFit/>
          </a:bodyPr>
          <a:lstStyle/>
          <a:p>
            <a:r>
              <a:rPr lang="en-US" sz="1050" spc="11" dirty="0">
                <a:cs typeface="ＭＳ Ｐゴシック" charset="0"/>
              </a:rPr>
              <a:t>pollev.com/cs106b</a:t>
            </a:r>
            <a:endParaRPr lang="en-US" sz="1050" dirty="0"/>
          </a:p>
        </p:txBody>
      </p:sp>
      <p:sp>
        <p:nvSpPr>
          <p:cNvPr id="39" name="Rectangle 38"/>
          <p:cNvSpPr/>
          <p:nvPr/>
        </p:nvSpPr>
        <p:spPr>
          <a:xfrm>
            <a:off x="4875715" y="23918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N=5</a:t>
            </a:r>
            <a:endParaRPr lang="en-US" sz="1400" dirty="0"/>
          </a:p>
        </p:txBody>
      </p:sp>
      <p:sp>
        <p:nvSpPr>
          <p:cNvPr id="40" name="Rectangle 39"/>
          <p:cNvSpPr/>
          <p:nvPr/>
        </p:nvSpPr>
        <p:spPr>
          <a:xfrm>
            <a:off x="3877874" y="63557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N=4</a:t>
            </a:r>
            <a:endParaRPr lang="en-US" sz="1400" dirty="0"/>
          </a:p>
        </p:txBody>
      </p:sp>
      <p:sp>
        <p:nvSpPr>
          <p:cNvPr id="41" name="Rectangle 40"/>
          <p:cNvSpPr/>
          <p:nvPr/>
        </p:nvSpPr>
        <p:spPr>
          <a:xfrm>
            <a:off x="5892646" y="635522"/>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42" name="Rectangle 41"/>
          <p:cNvSpPr/>
          <p:nvPr/>
        </p:nvSpPr>
        <p:spPr>
          <a:xfrm>
            <a:off x="5591047" y="1086364"/>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43" name="Rectangle 42"/>
          <p:cNvSpPr/>
          <p:nvPr/>
        </p:nvSpPr>
        <p:spPr>
          <a:xfrm>
            <a:off x="5385499" y="1574931"/>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44" name="Rectangle 43"/>
          <p:cNvSpPr/>
          <p:nvPr/>
        </p:nvSpPr>
        <p:spPr>
          <a:xfrm>
            <a:off x="5968526" y="1576792"/>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45" name="Rectangle 44"/>
          <p:cNvSpPr/>
          <p:nvPr/>
        </p:nvSpPr>
        <p:spPr>
          <a:xfrm>
            <a:off x="6258598" y="1086364"/>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46" name="Straight Arrow Connector 45"/>
          <p:cNvCxnSpPr>
            <a:stCxn id="39" idx="1"/>
            <a:endCxn id="40" idx="0"/>
          </p:cNvCxnSpPr>
          <p:nvPr/>
        </p:nvCxnSpPr>
        <p:spPr>
          <a:xfrm flipH="1">
            <a:off x="4131447" y="381821"/>
            <a:ext cx="744267" cy="2537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a:stCxn id="39" idx="3"/>
            <a:endCxn id="41" idx="0"/>
          </p:cNvCxnSpPr>
          <p:nvPr/>
        </p:nvCxnSpPr>
        <p:spPr>
          <a:xfrm>
            <a:off x="5382861" y="381821"/>
            <a:ext cx="763358" cy="2537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stCxn id="41" idx="3"/>
            <a:endCxn id="45" idx="0"/>
          </p:cNvCxnSpPr>
          <p:nvPr/>
        </p:nvCxnSpPr>
        <p:spPr>
          <a:xfrm>
            <a:off x="6399791" y="778157"/>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a:stCxn id="41" idx="1"/>
            <a:endCxn id="42" idx="0"/>
          </p:cNvCxnSpPr>
          <p:nvPr/>
        </p:nvCxnSpPr>
        <p:spPr>
          <a:xfrm flipH="1">
            <a:off x="5844619" y="778157"/>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42" idx="2"/>
            <a:endCxn id="44" idx="0"/>
          </p:cNvCxnSpPr>
          <p:nvPr/>
        </p:nvCxnSpPr>
        <p:spPr>
          <a:xfrm>
            <a:off x="5844619" y="1371634"/>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a:stCxn id="42" idx="2"/>
            <a:endCxn id="43" idx="0"/>
          </p:cNvCxnSpPr>
          <p:nvPr/>
        </p:nvCxnSpPr>
        <p:spPr>
          <a:xfrm flipH="1">
            <a:off x="5639073" y="1371634"/>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2" name="Rectangle 51"/>
          <p:cNvSpPr/>
          <p:nvPr/>
        </p:nvSpPr>
        <p:spPr>
          <a:xfrm>
            <a:off x="3182761" y="97030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53" name="Rectangle 52"/>
          <p:cNvSpPr/>
          <p:nvPr/>
        </p:nvSpPr>
        <p:spPr>
          <a:xfrm>
            <a:off x="2881162" y="142114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54" name="Rectangle 53"/>
          <p:cNvSpPr/>
          <p:nvPr/>
        </p:nvSpPr>
        <p:spPr>
          <a:xfrm>
            <a:off x="2675614" y="190971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55" name="Rectangle 54"/>
          <p:cNvSpPr/>
          <p:nvPr/>
        </p:nvSpPr>
        <p:spPr>
          <a:xfrm>
            <a:off x="3258641" y="191157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56" name="Rectangle 55"/>
          <p:cNvSpPr/>
          <p:nvPr/>
        </p:nvSpPr>
        <p:spPr>
          <a:xfrm>
            <a:off x="3548713" y="142114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57" name="Straight Arrow Connector 56"/>
          <p:cNvCxnSpPr>
            <a:stCxn id="52" idx="3"/>
            <a:endCxn id="56" idx="0"/>
          </p:cNvCxnSpPr>
          <p:nvPr/>
        </p:nvCxnSpPr>
        <p:spPr>
          <a:xfrm>
            <a:off x="3689906" y="1112941"/>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52" idx="1"/>
            <a:endCxn id="53" idx="0"/>
          </p:cNvCxnSpPr>
          <p:nvPr/>
        </p:nvCxnSpPr>
        <p:spPr>
          <a:xfrm flipH="1">
            <a:off x="3134734" y="1112941"/>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53" idx="2"/>
            <a:endCxn id="55" idx="0"/>
          </p:cNvCxnSpPr>
          <p:nvPr/>
        </p:nvCxnSpPr>
        <p:spPr>
          <a:xfrm>
            <a:off x="3134734" y="1706417"/>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a:stCxn id="53" idx="2"/>
            <a:endCxn id="54" idx="0"/>
          </p:cNvCxnSpPr>
          <p:nvPr/>
        </p:nvCxnSpPr>
        <p:spPr>
          <a:xfrm flipH="1">
            <a:off x="2929188" y="1706418"/>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372230" y="97030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62" name="Rectangle 61"/>
          <p:cNvSpPr/>
          <p:nvPr/>
        </p:nvSpPr>
        <p:spPr>
          <a:xfrm>
            <a:off x="4166683" y="142717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63" name="Rectangle 62"/>
          <p:cNvSpPr/>
          <p:nvPr/>
        </p:nvSpPr>
        <p:spPr>
          <a:xfrm>
            <a:off x="4749709" y="142903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cxnSp>
        <p:nvCxnSpPr>
          <p:cNvPr id="64" name="Straight Arrow Connector 63"/>
          <p:cNvCxnSpPr>
            <a:stCxn id="61" idx="2"/>
            <a:endCxn id="63" idx="0"/>
          </p:cNvCxnSpPr>
          <p:nvPr/>
        </p:nvCxnSpPr>
        <p:spPr>
          <a:xfrm>
            <a:off x="4625803" y="1255576"/>
            <a:ext cx="377480" cy="1734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a:stCxn id="61" idx="2"/>
            <a:endCxn id="62" idx="0"/>
          </p:cNvCxnSpPr>
          <p:nvPr/>
        </p:nvCxnSpPr>
        <p:spPr>
          <a:xfrm flipH="1">
            <a:off x="4420256" y="1255576"/>
            <a:ext cx="205547" cy="1716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a:stCxn id="40" idx="1"/>
            <a:endCxn id="52" idx="0"/>
          </p:cNvCxnSpPr>
          <p:nvPr/>
        </p:nvCxnSpPr>
        <p:spPr>
          <a:xfrm flipH="1">
            <a:off x="3436334" y="778210"/>
            <a:ext cx="441540"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a:stCxn id="40" idx="3"/>
            <a:endCxn id="61" idx="0"/>
          </p:cNvCxnSpPr>
          <p:nvPr/>
        </p:nvCxnSpPr>
        <p:spPr>
          <a:xfrm>
            <a:off x="4385020" y="778210"/>
            <a:ext cx="240783"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6">
            <p14:nvContentPartPr>
              <p14:cNvPr id="68" name="Ink 67"/>
              <p14:cNvContentPartPr/>
              <p14:nvPr/>
            </p14:nvContentPartPr>
            <p14:xfrm>
              <a:off x="2508765" y="764711"/>
              <a:ext cx="4118040" cy="1571940"/>
            </p14:xfrm>
          </p:contentPart>
        </mc:Choice>
        <mc:Fallback xmlns="">
          <p:pic>
            <p:nvPicPr>
              <p:cNvPr id="68" name="Ink 67"/>
              <p:cNvPicPr/>
              <p:nvPr/>
            </p:nvPicPr>
            <p:blipFill>
              <a:blip r:embed="rId7"/>
              <a:stretch>
                <a:fillRect/>
              </a:stretch>
            </p:blipFill>
            <p:spPr>
              <a:xfrm>
                <a:off x="2500125" y="758592"/>
                <a:ext cx="4135680" cy="1587418"/>
              </a:xfrm>
              <a:prstGeom prst="rect">
                <a:avLst/>
              </a:prstGeom>
            </p:spPr>
          </p:pic>
        </mc:Fallback>
      </mc:AlternateContent>
      <p:sp>
        <p:nvSpPr>
          <p:cNvPr id="70" name="Title 3"/>
          <p:cNvSpPr>
            <a:spLocks noGrp="1"/>
          </p:cNvSpPr>
          <p:nvPr>
            <p:ph type="title"/>
            <p:custDataLst>
              <p:tags r:id="rId3"/>
            </p:custDataLst>
          </p:nvPr>
        </p:nvSpPr>
        <p:spPr/>
        <p:txBody>
          <a:bodyPr/>
          <a:lstStyle/>
          <a:p>
            <a:r>
              <a:rPr lang="en-US" sz="2400" dirty="0"/>
              <a:t>Fibonacci</a:t>
            </a:r>
          </a:p>
        </p:txBody>
      </p:sp>
    </p:spTree>
    <p:extLst>
      <p:ext uri="{BB962C8B-B14F-4D97-AF65-F5344CB8AC3E}">
        <p14:creationId xmlns:p14="http://schemas.microsoft.com/office/powerpoint/2010/main" val="47862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P spid="45" grpId="0" animBg="1"/>
      <p:bldP spid="52" grpId="0" animBg="1"/>
      <p:bldP spid="53" grpId="0" animBg="1"/>
      <p:bldP spid="54" grpId="0" animBg="1"/>
      <p:bldP spid="55" grpId="0" animBg="1"/>
      <p:bldP spid="56" grpId="0" animBg="1"/>
      <p:bldP spid="61" grpId="0" animBg="1"/>
      <p:bldP spid="62" grpId="0" animBg="1"/>
      <p:bldP spid="6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98095" y="631501"/>
            <a:ext cx="3951419" cy="642938"/>
          </a:xfrm>
        </p:spPr>
        <p:txBody>
          <a:bodyPr/>
          <a:lstStyle/>
          <a:p>
            <a:r>
              <a:rPr lang="en-US" dirty="0" smtClean="0"/>
              <a:t>Fibonacci</a:t>
            </a:r>
            <a:endParaRPr lang="en-US" dirty="0"/>
          </a:p>
        </p:txBody>
      </p:sp>
      <p:graphicFrame>
        <p:nvGraphicFramePr>
          <p:cNvPr id="8" name="Content Placeholder 7"/>
          <p:cNvGraphicFramePr>
            <a:graphicFrameLocks noGrp="1"/>
          </p:cNvGraphicFramePr>
          <p:nvPr>
            <p:ph idx="4294967295"/>
            <p:custDataLst>
              <p:tags r:id="rId2"/>
            </p:custDataLst>
            <p:extLst/>
          </p:nvPr>
        </p:nvGraphicFramePr>
        <p:xfrm>
          <a:off x="814954" y="1365115"/>
          <a:ext cx="1585347" cy="2983230"/>
        </p:xfrm>
        <a:graphic>
          <a:graphicData uri="http://schemas.openxmlformats.org/drawingml/2006/table">
            <a:tbl>
              <a:tblPr firstRow="1" bandRow="1">
                <a:tableStyleId>{5C22544A-7EE6-4342-B048-85BDC9FD1C3A}</a:tableStyleId>
              </a:tblPr>
              <a:tblGrid>
                <a:gridCol w="300038">
                  <a:extLst>
                    <a:ext uri="{9D8B030D-6E8A-4147-A177-3AD203B41FA5}">
                      <a16:colId xmlns:a16="http://schemas.microsoft.com/office/drawing/2014/main" val="20000"/>
                    </a:ext>
                  </a:extLst>
                </a:gridCol>
                <a:gridCol w="514350">
                  <a:extLst>
                    <a:ext uri="{9D8B030D-6E8A-4147-A177-3AD203B41FA5}">
                      <a16:colId xmlns:a16="http://schemas.microsoft.com/office/drawing/2014/main" val="20001"/>
                    </a:ext>
                  </a:extLst>
                </a:gridCol>
                <a:gridCol w="770959">
                  <a:extLst>
                    <a:ext uri="{9D8B030D-6E8A-4147-A177-3AD203B41FA5}">
                      <a16:colId xmlns:a16="http://schemas.microsoft.com/office/drawing/2014/main" val="20002"/>
                    </a:ext>
                  </a:extLst>
                </a:gridCol>
              </a:tblGrid>
              <a:tr h="668655">
                <a:tc>
                  <a:txBody>
                    <a:bodyPr/>
                    <a:lstStyle/>
                    <a:p>
                      <a:pPr algn="ctr"/>
                      <a:r>
                        <a:rPr lang="en-US" sz="1100" dirty="0" smtClean="0"/>
                        <a:t>N</a:t>
                      </a:r>
                      <a:endParaRPr lang="en-US" sz="1100" dirty="0"/>
                    </a:p>
                  </a:txBody>
                  <a:tcPr marL="51435" marR="51435" marT="25718" marB="25718" anchor="ctr"/>
                </a:tc>
                <a:tc>
                  <a:txBody>
                    <a:bodyPr/>
                    <a:lstStyle/>
                    <a:p>
                      <a:pPr algn="ctr"/>
                      <a:r>
                        <a:rPr lang="en-US" sz="1100" dirty="0" smtClean="0"/>
                        <a:t>fib(N)</a:t>
                      </a:r>
                      <a:endParaRPr lang="en-US" sz="1100" dirty="0"/>
                    </a:p>
                  </a:txBody>
                  <a:tcPr marL="51435" marR="51435" marT="25718" marB="25718" anchor="ctr"/>
                </a:tc>
                <a:tc>
                  <a:txBody>
                    <a:bodyPr/>
                    <a:lstStyle/>
                    <a:p>
                      <a:pPr algn="ctr"/>
                      <a:r>
                        <a:rPr lang="en-US" sz="1100" dirty="0" smtClean="0"/>
                        <a:t>#</a:t>
                      </a:r>
                      <a:r>
                        <a:rPr lang="en-US" sz="1100" baseline="0" dirty="0" smtClean="0"/>
                        <a:t> of calls to fib(2)</a:t>
                      </a:r>
                      <a:endParaRPr lang="en-US" sz="1100" dirty="0"/>
                    </a:p>
                  </a:txBody>
                  <a:tcPr marL="51435" marR="51435" marT="25718" marB="25718" anchor="ctr"/>
                </a:tc>
                <a:extLst>
                  <a:ext uri="{0D108BD9-81ED-4DB2-BD59-A6C34878D82A}">
                    <a16:rowId xmlns:a16="http://schemas.microsoft.com/office/drawing/2014/main" val="10000"/>
                  </a:ext>
                </a:extLst>
              </a:tr>
              <a:tr h="257175">
                <a:tc>
                  <a:txBody>
                    <a:bodyPr/>
                    <a:lstStyle/>
                    <a:p>
                      <a:pPr algn="ctr"/>
                      <a:r>
                        <a:rPr lang="en-US" sz="1100" dirty="0" smtClean="0"/>
                        <a:t>2</a:t>
                      </a:r>
                    </a:p>
                  </a:txBody>
                  <a:tcPr marL="51435" marR="51435" marT="25718" marB="25718" anchor="ctr"/>
                </a:tc>
                <a:tc>
                  <a:txBody>
                    <a:bodyPr/>
                    <a:lstStyle/>
                    <a:p>
                      <a:pPr algn="ctr"/>
                      <a:r>
                        <a:rPr lang="en-US" sz="1100" dirty="0" smtClean="0"/>
                        <a:t>1</a:t>
                      </a:r>
                    </a:p>
                  </a:txBody>
                  <a:tcPr marL="51435" marR="51435" marT="25718" marB="25718" anchor="ctr"/>
                </a:tc>
                <a:tc>
                  <a:txBody>
                    <a:bodyPr/>
                    <a:lstStyle/>
                    <a:p>
                      <a:pPr algn="ctr"/>
                      <a:r>
                        <a:rPr lang="en-US" sz="1100" dirty="0" smtClean="0"/>
                        <a:t>1</a:t>
                      </a:r>
                      <a:endParaRPr lang="en-US" sz="1100" dirty="0"/>
                    </a:p>
                  </a:txBody>
                  <a:tcPr marL="51435" marR="51435" marT="25718" marB="25718" anchor="ctr"/>
                </a:tc>
                <a:extLst>
                  <a:ext uri="{0D108BD9-81ED-4DB2-BD59-A6C34878D82A}">
                    <a16:rowId xmlns:a16="http://schemas.microsoft.com/office/drawing/2014/main" val="10001"/>
                  </a:ext>
                </a:extLst>
              </a:tr>
              <a:tr h="257175">
                <a:tc>
                  <a:txBody>
                    <a:bodyPr/>
                    <a:lstStyle/>
                    <a:p>
                      <a:pPr algn="ctr"/>
                      <a:r>
                        <a:rPr lang="en-US" sz="1100" dirty="0" smtClean="0"/>
                        <a:t>3</a:t>
                      </a:r>
                      <a:endParaRPr lang="en-US" sz="1100" dirty="0"/>
                    </a:p>
                  </a:txBody>
                  <a:tcPr marL="51435" marR="51435" marT="25718" marB="25718" anchor="ctr"/>
                </a:tc>
                <a:tc>
                  <a:txBody>
                    <a:bodyPr/>
                    <a:lstStyle/>
                    <a:p>
                      <a:pPr algn="ctr"/>
                      <a:r>
                        <a:rPr lang="en-US" sz="1100" dirty="0" smtClean="0"/>
                        <a:t>2</a:t>
                      </a:r>
                      <a:endParaRPr lang="en-US" sz="1100" dirty="0"/>
                    </a:p>
                  </a:txBody>
                  <a:tcPr marL="51435" marR="51435" marT="25718" marB="25718" anchor="ctr"/>
                </a:tc>
                <a:tc>
                  <a:txBody>
                    <a:bodyPr/>
                    <a:lstStyle/>
                    <a:p>
                      <a:pPr algn="ctr"/>
                      <a:r>
                        <a:rPr lang="en-US" sz="1100" dirty="0" smtClean="0"/>
                        <a:t>1</a:t>
                      </a:r>
                      <a:endParaRPr lang="en-US" sz="1100" dirty="0"/>
                    </a:p>
                  </a:txBody>
                  <a:tcPr marL="51435" marR="51435" marT="25718" marB="25718" anchor="ctr"/>
                </a:tc>
                <a:extLst>
                  <a:ext uri="{0D108BD9-81ED-4DB2-BD59-A6C34878D82A}">
                    <a16:rowId xmlns:a16="http://schemas.microsoft.com/office/drawing/2014/main" val="10002"/>
                  </a:ext>
                </a:extLst>
              </a:tr>
              <a:tr h="257175">
                <a:tc>
                  <a:txBody>
                    <a:bodyPr/>
                    <a:lstStyle/>
                    <a:p>
                      <a:pPr algn="ctr"/>
                      <a:r>
                        <a:rPr lang="en-US" sz="1100" dirty="0" smtClean="0"/>
                        <a:t>4</a:t>
                      </a:r>
                      <a:endParaRPr lang="en-US" sz="1100" dirty="0"/>
                    </a:p>
                  </a:txBody>
                  <a:tcPr marL="51435" marR="51435" marT="25718" marB="25718" anchor="ctr"/>
                </a:tc>
                <a:tc>
                  <a:txBody>
                    <a:bodyPr/>
                    <a:lstStyle/>
                    <a:p>
                      <a:pPr algn="ctr"/>
                      <a:r>
                        <a:rPr lang="en-US" sz="1100" dirty="0" smtClean="0"/>
                        <a:t>3</a:t>
                      </a:r>
                      <a:endParaRPr lang="en-US" sz="1100" dirty="0"/>
                    </a:p>
                  </a:txBody>
                  <a:tcPr marL="51435" marR="51435" marT="25718" marB="25718" anchor="ctr"/>
                </a:tc>
                <a:tc>
                  <a:txBody>
                    <a:bodyPr/>
                    <a:lstStyle/>
                    <a:p>
                      <a:pPr algn="ctr"/>
                      <a:r>
                        <a:rPr lang="en-US" sz="1100" dirty="0" smtClean="0"/>
                        <a:t>2</a:t>
                      </a:r>
                      <a:endParaRPr lang="en-US" sz="1100" dirty="0"/>
                    </a:p>
                  </a:txBody>
                  <a:tcPr marL="51435" marR="51435" marT="25718" marB="25718" anchor="ctr"/>
                </a:tc>
                <a:extLst>
                  <a:ext uri="{0D108BD9-81ED-4DB2-BD59-A6C34878D82A}">
                    <a16:rowId xmlns:a16="http://schemas.microsoft.com/office/drawing/2014/main" val="10003"/>
                  </a:ext>
                </a:extLst>
              </a:tr>
              <a:tr h="257175">
                <a:tc>
                  <a:txBody>
                    <a:bodyPr/>
                    <a:lstStyle/>
                    <a:p>
                      <a:pPr algn="ctr"/>
                      <a:r>
                        <a:rPr lang="en-US" sz="1100" dirty="0" smtClean="0"/>
                        <a:t>5</a:t>
                      </a:r>
                      <a:endParaRPr lang="en-US" sz="1100" dirty="0"/>
                    </a:p>
                  </a:txBody>
                  <a:tcPr marL="51435" marR="51435" marT="25718" marB="25718" anchor="ctr"/>
                </a:tc>
                <a:tc>
                  <a:txBody>
                    <a:bodyPr/>
                    <a:lstStyle/>
                    <a:p>
                      <a:pPr algn="ctr"/>
                      <a:r>
                        <a:rPr lang="en-US" sz="1100" dirty="0" smtClean="0"/>
                        <a:t>5</a:t>
                      </a:r>
                      <a:endParaRPr lang="en-US" sz="1100" dirty="0"/>
                    </a:p>
                  </a:txBody>
                  <a:tcPr marL="51435" marR="51435" marT="25718" marB="25718" anchor="ctr"/>
                </a:tc>
                <a:tc>
                  <a:txBody>
                    <a:bodyPr/>
                    <a:lstStyle/>
                    <a:p>
                      <a:pPr algn="ctr"/>
                      <a:r>
                        <a:rPr lang="en-US" sz="1100" dirty="0" smtClean="0"/>
                        <a:t>3</a:t>
                      </a:r>
                      <a:endParaRPr lang="en-US" sz="1100" dirty="0"/>
                    </a:p>
                  </a:txBody>
                  <a:tcPr marL="51435" marR="51435" marT="25718" marB="25718" anchor="ctr"/>
                </a:tc>
                <a:extLst>
                  <a:ext uri="{0D108BD9-81ED-4DB2-BD59-A6C34878D82A}">
                    <a16:rowId xmlns:a16="http://schemas.microsoft.com/office/drawing/2014/main" val="10004"/>
                  </a:ext>
                </a:extLst>
              </a:tr>
              <a:tr h="257175">
                <a:tc>
                  <a:txBody>
                    <a:bodyPr/>
                    <a:lstStyle/>
                    <a:p>
                      <a:pPr algn="ctr"/>
                      <a:r>
                        <a:rPr lang="en-US" sz="1100" dirty="0" smtClean="0"/>
                        <a:t>6</a:t>
                      </a:r>
                      <a:endParaRPr lang="en-US" sz="1100" dirty="0"/>
                    </a:p>
                  </a:txBody>
                  <a:tcPr marL="51435" marR="51435" marT="25718" marB="25718" anchor="ctr"/>
                </a:tc>
                <a:tc>
                  <a:txBody>
                    <a:bodyPr/>
                    <a:lstStyle/>
                    <a:p>
                      <a:pPr algn="ctr"/>
                      <a:r>
                        <a:rPr lang="en-US" sz="1100" dirty="0" smtClean="0"/>
                        <a:t>8</a:t>
                      </a:r>
                      <a:endParaRPr lang="en-US" sz="1100" dirty="0"/>
                    </a:p>
                  </a:txBody>
                  <a:tcPr marL="51435" marR="51435" marT="25718" marB="25718" anchor="ctr"/>
                </a:tc>
                <a:tc>
                  <a:txBody>
                    <a:bodyPr/>
                    <a:lstStyle/>
                    <a:p>
                      <a:pPr algn="ctr"/>
                      <a:endParaRPr lang="en-US" sz="1100" dirty="0"/>
                    </a:p>
                  </a:txBody>
                  <a:tcPr marL="51435" marR="51435" marT="25718" marB="25718" anchor="ctr"/>
                </a:tc>
                <a:extLst>
                  <a:ext uri="{0D108BD9-81ED-4DB2-BD59-A6C34878D82A}">
                    <a16:rowId xmlns:a16="http://schemas.microsoft.com/office/drawing/2014/main" val="10005"/>
                  </a:ext>
                </a:extLst>
              </a:tr>
              <a:tr h="257175">
                <a:tc>
                  <a:txBody>
                    <a:bodyPr/>
                    <a:lstStyle/>
                    <a:p>
                      <a:pPr algn="ctr"/>
                      <a:r>
                        <a:rPr lang="en-US" sz="1100" dirty="0" smtClean="0"/>
                        <a:t>7</a:t>
                      </a:r>
                      <a:endParaRPr lang="en-US" sz="1100" dirty="0"/>
                    </a:p>
                  </a:txBody>
                  <a:tcPr marL="51435" marR="51435" marT="25718" marB="25718" anchor="ctr"/>
                </a:tc>
                <a:tc>
                  <a:txBody>
                    <a:bodyPr/>
                    <a:lstStyle/>
                    <a:p>
                      <a:pPr algn="ctr"/>
                      <a:r>
                        <a:rPr lang="en-US" sz="1100" dirty="0" smtClean="0"/>
                        <a:t>13</a:t>
                      </a:r>
                      <a:endParaRPr lang="en-US" sz="1100" dirty="0"/>
                    </a:p>
                  </a:txBody>
                  <a:tcPr marL="51435" marR="51435" marT="25718" marB="25718" anchor="ctr"/>
                </a:tc>
                <a:tc>
                  <a:txBody>
                    <a:bodyPr/>
                    <a:lstStyle/>
                    <a:p>
                      <a:pPr algn="ctr"/>
                      <a:endParaRPr lang="en-US" sz="1100" dirty="0"/>
                    </a:p>
                  </a:txBody>
                  <a:tcPr marL="51435" marR="51435" marT="25718" marB="25718" anchor="ctr"/>
                </a:tc>
                <a:extLst>
                  <a:ext uri="{0D108BD9-81ED-4DB2-BD59-A6C34878D82A}">
                    <a16:rowId xmlns:a16="http://schemas.microsoft.com/office/drawing/2014/main" val="10006"/>
                  </a:ext>
                </a:extLst>
              </a:tr>
              <a:tr h="257175">
                <a:tc>
                  <a:txBody>
                    <a:bodyPr/>
                    <a:lstStyle/>
                    <a:p>
                      <a:pPr algn="ctr"/>
                      <a:r>
                        <a:rPr lang="en-US" sz="1100" dirty="0" smtClean="0"/>
                        <a:t>8</a:t>
                      </a:r>
                      <a:endParaRPr lang="en-US" sz="1100" dirty="0"/>
                    </a:p>
                  </a:txBody>
                  <a:tcPr marL="51435" marR="51435" marT="25718" marB="25718" anchor="ctr"/>
                </a:tc>
                <a:tc>
                  <a:txBody>
                    <a:bodyPr/>
                    <a:lstStyle/>
                    <a:p>
                      <a:pPr algn="ctr"/>
                      <a:r>
                        <a:rPr lang="en-US" sz="1100" dirty="0" smtClean="0"/>
                        <a:t>21</a:t>
                      </a:r>
                      <a:endParaRPr lang="en-US" sz="1100" dirty="0"/>
                    </a:p>
                  </a:txBody>
                  <a:tcPr marL="51435" marR="51435" marT="25718" marB="25718" anchor="ctr"/>
                </a:tc>
                <a:tc>
                  <a:txBody>
                    <a:bodyPr/>
                    <a:lstStyle/>
                    <a:p>
                      <a:pPr algn="ctr"/>
                      <a:endParaRPr lang="en-US" sz="1100" dirty="0"/>
                    </a:p>
                  </a:txBody>
                  <a:tcPr marL="51435" marR="51435" marT="25718" marB="25718" anchor="ctr"/>
                </a:tc>
                <a:extLst>
                  <a:ext uri="{0D108BD9-81ED-4DB2-BD59-A6C34878D82A}">
                    <a16:rowId xmlns:a16="http://schemas.microsoft.com/office/drawing/2014/main" val="10007"/>
                  </a:ext>
                </a:extLst>
              </a:tr>
              <a:tr h="257175">
                <a:tc>
                  <a:txBody>
                    <a:bodyPr/>
                    <a:lstStyle/>
                    <a:p>
                      <a:pPr algn="ctr"/>
                      <a:r>
                        <a:rPr lang="en-US" sz="1100" dirty="0" smtClean="0"/>
                        <a:t>9</a:t>
                      </a:r>
                      <a:endParaRPr lang="en-US" sz="1100" dirty="0"/>
                    </a:p>
                  </a:txBody>
                  <a:tcPr marL="51435" marR="51435" marT="25718" marB="25718" anchor="ctr"/>
                </a:tc>
                <a:tc>
                  <a:txBody>
                    <a:bodyPr/>
                    <a:lstStyle/>
                    <a:p>
                      <a:pPr algn="ctr"/>
                      <a:r>
                        <a:rPr lang="en-US" sz="1100" dirty="0" smtClean="0"/>
                        <a:t>34</a:t>
                      </a:r>
                      <a:endParaRPr lang="en-US" sz="1100" dirty="0"/>
                    </a:p>
                  </a:txBody>
                  <a:tcPr marL="51435" marR="51435" marT="25718" marB="25718" anchor="ctr"/>
                </a:tc>
                <a:tc>
                  <a:txBody>
                    <a:bodyPr/>
                    <a:lstStyle/>
                    <a:p>
                      <a:pPr algn="ctr"/>
                      <a:endParaRPr lang="en-US" sz="1100" dirty="0"/>
                    </a:p>
                  </a:txBody>
                  <a:tcPr marL="51435" marR="51435" marT="25718" marB="25718" anchor="ctr"/>
                </a:tc>
                <a:extLst>
                  <a:ext uri="{0D108BD9-81ED-4DB2-BD59-A6C34878D82A}">
                    <a16:rowId xmlns:a16="http://schemas.microsoft.com/office/drawing/2014/main" val="10008"/>
                  </a:ext>
                </a:extLst>
              </a:tr>
              <a:tr h="257175">
                <a:tc>
                  <a:txBody>
                    <a:bodyPr/>
                    <a:lstStyle/>
                    <a:p>
                      <a:pPr algn="ctr"/>
                      <a:r>
                        <a:rPr lang="en-US" sz="1100" dirty="0" smtClean="0"/>
                        <a:t>10</a:t>
                      </a:r>
                      <a:endParaRPr lang="en-US" sz="1100" dirty="0"/>
                    </a:p>
                  </a:txBody>
                  <a:tcPr marL="51435" marR="51435" marT="25718" marB="25718" anchor="ctr"/>
                </a:tc>
                <a:tc>
                  <a:txBody>
                    <a:bodyPr/>
                    <a:lstStyle/>
                    <a:p>
                      <a:pPr algn="ctr"/>
                      <a:r>
                        <a:rPr lang="en-US" sz="1100" dirty="0" smtClean="0"/>
                        <a:t>55</a:t>
                      </a:r>
                      <a:endParaRPr lang="en-US" sz="1100" dirty="0"/>
                    </a:p>
                  </a:txBody>
                  <a:tcPr marL="51435" marR="51435" marT="25718" marB="25718" anchor="ctr"/>
                </a:tc>
                <a:tc>
                  <a:txBody>
                    <a:bodyPr/>
                    <a:lstStyle/>
                    <a:p>
                      <a:pPr algn="ctr"/>
                      <a:endParaRPr lang="en-US" sz="1100" dirty="0"/>
                    </a:p>
                  </a:txBody>
                  <a:tcPr marL="51435" marR="51435" marT="25718" marB="25718" anchor="ctr"/>
                </a:tc>
                <a:extLst>
                  <a:ext uri="{0D108BD9-81ED-4DB2-BD59-A6C34878D82A}">
                    <a16:rowId xmlns:a16="http://schemas.microsoft.com/office/drawing/2014/main" val="10009"/>
                  </a:ext>
                </a:extLst>
              </a:tr>
            </a:tbl>
          </a:graphicData>
        </a:graphic>
      </p:graphicFrame>
      <p:sp>
        <p:nvSpPr>
          <p:cNvPr id="2" name="Rectangle 1"/>
          <p:cNvSpPr/>
          <p:nvPr/>
        </p:nvSpPr>
        <p:spPr>
          <a:xfrm>
            <a:off x="1916356" y="3072947"/>
            <a:ext cx="196094" cy="253916"/>
          </a:xfrm>
          <a:prstGeom prst="rect">
            <a:avLst/>
          </a:prstGeom>
        </p:spPr>
        <p:txBody>
          <a:bodyPr wrap="square">
            <a:spAutoFit/>
          </a:bodyPr>
          <a:lstStyle/>
          <a:p>
            <a:pPr algn="ctr"/>
            <a:r>
              <a:rPr lang="en-US" sz="1050" dirty="0"/>
              <a:t>5</a:t>
            </a:r>
          </a:p>
        </p:txBody>
      </p:sp>
      <p:sp>
        <p:nvSpPr>
          <p:cNvPr id="47" name="Oval 46"/>
          <p:cNvSpPr/>
          <p:nvPr/>
        </p:nvSpPr>
        <p:spPr>
          <a:xfrm>
            <a:off x="1916356" y="2543207"/>
            <a:ext cx="196094" cy="255103"/>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8" name="Oval 47"/>
          <p:cNvSpPr/>
          <p:nvPr/>
        </p:nvSpPr>
        <p:spPr>
          <a:xfrm>
            <a:off x="1915697" y="2798310"/>
            <a:ext cx="196094" cy="255103"/>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9" name="Rectangle 48"/>
          <p:cNvSpPr/>
          <p:nvPr/>
        </p:nvSpPr>
        <p:spPr>
          <a:xfrm>
            <a:off x="1915396" y="3328440"/>
            <a:ext cx="196094" cy="253916"/>
          </a:xfrm>
          <a:prstGeom prst="rect">
            <a:avLst/>
          </a:prstGeom>
        </p:spPr>
        <p:txBody>
          <a:bodyPr wrap="square">
            <a:spAutoFit/>
          </a:bodyPr>
          <a:lstStyle/>
          <a:p>
            <a:pPr algn="ctr"/>
            <a:r>
              <a:rPr lang="en-US" sz="1050" dirty="0"/>
              <a:t>8</a:t>
            </a:r>
          </a:p>
        </p:txBody>
      </p:sp>
      <p:sp>
        <p:nvSpPr>
          <p:cNvPr id="50" name="Oval 49"/>
          <p:cNvSpPr/>
          <p:nvPr/>
        </p:nvSpPr>
        <p:spPr>
          <a:xfrm>
            <a:off x="1934908" y="2843454"/>
            <a:ext cx="196094" cy="255103"/>
          </a:xfrm>
          <a:prstGeom prst="ellipse">
            <a:avLst/>
          </a:prstGeom>
          <a:noFill/>
          <a:ln>
            <a:solidFill>
              <a:srgbClr val="175E5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1" name="Oval 50"/>
          <p:cNvSpPr/>
          <p:nvPr/>
        </p:nvSpPr>
        <p:spPr>
          <a:xfrm>
            <a:off x="1925303" y="3081658"/>
            <a:ext cx="196094" cy="255103"/>
          </a:xfrm>
          <a:prstGeom prst="ellipse">
            <a:avLst/>
          </a:prstGeom>
          <a:noFill/>
          <a:ln>
            <a:solidFill>
              <a:srgbClr val="175E5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2" name="Rectangle 51"/>
          <p:cNvSpPr/>
          <p:nvPr/>
        </p:nvSpPr>
        <p:spPr>
          <a:xfrm>
            <a:off x="1766367" y="3583934"/>
            <a:ext cx="475450" cy="253916"/>
          </a:xfrm>
          <a:prstGeom prst="rect">
            <a:avLst/>
          </a:prstGeom>
        </p:spPr>
        <p:txBody>
          <a:bodyPr wrap="square">
            <a:spAutoFit/>
          </a:bodyPr>
          <a:lstStyle/>
          <a:p>
            <a:pPr algn="ctr"/>
            <a:r>
              <a:rPr lang="en-US" sz="1050" dirty="0"/>
              <a:t>13</a:t>
            </a:r>
          </a:p>
        </p:txBody>
      </p:sp>
      <p:sp>
        <p:nvSpPr>
          <p:cNvPr id="53" name="Rectangle 52"/>
          <p:cNvSpPr/>
          <p:nvPr/>
        </p:nvSpPr>
        <p:spPr>
          <a:xfrm>
            <a:off x="1765407" y="3845190"/>
            <a:ext cx="475450" cy="253916"/>
          </a:xfrm>
          <a:prstGeom prst="rect">
            <a:avLst/>
          </a:prstGeom>
        </p:spPr>
        <p:txBody>
          <a:bodyPr wrap="square">
            <a:spAutoFit/>
          </a:bodyPr>
          <a:lstStyle/>
          <a:p>
            <a:pPr algn="ctr"/>
            <a:r>
              <a:rPr lang="en-US" sz="1050" dirty="0"/>
              <a:t>21</a:t>
            </a:r>
          </a:p>
        </p:txBody>
      </p:sp>
      <p:sp>
        <p:nvSpPr>
          <p:cNvPr id="54" name="Rectangle 53"/>
          <p:cNvSpPr/>
          <p:nvPr/>
        </p:nvSpPr>
        <p:spPr>
          <a:xfrm>
            <a:off x="1767329" y="4103565"/>
            <a:ext cx="475450" cy="253916"/>
          </a:xfrm>
          <a:prstGeom prst="rect">
            <a:avLst/>
          </a:prstGeom>
        </p:spPr>
        <p:txBody>
          <a:bodyPr wrap="square">
            <a:spAutoFit/>
          </a:bodyPr>
          <a:lstStyle/>
          <a:p>
            <a:pPr algn="ctr"/>
            <a:r>
              <a:rPr lang="en-US" sz="1050" dirty="0"/>
              <a:t>34</a:t>
            </a:r>
          </a:p>
        </p:txBody>
      </p:sp>
      <p:cxnSp>
        <p:nvCxnSpPr>
          <p:cNvPr id="56" name="Straight Arrow Connector 55"/>
          <p:cNvCxnSpPr/>
          <p:nvPr/>
        </p:nvCxnSpPr>
        <p:spPr>
          <a:xfrm>
            <a:off x="1509913" y="3175788"/>
            <a:ext cx="331374" cy="2708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1509913" y="3433851"/>
            <a:ext cx="331374" cy="2708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1520629" y="3687679"/>
            <a:ext cx="331374" cy="2708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Rectangle 44"/>
          <p:cNvSpPr/>
          <p:nvPr/>
        </p:nvSpPr>
        <p:spPr>
          <a:xfrm>
            <a:off x="4875715" y="23918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N=5</a:t>
            </a:r>
            <a:endParaRPr lang="en-US" sz="1400" dirty="0"/>
          </a:p>
        </p:txBody>
      </p:sp>
      <p:sp>
        <p:nvSpPr>
          <p:cNvPr id="46" name="Rectangle 45"/>
          <p:cNvSpPr/>
          <p:nvPr/>
        </p:nvSpPr>
        <p:spPr>
          <a:xfrm>
            <a:off x="3877874" y="63557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N=4</a:t>
            </a:r>
            <a:endParaRPr lang="en-US" sz="1400" dirty="0"/>
          </a:p>
        </p:txBody>
      </p:sp>
      <p:sp>
        <p:nvSpPr>
          <p:cNvPr id="55" name="Rectangle 54"/>
          <p:cNvSpPr/>
          <p:nvPr/>
        </p:nvSpPr>
        <p:spPr>
          <a:xfrm>
            <a:off x="5892646" y="635522"/>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57" name="Rectangle 56"/>
          <p:cNvSpPr/>
          <p:nvPr/>
        </p:nvSpPr>
        <p:spPr>
          <a:xfrm>
            <a:off x="5591047" y="1086364"/>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60" name="Rectangle 59"/>
          <p:cNvSpPr/>
          <p:nvPr/>
        </p:nvSpPr>
        <p:spPr>
          <a:xfrm>
            <a:off x="5385499" y="1574931"/>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61" name="Rectangle 60"/>
          <p:cNvSpPr/>
          <p:nvPr/>
        </p:nvSpPr>
        <p:spPr>
          <a:xfrm>
            <a:off x="5968526" y="1576792"/>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62" name="Rectangle 61"/>
          <p:cNvSpPr/>
          <p:nvPr/>
        </p:nvSpPr>
        <p:spPr>
          <a:xfrm>
            <a:off x="6258598" y="1086364"/>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63" name="Straight Arrow Connector 62"/>
          <p:cNvCxnSpPr>
            <a:stCxn id="45" idx="1"/>
            <a:endCxn id="46" idx="0"/>
          </p:cNvCxnSpPr>
          <p:nvPr/>
        </p:nvCxnSpPr>
        <p:spPr>
          <a:xfrm flipH="1">
            <a:off x="4131447" y="381821"/>
            <a:ext cx="744267" cy="2537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a:stCxn id="45" idx="3"/>
            <a:endCxn id="55" idx="0"/>
          </p:cNvCxnSpPr>
          <p:nvPr/>
        </p:nvCxnSpPr>
        <p:spPr>
          <a:xfrm>
            <a:off x="5382861" y="381821"/>
            <a:ext cx="763358" cy="2537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a:stCxn id="55" idx="3"/>
            <a:endCxn id="62" idx="0"/>
          </p:cNvCxnSpPr>
          <p:nvPr/>
        </p:nvCxnSpPr>
        <p:spPr>
          <a:xfrm>
            <a:off x="6399791" y="778157"/>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a:stCxn id="55" idx="1"/>
            <a:endCxn id="57" idx="0"/>
          </p:cNvCxnSpPr>
          <p:nvPr/>
        </p:nvCxnSpPr>
        <p:spPr>
          <a:xfrm flipH="1">
            <a:off x="5844619" y="778157"/>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a:stCxn id="57" idx="2"/>
            <a:endCxn id="61" idx="0"/>
          </p:cNvCxnSpPr>
          <p:nvPr/>
        </p:nvCxnSpPr>
        <p:spPr>
          <a:xfrm>
            <a:off x="5844619" y="1371634"/>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a:stCxn id="57" idx="2"/>
            <a:endCxn id="60" idx="0"/>
          </p:cNvCxnSpPr>
          <p:nvPr/>
        </p:nvCxnSpPr>
        <p:spPr>
          <a:xfrm flipH="1">
            <a:off x="5639073" y="1371634"/>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9" name="Rectangle 68"/>
          <p:cNvSpPr/>
          <p:nvPr/>
        </p:nvSpPr>
        <p:spPr>
          <a:xfrm>
            <a:off x="3182761" y="97030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70" name="Rectangle 69"/>
          <p:cNvSpPr/>
          <p:nvPr/>
        </p:nvSpPr>
        <p:spPr>
          <a:xfrm>
            <a:off x="2881162" y="142114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71" name="Rectangle 70"/>
          <p:cNvSpPr/>
          <p:nvPr/>
        </p:nvSpPr>
        <p:spPr>
          <a:xfrm>
            <a:off x="2675614" y="190971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72" name="Rectangle 71"/>
          <p:cNvSpPr/>
          <p:nvPr/>
        </p:nvSpPr>
        <p:spPr>
          <a:xfrm>
            <a:off x="3258641" y="191157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73" name="Rectangle 72"/>
          <p:cNvSpPr/>
          <p:nvPr/>
        </p:nvSpPr>
        <p:spPr>
          <a:xfrm>
            <a:off x="3548713" y="142114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74" name="Straight Arrow Connector 73"/>
          <p:cNvCxnSpPr>
            <a:stCxn id="69" idx="3"/>
            <a:endCxn id="73" idx="0"/>
          </p:cNvCxnSpPr>
          <p:nvPr/>
        </p:nvCxnSpPr>
        <p:spPr>
          <a:xfrm>
            <a:off x="3689906" y="1112941"/>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a:stCxn id="69" idx="1"/>
            <a:endCxn id="70" idx="0"/>
          </p:cNvCxnSpPr>
          <p:nvPr/>
        </p:nvCxnSpPr>
        <p:spPr>
          <a:xfrm flipH="1">
            <a:off x="3134734" y="1112941"/>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a:stCxn id="70" idx="2"/>
            <a:endCxn id="72" idx="0"/>
          </p:cNvCxnSpPr>
          <p:nvPr/>
        </p:nvCxnSpPr>
        <p:spPr>
          <a:xfrm>
            <a:off x="3134734" y="1706417"/>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a:stCxn id="70" idx="2"/>
            <a:endCxn id="71" idx="0"/>
          </p:cNvCxnSpPr>
          <p:nvPr/>
        </p:nvCxnSpPr>
        <p:spPr>
          <a:xfrm flipH="1">
            <a:off x="2929188" y="1706418"/>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8" name="Rectangle 77"/>
          <p:cNvSpPr/>
          <p:nvPr/>
        </p:nvSpPr>
        <p:spPr>
          <a:xfrm>
            <a:off x="4372230" y="97030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79" name="Rectangle 78"/>
          <p:cNvSpPr/>
          <p:nvPr/>
        </p:nvSpPr>
        <p:spPr>
          <a:xfrm>
            <a:off x="4166683" y="142717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80" name="Rectangle 79"/>
          <p:cNvSpPr/>
          <p:nvPr/>
        </p:nvSpPr>
        <p:spPr>
          <a:xfrm>
            <a:off x="4749709" y="142903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cxnSp>
        <p:nvCxnSpPr>
          <p:cNvPr id="81" name="Straight Arrow Connector 80"/>
          <p:cNvCxnSpPr>
            <a:stCxn id="78" idx="2"/>
            <a:endCxn id="80" idx="0"/>
          </p:cNvCxnSpPr>
          <p:nvPr/>
        </p:nvCxnSpPr>
        <p:spPr>
          <a:xfrm>
            <a:off x="4625803" y="1255576"/>
            <a:ext cx="377480" cy="1734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a:stCxn id="78" idx="2"/>
            <a:endCxn id="79" idx="0"/>
          </p:cNvCxnSpPr>
          <p:nvPr/>
        </p:nvCxnSpPr>
        <p:spPr>
          <a:xfrm flipH="1">
            <a:off x="4420256" y="1255576"/>
            <a:ext cx="205547" cy="1716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a:stCxn id="46" idx="1"/>
            <a:endCxn id="69" idx="0"/>
          </p:cNvCxnSpPr>
          <p:nvPr/>
        </p:nvCxnSpPr>
        <p:spPr>
          <a:xfrm flipH="1">
            <a:off x="3436334" y="778210"/>
            <a:ext cx="441540"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a:stCxn id="46" idx="3"/>
            <a:endCxn id="78" idx="0"/>
          </p:cNvCxnSpPr>
          <p:nvPr/>
        </p:nvCxnSpPr>
        <p:spPr>
          <a:xfrm>
            <a:off x="4385020" y="778210"/>
            <a:ext cx="240783"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73972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7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7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7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7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7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7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80"/>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81"/>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82"/>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83"/>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8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7" grpId="0" animBg="1"/>
      <p:bldP spid="48" grpId="0" animBg="1"/>
      <p:bldP spid="49" grpId="0"/>
      <p:bldP spid="50" grpId="0" animBg="1"/>
      <p:bldP spid="51" grpId="0" animBg="1"/>
      <p:bldP spid="52" grpId="0"/>
      <p:bldP spid="53" grpId="0"/>
      <p:bldP spid="54" grpId="0"/>
      <p:bldP spid="45" grpId="0" animBg="1"/>
      <p:bldP spid="46" grpId="0" animBg="1"/>
      <p:bldP spid="55" grpId="0" animBg="1"/>
      <p:bldP spid="57" grpId="0" animBg="1"/>
      <p:bldP spid="60" grpId="0" animBg="1"/>
      <p:bldP spid="61" grpId="0" animBg="1"/>
      <p:bldP spid="62" grpId="0" animBg="1"/>
      <p:bldP spid="69" grpId="0" animBg="1"/>
      <p:bldP spid="70" grpId="0" animBg="1"/>
      <p:bldP spid="71" grpId="0" animBg="1"/>
      <p:bldP spid="72" grpId="0" animBg="1"/>
      <p:bldP spid="73" grpId="0" animBg="1"/>
      <p:bldP spid="78" grpId="0" animBg="1"/>
      <p:bldP spid="79" grpId="0" animBg="1"/>
      <p:bldP spid="8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40911" y="652126"/>
            <a:ext cx="5420228" cy="577061"/>
          </a:xfrm>
        </p:spPr>
        <p:txBody>
          <a:bodyPr>
            <a:normAutofit/>
          </a:bodyPr>
          <a:lstStyle/>
          <a:p>
            <a:r>
              <a:rPr lang="en-US" sz="2100" dirty="0"/>
              <a:t>Efficiency of naïve Fibonacci implementation</a:t>
            </a:r>
          </a:p>
        </p:txBody>
      </p:sp>
      <p:sp>
        <p:nvSpPr>
          <p:cNvPr id="3" name="Content Placeholder 2"/>
          <p:cNvSpPr>
            <a:spLocks noGrp="1"/>
          </p:cNvSpPr>
          <p:nvPr>
            <p:ph idx="4294967295"/>
            <p:custDataLst>
              <p:tags r:id="rId2"/>
            </p:custDataLst>
          </p:nvPr>
        </p:nvSpPr>
        <p:spPr>
          <a:xfrm>
            <a:off x="801749" y="1632924"/>
            <a:ext cx="5315144" cy="2145890"/>
          </a:xfrm>
          <a:prstGeom prst="rect">
            <a:avLst/>
          </a:prstGeom>
        </p:spPr>
        <p:txBody>
          <a:bodyPr/>
          <a:lstStyle/>
          <a:p>
            <a:r>
              <a:rPr lang="en-US" sz="1500" dirty="0"/>
              <a:t>When we </a:t>
            </a:r>
            <a:r>
              <a:rPr lang="en-US" sz="1500" b="1" dirty="0">
                <a:solidFill>
                  <a:schemeClr val="bg2"/>
                </a:solidFill>
              </a:rPr>
              <a:t>added 1</a:t>
            </a:r>
            <a:r>
              <a:rPr lang="en-US" sz="1500" b="1" dirty="0"/>
              <a:t> </a:t>
            </a:r>
            <a:r>
              <a:rPr lang="en-US" sz="1500" dirty="0"/>
              <a:t>to the input N, the number of times we had to calculate fib(2) </a:t>
            </a:r>
            <a:r>
              <a:rPr lang="en-US" sz="1500" b="1" dirty="0">
                <a:solidFill>
                  <a:schemeClr val="bg2"/>
                </a:solidFill>
              </a:rPr>
              <a:t>nearly doubled</a:t>
            </a:r>
            <a:r>
              <a:rPr lang="en-US" sz="1500" b="1" dirty="0"/>
              <a:t> </a:t>
            </a:r>
            <a:r>
              <a:rPr lang="en-US" sz="1500" dirty="0"/>
              <a:t>(~1.6* times)</a:t>
            </a:r>
            <a:endParaRPr lang="en-US" sz="1500" b="1" dirty="0"/>
          </a:p>
          <a:p>
            <a:pPr lvl="1"/>
            <a:r>
              <a:rPr lang="en-US" sz="1500" dirty="0"/>
              <a:t>Ouch!</a:t>
            </a:r>
          </a:p>
          <a:p>
            <a:endParaRPr lang="en-US" sz="1500" dirty="0"/>
          </a:p>
          <a:p>
            <a:r>
              <a:rPr lang="en-US" sz="1500" b="1" dirty="0">
                <a:solidFill>
                  <a:schemeClr val="bg2"/>
                </a:solidFill>
              </a:rPr>
              <a:t>Goal: predict how much time it will take to compute for arbitrary input N.</a:t>
            </a:r>
          </a:p>
          <a:p>
            <a:r>
              <a:rPr lang="en-US" sz="1500" dirty="0"/>
              <a:t>Calculation: “approximately” </a:t>
            </a:r>
            <a:r>
              <a:rPr lang="en-US" sz="1500" b="1" dirty="0"/>
              <a:t>(</a:t>
            </a:r>
            <a:r>
              <a:rPr lang="en-US" sz="1500" b="1" dirty="0" smtClean="0"/>
              <a:t>1.6)</a:t>
            </a:r>
            <a:r>
              <a:rPr lang="en-US" sz="1500" b="1" baseline="30000" dirty="0" smtClean="0"/>
              <a:t>N</a:t>
            </a:r>
            <a:endParaRPr lang="en-US" sz="1500" b="1" baseline="30000" dirty="0"/>
          </a:p>
        </p:txBody>
      </p:sp>
      <p:sp>
        <p:nvSpPr>
          <p:cNvPr id="4" name="Rectangle 3"/>
          <p:cNvSpPr/>
          <p:nvPr>
            <p:custDataLst>
              <p:tags r:id="rId3"/>
            </p:custDataLst>
          </p:nvPr>
        </p:nvSpPr>
        <p:spPr>
          <a:xfrm>
            <a:off x="1811978" y="4359902"/>
            <a:ext cx="4112023" cy="276999"/>
          </a:xfrm>
          <a:prstGeom prst="rect">
            <a:avLst/>
          </a:prstGeom>
        </p:spPr>
        <p:txBody>
          <a:bodyPr wrap="none">
            <a:spAutoFit/>
          </a:bodyPr>
          <a:lstStyle/>
          <a:p>
            <a:r>
              <a:rPr lang="en-US" sz="1200" dirty="0"/>
              <a:t>* This </a:t>
            </a:r>
            <a:r>
              <a:rPr lang="en-US" sz="1200" dirty="0" smtClean="0"/>
              <a:t>~1.6 number </a:t>
            </a:r>
            <a:r>
              <a:rPr lang="en-US" sz="1200" dirty="0"/>
              <a:t>is called the “Golden Ratio” in math—cool!</a:t>
            </a:r>
          </a:p>
        </p:txBody>
      </p:sp>
    </p:spTree>
    <p:extLst>
      <p:ext uri="{BB962C8B-B14F-4D97-AF65-F5344CB8AC3E}">
        <p14:creationId xmlns:p14="http://schemas.microsoft.com/office/powerpoint/2010/main" val="39918217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9327</TotalTime>
  <Words>2034</Words>
  <Application>Microsoft Office PowerPoint</Application>
  <PresentationFormat>Custom</PresentationFormat>
  <Paragraphs>603</Paragraphs>
  <Slides>36</Slides>
  <Notes>12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36</vt:i4>
      </vt:variant>
    </vt:vector>
  </HeadingPairs>
  <TitlesOfParts>
    <vt:vector size="48" baseType="lpstr">
      <vt:lpstr>ＭＳ Ｐゴシック</vt:lpstr>
      <vt:lpstr>ＭＳ Ｐゴシック</vt:lpstr>
      <vt:lpstr>Arial</vt:lpstr>
      <vt:lpstr>Calibri</vt:lpstr>
      <vt:lpstr>Cambria Math</vt:lpstr>
      <vt:lpstr>Consolas</vt:lpstr>
      <vt:lpstr>Courier New</vt:lpstr>
      <vt:lpstr>Source Sans Pro</vt:lpstr>
      <vt:lpstr>Source Sans Pro Semibold</vt:lpstr>
      <vt:lpstr>Wingdings</vt:lpstr>
      <vt:lpstr>SU_Preso_16x9_v5</vt:lpstr>
      <vt:lpstr>SU_Template_TopBar</vt:lpstr>
      <vt:lpstr>Programming Abstractions</vt:lpstr>
      <vt:lpstr>Today’s Topics </vt:lpstr>
      <vt:lpstr>Quick Course Overview</vt:lpstr>
      <vt:lpstr>Recursion!</vt:lpstr>
      <vt:lpstr>Factorial!</vt:lpstr>
      <vt:lpstr>Factorial!</vt:lpstr>
      <vt:lpstr>Factorial!</vt:lpstr>
      <vt:lpstr>Basic Recursive Function Design Pattern</vt:lpstr>
      <vt:lpstr>The recursive function pattern</vt:lpstr>
      <vt:lpstr>The recursive function pattern</vt:lpstr>
      <vt:lpstr>Digging deeper in the recursion</vt:lpstr>
      <vt:lpstr>Factorial!</vt:lpstr>
      <vt:lpstr>How does this look in memory? A little background…</vt:lpstr>
      <vt:lpstr>How does this look in memory? A little background…</vt:lpstr>
      <vt:lpstr>How does this look in memory?</vt:lpstr>
      <vt:lpstr>PowerPoint Presentation</vt:lpstr>
      <vt:lpstr>Fun fact: The “stack” part of memory is a stack</vt:lpstr>
      <vt:lpstr>The “stack” part of memory is a stack</vt:lpstr>
      <vt:lpstr>The “stack” part of memory is a stack</vt:lpstr>
      <vt:lpstr>The “stack” part of memory is a stack</vt:lpstr>
      <vt:lpstr>The “stack” part of memory is a stack</vt:lpstr>
      <vt:lpstr>Factorial!</vt:lpstr>
      <vt:lpstr>The “stack” part of memory is a stack</vt:lpstr>
      <vt:lpstr>The “stack” part of memory is a stack</vt:lpstr>
      <vt:lpstr>The “stack” part of memory is a stack</vt:lpstr>
      <vt:lpstr>The “stack” part of memory is a stack</vt:lpstr>
      <vt:lpstr>Factorial! </vt:lpstr>
      <vt:lpstr>The Fibonacci Sequence</vt:lpstr>
      <vt:lpstr>Fibonacci in nature</vt:lpstr>
      <vt:lpstr>Fibonacci</vt:lpstr>
      <vt:lpstr>Fibonacci</vt:lpstr>
      <vt:lpstr>Basic Recursive Function Design Pattern</vt:lpstr>
      <vt:lpstr>Fibonacci</vt:lpstr>
      <vt:lpstr>Fibonacci</vt:lpstr>
      <vt:lpstr>Fibonacci</vt:lpstr>
      <vt:lpstr>Efficiency of naïve Fibonacci implementation</vt:lpstr>
    </vt:vector>
  </TitlesOfParts>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109</cp:revision>
  <dcterms:created xsi:type="dcterms:W3CDTF">2014-04-02T04:36:08Z</dcterms:created>
  <dcterms:modified xsi:type="dcterms:W3CDTF">2024-10-04T20:35:07Z</dcterms:modified>
</cp:coreProperties>
</file>