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9" r:id="rId2"/>
  </p:sldMasterIdLst>
  <p:notesMasterIdLst>
    <p:notesMasterId r:id="rId30"/>
  </p:notesMasterIdLst>
  <p:handoutMasterIdLst>
    <p:handoutMasterId r:id="rId31"/>
  </p:handoutMasterIdLst>
  <p:sldIdLst>
    <p:sldId id="619" r:id="rId3"/>
    <p:sldId id="620" r:id="rId4"/>
    <p:sldId id="621" r:id="rId5"/>
    <p:sldId id="615" r:id="rId6"/>
    <p:sldId id="611" r:id="rId7"/>
    <p:sldId id="612" r:id="rId8"/>
    <p:sldId id="584" r:id="rId9"/>
    <p:sldId id="585" r:id="rId10"/>
    <p:sldId id="617" r:id="rId11"/>
    <p:sldId id="614" r:id="rId12"/>
    <p:sldId id="586" r:id="rId13"/>
    <p:sldId id="587" r:id="rId14"/>
    <p:sldId id="588" r:id="rId15"/>
    <p:sldId id="589" r:id="rId16"/>
    <p:sldId id="590" r:id="rId17"/>
    <p:sldId id="591" r:id="rId18"/>
    <p:sldId id="593" r:id="rId19"/>
    <p:sldId id="618" r:id="rId20"/>
    <p:sldId id="594" r:id="rId21"/>
    <p:sldId id="616" r:id="rId22"/>
    <p:sldId id="596" r:id="rId23"/>
    <p:sldId id="613" r:id="rId24"/>
    <p:sldId id="597" r:id="rId25"/>
    <p:sldId id="598" r:id="rId26"/>
    <p:sldId id="599" r:id="rId27"/>
    <p:sldId id="600" r:id="rId28"/>
    <p:sldId id="601" r:id="rId29"/>
  </p:sldIdLst>
  <p:sldSz cx="9144000" cy="5143500" type="screen16x9"/>
  <p:notesSz cx="6858000" cy="9144000"/>
  <p:custDataLst>
    <p:tags r:id="rId32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C1515"/>
    <a:srgbClr val="D6DDD3"/>
    <a:srgbClr val="EDE8DD"/>
    <a:srgbClr val="C2B7A1"/>
    <a:srgbClr val="918873"/>
    <a:srgbClr val="3C3623"/>
    <a:srgbClr val="D0A760"/>
    <a:srgbClr val="434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0" autoAdjust="0"/>
    <p:restoredTop sz="95910" autoAdjust="0"/>
  </p:normalViewPr>
  <p:slideViewPr>
    <p:cSldViewPr snapToGrid="0" snapToObjects="1">
      <p:cViewPr varScale="1">
        <p:scale>
          <a:sx n="124" d="100"/>
          <a:sy n="124" d="100"/>
        </p:scale>
        <p:origin x="60" y="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10/16/2024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10/16/2024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3C73A7-724C-4935-8433-8D894D2A0466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713730" name="Rectangle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3731" name="Rectangle 3"/>
          <p:cNvSpPr txBox="1"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3325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3C73A7-724C-4935-8433-8D894D2A0466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713730" name="Rectangle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3731" name="Rectangle 3"/>
          <p:cNvSpPr txBox="1"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9271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4.png"/><Relationship Id="rId4" Type="http://schemas.openxmlformats.org/officeDocument/2006/relationships/hyperlink" Target="https://edstem.org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Bailey</a:t>
            </a:r>
          </a:p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Chris Gregg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CS106B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720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47607" y="425791"/>
            <a:ext cx="5780485" cy="366713"/>
          </a:xfrm>
        </p:spPr>
        <p:txBody>
          <a:bodyPr/>
          <a:lstStyle/>
          <a:p>
            <a:r>
              <a:rPr lang="en-US" dirty="0" smtClean="0"/>
              <a:t>Today’s Topics	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812102" y="1078423"/>
            <a:ext cx="7417498" cy="3953074"/>
          </a:xfrm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lvl="1"/>
            <a:r>
              <a:rPr lang="en-US" dirty="0" smtClean="0"/>
              <a:t>C++ Classes</a:t>
            </a:r>
            <a:endParaRPr lang="en-US" dirty="0"/>
          </a:p>
          <a:p>
            <a:pPr lvl="2"/>
            <a:r>
              <a:rPr lang="en-US" dirty="0" smtClean="0"/>
              <a:t>You’ve used them, now make your own!</a:t>
            </a:r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marL="344488" lvl="2" indent="0">
              <a:buNone/>
            </a:pPr>
            <a:endParaRPr lang="en-US" dirty="0"/>
          </a:p>
          <a:p>
            <a:pPr marL="344488" lvl="2" indent="0">
              <a:buNone/>
            </a:pPr>
            <a:endParaRPr lang="en-US" dirty="0"/>
          </a:p>
          <a:p>
            <a:pPr lvl="2"/>
            <a:endParaRPr lang="en-US" dirty="0" smtClean="0"/>
          </a:p>
          <a:p>
            <a:pPr marL="344488" lvl="2" indent="0">
              <a:buNone/>
            </a:pPr>
            <a:endParaRPr lang="en-US" dirty="0"/>
          </a:p>
          <a:p>
            <a:pPr lvl="1"/>
            <a:r>
              <a:rPr lang="en-US" sz="1400" b="1" dirty="0"/>
              <a:t>For important announcements, be sure to see the weekly announcements post on the Ed Q&amp;A board! </a:t>
            </a:r>
            <a:r>
              <a:rPr lang="en-US" sz="1400" b="1" dirty="0">
                <a:hlinkClick r:id="rId4"/>
              </a:rPr>
              <a:t>https://edstem.org</a:t>
            </a:r>
            <a:endParaRPr lang="en-US" sz="1400" b="1" dirty="0"/>
          </a:p>
          <a:p>
            <a:pPr lvl="1"/>
            <a:r>
              <a:rPr lang="en-US" sz="1400" b="1" dirty="0"/>
              <a:t>Also on Ed: live lecture Q&amp;A with Chris &amp; </a:t>
            </a:r>
            <a:r>
              <a:rPr lang="en-US" sz="1400" b="1" dirty="0" smtClean="0"/>
              <a:t>Jonathan</a:t>
            </a:r>
            <a:endParaRPr lang="en-US" sz="1400" b="1" dirty="0"/>
          </a:p>
        </p:txBody>
      </p:sp>
      <p:pic>
        <p:nvPicPr>
          <p:cNvPr id="2" name="Picture 1" descr="Link: https://pollev.com/cs106b" title="QR 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8288" y="471688"/>
            <a:ext cx="1788281" cy="173166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949231" y="55028"/>
            <a:ext cx="2046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pc="15" dirty="0">
                <a:cs typeface="ＭＳ Ｐゴシック" charset="0"/>
              </a:rPr>
              <a:t>pollev.com/cs106b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419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854995" y="912020"/>
            <a:ext cx="5780485" cy="366713"/>
          </a:xfrm>
        </p:spPr>
        <p:txBody>
          <a:bodyPr/>
          <a:lstStyle/>
          <a:p>
            <a:r>
              <a:rPr lang="en-US" dirty="0" smtClean="0"/>
              <a:t>Quick Course Overview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1859757" y="1323974"/>
            <a:ext cx="5775722" cy="3289748"/>
          </a:xfrm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lvl="1"/>
            <a:r>
              <a:rPr lang="en-US" dirty="0" smtClean="0"/>
              <a:t>Week 1: C++</a:t>
            </a:r>
          </a:p>
          <a:p>
            <a:pPr lvl="1"/>
            <a:r>
              <a:rPr lang="en-US" dirty="0" smtClean="0"/>
              <a:t>Week 2: ADTs, </a:t>
            </a:r>
            <a:r>
              <a:rPr lang="en-US" i="1" dirty="0" smtClean="0">
                <a:solidFill>
                  <a:schemeClr val="bg2"/>
                </a:solidFill>
              </a:rPr>
              <a:t>how to use them</a:t>
            </a:r>
          </a:p>
          <a:p>
            <a:pPr lvl="1"/>
            <a:r>
              <a:rPr lang="en-US" dirty="0" smtClean="0"/>
              <a:t>Weeks 3-4: </a:t>
            </a:r>
            <a:r>
              <a:rPr lang="en-US" dirty="0" smtClean="0"/>
              <a:t>Recursion</a:t>
            </a:r>
            <a:endParaRPr lang="en-US" b="1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/>
              <a:t>Weeks 5-10: ADTs, </a:t>
            </a:r>
            <a:r>
              <a:rPr lang="en-US" i="1" dirty="0" smtClean="0">
                <a:solidFill>
                  <a:schemeClr val="bg2"/>
                </a:solidFill>
              </a:rPr>
              <a:t>behind the scenes</a:t>
            </a:r>
            <a:r>
              <a:rPr lang="en-US" i="1" dirty="0" smtClean="0">
                <a:solidFill>
                  <a:schemeClr val="bg2"/>
                </a:solidFill>
              </a:rPr>
              <a:t>! </a:t>
            </a:r>
            <a:r>
              <a:rPr lang="en-US" b="1" dirty="0">
                <a:solidFill>
                  <a:schemeClr val="tx1"/>
                </a:solidFill>
                <a:sym typeface="Wingdings" panose="05000000000000000000" pitchFamily="2" charset="2"/>
              </a:rPr>
              <a:t> YOU ARE HERE</a:t>
            </a:r>
            <a:endParaRPr lang="en-US" i="1" dirty="0" smtClean="0">
              <a:solidFill>
                <a:schemeClr val="bg2"/>
              </a:solidFill>
            </a:endParaRPr>
          </a:p>
          <a:p>
            <a:pPr lvl="2"/>
            <a:r>
              <a:rPr lang="en-US" dirty="0"/>
              <a:t>a</a:t>
            </a:r>
            <a:r>
              <a:rPr lang="en-US" dirty="0" smtClean="0"/>
              <a:t>ctually implement them yourself</a:t>
            </a:r>
            <a:endParaRPr lang="en-US" dirty="0"/>
          </a:p>
          <a:p>
            <a:pPr marL="258366" lvl="2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8038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Classes and Objects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Key vocabulary and concepts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2570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Classes and objects</a:t>
            </a:r>
            <a:endParaRPr lang="en-US" altLang="en-US" dirty="0"/>
          </a:p>
        </p:txBody>
      </p:sp>
      <p:sp>
        <p:nvSpPr>
          <p:cNvPr id="712707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955675" y="908050"/>
            <a:ext cx="7700963" cy="4009732"/>
          </a:xfrm>
        </p:spPr>
        <p:txBody>
          <a:bodyPr>
            <a:normAutofit/>
          </a:bodyPr>
          <a:lstStyle/>
          <a:p>
            <a:pPr lvl="1"/>
            <a:r>
              <a:rPr lang="en-US" altLang="en-US" b="1" dirty="0" smtClean="0"/>
              <a:t>Class: </a:t>
            </a:r>
            <a:r>
              <a:rPr lang="en-US" altLang="en-US" dirty="0" smtClean="0"/>
              <a:t>Allows us to add new types to the language!                                                         A template for what the type holds and how it works</a:t>
            </a:r>
          </a:p>
          <a:p>
            <a:pPr marL="0" lvl="1" indent="0">
              <a:buNone/>
            </a:pPr>
            <a:endParaRPr lang="en-US" altLang="en-US" b="1" dirty="0" smtClean="0"/>
          </a:p>
          <a:p>
            <a:pPr marL="0" lvl="1" indent="0">
              <a:buNone/>
            </a:pPr>
            <a:endParaRPr lang="en-US" altLang="en-US" b="1" dirty="0"/>
          </a:p>
          <a:p>
            <a:pPr lvl="1"/>
            <a:r>
              <a:rPr lang="en-US" altLang="en-US" b="1" dirty="0" smtClean="0"/>
              <a:t>Object: </a:t>
            </a:r>
            <a:r>
              <a:rPr lang="en-US" altLang="en-US" dirty="0" smtClean="0"/>
              <a:t>One instance of a class type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r>
              <a:rPr lang="en-US" altLang="en-US" b="1" dirty="0"/>
              <a:t>O</a:t>
            </a:r>
            <a:r>
              <a:rPr lang="en-US" altLang="en-US" b="1" dirty="0" smtClean="0"/>
              <a:t>bject-oriented programming (OOP):</a:t>
            </a:r>
            <a:r>
              <a:rPr lang="en-US" altLang="en-US" dirty="0" smtClean="0"/>
              <a:t> Programs that perform their behavior as interactions between objects.</a:t>
            </a:r>
          </a:p>
          <a:p>
            <a:pPr marL="0" lvl="1" indent="0">
              <a:buNone/>
            </a:pPr>
            <a:endParaRPr lang="en-US" altLang="en-US" dirty="0" smtClean="0"/>
          </a:p>
          <a:p>
            <a:pPr marL="0" lvl="1" indent="0">
              <a:buNone/>
            </a:pPr>
            <a:endParaRPr lang="en-US" altLang="en-US" dirty="0" smtClean="0"/>
          </a:p>
          <a:p>
            <a:pPr lvl="1"/>
            <a:r>
              <a:rPr lang="en-US" altLang="en-US" b="1" dirty="0" smtClean="0"/>
              <a:t>Abstraction:</a:t>
            </a:r>
            <a:r>
              <a:rPr lang="en-US" altLang="en-US" dirty="0" smtClean="0"/>
              <a:t> Separation between concepts and details.</a:t>
            </a:r>
            <a:endParaRPr lang="en-US" altLang="en-US" dirty="0"/>
          </a:p>
        </p:txBody>
      </p:sp>
      <p:pic>
        <p:nvPicPr>
          <p:cNvPr id="71270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324" y="971551"/>
            <a:ext cx="1028700" cy="784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2709" name="Line 5"/>
          <p:cNvSpPr>
            <a:spLocks noChangeShapeType="1"/>
          </p:cNvSpPr>
          <p:nvPr/>
        </p:nvSpPr>
        <p:spPr bwMode="auto">
          <a:xfrm flipH="1">
            <a:off x="7281774" y="1771650"/>
            <a:ext cx="342900" cy="171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2710" name="Line 6"/>
          <p:cNvSpPr>
            <a:spLocks noChangeShapeType="1"/>
          </p:cNvSpPr>
          <p:nvPr/>
        </p:nvSpPr>
        <p:spPr bwMode="auto">
          <a:xfrm>
            <a:off x="7624674" y="177165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2711" name="Line 7"/>
          <p:cNvSpPr>
            <a:spLocks noChangeShapeType="1"/>
          </p:cNvSpPr>
          <p:nvPr/>
        </p:nvSpPr>
        <p:spPr bwMode="auto">
          <a:xfrm>
            <a:off x="7624674" y="1771650"/>
            <a:ext cx="342900" cy="171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6287460" y="1363862"/>
            <a:ext cx="678116" cy="38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732084" y="2382050"/>
            <a:ext cx="159571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15553" r="4843"/>
          <a:stretch/>
        </p:blipFill>
        <p:spPr>
          <a:xfrm>
            <a:off x="6489359" y="1999047"/>
            <a:ext cx="756877" cy="80618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l="15553" r="4843"/>
          <a:stretch/>
        </p:blipFill>
        <p:spPr>
          <a:xfrm>
            <a:off x="7281774" y="1999047"/>
            <a:ext cx="756877" cy="80618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l="15553" r="4843"/>
          <a:stretch/>
        </p:blipFill>
        <p:spPr>
          <a:xfrm>
            <a:off x="8074189" y="1998168"/>
            <a:ext cx="756877" cy="80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12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Classes and objects</a:t>
            </a:r>
            <a:endParaRPr lang="en-US" altLang="en-US" dirty="0"/>
          </a:p>
        </p:txBody>
      </p:sp>
      <p:sp>
        <p:nvSpPr>
          <p:cNvPr id="712707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955675" y="908050"/>
            <a:ext cx="7700963" cy="4009732"/>
          </a:xfrm>
        </p:spPr>
        <p:txBody>
          <a:bodyPr>
            <a:normAutofit/>
          </a:bodyPr>
          <a:lstStyle/>
          <a:p>
            <a:pPr lvl="1"/>
            <a:r>
              <a:rPr lang="en-US" altLang="en-US" b="1" dirty="0" smtClean="0"/>
              <a:t>Class: </a:t>
            </a:r>
            <a:r>
              <a:rPr lang="en-US" altLang="en-US" dirty="0" smtClean="0"/>
              <a:t>Allows us to add new types to the language!                                                         A template for what the type holds and how it works</a:t>
            </a:r>
          </a:p>
          <a:p>
            <a:pPr marL="0" lvl="1" indent="0">
              <a:buNone/>
            </a:pPr>
            <a:endParaRPr lang="en-US" altLang="en-US" b="1" dirty="0" smtClean="0"/>
          </a:p>
          <a:p>
            <a:pPr marL="0" lvl="1" indent="0">
              <a:buNone/>
            </a:pPr>
            <a:endParaRPr lang="en-US" altLang="en-US" b="1" dirty="0"/>
          </a:p>
          <a:p>
            <a:pPr lvl="1"/>
            <a:r>
              <a:rPr lang="en-US" altLang="en-US" b="1" dirty="0" smtClean="0"/>
              <a:t>Object: </a:t>
            </a:r>
            <a:r>
              <a:rPr lang="en-US" altLang="en-US" dirty="0" smtClean="0"/>
              <a:t>One instance of a class type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r>
              <a:rPr lang="en-US" altLang="en-US" b="1" dirty="0"/>
              <a:t>O</a:t>
            </a:r>
            <a:r>
              <a:rPr lang="en-US" altLang="en-US" b="1" dirty="0" smtClean="0"/>
              <a:t>bject-oriented programming (OOP):</a:t>
            </a:r>
            <a:r>
              <a:rPr lang="en-US" altLang="en-US" dirty="0" smtClean="0"/>
              <a:t> Programs that perform their behavior as interactions between objects.</a:t>
            </a:r>
          </a:p>
          <a:p>
            <a:pPr marL="0" lvl="1" indent="0">
              <a:buNone/>
            </a:pPr>
            <a:endParaRPr lang="en-US" altLang="en-US" dirty="0" smtClean="0"/>
          </a:p>
          <a:p>
            <a:pPr marL="0" lvl="1" indent="0">
              <a:buNone/>
            </a:pPr>
            <a:endParaRPr lang="en-US" altLang="en-US" dirty="0" smtClean="0"/>
          </a:p>
          <a:p>
            <a:pPr lvl="1"/>
            <a:r>
              <a:rPr lang="en-US" altLang="en-US" b="1" dirty="0" smtClean="0"/>
              <a:t>Abstraction:</a:t>
            </a:r>
            <a:r>
              <a:rPr lang="en-US" altLang="en-US" dirty="0" smtClean="0"/>
              <a:t> Separation between concepts and details.</a:t>
            </a:r>
            <a:endParaRPr lang="en-US" altLang="en-US" dirty="0"/>
          </a:p>
        </p:txBody>
      </p:sp>
      <p:pic>
        <p:nvPicPr>
          <p:cNvPr id="71270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324" y="971551"/>
            <a:ext cx="1028700" cy="784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2709" name="Line 5"/>
          <p:cNvSpPr>
            <a:spLocks noChangeShapeType="1"/>
          </p:cNvSpPr>
          <p:nvPr/>
        </p:nvSpPr>
        <p:spPr bwMode="auto">
          <a:xfrm flipH="1">
            <a:off x="7281774" y="1771650"/>
            <a:ext cx="342900" cy="171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2710" name="Line 6"/>
          <p:cNvSpPr>
            <a:spLocks noChangeShapeType="1"/>
          </p:cNvSpPr>
          <p:nvPr/>
        </p:nvSpPr>
        <p:spPr bwMode="auto">
          <a:xfrm>
            <a:off x="7624674" y="177165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2711" name="Line 7"/>
          <p:cNvSpPr>
            <a:spLocks noChangeShapeType="1"/>
          </p:cNvSpPr>
          <p:nvPr/>
        </p:nvSpPr>
        <p:spPr bwMode="auto">
          <a:xfrm>
            <a:off x="7624674" y="1771650"/>
            <a:ext cx="342900" cy="171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6287460" y="1363862"/>
            <a:ext cx="678116" cy="38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732084" y="2382050"/>
            <a:ext cx="159571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15553" r="4843"/>
          <a:stretch/>
        </p:blipFill>
        <p:spPr>
          <a:xfrm>
            <a:off x="6489359" y="1999047"/>
            <a:ext cx="756877" cy="80618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l="15553" r="4843"/>
          <a:stretch/>
        </p:blipFill>
        <p:spPr>
          <a:xfrm>
            <a:off x="7281774" y="1999047"/>
            <a:ext cx="756877" cy="80618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l="15553" r="4843"/>
          <a:stretch/>
        </p:blipFill>
        <p:spPr>
          <a:xfrm>
            <a:off x="8074189" y="1998168"/>
            <a:ext cx="756877" cy="80618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493903" y="1188602"/>
            <a:ext cx="125436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en-US" dirty="0" err="1" smtClean="0">
                <a:latin typeface="Consolas" panose="020B0609020204030204" pitchFamily="49" charset="0"/>
              </a:rPr>
              <a:t>vector.h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871372" y="2661766"/>
            <a:ext cx="1254369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en-US" sz="1100" dirty="0" smtClean="0">
                <a:latin typeface="Consolas" panose="020B0609020204030204" pitchFamily="49" charset="0"/>
              </a:rPr>
              <a:t>Vector&lt;</a:t>
            </a:r>
            <a:r>
              <a:rPr lang="en-US" altLang="en-US" sz="1100" dirty="0" err="1" smtClean="0">
                <a:latin typeface="Consolas" panose="020B0609020204030204" pitchFamily="49" charset="0"/>
              </a:rPr>
              <a:t>int</a:t>
            </a:r>
            <a:r>
              <a:rPr lang="en-US" altLang="en-US" sz="1100" dirty="0" smtClean="0">
                <a:latin typeface="Consolas" panose="020B0609020204030204" pitchFamily="49" charset="0"/>
              </a:rPr>
              <a:t>&gt; a;</a:t>
            </a:r>
            <a:endParaRPr lang="en-US" sz="1100" dirty="0">
              <a:latin typeface="Consolas" panose="020B0609020204030204" pitchFamily="49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997489" y="2279965"/>
            <a:ext cx="1505650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en-US" sz="1100" dirty="0" smtClean="0">
                <a:latin typeface="Consolas" panose="020B0609020204030204" pitchFamily="49" charset="0"/>
              </a:rPr>
              <a:t>Vector&lt;double&gt; b;</a:t>
            </a:r>
            <a:endParaRPr lang="en-US" sz="1100" dirty="0">
              <a:latin typeface="Consolas" panose="020B0609020204030204" pitchFamily="49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850968" y="2671904"/>
            <a:ext cx="1254369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en-US" sz="1100" dirty="0" smtClean="0">
                <a:latin typeface="Consolas" panose="020B0609020204030204" pitchFamily="49" charset="0"/>
              </a:rPr>
              <a:t>Vector&lt;</a:t>
            </a:r>
            <a:r>
              <a:rPr lang="en-US" altLang="en-US" sz="1100" dirty="0" err="1" smtClean="0">
                <a:latin typeface="Consolas" panose="020B0609020204030204" pitchFamily="49" charset="0"/>
              </a:rPr>
              <a:t>int</a:t>
            </a:r>
            <a:r>
              <a:rPr lang="en-US" altLang="en-US" sz="1100" dirty="0" smtClean="0">
                <a:latin typeface="Consolas" panose="020B0609020204030204" pitchFamily="49" charset="0"/>
              </a:rPr>
              <a:t>&gt; c;</a:t>
            </a:r>
            <a:endParaRPr lang="en-US" sz="11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99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Elements of a class</a:t>
            </a:r>
            <a:endParaRPr lang="en-US" altLang="en-US"/>
          </a:p>
        </p:txBody>
      </p:sp>
      <p:sp>
        <p:nvSpPr>
          <p:cNvPr id="714755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955675" y="1233286"/>
            <a:ext cx="7700963" cy="3433963"/>
          </a:xfrm>
        </p:spPr>
        <p:txBody>
          <a:bodyPr>
            <a:normAutofit/>
          </a:bodyPr>
          <a:lstStyle/>
          <a:p>
            <a:r>
              <a:rPr lang="en-US" altLang="en-US" b="1" dirty="0">
                <a:solidFill>
                  <a:schemeClr val="bg2"/>
                </a:solidFill>
              </a:rPr>
              <a:t>M</a:t>
            </a:r>
            <a:r>
              <a:rPr lang="en-US" altLang="en-US" b="1" dirty="0" smtClean="0">
                <a:solidFill>
                  <a:schemeClr val="bg2"/>
                </a:solidFill>
              </a:rPr>
              <a:t>ember variables:</a:t>
            </a:r>
            <a:r>
              <a:rPr lang="en-US" altLang="en-US" dirty="0" smtClean="0"/>
              <a:t> </a:t>
            </a:r>
            <a:r>
              <a:rPr lang="en-US" altLang="en-US" b="1" dirty="0" smtClean="0"/>
              <a:t>State</a:t>
            </a:r>
            <a:r>
              <a:rPr lang="en-US" altLang="en-US" dirty="0" smtClean="0"/>
              <a:t> inside each object</a:t>
            </a:r>
          </a:p>
          <a:p>
            <a:pPr lvl="1"/>
            <a:r>
              <a:rPr lang="en-US" altLang="en-US" dirty="0" smtClean="0"/>
              <a:t>Also called "instance variables" or "fields"</a:t>
            </a:r>
          </a:p>
          <a:p>
            <a:pPr lvl="1"/>
            <a:r>
              <a:rPr lang="en-US" altLang="en-US" dirty="0" smtClean="0"/>
              <a:t>Each object has a copy of each member variable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r>
              <a:rPr lang="en-US" altLang="en-US" b="1" dirty="0">
                <a:solidFill>
                  <a:schemeClr val="bg2"/>
                </a:solidFill>
              </a:rPr>
              <a:t>Member functions: </a:t>
            </a:r>
            <a:r>
              <a:rPr lang="en-US" altLang="en-US" b="1" dirty="0" smtClean="0"/>
              <a:t>Behavior</a:t>
            </a:r>
            <a:r>
              <a:rPr lang="en-US" altLang="en-US" dirty="0" smtClean="0"/>
              <a:t> each object can perform</a:t>
            </a:r>
          </a:p>
          <a:p>
            <a:pPr lvl="1"/>
            <a:r>
              <a:rPr lang="en-US" altLang="en-US" dirty="0" smtClean="0"/>
              <a:t>Also called "methods"</a:t>
            </a:r>
          </a:p>
          <a:p>
            <a:pPr lvl="1"/>
            <a:r>
              <a:rPr lang="en-US" altLang="en-US" dirty="0" smtClean="0"/>
              <a:t>The method can interact with the data inside that object</a:t>
            </a:r>
          </a:p>
          <a:p>
            <a:pPr lvl="1"/>
            <a:endParaRPr lang="en-US" altLang="en-US" dirty="0" smtClean="0"/>
          </a:p>
          <a:p>
            <a:pPr marL="0" lvl="1" indent="0">
              <a:buNone/>
            </a:pPr>
            <a:endParaRPr lang="en-US" alt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5830277" y="4837723"/>
            <a:ext cx="1047261" cy="30577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830277" y="4837723"/>
            <a:ext cx="1047261" cy="30577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77538" y="4849446"/>
            <a:ext cx="785325" cy="30577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662863" y="4849446"/>
            <a:ext cx="840275" cy="29356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503139" y="4837234"/>
            <a:ext cx="640862" cy="30015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91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Abstraction: Interface vs. code</a:t>
            </a:r>
            <a:endParaRPr lang="en-US" altLang="en-US" dirty="0"/>
          </a:p>
        </p:txBody>
      </p:sp>
      <p:sp>
        <p:nvSpPr>
          <p:cNvPr id="715779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955675" y="908050"/>
            <a:ext cx="7700963" cy="3759200"/>
          </a:xfrm>
        </p:spPr>
        <p:txBody>
          <a:bodyPr/>
          <a:lstStyle/>
          <a:p>
            <a:r>
              <a:rPr lang="en-US" altLang="en-US" dirty="0" smtClean="0"/>
              <a:t>C++ separates classes into two kinds of code files:</a:t>
            </a:r>
          </a:p>
          <a:p>
            <a:pPr lvl="1"/>
            <a:r>
              <a:rPr lang="en-US" altLang="en-US" dirty="0" smtClean="0"/>
              <a:t>	.h:		A "header" file containing the interface (declarations)</a:t>
            </a:r>
          </a:p>
          <a:p>
            <a:pPr lvl="1"/>
            <a:r>
              <a:rPr lang="en-US" altLang="en-US" dirty="0" smtClean="0"/>
              <a:t>	.</a:t>
            </a:r>
            <a:r>
              <a:rPr lang="en-US" altLang="en-US" dirty="0" err="1" smtClean="0"/>
              <a:t>cpp</a:t>
            </a:r>
            <a:r>
              <a:rPr lang="en-US" altLang="en-US" dirty="0" smtClean="0"/>
              <a:t>:	A "source" file containing definitions (method bodies)</a:t>
            </a:r>
          </a:p>
          <a:p>
            <a:pPr lvl="2"/>
            <a:endParaRPr lang="en-US" altLang="en-US" dirty="0" smtClean="0"/>
          </a:p>
          <a:p>
            <a:pPr lvl="2"/>
            <a:r>
              <a:rPr lang="en-US" altLang="en-US" dirty="0" smtClean="0"/>
              <a:t>class Foo  =&gt;  </a:t>
            </a:r>
            <a:r>
              <a:rPr lang="en-US" altLang="en-US" b="1" dirty="0" smtClean="0"/>
              <a:t>must write both </a:t>
            </a:r>
            <a:r>
              <a:rPr lang="en-US" altLang="en-US" b="1" dirty="0" err="1" smtClean="0">
                <a:latin typeface="Consolas" panose="020B0609020204030204" pitchFamily="49" charset="0"/>
              </a:rPr>
              <a:t>foo.h</a:t>
            </a:r>
            <a:r>
              <a:rPr lang="en-US" altLang="en-US" b="1" dirty="0" smtClean="0"/>
              <a:t> and </a:t>
            </a:r>
            <a:r>
              <a:rPr lang="en-US" altLang="en-US" b="1" dirty="0" smtClean="0">
                <a:latin typeface="Consolas" panose="020B0609020204030204" pitchFamily="49" charset="0"/>
              </a:rPr>
              <a:t>foo.cpp</a:t>
            </a:r>
          </a:p>
          <a:p>
            <a:pPr lvl="1"/>
            <a:endParaRPr lang="en-US" altLang="en-US" dirty="0" smtClean="0"/>
          </a:p>
          <a:p>
            <a:r>
              <a:rPr lang="en-US" altLang="en-US" dirty="0" smtClean="0"/>
              <a:t>The content of .h files is #included inside .</a:t>
            </a:r>
            <a:r>
              <a:rPr lang="en-US" altLang="en-US" dirty="0" err="1" smtClean="0"/>
              <a:t>cpp</a:t>
            </a:r>
            <a:r>
              <a:rPr lang="en-US" altLang="en-US" dirty="0" smtClean="0"/>
              <a:t> files</a:t>
            </a:r>
          </a:p>
          <a:p>
            <a:pPr lvl="1"/>
            <a:r>
              <a:rPr lang="en-US" altLang="en-US" dirty="0" smtClean="0"/>
              <a:t>Makes them aware of the blueprint plans for the class and its members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0964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Abstraction: Interface vs. code</a:t>
            </a:r>
            <a:endParaRPr lang="en-US" altLang="en-US" dirty="0"/>
          </a:p>
        </p:txBody>
      </p:sp>
      <p:sp>
        <p:nvSpPr>
          <p:cNvPr id="715779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955675" y="908050"/>
            <a:ext cx="7700963" cy="3759200"/>
          </a:xfrm>
        </p:spPr>
        <p:txBody>
          <a:bodyPr/>
          <a:lstStyle/>
          <a:p>
            <a:r>
              <a:rPr lang="en-US" altLang="en-US" dirty="0" smtClean="0"/>
              <a:t>C++ separates classes into two kinds of code files:</a:t>
            </a:r>
          </a:p>
          <a:p>
            <a:pPr lvl="1"/>
            <a:r>
              <a:rPr lang="en-US" altLang="en-US" dirty="0" smtClean="0"/>
              <a:t>	.h:		A "header" file containing the interface (declarations)</a:t>
            </a:r>
          </a:p>
          <a:p>
            <a:pPr lvl="1"/>
            <a:r>
              <a:rPr lang="en-US" altLang="en-US" dirty="0" smtClean="0"/>
              <a:t>	.</a:t>
            </a:r>
            <a:r>
              <a:rPr lang="en-US" altLang="en-US" dirty="0" err="1" smtClean="0"/>
              <a:t>cpp</a:t>
            </a:r>
            <a:r>
              <a:rPr lang="en-US" altLang="en-US" dirty="0" smtClean="0"/>
              <a:t>:	A "source" file containing definitions (method bodies)</a:t>
            </a:r>
          </a:p>
          <a:p>
            <a:pPr lvl="2"/>
            <a:endParaRPr lang="en-US" altLang="en-US" dirty="0" smtClean="0"/>
          </a:p>
          <a:p>
            <a:pPr lvl="2"/>
            <a:r>
              <a:rPr lang="en-US" altLang="en-US" dirty="0" smtClean="0"/>
              <a:t>class Foo  =&gt;  </a:t>
            </a:r>
            <a:r>
              <a:rPr lang="en-US" altLang="en-US" b="1" dirty="0" smtClean="0"/>
              <a:t>must write both </a:t>
            </a:r>
            <a:r>
              <a:rPr lang="en-US" altLang="en-US" b="1" dirty="0" err="1" smtClean="0">
                <a:latin typeface="Consolas" panose="020B0609020204030204" pitchFamily="49" charset="0"/>
              </a:rPr>
              <a:t>foo.h</a:t>
            </a:r>
            <a:r>
              <a:rPr lang="en-US" altLang="en-US" b="1" dirty="0" smtClean="0"/>
              <a:t> and </a:t>
            </a:r>
            <a:r>
              <a:rPr lang="en-US" altLang="en-US" b="1" dirty="0" smtClean="0">
                <a:latin typeface="Consolas" panose="020B0609020204030204" pitchFamily="49" charset="0"/>
              </a:rPr>
              <a:t>foo.cpp</a:t>
            </a:r>
          </a:p>
          <a:p>
            <a:pPr lvl="1"/>
            <a:endParaRPr lang="en-US" altLang="en-US" dirty="0" smtClean="0"/>
          </a:p>
          <a:p>
            <a:r>
              <a:rPr lang="en-US" altLang="en-US" dirty="0" smtClean="0"/>
              <a:t>The content of .h files is #included inside .</a:t>
            </a:r>
            <a:r>
              <a:rPr lang="en-US" altLang="en-US" dirty="0" err="1" smtClean="0"/>
              <a:t>cpp</a:t>
            </a:r>
            <a:r>
              <a:rPr lang="en-US" altLang="en-US" dirty="0" smtClean="0"/>
              <a:t> files</a:t>
            </a:r>
          </a:p>
          <a:p>
            <a:pPr lvl="1"/>
            <a:r>
              <a:rPr lang="en-US" altLang="en-US" dirty="0" smtClean="0"/>
              <a:t>Makes them aware of the blueprint plans for the class and its members</a:t>
            </a:r>
            <a:endParaRPr lang="en-US" altLang="en-US" dirty="0"/>
          </a:p>
        </p:txBody>
      </p:sp>
      <p:sp>
        <p:nvSpPr>
          <p:cNvPr id="2" name="Rectangular Callout 1"/>
          <p:cNvSpPr/>
          <p:nvPr/>
        </p:nvSpPr>
        <p:spPr>
          <a:xfrm>
            <a:off x="5559399" y="119103"/>
            <a:ext cx="3319502" cy="1038768"/>
          </a:xfrm>
          <a:prstGeom prst="wedgeRectCallout">
            <a:avLst>
              <a:gd name="adj1" fmla="val -35104"/>
              <a:gd name="adj2" fmla="val 6730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Essentially a collection of function prototypes for the class methods (among other things)</a:t>
            </a:r>
            <a:endParaRPr lang="en-US" dirty="0"/>
          </a:p>
        </p:txBody>
      </p:sp>
      <p:sp>
        <p:nvSpPr>
          <p:cNvPr id="14" name="Rectangular Callout 13"/>
          <p:cNvSpPr/>
          <p:nvPr/>
        </p:nvSpPr>
        <p:spPr>
          <a:xfrm>
            <a:off x="6254819" y="2146408"/>
            <a:ext cx="2449910" cy="823471"/>
          </a:xfrm>
          <a:prstGeom prst="wedgeRectCallout">
            <a:avLst>
              <a:gd name="adj1" fmla="val -36515"/>
              <a:gd name="adj2" fmla="val -7619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 actual function definitions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986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C++ Class Implementation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How to actually do this!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346576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declaration (.h)</a:t>
            </a:r>
            <a:endParaRPr lang="en-US" altLang="en-US"/>
          </a:p>
        </p:txBody>
      </p:sp>
      <p:sp>
        <p:nvSpPr>
          <p:cNvPr id="716803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948776" y="890434"/>
            <a:ext cx="7700963" cy="3864231"/>
          </a:xfrm>
        </p:spPr>
        <p:txBody>
          <a:bodyPr>
            <a:noAutofit/>
          </a:bodyPr>
          <a:lstStyle/>
          <a:p>
            <a:pPr marL="0" lvl="1" indent="0">
              <a:buNone/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#</a:t>
            </a:r>
            <a:r>
              <a:rPr lang="en-US" altLang="en-US" sz="12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ifndef</a:t>
            </a: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 _</a:t>
            </a:r>
            <a:r>
              <a:rPr lang="en-US" altLang="en-US" sz="12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classname_h</a:t>
            </a:r>
            <a:endParaRPr lang="en-US" altLang="en-US" sz="12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</a:endParaRPr>
          </a:p>
          <a:p>
            <a:pPr marL="0" lvl="1" indent="0">
              <a:buNone/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#define _</a:t>
            </a:r>
            <a:r>
              <a:rPr lang="en-US" altLang="en-US" sz="12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classname_h</a:t>
            </a:r>
            <a:endParaRPr lang="en-US" altLang="en-US" sz="12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</a:endParaRPr>
          </a:p>
          <a:p>
            <a:pPr marL="0" lvl="1" indent="0">
              <a:buNone/>
            </a:pPr>
            <a:endParaRPr lang="en-US" altLang="en-US" sz="1200" dirty="0" smtClean="0">
              <a:latin typeface="Consolas" panose="020B0609020204030204" pitchFamily="49" charset="0"/>
            </a:endParaRPr>
          </a:p>
          <a:p>
            <a:pPr marL="0" lvl="1" indent="0">
              <a:buNone/>
            </a:pPr>
            <a:r>
              <a:rPr lang="en-US" altLang="en-US" sz="12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class </a:t>
            </a:r>
            <a:r>
              <a:rPr lang="en-US" altLang="en-US" sz="1200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ClassName</a:t>
            </a:r>
            <a:r>
              <a:rPr lang="en-US" altLang="en-US" sz="12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{</a:t>
            </a:r>
          </a:p>
          <a:p>
            <a:pPr marL="0" lvl="1" indent="0">
              <a:buNone/>
            </a:pPr>
            <a:r>
              <a:rPr lang="en-US" altLang="en-US" sz="12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public:                          </a:t>
            </a:r>
            <a:r>
              <a:rPr lang="en-US" altLang="en-US" sz="1200" dirty="0">
                <a:solidFill>
                  <a:srgbClr val="00B050"/>
                </a:solidFill>
                <a:latin typeface="Consolas" panose="020B0609020204030204" pitchFamily="49" charset="0"/>
              </a:rPr>
              <a:t>// in </a:t>
            </a:r>
            <a:r>
              <a:rPr lang="en-US" altLang="en-US" sz="1200" dirty="0" err="1">
                <a:solidFill>
                  <a:srgbClr val="00B050"/>
                </a:solidFill>
                <a:latin typeface="Consolas" panose="020B0609020204030204" pitchFamily="49" charset="0"/>
              </a:rPr>
              <a:t>ClassName.h</a:t>
            </a:r>
            <a:endParaRPr lang="en-US" altLang="en-US" sz="1200" dirty="0">
              <a:solidFill>
                <a:srgbClr val="00B050"/>
              </a:solidFill>
              <a:latin typeface="Consolas" panose="020B0609020204030204" pitchFamily="49" charset="0"/>
            </a:endParaRPr>
          </a:p>
          <a:p>
            <a:pPr marL="0" lvl="1" indent="0">
              <a:buNone/>
            </a:pPr>
            <a:r>
              <a:rPr lang="en-US" altLang="en-US" sz="1200" dirty="0" smtClean="0">
                <a:latin typeface="Consolas" panose="020B0609020204030204" pitchFamily="49" charset="0"/>
              </a:rPr>
              <a:t>    </a:t>
            </a:r>
            <a:r>
              <a:rPr lang="en-US" altLang="en-US" sz="1200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ClassName</a:t>
            </a:r>
            <a:r>
              <a:rPr lang="en-US" altLang="en-US" sz="12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(parameters);       </a:t>
            </a:r>
            <a:r>
              <a:rPr lang="en-US" altLang="en-US" sz="1200" dirty="0">
                <a:solidFill>
                  <a:srgbClr val="00B050"/>
                </a:solidFill>
                <a:latin typeface="Consolas" panose="020B0609020204030204" pitchFamily="49" charset="0"/>
              </a:rPr>
              <a:t>// constructor</a:t>
            </a:r>
          </a:p>
          <a:p>
            <a:pPr marL="0" lvl="1" indent="0">
              <a:buNone/>
            </a:pPr>
            <a:endParaRPr lang="en-US" altLang="en-US" sz="1200" dirty="0" smtClean="0">
              <a:latin typeface="Consolas" panose="020B0609020204030204" pitchFamily="49" charset="0"/>
            </a:endParaRPr>
          </a:p>
          <a:p>
            <a:pPr marL="0" lvl="1" indent="0">
              <a:buNone/>
            </a:pPr>
            <a:r>
              <a:rPr lang="en-US" altLang="en-US" sz="1200" dirty="0" smtClean="0">
                <a:latin typeface="Consolas" panose="020B0609020204030204" pitchFamily="49" charset="0"/>
              </a:rPr>
              <a:t>    </a:t>
            </a:r>
            <a:r>
              <a:rPr lang="en-US" altLang="en-US" sz="1200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returnType</a:t>
            </a:r>
            <a:r>
              <a:rPr lang="en-US" altLang="en-US" sz="12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name(parameters); </a:t>
            </a:r>
            <a:r>
              <a:rPr lang="en-US" altLang="en-US" sz="1200" dirty="0">
                <a:solidFill>
                  <a:srgbClr val="00B050"/>
                </a:solidFill>
                <a:latin typeface="Consolas" panose="020B0609020204030204" pitchFamily="49" charset="0"/>
              </a:rPr>
              <a:t>// member functions</a:t>
            </a:r>
          </a:p>
          <a:p>
            <a:pPr marL="0" lvl="1" indent="0">
              <a:buNone/>
            </a:pPr>
            <a:r>
              <a:rPr lang="en-US" altLang="en-US" sz="1200" dirty="0" smtClean="0">
                <a:latin typeface="Consolas" panose="020B0609020204030204" pitchFamily="49" charset="0"/>
              </a:rPr>
              <a:t>    </a:t>
            </a:r>
            <a:r>
              <a:rPr lang="en-US" altLang="en-US" sz="1200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returnType</a:t>
            </a:r>
            <a:r>
              <a:rPr lang="en-US" altLang="en-US" sz="12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name(parameters); </a:t>
            </a:r>
            <a:r>
              <a:rPr lang="en-US" altLang="en-US" sz="1200" dirty="0">
                <a:solidFill>
                  <a:srgbClr val="00B050"/>
                </a:solidFill>
                <a:latin typeface="Consolas" panose="020B0609020204030204" pitchFamily="49" charset="0"/>
              </a:rPr>
              <a:t>// (behavior inside</a:t>
            </a:r>
          </a:p>
          <a:p>
            <a:pPr marL="0" lvl="1" indent="0">
              <a:buNone/>
            </a:pPr>
            <a:r>
              <a:rPr lang="en-US" altLang="en-US" sz="1200" dirty="0" smtClean="0">
                <a:latin typeface="Consolas" panose="020B0609020204030204" pitchFamily="49" charset="0"/>
              </a:rPr>
              <a:t>    </a:t>
            </a:r>
            <a:r>
              <a:rPr lang="en-US" altLang="en-US" sz="1200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returnType</a:t>
            </a:r>
            <a:r>
              <a:rPr lang="en-US" altLang="en-US" sz="12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name(parameters); </a:t>
            </a:r>
            <a:r>
              <a:rPr lang="en-US" altLang="en-US" sz="1200" dirty="0">
                <a:solidFill>
                  <a:srgbClr val="00B050"/>
                </a:solidFill>
                <a:latin typeface="Consolas" panose="020B0609020204030204" pitchFamily="49" charset="0"/>
              </a:rPr>
              <a:t>//  each object)</a:t>
            </a:r>
          </a:p>
          <a:p>
            <a:pPr marL="0" lvl="1" indent="0">
              <a:buNone/>
            </a:pPr>
            <a:endParaRPr lang="en-US" altLang="en-US" sz="1200" dirty="0" smtClean="0">
              <a:latin typeface="Consolas" panose="020B0609020204030204" pitchFamily="49" charset="0"/>
            </a:endParaRPr>
          </a:p>
          <a:p>
            <a:pPr marL="0" lvl="1" indent="0">
              <a:buNone/>
            </a:pPr>
            <a:r>
              <a:rPr lang="en-US" altLang="en-US" sz="12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private:</a:t>
            </a:r>
          </a:p>
          <a:p>
            <a:pPr marL="0" lvl="1" indent="0">
              <a:buNone/>
            </a:pPr>
            <a:r>
              <a:rPr lang="en-US" altLang="en-US" sz="12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type _name;</a:t>
            </a:r>
            <a:r>
              <a:rPr lang="en-US" altLang="en-US" sz="1200" dirty="0" smtClean="0">
                <a:latin typeface="Consolas" panose="020B0609020204030204" pitchFamily="49" charset="0"/>
              </a:rPr>
              <a:t>     </a:t>
            </a:r>
            <a:r>
              <a:rPr lang="en-US" altLang="en-US" sz="1200" dirty="0">
                <a:solidFill>
                  <a:srgbClr val="00B050"/>
                </a:solidFill>
                <a:latin typeface="Consolas" panose="020B0609020204030204" pitchFamily="49" charset="0"/>
              </a:rPr>
              <a:t>// member variables</a:t>
            </a:r>
          </a:p>
          <a:p>
            <a:pPr marL="0" lvl="1" indent="0">
              <a:buNone/>
            </a:pPr>
            <a:r>
              <a:rPr lang="en-US" altLang="en-US" sz="1200" dirty="0" smtClean="0">
                <a:latin typeface="Consolas" panose="020B0609020204030204" pitchFamily="49" charset="0"/>
              </a:rPr>
              <a:t>    </a:t>
            </a:r>
            <a:r>
              <a:rPr lang="en-US" altLang="en-US" sz="12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type _name;     </a:t>
            </a:r>
            <a:r>
              <a:rPr lang="en-US" altLang="en-US" sz="1200" dirty="0" smtClean="0">
                <a:solidFill>
                  <a:srgbClr val="00B050"/>
                </a:solidFill>
                <a:latin typeface="Consolas" panose="020B0609020204030204" pitchFamily="49" charset="0"/>
              </a:rPr>
              <a:t>// (data inside each object)</a:t>
            </a:r>
          </a:p>
          <a:p>
            <a:pPr marL="0" lvl="1" indent="0">
              <a:buNone/>
            </a:pPr>
            <a:r>
              <a:rPr lang="en-US" altLang="en-US" sz="12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};</a:t>
            </a:r>
          </a:p>
          <a:p>
            <a:pPr marL="0" lvl="1" indent="0">
              <a:buNone/>
            </a:pPr>
            <a:endParaRPr lang="en-US" altLang="en-US" sz="1200" dirty="0" smtClean="0">
              <a:latin typeface="Consolas" panose="020B0609020204030204" pitchFamily="49" charset="0"/>
            </a:endParaRPr>
          </a:p>
          <a:p>
            <a:pPr marL="0" lvl="1" indent="0">
              <a:buNone/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#</a:t>
            </a:r>
            <a:r>
              <a:rPr lang="en-US" altLang="en-US" sz="12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endif</a:t>
            </a:r>
            <a:endParaRPr lang="en-US" altLang="en-US" sz="12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716804" name="Line 4"/>
          <p:cNvSpPr>
            <a:spLocks noChangeShapeType="1"/>
          </p:cNvSpPr>
          <p:nvPr/>
        </p:nvSpPr>
        <p:spPr bwMode="auto">
          <a:xfrm flipH="1">
            <a:off x="1191023" y="4037959"/>
            <a:ext cx="4852669" cy="8795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6805" name="Text Box 5"/>
          <p:cNvSpPr txBox="1">
            <a:spLocks noChangeArrowheads="1"/>
          </p:cNvSpPr>
          <p:nvPr/>
        </p:nvSpPr>
        <p:spPr bwMode="auto">
          <a:xfrm>
            <a:off x="6043693" y="3559645"/>
            <a:ext cx="251709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altLang="en-US" b="1" i="1" dirty="0">
                <a:solidFill>
                  <a:schemeClr val="bg2"/>
                </a:solidFill>
                <a:latin typeface="Calibri" panose="020F0502020204030204" pitchFamily="34" charset="0"/>
              </a:rPr>
              <a:t>IMPORTANT: </a:t>
            </a:r>
            <a:r>
              <a:rPr lang="en-US" altLang="en-US" i="1" dirty="0">
                <a:solidFill>
                  <a:schemeClr val="bg2"/>
                </a:solidFill>
                <a:latin typeface="Calibri" panose="020F0502020204030204" pitchFamily="34" charset="0"/>
              </a:rPr>
              <a:t>must put a semicolon at end of class declaration</a:t>
            </a:r>
          </a:p>
        </p:txBody>
      </p:sp>
      <p:sp>
        <p:nvSpPr>
          <p:cNvPr id="716806" name="Text Box 6"/>
          <p:cNvSpPr txBox="1">
            <a:spLocks noChangeArrowheads="1"/>
          </p:cNvSpPr>
          <p:nvPr/>
        </p:nvSpPr>
        <p:spPr bwMode="auto">
          <a:xfrm>
            <a:off x="6043693" y="1637321"/>
            <a:ext cx="2896883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altLang="en-US" sz="1400" i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This C++ detail provides protection </a:t>
            </a:r>
            <a:r>
              <a:rPr lang="en-US" altLang="en-US" sz="14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in case multiple .</a:t>
            </a:r>
            <a:r>
              <a:rPr lang="en-US" altLang="en-US" sz="1400" i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cpp</a:t>
            </a:r>
            <a:r>
              <a:rPr lang="en-US" altLang="en-US" sz="14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400" i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files include </a:t>
            </a:r>
            <a:r>
              <a:rPr lang="en-US" altLang="en-US" sz="14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this .h, so that its </a:t>
            </a:r>
            <a:r>
              <a:rPr lang="en-US" altLang="en-US" sz="1400" i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contents won't </a:t>
            </a:r>
            <a:r>
              <a:rPr lang="en-US" altLang="en-US" sz="14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get declared twice</a:t>
            </a:r>
          </a:p>
        </p:txBody>
      </p:sp>
      <p:sp>
        <p:nvSpPr>
          <p:cNvPr id="716807" name="Line 7"/>
          <p:cNvSpPr>
            <a:spLocks noChangeShapeType="1"/>
          </p:cNvSpPr>
          <p:nvPr/>
        </p:nvSpPr>
        <p:spPr bwMode="auto">
          <a:xfrm flipH="1" flipV="1">
            <a:off x="2777776" y="1148761"/>
            <a:ext cx="3265916" cy="94513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37560" y="890434"/>
            <a:ext cx="4963885" cy="3781457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H="1">
            <a:off x="1579068" y="2093898"/>
            <a:ext cx="4464624" cy="243583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995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04" grpId="0" animBg="1"/>
      <p:bldP spid="716805" grpId="0"/>
      <p:bldP spid="716806" grpId="0"/>
      <p:bldP spid="716807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example (v1)</a:t>
            </a:r>
            <a:endParaRPr lang="en-US" altLang="en-US"/>
          </a:p>
        </p:txBody>
      </p:sp>
      <p:sp>
        <p:nvSpPr>
          <p:cNvPr id="717827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955675" y="908050"/>
            <a:ext cx="5399021" cy="4124992"/>
          </a:xfrm>
        </p:spPr>
        <p:txBody>
          <a:bodyPr>
            <a:normAutofit fontScale="77500" lnSpcReduction="20000"/>
          </a:bodyPr>
          <a:lstStyle/>
          <a:p>
            <a:pPr marL="0" lvl="1" indent="0">
              <a:buNone/>
            </a:pPr>
            <a:r>
              <a:rPr lang="en-US" altLang="en-US" dirty="0" smtClean="0">
                <a:solidFill>
                  <a:srgbClr val="00B050"/>
                </a:solidFill>
                <a:latin typeface="Consolas" panose="020B0609020204030204" pitchFamily="49" charset="0"/>
              </a:rPr>
              <a:t>// </a:t>
            </a:r>
            <a:r>
              <a:rPr lang="en-US" altLang="en-US" dirty="0" err="1" smtClean="0">
                <a:solidFill>
                  <a:srgbClr val="00B050"/>
                </a:solidFill>
                <a:latin typeface="Consolas" panose="020B0609020204030204" pitchFamily="49" charset="0"/>
              </a:rPr>
              <a:t>BankAccount.h</a:t>
            </a:r>
            <a:endParaRPr lang="en-US" altLang="en-US" dirty="0" smtClean="0">
              <a:solidFill>
                <a:srgbClr val="00B050"/>
              </a:solidFill>
              <a:latin typeface="Consolas" panose="020B0609020204030204" pitchFamily="49" charset="0"/>
            </a:endParaRPr>
          </a:p>
          <a:p>
            <a:pPr marL="0" lvl="1" indent="0"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#</a:t>
            </a:r>
            <a:r>
              <a:rPr lang="en-US" altLang="en-US" dirty="0" err="1" smtClean="0">
                <a:latin typeface="Consolas" panose="020B0609020204030204" pitchFamily="49" charset="0"/>
              </a:rPr>
              <a:t>ifndef</a:t>
            </a:r>
            <a:r>
              <a:rPr lang="en-US" altLang="en-US" dirty="0" smtClean="0">
                <a:latin typeface="Consolas" panose="020B0609020204030204" pitchFamily="49" charset="0"/>
              </a:rPr>
              <a:t> _</a:t>
            </a:r>
            <a:r>
              <a:rPr lang="en-US" altLang="en-US" dirty="0" err="1" smtClean="0">
                <a:latin typeface="Consolas" panose="020B0609020204030204" pitchFamily="49" charset="0"/>
              </a:rPr>
              <a:t>bankaccount_h</a:t>
            </a:r>
            <a:endParaRPr lang="en-US" altLang="en-US" dirty="0" smtClean="0">
              <a:latin typeface="Consolas" panose="020B0609020204030204" pitchFamily="49" charset="0"/>
            </a:endParaRP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#define _</a:t>
            </a:r>
            <a:r>
              <a:rPr lang="en-US" altLang="en-US" dirty="0" err="1" smtClean="0">
                <a:latin typeface="Consolas" panose="020B0609020204030204" pitchFamily="49" charset="0"/>
              </a:rPr>
              <a:t>bankaccount_h</a:t>
            </a:r>
            <a:endParaRPr lang="en-US" altLang="en-US" dirty="0" smtClean="0">
              <a:latin typeface="Consolas" panose="020B0609020204030204" pitchFamily="49" charset="0"/>
            </a:endParaRPr>
          </a:p>
          <a:p>
            <a:pPr marL="0" lvl="1" indent="0"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class </a:t>
            </a:r>
            <a:r>
              <a:rPr lang="en-US" altLang="en-US" dirty="0" err="1" smtClean="0">
                <a:latin typeface="Consolas" panose="020B0609020204030204" pitchFamily="49" charset="0"/>
              </a:rPr>
              <a:t>BankAccount</a:t>
            </a:r>
            <a:r>
              <a:rPr lang="en-US" altLang="en-US" dirty="0" smtClean="0">
                <a:latin typeface="Consolas" panose="020B0609020204030204" pitchFamily="49" charset="0"/>
              </a:rPr>
              <a:t> {             </a:t>
            </a: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public:</a:t>
            </a: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   </a:t>
            </a:r>
            <a:r>
              <a:rPr lang="en-US" altLang="en-US" dirty="0" err="1" smtClean="0">
                <a:latin typeface="Consolas" panose="020B0609020204030204" pitchFamily="49" charset="0"/>
              </a:rPr>
              <a:t>BankAccount</a:t>
            </a:r>
            <a:r>
              <a:rPr lang="en-US" altLang="en-US" dirty="0" smtClean="0">
                <a:latin typeface="Consolas" panose="020B0609020204030204" pitchFamily="49" charset="0"/>
              </a:rPr>
              <a:t>(string n);     </a:t>
            </a:r>
            <a:r>
              <a:rPr lang="en-US" altLang="en-US" dirty="0" smtClean="0">
                <a:solidFill>
                  <a:srgbClr val="00B050"/>
                </a:solidFill>
                <a:latin typeface="Consolas" panose="020B0609020204030204" pitchFamily="49" charset="0"/>
              </a:rPr>
              <a:t>// </a:t>
            </a:r>
            <a:r>
              <a:rPr lang="en-US" altLang="en-US" dirty="0">
                <a:solidFill>
                  <a:srgbClr val="00B050"/>
                </a:solidFill>
                <a:latin typeface="Consolas" panose="020B0609020204030204" pitchFamily="49" charset="0"/>
              </a:rPr>
              <a:t>constructor</a:t>
            </a:r>
            <a:endParaRPr lang="en-US" altLang="en-US" dirty="0" smtClean="0">
              <a:solidFill>
                <a:srgbClr val="00B050"/>
              </a:solidFill>
              <a:latin typeface="Consolas" panose="020B0609020204030204" pitchFamily="49" charset="0"/>
            </a:endParaRPr>
          </a:p>
          <a:p>
            <a:pPr marL="0" lvl="1" indent="0"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   void deposit(double amount);      </a:t>
            </a:r>
            <a:r>
              <a:rPr lang="en-US" altLang="en-US" dirty="0">
                <a:solidFill>
                  <a:srgbClr val="00B050"/>
                </a:solidFill>
                <a:latin typeface="Consolas" panose="020B0609020204030204" pitchFamily="49" charset="0"/>
              </a:rPr>
              <a:t>// methods</a:t>
            </a: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   void withdraw(double amount);</a:t>
            </a:r>
          </a:p>
          <a:p>
            <a:pPr marL="0" lvl="1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   void </a:t>
            </a:r>
            <a:r>
              <a:rPr lang="en-US" altLang="en-US" dirty="0" err="1" smtClean="0">
                <a:latin typeface="Consolas" panose="020B0609020204030204" pitchFamily="49" charset="0"/>
              </a:rPr>
              <a:t>setName</a:t>
            </a:r>
            <a:r>
              <a:rPr lang="en-US" altLang="en-US" dirty="0" smtClean="0">
                <a:latin typeface="Consolas" panose="020B0609020204030204" pitchFamily="49" charset="0"/>
              </a:rPr>
              <a:t>(string name);</a:t>
            </a:r>
          </a:p>
          <a:p>
            <a:pPr marL="0" lvl="1" indent="0"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private:</a:t>
            </a: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   string _name;      </a:t>
            </a:r>
            <a:r>
              <a:rPr lang="en-US" altLang="en-US" dirty="0">
                <a:solidFill>
                  <a:srgbClr val="00B050"/>
                </a:solidFill>
                <a:latin typeface="Consolas" panose="020B0609020204030204" pitchFamily="49" charset="0"/>
              </a:rPr>
              <a:t>// each </a:t>
            </a:r>
            <a:r>
              <a:rPr lang="en-US" altLang="en-US" dirty="0" err="1">
                <a:solidFill>
                  <a:srgbClr val="00B050"/>
                </a:solidFill>
                <a:latin typeface="Consolas" panose="020B0609020204030204" pitchFamily="49" charset="0"/>
              </a:rPr>
              <a:t>BankAccount</a:t>
            </a:r>
            <a:r>
              <a:rPr lang="en-US" altLang="en-US" dirty="0">
                <a:solidFill>
                  <a:srgbClr val="00B050"/>
                </a:solidFill>
                <a:latin typeface="Consolas" panose="020B0609020204030204" pitchFamily="49" charset="0"/>
              </a:rPr>
              <a:t> object</a:t>
            </a: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   double _balance;   </a:t>
            </a:r>
            <a:r>
              <a:rPr lang="en-US" altLang="en-US" dirty="0">
                <a:solidFill>
                  <a:srgbClr val="00B050"/>
                </a:solidFill>
                <a:latin typeface="Consolas" panose="020B0609020204030204" pitchFamily="49" charset="0"/>
              </a:rPr>
              <a:t>// has a name and balance</a:t>
            </a: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};</a:t>
            </a:r>
          </a:p>
          <a:p>
            <a:pPr marL="0" lvl="1" indent="0"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#</a:t>
            </a:r>
            <a:r>
              <a:rPr lang="en-US" altLang="en-US" dirty="0" err="1" smtClean="0">
                <a:latin typeface="Consolas" panose="020B0609020204030204" pitchFamily="49" charset="0"/>
              </a:rPr>
              <a:t>endif</a:t>
            </a:r>
            <a:endParaRPr lang="en-US" alt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11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Using objects</a:t>
            </a:r>
            <a:endParaRPr lang="en-US" altLang="en-US"/>
          </a:p>
        </p:txBody>
      </p:sp>
      <p:sp>
        <p:nvSpPr>
          <p:cNvPr id="718851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955675" y="908050"/>
            <a:ext cx="7700963" cy="3759200"/>
          </a:xfrm>
        </p:spPr>
        <p:txBody>
          <a:bodyPr>
            <a:normAutofit fontScale="85000" lnSpcReduction="20000"/>
          </a:bodyPr>
          <a:lstStyle/>
          <a:p>
            <a:pPr marL="0" lvl="1" indent="0">
              <a:buNone/>
            </a:pPr>
            <a:r>
              <a:rPr lang="en-US" altLang="en-US" dirty="0" smtClean="0">
                <a:solidFill>
                  <a:srgbClr val="00B050"/>
                </a:solidFill>
                <a:latin typeface="Consolas" panose="020B0609020204030204" pitchFamily="49" charset="0"/>
              </a:rPr>
              <a:t>// client code in bankmain.cpp</a:t>
            </a:r>
          </a:p>
          <a:p>
            <a:pPr marL="0" lvl="1" indent="0">
              <a:buNone/>
            </a:pPr>
            <a:r>
              <a:rPr lang="en-US" altLang="en-US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BankAccount</a:t>
            </a:r>
            <a:r>
              <a:rPr lang="en-US" alt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ba1("Cynthia");</a:t>
            </a:r>
          </a:p>
          <a:p>
            <a:pPr marL="0" lvl="1" indent="0">
              <a:buNone/>
            </a:pPr>
            <a:r>
              <a:rPr lang="en-US" alt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ba1.deposit(2.00);</a:t>
            </a:r>
          </a:p>
          <a:p>
            <a:pPr marL="0" lvl="1" indent="0">
              <a:buNone/>
            </a:pPr>
            <a:r>
              <a:rPr lang="en-US" alt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ba1.withdraw(1.50);</a:t>
            </a:r>
          </a:p>
          <a:p>
            <a:pPr marL="0" lvl="1" indent="0">
              <a:buNone/>
            </a:pPr>
            <a:r>
              <a:rPr lang="en-US" alt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ba1.setName("</a:t>
            </a:r>
            <a:r>
              <a:rPr lang="en-US" altLang="en-US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Cyn</a:t>
            </a:r>
            <a:r>
              <a:rPr lang="en-US" alt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");</a:t>
            </a:r>
            <a:endParaRPr lang="en-US" altLang="en-US" dirty="0" smtClean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marL="0" lvl="1" indent="0">
              <a:buNone/>
            </a:pPr>
            <a:endParaRPr lang="en-US" altLang="en-US" dirty="0" smtClean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marL="0" lvl="1" indent="0">
              <a:buNone/>
            </a:pPr>
            <a:r>
              <a:rPr lang="en-US" altLang="en-US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BankAccount</a:t>
            </a:r>
            <a:r>
              <a:rPr lang="en-US" alt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ba2</a:t>
            </a:r>
            <a:r>
              <a:rPr lang="en-US" alt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("Chris");</a:t>
            </a:r>
            <a:endParaRPr lang="en-US" altLang="en-US" dirty="0" smtClean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marL="0" lvl="1" indent="0">
              <a:buNone/>
            </a:pPr>
            <a:r>
              <a:rPr lang="en-US" alt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ba2.deposit(60.00);</a:t>
            </a:r>
          </a:p>
          <a:p>
            <a:pPr marL="0" lvl="1" indent="0">
              <a:buNone/>
            </a:pPr>
            <a:r>
              <a:rPr lang="en-US" alt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ba2.withdraw(5.00);</a:t>
            </a:r>
          </a:p>
          <a:p>
            <a:pPr marL="0" lvl="1" indent="0">
              <a:buNone/>
            </a:pPr>
            <a:r>
              <a:rPr lang="en-US" altLang="en-US" dirty="0">
                <a:solidFill>
                  <a:schemeClr val="tx1"/>
                </a:solidFill>
                <a:latin typeface="Consolas" panose="020B0609020204030204" pitchFamily="49" charset="0"/>
              </a:rPr>
              <a:t>ba2.withdraw(5.00</a:t>
            </a:r>
            <a:r>
              <a:rPr lang="en-US" alt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);</a:t>
            </a:r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r>
              <a:rPr lang="en-US" altLang="en-US" dirty="0" smtClean="0"/>
              <a:t>An object groups multiple variables together</a:t>
            </a:r>
          </a:p>
          <a:p>
            <a:pPr lvl="1"/>
            <a:r>
              <a:rPr lang="en-US" altLang="en-US" dirty="0" smtClean="0"/>
              <a:t>Each object contains its own name and balance field inside it</a:t>
            </a:r>
          </a:p>
          <a:p>
            <a:pPr lvl="1"/>
            <a:r>
              <a:rPr lang="en-US" altLang="en-US" dirty="0" smtClean="0"/>
              <a:t>We can get/set them individually</a:t>
            </a:r>
          </a:p>
          <a:p>
            <a:pPr lvl="1"/>
            <a:r>
              <a:rPr lang="en-US" altLang="en-US" dirty="0" smtClean="0"/>
              <a:t>Code that uses your objects is called client code</a:t>
            </a:r>
            <a:endParaRPr lang="en-US" altLang="en-US" dirty="0"/>
          </a:p>
        </p:txBody>
      </p:sp>
      <p:sp>
        <p:nvSpPr>
          <p:cNvPr id="718852" name="Text Box 4"/>
          <p:cNvSpPr txBox="1">
            <a:spLocks noChangeArrowheads="1"/>
          </p:cNvSpPr>
          <p:nvPr/>
        </p:nvSpPr>
        <p:spPr bwMode="auto">
          <a:xfrm>
            <a:off x="5749098" y="951817"/>
            <a:ext cx="2722549" cy="646331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altLang="en-US" dirty="0">
                <a:latin typeface="Consolas" panose="020B0609020204030204" pitchFamily="49" charset="0"/>
              </a:rPr>
              <a:t>_name    = </a:t>
            </a:r>
            <a:r>
              <a:rPr lang="en-US" altLang="en-US" dirty="0" smtClean="0">
                <a:latin typeface="Consolas" panose="020B0609020204030204" pitchFamily="49" charset="0"/>
              </a:rPr>
              <a:t>"</a:t>
            </a:r>
            <a:r>
              <a:rPr lang="en-US" altLang="en-US" dirty="0" err="1" smtClean="0">
                <a:latin typeface="Consolas" panose="020B0609020204030204" pitchFamily="49" charset="0"/>
              </a:rPr>
              <a:t>Cyn</a:t>
            </a:r>
            <a:r>
              <a:rPr lang="en-US" altLang="en-US" dirty="0" smtClean="0">
                <a:latin typeface="Consolas" panose="020B0609020204030204" pitchFamily="49" charset="0"/>
              </a:rPr>
              <a:t>"</a:t>
            </a:r>
            <a:endParaRPr lang="en-US" altLang="en-US" dirty="0">
              <a:latin typeface="Consolas" panose="020B0609020204030204" pitchFamily="49" charset="0"/>
            </a:endParaRPr>
          </a:p>
          <a:p>
            <a:pPr algn="l"/>
            <a:r>
              <a:rPr lang="en-US" altLang="en-US" dirty="0">
                <a:latin typeface="Consolas" panose="020B0609020204030204" pitchFamily="49" charset="0"/>
              </a:rPr>
              <a:t>_balance = </a:t>
            </a:r>
            <a:r>
              <a:rPr lang="en-US" altLang="en-US" dirty="0" smtClean="0">
                <a:latin typeface="Consolas" panose="020B0609020204030204" pitchFamily="49" charset="0"/>
              </a:rPr>
              <a:t>0.50</a:t>
            </a:r>
            <a:endParaRPr lang="en-US" altLang="en-US" dirty="0">
              <a:latin typeface="Consolas" panose="020B0609020204030204" pitchFamily="49" charset="0"/>
            </a:endParaRPr>
          </a:p>
        </p:txBody>
      </p:sp>
      <p:sp>
        <p:nvSpPr>
          <p:cNvPr id="718853" name="Text Box 5"/>
          <p:cNvSpPr txBox="1">
            <a:spLocks noChangeArrowheads="1"/>
          </p:cNvSpPr>
          <p:nvPr/>
        </p:nvSpPr>
        <p:spPr bwMode="auto">
          <a:xfrm>
            <a:off x="5749099" y="1963761"/>
            <a:ext cx="2976121" cy="646331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dirty="0">
                <a:latin typeface="Consolas" panose="020B0609020204030204" pitchFamily="49" charset="0"/>
              </a:rPr>
              <a:t>_name    = </a:t>
            </a:r>
            <a:r>
              <a:rPr lang="en-US" altLang="en-US" dirty="0" smtClean="0">
                <a:latin typeface="Consolas" panose="020B0609020204030204" pitchFamily="49" charset="0"/>
              </a:rPr>
              <a:t>"Chris"</a:t>
            </a:r>
            <a:endParaRPr lang="en-US" altLang="en-US" dirty="0">
              <a:latin typeface="Consolas" panose="020B0609020204030204" pitchFamily="49" charset="0"/>
            </a:endParaRPr>
          </a:p>
          <a:p>
            <a:pPr algn="l"/>
            <a:r>
              <a:rPr lang="en-US" altLang="en-US" dirty="0">
                <a:latin typeface="Consolas" panose="020B0609020204030204" pitchFamily="49" charset="0"/>
              </a:rPr>
              <a:t>_balance </a:t>
            </a:r>
            <a:r>
              <a:rPr lang="en-US" altLang="en-US" dirty="0" smtClean="0">
                <a:latin typeface="Consolas" panose="020B0609020204030204" pitchFamily="49" charset="0"/>
              </a:rPr>
              <a:t>= 50.00</a:t>
            </a:r>
            <a:endParaRPr lang="en-US" altLang="en-US" dirty="0">
              <a:latin typeface="Consolas" panose="020B0609020204030204" pitchFamily="49" charset="0"/>
            </a:endParaRPr>
          </a:p>
        </p:txBody>
      </p:sp>
      <p:sp>
        <p:nvSpPr>
          <p:cNvPr id="718854" name="Text Box 6"/>
          <p:cNvSpPr txBox="1">
            <a:spLocks noChangeArrowheads="1"/>
          </p:cNvSpPr>
          <p:nvPr/>
        </p:nvSpPr>
        <p:spPr bwMode="auto">
          <a:xfrm>
            <a:off x="6549199" y="649889"/>
            <a:ext cx="5645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dirty="0">
                <a:latin typeface="Consolas" panose="020B0609020204030204" pitchFamily="49" charset="0"/>
              </a:rPr>
              <a:t>ba1</a:t>
            </a:r>
          </a:p>
        </p:txBody>
      </p:sp>
      <p:sp>
        <p:nvSpPr>
          <p:cNvPr id="718855" name="Text Box 7"/>
          <p:cNvSpPr txBox="1">
            <a:spLocks noChangeArrowheads="1"/>
          </p:cNvSpPr>
          <p:nvPr/>
        </p:nvSpPr>
        <p:spPr bwMode="auto">
          <a:xfrm>
            <a:off x="6549199" y="1665675"/>
            <a:ext cx="5645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dirty="0">
                <a:latin typeface="Consolas" panose="020B0609020204030204" pitchFamily="49" charset="0"/>
              </a:rPr>
              <a:t>ba2</a:t>
            </a:r>
          </a:p>
        </p:txBody>
      </p:sp>
    </p:spTree>
    <p:extLst>
      <p:ext uri="{BB962C8B-B14F-4D97-AF65-F5344CB8AC3E}">
        <p14:creationId xmlns:p14="http://schemas.microsoft.com/office/powerpoint/2010/main" val="284697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Member function bodies</a:t>
            </a:r>
            <a:endParaRPr lang="en-US" altLang="en-US" dirty="0"/>
          </a:p>
        </p:txBody>
      </p:sp>
      <p:sp>
        <p:nvSpPr>
          <p:cNvPr id="719875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955675" y="908050"/>
            <a:ext cx="7700963" cy="3475691"/>
          </a:xfrm>
        </p:spPr>
        <p:txBody>
          <a:bodyPr>
            <a:normAutofit/>
          </a:bodyPr>
          <a:lstStyle/>
          <a:p>
            <a:r>
              <a:rPr lang="en-US" altLang="en-US" b="1" dirty="0" smtClean="0"/>
              <a:t>In </a:t>
            </a:r>
            <a:r>
              <a:rPr lang="en-US" altLang="en-US" b="1" dirty="0" smtClean="0">
                <a:latin typeface="Consolas" panose="020B0609020204030204" pitchFamily="49" charset="0"/>
              </a:rPr>
              <a:t>ClassName.cpp</a:t>
            </a:r>
            <a:r>
              <a:rPr lang="en-US" altLang="en-US" dirty="0" smtClean="0"/>
              <a:t>, we write bodies (definitions) for the member functions that were declared in the .h file:</a:t>
            </a:r>
          </a:p>
          <a:p>
            <a:pPr marL="0" lvl="1" indent="0"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  <a:p>
            <a:pPr marL="0" lvl="1" indent="0"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#include "</a:t>
            </a:r>
            <a:r>
              <a:rPr lang="en-US" altLang="en-US" sz="1400" dirty="0" err="1" smtClean="0">
                <a:latin typeface="Consolas" panose="020B0609020204030204" pitchFamily="49" charset="0"/>
              </a:rPr>
              <a:t>ClassName.h</a:t>
            </a:r>
            <a:r>
              <a:rPr lang="en-US" altLang="en-US" sz="1400" dirty="0" smtClean="0">
                <a:latin typeface="Consolas" panose="020B0609020204030204" pitchFamily="49" charset="0"/>
              </a:rPr>
              <a:t>"</a:t>
            </a:r>
          </a:p>
          <a:p>
            <a:pPr marL="0" lvl="1" indent="0">
              <a:buNone/>
            </a:pPr>
            <a:endParaRPr lang="en-US" altLang="en-US" sz="1400" dirty="0" smtClean="0">
              <a:latin typeface="Consolas" panose="020B0609020204030204" pitchFamily="49" charset="0"/>
            </a:endParaRPr>
          </a:p>
          <a:p>
            <a:pPr marL="0" lvl="1" indent="0">
              <a:buNone/>
            </a:pPr>
            <a:r>
              <a:rPr lang="en-US" altLang="en-US" sz="1400" dirty="0" smtClean="0">
                <a:solidFill>
                  <a:srgbClr val="00B050"/>
                </a:solidFill>
                <a:latin typeface="Consolas" panose="020B0609020204030204" pitchFamily="49" charset="0"/>
              </a:rPr>
              <a:t>// member function</a:t>
            </a:r>
          </a:p>
          <a:p>
            <a:pPr marL="0" lvl="1" indent="0">
              <a:buNone/>
            </a:pPr>
            <a:r>
              <a:rPr lang="en-US" altLang="en-US" sz="1400" dirty="0" err="1" smtClean="0">
                <a:latin typeface="Consolas" panose="020B0609020204030204" pitchFamily="49" charset="0"/>
              </a:rPr>
              <a:t>returnType</a:t>
            </a:r>
            <a:r>
              <a:rPr lang="en-US" altLang="en-US" sz="1400" dirty="0" smtClean="0">
                <a:latin typeface="Consolas" panose="020B0609020204030204" pitchFamily="49" charset="0"/>
              </a:rPr>
              <a:t> </a:t>
            </a:r>
            <a:r>
              <a:rPr lang="en-US" altLang="en-US" sz="1400" dirty="0" err="1" smtClean="0">
                <a:latin typeface="Consolas" panose="020B0609020204030204" pitchFamily="49" charset="0"/>
              </a:rPr>
              <a:t>ClassName</a:t>
            </a:r>
            <a:r>
              <a:rPr lang="en-US" altLang="en-US" sz="1400" dirty="0" smtClean="0">
                <a:latin typeface="Consolas" panose="020B0609020204030204" pitchFamily="49" charset="0"/>
              </a:rPr>
              <a:t>::</a:t>
            </a:r>
            <a:r>
              <a:rPr lang="en-US" altLang="en-US" sz="1400" dirty="0" err="1" smtClean="0">
                <a:latin typeface="Consolas" panose="020B0609020204030204" pitchFamily="49" charset="0"/>
              </a:rPr>
              <a:t>methodName</a:t>
            </a:r>
            <a:r>
              <a:rPr lang="en-US" altLang="en-US" sz="1400" dirty="0" smtClean="0">
                <a:latin typeface="Consolas" panose="020B0609020204030204" pitchFamily="49" charset="0"/>
              </a:rPr>
              <a:t>(parameters) {</a:t>
            </a:r>
          </a:p>
          <a:p>
            <a:pPr marL="0" lvl="1" indent="0"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    statements;</a:t>
            </a:r>
          </a:p>
          <a:p>
            <a:pPr marL="0" lvl="1" indent="0"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    statements;</a:t>
            </a:r>
          </a:p>
          <a:p>
            <a:pPr marL="0" lvl="1" indent="0"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}</a:t>
            </a:r>
          </a:p>
          <a:p>
            <a:pPr marL="0" lvl="1" indent="0">
              <a:buNone/>
            </a:pPr>
            <a:endParaRPr lang="en-US" altLang="en-US" dirty="0" smtClean="0"/>
          </a:p>
          <a:p>
            <a:pPr lvl="1"/>
            <a:r>
              <a:rPr lang="en-US" altLang="en-US" dirty="0" smtClean="0"/>
              <a:t>Member functions/constructors can refer to the object's member variables.</a:t>
            </a:r>
            <a:endParaRPr lang="en-US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806824" y="1715727"/>
            <a:ext cx="4906255" cy="2064817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400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891146" y="282701"/>
            <a:ext cx="7707862" cy="488024"/>
          </a:xfrm>
        </p:spPr>
        <p:txBody>
          <a:bodyPr/>
          <a:lstStyle/>
          <a:p>
            <a:r>
              <a:rPr lang="en-US" altLang="en-US" smtClean="0"/>
              <a:t>Member func diagram</a:t>
            </a:r>
            <a:endParaRPr lang="en-US" altLang="en-US"/>
          </a:p>
        </p:txBody>
      </p:sp>
      <p:sp>
        <p:nvSpPr>
          <p:cNvPr id="721923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898045" y="831210"/>
            <a:ext cx="7700963" cy="3759200"/>
          </a:xfrm>
        </p:spPr>
        <p:txBody>
          <a:bodyPr>
            <a:normAutofit fontScale="85000" lnSpcReduction="20000"/>
          </a:bodyPr>
          <a:lstStyle/>
          <a:p>
            <a:r>
              <a:rPr lang="en-US" altLang="en-US" dirty="0" smtClean="0">
                <a:solidFill>
                  <a:srgbClr val="00B050"/>
                </a:solidFill>
                <a:latin typeface="Consolas" panose="020B0609020204030204" pitchFamily="49" charset="0"/>
              </a:rPr>
              <a:t>// BankAccount.cpp</a:t>
            </a:r>
          </a:p>
          <a:p>
            <a:r>
              <a:rPr lang="en-US" altLang="en-US" dirty="0" smtClean="0">
                <a:latin typeface="Consolas" panose="020B0609020204030204" pitchFamily="49" charset="0"/>
              </a:rPr>
              <a:t>void </a:t>
            </a:r>
            <a:r>
              <a:rPr lang="en-US" altLang="en-US" dirty="0" err="1" smtClean="0">
                <a:latin typeface="Consolas" panose="020B0609020204030204" pitchFamily="49" charset="0"/>
              </a:rPr>
              <a:t>BankAccount</a:t>
            </a:r>
            <a:r>
              <a:rPr lang="en-US" altLang="en-US" dirty="0" smtClean="0">
                <a:latin typeface="Consolas" panose="020B0609020204030204" pitchFamily="49" charset="0"/>
              </a:rPr>
              <a:t>::withdraw(double amount) {</a:t>
            </a:r>
          </a:p>
          <a:p>
            <a:r>
              <a:rPr lang="en-US" altLang="en-US" dirty="0" smtClean="0">
                <a:latin typeface="Consolas" panose="020B0609020204030204" pitchFamily="49" charset="0"/>
              </a:rPr>
              <a:t>    if (_balance &gt;= amount) {</a:t>
            </a:r>
          </a:p>
          <a:p>
            <a:r>
              <a:rPr lang="en-US" altLang="en-US" dirty="0" smtClean="0">
                <a:latin typeface="Consolas" panose="020B0609020204030204" pitchFamily="49" charset="0"/>
              </a:rPr>
              <a:t>        _balance -= amount;</a:t>
            </a:r>
          </a:p>
          <a:p>
            <a:r>
              <a:rPr lang="en-US" altLang="en-US" dirty="0" smtClean="0">
                <a:latin typeface="Consolas" panose="020B0609020204030204" pitchFamily="49" charset="0"/>
              </a:rPr>
              <a:t>    }</a:t>
            </a:r>
          </a:p>
          <a:p>
            <a:r>
              <a:rPr lang="en-US" altLang="en-US" dirty="0" smtClean="0">
                <a:latin typeface="Consolas" panose="020B0609020204030204" pitchFamily="49" charset="0"/>
              </a:rPr>
              <a:t>}</a:t>
            </a:r>
          </a:p>
          <a:p>
            <a:endParaRPr lang="en-US" altLang="en-US" dirty="0" smtClean="0">
              <a:latin typeface="Consolas" panose="020B0609020204030204" pitchFamily="49" charset="0"/>
            </a:endParaRPr>
          </a:p>
          <a:p>
            <a:endParaRPr lang="en-US" altLang="en-US" dirty="0" smtClean="0">
              <a:latin typeface="Consolas" panose="020B0609020204030204" pitchFamily="49" charset="0"/>
            </a:endParaRPr>
          </a:p>
          <a:p>
            <a:r>
              <a:rPr lang="en-US" altLang="en-US" dirty="0" smtClean="0">
                <a:solidFill>
                  <a:srgbClr val="00B050"/>
                </a:solidFill>
                <a:latin typeface="Consolas" panose="020B0609020204030204" pitchFamily="49" charset="0"/>
              </a:rPr>
              <a:t>// client program</a:t>
            </a:r>
          </a:p>
          <a:p>
            <a:r>
              <a:rPr lang="en-US" altLang="en-US" dirty="0" err="1" smtClean="0">
                <a:latin typeface="Consolas" panose="020B0609020204030204" pitchFamily="49" charset="0"/>
              </a:rPr>
              <a:t>BankAccount</a:t>
            </a:r>
            <a:r>
              <a:rPr lang="en-US" altLang="en-US" dirty="0" smtClean="0">
                <a:latin typeface="Consolas" panose="020B0609020204030204" pitchFamily="49" charset="0"/>
              </a:rPr>
              <a:t> </a:t>
            </a:r>
            <a:r>
              <a:rPr lang="en-US" altLang="en-US" dirty="0" err="1" smtClean="0">
                <a:latin typeface="Consolas" panose="020B0609020204030204" pitchFamily="49" charset="0"/>
              </a:rPr>
              <a:t>cynth</a:t>
            </a:r>
            <a:r>
              <a:rPr lang="en-US" altLang="en-US" dirty="0" smtClean="0">
                <a:latin typeface="Consolas" panose="020B0609020204030204" pitchFamily="49" charset="0"/>
              </a:rPr>
              <a:t>(...);</a:t>
            </a:r>
          </a:p>
          <a:p>
            <a:r>
              <a:rPr lang="en-US" altLang="en-US" dirty="0" err="1" smtClean="0">
                <a:latin typeface="Consolas" panose="020B0609020204030204" pitchFamily="49" charset="0"/>
              </a:rPr>
              <a:t>BankAccount</a:t>
            </a:r>
            <a:r>
              <a:rPr lang="en-US" altLang="en-US" dirty="0" smtClean="0">
                <a:latin typeface="Consolas" panose="020B0609020204030204" pitchFamily="49" charset="0"/>
              </a:rPr>
              <a:t> </a:t>
            </a:r>
            <a:r>
              <a:rPr lang="en-US" altLang="en-US" dirty="0" err="1" smtClean="0">
                <a:latin typeface="Consolas" panose="020B0609020204030204" pitchFamily="49" charset="0"/>
              </a:rPr>
              <a:t>chris</a:t>
            </a:r>
            <a:r>
              <a:rPr lang="en-US" altLang="en-US" dirty="0" smtClean="0">
                <a:latin typeface="Consolas" panose="020B0609020204030204" pitchFamily="49" charset="0"/>
              </a:rPr>
              <a:t>(...);</a:t>
            </a:r>
            <a:endParaRPr lang="en-US" altLang="en-US" dirty="0" smtClean="0">
              <a:latin typeface="Consolas" panose="020B0609020204030204" pitchFamily="49" charset="0"/>
            </a:endParaRPr>
          </a:p>
          <a:p>
            <a:r>
              <a:rPr lang="en-US" altLang="en-US" dirty="0" smtClean="0">
                <a:latin typeface="Consolas" panose="020B0609020204030204" pitchFamily="49" charset="0"/>
              </a:rPr>
              <a:t>...</a:t>
            </a:r>
          </a:p>
          <a:p>
            <a:r>
              <a:rPr lang="en-US" altLang="en-US" dirty="0" err="1" smtClean="0">
                <a:latin typeface="Consolas" panose="020B0609020204030204" pitchFamily="49" charset="0"/>
              </a:rPr>
              <a:t>cynthia.withdraw</a:t>
            </a:r>
            <a:r>
              <a:rPr lang="en-US" altLang="en-US" dirty="0" smtClean="0">
                <a:latin typeface="Consolas" panose="020B0609020204030204" pitchFamily="49" charset="0"/>
              </a:rPr>
              <a:t>(5.00);</a:t>
            </a:r>
          </a:p>
          <a:p>
            <a:endParaRPr lang="en-US" altLang="en-US" dirty="0" smtClean="0">
              <a:latin typeface="Consolas" panose="020B0609020204030204" pitchFamily="49" charset="0"/>
            </a:endParaRPr>
          </a:p>
          <a:p>
            <a:r>
              <a:rPr lang="en-US" altLang="en-US" dirty="0" err="1" smtClean="0">
                <a:latin typeface="Consolas" panose="020B0609020204030204" pitchFamily="49" charset="0"/>
              </a:rPr>
              <a:t>julie.withdraw</a:t>
            </a:r>
            <a:r>
              <a:rPr lang="en-US" altLang="en-US" dirty="0" smtClean="0">
                <a:latin typeface="Consolas" panose="020B0609020204030204" pitchFamily="49" charset="0"/>
              </a:rPr>
              <a:t>(5.00);</a:t>
            </a:r>
            <a:endParaRPr lang="en-US" altLang="en-US" dirty="0">
              <a:latin typeface="Consolas" panose="020B0609020204030204" pitchFamily="49" charset="0"/>
            </a:endParaRPr>
          </a:p>
        </p:txBody>
      </p:sp>
      <p:sp>
        <p:nvSpPr>
          <p:cNvPr id="1133572" name="Text Box 4"/>
          <p:cNvSpPr txBox="1">
            <a:spLocks noChangeArrowheads="1"/>
          </p:cNvSpPr>
          <p:nvPr/>
        </p:nvSpPr>
        <p:spPr bwMode="auto">
          <a:xfrm>
            <a:off x="4342920" y="1443431"/>
            <a:ext cx="4697346" cy="159736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lnSpc>
                <a:spcPct val="70000"/>
              </a:lnSpc>
            </a:pPr>
            <a:endParaRPr lang="en-US" altLang="en-US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>
              <a:lnSpc>
                <a:spcPct val="70000"/>
              </a:lnSpc>
            </a:pPr>
            <a:endParaRPr lang="en-US" altLang="en-US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>
              <a:lnSpc>
                <a:spcPct val="70000"/>
              </a:lnSpc>
            </a:pPr>
            <a:endParaRPr lang="en-US" altLang="en-US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r>
              <a:rPr lang="en-US" altLang="en-US" sz="1200" dirty="0" smtClean="0">
                <a:latin typeface="Consolas" panose="020B0609020204030204" pitchFamily="49" charset="0"/>
              </a:rPr>
              <a:t>void </a:t>
            </a:r>
            <a:r>
              <a:rPr lang="en-US" altLang="en-US" sz="1200" b="1" dirty="0" smtClean="0">
                <a:latin typeface="Consolas" panose="020B0609020204030204" pitchFamily="49" charset="0"/>
              </a:rPr>
              <a:t>withdraw</a:t>
            </a:r>
            <a:r>
              <a:rPr lang="en-US" altLang="en-US" sz="1200" dirty="0" smtClean="0">
                <a:latin typeface="Consolas" panose="020B0609020204030204" pitchFamily="49" charset="0"/>
              </a:rPr>
              <a:t>(double </a:t>
            </a:r>
            <a:r>
              <a:rPr lang="en-US" altLang="en-US" sz="1200" dirty="0">
                <a:latin typeface="Consolas" panose="020B0609020204030204" pitchFamily="49" charset="0"/>
              </a:rPr>
              <a:t>amount) {</a:t>
            </a:r>
          </a:p>
          <a:p>
            <a:r>
              <a:rPr lang="en-US" altLang="en-US" sz="1200" dirty="0">
                <a:latin typeface="Consolas" panose="020B0609020204030204" pitchFamily="49" charset="0"/>
              </a:rPr>
              <a:t>    if (_balance &gt;= amount) {</a:t>
            </a:r>
          </a:p>
          <a:p>
            <a:r>
              <a:rPr lang="en-US" altLang="en-US" sz="1200" dirty="0">
                <a:latin typeface="Consolas" panose="020B0609020204030204" pitchFamily="49" charset="0"/>
              </a:rPr>
              <a:t>        _balance -= amount;</a:t>
            </a:r>
          </a:p>
          <a:p>
            <a:r>
              <a:rPr lang="en-US" altLang="en-US" sz="1200" dirty="0">
                <a:latin typeface="Consolas" panose="020B0609020204030204" pitchFamily="49" charset="0"/>
              </a:rPr>
              <a:t>    }</a:t>
            </a:r>
          </a:p>
          <a:p>
            <a:r>
              <a:rPr lang="en-US" altLang="en-US" sz="1200" dirty="0">
                <a:latin typeface="Consolas" panose="020B0609020204030204" pitchFamily="49" charset="0"/>
              </a:rPr>
              <a:t>}</a:t>
            </a:r>
          </a:p>
        </p:txBody>
      </p:sp>
      <p:graphicFrame>
        <p:nvGraphicFramePr>
          <p:cNvPr id="721925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48421"/>
              </p:ext>
            </p:extLst>
          </p:nvPr>
        </p:nvGraphicFramePr>
        <p:xfrm>
          <a:off x="4457219" y="1557731"/>
          <a:ext cx="4412659" cy="350044"/>
        </p:xfrm>
        <a:graphic>
          <a:graphicData uri="http://schemas.openxmlformats.org/drawingml/2006/table">
            <a:tbl>
              <a:tblPr/>
              <a:tblGrid>
                <a:gridCol w="913373">
                  <a:extLst>
                    <a:ext uri="{9D8B030D-6E8A-4147-A177-3AD203B41FA5}">
                      <a16:colId xmlns:a16="http://schemas.microsoft.com/office/drawing/2014/main" val="234179162"/>
                    </a:ext>
                  </a:extLst>
                </a:gridCol>
                <a:gridCol w="1445680">
                  <a:extLst>
                    <a:ext uri="{9D8B030D-6E8A-4147-A177-3AD203B41FA5}">
                      <a16:colId xmlns:a16="http://schemas.microsoft.com/office/drawing/2014/main" val="835577680"/>
                    </a:ext>
                  </a:extLst>
                </a:gridCol>
                <a:gridCol w="1203992">
                  <a:extLst>
                    <a:ext uri="{9D8B030D-6E8A-4147-A177-3AD203B41FA5}">
                      <a16:colId xmlns:a16="http://schemas.microsoft.com/office/drawing/2014/main" val="2696313872"/>
                    </a:ext>
                  </a:extLst>
                </a:gridCol>
                <a:gridCol w="849614">
                  <a:extLst>
                    <a:ext uri="{9D8B030D-6E8A-4147-A177-3AD203B41FA5}">
                      <a16:colId xmlns:a16="http://schemas.microsoft.com/office/drawing/2014/main" val="2924169960"/>
                    </a:ext>
                  </a:extLst>
                </a:gridCol>
              </a:tblGrid>
              <a:tr h="35004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_name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"Cynthia"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_balance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1.25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159595"/>
                  </a:ext>
                </a:extLst>
              </a:tr>
            </a:tbl>
          </a:graphicData>
        </a:graphic>
      </p:graphicFrame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771419" y="3173567"/>
            <a:ext cx="4707911" cy="187435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lnSpc>
                <a:spcPct val="70000"/>
              </a:lnSpc>
            </a:pPr>
            <a:endParaRPr lang="en-US" altLang="en-US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>
              <a:lnSpc>
                <a:spcPct val="70000"/>
              </a:lnSpc>
            </a:pPr>
            <a:endParaRPr lang="en-US" altLang="en-US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>
              <a:lnSpc>
                <a:spcPct val="70000"/>
              </a:lnSpc>
            </a:pPr>
            <a:endParaRPr lang="en-US" altLang="en-US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endParaRPr lang="en-US" altLang="en-US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r>
              <a:rPr lang="en-US" altLang="en-US" sz="1200">
                <a:latin typeface="Consolas" panose="020B0609020204030204" pitchFamily="49" charset="0"/>
              </a:rPr>
              <a:t>void </a:t>
            </a:r>
            <a:r>
              <a:rPr lang="en-US" altLang="en-US" sz="1200" b="1">
                <a:latin typeface="Consolas" panose="020B0609020204030204" pitchFamily="49" charset="0"/>
              </a:rPr>
              <a:t>withdraw</a:t>
            </a:r>
            <a:r>
              <a:rPr lang="en-US" altLang="en-US" sz="1200">
                <a:latin typeface="Consolas" panose="020B0609020204030204" pitchFamily="49" charset="0"/>
              </a:rPr>
              <a:t>(double amount) {</a:t>
            </a:r>
          </a:p>
          <a:p>
            <a:r>
              <a:rPr lang="en-US" altLang="en-US" sz="1200">
                <a:latin typeface="Consolas" panose="020B0609020204030204" pitchFamily="49" charset="0"/>
              </a:rPr>
              <a:t>    if (_balance &gt;= amount) {</a:t>
            </a:r>
          </a:p>
          <a:p>
            <a:r>
              <a:rPr lang="en-US" altLang="en-US" sz="1200">
                <a:latin typeface="Consolas" panose="020B0609020204030204" pitchFamily="49" charset="0"/>
              </a:rPr>
              <a:t>        _balance -= amount;</a:t>
            </a:r>
          </a:p>
          <a:p>
            <a:r>
              <a:rPr lang="en-US" altLang="en-US" sz="1200">
                <a:latin typeface="Consolas" panose="020B0609020204030204" pitchFamily="49" charset="0"/>
              </a:rPr>
              <a:t>    }</a:t>
            </a:r>
          </a:p>
          <a:p>
            <a:r>
              <a:rPr lang="en-US" altLang="en-US" sz="1200">
                <a:latin typeface="Consolas" panose="020B0609020204030204" pitchFamily="49" charset="0"/>
              </a:rPr>
              <a:t>}</a:t>
            </a:r>
          </a:p>
        </p:txBody>
      </p:sp>
      <p:graphicFrame>
        <p:nvGraphicFramePr>
          <p:cNvPr id="721939" name="Group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510036"/>
              </p:ext>
            </p:extLst>
          </p:nvPr>
        </p:nvGraphicFramePr>
        <p:xfrm>
          <a:off x="3817523" y="3476204"/>
          <a:ext cx="4341487" cy="353616"/>
        </p:xfrm>
        <a:graphic>
          <a:graphicData uri="http://schemas.openxmlformats.org/drawingml/2006/table">
            <a:tbl>
              <a:tblPr/>
              <a:tblGrid>
                <a:gridCol w="782891">
                  <a:extLst>
                    <a:ext uri="{9D8B030D-6E8A-4147-A177-3AD203B41FA5}">
                      <a16:colId xmlns:a16="http://schemas.microsoft.com/office/drawing/2014/main" val="2190338998"/>
                    </a:ext>
                  </a:extLst>
                </a:gridCol>
                <a:gridCol w="1423438">
                  <a:extLst>
                    <a:ext uri="{9D8B030D-6E8A-4147-A177-3AD203B41FA5}">
                      <a16:colId xmlns:a16="http://schemas.microsoft.com/office/drawing/2014/main" val="3416403087"/>
                    </a:ext>
                  </a:extLst>
                </a:gridCol>
                <a:gridCol w="1209923">
                  <a:extLst>
                    <a:ext uri="{9D8B030D-6E8A-4147-A177-3AD203B41FA5}">
                      <a16:colId xmlns:a16="http://schemas.microsoft.com/office/drawing/2014/main" val="1426913602"/>
                    </a:ext>
                  </a:extLst>
                </a:gridCol>
                <a:gridCol w="925235">
                  <a:extLst>
                    <a:ext uri="{9D8B030D-6E8A-4147-A177-3AD203B41FA5}">
                      <a16:colId xmlns:a16="http://schemas.microsoft.com/office/drawing/2014/main" val="2261243119"/>
                    </a:ext>
                  </a:extLst>
                </a:gridCol>
              </a:tblGrid>
              <a:tr h="35361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_name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"Chris"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_balance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9999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6727415"/>
                  </a:ext>
                </a:extLst>
              </a:tr>
            </a:tbl>
          </a:graphicData>
        </a:graphic>
      </p:graphicFrame>
      <p:sp>
        <p:nvSpPr>
          <p:cNvPr id="721952" name="Line 32"/>
          <p:cNvSpPr>
            <a:spLocks noChangeShapeType="1"/>
          </p:cNvSpPr>
          <p:nvPr/>
        </p:nvSpPr>
        <p:spPr bwMode="auto">
          <a:xfrm flipV="1">
            <a:off x="3380975" y="2040110"/>
            <a:ext cx="961945" cy="929769"/>
          </a:xfrm>
          <a:prstGeom prst="line">
            <a:avLst/>
          </a:prstGeom>
          <a:noFill/>
          <a:ln w="19050">
            <a:solidFill>
              <a:schemeClr val="bg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1953" name="Line 33"/>
          <p:cNvSpPr>
            <a:spLocks noChangeShapeType="1"/>
          </p:cNvSpPr>
          <p:nvPr/>
        </p:nvSpPr>
        <p:spPr bwMode="auto">
          <a:xfrm>
            <a:off x="3287324" y="3277241"/>
            <a:ext cx="484095" cy="430306"/>
          </a:xfrm>
          <a:prstGeom prst="line">
            <a:avLst/>
          </a:prstGeom>
          <a:noFill/>
          <a:ln w="19050">
            <a:solidFill>
              <a:schemeClr val="bg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113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33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21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21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21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21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3572" grpId="0" animBg="1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Constructors</a:t>
            </a:r>
            <a:endParaRPr lang="en-US" altLang="en-US" dirty="0"/>
          </a:p>
        </p:txBody>
      </p:sp>
      <p:sp>
        <p:nvSpPr>
          <p:cNvPr id="722947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955675" y="908050"/>
            <a:ext cx="7700963" cy="4063520"/>
          </a:xfrm>
        </p:spPr>
        <p:txBody>
          <a:bodyPr>
            <a:normAutofit fontScale="77500" lnSpcReduction="20000"/>
          </a:bodyPr>
          <a:lstStyle/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	</a:t>
            </a:r>
            <a:r>
              <a:rPr lang="en-US" altLang="en-US" dirty="0" err="1" smtClean="0">
                <a:latin typeface="Consolas" panose="020B0609020204030204" pitchFamily="49" charset="0"/>
              </a:rPr>
              <a:t>ClassName</a:t>
            </a:r>
            <a:r>
              <a:rPr lang="en-US" altLang="en-US" dirty="0" smtClean="0">
                <a:latin typeface="Consolas" panose="020B0609020204030204" pitchFamily="49" charset="0"/>
              </a:rPr>
              <a:t>::</a:t>
            </a:r>
            <a:r>
              <a:rPr lang="en-US" altLang="en-US" dirty="0" err="1" smtClean="0">
                <a:latin typeface="Consolas" panose="020B0609020204030204" pitchFamily="49" charset="0"/>
              </a:rPr>
              <a:t>ClassName</a:t>
            </a:r>
            <a:r>
              <a:rPr lang="en-US" altLang="en-US" dirty="0" smtClean="0">
                <a:latin typeface="Consolas" panose="020B0609020204030204" pitchFamily="49" charset="0"/>
              </a:rPr>
              <a:t>(parameters) {   </a:t>
            </a:r>
            <a:r>
              <a:rPr lang="en-US" altLang="en-US" dirty="0" smtClean="0">
                <a:solidFill>
                  <a:srgbClr val="00B050"/>
                </a:solidFill>
                <a:latin typeface="Consolas" panose="020B0609020204030204" pitchFamily="49" charset="0"/>
              </a:rPr>
              <a:t>// note no </a:t>
            </a:r>
            <a:r>
              <a:rPr lang="en-US" altLang="en-US" dirty="0">
                <a:solidFill>
                  <a:srgbClr val="00B050"/>
                </a:solidFill>
                <a:latin typeface="Consolas" panose="020B0609020204030204" pitchFamily="49" charset="0"/>
              </a:rPr>
              <a:t>return type is specified</a:t>
            </a:r>
            <a:endParaRPr lang="en-US" altLang="en-US" dirty="0" smtClean="0">
              <a:latin typeface="Consolas" panose="020B0609020204030204" pitchFamily="49" charset="0"/>
            </a:endParaRP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	    statements to initialize the object;</a:t>
            </a: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	}</a:t>
            </a:r>
          </a:p>
          <a:p>
            <a:pPr lvl="1"/>
            <a:endParaRPr lang="en-US" altLang="en-US" dirty="0" smtClean="0"/>
          </a:p>
          <a:p>
            <a:r>
              <a:rPr lang="en-US" altLang="en-US" b="1" dirty="0"/>
              <a:t>C</a:t>
            </a:r>
            <a:r>
              <a:rPr lang="en-US" altLang="en-US" b="1" dirty="0" smtClean="0"/>
              <a:t>onstructor:</a:t>
            </a:r>
            <a:r>
              <a:rPr lang="en-US" altLang="en-US" dirty="0" smtClean="0"/>
              <a:t> Initializes state of new objects as they are created.</a:t>
            </a:r>
          </a:p>
          <a:p>
            <a:pPr lvl="1"/>
            <a:r>
              <a:rPr lang="en-US" altLang="en-US" dirty="0" smtClean="0"/>
              <a:t>without constructor:</a:t>
            </a:r>
          </a:p>
          <a:p>
            <a:pPr lvl="2"/>
            <a:endParaRPr lang="en-US" altLang="en-US" dirty="0" smtClean="0"/>
          </a:p>
          <a:p>
            <a:pPr marL="344488" lvl="2" indent="0">
              <a:buNone/>
            </a:pPr>
            <a:r>
              <a:rPr lang="en-US" altLang="en-US" dirty="0" err="1" smtClean="0">
                <a:latin typeface="Consolas" panose="020B0609020204030204" pitchFamily="49" charset="0"/>
              </a:rPr>
              <a:t>BankAccount</a:t>
            </a:r>
            <a:r>
              <a:rPr lang="en-US" altLang="en-US" dirty="0" smtClean="0">
                <a:latin typeface="Consolas" panose="020B0609020204030204" pitchFamily="49" charset="0"/>
              </a:rPr>
              <a:t> </a:t>
            </a:r>
            <a:r>
              <a:rPr lang="en-US" altLang="en-US" dirty="0" err="1" smtClean="0">
                <a:latin typeface="Consolas" panose="020B0609020204030204" pitchFamily="49" charset="0"/>
              </a:rPr>
              <a:t>ba</a:t>
            </a:r>
            <a:r>
              <a:rPr lang="en-US" altLang="en-US" dirty="0" smtClean="0">
                <a:latin typeface="Consolas" panose="020B0609020204030204" pitchFamily="49" charset="0"/>
              </a:rPr>
              <a:t>;</a:t>
            </a:r>
          </a:p>
          <a:p>
            <a:pPr marL="344488" lvl="2" indent="0">
              <a:buNone/>
            </a:pPr>
            <a:r>
              <a:rPr lang="en-US" altLang="en-US" dirty="0" err="1" smtClean="0">
                <a:latin typeface="Consolas" panose="020B0609020204030204" pitchFamily="49" charset="0"/>
              </a:rPr>
              <a:t>ba.setName</a:t>
            </a:r>
            <a:r>
              <a:rPr lang="en-US" altLang="en-US" dirty="0" smtClean="0">
                <a:latin typeface="Consolas" panose="020B0609020204030204" pitchFamily="49" charset="0"/>
              </a:rPr>
              <a:t>("Cynthia");     </a:t>
            </a:r>
            <a:r>
              <a:rPr lang="en-US" altLang="en-US" dirty="0" smtClean="0">
                <a:solidFill>
                  <a:srgbClr val="00B050"/>
                </a:solidFill>
                <a:latin typeface="Consolas" panose="020B0609020204030204" pitchFamily="49" charset="0"/>
              </a:rPr>
              <a:t> </a:t>
            </a:r>
            <a:r>
              <a:rPr lang="en-US" altLang="en-US" dirty="0">
                <a:solidFill>
                  <a:srgbClr val="00B050"/>
                </a:solidFill>
                <a:latin typeface="Consolas" panose="020B0609020204030204" pitchFamily="49" charset="0"/>
              </a:rPr>
              <a:t>// </a:t>
            </a:r>
            <a:r>
              <a:rPr lang="en-US" altLang="en-US" dirty="0" smtClean="0">
                <a:solidFill>
                  <a:srgbClr val="00B050"/>
                </a:solidFill>
                <a:latin typeface="Consolas" panose="020B0609020204030204" pitchFamily="49" charset="0"/>
              </a:rPr>
              <a:t>tedious, also what is the balance??</a:t>
            </a:r>
            <a:endParaRPr lang="en-US" altLang="en-US" dirty="0">
              <a:solidFill>
                <a:srgbClr val="00B050"/>
              </a:solidFill>
              <a:latin typeface="Consolas" panose="020B0609020204030204" pitchFamily="49" charset="0"/>
            </a:endParaRPr>
          </a:p>
          <a:p>
            <a:pPr marL="344488" lvl="2" indent="0"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  <a:p>
            <a:pPr lvl="1"/>
            <a:r>
              <a:rPr lang="en-US" altLang="en-US" dirty="0" smtClean="0"/>
              <a:t>with constructor:</a:t>
            </a:r>
          </a:p>
          <a:p>
            <a:pPr marL="0" lvl="1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	</a:t>
            </a:r>
            <a:r>
              <a:rPr lang="en-US" altLang="en-US" dirty="0" err="1" smtClean="0">
                <a:latin typeface="Consolas" panose="020B0609020204030204" pitchFamily="49" charset="0"/>
              </a:rPr>
              <a:t>BankAccount</a:t>
            </a:r>
            <a:r>
              <a:rPr lang="en-US" altLang="en-US" dirty="0" smtClean="0">
                <a:latin typeface="Consolas" panose="020B0609020204030204" pitchFamily="49" charset="0"/>
              </a:rPr>
              <a:t>::</a:t>
            </a:r>
            <a:r>
              <a:rPr lang="en-US" altLang="en-US" dirty="0" err="1" smtClean="0">
                <a:latin typeface="Consolas" panose="020B0609020204030204" pitchFamily="49" charset="0"/>
              </a:rPr>
              <a:t>BankAccount</a:t>
            </a:r>
            <a:r>
              <a:rPr lang="en-US" altLang="en-US" dirty="0" smtClean="0">
                <a:latin typeface="Consolas" panose="020B0609020204030204" pitchFamily="49" charset="0"/>
              </a:rPr>
              <a:t>(string name) </a:t>
            </a:r>
            <a:r>
              <a:rPr lang="en-US" altLang="en-US" dirty="0">
                <a:latin typeface="Consolas" panose="020B0609020204030204" pitchFamily="49" charset="0"/>
              </a:rPr>
              <a:t>{</a:t>
            </a:r>
          </a:p>
          <a:p>
            <a:pPr marL="0" lvl="1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	   </a:t>
            </a:r>
            <a:r>
              <a:rPr lang="en-US" altLang="en-US" dirty="0" smtClean="0">
                <a:latin typeface="Consolas" panose="020B0609020204030204" pitchFamily="49" charset="0"/>
              </a:rPr>
              <a:t>_name = name;</a:t>
            </a: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       _balance = 0.0;</a:t>
            </a:r>
            <a:endParaRPr lang="en-US" altLang="en-US" dirty="0">
              <a:latin typeface="Consolas" panose="020B0609020204030204" pitchFamily="49" charset="0"/>
            </a:endParaRPr>
          </a:p>
          <a:p>
            <a:pPr marL="0" lvl="1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	</a:t>
            </a:r>
            <a:r>
              <a:rPr lang="en-US" altLang="en-US" dirty="0" smtClean="0">
                <a:latin typeface="Consolas" panose="020B0609020204030204" pitchFamily="49" charset="0"/>
              </a:rPr>
              <a:t>}</a:t>
            </a:r>
          </a:p>
          <a:p>
            <a:pPr marL="0" lvl="1" indent="0"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  <a:p>
            <a:pPr marL="344488" lvl="2" indent="0">
              <a:buNone/>
            </a:pPr>
            <a:r>
              <a:rPr lang="en-US" altLang="en-US" dirty="0" err="1" smtClean="0">
                <a:latin typeface="Consolas" panose="020B0609020204030204" pitchFamily="49" charset="0"/>
              </a:rPr>
              <a:t>BankAccount</a:t>
            </a:r>
            <a:r>
              <a:rPr lang="en-US" altLang="en-US" dirty="0" smtClean="0">
                <a:latin typeface="Consolas" panose="020B0609020204030204" pitchFamily="49" charset="0"/>
              </a:rPr>
              <a:t> </a:t>
            </a:r>
            <a:r>
              <a:rPr lang="en-US" altLang="en-US" dirty="0" err="1" smtClean="0">
                <a:latin typeface="Consolas" panose="020B0609020204030204" pitchFamily="49" charset="0"/>
              </a:rPr>
              <a:t>ba</a:t>
            </a:r>
            <a:r>
              <a:rPr lang="en-US" altLang="en-US" dirty="0" smtClean="0">
                <a:latin typeface="Consolas" panose="020B0609020204030204" pitchFamily="49" charset="0"/>
              </a:rPr>
              <a:t>("Cynthia");  </a:t>
            </a:r>
            <a:r>
              <a:rPr lang="en-US" altLang="en-US" dirty="0" smtClean="0">
                <a:solidFill>
                  <a:srgbClr val="00B050"/>
                </a:solidFill>
                <a:latin typeface="Consolas" panose="020B0609020204030204" pitchFamily="49" charset="0"/>
              </a:rPr>
              <a:t>// convenient, clearly starts $0.0 balance</a:t>
            </a:r>
            <a:endParaRPr lang="en-US" altLang="en-US" dirty="0">
              <a:solidFill>
                <a:srgbClr val="00B05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79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Private data</a:t>
            </a:r>
            <a:endParaRPr lang="en-US" altLang="en-US"/>
          </a:p>
        </p:txBody>
      </p:sp>
      <p:sp>
        <p:nvSpPr>
          <p:cNvPr id="727043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955675" y="908050"/>
            <a:ext cx="7700963" cy="3759200"/>
          </a:xfrm>
        </p:spPr>
        <p:txBody>
          <a:bodyPr>
            <a:normAutofit fontScale="92500" lnSpcReduction="20000"/>
          </a:bodyPr>
          <a:lstStyle/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	private:</a:t>
            </a: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	    type name;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r>
              <a:rPr lang="en-US" altLang="en-US" dirty="0" smtClean="0"/>
              <a:t>We can provide methods to get and/or set a data field's value:</a:t>
            </a:r>
          </a:p>
          <a:p>
            <a:pPr lvl="1"/>
            <a:endParaRPr lang="en-US" altLang="en-US" sz="1500" dirty="0" smtClean="0"/>
          </a:p>
          <a:p>
            <a:pPr marL="0" lvl="1" indent="0">
              <a:buNone/>
            </a:pPr>
            <a:r>
              <a:rPr lang="en-US" altLang="en-US" sz="1500" dirty="0" smtClean="0">
                <a:latin typeface="Consolas" panose="020B0609020204030204" pitchFamily="49" charset="0"/>
              </a:rPr>
              <a:t>	</a:t>
            </a:r>
            <a:r>
              <a:rPr lang="en-US" altLang="en-US" sz="1500" dirty="0" smtClean="0">
                <a:solidFill>
                  <a:srgbClr val="00B050"/>
                </a:solidFill>
                <a:latin typeface="Consolas" panose="020B0609020204030204" pitchFamily="49" charset="0"/>
              </a:rPr>
              <a:t>// "read-only" access to the balance ("</a:t>
            </a:r>
            <a:r>
              <a:rPr lang="en-US" altLang="en-US" sz="1500" dirty="0" err="1" smtClean="0">
                <a:solidFill>
                  <a:srgbClr val="00B050"/>
                </a:solidFill>
                <a:latin typeface="Consolas" panose="020B0609020204030204" pitchFamily="49" charset="0"/>
              </a:rPr>
              <a:t>accessor</a:t>
            </a:r>
            <a:r>
              <a:rPr lang="en-US" altLang="en-US" sz="1500" dirty="0" smtClean="0">
                <a:solidFill>
                  <a:srgbClr val="00B050"/>
                </a:solidFill>
                <a:latin typeface="Consolas" panose="020B0609020204030204" pitchFamily="49" charset="0"/>
              </a:rPr>
              <a:t>")</a:t>
            </a:r>
          </a:p>
          <a:p>
            <a:pPr marL="0" lvl="1" indent="0">
              <a:buNone/>
            </a:pPr>
            <a:r>
              <a:rPr lang="en-US" altLang="en-US" sz="1500" dirty="0" smtClean="0">
                <a:latin typeface="Consolas" panose="020B0609020204030204" pitchFamily="49" charset="0"/>
              </a:rPr>
              <a:t>	double </a:t>
            </a:r>
            <a:r>
              <a:rPr lang="en-US" altLang="en-US" sz="1500" dirty="0" err="1" smtClean="0">
                <a:latin typeface="Consolas" panose="020B0609020204030204" pitchFamily="49" charset="0"/>
              </a:rPr>
              <a:t>BankAccount</a:t>
            </a:r>
            <a:r>
              <a:rPr lang="en-US" altLang="en-US" sz="1500" dirty="0" smtClean="0">
                <a:latin typeface="Consolas" panose="020B0609020204030204" pitchFamily="49" charset="0"/>
              </a:rPr>
              <a:t>::</a:t>
            </a:r>
            <a:r>
              <a:rPr lang="en-US" altLang="en-US" sz="1500" dirty="0" err="1" smtClean="0">
                <a:latin typeface="Consolas" panose="020B0609020204030204" pitchFamily="49" charset="0"/>
              </a:rPr>
              <a:t>getBalance</a:t>
            </a:r>
            <a:r>
              <a:rPr lang="en-US" altLang="en-US" sz="1500" dirty="0" smtClean="0">
                <a:latin typeface="Consolas" panose="020B0609020204030204" pitchFamily="49" charset="0"/>
              </a:rPr>
              <a:t>() {</a:t>
            </a:r>
          </a:p>
          <a:p>
            <a:pPr marL="0" lvl="1" indent="0">
              <a:buNone/>
            </a:pPr>
            <a:r>
              <a:rPr lang="en-US" altLang="en-US" sz="1500" dirty="0" smtClean="0">
                <a:latin typeface="Consolas" panose="020B0609020204030204" pitchFamily="49" charset="0"/>
              </a:rPr>
              <a:t>	    return _balance;</a:t>
            </a:r>
          </a:p>
          <a:p>
            <a:pPr marL="0" lvl="1" indent="0">
              <a:buNone/>
            </a:pPr>
            <a:r>
              <a:rPr lang="en-US" altLang="en-US" sz="1500" dirty="0" smtClean="0">
                <a:latin typeface="Consolas" panose="020B0609020204030204" pitchFamily="49" charset="0"/>
              </a:rPr>
              <a:t>	}</a:t>
            </a:r>
          </a:p>
          <a:p>
            <a:pPr marL="0" lvl="1" indent="0">
              <a:buNone/>
            </a:pPr>
            <a:endParaRPr lang="en-US" altLang="en-US" sz="1500" dirty="0" smtClean="0">
              <a:latin typeface="Consolas" panose="020B0609020204030204" pitchFamily="49" charset="0"/>
            </a:endParaRPr>
          </a:p>
          <a:p>
            <a:pPr marL="0" lvl="1" indent="0">
              <a:buNone/>
            </a:pPr>
            <a:r>
              <a:rPr lang="en-US" altLang="en-US" sz="1500" dirty="0" smtClean="0">
                <a:latin typeface="Consolas" panose="020B0609020204030204" pitchFamily="49" charset="0"/>
              </a:rPr>
              <a:t>	</a:t>
            </a:r>
            <a:r>
              <a:rPr lang="en-US" altLang="en-US" sz="1500" dirty="0" smtClean="0">
                <a:solidFill>
                  <a:srgbClr val="00B050"/>
                </a:solidFill>
                <a:latin typeface="Consolas" panose="020B0609020204030204" pitchFamily="49" charset="0"/>
              </a:rPr>
              <a:t>// Allows clients to change the field ("</a:t>
            </a:r>
            <a:r>
              <a:rPr lang="en-US" altLang="en-US" sz="1500" dirty="0" err="1" smtClean="0">
                <a:solidFill>
                  <a:srgbClr val="00B050"/>
                </a:solidFill>
                <a:latin typeface="Consolas" panose="020B0609020204030204" pitchFamily="49" charset="0"/>
              </a:rPr>
              <a:t>mutator</a:t>
            </a:r>
            <a:r>
              <a:rPr lang="en-US" altLang="en-US" sz="1500" dirty="0" smtClean="0">
                <a:solidFill>
                  <a:srgbClr val="00B050"/>
                </a:solidFill>
                <a:latin typeface="Consolas" panose="020B0609020204030204" pitchFamily="49" charset="0"/>
              </a:rPr>
              <a:t>")</a:t>
            </a:r>
          </a:p>
          <a:p>
            <a:pPr marL="0" lvl="1" indent="0">
              <a:buNone/>
            </a:pPr>
            <a:r>
              <a:rPr lang="en-US" altLang="en-US" sz="1500" dirty="0" smtClean="0">
                <a:latin typeface="Consolas" panose="020B0609020204030204" pitchFamily="49" charset="0"/>
              </a:rPr>
              <a:t>	void </a:t>
            </a:r>
            <a:r>
              <a:rPr lang="en-US" altLang="en-US" sz="1500" dirty="0" err="1" smtClean="0">
                <a:latin typeface="Consolas" panose="020B0609020204030204" pitchFamily="49" charset="0"/>
              </a:rPr>
              <a:t>BankAccount</a:t>
            </a:r>
            <a:r>
              <a:rPr lang="en-US" altLang="en-US" sz="1500" dirty="0" smtClean="0">
                <a:latin typeface="Consolas" panose="020B0609020204030204" pitchFamily="49" charset="0"/>
              </a:rPr>
              <a:t>::</a:t>
            </a:r>
            <a:r>
              <a:rPr lang="en-US" altLang="en-US" sz="1500" dirty="0" err="1" smtClean="0">
                <a:latin typeface="Consolas" panose="020B0609020204030204" pitchFamily="49" charset="0"/>
              </a:rPr>
              <a:t>setName</a:t>
            </a:r>
            <a:r>
              <a:rPr lang="en-US" altLang="en-US" sz="1500" dirty="0" smtClean="0">
                <a:latin typeface="Consolas" panose="020B0609020204030204" pitchFamily="49" charset="0"/>
              </a:rPr>
              <a:t>(string </a:t>
            </a:r>
            <a:r>
              <a:rPr lang="en-US" altLang="en-US" sz="1500" dirty="0" err="1" smtClean="0">
                <a:latin typeface="Consolas" panose="020B0609020204030204" pitchFamily="49" charset="0"/>
              </a:rPr>
              <a:t>newName</a:t>
            </a:r>
            <a:r>
              <a:rPr lang="en-US" altLang="en-US" sz="1500" dirty="0" smtClean="0">
                <a:latin typeface="Consolas" panose="020B0609020204030204" pitchFamily="49" charset="0"/>
              </a:rPr>
              <a:t>) {</a:t>
            </a:r>
          </a:p>
          <a:p>
            <a:pPr marL="0" lvl="1" indent="0">
              <a:buNone/>
            </a:pPr>
            <a:r>
              <a:rPr lang="en-US" altLang="en-US" sz="1500" dirty="0" smtClean="0">
                <a:latin typeface="Consolas" panose="020B0609020204030204" pitchFamily="49" charset="0"/>
              </a:rPr>
              <a:t>	    _name = </a:t>
            </a:r>
            <a:r>
              <a:rPr lang="en-US" altLang="en-US" sz="1500" dirty="0" err="1" smtClean="0">
                <a:latin typeface="Consolas" panose="020B0609020204030204" pitchFamily="49" charset="0"/>
              </a:rPr>
              <a:t>newName</a:t>
            </a:r>
            <a:r>
              <a:rPr lang="en-US" altLang="en-US" sz="1500" dirty="0" smtClean="0">
                <a:latin typeface="Consolas" panose="020B0609020204030204" pitchFamily="49" charset="0"/>
              </a:rPr>
              <a:t>;</a:t>
            </a:r>
          </a:p>
          <a:p>
            <a:pPr marL="0" lvl="1" indent="0">
              <a:buNone/>
            </a:pPr>
            <a:r>
              <a:rPr lang="en-US" altLang="en-US" sz="1500" dirty="0" smtClean="0">
                <a:latin typeface="Consolas" panose="020B0609020204030204" pitchFamily="49" charset="0"/>
              </a:rPr>
              <a:t>	}</a:t>
            </a:r>
            <a:endParaRPr lang="en-US" altLang="en-US" sz="15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34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Your Turn!</a:t>
            </a:r>
            <a:endParaRPr lang="en-US" altLang="en-US" dirty="0"/>
          </a:p>
        </p:txBody>
      </p:sp>
      <p:sp>
        <p:nvSpPr>
          <p:cNvPr id="727043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955676" y="908050"/>
            <a:ext cx="2978550" cy="37592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en-US" altLang="en-US" b="1" dirty="0" smtClean="0"/>
              <a:t>I want to add a second constructor to my </a:t>
            </a:r>
            <a:r>
              <a:rPr lang="en-US" altLang="en-US" b="1" dirty="0" err="1" smtClean="0"/>
              <a:t>BankAccount</a:t>
            </a:r>
            <a:r>
              <a:rPr lang="en-US" altLang="en-US" b="1" dirty="0" smtClean="0"/>
              <a:t> class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 smtClean="0"/>
              <a:t>Current constructor takes the name and initializes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 smtClean="0"/>
              <a:t>I’d like to have one that takes both a name and an initial account balance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altLang="en-US" dirty="0"/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4178027" y="477744"/>
            <a:ext cx="5399021" cy="4124992"/>
          </a:xfrm>
          <a:prstGeom prst="rect">
            <a:avLst/>
          </a:prstGeom>
        </p:spPr>
        <p:txBody>
          <a:bodyPr vert="horz" lIns="0" tIns="45720" rIns="0" bIns="45720" rtlCol="0">
            <a:normAutofit fontScale="77500" lnSpcReduction="20000"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Font typeface="Wingdings" panose="05000000000000000000" pitchFamily="2" charset="2"/>
              <a:buNone/>
            </a:pPr>
            <a:r>
              <a:rPr lang="en-US" altLang="en-US" dirty="0" smtClean="0">
                <a:solidFill>
                  <a:srgbClr val="00B050"/>
                </a:solidFill>
                <a:latin typeface="Consolas" panose="020B0609020204030204" pitchFamily="49" charset="0"/>
              </a:rPr>
              <a:t>// </a:t>
            </a:r>
            <a:r>
              <a:rPr lang="en-US" altLang="en-US" dirty="0" err="1" smtClean="0">
                <a:solidFill>
                  <a:srgbClr val="00B050"/>
                </a:solidFill>
                <a:latin typeface="Consolas" panose="020B0609020204030204" pitchFamily="49" charset="0"/>
              </a:rPr>
              <a:t>BankAccount.h</a:t>
            </a:r>
            <a:endParaRPr lang="en-US" altLang="en-US" dirty="0" smtClean="0">
              <a:solidFill>
                <a:srgbClr val="00B050"/>
              </a:solidFill>
              <a:latin typeface="Consolas" panose="020B0609020204030204" pitchFamily="49" charset="0"/>
            </a:endParaRPr>
          </a:p>
          <a:p>
            <a:pPr marL="0" lvl="1" indent="0">
              <a:buFont typeface="Wingdings" panose="05000000000000000000" pitchFamily="2" charset="2"/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  <a:p>
            <a:pPr marL="0" lvl="1" indent="0"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#</a:t>
            </a:r>
            <a:r>
              <a:rPr lang="en-US" altLang="en-US" dirty="0" err="1" smtClean="0">
                <a:latin typeface="Consolas" panose="020B0609020204030204" pitchFamily="49" charset="0"/>
              </a:rPr>
              <a:t>ifndef</a:t>
            </a:r>
            <a:r>
              <a:rPr lang="en-US" altLang="en-US" dirty="0" smtClean="0">
                <a:latin typeface="Consolas" panose="020B0609020204030204" pitchFamily="49" charset="0"/>
              </a:rPr>
              <a:t> _</a:t>
            </a:r>
            <a:r>
              <a:rPr lang="en-US" altLang="en-US" dirty="0" err="1" smtClean="0">
                <a:latin typeface="Consolas" panose="020B0609020204030204" pitchFamily="49" charset="0"/>
              </a:rPr>
              <a:t>bankaccount_h</a:t>
            </a:r>
            <a:endParaRPr lang="en-US" altLang="en-US" dirty="0" smtClean="0">
              <a:latin typeface="Consolas" panose="020B0609020204030204" pitchFamily="49" charset="0"/>
            </a:endParaRPr>
          </a:p>
          <a:p>
            <a:pPr marL="0" lvl="1" indent="0"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#define _</a:t>
            </a:r>
            <a:r>
              <a:rPr lang="en-US" altLang="en-US" dirty="0" err="1" smtClean="0">
                <a:latin typeface="Consolas" panose="020B0609020204030204" pitchFamily="49" charset="0"/>
              </a:rPr>
              <a:t>bankaccount_h</a:t>
            </a:r>
            <a:endParaRPr lang="en-US" altLang="en-US" dirty="0" smtClean="0">
              <a:latin typeface="Consolas" panose="020B0609020204030204" pitchFamily="49" charset="0"/>
            </a:endParaRPr>
          </a:p>
          <a:p>
            <a:pPr marL="0" lvl="1" indent="0">
              <a:buFont typeface="Wingdings" panose="05000000000000000000" pitchFamily="2" charset="2"/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  <a:p>
            <a:pPr marL="0" lvl="1" indent="0"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class </a:t>
            </a:r>
            <a:r>
              <a:rPr lang="en-US" altLang="en-US" dirty="0" err="1" smtClean="0">
                <a:latin typeface="Consolas" panose="020B0609020204030204" pitchFamily="49" charset="0"/>
              </a:rPr>
              <a:t>BankAccount</a:t>
            </a:r>
            <a:r>
              <a:rPr lang="en-US" altLang="en-US" dirty="0" smtClean="0">
                <a:latin typeface="Consolas" panose="020B0609020204030204" pitchFamily="49" charset="0"/>
              </a:rPr>
              <a:t> {             </a:t>
            </a:r>
          </a:p>
          <a:p>
            <a:pPr marL="0" lvl="1" indent="0"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public:</a:t>
            </a:r>
          </a:p>
          <a:p>
            <a:pPr marL="0" lvl="1" indent="0"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   </a:t>
            </a:r>
            <a:r>
              <a:rPr lang="en-US" altLang="en-US" dirty="0" err="1" smtClean="0">
                <a:latin typeface="Consolas" panose="020B0609020204030204" pitchFamily="49" charset="0"/>
              </a:rPr>
              <a:t>BankAccount</a:t>
            </a:r>
            <a:r>
              <a:rPr lang="en-US" altLang="en-US" dirty="0" smtClean="0">
                <a:latin typeface="Consolas" panose="020B0609020204030204" pitchFamily="49" charset="0"/>
              </a:rPr>
              <a:t>(string n);     </a:t>
            </a:r>
            <a:r>
              <a:rPr lang="en-US" altLang="en-US" dirty="0" smtClean="0">
                <a:solidFill>
                  <a:srgbClr val="00B050"/>
                </a:solidFill>
                <a:latin typeface="Consolas" panose="020B0609020204030204" pitchFamily="49" charset="0"/>
              </a:rPr>
              <a:t>// constructor</a:t>
            </a:r>
          </a:p>
          <a:p>
            <a:pPr marL="0" lvl="1" indent="0">
              <a:buFont typeface="Wingdings" panose="05000000000000000000" pitchFamily="2" charset="2"/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  <a:p>
            <a:pPr marL="0" lvl="1" indent="0"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   void deposit(double amount);      </a:t>
            </a:r>
            <a:r>
              <a:rPr lang="en-US" altLang="en-US" dirty="0" smtClean="0">
                <a:solidFill>
                  <a:srgbClr val="00B050"/>
                </a:solidFill>
                <a:latin typeface="Consolas" panose="020B0609020204030204" pitchFamily="49" charset="0"/>
              </a:rPr>
              <a:t>// methods</a:t>
            </a:r>
          </a:p>
          <a:p>
            <a:pPr marL="0" lvl="1" indent="0"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   void withdraw(double amount);</a:t>
            </a:r>
          </a:p>
          <a:p>
            <a:pPr marL="0" lvl="1" indent="0">
              <a:buFont typeface="Wingdings" panose="05000000000000000000" pitchFamily="2" charset="2"/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  <a:p>
            <a:pPr marL="0" lvl="1" indent="0"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private:</a:t>
            </a:r>
          </a:p>
          <a:p>
            <a:pPr marL="0" lvl="1" indent="0"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   string _name;      </a:t>
            </a:r>
            <a:r>
              <a:rPr lang="en-US" altLang="en-US" dirty="0" smtClean="0">
                <a:solidFill>
                  <a:srgbClr val="00B050"/>
                </a:solidFill>
                <a:latin typeface="Consolas" panose="020B0609020204030204" pitchFamily="49" charset="0"/>
              </a:rPr>
              <a:t>// each </a:t>
            </a:r>
            <a:r>
              <a:rPr lang="en-US" altLang="en-US" dirty="0" err="1" smtClean="0">
                <a:solidFill>
                  <a:srgbClr val="00B050"/>
                </a:solidFill>
                <a:latin typeface="Consolas" panose="020B0609020204030204" pitchFamily="49" charset="0"/>
              </a:rPr>
              <a:t>BankAccount</a:t>
            </a:r>
            <a:r>
              <a:rPr lang="en-US" altLang="en-US" dirty="0" smtClean="0">
                <a:solidFill>
                  <a:srgbClr val="00B050"/>
                </a:solidFill>
                <a:latin typeface="Consolas" panose="020B0609020204030204" pitchFamily="49" charset="0"/>
              </a:rPr>
              <a:t> object</a:t>
            </a:r>
          </a:p>
          <a:p>
            <a:pPr marL="0" lvl="1" indent="0"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   double _balance;   </a:t>
            </a:r>
            <a:r>
              <a:rPr lang="en-US" altLang="en-US" dirty="0" smtClean="0">
                <a:solidFill>
                  <a:srgbClr val="00B050"/>
                </a:solidFill>
                <a:latin typeface="Consolas" panose="020B0609020204030204" pitchFamily="49" charset="0"/>
              </a:rPr>
              <a:t>// has a name and balance</a:t>
            </a:r>
          </a:p>
          <a:p>
            <a:pPr marL="0" lvl="1" indent="0"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};</a:t>
            </a:r>
          </a:p>
          <a:p>
            <a:pPr marL="0" lvl="1" indent="0">
              <a:buFont typeface="Wingdings" panose="05000000000000000000" pitchFamily="2" charset="2"/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  <a:p>
            <a:pPr marL="0" lvl="1" indent="0"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#</a:t>
            </a:r>
            <a:r>
              <a:rPr lang="en-US" altLang="en-US" dirty="0" err="1" smtClean="0">
                <a:latin typeface="Consolas" panose="020B0609020204030204" pitchFamily="49" charset="0"/>
              </a:rPr>
              <a:t>endif</a:t>
            </a:r>
            <a:endParaRPr lang="en-US" altLang="en-US" dirty="0">
              <a:latin typeface="Consolas" panose="020B0609020204030204" pitchFamily="49" charset="0"/>
            </a:endParaRPr>
          </a:p>
        </p:txBody>
      </p:sp>
      <p:sp>
        <p:nvSpPr>
          <p:cNvPr id="2" name="Rectangular Callout 1"/>
          <p:cNvSpPr/>
          <p:nvPr/>
        </p:nvSpPr>
        <p:spPr>
          <a:xfrm>
            <a:off x="948776" y="3329241"/>
            <a:ext cx="3100508" cy="1607752"/>
          </a:xfrm>
          <a:prstGeom prst="wedgeRectCallout">
            <a:avLst>
              <a:gd name="adj1" fmla="val -61991"/>
              <a:gd name="adj2" fmla="val -3969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b="1" u="sng" dirty="0"/>
              <a:t>In </a:t>
            </a:r>
            <a:r>
              <a:rPr lang="en-US" altLang="en-US" b="1" u="sng" dirty="0" err="1" smtClean="0"/>
              <a:t>PollEv</a:t>
            </a:r>
            <a:r>
              <a:rPr lang="en-US" altLang="en-US" b="1" u="sng" dirty="0" smtClean="0"/>
              <a:t>:</a:t>
            </a:r>
            <a:r>
              <a:rPr lang="en-US" altLang="en-US" b="1" dirty="0" smtClean="0"/>
              <a:t> </a:t>
            </a:r>
            <a:r>
              <a:rPr lang="en-US" altLang="en-US" dirty="0" smtClean="0"/>
              <a:t>write the line of code I would need to add to the .h file to do this.</a:t>
            </a:r>
          </a:p>
          <a:p>
            <a:pPr algn="ctr"/>
            <a:r>
              <a:rPr lang="en-US" altLang="en-US" b="1" u="sng" dirty="0" smtClean="0"/>
              <a:t>In discussion:</a:t>
            </a:r>
            <a:r>
              <a:rPr lang="en-US" altLang="en-US" b="1" dirty="0" smtClean="0"/>
              <a:t> </a:t>
            </a:r>
            <a:r>
              <a:rPr lang="en-US" altLang="en-US" dirty="0" smtClean="0"/>
              <a:t>what new code goes in the new .</a:t>
            </a:r>
            <a:r>
              <a:rPr lang="en-US" altLang="en-US" dirty="0" err="1" smtClean="0"/>
              <a:t>cpp</a:t>
            </a:r>
            <a:r>
              <a:rPr lang="en-US" altLang="en-US" dirty="0" smtClean="0"/>
              <a:t> file?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5011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Preconditions</a:t>
            </a:r>
            <a:endParaRPr lang="en-US" altLang="en-US"/>
          </a:p>
        </p:txBody>
      </p:sp>
      <p:sp>
        <p:nvSpPr>
          <p:cNvPr id="736259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955675" y="1171814"/>
            <a:ext cx="7700963" cy="3711389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b="1" dirty="0"/>
              <a:t>P</a:t>
            </a:r>
            <a:r>
              <a:rPr lang="en-US" altLang="en-US" b="1" dirty="0" smtClean="0"/>
              <a:t>recondition: Something your code assumes is true at the start of its execution</a:t>
            </a:r>
          </a:p>
          <a:p>
            <a:pPr lvl="1"/>
            <a:r>
              <a:rPr lang="en-US" altLang="en-US" dirty="0" smtClean="0"/>
              <a:t>Often documented as a comment on the function's header.</a:t>
            </a:r>
          </a:p>
          <a:p>
            <a:pPr lvl="1"/>
            <a:r>
              <a:rPr lang="en-US" altLang="en-US" dirty="0" smtClean="0"/>
              <a:t>If violated, the class often throws an exception.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marL="0" lvl="1" indent="0">
              <a:buNone/>
            </a:pPr>
            <a:r>
              <a:rPr lang="en-US" altLang="en-US" sz="1500" dirty="0" smtClean="0">
                <a:latin typeface="Consolas" panose="020B0609020204030204" pitchFamily="49" charset="0"/>
              </a:rPr>
              <a:t>	</a:t>
            </a:r>
            <a:r>
              <a:rPr lang="en-US" altLang="en-US" sz="1500" dirty="0" smtClean="0">
                <a:solidFill>
                  <a:srgbClr val="00B050"/>
                </a:solidFill>
                <a:latin typeface="Consolas" panose="020B0609020204030204" pitchFamily="49" charset="0"/>
              </a:rPr>
              <a:t>// Initializes a </a:t>
            </a:r>
            <a:r>
              <a:rPr lang="en-US" altLang="en-US" sz="1500" dirty="0" err="1" smtClean="0">
                <a:solidFill>
                  <a:srgbClr val="00B050"/>
                </a:solidFill>
                <a:latin typeface="Consolas" panose="020B0609020204030204" pitchFamily="49" charset="0"/>
              </a:rPr>
              <a:t>BankAccount</a:t>
            </a:r>
            <a:r>
              <a:rPr lang="en-US" altLang="en-US" sz="1500" dirty="0" smtClean="0">
                <a:solidFill>
                  <a:srgbClr val="00B050"/>
                </a:solidFill>
                <a:latin typeface="Consolas" panose="020B0609020204030204" pitchFamily="49" charset="0"/>
              </a:rPr>
              <a:t> with the given state.</a:t>
            </a:r>
          </a:p>
          <a:p>
            <a:pPr marL="0" lvl="1" indent="0">
              <a:buNone/>
            </a:pPr>
            <a:r>
              <a:rPr lang="en-US" altLang="en-US" sz="1500" dirty="0" smtClean="0">
                <a:solidFill>
                  <a:srgbClr val="00B050"/>
                </a:solidFill>
                <a:latin typeface="Consolas" panose="020B0609020204030204" pitchFamily="49" charset="0"/>
              </a:rPr>
              <a:t>	// Precondition: balance is non-negative</a:t>
            </a:r>
          </a:p>
          <a:p>
            <a:pPr marL="0" lvl="1" indent="0">
              <a:buNone/>
            </a:pPr>
            <a:r>
              <a:rPr lang="en-US" altLang="en-US" sz="1500" dirty="0" smtClean="0">
                <a:latin typeface="Consolas" panose="020B0609020204030204" pitchFamily="49" charset="0"/>
              </a:rPr>
              <a:t>	</a:t>
            </a:r>
            <a:r>
              <a:rPr lang="en-US" altLang="en-US" sz="1500" dirty="0" err="1" smtClean="0">
                <a:latin typeface="Consolas" panose="020B0609020204030204" pitchFamily="49" charset="0"/>
              </a:rPr>
              <a:t>BankAccount</a:t>
            </a:r>
            <a:r>
              <a:rPr lang="en-US" altLang="en-US" sz="1500" dirty="0" smtClean="0">
                <a:latin typeface="Consolas" panose="020B0609020204030204" pitchFamily="49" charset="0"/>
              </a:rPr>
              <a:t>::</a:t>
            </a:r>
            <a:r>
              <a:rPr lang="en-US" altLang="en-US" sz="1500" dirty="0" err="1" smtClean="0">
                <a:latin typeface="Consolas" panose="020B0609020204030204" pitchFamily="49" charset="0"/>
              </a:rPr>
              <a:t>BankAccount</a:t>
            </a:r>
            <a:r>
              <a:rPr lang="en-US" altLang="en-US" sz="1500" dirty="0" smtClean="0">
                <a:latin typeface="Consolas" panose="020B0609020204030204" pitchFamily="49" charset="0"/>
              </a:rPr>
              <a:t>(string name, double balance) {</a:t>
            </a:r>
          </a:p>
          <a:p>
            <a:pPr marL="0" lvl="1" indent="0">
              <a:buNone/>
            </a:pPr>
            <a:r>
              <a:rPr lang="en-US" altLang="en-US" sz="1500" dirty="0" smtClean="0">
                <a:latin typeface="Consolas" panose="020B0609020204030204" pitchFamily="49" charset="0"/>
              </a:rPr>
              <a:t>	    if (balance &lt; 0) {</a:t>
            </a:r>
          </a:p>
          <a:p>
            <a:pPr marL="0" lvl="1" indent="0">
              <a:buNone/>
            </a:pPr>
            <a:r>
              <a:rPr lang="en-US" altLang="en-US" sz="1500" dirty="0" smtClean="0">
                <a:latin typeface="Consolas" panose="020B0609020204030204" pitchFamily="49" charset="0"/>
              </a:rPr>
              <a:t>	        error("Balance must be positive.");</a:t>
            </a:r>
          </a:p>
          <a:p>
            <a:pPr marL="0" lvl="1" indent="0">
              <a:buNone/>
            </a:pPr>
            <a:r>
              <a:rPr lang="en-US" altLang="en-US" sz="1500" dirty="0" smtClean="0">
                <a:latin typeface="Consolas" panose="020B0609020204030204" pitchFamily="49" charset="0"/>
              </a:rPr>
              <a:t>	    }</a:t>
            </a:r>
          </a:p>
          <a:p>
            <a:pPr marL="0" lvl="1" indent="0">
              <a:buNone/>
            </a:pPr>
            <a:r>
              <a:rPr lang="en-US" altLang="en-US" sz="1500" dirty="0" smtClean="0">
                <a:latin typeface="Consolas" panose="020B0609020204030204" pitchFamily="49" charset="0"/>
              </a:rPr>
              <a:t>	    _name = name;</a:t>
            </a:r>
          </a:p>
          <a:p>
            <a:pPr marL="0" lvl="1" indent="0">
              <a:buNone/>
            </a:pPr>
            <a:r>
              <a:rPr lang="en-US" altLang="en-US" sz="1500" dirty="0" smtClean="0">
                <a:latin typeface="Consolas" panose="020B0609020204030204" pitchFamily="49" charset="0"/>
              </a:rPr>
              <a:t>	    _balance = balance;</a:t>
            </a:r>
          </a:p>
          <a:p>
            <a:pPr marL="0" lvl="1" indent="0">
              <a:buNone/>
            </a:pPr>
            <a:r>
              <a:rPr lang="en-US" altLang="en-US" sz="1500" dirty="0" smtClean="0">
                <a:latin typeface="Consolas" panose="020B0609020204030204" pitchFamily="49" charset="0"/>
              </a:rPr>
              <a:t>	}</a:t>
            </a:r>
            <a:endParaRPr lang="en-US" altLang="en-US" sz="15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31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Bouncing Ball Demo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Applying what we learned with the Bank class to a new problem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85832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Bouncing Ball demo</a:t>
            </a:r>
            <a:endParaRPr lang="en-US" altLang="en-US"/>
          </a:p>
        </p:txBody>
      </p:sp>
      <p:sp>
        <p:nvSpPr>
          <p:cNvPr id="748547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955675" y="908050"/>
            <a:ext cx="7700963" cy="3759200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Write a class Ball that represents a bouncing ball.</a:t>
            </a:r>
          </a:p>
          <a:p>
            <a:pPr lvl="1"/>
            <a:r>
              <a:rPr lang="en-US" altLang="en-US" dirty="0" smtClean="0"/>
              <a:t>What state (private instance variables) should each ball store?</a:t>
            </a:r>
          </a:p>
          <a:p>
            <a:pPr lvl="1"/>
            <a:r>
              <a:rPr lang="en-US" altLang="en-US" dirty="0" smtClean="0"/>
              <a:t>window functions:  </a:t>
            </a:r>
            <a:r>
              <a:rPr lang="en-US" altLang="en-US" dirty="0" err="1" smtClean="0"/>
              <a:t>setColor</a:t>
            </a:r>
            <a:r>
              <a:rPr lang="en-US" altLang="en-US" dirty="0" smtClean="0"/>
              <a:t> and </a:t>
            </a:r>
            <a:r>
              <a:rPr lang="en-US" altLang="en-US" dirty="0" err="1" smtClean="0"/>
              <a:t>drawOval</a:t>
            </a:r>
            <a:endParaRPr lang="en-US" altLang="en-US" dirty="0" smtClean="0"/>
          </a:p>
          <a:p>
            <a:pPr lvl="1"/>
            <a:endParaRPr lang="en-US" altLang="en-US" dirty="0" smtClean="0"/>
          </a:p>
          <a:p>
            <a:r>
              <a:rPr lang="en-US" altLang="en-US" dirty="0" smtClean="0"/>
              <a:t>Finish the provided client code to draw many balls in a window.</a:t>
            </a:r>
          </a:p>
          <a:p>
            <a:pPr lvl="1"/>
            <a:r>
              <a:rPr lang="en-US" altLang="en-US" dirty="0" smtClean="0"/>
              <a:t>Make each ball appear at a random location.</a:t>
            </a:r>
          </a:p>
          <a:p>
            <a:pPr lvl="1"/>
            <a:r>
              <a:rPr lang="en-US" altLang="en-US" dirty="0" smtClean="0"/>
              <a:t>Make the balls move at random velocities</a:t>
            </a:r>
            <a:br>
              <a:rPr lang="en-US" altLang="en-US" dirty="0" smtClean="0"/>
            </a:br>
            <a:r>
              <a:rPr lang="en-US" altLang="en-US" dirty="0" smtClean="0"/>
              <a:t>and "bounce" if they hit window edges.</a:t>
            </a:r>
          </a:p>
          <a:p>
            <a:pPr lvl="1"/>
            <a:endParaRPr lang="en-US" altLang="en-US" dirty="0"/>
          </a:p>
          <a:p>
            <a:r>
              <a:rPr lang="en-US" altLang="en-US" dirty="0" smtClean="0"/>
              <a:t>Enhance </a:t>
            </a:r>
            <a:r>
              <a:rPr lang="en-US" altLang="en-US" dirty="0"/>
              <a:t>the provided client code to </a:t>
            </a:r>
            <a:r>
              <a:rPr lang="en-US" altLang="en-US" dirty="0" smtClean="0"/>
              <a:t>add colors.</a:t>
            </a:r>
          </a:p>
          <a:p>
            <a:pPr lvl="1"/>
            <a:r>
              <a:rPr lang="en-US" altLang="en-US" dirty="0" smtClean="0"/>
              <a:t>Make each ball appear a random color choice.</a:t>
            </a:r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2934" y="2718033"/>
            <a:ext cx="2631707" cy="1883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3261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Slides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More cool tricks with C++ classes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81688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Operator overloading (6.2)</a:t>
            </a:r>
            <a:endParaRPr lang="en-US" altLang="en-US"/>
          </a:p>
        </p:txBody>
      </p:sp>
      <p:sp>
        <p:nvSpPr>
          <p:cNvPr id="738307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955675" y="908049"/>
            <a:ext cx="7937591" cy="4002048"/>
          </a:xfrm>
        </p:spPr>
        <p:txBody>
          <a:bodyPr>
            <a:normAutofit fontScale="85000" lnSpcReduction="10000"/>
          </a:bodyPr>
          <a:lstStyle/>
          <a:p>
            <a:r>
              <a:rPr lang="en-US" altLang="en-US" dirty="0" smtClean="0"/>
              <a:t>operator overloading: Redefining the</a:t>
            </a:r>
            <a:br>
              <a:rPr lang="en-US" altLang="en-US" dirty="0" smtClean="0"/>
            </a:br>
            <a:r>
              <a:rPr lang="en-US" altLang="en-US" dirty="0" smtClean="0"/>
              <a:t>behavior of a common operator</a:t>
            </a:r>
            <a:br>
              <a:rPr lang="en-US" altLang="en-US" dirty="0" smtClean="0"/>
            </a:br>
            <a:r>
              <a:rPr lang="en-US" altLang="en-US" dirty="0" smtClean="0"/>
              <a:t>in the C++ language.</a:t>
            </a:r>
          </a:p>
          <a:p>
            <a:pPr lvl="1"/>
            <a:endParaRPr lang="en-US" altLang="en-US" dirty="0" smtClean="0"/>
          </a:p>
          <a:p>
            <a:r>
              <a:rPr lang="en-US" altLang="en-US" dirty="0" smtClean="0"/>
              <a:t>Syntax:</a:t>
            </a:r>
          </a:p>
          <a:p>
            <a:pPr lvl="1"/>
            <a:endParaRPr lang="en-US" altLang="en-US" dirty="0" smtClean="0"/>
          </a:p>
          <a:p>
            <a:pPr marL="0" lvl="1" indent="0">
              <a:buNone/>
            </a:pPr>
            <a:r>
              <a:rPr lang="en-US" altLang="en-US" dirty="0" err="1" smtClean="0">
                <a:latin typeface="Consolas" panose="020B0609020204030204" pitchFamily="49" charset="0"/>
              </a:rPr>
              <a:t>returnType</a:t>
            </a:r>
            <a:r>
              <a:rPr lang="en-US" altLang="en-US" dirty="0" smtClean="0">
                <a:latin typeface="Consolas" panose="020B0609020204030204" pitchFamily="49" charset="0"/>
              </a:rPr>
              <a:t> operator op(parameters);     </a:t>
            </a:r>
            <a:r>
              <a:rPr lang="en-US" altLang="en-US" dirty="0" smtClean="0">
                <a:solidFill>
                  <a:srgbClr val="00B050"/>
                </a:solidFill>
                <a:latin typeface="Consolas" panose="020B0609020204030204" pitchFamily="49" charset="0"/>
              </a:rPr>
              <a:t> // in the .h file for the class</a:t>
            </a:r>
          </a:p>
          <a:p>
            <a:pPr marL="0" lvl="1" indent="0"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  <a:p>
            <a:pPr marL="0" lvl="1" indent="0">
              <a:buNone/>
            </a:pPr>
            <a:r>
              <a:rPr lang="en-US" altLang="en-US" dirty="0" err="1" smtClean="0">
                <a:latin typeface="Consolas" panose="020B0609020204030204" pitchFamily="49" charset="0"/>
              </a:rPr>
              <a:t>returnType</a:t>
            </a:r>
            <a:r>
              <a:rPr lang="en-US" altLang="en-US" dirty="0" smtClean="0">
                <a:latin typeface="Consolas" panose="020B0609020204030204" pitchFamily="49" charset="0"/>
              </a:rPr>
              <a:t> operator op(parameters) {     </a:t>
            </a:r>
            <a:r>
              <a:rPr lang="en-US" altLang="en-US" dirty="0" smtClean="0">
                <a:solidFill>
                  <a:srgbClr val="00B050"/>
                </a:solidFill>
                <a:latin typeface="Consolas" panose="020B0609020204030204" pitchFamily="49" charset="0"/>
              </a:rPr>
              <a:t>// in the .</a:t>
            </a:r>
            <a:r>
              <a:rPr lang="en-US" altLang="en-US" dirty="0" err="1" smtClean="0">
                <a:solidFill>
                  <a:srgbClr val="00B050"/>
                </a:solidFill>
                <a:latin typeface="Consolas" panose="020B0609020204030204" pitchFamily="49" charset="0"/>
              </a:rPr>
              <a:t>cpp</a:t>
            </a:r>
            <a:r>
              <a:rPr lang="en-US" altLang="en-US" dirty="0" smtClean="0">
                <a:solidFill>
                  <a:srgbClr val="00B050"/>
                </a:solidFill>
                <a:latin typeface="Consolas" panose="020B0609020204030204" pitchFamily="49" charset="0"/>
              </a:rPr>
              <a:t> file for the class</a:t>
            </a: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   statements;</a:t>
            </a: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};</a:t>
            </a:r>
          </a:p>
          <a:p>
            <a:pPr lvl="1"/>
            <a:endParaRPr lang="en-US" altLang="en-US" dirty="0" smtClean="0"/>
          </a:p>
          <a:p>
            <a:pPr lvl="1"/>
            <a:r>
              <a:rPr lang="en-US" altLang="en-US" dirty="0"/>
              <a:t>F</a:t>
            </a:r>
            <a:r>
              <a:rPr lang="en-US" altLang="en-US" dirty="0" smtClean="0"/>
              <a:t>or example, for two variables of type Foo,  </a:t>
            </a:r>
            <a:r>
              <a:rPr lang="en-US" altLang="en-US" b="1" dirty="0" smtClean="0">
                <a:latin typeface="Consolas" panose="020B0609020204030204" pitchFamily="49" charset="0"/>
              </a:rPr>
              <a:t>a + b</a:t>
            </a:r>
            <a:r>
              <a:rPr lang="en-US" altLang="en-US" b="1" dirty="0" smtClean="0"/>
              <a:t>   </a:t>
            </a:r>
            <a:r>
              <a:rPr lang="en-US" altLang="en-US" dirty="0" smtClean="0"/>
              <a:t>will use the code you write in:</a:t>
            </a:r>
          </a:p>
          <a:p>
            <a:pPr marL="344488" lvl="2" indent="0">
              <a:buNone/>
            </a:pPr>
            <a:r>
              <a:rPr lang="en-US" altLang="en-US" dirty="0" smtClean="0"/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 Foo operator +(Foo&amp; a, Foo&amp; b) {</a:t>
            </a:r>
          </a:p>
          <a:p>
            <a:pPr marL="1031875" lvl="4" indent="0">
              <a:buNone/>
            </a:pPr>
            <a:r>
              <a:rPr lang="en-US" altLang="en-US" dirty="0" smtClean="0">
                <a:solidFill>
                  <a:srgbClr val="00B050"/>
                </a:solidFill>
                <a:latin typeface="Consolas" panose="020B0609020204030204" pitchFamily="49" charset="0"/>
              </a:rPr>
              <a:t>// function body</a:t>
            </a:r>
          </a:p>
          <a:p>
            <a:pPr marL="344488" lvl="2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 }</a:t>
            </a:r>
            <a:endParaRPr lang="en-US" altLang="en-US" dirty="0">
              <a:latin typeface="Consolas" panose="020B0609020204030204" pitchFamily="49" charset="0"/>
            </a:endParaRPr>
          </a:p>
        </p:txBody>
      </p:sp>
      <p:sp>
        <p:nvSpPr>
          <p:cNvPr id="738308" name="Text Box 4"/>
          <p:cNvSpPr txBox="1">
            <a:spLocks noChangeArrowheads="1"/>
          </p:cNvSpPr>
          <p:nvPr/>
        </p:nvSpPr>
        <p:spPr bwMode="auto">
          <a:xfrm>
            <a:off x="5424047" y="399090"/>
            <a:ext cx="3469219" cy="175432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en-US" i="1" dirty="0">
                <a:latin typeface="Calibri" panose="020F0502020204030204" pitchFamily="34" charset="0"/>
              </a:rPr>
              <a:t>unary:	</a:t>
            </a:r>
            <a:r>
              <a:rPr lang="en-US" altLang="en-US" dirty="0">
                <a:latin typeface="Consolas" panose="020B0609020204030204" pitchFamily="49" charset="0"/>
              </a:rPr>
              <a:t>+ - ++ -- * &amp;</a:t>
            </a:r>
          </a:p>
          <a:p>
            <a:pPr lvl="1" algn="l"/>
            <a:r>
              <a:rPr lang="en-US" altLang="en-US" dirty="0">
                <a:latin typeface="Consolas" panose="020B0609020204030204" pitchFamily="49" charset="0"/>
              </a:rPr>
              <a:t>	! ~ new delete</a:t>
            </a:r>
          </a:p>
          <a:p>
            <a:r>
              <a:rPr lang="en-US" altLang="en-US" i="1" dirty="0">
                <a:latin typeface="Calibri" panose="020F0502020204030204" pitchFamily="34" charset="0"/>
              </a:rPr>
              <a:t>binary:	</a:t>
            </a:r>
            <a:r>
              <a:rPr lang="en-US" altLang="en-US" dirty="0">
                <a:latin typeface="Consolas" panose="020B0609020204030204" pitchFamily="49" charset="0"/>
              </a:rPr>
              <a:t>+ - * / % += -=</a:t>
            </a:r>
          </a:p>
          <a:p>
            <a:pPr lvl="1" algn="l"/>
            <a:r>
              <a:rPr lang="en-US" altLang="en-US" dirty="0">
                <a:latin typeface="Consolas" panose="020B0609020204030204" pitchFamily="49" charset="0"/>
              </a:rPr>
              <a:t>	*= /= %= &amp; | &amp;&amp; ||</a:t>
            </a:r>
          </a:p>
          <a:p>
            <a:pPr lvl="1" algn="l"/>
            <a:r>
              <a:rPr lang="en-US" altLang="en-US" dirty="0">
                <a:latin typeface="Consolas" panose="020B0609020204030204" pitchFamily="49" charset="0"/>
              </a:rPr>
              <a:t>	^ == != &lt; &gt; &lt;= &gt;=</a:t>
            </a:r>
          </a:p>
          <a:p>
            <a:pPr lvl="1" algn="l"/>
            <a:r>
              <a:rPr lang="en-US" altLang="en-US" dirty="0">
                <a:latin typeface="Consolas" panose="020B0609020204030204" pitchFamily="49" charset="0"/>
              </a:rPr>
              <a:t>	&lt;&lt; &gt;&gt; = [] -&gt; () ,</a:t>
            </a:r>
          </a:p>
        </p:txBody>
      </p:sp>
    </p:spTree>
    <p:extLst>
      <p:ext uri="{BB962C8B-B14F-4D97-AF65-F5344CB8AC3E}">
        <p14:creationId xmlns:p14="http://schemas.microsoft.com/office/powerpoint/2010/main" val="322731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Make objects printable</a:t>
            </a:r>
            <a:endParaRPr lang="en-US" altLang="en-US"/>
          </a:p>
        </p:txBody>
      </p:sp>
      <p:sp>
        <p:nvSpPr>
          <p:cNvPr id="739331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955675" y="908050"/>
            <a:ext cx="7700963" cy="3759200"/>
          </a:xfrm>
        </p:spPr>
        <p:txBody>
          <a:bodyPr/>
          <a:lstStyle/>
          <a:p>
            <a:r>
              <a:rPr lang="en-US" altLang="en-US" dirty="0" smtClean="0"/>
              <a:t>To make it easy to print your object to </a:t>
            </a:r>
            <a:r>
              <a:rPr lang="en-US" altLang="en-US" dirty="0" err="1" smtClean="0"/>
              <a:t>cout</a:t>
            </a:r>
            <a:r>
              <a:rPr lang="en-US" altLang="en-US" dirty="0" smtClean="0"/>
              <a:t>,  overload &lt;&lt;</a:t>
            </a:r>
          </a:p>
          <a:p>
            <a:pPr lvl="1"/>
            <a:endParaRPr lang="en-US" altLang="en-US" dirty="0" smtClean="0"/>
          </a:p>
          <a:p>
            <a:pPr marL="0" lvl="1" indent="0">
              <a:buNone/>
            </a:pPr>
            <a:r>
              <a:rPr lang="en-US" altLang="en-US" dirty="0" err="1" smtClean="0">
                <a:latin typeface="Consolas" panose="020B0609020204030204" pitchFamily="49" charset="0"/>
              </a:rPr>
              <a:t>ostream</a:t>
            </a:r>
            <a:r>
              <a:rPr lang="en-US" altLang="en-US" dirty="0" smtClean="0">
                <a:latin typeface="Consolas" panose="020B0609020204030204" pitchFamily="49" charset="0"/>
              </a:rPr>
              <a:t>&amp; operator &lt;&lt;(</a:t>
            </a:r>
            <a:r>
              <a:rPr lang="en-US" altLang="en-US" dirty="0" err="1" smtClean="0">
                <a:latin typeface="Consolas" panose="020B0609020204030204" pitchFamily="49" charset="0"/>
              </a:rPr>
              <a:t>ostream</a:t>
            </a:r>
            <a:r>
              <a:rPr lang="en-US" altLang="en-US" dirty="0" smtClean="0">
                <a:latin typeface="Consolas" panose="020B0609020204030204" pitchFamily="49" charset="0"/>
              </a:rPr>
              <a:t>&amp; out, Type&amp; name) {</a:t>
            </a: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   statements;</a:t>
            </a: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   return out;</a:t>
            </a: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}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r>
              <a:rPr lang="en-US" altLang="en-US" dirty="0" err="1" smtClean="0">
                <a:latin typeface="Consolas" panose="020B0609020204030204" pitchFamily="49" charset="0"/>
              </a:rPr>
              <a:t>ostream</a:t>
            </a:r>
            <a:r>
              <a:rPr lang="en-US" altLang="en-US" dirty="0" smtClean="0"/>
              <a:t> is a base class that represents </a:t>
            </a:r>
            <a:r>
              <a:rPr lang="en-US" altLang="en-US" dirty="0" err="1" smtClean="0"/>
              <a:t>cout</a:t>
            </a:r>
            <a:r>
              <a:rPr lang="en-US" altLang="en-US" dirty="0" smtClean="0"/>
              <a:t>, file output streams, ...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0865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&lt;&lt; overload example</a:t>
            </a:r>
            <a:endParaRPr lang="en-US" altLang="en-US"/>
          </a:p>
        </p:txBody>
      </p:sp>
      <p:sp>
        <p:nvSpPr>
          <p:cNvPr id="740355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955675" y="908050"/>
            <a:ext cx="7700963" cy="3759200"/>
          </a:xfrm>
        </p:spPr>
        <p:txBody>
          <a:bodyPr>
            <a:normAutofit fontScale="92500" lnSpcReduction="10000"/>
          </a:bodyPr>
          <a:lstStyle/>
          <a:p>
            <a:pPr marL="0" lvl="1" indent="0">
              <a:buNone/>
            </a:pPr>
            <a:r>
              <a:rPr lang="en-US" altLang="en-US" dirty="0" smtClean="0">
                <a:solidFill>
                  <a:srgbClr val="00B050"/>
                </a:solidFill>
                <a:latin typeface="Consolas" panose="020B0609020204030204" pitchFamily="49" charset="0"/>
              </a:rPr>
              <a:t>// </a:t>
            </a:r>
            <a:r>
              <a:rPr lang="en-US" altLang="en-US" dirty="0" err="1" smtClean="0">
                <a:solidFill>
                  <a:srgbClr val="00B050"/>
                </a:solidFill>
                <a:latin typeface="Consolas" panose="020B0609020204030204" pitchFamily="49" charset="0"/>
              </a:rPr>
              <a:t>BankAccount.h</a:t>
            </a:r>
            <a:endParaRPr lang="en-US" altLang="en-US" dirty="0" smtClean="0">
              <a:solidFill>
                <a:srgbClr val="00B050"/>
              </a:solidFill>
              <a:latin typeface="Consolas" panose="020B0609020204030204" pitchFamily="49" charset="0"/>
            </a:endParaRP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class </a:t>
            </a:r>
            <a:r>
              <a:rPr lang="en-US" altLang="en-US" dirty="0" err="1" smtClean="0">
                <a:latin typeface="Consolas" panose="020B0609020204030204" pitchFamily="49" charset="0"/>
              </a:rPr>
              <a:t>BankAccount</a:t>
            </a:r>
            <a:r>
              <a:rPr lang="en-US" altLang="en-US" dirty="0" smtClean="0">
                <a:latin typeface="Consolas" panose="020B0609020204030204" pitchFamily="49" charset="0"/>
              </a:rPr>
              <a:t> {</a:t>
            </a: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  ...</a:t>
            </a: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};</a:t>
            </a:r>
          </a:p>
          <a:p>
            <a:pPr marL="0" lvl="1" indent="0">
              <a:buNone/>
            </a:pPr>
            <a:r>
              <a:rPr lang="en-US" altLang="en-US" dirty="0" smtClean="0">
                <a:solidFill>
                  <a:srgbClr val="00B050"/>
                </a:solidFill>
                <a:latin typeface="Consolas" panose="020B0609020204030204" pitchFamily="49" charset="0"/>
              </a:rPr>
              <a:t>// notice operators go OUTSIDE of the class' closing }; brace! </a:t>
            </a:r>
            <a:endParaRPr lang="en-US" altLang="en-US" dirty="0" smtClean="0">
              <a:latin typeface="Consolas" panose="020B0609020204030204" pitchFamily="49" charset="0"/>
            </a:endParaRPr>
          </a:p>
          <a:p>
            <a:pPr marL="0" lvl="1" indent="0">
              <a:buNone/>
            </a:pPr>
            <a:r>
              <a:rPr lang="en-US" altLang="en-US" dirty="0" err="1" smtClean="0">
                <a:latin typeface="Consolas" panose="020B0609020204030204" pitchFamily="49" charset="0"/>
              </a:rPr>
              <a:t>ostream</a:t>
            </a:r>
            <a:r>
              <a:rPr lang="en-US" altLang="en-US" dirty="0" smtClean="0">
                <a:latin typeface="Consolas" panose="020B0609020204030204" pitchFamily="49" charset="0"/>
              </a:rPr>
              <a:t>&amp; operator &lt;&lt;(</a:t>
            </a:r>
            <a:r>
              <a:rPr lang="en-US" altLang="en-US" dirty="0" err="1" smtClean="0">
                <a:latin typeface="Consolas" panose="020B0609020204030204" pitchFamily="49" charset="0"/>
              </a:rPr>
              <a:t>ostream</a:t>
            </a:r>
            <a:r>
              <a:rPr lang="en-US" altLang="en-US" dirty="0" smtClean="0">
                <a:latin typeface="Consolas" panose="020B0609020204030204" pitchFamily="49" charset="0"/>
              </a:rPr>
              <a:t>&amp; out, </a:t>
            </a:r>
            <a:r>
              <a:rPr lang="en-US" altLang="en-US" dirty="0" err="1" smtClean="0">
                <a:latin typeface="Consolas" panose="020B0609020204030204" pitchFamily="49" charset="0"/>
              </a:rPr>
              <a:t>BankAccount</a:t>
            </a:r>
            <a:r>
              <a:rPr lang="en-US" altLang="en-US" dirty="0" smtClean="0">
                <a:latin typeface="Consolas" panose="020B0609020204030204" pitchFamily="49" charset="0"/>
              </a:rPr>
              <a:t>&amp; </a:t>
            </a:r>
            <a:r>
              <a:rPr lang="en-US" altLang="en-US" dirty="0" err="1" smtClean="0">
                <a:latin typeface="Consolas" panose="020B0609020204030204" pitchFamily="49" charset="0"/>
              </a:rPr>
              <a:t>ba</a:t>
            </a:r>
            <a:r>
              <a:rPr lang="en-US" altLang="en-US" dirty="0" smtClean="0">
                <a:latin typeface="Consolas" panose="020B0609020204030204" pitchFamily="49" charset="0"/>
              </a:rPr>
              <a:t>);</a:t>
            </a:r>
          </a:p>
          <a:p>
            <a:pPr marL="0" lvl="1" indent="0"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  <a:p>
            <a:pPr marL="0" lvl="1" indent="0"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  <a:p>
            <a:pPr marL="0" lvl="1" indent="0">
              <a:buNone/>
            </a:pPr>
            <a:r>
              <a:rPr lang="en-US" altLang="en-US" dirty="0" smtClean="0">
                <a:solidFill>
                  <a:srgbClr val="00B050"/>
                </a:solidFill>
                <a:latin typeface="Consolas" panose="020B0609020204030204" pitchFamily="49" charset="0"/>
              </a:rPr>
              <a:t>// BankAccount.cpp</a:t>
            </a:r>
          </a:p>
          <a:p>
            <a:pPr marL="0" lvl="1" indent="0">
              <a:buNone/>
            </a:pPr>
            <a:r>
              <a:rPr lang="en-US" altLang="en-US" dirty="0" err="1" smtClean="0">
                <a:latin typeface="Consolas" panose="020B0609020204030204" pitchFamily="49" charset="0"/>
              </a:rPr>
              <a:t>ostream</a:t>
            </a:r>
            <a:r>
              <a:rPr lang="en-US" altLang="en-US" dirty="0" smtClean="0">
                <a:latin typeface="Consolas" panose="020B0609020204030204" pitchFamily="49" charset="0"/>
              </a:rPr>
              <a:t>&amp; operator &lt;&lt;(</a:t>
            </a:r>
            <a:r>
              <a:rPr lang="en-US" altLang="en-US" dirty="0" err="1" smtClean="0">
                <a:latin typeface="Consolas" panose="020B0609020204030204" pitchFamily="49" charset="0"/>
              </a:rPr>
              <a:t>ostream</a:t>
            </a:r>
            <a:r>
              <a:rPr lang="en-US" altLang="en-US" dirty="0" smtClean="0">
                <a:latin typeface="Consolas" panose="020B0609020204030204" pitchFamily="49" charset="0"/>
              </a:rPr>
              <a:t>&amp; out, </a:t>
            </a:r>
            <a:r>
              <a:rPr lang="en-US" altLang="en-US" dirty="0" err="1" smtClean="0">
                <a:latin typeface="Consolas" panose="020B0609020204030204" pitchFamily="49" charset="0"/>
              </a:rPr>
              <a:t>BankAccount</a:t>
            </a:r>
            <a:r>
              <a:rPr lang="en-US" altLang="en-US" dirty="0" smtClean="0">
                <a:latin typeface="Consolas" panose="020B0609020204030204" pitchFamily="49" charset="0"/>
              </a:rPr>
              <a:t>&amp; </a:t>
            </a:r>
            <a:r>
              <a:rPr lang="en-US" altLang="en-US" dirty="0" err="1" smtClean="0">
                <a:latin typeface="Consolas" panose="020B0609020204030204" pitchFamily="49" charset="0"/>
              </a:rPr>
              <a:t>ba</a:t>
            </a:r>
            <a:r>
              <a:rPr lang="en-US" altLang="en-US" dirty="0" smtClean="0">
                <a:latin typeface="Consolas" panose="020B0609020204030204" pitchFamily="49" charset="0"/>
              </a:rPr>
              <a:t>) {</a:t>
            </a: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   out &lt;&lt; </a:t>
            </a:r>
            <a:r>
              <a:rPr lang="en-US" altLang="en-US" dirty="0" err="1" smtClean="0">
                <a:latin typeface="Consolas" panose="020B0609020204030204" pitchFamily="49" charset="0"/>
              </a:rPr>
              <a:t>ba.getName</a:t>
            </a:r>
            <a:r>
              <a:rPr lang="en-US" altLang="en-US" dirty="0" smtClean="0">
                <a:latin typeface="Consolas" panose="020B0609020204030204" pitchFamily="49" charset="0"/>
              </a:rPr>
              <a:t>() &lt;&lt; ": $" &lt;&lt; </a:t>
            </a:r>
            <a:r>
              <a:rPr lang="en-US" altLang="en-US" dirty="0" err="1" smtClean="0">
                <a:latin typeface="Consolas" panose="020B0609020204030204" pitchFamily="49" charset="0"/>
              </a:rPr>
              <a:t>ba.getBalance</a:t>
            </a:r>
            <a:r>
              <a:rPr lang="en-US" altLang="en-US" dirty="0" smtClean="0">
                <a:latin typeface="Consolas" panose="020B0609020204030204" pitchFamily="49" charset="0"/>
              </a:rPr>
              <a:t>();</a:t>
            </a: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   return out;</a:t>
            </a: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}</a:t>
            </a:r>
            <a:endParaRPr lang="en-US" altLang="en-US" dirty="0">
              <a:latin typeface="Consolas" panose="020B0609020204030204" pitchFamily="49" charset="0"/>
            </a:endParaRPr>
          </a:p>
        </p:txBody>
      </p:sp>
      <p:sp>
        <p:nvSpPr>
          <p:cNvPr id="740356" name="Line 4"/>
          <p:cNvSpPr>
            <a:spLocks noChangeShapeType="1"/>
          </p:cNvSpPr>
          <p:nvPr/>
        </p:nvSpPr>
        <p:spPr bwMode="auto">
          <a:xfrm>
            <a:off x="948776" y="2872387"/>
            <a:ext cx="65722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31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== overload example</a:t>
            </a:r>
            <a:endParaRPr lang="en-US" altLang="en-US"/>
          </a:p>
        </p:txBody>
      </p:sp>
      <p:sp>
        <p:nvSpPr>
          <p:cNvPr id="741379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955675" y="908050"/>
            <a:ext cx="7700963" cy="3759200"/>
          </a:xfrm>
        </p:spPr>
        <p:txBody>
          <a:bodyPr>
            <a:normAutofit fontScale="92500" lnSpcReduction="20000"/>
          </a:bodyPr>
          <a:lstStyle/>
          <a:p>
            <a:pPr marL="0" lvl="1" indent="0">
              <a:buNone/>
            </a:pPr>
            <a:r>
              <a:rPr lang="en-US" altLang="en-US" dirty="0" smtClean="0">
                <a:solidFill>
                  <a:srgbClr val="00B050"/>
                </a:solidFill>
                <a:latin typeface="Consolas" panose="020B0609020204030204" pitchFamily="49" charset="0"/>
              </a:rPr>
              <a:t>// </a:t>
            </a:r>
            <a:r>
              <a:rPr lang="en-US" altLang="en-US" dirty="0" err="1" smtClean="0">
                <a:solidFill>
                  <a:srgbClr val="00B050"/>
                </a:solidFill>
                <a:latin typeface="Consolas" panose="020B0609020204030204" pitchFamily="49" charset="0"/>
              </a:rPr>
              <a:t>BankAccount.h</a:t>
            </a:r>
            <a:endParaRPr lang="en-US" altLang="en-US" dirty="0" smtClean="0">
              <a:solidFill>
                <a:srgbClr val="00B050"/>
              </a:solidFill>
              <a:latin typeface="Consolas" panose="020B0609020204030204" pitchFamily="49" charset="0"/>
            </a:endParaRP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class </a:t>
            </a:r>
            <a:r>
              <a:rPr lang="en-US" altLang="en-US" dirty="0" err="1" smtClean="0">
                <a:latin typeface="Consolas" panose="020B0609020204030204" pitchFamily="49" charset="0"/>
              </a:rPr>
              <a:t>BankAccount</a:t>
            </a:r>
            <a:r>
              <a:rPr lang="en-US" altLang="en-US" dirty="0" smtClean="0">
                <a:latin typeface="Consolas" panose="020B0609020204030204" pitchFamily="49" charset="0"/>
              </a:rPr>
              <a:t> {</a:t>
            </a: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  ...</a:t>
            </a: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};</a:t>
            </a:r>
          </a:p>
          <a:p>
            <a:pPr marL="0" lvl="1" indent="0"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bool operator ==(</a:t>
            </a:r>
            <a:r>
              <a:rPr lang="en-US" altLang="en-US" dirty="0" err="1" smtClean="0">
                <a:latin typeface="Consolas" panose="020B0609020204030204" pitchFamily="49" charset="0"/>
              </a:rPr>
              <a:t>const</a:t>
            </a:r>
            <a:r>
              <a:rPr lang="en-US" altLang="en-US" dirty="0" smtClean="0">
                <a:latin typeface="Consolas" panose="020B0609020204030204" pitchFamily="49" charset="0"/>
              </a:rPr>
              <a:t> </a:t>
            </a:r>
            <a:r>
              <a:rPr lang="en-US" altLang="en-US" dirty="0" err="1" smtClean="0">
                <a:latin typeface="Consolas" panose="020B0609020204030204" pitchFamily="49" charset="0"/>
              </a:rPr>
              <a:t>BankAccount</a:t>
            </a:r>
            <a:r>
              <a:rPr lang="en-US" altLang="en-US" dirty="0" smtClean="0">
                <a:latin typeface="Consolas" panose="020B0609020204030204" pitchFamily="49" charset="0"/>
              </a:rPr>
              <a:t>&amp; ba1,</a:t>
            </a: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                </a:t>
            </a:r>
            <a:r>
              <a:rPr lang="en-US" altLang="en-US" dirty="0" err="1" smtClean="0">
                <a:latin typeface="Consolas" panose="020B0609020204030204" pitchFamily="49" charset="0"/>
              </a:rPr>
              <a:t>const</a:t>
            </a:r>
            <a:r>
              <a:rPr lang="en-US" altLang="en-US" dirty="0" smtClean="0">
                <a:latin typeface="Consolas" panose="020B0609020204030204" pitchFamily="49" charset="0"/>
              </a:rPr>
              <a:t> </a:t>
            </a:r>
            <a:r>
              <a:rPr lang="en-US" altLang="en-US" dirty="0" err="1" smtClean="0">
                <a:latin typeface="Consolas" panose="020B0609020204030204" pitchFamily="49" charset="0"/>
              </a:rPr>
              <a:t>BankAccount</a:t>
            </a:r>
            <a:r>
              <a:rPr lang="en-US" altLang="en-US" dirty="0" smtClean="0">
                <a:latin typeface="Consolas" panose="020B0609020204030204" pitchFamily="49" charset="0"/>
              </a:rPr>
              <a:t>&amp; ba2);</a:t>
            </a:r>
          </a:p>
          <a:p>
            <a:pPr marL="0" lvl="1" indent="0"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  <a:p>
            <a:pPr marL="0" lvl="1" indent="0">
              <a:buNone/>
            </a:pPr>
            <a:r>
              <a:rPr lang="en-US" altLang="en-US" dirty="0" smtClean="0">
                <a:solidFill>
                  <a:srgbClr val="00B050"/>
                </a:solidFill>
                <a:latin typeface="Consolas" panose="020B0609020204030204" pitchFamily="49" charset="0"/>
              </a:rPr>
              <a:t>// BankAccount.cpp</a:t>
            </a: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bool operator ==(</a:t>
            </a:r>
            <a:r>
              <a:rPr lang="en-US" altLang="en-US" dirty="0" err="1" smtClean="0">
                <a:latin typeface="Consolas" panose="020B0609020204030204" pitchFamily="49" charset="0"/>
              </a:rPr>
              <a:t>const</a:t>
            </a:r>
            <a:r>
              <a:rPr lang="en-US" altLang="en-US" dirty="0" smtClean="0">
                <a:latin typeface="Consolas" panose="020B0609020204030204" pitchFamily="49" charset="0"/>
              </a:rPr>
              <a:t> </a:t>
            </a:r>
            <a:r>
              <a:rPr lang="en-US" altLang="en-US" dirty="0" err="1" smtClean="0">
                <a:latin typeface="Consolas" panose="020B0609020204030204" pitchFamily="49" charset="0"/>
              </a:rPr>
              <a:t>BankAccount</a:t>
            </a:r>
            <a:r>
              <a:rPr lang="en-US" altLang="en-US" dirty="0" smtClean="0">
                <a:latin typeface="Consolas" panose="020B0609020204030204" pitchFamily="49" charset="0"/>
              </a:rPr>
              <a:t>&amp; ba1,</a:t>
            </a: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                </a:t>
            </a:r>
            <a:r>
              <a:rPr lang="en-US" altLang="en-US" dirty="0" err="1" smtClean="0">
                <a:latin typeface="Consolas" panose="020B0609020204030204" pitchFamily="49" charset="0"/>
              </a:rPr>
              <a:t>const</a:t>
            </a:r>
            <a:r>
              <a:rPr lang="en-US" altLang="en-US" dirty="0" smtClean="0">
                <a:latin typeface="Consolas" panose="020B0609020204030204" pitchFamily="49" charset="0"/>
              </a:rPr>
              <a:t> </a:t>
            </a:r>
            <a:r>
              <a:rPr lang="en-US" altLang="en-US" dirty="0" err="1" smtClean="0">
                <a:latin typeface="Consolas" panose="020B0609020204030204" pitchFamily="49" charset="0"/>
              </a:rPr>
              <a:t>BankAccount</a:t>
            </a:r>
            <a:r>
              <a:rPr lang="en-US" altLang="en-US" dirty="0" smtClean="0">
                <a:latin typeface="Consolas" panose="020B0609020204030204" pitchFamily="49" charset="0"/>
              </a:rPr>
              <a:t>&amp; ba2) {</a:t>
            </a: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   return ba1.getName() == ba2.getName()</a:t>
            </a: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       &amp;&amp; ba1.getBalance() == ba2.getBalance();</a:t>
            </a:r>
          </a:p>
          <a:p>
            <a:pPr marL="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}</a:t>
            </a:r>
            <a:endParaRPr lang="en-US" altLang="en-US" dirty="0">
              <a:latin typeface="Consolas" panose="020B0609020204030204" pitchFamily="49" charset="0"/>
            </a:endParaRPr>
          </a:p>
        </p:txBody>
      </p:sp>
      <p:sp>
        <p:nvSpPr>
          <p:cNvPr id="741380" name="Line 4"/>
          <p:cNvSpPr>
            <a:spLocks noChangeShapeType="1"/>
          </p:cNvSpPr>
          <p:nvPr/>
        </p:nvSpPr>
        <p:spPr bwMode="auto">
          <a:xfrm>
            <a:off x="948776" y="2863744"/>
            <a:ext cx="65722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827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Destructor (12.3)</a:t>
            </a:r>
            <a:endParaRPr lang="en-US" altLang="en-US"/>
          </a:p>
        </p:txBody>
      </p:sp>
      <p:sp>
        <p:nvSpPr>
          <p:cNvPr id="742403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955675" y="908050"/>
            <a:ext cx="7700963" cy="3759200"/>
          </a:xfrm>
        </p:spPr>
        <p:txBody>
          <a:bodyPr/>
          <a:lstStyle/>
          <a:p>
            <a:r>
              <a:rPr lang="en-US" altLang="en-US" dirty="0" smtClean="0">
                <a:solidFill>
                  <a:srgbClr val="00B050"/>
                </a:solidFill>
                <a:latin typeface="Consolas" panose="020B0609020204030204" pitchFamily="49" charset="0"/>
              </a:rPr>
              <a:t>// </a:t>
            </a:r>
            <a:r>
              <a:rPr lang="en-US" altLang="en-US" dirty="0" err="1" smtClean="0">
                <a:solidFill>
                  <a:srgbClr val="00B050"/>
                </a:solidFill>
                <a:latin typeface="Consolas" panose="020B0609020204030204" pitchFamily="49" charset="0"/>
              </a:rPr>
              <a:t>ClassName.h</a:t>
            </a:r>
            <a:r>
              <a:rPr lang="en-US" altLang="en-US" dirty="0" smtClean="0">
                <a:solidFill>
                  <a:srgbClr val="00B050"/>
                </a:solidFill>
                <a:latin typeface="Consolas" panose="020B0609020204030204" pitchFamily="49" charset="0"/>
              </a:rPr>
              <a:t>				// ClassName.cpp</a:t>
            </a:r>
          </a:p>
          <a:p>
            <a:r>
              <a:rPr lang="en-US" altLang="en-US" dirty="0" smtClean="0">
                <a:latin typeface="Consolas" panose="020B0609020204030204" pitchFamily="49" charset="0"/>
              </a:rPr>
              <a:t>~</a:t>
            </a:r>
            <a:r>
              <a:rPr lang="en-US" altLang="en-US" dirty="0" err="1" smtClean="0">
                <a:latin typeface="Consolas" panose="020B0609020204030204" pitchFamily="49" charset="0"/>
              </a:rPr>
              <a:t>ClassName</a:t>
            </a:r>
            <a:r>
              <a:rPr lang="en-US" altLang="en-US" dirty="0" smtClean="0">
                <a:latin typeface="Consolas" panose="020B0609020204030204" pitchFamily="49" charset="0"/>
              </a:rPr>
              <a:t>();				</a:t>
            </a:r>
            <a:r>
              <a:rPr lang="en-US" altLang="en-US" dirty="0" err="1" smtClean="0">
                <a:latin typeface="Consolas" panose="020B0609020204030204" pitchFamily="49" charset="0"/>
              </a:rPr>
              <a:t>ClassName</a:t>
            </a:r>
            <a:r>
              <a:rPr lang="en-US" altLang="en-US" dirty="0" smtClean="0">
                <a:latin typeface="Consolas" panose="020B0609020204030204" pitchFamily="49" charset="0"/>
              </a:rPr>
              <a:t>::~</a:t>
            </a:r>
            <a:r>
              <a:rPr lang="en-US" altLang="en-US" dirty="0" err="1" smtClean="0">
                <a:latin typeface="Consolas" panose="020B0609020204030204" pitchFamily="49" charset="0"/>
              </a:rPr>
              <a:t>ClassName</a:t>
            </a:r>
            <a:r>
              <a:rPr lang="en-US" altLang="en-US" dirty="0" smtClean="0">
                <a:latin typeface="Consolas" panose="020B0609020204030204" pitchFamily="49" charset="0"/>
              </a:rPr>
              <a:t>() { ...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r>
              <a:rPr lang="en-US" altLang="en-US" b="1" dirty="0" smtClean="0"/>
              <a:t>Destructor:</a:t>
            </a:r>
            <a:r>
              <a:rPr lang="en-US" altLang="en-US" dirty="0" smtClean="0"/>
              <a:t> Called when the object is deleted by the program.</a:t>
            </a:r>
          </a:p>
          <a:p>
            <a:pPr lvl="1"/>
            <a:r>
              <a:rPr lang="en-US" altLang="en-US" dirty="0" smtClean="0"/>
              <a:t>(when the object falls out of {} scope)</a:t>
            </a:r>
          </a:p>
          <a:p>
            <a:pPr lvl="2"/>
            <a:endParaRPr lang="en-US" altLang="en-US" dirty="0" smtClean="0"/>
          </a:p>
          <a:p>
            <a:pPr lvl="1"/>
            <a:r>
              <a:rPr lang="en-US" altLang="en-US" dirty="0" smtClean="0"/>
              <a:t>Useful if your object needs to free any memory as it dies.</a:t>
            </a:r>
          </a:p>
          <a:p>
            <a:pPr lvl="2"/>
            <a:r>
              <a:rPr lang="en-US" altLang="en-US" dirty="0" smtClean="0"/>
              <a:t>delete any pointers stored as private members</a:t>
            </a:r>
          </a:p>
          <a:p>
            <a:pPr lvl="2"/>
            <a:r>
              <a:rPr lang="en-US" altLang="en-US" dirty="0" smtClean="0"/>
              <a:t>delete[] any arrays stored as private members</a:t>
            </a:r>
          </a:p>
          <a:p>
            <a:pPr lvl="2"/>
            <a:r>
              <a:rPr lang="en-US" altLang="en-US" i="1" dirty="0" smtClean="0"/>
              <a:t>(we haven’t learned about delete yet, that’s in a couple weeks!)</a:t>
            </a:r>
            <a:endParaRPr lang="en-US" altLang="en-US" i="1" dirty="0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3361765" y="908050"/>
            <a:ext cx="0" cy="690229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51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11964</TotalTime>
  <Words>1210</Words>
  <Application>Microsoft Office PowerPoint</Application>
  <PresentationFormat>On-screen Show (16:9)</PresentationFormat>
  <Paragraphs>360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MS PGothic</vt:lpstr>
      <vt:lpstr>MS PGothic</vt:lpstr>
      <vt:lpstr>Arial</vt:lpstr>
      <vt:lpstr>Calibri</vt:lpstr>
      <vt:lpstr>Consolas</vt:lpstr>
      <vt:lpstr>Source Sans Pro</vt:lpstr>
      <vt:lpstr>Source Sans Pro Semibold</vt:lpstr>
      <vt:lpstr>Wingdings</vt:lpstr>
      <vt:lpstr>SU_Preso_16x9_v5</vt:lpstr>
      <vt:lpstr>SU_Template_TopBar</vt:lpstr>
      <vt:lpstr>Programming Abstractions</vt:lpstr>
      <vt:lpstr>Today’s Topics </vt:lpstr>
      <vt:lpstr>Quick Course Overview</vt:lpstr>
      <vt:lpstr>Classes and Objects</vt:lpstr>
      <vt:lpstr>Classes and objects</vt:lpstr>
      <vt:lpstr>Classes and objects</vt:lpstr>
      <vt:lpstr>Elements of a class</vt:lpstr>
      <vt:lpstr>Abstraction: Interface vs. code</vt:lpstr>
      <vt:lpstr>Abstraction: Interface vs. code</vt:lpstr>
      <vt:lpstr>C++ Class Implementation</vt:lpstr>
      <vt:lpstr>Class declaration (.h)</vt:lpstr>
      <vt:lpstr>Class example (v1)</vt:lpstr>
      <vt:lpstr>Using objects</vt:lpstr>
      <vt:lpstr>Member function bodies</vt:lpstr>
      <vt:lpstr>Member func diagram</vt:lpstr>
      <vt:lpstr>Constructors</vt:lpstr>
      <vt:lpstr>Private data</vt:lpstr>
      <vt:lpstr>Your Turn!</vt:lpstr>
      <vt:lpstr>Preconditions</vt:lpstr>
      <vt:lpstr>Bouncing Ball Demo</vt:lpstr>
      <vt:lpstr>Bouncing Ball demo</vt:lpstr>
      <vt:lpstr>Extra Slides</vt:lpstr>
      <vt:lpstr>Operator overloading (6.2)</vt:lpstr>
      <vt:lpstr>Make objects printable</vt:lpstr>
      <vt:lpstr>&lt;&lt; overload example</vt:lpstr>
      <vt:lpstr>== overload example</vt:lpstr>
      <vt:lpstr>Destructor (12.3)</vt:lpstr>
    </vt:vector>
  </TitlesOfParts>
  <Company>Stanford University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174</cp:revision>
  <dcterms:created xsi:type="dcterms:W3CDTF">2014-04-02T04:36:08Z</dcterms:created>
  <dcterms:modified xsi:type="dcterms:W3CDTF">2024-10-16T21:12:24Z</dcterms:modified>
</cp:coreProperties>
</file>