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1.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notesSlides/notesSlide2.xml" ContentType="application/vnd.openxmlformats-officedocument.presentationml.notesSlide+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99" r:id="rId2"/>
  </p:sldMasterIdLst>
  <p:notesMasterIdLst>
    <p:notesMasterId r:id="rId34"/>
  </p:notesMasterIdLst>
  <p:handoutMasterIdLst>
    <p:handoutMasterId r:id="rId35"/>
  </p:handoutMasterIdLst>
  <p:sldIdLst>
    <p:sldId id="383" r:id="rId3"/>
    <p:sldId id="384" r:id="rId4"/>
    <p:sldId id="364" r:id="rId5"/>
    <p:sldId id="332" r:id="rId6"/>
    <p:sldId id="333" r:id="rId7"/>
    <p:sldId id="370" r:id="rId8"/>
    <p:sldId id="371" r:id="rId9"/>
    <p:sldId id="367" r:id="rId10"/>
    <p:sldId id="357" r:id="rId11"/>
    <p:sldId id="351" r:id="rId12"/>
    <p:sldId id="366" r:id="rId13"/>
    <p:sldId id="372" r:id="rId14"/>
    <p:sldId id="373" r:id="rId15"/>
    <p:sldId id="385" r:id="rId16"/>
    <p:sldId id="374" r:id="rId17"/>
    <p:sldId id="382" r:id="rId18"/>
    <p:sldId id="376" r:id="rId19"/>
    <p:sldId id="375" r:id="rId20"/>
    <p:sldId id="377" r:id="rId21"/>
    <p:sldId id="378" r:id="rId22"/>
    <p:sldId id="380" r:id="rId23"/>
    <p:sldId id="381" r:id="rId24"/>
    <p:sldId id="340" r:id="rId25"/>
    <p:sldId id="341" r:id="rId26"/>
    <p:sldId id="342" r:id="rId27"/>
    <p:sldId id="343" r:id="rId28"/>
    <p:sldId id="344" r:id="rId29"/>
    <p:sldId id="345" r:id="rId30"/>
    <p:sldId id="346" r:id="rId31"/>
    <p:sldId id="347" r:id="rId32"/>
    <p:sldId id="348" r:id="rId33"/>
  </p:sldIdLst>
  <p:sldSz cx="9144000" cy="5143500" type="screen16x9"/>
  <p:notesSz cx="6858000" cy="9144000"/>
  <p:custDataLst>
    <p:tags r:id="rId36"/>
  </p:custDataLst>
  <p:defaultTextStyle>
    <a:defPPr>
      <a:defRPr lang="en-US"/>
    </a:defPPr>
    <a:lvl1pPr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1pPr>
    <a:lvl2pPr marL="4572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2pPr>
    <a:lvl3pPr marL="9144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3pPr>
    <a:lvl4pPr marL="13716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4pPr>
    <a:lvl5pPr marL="1828800" algn="l" defTabSz="457200" rtl="0" fontAlgn="base">
      <a:spcBef>
        <a:spcPct val="0"/>
      </a:spcBef>
      <a:spcAft>
        <a:spcPct val="0"/>
      </a:spcAft>
      <a:defRPr kern="1200">
        <a:solidFill>
          <a:schemeClr val="tx1"/>
        </a:solidFill>
        <a:latin typeface="Source Sans Pro" pitchFamily="1" charset="0"/>
        <a:ea typeface="MS PGothic" panose="020B0600070205080204" pitchFamily="34" charset="-128"/>
        <a:cs typeface="+mn-cs"/>
      </a:defRPr>
    </a:lvl5pPr>
    <a:lvl6pPr marL="2286000" algn="l" defTabSz="914400" rtl="0" eaLnBrk="1" latinLnBrk="0" hangingPunct="1">
      <a:defRPr kern="1200">
        <a:solidFill>
          <a:schemeClr val="tx1"/>
        </a:solidFill>
        <a:latin typeface="Source Sans Pro" pitchFamily="1" charset="0"/>
        <a:ea typeface="MS PGothic" panose="020B0600070205080204" pitchFamily="34" charset="-128"/>
        <a:cs typeface="+mn-cs"/>
      </a:defRPr>
    </a:lvl6pPr>
    <a:lvl7pPr marL="2743200" algn="l" defTabSz="914400" rtl="0" eaLnBrk="1" latinLnBrk="0" hangingPunct="1">
      <a:defRPr kern="1200">
        <a:solidFill>
          <a:schemeClr val="tx1"/>
        </a:solidFill>
        <a:latin typeface="Source Sans Pro" pitchFamily="1" charset="0"/>
        <a:ea typeface="MS PGothic" panose="020B0600070205080204" pitchFamily="34" charset="-128"/>
        <a:cs typeface="+mn-cs"/>
      </a:defRPr>
    </a:lvl7pPr>
    <a:lvl8pPr marL="3200400" algn="l" defTabSz="914400" rtl="0" eaLnBrk="1" latinLnBrk="0" hangingPunct="1">
      <a:defRPr kern="1200">
        <a:solidFill>
          <a:schemeClr val="tx1"/>
        </a:solidFill>
        <a:latin typeface="Source Sans Pro" pitchFamily="1" charset="0"/>
        <a:ea typeface="MS PGothic" panose="020B0600070205080204" pitchFamily="34" charset="-128"/>
        <a:cs typeface="+mn-cs"/>
      </a:defRPr>
    </a:lvl8pPr>
    <a:lvl9pPr marL="3657600" algn="l" defTabSz="914400" rtl="0" eaLnBrk="1" latinLnBrk="0" hangingPunct="1">
      <a:defRPr kern="1200">
        <a:solidFill>
          <a:schemeClr val="tx1"/>
        </a:solidFill>
        <a:latin typeface="Source Sans Pro" pitchFamily="1" charset="0"/>
        <a:ea typeface="MS PGothic" panose="020B0600070205080204" pitchFamily="34" charset="-128"/>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8C1515"/>
    <a:srgbClr val="D6DDD3"/>
    <a:srgbClr val="EDE8DD"/>
    <a:srgbClr val="C2B7A1"/>
    <a:srgbClr val="918873"/>
    <a:srgbClr val="3C3623"/>
    <a:srgbClr val="D0A760"/>
    <a:srgbClr val="434A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92" autoAdjust="0"/>
    <p:restoredTop sz="95910" autoAdjust="0"/>
  </p:normalViewPr>
  <p:slideViewPr>
    <p:cSldViewPr snapToGrid="0" snapToObjects="1">
      <p:cViewPr>
        <p:scale>
          <a:sx n="110" d="100"/>
          <a:sy n="110" d="100"/>
        </p:scale>
        <p:origin x="378" y="49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744DB8F8-E895-410D-A5AD-44A639EFD162}" type="datetimeFigureOut">
              <a:rPr lang="en-US"/>
              <a:pPr/>
              <a:t>10/21/2024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63A117E2-640C-44F3-8A58-135A19B62FD2}" type="slidenum">
              <a:rPr lang="en-US"/>
              <a:pPr/>
              <a:t>‹#›</a:t>
            </a:fld>
            <a:endParaRPr lang="en-US"/>
          </a:p>
        </p:txBody>
      </p:sp>
    </p:spTree>
    <p:extLst>
      <p:ext uri="{BB962C8B-B14F-4D97-AF65-F5344CB8AC3E}">
        <p14:creationId xmlns:p14="http://schemas.microsoft.com/office/powerpoint/2010/main" val="364971505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7D959B15-C4D8-452E-B1D0-B21E01944347}" type="datetimeFigureOut">
              <a:rPr lang="en-US"/>
              <a:pPr/>
              <a:t>10/21/2024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33624DA8-8ED8-4BD6-A1F2-96D76919A0B2}" type="slidenum">
              <a:rPr lang="en-US"/>
              <a:pPr/>
              <a:t>‹#›</a:t>
            </a:fld>
            <a:endParaRPr lang="en-US"/>
          </a:p>
        </p:txBody>
      </p:sp>
    </p:spTree>
    <p:extLst>
      <p:ext uri="{BB962C8B-B14F-4D97-AF65-F5344CB8AC3E}">
        <p14:creationId xmlns:p14="http://schemas.microsoft.com/office/powerpoint/2010/main" val="2887876195"/>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D0CFB83-ED72-4C73-ADD0-18653F9F683C}" type="slidenum">
              <a:rPr lang="en-US" altLang="en-US"/>
              <a:pPr/>
              <a:t>4</a:t>
            </a:fld>
            <a:endParaRPr lang="en-US" altLang="en-US"/>
          </a:p>
        </p:txBody>
      </p:sp>
      <p:sp>
        <p:nvSpPr>
          <p:cNvPr id="526338" name="Rectangle 2"/>
          <p:cNvSpPr>
            <a:spLocks noGrp="1" noRot="1" noChangeAspect="1" noChangeArrowheads="1" noTextEdit="1"/>
          </p:cNvSpPr>
          <p:nvPr>
            <p:ph type="sldImg"/>
          </p:nvPr>
        </p:nvSpPr>
        <p:spPr>
          <a:ln/>
        </p:spPr>
      </p:sp>
      <p:sp>
        <p:nvSpPr>
          <p:cNvPr id="526339" name="Rectangle 3"/>
          <p:cNvSpPr>
            <a:spLocks noGrp="1" noChangeArrowheads="1"/>
          </p:cNvSpPr>
          <p:nvPr>
            <p:ph type="body" idx="1"/>
          </p:nvPr>
        </p:nvSpPr>
        <p:spPr/>
        <p:txBody>
          <a:bodyPr/>
          <a:lstStyle/>
          <a:p>
            <a:r>
              <a:rPr lang="en-US" altLang="en-US"/>
              <a:t>analogy: trays of food at the sizzler</a:t>
            </a:r>
          </a:p>
        </p:txBody>
      </p:sp>
    </p:spTree>
    <p:extLst>
      <p:ext uri="{BB962C8B-B14F-4D97-AF65-F5344CB8AC3E}">
        <p14:creationId xmlns:p14="http://schemas.microsoft.com/office/powerpoint/2010/main" val="40500455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3624DA8-8ED8-4BD6-A1F2-96D76919A0B2}" type="slidenum">
              <a:rPr lang="en-US" smtClean="0"/>
              <a:pPr/>
              <a:t>21</a:t>
            </a:fld>
            <a:endParaRPr lang="en-US"/>
          </a:p>
        </p:txBody>
      </p:sp>
    </p:spTree>
    <p:extLst>
      <p:ext uri="{BB962C8B-B14F-4D97-AF65-F5344CB8AC3E}">
        <p14:creationId xmlns:p14="http://schemas.microsoft.com/office/powerpoint/2010/main" val="16340742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3624DA8-8ED8-4BD6-A1F2-96D76919A0B2}" type="slidenum">
              <a:rPr lang="en-US" smtClean="0"/>
              <a:pPr/>
              <a:t>22</a:t>
            </a:fld>
            <a:endParaRPr lang="en-US"/>
          </a:p>
        </p:txBody>
      </p:sp>
    </p:spTree>
    <p:extLst>
      <p:ext uri="{BB962C8B-B14F-4D97-AF65-F5344CB8AC3E}">
        <p14:creationId xmlns:p14="http://schemas.microsoft.com/office/powerpoint/2010/main" val="27043421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9600" y="4883150"/>
            <a:ext cx="1546225"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792517"/>
            <a:ext cx="8229600" cy="618473"/>
          </a:xfrm>
          <a:prstGeom prst="rect">
            <a:avLst/>
          </a:prstGeom>
        </p:spPr>
        <p:txBody>
          <a:bodyPr>
            <a:noAutofit/>
          </a:bodyPr>
          <a:lstStyle>
            <a:lvl1pPr algn="ctr">
              <a:defRPr sz="3600">
                <a:solidFill>
                  <a:schemeClr val="tx1"/>
                </a:solidFill>
              </a:defRPr>
            </a:lvl1pPr>
          </a:lstStyle>
          <a:p>
            <a:r>
              <a:rPr lang="en-US"/>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a:t>Click to edit Master text styles</a:t>
            </a:r>
          </a:p>
        </p:txBody>
      </p:sp>
      <p:sp>
        <p:nvSpPr>
          <p:cNvPr id="13" name="Subtitle 2"/>
          <p:cNvSpPr>
            <a:spLocks noGrp="1"/>
          </p:cNvSpPr>
          <p:nvPr>
            <p:ph type="subTitle" idx="1"/>
          </p:nvPr>
        </p:nvSpPr>
        <p:spPr>
          <a:xfrm>
            <a:off x="457200" y="2410990"/>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633157146"/>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6" name="Picture 14"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8013" y="4883150"/>
            <a:ext cx="1544637"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buNone/>
              <a:defRPr sz="1200"/>
            </a:lvl1pPr>
          </a:lstStyle>
          <a:p>
            <a:pPr lvl="0"/>
            <a:r>
              <a:rPr lang="en-US" noProof="0"/>
              <a:t>Click icon to add picture</a:t>
            </a:r>
            <a:endParaRPr lang="en-US" noProof="0" dirty="0"/>
          </a:p>
        </p:txBody>
      </p:sp>
    </p:spTree>
    <p:extLst>
      <p:ext uri="{BB962C8B-B14F-4D97-AF65-F5344CB8AC3E}">
        <p14:creationId xmlns:p14="http://schemas.microsoft.com/office/powerpoint/2010/main" val="158886093"/>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2858591"/>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2pPr marL="0" indent="0">
              <a:buFont typeface="Arial"/>
              <a:buNone/>
              <a:defRPr baseline="0"/>
            </a:lvl2pPr>
            <a:lvl3pPr marL="344488" indent="0">
              <a:buNone/>
              <a:defRPr/>
            </a:lvl3pPr>
            <a:lvl4pPr marL="687387" indent="0">
              <a:buNone/>
              <a:defRPr/>
            </a:lvl4pPr>
            <a:lvl5pPr marL="1031875" indent="0">
              <a:buNone/>
              <a:defRPr/>
            </a:lvl5pPr>
          </a:lstStyle>
          <a:p>
            <a:pPr lvl="0"/>
            <a:r>
              <a:rPr lang="en-US"/>
              <a:t>Click to edit Master text styles</a:t>
            </a:r>
          </a:p>
        </p:txBody>
      </p:sp>
    </p:spTree>
    <p:extLst>
      <p:ext uri="{BB962C8B-B14F-4D97-AF65-F5344CB8AC3E}">
        <p14:creationId xmlns:p14="http://schemas.microsoft.com/office/powerpoint/2010/main" val="142190097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D6978EA5-5FD1-4A18-9583-CA5A3ACC383E}"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15"/>
          <p:cNvSpPr>
            <a:spLocks noGrp="1"/>
          </p:cNvSpPr>
          <p:nvPr>
            <p:ph sz="quarter" idx="11"/>
          </p:nvPr>
        </p:nvSpPr>
        <p:spPr>
          <a:xfrm>
            <a:off x="4876800" y="908685"/>
            <a:ext cx="3779838" cy="37590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83757012"/>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59623476"/>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11"/>
          </p:nvPr>
        </p:nvSpPr>
        <p:spPr>
          <a:xfrm>
            <a:off x="4876800" y="908686"/>
            <a:ext cx="3779838" cy="18230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p:cNvSpPr>
            <a:spLocks noGrp="1"/>
          </p:cNvSpPr>
          <p:nvPr>
            <p:ph sz="quarter" idx="12"/>
          </p:nvPr>
        </p:nvSpPr>
        <p:spPr>
          <a:xfrm>
            <a:off x="4876800" y="2837497"/>
            <a:ext cx="3779838" cy="18302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63896529"/>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1"/>
          </p:nvPr>
        </p:nvSpPr>
        <p:spPr>
          <a:xfrm>
            <a:off x="955677" y="2840613"/>
            <a:ext cx="3781425" cy="18271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quarter" idx="12"/>
          </p:nvPr>
        </p:nvSpPr>
        <p:spPr>
          <a:xfrm>
            <a:off x="4876800" y="908686"/>
            <a:ext cx="3779838" cy="18230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14"/>
          <p:cNvSpPr>
            <a:spLocks noGrp="1"/>
          </p:cNvSpPr>
          <p:nvPr>
            <p:ph sz="quarter" idx="13"/>
          </p:nvPr>
        </p:nvSpPr>
        <p:spPr>
          <a:xfrm>
            <a:off x="4876800" y="2840613"/>
            <a:ext cx="3779838" cy="18271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12096398"/>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18435" name="Rectangle 3"/>
          <p:cNvSpPr>
            <a:spLocks noGrp="1" noChangeArrowheads="1"/>
          </p:cNvSpPr>
          <p:nvPr>
            <p:ph type="ctrTitle"/>
          </p:nvPr>
        </p:nvSpPr>
        <p:spPr>
          <a:xfrm>
            <a:off x="685800" y="1200150"/>
            <a:ext cx="7772400" cy="1543050"/>
          </a:xfrm>
        </p:spPr>
        <p:txBody>
          <a:bodyPr/>
          <a:lstStyle>
            <a:lvl1pPr>
              <a:defRPr>
                <a:solidFill>
                  <a:schemeClr val="tx1"/>
                </a:solidFill>
                <a:latin typeface="Calibri" panose="020F0502020204030204" pitchFamily="34" charset="0"/>
              </a:defRPr>
            </a:lvl1pPr>
          </a:lstStyle>
          <a:p>
            <a:pPr lvl="0"/>
            <a:endParaRPr lang="en-US" altLang="en-US" noProof="0"/>
          </a:p>
        </p:txBody>
      </p:sp>
      <p:sp>
        <p:nvSpPr>
          <p:cNvPr id="18436" name="Rectangle 4"/>
          <p:cNvSpPr>
            <a:spLocks noGrp="1" noChangeArrowheads="1"/>
          </p:cNvSpPr>
          <p:nvPr>
            <p:ph type="subTitle" idx="1"/>
          </p:nvPr>
        </p:nvSpPr>
        <p:spPr>
          <a:xfrm>
            <a:off x="1371600" y="3314700"/>
            <a:ext cx="6400800" cy="1143000"/>
          </a:xfrm>
        </p:spPr>
        <p:txBody>
          <a:bodyPr/>
          <a:lstStyle>
            <a:lvl1pPr marL="0" indent="0" algn="ctr">
              <a:buFontTx/>
              <a:buNone/>
              <a:defRPr/>
            </a:lvl1pPr>
          </a:lstStyle>
          <a:p>
            <a:pPr lvl="0"/>
            <a:r>
              <a:rPr lang="en-US" altLang="en-US" noProof="0"/>
              <a:t>Click to edit Master subtitle style</a:t>
            </a:r>
          </a:p>
        </p:txBody>
      </p:sp>
      <p:sp>
        <p:nvSpPr>
          <p:cNvPr id="18440" name="AutoShape 3"/>
          <p:cNvSpPr>
            <a:spLocks noChangeArrowheads="1"/>
          </p:cNvSpPr>
          <p:nvPr userDrawn="1"/>
        </p:nvSpPr>
        <p:spPr bwMode="auto">
          <a:xfrm>
            <a:off x="0" y="0"/>
            <a:ext cx="9144000" cy="857250"/>
          </a:xfrm>
          <a:prstGeom prst="roundRect">
            <a:avLst>
              <a:gd name="adj" fmla="val 111"/>
            </a:avLst>
          </a:prstGeom>
          <a:solidFill>
            <a:srgbClr val="8C1515"/>
          </a:solidFill>
          <a:ln w="9398">
            <a:solidFill>
              <a:srgbClr val="000000"/>
            </a:solidFill>
            <a:miter lim="800000"/>
            <a:headEnd/>
            <a:tailEnd/>
          </a:ln>
        </p:spPr>
        <p:txBody>
          <a:bodyPr wrap="none" lIns="68574" tIns="34287" rIns="68574" bIns="34287" anchor="ctr"/>
          <a:lstStyle>
            <a:lvl1pPr algn="l" defTabSz="457200">
              <a:defRPr>
                <a:solidFill>
                  <a:schemeClr val="tx1"/>
                </a:solidFill>
                <a:latin typeface="Arial" panose="020B0604020202020204" pitchFamily="34" charset="0"/>
              </a:defRPr>
            </a:lvl1pPr>
            <a:lvl2pPr marL="742950" indent="-285750" algn="l" defTabSz="457200">
              <a:defRPr>
                <a:solidFill>
                  <a:schemeClr val="tx1"/>
                </a:solidFill>
                <a:latin typeface="Arial" panose="020B0604020202020204" pitchFamily="34" charset="0"/>
              </a:defRPr>
            </a:lvl2pPr>
            <a:lvl3pPr marL="1143000" indent="-228600" algn="l" defTabSz="457200">
              <a:defRPr>
                <a:solidFill>
                  <a:schemeClr val="tx1"/>
                </a:solidFill>
                <a:latin typeface="Arial" panose="020B0604020202020204" pitchFamily="34" charset="0"/>
              </a:defRPr>
            </a:lvl3pPr>
            <a:lvl4pPr marL="1598613" indent="-227013" algn="l" defTabSz="457200">
              <a:defRPr>
                <a:solidFill>
                  <a:schemeClr val="tx1"/>
                </a:solidFill>
                <a:latin typeface="Arial" panose="020B0604020202020204" pitchFamily="34" charset="0"/>
              </a:defRPr>
            </a:lvl4pPr>
            <a:lvl5pPr marL="2057400" indent="-228600" algn="l" defTabSz="4572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a:lnSpc>
                <a:spcPct val="93000"/>
              </a:lnSpc>
              <a:buClr>
                <a:srgbClr val="000000"/>
              </a:buClr>
              <a:buSzPct val="100000"/>
              <a:buFont typeface="Andale Mono" pitchFamily="1" charset="0"/>
              <a:buNone/>
            </a:pPr>
            <a:endParaRPr lang="en-US" altLang="en-US">
              <a:latin typeface="Calibri" panose="020F0502020204030204" pitchFamily="34" charset="0"/>
              <a:cs typeface="Arial" panose="020B0604020202020204" pitchFamily="34" charset="0"/>
            </a:endParaRPr>
          </a:p>
        </p:txBody>
      </p:sp>
      <p:sp>
        <p:nvSpPr>
          <p:cNvPr id="18443" name="Text Box 11"/>
          <p:cNvSpPr txBox="1">
            <a:spLocks noChangeArrowheads="1"/>
          </p:cNvSpPr>
          <p:nvPr userDrawn="1"/>
        </p:nvSpPr>
        <p:spPr bwMode="auto">
          <a:xfrm>
            <a:off x="685800" y="4800601"/>
            <a:ext cx="777240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20000"/>
              </a:spcBef>
            </a:pPr>
            <a:r>
              <a:rPr lang="en-US" altLang="en-US" sz="600">
                <a:latin typeface="Calibri" panose="020F0502020204030204" pitchFamily="34" charset="0"/>
              </a:rPr>
              <a:t>This document is copyright (C) Stanford Computer Science, Marty Stepp, Julie Zelenski, licensed under Creative Commons Attribution 2.5 License.  All rights reserved.</a:t>
            </a:r>
            <a:br>
              <a:rPr lang="en-US" altLang="en-US" sz="600">
                <a:latin typeface="Calibri" panose="020F0502020204030204" pitchFamily="34" charset="0"/>
              </a:rPr>
            </a:br>
            <a:r>
              <a:rPr lang="en-US" altLang="en-US" sz="600">
                <a:latin typeface="Calibri" panose="020F0502020204030204" pitchFamily="34" charset="0"/>
              </a:rPr>
              <a:t>Based on slides created by Keith Schwarz, Jerry Cain, Eric Roberts, Mehran Sahami, Stuart Reges, Cynthia Lee, and others.</a:t>
            </a:r>
          </a:p>
        </p:txBody>
      </p:sp>
    </p:spTree>
    <p:extLst>
      <p:ext uri="{BB962C8B-B14F-4D97-AF65-F5344CB8AC3E}">
        <p14:creationId xmlns:p14="http://schemas.microsoft.com/office/powerpoint/2010/main" val="24652650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175622"/>
            <a:ext cx="6637468" cy="1021556"/>
          </a:xfrm>
        </p:spPr>
        <p:txBody>
          <a:bodyPr anchor="b"/>
          <a:lstStyle>
            <a:lvl1pPr algn="l">
              <a:defRPr sz="3000" b="0" cap="none" baseline="0"/>
            </a:lvl1pPr>
          </a:lstStyle>
          <a:p>
            <a:r>
              <a:rPr lang="en-US"/>
              <a:t>Click to edit Master title style</a:t>
            </a:r>
            <a:endParaRPr lang="en-US" dirty="0"/>
          </a:p>
        </p:txBody>
      </p:sp>
      <p:sp>
        <p:nvSpPr>
          <p:cNvPr id="3" name="Text Placeholder 2"/>
          <p:cNvSpPr>
            <a:spLocks noGrp="1"/>
          </p:cNvSpPr>
          <p:nvPr>
            <p:ph type="body" idx="1"/>
          </p:nvPr>
        </p:nvSpPr>
        <p:spPr>
          <a:xfrm>
            <a:off x="1258646" y="3200400"/>
            <a:ext cx="6637467" cy="1140310"/>
          </a:xfrm>
        </p:spPr>
        <p:txBody>
          <a:bodyPr anchor="t"/>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997388" y="168369"/>
            <a:ext cx="2133600" cy="273844"/>
          </a:xfrm>
          <a:prstGeom prst="rect">
            <a:avLst/>
          </a:prstGeom>
        </p:spPr>
        <p:txBody>
          <a:bodyPr/>
          <a:lstStyle/>
          <a:p>
            <a:fld id="{23B36638-A246-45AF-B4A1-7BF0B62BE9F7}" type="datetimeFigureOut">
              <a:rPr lang="en-US" smtClean="0"/>
              <a:pPr/>
              <a:t>10/21/2024</a:t>
            </a:fld>
            <a:endParaRPr lang="en-US"/>
          </a:p>
        </p:txBody>
      </p:sp>
      <p:sp>
        <p:nvSpPr>
          <p:cNvPr id="5" name="Footer Placeholder 4"/>
          <p:cNvSpPr>
            <a:spLocks noGrp="1"/>
          </p:cNvSpPr>
          <p:nvPr>
            <p:ph type="ftr" sz="quarter" idx="11"/>
          </p:nvPr>
        </p:nvSpPr>
        <p:spPr>
          <a:xfrm>
            <a:off x="4641448" y="4389120"/>
            <a:ext cx="3502152" cy="273844"/>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D5B7778-A611-4872-8891-91482CF4CF2A}" type="slidenum">
              <a:rPr lang="en-US" smtClean="0"/>
              <a:pPr/>
              <a:t>‹#›</a:t>
            </a:fld>
            <a:endParaRPr lang="en-US"/>
          </a:p>
        </p:txBody>
      </p:sp>
    </p:spTree>
    <p:extLst>
      <p:ext uri="{BB962C8B-B14F-4D97-AF65-F5344CB8AC3E}">
        <p14:creationId xmlns:p14="http://schemas.microsoft.com/office/powerpoint/2010/main" val="24568946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5" name="Picture 9"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0350" y="4811713"/>
            <a:ext cx="2046288" cy="18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1"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800555"/>
            <a:ext cx="8229600" cy="618473"/>
          </a:xfrm>
          <a:prstGeom prst="rect">
            <a:avLst/>
          </a:prstGeom>
        </p:spPr>
        <p:txBody>
          <a:bodyPr>
            <a:noAutofit/>
          </a:bodyPr>
          <a:lstStyle>
            <a:lvl1pPr algn="ctr">
              <a:defRPr sz="3600">
                <a:solidFill>
                  <a:schemeClr val="tx1"/>
                </a:solidFill>
              </a:defRPr>
            </a:lvl1pPr>
          </a:lstStyle>
          <a:p>
            <a:r>
              <a:rPr lang="en-US" dirty="0"/>
              <a:t>Click to edit Master title style</a:t>
            </a:r>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a:t>Click to edit Master text styles</a:t>
            </a:r>
          </a:p>
        </p:txBody>
      </p:sp>
      <p:sp>
        <p:nvSpPr>
          <p:cNvPr id="13" name="Subtitle 2"/>
          <p:cNvSpPr>
            <a:spLocks noGrp="1"/>
          </p:cNvSpPr>
          <p:nvPr>
            <p:ph type="subTitle" idx="1"/>
          </p:nvPr>
        </p:nvSpPr>
        <p:spPr>
          <a:xfrm>
            <a:off x="457200" y="2419028"/>
            <a:ext cx="8229600" cy="461897"/>
          </a:xfrm>
          <a:prstGeom prst="rect">
            <a:avLst/>
          </a:prstGeom>
        </p:spPr>
        <p:txBody>
          <a:bodyPr>
            <a:noAutofit/>
          </a:bodyPr>
          <a:lstStyle>
            <a:lvl1pPr marL="0" indent="0" algn="ctr">
              <a:buNone/>
              <a:defRPr sz="21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3653345709"/>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0"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pic>
        <p:nvPicPr>
          <p:cNvPr id="7" name="Picture 10"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4883150"/>
            <a:ext cx="15446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7" y="1538765"/>
            <a:ext cx="2954337" cy="925830"/>
          </a:xfrm>
          <a:prstGeom prst="rect">
            <a:avLst/>
          </a:prstGeom>
        </p:spPr>
        <p:txBody>
          <a:bodyPr/>
          <a:lstStyle>
            <a:lvl1pPr algn="r">
              <a:defRPr sz="2000" b="1">
                <a:solidFill>
                  <a:schemeClr val="tx1"/>
                </a:solidFill>
              </a:defRPr>
            </a:lvl1pPr>
          </a:lstStyle>
          <a:p>
            <a:r>
              <a:rPr lang="en-US"/>
              <a:t>Click to edit Master title style</a:t>
            </a:r>
            <a:endParaRPr lang="en-US" dirty="0"/>
          </a:p>
        </p:txBody>
      </p:sp>
      <p:sp>
        <p:nvSpPr>
          <p:cNvPr id="13" name="Text Placeholder 3"/>
          <p:cNvSpPr>
            <a:spLocks noGrp="1"/>
          </p:cNvSpPr>
          <p:nvPr>
            <p:ph type="body" sz="half" idx="2"/>
          </p:nvPr>
        </p:nvSpPr>
        <p:spPr>
          <a:xfrm>
            <a:off x="1603377" y="2571750"/>
            <a:ext cx="2954337" cy="932975"/>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defRPr lang="en-US" sz="1200" dirty="0"/>
            </a:lvl1pPr>
          </a:lstStyle>
          <a:p>
            <a:pPr lvl="0"/>
            <a:r>
              <a:rPr lang="en-US" noProof="0"/>
              <a:t>Click icon to add picture</a:t>
            </a:r>
            <a:endParaRPr lang="en-US" noProof="0" dirty="0"/>
          </a:p>
        </p:txBody>
      </p:sp>
    </p:spTree>
    <p:extLst>
      <p:ext uri="{BB962C8B-B14F-4D97-AF65-F5344CB8AC3E}">
        <p14:creationId xmlns:p14="http://schemas.microsoft.com/office/powerpoint/2010/main" val="2904631063"/>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dirty="0"/>
              <a:t>Click to edit Master title style</a:t>
            </a:r>
          </a:p>
        </p:txBody>
      </p:sp>
      <p:sp>
        <p:nvSpPr>
          <p:cNvPr id="7" name="Content Placeholder 6"/>
          <p:cNvSpPr>
            <a:spLocks noGrp="1"/>
          </p:cNvSpPr>
          <p:nvPr>
            <p:ph sz="quarter" idx="10"/>
          </p:nvPr>
        </p:nvSpPr>
        <p:spPr>
          <a:xfrm>
            <a:off x="955677" y="908685"/>
            <a:ext cx="7700963" cy="3759042"/>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15640903"/>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pitchFamily="1" charset="0"/>
                <a:ea typeface="MS PGothic" panose="020B0600070205080204" pitchFamily="34" charset="-128"/>
              </a:defRPr>
            </a:lvl1pPr>
            <a:lvl2pPr marL="742950" indent="-285750" eaLnBrk="0" hangingPunct="0">
              <a:defRPr sz="2400">
                <a:solidFill>
                  <a:schemeClr val="tx1"/>
                </a:solidFill>
                <a:latin typeface="Source Sans Pro" pitchFamily="1" charset="0"/>
                <a:ea typeface="MS PGothic" panose="020B0600070205080204" pitchFamily="34" charset="-128"/>
              </a:defRPr>
            </a:lvl2pPr>
            <a:lvl3pPr marL="1143000" indent="-228600" eaLnBrk="0" hangingPunct="0">
              <a:defRPr sz="2400">
                <a:solidFill>
                  <a:schemeClr val="tx1"/>
                </a:solidFill>
                <a:latin typeface="Source Sans Pro" pitchFamily="1" charset="0"/>
                <a:ea typeface="MS PGothic" panose="020B0600070205080204" pitchFamily="34" charset="-128"/>
              </a:defRPr>
            </a:lvl3pPr>
            <a:lvl4pPr marL="1600200" indent="-228600" eaLnBrk="0" hangingPunct="0">
              <a:defRPr sz="2400">
                <a:solidFill>
                  <a:schemeClr val="tx1"/>
                </a:solidFill>
                <a:latin typeface="Source Sans Pro" pitchFamily="1" charset="0"/>
                <a:ea typeface="MS PGothic" panose="020B0600070205080204" pitchFamily="34" charset="-128"/>
              </a:defRPr>
            </a:lvl4pPr>
            <a:lvl5pPr marL="2057400" indent="-228600" eaLnBrk="0" hangingPunct="0">
              <a:defRPr sz="2400">
                <a:solidFill>
                  <a:schemeClr val="tx1"/>
                </a:solidFill>
                <a:latin typeface="Source Sans Pro" pitchFamily="1"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itchFamily="1" charset="0"/>
                <a:ea typeface="MS PGothic" panose="020B0600070205080204" pitchFamily="34" charset="-128"/>
              </a:defRPr>
            </a:lvl9pPr>
          </a:lstStyle>
          <a:p>
            <a:pPr algn="ctr" eaLnBrk="1" hangingPunct="1"/>
            <a:fld id="{A7F31408-0F72-4F62-B117-6719FD47CA1C}" type="slidenum">
              <a:rPr lang="en-US" sz="1000">
                <a:solidFill>
                  <a:srgbClr val="7F7F7F"/>
                </a:solidFill>
              </a:rPr>
              <a:pPr algn="ctr" eaLnBrk="1" hangingPunct="1"/>
              <a:t>‹#›</a:t>
            </a:fld>
            <a:endParaRPr lang="en-US" sz="1000">
              <a:solidFill>
                <a:srgbClr val="7F7F7F"/>
              </a:solidFill>
            </a:endParaRPr>
          </a:p>
        </p:txBody>
      </p:sp>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15"/>
          <p:cNvSpPr>
            <a:spLocks noGrp="1"/>
          </p:cNvSpPr>
          <p:nvPr>
            <p:ph sz="quarter" idx="11"/>
          </p:nvPr>
        </p:nvSpPr>
        <p:spPr>
          <a:xfrm>
            <a:off x="4876800" y="908685"/>
            <a:ext cx="3779838" cy="3759042"/>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62052475"/>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13201115"/>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4"/>
          <p:cNvSpPr>
            <a:spLocks noGrp="1"/>
          </p:cNvSpPr>
          <p:nvPr>
            <p:ph sz="quarter" idx="11"/>
          </p:nvPr>
        </p:nvSpPr>
        <p:spPr>
          <a:xfrm>
            <a:off x="4876800" y="908686"/>
            <a:ext cx="3779838" cy="182308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2"/>
          </p:nvPr>
        </p:nvSpPr>
        <p:spPr>
          <a:xfrm>
            <a:off x="4876800" y="2837497"/>
            <a:ext cx="3779838" cy="1830230"/>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90960722"/>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1"/>
          </p:nvPr>
        </p:nvSpPr>
        <p:spPr>
          <a:xfrm>
            <a:off x="955677" y="2840613"/>
            <a:ext cx="3781425" cy="1827114"/>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2"/>
          </p:nvPr>
        </p:nvSpPr>
        <p:spPr>
          <a:xfrm>
            <a:off x="4876800" y="908686"/>
            <a:ext cx="3779838" cy="182308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14"/>
          <p:cNvSpPr>
            <a:spLocks noGrp="1"/>
          </p:cNvSpPr>
          <p:nvPr>
            <p:ph sz="quarter" idx="13"/>
          </p:nvPr>
        </p:nvSpPr>
        <p:spPr>
          <a:xfrm>
            <a:off x="4876800" y="2840613"/>
            <a:ext cx="3779838" cy="1827114"/>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51314243"/>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785D2710-307C-4C3F-9350-34ABC9B2818F}" type="slidenum">
              <a:rPr lang="en-US"/>
              <a:pPr/>
              <a:t>‹#›</a:t>
            </a:fld>
            <a:endParaRPr lang="en-US"/>
          </a:p>
        </p:txBody>
      </p:sp>
      <p:sp>
        <p:nvSpPr>
          <p:cNvPr id="10" name="Rectangle 9"/>
          <p:cNvSpPr/>
          <p:nvPr/>
        </p:nvSpPr>
        <p:spPr>
          <a:xfrm>
            <a:off x="0" y="0"/>
            <a:ext cx="457200" cy="5149850"/>
          </a:xfrm>
          <a:prstGeom prst="rect">
            <a:avLst/>
          </a:prstGeom>
          <a:solidFill>
            <a:srgbClr val="8C1515"/>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0" name="Picture 10" descr="SUSig_Rev_WrdmrkOneLin8c1515.eps"/>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6942138"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34" r:id="rId1"/>
    <p:sldLayoutId id="2147483935" r:id="rId2"/>
    <p:sldLayoutId id="2147483936" r:id="rId3"/>
    <p:sldLayoutId id="2147483937" r:id="rId4"/>
    <p:sldLayoutId id="2147483938" r:id="rId5"/>
    <p:sldLayoutId id="2147483939" r:id="rId6"/>
    <p:sldLayoutId id="2147483940" r:id="rId7"/>
    <p:sldLayoutId id="2147483941" r:id="rId8"/>
    <p:sldLayoutId id="2147483949" r:id="rId9"/>
    <p:sldLayoutId id="2147483950" r:id="rId10"/>
  </p:sldLayoutIdLst>
  <p:transition spd="slow">
    <p:fade/>
  </p:transition>
  <p:hf hdr="0" ftr="0" dt="0"/>
  <p:txStyles>
    <p:titleStyle>
      <a:lvl1pPr algn="l" defTabSz="457200" rtl="0" eaLnBrk="1" fontAlgn="base" hangingPunct="1">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1" fontAlgn="base" hangingPunct="1">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22"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defRPr>
            </a:lvl1pPr>
          </a:lstStyle>
          <a:p>
            <a:fld id="{FC3A7A66-A886-49F1-8D17-BC445355FAB2}" type="slidenum">
              <a:rPr lang="en-US"/>
              <a:pPr/>
              <a:t>‹#›</a:t>
            </a:fld>
            <a:endParaRPr lang="en-US"/>
          </a:p>
        </p:txBody>
      </p:sp>
      <p:sp>
        <p:nvSpPr>
          <p:cNvPr id="7" name="Rectangle 6"/>
          <p:cNvSpPr/>
          <p:nvPr/>
        </p:nvSpPr>
        <p:spPr>
          <a:xfrm>
            <a:off x="-11113" y="0"/>
            <a:ext cx="9155113" cy="342900"/>
          </a:xfrm>
          <a:prstGeom prst="rect">
            <a:avLst/>
          </a:prstGeom>
          <a:solidFill>
            <a:schemeClr val="bg2"/>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8C1515"/>
              </a:solidFill>
            </a:endParaRPr>
          </a:p>
        </p:txBody>
      </p:sp>
      <p:pic>
        <p:nvPicPr>
          <p:cNvPr id="5126" name="Picture 7" descr="SUSig_Rev_WrdmrkOneLin8c1515.eps"/>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938963" y="4856163"/>
            <a:ext cx="154622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Lst>
  <p:transition spd="slow">
    <p:fade/>
  </p:transition>
  <p:hf hdr="0" ftr="0" dt="0"/>
  <p:txStyles>
    <p:titleStyle>
      <a:lvl1pPr algn="l" defTabSz="457200" rtl="0" eaLnBrk="0" fontAlgn="base" hangingPunct="0">
        <a:lnSpc>
          <a:spcPct val="85000"/>
        </a:lnSpc>
        <a:spcBef>
          <a:spcPct val="0"/>
        </a:spcBef>
        <a:spcAft>
          <a:spcPct val="0"/>
        </a:spcAft>
        <a:defRPr sz="2400" kern="1200">
          <a:solidFill>
            <a:schemeClr val="bg2"/>
          </a:solidFill>
          <a:latin typeface="+mj-lt"/>
          <a:ea typeface="MS PGothic" panose="020B0600070205080204" pitchFamily="34" charset="-128"/>
          <a:cs typeface="ＭＳ Ｐゴシック" charset="0"/>
        </a:defRPr>
      </a:lvl1pPr>
      <a:lvl2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2pPr>
      <a:lvl3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3pPr>
      <a:lvl4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4pPr>
      <a:lvl5pPr algn="l" defTabSz="457200" rtl="0" eaLnBrk="0" fontAlgn="base" hangingPunct="0">
        <a:lnSpc>
          <a:spcPct val="85000"/>
        </a:lnSpc>
        <a:spcBef>
          <a:spcPct val="0"/>
        </a:spcBef>
        <a:spcAft>
          <a:spcPct val="0"/>
        </a:spcAft>
        <a:defRPr sz="2400">
          <a:solidFill>
            <a:schemeClr val="bg2"/>
          </a:solidFill>
          <a:latin typeface="Source Sans Pro Semibold" charset="0"/>
          <a:ea typeface="MS PGothic" panose="020B0600070205080204" pitchFamily="34" charset="-128"/>
          <a:cs typeface="ＭＳ Ｐゴシック" charset="0"/>
        </a:defRPr>
      </a:lvl5pPr>
      <a:lvl6pPr marL="4572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defRPr sz="1600" kern="1200" cap="small" spc="20">
          <a:solidFill>
            <a:schemeClr val="tx1"/>
          </a:solidFill>
          <a:latin typeface="+mn-lt"/>
          <a:ea typeface="MS PGothic" panose="020B0600070205080204" pitchFamily="34" charset="-128"/>
          <a:cs typeface="ＭＳ Ｐゴシック" charset="0"/>
        </a:defRPr>
      </a:lvl1pPr>
      <a:lvl2pPr marL="288925" indent="-288925" algn="l" defTabSz="457200" rtl="0" eaLnBrk="0" fontAlgn="base" hangingPunct="0">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0" fontAlgn="base" hangingPunct="0">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0" fontAlgn="base" hangingPunct="0">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0" fontAlgn="base" hangingPunct="0">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image" Target="../media/image4.png"/><Relationship Id="rId4" Type="http://schemas.openxmlformats.org/officeDocument/2006/relationships/hyperlink" Target="https://edstem.org/" TargetMode="Externa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tags" Target="../tags/tag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tags" Target="../tags/tag18.xml"/><Relationship Id="rId13" Type="http://schemas.openxmlformats.org/officeDocument/2006/relationships/tags" Target="../tags/tag23.xml"/><Relationship Id="rId18" Type="http://schemas.openxmlformats.org/officeDocument/2006/relationships/tags" Target="../tags/tag28.xml"/><Relationship Id="rId3" Type="http://schemas.openxmlformats.org/officeDocument/2006/relationships/tags" Target="../tags/tag13.xml"/><Relationship Id="rId21" Type="http://schemas.openxmlformats.org/officeDocument/2006/relationships/tags" Target="../tags/tag31.xml"/><Relationship Id="rId7" Type="http://schemas.openxmlformats.org/officeDocument/2006/relationships/tags" Target="../tags/tag17.xml"/><Relationship Id="rId12" Type="http://schemas.openxmlformats.org/officeDocument/2006/relationships/tags" Target="../tags/tag22.xml"/><Relationship Id="rId17" Type="http://schemas.openxmlformats.org/officeDocument/2006/relationships/tags" Target="../tags/tag27.xml"/><Relationship Id="rId2" Type="http://schemas.openxmlformats.org/officeDocument/2006/relationships/tags" Target="../tags/tag12.xml"/><Relationship Id="rId16" Type="http://schemas.openxmlformats.org/officeDocument/2006/relationships/tags" Target="../tags/tag26.xml"/><Relationship Id="rId20" Type="http://schemas.openxmlformats.org/officeDocument/2006/relationships/tags" Target="../tags/tag30.xml"/><Relationship Id="rId1" Type="http://schemas.openxmlformats.org/officeDocument/2006/relationships/tags" Target="../tags/tag11.xml"/><Relationship Id="rId6" Type="http://schemas.openxmlformats.org/officeDocument/2006/relationships/tags" Target="../tags/tag16.xml"/><Relationship Id="rId11" Type="http://schemas.openxmlformats.org/officeDocument/2006/relationships/tags" Target="../tags/tag21.xml"/><Relationship Id="rId24" Type="http://schemas.openxmlformats.org/officeDocument/2006/relationships/image" Target="../media/image5.png"/><Relationship Id="rId5" Type="http://schemas.openxmlformats.org/officeDocument/2006/relationships/tags" Target="../tags/tag15.xml"/><Relationship Id="rId15" Type="http://schemas.openxmlformats.org/officeDocument/2006/relationships/tags" Target="../tags/tag25.xml"/><Relationship Id="rId23" Type="http://schemas.openxmlformats.org/officeDocument/2006/relationships/slideLayout" Target="../slideLayouts/slideLayout3.xml"/><Relationship Id="rId10" Type="http://schemas.openxmlformats.org/officeDocument/2006/relationships/tags" Target="../tags/tag20.xml"/><Relationship Id="rId19" Type="http://schemas.openxmlformats.org/officeDocument/2006/relationships/tags" Target="../tags/tag29.xml"/><Relationship Id="rId4" Type="http://schemas.openxmlformats.org/officeDocument/2006/relationships/tags" Target="../tags/tag14.xml"/><Relationship Id="rId9" Type="http://schemas.openxmlformats.org/officeDocument/2006/relationships/tags" Target="../tags/tag19.xml"/><Relationship Id="rId14" Type="http://schemas.openxmlformats.org/officeDocument/2006/relationships/tags" Target="../tags/tag24.xml"/><Relationship Id="rId22" Type="http://schemas.openxmlformats.org/officeDocument/2006/relationships/tags" Target="../tags/tag32.xml"/></Relationships>
</file>

<file path=ppt/slides/_rels/slide11.xml.rels><?xml version="1.0" encoding="UTF-8" standalone="yes"?>
<Relationships xmlns="http://schemas.openxmlformats.org/package/2006/relationships"><Relationship Id="rId8" Type="http://schemas.openxmlformats.org/officeDocument/2006/relationships/tags" Target="../tags/tag40.xml"/><Relationship Id="rId13" Type="http://schemas.openxmlformats.org/officeDocument/2006/relationships/tags" Target="../tags/tag45.xml"/><Relationship Id="rId18" Type="http://schemas.openxmlformats.org/officeDocument/2006/relationships/tags" Target="../tags/tag50.xml"/><Relationship Id="rId26" Type="http://schemas.openxmlformats.org/officeDocument/2006/relationships/image" Target="../media/image5.png"/><Relationship Id="rId3" Type="http://schemas.openxmlformats.org/officeDocument/2006/relationships/tags" Target="../tags/tag35.xml"/><Relationship Id="rId21" Type="http://schemas.openxmlformats.org/officeDocument/2006/relationships/tags" Target="../tags/tag53.xml"/><Relationship Id="rId7" Type="http://schemas.openxmlformats.org/officeDocument/2006/relationships/tags" Target="../tags/tag39.xml"/><Relationship Id="rId12" Type="http://schemas.openxmlformats.org/officeDocument/2006/relationships/tags" Target="../tags/tag44.xml"/><Relationship Id="rId17" Type="http://schemas.openxmlformats.org/officeDocument/2006/relationships/tags" Target="../tags/tag49.xml"/><Relationship Id="rId25" Type="http://schemas.openxmlformats.org/officeDocument/2006/relationships/slideLayout" Target="../slideLayouts/slideLayout3.xml"/><Relationship Id="rId2" Type="http://schemas.openxmlformats.org/officeDocument/2006/relationships/tags" Target="../tags/tag34.xml"/><Relationship Id="rId16" Type="http://schemas.openxmlformats.org/officeDocument/2006/relationships/tags" Target="../tags/tag48.xml"/><Relationship Id="rId20" Type="http://schemas.openxmlformats.org/officeDocument/2006/relationships/tags" Target="../tags/tag52.xml"/><Relationship Id="rId1" Type="http://schemas.openxmlformats.org/officeDocument/2006/relationships/tags" Target="../tags/tag33.xml"/><Relationship Id="rId6" Type="http://schemas.openxmlformats.org/officeDocument/2006/relationships/tags" Target="../tags/tag38.xml"/><Relationship Id="rId11" Type="http://schemas.openxmlformats.org/officeDocument/2006/relationships/tags" Target="../tags/tag43.xml"/><Relationship Id="rId24" Type="http://schemas.openxmlformats.org/officeDocument/2006/relationships/tags" Target="../tags/tag56.xml"/><Relationship Id="rId5" Type="http://schemas.openxmlformats.org/officeDocument/2006/relationships/tags" Target="../tags/tag37.xml"/><Relationship Id="rId15" Type="http://schemas.openxmlformats.org/officeDocument/2006/relationships/tags" Target="../tags/tag47.xml"/><Relationship Id="rId23" Type="http://schemas.openxmlformats.org/officeDocument/2006/relationships/tags" Target="../tags/tag55.xml"/><Relationship Id="rId10" Type="http://schemas.openxmlformats.org/officeDocument/2006/relationships/tags" Target="../tags/tag42.xml"/><Relationship Id="rId19" Type="http://schemas.openxmlformats.org/officeDocument/2006/relationships/tags" Target="../tags/tag51.xml"/><Relationship Id="rId4" Type="http://schemas.openxmlformats.org/officeDocument/2006/relationships/tags" Target="../tags/tag36.xml"/><Relationship Id="rId9" Type="http://schemas.openxmlformats.org/officeDocument/2006/relationships/tags" Target="../tags/tag41.xml"/><Relationship Id="rId14" Type="http://schemas.openxmlformats.org/officeDocument/2006/relationships/tags" Target="../tags/tag46.xml"/><Relationship Id="rId22" Type="http://schemas.openxmlformats.org/officeDocument/2006/relationships/tags" Target="../tags/tag5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tags" Target="../tags/tag64.xml"/><Relationship Id="rId13" Type="http://schemas.openxmlformats.org/officeDocument/2006/relationships/tags" Target="../tags/tag69.xml"/><Relationship Id="rId18" Type="http://schemas.openxmlformats.org/officeDocument/2006/relationships/tags" Target="../tags/tag74.xml"/><Relationship Id="rId26" Type="http://schemas.openxmlformats.org/officeDocument/2006/relationships/image" Target="../media/image5.png"/><Relationship Id="rId3" Type="http://schemas.openxmlformats.org/officeDocument/2006/relationships/tags" Target="../tags/tag59.xml"/><Relationship Id="rId21" Type="http://schemas.openxmlformats.org/officeDocument/2006/relationships/tags" Target="../tags/tag77.xml"/><Relationship Id="rId7" Type="http://schemas.openxmlformats.org/officeDocument/2006/relationships/tags" Target="../tags/tag63.xml"/><Relationship Id="rId12" Type="http://schemas.openxmlformats.org/officeDocument/2006/relationships/tags" Target="../tags/tag68.xml"/><Relationship Id="rId17" Type="http://schemas.openxmlformats.org/officeDocument/2006/relationships/tags" Target="../tags/tag73.xml"/><Relationship Id="rId25" Type="http://schemas.openxmlformats.org/officeDocument/2006/relationships/slideLayout" Target="../slideLayouts/slideLayout3.xml"/><Relationship Id="rId2" Type="http://schemas.openxmlformats.org/officeDocument/2006/relationships/tags" Target="../tags/tag58.xml"/><Relationship Id="rId16" Type="http://schemas.openxmlformats.org/officeDocument/2006/relationships/tags" Target="../tags/tag72.xml"/><Relationship Id="rId20" Type="http://schemas.openxmlformats.org/officeDocument/2006/relationships/tags" Target="../tags/tag76.xml"/><Relationship Id="rId1" Type="http://schemas.openxmlformats.org/officeDocument/2006/relationships/tags" Target="../tags/tag57.xml"/><Relationship Id="rId6" Type="http://schemas.openxmlformats.org/officeDocument/2006/relationships/tags" Target="../tags/tag62.xml"/><Relationship Id="rId11" Type="http://schemas.openxmlformats.org/officeDocument/2006/relationships/tags" Target="../tags/tag67.xml"/><Relationship Id="rId24" Type="http://schemas.openxmlformats.org/officeDocument/2006/relationships/tags" Target="../tags/tag80.xml"/><Relationship Id="rId5" Type="http://schemas.openxmlformats.org/officeDocument/2006/relationships/tags" Target="../tags/tag61.xml"/><Relationship Id="rId15" Type="http://schemas.openxmlformats.org/officeDocument/2006/relationships/tags" Target="../tags/tag71.xml"/><Relationship Id="rId23" Type="http://schemas.openxmlformats.org/officeDocument/2006/relationships/tags" Target="../tags/tag79.xml"/><Relationship Id="rId10" Type="http://schemas.openxmlformats.org/officeDocument/2006/relationships/tags" Target="../tags/tag66.xml"/><Relationship Id="rId19" Type="http://schemas.openxmlformats.org/officeDocument/2006/relationships/tags" Target="../tags/tag75.xml"/><Relationship Id="rId4" Type="http://schemas.openxmlformats.org/officeDocument/2006/relationships/tags" Target="../tags/tag60.xml"/><Relationship Id="rId9" Type="http://schemas.openxmlformats.org/officeDocument/2006/relationships/tags" Target="../tags/tag65.xml"/><Relationship Id="rId14" Type="http://schemas.openxmlformats.org/officeDocument/2006/relationships/tags" Target="../tags/tag70.xml"/><Relationship Id="rId22" Type="http://schemas.openxmlformats.org/officeDocument/2006/relationships/tags" Target="../tags/tag78.xml"/></Relationships>
</file>

<file path=ppt/slides/_rels/slide14.xml.rels><?xml version="1.0" encoding="UTF-8" standalone="yes"?>
<Relationships xmlns="http://schemas.openxmlformats.org/package/2006/relationships"><Relationship Id="rId8" Type="http://schemas.openxmlformats.org/officeDocument/2006/relationships/tags" Target="../tags/tag88.xml"/><Relationship Id="rId13" Type="http://schemas.openxmlformats.org/officeDocument/2006/relationships/tags" Target="../tags/tag93.xml"/><Relationship Id="rId18" Type="http://schemas.openxmlformats.org/officeDocument/2006/relationships/tags" Target="../tags/tag98.xml"/><Relationship Id="rId26" Type="http://schemas.openxmlformats.org/officeDocument/2006/relationships/image" Target="../media/image5.png"/><Relationship Id="rId3" Type="http://schemas.openxmlformats.org/officeDocument/2006/relationships/tags" Target="../tags/tag83.xml"/><Relationship Id="rId21" Type="http://schemas.openxmlformats.org/officeDocument/2006/relationships/tags" Target="../tags/tag101.xml"/><Relationship Id="rId7" Type="http://schemas.openxmlformats.org/officeDocument/2006/relationships/tags" Target="../tags/tag87.xml"/><Relationship Id="rId12" Type="http://schemas.openxmlformats.org/officeDocument/2006/relationships/tags" Target="../tags/tag92.xml"/><Relationship Id="rId17" Type="http://schemas.openxmlformats.org/officeDocument/2006/relationships/tags" Target="../tags/tag97.xml"/><Relationship Id="rId25" Type="http://schemas.openxmlformats.org/officeDocument/2006/relationships/slideLayout" Target="../slideLayouts/slideLayout3.xml"/><Relationship Id="rId2" Type="http://schemas.openxmlformats.org/officeDocument/2006/relationships/tags" Target="../tags/tag82.xml"/><Relationship Id="rId16" Type="http://schemas.openxmlformats.org/officeDocument/2006/relationships/tags" Target="../tags/tag96.xml"/><Relationship Id="rId20" Type="http://schemas.openxmlformats.org/officeDocument/2006/relationships/tags" Target="../tags/tag100.xml"/><Relationship Id="rId1" Type="http://schemas.openxmlformats.org/officeDocument/2006/relationships/tags" Target="../tags/tag81.xml"/><Relationship Id="rId6" Type="http://schemas.openxmlformats.org/officeDocument/2006/relationships/tags" Target="../tags/tag86.xml"/><Relationship Id="rId11" Type="http://schemas.openxmlformats.org/officeDocument/2006/relationships/tags" Target="../tags/tag91.xml"/><Relationship Id="rId24" Type="http://schemas.openxmlformats.org/officeDocument/2006/relationships/tags" Target="../tags/tag104.xml"/><Relationship Id="rId5" Type="http://schemas.openxmlformats.org/officeDocument/2006/relationships/tags" Target="../tags/tag85.xml"/><Relationship Id="rId15" Type="http://schemas.openxmlformats.org/officeDocument/2006/relationships/tags" Target="../tags/tag95.xml"/><Relationship Id="rId23" Type="http://schemas.openxmlformats.org/officeDocument/2006/relationships/tags" Target="../tags/tag103.xml"/><Relationship Id="rId10" Type="http://schemas.openxmlformats.org/officeDocument/2006/relationships/tags" Target="../tags/tag90.xml"/><Relationship Id="rId19" Type="http://schemas.openxmlformats.org/officeDocument/2006/relationships/tags" Target="../tags/tag99.xml"/><Relationship Id="rId4" Type="http://schemas.openxmlformats.org/officeDocument/2006/relationships/tags" Target="../tags/tag84.xml"/><Relationship Id="rId9" Type="http://schemas.openxmlformats.org/officeDocument/2006/relationships/tags" Target="../tags/tag89.xml"/><Relationship Id="rId14" Type="http://schemas.openxmlformats.org/officeDocument/2006/relationships/tags" Target="../tags/tag94.xml"/><Relationship Id="rId22" Type="http://schemas.openxmlformats.org/officeDocument/2006/relationships/tags" Target="../tags/tag102.xml"/></Relationships>
</file>

<file path=ppt/slides/_rels/slide15.xml.rels><?xml version="1.0" encoding="UTF-8" standalone="yes"?>
<Relationships xmlns="http://schemas.openxmlformats.org/package/2006/relationships"><Relationship Id="rId8" Type="http://schemas.openxmlformats.org/officeDocument/2006/relationships/tags" Target="../tags/tag112.xml"/><Relationship Id="rId13" Type="http://schemas.openxmlformats.org/officeDocument/2006/relationships/tags" Target="../tags/tag117.xml"/><Relationship Id="rId18" Type="http://schemas.openxmlformats.org/officeDocument/2006/relationships/tags" Target="../tags/tag122.xml"/><Relationship Id="rId3" Type="http://schemas.openxmlformats.org/officeDocument/2006/relationships/tags" Target="../tags/tag107.xml"/><Relationship Id="rId7" Type="http://schemas.openxmlformats.org/officeDocument/2006/relationships/tags" Target="../tags/tag111.xml"/><Relationship Id="rId12" Type="http://schemas.openxmlformats.org/officeDocument/2006/relationships/tags" Target="../tags/tag116.xml"/><Relationship Id="rId17" Type="http://schemas.openxmlformats.org/officeDocument/2006/relationships/tags" Target="../tags/tag121.xml"/><Relationship Id="rId2" Type="http://schemas.openxmlformats.org/officeDocument/2006/relationships/tags" Target="../tags/tag106.xml"/><Relationship Id="rId16" Type="http://schemas.openxmlformats.org/officeDocument/2006/relationships/tags" Target="../tags/tag120.xml"/><Relationship Id="rId20" Type="http://schemas.openxmlformats.org/officeDocument/2006/relationships/image" Target="../media/image5.png"/><Relationship Id="rId1" Type="http://schemas.openxmlformats.org/officeDocument/2006/relationships/tags" Target="../tags/tag105.xml"/><Relationship Id="rId6" Type="http://schemas.openxmlformats.org/officeDocument/2006/relationships/tags" Target="../tags/tag110.xml"/><Relationship Id="rId11" Type="http://schemas.openxmlformats.org/officeDocument/2006/relationships/tags" Target="../tags/tag115.xml"/><Relationship Id="rId5" Type="http://schemas.openxmlformats.org/officeDocument/2006/relationships/tags" Target="../tags/tag109.xml"/><Relationship Id="rId15" Type="http://schemas.openxmlformats.org/officeDocument/2006/relationships/tags" Target="../tags/tag119.xml"/><Relationship Id="rId10" Type="http://schemas.openxmlformats.org/officeDocument/2006/relationships/tags" Target="../tags/tag114.xml"/><Relationship Id="rId19" Type="http://schemas.openxmlformats.org/officeDocument/2006/relationships/slideLayout" Target="../slideLayouts/slideLayout3.xml"/><Relationship Id="rId4" Type="http://schemas.openxmlformats.org/officeDocument/2006/relationships/tags" Target="../tags/tag108.xml"/><Relationship Id="rId9" Type="http://schemas.openxmlformats.org/officeDocument/2006/relationships/tags" Target="../tags/tag113.xml"/><Relationship Id="rId14" Type="http://schemas.openxmlformats.org/officeDocument/2006/relationships/tags" Target="../tags/tag118.xml"/></Relationships>
</file>

<file path=ppt/slides/_rels/slide16.xml.rels><?xml version="1.0" encoding="UTF-8" standalone="yes"?>
<Relationships xmlns="http://schemas.openxmlformats.org/package/2006/relationships"><Relationship Id="rId8" Type="http://schemas.openxmlformats.org/officeDocument/2006/relationships/tags" Target="../tags/tag130.xml"/><Relationship Id="rId13" Type="http://schemas.openxmlformats.org/officeDocument/2006/relationships/tags" Target="../tags/tag135.xml"/><Relationship Id="rId18" Type="http://schemas.openxmlformats.org/officeDocument/2006/relationships/tags" Target="../tags/tag140.xml"/><Relationship Id="rId3" Type="http://schemas.openxmlformats.org/officeDocument/2006/relationships/tags" Target="../tags/tag125.xml"/><Relationship Id="rId7" Type="http://schemas.openxmlformats.org/officeDocument/2006/relationships/tags" Target="../tags/tag129.xml"/><Relationship Id="rId12" Type="http://schemas.openxmlformats.org/officeDocument/2006/relationships/tags" Target="../tags/tag134.xml"/><Relationship Id="rId17" Type="http://schemas.openxmlformats.org/officeDocument/2006/relationships/tags" Target="../tags/tag139.xml"/><Relationship Id="rId2" Type="http://schemas.openxmlformats.org/officeDocument/2006/relationships/tags" Target="../tags/tag124.xml"/><Relationship Id="rId16" Type="http://schemas.openxmlformats.org/officeDocument/2006/relationships/tags" Target="../tags/tag138.xml"/><Relationship Id="rId20" Type="http://schemas.openxmlformats.org/officeDocument/2006/relationships/image" Target="../media/image5.png"/><Relationship Id="rId1" Type="http://schemas.openxmlformats.org/officeDocument/2006/relationships/tags" Target="../tags/tag123.xml"/><Relationship Id="rId6" Type="http://schemas.openxmlformats.org/officeDocument/2006/relationships/tags" Target="../tags/tag128.xml"/><Relationship Id="rId11" Type="http://schemas.openxmlformats.org/officeDocument/2006/relationships/tags" Target="../tags/tag133.xml"/><Relationship Id="rId5" Type="http://schemas.openxmlformats.org/officeDocument/2006/relationships/tags" Target="../tags/tag127.xml"/><Relationship Id="rId15" Type="http://schemas.openxmlformats.org/officeDocument/2006/relationships/tags" Target="../tags/tag137.xml"/><Relationship Id="rId10" Type="http://schemas.openxmlformats.org/officeDocument/2006/relationships/tags" Target="../tags/tag132.xml"/><Relationship Id="rId19" Type="http://schemas.openxmlformats.org/officeDocument/2006/relationships/slideLayout" Target="../slideLayouts/slideLayout3.xml"/><Relationship Id="rId4" Type="http://schemas.openxmlformats.org/officeDocument/2006/relationships/tags" Target="../tags/tag126.xml"/><Relationship Id="rId9" Type="http://schemas.openxmlformats.org/officeDocument/2006/relationships/tags" Target="../tags/tag131.xml"/><Relationship Id="rId14" Type="http://schemas.openxmlformats.org/officeDocument/2006/relationships/tags" Target="../tags/tag136.xml"/></Relationships>
</file>

<file path=ppt/slides/_rels/slide17.xml.rels><?xml version="1.0" encoding="UTF-8" standalone="yes"?>
<Relationships xmlns="http://schemas.openxmlformats.org/package/2006/relationships"><Relationship Id="rId3" Type="http://schemas.openxmlformats.org/officeDocument/2006/relationships/tags" Target="../tags/tag143.xml"/><Relationship Id="rId2" Type="http://schemas.openxmlformats.org/officeDocument/2006/relationships/tags" Target="../tags/tag142.xml"/><Relationship Id="rId1" Type="http://schemas.openxmlformats.org/officeDocument/2006/relationships/tags" Target="../tags/tag141.xml"/><Relationship Id="rId4"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tags" Target="../tags/tag151.xml"/><Relationship Id="rId13" Type="http://schemas.openxmlformats.org/officeDocument/2006/relationships/tags" Target="../tags/tag156.xml"/><Relationship Id="rId18" Type="http://schemas.openxmlformats.org/officeDocument/2006/relationships/image" Target="../media/image5.png"/><Relationship Id="rId3" Type="http://schemas.openxmlformats.org/officeDocument/2006/relationships/tags" Target="../tags/tag146.xml"/><Relationship Id="rId21" Type="http://schemas.openxmlformats.org/officeDocument/2006/relationships/image" Target="../media/image9.png"/><Relationship Id="rId7" Type="http://schemas.openxmlformats.org/officeDocument/2006/relationships/tags" Target="../tags/tag150.xml"/><Relationship Id="rId12" Type="http://schemas.openxmlformats.org/officeDocument/2006/relationships/tags" Target="../tags/tag155.xml"/><Relationship Id="rId17" Type="http://schemas.openxmlformats.org/officeDocument/2006/relationships/image" Target="../media/image6.png"/><Relationship Id="rId2" Type="http://schemas.openxmlformats.org/officeDocument/2006/relationships/tags" Target="../tags/tag145.xml"/><Relationship Id="rId16" Type="http://schemas.openxmlformats.org/officeDocument/2006/relationships/slideLayout" Target="../slideLayouts/slideLayout3.xml"/><Relationship Id="rId20" Type="http://schemas.openxmlformats.org/officeDocument/2006/relationships/image" Target="../media/image8.png"/><Relationship Id="rId1" Type="http://schemas.openxmlformats.org/officeDocument/2006/relationships/tags" Target="../tags/tag144.xml"/><Relationship Id="rId6" Type="http://schemas.openxmlformats.org/officeDocument/2006/relationships/tags" Target="../tags/tag149.xml"/><Relationship Id="rId11" Type="http://schemas.openxmlformats.org/officeDocument/2006/relationships/tags" Target="../tags/tag154.xml"/><Relationship Id="rId5" Type="http://schemas.openxmlformats.org/officeDocument/2006/relationships/tags" Target="../tags/tag148.xml"/><Relationship Id="rId15" Type="http://schemas.openxmlformats.org/officeDocument/2006/relationships/tags" Target="../tags/tag158.xml"/><Relationship Id="rId10" Type="http://schemas.openxmlformats.org/officeDocument/2006/relationships/tags" Target="../tags/tag153.xml"/><Relationship Id="rId19" Type="http://schemas.openxmlformats.org/officeDocument/2006/relationships/image" Target="../media/image7.png"/><Relationship Id="rId4" Type="http://schemas.openxmlformats.org/officeDocument/2006/relationships/tags" Target="../tags/tag147.xml"/><Relationship Id="rId9" Type="http://schemas.openxmlformats.org/officeDocument/2006/relationships/tags" Target="../tags/tag152.xml"/><Relationship Id="rId14" Type="http://schemas.openxmlformats.org/officeDocument/2006/relationships/tags" Target="../tags/tag157.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5.xml"/><Relationship Id="rId1" Type="http://schemas.openxmlformats.org/officeDocument/2006/relationships/tags" Target="../tags/tag159.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5.xml"/><Relationship Id="rId1" Type="http://schemas.openxmlformats.org/officeDocument/2006/relationships/tags" Target="../tags/tag160.xml"/></Relationships>
</file>

<file path=ppt/slides/_rels/slide21.xml.rels><?xml version="1.0" encoding="UTF-8" standalone="yes"?>
<Relationships xmlns="http://schemas.openxmlformats.org/package/2006/relationships"><Relationship Id="rId8" Type="http://schemas.openxmlformats.org/officeDocument/2006/relationships/tags" Target="../tags/tag168.xml"/><Relationship Id="rId13" Type="http://schemas.openxmlformats.org/officeDocument/2006/relationships/tags" Target="../tags/tag173.xml"/><Relationship Id="rId3" Type="http://schemas.openxmlformats.org/officeDocument/2006/relationships/tags" Target="../tags/tag163.xml"/><Relationship Id="rId7" Type="http://schemas.openxmlformats.org/officeDocument/2006/relationships/tags" Target="../tags/tag167.xml"/><Relationship Id="rId12" Type="http://schemas.openxmlformats.org/officeDocument/2006/relationships/tags" Target="../tags/tag172.xml"/><Relationship Id="rId2" Type="http://schemas.openxmlformats.org/officeDocument/2006/relationships/tags" Target="../tags/tag162.xml"/><Relationship Id="rId16" Type="http://schemas.openxmlformats.org/officeDocument/2006/relationships/image" Target="../media/image5.png"/><Relationship Id="rId1" Type="http://schemas.openxmlformats.org/officeDocument/2006/relationships/tags" Target="../tags/tag161.xml"/><Relationship Id="rId6" Type="http://schemas.openxmlformats.org/officeDocument/2006/relationships/tags" Target="../tags/tag166.xml"/><Relationship Id="rId11" Type="http://schemas.openxmlformats.org/officeDocument/2006/relationships/tags" Target="../tags/tag171.xml"/><Relationship Id="rId5" Type="http://schemas.openxmlformats.org/officeDocument/2006/relationships/tags" Target="../tags/tag165.xml"/><Relationship Id="rId15" Type="http://schemas.openxmlformats.org/officeDocument/2006/relationships/notesSlide" Target="../notesSlides/notesSlide2.xml"/><Relationship Id="rId10" Type="http://schemas.openxmlformats.org/officeDocument/2006/relationships/tags" Target="../tags/tag170.xml"/><Relationship Id="rId4" Type="http://schemas.openxmlformats.org/officeDocument/2006/relationships/tags" Target="../tags/tag164.xml"/><Relationship Id="rId9" Type="http://schemas.openxmlformats.org/officeDocument/2006/relationships/tags" Target="../tags/tag169.xml"/><Relationship Id="rId14"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8" Type="http://schemas.openxmlformats.org/officeDocument/2006/relationships/tags" Target="../tags/tag181.xml"/><Relationship Id="rId13" Type="http://schemas.openxmlformats.org/officeDocument/2006/relationships/tags" Target="../tags/tag186.xml"/><Relationship Id="rId3" Type="http://schemas.openxmlformats.org/officeDocument/2006/relationships/tags" Target="../tags/tag176.xml"/><Relationship Id="rId7" Type="http://schemas.openxmlformats.org/officeDocument/2006/relationships/tags" Target="../tags/tag180.xml"/><Relationship Id="rId12" Type="http://schemas.openxmlformats.org/officeDocument/2006/relationships/tags" Target="../tags/tag185.xml"/><Relationship Id="rId2" Type="http://schemas.openxmlformats.org/officeDocument/2006/relationships/tags" Target="../tags/tag175.xml"/><Relationship Id="rId16" Type="http://schemas.openxmlformats.org/officeDocument/2006/relationships/image" Target="../media/image5.png"/><Relationship Id="rId1" Type="http://schemas.openxmlformats.org/officeDocument/2006/relationships/tags" Target="../tags/tag174.xml"/><Relationship Id="rId6" Type="http://schemas.openxmlformats.org/officeDocument/2006/relationships/tags" Target="../tags/tag179.xml"/><Relationship Id="rId11" Type="http://schemas.openxmlformats.org/officeDocument/2006/relationships/tags" Target="../tags/tag184.xml"/><Relationship Id="rId5" Type="http://schemas.openxmlformats.org/officeDocument/2006/relationships/tags" Target="../tags/tag178.xml"/><Relationship Id="rId15" Type="http://schemas.openxmlformats.org/officeDocument/2006/relationships/notesSlide" Target="../notesSlides/notesSlide3.xml"/><Relationship Id="rId10" Type="http://schemas.openxmlformats.org/officeDocument/2006/relationships/tags" Target="../tags/tag183.xml"/><Relationship Id="rId4" Type="http://schemas.openxmlformats.org/officeDocument/2006/relationships/tags" Target="../tags/tag177.xml"/><Relationship Id="rId9" Type="http://schemas.openxmlformats.org/officeDocument/2006/relationships/tags" Target="../tags/tag182.xml"/><Relationship Id="rId14"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p:custDataLst>
              <p:tags r:id="rId1"/>
            </p:custDataLst>
          </p:nvPr>
        </p:nvSpPr>
        <p:spPr>
          <a:xfrm>
            <a:off x="457200" y="1952625"/>
            <a:ext cx="8229600" cy="619125"/>
          </a:xfrm>
        </p:spPr>
        <p:txBody>
          <a:bodyPr/>
          <a:lstStyle/>
          <a:p>
            <a:r>
              <a:rPr lang="en-US" b="1" dirty="0" smtClean="0"/>
              <a:t>Programming Abstractions</a:t>
            </a:r>
          </a:p>
        </p:txBody>
      </p:sp>
      <p:sp>
        <p:nvSpPr>
          <p:cNvPr id="11266" name="Text Placeholder 2"/>
          <p:cNvSpPr>
            <a:spLocks noGrp="1"/>
          </p:cNvSpPr>
          <p:nvPr>
            <p:ph type="body" sz="quarter" idx="18"/>
            <p:custDataLst>
              <p:tags r:id="rId2"/>
            </p:custDataLst>
          </p:nvPr>
        </p:nvSpPr>
        <p:spPr bwMode="auto">
          <a:xfrm>
            <a:off x="1603375" y="3344863"/>
            <a:ext cx="6059488" cy="587375"/>
          </a:xfrm>
        </p:spPr>
        <p:txBody>
          <a:bodyPr numCol="1" compatLnSpc="1">
            <a:prstTxWarp prst="textNoShape">
              <a:avLst/>
            </a:prstTxWarp>
          </a:bodyPr>
          <a:lstStyle/>
          <a:p>
            <a:pPr marL="0" indent="0"/>
            <a:r>
              <a:rPr lang="en-US" dirty="0" smtClean="0">
                <a:solidFill>
                  <a:srgbClr val="595959"/>
                </a:solidFill>
              </a:rPr>
              <a:t>Cynthia Bailey</a:t>
            </a:r>
          </a:p>
          <a:p>
            <a:pPr marL="0" indent="0"/>
            <a:r>
              <a:rPr lang="en-US" dirty="0" smtClean="0">
                <a:solidFill>
                  <a:srgbClr val="595959"/>
                </a:solidFill>
              </a:rPr>
              <a:t>Chris Gregg</a:t>
            </a:r>
          </a:p>
        </p:txBody>
      </p:sp>
      <p:sp>
        <p:nvSpPr>
          <p:cNvPr id="4" name="Subtitle 3"/>
          <p:cNvSpPr>
            <a:spLocks noGrp="1"/>
          </p:cNvSpPr>
          <p:nvPr>
            <p:ph type="subTitle" idx="1"/>
            <p:custDataLst>
              <p:tags r:id="rId3"/>
            </p:custDataLst>
          </p:nvPr>
        </p:nvSpPr>
        <p:spPr>
          <a:xfrm>
            <a:off x="457200" y="2571750"/>
            <a:ext cx="8229600" cy="461963"/>
          </a:xfrm>
        </p:spPr>
        <p:txBody>
          <a:bodyPr/>
          <a:lstStyle/>
          <a:p>
            <a:pPr fontAlgn="auto">
              <a:spcAft>
                <a:spcPts val="0"/>
              </a:spcAft>
              <a:buFont typeface="Wingdings" charset="0"/>
              <a:buNone/>
              <a:defRPr/>
            </a:pPr>
            <a:r>
              <a:rPr lang="en-US" dirty="0" smtClean="0">
                <a:ea typeface="ＭＳ Ｐゴシック" charset="0"/>
                <a:cs typeface="+mn-cs"/>
              </a:rPr>
              <a:t>CS106B</a:t>
            </a:r>
            <a:endParaRPr lang="en-US" dirty="0">
              <a:solidFill>
                <a:schemeClr val="bg2"/>
              </a:solidFill>
              <a:ea typeface="+mn-ea"/>
              <a:cs typeface="+mn-cs"/>
            </a:endParaRPr>
          </a:p>
        </p:txBody>
      </p:sp>
    </p:spTree>
    <p:extLst>
      <p:ext uri="{BB962C8B-B14F-4D97-AF65-F5344CB8AC3E}">
        <p14:creationId xmlns:p14="http://schemas.microsoft.com/office/powerpoint/2010/main" val="29848605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3"/>
          <p:cNvSpPr>
            <a:spLocks noGrp="1"/>
          </p:cNvSpPr>
          <p:nvPr>
            <p:ph type="title"/>
            <p:custDataLst>
              <p:tags r:id="rId1"/>
            </p:custDataLst>
          </p:nvPr>
        </p:nvSpPr>
        <p:spPr>
          <a:xfrm>
            <a:off x="747607" y="425791"/>
            <a:ext cx="5780485" cy="366713"/>
          </a:xfrm>
        </p:spPr>
        <p:txBody>
          <a:bodyPr/>
          <a:lstStyle/>
          <a:p>
            <a:r>
              <a:rPr lang="en-US" dirty="0" smtClean="0"/>
              <a:t>Today’s Topics	</a:t>
            </a:r>
          </a:p>
        </p:txBody>
      </p:sp>
      <p:sp>
        <p:nvSpPr>
          <p:cNvPr id="5" name="Content Placeholder 4"/>
          <p:cNvSpPr>
            <a:spLocks noGrp="1"/>
          </p:cNvSpPr>
          <p:nvPr>
            <p:ph sz="quarter" idx="10"/>
            <p:custDataLst>
              <p:tags r:id="rId2"/>
            </p:custDataLst>
          </p:nvPr>
        </p:nvSpPr>
        <p:spPr>
          <a:xfrm>
            <a:off x="812102" y="1078423"/>
            <a:ext cx="7417498" cy="3953074"/>
          </a:xfrm>
        </p:spPr>
        <p:txBody>
          <a:bodyPr wrap="square" numCol="1" anchor="t" anchorCtr="0" compatLnSpc="1">
            <a:prstTxWarp prst="textNoShape">
              <a:avLst/>
            </a:prstTxWarp>
            <a:normAutofit fontScale="85000" lnSpcReduction="10000"/>
          </a:bodyPr>
          <a:lstStyle/>
          <a:p>
            <a:pPr lvl="1"/>
            <a:r>
              <a:rPr lang="en-US" dirty="0" smtClean="0">
                <a:solidFill>
                  <a:schemeClr val="tx1"/>
                </a:solidFill>
              </a:rPr>
              <a:t>More practice making our own classes</a:t>
            </a:r>
            <a:endParaRPr lang="en-US" dirty="0">
              <a:solidFill>
                <a:schemeClr val="tx1"/>
              </a:solidFill>
            </a:endParaRPr>
          </a:p>
          <a:p>
            <a:pPr lvl="2"/>
            <a:r>
              <a:rPr lang="en-US" dirty="0" smtClean="0"/>
              <a:t>Implementing </a:t>
            </a:r>
            <a:r>
              <a:rPr lang="en-US" dirty="0" smtClean="0">
                <a:latin typeface="Consolas" panose="020B0609020204030204" pitchFamily="49" charset="0"/>
              </a:rPr>
              <a:t>Stack</a:t>
            </a:r>
            <a:endParaRPr lang="en-US" dirty="0" smtClean="0">
              <a:latin typeface="Consolas" panose="020B0609020204030204" pitchFamily="49" charset="0"/>
            </a:endParaRPr>
          </a:p>
          <a:p>
            <a:pPr lvl="3"/>
            <a:r>
              <a:rPr lang="en-US" sz="1600" dirty="0">
                <a:solidFill>
                  <a:schemeClr val="tx1"/>
                </a:solidFill>
              </a:rPr>
              <a:t>A simple </a:t>
            </a:r>
            <a:r>
              <a:rPr lang="en-US" sz="1600" b="1" dirty="0">
                <a:solidFill>
                  <a:schemeClr val="tx1"/>
                </a:solidFill>
              </a:rPr>
              <a:t>Stack ADT </a:t>
            </a:r>
            <a:r>
              <a:rPr lang="en-US" sz="1600" dirty="0">
                <a:solidFill>
                  <a:schemeClr val="tx1"/>
                </a:solidFill>
              </a:rPr>
              <a:t>with unlimited</a:t>
            </a:r>
            <a:r>
              <a:rPr lang="en-US" sz="1600" b="1" dirty="0">
                <a:solidFill>
                  <a:schemeClr val="tx1"/>
                </a:solidFill>
              </a:rPr>
              <a:t> </a:t>
            </a:r>
            <a:r>
              <a:rPr lang="en-US" sz="1600" dirty="0">
                <a:solidFill>
                  <a:schemeClr val="tx1"/>
                </a:solidFill>
              </a:rPr>
              <a:t>capacity</a:t>
            </a:r>
          </a:p>
          <a:p>
            <a:pPr lvl="2"/>
            <a:r>
              <a:rPr lang="en-US" sz="1600" dirty="0">
                <a:solidFill>
                  <a:schemeClr val="tx1"/>
                </a:solidFill>
              </a:rPr>
              <a:t>In doing so, we need to learn about:</a:t>
            </a:r>
          </a:p>
          <a:p>
            <a:pPr lvl="3"/>
            <a:r>
              <a:rPr lang="en-US" sz="1600" b="1" dirty="0">
                <a:solidFill>
                  <a:schemeClr val="tx1"/>
                </a:solidFill>
              </a:rPr>
              <a:t>C/C++ arrays</a:t>
            </a:r>
          </a:p>
          <a:p>
            <a:pPr lvl="3"/>
            <a:r>
              <a:rPr lang="en-US" sz="1600" b="1" dirty="0">
                <a:solidFill>
                  <a:schemeClr val="tx1"/>
                </a:solidFill>
              </a:rPr>
              <a:t>Dynamic memory allocation </a:t>
            </a:r>
            <a:r>
              <a:rPr lang="en-US" sz="1600" dirty="0">
                <a:solidFill>
                  <a:schemeClr val="tx1"/>
                </a:solidFill>
              </a:rPr>
              <a:t>(this is a huge topic in itself—much of CS107 is about this</a:t>
            </a:r>
            <a:r>
              <a:rPr lang="en-US" sz="1600" dirty="0" smtClean="0">
                <a:solidFill>
                  <a:schemeClr val="tx1"/>
                </a:solidFill>
              </a:rPr>
              <a:t>)</a:t>
            </a:r>
            <a:endParaRPr lang="en-US" dirty="0"/>
          </a:p>
          <a:p>
            <a:pPr lvl="2"/>
            <a:endParaRPr lang="en-US" dirty="0" smtClean="0"/>
          </a:p>
          <a:p>
            <a:pPr lvl="1"/>
            <a:r>
              <a:rPr lang="en-US" dirty="0" smtClean="0">
                <a:solidFill>
                  <a:schemeClr val="tx1"/>
                </a:solidFill>
              </a:rPr>
              <a:t>IMPORTANT: the Midterm is </a:t>
            </a:r>
            <a:r>
              <a:rPr lang="en-US" dirty="0" smtClean="0">
                <a:solidFill>
                  <a:schemeClr val="tx1"/>
                </a:solidFill>
              </a:rPr>
              <a:t>Tuesday. </a:t>
            </a:r>
            <a:endParaRPr lang="en-US" dirty="0">
              <a:solidFill>
                <a:schemeClr val="tx1"/>
              </a:solidFill>
            </a:endParaRPr>
          </a:p>
          <a:p>
            <a:pPr lvl="2"/>
            <a:r>
              <a:rPr lang="en-US" sz="1500" dirty="0" smtClean="0"/>
              <a:t>Check your room assignment on the course website.</a:t>
            </a:r>
          </a:p>
          <a:p>
            <a:pPr lvl="2"/>
            <a:r>
              <a:rPr lang="en-US" sz="1500" dirty="0" smtClean="0"/>
              <a:t>Information about topics, rules, </a:t>
            </a:r>
            <a:r>
              <a:rPr lang="en-US" sz="1500" dirty="0" err="1" smtClean="0"/>
              <a:t>etc</a:t>
            </a:r>
            <a:r>
              <a:rPr lang="en-US" sz="1500" dirty="0" smtClean="0"/>
              <a:t>, on the course website.</a:t>
            </a:r>
          </a:p>
          <a:p>
            <a:pPr lvl="2"/>
            <a:r>
              <a:rPr lang="en-US" sz="1500" b="1" dirty="0" smtClean="0"/>
              <a:t>If you have a special situation or accommodation and </a:t>
            </a:r>
            <a:r>
              <a:rPr lang="en-US" sz="1500" b="1" dirty="0" smtClean="0"/>
              <a:t>don’t have an email confirming your separate time/place, </a:t>
            </a:r>
            <a:r>
              <a:rPr lang="en-US" sz="1500" b="1" i="1" dirty="0" smtClean="0"/>
              <a:t>we do not have you in our records</a:t>
            </a:r>
            <a:r>
              <a:rPr lang="en-US" sz="1500" b="1" dirty="0" smtClean="0"/>
              <a:t>, so it is critical that you reach out to Jonathan *immediately</a:t>
            </a:r>
            <a:r>
              <a:rPr lang="en-US" sz="1500" b="1" dirty="0" smtClean="0"/>
              <a:t>*.</a:t>
            </a:r>
            <a:endParaRPr lang="en-US" dirty="0"/>
          </a:p>
          <a:p>
            <a:pPr marL="344488" lvl="2" indent="0">
              <a:buNone/>
            </a:pPr>
            <a:endParaRPr lang="en-US" dirty="0"/>
          </a:p>
          <a:p>
            <a:pPr lvl="1"/>
            <a:r>
              <a:rPr lang="en-US" sz="1400" b="1" dirty="0"/>
              <a:t>For important announcements, be sure to see the weekly announcements post on the Ed Q&amp;A board! </a:t>
            </a:r>
            <a:r>
              <a:rPr lang="en-US" sz="1400" b="1" dirty="0">
                <a:hlinkClick r:id="rId4"/>
              </a:rPr>
              <a:t>https://edstem.org</a:t>
            </a:r>
            <a:endParaRPr lang="en-US" sz="1400" b="1" dirty="0"/>
          </a:p>
          <a:p>
            <a:pPr lvl="1"/>
            <a:r>
              <a:rPr lang="en-US" sz="1400" b="1" dirty="0"/>
              <a:t>Also on Ed: live lecture Q&amp;A with Chris &amp; </a:t>
            </a:r>
            <a:r>
              <a:rPr lang="en-US" sz="1400" b="1" dirty="0" smtClean="0"/>
              <a:t>Jonathan</a:t>
            </a:r>
            <a:endParaRPr lang="en-US" sz="1400" b="1" dirty="0"/>
          </a:p>
        </p:txBody>
      </p:sp>
      <p:pic>
        <p:nvPicPr>
          <p:cNvPr id="2" name="Picture 1" descr="Link: https://pollev.com/cs106b" title="QR Code"/>
          <p:cNvPicPr>
            <a:picLocks noChangeAspect="1"/>
          </p:cNvPicPr>
          <p:nvPr/>
        </p:nvPicPr>
        <p:blipFill>
          <a:blip r:embed="rId5"/>
          <a:stretch>
            <a:fillRect/>
          </a:stretch>
        </p:blipFill>
        <p:spPr>
          <a:xfrm>
            <a:off x="7078288" y="471688"/>
            <a:ext cx="1788281" cy="1731669"/>
          </a:xfrm>
          <a:prstGeom prst="rect">
            <a:avLst/>
          </a:prstGeom>
        </p:spPr>
      </p:pic>
      <p:sp>
        <p:nvSpPr>
          <p:cNvPr id="6" name="Rectangle 5"/>
          <p:cNvSpPr/>
          <p:nvPr/>
        </p:nvSpPr>
        <p:spPr>
          <a:xfrm>
            <a:off x="6949231" y="55028"/>
            <a:ext cx="2046394" cy="369332"/>
          </a:xfrm>
          <a:prstGeom prst="rect">
            <a:avLst/>
          </a:prstGeom>
        </p:spPr>
        <p:txBody>
          <a:bodyPr wrap="none">
            <a:spAutoFit/>
          </a:bodyPr>
          <a:lstStyle/>
          <a:p>
            <a:r>
              <a:rPr lang="en-US" spc="15" dirty="0">
                <a:cs typeface="ＭＳ Ｐゴシック" charset="0"/>
              </a:rPr>
              <a:t>pollev.com/cs106b</a:t>
            </a:r>
            <a:endParaRPr lang="en-US" dirty="0"/>
          </a:p>
        </p:txBody>
      </p:sp>
    </p:spTree>
    <p:extLst>
      <p:ext uri="{BB962C8B-B14F-4D97-AF65-F5344CB8AC3E}">
        <p14:creationId xmlns:p14="http://schemas.microsoft.com/office/powerpoint/2010/main" val="17171604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normAutofit/>
          </a:bodyPr>
          <a:lstStyle/>
          <a:p>
            <a:r>
              <a:rPr lang="en-US" dirty="0"/>
              <a:t>Stack Implementation</a:t>
            </a:r>
          </a:p>
        </p:txBody>
      </p:sp>
      <p:sp>
        <p:nvSpPr>
          <p:cNvPr id="5" name="Text Placeholder 4"/>
          <p:cNvSpPr>
            <a:spLocks noGrp="1"/>
          </p:cNvSpPr>
          <p:nvPr>
            <p:ph type="body" sz="half" idx="2"/>
            <p:custDataLst>
              <p:tags r:id="rId2"/>
            </p:custDataLst>
          </p:nvPr>
        </p:nvSpPr>
        <p:spPr/>
        <p:txBody>
          <a:bodyPr/>
          <a:lstStyle/>
          <a:p>
            <a:r>
              <a:rPr lang="en-US" dirty="0"/>
              <a:t>Behind the scenes tour!</a:t>
            </a:r>
          </a:p>
        </p:txBody>
      </p:sp>
      <p:sp>
        <p:nvSpPr>
          <p:cNvPr id="2" name="Picture Placeholder 1">
            <a:extLst>
              <a:ext uri="{FF2B5EF4-FFF2-40B4-BE49-F238E27FC236}">
                <a16:creationId xmlns:a16="http://schemas.microsoft.com/office/drawing/2014/main" id="{8776DEBF-2B61-5A43-A84C-EF73E1AF581B}"/>
              </a:ext>
            </a:extLst>
          </p:cNvPr>
          <p:cNvSpPr>
            <a:spLocks noGrp="1"/>
          </p:cNvSpPr>
          <p:nvPr>
            <p:ph type="pic" sz="quarter" idx="13"/>
          </p:nvPr>
        </p:nvSpPr>
        <p:spPr/>
      </p:sp>
    </p:spTree>
    <p:extLst>
      <p:ext uri="{BB962C8B-B14F-4D97-AF65-F5344CB8AC3E}">
        <p14:creationId xmlns:p14="http://schemas.microsoft.com/office/powerpoint/2010/main" val="34014813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4" name="Rectangle 2"/>
          <p:cNvSpPr>
            <a:spLocks noGrp="1" noChangeArrowheads="1"/>
          </p:cNvSpPr>
          <p:nvPr>
            <p:ph type="title"/>
          </p:nvPr>
        </p:nvSpPr>
        <p:spPr/>
        <p:txBody>
          <a:bodyPr/>
          <a:lstStyle/>
          <a:p>
            <a:r>
              <a:rPr lang="en-US" altLang="en-US" dirty="0"/>
              <a:t>Implementing a classic ADT: Stack</a:t>
            </a:r>
          </a:p>
        </p:txBody>
      </p:sp>
      <p:sp>
        <p:nvSpPr>
          <p:cNvPr id="525315" name="Rectangle 3"/>
          <p:cNvSpPr>
            <a:spLocks noGrp="1" noChangeArrowheads="1"/>
          </p:cNvSpPr>
          <p:nvPr>
            <p:ph type="body" idx="10"/>
          </p:nvPr>
        </p:nvSpPr>
        <p:spPr>
          <a:xfrm>
            <a:off x="955675" y="908050"/>
            <a:ext cx="7700963" cy="3759200"/>
          </a:xfrm>
        </p:spPr>
        <p:txBody>
          <a:bodyPr>
            <a:normAutofit lnSpcReduction="10000"/>
          </a:bodyPr>
          <a:lstStyle/>
          <a:p>
            <a:r>
              <a:rPr lang="en-US" altLang="en-US" dirty="0"/>
              <a:t>Today let's learn how to write a </a:t>
            </a:r>
            <a:r>
              <a:rPr lang="en-US" altLang="en-US" b="1" dirty="0">
                <a:latin typeface="Consolas" panose="020B0609020204030204" pitchFamily="49" charset="0"/>
              </a:rPr>
              <a:t>Stack</a:t>
            </a:r>
            <a:r>
              <a:rPr lang="en-US" altLang="en-US" dirty="0"/>
              <a:t> class</a:t>
            </a:r>
          </a:p>
          <a:p>
            <a:pPr lvl="1"/>
            <a:r>
              <a:rPr lang="en-US" altLang="en-US" dirty="0"/>
              <a:t>We will implement a stack</a:t>
            </a:r>
          </a:p>
          <a:p>
            <a:pPr lvl="2"/>
            <a:r>
              <a:rPr lang="en-US" altLang="en-US" b="1" dirty="0"/>
              <a:t>Not </a:t>
            </a:r>
            <a:r>
              <a:rPr lang="en-US" altLang="en-US" b="1" i="1" dirty="0"/>
              <a:t>quite </a:t>
            </a:r>
            <a:r>
              <a:rPr lang="en-US" altLang="en-US" b="1" dirty="0"/>
              <a:t>like the one in Stanford library—for simplicity this </a:t>
            </a:r>
            <a:r>
              <a:rPr lang="en-US" altLang="en-US" b="1" u="sng" dirty="0"/>
              <a:t>only stores </a:t>
            </a:r>
            <a:r>
              <a:rPr lang="en-US" altLang="en-US" b="1" u="sng" dirty="0" err="1">
                <a:latin typeface="Consolas" panose="020B0609020204030204" pitchFamily="49" charset="0"/>
              </a:rPr>
              <a:t>int</a:t>
            </a:r>
            <a:endParaRPr lang="en-US" altLang="en-US" b="1" u="sng" dirty="0">
              <a:latin typeface="Consolas" panose="020B0609020204030204" pitchFamily="49" charset="0"/>
            </a:endParaRPr>
          </a:p>
          <a:p>
            <a:pPr lvl="1"/>
            <a:r>
              <a:rPr lang="en-US" altLang="en-US" dirty="0"/>
              <a:t>The stack will use an array to store its elements</a:t>
            </a:r>
          </a:p>
          <a:p>
            <a:pPr lvl="1"/>
            <a:r>
              <a:rPr lang="en-US" altLang="en-US" dirty="0"/>
              <a:t>The capacity will grow as needed</a:t>
            </a:r>
          </a:p>
          <a:p>
            <a:pPr lvl="1"/>
            <a:endParaRPr lang="en-US" altLang="en-US" dirty="0"/>
          </a:p>
          <a:p>
            <a:pPr lvl="1"/>
            <a:endParaRPr lang="en-US" altLang="en-US" dirty="0"/>
          </a:p>
          <a:p>
            <a:r>
              <a:rPr lang="en-US" altLang="en-US" dirty="0"/>
              <a:t>Recall the basic stack operations:</a:t>
            </a:r>
          </a:p>
          <a:p>
            <a:pPr lvl="1"/>
            <a:r>
              <a:rPr lang="en-US" altLang="en-US" dirty="0">
                <a:solidFill>
                  <a:schemeClr val="bg2"/>
                </a:solidFill>
                <a:latin typeface="Consolas" panose="020B0609020204030204" pitchFamily="49" charset="0"/>
              </a:rPr>
              <a:t>push</a:t>
            </a:r>
            <a:r>
              <a:rPr lang="en-US" altLang="en-US" dirty="0"/>
              <a:t>:	Add an element to the top.</a:t>
            </a:r>
          </a:p>
          <a:p>
            <a:pPr lvl="1"/>
            <a:r>
              <a:rPr lang="en-US" altLang="en-US" dirty="0">
                <a:solidFill>
                  <a:schemeClr val="bg2"/>
                </a:solidFill>
                <a:latin typeface="Consolas" panose="020B0609020204030204" pitchFamily="49" charset="0"/>
              </a:rPr>
              <a:t>pop</a:t>
            </a:r>
            <a:r>
              <a:rPr lang="en-US" altLang="en-US" dirty="0"/>
              <a:t>:	Remove the top element.</a:t>
            </a:r>
          </a:p>
          <a:p>
            <a:pPr lvl="1"/>
            <a:r>
              <a:rPr lang="en-US" altLang="en-US" dirty="0">
                <a:solidFill>
                  <a:schemeClr val="bg2"/>
                </a:solidFill>
                <a:latin typeface="Consolas" panose="020B0609020204030204" pitchFamily="49" charset="0"/>
              </a:rPr>
              <a:t>peek</a:t>
            </a:r>
            <a:r>
              <a:rPr lang="en-US" altLang="en-US" dirty="0" smtClean="0"/>
              <a:t>:</a:t>
            </a:r>
            <a:r>
              <a:rPr lang="en-US" altLang="en-US" dirty="0"/>
              <a:t>	Examine the top element.</a:t>
            </a:r>
          </a:p>
        </p:txBody>
      </p:sp>
      <p:sp>
        <p:nvSpPr>
          <p:cNvPr id="525316" name="Text Box 4"/>
          <p:cNvSpPr txBox="1">
            <a:spLocks noChangeArrowheads="1"/>
          </p:cNvSpPr>
          <p:nvPr/>
        </p:nvSpPr>
        <p:spPr bwMode="auto">
          <a:xfrm>
            <a:off x="6490097" y="4182666"/>
            <a:ext cx="65857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latin typeface="Calibri" panose="020F0502020204030204" pitchFamily="34" charset="0"/>
              </a:rPr>
              <a:t>stack</a:t>
            </a:r>
          </a:p>
        </p:txBody>
      </p:sp>
      <p:graphicFrame>
        <p:nvGraphicFramePr>
          <p:cNvPr id="525317" name="Group 5"/>
          <p:cNvGraphicFramePr>
            <a:graphicFrameLocks noGrp="1"/>
          </p:cNvGraphicFramePr>
          <p:nvPr/>
        </p:nvGraphicFramePr>
        <p:xfrm>
          <a:off x="5486400" y="2972991"/>
          <a:ext cx="1600200" cy="1188720"/>
        </p:xfrm>
        <a:graphic>
          <a:graphicData uri="http://schemas.openxmlformats.org/drawingml/2006/table">
            <a:tbl>
              <a:tblPr/>
              <a:tblGrid>
                <a:gridCol w="914400">
                  <a:extLst>
                    <a:ext uri="{9D8B030D-6E8A-4147-A177-3AD203B41FA5}">
                      <a16:colId xmlns:a16="http://schemas.microsoft.com/office/drawing/2014/main" val="277986223"/>
                    </a:ext>
                  </a:extLst>
                </a:gridCol>
                <a:gridCol w="685800">
                  <a:extLst>
                    <a:ext uri="{9D8B030D-6E8A-4147-A177-3AD203B41FA5}">
                      <a16:colId xmlns:a16="http://schemas.microsoft.com/office/drawing/2014/main" val="2306994726"/>
                    </a:ext>
                  </a:extLst>
                </a:gridCol>
              </a:tblGrid>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0" lang="en-US" altLang="en-US" sz="1500" b="0" i="0" u="none" strike="noStrike" cap="none" normalizeH="0" baseline="0">
                        <a:ln>
                          <a:noFill/>
                        </a:ln>
                        <a:solidFill>
                          <a:schemeClr val="tx1"/>
                        </a:solidFill>
                        <a:effectLst/>
                        <a:latin typeface="Calibri" panose="020F0502020204030204" pitchFamily="34" charset="0"/>
                      </a:endParaRPr>
                    </a:p>
                  </a:txBody>
                  <a:tcPr marL="68580" marR="68580" marT="34290" marB="34290" horzOverflow="overflow">
                    <a:lnL cap="flat">
                      <a:noFill/>
                    </a:lnL>
                    <a:lnR w="28575" cap="flat" cmpd="sng" algn="ctr">
                      <a:solidFill>
                        <a:schemeClr val="tx1"/>
                      </a:solidFill>
                      <a:prstDash val="solid"/>
                      <a:round/>
                      <a:headEnd type="none" w="med" len="med"/>
                      <a:tailEnd type="none" w="med" len="med"/>
                    </a:lnR>
                    <a:lnT cap="flat">
                      <a:noFill/>
                    </a:lnT>
                    <a:lnB>
                      <a:noFill/>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500" b="0" i="0" u="none" strike="noStrike" cap="none" normalizeH="0" baseline="0">
                        <a:ln>
                          <a:noFill/>
                        </a:ln>
                        <a:solidFill>
                          <a:schemeClr val="tx1"/>
                        </a:solidFill>
                        <a:effectLst/>
                        <a:latin typeface="Calibri" panose="020F0502020204030204" pitchFamily="34" charset="0"/>
                      </a:endParaRPr>
                    </a:p>
                  </a:txBody>
                  <a:tcPr marL="68580" marR="68580"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78116705"/>
                  </a:ext>
                </a:extLst>
              </a:tr>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altLang="en-US" sz="1500" b="0" i="1" u="none" strike="noStrike" cap="none" normalizeH="0" baseline="0">
                          <a:ln>
                            <a:noFill/>
                          </a:ln>
                          <a:solidFill>
                            <a:schemeClr val="bg2"/>
                          </a:solidFill>
                          <a:effectLst/>
                          <a:latin typeface="Calibri" panose="020F0502020204030204" pitchFamily="34" charset="0"/>
                        </a:rPr>
                        <a:t>top</a:t>
                      </a:r>
                    </a:p>
                  </a:txBody>
                  <a:tcPr marL="68580" marR="68580" marT="34290" marB="34290"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500" b="0" i="0" u="none" strike="noStrike" cap="none" normalizeH="0" baseline="0">
                          <a:ln>
                            <a:noFill/>
                          </a:ln>
                          <a:solidFill>
                            <a:schemeClr val="tx1"/>
                          </a:solidFill>
                          <a:effectLst/>
                          <a:latin typeface="Calibri" panose="020F0502020204030204" pitchFamily="34" charset="0"/>
                        </a:rPr>
                        <a:t>3</a:t>
                      </a:r>
                    </a:p>
                  </a:txBody>
                  <a:tcPr marL="68580" marR="68580"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extLst>
                  <a:ext uri="{0D108BD9-81ED-4DB2-BD59-A6C34878D82A}">
                    <a16:rowId xmlns:a16="http://schemas.microsoft.com/office/drawing/2014/main" val="3390733353"/>
                  </a:ext>
                </a:extLst>
              </a:tr>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0" lang="en-US" altLang="en-US" sz="1500" b="0" i="0" u="none" strike="noStrike" cap="none" normalizeH="0" baseline="0">
                        <a:ln>
                          <a:noFill/>
                        </a:ln>
                        <a:solidFill>
                          <a:schemeClr val="bg2"/>
                        </a:solidFill>
                        <a:effectLst/>
                        <a:latin typeface="Calibri" panose="020F0502020204030204" pitchFamily="34" charset="0"/>
                      </a:endParaRPr>
                    </a:p>
                  </a:txBody>
                  <a:tcPr marL="68580" marR="68580" marT="34290" marB="34290" horzOverflow="overflow">
                    <a:lnL cap="flat">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500" b="0" i="0" u="none" strike="noStrike" cap="none" normalizeH="0" baseline="0">
                          <a:ln>
                            <a:noFill/>
                          </a:ln>
                          <a:solidFill>
                            <a:schemeClr val="tx1"/>
                          </a:solidFill>
                          <a:effectLst/>
                          <a:latin typeface="Calibri" panose="020F0502020204030204" pitchFamily="34" charset="0"/>
                        </a:rPr>
                        <a:t>2</a:t>
                      </a:r>
                    </a:p>
                  </a:txBody>
                  <a:tcPr marL="68580" marR="68580"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extLst>
                  <a:ext uri="{0D108BD9-81ED-4DB2-BD59-A6C34878D82A}">
                    <a16:rowId xmlns:a16="http://schemas.microsoft.com/office/drawing/2014/main" val="3065042165"/>
                  </a:ext>
                </a:extLst>
              </a:tr>
              <a:tr h="297180">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altLang="en-US" sz="1500" b="0" i="1" u="none" strike="noStrike" cap="none" normalizeH="0" baseline="0">
                          <a:ln>
                            <a:noFill/>
                          </a:ln>
                          <a:solidFill>
                            <a:schemeClr val="bg2"/>
                          </a:solidFill>
                          <a:effectLst/>
                          <a:latin typeface="Calibri" panose="020F0502020204030204" pitchFamily="34" charset="0"/>
                        </a:rPr>
                        <a:t>bottom</a:t>
                      </a:r>
                    </a:p>
                  </a:txBody>
                  <a:tcPr marL="68580" marR="68580" marT="34290" marB="34290" horzOverflow="overflow">
                    <a:lnL cap="flat">
                      <a:noFill/>
                    </a:lnL>
                    <a:lnR w="28575"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marL="346075" algn="l">
                        <a:spcBef>
                          <a:spcPct val="20000"/>
                        </a:spcBef>
                        <a:defRPr sz="2000">
                          <a:solidFill>
                            <a:schemeClr val="tx1"/>
                          </a:solidFill>
                          <a:latin typeface="Calibri" panose="020F0502020204030204" pitchFamily="34" charset="0"/>
                        </a:defRPr>
                      </a:lvl2pPr>
                      <a:lvl3pPr marL="739775" algn="l">
                        <a:spcBef>
                          <a:spcPct val="20000"/>
                        </a:spcBef>
                        <a:defRPr>
                          <a:solidFill>
                            <a:schemeClr val="tx1"/>
                          </a:solidFill>
                          <a:latin typeface="Calibri" panose="020F0502020204030204" pitchFamily="34" charset="0"/>
                        </a:defRPr>
                      </a:lvl3pPr>
                      <a:lvl4pPr marL="1030288" algn="l">
                        <a:spcBef>
                          <a:spcPct val="20000"/>
                        </a:spcBef>
                        <a:defRPr sz="1600">
                          <a:solidFill>
                            <a:schemeClr val="tx1"/>
                          </a:solidFill>
                          <a:latin typeface="Calibri" panose="020F0502020204030204" pitchFamily="34" charset="0"/>
                        </a:defRPr>
                      </a:lvl4pPr>
                      <a:lvl5pPr marL="1376363" algn="l">
                        <a:spcBef>
                          <a:spcPct val="20000"/>
                        </a:spcBef>
                        <a:defRPr sz="1600">
                          <a:solidFill>
                            <a:schemeClr val="tx1"/>
                          </a:solidFill>
                          <a:latin typeface="Calibri" panose="020F0502020204030204" pitchFamily="34" charset="0"/>
                        </a:defRPr>
                      </a:lvl5pPr>
                      <a:lvl6pPr marL="1833563" fontAlgn="base">
                        <a:spcBef>
                          <a:spcPct val="20000"/>
                        </a:spcBef>
                        <a:spcAft>
                          <a:spcPct val="0"/>
                        </a:spcAft>
                        <a:defRPr sz="1600">
                          <a:solidFill>
                            <a:schemeClr val="tx1"/>
                          </a:solidFill>
                          <a:latin typeface="Calibri" panose="020F0502020204030204" pitchFamily="34" charset="0"/>
                        </a:defRPr>
                      </a:lvl6pPr>
                      <a:lvl7pPr marL="2290763" fontAlgn="base">
                        <a:spcBef>
                          <a:spcPct val="20000"/>
                        </a:spcBef>
                        <a:spcAft>
                          <a:spcPct val="0"/>
                        </a:spcAft>
                        <a:defRPr sz="1600">
                          <a:solidFill>
                            <a:schemeClr val="tx1"/>
                          </a:solidFill>
                          <a:latin typeface="Calibri" panose="020F0502020204030204" pitchFamily="34" charset="0"/>
                        </a:defRPr>
                      </a:lvl7pPr>
                      <a:lvl8pPr marL="2747963" fontAlgn="base">
                        <a:spcBef>
                          <a:spcPct val="20000"/>
                        </a:spcBef>
                        <a:spcAft>
                          <a:spcPct val="0"/>
                        </a:spcAft>
                        <a:defRPr sz="1600">
                          <a:solidFill>
                            <a:schemeClr val="tx1"/>
                          </a:solidFill>
                          <a:latin typeface="Calibri" panose="020F0502020204030204" pitchFamily="34" charset="0"/>
                        </a:defRPr>
                      </a:lvl8pPr>
                      <a:lvl9pPr marL="3205163"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500" b="0" i="0" u="none" strike="noStrike" cap="none" normalizeH="0" baseline="0">
                          <a:ln>
                            <a:noFill/>
                          </a:ln>
                          <a:solidFill>
                            <a:schemeClr val="tx1"/>
                          </a:solidFill>
                          <a:effectLst/>
                          <a:latin typeface="Calibri" panose="020F0502020204030204" pitchFamily="34" charset="0"/>
                        </a:rPr>
                        <a:t>1</a:t>
                      </a:r>
                    </a:p>
                  </a:txBody>
                  <a:tcPr marL="68580" marR="68580"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EAEAEA"/>
                    </a:solidFill>
                  </a:tcPr>
                </a:tc>
                <a:extLst>
                  <a:ext uri="{0D108BD9-81ED-4DB2-BD59-A6C34878D82A}">
                    <a16:rowId xmlns:a16="http://schemas.microsoft.com/office/drawing/2014/main" val="4266934610"/>
                  </a:ext>
                </a:extLst>
              </a:tr>
            </a:tbl>
          </a:graphicData>
        </a:graphic>
      </p:graphicFrame>
      <p:sp>
        <p:nvSpPr>
          <p:cNvPr id="525339" name="Line 27"/>
          <p:cNvSpPr>
            <a:spLocks noChangeShapeType="1"/>
          </p:cNvSpPr>
          <p:nvPr/>
        </p:nvSpPr>
        <p:spPr bwMode="auto">
          <a:xfrm>
            <a:off x="6115050" y="2572941"/>
            <a:ext cx="457200" cy="3429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5340" name="Text Box 28"/>
          <p:cNvSpPr txBox="1">
            <a:spLocks noChangeArrowheads="1"/>
          </p:cNvSpPr>
          <p:nvPr/>
        </p:nvSpPr>
        <p:spPr bwMode="auto">
          <a:xfrm>
            <a:off x="6915151" y="2287191"/>
            <a:ext cx="960519"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500">
                <a:latin typeface="Calibri" panose="020F0502020204030204" pitchFamily="34" charset="0"/>
              </a:rPr>
              <a:t>pop, peek</a:t>
            </a:r>
          </a:p>
        </p:txBody>
      </p:sp>
      <p:sp>
        <p:nvSpPr>
          <p:cNvPr id="525341" name="Text Box 29"/>
          <p:cNvSpPr txBox="1">
            <a:spLocks noChangeArrowheads="1"/>
          </p:cNvSpPr>
          <p:nvPr/>
        </p:nvSpPr>
        <p:spPr bwMode="auto">
          <a:xfrm>
            <a:off x="5825729" y="2287191"/>
            <a:ext cx="562975"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500">
                <a:latin typeface="Calibri" panose="020F0502020204030204" pitchFamily="34" charset="0"/>
              </a:rPr>
              <a:t>push</a:t>
            </a:r>
          </a:p>
        </p:txBody>
      </p:sp>
      <p:sp>
        <p:nvSpPr>
          <p:cNvPr id="525342" name="Line 30"/>
          <p:cNvSpPr>
            <a:spLocks noChangeShapeType="1"/>
          </p:cNvSpPr>
          <p:nvPr/>
        </p:nvSpPr>
        <p:spPr bwMode="auto">
          <a:xfrm flipV="1">
            <a:off x="6915150" y="2572941"/>
            <a:ext cx="457200" cy="3429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38035042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2531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2531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2531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2531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25315">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25315">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25315">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2531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8" name="Rectangle 2"/>
          <p:cNvSpPr>
            <a:spLocks noGrp="1" noChangeArrowheads="1"/>
          </p:cNvSpPr>
          <p:nvPr>
            <p:ph type="title"/>
          </p:nvPr>
        </p:nvSpPr>
        <p:spPr/>
        <p:txBody>
          <a:bodyPr/>
          <a:lstStyle/>
          <a:p>
            <a:r>
              <a:rPr lang="en-US" altLang="en-US" dirty="0" smtClean="0"/>
              <a:t>Inside our Stack</a:t>
            </a:r>
            <a:endParaRPr lang="en-US" altLang="en-US" dirty="0"/>
          </a:p>
        </p:txBody>
      </p:sp>
      <p:sp>
        <p:nvSpPr>
          <p:cNvPr id="510979" name="Rectangle 3"/>
          <p:cNvSpPr>
            <a:spLocks noGrp="1" noChangeArrowheads="1"/>
          </p:cNvSpPr>
          <p:nvPr>
            <p:ph type="body" idx="10"/>
          </p:nvPr>
        </p:nvSpPr>
        <p:spPr>
          <a:xfrm>
            <a:off x="955675" y="908050"/>
            <a:ext cx="7700963" cy="3759200"/>
          </a:xfrm>
        </p:spPr>
        <p:txBody>
          <a:bodyPr>
            <a:normAutofit lnSpcReduction="10000"/>
          </a:bodyPr>
          <a:lstStyle/>
          <a:p>
            <a:r>
              <a:rPr lang="en-US" altLang="en-US" dirty="0"/>
              <a:t>Inside a Stack (also true of Queue and Vector) is an </a:t>
            </a:r>
            <a:r>
              <a:rPr lang="en-US" altLang="en-US" b="1" u="sng" dirty="0"/>
              <a:t>array</a:t>
            </a:r>
            <a:r>
              <a:rPr lang="en-US" altLang="en-US" dirty="0"/>
              <a:t> storing the elements you have added.</a:t>
            </a:r>
          </a:p>
          <a:p>
            <a:pPr lvl="1"/>
            <a:r>
              <a:rPr lang="en-US" altLang="en-US" dirty="0" smtClean="0"/>
              <a:t>Typically </a:t>
            </a:r>
            <a:r>
              <a:rPr lang="en-US" altLang="en-US" dirty="0"/>
              <a:t>the array is larger than the data added so far, so that it has some extra slots </a:t>
            </a:r>
            <a:r>
              <a:rPr lang="en-US" altLang="en-US" dirty="0" smtClean="0"/>
              <a:t>ready to go to </a:t>
            </a:r>
            <a:r>
              <a:rPr lang="en-US" altLang="en-US" dirty="0"/>
              <a:t>put new elements later.</a:t>
            </a:r>
          </a:p>
          <a:p>
            <a:pPr lvl="1"/>
            <a:r>
              <a:rPr lang="en-US" altLang="en-US" dirty="0"/>
              <a:t>Our stack will use the same array-based technique</a:t>
            </a:r>
          </a:p>
          <a:p>
            <a:pPr marL="0" lvl="1" indent="0">
              <a:buNone/>
            </a:pPr>
            <a:endParaRPr lang="en-US" altLang="en-US" dirty="0">
              <a:latin typeface="Consolas" panose="020B0609020204030204" pitchFamily="49" charset="0"/>
            </a:endParaRPr>
          </a:p>
          <a:p>
            <a:pPr marL="0" lvl="1" indent="0">
              <a:buNone/>
            </a:pPr>
            <a:r>
              <a:rPr lang="en-US" altLang="en-US" dirty="0">
                <a:solidFill>
                  <a:srgbClr val="00B050"/>
                </a:solidFill>
                <a:latin typeface="Consolas" panose="020B0609020204030204" pitchFamily="49" charset="0"/>
              </a:rPr>
              <a:t>// Diagram shows the internal state of the Stack class</a:t>
            </a:r>
          </a:p>
          <a:p>
            <a:pPr marL="0" lvl="1" indent="0">
              <a:buNone/>
            </a:pPr>
            <a:r>
              <a:rPr lang="en-US" altLang="en-US" dirty="0">
                <a:solidFill>
                  <a:srgbClr val="00B050"/>
                </a:solidFill>
                <a:latin typeface="Consolas" panose="020B0609020204030204" pitchFamily="49" charset="0"/>
              </a:rPr>
              <a:t>// after 3 </a:t>
            </a:r>
            <a:r>
              <a:rPr lang="en-US" altLang="en-US" dirty="0" err="1">
                <a:solidFill>
                  <a:srgbClr val="00B050"/>
                </a:solidFill>
                <a:latin typeface="Consolas" panose="020B0609020204030204" pitchFamily="49" charset="0"/>
              </a:rPr>
              <a:t>ints</a:t>
            </a:r>
            <a:r>
              <a:rPr lang="en-US" altLang="en-US" dirty="0">
                <a:solidFill>
                  <a:srgbClr val="00B050"/>
                </a:solidFill>
                <a:latin typeface="Consolas" panose="020B0609020204030204" pitchFamily="49" charset="0"/>
              </a:rPr>
              <a:t> are pushed</a:t>
            </a:r>
          </a:p>
          <a:p>
            <a:pPr marL="0" lvl="1" indent="0">
              <a:buNone/>
            </a:pPr>
            <a:r>
              <a:rPr lang="en-US" altLang="en-US" dirty="0">
                <a:latin typeface="Consolas" panose="020B0609020204030204" pitchFamily="49" charset="0"/>
              </a:rPr>
              <a:t>Stack&lt;</a:t>
            </a:r>
            <a:r>
              <a:rPr lang="en-US" altLang="en-US" dirty="0" err="1">
                <a:latin typeface="Consolas" panose="020B0609020204030204" pitchFamily="49" charset="0"/>
              </a:rPr>
              <a:t>int</a:t>
            </a:r>
            <a:r>
              <a:rPr lang="en-US" altLang="en-US" dirty="0">
                <a:latin typeface="Consolas" panose="020B0609020204030204" pitchFamily="49" charset="0"/>
              </a:rPr>
              <a:t>&gt; s;</a:t>
            </a:r>
          </a:p>
          <a:p>
            <a:pPr marL="0" lvl="1" indent="0">
              <a:buNone/>
            </a:pPr>
            <a:r>
              <a:rPr lang="en-US" altLang="en-US" dirty="0" err="1">
                <a:latin typeface="Consolas" panose="020B0609020204030204" pitchFamily="49" charset="0"/>
              </a:rPr>
              <a:t>s.push</a:t>
            </a:r>
            <a:r>
              <a:rPr lang="en-US" altLang="en-US" dirty="0">
                <a:latin typeface="Consolas" panose="020B0609020204030204" pitchFamily="49" charset="0"/>
              </a:rPr>
              <a:t>(42);</a:t>
            </a:r>
          </a:p>
          <a:p>
            <a:pPr marL="0" lvl="1" indent="0">
              <a:buNone/>
            </a:pPr>
            <a:r>
              <a:rPr lang="en-US" altLang="en-US" dirty="0" err="1">
                <a:latin typeface="Consolas" panose="020B0609020204030204" pitchFamily="49" charset="0"/>
              </a:rPr>
              <a:t>s.push</a:t>
            </a:r>
            <a:r>
              <a:rPr lang="en-US" altLang="en-US" dirty="0">
                <a:latin typeface="Consolas" panose="020B0609020204030204" pitchFamily="49" charset="0"/>
              </a:rPr>
              <a:t>(-5);</a:t>
            </a:r>
          </a:p>
          <a:p>
            <a:pPr marL="0" lvl="1" indent="0">
              <a:buNone/>
            </a:pPr>
            <a:r>
              <a:rPr lang="en-US" altLang="en-US" dirty="0" err="1">
                <a:latin typeface="Consolas" panose="020B0609020204030204" pitchFamily="49" charset="0"/>
              </a:rPr>
              <a:t>s.push</a:t>
            </a:r>
            <a:r>
              <a:rPr lang="en-US" altLang="en-US" dirty="0">
                <a:latin typeface="Consolas" panose="020B0609020204030204" pitchFamily="49" charset="0"/>
              </a:rPr>
              <a:t>(17);</a:t>
            </a:r>
          </a:p>
          <a:p>
            <a:pPr lvl="1"/>
            <a:endParaRPr lang="en-US" altLang="en-US" dirty="0"/>
          </a:p>
        </p:txBody>
      </p:sp>
      <p:graphicFrame>
        <p:nvGraphicFramePr>
          <p:cNvPr id="510980" name="Group 4"/>
          <p:cNvGraphicFramePr>
            <a:graphicFrameLocks noGrp="1"/>
          </p:cNvGraphicFramePr>
          <p:nvPr>
            <p:extLst>
              <p:ext uri="{D42A27DB-BD31-4B8C-83A1-F6EECF244321}">
                <p14:modId xmlns:p14="http://schemas.microsoft.com/office/powerpoint/2010/main" val="3751601679"/>
              </p:ext>
            </p:extLst>
          </p:nvPr>
        </p:nvGraphicFramePr>
        <p:xfrm>
          <a:off x="3422276" y="3404198"/>
          <a:ext cx="4400551" cy="845820"/>
        </p:xfrm>
        <a:graphic>
          <a:graphicData uri="http://schemas.openxmlformats.org/drawingml/2006/table">
            <a:tbl>
              <a:tblPr/>
              <a:tblGrid>
                <a:gridCol w="600075">
                  <a:extLst>
                    <a:ext uri="{9D8B030D-6E8A-4147-A177-3AD203B41FA5}">
                      <a16:colId xmlns:a16="http://schemas.microsoft.com/office/drawing/2014/main" val="2787788331"/>
                    </a:ext>
                  </a:extLst>
                </a:gridCol>
                <a:gridCol w="379810">
                  <a:extLst>
                    <a:ext uri="{9D8B030D-6E8A-4147-A177-3AD203B41FA5}">
                      <a16:colId xmlns:a16="http://schemas.microsoft.com/office/drawing/2014/main" val="2464858345"/>
                    </a:ext>
                  </a:extLst>
                </a:gridCol>
                <a:gridCol w="378619">
                  <a:extLst>
                    <a:ext uri="{9D8B030D-6E8A-4147-A177-3AD203B41FA5}">
                      <a16:colId xmlns:a16="http://schemas.microsoft.com/office/drawing/2014/main" val="2572843446"/>
                    </a:ext>
                  </a:extLst>
                </a:gridCol>
                <a:gridCol w="379809">
                  <a:extLst>
                    <a:ext uri="{9D8B030D-6E8A-4147-A177-3AD203B41FA5}">
                      <a16:colId xmlns:a16="http://schemas.microsoft.com/office/drawing/2014/main" val="2339340848"/>
                    </a:ext>
                  </a:extLst>
                </a:gridCol>
                <a:gridCol w="378619">
                  <a:extLst>
                    <a:ext uri="{9D8B030D-6E8A-4147-A177-3AD203B41FA5}">
                      <a16:colId xmlns:a16="http://schemas.microsoft.com/office/drawing/2014/main" val="30795821"/>
                    </a:ext>
                  </a:extLst>
                </a:gridCol>
                <a:gridCol w="382191">
                  <a:extLst>
                    <a:ext uri="{9D8B030D-6E8A-4147-A177-3AD203B41FA5}">
                      <a16:colId xmlns:a16="http://schemas.microsoft.com/office/drawing/2014/main" val="948164536"/>
                    </a:ext>
                  </a:extLst>
                </a:gridCol>
                <a:gridCol w="379809">
                  <a:extLst>
                    <a:ext uri="{9D8B030D-6E8A-4147-A177-3AD203B41FA5}">
                      <a16:colId xmlns:a16="http://schemas.microsoft.com/office/drawing/2014/main" val="1790003292"/>
                    </a:ext>
                  </a:extLst>
                </a:gridCol>
                <a:gridCol w="381000">
                  <a:extLst>
                    <a:ext uri="{9D8B030D-6E8A-4147-A177-3AD203B41FA5}">
                      <a16:colId xmlns:a16="http://schemas.microsoft.com/office/drawing/2014/main" val="3580101460"/>
                    </a:ext>
                  </a:extLst>
                </a:gridCol>
                <a:gridCol w="381000">
                  <a:extLst>
                    <a:ext uri="{9D8B030D-6E8A-4147-A177-3AD203B41FA5}">
                      <a16:colId xmlns:a16="http://schemas.microsoft.com/office/drawing/2014/main" val="2569216476"/>
                    </a:ext>
                  </a:extLst>
                </a:gridCol>
                <a:gridCol w="378619">
                  <a:extLst>
                    <a:ext uri="{9D8B030D-6E8A-4147-A177-3AD203B41FA5}">
                      <a16:colId xmlns:a16="http://schemas.microsoft.com/office/drawing/2014/main" val="2841576567"/>
                    </a:ext>
                  </a:extLst>
                </a:gridCol>
                <a:gridCol w="381000">
                  <a:extLst>
                    <a:ext uri="{9D8B030D-6E8A-4147-A177-3AD203B41FA5}">
                      <a16:colId xmlns:a16="http://schemas.microsoft.com/office/drawing/2014/main" val="2206747255"/>
                    </a:ext>
                  </a:extLst>
                </a:gridCol>
              </a:tblGrid>
              <a:tr h="274320">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index</a:t>
                      </a:r>
                    </a:p>
                  </a:txBody>
                  <a:tcPr marL="68580" marR="68580" marT="34290" marB="34290" horzOverflow="overflow">
                    <a:lnL w="28575" cap="flat" cmpd="sng" algn="ctr">
                      <a:solidFill>
                        <a:schemeClr val="tx1"/>
                      </a:solidFill>
                      <a:prstDash val="solid"/>
                      <a:miter lim="800000"/>
                      <a:headEnd type="none" w="med" len="med"/>
                      <a:tailEnd type="none" w="med" len="med"/>
                    </a:lnL>
                    <a:lnR>
                      <a:noFill/>
                    </a:lnR>
                    <a:lnT w="28575" cap="flat" cmpd="sng" algn="ctr">
                      <a:solidFill>
                        <a:schemeClr val="tx1"/>
                      </a:solidFill>
                      <a:prstDash val="solid"/>
                      <a:miter lim="800000"/>
                      <a:headEnd type="none" w="med" len="med"/>
                      <a:tailEnd type="none" w="med" len="med"/>
                    </a:lnT>
                    <a:lnB>
                      <a:noFill/>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0</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1</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2</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3</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4</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5</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6</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7</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8</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9</a:t>
                      </a:r>
                    </a:p>
                  </a:txBody>
                  <a:tcPr marL="68580" marR="68580" marT="34290" marB="34290" horzOverflow="overflow">
                    <a:lnL>
                      <a:noFill/>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701003412"/>
                  </a:ext>
                </a:extLst>
              </a:tr>
              <a:tr h="274320">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dirty="0">
                          <a:ln>
                            <a:noFill/>
                          </a:ln>
                          <a:solidFill>
                            <a:schemeClr val="tx1"/>
                          </a:solidFill>
                          <a:effectLst/>
                          <a:latin typeface="Calibri" panose="020F0502020204030204" pitchFamily="34" charset="0"/>
                        </a:rPr>
                        <a:t>value</a:t>
                      </a:r>
                    </a:p>
                  </a:txBody>
                  <a:tcPr marL="68580" marR="68580" marT="34290" marB="34290"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a:noFill/>
                    </a:lnT>
                    <a:lnB>
                      <a:noFill/>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chemeClr val="tx1"/>
                          </a:solidFill>
                          <a:effectLst/>
                          <a:latin typeface="Calibri" panose="020F0502020204030204" pitchFamily="34" charset="0"/>
                        </a:rPr>
                        <a:t>42</a:t>
                      </a:r>
                    </a:p>
                  </a:txBody>
                  <a:tcPr marL="68580" marR="68580" marT="34290" marB="34290"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chemeClr val="tx1"/>
                          </a:solidFill>
                          <a:effectLst/>
                          <a:latin typeface="Calibri" panose="020F0502020204030204" pitchFamily="34" charset="0"/>
                        </a:rPr>
                        <a:t>-5</a:t>
                      </a:r>
                    </a:p>
                  </a:txBody>
                  <a:tcPr marL="68580" marR="68580" marT="34290" marB="34290"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chemeClr val="tx1"/>
                          </a:solidFill>
                          <a:effectLst/>
                          <a:latin typeface="Calibri" panose="020F0502020204030204" pitchFamily="34" charset="0"/>
                        </a:rPr>
                        <a:t>17</a:t>
                      </a:r>
                    </a:p>
                  </a:txBody>
                  <a:tcPr marL="68580" marR="68580" marT="34290" marB="34290"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rgbClr val="B2B2B2"/>
                          </a:solidFill>
                          <a:effectLst/>
                          <a:latin typeface="Calibri" panose="020F0502020204030204" pitchFamily="34" charset="0"/>
                        </a:rPr>
                        <a:t>0</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rgbClr val="B2B2B2"/>
                          </a:solidFill>
                          <a:effectLst/>
                          <a:latin typeface="Calibri" panose="020F0502020204030204" pitchFamily="34" charset="0"/>
                        </a:rPr>
                        <a:t>0</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rgbClr val="B2B2B2"/>
                          </a:solidFill>
                          <a:effectLst/>
                          <a:latin typeface="Calibri" panose="020F0502020204030204" pitchFamily="34" charset="0"/>
                        </a:rPr>
                        <a:t>0</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rgbClr val="B2B2B2"/>
                          </a:solidFill>
                          <a:effectLst/>
                          <a:latin typeface="Calibri" panose="020F0502020204030204" pitchFamily="34" charset="0"/>
                        </a:rPr>
                        <a:t>0</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rgbClr val="B2B2B2"/>
                          </a:solidFill>
                          <a:effectLst/>
                          <a:latin typeface="Calibri" panose="020F0502020204030204" pitchFamily="34" charset="0"/>
                        </a:rPr>
                        <a:t>0</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rgbClr val="B2B2B2"/>
                          </a:solidFill>
                          <a:effectLst/>
                          <a:latin typeface="Calibri" panose="020F0502020204030204" pitchFamily="34" charset="0"/>
                        </a:rPr>
                        <a:t>0</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rgbClr val="B2B2B2"/>
                          </a:solidFill>
                          <a:effectLst/>
                          <a:latin typeface="Calibri" panose="020F0502020204030204" pitchFamily="34" charset="0"/>
                        </a:rPr>
                        <a:t>0</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923588383"/>
                  </a:ext>
                </a:extLst>
              </a:tr>
              <a:tr h="274320">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chemeClr val="tx1"/>
                          </a:solidFill>
                          <a:effectLst/>
                          <a:latin typeface="Calibri" panose="020F0502020204030204" pitchFamily="34" charset="0"/>
                        </a:rPr>
                        <a:t>size</a:t>
                      </a:r>
                    </a:p>
                  </a:txBody>
                  <a:tcPr marL="68580" marR="68580" marT="34290" marB="34290" horzOverflow="overflow">
                    <a:lnL w="28575" cap="flat" cmpd="sng" algn="ctr">
                      <a:solidFill>
                        <a:schemeClr val="tx1"/>
                      </a:solidFill>
                      <a:prstDash val="solid"/>
                      <a:miter lim="800000"/>
                      <a:headEnd type="none" w="med" len="med"/>
                      <a:tailEnd type="none" w="med" len="med"/>
                    </a:lnL>
                    <a:lnR>
                      <a:noFill/>
                    </a:lnR>
                    <a:ln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chemeClr val="tx1"/>
                          </a:solidFill>
                          <a:effectLst/>
                          <a:latin typeface="Calibri" panose="020F0502020204030204" pitchFamily="34" charset="0"/>
                        </a:rPr>
                        <a:t>3</a:t>
                      </a: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gridSpan="2">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chemeClr val="tx1"/>
                          </a:solidFill>
                          <a:effectLst/>
                          <a:latin typeface="Calibri" panose="020F0502020204030204" pitchFamily="34" charset="0"/>
                        </a:rPr>
                        <a:t>capacity</a:t>
                      </a: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p>
                      <a:endParaRPr lang="en-US"/>
                    </a:p>
                  </a:txBody>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chemeClr val="tx1"/>
                          </a:solidFill>
                          <a:effectLst/>
                          <a:latin typeface="Calibri" panose="020F0502020204030204" pitchFamily="34" charset="0"/>
                        </a:rPr>
                        <a:t>10</a:t>
                      </a: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Calibri" panose="020F0502020204030204" pitchFamily="34" charset="0"/>
                      </a:endParaRP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a:ln>
                          <a:noFill/>
                        </a:ln>
                        <a:solidFill>
                          <a:schemeClr val="tx1"/>
                        </a:solidFill>
                        <a:effectLst/>
                        <a:latin typeface="Calibri" panose="020F0502020204030204" pitchFamily="34" charset="0"/>
                      </a:endParaRP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a:ln>
                          <a:noFill/>
                        </a:ln>
                        <a:solidFill>
                          <a:schemeClr val="tx1"/>
                        </a:solidFill>
                        <a:effectLst/>
                        <a:latin typeface="Calibri" panose="020F0502020204030204" pitchFamily="34" charset="0"/>
                      </a:endParaRP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a:ln>
                          <a:noFill/>
                        </a:ln>
                        <a:solidFill>
                          <a:schemeClr val="tx1"/>
                        </a:solidFill>
                        <a:effectLst/>
                        <a:latin typeface="Calibri" panose="020F0502020204030204" pitchFamily="34" charset="0"/>
                      </a:endParaRP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a:ln>
                          <a:noFill/>
                        </a:ln>
                        <a:solidFill>
                          <a:schemeClr val="tx1"/>
                        </a:solidFill>
                        <a:effectLst/>
                        <a:latin typeface="Calibri" panose="020F0502020204030204" pitchFamily="34" charset="0"/>
                      </a:endParaRP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Calibri" panose="020F0502020204030204" pitchFamily="34" charset="0"/>
                      </a:endParaRPr>
                    </a:p>
                  </a:txBody>
                  <a:tcPr marL="68580" marR="68580" marT="34290" marB="34290" horzOverflow="overflow">
                    <a:lnL>
                      <a:noFill/>
                    </a:lnL>
                    <a:lnR w="28575"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3846683417"/>
                  </a:ext>
                </a:extLst>
              </a:tr>
            </a:tbl>
          </a:graphicData>
        </a:graphic>
      </p:graphicFrame>
    </p:spTree>
    <p:extLst>
      <p:ext uri="{BB962C8B-B14F-4D97-AF65-F5344CB8AC3E}">
        <p14:creationId xmlns:p14="http://schemas.microsoft.com/office/powerpoint/2010/main" val="23607666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0979">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0979">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10979">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10979">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10979">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10979">
                                            <p:txEl>
                                              <p:pRg st="9" end="9"/>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109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8" name="Rectangle 2"/>
          <p:cNvSpPr>
            <a:spLocks noGrp="1" noChangeArrowheads="1"/>
          </p:cNvSpPr>
          <p:nvPr>
            <p:ph type="title"/>
          </p:nvPr>
        </p:nvSpPr>
        <p:spPr/>
        <p:txBody>
          <a:bodyPr/>
          <a:lstStyle/>
          <a:p>
            <a:r>
              <a:rPr lang="en-US" altLang="en-US" dirty="0" smtClean="0"/>
              <a:t>Inside our Stack</a:t>
            </a:r>
            <a:endParaRPr lang="en-US" altLang="en-US" dirty="0"/>
          </a:p>
        </p:txBody>
      </p:sp>
      <p:sp>
        <p:nvSpPr>
          <p:cNvPr id="510979" name="Rectangle 3"/>
          <p:cNvSpPr>
            <a:spLocks noGrp="1" noChangeArrowheads="1"/>
          </p:cNvSpPr>
          <p:nvPr>
            <p:ph type="body" idx="10"/>
          </p:nvPr>
        </p:nvSpPr>
        <p:spPr>
          <a:xfrm>
            <a:off x="955675" y="908050"/>
            <a:ext cx="7700963" cy="3759200"/>
          </a:xfrm>
        </p:spPr>
        <p:txBody>
          <a:bodyPr>
            <a:normAutofit lnSpcReduction="10000"/>
          </a:bodyPr>
          <a:lstStyle/>
          <a:p>
            <a:r>
              <a:rPr lang="en-US" altLang="en-US" dirty="0"/>
              <a:t>Inside a Stack (also true of Queue and Vector) </a:t>
            </a:r>
            <a:r>
              <a:rPr lang="en-US" altLang="en-US" dirty="0" smtClean="0"/>
              <a:t>is an </a:t>
            </a:r>
            <a:r>
              <a:rPr lang="en-US" altLang="en-US" b="1" u="sng" dirty="0" smtClean="0"/>
              <a:t>array</a:t>
            </a:r>
            <a:r>
              <a:rPr lang="en-US" altLang="en-US" dirty="0" smtClean="0"/>
              <a:t> </a:t>
            </a:r>
            <a:r>
              <a:rPr lang="en-US" altLang="en-US" dirty="0"/>
              <a:t>storing the elements you have added.</a:t>
            </a:r>
          </a:p>
          <a:p>
            <a:pPr lvl="1"/>
            <a:r>
              <a:rPr lang="en-US" altLang="en-US" dirty="0" smtClean="0"/>
              <a:t>Typically </a:t>
            </a:r>
            <a:r>
              <a:rPr lang="en-US" altLang="en-US" dirty="0"/>
              <a:t>the array is larger than the data added so far, so that it has some extra slots </a:t>
            </a:r>
            <a:r>
              <a:rPr lang="en-US" altLang="en-US" dirty="0" smtClean="0"/>
              <a:t>ready to go to </a:t>
            </a:r>
            <a:r>
              <a:rPr lang="en-US" altLang="en-US" dirty="0"/>
              <a:t>put new elements later.</a:t>
            </a:r>
          </a:p>
          <a:p>
            <a:pPr lvl="1"/>
            <a:r>
              <a:rPr lang="en-US" altLang="en-US" dirty="0"/>
              <a:t>Our stack will use the same array-based technique</a:t>
            </a:r>
          </a:p>
          <a:p>
            <a:pPr marL="0" lvl="1" indent="0">
              <a:buNone/>
            </a:pPr>
            <a:endParaRPr lang="en-US" altLang="en-US" dirty="0">
              <a:latin typeface="Consolas" panose="020B0609020204030204" pitchFamily="49" charset="0"/>
            </a:endParaRPr>
          </a:p>
          <a:p>
            <a:pPr marL="0" lvl="1" indent="0">
              <a:buNone/>
            </a:pPr>
            <a:r>
              <a:rPr lang="en-US" altLang="en-US" dirty="0">
                <a:solidFill>
                  <a:srgbClr val="00B050"/>
                </a:solidFill>
                <a:latin typeface="Consolas" panose="020B0609020204030204" pitchFamily="49" charset="0"/>
              </a:rPr>
              <a:t>// Diagram shows the internal state of the Stack class</a:t>
            </a:r>
          </a:p>
          <a:p>
            <a:pPr marL="0" lvl="1" indent="0">
              <a:buNone/>
            </a:pPr>
            <a:r>
              <a:rPr lang="en-US" altLang="en-US" dirty="0">
                <a:solidFill>
                  <a:srgbClr val="00B050"/>
                </a:solidFill>
                <a:latin typeface="Consolas" panose="020B0609020204030204" pitchFamily="49" charset="0"/>
              </a:rPr>
              <a:t>// after 3 </a:t>
            </a:r>
            <a:r>
              <a:rPr lang="en-US" altLang="en-US" dirty="0" err="1">
                <a:solidFill>
                  <a:srgbClr val="00B050"/>
                </a:solidFill>
                <a:latin typeface="Consolas" panose="020B0609020204030204" pitchFamily="49" charset="0"/>
              </a:rPr>
              <a:t>ints</a:t>
            </a:r>
            <a:r>
              <a:rPr lang="en-US" altLang="en-US" dirty="0">
                <a:solidFill>
                  <a:srgbClr val="00B050"/>
                </a:solidFill>
                <a:latin typeface="Consolas" panose="020B0609020204030204" pitchFamily="49" charset="0"/>
              </a:rPr>
              <a:t> are pushed</a:t>
            </a:r>
          </a:p>
          <a:p>
            <a:pPr marL="0" lvl="1" indent="0">
              <a:buNone/>
            </a:pPr>
            <a:r>
              <a:rPr lang="en-US" altLang="en-US" dirty="0">
                <a:latin typeface="Consolas" panose="020B0609020204030204" pitchFamily="49" charset="0"/>
              </a:rPr>
              <a:t>Stack&lt;</a:t>
            </a:r>
            <a:r>
              <a:rPr lang="en-US" altLang="en-US" dirty="0" err="1">
                <a:latin typeface="Consolas" panose="020B0609020204030204" pitchFamily="49" charset="0"/>
              </a:rPr>
              <a:t>int</a:t>
            </a:r>
            <a:r>
              <a:rPr lang="en-US" altLang="en-US" dirty="0">
                <a:latin typeface="Consolas" panose="020B0609020204030204" pitchFamily="49" charset="0"/>
              </a:rPr>
              <a:t>&gt; s;</a:t>
            </a:r>
          </a:p>
          <a:p>
            <a:pPr marL="0" lvl="1" indent="0">
              <a:buNone/>
            </a:pPr>
            <a:r>
              <a:rPr lang="en-US" altLang="en-US" dirty="0" err="1">
                <a:latin typeface="Consolas" panose="020B0609020204030204" pitchFamily="49" charset="0"/>
              </a:rPr>
              <a:t>s.push</a:t>
            </a:r>
            <a:r>
              <a:rPr lang="en-US" altLang="en-US" dirty="0">
                <a:latin typeface="Consolas" panose="020B0609020204030204" pitchFamily="49" charset="0"/>
              </a:rPr>
              <a:t>(42);</a:t>
            </a:r>
          </a:p>
          <a:p>
            <a:pPr marL="0" lvl="1" indent="0">
              <a:buNone/>
            </a:pPr>
            <a:r>
              <a:rPr lang="en-US" altLang="en-US" dirty="0" err="1">
                <a:latin typeface="Consolas" panose="020B0609020204030204" pitchFamily="49" charset="0"/>
              </a:rPr>
              <a:t>s.push</a:t>
            </a:r>
            <a:r>
              <a:rPr lang="en-US" altLang="en-US" dirty="0">
                <a:latin typeface="Consolas" panose="020B0609020204030204" pitchFamily="49" charset="0"/>
              </a:rPr>
              <a:t>(-5);</a:t>
            </a:r>
          </a:p>
          <a:p>
            <a:pPr marL="0" lvl="1" indent="0">
              <a:buNone/>
            </a:pPr>
            <a:r>
              <a:rPr lang="en-US" altLang="en-US" dirty="0" err="1">
                <a:latin typeface="Consolas" panose="020B0609020204030204" pitchFamily="49" charset="0"/>
              </a:rPr>
              <a:t>s.push</a:t>
            </a:r>
            <a:r>
              <a:rPr lang="en-US" altLang="en-US" dirty="0">
                <a:latin typeface="Consolas" panose="020B0609020204030204" pitchFamily="49" charset="0"/>
              </a:rPr>
              <a:t>(17);</a:t>
            </a:r>
          </a:p>
          <a:p>
            <a:pPr lvl="1"/>
            <a:endParaRPr lang="en-US" altLang="en-US" dirty="0"/>
          </a:p>
        </p:txBody>
      </p:sp>
      <p:graphicFrame>
        <p:nvGraphicFramePr>
          <p:cNvPr id="510980" name="Group 4"/>
          <p:cNvGraphicFramePr>
            <a:graphicFrameLocks noGrp="1"/>
          </p:cNvGraphicFramePr>
          <p:nvPr>
            <p:extLst>
              <p:ext uri="{D42A27DB-BD31-4B8C-83A1-F6EECF244321}">
                <p14:modId xmlns:p14="http://schemas.microsoft.com/office/powerpoint/2010/main" val="3751601679"/>
              </p:ext>
            </p:extLst>
          </p:nvPr>
        </p:nvGraphicFramePr>
        <p:xfrm>
          <a:off x="3422276" y="3404198"/>
          <a:ext cx="4400551" cy="845820"/>
        </p:xfrm>
        <a:graphic>
          <a:graphicData uri="http://schemas.openxmlformats.org/drawingml/2006/table">
            <a:tbl>
              <a:tblPr/>
              <a:tblGrid>
                <a:gridCol w="600075">
                  <a:extLst>
                    <a:ext uri="{9D8B030D-6E8A-4147-A177-3AD203B41FA5}">
                      <a16:colId xmlns:a16="http://schemas.microsoft.com/office/drawing/2014/main" val="2787788331"/>
                    </a:ext>
                  </a:extLst>
                </a:gridCol>
                <a:gridCol w="379810">
                  <a:extLst>
                    <a:ext uri="{9D8B030D-6E8A-4147-A177-3AD203B41FA5}">
                      <a16:colId xmlns:a16="http://schemas.microsoft.com/office/drawing/2014/main" val="2464858345"/>
                    </a:ext>
                  </a:extLst>
                </a:gridCol>
                <a:gridCol w="378619">
                  <a:extLst>
                    <a:ext uri="{9D8B030D-6E8A-4147-A177-3AD203B41FA5}">
                      <a16:colId xmlns:a16="http://schemas.microsoft.com/office/drawing/2014/main" val="2572843446"/>
                    </a:ext>
                  </a:extLst>
                </a:gridCol>
                <a:gridCol w="379809">
                  <a:extLst>
                    <a:ext uri="{9D8B030D-6E8A-4147-A177-3AD203B41FA5}">
                      <a16:colId xmlns:a16="http://schemas.microsoft.com/office/drawing/2014/main" val="2339340848"/>
                    </a:ext>
                  </a:extLst>
                </a:gridCol>
                <a:gridCol w="378619">
                  <a:extLst>
                    <a:ext uri="{9D8B030D-6E8A-4147-A177-3AD203B41FA5}">
                      <a16:colId xmlns:a16="http://schemas.microsoft.com/office/drawing/2014/main" val="30795821"/>
                    </a:ext>
                  </a:extLst>
                </a:gridCol>
                <a:gridCol w="382191">
                  <a:extLst>
                    <a:ext uri="{9D8B030D-6E8A-4147-A177-3AD203B41FA5}">
                      <a16:colId xmlns:a16="http://schemas.microsoft.com/office/drawing/2014/main" val="948164536"/>
                    </a:ext>
                  </a:extLst>
                </a:gridCol>
                <a:gridCol w="379809">
                  <a:extLst>
                    <a:ext uri="{9D8B030D-6E8A-4147-A177-3AD203B41FA5}">
                      <a16:colId xmlns:a16="http://schemas.microsoft.com/office/drawing/2014/main" val="1790003292"/>
                    </a:ext>
                  </a:extLst>
                </a:gridCol>
                <a:gridCol w="381000">
                  <a:extLst>
                    <a:ext uri="{9D8B030D-6E8A-4147-A177-3AD203B41FA5}">
                      <a16:colId xmlns:a16="http://schemas.microsoft.com/office/drawing/2014/main" val="3580101460"/>
                    </a:ext>
                  </a:extLst>
                </a:gridCol>
                <a:gridCol w="381000">
                  <a:extLst>
                    <a:ext uri="{9D8B030D-6E8A-4147-A177-3AD203B41FA5}">
                      <a16:colId xmlns:a16="http://schemas.microsoft.com/office/drawing/2014/main" val="2569216476"/>
                    </a:ext>
                  </a:extLst>
                </a:gridCol>
                <a:gridCol w="378619">
                  <a:extLst>
                    <a:ext uri="{9D8B030D-6E8A-4147-A177-3AD203B41FA5}">
                      <a16:colId xmlns:a16="http://schemas.microsoft.com/office/drawing/2014/main" val="2841576567"/>
                    </a:ext>
                  </a:extLst>
                </a:gridCol>
                <a:gridCol w="381000">
                  <a:extLst>
                    <a:ext uri="{9D8B030D-6E8A-4147-A177-3AD203B41FA5}">
                      <a16:colId xmlns:a16="http://schemas.microsoft.com/office/drawing/2014/main" val="2206747255"/>
                    </a:ext>
                  </a:extLst>
                </a:gridCol>
              </a:tblGrid>
              <a:tr h="274320">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index</a:t>
                      </a:r>
                    </a:p>
                  </a:txBody>
                  <a:tcPr marL="68580" marR="68580" marT="34290" marB="34290" horzOverflow="overflow">
                    <a:lnL w="28575" cap="flat" cmpd="sng" algn="ctr">
                      <a:solidFill>
                        <a:schemeClr val="tx1"/>
                      </a:solidFill>
                      <a:prstDash val="solid"/>
                      <a:miter lim="800000"/>
                      <a:headEnd type="none" w="med" len="med"/>
                      <a:tailEnd type="none" w="med" len="med"/>
                    </a:lnL>
                    <a:lnR>
                      <a:noFill/>
                    </a:lnR>
                    <a:lnT w="28575" cap="flat" cmpd="sng" algn="ctr">
                      <a:solidFill>
                        <a:schemeClr val="tx1"/>
                      </a:solidFill>
                      <a:prstDash val="solid"/>
                      <a:miter lim="800000"/>
                      <a:headEnd type="none" w="med" len="med"/>
                      <a:tailEnd type="none" w="med" len="med"/>
                    </a:lnT>
                    <a:lnB>
                      <a:noFill/>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0</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1</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2</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3</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4</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5</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6</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7</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8</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9</a:t>
                      </a:r>
                    </a:p>
                  </a:txBody>
                  <a:tcPr marL="68580" marR="68580" marT="34290" marB="34290" horzOverflow="overflow">
                    <a:lnL>
                      <a:noFill/>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701003412"/>
                  </a:ext>
                </a:extLst>
              </a:tr>
              <a:tr h="274320">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dirty="0">
                          <a:ln>
                            <a:noFill/>
                          </a:ln>
                          <a:solidFill>
                            <a:schemeClr val="tx1"/>
                          </a:solidFill>
                          <a:effectLst/>
                          <a:latin typeface="Calibri" panose="020F0502020204030204" pitchFamily="34" charset="0"/>
                        </a:rPr>
                        <a:t>value</a:t>
                      </a:r>
                    </a:p>
                  </a:txBody>
                  <a:tcPr marL="68580" marR="68580" marT="34290" marB="34290"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a:noFill/>
                    </a:lnT>
                    <a:lnB>
                      <a:noFill/>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chemeClr val="tx1"/>
                          </a:solidFill>
                          <a:effectLst/>
                          <a:latin typeface="Calibri" panose="020F0502020204030204" pitchFamily="34" charset="0"/>
                        </a:rPr>
                        <a:t>42</a:t>
                      </a:r>
                    </a:p>
                  </a:txBody>
                  <a:tcPr marL="68580" marR="68580" marT="34290" marB="34290"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chemeClr val="tx1"/>
                          </a:solidFill>
                          <a:effectLst/>
                          <a:latin typeface="Calibri" panose="020F0502020204030204" pitchFamily="34" charset="0"/>
                        </a:rPr>
                        <a:t>-5</a:t>
                      </a:r>
                    </a:p>
                  </a:txBody>
                  <a:tcPr marL="68580" marR="68580" marT="34290" marB="34290"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chemeClr val="tx1"/>
                          </a:solidFill>
                          <a:effectLst/>
                          <a:latin typeface="Calibri" panose="020F0502020204030204" pitchFamily="34" charset="0"/>
                        </a:rPr>
                        <a:t>17</a:t>
                      </a:r>
                    </a:p>
                  </a:txBody>
                  <a:tcPr marL="68580" marR="68580" marT="34290" marB="34290"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rgbClr val="B2B2B2"/>
                          </a:solidFill>
                          <a:effectLst/>
                          <a:latin typeface="Calibri" panose="020F0502020204030204" pitchFamily="34" charset="0"/>
                        </a:rPr>
                        <a:t>0</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rgbClr val="B2B2B2"/>
                          </a:solidFill>
                          <a:effectLst/>
                          <a:latin typeface="Calibri" panose="020F0502020204030204" pitchFamily="34" charset="0"/>
                        </a:rPr>
                        <a:t>0</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rgbClr val="B2B2B2"/>
                          </a:solidFill>
                          <a:effectLst/>
                          <a:latin typeface="Calibri" panose="020F0502020204030204" pitchFamily="34" charset="0"/>
                        </a:rPr>
                        <a:t>0</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rgbClr val="B2B2B2"/>
                          </a:solidFill>
                          <a:effectLst/>
                          <a:latin typeface="Calibri" panose="020F0502020204030204" pitchFamily="34" charset="0"/>
                        </a:rPr>
                        <a:t>0</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rgbClr val="B2B2B2"/>
                          </a:solidFill>
                          <a:effectLst/>
                          <a:latin typeface="Calibri" panose="020F0502020204030204" pitchFamily="34" charset="0"/>
                        </a:rPr>
                        <a:t>0</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rgbClr val="B2B2B2"/>
                          </a:solidFill>
                          <a:effectLst/>
                          <a:latin typeface="Calibri" panose="020F0502020204030204" pitchFamily="34" charset="0"/>
                        </a:rPr>
                        <a:t>0</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rgbClr val="B2B2B2"/>
                          </a:solidFill>
                          <a:effectLst/>
                          <a:latin typeface="Calibri" panose="020F0502020204030204" pitchFamily="34" charset="0"/>
                        </a:rPr>
                        <a:t>0</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923588383"/>
                  </a:ext>
                </a:extLst>
              </a:tr>
              <a:tr h="274320">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chemeClr val="tx1"/>
                          </a:solidFill>
                          <a:effectLst/>
                          <a:latin typeface="Calibri" panose="020F0502020204030204" pitchFamily="34" charset="0"/>
                        </a:rPr>
                        <a:t>size</a:t>
                      </a:r>
                    </a:p>
                  </a:txBody>
                  <a:tcPr marL="68580" marR="68580" marT="34290" marB="34290" horzOverflow="overflow">
                    <a:lnL w="28575" cap="flat" cmpd="sng" algn="ctr">
                      <a:solidFill>
                        <a:schemeClr val="tx1"/>
                      </a:solidFill>
                      <a:prstDash val="solid"/>
                      <a:miter lim="800000"/>
                      <a:headEnd type="none" w="med" len="med"/>
                      <a:tailEnd type="none" w="med" len="med"/>
                    </a:lnL>
                    <a:lnR>
                      <a:noFill/>
                    </a:lnR>
                    <a:ln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chemeClr val="tx1"/>
                          </a:solidFill>
                          <a:effectLst/>
                          <a:latin typeface="Calibri" panose="020F0502020204030204" pitchFamily="34" charset="0"/>
                        </a:rPr>
                        <a:t>3</a:t>
                      </a: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gridSpan="2">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chemeClr val="tx1"/>
                          </a:solidFill>
                          <a:effectLst/>
                          <a:latin typeface="Calibri" panose="020F0502020204030204" pitchFamily="34" charset="0"/>
                        </a:rPr>
                        <a:t>capacity</a:t>
                      </a: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p>
                      <a:endParaRPr lang="en-US"/>
                    </a:p>
                  </a:txBody>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chemeClr val="tx1"/>
                          </a:solidFill>
                          <a:effectLst/>
                          <a:latin typeface="Calibri" panose="020F0502020204030204" pitchFamily="34" charset="0"/>
                        </a:rPr>
                        <a:t>10</a:t>
                      </a: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Calibri" panose="020F0502020204030204" pitchFamily="34" charset="0"/>
                      </a:endParaRP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a:ln>
                          <a:noFill/>
                        </a:ln>
                        <a:solidFill>
                          <a:schemeClr val="tx1"/>
                        </a:solidFill>
                        <a:effectLst/>
                        <a:latin typeface="Calibri" panose="020F0502020204030204" pitchFamily="34" charset="0"/>
                      </a:endParaRP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a:ln>
                          <a:noFill/>
                        </a:ln>
                        <a:solidFill>
                          <a:schemeClr val="tx1"/>
                        </a:solidFill>
                        <a:effectLst/>
                        <a:latin typeface="Calibri" panose="020F0502020204030204" pitchFamily="34" charset="0"/>
                      </a:endParaRP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a:ln>
                          <a:noFill/>
                        </a:ln>
                        <a:solidFill>
                          <a:schemeClr val="tx1"/>
                        </a:solidFill>
                        <a:effectLst/>
                        <a:latin typeface="Calibri" panose="020F0502020204030204" pitchFamily="34" charset="0"/>
                      </a:endParaRP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a:ln>
                          <a:noFill/>
                        </a:ln>
                        <a:solidFill>
                          <a:schemeClr val="tx1"/>
                        </a:solidFill>
                        <a:effectLst/>
                        <a:latin typeface="Calibri" panose="020F0502020204030204" pitchFamily="34" charset="0"/>
                      </a:endParaRP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Calibri" panose="020F0502020204030204" pitchFamily="34" charset="0"/>
                      </a:endParaRPr>
                    </a:p>
                  </a:txBody>
                  <a:tcPr marL="68580" marR="68580" marT="34290" marB="34290" horzOverflow="overflow">
                    <a:lnL>
                      <a:noFill/>
                    </a:lnL>
                    <a:lnR w="28575"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3846683417"/>
                  </a:ext>
                </a:extLst>
              </a:tr>
            </a:tbl>
          </a:graphicData>
        </a:graphic>
      </p:graphicFrame>
      <p:sp>
        <p:nvSpPr>
          <p:cNvPr id="5" name="Rectangular Callout 4"/>
          <p:cNvSpPr/>
          <p:nvPr/>
        </p:nvSpPr>
        <p:spPr>
          <a:xfrm>
            <a:off x="6670315" y="1870628"/>
            <a:ext cx="1986323" cy="1183341"/>
          </a:xfrm>
          <a:prstGeom prst="wedgeRectCallout">
            <a:avLst>
              <a:gd name="adj1" fmla="val -41943"/>
              <a:gd name="adj2" fmla="val 7420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t>Quick check: </a:t>
            </a:r>
            <a:r>
              <a:rPr lang="en-US" dirty="0" smtClean="0"/>
              <a:t>which end will we consider the “top” of the stack?</a:t>
            </a:r>
            <a:endParaRPr lang="en-US" dirty="0"/>
          </a:p>
        </p:txBody>
      </p:sp>
      <p:pic>
        <p:nvPicPr>
          <p:cNvPr id="6" name="Picture 5" descr="Link: https://pollev.com/cs106b" title="QR Code"/>
          <p:cNvPicPr>
            <a:picLocks noChangeAspect="1"/>
          </p:cNvPicPr>
          <p:nvPr/>
        </p:nvPicPr>
        <p:blipFill>
          <a:blip r:embed="rId2"/>
          <a:stretch>
            <a:fillRect/>
          </a:stretch>
        </p:blipFill>
        <p:spPr>
          <a:xfrm>
            <a:off x="7944684" y="3376941"/>
            <a:ext cx="929767" cy="900333"/>
          </a:xfrm>
          <a:prstGeom prst="rect">
            <a:avLst/>
          </a:prstGeom>
        </p:spPr>
      </p:pic>
      <p:sp>
        <p:nvSpPr>
          <p:cNvPr id="7" name="Rectangle 6"/>
          <p:cNvSpPr/>
          <p:nvPr/>
        </p:nvSpPr>
        <p:spPr>
          <a:xfrm>
            <a:off x="7588348" y="4304745"/>
            <a:ext cx="1642437" cy="307777"/>
          </a:xfrm>
          <a:prstGeom prst="rect">
            <a:avLst/>
          </a:prstGeom>
        </p:spPr>
        <p:txBody>
          <a:bodyPr wrap="none">
            <a:spAutoFit/>
          </a:bodyPr>
          <a:lstStyle/>
          <a:p>
            <a:r>
              <a:rPr lang="en-US" sz="1400" spc="15" dirty="0">
                <a:cs typeface="ＭＳ Ｐゴシック" charset="0"/>
              </a:rPr>
              <a:t>pollev.com/cs106b</a:t>
            </a:r>
            <a:endParaRPr lang="en-US" sz="1400" dirty="0"/>
          </a:p>
        </p:txBody>
      </p:sp>
    </p:spTree>
    <p:extLst>
      <p:ext uri="{BB962C8B-B14F-4D97-AF65-F5344CB8AC3E}">
        <p14:creationId xmlns:p14="http://schemas.microsoft.com/office/powerpoint/2010/main" val="6681204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8" name="Rectangle 2"/>
          <p:cNvSpPr>
            <a:spLocks noGrp="1" noChangeArrowheads="1"/>
          </p:cNvSpPr>
          <p:nvPr>
            <p:ph type="title"/>
          </p:nvPr>
        </p:nvSpPr>
        <p:spPr/>
        <p:txBody>
          <a:bodyPr/>
          <a:lstStyle/>
          <a:p>
            <a:r>
              <a:rPr lang="en-US" altLang="en-US" dirty="0" smtClean="0"/>
              <a:t>Inside our Stack</a:t>
            </a:r>
            <a:endParaRPr lang="en-US" altLang="en-US" dirty="0"/>
          </a:p>
        </p:txBody>
      </p:sp>
      <p:sp>
        <p:nvSpPr>
          <p:cNvPr id="510979" name="Rectangle 3"/>
          <p:cNvSpPr>
            <a:spLocks noGrp="1" noChangeArrowheads="1"/>
          </p:cNvSpPr>
          <p:nvPr>
            <p:ph type="body" idx="10"/>
          </p:nvPr>
        </p:nvSpPr>
        <p:spPr>
          <a:xfrm>
            <a:off x="955675" y="908050"/>
            <a:ext cx="7700963" cy="3759200"/>
          </a:xfrm>
        </p:spPr>
        <p:txBody>
          <a:bodyPr>
            <a:normAutofit lnSpcReduction="10000"/>
          </a:bodyPr>
          <a:lstStyle/>
          <a:p>
            <a:r>
              <a:rPr lang="en-US" altLang="en-US" dirty="0"/>
              <a:t>Inside a Stack (also true of Queue and Vector) is an </a:t>
            </a:r>
            <a:r>
              <a:rPr lang="en-US" altLang="en-US" b="1" u="sng" dirty="0"/>
              <a:t>array</a:t>
            </a:r>
            <a:r>
              <a:rPr lang="en-US" altLang="en-US" dirty="0"/>
              <a:t> storing the elements you have added.</a:t>
            </a:r>
          </a:p>
          <a:p>
            <a:pPr lvl="1"/>
            <a:r>
              <a:rPr lang="en-US" altLang="en-US" dirty="0" smtClean="0"/>
              <a:t>Typically </a:t>
            </a:r>
            <a:r>
              <a:rPr lang="en-US" altLang="en-US" dirty="0"/>
              <a:t>the array is larger than the data added so far, so that it has some extra slots </a:t>
            </a:r>
            <a:r>
              <a:rPr lang="en-US" altLang="en-US" dirty="0" smtClean="0"/>
              <a:t>ready to go to </a:t>
            </a:r>
            <a:r>
              <a:rPr lang="en-US" altLang="en-US" dirty="0"/>
              <a:t>put new elements later.</a:t>
            </a:r>
          </a:p>
          <a:p>
            <a:pPr lvl="1"/>
            <a:r>
              <a:rPr lang="en-US" altLang="en-US" dirty="0"/>
              <a:t>Our stack will use the same array-based technique</a:t>
            </a:r>
          </a:p>
          <a:p>
            <a:pPr marL="0" lvl="1" indent="0">
              <a:buNone/>
            </a:pPr>
            <a:endParaRPr lang="en-US" altLang="en-US" dirty="0">
              <a:latin typeface="Consolas" panose="020B0609020204030204" pitchFamily="49" charset="0"/>
            </a:endParaRPr>
          </a:p>
          <a:p>
            <a:pPr marL="0" lvl="1" indent="0">
              <a:buNone/>
            </a:pPr>
            <a:r>
              <a:rPr lang="en-US" altLang="en-US" dirty="0">
                <a:solidFill>
                  <a:srgbClr val="00B050"/>
                </a:solidFill>
                <a:latin typeface="Consolas" panose="020B0609020204030204" pitchFamily="49" charset="0"/>
              </a:rPr>
              <a:t>// Diagram shows the internal state of the Stack class</a:t>
            </a:r>
          </a:p>
          <a:p>
            <a:pPr marL="0" lvl="1" indent="0">
              <a:buNone/>
            </a:pPr>
            <a:r>
              <a:rPr lang="en-US" altLang="en-US" dirty="0">
                <a:solidFill>
                  <a:srgbClr val="00B050"/>
                </a:solidFill>
                <a:latin typeface="Consolas" panose="020B0609020204030204" pitchFamily="49" charset="0"/>
              </a:rPr>
              <a:t>// after 3 </a:t>
            </a:r>
            <a:r>
              <a:rPr lang="en-US" altLang="en-US" dirty="0" err="1">
                <a:solidFill>
                  <a:srgbClr val="00B050"/>
                </a:solidFill>
                <a:latin typeface="Consolas" panose="020B0609020204030204" pitchFamily="49" charset="0"/>
              </a:rPr>
              <a:t>ints</a:t>
            </a:r>
            <a:r>
              <a:rPr lang="en-US" altLang="en-US" dirty="0">
                <a:solidFill>
                  <a:srgbClr val="00B050"/>
                </a:solidFill>
                <a:latin typeface="Consolas" panose="020B0609020204030204" pitchFamily="49" charset="0"/>
              </a:rPr>
              <a:t> are pushed</a:t>
            </a:r>
          </a:p>
          <a:p>
            <a:pPr marL="0" lvl="1" indent="0">
              <a:buNone/>
            </a:pPr>
            <a:r>
              <a:rPr lang="en-US" altLang="en-US" dirty="0">
                <a:latin typeface="Consolas" panose="020B0609020204030204" pitchFamily="49" charset="0"/>
              </a:rPr>
              <a:t>Stack&lt;</a:t>
            </a:r>
            <a:r>
              <a:rPr lang="en-US" altLang="en-US" dirty="0" err="1">
                <a:latin typeface="Consolas" panose="020B0609020204030204" pitchFamily="49" charset="0"/>
              </a:rPr>
              <a:t>int</a:t>
            </a:r>
            <a:r>
              <a:rPr lang="en-US" altLang="en-US" dirty="0">
                <a:latin typeface="Consolas" panose="020B0609020204030204" pitchFamily="49" charset="0"/>
              </a:rPr>
              <a:t>&gt; s;</a:t>
            </a:r>
          </a:p>
          <a:p>
            <a:pPr marL="0" lvl="1" indent="0">
              <a:buNone/>
            </a:pPr>
            <a:r>
              <a:rPr lang="en-US" altLang="en-US" dirty="0" err="1">
                <a:latin typeface="Consolas" panose="020B0609020204030204" pitchFamily="49" charset="0"/>
              </a:rPr>
              <a:t>s.push</a:t>
            </a:r>
            <a:r>
              <a:rPr lang="en-US" altLang="en-US" dirty="0">
                <a:latin typeface="Consolas" panose="020B0609020204030204" pitchFamily="49" charset="0"/>
              </a:rPr>
              <a:t>(42);</a:t>
            </a:r>
          </a:p>
          <a:p>
            <a:pPr marL="0" lvl="1" indent="0">
              <a:buNone/>
            </a:pPr>
            <a:r>
              <a:rPr lang="en-US" altLang="en-US" dirty="0" err="1">
                <a:latin typeface="Consolas" panose="020B0609020204030204" pitchFamily="49" charset="0"/>
              </a:rPr>
              <a:t>s.push</a:t>
            </a:r>
            <a:r>
              <a:rPr lang="en-US" altLang="en-US" dirty="0">
                <a:latin typeface="Consolas" panose="020B0609020204030204" pitchFamily="49" charset="0"/>
              </a:rPr>
              <a:t>(-5);</a:t>
            </a:r>
          </a:p>
          <a:p>
            <a:pPr marL="0" lvl="1" indent="0">
              <a:buNone/>
            </a:pPr>
            <a:r>
              <a:rPr lang="en-US" altLang="en-US" dirty="0" err="1">
                <a:latin typeface="Consolas" panose="020B0609020204030204" pitchFamily="49" charset="0"/>
              </a:rPr>
              <a:t>s.push</a:t>
            </a:r>
            <a:r>
              <a:rPr lang="en-US" altLang="en-US" dirty="0">
                <a:latin typeface="Consolas" panose="020B0609020204030204" pitchFamily="49" charset="0"/>
              </a:rPr>
              <a:t>(17);</a:t>
            </a:r>
          </a:p>
          <a:p>
            <a:pPr lvl="1"/>
            <a:endParaRPr lang="en-US" altLang="en-US" dirty="0"/>
          </a:p>
        </p:txBody>
      </p:sp>
      <p:graphicFrame>
        <p:nvGraphicFramePr>
          <p:cNvPr id="510980" name="Group 4"/>
          <p:cNvGraphicFramePr>
            <a:graphicFrameLocks noGrp="1"/>
          </p:cNvGraphicFramePr>
          <p:nvPr>
            <p:extLst>
              <p:ext uri="{D42A27DB-BD31-4B8C-83A1-F6EECF244321}">
                <p14:modId xmlns:p14="http://schemas.microsoft.com/office/powerpoint/2010/main" val="2310172981"/>
              </p:ext>
            </p:extLst>
          </p:nvPr>
        </p:nvGraphicFramePr>
        <p:xfrm>
          <a:off x="3422276" y="3404198"/>
          <a:ext cx="4400551" cy="845820"/>
        </p:xfrm>
        <a:graphic>
          <a:graphicData uri="http://schemas.openxmlformats.org/drawingml/2006/table">
            <a:tbl>
              <a:tblPr/>
              <a:tblGrid>
                <a:gridCol w="600075">
                  <a:extLst>
                    <a:ext uri="{9D8B030D-6E8A-4147-A177-3AD203B41FA5}">
                      <a16:colId xmlns:a16="http://schemas.microsoft.com/office/drawing/2014/main" val="2787788331"/>
                    </a:ext>
                  </a:extLst>
                </a:gridCol>
                <a:gridCol w="379810">
                  <a:extLst>
                    <a:ext uri="{9D8B030D-6E8A-4147-A177-3AD203B41FA5}">
                      <a16:colId xmlns:a16="http://schemas.microsoft.com/office/drawing/2014/main" val="2464858345"/>
                    </a:ext>
                  </a:extLst>
                </a:gridCol>
                <a:gridCol w="378619">
                  <a:extLst>
                    <a:ext uri="{9D8B030D-6E8A-4147-A177-3AD203B41FA5}">
                      <a16:colId xmlns:a16="http://schemas.microsoft.com/office/drawing/2014/main" val="2572843446"/>
                    </a:ext>
                  </a:extLst>
                </a:gridCol>
                <a:gridCol w="379809">
                  <a:extLst>
                    <a:ext uri="{9D8B030D-6E8A-4147-A177-3AD203B41FA5}">
                      <a16:colId xmlns:a16="http://schemas.microsoft.com/office/drawing/2014/main" val="2339340848"/>
                    </a:ext>
                  </a:extLst>
                </a:gridCol>
                <a:gridCol w="378619">
                  <a:extLst>
                    <a:ext uri="{9D8B030D-6E8A-4147-A177-3AD203B41FA5}">
                      <a16:colId xmlns:a16="http://schemas.microsoft.com/office/drawing/2014/main" val="30795821"/>
                    </a:ext>
                  </a:extLst>
                </a:gridCol>
                <a:gridCol w="382191">
                  <a:extLst>
                    <a:ext uri="{9D8B030D-6E8A-4147-A177-3AD203B41FA5}">
                      <a16:colId xmlns:a16="http://schemas.microsoft.com/office/drawing/2014/main" val="948164536"/>
                    </a:ext>
                  </a:extLst>
                </a:gridCol>
                <a:gridCol w="379809">
                  <a:extLst>
                    <a:ext uri="{9D8B030D-6E8A-4147-A177-3AD203B41FA5}">
                      <a16:colId xmlns:a16="http://schemas.microsoft.com/office/drawing/2014/main" val="1790003292"/>
                    </a:ext>
                  </a:extLst>
                </a:gridCol>
                <a:gridCol w="381000">
                  <a:extLst>
                    <a:ext uri="{9D8B030D-6E8A-4147-A177-3AD203B41FA5}">
                      <a16:colId xmlns:a16="http://schemas.microsoft.com/office/drawing/2014/main" val="3580101460"/>
                    </a:ext>
                  </a:extLst>
                </a:gridCol>
                <a:gridCol w="381000">
                  <a:extLst>
                    <a:ext uri="{9D8B030D-6E8A-4147-A177-3AD203B41FA5}">
                      <a16:colId xmlns:a16="http://schemas.microsoft.com/office/drawing/2014/main" val="2569216476"/>
                    </a:ext>
                  </a:extLst>
                </a:gridCol>
                <a:gridCol w="378619">
                  <a:extLst>
                    <a:ext uri="{9D8B030D-6E8A-4147-A177-3AD203B41FA5}">
                      <a16:colId xmlns:a16="http://schemas.microsoft.com/office/drawing/2014/main" val="2841576567"/>
                    </a:ext>
                  </a:extLst>
                </a:gridCol>
                <a:gridCol w="381000">
                  <a:extLst>
                    <a:ext uri="{9D8B030D-6E8A-4147-A177-3AD203B41FA5}">
                      <a16:colId xmlns:a16="http://schemas.microsoft.com/office/drawing/2014/main" val="2206747255"/>
                    </a:ext>
                  </a:extLst>
                </a:gridCol>
              </a:tblGrid>
              <a:tr h="274320">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index</a:t>
                      </a:r>
                    </a:p>
                  </a:txBody>
                  <a:tcPr marL="68580" marR="68580" marT="34290" marB="34290" horzOverflow="overflow">
                    <a:lnL w="28575" cap="flat" cmpd="sng" algn="ctr">
                      <a:solidFill>
                        <a:schemeClr val="tx1"/>
                      </a:solidFill>
                      <a:prstDash val="solid"/>
                      <a:miter lim="800000"/>
                      <a:headEnd type="none" w="med" len="med"/>
                      <a:tailEnd type="none" w="med" len="med"/>
                    </a:lnL>
                    <a:lnR>
                      <a:noFill/>
                    </a:lnR>
                    <a:lnT w="28575" cap="flat" cmpd="sng" algn="ctr">
                      <a:solidFill>
                        <a:schemeClr val="tx1"/>
                      </a:solidFill>
                      <a:prstDash val="solid"/>
                      <a:miter lim="800000"/>
                      <a:headEnd type="none" w="med" len="med"/>
                      <a:tailEnd type="none" w="med" len="med"/>
                    </a:lnT>
                    <a:lnB>
                      <a:noFill/>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0</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1</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2</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3</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4</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5</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6</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7</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8</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9</a:t>
                      </a:r>
                    </a:p>
                  </a:txBody>
                  <a:tcPr marL="68580" marR="68580" marT="34290" marB="34290" horzOverflow="overflow">
                    <a:lnL>
                      <a:noFill/>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701003412"/>
                  </a:ext>
                </a:extLst>
              </a:tr>
              <a:tr h="274320">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dirty="0" smtClean="0">
                          <a:ln>
                            <a:noFill/>
                          </a:ln>
                          <a:solidFill>
                            <a:schemeClr val="tx1"/>
                          </a:solidFill>
                          <a:effectLst/>
                          <a:latin typeface="Calibri" panose="020F0502020204030204" pitchFamily="34" charset="0"/>
                        </a:rPr>
                        <a:t>values</a:t>
                      </a:r>
                      <a:endParaRPr kumimoji="0" lang="en-US" altLang="en-US" sz="1400" b="0" i="1" u="none" strike="noStrike" cap="none" normalizeH="0" baseline="0" dirty="0">
                        <a:ln>
                          <a:noFill/>
                        </a:ln>
                        <a:solidFill>
                          <a:schemeClr val="tx1"/>
                        </a:solidFill>
                        <a:effectLst/>
                        <a:latin typeface="Calibri" panose="020F0502020204030204" pitchFamily="34" charset="0"/>
                      </a:endParaRPr>
                    </a:p>
                  </a:txBody>
                  <a:tcPr marL="68580" marR="68580" marT="34290" marB="34290"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a:noFill/>
                    </a:lnT>
                    <a:lnB>
                      <a:noFill/>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chemeClr val="tx1"/>
                          </a:solidFill>
                          <a:effectLst/>
                          <a:latin typeface="Calibri" panose="020F0502020204030204" pitchFamily="34" charset="0"/>
                        </a:rPr>
                        <a:t>42</a:t>
                      </a:r>
                    </a:p>
                  </a:txBody>
                  <a:tcPr marL="68580" marR="68580" marT="34290" marB="34290"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chemeClr val="tx1"/>
                          </a:solidFill>
                          <a:effectLst/>
                          <a:latin typeface="Calibri" panose="020F0502020204030204" pitchFamily="34" charset="0"/>
                        </a:rPr>
                        <a:t>-5</a:t>
                      </a:r>
                    </a:p>
                  </a:txBody>
                  <a:tcPr marL="68580" marR="68580" marT="34290" marB="34290"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chemeClr val="tx1"/>
                          </a:solidFill>
                          <a:effectLst/>
                          <a:latin typeface="Calibri" panose="020F0502020204030204" pitchFamily="34" charset="0"/>
                        </a:rPr>
                        <a:t>17</a:t>
                      </a:r>
                    </a:p>
                  </a:txBody>
                  <a:tcPr marL="68580" marR="68580" marT="34290" marB="34290"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rgbClr val="B2B2B2"/>
                          </a:solidFill>
                          <a:effectLst/>
                          <a:latin typeface="Calibri" panose="020F0502020204030204" pitchFamily="34" charset="0"/>
                        </a:rPr>
                        <a:t>0</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rgbClr val="B2B2B2"/>
                          </a:solidFill>
                          <a:effectLst/>
                          <a:latin typeface="Calibri" panose="020F0502020204030204" pitchFamily="34" charset="0"/>
                        </a:rPr>
                        <a:t>0</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rgbClr val="B2B2B2"/>
                          </a:solidFill>
                          <a:effectLst/>
                          <a:latin typeface="Calibri" panose="020F0502020204030204" pitchFamily="34" charset="0"/>
                        </a:rPr>
                        <a:t>0</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rgbClr val="B2B2B2"/>
                          </a:solidFill>
                          <a:effectLst/>
                          <a:latin typeface="Calibri" panose="020F0502020204030204" pitchFamily="34" charset="0"/>
                        </a:rPr>
                        <a:t>0</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rgbClr val="B2B2B2"/>
                          </a:solidFill>
                          <a:effectLst/>
                          <a:latin typeface="Calibri" panose="020F0502020204030204" pitchFamily="34" charset="0"/>
                        </a:rPr>
                        <a:t>0</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rgbClr val="B2B2B2"/>
                          </a:solidFill>
                          <a:effectLst/>
                          <a:latin typeface="Calibri" panose="020F0502020204030204" pitchFamily="34" charset="0"/>
                        </a:rPr>
                        <a:t>0</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rgbClr val="B2B2B2"/>
                          </a:solidFill>
                          <a:effectLst/>
                          <a:latin typeface="Calibri" panose="020F0502020204030204" pitchFamily="34" charset="0"/>
                        </a:rPr>
                        <a:t>0</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923588383"/>
                  </a:ext>
                </a:extLst>
              </a:tr>
              <a:tr h="274320">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chemeClr val="tx1"/>
                          </a:solidFill>
                          <a:effectLst/>
                          <a:latin typeface="Calibri" panose="020F0502020204030204" pitchFamily="34" charset="0"/>
                        </a:rPr>
                        <a:t>size</a:t>
                      </a:r>
                    </a:p>
                  </a:txBody>
                  <a:tcPr marL="68580" marR="68580" marT="34290" marB="34290" horzOverflow="overflow">
                    <a:lnL w="28575" cap="flat" cmpd="sng" algn="ctr">
                      <a:solidFill>
                        <a:schemeClr val="tx1"/>
                      </a:solidFill>
                      <a:prstDash val="solid"/>
                      <a:miter lim="800000"/>
                      <a:headEnd type="none" w="med" len="med"/>
                      <a:tailEnd type="none" w="med" len="med"/>
                    </a:lnL>
                    <a:lnR>
                      <a:noFill/>
                    </a:lnR>
                    <a:ln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chemeClr val="tx1"/>
                          </a:solidFill>
                          <a:effectLst/>
                          <a:latin typeface="Calibri" panose="020F0502020204030204" pitchFamily="34" charset="0"/>
                        </a:rPr>
                        <a:t>3</a:t>
                      </a: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gridSpan="2">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chemeClr val="tx1"/>
                          </a:solidFill>
                          <a:effectLst/>
                          <a:latin typeface="Calibri" panose="020F0502020204030204" pitchFamily="34" charset="0"/>
                        </a:rPr>
                        <a:t>capacity</a:t>
                      </a: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p>
                      <a:endParaRPr lang="en-US"/>
                    </a:p>
                  </a:txBody>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chemeClr val="tx1"/>
                          </a:solidFill>
                          <a:effectLst/>
                          <a:latin typeface="Calibri" panose="020F0502020204030204" pitchFamily="34" charset="0"/>
                        </a:rPr>
                        <a:t>10</a:t>
                      </a: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Calibri" panose="020F0502020204030204" pitchFamily="34" charset="0"/>
                      </a:endParaRP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a:ln>
                          <a:noFill/>
                        </a:ln>
                        <a:solidFill>
                          <a:schemeClr val="tx1"/>
                        </a:solidFill>
                        <a:effectLst/>
                        <a:latin typeface="Calibri" panose="020F0502020204030204" pitchFamily="34" charset="0"/>
                      </a:endParaRP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a:ln>
                          <a:noFill/>
                        </a:ln>
                        <a:solidFill>
                          <a:schemeClr val="tx1"/>
                        </a:solidFill>
                        <a:effectLst/>
                        <a:latin typeface="Calibri" panose="020F0502020204030204" pitchFamily="34" charset="0"/>
                      </a:endParaRP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a:ln>
                          <a:noFill/>
                        </a:ln>
                        <a:solidFill>
                          <a:schemeClr val="tx1"/>
                        </a:solidFill>
                        <a:effectLst/>
                        <a:latin typeface="Calibri" panose="020F0502020204030204" pitchFamily="34" charset="0"/>
                      </a:endParaRP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a:ln>
                          <a:noFill/>
                        </a:ln>
                        <a:solidFill>
                          <a:schemeClr val="tx1"/>
                        </a:solidFill>
                        <a:effectLst/>
                        <a:latin typeface="Calibri" panose="020F0502020204030204" pitchFamily="34" charset="0"/>
                      </a:endParaRP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Calibri" panose="020F0502020204030204" pitchFamily="34" charset="0"/>
                      </a:endParaRPr>
                    </a:p>
                  </a:txBody>
                  <a:tcPr marL="68580" marR="68580" marT="34290" marB="34290" horzOverflow="overflow">
                    <a:lnL>
                      <a:noFill/>
                    </a:lnL>
                    <a:lnR w="28575"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3846683417"/>
                  </a:ext>
                </a:extLst>
              </a:tr>
            </a:tbl>
          </a:graphicData>
        </a:graphic>
      </p:graphicFrame>
      <p:sp>
        <p:nvSpPr>
          <p:cNvPr id="5" name="Rectangular Callout 4"/>
          <p:cNvSpPr/>
          <p:nvPr/>
        </p:nvSpPr>
        <p:spPr>
          <a:xfrm>
            <a:off x="6670315" y="1870628"/>
            <a:ext cx="1986323" cy="1183341"/>
          </a:xfrm>
          <a:prstGeom prst="wedgeRectCallout">
            <a:avLst>
              <a:gd name="adj1" fmla="val -41943"/>
              <a:gd name="adj2" fmla="val 7420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t>Quick check: </a:t>
            </a:r>
            <a:r>
              <a:rPr lang="en-US" dirty="0" smtClean="0"/>
              <a:t>which end will we consider the “top” of the stack?</a:t>
            </a:r>
            <a:endParaRPr lang="en-US" dirty="0"/>
          </a:p>
        </p:txBody>
      </p:sp>
      <p:sp>
        <p:nvSpPr>
          <p:cNvPr id="6" name="Rectangular Callout 5"/>
          <p:cNvSpPr/>
          <p:nvPr/>
        </p:nvSpPr>
        <p:spPr>
          <a:xfrm>
            <a:off x="6218425" y="3602421"/>
            <a:ext cx="2438213" cy="1541079"/>
          </a:xfrm>
          <a:prstGeom prst="wedgeRectCallout">
            <a:avLst>
              <a:gd name="adj1" fmla="val -73402"/>
              <a:gd name="adj2" fmla="val -1533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Our class member variables will include </a:t>
            </a:r>
            <a:r>
              <a:rPr lang="en-US" sz="1600" dirty="0" smtClean="0">
                <a:latin typeface="Consolas" panose="020B0609020204030204" pitchFamily="49" charset="0"/>
              </a:rPr>
              <a:t>size</a:t>
            </a:r>
            <a:r>
              <a:rPr lang="en-US" dirty="0" smtClean="0"/>
              <a:t> and </a:t>
            </a:r>
            <a:r>
              <a:rPr lang="en-US" sz="1600" dirty="0">
                <a:latin typeface="Consolas" panose="020B0609020204030204" pitchFamily="49" charset="0"/>
              </a:rPr>
              <a:t>capacity</a:t>
            </a:r>
            <a:r>
              <a:rPr lang="en-US" dirty="0" smtClean="0"/>
              <a:t>. And this storage area </a:t>
            </a:r>
            <a:r>
              <a:rPr lang="en-US" dirty="0" smtClean="0"/>
              <a:t>  is </a:t>
            </a:r>
            <a:r>
              <a:rPr lang="en-US" dirty="0" smtClean="0"/>
              <a:t>a C/C++ </a:t>
            </a:r>
            <a:r>
              <a:rPr lang="en-US" u="sng" dirty="0" smtClean="0"/>
              <a:t>array</a:t>
            </a:r>
            <a:r>
              <a:rPr lang="en-US" dirty="0" smtClean="0"/>
              <a:t>. </a:t>
            </a:r>
            <a:endParaRPr lang="en-US" dirty="0"/>
          </a:p>
        </p:txBody>
      </p:sp>
    </p:spTree>
    <p:extLst>
      <p:ext uri="{BB962C8B-B14F-4D97-AF65-F5344CB8AC3E}">
        <p14:creationId xmlns:p14="http://schemas.microsoft.com/office/powerpoint/2010/main" val="41773192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p:txBody>
          <a:bodyPr>
            <a:normAutofit/>
          </a:bodyPr>
          <a:lstStyle/>
          <a:p>
            <a:r>
              <a:rPr lang="en-US" dirty="0" smtClean="0"/>
              <a:t>Arrays in C++</a:t>
            </a:r>
            <a:endParaRPr lang="en-US" dirty="0"/>
          </a:p>
        </p:txBody>
      </p:sp>
      <p:sp>
        <p:nvSpPr>
          <p:cNvPr id="5" name="Text Placeholder 4"/>
          <p:cNvSpPr>
            <a:spLocks noGrp="1"/>
          </p:cNvSpPr>
          <p:nvPr>
            <p:ph type="body" sz="half" idx="2"/>
            <p:custDataLst>
              <p:tags r:id="rId2"/>
            </p:custDataLst>
          </p:nvPr>
        </p:nvSpPr>
        <p:spPr/>
        <p:txBody>
          <a:bodyPr/>
          <a:lstStyle/>
          <a:p>
            <a:r>
              <a:rPr lang="en-US" dirty="0"/>
              <a:t>Behind the scenes tour!</a:t>
            </a:r>
          </a:p>
        </p:txBody>
      </p:sp>
      <p:sp>
        <p:nvSpPr>
          <p:cNvPr id="2" name="Picture Placeholder 1">
            <a:extLst>
              <a:ext uri="{FF2B5EF4-FFF2-40B4-BE49-F238E27FC236}">
                <a16:creationId xmlns:a16="http://schemas.microsoft.com/office/drawing/2014/main" id="{8776DEBF-2B61-5A43-A84C-EF73E1AF581B}"/>
              </a:ext>
            </a:extLst>
          </p:cNvPr>
          <p:cNvSpPr>
            <a:spLocks noGrp="1"/>
          </p:cNvSpPr>
          <p:nvPr>
            <p:ph type="pic" sz="quarter" idx="13"/>
          </p:nvPr>
        </p:nvSpPr>
        <p:spPr/>
      </p:sp>
    </p:spTree>
    <p:extLst>
      <p:ext uri="{BB962C8B-B14F-4D97-AF65-F5344CB8AC3E}">
        <p14:creationId xmlns:p14="http://schemas.microsoft.com/office/powerpoint/2010/main" val="28623570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6" name="Rectangle 2"/>
          <p:cNvSpPr>
            <a:spLocks noGrp="1" noChangeArrowheads="1"/>
          </p:cNvSpPr>
          <p:nvPr>
            <p:ph type="title"/>
          </p:nvPr>
        </p:nvSpPr>
        <p:spPr>
          <a:xfrm>
            <a:off x="948776" y="124960"/>
            <a:ext cx="7707862" cy="488024"/>
          </a:xfrm>
        </p:spPr>
        <p:txBody>
          <a:bodyPr/>
          <a:lstStyle/>
          <a:p>
            <a:r>
              <a:rPr lang="en-US" altLang="en-US" dirty="0" smtClean="0"/>
              <a:t>Basic Array in </a:t>
            </a:r>
            <a:r>
              <a:rPr lang="en-US" altLang="en-US" dirty="0"/>
              <a:t>C/C++</a:t>
            </a:r>
          </a:p>
        </p:txBody>
      </p:sp>
      <p:sp>
        <p:nvSpPr>
          <p:cNvPr id="507907" name="Rectangle 3"/>
          <p:cNvSpPr>
            <a:spLocks noGrp="1" noChangeArrowheads="1"/>
          </p:cNvSpPr>
          <p:nvPr>
            <p:ph type="body" idx="10"/>
          </p:nvPr>
        </p:nvSpPr>
        <p:spPr>
          <a:xfrm>
            <a:off x="955675" y="788728"/>
            <a:ext cx="7700963" cy="4228507"/>
          </a:xfrm>
        </p:spPr>
        <p:txBody>
          <a:bodyPr>
            <a:normAutofit lnSpcReduction="10000"/>
          </a:bodyPr>
          <a:lstStyle/>
          <a:p>
            <a:r>
              <a:rPr lang="en-US" altLang="en-US" dirty="0">
                <a:latin typeface="Consolas" panose="020B0609020204030204" pitchFamily="49" charset="0"/>
              </a:rPr>
              <a:t>type name[length];</a:t>
            </a:r>
          </a:p>
          <a:p>
            <a:endParaRPr lang="en-US" altLang="en-US" dirty="0"/>
          </a:p>
          <a:p>
            <a:pPr lvl="2"/>
            <a:r>
              <a:rPr lang="en-US" altLang="en-US" dirty="0"/>
              <a:t>An array is </a:t>
            </a:r>
            <a:r>
              <a:rPr lang="en-US" altLang="en-US" dirty="0" smtClean="0"/>
              <a:t>has enough space for multiple values of a type</a:t>
            </a:r>
          </a:p>
          <a:p>
            <a:pPr lvl="3"/>
            <a:r>
              <a:rPr lang="en-US" altLang="en-US" dirty="0" smtClean="0"/>
              <a:t>If a regular variable is a single-family home, arrays are an apartment building</a:t>
            </a:r>
          </a:p>
          <a:p>
            <a:pPr lvl="3"/>
            <a:r>
              <a:rPr lang="en-US" altLang="en-US" dirty="0" smtClean="0"/>
              <a:t>Similar concept as a Vector, but much more basic</a:t>
            </a:r>
          </a:p>
          <a:p>
            <a:pPr lvl="4"/>
            <a:r>
              <a:rPr lang="en-US" altLang="en-US" dirty="0"/>
              <a:t>C</a:t>
            </a:r>
            <a:r>
              <a:rPr lang="en-US" altLang="en-US" dirty="0" smtClean="0"/>
              <a:t>an’t ever be resized</a:t>
            </a:r>
          </a:p>
          <a:p>
            <a:pPr lvl="4"/>
            <a:r>
              <a:rPr lang="en-US" altLang="en-US" dirty="0" smtClean="0"/>
              <a:t>No methods</a:t>
            </a:r>
          </a:p>
          <a:p>
            <a:pPr lvl="4"/>
            <a:r>
              <a:rPr lang="en-US" altLang="en-US" dirty="0" smtClean="0"/>
              <a:t>Really just several adjacent spaces of the same type</a:t>
            </a:r>
            <a:endParaRPr lang="en-US" altLang="en-US" dirty="0"/>
          </a:p>
          <a:p>
            <a:pPr lvl="2"/>
            <a:endParaRPr lang="en-US" altLang="en-US" dirty="0"/>
          </a:p>
          <a:p>
            <a:pPr marL="344488" lvl="2" indent="0">
              <a:buNone/>
            </a:pPr>
            <a:r>
              <a:rPr lang="en-US" altLang="en-US" dirty="0" smtClean="0"/>
              <a:t>Example</a:t>
            </a:r>
            <a:r>
              <a:rPr lang="en-US" altLang="en-US" dirty="0"/>
              <a:t>:    </a:t>
            </a:r>
            <a:endParaRPr lang="en-US" altLang="en-US" dirty="0" smtClean="0"/>
          </a:p>
          <a:p>
            <a:pPr marL="344488" lvl="2" indent="0">
              <a:buNone/>
            </a:pPr>
            <a:r>
              <a:rPr lang="en-US" altLang="en-US" dirty="0" err="1" smtClean="0">
                <a:latin typeface="Consolas" panose="020B0609020204030204" pitchFamily="49" charset="0"/>
              </a:rPr>
              <a:t>int</a:t>
            </a:r>
            <a:r>
              <a:rPr lang="en-US" altLang="en-US" dirty="0" smtClean="0">
                <a:latin typeface="Consolas" panose="020B0609020204030204" pitchFamily="49" charset="0"/>
              </a:rPr>
              <a:t> </a:t>
            </a:r>
            <a:r>
              <a:rPr lang="en-US" altLang="en-US" dirty="0" err="1">
                <a:latin typeface="Consolas" panose="020B0609020204030204" pitchFamily="49" charset="0"/>
              </a:rPr>
              <a:t>homeworkGrades</a:t>
            </a:r>
            <a:r>
              <a:rPr lang="en-US" altLang="en-US" dirty="0">
                <a:latin typeface="Consolas" panose="020B0609020204030204" pitchFamily="49" charset="0"/>
              </a:rPr>
              <a:t>[7</a:t>
            </a:r>
            <a:r>
              <a:rPr lang="en-US" altLang="en-US" dirty="0" smtClean="0">
                <a:latin typeface="Consolas" panose="020B0609020204030204" pitchFamily="49" charset="0"/>
              </a:rPr>
              <a:t>];</a:t>
            </a:r>
          </a:p>
          <a:p>
            <a:pPr marL="344488" lvl="2" indent="0">
              <a:buNone/>
            </a:pPr>
            <a:r>
              <a:rPr lang="en-US" altLang="en-US" dirty="0" err="1" smtClean="0">
                <a:latin typeface="Consolas" panose="020B0609020204030204" pitchFamily="49" charset="0"/>
              </a:rPr>
              <a:t>homeworkGrades</a:t>
            </a:r>
            <a:r>
              <a:rPr lang="en-US" altLang="en-US" dirty="0" smtClean="0">
                <a:latin typeface="Consolas" panose="020B0609020204030204" pitchFamily="49" charset="0"/>
              </a:rPr>
              <a:t>[0] = 90;</a:t>
            </a:r>
          </a:p>
          <a:p>
            <a:pPr marL="344488" lvl="2" indent="0">
              <a:buNone/>
            </a:pPr>
            <a:r>
              <a:rPr lang="en-US" altLang="en-US" dirty="0" err="1" smtClean="0">
                <a:latin typeface="Consolas" panose="020B0609020204030204" pitchFamily="49" charset="0"/>
              </a:rPr>
              <a:t>homeworkGrades</a:t>
            </a:r>
            <a:r>
              <a:rPr lang="en-US" altLang="en-US" dirty="0" smtClean="0">
                <a:latin typeface="Consolas" panose="020B0609020204030204" pitchFamily="49" charset="0"/>
              </a:rPr>
              <a:t>[3] = 95;</a:t>
            </a:r>
            <a:endParaRPr lang="en-US" altLang="en-US" dirty="0">
              <a:latin typeface="Consolas" panose="020B0609020204030204" pitchFamily="49" charset="0"/>
            </a:endParaRPr>
          </a:p>
          <a:p>
            <a:endParaRPr lang="en-US" altLang="en-US" dirty="0"/>
          </a:p>
        </p:txBody>
      </p:sp>
    </p:spTree>
    <p:extLst>
      <p:ext uri="{BB962C8B-B14F-4D97-AF65-F5344CB8AC3E}">
        <p14:creationId xmlns:p14="http://schemas.microsoft.com/office/powerpoint/2010/main" val="25566999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hape 1902"/>
          <p:cNvSpPr/>
          <p:nvPr>
            <p:custDataLst>
              <p:tags r:id="rId1"/>
            </p:custDataLst>
          </p:nvPr>
        </p:nvSpPr>
        <p:spPr>
          <a:xfrm rot="-485">
            <a:off x="5772617" y="-143169"/>
            <a:ext cx="3481523" cy="4567726"/>
          </a:xfrm>
          <a:prstGeom prst="cloudCallout">
            <a:avLst>
              <a:gd name="adj1" fmla="val -59389"/>
              <a:gd name="adj2" fmla="val 43160"/>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endParaRPr/>
          </a:p>
        </p:txBody>
      </p:sp>
      <p:pic>
        <p:nvPicPr>
          <p:cNvPr id="21" name="Shape 572"/>
          <p:cNvPicPr preferRelativeResize="0"/>
          <p:nvPr>
            <p:custDataLst>
              <p:tags r:id="rId2"/>
            </p:custDataLst>
          </p:nvPr>
        </p:nvPicPr>
        <p:blipFill>
          <a:blip r:embed="rId24">
            <a:alphaModFix/>
          </a:blip>
          <a:stretch>
            <a:fillRect/>
          </a:stretch>
        </p:blipFill>
        <p:spPr>
          <a:xfrm>
            <a:off x="4924329" y="4255202"/>
            <a:ext cx="1217225" cy="825281"/>
          </a:xfrm>
          <a:prstGeom prst="rect">
            <a:avLst/>
          </a:prstGeom>
          <a:noFill/>
          <a:ln>
            <a:noFill/>
          </a:ln>
        </p:spPr>
      </p:pic>
      <p:sp>
        <p:nvSpPr>
          <p:cNvPr id="2" name="Title 1"/>
          <p:cNvSpPr>
            <a:spLocks noGrp="1"/>
          </p:cNvSpPr>
          <p:nvPr>
            <p:ph type="title"/>
            <p:custDataLst>
              <p:tags r:id="rId3"/>
            </p:custDataLst>
          </p:nvPr>
        </p:nvSpPr>
        <p:spPr/>
        <p:txBody>
          <a:bodyPr/>
          <a:lstStyle/>
          <a:p>
            <a:r>
              <a:rPr lang="en-US" dirty="0"/>
              <a:t>Arrays in a memory diagram</a:t>
            </a:r>
          </a:p>
        </p:txBody>
      </p:sp>
      <p:sp>
        <p:nvSpPr>
          <p:cNvPr id="3" name="Content Placeholder 2"/>
          <p:cNvSpPr>
            <a:spLocks noGrp="1"/>
          </p:cNvSpPr>
          <p:nvPr>
            <p:ph sz="quarter" idx="10"/>
            <p:custDataLst>
              <p:tags r:id="rId4"/>
            </p:custDataLst>
          </p:nvPr>
        </p:nvSpPr>
        <p:spPr>
          <a:xfrm>
            <a:off x="955678" y="908684"/>
            <a:ext cx="4077944" cy="4019075"/>
          </a:xfrm>
        </p:spPr>
        <p:txBody>
          <a:bodyPr>
            <a:normAutofit/>
          </a:bodyPr>
          <a:lstStyle/>
          <a:p>
            <a:r>
              <a:rPr lang="en-US" sz="1600" dirty="0" err="1">
                <a:latin typeface="Consolas" panose="020B0609020204030204" pitchFamily="49" charset="0"/>
                <a:cs typeface="Consolas" panose="020B0609020204030204" pitchFamily="49" charset="0"/>
              </a:rPr>
              <a:t>int</a:t>
            </a:r>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myFunction</a:t>
            </a:r>
            <a:r>
              <a:rPr lang="en-US" sz="1600" dirty="0">
                <a:latin typeface="Consolas" panose="020B0609020204030204" pitchFamily="49" charset="0"/>
                <a:cs typeface="Consolas" panose="020B0609020204030204" pitchFamily="49" charset="0"/>
              </a:rPr>
              <a:t>() {</a:t>
            </a: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int</a:t>
            </a:r>
            <a:r>
              <a:rPr lang="en-US" sz="1600" dirty="0">
                <a:latin typeface="Consolas" panose="020B0609020204030204" pitchFamily="49" charset="0"/>
                <a:cs typeface="Consolas" panose="020B0609020204030204" pitchFamily="49" charset="0"/>
              </a:rPr>
              <a:t> x = 5;</a:t>
            </a: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int</a:t>
            </a:r>
            <a:r>
              <a:rPr lang="en-US" sz="1600" dirty="0">
                <a:latin typeface="Consolas" panose="020B0609020204030204" pitchFamily="49" charset="0"/>
                <a:cs typeface="Consolas" panose="020B0609020204030204" pitchFamily="49" charset="0"/>
              </a:rPr>
              <a:t> y = 3;</a:t>
            </a:r>
          </a:p>
          <a:p>
            <a:r>
              <a:rPr lang="en-US" sz="1600" dirty="0">
                <a:latin typeface="Consolas" panose="020B0609020204030204" pitchFamily="49" charset="0"/>
                <a:cs typeface="Consolas" panose="020B0609020204030204" pitchFamily="49" charset="0"/>
              </a:rPr>
              <a:t>   </a:t>
            </a:r>
            <a:r>
              <a:rPr lang="en-US" sz="1600" b="1" dirty="0" err="1">
                <a:solidFill>
                  <a:schemeClr val="bg2"/>
                </a:solidFill>
                <a:latin typeface="Consolas" panose="020B0609020204030204" pitchFamily="49" charset="0"/>
                <a:cs typeface="Consolas" panose="020B0609020204030204" pitchFamily="49" charset="0"/>
              </a:rPr>
              <a:t>int</a:t>
            </a:r>
            <a:r>
              <a:rPr lang="en-US" sz="1600" b="1" dirty="0">
                <a:solidFill>
                  <a:schemeClr val="bg2"/>
                </a:solidFill>
                <a:latin typeface="Consolas" panose="020B0609020204030204" pitchFamily="49" charset="0"/>
                <a:cs typeface="Consolas" panose="020B0609020204030204" pitchFamily="49" charset="0"/>
              </a:rPr>
              <a:t> </a:t>
            </a:r>
            <a:r>
              <a:rPr lang="en-US" sz="1600" b="1" dirty="0" err="1" smtClean="0">
                <a:solidFill>
                  <a:schemeClr val="bg2"/>
                </a:solidFill>
                <a:latin typeface="Consolas" panose="020B0609020204030204" pitchFamily="49" charset="0"/>
                <a:cs typeface="Consolas" panose="020B0609020204030204" pitchFamily="49" charset="0"/>
              </a:rPr>
              <a:t>stackArr</a:t>
            </a:r>
            <a:r>
              <a:rPr lang="en-US" sz="1600" b="1" dirty="0" smtClean="0">
                <a:solidFill>
                  <a:schemeClr val="bg2"/>
                </a:solidFill>
                <a:latin typeface="Consolas" panose="020B0609020204030204" pitchFamily="49" charset="0"/>
                <a:cs typeface="Consolas" panose="020B0609020204030204" pitchFamily="49" charset="0"/>
              </a:rPr>
              <a:t>[3</a:t>
            </a:r>
            <a:r>
              <a:rPr lang="en-US" sz="1600" b="1" dirty="0">
                <a:solidFill>
                  <a:schemeClr val="bg2"/>
                </a:solidFill>
                <a:latin typeface="Consolas" panose="020B0609020204030204" pitchFamily="49" charset="0"/>
                <a:cs typeface="Consolas" panose="020B0609020204030204" pitchFamily="49" charset="0"/>
              </a:rPr>
              <a:t>];</a:t>
            </a:r>
          </a:p>
          <a:p>
            <a:r>
              <a:rPr lang="en-US" sz="1600" dirty="0">
                <a:latin typeface="Consolas" panose="020B0609020204030204" pitchFamily="49" charset="0"/>
                <a:cs typeface="Consolas" panose="020B0609020204030204" pitchFamily="49" charset="0"/>
              </a:rPr>
              <a:t>   </a:t>
            </a:r>
            <a:r>
              <a:rPr lang="en-US" sz="1600" dirty="0" err="1" smtClean="0">
                <a:latin typeface="Consolas" panose="020B0609020204030204" pitchFamily="49" charset="0"/>
                <a:cs typeface="Consolas" panose="020B0609020204030204" pitchFamily="49" charset="0"/>
              </a:rPr>
              <a:t>stackArr</a:t>
            </a:r>
            <a:r>
              <a:rPr lang="en-US" sz="1600" dirty="0" smtClean="0">
                <a:latin typeface="Consolas" panose="020B0609020204030204" pitchFamily="49" charset="0"/>
                <a:cs typeface="Consolas" panose="020B0609020204030204" pitchFamily="49" charset="0"/>
              </a:rPr>
              <a:t>[0</a:t>
            </a:r>
            <a:r>
              <a:rPr lang="en-US" sz="1600" dirty="0">
                <a:latin typeface="Consolas" panose="020B0609020204030204" pitchFamily="49" charset="0"/>
                <a:cs typeface="Consolas" panose="020B0609020204030204" pitchFamily="49" charset="0"/>
              </a:rPr>
              <a:t>] = </a:t>
            </a:r>
            <a:r>
              <a:rPr lang="en-US" sz="1600" dirty="0" smtClean="0">
                <a:latin typeface="Consolas" panose="020B0609020204030204" pitchFamily="49" charset="0"/>
                <a:cs typeface="Consolas" panose="020B0609020204030204" pitchFamily="49" charset="0"/>
              </a:rPr>
              <a:t>x + 1</a:t>
            </a:r>
            <a:r>
              <a:rPr lang="en-US" sz="1600" dirty="0" smtClean="0">
                <a:latin typeface="Consolas" panose="020B0609020204030204" pitchFamily="49" charset="0"/>
                <a:cs typeface="Consolas" panose="020B0609020204030204" pitchFamily="49" charset="0"/>
              </a:rPr>
              <a:t>; // 6</a:t>
            </a:r>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   </a:t>
            </a:r>
            <a:r>
              <a:rPr lang="en-US" sz="1600" dirty="0" err="1" smtClean="0">
                <a:latin typeface="Consolas" panose="020B0609020204030204" pitchFamily="49" charset="0"/>
                <a:cs typeface="Consolas" panose="020B0609020204030204" pitchFamily="49" charset="0"/>
              </a:rPr>
              <a:t>stackArr</a:t>
            </a:r>
            <a:r>
              <a:rPr lang="en-US" sz="1600" dirty="0" smtClean="0">
                <a:latin typeface="Consolas" panose="020B0609020204030204" pitchFamily="49" charset="0"/>
                <a:cs typeface="Consolas" panose="020B0609020204030204" pitchFamily="49" charset="0"/>
              </a:rPr>
              <a:t>[1</a:t>
            </a:r>
            <a:r>
              <a:rPr lang="en-US" sz="1600" dirty="0">
                <a:latin typeface="Consolas" panose="020B0609020204030204" pitchFamily="49" charset="0"/>
                <a:cs typeface="Consolas" panose="020B0609020204030204" pitchFamily="49" charset="0"/>
              </a:rPr>
              <a:t>] = </a:t>
            </a:r>
            <a:r>
              <a:rPr lang="en-US" sz="1600" dirty="0" smtClean="0">
                <a:latin typeface="Consolas" panose="020B0609020204030204" pitchFamily="49" charset="0"/>
                <a:cs typeface="Consolas" panose="020B0609020204030204" pitchFamily="49" charset="0"/>
              </a:rPr>
              <a:t>y + 1</a:t>
            </a:r>
            <a:r>
              <a:rPr lang="en-US" sz="1600" dirty="0" smtClean="0">
                <a:latin typeface="Consolas" panose="020B0609020204030204" pitchFamily="49" charset="0"/>
                <a:cs typeface="Consolas" panose="020B0609020204030204" pitchFamily="49" charset="0"/>
              </a:rPr>
              <a:t>; // 4</a:t>
            </a:r>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   </a:t>
            </a:r>
            <a:r>
              <a:rPr lang="en-US" sz="1600" dirty="0" err="1" smtClean="0">
                <a:latin typeface="Consolas" panose="020B0609020204030204" pitchFamily="49" charset="0"/>
                <a:cs typeface="Consolas" panose="020B0609020204030204" pitchFamily="49" charset="0"/>
              </a:rPr>
              <a:t>stackArr</a:t>
            </a:r>
            <a:r>
              <a:rPr lang="en-US" sz="1600" dirty="0" smtClean="0">
                <a:latin typeface="Consolas" panose="020B0609020204030204" pitchFamily="49" charset="0"/>
                <a:cs typeface="Consolas" panose="020B0609020204030204" pitchFamily="49" charset="0"/>
              </a:rPr>
              <a:t>[2</a:t>
            </a:r>
            <a:r>
              <a:rPr lang="en-US" sz="1600" dirty="0">
                <a:latin typeface="Consolas" panose="020B0609020204030204" pitchFamily="49" charset="0"/>
                <a:cs typeface="Consolas" panose="020B0609020204030204" pitchFamily="49" charset="0"/>
              </a:rPr>
              <a:t>] = x + y</a:t>
            </a:r>
            <a:r>
              <a:rPr lang="en-US" sz="1600" dirty="0" smtClean="0">
                <a:latin typeface="Consolas" panose="020B0609020204030204" pitchFamily="49" charset="0"/>
                <a:cs typeface="Consolas" panose="020B0609020204030204" pitchFamily="49" charset="0"/>
              </a:rPr>
              <a:t>; // 8</a:t>
            </a:r>
            <a:endParaRPr lang="en-US" sz="1600" dirty="0">
              <a:latin typeface="Consolas" panose="020B0609020204030204" pitchFamily="49" charset="0"/>
              <a:cs typeface="Consolas" panose="020B0609020204030204" pitchFamily="49" charset="0"/>
            </a:endParaRPr>
          </a:p>
          <a:p>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   return y; </a:t>
            </a:r>
          </a:p>
          <a:p>
            <a:r>
              <a:rPr lang="en-US" sz="1600" dirty="0">
                <a:latin typeface="Consolas" panose="020B0609020204030204" pitchFamily="49" charset="0"/>
                <a:cs typeface="Consolas" panose="020B0609020204030204" pitchFamily="49" charset="0"/>
              </a:rPr>
              <a:t>}</a:t>
            </a:r>
          </a:p>
          <a:p>
            <a:endParaRPr lang="en-US" sz="1600" dirty="0">
              <a:latin typeface="Consolas" panose="020B0609020204030204" pitchFamily="49" charset="0"/>
              <a:cs typeface="Consolas" panose="020B0609020204030204" pitchFamily="49" charset="0"/>
            </a:endParaRPr>
          </a:p>
          <a:p>
            <a:r>
              <a:rPr lang="en-US" sz="1600" dirty="0">
                <a:latin typeface="Source Sans Pro "/>
                <a:cs typeface="Consolas" panose="020B0609020204030204" pitchFamily="49" charset="0"/>
              </a:rPr>
              <a:t>What happens when </a:t>
            </a:r>
            <a:r>
              <a:rPr lang="en-US" sz="1600" dirty="0" err="1">
                <a:latin typeface="Consolas" panose="020B0609020204030204" pitchFamily="49" charset="0"/>
                <a:cs typeface="Consolas" panose="020B0609020204030204" pitchFamily="49" charset="0"/>
              </a:rPr>
              <a:t>myFunction</a:t>
            </a:r>
            <a:r>
              <a:rPr lang="en-US" sz="1600" dirty="0">
                <a:latin typeface="Consolas" panose="020B0609020204030204" pitchFamily="49" charset="0"/>
                <a:cs typeface="Consolas" panose="020B0609020204030204" pitchFamily="49" charset="0"/>
              </a:rPr>
              <a:t>() </a:t>
            </a:r>
            <a:r>
              <a:rPr lang="en-US" sz="1600" dirty="0">
                <a:latin typeface="Source Sans Pro "/>
                <a:cs typeface="Consolas" panose="020B0609020204030204" pitchFamily="49" charset="0"/>
              </a:rPr>
              <a:t>returns?</a:t>
            </a:r>
          </a:p>
          <a:p>
            <a:endParaRPr lang="en-US" sz="1600" dirty="0">
              <a:latin typeface="Consolas" panose="020B0609020204030204" pitchFamily="49" charset="0"/>
              <a:cs typeface="Consolas" panose="020B0609020204030204" pitchFamily="49" charset="0"/>
            </a:endParaRPr>
          </a:p>
          <a:p>
            <a:endParaRPr lang="en-US" sz="1600" dirty="0">
              <a:latin typeface="Consolas" panose="020B0609020204030204" pitchFamily="49" charset="0"/>
              <a:cs typeface="Consolas" panose="020B0609020204030204" pitchFamily="49" charset="0"/>
            </a:endParaRPr>
          </a:p>
          <a:p>
            <a:endParaRPr lang="en-US" dirty="0"/>
          </a:p>
        </p:txBody>
      </p:sp>
      <p:sp>
        <p:nvSpPr>
          <p:cNvPr id="4" name="Text Placeholder 4"/>
          <p:cNvSpPr txBox="1">
            <a:spLocks/>
          </p:cNvSpPr>
          <p:nvPr>
            <p:custDataLst>
              <p:tags r:id="rId5"/>
            </p:custDataLst>
          </p:nvPr>
        </p:nvSpPr>
        <p:spPr>
          <a:xfrm>
            <a:off x="5333147" y="293461"/>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Stack:</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6"/>
            </p:custDataLst>
          </p:nvPr>
        </p:nvSpPr>
        <p:spPr>
          <a:xfrm>
            <a:off x="6406808" y="359541"/>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custDataLst>
              <p:tags r:id="rId7"/>
            </p:custDataLst>
          </p:nvPr>
        </p:nvSpPr>
        <p:spPr>
          <a:xfrm>
            <a:off x="6406808" y="359541"/>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Consolas" panose="020B0609020204030204" pitchFamily="49" charset="0"/>
              </a:rPr>
              <a:t>main()</a:t>
            </a:r>
          </a:p>
        </p:txBody>
      </p:sp>
      <p:sp>
        <p:nvSpPr>
          <p:cNvPr id="7" name="Rectangle 6"/>
          <p:cNvSpPr/>
          <p:nvPr>
            <p:custDataLst>
              <p:tags r:id="rId8"/>
            </p:custDataLst>
          </p:nvPr>
        </p:nvSpPr>
        <p:spPr>
          <a:xfrm>
            <a:off x="6406808" y="3113558"/>
            <a:ext cx="2438400" cy="85145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 name="Rectangle 9"/>
          <p:cNvSpPr/>
          <p:nvPr>
            <p:custDataLst>
              <p:tags r:id="rId9"/>
            </p:custDataLst>
          </p:nvPr>
        </p:nvSpPr>
        <p:spPr>
          <a:xfrm>
            <a:off x="6406808" y="773283"/>
            <a:ext cx="2438400" cy="201440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                                 x</a:t>
            </a:r>
            <a:r>
              <a:rPr lang="en-US" dirty="0" smtClean="0">
                <a:solidFill>
                  <a:schemeClr val="tx1"/>
                </a:solidFill>
              </a:rPr>
              <a:t>:</a:t>
            </a:r>
          </a:p>
          <a:p>
            <a:pPr>
              <a:lnSpc>
                <a:spcPct val="150000"/>
              </a:lnSpc>
            </a:pPr>
            <a:r>
              <a:rPr lang="en-US" sz="1400" dirty="0" smtClean="0">
                <a:solidFill>
                  <a:schemeClr val="tx1"/>
                </a:solidFill>
                <a:latin typeface="Consolas" panose="020B0609020204030204" pitchFamily="49" charset="0"/>
              </a:rPr>
              <a:t>	           y:</a:t>
            </a:r>
          </a:p>
          <a:p>
            <a:pPr>
              <a:lnSpc>
                <a:spcPct val="150000"/>
              </a:lnSpc>
            </a:pPr>
            <a:r>
              <a:rPr lang="en-US" dirty="0" smtClean="0">
                <a:solidFill>
                  <a:schemeClr val="tx1"/>
                </a:solidFill>
              </a:rPr>
              <a:t>                           </a:t>
            </a:r>
            <a:endParaRPr lang="en-US" dirty="0">
              <a:solidFill>
                <a:schemeClr val="tx1"/>
              </a:solidFill>
            </a:endParaRPr>
          </a:p>
          <a:p>
            <a:pPr>
              <a:lnSpc>
                <a:spcPct val="150000"/>
              </a:lnSpc>
            </a:pPr>
            <a:endParaRPr lang="en-US" dirty="0">
              <a:solidFill>
                <a:schemeClr val="tx1"/>
              </a:solidFill>
            </a:endParaRPr>
          </a:p>
          <a:p>
            <a:r>
              <a:rPr lang="en-US" dirty="0">
                <a:solidFill>
                  <a:schemeClr val="tx1"/>
                </a:solidFill>
              </a:rPr>
              <a:t>    </a:t>
            </a:r>
          </a:p>
        </p:txBody>
      </p:sp>
      <p:sp>
        <p:nvSpPr>
          <p:cNvPr id="14" name="Rectangle 13"/>
          <p:cNvSpPr/>
          <p:nvPr>
            <p:custDataLst>
              <p:tags r:id="rId10"/>
            </p:custDataLst>
          </p:nvPr>
        </p:nvSpPr>
        <p:spPr>
          <a:xfrm>
            <a:off x="6066314" y="4055241"/>
            <a:ext cx="312906" cy="369332"/>
          </a:xfrm>
          <a:prstGeom prst="rect">
            <a:avLst/>
          </a:prstGeom>
        </p:spPr>
        <p:txBody>
          <a:bodyPr wrap="none">
            <a:spAutoFit/>
          </a:bodyPr>
          <a:lstStyle/>
          <a:p>
            <a:r>
              <a:rPr lang="en-US" dirty="0"/>
              <a:t>0</a:t>
            </a:r>
          </a:p>
        </p:txBody>
      </p:sp>
      <p:sp>
        <p:nvSpPr>
          <p:cNvPr id="15" name="TextBox 14"/>
          <p:cNvSpPr txBox="1"/>
          <p:nvPr>
            <p:custDataLst>
              <p:tags r:id="rId11"/>
            </p:custDataLst>
          </p:nvPr>
        </p:nvSpPr>
        <p:spPr>
          <a:xfrm>
            <a:off x="8306552" y="828409"/>
            <a:ext cx="457200" cy="369332"/>
          </a:xfrm>
          <a:prstGeom prst="rect">
            <a:avLst/>
          </a:prstGeom>
          <a:noFill/>
          <a:ln>
            <a:solidFill>
              <a:schemeClr val="tx1"/>
            </a:solidFill>
          </a:ln>
        </p:spPr>
        <p:txBody>
          <a:bodyPr wrap="square" rtlCol="0">
            <a:spAutoFit/>
          </a:bodyPr>
          <a:lstStyle/>
          <a:p>
            <a:pPr algn="ctr"/>
            <a:r>
              <a:rPr lang="en-US" dirty="0">
                <a:latin typeface="Consolas" panose="020B0609020204030204" pitchFamily="49" charset="0"/>
                <a:cs typeface="Consolas" panose="020B0609020204030204" pitchFamily="49" charset="0"/>
              </a:rPr>
              <a:t>5</a:t>
            </a:r>
          </a:p>
        </p:txBody>
      </p:sp>
      <p:sp>
        <p:nvSpPr>
          <p:cNvPr id="16" name="TextBox 15"/>
          <p:cNvSpPr txBox="1"/>
          <p:nvPr>
            <p:custDataLst>
              <p:tags r:id="rId12"/>
            </p:custDataLst>
          </p:nvPr>
        </p:nvSpPr>
        <p:spPr>
          <a:xfrm>
            <a:off x="8311808" y="1197741"/>
            <a:ext cx="457200" cy="369332"/>
          </a:xfrm>
          <a:prstGeom prst="rect">
            <a:avLst/>
          </a:prstGeom>
          <a:noFill/>
          <a:ln>
            <a:solidFill>
              <a:schemeClr val="tx1"/>
            </a:solidFill>
          </a:ln>
        </p:spPr>
        <p:txBody>
          <a:bodyPr wrap="square" rtlCol="0">
            <a:spAutoFit/>
          </a:bodyPr>
          <a:lstStyle/>
          <a:p>
            <a:pPr algn="ctr"/>
            <a:r>
              <a:rPr lang="en-US" dirty="0">
                <a:latin typeface="Consolas" panose="020B0609020204030204" pitchFamily="49" charset="0"/>
                <a:cs typeface="Consolas" panose="020B0609020204030204" pitchFamily="49" charset="0"/>
              </a:rPr>
              <a:t>3</a:t>
            </a:r>
          </a:p>
        </p:txBody>
      </p:sp>
      <p:sp>
        <p:nvSpPr>
          <p:cNvPr id="18" name="Rectangle 17"/>
          <p:cNvSpPr/>
          <p:nvPr>
            <p:custDataLst>
              <p:tags r:id="rId13"/>
            </p:custDataLst>
          </p:nvPr>
        </p:nvSpPr>
        <p:spPr>
          <a:xfrm>
            <a:off x="6322657" y="773283"/>
            <a:ext cx="1588897" cy="338554"/>
          </a:xfrm>
          <a:prstGeom prst="rect">
            <a:avLst/>
          </a:prstGeom>
        </p:spPr>
        <p:txBody>
          <a:bodyPr wrap="none">
            <a:spAutoFit/>
          </a:bodyPr>
          <a:lstStyle/>
          <a:p>
            <a:r>
              <a:rPr lang="en-US" sz="1600" dirty="0" smtClean="0">
                <a:latin typeface="Consolas" panose="020B0609020204030204" pitchFamily="49" charset="0"/>
              </a:rPr>
              <a:t> </a:t>
            </a:r>
            <a:r>
              <a:rPr lang="en-US" sz="1400" dirty="0" err="1" smtClean="0">
                <a:latin typeface="Consolas" panose="020B0609020204030204" pitchFamily="49" charset="0"/>
              </a:rPr>
              <a:t>myFunction</a:t>
            </a:r>
            <a:r>
              <a:rPr lang="en-US" sz="1400" dirty="0" smtClean="0">
                <a:latin typeface="Consolas" panose="020B0609020204030204" pitchFamily="49" charset="0"/>
              </a:rPr>
              <a:t>() </a:t>
            </a:r>
            <a:endParaRPr lang="en-US" sz="1600" dirty="0">
              <a:latin typeface="Consolas" panose="020B0609020204030204" pitchFamily="49" charset="0"/>
            </a:endParaRPr>
          </a:p>
        </p:txBody>
      </p:sp>
      <p:sp>
        <p:nvSpPr>
          <p:cNvPr id="24" name="TextBox 23"/>
          <p:cNvSpPr txBox="1"/>
          <p:nvPr>
            <p:custDataLst>
              <p:tags r:id="rId14"/>
            </p:custDataLst>
          </p:nvPr>
        </p:nvSpPr>
        <p:spPr>
          <a:xfrm>
            <a:off x="8306552" y="1572920"/>
            <a:ext cx="457200" cy="369332"/>
          </a:xfrm>
          <a:prstGeom prst="rect">
            <a:avLst/>
          </a:prstGeom>
          <a:noFill/>
          <a:ln>
            <a:solidFill>
              <a:schemeClr val="tx1"/>
            </a:solidFill>
          </a:ln>
        </p:spPr>
        <p:txBody>
          <a:bodyPr wrap="square" rtlCol="0">
            <a:spAutoFit/>
          </a:bodyPr>
          <a:lstStyle/>
          <a:p>
            <a:pPr algn="ctr"/>
            <a:endParaRPr lang="en-US" dirty="0"/>
          </a:p>
        </p:txBody>
      </p:sp>
      <p:sp>
        <p:nvSpPr>
          <p:cNvPr id="25" name="Rectangle 24"/>
          <p:cNvSpPr/>
          <p:nvPr>
            <p:custDataLst>
              <p:tags r:id="rId15"/>
            </p:custDataLst>
          </p:nvPr>
        </p:nvSpPr>
        <p:spPr>
          <a:xfrm>
            <a:off x="6920526" y="2238908"/>
            <a:ext cx="1451038" cy="464101"/>
          </a:xfrm>
          <a:prstGeom prst="rect">
            <a:avLst/>
          </a:prstGeom>
        </p:spPr>
        <p:txBody>
          <a:bodyPr wrap="none">
            <a:spAutoFit/>
          </a:bodyPr>
          <a:lstStyle/>
          <a:p>
            <a:pPr>
              <a:lnSpc>
                <a:spcPct val="150000"/>
              </a:lnSpc>
            </a:pPr>
            <a:r>
              <a:rPr lang="en-US" dirty="0"/>
              <a:t>        </a:t>
            </a:r>
            <a:r>
              <a:rPr lang="en-US" sz="1400" dirty="0" err="1" smtClean="0">
                <a:latin typeface="Consolas" panose="020B0609020204030204" pitchFamily="49" charset="0"/>
              </a:rPr>
              <a:t>stackArr</a:t>
            </a:r>
            <a:r>
              <a:rPr lang="en-US" sz="1400" dirty="0">
                <a:latin typeface="Consolas" panose="020B0609020204030204" pitchFamily="49" charset="0"/>
              </a:rPr>
              <a:t>:</a:t>
            </a:r>
          </a:p>
        </p:txBody>
      </p:sp>
      <p:sp>
        <p:nvSpPr>
          <p:cNvPr id="19" name="Text Placeholder 4"/>
          <p:cNvSpPr txBox="1">
            <a:spLocks/>
          </p:cNvSpPr>
          <p:nvPr>
            <p:custDataLst>
              <p:tags r:id="rId16"/>
            </p:custDataLst>
          </p:nvPr>
        </p:nvSpPr>
        <p:spPr>
          <a:xfrm>
            <a:off x="5411873" y="3419172"/>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Heap:</a:t>
            </a:r>
          </a:p>
        </p:txBody>
      </p:sp>
      <p:sp>
        <p:nvSpPr>
          <p:cNvPr id="23" name="TextBox 22">
            <a:extLst>
              <a:ext uri="{FF2B5EF4-FFF2-40B4-BE49-F238E27FC236}">
                <a16:creationId xmlns:a16="http://schemas.microsoft.com/office/drawing/2014/main" id="{EEB1999D-C402-E745-BE8D-DBC1073FB935}"/>
              </a:ext>
            </a:extLst>
          </p:cNvPr>
          <p:cNvSpPr txBox="1"/>
          <p:nvPr>
            <p:custDataLst>
              <p:tags r:id="rId17"/>
            </p:custDataLst>
          </p:nvPr>
        </p:nvSpPr>
        <p:spPr>
          <a:xfrm>
            <a:off x="8306552" y="1948073"/>
            <a:ext cx="457200" cy="369332"/>
          </a:xfrm>
          <a:prstGeom prst="rect">
            <a:avLst/>
          </a:prstGeom>
          <a:noFill/>
          <a:ln>
            <a:solidFill>
              <a:schemeClr val="tx1"/>
            </a:solidFill>
          </a:ln>
        </p:spPr>
        <p:txBody>
          <a:bodyPr wrap="square" rtlCol="0">
            <a:spAutoFit/>
          </a:bodyPr>
          <a:lstStyle/>
          <a:p>
            <a:pPr algn="ctr"/>
            <a:endParaRPr lang="en-US" dirty="0"/>
          </a:p>
        </p:txBody>
      </p:sp>
      <p:sp>
        <p:nvSpPr>
          <p:cNvPr id="26" name="TextBox 25">
            <a:extLst>
              <a:ext uri="{FF2B5EF4-FFF2-40B4-BE49-F238E27FC236}">
                <a16:creationId xmlns:a16="http://schemas.microsoft.com/office/drawing/2014/main" id="{F9B070A1-DAAD-674F-966E-924721EF3AAF}"/>
              </a:ext>
            </a:extLst>
          </p:cNvPr>
          <p:cNvSpPr txBox="1"/>
          <p:nvPr>
            <p:custDataLst>
              <p:tags r:id="rId18"/>
            </p:custDataLst>
          </p:nvPr>
        </p:nvSpPr>
        <p:spPr>
          <a:xfrm>
            <a:off x="8306552" y="2324496"/>
            <a:ext cx="457200" cy="369332"/>
          </a:xfrm>
          <a:prstGeom prst="rect">
            <a:avLst/>
          </a:prstGeom>
          <a:noFill/>
          <a:ln>
            <a:solidFill>
              <a:schemeClr val="tx1"/>
            </a:solidFill>
          </a:ln>
        </p:spPr>
        <p:txBody>
          <a:bodyPr wrap="square" rtlCol="0">
            <a:spAutoFit/>
          </a:bodyPr>
          <a:lstStyle/>
          <a:p>
            <a:pPr algn="ctr"/>
            <a:endParaRPr lang="en-US" dirty="0"/>
          </a:p>
        </p:txBody>
      </p:sp>
      <p:sp>
        <p:nvSpPr>
          <p:cNvPr id="22" name="TextBox 21"/>
          <p:cNvSpPr txBox="1"/>
          <p:nvPr>
            <p:custDataLst>
              <p:tags r:id="rId19"/>
            </p:custDataLst>
          </p:nvPr>
        </p:nvSpPr>
        <p:spPr>
          <a:xfrm>
            <a:off x="8302274" y="1578053"/>
            <a:ext cx="457200" cy="369332"/>
          </a:xfrm>
          <a:prstGeom prst="rect">
            <a:avLst/>
          </a:prstGeom>
          <a:noFill/>
          <a:ln>
            <a:noFill/>
          </a:ln>
        </p:spPr>
        <p:txBody>
          <a:bodyPr wrap="square" rtlCol="0">
            <a:spAutoFit/>
          </a:bodyPr>
          <a:lstStyle/>
          <a:p>
            <a:pPr algn="ctr"/>
            <a:r>
              <a:rPr lang="en-US" dirty="0"/>
              <a:t>8</a:t>
            </a:r>
            <a:endParaRPr lang="en-US" dirty="0"/>
          </a:p>
        </p:txBody>
      </p:sp>
      <p:sp>
        <p:nvSpPr>
          <p:cNvPr id="27" name="TextBox 26">
            <a:extLst>
              <a:ext uri="{FF2B5EF4-FFF2-40B4-BE49-F238E27FC236}">
                <a16:creationId xmlns:a16="http://schemas.microsoft.com/office/drawing/2014/main" id="{EEB1999D-C402-E745-BE8D-DBC1073FB935}"/>
              </a:ext>
            </a:extLst>
          </p:cNvPr>
          <p:cNvSpPr txBox="1"/>
          <p:nvPr>
            <p:custDataLst>
              <p:tags r:id="rId20"/>
            </p:custDataLst>
          </p:nvPr>
        </p:nvSpPr>
        <p:spPr>
          <a:xfrm>
            <a:off x="8302274" y="1953206"/>
            <a:ext cx="457200" cy="369332"/>
          </a:xfrm>
          <a:prstGeom prst="rect">
            <a:avLst/>
          </a:prstGeom>
          <a:noFill/>
          <a:ln>
            <a:noFill/>
          </a:ln>
        </p:spPr>
        <p:txBody>
          <a:bodyPr wrap="square" rtlCol="0">
            <a:spAutoFit/>
          </a:bodyPr>
          <a:lstStyle/>
          <a:p>
            <a:pPr algn="ctr"/>
            <a:r>
              <a:rPr lang="en-US" dirty="0" smtClean="0"/>
              <a:t>4</a:t>
            </a:r>
            <a:endParaRPr lang="en-US" dirty="0"/>
          </a:p>
        </p:txBody>
      </p:sp>
      <p:sp>
        <p:nvSpPr>
          <p:cNvPr id="28" name="TextBox 27">
            <a:extLst>
              <a:ext uri="{FF2B5EF4-FFF2-40B4-BE49-F238E27FC236}">
                <a16:creationId xmlns:a16="http://schemas.microsoft.com/office/drawing/2014/main" id="{F9B070A1-DAAD-674F-966E-924721EF3AAF}"/>
              </a:ext>
            </a:extLst>
          </p:cNvPr>
          <p:cNvSpPr txBox="1"/>
          <p:nvPr>
            <p:custDataLst>
              <p:tags r:id="rId21"/>
            </p:custDataLst>
          </p:nvPr>
        </p:nvSpPr>
        <p:spPr>
          <a:xfrm>
            <a:off x="8302274" y="2329629"/>
            <a:ext cx="457200" cy="369332"/>
          </a:xfrm>
          <a:prstGeom prst="rect">
            <a:avLst/>
          </a:prstGeom>
          <a:noFill/>
          <a:ln>
            <a:noFill/>
          </a:ln>
        </p:spPr>
        <p:txBody>
          <a:bodyPr wrap="square" rtlCol="0">
            <a:spAutoFit/>
          </a:bodyPr>
          <a:lstStyle/>
          <a:p>
            <a:pPr algn="ctr"/>
            <a:r>
              <a:rPr lang="en-US" dirty="0"/>
              <a:t>6</a:t>
            </a:r>
            <a:endParaRPr lang="en-US" dirty="0"/>
          </a:p>
        </p:txBody>
      </p:sp>
      <p:sp>
        <p:nvSpPr>
          <p:cNvPr id="8" name="Rectangle 7"/>
          <p:cNvSpPr/>
          <p:nvPr/>
        </p:nvSpPr>
        <p:spPr>
          <a:xfrm>
            <a:off x="8832696" y="2340741"/>
            <a:ext cx="311304" cy="369332"/>
          </a:xfrm>
          <a:prstGeom prst="rect">
            <a:avLst/>
          </a:prstGeom>
        </p:spPr>
        <p:txBody>
          <a:bodyPr wrap="none">
            <a:spAutoFit/>
          </a:bodyPr>
          <a:lstStyle/>
          <a:p>
            <a:r>
              <a:rPr lang="en-US" dirty="0">
                <a:latin typeface="Consolas" panose="020B0609020204030204" pitchFamily="49" charset="0"/>
                <a:cs typeface="Consolas" panose="020B0609020204030204" pitchFamily="49" charset="0"/>
              </a:rPr>
              <a:t>0</a:t>
            </a:r>
            <a:endParaRPr lang="en-US" dirty="0"/>
          </a:p>
        </p:txBody>
      </p:sp>
      <p:sp>
        <p:nvSpPr>
          <p:cNvPr id="29" name="Rectangle 28"/>
          <p:cNvSpPr/>
          <p:nvPr/>
        </p:nvSpPr>
        <p:spPr>
          <a:xfrm>
            <a:off x="8825503" y="1948073"/>
            <a:ext cx="311304" cy="369332"/>
          </a:xfrm>
          <a:prstGeom prst="rect">
            <a:avLst/>
          </a:prstGeom>
        </p:spPr>
        <p:txBody>
          <a:bodyPr wrap="none">
            <a:spAutoFit/>
          </a:bodyPr>
          <a:lstStyle/>
          <a:p>
            <a:r>
              <a:rPr lang="en-US" dirty="0">
                <a:latin typeface="Consolas" panose="020B0609020204030204" pitchFamily="49" charset="0"/>
              </a:rPr>
              <a:t>1</a:t>
            </a:r>
            <a:endParaRPr lang="en-US" dirty="0"/>
          </a:p>
        </p:txBody>
      </p:sp>
      <p:sp>
        <p:nvSpPr>
          <p:cNvPr id="30" name="Rectangle 29"/>
          <p:cNvSpPr/>
          <p:nvPr/>
        </p:nvSpPr>
        <p:spPr>
          <a:xfrm>
            <a:off x="8831383" y="1567073"/>
            <a:ext cx="311304" cy="369332"/>
          </a:xfrm>
          <a:prstGeom prst="rect">
            <a:avLst/>
          </a:prstGeom>
        </p:spPr>
        <p:txBody>
          <a:bodyPr wrap="none">
            <a:spAutoFit/>
          </a:bodyPr>
          <a:lstStyle/>
          <a:p>
            <a:r>
              <a:rPr lang="en-US" dirty="0" smtClean="0">
                <a:latin typeface="Consolas" panose="020B0609020204030204" pitchFamily="49" charset="0"/>
              </a:rPr>
              <a:t>2</a:t>
            </a:r>
            <a:endParaRPr lang="en-US" dirty="0"/>
          </a:p>
        </p:txBody>
      </p:sp>
      <p:sp>
        <p:nvSpPr>
          <p:cNvPr id="31" name="Text Placeholder 4"/>
          <p:cNvSpPr txBox="1">
            <a:spLocks/>
          </p:cNvSpPr>
          <p:nvPr>
            <p:custDataLst>
              <p:tags r:id="rId22"/>
            </p:custDataLst>
          </p:nvPr>
        </p:nvSpPr>
        <p:spPr>
          <a:xfrm>
            <a:off x="7103778" y="-40532"/>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Memory</a:t>
            </a:r>
          </a:p>
        </p:txBody>
      </p:sp>
    </p:spTree>
    <p:extLst>
      <p:ext uri="{BB962C8B-B14F-4D97-AF65-F5344CB8AC3E}">
        <p14:creationId xmlns:p14="http://schemas.microsoft.com/office/powerpoint/2010/main" val="95460465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4" grpId="0" animBg="1"/>
      <p:bldP spid="23" grpId="0" animBg="1"/>
      <p:bldP spid="26" grpId="0" animBg="1"/>
      <p:bldP spid="22" grpId="0"/>
      <p:bldP spid="27" grpId="0"/>
      <p:bldP spid="28" grpId="0"/>
      <p:bldP spid="8" grpId="0"/>
      <p:bldP spid="29" grpId="0"/>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hape 1902"/>
          <p:cNvSpPr/>
          <p:nvPr>
            <p:custDataLst>
              <p:tags r:id="rId1"/>
            </p:custDataLst>
          </p:nvPr>
        </p:nvSpPr>
        <p:spPr>
          <a:xfrm rot="-485">
            <a:off x="5772617" y="-143169"/>
            <a:ext cx="3481523" cy="4567726"/>
          </a:xfrm>
          <a:prstGeom prst="cloudCallout">
            <a:avLst>
              <a:gd name="adj1" fmla="val -59389"/>
              <a:gd name="adj2" fmla="val 43160"/>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endParaRPr/>
          </a:p>
        </p:txBody>
      </p:sp>
      <p:pic>
        <p:nvPicPr>
          <p:cNvPr id="21" name="Shape 572"/>
          <p:cNvPicPr preferRelativeResize="0"/>
          <p:nvPr>
            <p:custDataLst>
              <p:tags r:id="rId2"/>
            </p:custDataLst>
          </p:nvPr>
        </p:nvPicPr>
        <p:blipFill>
          <a:blip r:embed="rId26">
            <a:alphaModFix/>
          </a:blip>
          <a:stretch>
            <a:fillRect/>
          </a:stretch>
        </p:blipFill>
        <p:spPr>
          <a:xfrm>
            <a:off x="4924329" y="4255202"/>
            <a:ext cx="1217225" cy="825281"/>
          </a:xfrm>
          <a:prstGeom prst="rect">
            <a:avLst/>
          </a:prstGeom>
          <a:noFill/>
          <a:ln>
            <a:noFill/>
          </a:ln>
        </p:spPr>
      </p:pic>
      <p:sp>
        <p:nvSpPr>
          <p:cNvPr id="2" name="Title 1"/>
          <p:cNvSpPr>
            <a:spLocks noGrp="1"/>
          </p:cNvSpPr>
          <p:nvPr>
            <p:ph type="title"/>
            <p:custDataLst>
              <p:tags r:id="rId3"/>
            </p:custDataLst>
          </p:nvPr>
        </p:nvSpPr>
        <p:spPr/>
        <p:txBody>
          <a:bodyPr/>
          <a:lstStyle/>
          <a:p>
            <a:r>
              <a:rPr lang="en-US" dirty="0"/>
              <a:t>Arrays in a memory diagram</a:t>
            </a:r>
          </a:p>
        </p:txBody>
      </p:sp>
      <p:sp>
        <p:nvSpPr>
          <p:cNvPr id="3" name="Content Placeholder 2"/>
          <p:cNvSpPr>
            <a:spLocks noGrp="1"/>
          </p:cNvSpPr>
          <p:nvPr>
            <p:ph sz="quarter" idx="10"/>
            <p:custDataLst>
              <p:tags r:id="rId4"/>
            </p:custDataLst>
          </p:nvPr>
        </p:nvSpPr>
        <p:spPr>
          <a:xfrm>
            <a:off x="955678" y="908684"/>
            <a:ext cx="4077944" cy="4019075"/>
          </a:xfrm>
        </p:spPr>
        <p:txBody>
          <a:bodyPr>
            <a:normAutofit/>
          </a:bodyPr>
          <a:lstStyle/>
          <a:p>
            <a:r>
              <a:rPr lang="en-US" sz="1600" dirty="0" err="1">
                <a:latin typeface="Consolas" panose="020B0609020204030204" pitchFamily="49" charset="0"/>
                <a:cs typeface="Consolas" panose="020B0609020204030204" pitchFamily="49" charset="0"/>
              </a:rPr>
              <a:t>int</a:t>
            </a:r>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myFunction</a:t>
            </a:r>
            <a:r>
              <a:rPr lang="en-US" sz="1600" dirty="0">
                <a:latin typeface="Consolas" panose="020B0609020204030204" pitchFamily="49" charset="0"/>
                <a:cs typeface="Consolas" panose="020B0609020204030204" pitchFamily="49" charset="0"/>
              </a:rPr>
              <a:t>() {</a:t>
            </a:r>
          </a:p>
          <a:p>
            <a:r>
              <a:rPr lang="en-US" sz="1600" dirty="0">
                <a:latin typeface="Consolas" panose="020B0609020204030204" pitchFamily="49" charset="0"/>
                <a:cs typeface="Consolas" panose="020B0609020204030204" pitchFamily="49" charset="0"/>
              </a:rPr>
              <a:t>   int x = 5;</a:t>
            </a:r>
          </a:p>
          <a:p>
            <a:r>
              <a:rPr lang="en-US" sz="1600" dirty="0">
                <a:latin typeface="Consolas" panose="020B0609020204030204" pitchFamily="49" charset="0"/>
                <a:cs typeface="Consolas" panose="020B0609020204030204" pitchFamily="49" charset="0"/>
              </a:rPr>
              <a:t>   int y = 3;</a:t>
            </a:r>
          </a:p>
          <a:p>
            <a:r>
              <a:rPr lang="en-US" sz="1600" dirty="0">
                <a:latin typeface="Consolas" panose="020B0609020204030204" pitchFamily="49" charset="0"/>
                <a:cs typeface="Consolas" panose="020B0609020204030204" pitchFamily="49" charset="0"/>
              </a:rPr>
              <a:t>   </a:t>
            </a:r>
            <a:r>
              <a:rPr lang="en-US" sz="1600" b="1" dirty="0" err="1">
                <a:solidFill>
                  <a:schemeClr val="bg2"/>
                </a:solidFill>
                <a:latin typeface="Consolas" panose="020B0609020204030204" pitchFamily="49" charset="0"/>
                <a:cs typeface="Consolas" panose="020B0609020204030204" pitchFamily="49" charset="0"/>
              </a:rPr>
              <a:t>int</a:t>
            </a:r>
            <a:r>
              <a:rPr lang="en-US" sz="1600" b="1" dirty="0">
                <a:solidFill>
                  <a:schemeClr val="bg2"/>
                </a:solidFill>
                <a:latin typeface="Consolas" panose="020B0609020204030204" pitchFamily="49" charset="0"/>
                <a:cs typeface="Consolas" panose="020B0609020204030204" pitchFamily="49" charset="0"/>
              </a:rPr>
              <a:t> </a:t>
            </a:r>
            <a:r>
              <a:rPr lang="en-US" sz="1600" b="1" dirty="0" err="1" smtClean="0">
                <a:solidFill>
                  <a:schemeClr val="bg2"/>
                </a:solidFill>
                <a:latin typeface="Consolas" panose="020B0609020204030204" pitchFamily="49" charset="0"/>
                <a:cs typeface="Consolas" panose="020B0609020204030204" pitchFamily="49" charset="0"/>
              </a:rPr>
              <a:t>stackArr</a:t>
            </a:r>
            <a:r>
              <a:rPr lang="en-US" sz="1600" b="1" dirty="0" smtClean="0">
                <a:solidFill>
                  <a:schemeClr val="bg2"/>
                </a:solidFill>
                <a:latin typeface="Consolas" panose="020B0609020204030204" pitchFamily="49" charset="0"/>
                <a:cs typeface="Consolas" panose="020B0609020204030204" pitchFamily="49" charset="0"/>
              </a:rPr>
              <a:t>[3</a:t>
            </a:r>
            <a:r>
              <a:rPr lang="en-US" sz="1600" b="1" dirty="0">
                <a:solidFill>
                  <a:schemeClr val="bg2"/>
                </a:solidFill>
                <a:latin typeface="Consolas" panose="020B0609020204030204" pitchFamily="49" charset="0"/>
                <a:cs typeface="Consolas" panose="020B0609020204030204" pitchFamily="49" charset="0"/>
              </a:rPr>
              <a:t>];</a:t>
            </a:r>
          </a:p>
          <a:p>
            <a:r>
              <a:rPr lang="en-US" sz="1600" dirty="0">
                <a:latin typeface="Consolas" panose="020B0609020204030204" pitchFamily="49" charset="0"/>
                <a:cs typeface="Consolas" panose="020B0609020204030204" pitchFamily="49" charset="0"/>
              </a:rPr>
              <a:t>   </a:t>
            </a:r>
            <a:r>
              <a:rPr lang="en-US" sz="1600" dirty="0" err="1" smtClean="0">
                <a:latin typeface="Consolas" panose="020B0609020204030204" pitchFamily="49" charset="0"/>
                <a:cs typeface="Consolas" panose="020B0609020204030204" pitchFamily="49" charset="0"/>
              </a:rPr>
              <a:t>stackArr</a:t>
            </a:r>
            <a:r>
              <a:rPr lang="en-US" sz="1600" dirty="0" smtClean="0">
                <a:latin typeface="Consolas" panose="020B0609020204030204" pitchFamily="49" charset="0"/>
                <a:cs typeface="Consolas" panose="020B0609020204030204" pitchFamily="49" charset="0"/>
              </a:rPr>
              <a:t>[0</a:t>
            </a:r>
            <a:r>
              <a:rPr lang="en-US" sz="1600" dirty="0">
                <a:latin typeface="Consolas" panose="020B0609020204030204" pitchFamily="49" charset="0"/>
                <a:cs typeface="Consolas" panose="020B0609020204030204" pitchFamily="49" charset="0"/>
              </a:rPr>
              <a:t>] = </a:t>
            </a:r>
            <a:r>
              <a:rPr lang="en-US" sz="1600" dirty="0" smtClean="0">
                <a:latin typeface="Consolas" panose="020B0609020204030204" pitchFamily="49" charset="0"/>
                <a:cs typeface="Consolas" panose="020B0609020204030204" pitchFamily="49" charset="0"/>
              </a:rPr>
              <a:t>x + 1;</a:t>
            </a:r>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   </a:t>
            </a:r>
            <a:r>
              <a:rPr lang="en-US" sz="1600" dirty="0" err="1" smtClean="0">
                <a:latin typeface="Consolas" panose="020B0609020204030204" pitchFamily="49" charset="0"/>
                <a:cs typeface="Consolas" panose="020B0609020204030204" pitchFamily="49" charset="0"/>
              </a:rPr>
              <a:t>stackArr</a:t>
            </a:r>
            <a:r>
              <a:rPr lang="en-US" sz="1600" dirty="0" smtClean="0">
                <a:latin typeface="Consolas" panose="020B0609020204030204" pitchFamily="49" charset="0"/>
                <a:cs typeface="Consolas" panose="020B0609020204030204" pitchFamily="49" charset="0"/>
              </a:rPr>
              <a:t>[1</a:t>
            </a:r>
            <a:r>
              <a:rPr lang="en-US" sz="1600" dirty="0">
                <a:latin typeface="Consolas" panose="020B0609020204030204" pitchFamily="49" charset="0"/>
                <a:cs typeface="Consolas" panose="020B0609020204030204" pitchFamily="49" charset="0"/>
              </a:rPr>
              <a:t>] = </a:t>
            </a:r>
            <a:r>
              <a:rPr lang="en-US" sz="1600" dirty="0" smtClean="0">
                <a:latin typeface="Consolas" panose="020B0609020204030204" pitchFamily="49" charset="0"/>
                <a:cs typeface="Consolas" panose="020B0609020204030204" pitchFamily="49" charset="0"/>
              </a:rPr>
              <a:t>y + 1;</a:t>
            </a:r>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   </a:t>
            </a:r>
            <a:r>
              <a:rPr lang="en-US" sz="1600" dirty="0" err="1" smtClean="0">
                <a:latin typeface="Consolas" panose="020B0609020204030204" pitchFamily="49" charset="0"/>
                <a:cs typeface="Consolas" panose="020B0609020204030204" pitchFamily="49" charset="0"/>
              </a:rPr>
              <a:t>stackArr</a:t>
            </a:r>
            <a:r>
              <a:rPr lang="en-US" sz="1600" dirty="0" smtClean="0">
                <a:latin typeface="Consolas" panose="020B0609020204030204" pitchFamily="49" charset="0"/>
                <a:cs typeface="Consolas" panose="020B0609020204030204" pitchFamily="49" charset="0"/>
              </a:rPr>
              <a:t>[2</a:t>
            </a:r>
            <a:r>
              <a:rPr lang="en-US" sz="1600" dirty="0">
                <a:latin typeface="Consolas" panose="020B0609020204030204" pitchFamily="49" charset="0"/>
                <a:cs typeface="Consolas" panose="020B0609020204030204" pitchFamily="49" charset="0"/>
              </a:rPr>
              <a:t>] = x + y;</a:t>
            </a:r>
          </a:p>
          <a:p>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   return y; </a:t>
            </a:r>
            <a:endParaRPr lang="en-US" sz="1600" dirty="0" smtClean="0">
              <a:latin typeface="Consolas" panose="020B0609020204030204" pitchFamily="49" charset="0"/>
              <a:cs typeface="Consolas" panose="020B0609020204030204" pitchFamily="49" charset="0"/>
            </a:endParaRPr>
          </a:p>
          <a:p>
            <a:r>
              <a:rPr lang="en-US" sz="1600" dirty="0" smtClean="0">
                <a:latin typeface="Consolas" panose="020B0609020204030204" pitchFamily="49" charset="0"/>
                <a:cs typeface="Consolas" panose="020B0609020204030204" pitchFamily="49" charset="0"/>
              </a:rPr>
              <a:t>}</a:t>
            </a:r>
            <a:endParaRPr lang="en-US" sz="1600" dirty="0">
              <a:latin typeface="Consolas" panose="020B0609020204030204" pitchFamily="49" charset="0"/>
              <a:cs typeface="Consolas" panose="020B0609020204030204" pitchFamily="49" charset="0"/>
            </a:endParaRPr>
          </a:p>
          <a:p>
            <a:endParaRPr lang="en-US" dirty="0">
              <a:latin typeface="Consolas" panose="020B0609020204030204" pitchFamily="49" charset="0"/>
              <a:cs typeface="Consolas" panose="020B0609020204030204" pitchFamily="49" charset="0"/>
            </a:endParaRPr>
          </a:p>
          <a:p>
            <a:r>
              <a:rPr lang="en-US" sz="1600" dirty="0">
                <a:latin typeface="Source Sans Pro "/>
                <a:cs typeface="Consolas" panose="020B0609020204030204" pitchFamily="49" charset="0"/>
              </a:rPr>
              <a:t>What happens when </a:t>
            </a:r>
            <a:r>
              <a:rPr lang="en-US" sz="1600" dirty="0" err="1">
                <a:latin typeface="Consolas" panose="020B0609020204030204" pitchFamily="49" charset="0"/>
                <a:cs typeface="Consolas" panose="020B0609020204030204" pitchFamily="49" charset="0"/>
              </a:rPr>
              <a:t>myFunction</a:t>
            </a:r>
            <a:r>
              <a:rPr lang="en-US" sz="1600" dirty="0">
                <a:latin typeface="Consolas" panose="020B0609020204030204" pitchFamily="49" charset="0"/>
                <a:cs typeface="Consolas" panose="020B0609020204030204" pitchFamily="49" charset="0"/>
              </a:rPr>
              <a:t>() </a:t>
            </a:r>
            <a:r>
              <a:rPr lang="en-US" sz="1600" dirty="0">
                <a:latin typeface="Source Sans Pro "/>
                <a:cs typeface="Consolas" panose="020B0609020204030204" pitchFamily="49" charset="0"/>
              </a:rPr>
              <a:t>returns?</a:t>
            </a:r>
            <a:endParaRPr lang="en-US" sz="1600" dirty="0">
              <a:latin typeface="Consolas" panose="020B0609020204030204" pitchFamily="49" charset="0"/>
              <a:cs typeface="Consolas" panose="020B0609020204030204" pitchFamily="49" charset="0"/>
            </a:endParaRPr>
          </a:p>
          <a:p>
            <a:endParaRPr lang="en-US" dirty="0"/>
          </a:p>
        </p:txBody>
      </p:sp>
      <p:sp>
        <p:nvSpPr>
          <p:cNvPr id="4" name="Text Placeholder 4"/>
          <p:cNvSpPr txBox="1">
            <a:spLocks/>
          </p:cNvSpPr>
          <p:nvPr>
            <p:custDataLst>
              <p:tags r:id="rId5"/>
            </p:custDataLst>
          </p:nvPr>
        </p:nvSpPr>
        <p:spPr>
          <a:xfrm>
            <a:off x="7103778" y="-40532"/>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6"/>
            </p:custDataLst>
          </p:nvPr>
        </p:nvSpPr>
        <p:spPr>
          <a:xfrm>
            <a:off x="6406808" y="359541"/>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custDataLst>
              <p:tags r:id="rId7"/>
            </p:custDataLst>
          </p:nvPr>
        </p:nvSpPr>
        <p:spPr>
          <a:xfrm>
            <a:off x="6406808" y="359541"/>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Consolas" panose="020B0609020204030204" pitchFamily="49" charset="0"/>
              </a:rPr>
              <a:t>main()</a:t>
            </a:r>
          </a:p>
        </p:txBody>
      </p:sp>
      <p:sp>
        <p:nvSpPr>
          <p:cNvPr id="7" name="Rectangle 6"/>
          <p:cNvSpPr/>
          <p:nvPr>
            <p:custDataLst>
              <p:tags r:id="rId8"/>
            </p:custDataLst>
          </p:nvPr>
        </p:nvSpPr>
        <p:spPr>
          <a:xfrm>
            <a:off x="6406808" y="3113558"/>
            <a:ext cx="2438400" cy="85145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4" name="Rectangle 13"/>
          <p:cNvSpPr/>
          <p:nvPr>
            <p:custDataLst>
              <p:tags r:id="rId9"/>
            </p:custDataLst>
          </p:nvPr>
        </p:nvSpPr>
        <p:spPr>
          <a:xfrm>
            <a:off x="6066314" y="4055241"/>
            <a:ext cx="312906" cy="369332"/>
          </a:xfrm>
          <a:prstGeom prst="rect">
            <a:avLst/>
          </a:prstGeom>
        </p:spPr>
        <p:txBody>
          <a:bodyPr wrap="none">
            <a:spAutoFit/>
          </a:bodyPr>
          <a:lstStyle/>
          <a:p>
            <a:r>
              <a:rPr lang="en-US" dirty="0"/>
              <a:t>0</a:t>
            </a:r>
          </a:p>
        </p:txBody>
      </p:sp>
      <p:sp>
        <p:nvSpPr>
          <p:cNvPr id="19" name="&quot;No&quot; Symbol 18"/>
          <p:cNvSpPr/>
          <p:nvPr>
            <p:custDataLst>
              <p:tags r:id="rId10"/>
            </p:custDataLst>
          </p:nvPr>
        </p:nvSpPr>
        <p:spPr>
          <a:xfrm>
            <a:off x="6509833" y="847565"/>
            <a:ext cx="811033" cy="699715"/>
          </a:xfrm>
          <a:prstGeom prst="noSmoking">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solidFill>
                <a:schemeClr val="tx1"/>
              </a:solidFill>
            </a:endParaRPr>
          </a:p>
        </p:txBody>
      </p:sp>
      <p:sp>
        <p:nvSpPr>
          <p:cNvPr id="22" name="Rectangle 21"/>
          <p:cNvSpPr/>
          <p:nvPr>
            <p:custDataLst>
              <p:tags r:id="rId11"/>
            </p:custDataLst>
          </p:nvPr>
        </p:nvSpPr>
        <p:spPr>
          <a:xfrm>
            <a:off x="6780464" y="1177947"/>
            <a:ext cx="1876174" cy="738664"/>
          </a:xfrm>
          <a:prstGeom prst="rect">
            <a:avLst/>
          </a:prstGeom>
        </p:spPr>
        <p:txBody>
          <a:bodyPr wrap="square">
            <a:spAutoFit/>
          </a:bodyPr>
          <a:lstStyle/>
          <a:p>
            <a:r>
              <a:rPr lang="en-US" sz="1400" dirty="0" err="1">
                <a:solidFill>
                  <a:schemeClr val="bg1"/>
                </a:solidFill>
                <a:latin typeface="Consolas" panose="020B0609020204030204" pitchFamily="49" charset="0"/>
                <a:cs typeface="Consolas" panose="020B0609020204030204" pitchFamily="49" charset="0"/>
              </a:rPr>
              <a:t>myFunction</a:t>
            </a:r>
            <a:r>
              <a:rPr lang="en-US" sz="1400" dirty="0" err="1">
                <a:solidFill>
                  <a:schemeClr val="bg1"/>
                </a:solidFill>
              </a:rPr>
              <a:t>’s</a:t>
            </a:r>
            <a:r>
              <a:rPr lang="en-US" sz="1400" dirty="0">
                <a:solidFill>
                  <a:schemeClr val="bg1"/>
                </a:solidFill>
              </a:rPr>
              <a:t> stack frame automatically released </a:t>
            </a:r>
          </a:p>
        </p:txBody>
      </p:sp>
      <p:sp>
        <p:nvSpPr>
          <p:cNvPr id="15" name="Rectangle 14"/>
          <p:cNvSpPr/>
          <p:nvPr>
            <p:custDataLst>
              <p:tags r:id="rId12"/>
            </p:custDataLst>
          </p:nvPr>
        </p:nvSpPr>
        <p:spPr>
          <a:xfrm>
            <a:off x="6406808" y="773283"/>
            <a:ext cx="2438400" cy="201440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                                 x</a:t>
            </a:r>
            <a:r>
              <a:rPr lang="en-US" dirty="0" smtClean="0">
                <a:solidFill>
                  <a:schemeClr val="tx1"/>
                </a:solidFill>
              </a:rPr>
              <a:t>:</a:t>
            </a:r>
          </a:p>
          <a:p>
            <a:pPr>
              <a:lnSpc>
                <a:spcPct val="150000"/>
              </a:lnSpc>
            </a:pPr>
            <a:r>
              <a:rPr lang="en-US" sz="1400" dirty="0" smtClean="0">
                <a:solidFill>
                  <a:schemeClr val="tx1"/>
                </a:solidFill>
                <a:latin typeface="Consolas" panose="020B0609020204030204" pitchFamily="49" charset="0"/>
              </a:rPr>
              <a:t>	           y:</a:t>
            </a:r>
          </a:p>
          <a:p>
            <a:pPr>
              <a:lnSpc>
                <a:spcPct val="150000"/>
              </a:lnSpc>
            </a:pPr>
            <a:r>
              <a:rPr lang="en-US" dirty="0" smtClean="0">
                <a:solidFill>
                  <a:schemeClr val="tx1"/>
                </a:solidFill>
              </a:rPr>
              <a:t>                           </a:t>
            </a:r>
            <a:endParaRPr lang="en-US" dirty="0">
              <a:solidFill>
                <a:schemeClr val="tx1"/>
              </a:solidFill>
            </a:endParaRPr>
          </a:p>
          <a:p>
            <a:pPr>
              <a:lnSpc>
                <a:spcPct val="150000"/>
              </a:lnSpc>
            </a:pPr>
            <a:endParaRPr lang="en-US" dirty="0">
              <a:solidFill>
                <a:schemeClr val="tx1"/>
              </a:solidFill>
            </a:endParaRPr>
          </a:p>
          <a:p>
            <a:r>
              <a:rPr lang="en-US" dirty="0">
                <a:solidFill>
                  <a:schemeClr val="tx1"/>
                </a:solidFill>
              </a:rPr>
              <a:t>    </a:t>
            </a:r>
          </a:p>
        </p:txBody>
      </p:sp>
      <p:sp>
        <p:nvSpPr>
          <p:cNvPr id="18" name="TextBox 17"/>
          <p:cNvSpPr txBox="1"/>
          <p:nvPr>
            <p:custDataLst>
              <p:tags r:id="rId13"/>
            </p:custDataLst>
          </p:nvPr>
        </p:nvSpPr>
        <p:spPr>
          <a:xfrm>
            <a:off x="8306552" y="828409"/>
            <a:ext cx="457200" cy="369332"/>
          </a:xfrm>
          <a:prstGeom prst="rect">
            <a:avLst/>
          </a:prstGeom>
          <a:noFill/>
          <a:ln>
            <a:solidFill>
              <a:schemeClr val="tx1"/>
            </a:solidFill>
          </a:ln>
        </p:spPr>
        <p:txBody>
          <a:bodyPr wrap="square" rtlCol="0">
            <a:spAutoFit/>
          </a:bodyPr>
          <a:lstStyle/>
          <a:p>
            <a:pPr algn="ctr"/>
            <a:r>
              <a:rPr lang="en-US" dirty="0">
                <a:latin typeface="Consolas" panose="020B0609020204030204" pitchFamily="49" charset="0"/>
                <a:cs typeface="Consolas" panose="020B0609020204030204" pitchFamily="49" charset="0"/>
              </a:rPr>
              <a:t>5</a:t>
            </a:r>
          </a:p>
        </p:txBody>
      </p:sp>
      <p:sp>
        <p:nvSpPr>
          <p:cNvPr id="23" name="TextBox 22"/>
          <p:cNvSpPr txBox="1"/>
          <p:nvPr>
            <p:custDataLst>
              <p:tags r:id="rId14"/>
            </p:custDataLst>
          </p:nvPr>
        </p:nvSpPr>
        <p:spPr>
          <a:xfrm>
            <a:off x="8311808" y="1197741"/>
            <a:ext cx="457200" cy="369332"/>
          </a:xfrm>
          <a:prstGeom prst="rect">
            <a:avLst/>
          </a:prstGeom>
          <a:noFill/>
          <a:ln>
            <a:solidFill>
              <a:schemeClr val="tx1"/>
            </a:solidFill>
          </a:ln>
        </p:spPr>
        <p:txBody>
          <a:bodyPr wrap="square" rtlCol="0">
            <a:spAutoFit/>
          </a:bodyPr>
          <a:lstStyle/>
          <a:p>
            <a:pPr algn="ctr"/>
            <a:r>
              <a:rPr lang="en-US" dirty="0">
                <a:latin typeface="Consolas" panose="020B0609020204030204" pitchFamily="49" charset="0"/>
                <a:cs typeface="Consolas" panose="020B0609020204030204" pitchFamily="49" charset="0"/>
              </a:rPr>
              <a:t>3</a:t>
            </a:r>
          </a:p>
        </p:txBody>
      </p:sp>
      <p:sp>
        <p:nvSpPr>
          <p:cNvPr id="24" name="Rectangle 23"/>
          <p:cNvSpPr/>
          <p:nvPr>
            <p:custDataLst>
              <p:tags r:id="rId15"/>
            </p:custDataLst>
          </p:nvPr>
        </p:nvSpPr>
        <p:spPr>
          <a:xfrm>
            <a:off x="6322657" y="773283"/>
            <a:ext cx="1588897" cy="338554"/>
          </a:xfrm>
          <a:prstGeom prst="rect">
            <a:avLst/>
          </a:prstGeom>
        </p:spPr>
        <p:txBody>
          <a:bodyPr wrap="none">
            <a:spAutoFit/>
          </a:bodyPr>
          <a:lstStyle/>
          <a:p>
            <a:r>
              <a:rPr lang="en-US" sz="1600" dirty="0" smtClean="0">
                <a:latin typeface="Consolas" panose="020B0609020204030204" pitchFamily="49" charset="0"/>
              </a:rPr>
              <a:t> </a:t>
            </a:r>
            <a:r>
              <a:rPr lang="en-US" sz="1400" dirty="0" err="1" smtClean="0">
                <a:latin typeface="Consolas" panose="020B0609020204030204" pitchFamily="49" charset="0"/>
              </a:rPr>
              <a:t>myFunction</a:t>
            </a:r>
            <a:r>
              <a:rPr lang="en-US" sz="1400" dirty="0" smtClean="0">
                <a:latin typeface="Consolas" panose="020B0609020204030204" pitchFamily="49" charset="0"/>
              </a:rPr>
              <a:t>() </a:t>
            </a:r>
            <a:endParaRPr lang="en-US" sz="1600" dirty="0">
              <a:latin typeface="Consolas" panose="020B0609020204030204" pitchFamily="49" charset="0"/>
            </a:endParaRPr>
          </a:p>
        </p:txBody>
      </p:sp>
      <p:sp>
        <p:nvSpPr>
          <p:cNvPr id="25" name="TextBox 24"/>
          <p:cNvSpPr txBox="1"/>
          <p:nvPr>
            <p:custDataLst>
              <p:tags r:id="rId16"/>
            </p:custDataLst>
          </p:nvPr>
        </p:nvSpPr>
        <p:spPr>
          <a:xfrm>
            <a:off x="8306552" y="1572920"/>
            <a:ext cx="457200" cy="369332"/>
          </a:xfrm>
          <a:prstGeom prst="rect">
            <a:avLst/>
          </a:prstGeom>
          <a:noFill/>
          <a:ln>
            <a:solidFill>
              <a:schemeClr val="tx1"/>
            </a:solidFill>
          </a:ln>
        </p:spPr>
        <p:txBody>
          <a:bodyPr wrap="square" rtlCol="0">
            <a:spAutoFit/>
          </a:bodyPr>
          <a:lstStyle/>
          <a:p>
            <a:pPr algn="ctr"/>
            <a:endParaRPr lang="en-US" dirty="0"/>
          </a:p>
        </p:txBody>
      </p:sp>
      <p:sp>
        <p:nvSpPr>
          <p:cNvPr id="26" name="Rectangle 25"/>
          <p:cNvSpPr/>
          <p:nvPr>
            <p:custDataLst>
              <p:tags r:id="rId17"/>
            </p:custDataLst>
          </p:nvPr>
        </p:nvSpPr>
        <p:spPr>
          <a:xfrm>
            <a:off x="6920526" y="2238908"/>
            <a:ext cx="1451038" cy="464101"/>
          </a:xfrm>
          <a:prstGeom prst="rect">
            <a:avLst/>
          </a:prstGeom>
        </p:spPr>
        <p:txBody>
          <a:bodyPr wrap="none">
            <a:spAutoFit/>
          </a:bodyPr>
          <a:lstStyle/>
          <a:p>
            <a:pPr>
              <a:lnSpc>
                <a:spcPct val="150000"/>
              </a:lnSpc>
            </a:pPr>
            <a:r>
              <a:rPr lang="en-US" dirty="0"/>
              <a:t>        </a:t>
            </a:r>
            <a:r>
              <a:rPr lang="en-US" sz="1400" dirty="0" err="1" smtClean="0">
                <a:latin typeface="Consolas" panose="020B0609020204030204" pitchFamily="49" charset="0"/>
              </a:rPr>
              <a:t>stackArr</a:t>
            </a:r>
            <a:r>
              <a:rPr lang="en-US" sz="1400" dirty="0">
                <a:latin typeface="Consolas" panose="020B0609020204030204" pitchFamily="49" charset="0"/>
              </a:rPr>
              <a:t>:</a:t>
            </a:r>
          </a:p>
        </p:txBody>
      </p:sp>
      <p:sp>
        <p:nvSpPr>
          <p:cNvPr id="27" name="TextBox 26">
            <a:extLst>
              <a:ext uri="{FF2B5EF4-FFF2-40B4-BE49-F238E27FC236}">
                <a16:creationId xmlns:a16="http://schemas.microsoft.com/office/drawing/2014/main" id="{EEB1999D-C402-E745-BE8D-DBC1073FB935}"/>
              </a:ext>
            </a:extLst>
          </p:cNvPr>
          <p:cNvSpPr txBox="1"/>
          <p:nvPr>
            <p:custDataLst>
              <p:tags r:id="rId18"/>
            </p:custDataLst>
          </p:nvPr>
        </p:nvSpPr>
        <p:spPr>
          <a:xfrm>
            <a:off x="8306552" y="1948073"/>
            <a:ext cx="457200" cy="369332"/>
          </a:xfrm>
          <a:prstGeom prst="rect">
            <a:avLst/>
          </a:prstGeom>
          <a:noFill/>
          <a:ln>
            <a:solidFill>
              <a:schemeClr val="tx1"/>
            </a:solidFill>
          </a:ln>
        </p:spPr>
        <p:txBody>
          <a:bodyPr wrap="square" rtlCol="0">
            <a:spAutoFit/>
          </a:bodyPr>
          <a:lstStyle/>
          <a:p>
            <a:pPr algn="ctr"/>
            <a:endParaRPr lang="en-US" dirty="0"/>
          </a:p>
        </p:txBody>
      </p:sp>
      <p:sp>
        <p:nvSpPr>
          <p:cNvPr id="28" name="TextBox 27">
            <a:extLst>
              <a:ext uri="{FF2B5EF4-FFF2-40B4-BE49-F238E27FC236}">
                <a16:creationId xmlns:a16="http://schemas.microsoft.com/office/drawing/2014/main" id="{F9B070A1-DAAD-674F-966E-924721EF3AAF}"/>
              </a:ext>
            </a:extLst>
          </p:cNvPr>
          <p:cNvSpPr txBox="1"/>
          <p:nvPr>
            <p:custDataLst>
              <p:tags r:id="rId19"/>
            </p:custDataLst>
          </p:nvPr>
        </p:nvSpPr>
        <p:spPr>
          <a:xfrm>
            <a:off x="8306552" y="2324496"/>
            <a:ext cx="457200" cy="369332"/>
          </a:xfrm>
          <a:prstGeom prst="rect">
            <a:avLst/>
          </a:prstGeom>
          <a:noFill/>
          <a:ln>
            <a:solidFill>
              <a:schemeClr val="tx1"/>
            </a:solidFill>
          </a:ln>
        </p:spPr>
        <p:txBody>
          <a:bodyPr wrap="square" rtlCol="0">
            <a:spAutoFit/>
          </a:bodyPr>
          <a:lstStyle/>
          <a:p>
            <a:pPr algn="ctr"/>
            <a:endParaRPr lang="en-US" dirty="0"/>
          </a:p>
        </p:txBody>
      </p:sp>
      <p:sp>
        <p:nvSpPr>
          <p:cNvPr id="29" name="TextBox 28"/>
          <p:cNvSpPr txBox="1"/>
          <p:nvPr>
            <p:custDataLst>
              <p:tags r:id="rId20"/>
            </p:custDataLst>
          </p:nvPr>
        </p:nvSpPr>
        <p:spPr>
          <a:xfrm>
            <a:off x="8302274" y="1578053"/>
            <a:ext cx="457200" cy="369332"/>
          </a:xfrm>
          <a:prstGeom prst="rect">
            <a:avLst/>
          </a:prstGeom>
          <a:noFill/>
          <a:ln>
            <a:noFill/>
          </a:ln>
        </p:spPr>
        <p:txBody>
          <a:bodyPr wrap="square" rtlCol="0">
            <a:spAutoFit/>
          </a:bodyPr>
          <a:lstStyle/>
          <a:p>
            <a:pPr algn="ctr"/>
            <a:r>
              <a:rPr lang="en-US" dirty="0"/>
              <a:t>8</a:t>
            </a:r>
            <a:endParaRPr lang="en-US" dirty="0"/>
          </a:p>
        </p:txBody>
      </p:sp>
      <p:sp>
        <p:nvSpPr>
          <p:cNvPr id="30" name="TextBox 29">
            <a:extLst>
              <a:ext uri="{FF2B5EF4-FFF2-40B4-BE49-F238E27FC236}">
                <a16:creationId xmlns:a16="http://schemas.microsoft.com/office/drawing/2014/main" id="{EEB1999D-C402-E745-BE8D-DBC1073FB935}"/>
              </a:ext>
            </a:extLst>
          </p:cNvPr>
          <p:cNvSpPr txBox="1"/>
          <p:nvPr>
            <p:custDataLst>
              <p:tags r:id="rId21"/>
            </p:custDataLst>
          </p:nvPr>
        </p:nvSpPr>
        <p:spPr>
          <a:xfrm>
            <a:off x="8302274" y="1953206"/>
            <a:ext cx="457200" cy="369332"/>
          </a:xfrm>
          <a:prstGeom prst="rect">
            <a:avLst/>
          </a:prstGeom>
          <a:noFill/>
          <a:ln>
            <a:noFill/>
          </a:ln>
        </p:spPr>
        <p:txBody>
          <a:bodyPr wrap="square" rtlCol="0">
            <a:spAutoFit/>
          </a:bodyPr>
          <a:lstStyle/>
          <a:p>
            <a:pPr algn="ctr"/>
            <a:r>
              <a:rPr lang="en-US" dirty="0" smtClean="0"/>
              <a:t>4</a:t>
            </a:r>
            <a:endParaRPr lang="en-US" dirty="0"/>
          </a:p>
        </p:txBody>
      </p:sp>
      <p:sp>
        <p:nvSpPr>
          <p:cNvPr id="31" name="TextBox 30">
            <a:extLst>
              <a:ext uri="{FF2B5EF4-FFF2-40B4-BE49-F238E27FC236}">
                <a16:creationId xmlns:a16="http://schemas.microsoft.com/office/drawing/2014/main" id="{F9B070A1-DAAD-674F-966E-924721EF3AAF}"/>
              </a:ext>
            </a:extLst>
          </p:cNvPr>
          <p:cNvSpPr txBox="1"/>
          <p:nvPr>
            <p:custDataLst>
              <p:tags r:id="rId22"/>
            </p:custDataLst>
          </p:nvPr>
        </p:nvSpPr>
        <p:spPr>
          <a:xfrm>
            <a:off x="8302274" y="2329629"/>
            <a:ext cx="457200" cy="369332"/>
          </a:xfrm>
          <a:prstGeom prst="rect">
            <a:avLst/>
          </a:prstGeom>
          <a:noFill/>
          <a:ln>
            <a:noFill/>
          </a:ln>
        </p:spPr>
        <p:txBody>
          <a:bodyPr wrap="square" rtlCol="0">
            <a:spAutoFit/>
          </a:bodyPr>
          <a:lstStyle/>
          <a:p>
            <a:pPr algn="ctr"/>
            <a:r>
              <a:rPr lang="en-US" dirty="0"/>
              <a:t>6</a:t>
            </a:r>
            <a:endParaRPr lang="en-US" dirty="0"/>
          </a:p>
        </p:txBody>
      </p:sp>
      <p:sp>
        <p:nvSpPr>
          <p:cNvPr id="32" name="Rectangle 31"/>
          <p:cNvSpPr/>
          <p:nvPr/>
        </p:nvSpPr>
        <p:spPr>
          <a:xfrm>
            <a:off x="8832696" y="2340741"/>
            <a:ext cx="311304" cy="369332"/>
          </a:xfrm>
          <a:prstGeom prst="rect">
            <a:avLst/>
          </a:prstGeom>
        </p:spPr>
        <p:txBody>
          <a:bodyPr wrap="none">
            <a:spAutoFit/>
          </a:bodyPr>
          <a:lstStyle/>
          <a:p>
            <a:r>
              <a:rPr lang="en-US" dirty="0">
                <a:latin typeface="Consolas" panose="020B0609020204030204" pitchFamily="49" charset="0"/>
                <a:cs typeface="Consolas" panose="020B0609020204030204" pitchFamily="49" charset="0"/>
              </a:rPr>
              <a:t>0</a:t>
            </a:r>
            <a:endParaRPr lang="en-US" dirty="0"/>
          </a:p>
        </p:txBody>
      </p:sp>
      <p:sp>
        <p:nvSpPr>
          <p:cNvPr id="33" name="Rectangle 32"/>
          <p:cNvSpPr/>
          <p:nvPr/>
        </p:nvSpPr>
        <p:spPr>
          <a:xfrm>
            <a:off x="8825503" y="1948073"/>
            <a:ext cx="311304" cy="369332"/>
          </a:xfrm>
          <a:prstGeom prst="rect">
            <a:avLst/>
          </a:prstGeom>
        </p:spPr>
        <p:txBody>
          <a:bodyPr wrap="none">
            <a:spAutoFit/>
          </a:bodyPr>
          <a:lstStyle/>
          <a:p>
            <a:r>
              <a:rPr lang="en-US" dirty="0">
                <a:latin typeface="Consolas" panose="020B0609020204030204" pitchFamily="49" charset="0"/>
              </a:rPr>
              <a:t>1</a:t>
            </a:r>
            <a:endParaRPr lang="en-US" dirty="0"/>
          </a:p>
        </p:txBody>
      </p:sp>
      <p:sp>
        <p:nvSpPr>
          <p:cNvPr id="34" name="Rectangle 33"/>
          <p:cNvSpPr/>
          <p:nvPr/>
        </p:nvSpPr>
        <p:spPr>
          <a:xfrm>
            <a:off x="8831383" y="1567073"/>
            <a:ext cx="311304" cy="369332"/>
          </a:xfrm>
          <a:prstGeom prst="rect">
            <a:avLst/>
          </a:prstGeom>
        </p:spPr>
        <p:txBody>
          <a:bodyPr wrap="none">
            <a:spAutoFit/>
          </a:bodyPr>
          <a:lstStyle/>
          <a:p>
            <a:r>
              <a:rPr lang="en-US" dirty="0" smtClean="0">
                <a:latin typeface="Consolas" panose="020B0609020204030204" pitchFamily="49" charset="0"/>
              </a:rPr>
              <a:t>2</a:t>
            </a:r>
            <a:endParaRPr lang="en-US" dirty="0"/>
          </a:p>
        </p:txBody>
      </p:sp>
      <p:sp>
        <p:nvSpPr>
          <p:cNvPr id="16" name="Text Placeholder 4"/>
          <p:cNvSpPr txBox="1">
            <a:spLocks/>
          </p:cNvSpPr>
          <p:nvPr>
            <p:custDataLst>
              <p:tags r:id="rId23"/>
            </p:custDataLst>
          </p:nvPr>
        </p:nvSpPr>
        <p:spPr>
          <a:xfrm>
            <a:off x="5333147" y="293461"/>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Stack:</a:t>
            </a:r>
          </a:p>
        </p:txBody>
      </p:sp>
      <p:sp>
        <p:nvSpPr>
          <p:cNvPr id="17" name="Text Placeholder 4"/>
          <p:cNvSpPr txBox="1">
            <a:spLocks/>
          </p:cNvSpPr>
          <p:nvPr>
            <p:custDataLst>
              <p:tags r:id="rId24"/>
            </p:custDataLst>
          </p:nvPr>
        </p:nvSpPr>
        <p:spPr>
          <a:xfrm>
            <a:off x="5411873" y="3419172"/>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Heap:</a:t>
            </a:r>
          </a:p>
        </p:txBody>
      </p:sp>
    </p:spTree>
    <p:extLst>
      <p:ext uri="{BB962C8B-B14F-4D97-AF65-F5344CB8AC3E}">
        <p14:creationId xmlns:p14="http://schemas.microsoft.com/office/powerpoint/2010/main" val="153928934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31" presetClass="exit" presetSubtype="0" fill="hold" grpId="0" nodeType="clickEffect">
                                  <p:stCondLst>
                                    <p:cond delay="0"/>
                                  </p:stCondLst>
                                  <p:childTnLst>
                                    <p:anim calcmode="lin" valueType="num">
                                      <p:cBhvr>
                                        <p:cTn id="12" dur="1000"/>
                                        <p:tgtEl>
                                          <p:spTgt spid="18"/>
                                        </p:tgtEl>
                                        <p:attrNameLst>
                                          <p:attrName>ppt_w</p:attrName>
                                        </p:attrNameLst>
                                      </p:cBhvr>
                                      <p:tavLst>
                                        <p:tav tm="0">
                                          <p:val>
                                            <p:strVal val="ppt_w"/>
                                          </p:val>
                                        </p:tav>
                                        <p:tav tm="100000">
                                          <p:val>
                                            <p:fltVal val="0"/>
                                          </p:val>
                                        </p:tav>
                                      </p:tavLst>
                                    </p:anim>
                                    <p:anim calcmode="lin" valueType="num">
                                      <p:cBhvr>
                                        <p:cTn id="13" dur="1000"/>
                                        <p:tgtEl>
                                          <p:spTgt spid="18"/>
                                        </p:tgtEl>
                                        <p:attrNameLst>
                                          <p:attrName>ppt_h</p:attrName>
                                        </p:attrNameLst>
                                      </p:cBhvr>
                                      <p:tavLst>
                                        <p:tav tm="0">
                                          <p:val>
                                            <p:strVal val="ppt_h"/>
                                          </p:val>
                                        </p:tav>
                                        <p:tav tm="100000">
                                          <p:val>
                                            <p:fltVal val="0"/>
                                          </p:val>
                                        </p:tav>
                                      </p:tavLst>
                                    </p:anim>
                                    <p:anim calcmode="lin" valueType="num">
                                      <p:cBhvr>
                                        <p:cTn id="14" dur="1000"/>
                                        <p:tgtEl>
                                          <p:spTgt spid="18"/>
                                        </p:tgtEl>
                                        <p:attrNameLst>
                                          <p:attrName>style.rotation</p:attrName>
                                        </p:attrNameLst>
                                      </p:cBhvr>
                                      <p:tavLst>
                                        <p:tav tm="0">
                                          <p:val>
                                            <p:fltVal val="0"/>
                                          </p:val>
                                        </p:tav>
                                        <p:tav tm="100000">
                                          <p:val>
                                            <p:fltVal val="90"/>
                                          </p:val>
                                        </p:tav>
                                      </p:tavLst>
                                    </p:anim>
                                    <p:animEffect transition="out" filter="fade">
                                      <p:cBhvr>
                                        <p:cTn id="15" dur="1000"/>
                                        <p:tgtEl>
                                          <p:spTgt spid="18"/>
                                        </p:tgtEl>
                                      </p:cBhvr>
                                    </p:animEffect>
                                    <p:set>
                                      <p:cBhvr>
                                        <p:cTn id="16" dur="1" fill="hold">
                                          <p:stCondLst>
                                            <p:cond delay="999"/>
                                          </p:stCondLst>
                                        </p:cTn>
                                        <p:tgtEl>
                                          <p:spTgt spid="18"/>
                                        </p:tgtEl>
                                        <p:attrNameLst>
                                          <p:attrName>style.visibility</p:attrName>
                                        </p:attrNameLst>
                                      </p:cBhvr>
                                      <p:to>
                                        <p:strVal val="hidden"/>
                                      </p:to>
                                    </p:set>
                                  </p:childTnLst>
                                </p:cTn>
                              </p:par>
                              <p:par>
                                <p:cTn id="17" presetID="31" presetClass="exit" presetSubtype="0" fill="hold" grpId="0" nodeType="withEffect">
                                  <p:stCondLst>
                                    <p:cond delay="0"/>
                                  </p:stCondLst>
                                  <p:childTnLst>
                                    <p:anim calcmode="lin" valueType="num">
                                      <p:cBhvr>
                                        <p:cTn id="18" dur="1000"/>
                                        <p:tgtEl>
                                          <p:spTgt spid="23"/>
                                        </p:tgtEl>
                                        <p:attrNameLst>
                                          <p:attrName>ppt_w</p:attrName>
                                        </p:attrNameLst>
                                      </p:cBhvr>
                                      <p:tavLst>
                                        <p:tav tm="0">
                                          <p:val>
                                            <p:strVal val="ppt_w"/>
                                          </p:val>
                                        </p:tav>
                                        <p:tav tm="100000">
                                          <p:val>
                                            <p:fltVal val="0"/>
                                          </p:val>
                                        </p:tav>
                                      </p:tavLst>
                                    </p:anim>
                                    <p:anim calcmode="lin" valueType="num">
                                      <p:cBhvr>
                                        <p:cTn id="19" dur="1000"/>
                                        <p:tgtEl>
                                          <p:spTgt spid="23"/>
                                        </p:tgtEl>
                                        <p:attrNameLst>
                                          <p:attrName>ppt_h</p:attrName>
                                        </p:attrNameLst>
                                      </p:cBhvr>
                                      <p:tavLst>
                                        <p:tav tm="0">
                                          <p:val>
                                            <p:strVal val="ppt_h"/>
                                          </p:val>
                                        </p:tav>
                                        <p:tav tm="100000">
                                          <p:val>
                                            <p:fltVal val="0"/>
                                          </p:val>
                                        </p:tav>
                                      </p:tavLst>
                                    </p:anim>
                                    <p:anim calcmode="lin" valueType="num">
                                      <p:cBhvr>
                                        <p:cTn id="20" dur="1000"/>
                                        <p:tgtEl>
                                          <p:spTgt spid="23"/>
                                        </p:tgtEl>
                                        <p:attrNameLst>
                                          <p:attrName>style.rotation</p:attrName>
                                        </p:attrNameLst>
                                      </p:cBhvr>
                                      <p:tavLst>
                                        <p:tav tm="0">
                                          <p:val>
                                            <p:fltVal val="0"/>
                                          </p:val>
                                        </p:tav>
                                        <p:tav tm="100000">
                                          <p:val>
                                            <p:fltVal val="90"/>
                                          </p:val>
                                        </p:tav>
                                      </p:tavLst>
                                    </p:anim>
                                    <p:animEffect transition="out" filter="fade">
                                      <p:cBhvr>
                                        <p:cTn id="21" dur="1000"/>
                                        <p:tgtEl>
                                          <p:spTgt spid="23"/>
                                        </p:tgtEl>
                                      </p:cBhvr>
                                    </p:animEffect>
                                    <p:set>
                                      <p:cBhvr>
                                        <p:cTn id="22" dur="1" fill="hold">
                                          <p:stCondLst>
                                            <p:cond delay="999"/>
                                          </p:stCondLst>
                                        </p:cTn>
                                        <p:tgtEl>
                                          <p:spTgt spid="23"/>
                                        </p:tgtEl>
                                        <p:attrNameLst>
                                          <p:attrName>style.visibility</p:attrName>
                                        </p:attrNameLst>
                                      </p:cBhvr>
                                      <p:to>
                                        <p:strVal val="hidden"/>
                                      </p:to>
                                    </p:set>
                                  </p:childTnLst>
                                </p:cTn>
                              </p:par>
                              <p:par>
                                <p:cTn id="23" presetID="31" presetClass="exit" presetSubtype="0" fill="hold" grpId="0" nodeType="withEffect">
                                  <p:stCondLst>
                                    <p:cond delay="0"/>
                                  </p:stCondLst>
                                  <p:childTnLst>
                                    <p:anim calcmode="lin" valueType="num">
                                      <p:cBhvr>
                                        <p:cTn id="24" dur="1000"/>
                                        <p:tgtEl>
                                          <p:spTgt spid="25"/>
                                        </p:tgtEl>
                                        <p:attrNameLst>
                                          <p:attrName>ppt_w</p:attrName>
                                        </p:attrNameLst>
                                      </p:cBhvr>
                                      <p:tavLst>
                                        <p:tav tm="0">
                                          <p:val>
                                            <p:strVal val="ppt_w"/>
                                          </p:val>
                                        </p:tav>
                                        <p:tav tm="100000">
                                          <p:val>
                                            <p:fltVal val="0"/>
                                          </p:val>
                                        </p:tav>
                                      </p:tavLst>
                                    </p:anim>
                                    <p:anim calcmode="lin" valueType="num">
                                      <p:cBhvr>
                                        <p:cTn id="25" dur="1000"/>
                                        <p:tgtEl>
                                          <p:spTgt spid="25"/>
                                        </p:tgtEl>
                                        <p:attrNameLst>
                                          <p:attrName>ppt_h</p:attrName>
                                        </p:attrNameLst>
                                      </p:cBhvr>
                                      <p:tavLst>
                                        <p:tav tm="0">
                                          <p:val>
                                            <p:strVal val="ppt_h"/>
                                          </p:val>
                                        </p:tav>
                                        <p:tav tm="100000">
                                          <p:val>
                                            <p:fltVal val="0"/>
                                          </p:val>
                                        </p:tav>
                                      </p:tavLst>
                                    </p:anim>
                                    <p:anim calcmode="lin" valueType="num">
                                      <p:cBhvr>
                                        <p:cTn id="26" dur="1000"/>
                                        <p:tgtEl>
                                          <p:spTgt spid="25"/>
                                        </p:tgtEl>
                                        <p:attrNameLst>
                                          <p:attrName>style.rotation</p:attrName>
                                        </p:attrNameLst>
                                      </p:cBhvr>
                                      <p:tavLst>
                                        <p:tav tm="0">
                                          <p:val>
                                            <p:fltVal val="0"/>
                                          </p:val>
                                        </p:tav>
                                        <p:tav tm="100000">
                                          <p:val>
                                            <p:fltVal val="90"/>
                                          </p:val>
                                        </p:tav>
                                      </p:tavLst>
                                    </p:anim>
                                    <p:animEffect transition="out" filter="fade">
                                      <p:cBhvr>
                                        <p:cTn id="27" dur="1000"/>
                                        <p:tgtEl>
                                          <p:spTgt spid="25"/>
                                        </p:tgtEl>
                                      </p:cBhvr>
                                    </p:animEffect>
                                    <p:set>
                                      <p:cBhvr>
                                        <p:cTn id="28" dur="1" fill="hold">
                                          <p:stCondLst>
                                            <p:cond delay="999"/>
                                          </p:stCondLst>
                                        </p:cTn>
                                        <p:tgtEl>
                                          <p:spTgt spid="25"/>
                                        </p:tgtEl>
                                        <p:attrNameLst>
                                          <p:attrName>style.visibility</p:attrName>
                                        </p:attrNameLst>
                                      </p:cBhvr>
                                      <p:to>
                                        <p:strVal val="hidden"/>
                                      </p:to>
                                    </p:set>
                                  </p:childTnLst>
                                </p:cTn>
                              </p:par>
                              <p:par>
                                <p:cTn id="29" presetID="31" presetClass="exit" presetSubtype="0" fill="hold" grpId="0" nodeType="withEffect">
                                  <p:stCondLst>
                                    <p:cond delay="0"/>
                                  </p:stCondLst>
                                  <p:childTnLst>
                                    <p:anim calcmode="lin" valueType="num">
                                      <p:cBhvr>
                                        <p:cTn id="30" dur="1000"/>
                                        <p:tgtEl>
                                          <p:spTgt spid="27"/>
                                        </p:tgtEl>
                                        <p:attrNameLst>
                                          <p:attrName>ppt_w</p:attrName>
                                        </p:attrNameLst>
                                      </p:cBhvr>
                                      <p:tavLst>
                                        <p:tav tm="0">
                                          <p:val>
                                            <p:strVal val="ppt_w"/>
                                          </p:val>
                                        </p:tav>
                                        <p:tav tm="100000">
                                          <p:val>
                                            <p:fltVal val="0"/>
                                          </p:val>
                                        </p:tav>
                                      </p:tavLst>
                                    </p:anim>
                                    <p:anim calcmode="lin" valueType="num">
                                      <p:cBhvr>
                                        <p:cTn id="31" dur="1000"/>
                                        <p:tgtEl>
                                          <p:spTgt spid="27"/>
                                        </p:tgtEl>
                                        <p:attrNameLst>
                                          <p:attrName>ppt_h</p:attrName>
                                        </p:attrNameLst>
                                      </p:cBhvr>
                                      <p:tavLst>
                                        <p:tav tm="0">
                                          <p:val>
                                            <p:strVal val="ppt_h"/>
                                          </p:val>
                                        </p:tav>
                                        <p:tav tm="100000">
                                          <p:val>
                                            <p:fltVal val="0"/>
                                          </p:val>
                                        </p:tav>
                                      </p:tavLst>
                                    </p:anim>
                                    <p:anim calcmode="lin" valueType="num">
                                      <p:cBhvr>
                                        <p:cTn id="32" dur="1000"/>
                                        <p:tgtEl>
                                          <p:spTgt spid="27"/>
                                        </p:tgtEl>
                                        <p:attrNameLst>
                                          <p:attrName>style.rotation</p:attrName>
                                        </p:attrNameLst>
                                      </p:cBhvr>
                                      <p:tavLst>
                                        <p:tav tm="0">
                                          <p:val>
                                            <p:fltVal val="0"/>
                                          </p:val>
                                        </p:tav>
                                        <p:tav tm="100000">
                                          <p:val>
                                            <p:fltVal val="90"/>
                                          </p:val>
                                        </p:tav>
                                      </p:tavLst>
                                    </p:anim>
                                    <p:animEffect transition="out" filter="fade">
                                      <p:cBhvr>
                                        <p:cTn id="33" dur="1000"/>
                                        <p:tgtEl>
                                          <p:spTgt spid="27"/>
                                        </p:tgtEl>
                                      </p:cBhvr>
                                    </p:animEffect>
                                    <p:set>
                                      <p:cBhvr>
                                        <p:cTn id="34" dur="1" fill="hold">
                                          <p:stCondLst>
                                            <p:cond delay="999"/>
                                          </p:stCondLst>
                                        </p:cTn>
                                        <p:tgtEl>
                                          <p:spTgt spid="27"/>
                                        </p:tgtEl>
                                        <p:attrNameLst>
                                          <p:attrName>style.visibility</p:attrName>
                                        </p:attrNameLst>
                                      </p:cBhvr>
                                      <p:to>
                                        <p:strVal val="hidden"/>
                                      </p:to>
                                    </p:set>
                                  </p:childTnLst>
                                </p:cTn>
                              </p:par>
                              <p:par>
                                <p:cTn id="35" presetID="31" presetClass="exit" presetSubtype="0" fill="hold" grpId="0" nodeType="withEffect">
                                  <p:stCondLst>
                                    <p:cond delay="0"/>
                                  </p:stCondLst>
                                  <p:childTnLst>
                                    <p:anim calcmode="lin" valueType="num">
                                      <p:cBhvr>
                                        <p:cTn id="36" dur="1000"/>
                                        <p:tgtEl>
                                          <p:spTgt spid="28"/>
                                        </p:tgtEl>
                                        <p:attrNameLst>
                                          <p:attrName>ppt_w</p:attrName>
                                        </p:attrNameLst>
                                      </p:cBhvr>
                                      <p:tavLst>
                                        <p:tav tm="0">
                                          <p:val>
                                            <p:strVal val="ppt_w"/>
                                          </p:val>
                                        </p:tav>
                                        <p:tav tm="100000">
                                          <p:val>
                                            <p:fltVal val="0"/>
                                          </p:val>
                                        </p:tav>
                                      </p:tavLst>
                                    </p:anim>
                                    <p:anim calcmode="lin" valueType="num">
                                      <p:cBhvr>
                                        <p:cTn id="37" dur="1000"/>
                                        <p:tgtEl>
                                          <p:spTgt spid="28"/>
                                        </p:tgtEl>
                                        <p:attrNameLst>
                                          <p:attrName>ppt_h</p:attrName>
                                        </p:attrNameLst>
                                      </p:cBhvr>
                                      <p:tavLst>
                                        <p:tav tm="0">
                                          <p:val>
                                            <p:strVal val="ppt_h"/>
                                          </p:val>
                                        </p:tav>
                                        <p:tav tm="100000">
                                          <p:val>
                                            <p:fltVal val="0"/>
                                          </p:val>
                                        </p:tav>
                                      </p:tavLst>
                                    </p:anim>
                                    <p:anim calcmode="lin" valueType="num">
                                      <p:cBhvr>
                                        <p:cTn id="38" dur="1000"/>
                                        <p:tgtEl>
                                          <p:spTgt spid="28"/>
                                        </p:tgtEl>
                                        <p:attrNameLst>
                                          <p:attrName>style.rotation</p:attrName>
                                        </p:attrNameLst>
                                      </p:cBhvr>
                                      <p:tavLst>
                                        <p:tav tm="0">
                                          <p:val>
                                            <p:fltVal val="0"/>
                                          </p:val>
                                        </p:tav>
                                        <p:tav tm="100000">
                                          <p:val>
                                            <p:fltVal val="90"/>
                                          </p:val>
                                        </p:tav>
                                      </p:tavLst>
                                    </p:anim>
                                    <p:animEffect transition="out" filter="fade">
                                      <p:cBhvr>
                                        <p:cTn id="39" dur="1000"/>
                                        <p:tgtEl>
                                          <p:spTgt spid="28"/>
                                        </p:tgtEl>
                                      </p:cBhvr>
                                    </p:animEffect>
                                    <p:set>
                                      <p:cBhvr>
                                        <p:cTn id="40" dur="1" fill="hold">
                                          <p:stCondLst>
                                            <p:cond delay="999"/>
                                          </p:stCondLst>
                                        </p:cTn>
                                        <p:tgtEl>
                                          <p:spTgt spid="28"/>
                                        </p:tgtEl>
                                        <p:attrNameLst>
                                          <p:attrName>style.visibility</p:attrName>
                                        </p:attrNameLst>
                                      </p:cBhvr>
                                      <p:to>
                                        <p:strVal val="hidden"/>
                                      </p:to>
                                    </p:set>
                                  </p:childTnLst>
                                </p:cTn>
                              </p:par>
                              <p:par>
                                <p:cTn id="41" presetID="31" presetClass="exit" presetSubtype="0" fill="hold" grpId="0" nodeType="withEffect">
                                  <p:stCondLst>
                                    <p:cond delay="0"/>
                                  </p:stCondLst>
                                  <p:childTnLst>
                                    <p:anim calcmode="lin" valueType="num">
                                      <p:cBhvr>
                                        <p:cTn id="42" dur="1000"/>
                                        <p:tgtEl>
                                          <p:spTgt spid="31"/>
                                        </p:tgtEl>
                                        <p:attrNameLst>
                                          <p:attrName>ppt_w</p:attrName>
                                        </p:attrNameLst>
                                      </p:cBhvr>
                                      <p:tavLst>
                                        <p:tav tm="0">
                                          <p:val>
                                            <p:strVal val="ppt_w"/>
                                          </p:val>
                                        </p:tav>
                                        <p:tav tm="100000">
                                          <p:val>
                                            <p:fltVal val="0"/>
                                          </p:val>
                                        </p:tav>
                                      </p:tavLst>
                                    </p:anim>
                                    <p:anim calcmode="lin" valueType="num">
                                      <p:cBhvr>
                                        <p:cTn id="43" dur="1000"/>
                                        <p:tgtEl>
                                          <p:spTgt spid="31"/>
                                        </p:tgtEl>
                                        <p:attrNameLst>
                                          <p:attrName>ppt_h</p:attrName>
                                        </p:attrNameLst>
                                      </p:cBhvr>
                                      <p:tavLst>
                                        <p:tav tm="0">
                                          <p:val>
                                            <p:strVal val="ppt_h"/>
                                          </p:val>
                                        </p:tav>
                                        <p:tav tm="100000">
                                          <p:val>
                                            <p:fltVal val="0"/>
                                          </p:val>
                                        </p:tav>
                                      </p:tavLst>
                                    </p:anim>
                                    <p:anim calcmode="lin" valueType="num">
                                      <p:cBhvr>
                                        <p:cTn id="44" dur="1000"/>
                                        <p:tgtEl>
                                          <p:spTgt spid="31"/>
                                        </p:tgtEl>
                                        <p:attrNameLst>
                                          <p:attrName>style.rotation</p:attrName>
                                        </p:attrNameLst>
                                      </p:cBhvr>
                                      <p:tavLst>
                                        <p:tav tm="0">
                                          <p:val>
                                            <p:fltVal val="0"/>
                                          </p:val>
                                        </p:tav>
                                        <p:tav tm="100000">
                                          <p:val>
                                            <p:fltVal val="90"/>
                                          </p:val>
                                        </p:tav>
                                      </p:tavLst>
                                    </p:anim>
                                    <p:animEffect transition="out" filter="fade">
                                      <p:cBhvr>
                                        <p:cTn id="45" dur="1000"/>
                                        <p:tgtEl>
                                          <p:spTgt spid="31"/>
                                        </p:tgtEl>
                                      </p:cBhvr>
                                    </p:animEffect>
                                    <p:set>
                                      <p:cBhvr>
                                        <p:cTn id="46" dur="1" fill="hold">
                                          <p:stCondLst>
                                            <p:cond delay="999"/>
                                          </p:stCondLst>
                                        </p:cTn>
                                        <p:tgtEl>
                                          <p:spTgt spid="31"/>
                                        </p:tgtEl>
                                        <p:attrNameLst>
                                          <p:attrName>style.visibility</p:attrName>
                                        </p:attrNameLst>
                                      </p:cBhvr>
                                      <p:to>
                                        <p:strVal val="hidden"/>
                                      </p:to>
                                    </p:set>
                                  </p:childTnLst>
                                </p:cTn>
                              </p:par>
                              <p:par>
                                <p:cTn id="47" presetID="31" presetClass="exit" presetSubtype="0" fill="hold" grpId="0" nodeType="withEffect">
                                  <p:stCondLst>
                                    <p:cond delay="0"/>
                                  </p:stCondLst>
                                  <p:childTnLst>
                                    <p:anim calcmode="lin" valueType="num">
                                      <p:cBhvr>
                                        <p:cTn id="48" dur="1000"/>
                                        <p:tgtEl>
                                          <p:spTgt spid="32"/>
                                        </p:tgtEl>
                                        <p:attrNameLst>
                                          <p:attrName>ppt_w</p:attrName>
                                        </p:attrNameLst>
                                      </p:cBhvr>
                                      <p:tavLst>
                                        <p:tav tm="0">
                                          <p:val>
                                            <p:strVal val="ppt_w"/>
                                          </p:val>
                                        </p:tav>
                                        <p:tav tm="100000">
                                          <p:val>
                                            <p:fltVal val="0"/>
                                          </p:val>
                                        </p:tav>
                                      </p:tavLst>
                                    </p:anim>
                                    <p:anim calcmode="lin" valueType="num">
                                      <p:cBhvr>
                                        <p:cTn id="49" dur="1000"/>
                                        <p:tgtEl>
                                          <p:spTgt spid="32"/>
                                        </p:tgtEl>
                                        <p:attrNameLst>
                                          <p:attrName>ppt_h</p:attrName>
                                        </p:attrNameLst>
                                      </p:cBhvr>
                                      <p:tavLst>
                                        <p:tav tm="0">
                                          <p:val>
                                            <p:strVal val="ppt_h"/>
                                          </p:val>
                                        </p:tav>
                                        <p:tav tm="100000">
                                          <p:val>
                                            <p:fltVal val="0"/>
                                          </p:val>
                                        </p:tav>
                                      </p:tavLst>
                                    </p:anim>
                                    <p:anim calcmode="lin" valueType="num">
                                      <p:cBhvr>
                                        <p:cTn id="50" dur="1000"/>
                                        <p:tgtEl>
                                          <p:spTgt spid="32"/>
                                        </p:tgtEl>
                                        <p:attrNameLst>
                                          <p:attrName>style.rotation</p:attrName>
                                        </p:attrNameLst>
                                      </p:cBhvr>
                                      <p:tavLst>
                                        <p:tav tm="0">
                                          <p:val>
                                            <p:fltVal val="0"/>
                                          </p:val>
                                        </p:tav>
                                        <p:tav tm="100000">
                                          <p:val>
                                            <p:fltVal val="90"/>
                                          </p:val>
                                        </p:tav>
                                      </p:tavLst>
                                    </p:anim>
                                    <p:animEffect transition="out" filter="fade">
                                      <p:cBhvr>
                                        <p:cTn id="51" dur="1000"/>
                                        <p:tgtEl>
                                          <p:spTgt spid="32"/>
                                        </p:tgtEl>
                                      </p:cBhvr>
                                    </p:animEffect>
                                    <p:set>
                                      <p:cBhvr>
                                        <p:cTn id="52" dur="1" fill="hold">
                                          <p:stCondLst>
                                            <p:cond delay="999"/>
                                          </p:stCondLst>
                                        </p:cTn>
                                        <p:tgtEl>
                                          <p:spTgt spid="32"/>
                                        </p:tgtEl>
                                        <p:attrNameLst>
                                          <p:attrName>style.visibility</p:attrName>
                                        </p:attrNameLst>
                                      </p:cBhvr>
                                      <p:to>
                                        <p:strVal val="hidden"/>
                                      </p:to>
                                    </p:set>
                                  </p:childTnLst>
                                </p:cTn>
                              </p:par>
                              <p:par>
                                <p:cTn id="53" presetID="31" presetClass="exit" presetSubtype="0" fill="hold" grpId="0" nodeType="withEffect">
                                  <p:stCondLst>
                                    <p:cond delay="0"/>
                                  </p:stCondLst>
                                  <p:childTnLst>
                                    <p:anim calcmode="lin" valueType="num">
                                      <p:cBhvr>
                                        <p:cTn id="54" dur="1000"/>
                                        <p:tgtEl>
                                          <p:spTgt spid="34"/>
                                        </p:tgtEl>
                                        <p:attrNameLst>
                                          <p:attrName>ppt_w</p:attrName>
                                        </p:attrNameLst>
                                      </p:cBhvr>
                                      <p:tavLst>
                                        <p:tav tm="0">
                                          <p:val>
                                            <p:strVal val="ppt_w"/>
                                          </p:val>
                                        </p:tav>
                                        <p:tav tm="100000">
                                          <p:val>
                                            <p:fltVal val="0"/>
                                          </p:val>
                                        </p:tav>
                                      </p:tavLst>
                                    </p:anim>
                                    <p:anim calcmode="lin" valueType="num">
                                      <p:cBhvr>
                                        <p:cTn id="55" dur="1000"/>
                                        <p:tgtEl>
                                          <p:spTgt spid="34"/>
                                        </p:tgtEl>
                                        <p:attrNameLst>
                                          <p:attrName>ppt_h</p:attrName>
                                        </p:attrNameLst>
                                      </p:cBhvr>
                                      <p:tavLst>
                                        <p:tav tm="0">
                                          <p:val>
                                            <p:strVal val="ppt_h"/>
                                          </p:val>
                                        </p:tav>
                                        <p:tav tm="100000">
                                          <p:val>
                                            <p:fltVal val="0"/>
                                          </p:val>
                                        </p:tav>
                                      </p:tavLst>
                                    </p:anim>
                                    <p:anim calcmode="lin" valueType="num">
                                      <p:cBhvr>
                                        <p:cTn id="56" dur="1000"/>
                                        <p:tgtEl>
                                          <p:spTgt spid="34"/>
                                        </p:tgtEl>
                                        <p:attrNameLst>
                                          <p:attrName>style.rotation</p:attrName>
                                        </p:attrNameLst>
                                      </p:cBhvr>
                                      <p:tavLst>
                                        <p:tav tm="0">
                                          <p:val>
                                            <p:fltVal val="0"/>
                                          </p:val>
                                        </p:tav>
                                        <p:tav tm="100000">
                                          <p:val>
                                            <p:fltVal val="90"/>
                                          </p:val>
                                        </p:tav>
                                      </p:tavLst>
                                    </p:anim>
                                    <p:animEffect transition="out" filter="fade">
                                      <p:cBhvr>
                                        <p:cTn id="57" dur="1000"/>
                                        <p:tgtEl>
                                          <p:spTgt spid="34"/>
                                        </p:tgtEl>
                                      </p:cBhvr>
                                    </p:animEffect>
                                    <p:set>
                                      <p:cBhvr>
                                        <p:cTn id="58" dur="1" fill="hold">
                                          <p:stCondLst>
                                            <p:cond delay="999"/>
                                          </p:stCondLst>
                                        </p:cTn>
                                        <p:tgtEl>
                                          <p:spTgt spid="34"/>
                                        </p:tgtEl>
                                        <p:attrNameLst>
                                          <p:attrName>style.visibility</p:attrName>
                                        </p:attrNameLst>
                                      </p:cBhvr>
                                      <p:to>
                                        <p:strVal val="hidden"/>
                                      </p:to>
                                    </p:set>
                                  </p:childTnLst>
                                </p:cTn>
                              </p:par>
                              <p:par>
                                <p:cTn id="59" presetID="31" presetClass="exit" presetSubtype="0" fill="hold" grpId="0" nodeType="withEffect">
                                  <p:stCondLst>
                                    <p:cond delay="0"/>
                                  </p:stCondLst>
                                  <p:childTnLst>
                                    <p:anim calcmode="lin" valueType="num">
                                      <p:cBhvr>
                                        <p:cTn id="60" dur="1000"/>
                                        <p:tgtEl>
                                          <p:spTgt spid="33"/>
                                        </p:tgtEl>
                                        <p:attrNameLst>
                                          <p:attrName>ppt_w</p:attrName>
                                        </p:attrNameLst>
                                      </p:cBhvr>
                                      <p:tavLst>
                                        <p:tav tm="0">
                                          <p:val>
                                            <p:strVal val="ppt_w"/>
                                          </p:val>
                                        </p:tav>
                                        <p:tav tm="100000">
                                          <p:val>
                                            <p:fltVal val="0"/>
                                          </p:val>
                                        </p:tav>
                                      </p:tavLst>
                                    </p:anim>
                                    <p:anim calcmode="lin" valueType="num">
                                      <p:cBhvr>
                                        <p:cTn id="61" dur="1000"/>
                                        <p:tgtEl>
                                          <p:spTgt spid="33"/>
                                        </p:tgtEl>
                                        <p:attrNameLst>
                                          <p:attrName>ppt_h</p:attrName>
                                        </p:attrNameLst>
                                      </p:cBhvr>
                                      <p:tavLst>
                                        <p:tav tm="0">
                                          <p:val>
                                            <p:strVal val="ppt_h"/>
                                          </p:val>
                                        </p:tav>
                                        <p:tav tm="100000">
                                          <p:val>
                                            <p:fltVal val="0"/>
                                          </p:val>
                                        </p:tav>
                                      </p:tavLst>
                                    </p:anim>
                                    <p:anim calcmode="lin" valueType="num">
                                      <p:cBhvr>
                                        <p:cTn id="62" dur="1000"/>
                                        <p:tgtEl>
                                          <p:spTgt spid="33"/>
                                        </p:tgtEl>
                                        <p:attrNameLst>
                                          <p:attrName>style.rotation</p:attrName>
                                        </p:attrNameLst>
                                      </p:cBhvr>
                                      <p:tavLst>
                                        <p:tav tm="0">
                                          <p:val>
                                            <p:fltVal val="0"/>
                                          </p:val>
                                        </p:tav>
                                        <p:tav tm="100000">
                                          <p:val>
                                            <p:fltVal val="90"/>
                                          </p:val>
                                        </p:tav>
                                      </p:tavLst>
                                    </p:anim>
                                    <p:animEffect transition="out" filter="fade">
                                      <p:cBhvr>
                                        <p:cTn id="63" dur="1000"/>
                                        <p:tgtEl>
                                          <p:spTgt spid="33"/>
                                        </p:tgtEl>
                                      </p:cBhvr>
                                    </p:animEffect>
                                    <p:set>
                                      <p:cBhvr>
                                        <p:cTn id="64" dur="1" fill="hold">
                                          <p:stCondLst>
                                            <p:cond delay="999"/>
                                          </p:stCondLst>
                                        </p:cTn>
                                        <p:tgtEl>
                                          <p:spTgt spid="33"/>
                                        </p:tgtEl>
                                        <p:attrNameLst>
                                          <p:attrName>style.visibility</p:attrName>
                                        </p:attrNameLst>
                                      </p:cBhvr>
                                      <p:to>
                                        <p:strVal val="hidden"/>
                                      </p:to>
                                    </p:set>
                                  </p:childTnLst>
                                </p:cTn>
                              </p:par>
                              <p:par>
                                <p:cTn id="65" presetID="31" presetClass="exit" presetSubtype="0" fill="hold" grpId="0" nodeType="withEffect">
                                  <p:stCondLst>
                                    <p:cond delay="0"/>
                                  </p:stCondLst>
                                  <p:childTnLst>
                                    <p:anim calcmode="lin" valueType="num">
                                      <p:cBhvr>
                                        <p:cTn id="66" dur="1000"/>
                                        <p:tgtEl>
                                          <p:spTgt spid="30"/>
                                        </p:tgtEl>
                                        <p:attrNameLst>
                                          <p:attrName>ppt_w</p:attrName>
                                        </p:attrNameLst>
                                      </p:cBhvr>
                                      <p:tavLst>
                                        <p:tav tm="0">
                                          <p:val>
                                            <p:strVal val="ppt_w"/>
                                          </p:val>
                                        </p:tav>
                                        <p:tav tm="100000">
                                          <p:val>
                                            <p:fltVal val="0"/>
                                          </p:val>
                                        </p:tav>
                                      </p:tavLst>
                                    </p:anim>
                                    <p:anim calcmode="lin" valueType="num">
                                      <p:cBhvr>
                                        <p:cTn id="67" dur="1000"/>
                                        <p:tgtEl>
                                          <p:spTgt spid="30"/>
                                        </p:tgtEl>
                                        <p:attrNameLst>
                                          <p:attrName>ppt_h</p:attrName>
                                        </p:attrNameLst>
                                      </p:cBhvr>
                                      <p:tavLst>
                                        <p:tav tm="0">
                                          <p:val>
                                            <p:strVal val="ppt_h"/>
                                          </p:val>
                                        </p:tav>
                                        <p:tav tm="100000">
                                          <p:val>
                                            <p:fltVal val="0"/>
                                          </p:val>
                                        </p:tav>
                                      </p:tavLst>
                                    </p:anim>
                                    <p:anim calcmode="lin" valueType="num">
                                      <p:cBhvr>
                                        <p:cTn id="68" dur="1000"/>
                                        <p:tgtEl>
                                          <p:spTgt spid="30"/>
                                        </p:tgtEl>
                                        <p:attrNameLst>
                                          <p:attrName>style.rotation</p:attrName>
                                        </p:attrNameLst>
                                      </p:cBhvr>
                                      <p:tavLst>
                                        <p:tav tm="0">
                                          <p:val>
                                            <p:fltVal val="0"/>
                                          </p:val>
                                        </p:tav>
                                        <p:tav tm="100000">
                                          <p:val>
                                            <p:fltVal val="90"/>
                                          </p:val>
                                        </p:tav>
                                      </p:tavLst>
                                    </p:anim>
                                    <p:animEffect transition="out" filter="fade">
                                      <p:cBhvr>
                                        <p:cTn id="69" dur="1000"/>
                                        <p:tgtEl>
                                          <p:spTgt spid="30"/>
                                        </p:tgtEl>
                                      </p:cBhvr>
                                    </p:animEffect>
                                    <p:set>
                                      <p:cBhvr>
                                        <p:cTn id="70" dur="1" fill="hold">
                                          <p:stCondLst>
                                            <p:cond delay="999"/>
                                          </p:stCondLst>
                                        </p:cTn>
                                        <p:tgtEl>
                                          <p:spTgt spid="30"/>
                                        </p:tgtEl>
                                        <p:attrNameLst>
                                          <p:attrName>style.visibility</p:attrName>
                                        </p:attrNameLst>
                                      </p:cBhvr>
                                      <p:to>
                                        <p:strVal val="hidden"/>
                                      </p:to>
                                    </p:set>
                                  </p:childTnLst>
                                </p:cTn>
                              </p:par>
                              <p:par>
                                <p:cTn id="71" presetID="31" presetClass="exit" presetSubtype="0" fill="hold" grpId="0" nodeType="withEffect">
                                  <p:stCondLst>
                                    <p:cond delay="0"/>
                                  </p:stCondLst>
                                  <p:childTnLst>
                                    <p:anim calcmode="lin" valueType="num">
                                      <p:cBhvr>
                                        <p:cTn id="72" dur="1000"/>
                                        <p:tgtEl>
                                          <p:spTgt spid="29"/>
                                        </p:tgtEl>
                                        <p:attrNameLst>
                                          <p:attrName>ppt_w</p:attrName>
                                        </p:attrNameLst>
                                      </p:cBhvr>
                                      <p:tavLst>
                                        <p:tav tm="0">
                                          <p:val>
                                            <p:strVal val="ppt_w"/>
                                          </p:val>
                                        </p:tav>
                                        <p:tav tm="100000">
                                          <p:val>
                                            <p:fltVal val="0"/>
                                          </p:val>
                                        </p:tav>
                                      </p:tavLst>
                                    </p:anim>
                                    <p:anim calcmode="lin" valueType="num">
                                      <p:cBhvr>
                                        <p:cTn id="73" dur="1000"/>
                                        <p:tgtEl>
                                          <p:spTgt spid="29"/>
                                        </p:tgtEl>
                                        <p:attrNameLst>
                                          <p:attrName>ppt_h</p:attrName>
                                        </p:attrNameLst>
                                      </p:cBhvr>
                                      <p:tavLst>
                                        <p:tav tm="0">
                                          <p:val>
                                            <p:strVal val="ppt_h"/>
                                          </p:val>
                                        </p:tav>
                                        <p:tav tm="100000">
                                          <p:val>
                                            <p:fltVal val="0"/>
                                          </p:val>
                                        </p:tav>
                                      </p:tavLst>
                                    </p:anim>
                                    <p:anim calcmode="lin" valueType="num">
                                      <p:cBhvr>
                                        <p:cTn id="74" dur="1000"/>
                                        <p:tgtEl>
                                          <p:spTgt spid="29"/>
                                        </p:tgtEl>
                                        <p:attrNameLst>
                                          <p:attrName>style.rotation</p:attrName>
                                        </p:attrNameLst>
                                      </p:cBhvr>
                                      <p:tavLst>
                                        <p:tav tm="0">
                                          <p:val>
                                            <p:fltVal val="0"/>
                                          </p:val>
                                        </p:tav>
                                        <p:tav tm="100000">
                                          <p:val>
                                            <p:fltVal val="90"/>
                                          </p:val>
                                        </p:tav>
                                      </p:tavLst>
                                    </p:anim>
                                    <p:animEffect transition="out" filter="fade">
                                      <p:cBhvr>
                                        <p:cTn id="75" dur="1000"/>
                                        <p:tgtEl>
                                          <p:spTgt spid="29"/>
                                        </p:tgtEl>
                                      </p:cBhvr>
                                    </p:animEffect>
                                    <p:set>
                                      <p:cBhvr>
                                        <p:cTn id="76" dur="1" fill="hold">
                                          <p:stCondLst>
                                            <p:cond delay="999"/>
                                          </p:stCondLst>
                                        </p:cTn>
                                        <p:tgtEl>
                                          <p:spTgt spid="29"/>
                                        </p:tgtEl>
                                        <p:attrNameLst>
                                          <p:attrName>style.visibility</p:attrName>
                                        </p:attrNameLst>
                                      </p:cBhvr>
                                      <p:to>
                                        <p:strVal val="hidden"/>
                                      </p:to>
                                    </p:set>
                                  </p:childTnLst>
                                </p:cTn>
                              </p:par>
                              <p:par>
                                <p:cTn id="77" presetID="31" presetClass="exit" presetSubtype="0" fill="hold" grpId="0" nodeType="withEffect">
                                  <p:stCondLst>
                                    <p:cond delay="0"/>
                                  </p:stCondLst>
                                  <p:childTnLst>
                                    <p:anim calcmode="lin" valueType="num">
                                      <p:cBhvr>
                                        <p:cTn id="78" dur="1000"/>
                                        <p:tgtEl>
                                          <p:spTgt spid="15"/>
                                        </p:tgtEl>
                                        <p:attrNameLst>
                                          <p:attrName>ppt_w</p:attrName>
                                        </p:attrNameLst>
                                      </p:cBhvr>
                                      <p:tavLst>
                                        <p:tav tm="0">
                                          <p:val>
                                            <p:strVal val="ppt_w"/>
                                          </p:val>
                                        </p:tav>
                                        <p:tav tm="100000">
                                          <p:val>
                                            <p:fltVal val="0"/>
                                          </p:val>
                                        </p:tav>
                                      </p:tavLst>
                                    </p:anim>
                                    <p:anim calcmode="lin" valueType="num">
                                      <p:cBhvr>
                                        <p:cTn id="79" dur="1000"/>
                                        <p:tgtEl>
                                          <p:spTgt spid="15"/>
                                        </p:tgtEl>
                                        <p:attrNameLst>
                                          <p:attrName>ppt_h</p:attrName>
                                        </p:attrNameLst>
                                      </p:cBhvr>
                                      <p:tavLst>
                                        <p:tav tm="0">
                                          <p:val>
                                            <p:strVal val="ppt_h"/>
                                          </p:val>
                                        </p:tav>
                                        <p:tav tm="100000">
                                          <p:val>
                                            <p:fltVal val="0"/>
                                          </p:val>
                                        </p:tav>
                                      </p:tavLst>
                                    </p:anim>
                                    <p:anim calcmode="lin" valueType="num">
                                      <p:cBhvr>
                                        <p:cTn id="80" dur="1000"/>
                                        <p:tgtEl>
                                          <p:spTgt spid="15"/>
                                        </p:tgtEl>
                                        <p:attrNameLst>
                                          <p:attrName>style.rotation</p:attrName>
                                        </p:attrNameLst>
                                      </p:cBhvr>
                                      <p:tavLst>
                                        <p:tav tm="0">
                                          <p:val>
                                            <p:fltVal val="0"/>
                                          </p:val>
                                        </p:tav>
                                        <p:tav tm="100000">
                                          <p:val>
                                            <p:fltVal val="90"/>
                                          </p:val>
                                        </p:tav>
                                      </p:tavLst>
                                    </p:anim>
                                    <p:animEffect transition="out" filter="fade">
                                      <p:cBhvr>
                                        <p:cTn id="81" dur="1000"/>
                                        <p:tgtEl>
                                          <p:spTgt spid="15"/>
                                        </p:tgtEl>
                                      </p:cBhvr>
                                    </p:animEffect>
                                    <p:set>
                                      <p:cBhvr>
                                        <p:cTn id="82" dur="1" fill="hold">
                                          <p:stCondLst>
                                            <p:cond delay="999"/>
                                          </p:stCondLst>
                                        </p:cTn>
                                        <p:tgtEl>
                                          <p:spTgt spid="15"/>
                                        </p:tgtEl>
                                        <p:attrNameLst>
                                          <p:attrName>style.visibility</p:attrName>
                                        </p:attrNameLst>
                                      </p:cBhvr>
                                      <p:to>
                                        <p:strVal val="hidden"/>
                                      </p:to>
                                    </p:set>
                                  </p:childTnLst>
                                </p:cTn>
                              </p:par>
                              <p:par>
                                <p:cTn id="83" presetID="31" presetClass="exit" presetSubtype="0" fill="hold" grpId="0" nodeType="withEffect">
                                  <p:stCondLst>
                                    <p:cond delay="0"/>
                                  </p:stCondLst>
                                  <p:childTnLst>
                                    <p:anim calcmode="lin" valueType="num">
                                      <p:cBhvr>
                                        <p:cTn id="84" dur="1000"/>
                                        <p:tgtEl>
                                          <p:spTgt spid="24"/>
                                        </p:tgtEl>
                                        <p:attrNameLst>
                                          <p:attrName>ppt_w</p:attrName>
                                        </p:attrNameLst>
                                      </p:cBhvr>
                                      <p:tavLst>
                                        <p:tav tm="0">
                                          <p:val>
                                            <p:strVal val="ppt_w"/>
                                          </p:val>
                                        </p:tav>
                                        <p:tav tm="100000">
                                          <p:val>
                                            <p:fltVal val="0"/>
                                          </p:val>
                                        </p:tav>
                                      </p:tavLst>
                                    </p:anim>
                                    <p:anim calcmode="lin" valueType="num">
                                      <p:cBhvr>
                                        <p:cTn id="85" dur="1000"/>
                                        <p:tgtEl>
                                          <p:spTgt spid="24"/>
                                        </p:tgtEl>
                                        <p:attrNameLst>
                                          <p:attrName>ppt_h</p:attrName>
                                        </p:attrNameLst>
                                      </p:cBhvr>
                                      <p:tavLst>
                                        <p:tav tm="0">
                                          <p:val>
                                            <p:strVal val="ppt_h"/>
                                          </p:val>
                                        </p:tav>
                                        <p:tav tm="100000">
                                          <p:val>
                                            <p:fltVal val="0"/>
                                          </p:val>
                                        </p:tav>
                                      </p:tavLst>
                                    </p:anim>
                                    <p:anim calcmode="lin" valueType="num">
                                      <p:cBhvr>
                                        <p:cTn id="86" dur="1000"/>
                                        <p:tgtEl>
                                          <p:spTgt spid="24"/>
                                        </p:tgtEl>
                                        <p:attrNameLst>
                                          <p:attrName>style.rotation</p:attrName>
                                        </p:attrNameLst>
                                      </p:cBhvr>
                                      <p:tavLst>
                                        <p:tav tm="0">
                                          <p:val>
                                            <p:fltVal val="0"/>
                                          </p:val>
                                        </p:tav>
                                        <p:tav tm="100000">
                                          <p:val>
                                            <p:fltVal val="90"/>
                                          </p:val>
                                        </p:tav>
                                      </p:tavLst>
                                    </p:anim>
                                    <p:animEffect transition="out" filter="fade">
                                      <p:cBhvr>
                                        <p:cTn id="87" dur="1000"/>
                                        <p:tgtEl>
                                          <p:spTgt spid="24"/>
                                        </p:tgtEl>
                                      </p:cBhvr>
                                    </p:animEffect>
                                    <p:set>
                                      <p:cBhvr>
                                        <p:cTn id="88" dur="1" fill="hold">
                                          <p:stCondLst>
                                            <p:cond delay="999"/>
                                          </p:stCondLst>
                                        </p:cTn>
                                        <p:tgtEl>
                                          <p:spTgt spid="24"/>
                                        </p:tgtEl>
                                        <p:attrNameLst>
                                          <p:attrName>style.visibility</p:attrName>
                                        </p:attrNameLst>
                                      </p:cBhvr>
                                      <p:to>
                                        <p:strVal val="hidden"/>
                                      </p:to>
                                    </p:set>
                                  </p:childTnLst>
                                </p:cTn>
                              </p:par>
                              <p:par>
                                <p:cTn id="89" presetID="31" presetClass="exit" presetSubtype="0" fill="hold" grpId="0" nodeType="withEffect">
                                  <p:stCondLst>
                                    <p:cond delay="0"/>
                                  </p:stCondLst>
                                  <p:childTnLst>
                                    <p:anim calcmode="lin" valueType="num">
                                      <p:cBhvr>
                                        <p:cTn id="90" dur="1000"/>
                                        <p:tgtEl>
                                          <p:spTgt spid="26"/>
                                        </p:tgtEl>
                                        <p:attrNameLst>
                                          <p:attrName>ppt_w</p:attrName>
                                        </p:attrNameLst>
                                      </p:cBhvr>
                                      <p:tavLst>
                                        <p:tav tm="0">
                                          <p:val>
                                            <p:strVal val="ppt_w"/>
                                          </p:val>
                                        </p:tav>
                                        <p:tav tm="100000">
                                          <p:val>
                                            <p:fltVal val="0"/>
                                          </p:val>
                                        </p:tav>
                                      </p:tavLst>
                                    </p:anim>
                                    <p:anim calcmode="lin" valueType="num">
                                      <p:cBhvr>
                                        <p:cTn id="91" dur="1000"/>
                                        <p:tgtEl>
                                          <p:spTgt spid="26"/>
                                        </p:tgtEl>
                                        <p:attrNameLst>
                                          <p:attrName>ppt_h</p:attrName>
                                        </p:attrNameLst>
                                      </p:cBhvr>
                                      <p:tavLst>
                                        <p:tav tm="0">
                                          <p:val>
                                            <p:strVal val="ppt_h"/>
                                          </p:val>
                                        </p:tav>
                                        <p:tav tm="100000">
                                          <p:val>
                                            <p:fltVal val="0"/>
                                          </p:val>
                                        </p:tav>
                                      </p:tavLst>
                                    </p:anim>
                                    <p:anim calcmode="lin" valueType="num">
                                      <p:cBhvr>
                                        <p:cTn id="92" dur="1000"/>
                                        <p:tgtEl>
                                          <p:spTgt spid="26"/>
                                        </p:tgtEl>
                                        <p:attrNameLst>
                                          <p:attrName>style.rotation</p:attrName>
                                        </p:attrNameLst>
                                      </p:cBhvr>
                                      <p:tavLst>
                                        <p:tav tm="0">
                                          <p:val>
                                            <p:fltVal val="0"/>
                                          </p:val>
                                        </p:tav>
                                        <p:tav tm="100000">
                                          <p:val>
                                            <p:fltVal val="90"/>
                                          </p:val>
                                        </p:tav>
                                      </p:tavLst>
                                    </p:anim>
                                    <p:animEffect transition="out" filter="fade">
                                      <p:cBhvr>
                                        <p:cTn id="93" dur="1000"/>
                                        <p:tgtEl>
                                          <p:spTgt spid="26"/>
                                        </p:tgtEl>
                                      </p:cBhvr>
                                    </p:animEffect>
                                    <p:set>
                                      <p:cBhvr>
                                        <p:cTn id="94" dur="1" fill="hold">
                                          <p:stCondLst>
                                            <p:cond delay="999"/>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2" grpId="0"/>
      <p:bldP spid="15" grpId="0" animBg="1"/>
      <p:bldP spid="18" grpId="0" animBg="1"/>
      <p:bldP spid="23" grpId="0" animBg="1"/>
      <p:bldP spid="24" grpId="0"/>
      <p:bldP spid="25" grpId="0" animBg="1"/>
      <p:bldP spid="26" grpId="0"/>
      <p:bldP spid="27" grpId="0" animBg="1"/>
      <p:bldP spid="28" grpId="0" animBg="1"/>
      <p:bldP spid="29" grpId="0"/>
      <p:bldP spid="30" grpId="0"/>
      <p:bldP spid="31" grpId="0"/>
      <p:bldP spid="32" grpId="0"/>
      <p:bldP spid="33" grpId="0"/>
      <p:bldP spid="3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6" name="Rectangle 2"/>
          <p:cNvSpPr>
            <a:spLocks noGrp="1" noChangeArrowheads="1"/>
          </p:cNvSpPr>
          <p:nvPr>
            <p:ph type="title"/>
          </p:nvPr>
        </p:nvSpPr>
        <p:spPr>
          <a:xfrm>
            <a:off x="948776" y="124960"/>
            <a:ext cx="7707862" cy="488024"/>
          </a:xfrm>
        </p:spPr>
        <p:txBody>
          <a:bodyPr/>
          <a:lstStyle/>
          <a:p>
            <a:r>
              <a:rPr lang="en-US" altLang="en-US" dirty="0" smtClean="0"/>
              <a:t>A second kind </a:t>
            </a:r>
            <a:r>
              <a:rPr lang="en-US" altLang="en-US" dirty="0"/>
              <a:t>of </a:t>
            </a:r>
            <a:r>
              <a:rPr lang="en-US" altLang="en-US" dirty="0" smtClean="0"/>
              <a:t>array </a:t>
            </a:r>
            <a:r>
              <a:rPr lang="en-US" altLang="en-US" dirty="0"/>
              <a:t>in C/C++</a:t>
            </a:r>
          </a:p>
        </p:txBody>
      </p:sp>
      <p:sp>
        <p:nvSpPr>
          <p:cNvPr id="507907" name="Rectangle 3"/>
          <p:cNvSpPr>
            <a:spLocks noGrp="1" noChangeArrowheads="1"/>
          </p:cNvSpPr>
          <p:nvPr>
            <p:ph type="body" idx="10"/>
          </p:nvPr>
        </p:nvSpPr>
        <p:spPr>
          <a:xfrm>
            <a:off x="955675" y="788728"/>
            <a:ext cx="7700963" cy="4228507"/>
          </a:xfrm>
        </p:spPr>
        <p:txBody>
          <a:bodyPr>
            <a:normAutofit fontScale="92500" lnSpcReduction="20000"/>
          </a:bodyPr>
          <a:lstStyle/>
          <a:p>
            <a:r>
              <a:rPr lang="en-US" altLang="en-US" dirty="0">
                <a:latin typeface="Consolas" panose="020B0609020204030204" pitchFamily="49" charset="0"/>
              </a:rPr>
              <a:t>type name[length];</a:t>
            </a:r>
          </a:p>
          <a:p>
            <a:endParaRPr lang="en-US" altLang="en-US" dirty="0"/>
          </a:p>
          <a:p>
            <a:pPr lvl="2"/>
            <a:r>
              <a:rPr lang="en-US" altLang="en-US" b="1" dirty="0" smtClean="0">
                <a:solidFill>
                  <a:schemeClr val="bg2"/>
                </a:solidFill>
              </a:rPr>
              <a:t>Basic array (AKA statically allocated or stack allocated)</a:t>
            </a:r>
          </a:p>
          <a:p>
            <a:pPr lvl="2"/>
            <a:r>
              <a:rPr lang="en-US" altLang="en-US" dirty="0" smtClean="0"/>
              <a:t>Stored in the stack frame alongside other local variables</a:t>
            </a:r>
            <a:endParaRPr lang="en-US" altLang="en-US" dirty="0"/>
          </a:p>
          <a:p>
            <a:pPr lvl="2"/>
            <a:endParaRPr lang="en-US" altLang="en-US" dirty="0"/>
          </a:p>
          <a:p>
            <a:pPr marL="344488" lvl="2" indent="0">
              <a:buNone/>
            </a:pPr>
            <a:r>
              <a:rPr lang="en-US" altLang="en-US" dirty="0"/>
              <a:t>	Example:     </a:t>
            </a:r>
            <a:r>
              <a:rPr lang="en-US" altLang="en-US" dirty="0" err="1">
                <a:latin typeface="Consolas" panose="020B0609020204030204" pitchFamily="49" charset="0"/>
              </a:rPr>
              <a:t>int</a:t>
            </a:r>
            <a:r>
              <a:rPr lang="en-US" altLang="en-US" dirty="0">
                <a:latin typeface="Consolas" panose="020B0609020204030204" pitchFamily="49" charset="0"/>
              </a:rPr>
              <a:t> </a:t>
            </a:r>
            <a:r>
              <a:rPr lang="en-US" altLang="en-US" dirty="0" err="1">
                <a:latin typeface="Consolas" panose="020B0609020204030204" pitchFamily="49" charset="0"/>
              </a:rPr>
              <a:t>homeworkGrades</a:t>
            </a:r>
            <a:r>
              <a:rPr lang="en-US" altLang="en-US" dirty="0">
                <a:latin typeface="Consolas" panose="020B0609020204030204" pitchFamily="49" charset="0"/>
              </a:rPr>
              <a:t>[7];</a:t>
            </a:r>
          </a:p>
          <a:p>
            <a:endParaRPr lang="en-US" altLang="en-US" dirty="0"/>
          </a:p>
          <a:p>
            <a:endParaRPr lang="en-US" altLang="en-US" dirty="0">
              <a:latin typeface="Consolas" panose="020B0609020204030204" pitchFamily="49" charset="0"/>
            </a:endParaRPr>
          </a:p>
          <a:p>
            <a:r>
              <a:rPr lang="en-US" altLang="en-US" dirty="0" smtClean="0">
                <a:latin typeface="Consolas" panose="020B0609020204030204" pitchFamily="49" charset="0"/>
              </a:rPr>
              <a:t>type</a:t>
            </a:r>
            <a:r>
              <a:rPr lang="en-US" altLang="en-US" dirty="0">
                <a:latin typeface="Consolas" panose="020B0609020204030204" pitchFamily="49" charset="0"/>
              </a:rPr>
              <a:t>* name = new type[length];</a:t>
            </a:r>
          </a:p>
          <a:p>
            <a:endParaRPr lang="en-US" altLang="en-US" dirty="0"/>
          </a:p>
          <a:p>
            <a:pPr lvl="2"/>
            <a:r>
              <a:rPr lang="en-US" altLang="en-US" b="1" dirty="0" smtClean="0">
                <a:solidFill>
                  <a:schemeClr val="bg2"/>
                </a:solidFill>
              </a:rPr>
              <a:t>Dynamically allocated array </a:t>
            </a:r>
            <a:r>
              <a:rPr lang="en-US" altLang="en-US" b="1" dirty="0">
                <a:solidFill>
                  <a:schemeClr val="bg2"/>
                </a:solidFill>
              </a:rPr>
              <a:t>(AKA </a:t>
            </a:r>
            <a:r>
              <a:rPr lang="en-US" altLang="en-US" b="1" dirty="0" smtClean="0">
                <a:solidFill>
                  <a:schemeClr val="bg2"/>
                </a:solidFill>
              </a:rPr>
              <a:t>heap allocated)</a:t>
            </a:r>
            <a:endParaRPr lang="en-US" altLang="en-US" dirty="0"/>
          </a:p>
          <a:p>
            <a:pPr lvl="2"/>
            <a:r>
              <a:rPr lang="en-US" altLang="en-US" dirty="0"/>
              <a:t>The variable that refers to the array is called a </a:t>
            </a:r>
            <a:r>
              <a:rPr lang="en-US" altLang="en-US" dirty="0" smtClean="0"/>
              <a:t>pointer, and it is on the stack</a:t>
            </a:r>
            <a:endParaRPr lang="en-US" altLang="en-US" dirty="0"/>
          </a:p>
          <a:p>
            <a:pPr lvl="2"/>
            <a:r>
              <a:rPr lang="en-US" altLang="en-US" dirty="0" smtClean="0"/>
              <a:t>But the actual array is stored in the heap!</a:t>
            </a:r>
            <a:endParaRPr lang="en-US" altLang="en-US" dirty="0"/>
          </a:p>
          <a:p>
            <a:pPr lvl="2"/>
            <a:endParaRPr lang="en-US" altLang="en-US" dirty="0"/>
          </a:p>
          <a:p>
            <a:pPr marL="344488" lvl="2" indent="0">
              <a:buNone/>
            </a:pPr>
            <a:r>
              <a:rPr lang="en-US" altLang="en-US" dirty="0"/>
              <a:t>	Example:     </a:t>
            </a:r>
            <a:r>
              <a:rPr lang="en-US" altLang="en-US" dirty="0" err="1">
                <a:latin typeface="Consolas" panose="020B0609020204030204" pitchFamily="49" charset="0"/>
              </a:rPr>
              <a:t>int</a:t>
            </a:r>
            <a:r>
              <a:rPr lang="en-US" altLang="en-US" dirty="0">
                <a:latin typeface="Consolas" panose="020B0609020204030204" pitchFamily="49" charset="0"/>
              </a:rPr>
              <a:t>* </a:t>
            </a:r>
            <a:r>
              <a:rPr lang="en-US" altLang="en-US" dirty="0" err="1">
                <a:latin typeface="Consolas" panose="020B0609020204030204" pitchFamily="49" charset="0"/>
              </a:rPr>
              <a:t>homeworkGrades</a:t>
            </a:r>
            <a:r>
              <a:rPr lang="en-US" altLang="en-US" dirty="0">
                <a:latin typeface="Consolas" panose="020B0609020204030204" pitchFamily="49" charset="0"/>
              </a:rPr>
              <a:t> = new </a:t>
            </a:r>
            <a:r>
              <a:rPr lang="en-US" altLang="en-US" dirty="0" err="1">
                <a:latin typeface="Consolas" panose="020B0609020204030204" pitchFamily="49" charset="0"/>
              </a:rPr>
              <a:t>int</a:t>
            </a:r>
            <a:r>
              <a:rPr lang="en-US" altLang="en-US" dirty="0">
                <a:latin typeface="Consolas" panose="020B0609020204030204" pitchFamily="49" charset="0"/>
              </a:rPr>
              <a:t>[7</a:t>
            </a:r>
            <a:r>
              <a:rPr lang="en-US" altLang="en-US" dirty="0" smtClean="0">
                <a:latin typeface="Consolas" panose="020B0609020204030204" pitchFamily="49" charset="0"/>
              </a:rPr>
              <a:t>];</a:t>
            </a:r>
            <a:endParaRPr lang="en-US" altLang="en-US" dirty="0">
              <a:latin typeface="Consolas" panose="020B0609020204030204" pitchFamily="49" charset="0"/>
            </a:endParaRPr>
          </a:p>
        </p:txBody>
      </p:sp>
      <p:sp>
        <p:nvSpPr>
          <p:cNvPr id="2" name="Rectangular Callout 1"/>
          <p:cNvSpPr/>
          <p:nvPr/>
        </p:nvSpPr>
        <p:spPr>
          <a:xfrm>
            <a:off x="5892362" y="612984"/>
            <a:ext cx="1466193" cy="652199"/>
          </a:xfrm>
          <a:prstGeom prst="wedgeRectCallout">
            <a:avLst>
              <a:gd name="adj1" fmla="val -69973"/>
              <a:gd name="adj2" fmla="val 2080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Basic array we just saw</a:t>
            </a:r>
            <a:endParaRPr lang="en-US" dirty="0"/>
          </a:p>
        </p:txBody>
      </p:sp>
      <p:sp>
        <p:nvSpPr>
          <p:cNvPr id="5" name="Rectangular Callout 4"/>
          <p:cNvSpPr/>
          <p:nvPr/>
        </p:nvSpPr>
        <p:spPr>
          <a:xfrm>
            <a:off x="5859515" y="2254672"/>
            <a:ext cx="1466193" cy="652199"/>
          </a:xfrm>
          <a:prstGeom prst="wedgeRectCallout">
            <a:avLst>
              <a:gd name="adj1" fmla="val -78038"/>
              <a:gd name="adj2" fmla="val 5404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New kind of array!</a:t>
            </a:r>
            <a:endParaRPr lang="en-US" dirty="0"/>
          </a:p>
        </p:txBody>
      </p:sp>
      <p:sp>
        <p:nvSpPr>
          <p:cNvPr id="6" name="Rectangular Callout 5"/>
          <p:cNvSpPr/>
          <p:nvPr/>
        </p:nvSpPr>
        <p:spPr>
          <a:xfrm>
            <a:off x="6592611" y="3155517"/>
            <a:ext cx="733097" cy="482511"/>
          </a:xfrm>
          <a:prstGeom prst="wedgeRectCallout">
            <a:avLst>
              <a:gd name="adj1" fmla="val -100081"/>
              <a:gd name="adj2" fmla="val 61533"/>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n</a:t>
            </a:r>
            <a:r>
              <a:rPr lang="en-US" dirty="0" smtClean="0"/>
              <a:t>ew!</a:t>
            </a:r>
            <a:endParaRPr lang="en-US" dirty="0"/>
          </a:p>
        </p:txBody>
      </p:sp>
      <p:sp>
        <p:nvSpPr>
          <p:cNvPr id="7" name="Rectangular Callout 6"/>
          <p:cNvSpPr/>
          <p:nvPr/>
        </p:nvSpPr>
        <p:spPr>
          <a:xfrm>
            <a:off x="5859514" y="3955964"/>
            <a:ext cx="733097" cy="482511"/>
          </a:xfrm>
          <a:prstGeom prst="wedgeRectCallout">
            <a:avLst>
              <a:gd name="adj1" fmla="val -131801"/>
              <a:gd name="adj2" fmla="val -3730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n</a:t>
            </a:r>
            <a:r>
              <a:rPr lang="en-US" dirty="0" smtClean="0"/>
              <a:t>ew!</a:t>
            </a:r>
            <a:endParaRPr lang="en-US" dirty="0"/>
          </a:p>
        </p:txBody>
      </p:sp>
      <p:sp>
        <p:nvSpPr>
          <p:cNvPr id="8" name="Rectangular Callout 7"/>
          <p:cNvSpPr/>
          <p:nvPr/>
        </p:nvSpPr>
        <p:spPr>
          <a:xfrm>
            <a:off x="5594128" y="4710468"/>
            <a:ext cx="2887720" cy="482511"/>
          </a:xfrm>
          <a:prstGeom prst="wedgeRectCallout">
            <a:avLst>
              <a:gd name="adj1" fmla="val -59512"/>
              <a:gd name="adj2" fmla="val -5364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Literally the word “new”!</a:t>
            </a:r>
            <a:endParaRPr lang="en-US" dirty="0"/>
          </a:p>
        </p:txBody>
      </p:sp>
    </p:spTree>
    <p:extLst>
      <p:ext uri="{BB962C8B-B14F-4D97-AF65-F5344CB8AC3E}">
        <p14:creationId xmlns:p14="http://schemas.microsoft.com/office/powerpoint/2010/main" val="4054680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7907">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07907">
                                            <p:txEl>
                                              <p:pRg st="10" end="1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07907">
                                            <p:txEl>
                                              <p:pRg st="11" end="1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07907">
                                            <p:txEl>
                                              <p:pRg st="12" end="1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7907">
                                            <p:txEl>
                                              <p:pRg st="14" end="1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hape 1902"/>
          <p:cNvSpPr/>
          <p:nvPr>
            <p:custDataLst>
              <p:tags r:id="rId1"/>
            </p:custDataLst>
          </p:nvPr>
        </p:nvSpPr>
        <p:spPr>
          <a:xfrm rot="-485">
            <a:off x="5772617" y="-143169"/>
            <a:ext cx="3481523" cy="4567726"/>
          </a:xfrm>
          <a:prstGeom prst="cloudCallout">
            <a:avLst>
              <a:gd name="adj1" fmla="val -59389"/>
              <a:gd name="adj2" fmla="val 43160"/>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endParaRPr/>
          </a:p>
        </p:txBody>
      </p:sp>
      <p:pic>
        <p:nvPicPr>
          <p:cNvPr id="21" name="Shape 572"/>
          <p:cNvPicPr preferRelativeResize="0"/>
          <p:nvPr>
            <p:custDataLst>
              <p:tags r:id="rId2"/>
            </p:custDataLst>
          </p:nvPr>
        </p:nvPicPr>
        <p:blipFill>
          <a:blip r:embed="rId26">
            <a:alphaModFix/>
          </a:blip>
          <a:stretch>
            <a:fillRect/>
          </a:stretch>
        </p:blipFill>
        <p:spPr>
          <a:xfrm>
            <a:off x="4924329" y="4255202"/>
            <a:ext cx="1217225" cy="825281"/>
          </a:xfrm>
          <a:prstGeom prst="rect">
            <a:avLst/>
          </a:prstGeom>
          <a:noFill/>
          <a:ln>
            <a:noFill/>
          </a:ln>
        </p:spPr>
      </p:pic>
      <p:sp>
        <p:nvSpPr>
          <p:cNvPr id="2" name="Title 1"/>
          <p:cNvSpPr>
            <a:spLocks noGrp="1"/>
          </p:cNvSpPr>
          <p:nvPr>
            <p:ph type="title"/>
            <p:custDataLst>
              <p:tags r:id="rId3"/>
            </p:custDataLst>
          </p:nvPr>
        </p:nvSpPr>
        <p:spPr/>
        <p:txBody>
          <a:bodyPr/>
          <a:lstStyle/>
          <a:p>
            <a:r>
              <a:rPr lang="en-US" dirty="0"/>
              <a:t>Arrays in a memory diagram</a:t>
            </a:r>
          </a:p>
        </p:txBody>
      </p:sp>
      <p:sp>
        <p:nvSpPr>
          <p:cNvPr id="3" name="Content Placeholder 2"/>
          <p:cNvSpPr>
            <a:spLocks noGrp="1"/>
          </p:cNvSpPr>
          <p:nvPr>
            <p:ph sz="quarter" idx="10"/>
            <p:custDataLst>
              <p:tags r:id="rId4"/>
            </p:custDataLst>
          </p:nvPr>
        </p:nvSpPr>
        <p:spPr>
          <a:xfrm>
            <a:off x="955678" y="908684"/>
            <a:ext cx="4077944" cy="4019075"/>
          </a:xfrm>
        </p:spPr>
        <p:txBody>
          <a:bodyPr>
            <a:normAutofit/>
          </a:bodyPr>
          <a:lstStyle/>
          <a:p>
            <a:r>
              <a:rPr lang="en-US" sz="1600" dirty="0" err="1">
                <a:latin typeface="Consolas" panose="020B0609020204030204" pitchFamily="49" charset="0"/>
                <a:cs typeface="Consolas" panose="020B0609020204030204" pitchFamily="49" charset="0"/>
              </a:rPr>
              <a:t>int</a:t>
            </a:r>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myFunction</a:t>
            </a:r>
            <a:r>
              <a:rPr lang="en-US" sz="1600" dirty="0">
                <a:latin typeface="Consolas" panose="020B0609020204030204" pitchFamily="49" charset="0"/>
                <a:cs typeface="Consolas" panose="020B0609020204030204" pitchFamily="49" charset="0"/>
              </a:rPr>
              <a:t>() {</a:t>
            </a: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int</a:t>
            </a:r>
            <a:r>
              <a:rPr lang="en-US" sz="1600" dirty="0">
                <a:latin typeface="Consolas" panose="020B0609020204030204" pitchFamily="49" charset="0"/>
                <a:cs typeface="Consolas" panose="020B0609020204030204" pitchFamily="49" charset="0"/>
              </a:rPr>
              <a:t> x = 5;</a:t>
            </a: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int</a:t>
            </a:r>
            <a:r>
              <a:rPr lang="en-US" sz="1600" dirty="0">
                <a:latin typeface="Consolas" panose="020B0609020204030204" pitchFamily="49" charset="0"/>
                <a:cs typeface="Consolas" panose="020B0609020204030204" pitchFamily="49" charset="0"/>
              </a:rPr>
              <a:t> y = 3;</a:t>
            </a:r>
          </a:p>
          <a:p>
            <a:r>
              <a:rPr lang="en-US" sz="1600" dirty="0">
                <a:latin typeface="Consolas" panose="020B0609020204030204" pitchFamily="49" charset="0"/>
                <a:cs typeface="Consolas" panose="020B0609020204030204" pitchFamily="49" charset="0"/>
              </a:rPr>
              <a:t>   </a:t>
            </a:r>
            <a:r>
              <a:rPr lang="en-US" sz="1600" b="1" dirty="0" err="1">
                <a:solidFill>
                  <a:schemeClr val="bg2"/>
                </a:solidFill>
                <a:latin typeface="Consolas" panose="020B0609020204030204" pitchFamily="49" charset="0"/>
                <a:cs typeface="Consolas" panose="020B0609020204030204" pitchFamily="49" charset="0"/>
              </a:rPr>
              <a:t>int</a:t>
            </a:r>
            <a:r>
              <a:rPr lang="en-US" sz="1600" b="1" dirty="0">
                <a:solidFill>
                  <a:schemeClr val="bg2"/>
                </a:solidFill>
                <a:latin typeface="Consolas" panose="020B0609020204030204" pitchFamily="49" charset="0"/>
                <a:cs typeface="Consolas" panose="020B0609020204030204" pitchFamily="49" charset="0"/>
              </a:rPr>
              <a:t>* </a:t>
            </a:r>
            <a:r>
              <a:rPr lang="en-US" sz="1600" b="1" dirty="0" err="1">
                <a:solidFill>
                  <a:schemeClr val="bg2"/>
                </a:solidFill>
                <a:latin typeface="Consolas" panose="020B0609020204030204" pitchFamily="49" charset="0"/>
                <a:cs typeface="Consolas" panose="020B0609020204030204" pitchFamily="49" charset="0"/>
              </a:rPr>
              <a:t>heapArr</a:t>
            </a:r>
            <a:r>
              <a:rPr lang="en-US" sz="1600" b="1" dirty="0">
                <a:solidFill>
                  <a:schemeClr val="bg2"/>
                </a:solidFill>
                <a:latin typeface="Consolas" panose="020B0609020204030204" pitchFamily="49" charset="0"/>
                <a:cs typeface="Consolas" panose="020B0609020204030204" pitchFamily="49" charset="0"/>
              </a:rPr>
              <a:t> = new </a:t>
            </a:r>
            <a:r>
              <a:rPr lang="en-US" sz="1600" b="1" dirty="0" err="1">
                <a:solidFill>
                  <a:schemeClr val="bg2"/>
                </a:solidFill>
                <a:latin typeface="Consolas" panose="020B0609020204030204" pitchFamily="49" charset="0"/>
                <a:cs typeface="Consolas" panose="020B0609020204030204" pitchFamily="49" charset="0"/>
              </a:rPr>
              <a:t>int</a:t>
            </a:r>
            <a:r>
              <a:rPr lang="en-US" sz="1600" b="1" dirty="0">
                <a:solidFill>
                  <a:schemeClr val="bg2"/>
                </a:solidFill>
                <a:latin typeface="Consolas" panose="020B0609020204030204" pitchFamily="49" charset="0"/>
                <a:cs typeface="Consolas" panose="020B0609020204030204" pitchFamily="49" charset="0"/>
              </a:rPr>
              <a:t>[3];</a:t>
            </a: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heapArr</a:t>
            </a:r>
            <a:r>
              <a:rPr lang="en-US" sz="1600" dirty="0">
                <a:latin typeface="Consolas" panose="020B0609020204030204" pitchFamily="49" charset="0"/>
                <a:cs typeface="Consolas" panose="020B0609020204030204" pitchFamily="49" charset="0"/>
              </a:rPr>
              <a:t>[0] = </a:t>
            </a:r>
            <a:r>
              <a:rPr lang="en-US" sz="1600" dirty="0" smtClean="0">
                <a:latin typeface="Consolas" panose="020B0609020204030204" pitchFamily="49" charset="0"/>
                <a:cs typeface="Consolas" panose="020B0609020204030204" pitchFamily="49" charset="0"/>
              </a:rPr>
              <a:t>x + 1;</a:t>
            </a:r>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heapArr</a:t>
            </a:r>
            <a:r>
              <a:rPr lang="en-US" sz="1600" dirty="0">
                <a:latin typeface="Consolas" panose="020B0609020204030204" pitchFamily="49" charset="0"/>
                <a:cs typeface="Consolas" panose="020B0609020204030204" pitchFamily="49" charset="0"/>
              </a:rPr>
              <a:t>[1] = </a:t>
            </a:r>
            <a:r>
              <a:rPr lang="en-US" sz="1600" dirty="0" smtClean="0">
                <a:latin typeface="Consolas" panose="020B0609020204030204" pitchFamily="49" charset="0"/>
                <a:cs typeface="Consolas" panose="020B0609020204030204" pitchFamily="49" charset="0"/>
              </a:rPr>
              <a:t>y + 1;</a:t>
            </a:r>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heapArr</a:t>
            </a:r>
            <a:r>
              <a:rPr lang="en-US" sz="1600" dirty="0">
                <a:latin typeface="Consolas" panose="020B0609020204030204" pitchFamily="49" charset="0"/>
                <a:cs typeface="Consolas" panose="020B0609020204030204" pitchFamily="49" charset="0"/>
              </a:rPr>
              <a:t>[2] = x + y;</a:t>
            </a:r>
          </a:p>
          <a:p>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   return y</a:t>
            </a:r>
            <a:r>
              <a:rPr lang="en-US" sz="1600" dirty="0" smtClean="0">
                <a:latin typeface="Consolas" panose="020B0609020204030204" pitchFamily="49" charset="0"/>
                <a:cs typeface="Consolas" panose="020B0609020204030204" pitchFamily="49" charset="0"/>
              </a:rPr>
              <a:t>; </a:t>
            </a:r>
          </a:p>
          <a:p>
            <a:r>
              <a:rPr lang="en-US" sz="1600" dirty="0" smtClean="0">
                <a:latin typeface="Consolas" panose="020B0609020204030204" pitchFamily="49" charset="0"/>
                <a:cs typeface="Consolas" panose="020B0609020204030204" pitchFamily="49" charset="0"/>
              </a:rPr>
              <a:t>}</a:t>
            </a:r>
          </a:p>
          <a:p>
            <a:endParaRPr lang="en-US" sz="1600" dirty="0">
              <a:latin typeface="Source Sans Pro "/>
              <a:cs typeface="Consolas" panose="020B0609020204030204" pitchFamily="49" charset="0"/>
            </a:endParaRPr>
          </a:p>
          <a:p>
            <a:endParaRPr lang="en-US" sz="1600" dirty="0">
              <a:latin typeface="Consolas" panose="020B0609020204030204" pitchFamily="49" charset="0"/>
              <a:cs typeface="Consolas" panose="020B0609020204030204" pitchFamily="49" charset="0"/>
            </a:endParaRPr>
          </a:p>
          <a:p>
            <a:endParaRPr lang="en-US" sz="1600" dirty="0">
              <a:latin typeface="Consolas" panose="020B0609020204030204" pitchFamily="49" charset="0"/>
              <a:cs typeface="Consolas" panose="020B0609020204030204" pitchFamily="49" charset="0"/>
            </a:endParaRPr>
          </a:p>
          <a:p>
            <a:endParaRPr lang="en-US" dirty="0"/>
          </a:p>
        </p:txBody>
      </p:sp>
      <p:sp>
        <p:nvSpPr>
          <p:cNvPr id="4" name="Text Placeholder 4"/>
          <p:cNvSpPr txBox="1">
            <a:spLocks/>
          </p:cNvSpPr>
          <p:nvPr>
            <p:custDataLst>
              <p:tags r:id="rId5"/>
            </p:custDataLst>
          </p:nvPr>
        </p:nvSpPr>
        <p:spPr>
          <a:xfrm>
            <a:off x="5333147" y="293461"/>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Stack:</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6"/>
            </p:custDataLst>
          </p:nvPr>
        </p:nvSpPr>
        <p:spPr>
          <a:xfrm>
            <a:off x="6406808" y="359541"/>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custDataLst>
              <p:tags r:id="rId7"/>
            </p:custDataLst>
          </p:nvPr>
        </p:nvSpPr>
        <p:spPr>
          <a:xfrm>
            <a:off x="6406808" y="359541"/>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Consolas" panose="020B0609020204030204" pitchFamily="49" charset="0"/>
              </a:rPr>
              <a:t>main()</a:t>
            </a:r>
          </a:p>
        </p:txBody>
      </p:sp>
      <p:sp>
        <p:nvSpPr>
          <p:cNvPr id="7" name="Rectangle 6"/>
          <p:cNvSpPr/>
          <p:nvPr>
            <p:custDataLst>
              <p:tags r:id="rId8"/>
            </p:custDataLst>
          </p:nvPr>
        </p:nvSpPr>
        <p:spPr>
          <a:xfrm>
            <a:off x="6406808" y="3113558"/>
            <a:ext cx="2438400" cy="85145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 name="Rectangle 9"/>
          <p:cNvSpPr/>
          <p:nvPr>
            <p:custDataLst>
              <p:tags r:id="rId9"/>
            </p:custDataLst>
          </p:nvPr>
        </p:nvSpPr>
        <p:spPr>
          <a:xfrm>
            <a:off x="6406808" y="816741"/>
            <a:ext cx="2438400" cy="114249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latin typeface="Consolas" panose="020B0609020204030204" pitchFamily="49" charset="0"/>
              </a:rPr>
              <a:t>               </a:t>
            </a:r>
            <a:r>
              <a:rPr lang="en-US" sz="1400" dirty="0">
                <a:solidFill>
                  <a:schemeClr val="tx1"/>
                </a:solidFill>
                <a:latin typeface="Consolas" panose="020B0609020204030204" pitchFamily="49" charset="0"/>
              </a:rPr>
              <a:t> </a:t>
            </a:r>
            <a:r>
              <a:rPr lang="en-US" sz="1400" dirty="0" smtClean="0">
                <a:solidFill>
                  <a:schemeClr val="tx1"/>
                </a:solidFill>
                <a:latin typeface="Consolas" panose="020B0609020204030204" pitchFamily="49" charset="0"/>
              </a:rPr>
              <a:t>x</a:t>
            </a:r>
            <a:r>
              <a:rPr lang="en-US" sz="1400" dirty="0">
                <a:solidFill>
                  <a:schemeClr val="tx1"/>
                </a:solidFill>
                <a:latin typeface="Consolas" panose="020B0609020204030204" pitchFamily="49" charset="0"/>
              </a:rPr>
              <a:t>:</a:t>
            </a:r>
          </a:p>
          <a:p>
            <a:pPr>
              <a:lnSpc>
                <a:spcPct val="150000"/>
              </a:lnSpc>
            </a:pPr>
            <a:r>
              <a:rPr lang="en-US" sz="1400" dirty="0">
                <a:solidFill>
                  <a:schemeClr val="tx1"/>
                </a:solidFill>
                <a:latin typeface="Consolas" panose="020B0609020204030204" pitchFamily="49" charset="0"/>
              </a:rPr>
              <a:t>	</a:t>
            </a:r>
            <a:r>
              <a:rPr lang="en-US" sz="1400" dirty="0" smtClean="0">
                <a:solidFill>
                  <a:schemeClr val="tx1"/>
                </a:solidFill>
                <a:latin typeface="Consolas" panose="020B0609020204030204" pitchFamily="49" charset="0"/>
              </a:rPr>
              <a:t>           </a:t>
            </a:r>
            <a:r>
              <a:rPr lang="en-US" sz="1400" dirty="0">
                <a:solidFill>
                  <a:schemeClr val="tx1"/>
                </a:solidFill>
                <a:latin typeface="Consolas" panose="020B0609020204030204" pitchFamily="49" charset="0"/>
              </a:rPr>
              <a:t>y:</a:t>
            </a:r>
          </a:p>
          <a:p>
            <a:r>
              <a:rPr lang="en-US" dirty="0">
                <a:solidFill>
                  <a:schemeClr val="tx1"/>
                </a:solidFill>
              </a:rPr>
              <a:t>    </a:t>
            </a:r>
          </a:p>
        </p:txBody>
      </p:sp>
      <p:sp>
        <p:nvSpPr>
          <p:cNvPr id="14" name="Rectangle 13"/>
          <p:cNvSpPr/>
          <p:nvPr>
            <p:custDataLst>
              <p:tags r:id="rId10"/>
            </p:custDataLst>
          </p:nvPr>
        </p:nvSpPr>
        <p:spPr>
          <a:xfrm>
            <a:off x="6066314" y="4055241"/>
            <a:ext cx="312906" cy="369332"/>
          </a:xfrm>
          <a:prstGeom prst="rect">
            <a:avLst/>
          </a:prstGeom>
        </p:spPr>
        <p:txBody>
          <a:bodyPr wrap="none">
            <a:spAutoFit/>
          </a:bodyPr>
          <a:lstStyle/>
          <a:p>
            <a:r>
              <a:rPr lang="en-US" dirty="0"/>
              <a:t>0</a:t>
            </a:r>
          </a:p>
        </p:txBody>
      </p:sp>
      <p:sp>
        <p:nvSpPr>
          <p:cNvPr id="18" name="Rectangle 17"/>
          <p:cNvSpPr/>
          <p:nvPr>
            <p:custDataLst>
              <p:tags r:id="rId11"/>
            </p:custDataLst>
          </p:nvPr>
        </p:nvSpPr>
        <p:spPr>
          <a:xfrm>
            <a:off x="6322657" y="773283"/>
            <a:ext cx="1576072" cy="307777"/>
          </a:xfrm>
          <a:prstGeom prst="rect">
            <a:avLst/>
          </a:prstGeom>
        </p:spPr>
        <p:txBody>
          <a:bodyPr wrap="none">
            <a:spAutoFit/>
          </a:bodyPr>
          <a:lstStyle/>
          <a:p>
            <a:r>
              <a:rPr lang="en-US" sz="1400" dirty="0">
                <a:latin typeface="Consolas" panose="020B0609020204030204" pitchFamily="49" charset="0"/>
              </a:rPr>
              <a:t> </a:t>
            </a:r>
            <a:r>
              <a:rPr lang="en-US" sz="1400" dirty="0" err="1">
                <a:latin typeface="Consolas" panose="020B0609020204030204" pitchFamily="49" charset="0"/>
              </a:rPr>
              <a:t>myFunction</a:t>
            </a:r>
            <a:r>
              <a:rPr lang="en-US" sz="1400" dirty="0">
                <a:latin typeface="Consolas" panose="020B0609020204030204" pitchFamily="49" charset="0"/>
              </a:rPr>
              <a:t>() </a:t>
            </a:r>
          </a:p>
        </p:txBody>
      </p:sp>
      <p:sp>
        <p:nvSpPr>
          <p:cNvPr id="24" name="TextBox 23"/>
          <p:cNvSpPr txBox="1"/>
          <p:nvPr>
            <p:custDataLst>
              <p:tags r:id="rId12"/>
            </p:custDataLst>
          </p:nvPr>
        </p:nvSpPr>
        <p:spPr>
          <a:xfrm>
            <a:off x="8306552" y="1572920"/>
            <a:ext cx="457200" cy="369332"/>
          </a:xfrm>
          <a:prstGeom prst="rect">
            <a:avLst/>
          </a:prstGeom>
          <a:noFill/>
          <a:ln>
            <a:solidFill>
              <a:schemeClr val="tx1"/>
            </a:solidFill>
          </a:ln>
        </p:spPr>
        <p:txBody>
          <a:bodyPr wrap="square" rtlCol="0">
            <a:spAutoFit/>
          </a:bodyPr>
          <a:lstStyle/>
          <a:p>
            <a:endParaRPr lang="en-US" dirty="0"/>
          </a:p>
        </p:txBody>
      </p:sp>
      <p:sp>
        <p:nvSpPr>
          <p:cNvPr id="25" name="Rectangle 24"/>
          <p:cNvSpPr/>
          <p:nvPr>
            <p:custDataLst>
              <p:tags r:id="rId13"/>
            </p:custDataLst>
          </p:nvPr>
        </p:nvSpPr>
        <p:spPr>
          <a:xfrm>
            <a:off x="6594824" y="1532249"/>
            <a:ext cx="1774845" cy="380873"/>
          </a:xfrm>
          <a:prstGeom prst="rect">
            <a:avLst/>
          </a:prstGeom>
        </p:spPr>
        <p:txBody>
          <a:bodyPr wrap="none">
            <a:spAutoFit/>
          </a:bodyPr>
          <a:lstStyle/>
          <a:p>
            <a:pPr>
              <a:lnSpc>
                <a:spcPct val="150000"/>
              </a:lnSpc>
            </a:pPr>
            <a:r>
              <a:rPr lang="en-US" sz="1400" dirty="0">
                <a:latin typeface="Consolas" panose="020B0609020204030204" pitchFamily="49" charset="0"/>
              </a:rPr>
              <a:t>        </a:t>
            </a:r>
            <a:r>
              <a:rPr lang="en-US" sz="1400" dirty="0" err="1">
                <a:latin typeface="Consolas" panose="020B0609020204030204" pitchFamily="49" charset="0"/>
              </a:rPr>
              <a:t>heapArr</a:t>
            </a:r>
            <a:r>
              <a:rPr lang="en-US" sz="1400" dirty="0">
                <a:latin typeface="Consolas" panose="020B0609020204030204" pitchFamily="49" charset="0"/>
              </a:rPr>
              <a:t>:</a:t>
            </a:r>
          </a:p>
        </p:txBody>
      </p:sp>
      <p:sp>
        <p:nvSpPr>
          <p:cNvPr id="19" name="Text Placeholder 4"/>
          <p:cNvSpPr txBox="1">
            <a:spLocks/>
          </p:cNvSpPr>
          <p:nvPr>
            <p:custDataLst>
              <p:tags r:id="rId14"/>
            </p:custDataLst>
          </p:nvPr>
        </p:nvSpPr>
        <p:spPr>
          <a:xfrm>
            <a:off x="5411873" y="3419172"/>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Heap:</a:t>
            </a:r>
          </a:p>
        </p:txBody>
      </p:sp>
      <p:sp>
        <p:nvSpPr>
          <p:cNvPr id="23" name="TextBox 22">
            <a:extLst>
              <a:ext uri="{FF2B5EF4-FFF2-40B4-BE49-F238E27FC236}">
                <a16:creationId xmlns:a16="http://schemas.microsoft.com/office/drawing/2014/main" id="{F7D83D83-1F40-8C43-AB45-7522E56CFBDC}"/>
              </a:ext>
            </a:extLst>
          </p:cNvPr>
          <p:cNvSpPr txBox="1"/>
          <p:nvPr>
            <p:custDataLst>
              <p:tags r:id="rId15"/>
            </p:custDataLst>
          </p:nvPr>
        </p:nvSpPr>
        <p:spPr>
          <a:xfrm>
            <a:off x="8306552" y="828409"/>
            <a:ext cx="457200" cy="369332"/>
          </a:xfrm>
          <a:prstGeom prst="rect">
            <a:avLst/>
          </a:prstGeom>
          <a:noFill/>
          <a:ln>
            <a:solidFill>
              <a:schemeClr val="tx1"/>
            </a:solidFill>
          </a:ln>
        </p:spPr>
        <p:txBody>
          <a:bodyPr wrap="square" rtlCol="0">
            <a:spAutoFit/>
          </a:bodyPr>
          <a:lstStyle/>
          <a:p>
            <a:pPr algn="ctr"/>
            <a:r>
              <a:rPr lang="en-US" dirty="0">
                <a:latin typeface="Consolas" panose="020B0609020204030204" pitchFamily="49" charset="0"/>
                <a:cs typeface="Consolas" panose="020B0609020204030204" pitchFamily="49" charset="0"/>
              </a:rPr>
              <a:t>5</a:t>
            </a:r>
          </a:p>
        </p:txBody>
      </p:sp>
      <p:sp>
        <p:nvSpPr>
          <p:cNvPr id="26" name="TextBox 25">
            <a:extLst>
              <a:ext uri="{FF2B5EF4-FFF2-40B4-BE49-F238E27FC236}">
                <a16:creationId xmlns:a16="http://schemas.microsoft.com/office/drawing/2014/main" id="{92C3D2C7-5922-A948-BA16-1DC6ED8EFA23}"/>
              </a:ext>
            </a:extLst>
          </p:cNvPr>
          <p:cNvSpPr txBox="1"/>
          <p:nvPr>
            <p:custDataLst>
              <p:tags r:id="rId16"/>
            </p:custDataLst>
          </p:nvPr>
        </p:nvSpPr>
        <p:spPr>
          <a:xfrm>
            <a:off x="8311808" y="1197741"/>
            <a:ext cx="457200" cy="369332"/>
          </a:xfrm>
          <a:prstGeom prst="rect">
            <a:avLst/>
          </a:prstGeom>
          <a:noFill/>
          <a:ln>
            <a:solidFill>
              <a:schemeClr val="tx1"/>
            </a:solidFill>
          </a:ln>
        </p:spPr>
        <p:txBody>
          <a:bodyPr wrap="square" rtlCol="0">
            <a:spAutoFit/>
          </a:bodyPr>
          <a:lstStyle/>
          <a:p>
            <a:pPr algn="ctr"/>
            <a:r>
              <a:rPr lang="en-US" dirty="0">
                <a:latin typeface="Consolas" panose="020B0609020204030204" pitchFamily="49" charset="0"/>
                <a:cs typeface="Consolas" panose="020B0609020204030204" pitchFamily="49" charset="0"/>
              </a:rPr>
              <a:t>3</a:t>
            </a:r>
          </a:p>
        </p:txBody>
      </p:sp>
      <p:cxnSp>
        <p:nvCxnSpPr>
          <p:cNvPr id="9" name="Curved Connector 8">
            <a:extLst>
              <a:ext uri="{FF2B5EF4-FFF2-40B4-BE49-F238E27FC236}">
                <a16:creationId xmlns:a16="http://schemas.microsoft.com/office/drawing/2014/main" id="{02504FFA-6E27-C242-8557-8A8500F9FDAB}"/>
              </a:ext>
            </a:extLst>
          </p:cNvPr>
          <p:cNvCxnSpPr>
            <a:cxnSpLocks/>
          </p:cNvCxnSpPr>
          <p:nvPr/>
        </p:nvCxnSpPr>
        <p:spPr>
          <a:xfrm rot="5400000">
            <a:off x="6820543" y="1773780"/>
            <a:ext cx="1686828" cy="1603959"/>
          </a:xfrm>
          <a:prstGeom prst="curvedConnector3">
            <a:avLst/>
          </a:prstGeom>
          <a:ln>
            <a:tailEnd type="triangle"/>
          </a:ln>
        </p:spPr>
        <p:style>
          <a:lnRef idx="2">
            <a:schemeClr val="dk1"/>
          </a:lnRef>
          <a:fillRef idx="0">
            <a:schemeClr val="dk1"/>
          </a:fillRef>
          <a:effectRef idx="1">
            <a:schemeClr val="dk1"/>
          </a:effectRef>
          <a:fontRef idx="minor">
            <a:schemeClr val="tx1"/>
          </a:fontRef>
        </p:style>
      </p:cxnSp>
      <p:sp>
        <p:nvSpPr>
          <p:cNvPr id="27" name="TextBox 26">
            <a:extLst>
              <a:ext uri="{FF2B5EF4-FFF2-40B4-BE49-F238E27FC236}">
                <a16:creationId xmlns:a16="http://schemas.microsoft.com/office/drawing/2014/main" id="{F60532F4-1F7F-3D43-9EDD-DBAA1A75897B}"/>
              </a:ext>
            </a:extLst>
          </p:cNvPr>
          <p:cNvSpPr txBox="1"/>
          <p:nvPr>
            <p:custDataLst>
              <p:tags r:id="rId17"/>
            </p:custDataLst>
          </p:nvPr>
        </p:nvSpPr>
        <p:spPr>
          <a:xfrm>
            <a:off x="6708707" y="3415062"/>
            <a:ext cx="457200" cy="369332"/>
          </a:xfrm>
          <a:prstGeom prst="rect">
            <a:avLst/>
          </a:prstGeom>
          <a:noFill/>
          <a:ln>
            <a:solidFill>
              <a:schemeClr val="tx1"/>
            </a:solidFill>
          </a:ln>
        </p:spPr>
        <p:txBody>
          <a:bodyPr wrap="square" rtlCol="0">
            <a:spAutoFit/>
          </a:bodyPr>
          <a:lstStyle/>
          <a:p>
            <a:pPr algn="ctr"/>
            <a:endParaRPr lang="en-US" dirty="0"/>
          </a:p>
        </p:txBody>
      </p:sp>
      <p:sp>
        <p:nvSpPr>
          <p:cNvPr id="28" name="TextBox 27">
            <a:extLst>
              <a:ext uri="{FF2B5EF4-FFF2-40B4-BE49-F238E27FC236}">
                <a16:creationId xmlns:a16="http://schemas.microsoft.com/office/drawing/2014/main" id="{8A03D232-61B9-BF41-AFAD-68815E6FE7AB}"/>
              </a:ext>
            </a:extLst>
          </p:cNvPr>
          <p:cNvSpPr txBox="1"/>
          <p:nvPr>
            <p:custDataLst>
              <p:tags r:id="rId18"/>
            </p:custDataLst>
          </p:nvPr>
        </p:nvSpPr>
        <p:spPr>
          <a:xfrm>
            <a:off x="7168780" y="3412727"/>
            <a:ext cx="457200" cy="369332"/>
          </a:xfrm>
          <a:prstGeom prst="rect">
            <a:avLst/>
          </a:prstGeom>
          <a:noFill/>
          <a:ln>
            <a:solidFill>
              <a:schemeClr val="tx1"/>
            </a:solidFill>
          </a:ln>
        </p:spPr>
        <p:txBody>
          <a:bodyPr wrap="square" rtlCol="0">
            <a:spAutoFit/>
          </a:bodyPr>
          <a:lstStyle/>
          <a:p>
            <a:pPr algn="ctr"/>
            <a:endParaRPr lang="en-US" dirty="0"/>
          </a:p>
        </p:txBody>
      </p:sp>
      <p:sp>
        <p:nvSpPr>
          <p:cNvPr id="29" name="TextBox 28">
            <a:extLst>
              <a:ext uri="{FF2B5EF4-FFF2-40B4-BE49-F238E27FC236}">
                <a16:creationId xmlns:a16="http://schemas.microsoft.com/office/drawing/2014/main" id="{ED424F84-F8AC-2C49-8678-C16B8656AFB3}"/>
              </a:ext>
            </a:extLst>
          </p:cNvPr>
          <p:cNvSpPr txBox="1"/>
          <p:nvPr>
            <p:custDataLst>
              <p:tags r:id="rId19"/>
            </p:custDataLst>
          </p:nvPr>
        </p:nvSpPr>
        <p:spPr>
          <a:xfrm>
            <a:off x="7625980" y="3414515"/>
            <a:ext cx="457200" cy="369332"/>
          </a:xfrm>
          <a:prstGeom prst="rect">
            <a:avLst/>
          </a:prstGeom>
          <a:noFill/>
          <a:ln>
            <a:solidFill>
              <a:schemeClr val="tx1"/>
            </a:solidFill>
          </a:ln>
        </p:spPr>
        <p:txBody>
          <a:bodyPr wrap="square" rtlCol="0">
            <a:spAutoFit/>
          </a:bodyPr>
          <a:lstStyle/>
          <a:p>
            <a:pPr algn="ctr"/>
            <a:endParaRPr lang="en-US" dirty="0"/>
          </a:p>
        </p:txBody>
      </p:sp>
      <p:sp>
        <p:nvSpPr>
          <p:cNvPr id="30" name="Rectangle 29">
            <a:extLst>
              <a:ext uri="{FF2B5EF4-FFF2-40B4-BE49-F238E27FC236}">
                <a16:creationId xmlns:a16="http://schemas.microsoft.com/office/drawing/2014/main" id="{06CAD28B-2D91-0048-8DAB-192137ECE237}"/>
              </a:ext>
            </a:extLst>
          </p:cNvPr>
          <p:cNvSpPr/>
          <p:nvPr>
            <p:custDataLst>
              <p:tags r:id="rId20"/>
            </p:custDataLst>
          </p:nvPr>
        </p:nvSpPr>
        <p:spPr>
          <a:xfrm>
            <a:off x="6731247" y="3717035"/>
            <a:ext cx="1412633" cy="307777"/>
          </a:xfrm>
          <a:prstGeom prst="rect">
            <a:avLst/>
          </a:prstGeom>
        </p:spPr>
        <p:txBody>
          <a:bodyPr wrap="square">
            <a:spAutoFit/>
          </a:bodyPr>
          <a:lstStyle/>
          <a:p>
            <a:r>
              <a:rPr lang="en-US" sz="1400" dirty="0"/>
              <a:t> </a:t>
            </a:r>
            <a:r>
              <a:rPr lang="en-US" sz="1200" dirty="0">
                <a:latin typeface="Consolas" panose="020B0609020204030204" pitchFamily="49" charset="0"/>
              </a:rPr>
              <a:t>0   </a:t>
            </a:r>
            <a:r>
              <a:rPr lang="en-US" sz="1200" dirty="0" smtClean="0">
                <a:latin typeface="Consolas" panose="020B0609020204030204" pitchFamily="49" charset="0"/>
              </a:rPr>
              <a:t>  1     </a:t>
            </a:r>
            <a:r>
              <a:rPr lang="en-US" sz="1200" dirty="0">
                <a:latin typeface="Consolas" panose="020B0609020204030204" pitchFamily="49" charset="0"/>
              </a:rPr>
              <a:t>2</a:t>
            </a:r>
          </a:p>
        </p:txBody>
      </p:sp>
      <p:sp>
        <p:nvSpPr>
          <p:cNvPr id="31" name="TextBox 30">
            <a:extLst>
              <a:ext uri="{FF2B5EF4-FFF2-40B4-BE49-F238E27FC236}">
                <a16:creationId xmlns:a16="http://schemas.microsoft.com/office/drawing/2014/main" id="{F60532F4-1F7F-3D43-9EDD-DBAA1A75897B}"/>
              </a:ext>
            </a:extLst>
          </p:cNvPr>
          <p:cNvSpPr txBox="1"/>
          <p:nvPr>
            <p:custDataLst>
              <p:tags r:id="rId21"/>
            </p:custDataLst>
          </p:nvPr>
        </p:nvSpPr>
        <p:spPr>
          <a:xfrm>
            <a:off x="6703927" y="3417568"/>
            <a:ext cx="457200" cy="369332"/>
          </a:xfrm>
          <a:prstGeom prst="rect">
            <a:avLst/>
          </a:prstGeom>
          <a:noFill/>
          <a:ln>
            <a:noFill/>
          </a:ln>
        </p:spPr>
        <p:txBody>
          <a:bodyPr wrap="square" rtlCol="0">
            <a:spAutoFit/>
          </a:bodyPr>
          <a:lstStyle/>
          <a:p>
            <a:pPr algn="ctr"/>
            <a:r>
              <a:rPr lang="en-US" dirty="0"/>
              <a:t>6</a:t>
            </a:r>
          </a:p>
        </p:txBody>
      </p:sp>
      <p:sp>
        <p:nvSpPr>
          <p:cNvPr id="32" name="TextBox 31">
            <a:extLst>
              <a:ext uri="{FF2B5EF4-FFF2-40B4-BE49-F238E27FC236}">
                <a16:creationId xmlns:a16="http://schemas.microsoft.com/office/drawing/2014/main" id="{8A03D232-61B9-BF41-AFAD-68815E6FE7AB}"/>
              </a:ext>
            </a:extLst>
          </p:cNvPr>
          <p:cNvSpPr txBox="1"/>
          <p:nvPr>
            <p:custDataLst>
              <p:tags r:id="rId22"/>
            </p:custDataLst>
          </p:nvPr>
        </p:nvSpPr>
        <p:spPr>
          <a:xfrm>
            <a:off x="7171882" y="3423115"/>
            <a:ext cx="457200" cy="369332"/>
          </a:xfrm>
          <a:prstGeom prst="rect">
            <a:avLst/>
          </a:prstGeom>
          <a:noFill/>
          <a:ln>
            <a:noFill/>
          </a:ln>
        </p:spPr>
        <p:txBody>
          <a:bodyPr wrap="square" rtlCol="0">
            <a:spAutoFit/>
          </a:bodyPr>
          <a:lstStyle/>
          <a:p>
            <a:pPr algn="ctr"/>
            <a:r>
              <a:rPr lang="en-US" dirty="0"/>
              <a:t>4</a:t>
            </a:r>
          </a:p>
        </p:txBody>
      </p:sp>
      <p:sp>
        <p:nvSpPr>
          <p:cNvPr id="33" name="TextBox 32">
            <a:extLst>
              <a:ext uri="{FF2B5EF4-FFF2-40B4-BE49-F238E27FC236}">
                <a16:creationId xmlns:a16="http://schemas.microsoft.com/office/drawing/2014/main" id="{ED424F84-F8AC-2C49-8678-C16B8656AFB3}"/>
              </a:ext>
            </a:extLst>
          </p:cNvPr>
          <p:cNvSpPr txBox="1"/>
          <p:nvPr>
            <p:custDataLst>
              <p:tags r:id="rId23"/>
            </p:custDataLst>
          </p:nvPr>
        </p:nvSpPr>
        <p:spPr>
          <a:xfrm>
            <a:off x="7625141" y="3420962"/>
            <a:ext cx="457200" cy="369332"/>
          </a:xfrm>
          <a:prstGeom prst="rect">
            <a:avLst/>
          </a:prstGeom>
          <a:noFill/>
          <a:ln>
            <a:noFill/>
          </a:ln>
        </p:spPr>
        <p:txBody>
          <a:bodyPr wrap="square" rtlCol="0">
            <a:spAutoFit/>
          </a:bodyPr>
          <a:lstStyle/>
          <a:p>
            <a:pPr algn="ctr"/>
            <a:r>
              <a:rPr lang="en-US" dirty="0"/>
              <a:t>8</a:t>
            </a:r>
          </a:p>
        </p:txBody>
      </p:sp>
      <p:sp>
        <p:nvSpPr>
          <p:cNvPr id="34" name="Text Placeholder 4"/>
          <p:cNvSpPr txBox="1">
            <a:spLocks/>
          </p:cNvSpPr>
          <p:nvPr>
            <p:custDataLst>
              <p:tags r:id="rId24"/>
            </p:custDataLst>
          </p:nvPr>
        </p:nvSpPr>
        <p:spPr>
          <a:xfrm>
            <a:off x="7103778" y="-40532"/>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Memory</a:t>
            </a:r>
          </a:p>
        </p:txBody>
      </p:sp>
    </p:spTree>
    <p:extLst>
      <p:ext uri="{BB962C8B-B14F-4D97-AF65-F5344CB8AC3E}">
        <p14:creationId xmlns:p14="http://schemas.microsoft.com/office/powerpoint/2010/main" val="71929736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3" grpId="0" animBg="1"/>
      <p:bldP spid="26" grpId="0" animBg="1"/>
      <p:bldP spid="27" grpId="0" animBg="1"/>
      <p:bldP spid="28" grpId="0" animBg="1"/>
      <p:bldP spid="29" grpId="0" animBg="1"/>
      <p:bldP spid="30" grpId="0"/>
      <p:bldP spid="31" grpId="0"/>
      <p:bldP spid="32" grpId="0"/>
      <p:bldP spid="3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hape 1902"/>
          <p:cNvSpPr/>
          <p:nvPr>
            <p:custDataLst>
              <p:tags r:id="rId1"/>
            </p:custDataLst>
          </p:nvPr>
        </p:nvSpPr>
        <p:spPr>
          <a:xfrm rot="-485">
            <a:off x="5772617" y="-143169"/>
            <a:ext cx="3481523" cy="4567726"/>
          </a:xfrm>
          <a:prstGeom prst="cloudCallout">
            <a:avLst>
              <a:gd name="adj1" fmla="val -59389"/>
              <a:gd name="adj2" fmla="val 43160"/>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endParaRPr/>
          </a:p>
        </p:txBody>
      </p:sp>
      <p:pic>
        <p:nvPicPr>
          <p:cNvPr id="21" name="Shape 572"/>
          <p:cNvPicPr preferRelativeResize="0"/>
          <p:nvPr>
            <p:custDataLst>
              <p:tags r:id="rId2"/>
            </p:custDataLst>
          </p:nvPr>
        </p:nvPicPr>
        <p:blipFill>
          <a:blip r:embed="rId26">
            <a:alphaModFix/>
          </a:blip>
          <a:stretch>
            <a:fillRect/>
          </a:stretch>
        </p:blipFill>
        <p:spPr>
          <a:xfrm>
            <a:off x="4924329" y="4255202"/>
            <a:ext cx="1217225" cy="825281"/>
          </a:xfrm>
          <a:prstGeom prst="rect">
            <a:avLst/>
          </a:prstGeom>
          <a:noFill/>
          <a:ln>
            <a:noFill/>
          </a:ln>
        </p:spPr>
      </p:pic>
      <p:sp>
        <p:nvSpPr>
          <p:cNvPr id="2" name="Title 1"/>
          <p:cNvSpPr>
            <a:spLocks noGrp="1"/>
          </p:cNvSpPr>
          <p:nvPr>
            <p:ph type="title"/>
            <p:custDataLst>
              <p:tags r:id="rId3"/>
            </p:custDataLst>
          </p:nvPr>
        </p:nvSpPr>
        <p:spPr/>
        <p:txBody>
          <a:bodyPr/>
          <a:lstStyle/>
          <a:p>
            <a:r>
              <a:rPr lang="en-US" dirty="0"/>
              <a:t>Arrays in a memory diagram</a:t>
            </a:r>
          </a:p>
        </p:txBody>
      </p:sp>
      <p:sp>
        <p:nvSpPr>
          <p:cNvPr id="3" name="Content Placeholder 2"/>
          <p:cNvSpPr>
            <a:spLocks noGrp="1"/>
          </p:cNvSpPr>
          <p:nvPr>
            <p:ph sz="quarter" idx="10"/>
            <p:custDataLst>
              <p:tags r:id="rId4"/>
            </p:custDataLst>
          </p:nvPr>
        </p:nvSpPr>
        <p:spPr>
          <a:xfrm>
            <a:off x="955678" y="908684"/>
            <a:ext cx="4077944" cy="4019075"/>
          </a:xfrm>
        </p:spPr>
        <p:txBody>
          <a:bodyPr>
            <a:normAutofit/>
          </a:bodyPr>
          <a:lstStyle/>
          <a:p>
            <a:r>
              <a:rPr lang="en-US" sz="1600" dirty="0" err="1">
                <a:latin typeface="Consolas" panose="020B0609020204030204" pitchFamily="49" charset="0"/>
                <a:cs typeface="Consolas" panose="020B0609020204030204" pitchFamily="49" charset="0"/>
              </a:rPr>
              <a:t>int</a:t>
            </a:r>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myFunction</a:t>
            </a:r>
            <a:r>
              <a:rPr lang="en-US" sz="1600" dirty="0">
                <a:latin typeface="Consolas" panose="020B0609020204030204" pitchFamily="49" charset="0"/>
                <a:cs typeface="Consolas" panose="020B0609020204030204" pitchFamily="49" charset="0"/>
              </a:rPr>
              <a:t>() {</a:t>
            </a: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int</a:t>
            </a:r>
            <a:r>
              <a:rPr lang="en-US" sz="1600" dirty="0">
                <a:latin typeface="Consolas" panose="020B0609020204030204" pitchFamily="49" charset="0"/>
                <a:cs typeface="Consolas" panose="020B0609020204030204" pitchFamily="49" charset="0"/>
              </a:rPr>
              <a:t> x = 5;</a:t>
            </a: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int</a:t>
            </a:r>
            <a:r>
              <a:rPr lang="en-US" sz="1600" dirty="0">
                <a:latin typeface="Consolas" panose="020B0609020204030204" pitchFamily="49" charset="0"/>
                <a:cs typeface="Consolas" panose="020B0609020204030204" pitchFamily="49" charset="0"/>
              </a:rPr>
              <a:t> y = 3;</a:t>
            </a:r>
          </a:p>
          <a:p>
            <a:r>
              <a:rPr lang="en-US" sz="1600" dirty="0">
                <a:latin typeface="Consolas" panose="020B0609020204030204" pitchFamily="49" charset="0"/>
                <a:cs typeface="Consolas" panose="020B0609020204030204" pitchFamily="49" charset="0"/>
              </a:rPr>
              <a:t>   </a:t>
            </a:r>
            <a:r>
              <a:rPr lang="en-US" sz="1600" b="1" dirty="0" err="1">
                <a:solidFill>
                  <a:schemeClr val="bg2"/>
                </a:solidFill>
                <a:latin typeface="Consolas" panose="020B0609020204030204" pitchFamily="49" charset="0"/>
                <a:cs typeface="Consolas" panose="020B0609020204030204" pitchFamily="49" charset="0"/>
              </a:rPr>
              <a:t>int</a:t>
            </a:r>
            <a:r>
              <a:rPr lang="en-US" sz="1600" b="1" dirty="0">
                <a:solidFill>
                  <a:schemeClr val="bg2"/>
                </a:solidFill>
                <a:latin typeface="Consolas" panose="020B0609020204030204" pitchFamily="49" charset="0"/>
                <a:cs typeface="Consolas" panose="020B0609020204030204" pitchFamily="49" charset="0"/>
              </a:rPr>
              <a:t>* </a:t>
            </a:r>
            <a:r>
              <a:rPr lang="en-US" sz="1600" b="1" dirty="0" err="1">
                <a:solidFill>
                  <a:schemeClr val="bg2"/>
                </a:solidFill>
                <a:latin typeface="Consolas" panose="020B0609020204030204" pitchFamily="49" charset="0"/>
                <a:cs typeface="Consolas" panose="020B0609020204030204" pitchFamily="49" charset="0"/>
              </a:rPr>
              <a:t>heapArr</a:t>
            </a:r>
            <a:r>
              <a:rPr lang="en-US" sz="1600" b="1" dirty="0">
                <a:solidFill>
                  <a:schemeClr val="bg2"/>
                </a:solidFill>
                <a:latin typeface="Consolas" panose="020B0609020204030204" pitchFamily="49" charset="0"/>
                <a:cs typeface="Consolas" panose="020B0609020204030204" pitchFamily="49" charset="0"/>
              </a:rPr>
              <a:t> = new </a:t>
            </a:r>
            <a:r>
              <a:rPr lang="en-US" sz="1600" b="1" dirty="0" err="1">
                <a:solidFill>
                  <a:schemeClr val="bg2"/>
                </a:solidFill>
                <a:latin typeface="Consolas" panose="020B0609020204030204" pitchFamily="49" charset="0"/>
                <a:cs typeface="Consolas" panose="020B0609020204030204" pitchFamily="49" charset="0"/>
              </a:rPr>
              <a:t>int</a:t>
            </a:r>
            <a:r>
              <a:rPr lang="en-US" sz="1600" b="1" dirty="0">
                <a:solidFill>
                  <a:schemeClr val="bg2"/>
                </a:solidFill>
                <a:latin typeface="Consolas" panose="020B0609020204030204" pitchFamily="49" charset="0"/>
                <a:cs typeface="Consolas" panose="020B0609020204030204" pitchFamily="49" charset="0"/>
              </a:rPr>
              <a:t>[3];</a:t>
            </a: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heapArr</a:t>
            </a:r>
            <a:r>
              <a:rPr lang="en-US" sz="1600" dirty="0">
                <a:latin typeface="Consolas" panose="020B0609020204030204" pitchFamily="49" charset="0"/>
                <a:cs typeface="Consolas" panose="020B0609020204030204" pitchFamily="49" charset="0"/>
              </a:rPr>
              <a:t>[0] = </a:t>
            </a:r>
            <a:r>
              <a:rPr lang="en-US" sz="1600" dirty="0" smtClean="0">
                <a:latin typeface="Consolas" panose="020B0609020204030204" pitchFamily="49" charset="0"/>
                <a:cs typeface="Consolas" panose="020B0609020204030204" pitchFamily="49" charset="0"/>
              </a:rPr>
              <a:t>x + 1;</a:t>
            </a:r>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heapArr</a:t>
            </a:r>
            <a:r>
              <a:rPr lang="en-US" sz="1600" dirty="0">
                <a:latin typeface="Consolas" panose="020B0609020204030204" pitchFamily="49" charset="0"/>
                <a:cs typeface="Consolas" panose="020B0609020204030204" pitchFamily="49" charset="0"/>
              </a:rPr>
              <a:t>[1] = </a:t>
            </a:r>
            <a:r>
              <a:rPr lang="en-US" sz="1600" dirty="0" smtClean="0">
                <a:latin typeface="Consolas" panose="020B0609020204030204" pitchFamily="49" charset="0"/>
                <a:cs typeface="Consolas" panose="020B0609020204030204" pitchFamily="49" charset="0"/>
              </a:rPr>
              <a:t>y + 1;</a:t>
            </a:r>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heapArr</a:t>
            </a:r>
            <a:r>
              <a:rPr lang="en-US" sz="1600" dirty="0">
                <a:latin typeface="Consolas" panose="020B0609020204030204" pitchFamily="49" charset="0"/>
                <a:cs typeface="Consolas" panose="020B0609020204030204" pitchFamily="49" charset="0"/>
              </a:rPr>
              <a:t>[2] = x + y;</a:t>
            </a:r>
          </a:p>
          <a:p>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   return y</a:t>
            </a:r>
            <a:r>
              <a:rPr lang="en-US" sz="1600" dirty="0" smtClean="0">
                <a:latin typeface="Consolas" panose="020B0609020204030204" pitchFamily="49" charset="0"/>
                <a:cs typeface="Consolas" panose="020B0609020204030204" pitchFamily="49" charset="0"/>
              </a:rPr>
              <a:t>; </a:t>
            </a:r>
          </a:p>
          <a:p>
            <a:r>
              <a:rPr lang="en-US" sz="1600" dirty="0" smtClean="0">
                <a:latin typeface="Consolas" panose="020B0609020204030204" pitchFamily="49" charset="0"/>
                <a:cs typeface="Consolas" panose="020B0609020204030204" pitchFamily="49" charset="0"/>
              </a:rPr>
              <a:t>}</a:t>
            </a:r>
          </a:p>
          <a:p>
            <a:endParaRPr lang="en-US" dirty="0">
              <a:latin typeface="Consolas" panose="020B0609020204030204" pitchFamily="49" charset="0"/>
              <a:cs typeface="Consolas" panose="020B0609020204030204" pitchFamily="49" charset="0"/>
            </a:endParaRPr>
          </a:p>
          <a:p>
            <a:r>
              <a:rPr lang="en-US" sz="1600" dirty="0">
                <a:latin typeface="Source Sans Pro "/>
                <a:cs typeface="Consolas" panose="020B0609020204030204" pitchFamily="49" charset="0"/>
              </a:rPr>
              <a:t>What happens when </a:t>
            </a:r>
            <a:r>
              <a:rPr lang="en-US" sz="1600" dirty="0" err="1">
                <a:latin typeface="Consolas" panose="020B0609020204030204" pitchFamily="49" charset="0"/>
                <a:cs typeface="Consolas" panose="020B0609020204030204" pitchFamily="49" charset="0"/>
              </a:rPr>
              <a:t>myFunction</a:t>
            </a:r>
            <a:r>
              <a:rPr lang="en-US" sz="1600" dirty="0">
                <a:latin typeface="Consolas" panose="020B0609020204030204" pitchFamily="49" charset="0"/>
                <a:cs typeface="Consolas" panose="020B0609020204030204" pitchFamily="49" charset="0"/>
              </a:rPr>
              <a:t>() </a:t>
            </a:r>
            <a:r>
              <a:rPr lang="en-US" sz="1600" dirty="0">
                <a:latin typeface="Source Sans Pro "/>
                <a:cs typeface="Consolas" panose="020B0609020204030204" pitchFamily="49" charset="0"/>
              </a:rPr>
              <a:t>returns?</a:t>
            </a:r>
            <a:endParaRPr lang="en-US" sz="1600" dirty="0">
              <a:latin typeface="Consolas" panose="020B0609020204030204" pitchFamily="49" charset="0"/>
              <a:cs typeface="Consolas" panose="020B0609020204030204" pitchFamily="49" charset="0"/>
            </a:endParaRPr>
          </a:p>
          <a:p>
            <a:endParaRPr lang="en-US" dirty="0"/>
          </a:p>
        </p:txBody>
      </p:sp>
      <p:sp>
        <p:nvSpPr>
          <p:cNvPr id="4" name="Text Placeholder 4"/>
          <p:cNvSpPr txBox="1">
            <a:spLocks/>
          </p:cNvSpPr>
          <p:nvPr>
            <p:custDataLst>
              <p:tags r:id="rId5"/>
            </p:custDataLst>
          </p:nvPr>
        </p:nvSpPr>
        <p:spPr>
          <a:xfrm>
            <a:off x="5333147" y="293461"/>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Stack:</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6"/>
            </p:custDataLst>
          </p:nvPr>
        </p:nvSpPr>
        <p:spPr>
          <a:xfrm>
            <a:off x="6406808" y="359541"/>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custDataLst>
              <p:tags r:id="rId7"/>
            </p:custDataLst>
          </p:nvPr>
        </p:nvSpPr>
        <p:spPr>
          <a:xfrm>
            <a:off x="6406808" y="359541"/>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Consolas" panose="020B0609020204030204" pitchFamily="49" charset="0"/>
              </a:rPr>
              <a:t>main()</a:t>
            </a:r>
          </a:p>
        </p:txBody>
      </p:sp>
      <p:sp>
        <p:nvSpPr>
          <p:cNvPr id="7" name="Rectangle 6"/>
          <p:cNvSpPr/>
          <p:nvPr>
            <p:custDataLst>
              <p:tags r:id="rId8"/>
            </p:custDataLst>
          </p:nvPr>
        </p:nvSpPr>
        <p:spPr>
          <a:xfrm>
            <a:off x="6406808" y="3113558"/>
            <a:ext cx="2438400" cy="85145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 name="Rectangle 9"/>
          <p:cNvSpPr/>
          <p:nvPr>
            <p:custDataLst>
              <p:tags r:id="rId9"/>
            </p:custDataLst>
          </p:nvPr>
        </p:nvSpPr>
        <p:spPr>
          <a:xfrm>
            <a:off x="6406808" y="816741"/>
            <a:ext cx="2438400" cy="114249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latin typeface="Consolas" panose="020B0609020204030204" pitchFamily="49" charset="0"/>
              </a:rPr>
              <a:t>               </a:t>
            </a:r>
            <a:r>
              <a:rPr lang="en-US" sz="1400" dirty="0">
                <a:solidFill>
                  <a:schemeClr val="tx1"/>
                </a:solidFill>
                <a:latin typeface="Consolas" panose="020B0609020204030204" pitchFamily="49" charset="0"/>
              </a:rPr>
              <a:t> </a:t>
            </a:r>
            <a:r>
              <a:rPr lang="en-US" sz="1400" dirty="0" smtClean="0">
                <a:solidFill>
                  <a:schemeClr val="tx1"/>
                </a:solidFill>
                <a:latin typeface="Consolas" panose="020B0609020204030204" pitchFamily="49" charset="0"/>
              </a:rPr>
              <a:t>x</a:t>
            </a:r>
            <a:r>
              <a:rPr lang="en-US" sz="1400" dirty="0">
                <a:solidFill>
                  <a:schemeClr val="tx1"/>
                </a:solidFill>
                <a:latin typeface="Consolas" panose="020B0609020204030204" pitchFamily="49" charset="0"/>
              </a:rPr>
              <a:t>:</a:t>
            </a:r>
          </a:p>
          <a:p>
            <a:pPr>
              <a:lnSpc>
                <a:spcPct val="150000"/>
              </a:lnSpc>
            </a:pPr>
            <a:r>
              <a:rPr lang="en-US" sz="1400" dirty="0">
                <a:solidFill>
                  <a:schemeClr val="tx1"/>
                </a:solidFill>
                <a:latin typeface="Consolas" panose="020B0609020204030204" pitchFamily="49" charset="0"/>
              </a:rPr>
              <a:t>	</a:t>
            </a:r>
            <a:r>
              <a:rPr lang="en-US" sz="1400" dirty="0" smtClean="0">
                <a:solidFill>
                  <a:schemeClr val="tx1"/>
                </a:solidFill>
                <a:latin typeface="Consolas" panose="020B0609020204030204" pitchFamily="49" charset="0"/>
              </a:rPr>
              <a:t>           </a:t>
            </a:r>
            <a:r>
              <a:rPr lang="en-US" sz="1400" dirty="0">
                <a:solidFill>
                  <a:schemeClr val="tx1"/>
                </a:solidFill>
                <a:latin typeface="Consolas" panose="020B0609020204030204" pitchFamily="49" charset="0"/>
              </a:rPr>
              <a:t>y:</a:t>
            </a:r>
          </a:p>
          <a:p>
            <a:r>
              <a:rPr lang="en-US" dirty="0">
                <a:solidFill>
                  <a:schemeClr val="tx1"/>
                </a:solidFill>
              </a:rPr>
              <a:t>    </a:t>
            </a:r>
          </a:p>
        </p:txBody>
      </p:sp>
      <p:sp>
        <p:nvSpPr>
          <p:cNvPr id="14" name="Rectangle 13"/>
          <p:cNvSpPr/>
          <p:nvPr>
            <p:custDataLst>
              <p:tags r:id="rId10"/>
            </p:custDataLst>
          </p:nvPr>
        </p:nvSpPr>
        <p:spPr>
          <a:xfrm>
            <a:off x="6066314" y="4055241"/>
            <a:ext cx="312906" cy="369332"/>
          </a:xfrm>
          <a:prstGeom prst="rect">
            <a:avLst/>
          </a:prstGeom>
        </p:spPr>
        <p:txBody>
          <a:bodyPr wrap="none">
            <a:spAutoFit/>
          </a:bodyPr>
          <a:lstStyle/>
          <a:p>
            <a:r>
              <a:rPr lang="en-US" dirty="0"/>
              <a:t>0</a:t>
            </a:r>
          </a:p>
        </p:txBody>
      </p:sp>
      <p:sp>
        <p:nvSpPr>
          <p:cNvPr id="18" name="Rectangle 17"/>
          <p:cNvSpPr/>
          <p:nvPr>
            <p:custDataLst>
              <p:tags r:id="rId11"/>
            </p:custDataLst>
          </p:nvPr>
        </p:nvSpPr>
        <p:spPr>
          <a:xfrm>
            <a:off x="6322657" y="773283"/>
            <a:ext cx="1576072" cy="307777"/>
          </a:xfrm>
          <a:prstGeom prst="rect">
            <a:avLst/>
          </a:prstGeom>
        </p:spPr>
        <p:txBody>
          <a:bodyPr wrap="none">
            <a:spAutoFit/>
          </a:bodyPr>
          <a:lstStyle/>
          <a:p>
            <a:r>
              <a:rPr lang="en-US" sz="1400" dirty="0">
                <a:latin typeface="Consolas" panose="020B0609020204030204" pitchFamily="49" charset="0"/>
              </a:rPr>
              <a:t> </a:t>
            </a:r>
            <a:r>
              <a:rPr lang="en-US" sz="1400" dirty="0" err="1">
                <a:latin typeface="Consolas" panose="020B0609020204030204" pitchFamily="49" charset="0"/>
              </a:rPr>
              <a:t>myFunction</a:t>
            </a:r>
            <a:r>
              <a:rPr lang="en-US" sz="1400" dirty="0">
                <a:latin typeface="Consolas" panose="020B0609020204030204" pitchFamily="49" charset="0"/>
              </a:rPr>
              <a:t>() </a:t>
            </a:r>
          </a:p>
        </p:txBody>
      </p:sp>
      <p:sp>
        <p:nvSpPr>
          <p:cNvPr id="24" name="TextBox 23"/>
          <p:cNvSpPr txBox="1"/>
          <p:nvPr>
            <p:custDataLst>
              <p:tags r:id="rId12"/>
            </p:custDataLst>
          </p:nvPr>
        </p:nvSpPr>
        <p:spPr>
          <a:xfrm>
            <a:off x="8306552" y="1572920"/>
            <a:ext cx="457200" cy="369332"/>
          </a:xfrm>
          <a:prstGeom prst="rect">
            <a:avLst/>
          </a:prstGeom>
          <a:noFill/>
          <a:ln>
            <a:solidFill>
              <a:schemeClr val="tx1"/>
            </a:solidFill>
          </a:ln>
        </p:spPr>
        <p:txBody>
          <a:bodyPr wrap="square" rtlCol="0">
            <a:spAutoFit/>
          </a:bodyPr>
          <a:lstStyle/>
          <a:p>
            <a:endParaRPr lang="en-US" dirty="0"/>
          </a:p>
        </p:txBody>
      </p:sp>
      <p:sp>
        <p:nvSpPr>
          <p:cNvPr id="25" name="Rectangle 24"/>
          <p:cNvSpPr/>
          <p:nvPr>
            <p:custDataLst>
              <p:tags r:id="rId13"/>
            </p:custDataLst>
          </p:nvPr>
        </p:nvSpPr>
        <p:spPr>
          <a:xfrm>
            <a:off x="6594824" y="1532249"/>
            <a:ext cx="1774845" cy="380873"/>
          </a:xfrm>
          <a:prstGeom prst="rect">
            <a:avLst/>
          </a:prstGeom>
        </p:spPr>
        <p:txBody>
          <a:bodyPr wrap="none">
            <a:spAutoFit/>
          </a:bodyPr>
          <a:lstStyle/>
          <a:p>
            <a:pPr>
              <a:lnSpc>
                <a:spcPct val="150000"/>
              </a:lnSpc>
            </a:pPr>
            <a:r>
              <a:rPr lang="en-US" sz="1400" dirty="0">
                <a:latin typeface="Consolas" panose="020B0609020204030204" pitchFamily="49" charset="0"/>
              </a:rPr>
              <a:t>        </a:t>
            </a:r>
            <a:r>
              <a:rPr lang="en-US" sz="1400" dirty="0" err="1">
                <a:latin typeface="Consolas" panose="020B0609020204030204" pitchFamily="49" charset="0"/>
              </a:rPr>
              <a:t>heapArr</a:t>
            </a:r>
            <a:r>
              <a:rPr lang="en-US" sz="1400" dirty="0">
                <a:latin typeface="Consolas" panose="020B0609020204030204" pitchFamily="49" charset="0"/>
              </a:rPr>
              <a:t>:</a:t>
            </a:r>
          </a:p>
        </p:txBody>
      </p:sp>
      <p:sp>
        <p:nvSpPr>
          <p:cNvPr id="19" name="Text Placeholder 4"/>
          <p:cNvSpPr txBox="1">
            <a:spLocks/>
          </p:cNvSpPr>
          <p:nvPr>
            <p:custDataLst>
              <p:tags r:id="rId14"/>
            </p:custDataLst>
          </p:nvPr>
        </p:nvSpPr>
        <p:spPr>
          <a:xfrm>
            <a:off x="5411873" y="3419172"/>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Heap:</a:t>
            </a:r>
          </a:p>
        </p:txBody>
      </p:sp>
      <p:sp>
        <p:nvSpPr>
          <p:cNvPr id="23" name="TextBox 22">
            <a:extLst>
              <a:ext uri="{FF2B5EF4-FFF2-40B4-BE49-F238E27FC236}">
                <a16:creationId xmlns:a16="http://schemas.microsoft.com/office/drawing/2014/main" id="{F7D83D83-1F40-8C43-AB45-7522E56CFBDC}"/>
              </a:ext>
            </a:extLst>
          </p:cNvPr>
          <p:cNvSpPr txBox="1"/>
          <p:nvPr>
            <p:custDataLst>
              <p:tags r:id="rId15"/>
            </p:custDataLst>
          </p:nvPr>
        </p:nvSpPr>
        <p:spPr>
          <a:xfrm>
            <a:off x="8306552" y="828409"/>
            <a:ext cx="457200" cy="369332"/>
          </a:xfrm>
          <a:prstGeom prst="rect">
            <a:avLst/>
          </a:prstGeom>
          <a:noFill/>
          <a:ln>
            <a:solidFill>
              <a:schemeClr val="tx1"/>
            </a:solidFill>
          </a:ln>
        </p:spPr>
        <p:txBody>
          <a:bodyPr wrap="square" rtlCol="0">
            <a:spAutoFit/>
          </a:bodyPr>
          <a:lstStyle/>
          <a:p>
            <a:pPr algn="ctr"/>
            <a:r>
              <a:rPr lang="en-US" dirty="0">
                <a:latin typeface="Consolas" panose="020B0609020204030204" pitchFamily="49" charset="0"/>
                <a:cs typeface="Consolas" panose="020B0609020204030204" pitchFamily="49" charset="0"/>
              </a:rPr>
              <a:t>5</a:t>
            </a:r>
          </a:p>
        </p:txBody>
      </p:sp>
      <p:sp>
        <p:nvSpPr>
          <p:cNvPr id="26" name="TextBox 25">
            <a:extLst>
              <a:ext uri="{FF2B5EF4-FFF2-40B4-BE49-F238E27FC236}">
                <a16:creationId xmlns:a16="http://schemas.microsoft.com/office/drawing/2014/main" id="{92C3D2C7-5922-A948-BA16-1DC6ED8EFA23}"/>
              </a:ext>
            </a:extLst>
          </p:cNvPr>
          <p:cNvSpPr txBox="1"/>
          <p:nvPr>
            <p:custDataLst>
              <p:tags r:id="rId16"/>
            </p:custDataLst>
          </p:nvPr>
        </p:nvSpPr>
        <p:spPr>
          <a:xfrm>
            <a:off x="8311808" y="1197741"/>
            <a:ext cx="457200" cy="369332"/>
          </a:xfrm>
          <a:prstGeom prst="rect">
            <a:avLst/>
          </a:prstGeom>
          <a:noFill/>
          <a:ln>
            <a:solidFill>
              <a:schemeClr val="tx1"/>
            </a:solidFill>
          </a:ln>
        </p:spPr>
        <p:txBody>
          <a:bodyPr wrap="square" rtlCol="0">
            <a:spAutoFit/>
          </a:bodyPr>
          <a:lstStyle/>
          <a:p>
            <a:pPr algn="ctr"/>
            <a:r>
              <a:rPr lang="en-US" dirty="0">
                <a:latin typeface="Consolas" panose="020B0609020204030204" pitchFamily="49" charset="0"/>
                <a:cs typeface="Consolas" panose="020B0609020204030204" pitchFamily="49" charset="0"/>
              </a:rPr>
              <a:t>3</a:t>
            </a:r>
          </a:p>
        </p:txBody>
      </p:sp>
      <p:cxnSp>
        <p:nvCxnSpPr>
          <p:cNvPr id="9" name="Curved Connector 8">
            <a:extLst>
              <a:ext uri="{FF2B5EF4-FFF2-40B4-BE49-F238E27FC236}">
                <a16:creationId xmlns:a16="http://schemas.microsoft.com/office/drawing/2014/main" id="{02504FFA-6E27-C242-8557-8A8500F9FDAB}"/>
              </a:ext>
            </a:extLst>
          </p:cNvPr>
          <p:cNvCxnSpPr>
            <a:cxnSpLocks/>
          </p:cNvCxnSpPr>
          <p:nvPr/>
        </p:nvCxnSpPr>
        <p:spPr>
          <a:xfrm rot="5400000">
            <a:off x="6820543" y="1773780"/>
            <a:ext cx="1686828" cy="1603959"/>
          </a:xfrm>
          <a:prstGeom prst="curvedConnector3">
            <a:avLst/>
          </a:prstGeom>
          <a:ln>
            <a:tailEnd type="triangle"/>
          </a:ln>
        </p:spPr>
        <p:style>
          <a:lnRef idx="2">
            <a:schemeClr val="dk1"/>
          </a:lnRef>
          <a:fillRef idx="0">
            <a:schemeClr val="dk1"/>
          </a:fillRef>
          <a:effectRef idx="1">
            <a:schemeClr val="dk1"/>
          </a:effectRef>
          <a:fontRef idx="minor">
            <a:schemeClr val="tx1"/>
          </a:fontRef>
        </p:style>
      </p:cxnSp>
      <p:sp>
        <p:nvSpPr>
          <p:cNvPr id="27" name="TextBox 26">
            <a:extLst>
              <a:ext uri="{FF2B5EF4-FFF2-40B4-BE49-F238E27FC236}">
                <a16:creationId xmlns:a16="http://schemas.microsoft.com/office/drawing/2014/main" id="{F60532F4-1F7F-3D43-9EDD-DBAA1A75897B}"/>
              </a:ext>
            </a:extLst>
          </p:cNvPr>
          <p:cNvSpPr txBox="1"/>
          <p:nvPr>
            <p:custDataLst>
              <p:tags r:id="rId17"/>
            </p:custDataLst>
          </p:nvPr>
        </p:nvSpPr>
        <p:spPr>
          <a:xfrm>
            <a:off x="6708707" y="3415062"/>
            <a:ext cx="457200" cy="369332"/>
          </a:xfrm>
          <a:prstGeom prst="rect">
            <a:avLst/>
          </a:prstGeom>
          <a:noFill/>
          <a:ln>
            <a:solidFill>
              <a:schemeClr val="tx1"/>
            </a:solidFill>
          </a:ln>
        </p:spPr>
        <p:txBody>
          <a:bodyPr wrap="square" rtlCol="0">
            <a:spAutoFit/>
          </a:bodyPr>
          <a:lstStyle/>
          <a:p>
            <a:pPr algn="ctr"/>
            <a:endParaRPr lang="en-US" dirty="0"/>
          </a:p>
        </p:txBody>
      </p:sp>
      <p:sp>
        <p:nvSpPr>
          <p:cNvPr id="28" name="TextBox 27">
            <a:extLst>
              <a:ext uri="{FF2B5EF4-FFF2-40B4-BE49-F238E27FC236}">
                <a16:creationId xmlns:a16="http://schemas.microsoft.com/office/drawing/2014/main" id="{8A03D232-61B9-BF41-AFAD-68815E6FE7AB}"/>
              </a:ext>
            </a:extLst>
          </p:cNvPr>
          <p:cNvSpPr txBox="1"/>
          <p:nvPr>
            <p:custDataLst>
              <p:tags r:id="rId18"/>
            </p:custDataLst>
          </p:nvPr>
        </p:nvSpPr>
        <p:spPr>
          <a:xfrm>
            <a:off x="7168780" y="3412727"/>
            <a:ext cx="457200" cy="369332"/>
          </a:xfrm>
          <a:prstGeom prst="rect">
            <a:avLst/>
          </a:prstGeom>
          <a:noFill/>
          <a:ln>
            <a:solidFill>
              <a:schemeClr val="tx1"/>
            </a:solidFill>
          </a:ln>
        </p:spPr>
        <p:txBody>
          <a:bodyPr wrap="square" rtlCol="0">
            <a:spAutoFit/>
          </a:bodyPr>
          <a:lstStyle/>
          <a:p>
            <a:pPr algn="ctr"/>
            <a:endParaRPr lang="en-US" dirty="0"/>
          </a:p>
        </p:txBody>
      </p:sp>
      <p:sp>
        <p:nvSpPr>
          <p:cNvPr id="29" name="TextBox 28">
            <a:extLst>
              <a:ext uri="{FF2B5EF4-FFF2-40B4-BE49-F238E27FC236}">
                <a16:creationId xmlns:a16="http://schemas.microsoft.com/office/drawing/2014/main" id="{ED424F84-F8AC-2C49-8678-C16B8656AFB3}"/>
              </a:ext>
            </a:extLst>
          </p:cNvPr>
          <p:cNvSpPr txBox="1"/>
          <p:nvPr>
            <p:custDataLst>
              <p:tags r:id="rId19"/>
            </p:custDataLst>
          </p:nvPr>
        </p:nvSpPr>
        <p:spPr>
          <a:xfrm>
            <a:off x="7625980" y="3414515"/>
            <a:ext cx="457200" cy="369332"/>
          </a:xfrm>
          <a:prstGeom prst="rect">
            <a:avLst/>
          </a:prstGeom>
          <a:noFill/>
          <a:ln>
            <a:solidFill>
              <a:schemeClr val="tx1"/>
            </a:solidFill>
          </a:ln>
        </p:spPr>
        <p:txBody>
          <a:bodyPr wrap="square" rtlCol="0">
            <a:spAutoFit/>
          </a:bodyPr>
          <a:lstStyle/>
          <a:p>
            <a:pPr algn="ctr"/>
            <a:endParaRPr lang="en-US" dirty="0"/>
          </a:p>
        </p:txBody>
      </p:sp>
      <p:sp>
        <p:nvSpPr>
          <p:cNvPr id="30" name="Rectangle 29">
            <a:extLst>
              <a:ext uri="{FF2B5EF4-FFF2-40B4-BE49-F238E27FC236}">
                <a16:creationId xmlns:a16="http://schemas.microsoft.com/office/drawing/2014/main" id="{06CAD28B-2D91-0048-8DAB-192137ECE237}"/>
              </a:ext>
            </a:extLst>
          </p:cNvPr>
          <p:cNvSpPr/>
          <p:nvPr>
            <p:custDataLst>
              <p:tags r:id="rId20"/>
            </p:custDataLst>
          </p:nvPr>
        </p:nvSpPr>
        <p:spPr>
          <a:xfrm>
            <a:off x="6731247" y="3717035"/>
            <a:ext cx="1412633" cy="307777"/>
          </a:xfrm>
          <a:prstGeom prst="rect">
            <a:avLst/>
          </a:prstGeom>
        </p:spPr>
        <p:txBody>
          <a:bodyPr wrap="square">
            <a:spAutoFit/>
          </a:bodyPr>
          <a:lstStyle/>
          <a:p>
            <a:r>
              <a:rPr lang="en-US" sz="1400" dirty="0"/>
              <a:t> </a:t>
            </a:r>
            <a:r>
              <a:rPr lang="en-US" sz="1200" dirty="0">
                <a:latin typeface="Consolas" panose="020B0609020204030204" pitchFamily="49" charset="0"/>
              </a:rPr>
              <a:t>0   </a:t>
            </a:r>
            <a:r>
              <a:rPr lang="en-US" sz="1200" dirty="0" smtClean="0">
                <a:latin typeface="Consolas" panose="020B0609020204030204" pitchFamily="49" charset="0"/>
              </a:rPr>
              <a:t>  1     </a:t>
            </a:r>
            <a:r>
              <a:rPr lang="en-US" sz="1200" dirty="0">
                <a:latin typeface="Consolas" panose="020B0609020204030204" pitchFamily="49" charset="0"/>
              </a:rPr>
              <a:t>2</a:t>
            </a:r>
          </a:p>
        </p:txBody>
      </p:sp>
      <p:sp>
        <p:nvSpPr>
          <p:cNvPr id="31" name="TextBox 30">
            <a:extLst>
              <a:ext uri="{FF2B5EF4-FFF2-40B4-BE49-F238E27FC236}">
                <a16:creationId xmlns:a16="http://schemas.microsoft.com/office/drawing/2014/main" id="{F60532F4-1F7F-3D43-9EDD-DBAA1A75897B}"/>
              </a:ext>
            </a:extLst>
          </p:cNvPr>
          <p:cNvSpPr txBox="1"/>
          <p:nvPr>
            <p:custDataLst>
              <p:tags r:id="rId21"/>
            </p:custDataLst>
          </p:nvPr>
        </p:nvSpPr>
        <p:spPr>
          <a:xfrm>
            <a:off x="6703927" y="3417568"/>
            <a:ext cx="457200" cy="369332"/>
          </a:xfrm>
          <a:prstGeom prst="rect">
            <a:avLst/>
          </a:prstGeom>
          <a:noFill/>
          <a:ln>
            <a:noFill/>
          </a:ln>
        </p:spPr>
        <p:txBody>
          <a:bodyPr wrap="square" rtlCol="0">
            <a:spAutoFit/>
          </a:bodyPr>
          <a:lstStyle/>
          <a:p>
            <a:pPr algn="ctr"/>
            <a:r>
              <a:rPr lang="en-US" dirty="0"/>
              <a:t>6</a:t>
            </a:r>
          </a:p>
        </p:txBody>
      </p:sp>
      <p:sp>
        <p:nvSpPr>
          <p:cNvPr id="32" name="TextBox 31">
            <a:extLst>
              <a:ext uri="{FF2B5EF4-FFF2-40B4-BE49-F238E27FC236}">
                <a16:creationId xmlns:a16="http://schemas.microsoft.com/office/drawing/2014/main" id="{8A03D232-61B9-BF41-AFAD-68815E6FE7AB}"/>
              </a:ext>
            </a:extLst>
          </p:cNvPr>
          <p:cNvSpPr txBox="1"/>
          <p:nvPr>
            <p:custDataLst>
              <p:tags r:id="rId22"/>
            </p:custDataLst>
          </p:nvPr>
        </p:nvSpPr>
        <p:spPr>
          <a:xfrm>
            <a:off x="7171882" y="3423115"/>
            <a:ext cx="457200" cy="369332"/>
          </a:xfrm>
          <a:prstGeom prst="rect">
            <a:avLst/>
          </a:prstGeom>
          <a:noFill/>
          <a:ln>
            <a:noFill/>
          </a:ln>
        </p:spPr>
        <p:txBody>
          <a:bodyPr wrap="square" rtlCol="0">
            <a:spAutoFit/>
          </a:bodyPr>
          <a:lstStyle/>
          <a:p>
            <a:pPr algn="ctr"/>
            <a:r>
              <a:rPr lang="en-US" dirty="0"/>
              <a:t>4</a:t>
            </a:r>
          </a:p>
        </p:txBody>
      </p:sp>
      <p:sp>
        <p:nvSpPr>
          <p:cNvPr id="33" name="TextBox 32">
            <a:extLst>
              <a:ext uri="{FF2B5EF4-FFF2-40B4-BE49-F238E27FC236}">
                <a16:creationId xmlns:a16="http://schemas.microsoft.com/office/drawing/2014/main" id="{ED424F84-F8AC-2C49-8678-C16B8656AFB3}"/>
              </a:ext>
            </a:extLst>
          </p:cNvPr>
          <p:cNvSpPr txBox="1"/>
          <p:nvPr>
            <p:custDataLst>
              <p:tags r:id="rId23"/>
            </p:custDataLst>
          </p:nvPr>
        </p:nvSpPr>
        <p:spPr>
          <a:xfrm>
            <a:off x="7625141" y="3420962"/>
            <a:ext cx="457200" cy="369332"/>
          </a:xfrm>
          <a:prstGeom prst="rect">
            <a:avLst/>
          </a:prstGeom>
          <a:noFill/>
          <a:ln>
            <a:noFill/>
          </a:ln>
        </p:spPr>
        <p:txBody>
          <a:bodyPr wrap="square" rtlCol="0">
            <a:spAutoFit/>
          </a:bodyPr>
          <a:lstStyle/>
          <a:p>
            <a:pPr algn="ctr"/>
            <a:r>
              <a:rPr lang="en-US" dirty="0"/>
              <a:t>8</a:t>
            </a:r>
          </a:p>
        </p:txBody>
      </p:sp>
      <p:sp>
        <p:nvSpPr>
          <p:cNvPr id="34" name="Text Placeholder 4"/>
          <p:cNvSpPr txBox="1">
            <a:spLocks/>
          </p:cNvSpPr>
          <p:nvPr>
            <p:custDataLst>
              <p:tags r:id="rId24"/>
            </p:custDataLst>
          </p:nvPr>
        </p:nvSpPr>
        <p:spPr>
          <a:xfrm>
            <a:off x="7103778" y="-40532"/>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Memory</a:t>
            </a:r>
          </a:p>
        </p:txBody>
      </p:sp>
    </p:spTree>
    <p:extLst>
      <p:ext uri="{BB962C8B-B14F-4D97-AF65-F5344CB8AC3E}">
        <p14:creationId xmlns:p14="http://schemas.microsoft.com/office/powerpoint/2010/main" val="333835861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xit" presetSubtype="0" fill="hold" grpId="0" nodeType="clickEffect">
                                  <p:stCondLst>
                                    <p:cond delay="0"/>
                                  </p:stCondLst>
                                  <p:childTnLst>
                                    <p:anim calcmode="lin" valueType="num">
                                      <p:cBhvr>
                                        <p:cTn id="6" dur="1000"/>
                                        <p:tgtEl>
                                          <p:spTgt spid="10"/>
                                        </p:tgtEl>
                                        <p:attrNameLst>
                                          <p:attrName>ppt_w</p:attrName>
                                        </p:attrNameLst>
                                      </p:cBhvr>
                                      <p:tavLst>
                                        <p:tav tm="0">
                                          <p:val>
                                            <p:strVal val="ppt_w"/>
                                          </p:val>
                                        </p:tav>
                                        <p:tav tm="100000">
                                          <p:val>
                                            <p:fltVal val="0"/>
                                          </p:val>
                                        </p:tav>
                                      </p:tavLst>
                                    </p:anim>
                                    <p:anim calcmode="lin" valueType="num">
                                      <p:cBhvr>
                                        <p:cTn id="7" dur="1000"/>
                                        <p:tgtEl>
                                          <p:spTgt spid="10"/>
                                        </p:tgtEl>
                                        <p:attrNameLst>
                                          <p:attrName>ppt_h</p:attrName>
                                        </p:attrNameLst>
                                      </p:cBhvr>
                                      <p:tavLst>
                                        <p:tav tm="0">
                                          <p:val>
                                            <p:strVal val="ppt_h"/>
                                          </p:val>
                                        </p:tav>
                                        <p:tav tm="100000">
                                          <p:val>
                                            <p:fltVal val="0"/>
                                          </p:val>
                                        </p:tav>
                                      </p:tavLst>
                                    </p:anim>
                                    <p:anim calcmode="lin" valueType="num">
                                      <p:cBhvr>
                                        <p:cTn id="8" dur="1000"/>
                                        <p:tgtEl>
                                          <p:spTgt spid="10"/>
                                        </p:tgtEl>
                                        <p:attrNameLst>
                                          <p:attrName>style.rotation</p:attrName>
                                        </p:attrNameLst>
                                      </p:cBhvr>
                                      <p:tavLst>
                                        <p:tav tm="0">
                                          <p:val>
                                            <p:fltVal val="0"/>
                                          </p:val>
                                        </p:tav>
                                        <p:tav tm="100000">
                                          <p:val>
                                            <p:fltVal val="90"/>
                                          </p:val>
                                        </p:tav>
                                      </p:tavLst>
                                    </p:anim>
                                    <p:animEffect transition="out" filter="fade">
                                      <p:cBhvr>
                                        <p:cTn id="9" dur="1000"/>
                                        <p:tgtEl>
                                          <p:spTgt spid="10"/>
                                        </p:tgtEl>
                                      </p:cBhvr>
                                    </p:animEffect>
                                    <p:set>
                                      <p:cBhvr>
                                        <p:cTn id="10" dur="1" fill="hold">
                                          <p:stCondLst>
                                            <p:cond delay="999"/>
                                          </p:stCondLst>
                                        </p:cTn>
                                        <p:tgtEl>
                                          <p:spTgt spid="10"/>
                                        </p:tgtEl>
                                        <p:attrNameLst>
                                          <p:attrName>style.visibility</p:attrName>
                                        </p:attrNameLst>
                                      </p:cBhvr>
                                      <p:to>
                                        <p:strVal val="hidden"/>
                                      </p:to>
                                    </p:set>
                                  </p:childTnLst>
                                </p:cTn>
                              </p:par>
                              <p:par>
                                <p:cTn id="11" presetID="31" presetClass="exit" presetSubtype="0" fill="hold" grpId="0" nodeType="withEffect">
                                  <p:stCondLst>
                                    <p:cond delay="0"/>
                                  </p:stCondLst>
                                  <p:childTnLst>
                                    <p:anim calcmode="lin" valueType="num">
                                      <p:cBhvr>
                                        <p:cTn id="12" dur="1000"/>
                                        <p:tgtEl>
                                          <p:spTgt spid="18"/>
                                        </p:tgtEl>
                                        <p:attrNameLst>
                                          <p:attrName>ppt_w</p:attrName>
                                        </p:attrNameLst>
                                      </p:cBhvr>
                                      <p:tavLst>
                                        <p:tav tm="0">
                                          <p:val>
                                            <p:strVal val="ppt_w"/>
                                          </p:val>
                                        </p:tav>
                                        <p:tav tm="100000">
                                          <p:val>
                                            <p:fltVal val="0"/>
                                          </p:val>
                                        </p:tav>
                                      </p:tavLst>
                                    </p:anim>
                                    <p:anim calcmode="lin" valueType="num">
                                      <p:cBhvr>
                                        <p:cTn id="13" dur="1000"/>
                                        <p:tgtEl>
                                          <p:spTgt spid="18"/>
                                        </p:tgtEl>
                                        <p:attrNameLst>
                                          <p:attrName>ppt_h</p:attrName>
                                        </p:attrNameLst>
                                      </p:cBhvr>
                                      <p:tavLst>
                                        <p:tav tm="0">
                                          <p:val>
                                            <p:strVal val="ppt_h"/>
                                          </p:val>
                                        </p:tav>
                                        <p:tav tm="100000">
                                          <p:val>
                                            <p:fltVal val="0"/>
                                          </p:val>
                                        </p:tav>
                                      </p:tavLst>
                                    </p:anim>
                                    <p:anim calcmode="lin" valueType="num">
                                      <p:cBhvr>
                                        <p:cTn id="14" dur="1000"/>
                                        <p:tgtEl>
                                          <p:spTgt spid="18"/>
                                        </p:tgtEl>
                                        <p:attrNameLst>
                                          <p:attrName>style.rotation</p:attrName>
                                        </p:attrNameLst>
                                      </p:cBhvr>
                                      <p:tavLst>
                                        <p:tav tm="0">
                                          <p:val>
                                            <p:fltVal val="0"/>
                                          </p:val>
                                        </p:tav>
                                        <p:tav tm="100000">
                                          <p:val>
                                            <p:fltVal val="90"/>
                                          </p:val>
                                        </p:tav>
                                      </p:tavLst>
                                    </p:anim>
                                    <p:animEffect transition="out" filter="fade">
                                      <p:cBhvr>
                                        <p:cTn id="15" dur="1000"/>
                                        <p:tgtEl>
                                          <p:spTgt spid="18"/>
                                        </p:tgtEl>
                                      </p:cBhvr>
                                    </p:animEffect>
                                    <p:set>
                                      <p:cBhvr>
                                        <p:cTn id="16" dur="1" fill="hold">
                                          <p:stCondLst>
                                            <p:cond delay="999"/>
                                          </p:stCondLst>
                                        </p:cTn>
                                        <p:tgtEl>
                                          <p:spTgt spid="18"/>
                                        </p:tgtEl>
                                        <p:attrNameLst>
                                          <p:attrName>style.visibility</p:attrName>
                                        </p:attrNameLst>
                                      </p:cBhvr>
                                      <p:to>
                                        <p:strVal val="hidden"/>
                                      </p:to>
                                    </p:set>
                                  </p:childTnLst>
                                </p:cTn>
                              </p:par>
                              <p:par>
                                <p:cTn id="17" presetID="31" presetClass="exit" presetSubtype="0" fill="hold" grpId="0" nodeType="withEffect">
                                  <p:stCondLst>
                                    <p:cond delay="0"/>
                                  </p:stCondLst>
                                  <p:childTnLst>
                                    <p:anim calcmode="lin" valueType="num">
                                      <p:cBhvr>
                                        <p:cTn id="18" dur="1000"/>
                                        <p:tgtEl>
                                          <p:spTgt spid="24"/>
                                        </p:tgtEl>
                                        <p:attrNameLst>
                                          <p:attrName>ppt_w</p:attrName>
                                        </p:attrNameLst>
                                      </p:cBhvr>
                                      <p:tavLst>
                                        <p:tav tm="0">
                                          <p:val>
                                            <p:strVal val="ppt_w"/>
                                          </p:val>
                                        </p:tav>
                                        <p:tav tm="100000">
                                          <p:val>
                                            <p:fltVal val="0"/>
                                          </p:val>
                                        </p:tav>
                                      </p:tavLst>
                                    </p:anim>
                                    <p:anim calcmode="lin" valueType="num">
                                      <p:cBhvr>
                                        <p:cTn id="19" dur="1000"/>
                                        <p:tgtEl>
                                          <p:spTgt spid="24"/>
                                        </p:tgtEl>
                                        <p:attrNameLst>
                                          <p:attrName>ppt_h</p:attrName>
                                        </p:attrNameLst>
                                      </p:cBhvr>
                                      <p:tavLst>
                                        <p:tav tm="0">
                                          <p:val>
                                            <p:strVal val="ppt_h"/>
                                          </p:val>
                                        </p:tav>
                                        <p:tav tm="100000">
                                          <p:val>
                                            <p:fltVal val="0"/>
                                          </p:val>
                                        </p:tav>
                                      </p:tavLst>
                                    </p:anim>
                                    <p:anim calcmode="lin" valueType="num">
                                      <p:cBhvr>
                                        <p:cTn id="20" dur="1000"/>
                                        <p:tgtEl>
                                          <p:spTgt spid="24"/>
                                        </p:tgtEl>
                                        <p:attrNameLst>
                                          <p:attrName>style.rotation</p:attrName>
                                        </p:attrNameLst>
                                      </p:cBhvr>
                                      <p:tavLst>
                                        <p:tav tm="0">
                                          <p:val>
                                            <p:fltVal val="0"/>
                                          </p:val>
                                        </p:tav>
                                        <p:tav tm="100000">
                                          <p:val>
                                            <p:fltVal val="90"/>
                                          </p:val>
                                        </p:tav>
                                      </p:tavLst>
                                    </p:anim>
                                    <p:animEffect transition="out" filter="fade">
                                      <p:cBhvr>
                                        <p:cTn id="21" dur="1000"/>
                                        <p:tgtEl>
                                          <p:spTgt spid="24"/>
                                        </p:tgtEl>
                                      </p:cBhvr>
                                    </p:animEffect>
                                    <p:set>
                                      <p:cBhvr>
                                        <p:cTn id="22" dur="1" fill="hold">
                                          <p:stCondLst>
                                            <p:cond delay="999"/>
                                          </p:stCondLst>
                                        </p:cTn>
                                        <p:tgtEl>
                                          <p:spTgt spid="24"/>
                                        </p:tgtEl>
                                        <p:attrNameLst>
                                          <p:attrName>style.visibility</p:attrName>
                                        </p:attrNameLst>
                                      </p:cBhvr>
                                      <p:to>
                                        <p:strVal val="hidden"/>
                                      </p:to>
                                    </p:set>
                                  </p:childTnLst>
                                </p:cTn>
                              </p:par>
                              <p:par>
                                <p:cTn id="23" presetID="31" presetClass="exit" presetSubtype="0" fill="hold" grpId="0" nodeType="withEffect">
                                  <p:stCondLst>
                                    <p:cond delay="0"/>
                                  </p:stCondLst>
                                  <p:childTnLst>
                                    <p:anim calcmode="lin" valueType="num">
                                      <p:cBhvr>
                                        <p:cTn id="24" dur="1000"/>
                                        <p:tgtEl>
                                          <p:spTgt spid="25"/>
                                        </p:tgtEl>
                                        <p:attrNameLst>
                                          <p:attrName>ppt_w</p:attrName>
                                        </p:attrNameLst>
                                      </p:cBhvr>
                                      <p:tavLst>
                                        <p:tav tm="0">
                                          <p:val>
                                            <p:strVal val="ppt_w"/>
                                          </p:val>
                                        </p:tav>
                                        <p:tav tm="100000">
                                          <p:val>
                                            <p:fltVal val="0"/>
                                          </p:val>
                                        </p:tav>
                                      </p:tavLst>
                                    </p:anim>
                                    <p:anim calcmode="lin" valueType="num">
                                      <p:cBhvr>
                                        <p:cTn id="25" dur="1000"/>
                                        <p:tgtEl>
                                          <p:spTgt spid="25"/>
                                        </p:tgtEl>
                                        <p:attrNameLst>
                                          <p:attrName>ppt_h</p:attrName>
                                        </p:attrNameLst>
                                      </p:cBhvr>
                                      <p:tavLst>
                                        <p:tav tm="0">
                                          <p:val>
                                            <p:strVal val="ppt_h"/>
                                          </p:val>
                                        </p:tav>
                                        <p:tav tm="100000">
                                          <p:val>
                                            <p:fltVal val="0"/>
                                          </p:val>
                                        </p:tav>
                                      </p:tavLst>
                                    </p:anim>
                                    <p:anim calcmode="lin" valueType="num">
                                      <p:cBhvr>
                                        <p:cTn id="26" dur="1000"/>
                                        <p:tgtEl>
                                          <p:spTgt spid="25"/>
                                        </p:tgtEl>
                                        <p:attrNameLst>
                                          <p:attrName>style.rotation</p:attrName>
                                        </p:attrNameLst>
                                      </p:cBhvr>
                                      <p:tavLst>
                                        <p:tav tm="0">
                                          <p:val>
                                            <p:fltVal val="0"/>
                                          </p:val>
                                        </p:tav>
                                        <p:tav tm="100000">
                                          <p:val>
                                            <p:fltVal val="90"/>
                                          </p:val>
                                        </p:tav>
                                      </p:tavLst>
                                    </p:anim>
                                    <p:animEffect transition="out" filter="fade">
                                      <p:cBhvr>
                                        <p:cTn id="27" dur="1000"/>
                                        <p:tgtEl>
                                          <p:spTgt spid="25"/>
                                        </p:tgtEl>
                                      </p:cBhvr>
                                    </p:animEffect>
                                    <p:set>
                                      <p:cBhvr>
                                        <p:cTn id="28" dur="1" fill="hold">
                                          <p:stCondLst>
                                            <p:cond delay="999"/>
                                          </p:stCondLst>
                                        </p:cTn>
                                        <p:tgtEl>
                                          <p:spTgt spid="25"/>
                                        </p:tgtEl>
                                        <p:attrNameLst>
                                          <p:attrName>style.visibility</p:attrName>
                                        </p:attrNameLst>
                                      </p:cBhvr>
                                      <p:to>
                                        <p:strVal val="hidden"/>
                                      </p:to>
                                    </p:set>
                                  </p:childTnLst>
                                </p:cTn>
                              </p:par>
                              <p:par>
                                <p:cTn id="29" presetID="31" presetClass="exit" presetSubtype="0" fill="hold" grpId="0" nodeType="withEffect">
                                  <p:stCondLst>
                                    <p:cond delay="0"/>
                                  </p:stCondLst>
                                  <p:childTnLst>
                                    <p:anim calcmode="lin" valueType="num">
                                      <p:cBhvr>
                                        <p:cTn id="30" dur="1000"/>
                                        <p:tgtEl>
                                          <p:spTgt spid="23"/>
                                        </p:tgtEl>
                                        <p:attrNameLst>
                                          <p:attrName>ppt_w</p:attrName>
                                        </p:attrNameLst>
                                      </p:cBhvr>
                                      <p:tavLst>
                                        <p:tav tm="0">
                                          <p:val>
                                            <p:strVal val="ppt_w"/>
                                          </p:val>
                                        </p:tav>
                                        <p:tav tm="100000">
                                          <p:val>
                                            <p:fltVal val="0"/>
                                          </p:val>
                                        </p:tav>
                                      </p:tavLst>
                                    </p:anim>
                                    <p:anim calcmode="lin" valueType="num">
                                      <p:cBhvr>
                                        <p:cTn id="31" dur="1000"/>
                                        <p:tgtEl>
                                          <p:spTgt spid="23"/>
                                        </p:tgtEl>
                                        <p:attrNameLst>
                                          <p:attrName>ppt_h</p:attrName>
                                        </p:attrNameLst>
                                      </p:cBhvr>
                                      <p:tavLst>
                                        <p:tav tm="0">
                                          <p:val>
                                            <p:strVal val="ppt_h"/>
                                          </p:val>
                                        </p:tav>
                                        <p:tav tm="100000">
                                          <p:val>
                                            <p:fltVal val="0"/>
                                          </p:val>
                                        </p:tav>
                                      </p:tavLst>
                                    </p:anim>
                                    <p:anim calcmode="lin" valueType="num">
                                      <p:cBhvr>
                                        <p:cTn id="32" dur="1000"/>
                                        <p:tgtEl>
                                          <p:spTgt spid="23"/>
                                        </p:tgtEl>
                                        <p:attrNameLst>
                                          <p:attrName>style.rotation</p:attrName>
                                        </p:attrNameLst>
                                      </p:cBhvr>
                                      <p:tavLst>
                                        <p:tav tm="0">
                                          <p:val>
                                            <p:fltVal val="0"/>
                                          </p:val>
                                        </p:tav>
                                        <p:tav tm="100000">
                                          <p:val>
                                            <p:fltVal val="90"/>
                                          </p:val>
                                        </p:tav>
                                      </p:tavLst>
                                    </p:anim>
                                    <p:animEffect transition="out" filter="fade">
                                      <p:cBhvr>
                                        <p:cTn id="33" dur="1000"/>
                                        <p:tgtEl>
                                          <p:spTgt spid="23"/>
                                        </p:tgtEl>
                                      </p:cBhvr>
                                    </p:animEffect>
                                    <p:set>
                                      <p:cBhvr>
                                        <p:cTn id="34" dur="1" fill="hold">
                                          <p:stCondLst>
                                            <p:cond delay="999"/>
                                          </p:stCondLst>
                                        </p:cTn>
                                        <p:tgtEl>
                                          <p:spTgt spid="23"/>
                                        </p:tgtEl>
                                        <p:attrNameLst>
                                          <p:attrName>style.visibility</p:attrName>
                                        </p:attrNameLst>
                                      </p:cBhvr>
                                      <p:to>
                                        <p:strVal val="hidden"/>
                                      </p:to>
                                    </p:set>
                                  </p:childTnLst>
                                </p:cTn>
                              </p:par>
                              <p:par>
                                <p:cTn id="35" presetID="31" presetClass="exit" presetSubtype="0" fill="hold" grpId="0" nodeType="withEffect">
                                  <p:stCondLst>
                                    <p:cond delay="0"/>
                                  </p:stCondLst>
                                  <p:childTnLst>
                                    <p:anim calcmode="lin" valueType="num">
                                      <p:cBhvr>
                                        <p:cTn id="36" dur="1000"/>
                                        <p:tgtEl>
                                          <p:spTgt spid="26"/>
                                        </p:tgtEl>
                                        <p:attrNameLst>
                                          <p:attrName>ppt_w</p:attrName>
                                        </p:attrNameLst>
                                      </p:cBhvr>
                                      <p:tavLst>
                                        <p:tav tm="0">
                                          <p:val>
                                            <p:strVal val="ppt_w"/>
                                          </p:val>
                                        </p:tav>
                                        <p:tav tm="100000">
                                          <p:val>
                                            <p:fltVal val="0"/>
                                          </p:val>
                                        </p:tav>
                                      </p:tavLst>
                                    </p:anim>
                                    <p:anim calcmode="lin" valueType="num">
                                      <p:cBhvr>
                                        <p:cTn id="37" dur="1000"/>
                                        <p:tgtEl>
                                          <p:spTgt spid="26"/>
                                        </p:tgtEl>
                                        <p:attrNameLst>
                                          <p:attrName>ppt_h</p:attrName>
                                        </p:attrNameLst>
                                      </p:cBhvr>
                                      <p:tavLst>
                                        <p:tav tm="0">
                                          <p:val>
                                            <p:strVal val="ppt_h"/>
                                          </p:val>
                                        </p:tav>
                                        <p:tav tm="100000">
                                          <p:val>
                                            <p:fltVal val="0"/>
                                          </p:val>
                                        </p:tav>
                                      </p:tavLst>
                                    </p:anim>
                                    <p:anim calcmode="lin" valueType="num">
                                      <p:cBhvr>
                                        <p:cTn id="38" dur="1000"/>
                                        <p:tgtEl>
                                          <p:spTgt spid="26"/>
                                        </p:tgtEl>
                                        <p:attrNameLst>
                                          <p:attrName>style.rotation</p:attrName>
                                        </p:attrNameLst>
                                      </p:cBhvr>
                                      <p:tavLst>
                                        <p:tav tm="0">
                                          <p:val>
                                            <p:fltVal val="0"/>
                                          </p:val>
                                        </p:tav>
                                        <p:tav tm="100000">
                                          <p:val>
                                            <p:fltVal val="90"/>
                                          </p:val>
                                        </p:tav>
                                      </p:tavLst>
                                    </p:anim>
                                    <p:animEffect transition="out" filter="fade">
                                      <p:cBhvr>
                                        <p:cTn id="39" dur="1000"/>
                                        <p:tgtEl>
                                          <p:spTgt spid="26"/>
                                        </p:tgtEl>
                                      </p:cBhvr>
                                    </p:animEffect>
                                    <p:set>
                                      <p:cBhvr>
                                        <p:cTn id="40" dur="1" fill="hold">
                                          <p:stCondLst>
                                            <p:cond delay="999"/>
                                          </p:stCondLst>
                                        </p:cTn>
                                        <p:tgtEl>
                                          <p:spTgt spid="26"/>
                                        </p:tgtEl>
                                        <p:attrNameLst>
                                          <p:attrName>style.visibility</p:attrName>
                                        </p:attrNameLst>
                                      </p:cBhvr>
                                      <p:to>
                                        <p:strVal val="hidden"/>
                                      </p:to>
                                    </p:set>
                                  </p:childTnLst>
                                </p:cTn>
                              </p:par>
                              <p:par>
                                <p:cTn id="41" presetID="31" presetClass="exit" presetSubtype="0" fill="hold" nodeType="withEffect">
                                  <p:stCondLst>
                                    <p:cond delay="0"/>
                                  </p:stCondLst>
                                  <p:childTnLst>
                                    <p:anim calcmode="lin" valueType="num">
                                      <p:cBhvr>
                                        <p:cTn id="42" dur="1000"/>
                                        <p:tgtEl>
                                          <p:spTgt spid="9"/>
                                        </p:tgtEl>
                                        <p:attrNameLst>
                                          <p:attrName>ppt_w</p:attrName>
                                        </p:attrNameLst>
                                      </p:cBhvr>
                                      <p:tavLst>
                                        <p:tav tm="0">
                                          <p:val>
                                            <p:strVal val="ppt_w"/>
                                          </p:val>
                                        </p:tav>
                                        <p:tav tm="100000">
                                          <p:val>
                                            <p:fltVal val="0"/>
                                          </p:val>
                                        </p:tav>
                                      </p:tavLst>
                                    </p:anim>
                                    <p:anim calcmode="lin" valueType="num">
                                      <p:cBhvr>
                                        <p:cTn id="43" dur="1000"/>
                                        <p:tgtEl>
                                          <p:spTgt spid="9"/>
                                        </p:tgtEl>
                                        <p:attrNameLst>
                                          <p:attrName>ppt_h</p:attrName>
                                        </p:attrNameLst>
                                      </p:cBhvr>
                                      <p:tavLst>
                                        <p:tav tm="0">
                                          <p:val>
                                            <p:strVal val="ppt_h"/>
                                          </p:val>
                                        </p:tav>
                                        <p:tav tm="100000">
                                          <p:val>
                                            <p:fltVal val="0"/>
                                          </p:val>
                                        </p:tav>
                                      </p:tavLst>
                                    </p:anim>
                                    <p:anim calcmode="lin" valueType="num">
                                      <p:cBhvr>
                                        <p:cTn id="44" dur="1000"/>
                                        <p:tgtEl>
                                          <p:spTgt spid="9"/>
                                        </p:tgtEl>
                                        <p:attrNameLst>
                                          <p:attrName>style.rotation</p:attrName>
                                        </p:attrNameLst>
                                      </p:cBhvr>
                                      <p:tavLst>
                                        <p:tav tm="0">
                                          <p:val>
                                            <p:fltVal val="0"/>
                                          </p:val>
                                        </p:tav>
                                        <p:tav tm="100000">
                                          <p:val>
                                            <p:fltVal val="90"/>
                                          </p:val>
                                        </p:tav>
                                      </p:tavLst>
                                    </p:anim>
                                    <p:animEffect transition="out" filter="fade">
                                      <p:cBhvr>
                                        <p:cTn id="45" dur="1000"/>
                                        <p:tgtEl>
                                          <p:spTgt spid="9"/>
                                        </p:tgtEl>
                                      </p:cBhvr>
                                    </p:animEffect>
                                    <p:set>
                                      <p:cBhvr>
                                        <p:cTn id="46" dur="1" fill="hold">
                                          <p:stCondLst>
                                            <p:cond delay="9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8" grpId="0"/>
      <p:bldP spid="24" grpId="0" animBg="1"/>
      <p:bldP spid="25" grpId="0"/>
      <p:bldP spid="23" grpId="0" animBg="1"/>
      <p:bldP spid="2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hape 1902"/>
          <p:cNvSpPr/>
          <p:nvPr>
            <p:custDataLst>
              <p:tags r:id="rId1"/>
            </p:custDataLst>
          </p:nvPr>
        </p:nvSpPr>
        <p:spPr>
          <a:xfrm rot="-485">
            <a:off x="5772617" y="-143169"/>
            <a:ext cx="3481523" cy="4567726"/>
          </a:xfrm>
          <a:prstGeom prst="cloudCallout">
            <a:avLst>
              <a:gd name="adj1" fmla="val -59389"/>
              <a:gd name="adj2" fmla="val 43160"/>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endParaRPr/>
          </a:p>
        </p:txBody>
      </p:sp>
      <p:pic>
        <p:nvPicPr>
          <p:cNvPr id="21" name="Shape 572"/>
          <p:cNvPicPr preferRelativeResize="0"/>
          <p:nvPr>
            <p:custDataLst>
              <p:tags r:id="rId2"/>
            </p:custDataLst>
          </p:nvPr>
        </p:nvPicPr>
        <p:blipFill>
          <a:blip r:embed="rId20">
            <a:alphaModFix/>
          </a:blip>
          <a:stretch>
            <a:fillRect/>
          </a:stretch>
        </p:blipFill>
        <p:spPr>
          <a:xfrm>
            <a:off x="4924329" y="4255202"/>
            <a:ext cx="1217225" cy="825281"/>
          </a:xfrm>
          <a:prstGeom prst="rect">
            <a:avLst/>
          </a:prstGeom>
          <a:noFill/>
          <a:ln>
            <a:noFill/>
          </a:ln>
        </p:spPr>
      </p:pic>
      <p:sp>
        <p:nvSpPr>
          <p:cNvPr id="2" name="Title 1"/>
          <p:cNvSpPr>
            <a:spLocks noGrp="1"/>
          </p:cNvSpPr>
          <p:nvPr>
            <p:ph type="title"/>
            <p:custDataLst>
              <p:tags r:id="rId3"/>
            </p:custDataLst>
          </p:nvPr>
        </p:nvSpPr>
        <p:spPr/>
        <p:txBody>
          <a:bodyPr/>
          <a:lstStyle/>
          <a:p>
            <a:r>
              <a:rPr lang="en-US" dirty="0"/>
              <a:t>Arrays in a memory diagram</a:t>
            </a:r>
          </a:p>
        </p:txBody>
      </p:sp>
      <p:sp>
        <p:nvSpPr>
          <p:cNvPr id="3" name="Content Placeholder 2"/>
          <p:cNvSpPr>
            <a:spLocks noGrp="1"/>
          </p:cNvSpPr>
          <p:nvPr>
            <p:ph sz="quarter" idx="10"/>
            <p:custDataLst>
              <p:tags r:id="rId4"/>
            </p:custDataLst>
          </p:nvPr>
        </p:nvSpPr>
        <p:spPr>
          <a:xfrm>
            <a:off x="955678" y="908684"/>
            <a:ext cx="4077944" cy="4019075"/>
          </a:xfrm>
        </p:spPr>
        <p:txBody>
          <a:bodyPr>
            <a:normAutofit/>
          </a:bodyPr>
          <a:lstStyle/>
          <a:p>
            <a:r>
              <a:rPr lang="en-US" sz="1600" dirty="0" err="1">
                <a:latin typeface="Consolas" panose="020B0609020204030204" pitchFamily="49" charset="0"/>
                <a:cs typeface="Consolas" panose="020B0609020204030204" pitchFamily="49" charset="0"/>
              </a:rPr>
              <a:t>int</a:t>
            </a:r>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myFunction</a:t>
            </a:r>
            <a:r>
              <a:rPr lang="en-US" sz="1600" dirty="0">
                <a:latin typeface="Consolas" panose="020B0609020204030204" pitchFamily="49" charset="0"/>
                <a:cs typeface="Consolas" panose="020B0609020204030204" pitchFamily="49" charset="0"/>
              </a:rPr>
              <a:t>() {</a:t>
            </a: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int</a:t>
            </a:r>
            <a:r>
              <a:rPr lang="en-US" sz="1600" dirty="0">
                <a:latin typeface="Consolas" panose="020B0609020204030204" pitchFamily="49" charset="0"/>
                <a:cs typeface="Consolas" panose="020B0609020204030204" pitchFamily="49" charset="0"/>
              </a:rPr>
              <a:t> x = 5;</a:t>
            </a: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int</a:t>
            </a:r>
            <a:r>
              <a:rPr lang="en-US" sz="1600" dirty="0">
                <a:latin typeface="Consolas" panose="020B0609020204030204" pitchFamily="49" charset="0"/>
                <a:cs typeface="Consolas" panose="020B0609020204030204" pitchFamily="49" charset="0"/>
              </a:rPr>
              <a:t> y = 3;</a:t>
            </a:r>
          </a:p>
          <a:p>
            <a:r>
              <a:rPr lang="en-US" sz="1600" dirty="0">
                <a:latin typeface="Consolas" panose="020B0609020204030204" pitchFamily="49" charset="0"/>
                <a:cs typeface="Consolas" panose="020B0609020204030204" pitchFamily="49" charset="0"/>
              </a:rPr>
              <a:t>   </a:t>
            </a:r>
            <a:r>
              <a:rPr lang="en-US" sz="1600" b="1" dirty="0" err="1">
                <a:solidFill>
                  <a:schemeClr val="bg2"/>
                </a:solidFill>
                <a:latin typeface="Consolas" panose="020B0609020204030204" pitchFamily="49" charset="0"/>
                <a:cs typeface="Consolas" panose="020B0609020204030204" pitchFamily="49" charset="0"/>
              </a:rPr>
              <a:t>int</a:t>
            </a:r>
            <a:r>
              <a:rPr lang="en-US" sz="1600" b="1" dirty="0">
                <a:solidFill>
                  <a:schemeClr val="bg2"/>
                </a:solidFill>
                <a:latin typeface="Consolas" panose="020B0609020204030204" pitchFamily="49" charset="0"/>
                <a:cs typeface="Consolas" panose="020B0609020204030204" pitchFamily="49" charset="0"/>
              </a:rPr>
              <a:t>* </a:t>
            </a:r>
            <a:r>
              <a:rPr lang="en-US" sz="1600" b="1" dirty="0" err="1">
                <a:solidFill>
                  <a:schemeClr val="bg2"/>
                </a:solidFill>
                <a:latin typeface="Consolas" panose="020B0609020204030204" pitchFamily="49" charset="0"/>
                <a:cs typeface="Consolas" panose="020B0609020204030204" pitchFamily="49" charset="0"/>
              </a:rPr>
              <a:t>heapArr</a:t>
            </a:r>
            <a:r>
              <a:rPr lang="en-US" sz="1600" b="1" dirty="0">
                <a:solidFill>
                  <a:schemeClr val="bg2"/>
                </a:solidFill>
                <a:latin typeface="Consolas" panose="020B0609020204030204" pitchFamily="49" charset="0"/>
                <a:cs typeface="Consolas" panose="020B0609020204030204" pitchFamily="49" charset="0"/>
              </a:rPr>
              <a:t> = new </a:t>
            </a:r>
            <a:r>
              <a:rPr lang="en-US" sz="1600" b="1" dirty="0" err="1">
                <a:solidFill>
                  <a:schemeClr val="bg2"/>
                </a:solidFill>
                <a:latin typeface="Consolas" panose="020B0609020204030204" pitchFamily="49" charset="0"/>
                <a:cs typeface="Consolas" panose="020B0609020204030204" pitchFamily="49" charset="0"/>
              </a:rPr>
              <a:t>int</a:t>
            </a:r>
            <a:r>
              <a:rPr lang="en-US" sz="1600" b="1" dirty="0">
                <a:solidFill>
                  <a:schemeClr val="bg2"/>
                </a:solidFill>
                <a:latin typeface="Consolas" panose="020B0609020204030204" pitchFamily="49" charset="0"/>
                <a:cs typeface="Consolas" panose="020B0609020204030204" pitchFamily="49" charset="0"/>
              </a:rPr>
              <a:t>[3];</a:t>
            </a: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heapArr</a:t>
            </a:r>
            <a:r>
              <a:rPr lang="en-US" sz="1600" dirty="0">
                <a:latin typeface="Consolas" panose="020B0609020204030204" pitchFamily="49" charset="0"/>
                <a:cs typeface="Consolas" panose="020B0609020204030204" pitchFamily="49" charset="0"/>
              </a:rPr>
              <a:t>[0] = </a:t>
            </a:r>
            <a:r>
              <a:rPr lang="en-US" sz="1600" dirty="0" smtClean="0">
                <a:latin typeface="Consolas" panose="020B0609020204030204" pitchFamily="49" charset="0"/>
                <a:cs typeface="Consolas" panose="020B0609020204030204" pitchFamily="49" charset="0"/>
              </a:rPr>
              <a:t>x + 1;</a:t>
            </a:r>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heapArr</a:t>
            </a:r>
            <a:r>
              <a:rPr lang="en-US" sz="1600" dirty="0">
                <a:latin typeface="Consolas" panose="020B0609020204030204" pitchFamily="49" charset="0"/>
                <a:cs typeface="Consolas" panose="020B0609020204030204" pitchFamily="49" charset="0"/>
              </a:rPr>
              <a:t>[1] = </a:t>
            </a:r>
            <a:r>
              <a:rPr lang="en-US" sz="1600" dirty="0" smtClean="0">
                <a:latin typeface="Consolas" panose="020B0609020204030204" pitchFamily="49" charset="0"/>
                <a:cs typeface="Consolas" panose="020B0609020204030204" pitchFamily="49" charset="0"/>
              </a:rPr>
              <a:t>y + 1;</a:t>
            </a:r>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heapArr</a:t>
            </a:r>
            <a:r>
              <a:rPr lang="en-US" sz="1600" dirty="0">
                <a:latin typeface="Consolas" panose="020B0609020204030204" pitchFamily="49" charset="0"/>
                <a:cs typeface="Consolas" panose="020B0609020204030204" pitchFamily="49" charset="0"/>
              </a:rPr>
              <a:t>[2] = x + y;</a:t>
            </a:r>
          </a:p>
          <a:p>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   return y</a:t>
            </a:r>
            <a:r>
              <a:rPr lang="en-US" sz="1600" dirty="0" smtClean="0">
                <a:latin typeface="Consolas" panose="020B0609020204030204" pitchFamily="49" charset="0"/>
                <a:cs typeface="Consolas" panose="020B0609020204030204" pitchFamily="49" charset="0"/>
              </a:rPr>
              <a:t>;</a:t>
            </a:r>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a:t>
            </a:r>
          </a:p>
          <a:p>
            <a:endParaRPr lang="en-US" dirty="0">
              <a:latin typeface="Consolas" panose="020B0609020204030204" pitchFamily="49" charset="0"/>
              <a:cs typeface="Consolas" panose="020B0609020204030204" pitchFamily="49" charset="0"/>
            </a:endParaRPr>
          </a:p>
          <a:p>
            <a:r>
              <a:rPr lang="en-US" sz="1600" dirty="0">
                <a:latin typeface="Source Sans Pro "/>
                <a:cs typeface="Consolas" panose="020B0609020204030204" pitchFamily="49" charset="0"/>
              </a:rPr>
              <a:t>What happens when </a:t>
            </a:r>
            <a:r>
              <a:rPr lang="en-US" sz="1600" dirty="0" err="1">
                <a:latin typeface="Consolas" panose="020B0609020204030204" pitchFamily="49" charset="0"/>
                <a:cs typeface="Consolas" panose="020B0609020204030204" pitchFamily="49" charset="0"/>
              </a:rPr>
              <a:t>myFunction</a:t>
            </a:r>
            <a:r>
              <a:rPr lang="en-US" sz="1600" dirty="0">
                <a:latin typeface="Consolas" panose="020B0609020204030204" pitchFamily="49" charset="0"/>
                <a:cs typeface="Consolas" panose="020B0609020204030204" pitchFamily="49" charset="0"/>
              </a:rPr>
              <a:t>() </a:t>
            </a:r>
            <a:r>
              <a:rPr lang="en-US" sz="1600" dirty="0">
                <a:latin typeface="Source Sans Pro "/>
                <a:cs typeface="Consolas" panose="020B0609020204030204" pitchFamily="49" charset="0"/>
              </a:rPr>
              <a:t>returns?</a:t>
            </a:r>
            <a:endParaRPr lang="en-US" sz="1600" dirty="0">
              <a:latin typeface="Consolas" panose="020B0609020204030204" pitchFamily="49" charset="0"/>
              <a:cs typeface="Consolas" panose="020B0609020204030204" pitchFamily="49" charset="0"/>
            </a:endParaRPr>
          </a:p>
          <a:p>
            <a:endParaRPr lang="en-US" dirty="0"/>
          </a:p>
        </p:txBody>
      </p:sp>
      <p:sp>
        <p:nvSpPr>
          <p:cNvPr id="4" name="Text Placeholder 4"/>
          <p:cNvSpPr txBox="1">
            <a:spLocks/>
          </p:cNvSpPr>
          <p:nvPr>
            <p:custDataLst>
              <p:tags r:id="rId5"/>
            </p:custDataLst>
          </p:nvPr>
        </p:nvSpPr>
        <p:spPr>
          <a:xfrm>
            <a:off x="7103778" y="-40532"/>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6"/>
            </p:custDataLst>
          </p:nvPr>
        </p:nvSpPr>
        <p:spPr>
          <a:xfrm>
            <a:off x="6406808" y="359541"/>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custDataLst>
              <p:tags r:id="rId7"/>
            </p:custDataLst>
          </p:nvPr>
        </p:nvSpPr>
        <p:spPr>
          <a:xfrm>
            <a:off x="6406808" y="359541"/>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latin typeface="Consolas" panose="020B0609020204030204" pitchFamily="49" charset="0"/>
              </a:rPr>
              <a:t>main()</a:t>
            </a:r>
            <a:endParaRPr lang="en-US" sz="1400" dirty="0">
              <a:solidFill>
                <a:schemeClr val="tx1"/>
              </a:solidFill>
              <a:latin typeface="Consolas" panose="020B0609020204030204" pitchFamily="49" charset="0"/>
            </a:endParaRPr>
          </a:p>
        </p:txBody>
      </p:sp>
      <p:sp>
        <p:nvSpPr>
          <p:cNvPr id="7" name="Rectangle 6"/>
          <p:cNvSpPr/>
          <p:nvPr>
            <p:custDataLst>
              <p:tags r:id="rId8"/>
            </p:custDataLst>
          </p:nvPr>
        </p:nvSpPr>
        <p:spPr>
          <a:xfrm>
            <a:off x="6406808" y="3113558"/>
            <a:ext cx="2438400" cy="85145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4" name="Rectangle 13"/>
          <p:cNvSpPr/>
          <p:nvPr>
            <p:custDataLst>
              <p:tags r:id="rId9"/>
            </p:custDataLst>
          </p:nvPr>
        </p:nvSpPr>
        <p:spPr>
          <a:xfrm>
            <a:off x="6066314" y="4055241"/>
            <a:ext cx="312906" cy="369332"/>
          </a:xfrm>
          <a:prstGeom prst="rect">
            <a:avLst/>
          </a:prstGeom>
        </p:spPr>
        <p:txBody>
          <a:bodyPr wrap="none">
            <a:spAutoFit/>
          </a:bodyPr>
          <a:lstStyle/>
          <a:p>
            <a:r>
              <a:rPr lang="en-US" dirty="0"/>
              <a:t>0</a:t>
            </a:r>
          </a:p>
        </p:txBody>
      </p:sp>
      <p:sp>
        <p:nvSpPr>
          <p:cNvPr id="19" name="&quot;No&quot; Symbol 18"/>
          <p:cNvSpPr/>
          <p:nvPr>
            <p:custDataLst>
              <p:tags r:id="rId10"/>
            </p:custDataLst>
          </p:nvPr>
        </p:nvSpPr>
        <p:spPr>
          <a:xfrm>
            <a:off x="6509833" y="847565"/>
            <a:ext cx="811033" cy="699715"/>
          </a:xfrm>
          <a:prstGeom prst="noSmoking">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solidFill>
                <a:schemeClr val="tx1"/>
              </a:solidFill>
            </a:endParaRPr>
          </a:p>
        </p:txBody>
      </p:sp>
      <p:sp>
        <p:nvSpPr>
          <p:cNvPr id="22" name="Rectangle 21"/>
          <p:cNvSpPr/>
          <p:nvPr>
            <p:custDataLst>
              <p:tags r:id="rId11"/>
            </p:custDataLst>
          </p:nvPr>
        </p:nvSpPr>
        <p:spPr>
          <a:xfrm>
            <a:off x="6780464" y="1177947"/>
            <a:ext cx="1876174" cy="738664"/>
          </a:xfrm>
          <a:prstGeom prst="rect">
            <a:avLst/>
          </a:prstGeom>
        </p:spPr>
        <p:txBody>
          <a:bodyPr wrap="square">
            <a:spAutoFit/>
          </a:bodyPr>
          <a:lstStyle/>
          <a:p>
            <a:r>
              <a:rPr lang="en-US" sz="1400" dirty="0" err="1">
                <a:solidFill>
                  <a:schemeClr val="bg1"/>
                </a:solidFill>
                <a:latin typeface="Consolas" panose="020B0609020204030204" pitchFamily="49" charset="0"/>
                <a:cs typeface="Consolas" panose="020B0609020204030204" pitchFamily="49" charset="0"/>
              </a:rPr>
              <a:t>myFunction</a:t>
            </a:r>
            <a:r>
              <a:rPr lang="en-US" sz="1400" dirty="0" err="1">
                <a:solidFill>
                  <a:schemeClr val="bg1"/>
                </a:solidFill>
              </a:rPr>
              <a:t>’s</a:t>
            </a:r>
            <a:r>
              <a:rPr lang="en-US" sz="1400" dirty="0">
                <a:solidFill>
                  <a:schemeClr val="bg1"/>
                </a:solidFill>
              </a:rPr>
              <a:t> stack frame automatically released </a:t>
            </a:r>
          </a:p>
        </p:txBody>
      </p:sp>
      <p:sp>
        <p:nvSpPr>
          <p:cNvPr id="23" name="Rectangle 22"/>
          <p:cNvSpPr/>
          <p:nvPr>
            <p:custDataLst>
              <p:tags r:id="rId12"/>
            </p:custDataLst>
          </p:nvPr>
        </p:nvSpPr>
        <p:spPr>
          <a:xfrm>
            <a:off x="6522928" y="2603543"/>
            <a:ext cx="2261563" cy="523220"/>
          </a:xfrm>
          <a:prstGeom prst="rect">
            <a:avLst/>
          </a:prstGeom>
        </p:spPr>
        <p:txBody>
          <a:bodyPr wrap="square">
            <a:spAutoFit/>
          </a:bodyPr>
          <a:lstStyle/>
          <a:p>
            <a:r>
              <a:rPr lang="en-US" sz="1400" dirty="0">
                <a:solidFill>
                  <a:schemeClr val="bg1"/>
                </a:solidFill>
                <a:latin typeface="+mn-lt"/>
                <a:cs typeface="Consolas" panose="020B0609020204030204" pitchFamily="49" charset="0"/>
              </a:rPr>
              <a:t>Heap array NOT automatically released! </a:t>
            </a:r>
            <a:endParaRPr lang="en-US" sz="1400" dirty="0">
              <a:solidFill>
                <a:schemeClr val="bg1"/>
              </a:solidFill>
              <a:latin typeface="+mn-lt"/>
            </a:endParaRPr>
          </a:p>
        </p:txBody>
      </p:sp>
      <p:sp>
        <p:nvSpPr>
          <p:cNvPr id="16" name="Text Placeholder 4"/>
          <p:cNvSpPr txBox="1">
            <a:spLocks/>
          </p:cNvSpPr>
          <p:nvPr>
            <p:custDataLst>
              <p:tags r:id="rId13"/>
            </p:custDataLst>
          </p:nvPr>
        </p:nvSpPr>
        <p:spPr>
          <a:xfrm>
            <a:off x="5333147" y="293461"/>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Stack:</a:t>
            </a:r>
          </a:p>
        </p:txBody>
      </p:sp>
      <p:sp>
        <p:nvSpPr>
          <p:cNvPr id="17" name="Text Placeholder 4"/>
          <p:cNvSpPr txBox="1">
            <a:spLocks/>
          </p:cNvSpPr>
          <p:nvPr>
            <p:custDataLst>
              <p:tags r:id="rId14"/>
            </p:custDataLst>
          </p:nvPr>
        </p:nvSpPr>
        <p:spPr>
          <a:xfrm>
            <a:off x="5411873" y="3419172"/>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Heap:</a:t>
            </a:r>
          </a:p>
        </p:txBody>
      </p:sp>
      <p:sp>
        <p:nvSpPr>
          <p:cNvPr id="27" name="TextBox 26">
            <a:extLst>
              <a:ext uri="{FF2B5EF4-FFF2-40B4-BE49-F238E27FC236}">
                <a16:creationId xmlns:a16="http://schemas.microsoft.com/office/drawing/2014/main" id="{2C72B1DB-E5A6-F348-850E-1864B9BFC707}"/>
              </a:ext>
            </a:extLst>
          </p:cNvPr>
          <p:cNvSpPr txBox="1"/>
          <p:nvPr>
            <p:custDataLst>
              <p:tags r:id="rId15"/>
            </p:custDataLst>
          </p:nvPr>
        </p:nvSpPr>
        <p:spPr>
          <a:xfrm>
            <a:off x="6704766" y="3411121"/>
            <a:ext cx="457200" cy="369332"/>
          </a:xfrm>
          <a:prstGeom prst="rect">
            <a:avLst/>
          </a:prstGeom>
          <a:noFill/>
          <a:ln>
            <a:solidFill>
              <a:schemeClr val="tx1"/>
            </a:solidFill>
          </a:ln>
        </p:spPr>
        <p:txBody>
          <a:bodyPr wrap="square" rtlCol="0">
            <a:spAutoFit/>
          </a:bodyPr>
          <a:lstStyle/>
          <a:p>
            <a:pPr algn="ctr"/>
            <a:r>
              <a:rPr lang="en-US" dirty="0" smtClean="0"/>
              <a:t>6</a:t>
            </a:r>
            <a:endParaRPr lang="en-US" dirty="0"/>
          </a:p>
        </p:txBody>
      </p:sp>
      <p:sp>
        <p:nvSpPr>
          <p:cNvPr id="28" name="TextBox 27">
            <a:extLst>
              <a:ext uri="{FF2B5EF4-FFF2-40B4-BE49-F238E27FC236}">
                <a16:creationId xmlns:a16="http://schemas.microsoft.com/office/drawing/2014/main" id="{763129C5-29D4-664E-8438-85CDD6952E94}"/>
              </a:ext>
            </a:extLst>
          </p:cNvPr>
          <p:cNvSpPr txBox="1"/>
          <p:nvPr>
            <p:custDataLst>
              <p:tags r:id="rId16"/>
            </p:custDataLst>
          </p:nvPr>
        </p:nvSpPr>
        <p:spPr>
          <a:xfrm>
            <a:off x="7164839" y="3412727"/>
            <a:ext cx="457200" cy="369332"/>
          </a:xfrm>
          <a:prstGeom prst="rect">
            <a:avLst/>
          </a:prstGeom>
          <a:noFill/>
          <a:ln>
            <a:solidFill>
              <a:schemeClr val="tx1"/>
            </a:solidFill>
          </a:ln>
        </p:spPr>
        <p:txBody>
          <a:bodyPr wrap="square" rtlCol="0">
            <a:spAutoFit/>
          </a:bodyPr>
          <a:lstStyle/>
          <a:p>
            <a:pPr algn="ctr"/>
            <a:r>
              <a:rPr lang="en-US" dirty="0"/>
              <a:t>4</a:t>
            </a:r>
          </a:p>
        </p:txBody>
      </p:sp>
      <p:sp>
        <p:nvSpPr>
          <p:cNvPr id="29" name="TextBox 28">
            <a:extLst>
              <a:ext uri="{FF2B5EF4-FFF2-40B4-BE49-F238E27FC236}">
                <a16:creationId xmlns:a16="http://schemas.microsoft.com/office/drawing/2014/main" id="{4E67C060-5954-444B-9F67-4934AD50982E}"/>
              </a:ext>
            </a:extLst>
          </p:cNvPr>
          <p:cNvSpPr txBox="1"/>
          <p:nvPr>
            <p:custDataLst>
              <p:tags r:id="rId17"/>
            </p:custDataLst>
          </p:nvPr>
        </p:nvSpPr>
        <p:spPr>
          <a:xfrm>
            <a:off x="7625980" y="3414515"/>
            <a:ext cx="457200" cy="369332"/>
          </a:xfrm>
          <a:prstGeom prst="rect">
            <a:avLst/>
          </a:prstGeom>
          <a:noFill/>
          <a:ln>
            <a:solidFill>
              <a:schemeClr val="tx1"/>
            </a:solidFill>
          </a:ln>
        </p:spPr>
        <p:txBody>
          <a:bodyPr wrap="square" rtlCol="0">
            <a:spAutoFit/>
          </a:bodyPr>
          <a:lstStyle/>
          <a:p>
            <a:pPr algn="ctr"/>
            <a:r>
              <a:rPr lang="en-US" dirty="0"/>
              <a:t>8</a:t>
            </a:r>
          </a:p>
        </p:txBody>
      </p:sp>
      <p:sp>
        <p:nvSpPr>
          <p:cNvPr id="30" name="Rectangle 29">
            <a:extLst>
              <a:ext uri="{FF2B5EF4-FFF2-40B4-BE49-F238E27FC236}">
                <a16:creationId xmlns:a16="http://schemas.microsoft.com/office/drawing/2014/main" id="{8BBE19B4-1546-1A46-A18B-6081B69C8828}"/>
              </a:ext>
            </a:extLst>
          </p:cNvPr>
          <p:cNvSpPr/>
          <p:nvPr>
            <p:custDataLst>
              <p:tags r:id="rId18"/>
            </p:custDataLst>
          </p:nvPr>
        </p:nvSpPr>
        <p:spPr>
          <a:xfrm>
            <a:off x="6731247" y="3717035"/>
            <a:ext cx="1412633" cy="307777"/>
          </a:xfrm>
          <a:prstGeom prst="rect">
            <a:avLst/>
          </a:prstGeom>
        </p:spPr>
        <p:txBody>
          <a:bodyPr wrap="square">
            <a:spAutoFit/>
          </a:bodyPr>
          <a:lstStyle/>
          <a:p>
            <a:r>
              <a:rPr lang="en-US" sz="1400" dirty="0"/>
              <a:t> </a:t>
            </a:r>
            <a:r>
              <a:rPr lang="en-US" sz="1200" dirty="0">
                <a:latin typeface="Consolas" panose="020B0609020204030204" pitchFamily="49" charset="0"/>
              </a:rPr>
              <a:t>0     1     2</a:t>
            </a:r>
            <a:endParaRPr lang="en-US" sz="1200" dirty="0">
              <a:latin typeface="Consolas" panose="020B0609020204030204" pitchFamily="49" charset="0"/>
            </a:endParaRPr>
          </a:p>
        </p:txBody>
      </p:sp>
    </p:spTree>
    <p:extLst>
      <p:ext uri="{BB962C8B-B14F-4D97-AF65-F5344CB8AC3E}">
        <p14:creationId xmlns:p14="http://schemas.microsoft.com/office/powerpoint/2010/main" val="23009832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hape 1902"/>
          <p:cNvSpPr/>
          <p:nvPr>
            <p:custDataLst>
              <p:tags r:id="rId1"/>
            </p:custDataLst>
          </p:nvPr>
        </p:nvSpPr>
        <p:spPr>
          <a:xfrm rot="-485">
            <a:off x="5772617" y="-143169"/>
            <a:ext cx="3481523" cy="4567726"/>
          </a:xfrm>
          <a:prstGeom prst="cloudCallout">
            <a:avLst>
              <a:gd name="adj1" fmla="val -59389"/>
              <a:gd name="adj2" fmla="val 43160"/>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endParaRPr/>
          </a:p>
        </p:txBody>
      </p:sp>
      <p:pic>
        <p:nvPicPr>
          <p:cNvPr id="21" name="Shape 572"/>
          <p:cNvPicPr preferRelativeResize="0"/>
          <p:nvPr>
            <p:custDataLst>
              <p:tags r:id="rId2"/>
            </p:custDataLst>
          </p:nvPr>
        </p:nvPicPr>
        <p:blipFill>
          <a:blip r:embed="rId20">
            <a:alphaModFix/>
          </a:blip>
          <a:stretch>
            <a:fillRect/>
          </a:stretch>
        </p:blipFill>
        <p:spPr>
          <a:xfrm>
            <a:off x="4924329" y="4255202"/>
            <a:ext cx="1217225" cy="825281"/>
          </a:xfrm>
          <a:prstGeom prst="rect">
            <a:avLst/>
          </a:prstGeom>
          <a:noFill/>
          <a:ln>
            <a:noFill/>
          </a:ln>
        </p:spPr>
      </p:pic>
      <p:sp>
        <p:nvSpPr>
          <p:cNvPr id="2" name="Title 1"/>
          <p:cNvSpPr>
            <a:spLocks noGrp="1"/>
          </p:cNvSpPr>
          <p:nvPr>
            <p:ph type="title"/>
            <p:custDataLst>
              <p:tags r:id="rId3"/>
            </p:custDataLst>
          </p:nvPr>
        </p:nvSpPr>
        <p:spPr/>
        <p:txBody>
          <a:bodyPr/>
          <a:lstStyle/>
          <a:p>
            <a:r>
              <a:rPr lang="en-US" dirty="0"/>
              <a:t>Arrays in a memory diagram</a:t>
            </a:r>
          </a:p>
        </p:txBody>
      </p:sp>
      <p:sp>
        <p:nvSpPr>
          <p:cNvPr id="3" name="Content Placeholder 2"/>
          <p:cNvSpPr>
            <a:spLocks noGrp="1"/>
          </p:cNvSpPr>
          <p:nvPr>
            <p:ph sz="quarter" idx="10"/>
            <p:custDataLst>
              <p:tags r:id="rId4"/>
            </p:custDataLst>
          </p:nvPr>
        </p:nvSpPr>
        <p:spPr>
          <a:xfrm>
            <a:off x="955678" y="908684"/>
            <a:ext cx="4077944" cy="4019075"/>
          </a:xfrm>
        </p:spPr>
        <p:txBody>
          <a:bodyPr>
            <a:normAutofit/>
          </a:bodyPr>
          <a:lstStyle/>
          <a:p>
            <a:r>
              <a:rPr lang="en-US" sz="1600" dirty="0" err="1">
                <a:latin typeface="Consolas" panose="020B0609020204030204" pitchFamily="49" charset="0"/>
                <a:cs typeface="Consolas" panose="020B0609020204030204" pitchFamily="49" charset="0"/>
              </a:rPr>
              <a:t>int</a:t>
            </a:r>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myFunction</a:t>
            </a:r>
            <a:r>
              <a:rPr lang="en-US" sz="1600" dirty="0">
                <a:latin typeface="Consolas" panose="020B0609020204030204" pitchFamily="49" charset="0"/>
                <a:cs typeface="Consolas" panose="020B0609020204030204" pitchFamily="49" charset="0"/>
              </a:rPr>
              <a:t>() {</a:t>
            </a: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int</a:t>
            </a:r>
            <a:r>
              <a:rPr lang="en-US" sz="1600" dirty="0">
                <a:latin typeface="Consolas" panose="020B0609020204030204" pitchFamily="49" charset="0"/>
                <a:cs typeface="Consolas" panose="020B0609020204030204" pitchFamily="49" charset="0"/>
              </a:rPr>
              <a:t> x = 5;</a:t>
            </a: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int</a:t>
            </a:r>
            <a:r>
              <a:rPr lang="en-US" sz="1600" dirty="0">
                <a:latin typeface="Consolas" panose="020B0609020204030204" pitchFamily="49" charset="0"/>
                <a:cs typeface="Consolas" panose="020B0609020204030204" pitchFamily="49" charset="0"/>
              </a:rPr>
              <a:t> y = 3;</a:t>
            </a:r>
          </a:p>
          <a:p>
            <a:r>
              <a:rPr lang="en-US" sz="1600" dirty="0">
                <a:latin typeface="Consolas" panose="020B0609020204030204" pitchFamily="49" charset="0"/>
                <a:cs typeface="Consolas" panose="020B0609020204030204" pitchFamily="49" charset="0"/>
              </a:rPr>
              <a:t>   </a:t>
            </a:r>
            <a:r>
              <a:rPr lang="en-US" sz="1600" b="1" dirty="0" err="1">
                <a:solidFill>
                  <a:schemeClr val="bg2"/>
                </a:solidFill>
                <a:latin typeface="Consolas" panose="020B0609020204030204" pitchFamily="49" charset="0"/>
                <a:cs typeface="Consolas" panose="020B0609020204030204" pitchFamily="49" charset="0"/>
              </a:rPr>
              <a:t>int</a:t>
            </a:r>
            <a:r>
              <a:rPr lang="en-US" sz="1600" b="1" dirty="0">
                <a:solidFill>
                  <a:schemeClr val="bg2"/>
                </a:solidFill>
                <a:latin typeface="Consolas" panose="020B0609020204030204" pitchFamily="49" charset="0"/>
                <a:cs typeface="Consolas" panose="020B0609020204030204" pitchFamily="49" charset="0"/>
              </a:rPr>
              <a:t>* </a:t>
            </a:r>
            <a:r>
              <a:rPr lang="en-US" sz="1600" b="1" dirty="0" err="1">
                <a:solidFill>
                  <a:schemeClr val="bg2"/>
                </a:solidFill>
                <a:latin typeface="Consolas" panose="020B0609020204030204" pitchFamily="49" charset="0"/>
                <a:cs typeface="Consolas" panose="020B0609020204030204" pitchFamily="49" charset="0"/>
              </a:rPr>
              <a:t>heapArr</a:t>
            </a:r>
            <a:r>
              <a:rPr lang="en-US" sz="1600" b="1" dirty="0">
                <a:solidFill>
                  <a:schemeClr val="bg2"/>
                </a:solidFill>
                <a:latin typeface="Consolas" panose="020B0609020204030204" pitchFamily="49" charset="0"/>
                <a:cs typeface="Consolas" panose="020B0609020204030204" pitchFamily="49" charset="0"/>
              </a:rPr>
              <a:t> = new </a:t>
            </a:r>
            <a:r>
              <a:rPr lang="en-US" sz="1600" b="1" dirty="0" err="1">
                <a:solidFill>
                  <a:schemeClr val="bg2"/>
                </a:solidFill>
                <a:latin typeface="Consolas" panose="020B0609020204030204" pitchFamily="49" charset="0"/>
                <a:cs typeface="Consolas" panose="020B0609020204030204" pitchFamily="49" charset="0"/>
              </a:rPr>
              <a:t>int</a:t>
            </a:r>
            <a:r>
              <a:rPr lang="en-US" sz="1600" b="1" dirty="0">
                <a:solidFill>
                  <a:schemeClr val="bg2"/>
                </a:solidFill>
                <a:latin typeface="Consolas" panose="020B0609020204030204" pitchFamily="49" charset="0"/>
                <a:cs typeface="Consolas" panose="020B0609020204030204" pitchFamily="49" charset="0"/>
              </a:rPr>
              <a:t>[3];</a:t>
            </a: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heapArr</a:t>
            </a:r>
            <a:r>
              <a:rPr lang="en-US" sz="1600" dirty="0">
                <a:latin typeface="Consolas" panose="020B0609020204030204" pitchFamily="49" charset="0"/>
                <a:cs typeface="Consolas" panose="020B0609020204030204" pitchFamily="49" charset="0"/>
              </a:rPr>
              <a:t>[0] = </a:t>
            </a:r>
            <a:r>
              <a:rPr lang="en-US" sz="1600" dirty="0" smtClean="0">
                <a:latin typeface="Consolas" panose="020B0609020204030204" pitchFamily="49" charset="0"/>
                <a:cs typeface="Consolas" panose="020B0609020204030204" pitchFamily="49" charset="0"/>
              </a:rPr>
              <a:t>x + 1;</a:t>
            </a:r>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heapArr</a:t>
            </a:r>
            <a:r>
              <a:rPr lang="en-US" sz="1600" dirty="0">
                <a:latin typeface="Consolas" panose="020B0609020204030204" pitchFamily="49" charset="0"/>
                <a:cs typeface="Consolas" panose="020B0609020204030204" pitchFamily="49" charset="0"/>
              </a:rPr>
              <a:t>[1] = </a:t>
            </a:r>
            <a:r>
              <a:rPr lang="en-US" sz="1600" dirty="0" smtClean="0">
                <a:latin typeface="Consolas" panose="020B0609020204030204" pitchFamily="49" charset="0"/>
                <a:cs typeface="Consolas" panose="020B0609020204030204" pitchFamily="49" charset="0"/>
              </a:rPr>
              <a:t>y + 1;</a:t>
            </a:r>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heapArr</a:t>
            </a:r>
            <a:r>
              <a:rPr lang="en-US" sz="1600" dirty="0">
                <a:latin typeface="Consolas" panose="020B0609020204030204" pitchFamily="49" charset="0"/>
                <a:cs typeface="Consolas" panose="020B0609020204030204" pitchFamily="49" charset="0"/>
              </a:rPr>
              <a:t>[2] = x + y;</a:t>
            </a:r>
          </a:p>
          <a:p>
            <a:r>
              <a:rPr lang="en-US" sz="1600" b="1" dirty="0" smtClean="0">
                <a:solidFill>
                  <a:schemeClr val="bg2"/>
                </a:solidFill>
                <a:latin typeface="Consolas" panose="020B0609020204030204" pitchFamily="49" charset="0"/>
                <a:cs typeface="Consolas" panose="020B0609020204030204" pitchFamily="49" charset="0"/>
              </a:rPr>
              <a:t>   delete [] </a:t>
            </a:r>
            <a:r>
              <a:rPr lang="en-US" sz="1600" b="1" dirty="0" err="1" smtClean="0">
                <a:solidFill>
                  <a:schemeClr val="bg2"/>
                </a:solidFill>
                <a:latin typeface="Consolas" panose="020B0609020204030204" pitchFamily="49" charset="0"/>
                <a:cs typeface="Consolas" panose="020B0609020204030204" pitchFamily="49" charset="0"/>
              </a:rPr>
              <a:t>heapArr</a:t>
            </a:r>
            <a:r>
              <a:rPr lang="en-US" sz="1600" b="1" dirty="0" smtClean="0">
                <a:solidFill>
                  <a:schemeClr val="bg2"/>
                </a:solidFill>
                <a:latin typeface="Consolas" panose="020B0609020204030204" pitchFamily="49" charset="0"/>
                <a:cs typeface="Consolas" panose="020B0609020204030204" pitchFamily="49" charset="0"/>
              </a:rPr>
              <a:t>;</a:t>
            </a:r>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   return y</a:t>
            </a:r>
            <a:r>
              <a:rPr lang="en-US" sz="1600" dirty="0" smtClean="0">
                <a:latin typeface="Consolas" panose="020B0609020204030204" pitchFamily="49" charset="0"/>
                <a:cs typeface="Consolas" panose="020B0609020204030204" pitchFamily="49" charset="0"/>
              </a:rPr>
              <a:t>;</a:t>
            </a:r>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a:t>
            </a:r>
          </a:p>
          <a:p>
            <a:endParaRPr lang="en-US" dirty="0">
              <a:latin typeface="Consolas" panose="020B0609020204030204" pitchFamily="49" charset="0"/>
              <a:cs typeface="Consolas" panose="020B0609020204030204" pitchFamily="49" charset="0"/>
            </a:endParaRPr>
          </a:p>
          <a:p>
            <a:r>
              <a:rPr lang="en-US" sz="1600" dirty="0">
                <a:latin typeface="Source Sans Pro "/>
                <a:cs typeface="Consolas" panose="020B0609020204030204" pitchFamily="49" charset="0"/>
              </a:rPr>
              <a:t>What happens when </a:t>
            </a:r>
            <a:r>
              <a:rPr lang="en-US" sz="1600" dirty="0" err="1">
                <a:latin typeface="Consolas" panose="020B0609020204030204" pitchFamily="49" charset="0"/>
                <a:cs typeface="Consolas" panose="020B0609020204030204" pitchFamily="49" charset="0"/>
              </a:rPr>
              <a:t>myFunction</a:t>
            </a:r>
            <a:r>
              <a:rPr lang="en-US" sz="1600" dirty="0">
                <a:latin typeface="Consolas" panose="020B0609020204030204" pitchFamily="49" charset="0"/>
                <a:cs typeface="Consolas" panose="020B0609020204030204" pitchFamily="49" charset="0"/>
              </a:rPr>
              <a:t>() </a:t>
            </a:r>
            <a:r>
              <a:rPr lang="en-US" sz="1600" dirty="0">
                <a:latin typeface="Source Sans Pro "/>
                <a:cs typeface="Consolas" panose="020B0609020204030204" pitchFamily="49" charset="0"/>
              </a:rPr>
              <a:t>returns?</a:t>
            </a:r>
            <a:endParaRPr lang="en-US" sz="1600" dirty="0">
              <a:latin typeface="Consolas" panose="020B0609020204030204" pitchFamily="49" charset="0"/>
              <a:cs typeface="Consolas" panose="020B0609020204030204" pitchFamily="49" charset="0"/>
            </a:endParaRPr>
          </a:p>
          <a:p>
            <a:endParaRPr lang="en-US" dirty="0"/>
          </a:p>
        </p:txBody>
      </p:sp>
      <p:sp>
        <p:nvSpPr>
          <p:cNvPr id="4" name="Text Placeholder 4"/>
          <p:cNvSpPr txBox="1">
            <a:spLocks/>
          </p:cNvSpPr>
          <p:nvPr>
            <p:custDataLst>
              <p:tags r:id="rId5"/>
            </p:custDataLst>
          </p:nvPr>
        </p:nvSpPr>
        <p:spPr>
          <a:xfrm>
            <a:off x="7103778" y="-40532"/>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6"/>
            </p:custDataLst>
          </p:nvPr>
        </p:nvSpPr>
        <p:spPr>
          <a:xfrm>
            <a:off x="6406808" y="359541"/>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custDataLst>
              <p:tags r:id="rId7"/>
            </p:custDataLst>
          </p:nvPr>
        </p:nvSpPr>
        <p:spPr>
          <a:xfrm>
            <a:off x="6406808" y="359541"/>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Consolas" panose="020B0609020204030204" pitchFamily="49" charset="0"/>
              </a:rPr>
              <a:t>main()</a:t>
            </a:r>
          </a:p>
        </p:txBody>
      </p:sp>
      <p:sp>
        <p:nvSpPr>
          <p:cNvPr id="7" name="Rectangle 6"/>
          <p:cNvSpPr/>
          <p:nvPr>
            <p:custDataLst>
              <p:tags r:id="rId8"/>
            </p:custDataLst>
          </p:nvPr>
        </p:nvSpPr>
        <p:spPr>
          <a:xfrm>
            <a:off x="6406808" y="3113558"/>
            <a:ext cx="2438400" cy="85145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4" name="Rectangle 13"/>
          <p:cNvSpPr/>
          <p:nvPr>
            <p:custDataLst>
              <p:tags r:id="rId9"/>
            </p:custDataLst>
          </p:nvPr>
        </p:nvSpPr>
        <p:spPr>
          <a:xfrm>
            <a:off x="6066314" y="4055241"/>
            <a:ext cx="312906" cy="369332"/>
          </a:xfrm>
          <a:prstGeom prst="rect">
            <a:avLst/>
          </a:prstGeom>
        </p:spPr>
        <p:txBody>
          <a:bodyPr wrap="none">
            <a:spAutoFit/>
          </a:bodyPr>
          <a:lstStyle/>
          <a:p>
            <a:r>
              <a:rPr lang="en-US" dirty="0"/>
              <a:t>0</a:t>
            </a:r>
          </a:p>
        </p:txBody>
      </p:sp>
      <p:sp>
        <p:nvSpPr>
          <p:cNvPr id="19" name="&quot;No&quot; Symbol 18"/>
          <p:cNvSpPr/>
          <p:nvPr>
            <p:custDataLst>
              <p:tags r:id="rId10"/>
            </p:custDataLst>
          </p:nvPr>
        </p:nvSpPr>
        <p:spPr>
          <a:xfrm>
            <a:off x="6509833" y="847565"/>
            <a:ext cx="811033" cy="699715"/>
          </a:xfrm>
          <a:prstGeom prst="noSmoking">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solidFill>
                <a:schemeClr val="tx1"/>
              </a:solidFill>
            </a:endParaRPr>
          </a:p>
        </p:txBody>
      </p:sp>
      <p:sp>
        <p:nvSpPr>
          <p:cNvPr id="22" name="Rectangle 21"/>
          <p:cNvSpPr/>
          <p:nvPr>
            <p:custDataLst>
              <p:tags r:id="rId11"/>
            </p:custDataLst>
          </p:nvPr>
        </p:nvSpPr>
        <p:spPr>
          <a:xfrm>
            <a:off x="6780464" y="1177947"/>
            <a:ext cx="1876174" cy="738664"/>
          </a:xfrm>
          <a:prstGeom prst="rect">
            <a:avLst/>
          </a:prstGeom>
        </p:spPr>
        <p:txBody>
          <a:bodyPr wrap="square">
            <a:spAutoFit/>
          </a:bodyPr>
          <a:lstStyle/>
          <a:p>
            <a:r>
              <a:rPr lang="en-US" sz="1400" dirty="0" err="1">
                <a:solidFill>
                  <a:schemeClr val="bg1"/>
                </a:solidFill>
                <a:latin typeface="Consolas" panose="020B0609020204030204" pitchFamily="49" charset="0"/>
                <a:cs typeface="Consolas" panose="020B0609020204030204" pitchFamily="49" charset="0"/>
              </a:rPr>
              <a:t>myFunction</a:t>
            </a:r>
            <a:r>
              <a:rPr lang="en-US" sz="1400" dirty="0" err="1">
                <a:solidFill>
                  <a:schemeClr val="bg1"/>
                </a:solidFill>
              </a:rPr>
              <a:t>’s</a:t>
            </a:r>
            <a:r>
              <a:rPr lang="en-US" sz="1400" dirty="0">
                <a:solidFill>
                  <a:schemeClr val="bg1"/>
                </a:solidFill>
              </a:rPr>
              <a:t> stack frame automatically released </a:t>
            </a:r>
          </a:p>
        </p:txBody>
      </p:sp>
      <p:sp>
        <p:nvSpPr>
          <p:cNvPr id="23" name="Rectangle 22"/>
          <p:cNvSpPr/>
          <p:nvPr>
            <p:custDataLst>
              <p:tags r:id="rId12"/>
            </p:custDataLst>
          </p:nvPr>
        </p:nvSpPr>
        <p:spPr>
          <a:xfrm>
            <a:off x="6522928" y="2603543"/>
            <a:ext cx="2261563" cy="523220"/>
          </a:xfrm>
          <a:prstGeom prst="rect">
            <a:avLst/>
          </a:prstGeom>
        </p:spPr>
        <p:txBody>
          <a:bodyPr wrap="square">
            <a:spAutoFit/>
          </a:bodyPr>
          <a:lstStyle/>
          <a:p>
            <a:r>
              <a:rPr lang="en-US" sz="1400" dirty="0">
                <a:solidFill>
                  <a:schemeClr val="bg1"/>
                </a:solidFill>
                <a:latin typeface="+mn-lt"/>
                <a:cs typeface="Consolas" panose="020B0609020204030204" pitchFamily="49" charset="0"/>
              </a:rPr>
              <a:t>Heap array </a:t>
            </a:r>
            <a:r>
              <a:rPr lang="en-US" sz="1400" dirty="0" smtClean="0">
                <a:solidFill>
                  <a:schemeClr val="bg1"/>
                </a:solidFill>
                <a:latin typeface="+mn-lt"/>
                <a:cs typeface="Consolas" panose="020B0609020204030204" pitchFamily="49" charset="0"/>
              </a:rPr>
              <a:t>released with </a:t>
            </a:r>
            <a:r>
              <a:rPr lang="en-US" sz="1400" dirty="0" smtClean="0">
                <a:solidFill>
                  <a:schemeClr val="bg1"/>
                </a:solidFill>
                <a:latin typeface="Consolas" panose="020B0609020204030204" pitchFamily="49" charset="0"/>
                <a:cs typeface="Consolas" panose="020B0609020204030204" pitchFamily="49" charset="0"/>
              </a:rPr>
              <a:t>delete</a:t>
            </a:r>
            <a:r>
              <a:rPr lang="en-US" sz="1400" dirty="0" smtClean="0">
                <a:solidFill>
                  <a:schemeClr val="bg1"/>
                </a:solidFill>
                <a:latin typeface="+mn-lt"/>
                <a:cs typeface="Consolas" panose="020B0609020204030204" pitchFamily="49" charset="0"/>
              </a:rPr>
              <a:t> </a:t>
            </a:r>
            <a:endParaRPr lang="en-US" sz="1400" dirty="0">
              <a:solidFill>
                <a:schemeClr val="bg1"/>
              </a:solidFill>
              <a:latin typeface="+mn-lt"/>
            </a:endParaRPr>
          </a:p>
        </p:txBody>
      </p:sp>
      <p:sp>
        <p:nvSpPr>
          <p:cNvPr id="16" name="Text Placeholder 4"/>
          <p:cNvSpPr txBox="1">
            <a:spLocks/>
          </p:cNvSpPr>
          <p:nvPr>
            <p:custDataLst>
              <p:tags r:id="rId13"/>
            </p:custDataLst>
          </p:nvPr>
        </p:nvSpPr>
        <p:spPr>
          <a:xfrm>
            <a:off x="5333147" y="293461"/>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Stack:</a:t>
            </a:r>
          </a:p>
        </p:txBody>
      </p:sp>
      <p:sp>
        <p:nvSpPr>
          <p:cNvPr id="17" name="Text Placeholder 4"/>
          <p:cNvSpPr txBox="1">
            <a:spLocks/>
          </p:cNvSpPr>
          <p:nvPr>
            <p:custDataLst>
              <p:tags r:id="rId14"/>
            </p:custDataLst>
          </p:nvPr>
        </p:nvSpPr>
        <p:spPr>
          <a:xfrm>
            <a:off x="5411873" y="3419172"/>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Heap:</a:t>
            </a:r>
          </a:p>
        </p:txBody>
      </p:sp>
      <p:sp>
        <p:nvSpPr>
          <p:cNvPr id="27" name="TextBox 26">
            <a:extLst>
              <a:ext uri="{FF2B5EF4-FFF2-40B4-BE49-F238E27FC236}">
                <a16:creationId xmlns:a16="http://schemas.microsoft.com/office/drawing/2014/main" id="{2C72B1DB-E5A6-F348-850E-1864B9BFC707}"/>
              </a:ext>
            </a:extLst>
          </p:cNvPr>
          <p:cNvSpPr txBox="1"/>
          <p:nvPr>
            <p:custDataLst>
              <p:tags r:id="rId15"/>
            </p:custDataLst>
          </p:nvPr>
        </p:nvSpPr>
        <p:spPr>
          <a:xfrm>
            <a:off x="6704766" y="3411121"/>
            <a:ext cx="457200" cy="369332"/>
          </a:xfrm>
          <a:prstGeom prst="rect">
            <a:avLst/>
          </a:prstGeom>
          <a:noFill/>
          <a:ln>
            <a:solidFill>
              <a:schemeClr val="tx1"/>
            </a:solidFill>
          </a:ln>
        </p:spPr>
        <p:txBody>
          <a:bodyPr wrap="square" rtlCol="0">
            <a:spAutoFit/>
          </a:bodyPr>
          <a:lstStyle/>
          <a:p>
            <a:pPr algn="ctr"/>
            <a:r>
              <a:rPr lang="en-US" dirty="0" smtClean="0"/>
              <a:t>6</a:t>
            </a:r>
            <a:endParaRPr lang="en-US" dirty="0"/>
          </a:p>
        </p:txBody>
      </p:sp>
      <p:sp>
        <p:nvSpPr>
          <p:cNvPr id="28" name="TextBox 27">
            <a:extLst>
              <a:ext uri="{FF2B5EF4-FFF2-40B4-BE49-F238E27FC236}">
                <a16:creationId xmlns:a16="http://schemas.microsoft.com/office/drawing/2014/main" id="{763129C5-29D4-664E-8438-85CDD6952E94}"/>
              </a:ext>
            </a:extLst>
          </p:cNvPr>
          <p:cNvSpPr txBox="1"/>
          <p:nvPr>
            <p:custDataLst>
              <p:tags r:id="rId16"/>
            </p:custDataLst>
          </p:nvPr>
        </p:nvSpPr>
        <p:spPr>
          <a:xfrm>
            <a:off x="7164839" y="3412727"/>
            <a:ext cx="457200" cy="369332"/>
          </a:xfrm>
          <a:prstGeom prst="rect">
            <a:avLst/>
          </a:prstGeom>
          <a:noFill/>
          <a:ln>
            <a:solidFill>
              <a:schemeClr val="tx1"/>
            </a:solidFill>
          </a:ln>
        </p:spPr>
        <p:txBody>
          <a:bodyPr wrap="square" rtlCol="0">
            <a:spAutoFit/>
          </a:bodyPr>
          <a:lstStyle/>
          <a:p>
            <a:pPr algn="ctr"/>
            <a:r>
              <a:rPr lang="en-US" dirty="0"/>
              <a:t>4</a:t>
            </a:r>
          </a:p>
        </p:txBody>
      </p:sp>
      <p:sp>
        <p:nvSpPr>
          <p:cNvPr id="29" name="TextBox 28">
            <a:extLst>
              <a:ext uri="{FF2B5EF4-FFF2-40B4-BE49-F238E27FC236}">
                <a16:creationId xmlns:a16="http://schemas.microsoft.com/office/drawing/2014/main" id="{4E67C060-5954-444B-9F67-4934AD50982E}"/>
              </a:ext>
            </a:extLst>
          </p:cNvPr>
          <p:cNvSpPr txBox="1"/>
          <p:nvPr>
            <p:custDataLst>
              <p:tags r:id="rId17"/>
            </p:custDataLst>
          </p:nvPr>
        </p:nvSpPr>
        <p:spPr>
          <a:xfrm>
            <a:off x="7625980" y="3414515"/>
            <a:ext cx="457200" cy="369332"/>
          </a:xfrm>
          <a:prstGeom prst="rect">
            <a:avLst/>
          </a:prstGeom>
          <a:noFill/>
          <a:ln>
            <a:solidFill>
              <a:schemeClr val="tx1"/>
            </a:solidFill>
          </a:ln>
        </p:spPr>
        <p:txBody>
          <a:bodyPr wrap="square" rtlCol="0">
            <a:spAutoFit/>
          </a:bodyPr>
          <a:lstStyle/>
          <a:p>
            <a:pPr algn="ctr"/>
            <a:r>
              <a:rPr lang="en-US" dirty="0"/>
              <a:t>8</a:t>
            </a:r>
          </a:p>
        </p:txBody>
      </p:sp>
      <p:sp>
        <p:nvSpPr>
          <p:cNvPr id="30" name="Rectangle 29">
            <a:extLst>
              <a:ext uri="{FF2B5EF4-FFF2-40B4-BE49-F238E27FC236}">
                <a16:creationId xmlns:a16="http://schemas.microsoft.com/office/drawing/2014/main" id="{8BBE19B4-1546-1A46-A18B-6081B69C8828}"/>
              </a:ext>
            </a:extLst>
          </p:cNvPr>
          <p:cNvSpPr/>
          <p:nvPr>
            <p:custDataLst>
              <p:tags r:id="rId18"/>
            </p:custDataLst>
          </p:nvPr>
        </p:nvSpPr>
        <p:spPr>
          <a:xfrm>
            <a:off x="6731247" y="3717035"/>
            <a:ext cx="1412633" cy="276999"/>
          </a:xfrm>
          <a:prstGeom prst="rect">
            <a:avLst/>
          </a:prstGeom>
        </p:spPr>
        <p:txBody>
          <a:bodyPr wrap="square">
            <a:spAutoFit/>
          </a:bodyPr>
          <a:lstStyle/>
          <a:p>
            <a:r>
              <a:rPr lang="en-US" sz="1200" dirty="0"/>
              <a:t> </a:t>
            </a:r>
            <a:r>
              <a:rPr lang="en-US" sz="1200" dirty="0">
                <a:latin typeface="Consolas" panose="020B0609020204030204" pitchFamily="49" charset="0"/>
              </a:rPr>
              <a:t>0     1     2</a:t>
            </a:r>
            <a:endParaRPr lang="en-US" sz="1200" dirty="0"/>
          </a:p>
        </p:txBody>
      </p:sp>
    </p:spTree>
    <p:extLst>
      <p:ext uri="{BB962C8B-B14F-4D97-AF65-F5344CB8AC3E}">
        <p14:creationId xmlns:p14="http://schemas.microsoft.com/office/powerpoint/2010/main" val="393882178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xit" presetSubtype="0" fill="hold" grpId="0" nodeType="clickEffect">
                                  <p:stCondLst>
                                    <p:cond delay="0"/>
                                  </p:stCondLst>
                                  <p:childTnLst>
                                    <p:anim calcmode="lin" valueType="num">
                                      <p:cBhvr>
                                        <p:cTn id="6" dur="1000"/>
                                        <p:tgtEl>
                                          <p:spTgt spid="27"/>
                                        </p:tgtEl>
                                        <p:attrNameLst>
                                          <p:attrName>ppt_w</p:attrName>
                                        </p:attrNameLst>
                                      </p:cBhvr>
                                      <p:tavLst>
                                        <p:tav tm="0">
                                          <p:val>
                                            <p:strVal val="ppt_w"/>
                                          </p:val>
                                        </p:tav>
                                        <p:tav tm="100000">
                                          <p:val>
                                            <p:fltVal val="0"/>
                                          </p:val>
                                        </p:tav>
                                      </p:tavLst>
                                    </p:anim>
                                    <p:anim calcmode="lin" valueType="num">
                                      <p:cBhvr>
                                        <p:cTn id="7" dur="1000"/>
                                        <p:tgtEl>
                                          <p:spTgt spid="27"/>
                                        </p:tgtEl>
                                        <p:attrNameLst>
                                          <p:attrName>ppt_h</p:attrName>
                                        </p:attrNameLst>
                                      </p:cBhvr>
                                      <p:tavLst>
                                        <p:tav tm="0">
                                          <p:val>
                                            <p:strVal val="ppt_h"/>
                                          </p:val>
                                        </p:tav>
                                        <p:tav tm="100000">
                                          <p:val>
                                            <p:fltVal val="0"/>
                                          </p:val>
                                        </p:tav>
                                      </p:tavLst>
                                    </p:anim>
                                    <p:anim calcmode="lin" valueType="num">
                                      <p:cBhvr>
                                        <p:cTn id="8" dur="1000"/>
                                        <p:tgtEl>
                                          <p:spTgt spid="27"/>
                                        </p:tgtEl>
                                        <p:attrNameLst>
                                          <p:attrName>style.rotation</p:attrName>
                                        </p:attrNameLst>
                                      </p:cBhvr>
                                      <p:tavLst>
                                        <p:tav tm="0">
                                          <p:val>
                                            <p:fltVal val="0"/>
                                          </p:val>
                                        </p:tav>
                                        <p:tav tm="100000">
                                          <p:val>
                                            <p:fltVal val="90"/>
                                          </p:val>
                                        </p:tav>
                                      </p:tavLst>
                                    </p:anim>
                                    <p:animEffect transition="out" filter="fade">
                                      <p:cBhvr>
                                        <p:cTn id="9" dur="1000"/>
                                        <p:tgtEl>
                                          <p:spTgt spid="27"/>
                                        </p:tgtEl>
                                      </p:cBhvr>
                                    </p:animEffect>
                                    <p:set>
                                      <p:cBhvr>
                                        <p:cTn id="10" dur="1" fill="hold">
                                          <p:stCondLst>
                                            <p:cond delay="999"/>
                                          </p:stCondLst>
                                        </p:cTn>
                                        <p:tgtEl>
                                          <p:spTgt spid="27"/>
                                        </p:tgtEl>
                                        <p:attrNameLst>
                                          <p:attrName>style.visibility</p:attrName>
                                        </p:attrNameLst>
                                      </p:cBhvr>
                                      <p:to>
                                        <p:strVal val="hidden"/>
                                      </p:to>
                                    </p:set>
                                  </p:childTnLst>
                                </p:cTn>
                              </p:par>
                              <p:par>
                                <p:cTn id="11" presetID="31" presetClass="exit" presetSubtype="0" fill="hold" grpId="0" nodeType="withEffect">
                                  <p:stCondLst>
                                    <p:cond delay="0"/>
                                  </p:stCondLst>
                                  <p:childTnLst>
                                    <p:anim calcmode="lin" valueType="num">
                                      <p:cBhvr>
                                        <p:cTn id="12" dur="1000"/>
                                        <p:tgtEl>
                                          <p:spTgt spid="28"/>
                                        </p:tgtEl>
                                        <p:attrNameLst>
                                          <p:attrName>ppt_w</p:attrName>
                                        </p:attrNameLst>
                                      </p:cBhvr>
                                      <p:tavLst>
                                        <p:tav tm="0">
                                          <p:val>
                                            <p:strVal val="ppt_w"/>
                                          </p:val>
                                        </p:tav>
                                        <p:tav tm="100000">
                                          <p:val>
                                            <p:fltVal val="0"/>
                                          </p:val>
                                        </p:tav>
                                      </p:tavLst>
                                    </p:anim>
                                    <p:anim calcmode="lin" valueType="num">
                                      <p:cBhvr>
                                        <p:cTn id="13" dur="1000"/>
                                        <p:tgtEl>
                                          <p:spTgt spid="28"/>
                                        </p:tgtEl>
                                        <p:attrNameLst>
                                          <p:attrName>ppt_h</p:attrName>
                                        </p:attrNameLst>
                                      </p:cBhvr>
                                      <p:tavLst>
                                        <p:tav tm="0">
                                          <p:val>
                                            <p:strVal val="ppt_h"/>
                                          </p:val>
                                        </p:tav>
                                        <p:tav tm="100000">
                                          <p:val>
                                            <p:fltVal val="0"/>
                                          </p:val>
                                        </p:tav>
                                      </p:tavLst>
                                    </p:anim>
                                    <p:anim calcmode="lin" valueType="num">
                                      <p:cBhvr>
                                        <p:cTn id="14" dur="1000"/>
                                        <p:tgtEl>
                                          <p:spTgt spid="28"/>
                                        </p:tgtEl>
                                        <p:attrNameLst>
                                          <p:attrName>style.rotation</p:attrName>
                                        </p:attrNameLst>
                                      </p:cBhvr>
                                      <p:tavLst>
                                        <p:tav tm="0">
                                          <p:val>
                                            <p:fltVal val="0"/>
                                          </p:val>
                                        </p:tav>
                                        <p:tav tm="100000">
                                          <p:val>
                                            <p:fltVal val="90"/>
                                          </p:val>
                                        </p:tav>
                                      </p:tavLst>
                                    </p:anim>
                                    <p:animEffect transition="out" filter="fade">
                                      <p:cBhvr>
                                        <p:cTn id="15" dur="1000"/>
                                        <p:tgtEl>
                                          <p:spTgt spid="28"/>
                                        </p:tgtEl>
                                      </p:cBhvr>
                                    </p:animEffect>
                                    <p:set>
                                      <p:cBhvr>
                                        <p:cTn id="16" dur="1" fill="hold">
                                          <p:stCondLst>
                                            <p:cond delay="999"/>
                                          </p:stCondLst>
                                        </p:cTn>
                                        <p:tgtEl>
                                          <p:spTgt spid="28"/>
                                        </p:tgtEl>
                                        <p:attrNameLst>
                                          <p:attrName>style.visibility</p:attrName>
                                        </p:attrNameLst>
                                      </p:cBhvr>
                                      <p:to>
                                        <p:strVal val="hidden"/>
                                      </p:to>
                                    </p:set>
                                  </p:childTnLst>
                                </p:cTn>
                              </p:par>
                              <p:par>
                                <p:cTn id="17" presetID="31" presetClass="exit" presetSubtype="0" fill="hold" grpId="0" nodeType="withEffect">
                                  <p:stCondLst>
                                    <p:cond delay="0"/>
                                  </p:stCondLst>
                                  <p:childTnLst>
                                    <p:anim calcmode="lin" valueType="num">
                                      <p:cBhvr>
                                        <p:cTn id="18" dur="1000"/>
                                        <p:tgtEl>
                                          <p:spTgt spid="30"/>
                                        </p:tgtEl>
                                        <p:attrNameLst>
                                          <p:attrName>ppt_w</p:attrName>
                                        </p:attrNameLst>
                                      </p:cBhvr>
                                      <p:tavLst>
                                        <p:tav tm="0">
                                          <p:val>
                                            <p:strVal val="ppt_w"/>
                                          </p:val>
                                        </p:tav>
                                        <p:tav tm="100000">
                                          <p:val>
                                            <p:fltVal val="0"/>
                                          </p:val>
                                        </p:tav>
                                      </p:tavLst>
                                    </p:anim>
                                    <p:anim calcmode="lin" valueType="num">
                                      <p:cBhvr>
                                        <p:cTn id="19" dur="1000"/>
                                        <p:tgtEl>
                                          <p:spTgt spid="30"/>
                                        </p:tgtEl>
                                        <p:attrNameLst>
                                          <p:attrName>ppt_h</p:attrName>
                                        </p:attrNameLst>
                                      </p:cBhvr>
                                      <p:tavLst>
                                        <p:tav tm="0">
                                          <p:val>
                                            <p:strVal val="ppt_h"/>
                                          </p:val>
                                        </p:tav>
                                        <p:tav tm="100000">
                                          <p:val>
                                            <p:fltVal val="0"/>
                                          </p:val>
                                        </p:tav>
                                      </p:tavLst>
                                    </p:anim>
                                    <p:anim calcmode="lin" valueType="num">
                                      <p:cBhvr>
                                        <p:cTn id="20" dur="1000"/>
                                        <p:tgtEl>
                                          <p:spTgt spid="30"/>
                                        </p:tgtEl>
                                        <p:attrNameLst>
                                          <p:attrName>style.rotation</p:attrName>
                                        </p:attrNameLst>
                                      </p:cBhvr>
                                      <p:tavLst>
                                        <p:tav tm="0">
                                          <p:val>
                                            <p:fltVal val="0"/>
                                          </p:val>
                                        </p:tav>
                                        <p:tav tm="100000">
                                          <p:val>
                                            <p:fltVal val="90"/>
                                          </p:val>
                                        </p:tav>
                                      </p:tavLst>
                                    </p:anim>
                                    <p:animEffect transition="out" filter="fade">
                                      <p:cBhvr>
                                        <p:cTn id="21" dur="1000"/>
                                        <p:tgtEl>
                                          <p:spTgt spid="30"/>
                                        </p:tgtEl>
                                      </p:cBhvr>
                                    </p:animEffect>
                                    <p:set>
                                      <p:cBhvr>
                                        <p:cTn id="22" dur="1" fill="hold">
                                          <p:stCondLst>
                                            <p:cond delay="999"/>
                                          </p:stCondLst>
                                        </p:cTn>
                                        <p:tgtEl>
                                          <p:spTgt spid="30"/>
                                        </p:tgtEl>
                                        <p:attrNameLst>
                                          <p:attrName>style.visibility</p:attrName>
                                        </p:attrNameLst>
                                      </p:cBhvr>
                                      <p:to>
                                        <p:strVal val="hidden"/>
                                      </p:to>
                                    </p:set>
                                  </p:childTnLst>
                                </p:cTn>
                              </p:par>
                              <p:par>
                                <p:cTn id="23" presetID="31" presetClass="exit" presetSubtype="0" fill="hold" grpId="0" nodeType="withEffect">
                                  <p:stCondLst>
                                    <p:cond delay="0"/>
                                  </p:stCondLst>
                                  <p:childTnLst>
                                    <p:anim calcmode="lin" valueType="num">
                                      <p:cBhvr>
                                        <p:cTn id="24" dur="1000"/>
                                        <p:tgtEl>
                                          <p:spTgt spid="29"/>
                                        </p:tgtEl>
                                        <p:attrNameLst>
                                          <p:attrName>ppt_w</p:attrName>
                                        </p:attrNameLst>
                                      </p:cBhvr>
                                      <p:tavLst>
                                        <p:tav tm="0">
                                          <p:val>
                                            <p:strVal val="ppt_w"/>
                                          </p:val>
                                        </p:tav>
                                        <p:tav tm="100000">
                                          <p:val>
                                            <p:fltVal val="0"/>
                                          </p:val>
                                        </p:tav>
                                      </p:tavLst>
                                    </p:anim>
                                    <p:anim calcmode="lin" valueType="num">
                                      <p:cBhvr>
                                        <p:cTn id="25" dur="1000"/>
                                        <p:tgtEl>
                                          <p:spTgt spid="29"/>
                                        </p:tgtEl>
                                        <p:attrNameLst>
                                          <p:attrName>ppt_h</p:attrName>
                                        </p:attrNameLst>
                                      </p:cBhvr>
                                      <p:tavLst>
                                        <p:tav tm="0">
                                          <p:val>
                                            <p:strVal val="ppt_h"/>
                                          </p:val>
                                        </p:tav>
                                        <p:tav tm="100000">
                                          <p:val>
                                            <p:fltVal val="0"/>
                                          </p:val>
                                        </p:tav>
                                      </p:tavLst>
                                    </p:anim>
                                    <p:anim calcmode="lin" valueType="num">
                                      <p:cBhvr>
                                        <p:cTn id="26" dur="1000"/>
                                        <p:tgtEl>
                                          <p:spTgt spid="29"/>
                                        </p:tgtEl>
                                        <p:attrNameLst>
                                          <p:attrName>style.rotation</p:attrName>
                                        </p:attrNameLst>
                                      </p:cBhvr>
                                      <p:tavLst>
                                        <p:tav tm="0">
                                          <p:val>
                                            <p:fltVal val="0"/>
                                          </p:val>
                                        </p:tav>
                                        <p:tav tm="100000">
                                          <p:val>
                                            <p:fltVal val="90"/>
                                          </p:val>
                                        </p:tav>
                                      </p:tavLst>
                                    </p:anim>
                                    <p:animEffect transition="out" filter="fade">
                                      <p:cBhvr>
                                        <p:cTn id="27" dur="1000"/>
                                        <p:tgtEl>
                                          <p:spTgt spid="29"/>
                                        </p:tgtEl>
                                      </p:cBhvr>
                                    </p:animEffect>
                                    <p:set>
                                      <p:cBhvr>
                                        <p:cTn id="28" dur="1" fill="hold">
                                          <p:stCondLst>
                                            <p:cond delay="999"/>
                                          </p:stCondLst>
                                        </p:cTn>
                                        <p:tgtEl>
                                          <p:spTgt spid="2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title"/>
            <p:custDataLst>
              <p:tags r:id="rId1"/>
            </p:custDataLst>
          </p:nvPr>
        </p:nvSpPr>
        <p:spPr>
          <a:xfrm>
            <a:off x="1603375" y="1538288"/>
            <a:ext cx="2954338" cy="927100"/>
          </a:xfrm>
        </p:spPr>
        <p:txBody>
          <a:bodyPr/>
          <a:lstStyle/>
          <a:p>
            <a:r>
              <a:rPr lang="en-US" dirty="0" smtClean="0"/>
              <a:t>Dynamic Memory Allocation</a:t>
            </a:r>
          </a:p>
        </p:txBody>
      </p:sp>
      <p:sp>
        <p:nvSpPr>
          <p:cNvPr id="3" name="Text Placeholder 2"/>
          <p:cNvSpPr>
            <a:spLocks noGrp="1"/>
          </p:cNvSpPr>
          <p:nvPr>
            <p:ph type="body" sz="half" idx="2"/>
            <p:custDataLst>
              <p:tags r:id="rId2"/>
            </p:custDataLst>
          </p:nvPr>
        </p:nvSpPr>
        <p:spPr>
          <a:xfrm>
            <a:off x="1603375" y="2571750"/>
            <a:ext cx="2913063" cy="933450"/>
          </a:xfrm>
        </p:spPr>
        <p:txBody>
          <a:bodyPr/>
          <a:lstStyle/>
          <a:p>
            <a:pPr fontAlgn="auto">
              <a:spcAft>
                <a:spcPts val="0"/>
              </a:spcAft>
              <a:buFont typeface="Wingdings" charset="0"/>
              <a:buNone/>
              <a:defRPr/>
            </a:pPr>
            <a:r>
              <a:rPr lang="en-US" cap="none" dirty="0" smtClean="0">
                <a:ea typeface="+mn-ea"/>
                <a:cs typeface="+mn-cs"/>
              </a:rPr>
              <a:t>Keywords </a:t>
            </a:r>
            <a:r>
              <a:rPr lang="en-US" b="1" cap="none" dirty="0" smtClean="0">
                <a:ea typeface="+mn-ea"/>
                <a:cs typeface="+mn-cs"/>
              </a:rPr>
              <a:t>new</a:t>
            </a:r>
            <a:r>
              <a:rPr lang="en-US" cap="none" dirty="0" smtClean="0">
                <a:ea typeface="+mn-ea"/>
                <a:cs typeface="+mn-cs"/>
              </a:rPr>
              <a:t> and </a:t>
            </a:r>
            <a:r>
              <a:rPr lang="en-US" b="1" cap="none" dirty="0" smtClean="0">
                <a:ea typeface="+mn-ea"/>
                <a:cs typeface="+mn-cs"/>
              </a:rPr>
              <a:t>delete</a:t>
            </a:r>
            <a:endParaRPr lang="en-US" b="1" cap="none" dirty="0">
              <a:ea typeface="+mn-ea"/>
              <a:cs typeface="+mn-cs"/>
            </a:endParaRPr>
          </a:p>
        </p:txBody>
      </p:sp>
      <p:sp>
        <p:nvSpPr>
          <p:cNvPr id="4" name="Picture Placeholder 3"/>
          <p:cNvSpPr>
            <a:spLocks noGrp="1"/>
          </p:cNvSpPr>
          <p:nvPr>
            <p:ph type="pic" sz="quarter" idx="13"/>
            <p:custDataLst>
              <p:tags r:id="rId3"/>
            </p:custDataLst>
          </p:nvPr>
        </p:nvSpPr>
        <p:spPr bwMode="auto">
          <a:xfrm>
            <a:off x="4665663" y="1535113"/>
            <a:ext cx="1951037" cy="1951037"/>
          </a:xfrm>
          <a:blipFill dpi="0">
            <a:srcRect/>
          </a:blipFill>
          <a:ln>
            <a:solidFill>
              <a:schemeClr val="bg1"/>
            </a:solidFill>
            <a:miter lim="800000"/>
            <a:headEnd/>
            <a:tailEnd/>
          </a:ln>
          <a:effectLst>
            <a:outerShdw blurRad="50800" dist="25401" dir="2700000" algn="tl" rotWithShape="0">
              <a:srgbClr val="000000">
                <a:alpha val="35999"/>
              </a:srgbClr>
            </a:outerShdw>
          </a:effectLst>
        </p:spPr>
      </p:sp>
    </p:spTree>
    <p:extLst>
      <p:ext uri="{BB962C8B-B14F-4D97-AF65-F5344CB8AC3E}">
        <p14:creationId xmlns:p14="http://schemas.microsoft.com/office/powerpoint/2010/main" val="32110942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17"/>
          <a:stretch>
            <a:fillRect/>
          </a:stretch>
        </p:blipFill>
        <p:spPr>
          <a:xfrm>
            <a:off x="3411119" y="695439"/>
            <a:ext cx="2430790" cy="3795444"/>
          </a:xfrm>
          <a:prstGeom prst="rect">
            <a:avLst/>
          </a:prstGeom>
        </p:spPr>
      </p:pic>
      <p:sp>
        <p:nvSpPr>
          <p:cNvPr id="20" name="Shape 1902"/>
          <p:cNvSpPr/>
          <p:nvPr>
            <p:custDataLst>
              <p:tags r:id="rId1"/>
            </p:custDataLst>
          </p:nvPr>
        </p:nvSpPr>
        <p:spPr>
          <a:xfrm rot="-485">
            <a:off x="5772617" y="-143169"/>
            <a:ext cx="3481523" cy="4567726"/>
          </a:xfrm>
          <a:prstGeom prst="cloudCallout">
            <a:avLst>
              <a:gd name="adj1" fmla="val -59389"/>
              <a:gd name="adj2" fmla="val 43160"/>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endParaRPr/>
          </a:p>
        </p:txBody>
      </p:sp>
      <p:pic>
        <p:nvPicPr>
          <p:cNvPr id="21" name="Shape 572"/>
          <p:cNvPicPr preferRelativeResize="0"/>
          <p:nvPr>
            <p:custDataLst>
              <p:tags r:id="rId2"/>
            </p:custDataLst>
          </p:nvPr>
        </p:nvPicPr>
        <p:blipFill>
          <a:blip r:embed="rId18">
            <a:alphaModFix/>
          </a:blip>
          <a:stretch>
            <a:fillRect/>
          </a:stretch>
        </p:blipFill>
        <p:spPr>
          <a:xfrm>
            <a:off x="4924329" y="4255202"/>
            <a:ext cx="1217225" cy="825281"/>
          </a:xfrm>
          <a:prstGeom prst="rect">
            <a:avLst/>
          </a:prstGeom>
          <a:noFill/>
          <a:ln>
            <a:noFill/>
          </a:ln>
        </p:spPr>
      </p:pic>
      <p:sp>
        <p:nvSpPr>
          <p:cNvPr id="2" name="Title 1"/>
          <p:cNvSpPr>
            <a:spLocks noGrp="1"/>
          </p:cNvSpPr>
          <p:nvPr>
            <p:ph type="title"/>
            <p:custDataLst>
              <p:tags r:id="rId3"/>
            </p:custDataLst>
          </p:nvPr>
        </p:nvSpPr>
        <p:spPr/>
        <p:txBody>
          <a:bodyPr/>
          <a:lstStyle/>
          <a:p>
            <a:r>
              <a:rPr lang="en-US" dirty="0" smtClean="0"/>
              <a:t>Memory leaks</a:t>
            </a:r>
            <a:endParaRPr lang="en-US" dirty="0"/>
          </a:p>
        </p:txBody>
      </p:sp>
      <p:sp>
        <p:nvSpPr>
          <p:cNvPr id="3" name="Content Placeholder 2"/>
          <p:cNvSpPr>
            <a:spLocks noGrp="1"/>
          </p:cNvSpPr>
          <p:nvPr>
            <p:ph sz="quarter" idx="10"/>
            <p:custDataLst>
              <p:tags r:id="rId4"/>
            </p:custDataLst>
          </p:nvPr>
        </p:nvSpPr>
        <p:spPr>
          <a:xfrm>
            <a:off x="634562" y="908684"/>
            <a:ext cx="2707728" cy="4019075"/>
          </a:xfrm>
        </p:spPr>
        <p:txBody>
          <a:bodyPr>
            <a:normAutofit/>
          </a:bodyPr>
          <a:lstStyle/>
          <a:p>
            <a:pPr lvl="1">
              <a:buClr>
                <a:srgbClr val="8C1515"/>
              </a:buClr>
            </a:pPr>
            <a:r>
              <a:rPr lang="en-US" sz="1600" dirty="0" smtClean="0">
                <a:latin typeface="Source Sans Pro "/>
                <a:cs typeface="Consolas" panose="020B0609020204030204" pitchFamily="49" charset="0"/>
              </a:rPr>
              <a:t>The pointer variable that points to heap allocated memory is like the string on a helium balloon.</a:t>
            </a:r>
          </a:p>
          <a:p>
            <a:pPr lvl="1">
              <a:buClr>
                <a:srgbClr val="8C1515"/>
              </a:buClr>
            </a:pPr>
            <a:r>
              <a:rPr lang="en-US" sz="1600" dirty="0" smtClean="0">
                <a:latin typeface="Source Sans Pro "/>
              </a:rPr>
              <a:t>If you let go of the string (or lose that pointer variable), the balloon still exists out there somewhere, but it’s never yours to play with ever again.</a:t>
            </a:r>
          </a:p>
          <a:p>
            <a:pPr lvl="1">
              <a:buClr>
                <a:srgbClr val="8C1515"/>
              </a:buClr>
            </a:pPr>
            <a:endParaRPr lang="en-US" sz="1600" dirty="0" smtClean="0">
              <a:latin typeface="Source Sans Pro "/>
            </a:endParaRPr>
          </a:p>
          <a:p>
            <a:pPr lvl="2">
              <a:buClr>
                <a:srgbClr val="8C1515"/>
              </a:buClr>
            </a:pPr>
            <a:r>
              <a:rPr lang="en-US" sz="1400" dirty="0">
                <a:latin typeface="Source Sans Pro "/>
              </a:rPr>
              <a:t>A</a:t>
            </a:r>
            <a:r>
              <a:rPr lang="en-US" sz="1400" dirty="0" smtClean="0">
                <a:latin typeface="Source Sans Pro "/>
              </a:rPr>
              <a:t>lso it’s polluting the environment</a:t>
            </a:r>
            <a:r>
              <a:rPr lang="en-US" sz="1400" dirty="0" smtClean="0">
                <a:latin typeface="Source Sans Pro "/>
              </a:rPr>
              <a:t>. Please don’t release balloons.</a:t>
            </a:r>
            <a:endParaRPr lang="en-US" sz="1400" dirty="0"/>
          </a:p>
        </p:txBody>
      </p:sp>
      <p:sp>
        <p:nvSpPr>
          <p:cNvPr id="4" name="Text Placeholder 4"/>
          <p:cNvSpPr txBox="1">
            <a:spLocks/>
          </p:cNvSpPr>
          <p:nvPr>
            <p:custDataLst>
              <p:tags r:id="rId5"/>
            </p:custDataLst>
          </p:nvPr>
        </p:nvSpPr>
        <p:spPr>
          <a:xfrm>
            <a:off x="7103778" y="-40532"/>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6"/>
            </p:custDataLst>
          </p:nvPr>
        </p:nvSpPr>
        <p:spPr>
          <a:xfrm>
            <a:off x="6406808" y="359541"/>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custDataLst>
              <p:tags r:id="rId7"/>
            </p:custDataLst>
          </p:nvPr>
        </p:nvSpPr>
        <p:spPr>
          <a:xfrm>
            <a:off x="6406808" y="359541"/>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main()</a:t>
            </a:r>
          </a:p>
        </p:txBody>
      </p:sp>
      <p:sp>
        <p:nvSpPr>
          <p:cNvPr id="7" name="Rectangle 6"/>
          <p:cNvSpPr/>
          <p:nvPr>
            <p:custDataLst>
              <p:tags r:id="rId8"/>
            </p:custDataLst>
          </p:nvPr>
        </p:nvSpPr>
        <p:spPr>
          <a:xfrm>
            <a:off x="6406808" y="3113558"/>
            <a:ext cx="2438400" cy="85145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4" name="Rectangle 13"/>
          <p:cNvSpPr/>
          <p:nvPr>
            <p:custDataLst>
              <p:tags r:id="rId9"/>
            </p:custDataLst>
          </p:nvPr>
        </p:nvSpPr>
        <p:spPr>
          <a:xfrm>
            <a:off x="6066314" y="4055241"/>
            <a:ext cx="312906" cy="369332"/>
          </a:xfrm>
          <a:prstGeom prst="rect">
            <a:avLst/>
          </a:prstGeom>
        </p:spPr>
        <p:txBody>
          <a:bodyPr wrap="none">
            <a:spAutoFit/>
          </a:bodyPr>
          <a:lstStyle/>
          <a:p>
            <a:r>
              <a:rPr lang="en-US" dirty="0"/>
              <a:t>0</a:t>
            </a:r>
          </a:p>
        </p:txBody>
      </p:sp>
      <p:sp>
        <p:nvSpPr>
          <p:cNvPr id="16" name="Text Placeholder 4"/>
          <p:cNvSpPr txBox="1">
            <a:spLocks/>
          </p:cNvSpPr>
          <p:nvPr>
            <p:custDataLst>
              <p:tags r:id="rId10"/>
            </p:custDataLst>
          </p:nvPr>
        </p:nvSpPr>
        <p:spPr>
          <a:xfrm>
            <a:off x="5333147" y="293461"/>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Stack:</a:t>
            </a:r>
          </a:p>
        </p:txBody>
      </p:sp>
      <p:sp>
        <p:nvSpPr>
          <p:cNvPr id="17" name="Text Placeholder 4"/>
          <p:cNvSpPr txBox="1">
            <a:spLocks/>
          </p:cNvSpPr>
          <p:nvPr>
            <p:custDataLst>
              <p:tags r:id="rId11"/>
            </p:custDataLst>
          </p:nvPr>
        </p:nvSpPr>
        <p:spPr>
          <a:xfrm>
            <a:off x="5411873" y="3419172"/>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Heap:</a:t>
            </a:r>
          </a:p>
        </p:txBody>
      </p:sp>
      <p:sp>
        <p:nvSpPr>
          <p:cNvPr id="27" name="TextBox 26">
            <a:extLst>
              <a:ext uri="{FF2B5EF4-FFF2-40B4-BE49-F238E27FC236}">
                <a16:creationId xmlns:a16="http://schemas.microsoft.com/office/drawing/2014/main" id="{2C72B1DB-E5A6-F348-850E-1864B9BFC707}"/>
              </a:ext>
            </a:extLst>
          </p:cNvPr>
          <p:cNvSpPr txBox="1"/>
          <p:nvPr>
            <p:custDataLst>
              <p:tags r:id="rId12"/>
            </p:custDataLst>
          </p:nvPr>
        </p:nvSpPr>
        <p:spPr>
          <a:xfrm>
            <a:off x="6704766" y="3411121"/>
            <a:ext cx="457200" cy="369332"/>
          </a:xfrm>
          <a:prstGeom prst="rect">
            <a:avLst/>
          </a:prstGeom>
          <a:noFill/>
          <a:ln>
            <a:solidFill>
              <a:schemeClr val="tx1"/>
            </a:solidFill>
          </a:ln>
        </p:spPr>
        <p:txBody>
          <a:bodyPr wrap="square" rtlCol="0">
            <a:spAutoFit/>
          </a:bodyPr>
          <a:lstStyle/>
          <a:p>
            <a:pPr algn="ctr"/>
            <a:r>
              <a:rPr lang="en-US" dirty="0" smtClean="0"/>
              <a:t>6</a:t>
            </a:r>
            <a:endParaRPr lang="en-US" dirty="0"/>
          </a:p>
        </p:txBody>
      </p:sp>
      <p:sp>
        <p:nvSpPr>
          <p:cNvPr id="28" name="TextBox 27">
            <a:extLst>
              <a:ext uri="{FF2B5EF4-FFF2-40B4-BE49-F238E27FC236}">
                <a16:creationId xmlns:a16="http://schemas.microsoft.com/office/drawing/2014/main" id="{763129C5-29D4-664E-8438-85CDD6952E94}"/>
              </a:ext>
            </a:extLst>
          </p:cNvPr>
          <p:cNvSpPr txBox="1"/>
          <p:nvPr>
            <p:custDataLst>
              <p:tags r:id="rId13"/>
            </p:custDataLst>
          </p:nvPr>
        </p:nvSpPr>
        <p:spPr>
          <a:xfrm>
            <a:off x="7164839" y="3412727"/>
            <a:ext cx="457200" cy="369332"/>
          </a:xfrm>
          <a:prstGeom prst="rect">
            <a:avLst/>
          </a:prstGeom>
          <a:noFill/>
          <a:ln>
            <a:solidFill>
              <a:schemeClr val="tx1"/>
            </a:solidFill>
          </a:ln>
        </p:spPr>
        <p:txBody>
          <a:bodyPr wrap="square" rtlCol="0">
            <a:spAutoFit/>
          </a:bodyPr>
          <a:lstStyle/>
          <a:p>
            <a:pPr algn="ctr"/>
            <a:r>
              <a:rPr lang="en-US" dirty="0"/>
              <a:t>4</a:t>
            </a:r>
          </a:p>
        </p:txBody>
      </p:sp>
      <p:sp>
        <p:nvSpPr>
          <p:cNvPr id="29" name="TextBox 28">
            <a:extLst>
              <a:ext uri="{FF2B5EF4-FFF2-40B4-BE49-F238E27FC236}">
                <a16:creationId xmlns:a16="http://schemas.microsoft.com/office/drawing/2014/main" id="{4E67C060-5954-444B-9F67-4934AD50982E}"/>
              </a:ext>
            </a:extLst>
          </p:cNvPr>
          <p:cNvSpPr txBox="1"/>
          <p:nvPr>
            <p:custDataLst>
              <p:tags r:id="rId14"/>
            </p:custDataLst>
          </p:nvPr>
        </p:nvSpPr>
        <p:spPr>
          <a:xfrm>
            <a:off x="7625980" y="3414515"/>
            <a:ext cx="457200" cy="369332"/>
          </a:xfrm>
          <a:prstGeom prst="rect">
            <a:avLst/>
          </a:prstGeom>
          <a:noFill/>
          <a:ln>
            <a:solidFill>
              <a:schemeClr val="tx1"/>
            </a:solidFill>
          </a:ln>
        </p:spPr>
        <p:txBody>
          <a:bodyPr wrap="square" rtlCol="0">
            <a:spAutoFit/>
          </a:bodyPr>
          <a:lstStyle/>
          <a:p>
            <a:pPr algn="ctr"/>
            <a:r>
              <a:rPr lang="en-US" dirty="0"/>
              <a:t>8</a:t>
            </a:r>
          </a:p>
        </p:txBody>
      </p:sp>
      <p:sp>
        <p:nvSpPr>
          <p:cNvPr id="30" name="Rectangle 29">
            <a:extLst>
              <a:ext uri="{FF2B5EF4-FFF2-40B4-BE49-F238E27FC236}">
                <a16:creationId xmlns:a16="http://schemas.microsoft.com/office/drawing/2014/main" id="{8BBE19B4-1546-1A46-A18B-6081B69C8828}"/>
              </a:ext>
            </a:extLst>
          </p:cNvPr>
          <p:cNvSpPr/>
          <p:nvPr>
            <p:custDataLst>
              <p:tags r:id="rId15"/>
            </p:custDataLst>
          </p:nvPr>
        </p:nvSpPr>
        <p:spPr>
          <a:xfrm>
            <a:off x="6731247" y="3717035"/>
            <a:ext cx="1412633" cy="307777"/>
          </a:xfrm>
          <a:prstGeom prst="rect">
            <a:avLst/>
          </a:prstGeom>
        </p:spPr>
        <p:txBody>
          <a:bodyPr wrap="square">
            <a:spAutoFit/>
          </a:bodyPr>
          <a:lstStyle/>
          <a:p>
            <a:r>
              <a:rPr lang="en-US" sz="1400" dirty="0"/>
              <a:t> 0            1          2</a:t>
            </a:r>
          </a:p>
        </p:txBody>
      </p:sp>
      <p:pic>
        <p:nvPicPr>
          <p:cNvPr id="1028" name="Picture 4" descr="null"/>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533563" y="3484712"/>
            <a:ext cx="464646" cy="46464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a:blip r:embed="rId20"/>
          <a:stretch>
            <a:fillRect/>
          </a:stretch>
        </p:blipFill>
        <p:spPr>
          <a:xfrm>
            <a:off x="6741599" y="3411121"/>
            <a:ext cx="362179" cy="476642"/>
          </a:xfrm>
          <a:prstGeom prst="rect">
            <a:avLst/>
          </a:prstGeom>
        </p:spPr>
      </p:pic>
      <p:pic>
        <p:nvPicPr>
          <p:cNvPr id="31" name="Picture 30"/>
          <p:cNvPicPr>
            <a:picLocks noChangeAspect="1"/>
          </p:cNvPicPr>
          <p:nvPr/>
        </p:nvPicPr>
        <p:blipFill>
          <a:blip r:embed="rId20"/>
          <a:stretch>
            <a:fillRect/>
          </a:stretch>
        </p:blipFill>
        <p:spPr>
          <a:xfrm>
            <a:off x="7210109" y="3414515"/>
            <a:ext cx="362179" cy="476642"/>
          </a:xfrm>
          <a:prstGeom prst="rect">
            <a:avLst/>
          </a:prstGeom>
        </p:spPr>
      </p:pic>
      <p:pic>
        <p:nvPicPr>
          <p:cNvPr id="32" name="Picture 31"/>
          <p:cNvPicPr>
            <a:picLocks noChangeAspect="1"/>
          </p:cNvPicPr>
          <p:nvPr/>
        </p:nvPicPr>
        <p:blipFill>
          <a:blip r:embed="rId20"/>
          <a:stretch>
            <a:fillRect/>
          </a:stretch>
        </p:blipFill>
        <p:spPr>
          <a:xfrm>
            <a:off x="7671700" y="3411121"/>
            <a:ext cx="362179" cy="476642"/>
          </a:xfrm>
          <a:prstGeom prst="rect">
            <a:avLst/>
          </a:prstGeom>
        </p:spPr>
      </p:pic>
      <p:pic>
        <p:nvPicPr>
          <p:cNvPr id="13" name="Picture 12"/>
          <p:cNvPicPr>
            <a:picLocks noChangeAspect="1"/>
          </p:cNvPicPr>
          <p:nvPr/>
        </p:nvPicPr>
        <p:blipFill>
          <a:blip r:embed="rId21"/>
          <a:stretch>
            <a:fillRect/>
          </a:stretch>
        </p:blipFill>
        <p:spPr>
          <a:xfrm rot="3753447">
            <a:off x="7330115" y="1204512"/>
            <a:ext cx="1125304" cy="1193693"/>
          </a:xfrm>
          <a:prstGeom prst="rect">
            <a:avLst/>
          </a:prstGeom>
        </p:spPr>
      </p:pic>
      <p:cxnSp>
        <p:nvCxnSpPr>
          <p:cNvPr id="25" name="Curved Connector 24">
            <a:extLst>
              <a:ext uri="{FF2B5EF4-FFF2-40B4-BE49-F238E27FC236}">
                <a16:creationId xmlns:a16="http://schemas.microsoft.com/office/drawing/2014/main" id="{02504FFA-6E27-C242-8557-8A8500F9FDAB}"/>
              </a:ext>
            </a:extLst>
          </p:cNvPr>
          <p:cNvCxnSpPr>
            <a:cxnSpLocks/>
          </p:cNvCxnSpPr>
          <p:nvPr/>
        </p:nvCxnSpPr>
        <p:spPr>
          <a:xfrm rot="5400000">
            <a:off x="6820543" y="1773780"/>
            <a:ext cx="1686828" cy="1603959"/>
          </a:xfrm>
          <a:prstGeom prst="curvedConnector3">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64941458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b="1" u="sng" dirty="0"/>
              <a:t>Always a pair</a:t>
            </a:r>
            <a:r>
              <a:rPr lang="en-US" dirty="0"/>
              <a:t>: </a:t>
            </a:r>
            <a:r>
              <a:rPr lang="en-US" dirty="0">
                <a:latin typeface="Consolas" panose="020B0609020204030204" pitchFamily="49" charset="0"/>
                <a:cs typeface="Consolas" panose="020B0609020204030204" pitchFamily="49" charset="0"/>
              </a:rPr>
              <a:t>new </a:t>
            </a:r>
            <a:r>
              <a:rPr lang="en-US" dirty="0"/>
              <a:t>and </a:t>
            </a:r>
            <a:r>
              <a:rPr lang="en-US" dirty="0">
                <a:latin typeface="Consolas" panose="020B0609020204030204" pitchFamily="49" charset="0"/>
                <a:cs typeface="Consolas" panose="020B0609020204030204" pitchFamily="49" charset="0"/>
              </a:rPr>
              <a:t>delete</a:t>
            </a:r>
            <a:endParaRPr lang="en-US" dirty="0"/>
          </a:p>
        </p:txBody>
      </p:sp>
      <p:sp>
        <p:nvSpPr>
          <p:cNvPr id="9" name="Content Placeholder 8"/>
          <p:cNvSpPr>
            <a:spLocks noGrp="1"/>
          </p:cNvSpPr>
          <p:nvPr>
            <p:ph sz="quarter" idx="10"/>
          </p:nvPr>
        </p:nvSpPr>
        <p:spPr>
          <a:xfrm>
            <a:off x="949327" y="1083449"/>
            <a:ext cx="3787775" cy="4011064"/>
          </a:xfrm>
        </p:spPr>
        <p:txBody>
          <a:bodyPr/>
          <a:lstStyle/>
          <a:p>
            <a:pPr>
              <a:buFont typeface="Wingdings" panose="05000000000000000000" pitchFamily="2" charset="2"/>
              <a:buChar char="§"/>
            </a:pPr>
            <a:r>
              <a:rPr lang="en-US" dirty="0" smtClean="0"/>
              <a:t>Think of </a:t>
            </a:r>
            <a:r>
              <a:rPr lang="en-US" sz="1600" dirty="0" smtClean="0">
                <a:solidFill>
                  <a:schemeClr val="bg2"/>
                </a:solidFill>
                <a:latin typeface="Consolas" panose="020B0609020204030204" pitchFamily="49" charset="0"/>
              </a:rPr>
              <a:t>new</a:t>
            </a:r>
            <a:r>
              <a:rPr lang="en-US" dirty="0" smtClean="0"/>
              <a:t> as making a hotel room reservation.</a:t>
            </a:r>
          </a:p>
          <a:p>
            <a:pPr lvl="2"/>
            <a:r>
              <a:rPr lang="en-US" sz="1600" b="1" dirty="0" smtClean="0">
                <a:solidFill>
                  <a:schemeClr val="tx1"/>
                </a:solidFill>
                <a:latin typeface="Consolas" panose="020B0609020204030204" pitchFamily="49" charset="0"/>
              </a:rPr>
              <a:t>new </a:t>
            </a:r>
            <a:r>
              <a:rPr lang="en-US" sz="1600" b="1" dirty="0" err="1" smtClean="0">
                <a:solidFill>
                  <a:schemeClr val="tx1"/>
                </a:solidFill>
                <a:latin typeface="Consolas" panose="020B0609020204030204" pitchFamily="49" charset="0"/>
              </a:rPr>
              <a:t>int</a:t>
            </a:r>
            <a:r>
              <a:rPr lang="en-US" sz="1600" b="1" dirty="0" smtClean="0">
                <a:solidFill>
                  <a:schemeClr val="tx1"/>
                </a:solidFill>
                <a:latin typeface="Consolas" panose="020B0609020204030204" pitchFamily="49" charset="0"/>
              </a:rPr>
              <a:t>[5] </a:t>
            </a:r>
            <a:endParaRPr lang="en-US" b="1" dirty="0">
              <a:solidFill>
                <a:schemeClr val="tx1"/>
              </a:solidFill>
            </a:endParaRPr>
          </a:p>
          <a:p>
            <a:pPr lvl="2"/>
            <a:r>
              <a:rPr lang="en-US" dirty="0" smtClean="0"/>
              <a:t>“I’d like 5 connecting rooms, each big enough for 1 </a:t>
            </a:r>
            <a:r>
              <a:rPr lang="en-US" sz="1600" dirty="0" err="1" smtClean="0">
                <a:latin typeface="Consolas" panose="020B0609020204030204" pitchFamily="49" charset="0"/>
              </a:rPr>
              <a:t>int</a:t>
            </a:r>
            <a:r>
              <a:rPr lang="en-US" dirty="0" smtClean="0"/>
              <a:t> value, please.”</a:t>
            </a:r>
          </a:p>
          <a:p>
            <a:pPr>
              <a:buFont typeface="Wingdings" panose="05000000000000000000" pitchFamily="2" charset="2"/>
              <a:buChar char="§"/>
            </a:pPr>
            <a:endParaRPr lang="en-US" dirty="0" smtClean="0"/>
          </a:p>
          <a:p>
            <a:pPr>
              <a:buFont typeface="Wingdings" panose="05000000000000000000" pitchFamily="2" charset="2"/>
              <a:buChar char="§"/>
            </a:pPr>
            <a:r>
              <a:rPr lang="en-US" dirty="0" smtClean="0"/>
              <a:t>Think </a:t>
            </a:r>
            <a:r>
              <a:rPr lang="en-US" dirty="0"/>
              <a:t>of </a:t>
            </a:r>
            <a:r>
              <a:rPr lang="en-US" sz="1600" dirty="0" smtClean="0">
                <a:solidFill>
                  <a:schemeClr val="bg2"/>
                </a:solidFill>
                <a:latin typeface="Consolas" panose="020B0609020204030204" pitchFamily="49" charset="0"/>
              </a:rPr>
              <a:t>delete</a:t>
            </a:r>
            <a:r>
              <a:rPr lang="en-US" dirty="0" smtClean="0"/>
              <a:t> </a:t>
            </a:r>
            <a:r>
              <a:rPr lang="en-US" dirty="0"/>
              <a:t>as </a:t>
            </a:r>
            <a:r>
              <a:rPr lang="en-US" dirty="0" smtClean="0"/>
              <a:t>checking out of the hotel room.</a:t>
            </a:r>
            <a:endParaRPr lang="en-US" dirty="0"/>
          </a:p>
          <a:p>
            <a:pPr lvl="2"/>
            <a:r>
              <a:rPr lang="en-US" sz="1600" b="1" dirty="0" smtClean="0">
                <a:solidFill>
                  <a:schemeClr val="tx1"/>
                </a:solidFill>
                <a:latin typeface="Consolas" panose="020B0609020204030204" pitchFamily="49" charset="0"/>
              </a:rPr>
              <a:t>delete [] </a:t>
            </a:r>
            <a:r>
              <a:rPr lang="en-US" sz="1600" b="1" dirty="0" err="1" smtClean="0">
                <a:solidFill>
                  <a:schemeClr val="tx1"/>
                </a:solidFill>
                <a:latin typeface="Consolas" panose="020B0609020204030204" pitchFamily="49" charset="0"/>
              </a:rPr>
              <a:t>arr</a:t>
            </a:r>
            <a:r>
              <a:rPr lang="en-US" sz="1600" b="1" dirty="0" smtClean="0">
                <a:solidFill>
                  <a:schemeClr val="tx1"/>
                </a:solidFill>
                <a:latin typeface="Consolas" panose="020B0609020204030204" pitchFamily="49" charset="0"/>
              </a:rPr>
              <a:t> </a:t>
            </a:r>
            <a:endParaRPr lang="en-US" b="1" dirty="0">
              <a:solidFill>
                <a:schemeClr val="tx1"/>
              </a:solidFill>
            </a:endParaRPr>
          </a:p>
          <a:p>
            <a:pPr lvl="2"/>
            <a:r>
              <a:rPr lang="en-US" dirty="0" smtClean="0"/>
              <a:t>“My trip is done. Stop charging me for these rooms, and you can give them to other guests.”</a:t>
            </a:r>
          </a:p>
          <a:p>
            <a:pPr marL="0" lvl="1" indent="0">
              <a:buNone/>
            </a:pPr>
            <a:endParaRPr lang="en-US" dirty="0"/>
          </a:p>
        </p:txBody>
      </p:sp>
      <p:pic>
        <p:nvPicPr>
          <p:cNvPr id="11" name="Picture 2" descr="http://screencrave.com/wp-content/uploads/2014/03/the-grand-budapest-hotel-anderson-image-2.jpg"/>
          <p:cNvPicPr>
            <a:picLocks noGrp="1" noChangeAspect="1" noChangeArrowheads="1"/>
          </p:cNvPicPr>
          <p:nvPr>
            <p:ph sz="quarter" idx="11"/>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5011270" y="882398"/>
            <a:ext cx="3779838" cy="1989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3326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b="1" u="sng" dirty="0"/>
              <a:t>Always a pair</a:t>
            </a:r>
            <a:r>
              <a:rPr lang="en-US" dirty="0"/>
              <a:t>: </a:t>
            </a:r>
            <a:r>
              <a:rPr lang="en-US" dirty="0">
                <a:latin typeface="Consolas" panose="020B0609020204030204" pitchFamily="49" charset="0"/>
                <a:cs typeface="Consolas" panose="020B0609020204030204" pitchFamily="49" charset="0"/>
              </a:rPr>
              <a:t>new </a:t>
            </a:r>
            <a:r>
              <a:rPr lang="en-US" dirty="0"/>
              <a:t>and </a:t>
            </a:r>
            <a:r>
              <a:rPr lang="en-US" dirty="0">
                <a:latin typeface="Consolas" panose="020B0609020204030204" pitchFamily="49" charset="0"/>
                <a:cs typeface="Consolas" panose="020B0609020204030204" pitchFamily="49" charset="0"/>
              </a:rPr>
              <a:t>delete</a:t>
            </a:r>
            <a:endParaRPr lang="en-US" dirty="0"/>
          </a:p>
        </p:txBody>
      </p:sp>
      <p:sp>
        <p:nvSpPr>
          <p:cNvPr id="9" name="Content Placeholder 8"/>
          <p:cNvSpPr>
            <a:spLocks noGrp="1"/>
          </p:cNvSpPr>
          <p:nvPr>
            <p:ph sz="quarter" idx="10"/>
          </p:nvPr>
        </p:nvSpPr>
        <p:spPr>
          <a:xfrm>
            <a:off x="949327" y="1083449"/>
            <a:ext cx="3787775" cy="4011064"/>
          </a:xfrm>
        </p:spPr>
        <p:txBody>
          <a:bodyPr>
            <a:normAutofit fontScale="92500"/>
          </a:bodyPr>
          <a:lstStyle/>
          <a:p>
            <a:pPr marL="0" indent="0"/>
            <a:r>
              <a:rPr lang="en-US" dirty="0" smtClean="0"/>
              <a:t>Many things can go wrong with dynamic memory that are analogous to the hotel situation:</a:t>
            </a:r>
          </a:p>
          <a:p>
            <a:pPr lvl="1"/>
            <a:r>
              <a:rPr lang="en-US" dirty="0" smtClean="0">
                <a:solidFill>
                  <a:schemeClr val="tx1"/>
                </a:solidFill>
              </a:rPr>
              <a:t>Leave town but forget to check out—you’ll keep getting charged for the room and it can’t go to another guest</a:t>
            </a:r>
          </a:p>
          <a:p>
            <a:pPr lvl="2"/>
            <a:r>
              <a:rPr lang="en-US" dirty="0" smtClean="0"/>
              <a:t>When you forget </a:t>
            </a:r>
            <a:r>
              <a:rPr lang="en-US" dirty="0" smtClean="0">
                <a:latin typeface="Consolas" panose="020B0609020204030204" pitchFamily="49" charset="0"/>
              </a:rPr>
              <a:t>delete</a:t>
            </a:r>
            <a:r>
              <a:rPr lang="en-US" dirty="0" smtClean="0"/>
              <a:t>, you get a memory leak</a:t>
            </a:r>
          </a:p>
          <a:p>
            <a:pPr lvl="1"/>
            <a:r>
              <a:rPr lang="en-US" dirty="0" smtClean="0">
                <a:solidFill>
                  <a:schemeClr val="tx1"/>
                </a:solidFill>
              </a:rPr>
              <a:t>Check out of the room but then try to go back in—another guest might already be using it and will be very angry!</a:t>
            </a:r>
          </a:p>
          <a:p>
            <a:pPr lvl="2"/>
            <a:r>
              <a:rPr lang="en-US" dirty="0" smtClean="0"/>
              <a:t>After you call </a:t>
            </a:r>
            <a:r>
              <a:rPr lang="en-US" dirty="0" smtClean="0">
                <a:latin typeface="Consolas" panose="020B0609020204030204" pitchFamily="49" charset="0"/>
              </a:rPr>
              <a:t>delete</a:t>
            </a:r>
            <a:r>
              <a:rPr lang="en-US" dirty="0" smtClean="0"/>
              <a:t>, be sure not to try to use that memory again!</a:t>
            </a:r>
          </a:p>
          <a:p>
            <a:pPr marL="0" lvl="1" indent="0">
              <a:buNone/>
            </a:pPr>
            <a:endParaRPr lang="en-US" dirty="0"/>
          </a:p>
        </p:txBody>
      </p:sp>
      <p:sp>
        <p:nvSpPr>
          <p:cNvPr id="2" name="Rectangle 1"/>
          <p:cNvSpPr/>
          <p:nvPr/>
        </p:nvSpPr>
        <p:spPr>
          <a:xfrm>
            <a:off x="5328876" y="3450575"/>
            <a:ext cx="3069772" cy="1077218"/>
          </a:xfrm>
          <a:prstGeom prst="rect">
            <a:avLst/>
          </a:prstGeom>
        </p:spPr>
        <p:txBody>
          <a:bodyPr wrap="square">
            <a:spAutoFit/>
          </a:bodyPr>
          <a:lstStyle/>
          <a:p>
            <a:r>
              <a:rPr lang="en-US" sz="1600" dirty="0" err="1" smtClean="0">
                <a:latin typeface="Consolas" panose="020B0609020204030204" pitchFamily="49" charset="0"/>
                <a:cs typeface="Consolas" panose="020B0609020204030204" pitchFamily="49" charset="0"/>
              </a:rPr>
              <a:t>int</a:t>
            </a:r>
            <a:r>
              <a:rPr lang="en-US" sz="1600" dirty="0">
                <a:latin typeface="Consolas" panose="020B0609020204030204" pitchFamily="49" charset="0"/>
                <a:cs typeface="Consolas" panose="020B0609020204030204" pitchFamily="49" charset="0"/>
              </a:rPr>
              <a:t>* </a:t>
            </a:r>
            <a:r>
              <a:rPr lang="en-US" sz="1600" dirty="0" err="1" smtClean="0">
                <a:latin typeface="Consolas" panose="020B0609020204030204" pitchFamily="49" charset="0"/>
                <a:cs typeface="Consolas" panose="020B0609020204030204" pitchFamily="49" charset="0"/>
              </a:rPr>
              <a:t>arr</a:t>
            </a:r>
            <a:r>
              <a:rPr lang="en-US" sz="1600" dirty="0" smtClean="0">
                <a:latin typeface="Consolas" panose="020B0609020204030204" pitchFamily="49" charset="0"/>
                <a:cs typeface="Consolas" panose="020B0609020204030204" pitchFamily="49" charset="0"/>
              </a:rPr>
              <a:t> </a:t>
            </a:r>
            <a:r>
              <a:rPr lang="en-US" sz="1600" dirty="0">
                <a:latin typeface="Consolas" panose="020B0609020204030204" pitchFamily="49" charset="0"/>
                <a:cs typeface="Consolas" panose="020B0609020204030204" pitchFamily="49" charset="0"/>
              </a:rPr>
              <a:t>= new </a:t>
            </a:r>
            <a:r>
              <a:rPr lang="en-US" sz="1600" dirty="0" err="1" smtClean="0">
                <a:latin typeface="Consolas" panose="020B0609020204030204" pitchFamily="49" charset="0"/>
                <a:cs typeface="Consolas" panose="020B0609020204030204" pitchFamily="49" charset="0"/>
              </a:rPr>
              <a:t>int</a:t>
            </a:r>
            <a:r>
              <a:rPr lang="en-US" sz="1600" dirty="0" smtClean="0">
                <a:latin typeface="Consolas" panose="020B0609020204030204" pitchFamily="49" charset="0"/>
                <a:cs typeface="Consolas" panose="020B0609020204030204" pitchFamily="49" charset="0"/>
              </a:rPr>
              <a:t>[10];</a:t>
            </a:r>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 </a:t>
            </a:r>
            <a:r>
              <a:rPr lang="en-US" sz="1600" dirty="0" smtClean="0">
                <a:latin typeface="Consolas" panose="020B0609020204030204" pitchFamily="49" charset="0"/>
                <a:cs typeface="Consolas" panose="020B0609020204030204" pitchFamily="49" charset="0"/>
              </a:rPr>
              <a:t>…</a:t>
            </a:r>
            <a:endParaRPr lang="en-US" sz="1600" dirty="0">
              <a:latin typeface="Consolas" panose="020B0609020204030204" pitchFamily="49" charset="0"/>
              <a:cs typeface="Consolas" panose="020B0609020204030204" pitchFamily="49" charset="0"/>
            </a:endParaRPr>
          </a:p>
          <a:p>
            <a:r>
              <a:rPr lang="en-US" sz="1600" dirty="0" smtClean="0">
                <a:latin typeface="Consolas" panose="020B0609020204030204" pitchFamily="49" charset="0"/>
                <a:cs typeface="Consolas" panose="020B0609020204030204" pitchFamily="49" charset="0"/>
              </a:rPr>
              <a:t>delete </a:t>
            </a:r>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a</a:t>
            </a:r>
            <a:r>
              <a:rPr lang="en-US" sz="1600" dirty="0" err="1" smtClean="0">
                <a:latin typeface="Consolas" panose="020B0609020204030204" pitchFamily="49" charset="0"/>
                <a:cs typeface="Consolas" panose="020B0609020204030204" pitchFamily="49" charset="0"/>
              </a:rPr>
              <a:t>rr</a:t>
            </a:r>
            <a:r>
              <a:rPr lang="en-US" sz="1600" dirty="0" smtClean="0">
                <a:latin typeface="Consolas" panose="020B0609020204030204" pitchFamily="49" charset="0"/>
                <a:cs typeface="Consolas" panose="020B0609020204030204" pitchFamily="49" charset="0"/>
              </a:rPr>
              <a:t>;</a:t>
            </a:r>
          </a:p>
          <a:p>
            <a:r>
              <a:rPr lang="en-US" sz="1600" dirty="0" err="1">
                <a:latin typeface="Consolas" panose="020B0609020204030204" pitchFamily="49" charset="0"/>
              </a:rPr>
              <a:t>a</a:t>
            </a:r>
            <a:r>
              <a:rPr lang="en-US" sz="1600" dirty="0" err="1" smtClean="0">
                <a:latin typeface="Consolas" panose="020B0609020204030204" pitchFamily="49" charset="0"/>
              </a:rPr>
              <a:t>rr</a:t>
            </a:r>
            <a:r>
              <a:rPr lang="en-US" sz="1600" dirty="0" smtClean="0">
                <a:latin typeface="Consolas" panose="020B0609020204030204" pitchFamily="49" charset="0"/>
              </a:rPr>
              <a:t>[0] = 5; </a:t>
            </a:r>
            <a:r>
              <a:rPr lang="en-US" sz="1600" dirty="0" smtClean="0">
                <a:solidFill>
                  <a:schemeClr val="bg2"/>
                </a:solidFill>
                <a:latin typeface="Consolas" panose="020B0609020204030204" pitchFamily="49" charset="0"/>
              </a:rPr>
              <a:t>// no!!</a:t>
            </a:r>
            <a:endParaRPr lang="en-US" sz="1600" dirty="0"/>
          </a:p>
        </p:txBody>
      </p:sp>
      <p:pic>
        <p:nvPicPr>
          <p:cNvPr id="7" name="Picture 2" descr="http://screencrave.com/wp-content/uploads/2014/03/the-grand-budapest-hotel-anderson-image-2.jpg"/>
          <p:cNvPicPr>
            <a:picLocks noGrp="1" noChangeAspect="1" noChangeArrowheads="1"/>
          </p:cNvPicPr>
          <p:nvPr>
            <p:ph sz="quarter" idx="11"/>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5011270" y="882398"/>
            <a:ext cx="3779838" cy="1989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87077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b="1" u="sng" dirty="0"/>
              <a:t>Always a pair</a:t>
            </a:r>
            <a:r>
              <a:rPr lang="en-US" dirty="0"/>
              <a:t>: </a:t>
            </a:r>
            <a:r>
              <a:rPr lang="en-US" dirty="0">
                <a:latin typeface="Consolas" panose="020B0609020204030204" pitchFamily="49" charset="0"/>
                <a:cs typeface="Consolas" panose="020B0609020204030204" pitchFamily="49" charset="0"/>
              </a:rPr>
              <a:t>new </a:t>
            </a:r>
            <a:r>
              <a:rPr lang="en-US" dirty="0"/>
              <a:t>and </a:t>
            </a:r>
            <a:r>
              <a:rPr lang="en-US" dirty="0">
                <a:latin typeface="Consolas" panose="020B0609020204030204" pitchFamily="49" charset="0"/>
                <a:cs typeface="Consolas" panose="020B0609020204030204" pitchFamily="49" charset="0"/>
              </a:rPr>
              <a:t>delete</a:t>
            </a:r>
          </a:p>
        </p:txBody>
      </p:sp>
      <p:sp>
        <p:nvSpPr>
          <p:cNvPr id="8" name="Content Placeholder 2"/>
          <p:cNvSpPr txBox="1">
            <a:spLocks/>
          </p:cNvSpPr>
          <p:nvPr>
            <p:custDataLst>
              <p:tags r:id="rId2"/>
            </p:custDataLst>
          </p:nvPr>
        </p:nvSpPr>
        <p:spPr>
          <a:xfrm>
            <a:off x="955677" y="908684"/>
            <a:ext cx="7700963" cy="3346518"/>
          </a:xfrm>
          <a:prstGeom prst="rect">
            <a:avLst/>
          </a:prstGeom>
        </p:spPr>
        <p:txBody>
          <a:bodyPr vert="horz" lIns="0" tIns="45720" rIns="0" bIns="45720" rtlCol="0">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600" dirty="0" err="1">
                <a:latin typeface="Consolas" panose="020B0609020204030204" pitchFamily="49" charset="0"/>
                <a:cs typeface="Consolas" panose="020B0609020204030204" pitchFamily="49" charset="0"/>
              </a:rPr>
              <a:t>int</a:t>
            </a:r>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myFunction</a:t>
            </a:r>
            <a:r>
              <a:rPr lang="en-US" sz="1600" dirty="0">
                <a:latin typeface="Consolas" panose="020B0609020204030204" pitchFamily="49" charset="0"/>
                <a:cs typeface="Consolas" panose="020B0609020204030204" pitchFamily="49" charset="0"/>
              </a:rPr>
              <a:t>() {</a:t>
            </a: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int</a:t>
            </a:r>
            <a:r>
              <a:rPr lang="en-US" sz="1600" dirty="0">
                <a:latin typeface="Consolas" panose="020B0609020204030204" pitchFamily="49" charset="0"/>
                <a:cs typeface="Consolas" panose="020B0609020204030204" pitchFamily="49" charset="0"/>
              </a:rPr>
              <a:t> x = 5;</a:t>
            </a: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int</a:t>
            </a:r>
            <a:r>
              <a:rPr lang="en-US" sz="1600" dirty="0">
                <a:latin typeface="Consolas" panose="020B0609020204030204" pitchFamily="49" charset="0"/>
                <a:cs typeface="Consolas" panose="020B0609020204030204" pitchFamily="49" charset="0"/>
              </a:rPr>
              <a:t> y = 3;</a:t>
            </a:r>
          </a:p>
          <a:p>
            <a:r>
              <a:rPr lang="en-US" sz="1600" dirty="0">
                <a:latin typeface="Consolas" panose="020B0609020204030204" pitchFamily="49" charset="0"/>
                <a:cs typeface="Consolas" panose="020B0609020204030204" pitchFamily="49" charset="0"/>
              </a:rPr>
              <a:t>   </a:t>
            </a:r>
            <a:r>
              <a:rPr lang="en-US" sz="1600" b="1" dirty="0" err="1">
                <a:solidFill>
                  <a:schemeClr val="bg2"/>
                </a:solidFill>
                <a:latin typeface="Consolas" panose="020B0609020204030204" pitchFamily="49" charset="0"/>
                <a:cs typeface="Consolas" panose="020B0609020204030204" pitchFamily="49" charset="0"/>
              </a:rPr>
              <a:t>int</a:t>
            </a:r>
            <a:r>
              <a:rPr lang="en-US" sz="1600" b="1" dirty="0">
                <a:solidFill>
                  <a:schemeClr val="bg2"/>
                </a:solidFill>
                <a:latin typeface="Consolas" panose="020B0609020204030204" pitchFamily="49" charset="0"/>
                <a:cs typeface="Consolas" panose="020B0609020204030204" pitchFamily="49" charset="0"/>
              </a:rPr>
              <a:t>* </a:t>
            </a:r>
            <a:r>
              <a:rPr lang="en-US" sz="1600" b="1" dirty="0" err="1">
                <a:solidFill>
                  <a:schemeClr val="bg2"/>
                </a:solidFill>
                <a:latin typeface="Consolas" panose="020B0609020204030204" pitchFamily="49" charset="0"/>
                <a:cs typeface="Consolas" panose="020B0609020204030204" pitchFamily="49" charset="0"/>
              </a:rPr>
              <a:t>heapArr</a:t>
            </a:r>
            <a:r>
              <a:rPr lang="en-US" sz="1600" b="1" dirty="0">
                <a:solidFill>
                  <a:schemeClr val="bg2"/>
                </a:solidFill>
                <a:latin typeface="Consolas" panose="020B0609020204030204" pitchFamily="49" charset="0"/>
                <a:cs typeface="Consolas" panose="020B0609020204030204" pitchFamily="49" charset="0"/>
              </a:rPr>
              <a:t> = new </a:t>
            </a:r>
            <a:r>
              <a:rPr lang="en-US" sz="1600" b="1" dirty="0" err="1">
                <a:solidFill>
                  <a:schemeClr val="bg2"/>
                </a:solidFill>
                <a:latin typeface="Consolas" panose="020B0609020204030204" pitchFamily="49" charset="0"/>
                <a:cs typeface="Consolas" panose="020B0609020204030204" pitchFamily="49" charset="0"/>
              </a:rPr>
              <a:t>int</a:t>
            </a:r>
            <a:r>
              <a:rPr lang="en-US" sz="1600" b="1" dirty="0">
                <a:solidFill>
                  <a:schemeClr val="bg2"/>
                </a:solidFill>
                <a:latin typeface="Consolas" panose="020B0609020204030204" pitchFamily="49" charset="0"/>
                <a:cs typeface="Consolas" panose="020B0609020204030204" pitchFamily="49" charset="0"/>
              </a:rPr>
              <a:t>[3];</a:t>
            </a: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heapArr</a:t>
            </a:r>
            <a:r>
              <a:rPr lang="en-US" sz="1600" dirty="0">
                <a:latin typeface="Consolas" panose="020B0609020204030204" pitchFamily="49" charset="0"/>
                <a:cs typeface="Consolas" panose="020B0609020204030204" pitchFamily="49" charset="0"/>
              </a:rPr>
              <a:t>[0] = </a:t>
            </a:r>
            <a:r>
              <a:rPr lang="en-US" sz="1600" dirty="0" smtClean="0">
                <a:latin typeface="Consolas" panose="020B0609020204030204" pitchFamily="49" charset="0"/>
                <a:cs typeface="Consolas" panose="020B0609020204030204" pitchFamily="49" charset="0"/>
              </a:rPr>
              <a:t>x + 1;</a:t>
            </a:r>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heapArr</a:t>
            </a:r>
            <a:r>
              <a:rPr lang="en-US" sz="1600" dirty="0">
                <a:latin typeface="Consolas" panose="020B0609020204030204" pitchFamily="49" charset="0"/>
                <a:cs typeface="Consolas" panose="020B0609020204030204" pitchFamily="49" charset="0"/>
              </a:rPr>
              <a:t>[1] = </a:t>
            </a:r>
            <a:r>
              <a:rPr lang="en-US" sz="1600" dirty="0" smtClean="0">
                <a:latin typeface="Consolas" panose="020B0609020204030204" pitchFamily="49" charset="0"/>
                <a:cs typeface="Consolas" panose="020B0609020204030204" pitchFamily="49" charset="0"/>
              </a:rPr>
              <a:t>y + 1;</a:t>
            </a:r>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heapArr</a:t>
            </a:r>
            <a:r>
              <a:rPr lang="en-US" sz="1600" dirty="0">
                <a:latin typeface="Consolas" panose="020B0609020204030204" pitchFamily="49" charset="0"/>
                <a:cs typeface="Consolas" panose="020B0609020204030204" pitchFamily="49" charset="0"/>
              </a:rPr>
              <a:t>[2] = x + y;</a:t>
            </a:r>
          </a:p>
          <a:p>
            <a:r>
              <a:rPr lang="en-US" sz="1600" dirty="0">
                <a:latin typeface="Consolas" panose="020B0609020204030204" pitchFamily="49" charset="0"/>
                <a:cs typeface="Consolas" panose="020B0609020204030204" pitchFamily="49" charset="0"/>
              </a:rPr>
              <a:t>   </a:t>
            </a:r>
            <a:r>
              <a:rPr lang="en-US" sz="1600" b="1" dirty="0">
                <a:solidFill>
                  <a:schemeClr val="bg2"/>
                </a:solidFill>
                <a:latin typeface="Consolas" panose="020B0609020204030204" pitchFamily="49" charset="0"/>
                <a:cs typeface="Consolas" panose="020B0609020204030204" pitchFamily="49" charset="0"/>
              </a:rPr>
              <a:t>delete [] </a:t>
            </a:r>
            <a:r>
              <a:rPr lang="en-US" sz="1600" b="1" dirty="0" err="1">
                <a:solidFill>
                  <a:schemeClr val="bg2"/>
                </a:solidFill>
                <a:latin typeface="Consolas" panose="020B0609020204030204" pitchFamily="49" charset="0"/>
                <a:cs typeface="Consolas" panose="020B0609020204030204" pitchFamily="49" charset="0"/>
              </a:rPr>
              <a:t>heapArr</a:t>
            </a:r>
            <a:r>
              <a:rPr lang="en-US" sz="1600" b="1" dirty="0">
                <a:solidFill>
                  <a:schemeClr val="bg2"/>
                </a:solidFill>
                <a:latin typeface="Consolas" panose="020B0609020204030204" pitchFamily="49" charset="0"/>
                <a:cs typeface="Consolas" panose="020B0609020204030204" pitchFamily="49" charset="0"/>
              </a:rPr>
              <a:t>; </a:t>
            </a:r>
            <a:r>
              <a:rPr lang="en-US" sz="1600" dirty="0">
                <a:solidFill>
                  <a:srgbClr val="00B050"/>
                </a:solidFill>
                <a:latin typeface="Consolas" panose="020B0609020204030204" pitchFamily="49" charset="0"/>
                <a:cs typeface="Consolas" panose="020B0609020204030204" pitchFamily="49" charset="0"/>
              </a:rPr>
              <a:t>// fixed leak!</a:t>
            </a:r>
            <a:endParaRPr lang="en-US" sz="1600" b="1" dirty="0">
              <a:solidFill>
                <a:srgbClr val="00B050"/>
              </a:solidFill>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   return y; </a:t>
            </a:r>
          </a:p>
          <a:p>
            <a:r>
              <a:rPr lang="en-US" sz="1600" dirty="0">
                <a:latin typeface="Consolas" panose="020B0609020204030204" pitchFamily="49" charset="0"/>
                <a:cs typeface="Consolas" panose="020B0609020204030204" pitchFamily="49" charset="0"/>
              </a:rPr>
              <a:t>}</a:t>
            </a:r>
          </a:p>
          <a:p>
            <a:endParaRPr lang="en-US" sz="1600" dirty="0">
              <a:latin typeface="Consolas" panose="020B0609020204030204" pitchFamily="49" charset="0"/>
              <a:cs typeface="Consolas" panose="020B0609020204030204" pitchFamily="49" charset="0"/>
            </a:endParaRPr>
          </a:p>
          <a:p>
            <a:endParaRPr lang="en-US" sz="1600" dirty="0">
              <a:latin typeface="Consolas" panose="020B0609020204030204" pitchFamily="49" charset="0"/>
              <a:cs typeface="Consolas" panose="020B0609020204030204" pitchFamily="49" charset="0"/>
            </a:endParaRPr>
          </a:p>
          <a:p>
            <a:endParaRPr lang="en-US" dirty="0"/>
          </a:p>
        </p:txBody>
      </p:sp>
      <p:sp>
        <p:nvSpPr>
          <p:cNvPr id="5" name="Shape 1902"/>
          <p:cNvSpPr/>
          <p:nvPr>
            <p:custDataLst>
              <p:tags r:id="rId3"/>
            </p:custDataLst>
          </p:nvPr>
        </p:nvSpPr>
        <p:spPr>
          <a:xfrm rot="-485">
            <a:off x="5772617" y="-143169"/>
            <a:ext cx="3481523" cy="4567726"/>
          </a:xfrm>
          <a:prstGeom prst="cloudCallout">
            <a:avLst>
              <a:gd name="adj1" fmla="val -59389"/>
              <a:gd name="adj2" fmla="val 43160"/>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endParaRPr/>
          </a:p>
        </p:txBody>
      </p:sp>
      <p:pic>
        <p:nvPicPr>
          <p:cNvPr id="6" name="Shape 572"/>
          <p:cNvPicPr preferRelativeResize="0"/>
          <p:nvPr>
            <p:custDataLst>
              <p:tags r:id="rId4"/>
            </p:custDataLst>
          </p:nvPr>
        </p:nvPicPr>
        <p:blipFill>
          <a:blip r:embed="rId16">
            <a:alphaModFix/>
          </a:blip>
          <a:stretch>
            <a:fillRect/>
          </a:stretch>
        </p:blipFill>
        <p:spPr>
          <a:xfrm>
            <a:off x="4924329" y="4255202"/>
            <a:ext cx="1217225" cy="825281"/>
          </a:xfrm>
          <a:prstGeom prst="rect">
            <a:avLst/>
          </a:prstGeom>
          <a:noFill/>
          <a:ln>
            <a:noFill/>
          </a:ln>
        </p:spPr>
      </p:pic>
      <p:sp>
        <p:nvSpPr>
          <p:cNvPr id="7" name="Text Placeholder 4"/>
          <p:cNvSpPr txBox="1">
            <a:spLocks/>
          </p:cNvSpPr>
          <p:nvPr>
            <p:custDataLst>
              <p:tags r:id="rId5"/>
            </p:custDataLst>
          </p:nvPr>
        </p:nvSpPr>
        <p:spPr>
          <a:xfrm>
            <a:off x="7103778" y="-40532"/>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Memory</a:t>
            </a:r>
          </a:p>
        </p:txBody>
      </p:sp>
      <p:sp>
        <p:nvSpPr>
          <p:cNvPr id="9" name="Rectangle 8"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6"/>
            </p:custDataLst>
          </p:nvPr>
        </p:nvSpPr>
        <p:spPr>
          <a:xfrm>
            <a:off x="6406808" y="359541"/>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custDataLst>
              <p:tags r:id="rId7"/>
            </p:custDataLst>
          </p:nvPr>
        </p:nvSpPr>
        <p:spPr>
          <a:xfrm>
            <a:off x="6406808" y="359541"/>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main()</a:t>
            </a:r>
          </a:p>
        </p:txBody>
      </p:sp>
      <p:sp>
        <p:nvSpPr>
          <p:cNvPr id="11" name="Rectangle 10"/>
          <p:cNvSpPr/>
          <p:nvPr>
            <p:custDataLst>
              <p:tags r:id="rId8"/>
            </p:custDataLst>
          </p:nvPr>
        </p:nvSpPr>
        <p:spPr>
          <a:xfrm>
            <a:off x="6406808" y="3113558"/>
            <a:ext cx="2438400" cy="85145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3" name="Rectangle 12"/>
          <p:cNvSpPr/>
          <p:nvPr>
            <p:custDataLst>
              <p:tags r:id="rId9"/>
            </p:custDataLst>
          </p:nvPr>
        </p:nvSpPr>
        <p:spPr>
          <a:xfrm>
            <a:off x="6066314" y="4055241"/>
            <a:ext cx="312906" cy="369332"/>
          </a:xfrm>
          <a:prstGeom prst="rect">
            <a:avLst/>
          </a:prstGeom>
        </p:spPr>
        <p:txBody>
          <a:bodyPr wrap="none">
            <a:spAutoFit/>
          </a:bodyPr>
          <a:lstStyle/>
          <a:p>
            <a:r>
              <a:rPr lang="en-US" dirty="0"/>
              <a:t>0</a:t>
            </a:r>
          </a:p>
        </p:txBody>
      </p:sp>
      <p:sp>
        <p:nvSpPr>
          <p:cNvPr id="14" name="&quot;No&quot; Symbol 13"/>
          <p:cNvSpPr/>
          <p:nvPr>
            <p:custDataLst>
              <p:tags r:id="rId10"/>
            </p:custDataLst>
          </p:nvPr>
        </p:nvSpPr>
        <p:spPr>
          <a:xfrm>
            <a:off x="6509833" y="847565"/>
            <a:ext cx="811033" cy="699715"/>
          </a:xfrm>
          <a:prstGeom prst="noSmoking">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solidFill>
                <a:schemeClr val="tx1"/>
              </a:solidFill>
            </a:endParaRPr>
          </a:p>
        </p:txBody>
      </p:sp>
      <p:sp>
        <p:nvSpPr>
          <p:cNvPr id="15" name="Rectangle 14"/>
          <p:cNvSpPr/>
          <p:nvPr>
            <p:custDataLst>
              <p:tags r:id="rId11"/>
            </p:custDataLst>
          </p:nvPr>
        </p:nvSpPr>
        <p:spPr>
          <a:xfrm>
            <a:off x="6780464" y="1177947"/>
            <a:ext cx="1876174" cy="738664"/>
          </a:xfrm>
          <a:prstGeom prst="rect">
            <a:avLst/>
          </a:prstGeom>
        </p:spPr>
        <p:txBody>
          <a:bodyPr wrap="square">
            <a:spAutoFit/>
          </a:bodyPr>
          <a:lstStyle/>
          <a:p>
            <a:r>
              <a:rPr lang="en-US" sz="1400" dirty="0" err="1">
                <a:solidFill>
                  <a:schemeClr val="bg1"/>
                </a:solidFill>
                <a:latin typeface="Consolas" panose="020B0609020204030204" pitchFamily="49" charset="0"/>
                <a:cs typeface="Consolas" panose="020B0609020204030204" pitchFamily="49" charset="0"/>
              </a:rPr>
              <a:t>myFunction</a:t>
            </a:r>
            <a:r>
              <a:rPr lang="en-US" sz="1400" dirty="0" err="1">
                <a:solidFill>
                  <a:schemeClr val="bg1"/>
                </a:solidFill>
              </a:rPr>
              <a:t>’s</a:t>
            </a:r>
            <a:r>
              <a:rPr lang="en-US" sz="1400" dirty="0">
                <a:solidFill>
                  <a:schemeClr val="bg1"/>
                </a:solidFill>
              </a:rPr>
              <a:t> stack frame automatically released </a:t>
            </a:r>
          </a:p>
        </p:txBody>
      </p:sp>
      <p:sp>
        <p:nvSpPr>
          <p:cNvPr id="16" name="Rectangle 15"/>
          <p:cNvSpPr/>
          <p:nvPr>
            <p:custDataLst>
              <p:tags r:id="rId12"/>
            </p:custDataLst>
          </p:nvPr>
        </p:nvSpPr>
        <p:spPr>
          <a:xfrm>
            <a:off x="6657905" y="2544190"/>
            <a:ext cx="2091418" cy="523220"/>
          </a:xfrm>
          <a:prstGeom prst="rect">
            <a:avLst/>
          </a:prstGeom>
        </p:spPr>
        <p:txBody>
          <a:bodyPr wrap="square">
            <a:spAutoFit/>
          </a:bodyPr>
          <a:lstStyle/>
          <a:p>
            <a:r>
              <a:rPr lang="en-US" sz="1400" dirty="0">
                <a:solidFill>
                  <a:schemeClr val="bg1"/>
                </a:solidFill>
                <a:latin typeface="+mn-lt"/>
                <a:cs typeface="Consolas" panose="020B0609020204030204" pitchFamily="49" charset="0"/>
              </a:rPr>
              <a:t>Heap array manually released by </a:t>
            </a:r>
            <a:r>
              <a:rPr lang="en-US" sz="1400" dirty="0">
                <a:solidFill>
                  <a:schemeClr val="bg1"/>
                </a:solidFill>
                <a:latin typeface="Consolas" panose="020B0609020204030204" pitchFamily="49" charset="0"/>
                <a:cs typeface="Consolas" panose="020B0609020204030204" pitchFamily="49" charset="0"/>
              </a:rPr>
              <a:t>delete []</a:t>
            </a:r>
            <a:endParaRPr lang="en-US" sz="1400" dirty="0">
              <a:solidFill>
                <a:schemeClr val="bg1"/>
              </a:solidFill>
              <a:latin typeface="Consolas" panose="020B0609020204030204" pitchFamily="49" charset="0"/>
            </a:endParaRPr>
          </a:p>
        </p:txBody>
      </p:sp>
      <p:sp>
        <p:nvSpPr>
          <p:cNvPr id="17" name="&quot;No&quot; Symbol 16"/>
          <p:cNvSpPr/>
          <p:nvPr>
            <p:custDataLst>
              <p:tags r:id="rId13"/>
            </p:custDataLst>
          </p:nvPr>
        </p:nvSpPr>
        <p:spPr>
          <a:xfrm>
            <a:off x="6906252" y="3220508"/>
            <a:ext cx="811033" cy="699715"/>
          </a:xfrm>
          <a:prstGeom prst="noSmoking">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3950542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b="1" u="sng" dirty="0"/>
              <a:t>Always a pair</a:t>
            </a:r>
            <a:r>
              <a:rPr lang="en-US" dirty="0"/>
              <a:t>: </a:t>
            </a:r>
            <a:r>
              <a:rPr lang="en-US" dirty="0">
                <a:latin typeface="Consolas" panose="020B0609020204030204" pitchFamily="49" charset="0"/>
                <a:cs typeface="Consolas" panose="020B0609020204030204" pitchFamily="49" charset="0"/>
              </a:rPr>
              <a:t>new </a:t>
            </a:r>
            <a:r>
              <a:rPr lang="en-US" dirty="0"/>
              <a:t>and </a:t>
            </a:r>
            <a:r>
              <a:rPr lang="en-US" dirty="0">
                <a:latin typeface="Consolas" panose="020B0609020204030204" pitchFamily="49" charset="0"/>
                <a:cs typeface="Consolas" panose="020B0609020204030204" pitchFamily="49" charset="0"/>
              </a:rPr>
              <a:t>delete</a:t>
            </a:r>
          </a:p>
        </p:txBody>
      </p:sp>
      <p:sp>
        <p:nvSpPr>
          <p:cNvPr id="8" name="Content Placeholder 2"/>
          <p:cNvSpPr txBox="1">
            <a:spLocks/>
          </p:cNvSpPr>
          <p:nvPr>
            <p:custDataLst>
              <p:tags r:id="rId2"/>
            </p:custDataLst>
          </p:nvPr>
        </p:nvSpPr>
        <p:spPr>
          <a:xfrm>
            <a:off x="744921" y="908684"/>
            <a:ext cx="4326115" cy="4568218"/>
          </a:xfrm>
          <a:prstGeom prst="rect">
            <a:avLst/>
          </a:prstGeom>
        </p:spPr>
        <p:txBody>
          <a:bodyPr vert="horz" lIns="0" tIns="45720" rIns="0" bIns="45720" rtlCol="0">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600" dirty="0" err="1">
                <a:latin typeface="Consolas" panose="020B0609020204030204" pitchFamily="49" charset="0"/>
                <a:cs typeface="Consolas" panose="020B0609020204030204" pitchFamily="49" charset="0"/>
              </a:rPr>
              <a:t>int</a:t>
            </a:r>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myFunction</a:t>
            </a:r>
            <a:r>
              <a:rPr lang="en-US" sz="1600" dirty="0">
                <a:latin typeface="Consolas" panose="020B0609020204030204" pitchFamily="49" charset="0"/>
                <a:cs typeface="Consolas" panose="020B0609020204030204" pitchFamily="49" charset="0"/>
              </a:rPr>
              <a:t>() {</a:t>
            </a: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int</a:t>
            </a:r>
            <a:r>
              <a:rPr lang="en-US" sz="1600" dirty="0">
                <a:latin typeface="Consolas" panose="020B0609020204030204" pitchFamily="49" charset="0"/>
                <a:cs typeface="Consolas" panose="020B0609020204030204" pitchFamily="49" charset="0"/>
              </a:rPr>
              <a:t> x = 5;</a:t>
            </a: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int</a:t>
            </a:r>
            <a:r>
              <a:rPr lang="en-US" sz="1600" dirty="0">
                <a:latin typeface="Consolas" panose="020B0609020204030204" pitchFamily="49" charset="0"/>
                <a:cs typeface="Consolas" panose="020B0609020204030204" pitchFamily="49" charset="0"/>
              </a:rPr>
              <a:t> y = 3;</a:t>
            </a:r>
          </a:p>
          <a:p>
            <a:r>
              <a:rPr lang="en-US" sz="1600" dirty="0">
                <a:latin typeface="Consolas" panose="020B0609020204030204" pitchFamily="49" charset="0"/>
                <a:cs typeface="Consolas" panose="020B0609020204030204" pitchFamily="49" charset="0"/>
              </a:rPr>
              <a:t>   </a:t>
            </a:r>
            <a:r>
              <a:rPr lang="en-US" sz="1600" b="1" dirty="0" err="1">
                <a:solidFill>
                  <a:schemeClr val="bg2"/>
                </a:solidFill>
                <a:latin typeface="Consolas" panose="020B0609020204030204" pitchFamily="49" charset="0"/>
                <a:cs typeface="Consolas" panose="020B0609020204030204" pitchFamily="49" charset="0"/>
              </a:rPr>
              <a:t>int</a:t>
            </a:r>
            <a:r>
              <a:rPr lang="en-US" sz="1600" b="1" dirty="0">
                <a:solidFill>
                  <a:schemeClr val="bg2"/>
                </a:solidFill>
                <a:latin typeface="Consolas" panose="020B0609020204030204" pitchFamily="49" charset="0"/>
                <a:cs typeface="Consolas" panose="020B0609020204030204" pitchFamily="49" charset="0"/>
              </a:rPr>
              <a:t>* </a:t>
            </a:r>
            <a:r>
              <a:rPr lang="en-US" sz="1600" b="1" dirty="0" err="1">
                <a:solidFill>
                  <a:schemeClr val="bg2"/>
                </a:solidFill>
                <a:latin typeface="Consolas" panose="020B0609020204030204" pitchFamily="49" charset="0"/>
                <a:cs typeface="Consolas" panose="020B0609020204030204" pitchFamily="49" charset="0"/>
              </a:rPr>
              <a:t>heapArr</a:t>
            </a:r>
            <a:r>
              <a:rPr lang="en-US" sz="1600" b="1" dirty="0">
                <a:solidFill>
                  <a:schemeClr val="bg2"/>
                </a:solidFill>
                <a:latin typeface="Consolas" panose="020B0609020204030204" pitchFamily="49" charset="0"/>
                <a:cs typeface="Consolas" panose="020B0609020204030204" pitchFamily="49" charset="0"/>
              </a:rPr>
              <a:t> = new </a:t>
            </a:r>
            <a:r>
              <a:rPr lang="en-US" sz="1600" b="1" dirty="0" err="1">
                <a:solidFill>
                  <a:schemeClr val="bg2"/>
                </a:solidFill>
                <a:latin typeface="Consolas" panose="020B0609020204030204" pitchFamily="49" charset="0"/>
                <a:cs typeface="Consolas" panose="020B0609020204030204" pitchFamily="49" charset="0"/>
              </a:rPr>
              <a:t>int</a:t>
            </a:r>
            <a:r>
              <a:rPr lang="en-US" sz="1600" b="1" dirty="0">
                <a:solidFill>
                  <a:schemeClr val="bg2"/>
                </a:solidFill>
                <a:latin typeface="Consolas" panose="020B0609020204030204" pitchFamily="49" charset="0"/>
                <a:cs typeface="Consolas" panose="020B0609020204030204" pitchFamily="49" charset="0"/>
              </a:rPr>
              <a:t>[3];</a:t>
            </a: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heapArr</a:t>
            </a:r>
            <a:r>
              <a:rPr lang="en-US" sz="1600" dirty="0">
                <a:latin typeface="Consolas" panose="020B0609020204030204" pitchFamily="49" charset="0"/>
                <a:cs typeface="Consolas" panose="020B0609020204030204" pitchFamily="49" charset="0"/>
              </a:rPr>
              <a:t>[0] = </a:t>
            </a:r>
            <a:r>
              <a:rPr lang="en-US" sz="1600" dirty="0" smtClean="0">
                <a:latin typeface="Consolas" panose="020B0609020204030204" pitchFamily="49" charset="0"/>
                <a:cs typeface="Consolas" panose="020B0609020204030204" pitchFamily="49" charset="0"/>
              </a:rPr>
              <a:t>x + 1;</a:t>
            </a:r>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heapArr</a:t>
            </a:r>
            <a:r>
              <a:rPr lang="en-US" sz="1600" dirty="0">
                <a:latin typeface="Consolas" panose="020B0609020204030204" pitchFamily="49" charset="0"/>
                <a:cs typeface="Consolas" panose="020B0609020204030204" pitchFamily="49" charset="0"/>
              </a:rPr>
              <a:t>[1] = </a:t>
            </a:r>
            <a:r>
              <a:rPr lang="en-US" sz="1600" dirty="0" smtClean="0">
                <a:latin typeface="Consolas" panose="020B0609020204030204" pitchFamily="49" charset="0"/>
                <a:cs typeface="Consolas" panose="020B0609020204030204" pitchFamily="49" charset="0"/>
              </a:rPr>
              <a:t>y + 1;</a:t>
            </a:r>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heapArr</a:t>
            </a:r>
            <a:r>
              <a:rPr lang="en-US" sz="1600" dirty="0">
                <a:latin typeface="Consolas" panose="020B0609020204030204" pitchFamily="49" charset="0"/>
                <a:cs typeface="Consolas" panose="020B0609020204030204" pitchFamily="49" charset="0"/>
              </a:rPr>
              <a:t>[2] = x + y;</a:t>
            </a:r>
          </a:p>
          <a:p>
            <a:r>
              <a:rPr lang="en-US" sz="1600" dirty="0">
                <a:latin typeface="Consolas" panose="020B0609020204030204" pitchFamily="49" charset="0"/>
                <a:cs typeface="Consolas" panose="020B0609020204030204" pitchFamily="49" charset="0"/>
              </a:rPr>
              <a:t>   </a:t>
            </a:r>
            <a:r>
              <a:rPr lang="en-US" sz="1600" b="1" dirty="0">
                <a:solidFill>
                  <a:schemeClr val="bg2"/>
                </a:solidFill>
                <a:latin typeface="Consolas" panose="020B0609020204030204" pitchFamily="49" charset="0"/>
                <a:cs typeface="Consolas" panose="020B0609020204030204" pitchFamily="49" charset="0"/>
              </a:rPr>
              <a:t>delete [] </a:t>
            </a:r>
            <a:r>
              <a:rPr lang="en-US" sz="1600" b="1" dirty="0" err="1">
                <a:solidFill>
                  <a:schemeClr val="bg2"/>
                </a:solidFill>
                <a:latin typeface="Consolas" panose="020B0609020204030204" pitchFamily="49" charset="0"/>
                <a:cs typeface="Consolas" panose="020B0609020204030204" pitchFamily="49" charset="0"/>
              </a:rPr>
              <a:t>heapArr</a:t>
            </a:r>
            <a:r>
              <a:rPr lang="en-US" sz="1600" b="1" dirty="0">
                <a:solidFill>
                  <a:schemeClr val="bg2"/>
                </a:solidFill>
                <a:latin typeface="Consolas" panose="020B0609020204030204" pitchFamily="49" charset="0"/>
                <a:cs typeface="Consolas" panose="020B0609020204030204" pitchFamily="49" charset="0"/>
              </a:rPr>
              <a:t>; </a:t>
            </a:r>
            <a:r>
              <a:rPr lang="en-US" sz="1600" dirty="0">
                <a:solidFill>
                  <a:srgbClr val="00B050"/>
                </a:solidFill>
                <a:latin typeface="Consolas" panose="020B0609020204030204" pitchFamily="49" charset="0"/>
                <a:cs typeface="Consolas" panose="020B0609020204030204" pitchFamily="49" charset="0"/>
              </a:rPr>
              <a:t>// fixed leak!</a:t>
            </a:r>
            <a:endParaRPr lang="en-US" sz="1600" b="1" dirty="0">
              <a:solidFill>
                <a:srgbClr val="00B050"/>
              </a:solidFill>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   return y; </a:t>
            </a:r>
          </a:p>
          <a:p>
            <a:r>
              <a:rPr lang="en-US" sz="1600" dirty="0">
                <a:latin typeface="Consolas" panose="020B0609020204030204" pitchFamily="49" charset="0"/>
                <a:cs typeface="Consolas" panose="020B0609020204030204" pitchFamily="49" charset="0"/>
              </a:rPr>
              <a:t>}</a:t>
            </a:r>
          </a:p>
          <a:p>
            <a:r>
              <a:rPr lang="en-US" sz="1200" b="1" dirty="0">
                <a:cs typeface="Consolas" panose="020B0609020204030204" pitchFamily="49" charset="0"/>
              </a:rPr>
              <a:t>Q: “Why would you want to do that?” </a:t>
            </a:r>
          </a:p>
          <a:p>
            <a:pPr marL="182880" indent="0"/>
            <a:r>
              <a:rPr lang="en-US" sz="1200" dirty="0">
                <a:cs typeface="Consolas" panose="020B0609020204030204" pitchFamily="49" charset="0"/>
              </a:rPr>
              <a:t>A: It’s true that there’s no point to using dynamic allocation if we are just deleting at the end of the function. Choose </a:t>
            </a:r>
            <a:r>
              <a:rPr lang="en-US" sz="1200" dirty="0" smtClean="0">
                <a:cs typeface="Consolas" panose="020B0609020204030204" pitchFamily="49" charset="0"/>
              </a:rPr>
              <a:t>a    </a:t>
            </a:r>
            <a:r>
              <a:rPr lang="en-US" sz="1200" dirty="0">
                <a:cs typeface="Consolas" panose="020B0609020204030204" pitchFamily="49" charset="0"/>
              </a:rPr>
              <a:t>static array instead to automatically </a:t>
            </a:r>
            <a:r>
              <a:rPr lang="en-US" sz="1200" dirty="0" smtClean="0">
                <a:cs typeface="Consolas" panose="020B0609020204030204" pitchFamily="49" charset="0"/>
              </a:rPr>
              <a:t>release. Dynamic allocation is for when you </a:t>
            </a:r>
            <a:r>
              <a:rPr lang="en-US" sz="1200" u="sng" dirty="0" smtClean="0">
                <a:cs typeface="Consolas" panose="020B0609020204030204" pitchFamily="49" charset="0"/>
              </a:rPr>
              <a:t>want</a:t>
            </a:r>
            <a:r>
              <a:rPr lang="en-US" sz="1200" dirty="0" smtClean="0">
                <a:cs typeface="Consolas" panose="020B0609020204030204" pitchFamily="49" charset="0"/>
              </a:rPr>
              <a:t> the data to last so you can keep using it.</a:t>
            </a:r>
            <a:endParaRPr lang="en-US" dirty="0"/>
          </a:p>
        </p:txBody>
      </p:sp>
      <p:sp>
        <p:nvSpPr>
          <p:cNvPr id="5" name="Shape 1902"/>
          <p:cNvSpPr/>
          <p:nvPr>
            <p:custDataLst>
              <p:tags r:id="rId3"/>
            </p:custDataLst>
          </p:nvPr>
        </p:nvSpPr>
        <p:spPr>
          <a:xfrm rot="-485">
            <a:off x="5772617" y="-143169"/>
            <a:ext cx="3481523" cy="4567726"/>
          </a:xfrm>
          <a:prstGeom prst="cloudCallout">
            <a:avLst>
              <a:gd name="adj1" fmla="val -59389"/>
              <a:gd name="adj2" fmla="val 43160"/>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68569" tIns="68569" rIns="68569" bIns="68569" anchor="ctr" anchorCtr="0">
            <a:noAutofit/>
          </a:bodyPr>
          <a:lstStyle/>
          <a:p>
            <a:pPr>
              <a:spcBef>
                <a:spcPts val="0"/>
              </a:spcBef>
            </a:pPr>
            <a:endParaRPr/>
          </a:p>
        </p:txBody>
      </p:sp>
      <p:pic>
        <p:nvPicPr>
          <p:cNvPr id="6" name="Shape 572"/>
          <p:cNvPicPr preferRelativeResize="0"/>
          <p:nvPr>
            <p:custDataLst>
              <p:tags r:id="rId4"/>
            </p:custDataLst>
          </p:nvPr>
        </p:nvPicPr>
        <p:blipFill>
          <a:blip r:embed="rId16">
            <a:alphaModFix/>
          </a:blip>
          <a:stretch>
            <a:fillRect/>
          </a:stretch>
        </p:blipFill>
        <p:spPr>
          <a:xfrm>
            <a:off x="4924329" y="4255202"/>
            <a:ext cx="1217225" cy="825281"/>
          </a:xfrm>
          <a:prstGeom prst="rect">
            <a:avLst/>
          </a:prstGeom>
          <a:noFill/>
          <a:ln>
            <a:noFill/>
          </a:ln>
        </p:spPr>
      </p:pic>
      <p:sp>
        <p:nvSpPr>
          <p:cNvPr id="7" name="Text Placeholder 4"/>
          <p:cNvSpPr txBox="1">
            <a:spLocks/>
          </p:cNvSpPr>
          <p:nvPr>
            <p:custDataLst>
              <p:tags r:id="rId5"/>
            </p:custDataLst>
          </p:nvPr>
        </p:nvSpPr>
        <p:spPr>
          <a:xfrm>
            <a:off x="7103778" y="-40532"/>
            <a:ext cx="2292861" cy="479822"/>
          </a:xfrm>
          <a:prstGeom prst="rect">
            <a:avLst/>
          </a:prstGeom>
        </p:spPr>
        <p:txBody>
          <a:bodyPr>
            <a:normAutofit/>
          </a:bodyPr>
          <a:lstStyle>
            <a:lvl1pPr marL="342900" indent="-342900" algn="l" defTabSz="457200" rtl="0" eaLnBrk="1" fontAlgn="base" hangingPunct="1">
              <a:spcBef>
                <a:spcPct val="20000"/>
              </a:spcBef>
              <a:spcAft>
                <a:spcPct val="0"/>
              </a:spcAft>
              <a:buClr>
                <a:schemeClr val="bg2"/>
              </a:buClr>
              <a:buFont typeface="Wingdings" panose="05000000000000000000" pitchFamily="2" charset="2"/>
              <a:defRPr kern="1200" spc="20">
                <a:solidFill>
                  <a:schemeClr val="tx1"/>
                </a:solidFill>
                <a:latin typeface="+mn-lt"/>
                <a:ea typeface="MS PGothic" panose="020B0600070205080204" pitchFamily="34" charset="-128"/>
                <a:cs typeface="ＭＳ Ｐゴシック" charset="0"/>
              </a:defRPr>
            </a:lvl1pPr>
            <a:lvl2pPr marL="288925" indent="-288925" algn="l" defTabSz="457200"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mn-lt"/>
                <a:ea typeface="MS PGothic" panose="020B0600070205080204" pitchFamily="34" charset="-128"/>
                <a:cs typeface="+mn-cs"/>
              </a:defRPr>
            </a:lvl2pPr>
            <a:lvl3pPr marL="569913" indent="-225425" algn="l" defTabSz="457200" rtl="0" eaLnBrk="1" fontAlgn="base" hangingPunct="1">
              <a:spcBef>
                <a:spcPct val="20000"/>
              </a:spcBef>
              <a:spcAft>
                <a:spcPct val="0"/>
              </a:spcAft>
              <a:buClr>
                <a:schemeClr val="bg2"/>
              </a:buClr>
              <a:buSzPct val="102000"/>
              <a:buFont typeface="Source Sans Pro" pitchFamily="1" charset="0"/>
              <a:buChar char="›"/>
              <a:defRPr kern="1200">
                <a:solidFill>
                  <a:srgbClr val="595959"/>
                </a:solidFill>
                <a:latin typeface="+mn-lt"/>
                <a:ea typeface="MS PGothic" panose="020B0600070205080204" pitchFamily="34" charset="-128"/>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mn-lt"/>
                <a:ea typeface="MS PGothic" panose="020B0600070205080204" pitchFamily="34" charset="-128"/>
                <a:cs typeface="+mn-cs"/>
              </a:defRPr>
            </a:lvl4pPr>
            <a:lvl5pPr marL="1258888" indent="-227013" algn="l" defTabSz="457200" rtl="0" eaLnBrk="1" fontAlgn="base" hangingPunct="1">
              <a:spcBef>
                <a:spcPct val="20000"/>
              </a:spcBef>
              <a:spcAft>
                <a:spcPct val="0"/>
              </a:spcAft>
              <a:buClr>
                <a:schemeClr val="bg2"/>
              </a:buClr>
              <a:buFont typeface="Source Sans Pro" pitchFamily="1" charset="0"/>
              <a:buChar char="–"/>
              <a:defRPr kern="1200">
                <a:solidFill>
                  <a:srgbClr val="595959"/>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Memory</a:t>
            </a:r>
          </a:p>
        </p:txBody>
      </p:sp>
      <p:sp>
        <p:nvSpPr>
          <p:cNvPr id="9" name="Rectangle 8"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p:cNvSpPr/>
          <p:nvPr>
            <p:custDataLst>
              <p:tags r:id="rId6"/>
            </p:custDataLst>
          </p:nvPr>
        </p:nvSpPr>
        <p:spPr>
          <a:xfrm>
            <a:off x="6406808" y="359541"/>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custDataLst>
              <p:tags r:id="rId7"/>
            </p:custDataLst>
          </p:nvPr>
        </p:nvSpPr>
        <p:spPr>
          <a:xfrm>
            <a:off x="6406808" y="359541"/>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main()</a:t>
            </a:r>
          </a:p>
        </p:txBody>
      </p:sp>
      <p:sp>
        <p:nvSpPr>
          <p:cNvPr id="11" name="Rectangle 10"/>
          <p:cNvSpPr/>
          <p:nvPr>
            <p:custDataLst>
              <p:tags r:id="rId8"/>
            </p:custDataLst>
          </p:nvPr>
        </p:nvSpPr>
        <p:spPr>
          <a:xfrm>
            <a:off x="6406808" y="3113558"/>
            <a:ext cx="2438400" cy="85145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3" name="Rectangle 12"/>
          <p:cNvSpPr/>
          <p:nvPr>
            <p:custDataLst>
              <p:tags r:id="rId9"/>
            </p:custDataLst>
          </p:nvPr>
        </p:nvSpPr>
        <p:spPr>
          <a:xfrm>
            <a:off x="6066314" y="4055241"/>
            <a:ext cx="312906" cy="369332"/>
          </a:xfrm>
          <a:prstGeom prst="rect">
            <a:avLst/>
          </a:prstGeom>
        </p:spPr>
        <p:txBody>
          <a:bodyPr wrap="none">
            <a:spAutoFit/>
          </a:bodyPr>
          <a:lstStyle/>
          <a:p>
            <a:r>
              <a:rPr lang="en-US" dirty="0"/>
              <a:t>0</a:t>
            </a:r>
          </a:p>
        </p:txBody>
      </p:sp>
      <p:sp>
        <p:nvSpPr>
          <p:cNvPr id="14" name="&quot;No&quot; Symbol 13"/>
          <p:cNvSpPr/>
          <p:nvPr>
            <p:custDataLst>
              <p:tags r:id="rId10"/>
            </p:custDataLst>
          </p:nvPr>
        </p:nvSpPr>
        <p:spPr>
          <a:xfrm>
            <a:off x="6509833" y="847565"/>
            <a:ext cx="811033" cy="699715"/>
          </a:xfrm>
          <a:prstGeom prst="noSmoking">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solidFill>
                <a:schemeClr val="tx1"/>
              </a:solidFill>
            </a:endParaRPr>
          </a:p>
        </p:txBody>
      </p:sp>
      <p:sp>
        <p:nvSpPr>
          <p:cNvPr id="15" name="Rectangle 14"/>
          <p:cNvSpPr/>
          <p:nvPr>
            <p:custDataLst>
              <p:tags r:id="rId11"/>
            </p:custDataLst>
          </p:nvPr>
        </p:nvSpPr>
        <p:spPr>
          <a:xfrm>
            <a:off x="6780464" y="1177947"/>
            <a:ext cx="1876174" cy="738664"/>
          </a:xfrm>
          <a:prstGeom prst="rect">
            <a:avLst/>
          </a:prstGeom>
        </p:spPr>
        <p:txBody>
          <a:bodyPr wrap="square">
            <a:spAutoFit/>
          </a:bodyPr>
          <a:lstStyle/>
          <a:p>
            <a:r>
              <a:rPr lang="en-US" sz="1400" dirty="0" err="1">
                <a:solidFill>
                  <a:schemeClr val="bg1"/>
                </a:solidFill>
                <a:latin typeface="Consolas" panose="020B0609020204030204" pitchFamily="49" charset="0"/>
                <a:cs typeface="Consolas" panose="020B0609020204030204" pitchFamily="49" charset="0"/>
              </a:rPr>
              <a:t>myFunction</a:t>
            </a:r>
            <a:r>
              <a:rPr lang="en-US" sz="1400" dirty="0" err="1">
                <a:solidFill>
                  <a:schemeClr val="bg1"/>
                </a:solidFill>
              </a:rPr>
              <a:t>’s</a:t>
            </a:r>
            <a:r>
              <a:rPr lang="en-US" sz="1400" dirty="0">
                <a:solidFill>
                  <a:schemeClr val="bg1"/>
                </a:solidFill>
              </a:rPr>
              <a:t> stack frame automatically released </a:t>
            </a:r>
          </a:p>
        </p:txBody>
      </p:sp>
      <p:sp>
        <p:nvSpPr>
          <p:cNvPr id="16" name="Rectangle 15"/>
          <p:cNvSpPr/>
          <p:nvPr>
            <p:custDataLst>
              <p:tags r:id="rId12"/>
            </p:custDataLst>
          </p:nvPr>
        </p:nvSpPr>
        <p:spPr>
          <a:xfrm>
            <a:off x="6657905" y="2544190"/>
            <a:ext cx="2091418" cy="523220"/>
          </a:xfrm>
          <a:prstGeom prst="rect">
            <a:avLst/>
          </a:prstGeom>
        </p:spPr>
        <p:txBody>
          <a:bodyPr wrap="square">
            <a:spAutoFit/>
          </a:bodyPr>
          <a:lstStyle/>
          <a:p>
            <a:r>
              <a:rPr lang="en-US" sz="1400" dirty="0">
                <a:solidFill>
                  <a:schemeClr val="bg1"/>
                </a:solidFill>
                <a:latin typeface="+mn-lt"/>
                <a:cs typeface="Consolas" panose="020B0609020204030204" pitchFamily="49" charset="0"/>
              </a:rPr>
              <a:t>Heap array manually released by </a:t>
            </a:r>
            <a:r>
              <a:rPr lang="en-US" sz="1400" dirty="0">
                <a:solidFill>
                  <a:schemeClr val="bg1"/>
                </a:solidFill>
                <a:latin typeface="Consolas" panose="020B0609020204030204" pitchFamily="49" charset="0"/>
                <a:cs typeface="Consolas" panose="020B0609020204030204" pitchFamily="49" charset="0"/>
              </a:rPr>
              <a:t>delete []</a:t>
            </a:r>
            <a:endParaRPr lang="en-US" sz="1400" dirty="0">
              <a:solidFill>
                <a:schemeClr val="bg1"/>
              </a:solidFill>
              <a:latin typeface="Consolas" panose="020B0609020204030204" pitchFamily="49" charset="0"/>
            </a:endParaRPr>
          </a:p>
        </p:txBody>
      </p:sp>
      <p:sp>
        <p:nvSpPr>
          <p:cNvPr id="17" name="&quot;No&quot; Symbol 16"/>
          <p:cNvSpPr/>
          <p:nvPr>
            <p:custDataLst>
              <p:tags r:id="rId13"/>
            </p:custDataLst>
          </p:nvPr>
        </p:nvSpPr>
        <p:spPr>
          <a:xfrm>
            <a:off x="6906252" y="3220508"/>
            <a:ext cx="811033" cy="699715"/>
          </a:xfrm>
          <a:prstGeom prst="noSmoking">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9230269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4" name="Rectangle 2"/>
          <p:cNvSpPr>
            <a:spLocks noGrp="1" noChangeArrowheads="1"/>
          </p:cNvSpPr>
          <p:nvPr>
            <p:ph type="title"/>
          </p:nvPr>
        </p:nvSpPr>
        <p:spPr/>
        <p:txBody>
          <a:bodyPr/>
          <a:lstStyle/>
          <a:p>
            <a:r>
              <a:rPr lang="en-US" altLang="en-US"/>
              <a:t>Destructor (12.3)</a:t>
            </a:r>
          </a:p>
        </p:txBody>
      </p:sp>
      <p:sp>
        <p:nvSpPr>
          <p:cNvPr id="515075" name="Rectangle 3"/>
          <p:cNvSpPr>
            <a:spLocks noGrp="1" noChangeArrowheads="1"/>
          </p:cNvSpPr>
          <p:nvPr>
            <p:ph type="body" idx="10"/>
          </p:nvPr>
        </p:nvSpPr>
        <p:spPr>
          <a:xfrm>
            <a:off x="955675" y="908050"/>
            <a:ext cx="7700963" cy="3759200"/>
          </a:xfrm>
        </p:spPr>
        <p:txBody>
          <a:bodyPr>
            <a:normAutofit lnSpcReduction="10000"/>
          </a:bodyPr>
          <a:lstStyle/>
          <a:p>
            <a:r>
              <a:rPr lang="en-US" altLang="en-US" dirty="0">
                <a:solidFill>
                  <a:srgbClr val="00B050"/>
                </a:solidFill>
                <a:latin typeface="Consolas" panose="020B0609020204030204" pitchFamily="49" charset="0"/>
              </a:rPr>
              <a:t>// </a:t>
            </a:r>
            <a:r>
              <a:rPr lang="en-US" altLang="en-US" dirty="0" err="1">
                <a:solidFill>
                  <a:srgbClr val="00B050"/>
                </a:solidFill>
                <a:latin typeface="Consolas" panose="020B0609020204030204" pitchFamily="49" charset="0"/>
              </a:rPr>
              <a:t>ClassName.h</a:t>
            </a:r>
            <a:r>
              <a:rPr lang="en-US" altLang="en-US" dirty="0">
                <a:solidFill>
                  <a:srgbClr val="00B050"/>
                </a:solidFill>
                <a:latin typeface="Consolas" panose="020B0609020204030204" pitchFamily="49" charset="0"/>
              </a:rPr>
              <a:t>			// ClassName.cpp</a:t>
            </a:r>
          </a:p>
          <a:p>
            <a:r>
              <a:rPr lang="en-US" altLang="en-US" dirty="0">
                <a:latin typeface="Consolas" panose="020B0609020204030204" pitchFamily="49" charset="0"/>
              </a:rPr>
              <a:t>~</a:t>
            </a:r>
            <a:r>
              <a:rPr lang="en-US" altLang="en-US" dirty="0" err="1">
                <a:latin typeface="Consolas" panose="020B0609020204030204" pitchFamily="49" charset="0"/>
              </a:rPr>
              <a:t>ClassName</a:t>
            </a:r>
            <a:r>
              <a:rPr lang="en-US" altLang="en-US" dirty="0">
                <a:latin typeface="Consolas" panose="020B0609020204030204" pitchFamily="49" charset="0"/>
              </a:rPr>
              <a:t>();			</a:t>
            </a:r>
            <a:r>
              <a:rPr lang="en-US" altLang="en-US" dirty="0" err="1">
                <a:latin typeface="Consolas" panose="020B0609020204030204" pitchFamily="49" charset="0"/>
              </a:rPr>
              <a:t>ClassName</a:t>
            </a:r>
            <a:r>
              <a:rPr lang="en-US" altLang="en-US" dirty="0">
                <a:latin typeface="Consolas" panose="020B0609020204030204" pitchFamily="49" charset="0"/>
              </a:rPr>
              <a:t>::~</a:t>
            </a:r>
            <a:r>
              <a:rPr lang="en-US" altLang="en-US" dirty="0" err="1">
                <a:latin typeface="Consolas" panose="020B0609020204030204" pitchFamily="49" charset="0"/>
              </a:rPr>
              <a:t>ClassName</a:t>
            </a:r>
            <a:r>
              <a:rPr lang="en-US" altLang="en-US" dirty="0">
                <a:latin typeface="Consolas" panose="020B0609020204030204" pitchFamily="49" charset="0"/>
              </a:rPr>
              <a:t>() { ...</a:t>
            </a:r>
          </a:p>
          <a:p>
            <a:pPr lvl="1"/>
            <a:endParaRPr lang="en-US" altLang="en-US" dirty="0"/>
          </a:p>
          <a:p>
            <a:pPr lvl="1"/>
            <a:endParaRPr lang="en-US" altLang="en-US" dirty="0"/>
          </a:p>
          <a:p>
            <a:pPr lvl="1"/>
            <a:endParaRPr lang="en-US" altLang="en-US" dirty="0"/>
          </a:p>
          <a:p>
            <a:pPr lvl="1"/>
            <a:endParaRPr lang="en-US" altLang="en-US" dirty="0"/>
          </a:p>
          <a:p>
            <a:r>
              <a:rPr lang="en-US" altLang="en-US" dirty="0"/>
              <a:t>Destructor: Called when the object is deleted by the program</a:t>
            </a:r>
          </a:p>
          <a:p>
            <a:pPr lvl="1"/>
            <a:r>
              <a:rPr lang="en-US" altLang="en-US" dirty="0"/>
              <a:t>When the object goes out of {} scope;  opposite of a constructor</a:t>
            </a:r>
          </a:p>
          <a:p>
            <a:pPr lvl="1"/>
            <a:r>
              <a:rPr lang="en-US" altLang="en-US" dirty="0"/>
              <a:t>(or when you expressly call “delete” on the object, if heap-allocated)</a:t>
            </a:r>
          </a:p>
          <a:p>
            <a:pPr lvl="2"/>
            <a:endParaRPr lang="en-US" altLang="en-US" dirty="0"/>
          </a:p>
          <a:p>
            <a:pPr lvl="1"/>
            <a:r>
              <a:rPr lang="en-US" altLang="en-US" dirty="0"/>
              <a:t>Useful if your object needs to do anything important as it dies,</a:t>
            </a:r>
            <a:br>
              <a:rPr lang="en-US" altLang="en-US" dirty="0"/>
            </a:br>
            <a:r>
              <a:rPr lang="en-US" altLang="en-US" dirty="0"/>
              <a:t>such as freeing any array memory used by its fields</a:t>
            </a:r>
          </a:p>
        </p:txBody>
      </p:sp>
    </p:spTree>
    <p:extLst>
      <p:ext uri="{BB962C8B-B14F-4D97-AF65-F5344CB8AC3E}">
        <p14:creationId xmlns:p14="http://schemas.microsoft.com/office/powerpoint/2010/main" val="7480021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4" name="Rectangle 2"/>
          <p:cNvSpPr>
            <a:spLocks noGrp="1" noChangeArrowheads="1"/>
          </p:cNvSpPr>
          <p:nvPr>
            <p:ph type="title"/>
          </p:nvPr>
        </p:nvSpPr>
        <p:spPr/>
        <p:txBody>
          <a:bodyPr/>
          <a:lstStyle/>
          <a:p>
            <a:r>
              <a:rPr lang="en-US" altLang="en-US"/>
              <a:t>arraystack.h</a:t>
            </a:r>
          </a:p>
        </p:txBody>
      </p:sp>
      <p:sp>
        <p:nvSpPr>
          <p:cNvPr id="530435" name="Rectangle 3"/>
          <p:cNvSpPr>
            <a:spLocks noGrp="1" noChangeArrowheads="1"/>
          </p:cNvSpPr>
          <p:nvPr>
            <p:ph type="body" idx="10"/>
          </p:nvPr>
        </p:nvSpPr>
        <p:spPr>
          <a:xfrm>
            <a:off x="3014272" y="359541"/>
            <a:ext cx="7700963" cy="4185780"/>
          </a:xfrm>
        </p:spPr>
        <p:txBody>
          <a:bodyPr>
            <a:noAutofit/>
          </a:bodyPr>
          <a:lstStyle/>
          <a:p>
            <a:r>
              <a:rPr lang="en-US" altLang="en-US" sz="1200" dirty="0">
                <a:latin typeface="Consolas" panose="020B0609020204030204" pitchFamily="49" charset="0"/>
              </a:rPr>
              <a:t>#</a:t>
            </a:r>
            <a:r>
              <a:rPr lang="en-US" altLang="en-US" sz="1200" dirty="0" err="1">
                <a:latin typeface="Consolas" panose="020B0609020204030204" pitchFamily="49" charset="0"/>
              </a:rPr>
              <a:t>ifndef</a:t>
            </a:r>
            <a:r>
              <a:rPr lang="en-US" altLang="en-US" sz="1200" dirty="0">
                <a:latin typeface="Consolas" panose="020B0609020204030204" pitchFamily="49" charset="0"/>
              </a:rPr>
              <a:t> _</a:t>
            </a:r>
            <a:r>
              <a:rPr lang="en-US" altLang="en-US" sz="1200" dirty="0" err="1">
                <a:latin typeface="Consolas" panose="020B0609020204030204" pitchFamily="49" charset="0"/>
              </a:rPr>
              <a:t>arraystack_h</a:t>
            </a:r>
            <a:endParaRPr lang="en-US" altLang="en-US" sz="1200" dirty="0">
              <a:latin typeface="Consolas" panose="020B0609020204030204" pitchFamily="49" charset="0"/>
            </a:endParaRPr>
          </a:p>
          <a:p>
            <a:r>
              <a:rPr lang="en-US" altLang="en-US" sz="1200" dirty="0">
                <a:latin typeface="Consolas" panose="020B0609020204030204" pitchFamily="49" charset="0"/>
              </a:rPr>
              <a:t>#define _</a:t>
            </a:r>
            <a:r>
              <a:rPr lang="en-US" altLang="en-US" sz="1200" dirty="0" err="1">
                <a:latin typeface="Consolas" panose="020B0609020204030204" pitchFamily="49" charset="0"/>
              </a:rPr>
              <a:t>arraystack_h</a:t>
            </a:r>
            <a:endParaRPr lang="en-US" altLang="en-US" sz="1200" dirty="0">
              <a:latin typeface="Consolas" panose="020B0609020204030204" pitchFamily="49" charset="0"/>
            </a:endParaRPr>
          </a:p>
          <a:p>
            <a:endParaRPr lang="en-US" altLang="en-US" sz="1200" dirty="0">
              <a:latin typeface="Consolas" panose="020B0609020204030204" pitchFamily="49" charset="0"/>
            </a:endParaRPr>
          </a:p>
          <a:p>
            <a:r>
              <a:rPr lang="en-US" altLang="en-US" sz="1200" dirty="0">
                <a:latin typeface="Consolas" panose="020B0609020204030204" pitchFamily="49" charset="0"/>
              </a:rPr>
              <a:t>class </a:t>
            </a:r>
            <a:r>
              <a:rPr lang="en-US" altLang="en-US" sz="1200" dirty="0" err="1">
                <a:latin typeface="Consolas" panose="020B0609020204030204" pitchFamily="49" charset="0"/>
              </a:rPr>
              <a:t>ArrayStack</a:t>
            </a:r>
            <a:r>
              <a:rPr lang="en-US" altLang="en-US" sz="1200" dirty="0">
                <a:latin typeface="Consolas" panose="020B0609020204030204" pitchFamily="49" charset="0"/>
              </a:rPr>
              <a:t> {</a:t>
            </a:r>
          </a:p>
          <a:p>
            <a:r>
              <a:rPr lang="en-US" altLang="en-US" sz="1200" dirty="0">
                <a:latin typeface="Consolas" panose="020B0609020204030204" pitchFamily="49" charset="0"/>
              </a:rPr>
              <a:t>public:</a:t>
            </a:r>
          </a:p>
          <a:p>
            <a:r>
              <a:rPr lang="en-US" altLang="en-US" sz="1200" dirty="0">
                <a:latin typeface="Consolas" panose="020B0609020204030204" pitchFamily="49" charset="0"/>
              </a:rPr>
              <a:t>    </a:t>
            </a:r>
            <a:r>
              <a:rPr lang="en-US" altLang="en-US" sz="1200" dirty="0" err="1">
                <a:latin typeface="Consolas" panose="020B0609020204030204" pitchFamily="49" charset="0"/>
              </a:rPr>
              <a:t>ArrayStack</a:t>
            </a:r>
            <a:r>
              <a:rPr lang="en-US" altLang="en-US" sz="1200" dirty="0">
                <a:latin typeface="Consolas" panose="020B0609020204030204" pitchFamily="49" charset="0"/>
              </a:rPr>
              <a:t>();</a:t>
            </a:r>
          </a:p>
          <a:p>
            <a:r>
              <a:rPr lang="en-US" altLang="en-US" sz="1200" dirty="0">
                <a:latin typeface="Consolas" panose="020B0609020204030204" pitchFamily="49" charset="0"/>
              </a:rPr>
              <a:t>    ~</a:t>
            </a:r>
            <a:r>
              <a:rPr lang="en-US" altLang="en-US" sz="1200" dirty="0" err="1">
                <a:latin typeface="Consolas" panose="020B0609020204030204" pitchFamily="49" charset="0"/>
              </a:rPr>
              <a:t>ArrayStack</a:t>
            </a:r>
            <a:r>
              <a:rPr lang="en-US" altLang="en-US" sz="1200" dirty="0">
                <a:latin typeface="Consolas" panose="020B0609020204030204" pitchFamily="49" charset="0"/>
              </a:rPr>
              <a:t>();</a:t>
            </a:r>
          </a:p>
          <a:p>
            <a:r>
              <a:rPr lang="en-US" altLang="en-US" sz="1200" dirty="0">
                <a:latin typeface="Consolas" panose="020B0609020204030204" pitchFamily="49" charset="0"/>
              </a:rPr>
              <a:t>    void push(</a:t>
            </a:r>
            <a:r>
              <a:rPr lang="en-US" altLang="en-US" sz="1200" dirty="0" err="1">
                <a:latin typeface="Consolas" panose="020B0609020204030204" pitchFamily="49" charset="0"/>
              </a:rPr>
              <a:t>int</a:t>
            </a:r>
            <a:r>
              <a:rPr lang="en-US" altLang="en-US" sz="1200" dirty="0">
                <a:latin typeface="Consolas" panose="020B0609020204030204" pitchFamily="49" charset="0"/>
              </a:rPr>
              <a:t> n);</a:t>
            </a:r>
          </a:p>
          <a:p>
            <a:r>
              <a:rPr lang="en-US" altLang="en-US" sz="1200" dirty="0">
                <a:latin typeface="Consolas" panose="020B0609020204030204" pitchFamily="49" charset="0"/>
              </a:rPr>
              <a:t>    </a:t>
            </a:r>
            <a:r>
              <a:rPr lang="en-US" altLang="en-US" sz="1200" dirty="0" err="1">
                <a:latin typeface="Consolas" panose="020B0609020204030204" pitchFamily="49" charset="0"/>
              </a:rPr>
              <a:t>int</a:t>
            </a:r>
            <a:r>
              <a:rPr lang="en-US" altLang="en-US" sz="1200" dirty="0">
                <a:latin typeface="Consolas" panose="020B0609020204030204" pitchFamily="49" charset="0"/>
              </a:rPr>
              <a:t> pop();</a:t>
            </a:r>
          </a:p>
          <a:p>
            <a:r>
              <a:rPr lang="en-US" altLang="en-US" sz="1200" dirty="0">
                <a:latin typeface="Consolas" panose="020B0609020204030204" pitchFamily="49" charset="0"/>
              </a:rPr>
              <a:t>    </a:t>
            </a:r>
            <a:r>
              <a:rPr lang="en-US" altLang="en-US" sz="1200" dirty="0" err="1">
                <a:latin typeface="Consolas" panose="020B0609020204030204" pitchFamily="49" charset="0"/>
              </a:rPr>
              <a:t>int</a:t>
            </a:r>
            <a:r>
              <a:rPr lang="en-US" altLang="en-US" sz="1200" dirty="0">
                <a:latin typeface="Consolas" panose="020B0609020204030204" pitchFamily="49" charset="0"/>
              </a:rPr>
              <a:t> peek() </a:t>
            </a:r>
            <a:r>
              <a:rPr lang="en-US" altLang="en-US" sz="1200" dirty="0" err="1">
                <a:latin typeface="Consolas" panose="020B0609020204030204" pitchFamily="49" charset="0"/>
              </a:rPr>
              <a:t>const</a:t>
            </a:r>
            <a:r>
              <a:rPr lang="en-US" altLang="en-US" sz="1200" dirty="0">
                <a:latin typeface="Consolas" panose="020B0609020204030204" pitchFamily="49" charset="0"/>
              </a:rPr>
              <a:t>;</a:t>
            </a:r>
          </a:p>
          <a:p>
            <a:r>
              <a:rPr lang="en-US" altLang="en-US" sz="1200" dirty="0">
                <a:latin typeface="Consolas" panose="020B0609020204030204" pitchFamily="49" charset="0"/>
              </a:rPr>
              <a:t>    bool </a:t>
            </a:r>
            <a:r>
              <a:rPr lang="en-US" altLang="en-US" sz="1200" dirty="0" err="1">
                <a:latin typeface="Consolas" panose="020B0609020204030204" pitchFamily="49" charset="0"/>
              </a:rPr>
              <a:t>isEmpty</a:t>
            </a:r>
            <a:r>
              <a:rPr lang="en-US" altLang="en-US" sz="1200" dirty="0">
                <a:latin typeface="Consolas" panose="020B0609020204030204" pitchFamily="49" charset="0"/>
              </a:rPr>
              <a:t>() </a:t>
            </a:r>
            <a:r>
              <a:rPr lang="en-US" altLang="en-US" sz="1200" dirty="0" err="1">
                <a:latin typeface="Consolas" panose="020B0609020204030204" pitchFamily="49" charset="0"/>
              </a:rPr>
              <a:t>const</a:t>
            </a:r>
            <a:r>
              <a:rPr lang="en-US" altLang="en-US" sz="1200" dirty="0">
                <a:latin typeface="Consolas" panose="020B0609020204030204" pitchFamily="49" charset="0"/>
              </a:rPr>
              <a:t>;</a:t>
            </a:r>
          </a:p>
          <a:p>
            <a:endParaRPr lang="en-US" altLang="en-US" sz="1200" dirty="0">
              <a:latin typeface="Consolas" panose="020B0609020204030204" pitchFamily="49" charset="0"/>
            </a:endParaRPr>
          </a:p>
          <a:p>
            <a:r>
              <a:rPr lang="en-US" altLang="en-US" sz="1200" dirty="0">
                <a:latin typeface="Consolas" panose="020B0609020204030204" pitchFamily="49" charset="0"/>
              </a:rPr>
              <a:t>private:</a:t>
            </a:r>
          </a:p>
          <a:p>
            <a:r>
              <a:rPr lang="en-US" altLang="en-US" sz="1200" dirty="0">
                <a:latin typeface="Consolas" panose="020B0609020204030204" pitchFamily="49" charset="0"/>
              </a:rPr>
              <a:t>    </a:t>
            </a:r>
            <a:r>
              <a:rPr lang="en-US" altLang="en-US" sz="1200" dirty="0" err="1">
                <a:latin typeface="Consolas" panose="020B0609020204030204" pitchFamily="49" charset="0"/>
              </a:rPr>
              <a:t>int</a:t>
            </a:r>
            <a:r>
              <a:rPr lang="en-US" altLang="en-US" sz="1200" dirty="0">
                <a:latin typeface="Consolas" panose="020B0609020204030204" pitchFamily="49" charset="0"/>
              </a:rPr>
              <a:t>* _elements;</a:t>
            </a:r>
          </a:p>
          <a:p>
            <a:r>
              <a:rPr lang="en-US" altLang="en-US" sz="1200" dirty="0">
                <a:latin typeface="Consolas" panose="020B0609020204030204" pitchFamily="49" charset="0"/>
              </a:rPr>
              <a:t>    </a:t>
            </a:r>
            <a:r>
              <a:rPr lang="en-US" altLang="en-US" sz="1200" dirty="0" err="1">
                <a:latin typeface="Consolas" panose="020B0609020204030204" pitchFamily="49" charset="0"/>
              </a:rPr>
              <a:t>int</a:t>
            </a:r>
            <a:r>
              <a:rPr lang="en-US" altLang="en-US" sz="1200" dirty="0">
                <a:latin typeface="Consolas" panose="020B0609020204030204" pitchFamily="49" charset="0"/>
              </a:rPr>
              <a:t> _capacity;</a:t>
            </a:r>
          </a:p>
          <a:p>
            <a:r>
              <a:rPr lang="en-US" altLang="en-US" sz="1200" dirty="0">
                <a:latin typeface="Consolas" panose="020B0609020204030204" pitchFamily="49" charset="0"/>
              </a:rPr>
              <a:t>    </a:t>
            </a:r>
            <a:r>
              <a:rPr lang="en-US" altLang="en-US" sz="1200" dirty="0" err="1">
                <a:latin typeface="Consolas" panose="020B0609020204030204" pitchFamily="49" charset="0"/>
              </a:rPr>
              <a:t>int</a:t>
            </a:r>
            <a:r>
              <a:rPr lang="en-US" altLang="en-US" sz="1200" dirty="0">
                <a:latin typeface="Consolas" panose="020B0609020204030204" pitchFamily="49" charset="0"/>
              </a:rPr>
              <a:t> _size;</a:t>
            </a:r>
          </a:p>
          <a:p>
            <a:endParaRPr lang="en-US" altLang="en-US" sz="1200" dirty="0">
              <a:latin typeface="Consolas" panose="020B0609020204030204" pitchFamily="49" charset="0"/>
            </a:endParaRPr>
          </a:p>
          <a:p>
            <a:r>
              <a:rPr lang="en-US" altLang="en-US" sz="1200" dirty="0">
                <a:latin typeface="Consolas" panose="020B0609020204030204" pitchFamily="49" charset="0"/>
              </a:rPr>
              <a:t>    void </a:t>
            </a:r>
            <a:r>
              <a:rPr lang="en-US" altLang="en-US" sz="1200" dirty="0" err="1">
                <a:latin typeface="Consolas" panose="020B0609020204030204" pitchFamily="49" charset="0"/>
              </a:rPr>
              <a:t>checkResize</a:t>
            </a:r>
            <a:r>
              <a:rPr lang="en-US" altLang="en-US" sz="1200" dirty="0">
                <a:latin typeface="Consolas" panose="020B0609020204030204" pitchFamily="49" charset="0"/>
              </a:rPr>
              <a:t>();</a:t>
            </a:r>
          </a:p>
          <a:p>
            <a:r>
              <a:rPr lang="en-US" altLang="en-US" sz="1200" dirty="0">
                <a:latin typeface="Consolas" panose="020B0609020204030204" pitchFamily="49" charset="0"/>
              </a:rPr>
              <a:t>};</a:t>
            </a:r>
          </a:p>
          <a:p>
            <a:endParaRPr lang="en-US" altLang="en-US" sz="1200" dirty="0">
              <a:latin typeface="Consolas" panose="020B0609020204030204" pitchFamily="49" charset="0"/>
            </a:endParaRPr>
          </a:p>
          <a:p>
            <a:r>
              <a:rPr lang="en-US" altLang="en-US" sz="1200" dirty="0">
                <a:latin typeface="Consolas" panose="020B0609020204030204" pitchFamily="49" charset="0"/>
              </a:rPr>
              <a:t>#</a:t>
            </a:r>
            <a:r>
              <a:rPr lang="en-US" altLang="en-US" sz="1200" dirty="0" err="1">
                <a:latin typeface="Consolas" panose="020B0609020204030204" pitchFamily="49" charset="0"/>
              </a:rPr>
              <a:t>endif</a:t>
            </a:r>
            <a:endParaRPr lang="en-US" altLang="en-US" sz="1200" dirty="0">
              <a:latin typeface="Consolas" panose="020B0609020204030204" pitchFamily="49" charset="0"/>
            </a:endParaRPr>
          </a:p>
        </p:txBody>
      </p:sp>
    </p:spTree>
    <p:extLst>
      <p:ext uri="{BB962C8B-B14F-4D97-AF65-F5344CB8AC3E}">
        <p14:creationId xmlns:p14="http://schemas.microsoft.com/office/powerpoint/2010/main" val="8458364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8" name="Rectangle 2"/>
          <p:cNvSpPr>
            <a:spLocks noGrp="1" noChangeArrowheads="1"/>
          </p:cNvSpPr>
          <p:nvPr>
            <p:ph type="title"/>
          </p:nvPr>
        </p:nvSpPr>
        <p:spPr>
          <a:xfrm>
            <a:off x="948776" y="359540"/>
            <a:ext cx="7707862" cy="755931"/>
          </a:xfrm>
        </p:spPr>
        <p:txBody>
          <a:bodyPr/>
          <a:lstStyle/>
          <a:p>
            <a:r>
              <a:rPr lang="en-US" altLang="en-US" dirty="0"/>
              <a:t>arraystack.cpp</a:t>
            </a:r>
            <a:br>
              <a:rPr lang="en-US" altLang="en-US" dirty="0"/>
            </a:br>
            <a:r>
              <a:rPr lang="en-US" altLang="en-US" dirty="0"/>
              <a:t>(part 1)</a:t>
            </a:r>
          </a:p>
        </p:txBody>
      </p:sp>
      <p:sp>
        <p:nvSpPr>
          <p:cNvPr id="531459" name="Rectangle 3"/>
          <p:cNvSpPr>
            <a:spLocks noGrp="1" noChangeArrowheads="1"/>
          </p:cNvSpPr>
          <p:nvPr>
            <p:ph type="body" idx="10"/>
          </p:nvPr>
        </p:nvSpPr>
        <p:spPr>
          <a:xfrm>
            <a:off x="3268006" y="405369"/>
            <a:ext cx="7700963" cy="3759200"/>
          </a:xfrm>
        </p:spPr>
        <p:txBody>
          <a:bodyPr>
            <a:noAutofit/>
          </a:bodyPr>
          <a:lstStyle/>
          <a:p>
            <a:r>
              <a:rPr lang="en-US" altLang="en-US" sz="1200" dirty="0">
                <a:latin typeface="Consolas" panose="020B0609020204030204" pitchFamily="49" charset="0"/>
              </a:rPr>
              <a:t>#include "</a:t>
            </a:r>
            <a:r>
              <a:rPr lang="en-US" altLang="en-US" sz="1200" dirty="0" err="1">
                <a:latin typeface="Consolas" panose="020B0609020204030204" pitchFamily="49" charset="0"/>
              </a:rPr>
              <a:t>arraystack.h</a:t>
            </a:r>
            <a:r>
              <a:rPr lang="en-US" altLang="en-US" sz="1200" dirty="0">
                <a:latin typeface="Consolas" panose="020B0609020204030204" pitchFamily="49" charset="0"/>
              </a:rPr>
              <a:t>"</a:t>
            </a:r>
          </a:p>
          <a:p>
            <a:endParaRPr lang="en-US" altLang="en-US" sz="1200" dirty="0">
              <a:latin typeface="Consolas" panose="020B0609020204030204" pitchFamily="49" charset="0"/>
            </a:endParaRPr>
          </a:p>
          <a:p>
            <a:r>
              <a:rPr lang="en-US" altLang="en-US" sz="1200" dirty="0" err="1">
                <a:latin typeface="Consolas" panose="020B0609020204030204" pitchFamily="49" charset="0"/>
              </a:rPr>
              <a:t>ArrayStack</a:t>
            </a:r>
            <a:r>
              <a:rPr lang="en-US" altLang="en-US" sz="1200" dirty="0">
                <a:latin typeface="Consolas" panose="020B0609020204030204" pitchFamily="49" charset="0"/>
              </a:rPr>
              <a:t>::</a:t>
            </a:r>
            <a:r>
              <a:rPr lang="en-US" altLang="en-US" sz="1200" dirty="0" err="1">
                <a:latin typeface="Consolas" panose="020B0609020204030204" pitchFamily="49" charset="0"/>
              </a:rPr>
              <a:t>ArrayStack</a:t>
            </a:r>
            <a:r>
              <a:rPr lang="en-US" altLang="en-US" sz="1200" dirty="0">
                <a:latin typeface="Consolas" panose="020B0609020204030204" pitchFamily="49" charset="0"/>
              </a:rPr>
              <a:t>() {</a:t>
            </a:r>
          </a:p>
          <a:p>
            <a:r>
              <a:rPr lang="en-US" altLang="en-US" sz="1200" dirty="0">
                <a:latin typeface="Consolas" panose="020B0609020204030204" pitchFamily="49" charset="0"/>
              </a:rPr>
              <a:t>    _elements = new </a:t>
            </a:r>
            <a:r>
              <a:rPr lang="en-US" altLang="en-US" sz="1200" dirty="0" err="1">
                <a:latin typeface="Consolas" panose="020B0609020204030204" pitchFamily="49" charset="0"/>
              </a:rPr>
              <a:t>int</a:t>
            </a:r>
            <a:r>
              <a:rPr lang="en-US" altLang="en-US" sz="1200" dirty="0">
                <a:latin typeface="Consolas" panose="020B0609020204030204" pitchFamily="49" charset="0"/>
              </a:rPr>
              <a:t>[10];</a:t>
            </a:r>
          </a:p>
          <a:p>
            <a:r>
              <a:rPr lang="en-US" altLang="en-US" sz="1200" dirty="0">
                <a:latin typeface="Consolas" panose="020B0609020204030204" pitchFamily="49" charset="0"/>
              </a:rPr>
              <a:t>    _capacity = 10;</a:t>
            </a:r>
          </a:p>
          <a:p>
            <a:r>
              <a:rPr lang="en-US" altLang="en-US" sz="1200" dirty="0">
                <a:latin typeface="Consolas" panose="020B0609020204030204" pitchFamily="49" charset="0"/>
              </a:rPr>
              <a:t>    _size = 0;</a:t>
            </a:r>
          </a:p>
          <a:p>
            <a:r>
              <a:rPr lang="en-US" altLang="en-US" sz="1200" dirty="0">
                <a:latin typeface="Consolas" panose="020B0609020204030204" pitchFamily="49" charset="0"/>
              </a:rPr>
              <a:t>}</a:t>
            </a:r>
          </a:p>
          <a:p>
            <a:endParaRPr lang="en-US" altLang="en-US" sz="1200" dirty="0">
              <a:latin typeface="Consolas" panose="020B0609020204030204" pitchFamily="49" charset="0"/>
            </a:endParaRPr>
          </a:p>
          <a:p>
            <a:r>
              <a:rPr lang="en-US" altLang="en-US" sz="1200" dirty="0" err="1">
                <a:latin typeface="Consolas" panose="020B0609020204030204" pitchFamily="49" charset="0"/>
              </a:rPr>
              <a:t>ArrayStack</a:t>
            </a:r>
            <a:r>
              <a:rPr lang="en-US" altLang="en-US" sz="1200" dirty="0">
                <a:latin typeface="Consolas" panose="020B0609020204030204" pitchFamily="49" charset="0"/>
              </a:rPr>
              <a:t>::~</a:t>
            </a:r>
            <a:r>
              <a:rPr lang="en-US" altLang="en-US" sz="1200" dirty="0" err="1">
                <a:latin typeface="Consolas" panose="020B0609020204030204" pitchFamily="49" charset="0"/>
              </a:rPr>
              <a:t>ArrayStack</a:t>
            </a:r>
            <a:r>
              <a:rPr lang="en-US" altLang="en-US" sz="1200" dirty="0">
                <a:latin typeface="Consolas" panose="020B0609020204030204" pitchFamily="49" charset="0"/>
              </a:rPr>
              <a:t>() {</a:t>
            </a:r>
          </a:p>
          <a:p>
            <a:r>
              <a:rPr lang="en-US" altLang="en-US" sz="1200" dirty="0">
                <a:latin typeface="Consolas" panose="020B0609020204030204" pitchFamily="49" charset="0"/>
              </a:rPr>
              <a:t>    delete[] _elements;</a:t>
            </a:r>
          </a:p>
          <a:p>
            <a:r>
              <a:rPr lang="en-US" altLang="en-US" sz="1200" dirty="0">
                <a:latin typeface="Consolas" panose="020B0609020204030204" pitchFamily="49" charset="0"/>
              </a:rPr>
              <a:t>}</a:t>
            </a:r>
          </a:p>
          <a:p>
            <a:endParaRPr lang="en-US" altLang="en-US" sz="1200" dirty="0">
              <a:latin typeface="Consolas" panose="020B0609020204030204" pitchFamily="49" charset="0"/>
            </a:endParaRPr>
          </a:p>
          <a:p>
            <a:r>
              <a:rPr lang="en-US" altLang="en-US" sz="1200" dirty="0">
                <a:latin typeface="Consolas" panose="020B0609020204030204" pitchFamily="49" charset="0"/>
              </a:rPr>
              <a:t>bool </a:t>
            </a:r>
            <a:r>
              <a:rPr lang="en-US" altLang="en-US" sz="1200" dirty="0" err="1">
                <a:latin typeface="Consolas" panose="020B0609020204030204" pitchFamily="49" charset="0"/>
              </a:rPr>
              <a:t>ArrayStack</a:t>
            </a:r>
            <a:r>
              <a:rPr lang="en-US" altLang="en-US" sz="1200" dirty="0">
                <a:latin typeface="Consolas" panose="020B0609020204030204" pitchFamily="49" charset="0"/>
              </a:rPr>
              <a:t>::</a:t>
            </a:r>
            <a:r>
              <a:rPr lang="en-US" altLang="en-US" sz="1200" dirty="0" err="1">
                <a:latin typeface="Consolas" panose="020B0609020204030204" pitchFamily="49" charset="0"/>
              </a:rPr>
              <a:t>isEmpty</a:t>
            </a:r>
            <a:r>
              <a:rPr lang="en-US" altLang="en-US" sz="1200" dirty="0">
                <a:latin typeface="Consolas" panose="020B0609020204030204" pitchFamily="49" charset="0"/>
              </a:rPr>
              <a:t>() </a:t>
            </a:r>
            <a:r>
              <a:rPr lang="en-US" altLang="en-US" sz="1200" dirty="0" err="1">
                <a:latin typeface="Consolas" panose="020B0609020204030204" pitchFamily="49" charset="0"/>
              </a:rPr>
              <a:t>const</a:t>
            </a:r>
            <a:r>
              <a:rPr lang="en-US" altLang="en-US" sz="1200" dirty="0">
                <a:latin typeface="Consolas" panose="020B0609020204030204" pitchFamily="49" charset="0"/>
              </a:rPr>
              <a:t> {</a:t>
            </a:r>
          </a:p>
          <a:p>
            <a:r>
              <a:rPr lang="en-US" altLang="en-US" sz="1200" dirty="0">
                <a:latin typeface="Consolas" panose="020B0609020204030204" pitchFamily="49" charset="0"/>
              </a:rPr>
              <a:t>    return _size == 0;</a:t>
            </a:r>
          </a:p>
          <a:p>
            <a:r>
              <a:rPr lang="en-US" altLang="en-US" sz="1200" dirty="0">
                <a:latin typeface="Consolas" panose="020B0609020204030204" pitchFamily="49" charset="0"/>
              </a:rPr>
              <a:t>}</a:t>
            </a:r>
          </a:p>
          <a:p>
            <a:endParaRPr lang="en-US" altLang="en-US" sz="1200" dirty="0">
              <a:latin typeface="Consolas" panose="020B0609020204030204" pitchFamily="49" charset="0"/>
            </a:endParaRPr>
          </a:p>
          <a:p>
            <a:r>
              <a:rPr lang="en-US" altLang="en-US" sz="1200" dirty="0">
                <a:latin typeface="Consolas" panose="020B0609020204030204" pitchFamily="49" charset="0"/>
              </a:rPr>
              <a:t>void </a:t>
            </a:r>
            <a:r>
              <a:rPr lang="en-US" altLang="en-US" sz="1200" dirty="0" err="1">
                <a:latin typeface="Consolas" panose="020B0609020204030204" pitchFamily="49" charset="0"/>
              </a:rPr>
              <a:t>ArrayStack</a:t>
            </a:r>
            <a:r>
              <a:rPr lang="en-US" altLang="en-US" sz="1200" dirty="0">
                <a:latin typeface="Consolas" panose="020B0609020204030204" pitchFamily="49" charset="0"/>
              </a:rPr>
              <a:t>::push(</a:t>
            </a:r>
            <a:r>
              <a:rPr lang="en-US" altLang="en-US" sz="1200" dirty="0" err="1">
                <a:latin typeface="Consolas" panose="020B0609020204030204" pitchFamily="49" charset="0"/>
              </a:rPr>
              <a:t>int</a:t>
            </a:r>
            <a:r>
              <a:rPr lang="en-US" altLang="en-US" sz="1200" dirty="0">
                <a:latin typeface="Consolas" panose="020B0609020204030204" pitchFamily="49" charset="0"/>
              </a:rPr>
              <a:t> n) {</a:t>
            </a:r>
          </a:p>
          <a:p>
            <a:r>
              <a:rPr lang="en-US" altLang="en-US" sz="1200" dirty="0">
                <a:latin typeface="Consolas" panose="020B0609020204030204" pitchFamily="49" charset="0"/>
              </a:rPr>
              <a:t>    _elements[_size] = n;</a:t>
            </a:r>
          </a:p>
          <a:p>
            <a:r>
              <a:rPr lang="en-US" altLang="en-US" sz="1200" dirty="0">
                <a:latin typeface="Consolas" panose="020B0609020204030204" pitchFamily="49" charset="0"/>
              </a:rPr>
              <a:t>    _size++;</a:t>
            </a:r>
          </a:p>
          <a:p>
            <a:r>
              <a:rPr lang="en-US" altLang="en-US" sz="1200" dirty="0">
                <a:latin typeface="Consolas" panose="020B0609020204030204" pitchFamily="49" charset="0"/>
              </a:rPr>
              <a:t>}</a:t>
            </a:r>
          </a:p>
        </p:txBody>
      </p:sp>
    </p:spTree>
    <p:extLst>
      <p:ext uri="{BB962C8B-B14F-4D97-AF65-F5344CB8AC3E}">
        <p14:creationId xmlns:p14="http://schemas.microsoft.com/office/powerpoint/2010/main" val="2960635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6" name="Rectangle 2"/>
          <p:cNvSpPr>
            <a:spLocks noGrp="1" noChangeArrowheads="1"/>
          </p:cNvSpPr>
          <p:nvPr>
            <p:ph type="title"/>
          </p:nvPr>
        </p:nvSpPr>
        <p:spPr/>
        <p:txBody>
          <a:bodyPr/>
          <a:lstStyle/>
          <a:p>
            <a:r>
              <a:rPr lang="en-US" altLang="en-US" dirty="0"/>
              <a:t>arraystack.cpp (part 2)</a:t>
            </a:r>
          </a:p>
        </p:txBody>
      </p:sp>
      <p:sp>
        <p:nvSpPr>
          <p:cNvPr id="533507" name="Rectangle 3"/>
          <p:cNvSpPr>
            <a:spLocks noGrp="1" noChangeArrowheads="1"/>
          </p:cNvSpPr>
          <p:nvPr>
            <p:ph type="body" idx="10"/>
          </p:nvPr>
        </p:nvSpPr>
        <p:spPr>
          <a:xfrm>
            <a:off x="955675" y="908050"/>
            <a:ext cx="7700963" cy="3759200"/>
          </a:xfrm>
        </p:spPr>
        <p:txBody>
          <a:bodyPr>
            <a:normAutofit fontScale="85000" lnSpcReduction="20000"/>
          </a:bodyPr>
          <a:lstStyle/>
          <a:p>
            <a:r>
              <a:rPr lang="en-US" altLang="en-US" dirty="0" err="1">
                <a:latin typeface="Consolas" panose="020B0609020204030204" pitchFamily="49" charset="0"/>
              </a:rPr>
              <a:t>int</a:t>
            </a:r>
            <a:r>
              <a:rPr lang="en-US" altLang="en-US" dirty="0">
                <a:latin typeface="Consolas" panose="020B0609020204030204" pitchFamily="49" charset="0"/>
              </a:rPr>
              <a:t> </a:t>
            </a:r>
            <a:r>
              <a:rPr lang="en-US" altLang="en-US" dirty="0" err="1">
                <a:latin typeface="Consolas" panose="020B0609020204030204" pitchFamily="49" charset="0"/>
              </a:rPr>
              <a:t>ArrayStack</a:t>
            </a:r>
            <a:r>
              <a:rPr lang="en-US" altLang="en-US" dirty="0">
                <a:latin typeface="Consolas" panose="020B0609020204030204" pitchFamily="49" charset="0"/>
              </a:rPr>
              <a:t>::pop() {</a:t>
            </a:r>
          </a:p>
          <a:p>
            <a:r>
              <a:rPr lang="en-US" altLang="en-US" dirty="0">
                <a:latin typeface="Consolas" panose="020B0609020204030204" pitchFamily="49" charset="0"/>
              </a:rPr>
              <a:t>    if (</a:t>
            </a:r>
            <a:r>
              <a:rPr lang="en-US" altLang="en-US" dirty="0" err="1">
                <a:latin typeface="Consolas" panose="020B0609020204030204" pitchFamily="49" charset="0"/>
              </a:rPr>
              <a:t>isEmpty</a:t>
            </a:r>
            <a:r>
              <a:rPr lang="en-US" altLang="en-US" dirty="0">
                <a:latin typeface="Consolas" panose="020B0609020204030204" pitchFamily="49" charset="0"/>
              </a:rPr>
              <a:t>()) {</a:t>
            </a:r>
          </a:p>
          <a:p>
            <a:r>
              <a:rPr lang="en-US" altLang="en-US" dirty="0">
                <a:latin typeface="Consolas" panose="020B0609020204030204" pitchFamily="49" charset="0"/>
              </a:rPr>
              <a:t>        throw "Can't pop from an empty stack!";</a:t>
            </a:r>
          </a:p>
          <a:p>
            <a:r>
              <a:rPr lang="en-US" altLang="en-US" dirty="0">
                <a:latin typeface="Consolas" panose="020B0609020204030204" pitchFamily="49" charset="0"/>
              </a:rPr>
              <a:t>    }</a:t>
            </a:r>
          </a:p>
          <a:p>
            <a:r>
              <a:rPr lang="en-US" altLang="en-US" dirty="0">
                <a:latin typeface="Consolas" panose="020B0609020204030204" pitchFamily="49" charset="0"/>
              </a:rPr>
              <a:t>    </a:t>
            </a:r>
            <a:r>
              <a:rPr lang="en-US" altLang="en-US" dirty="0" err="1">
                <a:latin typeface="Consolas" panose="020B0609020204030204" pitchFamily="49" charset="0"/>
              </a:rPr>
              <a:t>int</a:t>
            </a:r>
            <a:r>
              <a:rPr lang="en-US" altLang="en-US" dirty="0">
                <a:latin typeface="Consolas" panose="020B0609020204030204" pitchFamily="49" charset="0"/>
              </a:rPr>
              <a:t> result = _elements[_size - 1];</a:t>
            </a:r>
          </a:p>
          <a:p>
            <a:r>
              <a:rPr lang="en-US" altLang="en-US" dirty="0">
                <a:latin typeface="Consolas" panose="020B0609020204030204" pitchFamily="49" charset="0"/>
              </a:rPr>
              <a:t>    _elements[_size - 1] = 0;</a:t>
            </a:r>
          </a:p>
          <a:p>
            <a:r>
              <a:rPr lang="en-US" altLang="en-US" dirty="0">
                <a:latin typeface="Consolas" panose="020B0609020204030204" pitchFamily="49" charset="0"/>
              </a:rPr>
              <a:t>    _size--;</a:t>
            </a:r>
          </a:p>
          <a:p>
            <a:r>
              <a:rPr lang="en-US" altLang="en-US" dirty="0">
                <a:latin typeface="Consolas" panose="020B0609020204030204" pitchFamily="49" charset="0"/>
              </a:rPr>
              <a:t>    return result;</a:t>
            </a:r>
          </a:p>
          <a:p>
            <a:r>
              <a:rPr lang="en-US" altLang="en-US" dirty="0">
                <a:latin typeface="Consolas" panose="020B0609020204030204" pitchFamily="49" charset="0"/>
              </a:rPr>
              <a:t>}</a:t>
            </a:r>
          </a:p>
          <a:p>
            <a:endParaRPr lang="en-US" altLang="en-US" dirty="0">
              <a:latin typeface="Consolas" panose="020B0609020204030204" pitchFamily="49" charset="0"/>
            </a:endParaRPr>
          </a:p>
          <a:p>
            <a:r>
              <a:rPr lang="en-US" altLang="en-US" dirty="0" err="1">
                <a:latin typeface="Consolas" panose="020B0609020204030204" pitchFamily="49" charset="0"/>
              </a:rPr>
              <a:t>int</a:t>
            </a:r>
            <a:r>
              <a:rPr lang="en-US" altLang="en-US" dirty="0">
                <a:latin typeface="Consolas" panose="020B0609020204030204" pitchFamily="49" charset="0"/>
              </a:rPr>
              <a:t> </a:t>
            </a:r>
            <a:r>
              <a:rPr lang="en-US" altLang="en-US" dirty="0" err="1">
                <a:latin typeface="Consolas" panose="020B0609020204030204" pitchFamily="49" charset="0"/>
              </a:rPr>
              <a:t>ArrayStack</a:t>
            </a:r>
            <a:r>
              <a:rPr lang="en-US" altLang="en-US" dirty="0">
                <a:latin typeface="Consolas" panose="020B0609020204030204" pitchFamily="49" charset="0"/>
              </a:rPr>
              <a:t>::peek() </a:t>
            </a:r>
            <a:r>
              <a:rPr lang="en-US" altLang="en-US" dirty="0" err="1">
                <a:latin typeface="Consolas" panose="020B0609020204030204" pitchFamily="49" charset="0"/>
              </a:rPr>
              <a:t>const</a:t>
            </a:r>
            <a:r>
              <a:rPr lang="en-US" altLang="en-US" dirty="0">
                <a:latin typeface="Consolas" panose="020B0609020204030204" pitchFamily="49" charset="0"/>
              </a:rPr>
              <a:t> {</a:t>
            </a:r>
          </a:p>
          <a:p>
            <a:r>
              <a:rPr lang="en-US" altLang="en-US" dirty="0">
                <a:latin typeface="Consolas" panose="020B0609020204030204" pitchFamily="49" charset="0"/>
              </a:rPr>
              <a:t>    if (</a:t>
            </a:r>
            <a:r>
              <a:rPr lang="en-US" altLang="en-US" dirty="0" err="1">
                <a:latin typeface="Consolas" panose="020B0609020204030204" pitchFamily="49" charset="0"/>
              </a:rPr>
              <a:t>isEmpty</a:t>
            </a:r>
            <a:r>
              <a:rPr lang="en-US" altLang="en-US" dirty="0">
                <a:latin typeface="Consolas" panose="020B0609020204030204" pitchFamily="49" charset="0"/>
              </a:rPr>
              <a:t>()) {</a:t>
            </a:r>
          </a:p>
          <a:p>
            <a:r>
              <a:rPr lang="en-US" altLang="en-US" dirty="0">
                <a:latin typeface="Consolas" panose="020B0609020204030204" pitchFamily="49" charset="0"/>
              </a:rPr>
              <a:t>        throw "Can't peek from an empty stack!";</a:t>
            </a:r>
          </a:p>
          <a:p>
            <a:r>
              <a:rPr lang="en-US" altLang="en-US" dirty="0">
                <a:latin typeface="Consolas" panose="020B0609020204030204" pitchFamily="49" charset="0"/>
              </a:rPr>
              <a:t>    }</a:t>
            </a:r>
          </a:p>
          <a:p>
            <a:r>
              <a:rPr lang="en-US" altLang="en-US" dirty="0">
                <a:latin typeface="Consolas" panose="020B0609020204030204" pitchFamily="49" charset="0"/>
              </a:rPr>
              <a:t>    return _elements[_size - 1];</a:t>
            </a:r>
          </a:p>
          <a:p>
            <a:r>
              <a:rPr lang="en-US" altLang="en-US" dirty="0">
                <a:latin typeface="Consolas" panose="020B0609020204030204" pitchFamily="49" charset="0"/>
              </a:rPr>
              <a:t>}</a:t>
            </a:r>
          </a:p>
          <a:p>
            <a:endParaRPr lang="en-US" altLang="en-US" dirty="0"/>
          </a:p>
        </p:txBody>
      </p:sp>
    </p:spTree>
    <p:extLst>
      <p:ext uri="{BB962C8B-B14F-4D97-AF65-F5344CB8AC3E}">
        <p14:creationId xmlns:p14="http://schemas.microsoft.com/office/powerpoint/2010/main" val="4797858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6" name="Rectangle 2"/>
          <p:cNvSpPr>
            <a:spLocks noGrp="1" noChangeArrowheads="1"/>
          </p:cNvSpPr>
          <p:nvPr>
            <p:ph type="title"/>
          </p:nvPr>
        </p:nvSpPr>
        <p:spPr/>
        <p:txBody>
          <a:bodyPr/>
          <a:lstStyle/>
          <a:p>
            <a:r>
              <a:rPr lang="en-US" altLang="en-US"/>
              <a:t>Resize when out of space</a:t>
            </a:r>
          </a:p>
        </p:txBody>
      </p:sp>
      <p:sp>
        <p:nvSpPr>
          <p:cNvPr id="513027" name="Rectangle 3"/>
          <p:cNvSpPr>
            <a:spLocks noGrp="1" noChangeArrowheads="1"/>
          </p:cNvSpPr>
          <p:nvPr>
            <p:ph type="body" idx="10"/>
          </p:nvPr>
        </p:nvSpPr>
        <p:spPr>
          <a:xfrm>
            <a:off x="955675" y="908050"/>
            <a:ext cx="7700963" cy="3759200"/>
          </a:xfrm>
        </p:spPr>
        <p:txBody>
          <a:bodyPr>
            <a:normAutofit/>
          </a:bodyPr>
          <a:lstStyle/>
          <a:p>
            <a:r>
              <a:rPr lang="en-US" altLang="en-US" sz="1400" dirty="0">
                <a:latin typeface="Consolas" panose="020B0609020204030204" pitchFamily="49" charset="0"/>
                <a:cs typeface="Consolas" panose="020B0609020204030204" pitchFamily="49" charset="0"/>
              </a:rPr>
              <a:t>// grows array to twice the capacity if needed</a:t>
            </a:r>
          </a:p>
          <a:p>
            <a:r>
              <a:rPr lang="en-US" altLang="en-US" sz="1400" dirty="0">
                <a:latin typeface="Consolas" panose="020B0609020204030204" pitchFamily="49" charset="0"/>
                <a:cs typeface="Consolas" panose="020B0609020204030204" pitchFamily="49" charset="0"/>
              </a:rPr>
              <a:t>void </a:t>
            </a:r>
            <a:r>
              <a:rPr lang="en-US" altLang="en-US" sz="1400" dirty="0" err="1">
                <a:latin typeface="Consolas" panose="020B0609020204030204" pitchFamily="49" charset="0"/>
                <a:cs typeface="Consolas" panose="020B0609020204030204" pitchFamily="49" charset="0"/>
              </a:rPr>
              <a:t>ArrayStack</a:t>
            </a:r>
            <a:r>
              <a:rPr lang="en-US" altLang="en-US" sz="1400" dirty="0">
                <a:latin typeface="Consolas" panose="020B0609020204030204" pitchFamily="49" charset="0"/>
                <a:cs typeface="Consolas" panose="020B0609020204030204" pitchFamily="49" charset="0"/>
              </a:rPr>
              <a:t>::</a:t>
            </a:r>
            <a:r>
              <a:rPr lang="en-US" altLang="en-US" sz="1400" dirty="0" err="1">
                <a:latin typeface="Consolas" panose="020B0609020204030204" pitchFamily="49" charset="0"/>
                <a:cs typeface="Consolas" panose="020B0609020204030204" pitchFamily="49" charset="0"/>
              </a:rPr>
              <a:t>checkResize</a:t>
            </a:r>
            <a:r>
              <a:rPr lang="en-US" altLang="en-US" sz="1400" dirty="0">
                <a:latin typeface="Consolas" panose="020B0609020204030204" pitchFamily="49" charset="0"/>
                <a:cs typeface="Consolas" panose="020B0609020204030204" pitchFamily="49" charset="0"/>
              </a:rPr>
              <a:t>() {</a:t>
            </a:r>
          </a:p>
          <a:p>
            <a:r>
              <a:rPr lang="en-US" altLang="en-US" sz="1400" dirty="0">
                <a:latin typeface="Consolas" panose="020B0609020204030204" pitchFamily="49" charset="0"/>
                <a:cs typeface="Consolas" panose="020B0609020204030204" pitchFamily="49" charset="0"/>
              </a:rPr>
              <a:t>    if (_size == _capacity) {</a:t>
            </a:r>
          </a:p>
          <a:p>
            <a:r>
              <a:rPr lang="en-US" altLang="en-US" sz="1400" dirty="0">
                <a:latin typeface="Consolas" panose="020B0609020204030204" pitchFamily="49" charset="0"/>
                <a:cs typeface="Consolas" panose="020B0609020204030204" pitchFamily="49" charset="0"/>
              </a:rPr>
              <a:t>        // create bigger array and copy data over</a:t>
            </a:r>
          </a:p>
          <a:p>
            <a:r>
              <a:rPr lang="en-US" altLang="en-US" sz="1400" dirty="0">
                <a:latin typeface="Consolas" panose="020B0609020204030204" pitchFamily="49" charset="0"/>
                <a:cs typeface="Consolas" panose="020B0609020204030204" pitchFamily="49" charset="0"/>
              </a:rPr>
              <a:t>        int* bigger = new int[2 * _capacity]();</a:t>
            </a:r>
          </a:p>
          <a:p>
            <a:r>
              <a:rPr lang="en-US" altLang="en-US" sz="1400" dirty="0">
                <a:latin typeface="Consolas" panose="020B0609020204030204" pitchFamily="49" charset="0"/>
                <a:cs typeface="Consolas" panose="020B0609020204030204" pitchFamily="49" charset="0"/>
              </a:rPr>
              <a:t>        for (int </a:t>
            </a:r>
            <a:r>
              <a:rPr lang="en-US" altLang="en-US" sz="1400" dirty="0" err="1">
                <a:latin typeface="Consolas" panose="020B0609020204030204" pitchFamily="49" charset="0"/>
                <a:cs typeface="Consolas" panose="020B0609020204030204" pitchFamily="49" charset="0"/>
              </a:rPr>
              <a:t>i</a:t>
            </a:r>
            <a:r>
              <a:rPr lang="en-US" altLang="en-US" sz="1400" dirty="0">
                <a:latin typeface="Consolas" panose="020B0609020204030204" pitchFamily="49" charset="0"/>
                <a:cs typeface="Consolas" panose="020B0609020204030204" pitchFamily="49" charset="0"/>
              </a:rPr>
              <a:t> = 0; </a:t>
            </a:r>
            <a:r>
              <a:rPr lang="en-US" altLang="en-US" sz="1400" dirty="0" err="1">
                <a:latin typeface="Consolas" panose="020B0609020204030204" pitchFamily="49" charset="0"/>
                <a:cs typeface="Consolas" panose="020B0609020204030204" pitchFamily="49" charset="0"/>
              </a:rPr>
              <a:t>i</a:t>
            </a:r>
            <a:r>
              <a:rPr lang="en-US" altLang="en-US" sz="1400" dirty="0">
                <a:latin typeface="Consolas" panose="020B0609020204030204" pitchFamily="49" charset="0"/>
                <a:cs typeface="Consolas" panose="020B0609020204030204" pitchFamily="49" charset="0"/>
              </a:rPr>
              <a:t> &lt; _capacity; </a:t>
            </a:r>
            <a:r>
              <a:rPr lang="en-US" altLang="en-US" sz="1400" dirty="0" err="1">
                <a:latin typeface="Consolas" panose="020B0609020204030204" pitchFamily="49" charset="0"/>
                <a:cs typeface="Consolas" panose="020B0609020204030204" pitchFamily="49" charset="0"/>
              </a:rPr>
              <a:t>i</a:t>
            </a:r>
            <a:r>
              <a:rPr lang="en-US" altLang="en-US" sz="1400" dirty="0">
                <a:latin typeface="Consolas" panose="020B0609020204030204" pitchFamily="49" charset="0"/>
                <a:cs typeface="Consolas" panose="020B0609020204030204" pitchFamily="49" charset="0"/>
              </a:rPr>
              <a:t>++) {</a:t>
            </a:r>
          </a:p>
          <a:p>
            <a:r>
              <a:rPr lang="en-US" altLang="en-US" sz="1400" dirty="0">
                <a:latin typeface="Consolas" panose="020B0609020204030204" pitchFamily="49" charset="0"/>
                <a:cs typeface="Consolas" panose="020B0609020204030204" pitchFamily="49" charset="0"/>
              </a:rPr>
              <a:t>            bigger[</a:t>
            </a:r>
            <a:r>
              <a:rPr lang="en-US" altLang="en-US" sz="1400" dirty="0" err="1">
                <a:latin typeface="Consolas" panose="020B0609020204030204" pitchFamily="49" charset="0"/>
                <a:cs typeface="Consolas" panose="020B0609020204030204" pitchFamily="49" charset="0"/>
              </a:rPr>
              <a:t>i</a:t>
            </a:r>
            <a:r>
              <a:rPr lang="en-US" altLang="en-US" sz="1400" dirty="0">
                <a:latin typeface="Consolas" panose="020B0609020204030204" pitchFamily="49" charset="0"/>
                <a:cs typeface="Consolas" panose="020B0609020204030204" pitchFamily="49" charset="0"/>
              </a:rPr>
              <a:t>] = _elements[</a:t>
            </a:r>
            <a:r>
              <a:rPr lang="en-US" altLang="en-US" sz="1400" dirty="0" err="1">
                <a:latin typeface="Consolas" panose="020B0609020204030204" pitchFamily="49" charset="0"/>
                <a:cs typeface="Consolas" panose="020B0609020204030204" pitchFamily="49" charset="0"/>
              </a:rPr>
              <a:t>i</a:t>
            </a:r>
            <a:r>
              <a:rPr lang="en-US" altLang="en-US" sz="1400" dirty="0">
                <a:latin typeface="Consolas" panose="020B0609020204030204" pitchFamily="49" charset="0"/>
                <a:cs typeface="Consolas" panose="020B0609020204030204" pitchFamily="49" charset="0"/>
              </a:rPr>
              <a:t>];</a:t>
            </a:r>
          </a:p>
          <a:p>
            <a:r>
              <a:rPr lang="en-US" altLang="en-US" sz="1400" dirty="0">
                <a:latin typeface="Consolas" panose="020B0609020204030204" pitchFamily="49" charset="0"/>
                <a:cs typeface="Consolas" panose="020B0609020204030204" pitchFamily="49" charset="0"/>
              </a:rPr>
              <a:t>        }</a:t>
            </a:r>
          </a:p>
          <a:p>
            <a:r>
              <a:rPr lang="en-US" altLang="en-US" sz="1400" dirty="0">
                <a:latin typeface="Consolas" panose="020B0609020204030204" pitchFamily="49" charset="0"/>
                <a:cs typeface="Consolas" panose="020B0609020204030204" pitchFamily="49" charset="0"/>
              </a:rPr>
              <a:t>        delete[] _elements;</a:t>
            </a:r>
          </a:p>
          <a:p>
            <a:r>
              <a:rPr lang="en-US" altLang="en-US" sz="1400" dirty="0">
                <a:latin typeface="Consolas" panose="020B0609020204030204" pitchFamily="49" charset="0"/>
                <a:cs typeface="Consolas" panose="020B0609020204030204" pitchFamily="49" charset="0"/>
              </a:rPr>
              <a:t>        _elements = bigger;</a:t>
            </a:r>
          </a:p>
          <a:p>
            <a:r>
              <a:rPr lang="en-US" altLang="en-US" sz="1400" dirty="0">
                <a:latin typeface="Consolas" panose="020B0609020204030204" pitchFamily="49" charset="0"/>
                <a:cs typeface="Consolas" panose="020B0609020204030204" pitchFamily="49" charset="0"/>
              </a:rPr>
              <a:t>        _capacity *= 2;</a:t>
            </a:r>
          </a:p>
          <a:p>
            <a:r>
              <a:rPr lang="en-US" altLang="en-US" sz="1400" dirty="0">
                <a:latin typeface="Consolas" panose="020B0609020204030204" pitchFamily="49" charset="0"/>
                <a:cs typeface="Consolas" panose="020B0609020204030204" pitchFamily="49" charset="0"/>
              </a:rPr>
              <a:t>    }</a:t>
            </a:r>
          </a:p>
          <a:p>
            <a:r>
              <a:rPr lang="en-US" altLang="en-US" sz="1400" dirty="0">
                <a:latin typeface="Consolas" panose="020B0609020204030204" pitchFamily="49" charset="0"/>
                <a:cs typeface="Consolas" panose="020B0609020204030204" pitchFamily="49" charset="0"/>
              </a:rPr>
              <a:t>}</a:t>
            </a:r>
          </a:p>
        </p:txBody>
      </p:sp>
      <p:graphicFrame>
        <p:nvGraphicFramePr>
          <p:cNvPr id="513028" name="Group 4"/>
          <p:cNvGraphicFramePr>
            <a:graphicFrameLocks noGrp="1"/>
          </p:cNvGraphicFramePr>
          <p:nvPr>
            <p:extLst>
              <p:ext uri="{D42A27DB-BD31-4B8C-83A1-F6EECF244321}">
                <p14:modId xmlns:p14="http://schemas.microsoft.com/office/powerpoint/2010/main" val="4202921397"/>
              </p:ext>
            </p:extLst>
          </p:nvPr>
        </p:nvGraphicFramePr>
        <p:xfrm>
          <a:off x="2237495" y="4244340"/>
          <a:ext cx="6735365" cy="845820"/>
        </p:xfrm>
        <a:graphic>
          <a:graphicData uri="http://schemas.openxmlformats.org/drawingml/2006/table">
            <a:tbl>
              <a:tblPr/>
              <a:tblGrid>
                <a:gridCol w="586979">
                  <a:extLst>
                    <a:ext uri="{9D8B030D-6E8A-4147-A177-3AD203B41FA5}">
                      <a16:colId xmlns:a16="http://schemas.microsoft.com/office/drawing/2014/main" val="702010738"/>
                    </a:ext>
                  </a:extLst>
                </a:gridCol>
                <a:gridCol w="327422">
                  <a:extLst>
                    <a:ext uri="{9D8B030D-6E8A-4147-A177-3AD203B41FA5}">
                      <a16:colId xmlns:a16="http://schemas.microsoft.com/office/drawing/2014/main" val="2496367477"/>
                    </a:ext>
                  </a:extLst>
                </a:gridCol>
                <a:gridCol w="295275">
                  <a:extLst>
                    <a:ext uri="{9D8B030D-6E8A-4147-A177-3AD203B41FA5}">
                      <a16:colId xmlns:a16="http://schemas.microsoft.com/office/drawing/2014/main" val="2813800630"/>
                    </a:ext>
                  </a:extLst>
                </a:gridCol>
                <a:gridCol w="241697">
                  <a:extLst>
                    <a:ext uri="{9D8B030D-6E8A-4147-A177-3AD203B41FA5}">
                      <a16:colId xmlns:a16="http://schemas.microsoft.com/office/drawing/2014/main" val="798726359"/>
                    </a:ext>
                  </a:extLst>
                </a:gridCol>
                <a:gridCol w="241697">
                  <a:extLst>
                    <a:ext uri="{9D8B030D-6E8A-4147-A177-3AD203B41FA5}">
                      <a16:colId xmlns:a16="http://schemas.microsoft.com/office/drawing/2014/main" val="3631699129"/>
                    </a:ext>
                  </a:extLst>
                </a:gridCol>
                <a:gridCol w="241697">
                  <a:extLst>
                    <a:ext uri="{9D8B030D-6E8A-4147-A177-3AD203B41FA5}">
                      <a16:colId xmlns:a16="http://schemas.microsoft.com/office/drawing/2014/main" val="4060522859"/>
                    </a:ext>
                  </a:extLst>
                </a:gridCol>
                <a:gridCol w="345281">
                  <a:extLst>
                    <a:ext uri="{9D8B030D-6E8A-4147-A177-3AD203B41FA5}">
                      <a16:colId xmlns:a16="http://schemas.microsoft.com/office/drawing/2014/main" val="1816850102"/>
                    </a:ext>
                  </a:extLst>
                </a:gridCol>
                <a:gridCol w="241697">
                  <a:extLst>
                    <a:ext uri="{9D8B030D-6E8A-4147-A177-3AD203B41FA5}">
                      <a16:colId xmlns:a16="http://schemas.microsoft.com/office/drawing/2014/main" val="1038334433"/>
                    </a:ext>
                  </a:extLst>
                </a:gridCol>
                <a:gridCol w="241697">
                  <a:extLst>
                    <a:ext uri="{9D8B030D-6E8A-4147-A177-3AD203B41FA5}">
                      <a16:colId xmlns:a16="http://schemas.microsoft.com/office/drawing/2014/main" val="2501457950"/>
                    </a:ext>
                  </a:extLst>
                </a:gridCol>
                <a:gridCol w="241697">
                  <a:extLst>
                    <a:ext uri="{9D8B030D-6E8A-4147-A177-3AD203B41FA5}">
                      <a16:colId xmlns:a16="http://schemas.microsoft.com/office/drawing/2014/main" val="3244394318"/>
                    </a:ext>
                  </a:extLst>
                </a:gridCol>
                <a:gridCol w="241697">
                  <a:extLst>
                    <a:ext uri="{9D8B030D-6E8A-4147-A177-3AD203B41FA5}">
                      <a16:colId xmlns:a16="http://schemas.microsoft.com/office/drawing/2014/main" val="4186613666"/>
                    </a:ext>
                  </a:extLst>
                </a:gridCol>
                <a:gridCol w="381000">
                  <a:extLst>
                    <a:ext uri="{9D8B030D-6E8A-4147-A177-3AD203B41FA5}">
                      <a16:colId xmlns:a16="http://schemas.microsoft.com/office/drawing/2014/main" val="1696418136"/>
                    </a:ext>
                  </a:extLst>
                </a:gridCol>
                <a:gridCol w="345281">
                  <a:extLst>
                    <a:ext uri="{9D8B030D-6E8A-4147-A177-3AD203B41FA5}">
                      <a16:colId xmlns:a16="http://schemas.microsoft.com/office/drawing/2014/main" val="3828148461"/>
                    </a:ext>
                  </a:extLst>
                </a:gridCol>
                <a:gridCol w="345281">
                  <a:extLst>
                    <a:ext uri="{9D8B030D-6E8A-4147-A177-3AD203B41FA5}">
                      <a16:colId xmlns:a16="http://schemas.microsoft.com/office/drawing/2014/main" val="1484102536"/>
                    </a:ext>
                  </a:extLst>
                </a:gridCol>
                <a:gridCol w="345281">
                  <a:extLst>
                    <a:ext uri="{9D8B030D-6E8A-4147-A177-3AD203B41FA5}">
                      <a16:colId xmlns:a16="http://schemas.microsoft.com/office/drawing/2014/main" val="4210060212"/>
                    </a:ext>
                  </a:extLst>
                </a:gridCol>
                <a:gridCol w="345281">
                  <a:extLst>
                    <a:ext uri="{9D8B030D-6E8A-4147-A177-3AD203B41FA5}">
                      <a16:colId xmlns:a16="http://schemas.microsoft.com/office/drawing/2014/main" val="593600990"/>
                    </a:ext>
                  </a:extLst>
                </a:gridCol>
                <a:gridCol w="345281">
                  <a:extLst>
                    <a:ext uri="{9D8B030D-6E8A-4147-A177-3AD203B41FA5}">
                      <a16:colId xmlns:a16="http://schemas.microsoft.com/office/drawing/2014/main" val="1856549437"/>
                    </a:ext>
                  </a:extLst>
                </a:gridCol>
                <a:gridCol w="345281">
                  <a:extLst>
                    <a:ext uri="{9D8B030D-6E8A-4147-A177-3AD203B41FA5}">
                      <a16:colId xmlns:a16="http://schemas.microsoft.com/office/drawing/2014/main" val="3300424755"/>
                    </a:ext>
                  </a:extLst>
                </a:gridCol>
                <a:gridCol w="345281">
                  <a:extLst>
                    <a:ext uri="{9D8B030D-6E8A-4147-A177-3AD203B41FA5}">
                      <a16:colId xmlns:a16="http://schemas.microsoft.com/office/drawing/2014/main" val="4143596523"/>
                    </a:ext>
                  </a:extLst>
                </a:gridCol>
                <a:gridCol w="345281">
                  <a:extLst>
                    <a:ext uri="{9D8B030D-6E8A-4147-A177-3AD203B41FA5}">
                      <a16:colId xmlns:a16="http://schemas.microsoft.com/office/drawing/2014/main" val="3247663155"/>
                    </a:ext>
                  </a:extLst>
                </a:gridCol>
                <a:gridCol w="345281">
                  <a:extLst>
                    <a:ext uri="{9D8B030D-6E8A-4147-A177-3AD203B41FA5}">
                      <a16:colId xmlns:a16="http://schemas.microsoft.com/office/drawing/2014/main" val="201975642"/>
                    </a:ext>
                  </a:extLst>
                </a:gridCol>
              </a:tblGrid>
              <a:tr h="274320">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index</a:t>
                      </a:r>
                    </a:p>
                  </a:txBody>
                  <a:tcPr marL="68580" marR="68580" marT="34290" marB="34290" horzOverflow="overflow">
                    <a:lnL w="28575" cap="flat" cmpd="sng" algn="ctr">
                      <a:solidFill>
                        <a:schemeClr val="tx1"/>
                      </a:solidFill>
                      <a:prstDash val="solid"/>
                      <a:miter lim="800000"/>
                      <a:headEnd type="none" w="med" len="med"/>
                      <a:tailEnd type="none" w="med" len="med"/>
                    </a:lnL>
                    <a:lnR>
                      <a:noFill/>
                    </a:lnR>
                    <a:lnT w="28575" cap="flat" cmpd="sng" algn="ctr">
                      <a:solidFill>
                        <a:schemeClr val="tx1"/>
                      </a:solidFill>
                      <a:prstDash val="solid"/>
                      <a:miter lim="800000"/>
                      <a:headEnd type="none" w="med" len="med"/>
                      <a:tailEnd type="none" w="med" len="med"/>
                    </a:lnT>
                    <a:lnB>
                      <a:noFill/>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0</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1</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2</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3</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4</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5</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6</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dirty="0">
                          <a:ln>
                            <a:noFill/>
                          </a:ln>
                          <a:solidFill>
                            <a:srgbClr val="B2B2B2"/>
                          </a:solidFill>
                          <a:effectLst/>
                          <a:latin typeface="Calibri" panose="020F0502020204030204" pitchFamily="34" charset="0"/>
                        </a:rPr>
                        <a:t>7</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8</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9</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10</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11</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12</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13</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14</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15</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16</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17</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18</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19</a:t>
                      </a:r>
                    </a:p>
                  </a:txBody>
                  <a:tcPr marL="68580" marR="68580" marT="34290" marB="34290" horzOverflow="overflow">
                    <a:lnL>
                      <a:noFill/>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2072512692"/>
                  </a:ext>
                </a:extLst>
              </a:tr>
              <a:tr h="274320">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chemeClr val="tx1"/>
                          </a:solidFill>
                          <a:effectLst/>
                          <a:latin typeface="Calibri" panose="020F0502020204030204" pitchFamily="34" charset="0"/>
                        </a:rPr>
                        <a:t>value</a:t>
                      </a:r>
                    </a:p>
                  </a:txBody>
                  <a:tcPr marL="68580" marR="68580" marT="34290" marB="34290"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a:noFill/>
                    </a:lnT>
                    <a:lnB>
                      <a:noFill/>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chemeClr val="tx1"/>
                          </a:solidFill>
                          <a:effectLst/>
                          <a:latin typeface="Calibri" panose="020F0502020204030204" pitchFamily="34" charset="0"/>
                        </a:rPr>
                        <a:t>3</a:t>
                      </a:r>
                    </a:p>
                  </a:txBody>
                  <a:tcPr marL="68580" marR="68580" marT="34290" marB="34290"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chemeClr val="tx1"/>
                          </a:solidFill>
                          <a:effectLst/>
                          <a:latin typeface="Calibri" panose="020F0502020204030204" pitchFamily="34" charset="0"/>
                        </a:rPr>
                        <a:t>8</a:t>
                      </a:r>
                    </a:p>
                  </a:txBody>
                  <a:tcPr marL="68580" marR="68580" marT="34290" marB="34290"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chemeClr val="tx1"/>
                          </a:solidFill>
                          <a:effectLst/>
                          <a:latin typeface="Calibri" panose="020F0502020204030204" pitchFamily="34" charset="0"/>
                        </a:rPr>
                        <a:t>9</a:t>
                      </a:r>
                    </a:p>
                  </a:txBody>
                  <a:tcPr marL="68580" marR="68580" marT="34290" marB="34290"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chemeClr val="tx1"/>
                          </a:solidFill>
                          <a:effectLst/>
                          <a:latin typeface="Calibri" panose="020F0502020204030204" pitchFamily="34" charset="0"/>
                        </a:rPr>
                        <a:t>7</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chemeClr val="tx1"/>
                          </a:solidFill>
                          <a:effectLst/>
                          <a:latin typeface="Calibri" panose="020F0502020204030204" pitchFamily="34" charset="0"/>
                        </a:rPr>
                        <a:t>5</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chemeClr val="tx1"/>
                          </a:solidFill>
                          <a:effectLst/>
                          <a:latin typeface="Calibri" panose="020F0502020204030204" pitchFamily="34" charset="0"/>
                        </a:rPr>
                        <a:t>12</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chemeClr val="tx1"/>
                          </a:solidFill>
                          <a:effectLst/>
                          <a:latin typeface="Calibri" panose="020F0502020204030204" pitchFamily="34" charset="0"/>
                        </a:rPr>
                        <a:t>4</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chemeClr val="tx1"/>
                          </a:solidFill>
                          <a:effectLst/>
                          <a:latin typeface="Calibri" panose="020F0502020204030204" pitchFamily="34" charset="0"/>
                        </a:rPr>
                        <a:t>8</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chemeClr val="tx1"/>
                          </a:solidFill>
                          <a:effectLst/>
                          <a:latin typeface="Calibri" panose="020F0502020204030204" pitchFamily="34" charset="0"/>
                        </a:rPr>
                        <a:t>1</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chemeClr val="tx1"/>
                          </a:solidFill>
                          <a:effectLst/>
                          <a:latin typeface="Calibri" panose="020F0502020204030204" pitchFamily="34" charset="0"/>
                        </a:rPr>
                        <a:t>6</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1" i="0" u="none" strike="noStrike" cap="none" normalizeH="0" baseline="0">
                          <a:ln>
                            <a:noFill/>
                          </a:ln>
                          <a:solidFill>
                            <a:schemeClr val="accent2"/>
                          </a:solidFill>
                          <a:effectLst/>
                          <a:latin typeface="Calibri" panose="020F0502020204030204" pitchFamily="34" charset="0"/>
                        </a:rPr>
                        <a:t>75</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rgbClr val="B2B2B2"/>
                          </a:solidFill>
                          <a:effectLst/>
                          <a:latin typeface="Calibri" panose="020F0502020204030204" pitchFamily="34" charset="0"/>
                        </a:rPr>
                        <a:t>0</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rgbClr val="B2B2B2"/>
                          </a:solidFill>
                          <a:effectLst/>
                          <a:latin typeface="Calibri" panose="020F0502020204030204" pitchFamily="34" charset="0"/>
                        </a:rPr>
                        <a:t>0</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rgbClr val="B2B2B2"/>
                          </a:solidFill>
                          <a:effectLst/>
                          <a:latin typeface="Calibri" panose="020F0502020204030204" pitchFamily="34" charset="0"/>
                        </a:rPr>
                        <a:t>0</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rgbClr val="B2B2B2"/>
                          </a:solidFill>
                          <a:effectLst/>
                          <a:latin typeface="Calibri" panose="020F0502020204030204" pitchFamily="34" charset="0"/>
                        </a:rPr>
                        <a:t>0</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rgbClr val="B2B2B2"/>
                          </a:solidFill>
                          <a:effectLst/>
                          <a:latin typeface="Calibri" panose="020F0502020204030204" pitchFamily="34" charset="0"/>
                        </a:rPr>
                        <a:t>0</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rgbClr val="B2B2B2"/>
                          </a:solidFill>
                          <a:effectLst/>
                          <a:latin typeface="Calibri" panose="020F0502020204030204" pitchFamily="34" charset="0"/>
                        </a:rPr>
                        <a:t>0</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rgbClr val="B2B2B2"/>
                          </a:solidFill>
                          <a:effectLst/>
                          <a:latin typeface="Calibri" panose="020F0502020204030204" pitchFamily="34" charset="0"/>
                        </a:rPr>
                        <a:t>0</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rgbClr val="B2B2B2"/>
                          </a:solidFill>
                          <a:effectLst/>
                          <a:latin typeface="Calibri" panose="020F0502020204030204" pitchFamily="34" charset="0"/>
                        </a:rPr>
                        <a:t>0</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rgbClr val="B2B2B2"/>
                          </a:solidFill>
                          <a:effectLst/>
                          <a:latin typeface="Calibri" panose="020F0502020204030204" pitchFamily="34" charset="0"/>
                        </a:rPr>
                        <a:t>0</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370272743"/>
                  </a:ext>
                </a:extLst>
              </a:tr>
              <a:tr h="274320">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chemeClr val="tx1"/>
                          </a:solidFill>
                          <a:effectLst/>
                          <a:latin typeface="Calibri" panose="020F0502020204030204" pitchFamily="34" charset="0"/>
                        </a:rPr>
                        <a:t>size</a:t>
                      </a:r>
                    </a:p>
                  </a:txBody>
                  <a:tcPr marL="68580" marR="68580" marT="34290" marB="34290" horzOverflow="overflow">
                    <a:lnL w="28575" cap="flat" cmpd="sng" algn="ctr">
                      <a:solidFill>
                        <a:schemeClr val="tx1"/>
                      </a:solidFill>
                      <a:prstDash val="solid"/>
                      <a:miter lim="800000"/>
                      <a:headEnd type="none" w="med" len="med"/>
                      <a:tailEnd type="none" w="med" len="med"/>
                    </a:lnL>
                    <a:lnR>
                      <a:noFill/>
                    </a:lnR>
                    <a:ln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1" i="0" u="none" strike="noStrike" cap="none" normalizeH="0" baseline="0">
                          <a:ln>
                            <a:noFill/>
                          </a:ln>
                          <a:solidFill>
                            <a:schemeClr val="accent2"/>
                          </a:solidFill>
                          <a:effectLst/>
                          <a:latin typeface="Calibri" panose="020F0502020204030204" pitchFamily="34" charset="0"/>
                        </a:rPr>
                        <a:t>11</a:t>
                      </a: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gridSpan="4">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chemeClr val="tx1"/>
                          </a:solidFill>
                          <a:effectLst/>
                          <a:latin typeface="Calibri" panose="020F0502020204030204" pitchFamily="34" charset="0"/>
                        </a:rPr>
                        <a:t>capacity</a:t>
                      </a: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1" i="0" u="none" strike="noStrike" cap="none" normalizeH="0" baseline="0">
                          <a:ln>
                            <a:noFill/>
                          </a:ln>
                          <a:solidFill>
                            <a:schemeClr val="accent2"/>
                          </a:solidFill>
                          <a:effectLst/>
                          <a:latin typeface="Calibri" panose="020F0502020204030204" pitchFamily="34" charset="0"/>
                        </a:rPr>
                        <a:t>20</a:t>
                      </a: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a:ln>
                          <a:noFill/>
                        </a:ln>
                        <a:solidFill>
                          <a:schemeClr val="tx1"/>
                        </a:solidFill>
                        <a:effectLst/>
                        <a:latin typeface="Calibri" panose="020F0502020204030204" pitchFamily="34" charset="0"/>
                      </a:endParaRP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a:ln>
                          <a:noFill/>
                        </a:ln>
                        <a:solidFill>
                          <a:schemeClr val="tx1"/>
                        </a:solidFill>
                        <a:effectLst/>
                        <a:latin typeface="Calibri" panose="020F0502020204030204" pitchFamily="34" charset="0"/>
                      </a:endParaRP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a:ln>
                          <a:noFill/>
                        </a:ln>
                        <a:solidFill>
                          <a:schemeClr val="tx1"/>
                        </a:solidFill>
                        <a:effectLst/>
                        <a:latin typeface="Calibri" panose="020F0502020204030204" pitchFamily="34" charset="0"/>
                      </a:endParaRP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a:ln>
                          <a:noFill/>
                        </a:ln>
                        <a:solidFill>
                          <a:schemeClr val="tx1"/>
                        </a:solidFill>
                        <a:effectLst/>
                        <a:latin typeface="Calibri" panose="020F0502020204030204" pitchFamily="34" charset="0"/>
                      </a:endParaRP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a:ln>
                          <a:noFill/>
                        </a:ln>
                        <a:solidFill>
                          <a:schemeClr val="tx1"/>
                        </a:solidFill>
                        <a:effectLst/>
                        <a:latin typeface="Calibri" panose="020F0502020204030204" pitchFamily="34" charset="0"/>
                      </a:endParaRP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a:ln>
                          <a:noFill/>
                        </a:ln>
                        <a:solidFill>
                          <a:schemeClr val="tx1"/>
                        </a:solidFill>
                        <a:effectLst/>
                        <a:latin typeface="Calibri" panose="020F0502020204030204" pitchFamily="34" charset="0"/>
                      </a:endParaRP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a:ln>
                          <a:noFill/>
                        </a:ln>
                        <a:solidFill>
                          <a:schemeClr val="tx1"/>
                        </a:solidFill>
                        <a:effectLst/>
                        <a:latin typeface="Calibri" panose="020F0502020204030204" pitchFamily="34" charset="0"/>
                      </a:endParaRP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a:ln>
                          <a:noFill/>
                        </a:ln>
                        <a:solidFill>
                          <a:schemeClr val="tx1"/>
                        </a:solidFill>
                        <a:effectLst/>
                        <a:latin typeface="Calibri" panose="020F0502020204030204" pitchFamily="34" charset="0"/>
                      </a:endParaRP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a:ln>
                          <a:noFill/>
                        </a:ln>
                        <a:solidFill>
                          <a:schemeClr val="tx1"/>
                        </a:solidFill>
                        <a:effectLst/>
                        <a:latin typeface="Calibri" panose="020F0502020204030204" pitchFamily="34" charset="0"/>
                      </a:endParaRP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a:ln>
                          <a:noFill/>
                        </a:ln>
                        <a:solidFill>
                          <a:schemeClr val="tx1"/>
                        </a:solidFill>
                        <a:effectLst/>
                        <a:latin typeface="Calibri" panose="020F0502020204030204" pitchFamily="34" charset="0"/>
                      </a:endParaRP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a:ln>
                          <a:noFill/>
                        </a:ln>
                        <a:solidFill>
                          <a:schemeClr val="tx1"/>
                        </a:solidFill>
                        <a:effectLst/>
                        <a:latin typeface="Calibri" panose="020F0502020204030204" pitchFamily="34" charset="0"/>
                      </a:endParaRP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a:ln>
                          <a:noFill/>
                        </a:ln>
                        <a:solidFill>
                          <a:schemeClr val="tx1"/>
                        </a:solidFill>
                        <a:effectLst/>
                        <a:latin typeface="Calibri" panose="020F0502020204030204" pitchFamily="34" charset="0"/>
                      </a:endParaRP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a:ln>
                          <a:noFill/>
                        </a:ln>
                        <a:solidFill>
                          <a:schemeClr val="tx1"/>
                        </a:solidFill>
                        <a:effectLst/>
                        <a:latin typeface="Calibri" panose="020F0502020204030204" pitchFamily="34" charset="0"/>
                      </a:endParaRP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Calibri" panose="020F0502020204030204" pitchFamily="34" charset="0"/>
                      </a:endParaRPr>
                    </a:p>
                  </a:txBody>
                  <a:tcPr marL="68580" marR="68580" marT="34290" marB="34290" horzOverflow="overflow">
                    <a:lnL>
                      <a:noFill/>
                    </a:lnL>
                    <a:lnR w="28575"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2777571666"/>
                  </a:ext>
                </a:extLst>
              </a:tr>
            </a:tbl>
          </a:graphicData>
        </a:graphic>
      </p:graphicFrame>
    </p:spTree>
    <p:extLst>
      <p:ext uri="{BB962C8B-B14F-4D97-AF65-F5344CB8AC3E}">
        <p14:creationId xmlns:p14="http://schemas.microsoft.com/office/powerpoint/2010/main" val="11651220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13028"/>
                                        </p:tgtEl>
                                        <p:attrNameLst>
                                          <p:attrName>style.visibility</p:attrName>
                                        </p:attrNameLst>
                                      </p:cBhvr>
                                      <p:to>
                                        <p:strVal val="visible"/>
                                      </p:to>
                                    </p:set>
                                    <p:animEffect transition="in" filter="fade">
                                      <p:cBhvr>
                                        <p:cTn id="7" dur="1000"/>
                                        <p:tgtEl>
                                          <p:spTgt spid="513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4" name="Rectangle 2"/>
          <p:cNvSpPr>
            <a:spLocks noGrp="1" noChangeArrowheads="1"/>
          </p:cNvSpPr>
          <p:nvPr>
            <p:ph type="title"/>
          </p:nvPr>
        </p:nvSpPr>
        <p:spPr/>
        <p:txBody>
          <a:bodyPr/>
          <a:lstStyle/>
          <a:p>
            <a:r>
              <a:rPr lang="en-US" altLang="en-US" dirty="0"/>
              <a:t>Overflow (extra) slides</a:t>
            </a:r>
          </a:p>
        </p:txBody>
      </p:sp>
      <p:sp>
        <p:nvSpPr>
          <p:cNvPr id="4" name="Text Placeholder 3"/>
          <p:cNvSpPr>
            <a:spLocks noGrp="1"/>
          </p:cNvSpPr>
          <p:nvPr>
            <p:ph type="body" sz="half" idx="2"/>
          </p:nvPr>
        </p:nvSpPr>
        <p:spPr/>
        <p:txBody>
          <a:bodyPr/>
          <a:lstStyle/>
          <a:p>
            <a:r>
              <a:rPr lang="en-US" dirty="0"/>
              <a:t>For the advanced and/or curious student</a:t>
            </a:r>
          </a:p>
        </p:txBody>
      </p:sp>
      <p:sp>
        <p:nvSpPr>
          <p:cNvPr id="5" name="Picture Placeholder 4"/>
          <p:cNvSpPr>
            <a:spLocks noGrp="1"/>
          </p:cNvSpPr>
          <p:nvPr>
            <p:ph type="pic" sz="quarter" idx="13"/>
          </p:nvPr>
        </p:nvSpPr>
        <p:spPr/>
      </p:sp>
    </p:spTree>
    <p:extLst>
      <p:ext uri="{BB962C8B-B14F-4D97-AF65-F5344CB8AC3E}">
        <p14:creationId xmlns:p14="http://schemas.microsoft.com/office/powerpoint/2010/main" val="12432387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8" name="Rectangle 2"/>
          <p:cNvSpPr>
            <a:spLocks noGrp="1" noChangeArrowheads="1"/>
          </p:cNvSpPr>
          <p:nvPr>
            <p:ph type="title"/>
          </p:nvPr>
        </p:nvSpPr>
        <p:spPr/>
        <p:txBody>
          <a:bodyPr/>
          <a:lstStyle/>
          <a:p>
            <a:r>
              <a:rPr lang="en-US" altLang="en-US"/>
              <a:t>Shallow copy bug (12.7)</a:t>
            </a:r>
          </a:p>
        </p:txBody>
      </p:sp>
      <p:sp>
        <p:nvSpPr>
          <p:cNvPr id="516099" name="Rectangle 3"/>
          <p:cNvSpPr>
            <a:spLocks noGrp="1" noChangeArrowheads="1"/>
          </p:cNvSpPr>
          <p:nvPr>
            <p:ph type="body" idx="10"/>
          </p:nvPr>
        </p:nvSpPr>
        <p:spPr>
          <a:xfrm>
            <a:off x="656205" y="908050"/>
            <a:ext cx="7700963" cy="3759200"/>
          </a:xfrm>
        </p:spPr>
        <p:txBody>
          <a:bodyPr/>
          <a:lstStyle/>
          <a:p>
            <a:r>
              <a:rPr lang="en-US" altLang="en-US" dirty="0"/>
              <a:t>If one stack is assigned to another, they will share one array.</a:t>
            </a:r>
          </a:p>
          <a:p>
            <a:pPr lvl="1"/>
            <a:r>
              <a:rPr lang="en-US" altLang="en-US" dirty="0" err="1">
                <a:latin typeface="Consolas" panose="020B0609020204030204" pitchFamily="49" charset="0"/>
              </a:rPr>
              <a:t>ArrayStack</a:t>
            </a:r>
            <a:r>
              <a:rPr lang="en-US" altLang="en-US" dirty="0">
                <a:latin typeface="Consolas" panose="020B0609020204030204" pitchFamily="49" charset="0"/>
              </a:rPr>
              <a:t> stack1;</a:t>
            </a:r>
          </a:p>
          <a:p>
            <a:pPr lvl="1"/>
            <a:r>
              <a:rPr lang="en-US" altLang="en-US" dirty="0" err="1">
                <a:latin typeface="Consolas" panose="020B0609020204030204" pitchFamily="49" charset="0"/>
              </a:rPr>
              <a:t>ArrayStack</a:t>
            </a:r>
            <a:r>
              <a:rPr lang="en-US" altLang="en-US" dirty="0">
                <a:latin typeface="Consolas" panose="020B0609020204030204" pitchFamily="49" charset="0"/>
              </a:rPr>
              <a:t> stack2 = stack1;</a:t>
            </a:r>
          </a:p>
          <a:p>
            <a:pPr lvl="1"/>
            <a:endParaRPr lang="en-US" altLang="en-US" dirty="0"/>
          </a:p>
          <a:p>
            <a:r>
              <a:rPr lang="en-US" altLang="en-US" dirty="0"/>
              <a:t>A change to one will affect the other.  (That's bad!)</a:t>
            </a:r>
          </a:p>
          <a:p>
            <a:pPr lvl="1"/>
            <a:endParaRPr lang="en-US" altLang="en-US" dirty="0"/>
          </a:p>
          <a:p>
            <a:pPr lvl="1"/>
            <a:r>
              <a:rPr lang="en-US" altLang="en-US" dirty="0">
                <a:latin typeface="Consolas" panose="020B0609020204030204" pitchFamily="49" charset="0"/>
              </a:rPr>
              <a:t>stack2.pop();</a:t>
            </a:r>
          </a:p>
          <a:p>
            <a:pPr lvl="1"/>
            <a:r>
              <a:rPr lang="en-US" altLang="en-US" dirty="0">
                <a:latin typeface="Consolas" panose="020B0609020204030204" pitchFamily="49" charset="0"/>
              </a:rPr>
              <a:t>stack1.push(88);</a:t>
            </a:r>
          </a:p>
          <a:p>
            <a:pPr lvl="1"/>
            <a:endParaRPr lang="en-US" altLang="en-US" dirty="0"/>
          </a:p>
          <a:p>
            <a:endParaRPr lang="en-US" altLang="en-US" dirty="0"/>
          </a:p>
          <a:p>
            <a:r>
              <a:rPr lang="en-US" altLang="en-US" dirty="0"/>
              <a:t>When they fall out of scope, memory could get freed twice (error!)</a:t>
            </a:r>
          </a:p>
        </p:txBody>
      </p:sp>
      <p:graphicFrame>
        <p:nvGraphicFramePr>
          <p:cNvPr id="516185" name="Group 89"/>
          <p:cNvGraphicFramePr>
            <a:graphicFrameLocks noGrp="1"/>
          </p:cNvGraphicFramePr>
          <p:nvPr>
            <p:extLst>
              <p:ext uri="{D42A27DB-BD31-4B8C-83A1-F6EECF244321}">
                <p14:modId xmlns:p14="http://schemas.microsoft.com/office/powerpoint/2010/main" val="4082505516"/>
              </p:ext>
            </p:extLst>
          </p:nvPr>
        </p:nvGraphicFramePr>
        <p:xfrm>
          <a:off x="4563836" y="2908407"/>
          <a:ext cx="4400551" cy="845820"/>
        </p:xfrm>
        <a:graphic>
          <a:graphicData uri="http://schemas.openxmlformats.org/drawingml/2006/table">
            <a:tbl>
              <a:tblPr/>
              <a:tblGrid>
                <a:gridCol w="600075">
                  <a:extLst>
                    <a:ext uri="{9D8B030D-6E8A-4147-A177-3AD203B41FA5}">
                      <a16:colId xmlns:a16="http://schemas.microsoft.com/office/drawing/2014/main" val="3883799186"/>
                    </a:ext>
                  </a:extLst>
                </a:gridCol>
                <a:gridCol w="379810">
                  <a:extLst>
                    <a:ext uri="{9D8B030D-6E8A-4147-A177-3AD203B41FA5}">
                      <a16:colId xmlns:a16="http://schemas.microsoft.com/office/drawing/2014/main" val="144114408"/>
                    </a:ext>
                  </a:extLst>
                </a:gridCol>
                <a:gridCol w="378619">
                  <a:extLst>
                    <a:ext uri="{9D8B030D-6E8A-4147-A177-3AD203B41FA5}">
                      <a16:colId xmlns:a16="http://schemas.microsoft.com/office/drawing/2014/main" val="1284904614"/>
                    </a:ext>
                  </a:extLst>
                </a:gridCol>
                <a:gridCol w="379809">
                  <a:extLst>
                    <a:ext uri="{9D8B030D-6E8A-4147-A177-3AD203B41FA5}">
                      <a16:colId xmlns:a16="http://schemas.microsoft.com/office/drawing/2014/main" val="2946972912"/>
                    </a:ext>
                  </a:extLst>
                </a:gridCol>
                <a:gridCol w="378619">
                  <a:extLst>
                    <a:ext uri="{9D8B030D-6E8A-4147-A177-3AD203B41FA5}">
                      <a16:colId xmlns:a16="http://schemas.microsoft.com/office/drawing/2014/main" val="4024602875"/>
                    </a:ext>
                  </a:extLst>
                </a:gridCol>
                <a:gridCol w="382191">
                  <a:extLst>
                    <a:ext uri="{9D8B030D-6E8A-4147-A177-3AD203B41FA5}">
                      <a16:colId xmlns:a16="http://schemas.microsoft.com/office/drawing/2014/main" val="2138033088"/>
                    </a:ext>
                  </a:extLst>
                </a:gridCol>
                <a:gridCol w="379809">
                  <a:extLst>
                    <a:ext uri="{9D8B030D-6E8A-4147-A177-3AD203B41FA5}">
                      <a16:colId xmlns:a16="http://schemas.microsoft.com/office/drawing/2014/main" val="1220616295"/>
                    </a:ext>
                  </a:extLst>
                </a:gridCol>
                <a:gridCol w="381000">
                  <a:extLst>
                    <a:ext uri="{9D8B030D-6E8A-4147-A177-3AD203B41FA5}">
                      <a16:colId xmlns:a16="http://schemas.microsoft.com/office/drawing/2014/main" val="2732003494"/>
                    </a:ext>
                  </a:extLst>
                </a:gridCol>
                <a:gridCol w="381000">
                  <a:extLst>
                    <a:ext uri="{9D8B030D-6E8A-4147-A177-3AD203B41FA5}">
                      <a16:colId xmlns:a16="http://schemas.microsoft.com/office/drawing/2014/main" val="2196542587"/>
                    </a:ext>
                  </a:extLst>
                </a:gridCol>
                <a:gridCol w="378619">
                  <a:extLst>
                    <a:ext uri="{9D8B030D-6E8A-4147-A177-3AD203B41FA5}">
                      <a16:colId xmlns:a16="http://schemas.microsoft.com/office/drawing/2014/main" val="2570320279"/>
                    </a:ext>
                  </a:extLst>
                </a:gridCol>
                <a:gridCol w="381000">
                  <a:extLst>
                    <a:ext uri="{9D8B030D-6E8A-4147-A177-3AD203B41FA5}">
                      <a16:colId xmlns:a16="http://schemas.microsoft.com/office/drawing/2014/main" val="2241918182"/>
                    </a:ext>
                  </a:extLst>
                </a:gridCol>
              </a:tblGrid>
              <a:tr h="274320">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index</a:t>
                      </a:r>
                    </a:p>
                  </a:txBody>
                  <a:tcPr marL="68580" marR="68580" marT="34290" marB="34290" horzOverflow="overflow">
                    <a:lnL w="28575" cap="flat" cmpd="sng" algn="ctr">
                      <a:solidFill>
                        <a:schemeClr val="tx1"/>
                      </a:solidFill>
                      <a:prstDash val="solid"/>
                      <a:miter lim="800000"/>
                      <a:headEnd type="none" w="med" len="med"/>
                      <a:tailEnd type="none" w="med" len="med"/>
                    </a:lnL>
                    <a:lnR>
                      <a:noFill/>
                    </a:lnR>
                    <a:lnT w="28575" cap="flat" cmpd="sng" algn="ctr">
                      <a:solidFill>
                        <a:schemeClr val="tx1"/>
                      </a:solidFill>
                      <a:prstDash val="solid"/>
                      <a:miter lim="800000"/>
                      <a:headEnd type="none" w="med" len="med"/>
                      <a:tailEnd type="none" w="med" len="med"/>
                    </a:lnT>
                    <a:lnB>
                      <a:noFill/>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0</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1</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2</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3</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4</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5</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6</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7</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8</a:t>
                      </a:r>
                    </a:p>
                  </a:txBody>
                  <a:tcPr marL="68580" marR="68580" marT="34290" marB="34290" horzOverflow="overflow">
                    <a:lnL>
                      <a:noFill/>
                    </a:lnL>
                    <a:lnR>
                      <a:noFill/>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rgbClr val="B2B2B2"/>
                          </a:solidFill>
                          <a:effectLst/>
                          <a:latin typeface="Calibri" panose="020F0502020204030204" pitchFamily="34" charset="0"/>
                        </a:rPr>
                        <a:t>9</a:t>
                      </a:r>
                    </a:p>
                  </a:txBody>
                  <a:tcPr marL="68580" marR="68580" marT="34290" marB="34290" horzOverflow="overflow">
                    <a:lnL>
                      <a:noFill/>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3509605676"/>
                  </a:ext>
                </a:extLst>
              </a:tr>
              <a:tr h="274320">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chemeClr val="tx1"/>
                          </a:solidFill>
                          <a:effectLst/>
                          <a:latin typeface="Calibri" panose="020F0502020204030204" pitchFamily="34" charset="0"/>
                        </a:rPr>
                        <a:t>value</a:t>
                      </a:r>
                    </a:p>
                  </a:txBody>
                  <a:tcPr marL="68580" marR="68580" marT="34290" marB="34290"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a:noFill/>
                    </a:lnT>
                    <a:lnB>
                      <a:noFill/>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chemeClr val="tx1"/>
                          </a:solidFill>
                          <a:effectLst/>
                          <a:latin typeface="Calibri" panose="020F0502020204030204" pitchFamily="34" charset="0"/>
                        </a:rPr>
                        <a:t>42</a:t>
                      </a:r>
                    </a:p>
                  </a:txBody>
                  <a:tcPr marL="68580" marR="68580" marT="34290" marB="34290"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chemeClr val="tx1"/>
                          </a:solidFill>
                          <a:effectLst/>
                          <a:latin typeface="Calibri" panose="020F0502020204030204" pitchFamily="34" charset="0"/>
                        </a:rPr>
                        <a:t>-5</a:t>
                      </a:r>
                    </a:p>
                  </a:txBody>
                  <a:tcPr marL="68580" marR="68580" marT="34290" marB="34290"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chemeClr val="tx1"/>
                          </a:solidFill>
                          <a:effectLst/>
                          <a:latin typeface="Calibri" panose="020F0502020204030204" pitchFamily="34" charset="0"/>
                        </a:rPr>
                        <a:t>88</a:t>
                      </a:r>
                    </a:p>
                  </a:txBody>
                  <a:tcPr marL="68580" marR="68580" marT="34290" marB="34290"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rgbClr val="B2B2B2"/>
                          </a:solidFill>
                          <a:effectLst/>
                          <a:latin typeface="Calibri" panose="020F0502020204030204" pitchFamily="34" charset="0"/>
                        </a:rPr>
                        <a:t>0</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rgbClr val="B2B2B2"/>
                          </a:solidFill>
                          <a:effectLst/>
                          <a:latin typeface="Calibri" panose="020F0502020204030204" pitchFamily="34" charset="0"/>
                        </a:rPr>
                        <a:t>0</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rgbClr val="B2B2B2"/>
                          </a:solidFill>
                          <a:effectLst/>
                          <a:latin typeface="Calibri" panose="020F0502020204030204" pitchFamily="34" charset="0"/>
                        </a:rPr>
                        <a:t>0</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rgbClr val="B2B2B2"/>
                          </a:solidFill>
                          <a:effectLst/>
                          <a:latin typeface="Calibri" panose="020F0502020204030204" pitchFamily="34" charset="0"/>
                        </a:rPr>
                        <a:t>0</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rgbClr val="B2B2B2"/>
                          </a:solidFill>
                          <a:effectLst/>
                          <a:latin typeface="Calibri" panose="020F0502020204030204" pitchFamily="34" charset="0"/>
                        </a:rPr>
                        <a:t>0</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rgbClr val="B2B2B2"/>
                          </a:solidFill>
                          <a:effectLst/>
                          <a:latin typeface="Calibri" panose="020F0502020204030204" pitchFamily="34" charset="0"/>
                        </a:rPr>
                        <a:t>0</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rgbClr val="B2B2B2"/>
                          </a:solidFill>
                          <a:effectLst/>
                          <a:latin typeface="Calibri" panose="020F0502020204030204" pitchFamily="34" charset="0"/>
                        </a:rPr>
                        <a:t>0</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077283205"/>
                  </a:ext>
                </a:extLst>
              </a:tr>
              <a:tr h="274320">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chemeClr val="tx1"/>
                          </a:solidFill>
                          <a:effectLst/>
                          <a:latin typeface="Calibri" panose="020F0502020204030204" pitchFamily="34" charset="0"/>
                        </a:rPr>
                        <a:t>size</a:t>
                      </a:r>
                    </a:p>
                  </a:txBody>
                  <a:tcPr marL="68580" marR="68580" marT="34290" marB="34290" horzOverflow="overflow">
                    <a:lnL w="28575" cap="flat" cmpd="sng" algn="ctr">
                      <a:solidFill>
                        <a:schemeClr val="tx1"/>
                      </a:solidFill>
                      <a:prstDash val="solid"/>
                      <a:miter lim="800000"/>
                      <a:headEnd type="none" w="med" len="med"/>
                      <a:tailEnd type="none" w="med" len="med"/>
                    </a:lnL>
                    <a:lnR>
                      <a:noFill/>
                    </a:lnR>
                    <a:ln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chemeClr val="tx1"/>
                          </a:solidFill>
                          <a:effectLst/>
                          <a:latin typeface="Calibri" panose="020F0502020204030204" pitchFamily="34" charset="0"/>
                        </a:rPr>
                        <a:t>3</a:t>
                      </a: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gridSpan="2">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1" u="none" strike="noStrike" cap="none" normalizeH="0" baseline="0">
                          <a:ln>
                            <a:noFill/>
                          </a:ln>
                          <a:solidFill>
                            <a:schemeClr val="tx1"/>
                          </a:solidFill>
                          <a:effectLst/>
                          <a:latin typeface="Calibri" panose="020F0502020204030204" pitchFamily="34" charset="0"/>
                        </a:rPr>
                        <a:t>capacity</a:t>
                      </a: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p>
                      <a:endParaRPr lang="en-US"/>
                    </a:p>
                  </a:txBody>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chemeClr val="tx1"/>
                          </a:solidFill>
                          <a:effectLst/>
                          <a:latin typeface="Calibri" panose="020F0502020204030204" pitchFamily="34" charset="0"/>
                        </a:rPr>
                        <a:t>10</a:t>
                      </a: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a:ln>
                          <a:noFill/>
                        </a:ln>
                        <a:solidFill>
                          <a:schemeClr val="tx1"/>
                        </a:solidFill>
                        <a:effectLst/>
                        <a:latin typeface="Calibri" panose="020F0502020204030204" pitchFamily="34" charset="0"/>
                      </a:endParaRP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a:ln>
                          <a:noFill/>
                        </a:ln>
                        <a:solidFill>
                          <a:schemeClr val="tx1"/>
                        </a:solidFill>
                        <a:effectLst/>
                        <a:latin typeface="Calibri" panose="020F0502020204030204" pitchFamily="34" charset="0"/>
                      </a:endParaRP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a:ln>
                          <a:noFill/>
                        </a:ln>
                        <a:solidFill>
                          <a:schemeClr val="tx1"/>
                        </a:solidFill>
                        <a:effectLst/>
                        <a:latin typeface="Calibri" panose="020F0502020204030204" pitchFamily="34" charset="0"/>
                      </a:endParaRP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a:ln>
                          <a:noFill/>
                        </a:ln>
                        <a:solidFill>
                          <a:schemeClr val="tx1"/>
                        </a:solidFill>
                        <a:effectLst/>
                        <a:latin typeface="Calibri" panose="020F0502020204030204" pitchFamily="34" charset="0"/>
                      </a:endParaRP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a:ln>
                          <a:noFill/>
                        </a:ln>
                        <a:solidFill>
                          <a:schemeClr val="tx1"/>
                        </a:solidFill>
                        <a:effectLst/>
                        <a:latin typeface="Calibri" panose="020F0502020204030204" pitchFamily="34" charset="0"/>
                      </a:endParaRPr>
                    </a:p>
                  </a:txBody>
                  <a:tcPr marL="68580" marR="68580" marT="34290" marB="34290"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gn="l">
                        <a:spcBef>
                          <a:spcPct val="20000"/>
                        </a:spcBef>
                        <a:defRPr sz="2000">
                          <a:solidFill>
                            <a:schemeClr val="tx1"/>
                          </a:solidFill>
                          <a:latin typeface="Calibri" panose="020F0502020204030204" pitchFamily="34" charset="0"/>
                        </a:defRPr>
                      </a:lvl1pPr>
                      <a:lvl2pPr algn="l">
                        <a:spcBef>
                          <a:spcPct val="20000"/>
                        </a:spcBef>
                        <a:defRPr sz="2000">
                          <a:solidFill>
                            <a:schemeClr val="tx1"/>
                          </a:solidFill>
                          <a:latin typeface="Calibri" panose="020F0502020204030204" pitchFamily="34" charset="0"/>
                        </a:defRPr>
                      </a:lvl2pPr>
                      <a:lvl3pPr algn="l">
                        <a:spcBef>
                          <a:spcPct val="20000"/>
                        </a:spcBef>
                        <a:defRPr>
                          <a:solidFill>
                            <a:schemeClr val="tx1"/>
                          </a:solidFill>
                          <a:latin typeface="Calibri" panose="020F0502020204030204" pitchFamily="34" charset="0"/>
                        </a:defRPr>
                      </a:lvl3pPr>
                      <a:lvl4pPr algn="l">
                        <a:spcBef>
                          <a:spcPct val="20000"/>
                        </a:spcBef>
                        <a:defRPr sz="1600">
                          <a:solidFill>
                            <a:schemeClr val="tx1"/>
                          </a:solidFill>
                          <a:latin typeface="Calibri" panose="020F0502020204030204" pitchFamily="34" charset="0"/>
                        </a:defRPr>
                      </a:lvl4pPr>
                      <a:lvl5pPr algn="l">
                        <a:spcBef>
                          <a:spcPct val="20000"/>
                        </a:spcBef>
                        <a:defRPr sz="1600">
                          <a:solidFill>
                            <a:schemeClr val="tx1"/>
                          </a:solidFill>
                          <a:latin typeface="Calibri" panose="020F0502020204030204" pitchFamily="34" charset="0"/>
                        </a:defRPr>
                      </a:lvl5pPr>
                      <a:lvl6pPr fontAlgn="base">
                        <a:spcBef>
                          <a:spcPct val="20000"/>
                        </a:spcBef>
                        <a:spcAft>
                          <a:spcPct val="0"/>
                        </a:spcAft>
                        <a:defRPr sz="1600">
                          <a:solidFill>
                            <a:schemeClr val="tx1"/>
                          </a:solidFill>
                          <a:latin typeface="Calibri" panose="020F0502020204030204" pitchFamily="34" charset="0"/>
                        </a:defRPr>
                      </a:lvl6pPr>
                      <a:lvl7pPr fontAlgn="base">
                        <a:spcBef>
                          <a:spcPct val="20000"/>
                        </a:spcBef>
                        <a:spcAft>
                          <a:spcPct val="0"/>
                        </a:spcAft>
                        <a:defRPr sz="1600">
                          <a:solidFill>
                            <a:schemeClr val="tx1"/>
                          </a:solidFill>
                          <a:latin typeface="Calibri" panose="020F0502020204030204" pitchFamily="34" charset="0"/>
                        </a:defRPr>
                      </a:lvl7pPr>
                      <a:lvl8pPr fontAlgn="base">
                        <a:spcBef>
                          <a:spcPct val="20000"/>
                        </a:spcBef>
                        <a:spcAft>
                          <a:spcPct val="0"/>
                        </a:spcAft>
                        <a:defRPr sz="1600">
                          <a:solidFill>
                            <a:schemeClr val="tx1"/>
                          </a:solidFill>
                          <a:latin typeface="Calibri" panose="020F0502020204030204" pitchFamily="34" charset="0"/>
                        </a:defRPr>
                      </a:lvl8pPr>
                      <a:lvl9pPr fontAlgn="base">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Calibri" panose="020F0502020204030204" pitchFamily="34" charset="0"/>
                      </a:endParaRPr>
                    </a:p>
                  </a:txBody>
                  <a:tcPr marL="68580" marR="68580" marT="34290" marB="34290" horzOverflow="overflow">
                    <a:lnL>
                      <a:noFill/>
                    </a:lnL>
                    <a:lnR w="28575"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537490821"/>
                  </a:ext>
                </a:extLst>
              </a:tr>
            </a:tbl>
          </a:graphicData>
        </a:graphic>
      </p:graphicFrame>
      <p:sp>
        <p:nvSpPr>
          <p:cNvPr id="516183" name="Text Box 87"/>
          <p:cNvSpPr txBox="1">
            <a:spLocks noChangeArrowheads="1"/>
          </p:cNvSpPr>
          <p:nvPr/>
        </p:nvSpPr>
        <p:spPr bwMode="auto">
          <a:xfrm>
            <a:off x="3020787" y="2622658"/>
            <a:ext cx="1170000" cy="64633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a:latin typeface="Calibri" panose="020F0502020204030204" pitchFamily="34" charset="0"/>
              </a:rPr>
              <a:t>stack1</a:t>
            </a:r>
          </a:p>
          <a:p>
            <a:pPr algn="l"/>
            <a:r>
              <a:rPr lang="en-US" altLang="en-US">
                <a:latin typeface="Calibri" panose="020F0502020204030204" pitchFamily="34" charset="0"/>
              </a:rPr>
              <a:t>_elements</a:t>
            </a:r>
          </a:p>
        </p:txBody>
      </p:sp>
      <p:sp>
        <p:nvSpPr>
          <p:cNvPr id="516186" name="Line 90"/>
          <p:cNvSpPr>
            <a:spLocks noChangeShapeType="1"/>
          </p:cNvSpPr>
          <p:nvPr/>
        </p:nvSpPr>
        <p:spPr bwMode="auto">
          <a:xfrm>
            <a:off x="3878036" y="2965557"/>
            <a:ext cx="571500" cy="2857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6187" name="Text Box 91"/>
          <p:cNvSpPr txBox="1">
            <a:spLocks noChangeArrowheads="1"/>
          </p:cNvSpPr>
          <p:nvPr/>
        </p:nvSpPr>
        <p:spPr bwMode="auto">
          <a:xfrm>
            <a:off x="3020787" y="3277501"/>
            <a:ext cx="1170000" cy="64633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a:latin typeface="Calibri" panose="020F0502020204030204" pitchFamily="34" charset="0"/>
              </a:rPr>
              <a:t>stack2</a:t>
            </a:r>
          </a:p>
          <a:p>
            <a:pPr algn="l"/>
            <a:r>
              <a:rPr lang="en-US" altLang="en-US">
                <a:latin typeface="Calibri" panose="020F0502020204030204" pitchFamily="34" charset="0"/>
              </a:rPr>
              <a:t>_elements</a:t>
            </a:r>
          </a:p>
        </p:txBody>
      </p:sp>
      <p:sp>
        <p:nvSpPr>
          <p:cNvPr id="516188" name="Line 92"/>
          <p:cNvSpPr>
            <a:spLocks noChangeShapeType="1"/>
          </p:cNvSpPr>
          <p:nvPr/>
        </p:nvSpPr>
        <p:spPr bwMode="auto">
          <a:xfrm flipV="1">
            <a:off x="3878036" y="3422757"/>
            <a:ext cx="571500" cy="228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19850179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2" name="Rectangle 2"/>
          <p:cNvSpPr>
            <a:spLocks noGrp="1" noChangeArrowheads="1"/>
          </p:cNvSpPr>
          <p:nvPr>
            <p:ph type="title"/>
          </p:nvPr>
        </p:nvSpPr>
        <p:spPr/>
        <p:txBody>
          <a:bodyPr/>
          <a:lstStyle/>
          <a:p>
            <a:r>
              <a:rPr lang="en-US" altLang="en-US"/>
              <a:t>Deep copy</a:t>
            </a:r>
          </a:p>
        </p:txBody>
      </p:sp>
      <p:sp>
        <p:nvSpPr>
          <p:cNvPr id="517123" name="Rectangle 3"/>
          <p:cNvSpPr>
            <a:spLocks noGrp="1" noChangeArrowheads="1"/>
          </p:cNvSpPr>
          <p:nvPr>
            <p:ph type="body" idx="10"/>
          </p:nvPr>
        </p:nvSpPr>
        <p:spPr>
          <a:xfrm>
            <a:off x="955675" y="908050"/>
            <a:ext cx="7700963" cy="3759200"/>
          </a:xfrm>
        </p:spPr>
        <p:txBody>
          <a:bodyPr>
            <a:normAutofit fontScale="92500" lnSpcReduction="10000"/>
          </a:bodyPr>
          <a:lstStyle/>
          <a:p>
            <a:r>
              <a:rPr lang="en-US" altLang="en-US" dirty="0"/>
              <a:t>To correct the shallow copy bug, we must define:</a:t>
            </a:r>
          </a:p>
          <a:p>
            <a:pPr lvl="1"/>
            <a:endParaRPr lang="en-US" altLang="en-US" dirty="0"/>
          </a:p>
          <a:p>
            <a:pPr lvl="1"/>
            <a:r>
              <a:rPr lang="en-US" altLang="en-US" dirty="0"/>
              <a:t>a copy constructor (constructor that takes a list as a parameter)</a:t>
            </a:r>
          </a:p>
          <a:p>
            <a:pPr marL="0" lvl="1" indent="0">
              <a:buNone/>
            </a:pPr>
            <a:r>
              <a:rPr lang="en-US" altLang="en-US" dirty="0"/>
              <a:t>	</a:t>
            </a:r>
            <a:r>
              <a:rPr lang="en-US" altLang="en-US" dirty="0" err="1">
                <a:latin typeface="Consolas" panose="020B0609020204030204" pitchFamily="49" charset="0"/>
              </a:rPr>
              <a:t>ArrayStack</a:t>
            </a:r>
            <a:r>
              <a:rPr lang="en-US" altLang="en-US" dirty="0">
                <a:latin typeface="Consolas" panose="020B0609020204030204" pitchFamily="49" charset="0"/>
              </a:rPr>
              <a:t>(</a:t>
            </a:r>
            <a:r>
              <a:rPr lang="en-US" altLang="en-US" dirty="0" err="1">
                <a:latin typeface="Consolas" panose="020B0609020204030204" pitchFamily="49" charset="0"/>
              </a:rPr>
              <a:t>const</a:t>
            </a:r>
            <a:r>
              <a:rPr lang="en-US" altLang="en-US" dirty="0">
                <a:latin typeface="Consolas" panose="020B0609020204030204" pitchFamily="49" charset="0"/>
              </a:rPr>
              <a:t> </a:t>
            </a:r>
            <a:r>
              <a:rPr lang="en-US" altLang="en-US" dirty="0" err="1">
                <a:latin typeface="Consolas" panose="020B0609020204030204" pitchFamily="49" charset="0"/>
              </a:rPr>
              <a:t>ArrayStack</a:t>
            </a:r>
            <a:r>
              <a:rPr lang="en-US" altLang="en-US" dirty="0">
                <a:latin typeface="Consolas" panose="020B0609020204030204" pitchFamily="49" charset="0"/>
              </a:rPr>
              <a:t>&amp; stack);</a:t>
            </a:r>
          </a:p>
          <a:p>
            <a:pPr lvl="1"/>
            <a:endParaRPr lang="en-US" altLang="en-US" dirty="0"/>
          </a:p>
          <a:p>
            <a:pPr lvl="1"/>
            <a:r>
              <a:rPr lang="en-US" altLang="en-US" dirty="0"/>
              <a:t>an assignment operator (overloaded = op between two lists)</a:t>
            </a:r>
          </a:p>
          <a:p>
            <a:pPr marL="0" lvl="1" indent="0">
              <a:buNone/>
            </a:pPr>
            <a:r>
              <a:rPr lang="en-US" altLang="en-US" dirty="0"/>
              <a:t>	</a:t>
            </a:r>
            <a:r>
              <a:rPr lang="en-US" altLang="en-US" dirty="0" err="1">
                <a:latin typeface="Consolas" panose="020B0609020204030204" pitchFamily="49" charset="0"/>
              </a:rPr>
              <a:t>ArrayStack</a:t>
            </a:r>
            <a:r>
              <a:rPr lang="en-US" altLang="en-US" dirty="0">
                <a:latin typeface="Consolas" panose="020B0609020204030204" pitchFamily="49" charset="0"/>
              </a:rPr>
              <a:t>&amp; operator =(</a:t>
            </a:r>
            <a:r>
              <a:rPr lang="en-US" altLang="en-US" dirty="0" err="1">
                <a:latin typeface="Consolas" panose="020B0609020204030204" pitchFamily="49" charset="0"/>
              </a:rPr>
              <a:t>const</a:t>
            </a:r>
            <a:r>
              <a:rPr lang="en-US" altLang="en-US" dirty="0">
                <a:latin typeface="Consolas" panose="020B0609020204030204" pitchFamily="49" charset="0"/>
              </a:rPr>
              <a:t> </a:t>
            </a:r>
            <a:r>
              <a:rPr lang="en-US" altLang="en-US" dirty="0" err="1">
                <a:latin typeface="Consolas" panose="020B0609020204030204" pitchFamily="49" charset="0"/>
              </a:rPr>
              <a:t>ArrayStack</a:t>
            </a:r>
            <a:r>
              <a:rPr lang="en-US" altLang="en-US" dirty="0">
                <a:latin typeface="Consolas" panose="020B0609020204030204" pitchFamily="49" charset="0"/>
              </a:rPr>
              <a:t>&amp; stack);</a:t>
            </a:r>
          </a:p>
          <a:p>
            <a:pPr lvl="1"/>
            <a:endParaRPr lang="en-US" altLang="en-US" dirty="0"/>
          </a:p>
          <a:p>
            <a:pPr lvl="2"/>
            <a:r>
              <a:rPr lang="en-US" altLang="en-US" dirty="0"/>
              <a:t>in both of these, we will make a deep copy of the array of elements.</a:t>
            </a:r>
          </a:p>
          <a:p>
            <a:pPr lvl="2"/>
            <a:endParaRPr lang="en-US" altLang="en-US" dirty="0"/>
          </a:p>
          <a:p>
            <a:r>
              <a:rPr lang="en-US" altLang="en-US" dirty="0"/>
              <a:t>Rule of Three: In C++,  when you define one of these three items in your class, you probably should define all three:</a:t>
            </a:r>
          </a:p>
          <a:p>
            <a:pPr lvl="1"/>
            <a:r>
              <a:rPr lang="en-US" altLang="en-US" dirty="0"/>
              <a:t>	1) copy constructor   2) assignment operator   3) destructor</a:t>
            </a:r>
          </a:p>
        </p:txBody>
      </p:sp>
    </p:spTree>
    <p:extLst>
      <p:ext uri="{BB962C8B-B14F-4D97-AF65-F5344CB8AC3E}">
        <p14:creationId xmlns:p14="http://schemas.microsoft.com/office/powerpoint/2010/main" val="7658835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6" name="Rectangle 2"/>
          <p:cNvSpPr>
            <a:spLocks noGrp="1" noChangeArrowheads="1"/>
          </p:cNvSpPr>
          <p:nvPr>
            <p:ph type="title"/>
          </p:nvPr>
        </p:nvSpPr>
        <p:spPr/>
        <p:txBody>
          <a:bodyPr/>
          <a:lstStyle/>
          <a:p>
            <a:r>
              <a:rPr lang="en-US" altLang="en-US" dirty="0"/>
              <a:t>Advanced: Forbid copying</a:t>
            </a:r>
          </a:p>
        </p:txBody>
      </p:sp>
      <p:sp>
        <p:nvSpPr>
          <p:cNvPr id="518147" name="Rectangle 3"/>
          <p:cNvSpPr>
            <a:spLocks noGrp="1" noChangeArrowheads="1"/>
          </p:cNvSpPr>
          <p:nvPr>
            <p:ph type="body" idx="10"/>
          </p:nvPr>
        </p:nvSpPr>
        <p:spPr>
          <a:xfrm>
            <a:off x="955675" y="908050"/>
            <a:ext cx="7700963" cy="3759200"/>
          </a:xfrm>
        </p:spPr>
        <p:txBody>
          <a:bodyPr/>
          <a:lstStyle/>
          <a:p>
            <a:r>
              <a:rPr lang="en-US" altLang="en-US" dirty="0"/>
              <a:t>One quick fix is to just forbid your objects from being copied.</a:t>
            </a:r>
          </a:p>
          <a:p>
            <a:pPr lvl="1"/>
            <a:r>
              <a:rPr lang="en-US" altLang="en-US" dirty="0"/>
              <a:t>Declare a private copy constructor and = operator in the .h file.</a:t>
            </a:r>
          </a:p>
          <a:p>
            <a:pPr lvl="1"/>
            <a:r>
              <a:rPr lang="en-US" altLang="en-US" dirty="0"/>
              <a:t>Don't give them any actual definition/body in the .</a:t>
            </a:r>
            <a:r>
              <a:rPr lang="en-US" altLang="en-US" dirty="0" err="1"/>
              <a:t>cpp</a:t>
            </a:r>
            <a:r>
              <a:rPr lang="en-US" altLang="en-US" dirty="0"/>
              <a:t> file.</a:t>
            </a:r>
          </a:p>
          <a:p>
            <a:pPr lvl="1"/>
            <a:endParaRPr lang="en-US" altLang="en-US" dirty="0"/>
          </a:p>
          <a:p>
            <a:pPr marL="0" lvl="1" indent="0">
              <a:buNone/>
            </a:pPr>
            <a:r>
              <a:rPr lang="en-US" altLang="en-US" dirty="0">
                <a:latin typeface="Consolas" panose="020B0609020204030204" pitchFamily="49" charset="0"/>
              </a:rPr>
              <a:t>// in </a:t>
            </a:r>
            <a:r>
              <a:rPr lang="en-US" altLang="en-US" dirty="0" err="1">
                <a:latin typeface="Consolas" panose="020B0609020204030204" pitchFamily="49" charset="0"/>
              </a:rPr>
              <a:t>arraystack.h</a:t>
            </a:r>
            <a:endParaRPr lang="en-US" altLang="en-US" dirty="0">
              <a:latin typeface="Consolas" panose="020B0609020204030204" pitchFamily="49" charset="0"/>
            </a:endParaRPr>
          </a:p>
          <a:p>
            <a:pPr marL="0" lvl="1" indent="0">
              <a:buNone/>
            </a:pPr>
            <a:r>
              <a:rPr lang="en-US" altLang="en-US" dirty="0">
                <a:latin typeface="Consolas" panose="020B0609020204030204" pitchFamily="49" charset="0"/>
              </a:rPr>
              <a:t>private:</a:t>
            </a:r>
          </a:p>
          <a:p>
            <a:pPr marL="0" lvl="1" indent="0">
              <a:buNone/>
            </a:pPr>
            <a:r>
              <a:rPr lang="en-US" altLang="en-US" dirty="0">
                <a:latin typeface="Consolas" panose="020B0609020204030204" pitchFamily="49" charset="0"/>
              </a:rPr>
              <a:t>    </a:t>
            </a:r>
            <a:r>
              <a:rPr lang="en-US" altLang="en-US" dirty="0" err="1">
                <a:latin typeface="Consolas" panose="020B0609020204030204" pitchFamily="49" charset="0"/>
              </a:rPr>
              <a:t>ArrayStack</a:t>
            </a:r>
            <a:r>
              <a:rPr lang="en-US" altLang="en-US" dirty="0">
                <a:latin typeface="Consolas" panose="020B0609020204030204" pitchFamily="49" charset="0"/>
              </a:rPr>
              <a:t>(</a:t>
            </a:r>
            <a:r>
              <a:rPr lang="en-US" altLang="en-US" dirty="0" err="1">
                <a:latin typeface="Consolas" panose="020B0609020204030204" pitchFamily="49" charset="0"/>
              </a:rPr>
              <a:t>const</a:t>
            </a:r>
            <a:r>
              <a:rPr lang="en-US" altLang="en-US" dirty="0">
                <a:latin typeface="Consolas" panose="020B0609020204030204" pitchFamily="49" charset="0"/>
              </a:rPr>
              <a:t> </a:t>
            </a:r>
            <a:r>
              <a:rPr lang="en-US" altLang="en-US" dirty="0" err="1">
                <a:latin typeface="Consolas" panose="020B0609020204030204" pitchFamily="49" charset="0"/>
              </a:rPr>
              <a:t>ArrayStack</a:t>
            </a:r>
            <a:r>
              <a:rPr lang="en-US" altLang="en-US" dirty="0">
                <a:latin typeface="Consolas" panose="020B0609020204030204" pitchFamily="49" charset="0"/>
              </a:rPr>
              <a:t>&amp; stack);</a:t>
            </a:r>
          </a:p>
          <a:p>
            <a:pPr marL="0" lvl="1" indent="0">
              <a:buNone/>
            </a:pPr>
            <a:r>
              <a:rPr lang="en-US" altLang="en-US" dirty="0">
                <a:latin typeface="Consolas" panose="020B0609020204030204" pitchFamily="49" charset="0"/>
              </a:rPr>
              <a:t>    </a:t>
            </a:r>
            <a:r>
              <a:rPr lang="en-US" altLang="en-US" dirty="0" err="1">
                <a:latin typeface="Consolas" panose="020B0609020204030204" pitchFamily="49" charset="0"/>
              </a:rPr>
              <a:t>ArrayStack</a:t>
            </a:r>
            <a:r>
              <a:rPr lang="en-US" altLang="en-US" dirty="0">
                <a:latin typeface="Consolas" panose="020B0609020204030204" pitchFamily="49" charset="0"/>
              </a:rPr>
              <a:t>&amp; operator =(</a:t>
            </a:r>
            <a:r>
              <a:rPr lang="en-US" altLang="en-US" dirty="0" err="1">
                <a:latin typeface="Consolas" panose="020B0609020204030204" pitchFamily="49" charset="0"/>
              </a:rPr>
              <a:t>const</a:t>
            </a:r>
            <a:r>
              <a:rPr lang="en-US" altLang="en-US" dirty="0">
                <a:latin typeface="Consolas" panose="020B0609020204030204" pitchFamily="49" charset="0"/>
              </a:rPr>
              <a:t> </a:t>
            </a:r>
            <a:r>
              <a:rPr lang="en-US" altLang="en-US" dirty="0" err="1">
                <a:latin typeface="Consolas" panose="020B0609020204030204" pitchFamily="49" charset="0"/>
              </a:rPr>
              <a:t>ArrayStack</a:t>
            </a:r>
            <a:r>
              <a:rPr lang="en-US" altLang="en-US" dirty="0">
                <a:latin typeface="Consolas" panose="020B0609020204030204" pitchFamily="49" charset="0"/>
              </a:rPr>
              <a:t>&amp; stack);</a:t>
            </a:r>
          </a:p>
          <a:p>
            <a:pPr lvl="1"/>
            <a:endParaRPr lang="en-US" altLang="en-US" dirty="0"/>
          </a:p>
          <a:p>
            <a:pPr lvl="1"/>
            <a:r>
              <a:rPr lang="en-US" altLang="en-US" dirty="0"/>
              <a:t>Now if the client tries  </a:t>
            </a:r>
            <a:r>
              <a:rPr lang="en-US" altLang="en-US" dirty="0">
                <a:latin typeface="Consolas" panose="020B0609020204030204" pitchFamily="49" charset="0"/>
              </a:rPr>
              <a:t>stack2 = stack1;  </a:t>
            </a:r>
            <a:r>
              <a:rPr lang="en-US" altLang="en-US" dirty="0"/>
              <a:t>it will not compile.</a:t>
            </a:r>
          </a:p>
          <a:p>
            <a:pPr lvl="1"/>
            <a:r>
              <a:rPr lang="en-US" altLang="en-US" dirty="0"/>
              <a:t>Solves the shallow copy problem, but restrictive and less usable.</a:t>
            </a:r>
          </a:p>
        </p:txBody>
      </p:sp>
    </p:spTree>
    <p:extLst>
      <p:ext uri="{BB962C8B-B14F-4D97-AF65-F5344CB8AC3E}">
        <p14:creationId xmlns:p14="http://schemas.microsoft.com/office/powerpoint/2010/main" val="9927912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SU_Preso_16x9_v5">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U_Template_TopBar">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SU_Preso_16x9_v5 (1)</Template>
  <TotalTime>10203</TotalTime>
  <Words>2428</Words>
  <Application>Microsoft Office PowerPoint</Application>
  <PresentationFormat>On-screen Show (16:9)</PresentationFormat>
  <Paragraphs>642</Paragraphs>
  <Slides>31</Slides>
  <Notes>3</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31</vt:i4>
      </vt:variant>
    </vt:vector>
  </HeadingPairs>
  <TitlesOfParts>
    <vt:vector size="43" baseType="lpstr">
      <vt:lpstr>MS PGothic</vt:lpstr>
      <vt:lpstr>MS PGothic</vt:lpstr>
      <vt:lpstr>Andale Mono</vt:lpstr>
      <vt:lpstr>Arial</vt:lpstr>
      <vt:lpstr>Calibri</vt:lpstr>
      <vt:lpstr>Consolas</vt:lpstr>
      <vt:lpstr>Source Sans Pro</vt:lpstr>
      <vt:lpstr>Source Sans Pro </vt:lpstr>
      <vt:lpstr>Source Sans Pro Semibold</vt:lpstr>
      <vt:lpstr>Wingdings</vt:lpstr>
      <vt:lpstr>SU_Preso_16x9_v5</vt:lpstr>
      <vt:lpstr>SU_Template_TopBar</vt:lpstr>
      <vt:lpstr>Programming Abstractions</vt:lpstr>
      <vt:lpstr>Today’s Topics </vt:lpstr>
      <vt:lpstr>Stack Implementation</vt:lpstr>
      <vt:lpstr>Implementing a classic ADT: Stack</vt:lpstr>
      <vt:lpstr>Inside our Stack</vt:lpstr>
      <vt:lpstr>Inside our Stack</vt:lpstr>
      <vt:lpstr>Inside our Stack</vt:lpstr>
      <vt:lpstr>Arrays in C++</vt:lpstr>
      <vt:lpstr>Basic Array in C/C++</vt:lpstr>
      <vt:lpstr>Arrays in a memory diagram</vt:lpstr>
      <vt:lpstr>Arrays in a memory diagram</vt:lpstr>
      <vt:lpstr>A second kind of array in C/C++</vt:lpstr>
      <vt:lpstr>Arrays in a memory diagram</vt:lpstr>
      <vt:lpstr>Arrays in a memory diagram</vt:lpstr>
      <vt:lpstr>Arrays in a memory diagram</vt:lpstr>
      <vt:lpstr>Arrays in a memory diagram</vt:lpstr>
      <vt:lpstr>Dynamic Memory Allocation</vt:lpstr>
      <vt:lpstr>Memory leaks</vt:lpstr>
      <vt:lpstr>Always a pair: new and delete</vt:lpstr>
      <vt:lpstr>Always a pair: new and delete</vt:lpstr>
      <vt:lpstr>Always a pair: new and delete</vt:lpstr>
      <vt:lpstr>Always a pair: new and delete</vt:lpstr>
      <vt:lpstr>Destructor (12.3)</vt:lpstr>
      <vt:lpstr>arraystack.h</vt:lpstr>
      <vt:lpstr>arraystack.cpp (part 1)</vt:lpstr>
      <vt:lpstr>arraystack.cpp (part 2)</vt:lpstr>
      <vt:lpstr>Resize when out of space</vt:lpstr>
      <vt:lpstr>Overflow (extra) slides</vt:lpstr>
      <vt:lpstr>Shallow copy bug (12.7)</vt:lpstr>
      <vt:lpstr>Deep copy</vt:lpstr>
      <vt:lpstr>Advanced: Forbid copying</vt:lpstr>
    </vt:vector>
  </TitlesOfParts>
  <Company>Stanford University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Programming Abstractions</dc:title>
  <dc:creator>c l</dc:creator>
  <dc:description>2012 PowerPoint template redesign</dc:description>
  <cp:lastModifiedBy>c l</cp:lastModifiedBy>
  <cp:revision>185</cp:revision>
  <dcterms:created xsi:type="dcterms:W3CDTF">2014-04-02T04:36:08Z</dcterms:created>
  <dcterms:modified xsi:type="dcterms:W3CDTF">2024-10-21T23:23:53Z</dcterms:modified>
</cp:coreProperties>
</file>