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1.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2.xml" ContentType="application/vnd.openxmlformats-officedocument.presentationml.notesSlid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xml" ContentType="application/vnd.openxmlformats-officedocument.presentationml.notesSlid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notesSlides/notesSlide5.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notesSlides/notesSlide6.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notesSlides/notesSlide7.xml" ContentType="application/vnd.openxmlformats-officedocument.presentationml.notesSlide+xml"/>
  <Override PartName="/ppt/tags/tag372.xml" ContentType="application/vnd.openxmlformats-officedocument.presentationml.tags+xml"/>
  <Override PartName="/ppt/tags/tag373.xml" ContentType="application/vnd.openxmlformats-officedocument.presentationml.tags+xml"/>
  <Override PartName="/ppt/notesSlides/notesSlide8.xml" ContentType="application/vnd.openxmlformats-officedocument.presentationml.notesSlid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notesSlides/notesSlide9.xml" ContentType="application/vnd.openxmlformats-officedocument.presentationml.notesSlide+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10.xml" ContentType="application/vnd.openxmlformats-officedocument.presentationml.notesSlid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notesSlides/notesSlide11.xml" ContentType="application/vnd.openxmlformats-officedocument.presentationml.notesSlide+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notesSlides/notesSlide12.xml" ContentType="application/vnd.openxmlformats-officedocument.presentationml.notesSlide+xml"/>
  <Override PartName="/ppt/ink/ink1.xml" ContentType="application/inkml+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13.xml" ContentType="application/vnd.openxmlformats-officedocument.presentationml.notesSlid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14.xml" ContentType="application/vnd.openxmlformats-officedocument.presentationml.notesSlid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15.xml" ContentType="application/vnd.openxmlformats-officedocument.presentationml.notesSlid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notesSlides/notesSlide16.xml" ContentType="application/vnd.openxmlformats-officedocument.presentationml.notesSlide+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43"/>
  </p:notesMasterIdLst>
  <p:handoutMasterIdLst>
    <p:handoutMasterId r:id="rId44"/>
  </p:handoutMasterIdLst>
  <p:sldIdLst>
    <p:sldId id="304" r:id="rId3"/>
    <p:sldId id="540" r:id="rId4"/>
    <p:sldId id="548" r:id="rId5"/>
    <p:sldId id="549" r:id="rId6"/>
    <p:sldId id="541" r:id="rId7"/>
    <p:sldId id="542" r:id="rId8"/>
    <p:sldId id="544" r:id="rId9"/>
    <p:sldId id="545" r:id="rId10"/>
    <p:sldId id="546" r:id="rId11"/>
    <p:sldId id="547" r:id="rId12"/>
    <p:sldId id="534" r:id="rId13"/>
    <p:sldId id="524" r:id="rId14"/>
    <p:sldId id="525" r:id="rId15"/>
    <p:sldId id="526" r:id="rId16"/>
    <p:sldId id="527" r:id="rId17"/>
    <p:sldId id="530" r:id="rId18"/>
    <p:sldId id="529" r:id="rId19"/>
    <p:sldId id="528" r:id="rId20"/>
    <p:sldId id="557" r:id="rId21"/>
    <p:sldId id="553" r:id="rId22"/>
    <p:sldId id="554" r:id="rId23"/>
    <p:sldId id="555" r:id="rId24"/>
    <p:sldId id="556" r:id="rId25"/>
    <p:sldId id="538" r:id="rId26"/>
    <p:sldId id="550" r:id="rId27"/>
    <p:sldId id="551" r:id="rId28"/>
    <p:sldId id="536" r:id="rId29"/>
    <p:sldId id="552" r:id="rId30"/>
    <p:sldId id="514" r:id="rId31"/>
    <p:sldId id="472" r:id="rId32"/>
    <p:sldId id="473" r:id="rId33"/>
    <p:sldId id="474" r:id="rId34"/>
    <p:sldId id="477" r:id="rId35"/>
    <p:sldId id="478" r:id="rId36"/>
    <p:sldId id="480" r:id="rId37"/>
    <p:sldId id="489" r:id="rId38"/>
    <p:sldId id="505" r:id="rId39"/>
    <p:sldId id="506" r:id="rId40"/>
    <p:sldId id="507" r:id="rId41"/>
    <p:sldId id="464" r:id="rId42"/>
  </p:sldIdLst>
  <p:sldSz cx="9144000" cy="5143500" type="screen16x9"/>
  <p:notesSz cx="6858000" cy="9144000"/>
  <p:custDataLst>
    <p:tags r:id="rId45"/>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FFFFFF"/>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5910" autoAdjust="0"/>
  </p:normalViewPr>
  <p:slideViewPr>
    <p:cSldViewPr snapToGrid="0" snapToObjects="1">
      <p:cViewPr>
        <p:scale>
          <a:sx n="90" d="100"/>
          <a:sy n="90" d="100"/>
        </p:scale>
        <p:origin x="1050"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10/24/2024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1024"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17-10-20T20:13:44.995"/>
    </inkml:context>
    <inkml:brush xml:id="br0">
      <inkml:brushProperty name="width" value="0.05292" units="cm"/>
      <inkml:brushProperty name="height" value="0.05292" units="cm"/>
      <inkml:brushProperty name="color" value="#0070C0"/>
    </inkml:brush>
  </inkml:definitions>
  <inkml:trace contextRef="#ctx0" brushRef="#br0">8705 3401 220 0,'-38'-23'82'0,"17"16"-44"0,-13 3-47 16,17-11 14-16,-13 4-12 16,-8-4 0-16,-13-4 3 15,-17-8 4-15,-4 1 1 16,-1-1 2-16,-16 5 2 0,-17-8 4 16,-17 7 2-16,-4 4 1 15,-9 8 2-15,-8 11 4 16,4 11 1-16,8 12-8 15,5 7-2-15,4 11-7 16,4-3-4-16,13 7 1 16,16 4 0-16,14 16 1 0,12 3 0 15,18 3 0-15,12 1 0 16,13 0 0-16,12-5 0 16,30 1 0-1,13 0 0-15,21 4 0 16,18-12 0-16,7 1 0 15,26-5 2-15,13-3-1 16,4-11-1-16,9-1-2 16,12-15 1-16,13-7 3 0,-4-15 1 15,21-4-1-15,-8-11 1 16,-14-16-4-16,-16-18 0 16,0-8-1-16,-21 0-2 15,-22-22 3-15,-21-8 2 16,-17-11 0-16,-16-4 2 15,-18 7-2-15,-21 12 2 16,-17 0-13-16,-9 7-3 0,-8 4-34 16,-4 0-14-16,-8 0-39 15</inkml:trace>
  <inkml:trace contextRef="#ctx0" brushRef="#br0" timeOffset="1878.7794">13586 6276 140 0,'-4'0'52'0,"8"7"-28"0,18 12-24 0,-6-8 10 16,10 4-2-16,12 4 0 16,13-7-2-16,30 7 1 15,12 7-4-15,9-3-2 0,8-5 2 16,30-6 0-16,9-16 1 15,4-7 2-15,17-1 3 0,-5-7 2 16,-8-7 3-16,-8-8-1 16,-5-15 2-16,-17-8-4 15,-20-10-1-15,-27-13-6 16,-20 5-1-16,-22-16-1 16,-25 8-2-16,-30-11-2 15,-26 15-1-15,-16 0-1 16,-30 3 3-16,-30 8-5 15,-13 12 2-15,-8 7 0 16,-26 7-1-16,5 8 4 16,-13 12 0-16,-8 6 1 15,8 16 0-15,8 12 4 16,9 22 5-16,0 22-5 16,21 27 0-16,26 0-2 0,25 23 1 15,30 7-9 1,29-11-3-16,47 0-6 0,30-12-2 15,22-14-1 1,33-12-2-16,21-11-8 0,22-12-3 16,29-7-7-1,21-11-33-15,26-12 10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10/24/2024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25738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074591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95070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5486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4586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33606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Shape 1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94766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87485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793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63116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209668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67731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68013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53054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96423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05402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p:cNvGrpSpPr/>
        <p:nvPr/>
      </p:nvGrpSpPr>
      <p:grpSpPr>
        <a:xfrm>
          <a:off x="0" y="0"/>
          <a:ext cx="0" cy="0"/>
          <a:chOff x="0" y="0"/>
          <a:chExt cx="0" cy="0"/>
        </a:xfrm>
      </p:grpSpPr>
      <p:sp>
        <p:nvSpPr>
          <p:cNvPr id="1897" name="Shape 18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98" name="Shape 18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385773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10/24/2024</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64100" y="445031"/>
            <a:ext cx="8295600" cy="572625"/>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64100" y="1152469"/>
            <a:ext cx="8295600" cy="3416400"/>
          </a:xfrm>
          <a:prstGeom prst="rect">
            <a:avLst/>
          </a:prstGeom>
        </p:spPr>
        <p:txBody>
          <a:bodyPr lIns="91425" tIns="91425" rIns="91425" bIns="91425" anchor="t" anchorCtr="0"/>
          <a:lstStyle>
            <a:lvl1pPr lvl="0">
              <a:spcBef>
                <a:spcPts val="0"/>
              </a:spcBef>
              <a:buClr>
                <a:srgbClr val="000000"/>
              </a:buClr>
              <a:buSzPct val="100000"/>
              <a:defRPr sz="1500">
                <a:solidFill>
                  <a:srgbClr val="000000"/>
                </a:solidFill>
              </a:defRPr>
            </a:lvl1pPr>
            <a:lvl2pPr lvl="1">
              <a:spcBef>
                <a:spcPts val="0"/>
              </a:spcBef>
              <a:buClr>
                <a:srgbClr val="000000"/>
              </a:buClr>
              <a:buSzPct val="100000"/>
              <a:defRPr sz="1500">
                <a:solidFill>
                  <a:srgbClr val="000000"/>
                </a:solidFill>
              </a:defRPr>
            </a:lvl2pPr>
            <a:lvl3pPr lvl="2">
              <a:spcBef>
                <a:spcPts val="0"/>
              </a:spcBef>
              <a:buClr>
                <a:srgbClr val="000000"/>
              </a:buClr>
              <a:buSzPct val="100000"/>
              <a:defRPr sz="1500">
                <a:solidFill>
                  <a:srgbClr val="000000"/>
                </a:solidFill>
              </a:defRPr>
            </a:lvl3pPr>
            <a:lvl4pPr lvl="3">
              <a:spcBef>
                <a:spcPts val="0"/>
              </a:spcBef>
              <a:buClr>
                <a:srgbClr val="000000"/>
              </a:buClr>
              <a:buSzPct val="100000"/>
              <a:defRPr sz="1500">
                <a:solidFill>
                  <a:srgbClr val="000000"/>
                </a:solidFill>
              </a:defRPr>
            </a:lvl4pPr>
            <a:lvl5pPr lvl="4">
              <a:spcBef>
                <a:spcPts val="0"/>
              </a:spcBef>
              <a:buClr>
                <a:srgbClr val="000000"/>
              </a:buClr>
              <a:buSzPct val="100000"/>
              <a:defRPr sz="1500">
                <a:solidFill>
                  <a:srgbClr val="000000"/>
                </a:solidFill>
              </a:defRPr>
            </a:lvl5pPr>
            <a:lvl6pPr lvl="5">
              <a:spcBef>
                <a:spcPts val="0"/>
              </a:spcBef>
              <a:buClr>
                <a:srgbClr val="000000"/>
              </a:buClr>
              <a:buSzPct val="100000"/>
              <a:defRPr sz="1500">
                <a:solidFill>
                  <a:srgbClr val="000000"/>
                </a:solidFill>
              </a:defRPr>
            </a:lvl6pPr>
            <a:lvl7pPr lvl="6">
              <a:spcBef>
                <a:spcPts val="0"/>
              </a:spcBef>
              <a:buClr>
                <a:srgbClr val="000000"/>
              </a:buClr>
              <a:buSzPct val="100000"/>
              <a:defRPr sz="1500">
                <a:solidFill>
                  <a:srgbClr val="000000"/>
                </a:solidFill>
              </a:defRPr>
            </a:lvl7pPr>
            <a:lvl8pPr lvl="7">
              <a:spcBef>
                <a:spcPts val="0"/>
              </a:spcBef>
              <a:buClr>
                <a:srgbClr val="000000"/>
              </a:buClr>
              <a:buSzPct val="100000"/>
              <a:defRPr sz="1500">
                <a:solidFill>
                  <a:srgbClr val="000000"/>
                </a:solidFill>
              </a:defRPr>
            </a:lvl8pPr>
            <a:lvl9pPr lvl="8">
              <a:spcBef>
                <a:spcPts val="0"/>
              </a:spcBef>
              <a:buClr>
                <a:srgbClr val="000000"/>
              </a:buClr>
              <a:buSzPct val="100000"/>
              <a:defRPr sz="1500">
                <a:solidFill>
                  <a:srgbClr val="000000"/>
                </a:solidFill>
              </a:defRPr>
            </a:lvl9pPr>
          </a:lstStyle>
          <a:p>
            <a:endParaRPr/>
          </a:p>
        </p:txBody>
      </p:sp>
      <p:sp>
        <p:nvSpPr>
          <p:cNvPr id="20" name="Shape 20"/>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208993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1"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https://edstem.org/"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tags" Target="../tags/tag26.xml"/><Relationship Id="rId3" Type="http://schemas.openxmlformats.org/officeDocument/2006/relationships/tags" Target="../tags/tag11.xml"/><Relationship Id="rId21" Type="http://schemas.openxmlformats.org/officeDocument/2006/relationships/tags" Target="../tags/tag29.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image" Target="../media/image5.png"/><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slideLayout" Target="../slideLayouts/slideLayout3.xml"/><Relationship Id="rId10" Type="http://schemas.openxmlformats.org/officeDocument/2006/relationships/tags" Target="../tags/tag18.xml"/><Relationship Id="rId19" Type="http://schemas.openxmlformats.org/officeDocument/2006/relationships/tags" Target="../tags/tag27.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tags" Target="../tags/tag30.xml"/></Relationships>
</file>

<file path=ppt/slides/_rels/slide6.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tags" Target="../tags/tag48.xml"/><Relationship Id="rId26" Type="http://schemas.openxmlformats.org/officeDocument/2006/relationships/image" Target="../media/image5.png"/><Relationship Id="rId3" Type="http://schemas.openxmlformats.org/officeDocument/2006/relationships/tags" Target="../tags/tag33.xml"/><Relationship Id="rId21" Type="http://schemas.openxmlformats.org/officeDocument/2006/relationships/tags" Target="../tags/tag51.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tags" Target="../tags/tag47.xml"/><Relationship Id="rId25" Type="http://schemas.openxmlformats.org/officeDocument/2006/relationships/slideLayout" Target="../slideLayouts/slideLayout3.xml"/><Relationship Id="rId2" Type="http://schemas.openxmlformats.org/officeDocument/2006/relationships/tags" Target="../tags/tag32.xml"/><Relationship Id="rId16" Type="http://schemas.openxmlformats.org/officeDocument/2006/relationships/tags" Target="../tags/tag46.xml"/><Relationship Id="rId20" Type="http://schemas.openxmlformats.org/officeDocument/2006/relationships/tags" Target="../tags/tag50.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24" Type="http://schemas.openxmlformats.org/officeDocument/2006/relationships/tags" Target="../tags/tag54.xml"/><Relationship Id="rId5" Type="http://schemas.openxmlformats.org/officeDocument/2006/relationships/tags" Target="../tags/tag35.xml"/><Relationship Id="rId15" Type="http://schemas.openxmlformats.org/officeDocument/2006/relationships/tags" Target="../tags/tag45.xml"/><Relationship Id="rId23" Type="http://schemas.openxmlformats.org/officeDocument/2006/relationships/tags" Target="../tags/tag53.xml"/><Relationship Id="rId10" Type="http://schemas.openxmlformats.org/officeDocument/2006/relationships/tags" Target="../tags/tag40.xml"/><Relationship Id="rId19" Type="http://schemas.openxmlformats.org/officeDocument/2006/relationships/tags" Target="../tags/tag49.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 Id="rId22" Type="http://schemas.openxmlformats.org/officeDocument/2006/relationships/tags" Target="../tags/tag52.xml"/></Relationships>
</file>

<file path=ppt/slides/_rels/slide7.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18" Type="http://schemas.openxmlformats.org/officeDocument/2006/relationships/tags" Target="../tags/tag72.xml"/><Relationship Id="rId26" Type="http://schemas.openxmlformats.org/officeDocument/2006/relationships/image" Target="../media/image5.png"/><Relationship Id="rId3" Type="http://schemas.openxmlformats.org/officeDocument/2006/relationships/tags" Target="../tags/tag57.xml"/><Relationship Id="rId21" Type="http://schemas.openxmlformats.org/officeDocument/2006/relationships/tags" Target="../tags/tag75.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tags" Target="../tags/tag71.xml"/><Relationship Id="rId25" Type="http://schemas.openxmlformats.org/officeDocument/2006/relationships/slideLayout" Target="../slideLayouts/slideLayout3.xml"/><Relationship Id="rId2" Type="http://schemas.openxmlformats.org/officeDocument/2006/relationships/tags" Target="../tags/tag56.xml"/><Relationship Id="rId16" Type="http://schemas.openxmlformats.org/officeDocument/2006/relationships/tags" Target="../tags/tag70.xml"/><Relationship Id="rId20" Type="http://schemas.openxmlformats.org/officeDocument/2006/relationships/tags" Target="../tags/tag74.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24" Type="http://schemas.openxmlformats.org/officeDocument/2006/relationships/tags" Target="../tags/tag78.xml"/><Relationship Id="rId5" Type="http://schemas.openxmlformats.org/officeDocument/2006/relationships/tags" Target="../tags/tag59.xml"/><Relationship Id="rId15" Type="http://schemas.openxmlformats.org/officeDocument/2006/relationships/tags" Target="../tags/tag69.xml"/><Relationship Id="rId23" Type="http://schemas.openxmlformats.org/officeDocument/2006/relationships/tags" Target="../tags/tag77.xml"/><Relationship Id="rId10" Type="http://schemas.openxmlformats.org/officeDocument/2006/relationships/tags" Target="../tags/tag64.xml"/><Relationship Id="rId19" Type="http://schemas.openxmlformats.org/officeDocument/2006/relationships/tags" Target="../tags/tag73.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 Id="rId22" Type="http://schemas.openxmlformats.org/officeDocument/2006/relationships/tags" Target="../tags/tag76.xml"/></Relationships>
</file>

<file path=ppt/slides/_rels/slide8.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tags" Target="../tags/tag91.xml"/><Relationship Id="rId18" Type="http://schemas.openxmlformats.org/officeDocument/2006/relationships/tags" Target="../tags/tag96.xml"/><Relationship Id="rId26" Type="http://schemas.openxmlformats.org/officeDocument/2006/relationships/image" Target="../media/image5.png"/><Relationship Id="rId3" Type="http://schemas.openxmlformats.org/officeDocument/2006/relationships/tags" Target="../tags/tag81.xml"/><Relationship Id="rId21" Type="http://schemas.openxmlformats.org/officeDocument/2006/relationships/tags" Target="../tags/tag99.xml"/><Relationship Id="rId7" Type="http://schemas.openxmlformats.org/officeDocument/2006/relationships/tags" Target="../tags/tag85.xml"/><Relationship Id="rId12" Type="http://schemas.openxmlformats.org/officeDocument/2006/relationships/tags" Target="../tags/tag90.xml"/><Relationship Id="rId17" Type="http://schemas.openxmlformats.org/officeDocument/2006/relationships/tags" Target="../tags/tag95.xml"/><Relationship Id="rId25" Type="http://schemas.openxmlformats.org/officeDocument/2006/relationships/slideLayout" Target="../slideLayouts/slideLayout3.xml"/><Relationship Id="rId2" Type="http://schemas.openxmlformats.org/officeDocument/2006/relationships/tags" Target="../tags/tag80.xml"/><Relationship Id="rId16" Type="http://schemas.openxmlformats.org/officeDocument/2006/relationships/tags" Target="../tags/tag94.xml"/><Relationship Id="rId20" Type="http://schemas.openxmlformats.org/officeDocument/2006/relationships/tags" Target="../tags/tag98.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24" Type="http://schemas.openxmlformats.org/officeDocument/2006/relationships/tags" Target="../tags/tag102.xml"/><Relationship Id="rId5" Type="http://schemas.openxmlformats.org/officeDocument/2006/relationships/tags" Target="../tags/tag83.xml"/><Relationship Id="rId15" Type="http://schemas.openxmlformats.org/officeDocument/2006/relationships/tags" Target="../tags/tag93.xml"/><Relationship Id="rId23" Type="http://schemas.openxmlformats.org/officeDocument/2006/relationships/tags" Target="../tags/tag101.xml"/><Relationship Id="rId10" Type="http://schemas.openxmlformats.org/officeDocument/2006/relationships/tags" Target="../tags/tag88.xml"/><Relationship Id="rId19" Type="http://schemas.openxmlformats.org/officeDocument/2006/relationships/tags" Target="../tags/tag97.xml"/><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tags" Target="../tags/tag92.xml"/><Relationship Id="rId22" Type="http://schemas.openxmlformats.org/officeDocument/2006/relationships/tags" Target="../tags/tag100.xml"/></Relationships>
</file>

<file path=ppt/slides/_rels/slide9.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tags" Target="../tags/tag115.xml"/><Relationship Id="rId18" Type="http://schemas.openxmlformats.org/officeDocument/2006/relationships/tags" Target="../tags/tag120.xml"/><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tags" Target="../tags/tag114.xml"/><Relationship Id="rId17" Type="http://schemas.openxmlformats.org/officeDocument/2006/relationships/tags" Target="../tags/tag119.xml"/><Relationship Id="rId2" Type="http://schemas.openxmlformats.org/officeDocument/2006/relationships/tags" Target="../tags/tag104.xml"/><Relationship Id="rId16" Type="http://schemas.openxmlformats.org/officeDocument/2006/relationships/tags" Target="../tags/tag118.xml"/><Relationship Id="rId20" Type="http://schemas.openxmlformats.org/officeDocument/2006/relationships/image" Target="../media/image5.png"/><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tags" Target="../tags/tag113.xml"/><Relationship Id="rId5" Type="http://schemas.openxmlformats.org/officeDocument/2006/relationships/tags" Target="../tags/tag107.xml"/><Relationship Id="rId15" Type="http://schemas.openxmlformats.org/officeDocument/2006/relationships/tags" Target="../tags/tag117.xml"/><Relationship Id="rId10" Type="http://schemas.openxmlformats.org/officeDocument/2006/relationships/tags" Target="../tags/tag112.xml"/><Relationship Id="rId19" Type="http://schemas.openxmlformats.org/officeDocument/2006/relationships/slideLayout" Target="../slideLayouts/slideLayout3.xml"/><Relationship Id="rId4" Type="http://schemas.openxmlformats.org/officeDocument/2006/relationships/tags" Target="../tags/tag106.xml"/><Relationship Id="rId9" Type="http://schemas.openxmlformats.org/officeDocument/2006/relationships/tags" Target="../tags/tag111.xml"/><Relationship Id="rId14" Type="http://schemas.openxmlformats.org/officeDocument/2006/relationships/tags" Target="../tags/tag116.xml"/></Relationships>
</file>

<file path=ppt/slides/_rels/slide10.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tags" Target="../tags/tag133.xml"/><Relationship Id="rId18" Type="http://schemas.openxmlformats.org/officeDocument/2006/relationships/tags" Target="../tags/tag138.xml"/><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tags" Target="../tags/tag132.xml"/><Relationship Id="rId17" Type="http://schemas.openxmlformats.org/officeDocument/2006/relationships/tags" Target="../tags/tag137.xml"/><Relationship Id="rId2" Type="http://schemas.openxmlformats.org/officeDocument/2006/relationships/tags" Target="../tags/tag122.xml"/><Relationship Id="rId16" Type="http://schemas.openxmlformats.org/officeDocument/2006/relationships/tags" Target="../tags/tag136.xml"/><Relationship Id="rId20" Type="http://schemas.openxmlformats.org/officeDocument/2006/relationships/image" Target="../media/image5.png"/><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tags" Target="../tags/tag131.xml"/><Relationship Id="rId5" Type="http://schemas.openxmlformats.org/officeDocument/2006/relationships/tags" Target="../tags/tag125.xml"/><Relationship Id="rId15" Type="http://schemas.openxmlformats.org/officeDocument/2006/relationships/tags" Target="../tags/tag135.xml"/><Relationship Id="rId10" Type="http://schemas.openxmlformats.org/officeDocument/2006/relationships/tags" Target="../tags/tag130.xml"/><Relationship Id="rId19" Type="http://schemas.openxmlformats.org/officeDocument/2006/relationships/slideLayout" Target="../slideLayouts/slideLayout3.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tags" Target="../tags/tag13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tags" Target="../tags/tag1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s>
</file>

<file path=ppt/slides/_rels/slide14.xml.rels><?xml version="1.0" encoding="UTF-8" standalone="yes"?>
<Relationships xmlns="http://schemas.openxmlformats.org/package/2006/relationships"><Relationship Id="rId8" Type="http://schemas.openxmlformats.org/officeDocument/2006/relationships/tags" Target="../tags/tag150.xml"/><Relationship Id="rId13" Type="http://schemas.openxmlformats.org/officeDocument/2006/relationships/tags" Target="../tags/tag155.xml"/><Relationship Id="rId18" Type="http://schemas.openxmlformats.org/officeDocument/2006/relationships/tags" Target="../tags/tag160.xml"/><Relationship Id="rId26" Type="http://schemas.openxmlformats.org/officeDocument/2006/relationships/tags" Target="../tags/tag168.xml"/><Relationship Id="rId3" Type="http://schemas.openxmlformats.org/officeDocument/2006/relationships/tags" Target="../tags/tag145.xml"/><Relationship Id="rId21" Type="http://schemas.openxmlformats.org/officeDocument/2006/relationships/tags" Target="../tags/tag163.xml"/><Relationship Id="rId7" Type="http://schemas.openxmlformats.org/officeDocument/2006/relationships/tags" Target="../tags/tag149.xml"/><Relationship Id="rId12" Type="http://schemas.openxmlformats.org/officeDocument/2006/relationships/tags" Target="../tags/tag154.xml"/><Relationship Id="rId17" Type="http://schemas.openxmlformats.org/officeDocument/2006/relationships/tags" Target="../tags/tag159.xml"/><Relationship Id="rId25" Type="http://schemas.openxmlformats.org/officeDocument/2006/relationships/tags" Target="../tags/tag167.xml"/><Relationship Id="rId2" Type="http://schemas.openxmlformats.org/officeDocument/2006/relationships/tags" Target="../tags/tag144.xml"/><Relationship Id="rId16" Type="http://schemas.openxmlformats.org/officeDocument/2006/relationships/tags" Target="../tags/tag158.xml"/><Relationship Id="rId20" Type="http://schemas.openxmlformats.org/officeDocument/2006/relationships/tags" Target="../tags/tag162.xml"/><Relationship Id="rId29" Type="http://schemas.openxmlformats.org/officeDocument/2006/relationships/image" Target="../media/image5.png"/><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tags" Target="../tags/tag153.xml"/><Relationship Id="rId24" Type="http://schemas.openxmlformats.org/officeDocument/2006/relationships/tags" Target="../tags/tag166.xml"/><Relationship Id="rId5" Type="http://schemas.openxmlformats.org/officeDocument/2006/relationships/tags" Target="../tags/tag147.xml"/><Relationship Id="rId15" Type="http://schemas.openxmlformats.org/officeDocument/2006/relationships/tags" Target="../tags/tag157.xml"/><Relationship Id="rId23" Type="http://schemas.openxmlformats.org/officeDocument/2006/relationships/tags" Target="../tags/tag165.xml"/><Relationship Id="rId28" Type="http://schemas.openxmlformats.org/officeDocument/2006/relationships/notesSlide" Target="../notesSlides/notesSlide1.xml"/><Relationship Id="rId10" Type="http://schemas.openxmlformats.org/officeDocument/2006/relationships/tags" Target="../tags/tag152.xml"/><Relationship Id="rId19" Type="http://schemas.openxmlformats.org/officeDocument/2006/relationships/tags" Target="../tags/tag161.xml"/><Relationship Id="rId4" Type="http://schemas.openxmlformats.org/officeDocument/2006/relationships/tags" Target="../tags/tag146.xml"/><Relationship Id="rId9" Type="http://schemas.openxmlformats.org/officeDocument/2006/relationships/tags" Target="../tags/tag151.xml"/><Relationship Id="rId14" Type="http://schemas.openxmlformats.org/officeDocument/2006/relationships/tags" Target="../tags/tag156.xml"/><Relationship Id="rId22" Type="http://schemas.openxmlformats.org/officeDocument/2006/relationships/tags" Target="../tags/tag164.xml"/><Relationship Id="rId27"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tags" Target="../tags/tag176.xml"/><Relationship Id="rId13" Type="http://schemas.openxmlformats.org/officeDocument/2006/relationships/tags" Target="../tags/tag181.xml"/><Relationship Id="rId18" Type="http://schemas.openxmlformats.org/officeDocument/2006/relationships/tags" Target="../tags/tag186.xml"/><Relationship Id="rId26" Type="http://schemas.openxmlformats.org/officeDocument/2006/relationships/tags" Target="../tags/tag194.xml"/><Relationship Id="rId3" Type="http://schemas.openxmlformats.org/officeDocument/2006/relationships/tags" Target="../tags/tag171.xml"/><Relationship Id="rId21" Type="http://schemas.openxmlformats.org/officeDocument/2006/relationships/tags" Target="../tags/tag189.xml"/><Relationship Id="rId7" Type="http://schemas.openxmlformats.org/officeDocument/2006/relationships/tags" Target="../tags/tag175.xml"/><Relationship Id="rId12" Type="http://schemas.openxmlformats.org/officeDocument/2006/relationships/tags" Target="../tags/tag180.xml"/><Relationship Id="rId17" Type="http://schemas.openxmlformats.org/officeDocument/2006/relationships/tags" Target="../tags/tag185.xml"/><Relationship Id="rId25" Type="http://schemas.openxmlformats.org/officeDocument/2006/relationships/tags" Target="../tags/tag193.xml"/><Relationship Id="rId2" Type="http://schemas.openxmlformats.org/officeDocument/2006/relationships/tags" Target="../tags/tag170.xml"/><Relationship Id="rId16" Type="http://schemas.openxmlformats.org/officeDocument/2006/relationships/tags" Target="../tags/tag184.xml"/><Relationship Id="rId20" Type="http://schemas.openxmlformats.org/officeDocument/2006/relationships/tags" Target="../tags/tag188.xml"/><Relationship Id="rId29" Type="http://schemas.openxmlformats.org/officeDocument/2006/relationships/notesSlide" Target="../notesSlides/notesSlide2.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tags" Target="../tags/tag179.xml"/><Relationship Id="rId24" Type="http://schemas.openxmlformats.org/officeDocument/2006/relationships/tags" Target="../tags/tag192.xml"/><Relationship Id="rId5" Type="http://schemas.openxmlformats.org/officeDocument/2006/relationships/tags" Target="../tags/tag173.xml"/><Relationship Id="rId15" Type="http://schemas.openxmlformats.org/officeDocument/2006/relationships/tags" Target="../tags/tag183.xml"/><Relationship Id="rId23" Type="http://schemas.openxmlformats.org/officeDocument/2006/relationships/tags" Target="../tags/tag191.xml"/><Relationship Id="rId28" Type="http://schemas.openxmlformats.org/officeDocument/2006/relationships/slideLayout" Target="../slideLayouts/slideLayout10.xml"/><Relationship Id="rId10" Type="http://schemas.openxmlformats.org/officeDocument/2006/relationships/tags" Target="../tags/tag178.xml"/><Relationship Id="rId19" Type="http://schemas.openxmlformats.org/officeDocument/2006/relationships/tags" Target="../tags/tag187.xml"/><Relationship Id="rId4" Type="http://schemas.openxmlformats.org/officeDocument/2006/relationships/tags" Target="../tags/tag172.xml"/><Relationship Id="rId9" Type="http://schemas.openxmlformats.org/officeDocument/2006/relationships/tags" Target="../tags/tag177.xml"/><Relationship Id="rId14" Type="http://schemas.openxmlformats.org/officeDocument/2006/relationships/tags" Target="../tags/tag182.xml"/><Relationship Id="rId22" Type="http://schemas.openxmlformats.org/officeDocument/2006/relationships/tags" Target="../tags/tag190.xml"/><Relationship Id="rId27" Type="http://schemas.openxmlformats.org/officeDocument/2006/relationships/tags" Target="../tags/tag195.xml"/><Relationship Id="rId30"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tags" Target="../tags/tag203.xml"/><Relationship Id="rId13" Type="http://schemas.openxmlformats.org/officeDocument/2006/relationships/tags" Target="../tags/tag208.xml"/><Relationship Id="rId18" Type="http://schemas.openxmlformats.org/officeDocument/2006/relationships/tags" Target="../tags/tag213.xml"/><Relationship Id="rId26" Type="http://schemas.openxmlformats.org/officeDocument/2006/relationships/tags" Target="../tags/tag221.xml"/><Relationship Id="rId3" Type="http://schemas.openxmlformats.org/officeDocument/2006/relationships/tags" Target="../tags/tag198.xml"/><Relationship Id="rId21" Type="http://schemas.openxmlformats.org/officeDocument/2006/relationships/tags" Target="../tags/tag216.xml"/><Relationship Id="rId7" Type="http://schemas.openxmlformats.org/officeDocument/2006/relationships/tags" Target="../tags/tag202.xml"/><Relationship Id="rId12" Type="http://schemas.openxmlformats.org/officeDocument/2006/relationships/tags" Target="../tags/tag207.xml"/><Relationship Id="rId17" Type="http://schemas.openxmlformats.org/officeDocument/2006/relationships/tags" Target="../tags/tag212.xml"/><Relationship Id="rId25" Type="http://schemas.openxmlformats.org/officeDocument/2006/relationships/tags" Target="../tags/tag220.xml"/><Relationship Id="rId2" Type="http://schemas.openxmlformats.org/officeDocument/2006/relationships/tags" Target="../tags/tag197.xml"/><Relationship Id="rId16" Type="http://schemas.openxmlformats.org/officeDocument/2006/relationships/tags" Target="../tags/tag211.xml"/><Relationship Id="rId20" Type="http://schemas.openxmlformats.org/officeDocument/2006/relationships/tags" Target="../tags/tag215.xml"/><Relationship Id="rId29" Type="http://schemas.openxmlformats.org/officeDocument/2006/relationships/notesSlide" Target="../notesSlides/notesSlide3.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tags" Target="../tags/tag206.xml"/><Relationship Id="rId24" Type="http://schemas.openxmlformats.org/officeDocument/2006/relationships/tags" Target="../tags/tag219.xml"/><Relationship Id="rId5" Type="http://schemas.openxmlformats.org/officeDocument/2006/relationships/tags" Target="../tags/tag200.xml"/><Relationship Id="rId15" Type="http://schemas.openxmlformats.org/officeDocument/2006/relationships/tags" Target="../tags/tag210.xml"/><Relationship Id="rId23" Type="http://schemas.openxmlformats.org/officeDocument/2006/relationships/tags" Target="../tags/tag218.xml"/><Relationship Id="rId28" Type="http://schemas.openxmlformats.org/officeDocument/2006/relationships/slideLayout" Target="../slideLayouts/slideLayout10.xml"/><Relationship Id="rId10" Type="http://schemas.openxmlformats.org/officeDocument/2006/relationships/tags" Target="../tags/tag205.xml"/><Relationship Id="rId19" Type="http://schemas.openxmlformats.org/officeDocument/2006/relationships/tags" Target="../tags/tag214.xml"/><Relationship Id="rId4" Type="http://schemas.openxmlformats.org/officeDocument/2006/relationships/tags" Target="../tags/tag199.xml"/><Relationship Id="rId9" Type="http://schemas.openxmlformats.org/officeDocument/2006/relationships/tags" Target="../tags/tag204.xml"/><Relationship Id="rId14" Type="http://schemas.openxmlformats.org/officeDocument/2006/relationships/tags" Target="../tags/tag209.xml"/><Relationship Id="rId22" Type="http://schemas.openxmlformats.org/officeDocument/2006/relationships/tags" Target="../tags/tag217.xml"/><Relationship Id="rId27" Type="http://schemas.openxmlformats.org/officeDocument/2006/relationships/tags" Target="../tags/tag222.xml"/><Relationship Id="rId30"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tags" Target="../tags/tag230.xml"/><Relationship Id="rId13" Type="http://schemas.openxmlformats.org/officeDocument/2006/relationships/tags" Target="../tags/tag235.xml"/><Relationship Id="rId18" Type="http://schemas.openxmlformats.org/officeDocument/2006/relationships/tags" Target="../tags/tag240.xml"/><Relationship Id="rId26" Type="http://schemas.openxmlformats.org/officeDocument/2006/relationships/tags" Target="../tags/tag248.xml"/><Relationship Id="rId3" Type="http://schemas.openxmlformats.org/officeDocument/2006/relationships/tags" Target="../tags/tag225.xml"/><Relationship Id="rId21" Type="http://schemas.openxmlformats.org/officeDocument/2006/relationships/tags" Target="../tags/tag243.xml"/><Relationship Id="rId7" Type="http://schemas.openxmlformats.org/officeDocument/2006/relationships/tags" Target="../tags/tag229.xml"/><Relationship Id="rId12" Type="http://schemas.openxmlformats.org/officeDocument/2006/relationships/tags" Target="../tags/tag234.xml"/><Relationship Id="rId17" Type="http://schemas.openxmlformats.org/officeDocument/2006/relationships/tags" Target="../tags/tag239.xml"/><Relationship Id="rId25" Type="http://schemas.openxmlformats.org/officeDocument/2006/relationships/tags" Target="../tags/tag247.xml"/><Relationship Id="rId2" Type="http://schemas.openxmlformats.org/officeDocument/2006/relationships/tags" Target="../tags/tag224.xml"/><Relationship Id="rId16" Type="http://schemas.openxmlformats.org/officeDocument/2006/relationships/tags" Target="../tags/tag238.xml"/><Relationship Id="rId20" Type="http://schemas.openxmlformats.org/officeDocument/2006/relationships/tags" Target="../tags/tag242.xml"/><Relationship Id="rId29" Type="http://schemas.openxmlformats.org/officeDocument/2006/relationships/image" Target="../media/image5.png"/><Relationship Id="rId1" Type="http://schemas.openxmlformats.org/officeDocument/2006/relationships/tags" Target="../tags/tag223.xml"/><Relationship Id="rId6" Type="http://schemas.openxmlformats.org/officeDocument/2006/relationships/tags" Target="../tags/tag228.xml"/><Relationship Id="rId11" Type="http://schemas.openxmlformats.org/officeDocument/2006/relationships/tags" Target="../tags/tag233.xml"/><Relationship Id="rId24" Type="http://schemas.openxmlformats.org/officeDocument/2006/relationships/tags" Target="../tags/tag246.xml"/><Relationship Id="rId5" Type="http://schemas.openxmlformats.org/officeDocument/2006/relationships/tags" Target="../tags/tag227.xml"/><Relationship Id="rId15" Type="http://schemas.openxmlformats.org/officeDocument/2006/relationships/tags" Target="../tags/tag237.xml"/><Relationship Id="rId23" Type="http://schemas.openxmlformats.org/officeDocument/2006/relationships/tags" Target="../tags/tag245.xml"/><Relationship Id="rId28" Type="http://schemas.openxmlformats.org/officeDocument/2006/relationships/notesSlide" Target="../notesSlides/notesSlide4.xml"/><Relationship Id="rId10" Type="http://schemas.openxmlformats.org/officeDocument/2006/relationships/tags" Target="../tags/tag232.xml"/><Relationship Id="rId19" Type="http://schemas.openxmlformats.org/officeDocument/2006/relationships/tags" Target="../tags/tag241.xml"/><Relationship Id="rId4" Type="http://schemas.openxmlformats.org/officeDocument/2006/relationships/tags" Target="../tags/tag226.xml"/><Relationship Id="rId9" Type="http://schemas.openxmlformats.org/officeDocument/2006/relationships/tags" Target="../tags/tag231.xml"/><Relationship Id="rId14" Type="http://schemas.openxmlformats.org/officeDocument/2006/relationships/tags" Target="../tags/tag236.xml"/><Relationship Id="rId22" Type="http://schemas.openxmlformats.org/officeDocument/2006/relationships/tags" Target="../tags/tag244.xml"/><Relationship Id="rId27"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50.xml"/><Relationship Id="rId1" Type="http://schemas.openxmlformats.org/officeDocument/2006/relationships/tags" Target="../tags/tag249.xml"/><Relationship Id="rId4"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52.xml"/><Relationship Id="rId1" Type="http://schemas.openxmlformats.org/officeDocument/2006/relationships/tags" Target="../tags/tag251.xml"/><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4.xml"/><Relationship Id="rId1" Type="http://schemas.openxmlformats.org/officeDocument/2006/relationships/tags" Target="../tags/tag2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tags" Target="../tags/tag262.xml"/><Relationship Id="rId13" Type="http://schemas.openxmlformats.org/officeDocument/2006/relationships/tags" Target="../tags/tag267.xml"/><Relationship Id="rId18" Type="http://schemas.openxmlformats.org/officeDocument/2006/relationships/tags" Target="../tags/tag272.xml"/><Relationship Id="rId3" Type="http://schemas.openxmlformats.org/officeDocument/2006/relationships/tags" Target="../tags/tag257.xml"/><Relationship Id="rId21" Type="http://schemas.openxmlformats.org/officeDocument/2006/relationships/tags" Target="../tags/tag275.xml"/><Relationship Id="rId7" Type="http://schemas.openxmlformats.org/officeDocument/2006/relationships/tags" Target="../tags/tag261.xml"/><Relationship Id="rId12" Type="http://schemas.openxmlformats.org/officeDocument/2006/relationships/tags" Target="../tags/tag266.xml"/><Relationship Id="rId17" Type="http://schemas.openxmlformats.org/officeDocument/2006/relationships/tags" Target="../tags/tag271.xml"/><Relationship Id="rId2" Type="http://schemas.openxmlformats.org/officeDocument/2006/relationships/tags" Target="../tags/tag256.xml"/><Relationship Id="rId16" Type="http://schemas.openxmlformats.org/officeDocument/2006/relationships/tags" Target="../tags/tag270.xml"/><Relationship Id="rId20" Type="http://schemas.openxmlformats.org/officeDocument/2006/relationships/tags" Target="../tags/tag274.xml"/><Relationship Id="rId1" Type="http://schemas.openxmlformats.org/officeDocument/2006/relationships/tags" Target="../tags/tag255.xml"/><Relationship Id="rId6" Type="http://schemas.openxmlformats.org/officeDocument/2006/relationships/tags" Target="../tags/tag260.xml"/><Relationship Id="rId11" Type="http://schemas.openxmlformats.org/officeDocument/2006/relationships/tags" Target="../tags/tag265.xml"/><Relationship Id="rId24" Type="http://schemas.openxmlformats.org/officeDocument/2006/relationships/image" Target="../media/image5.png"/><Relationship Id="rId5" Type="http://schemas.openxmlformats.org/officeDocument/2006/relationships/tags" Target="../tags/tag259.xml"/><Relationship Id="rId15" Type="http://schemas.openxmlformats.org/officeDocument/2006/relationships/tags" Target="../tags/tag269.xml"/><Relationship Id="rId23" Type="http://schemas.openxmlformats.org/officeDocument/2006/relationships/slideLayout" Target="../slideLayouts/slideLayout3.xml"/><Relationship Id="rId10" Type="http://schemas.openxmlformats.org/officeDocument/2006/relationships/tags" Target="../tags/tag264.xml"/><Relationship Id="rId19" Type="http://schemas.openxmlformats.org/officeDocument/2006/relationships/tags" Target="../tags/tag273.xml"/><Relationship Id="rId4" Type="http://schemas.openxmlformats.org/officeDocument/2006/relationships/tags" Target="../tags/tag258.xml"/><Relationship Id="rId9" Type="http://schemas.openxmlformats.org/officeDocument/2006/relationships/tags" Target="../tags/tag263.xml"/><Relationship Id="rId14" Type="http://schemas.openxmlformats.org/officeDocument/2006/relationships/tags" Target="../tags/tag268.xml"/><Relationship Id="rId22" Type="http://schemas.openxmlformats.org/officeDocument/2006/relationships/tags" Target="../tags/tag27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8.xml"/><Relationship Id="rId1" Type="http://schemas.openxmlformats.org/officeDocument/2006/relationships/tags" Target="../tags/tag277.xml"/></Relationships>
</file>

<file path=ppt/slides/_rels/slide25.xml.rels><?xml version="1.0" encoding="UTF-8" standalone="yes"?>
<Relationships xmlns="http://schemas.openxmlformats.org/package/2006/relationships"><Relationship Id="rId8" Type="http://schemas.openxmlformats.org/officeDocument/2006/relationships/tags" Target="../tags/tag286.xml"/><Relationship Id="rId13" Type="http://schemas.openxmlformats.org/officeDocument/2006/relationships/tags" Target="../tags/tag291.xml"/><Relationship Id="rId18" Type="http://schemas.openxmlformats.org/officeDocument/2006/relationships/tags" Target="../tags/tag296.xml"/><Relationship Id="rId3" Type="http://schemas.openxmlformats.org/officeDocument/2006/relationships/tags" Target="../tags/tag281.xml"/><Relationship Id="rId21" Type="http://schemas.openxmlformats.org/officeDocument/2006/relationships/image" Target="../media/image5.png"/><Relationship Id="rId7" Type="http://schemas.openxmlformats.org/officeDocument/2006/relationships/tags" Target="../tags/tag285.xml"/><Relationship Id="rId12" Type="http://schemas.openxmlformats.org/officeDocument/2006/relationships/tags" Target="../tags/tag290.xml"/><Relationship Id="rId17" Type="http://schemas.openxmlformats.org/officeDocument/2006/relationships/tags" Target="../tags/tag295.xml"/><Relationship Id="rId2" Type="http://schemas.openxmlformats.org/officeDocument/2006/relationships/tags" Target="../tags/tag280.xml"/><Relationship Id="rId16" Type="http://schemas.openxmlformats.org/officeDocument/2006/relationships/tags" Target="../tags/tag294.xml"/><Relationship Id="rId20" Type="http://schemas.openxmlformats.org/officeDocument/2006/relationships/slideLayout" Target="../slideLayouts/slideLayout3.xml"/><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tags" Target="../tags/tag289.xml"/><Relationship Id="rId5" Type="http://schemas.openxmlformats.org/officeDocument/2006/relationships/tags" Target="../tags/tag283.xml"/><Relationship Id="rId15" Type="http://schemas.openxmlformats.org/officeDocument/2006/relationships/tags" Target="../tags/tag293.xml"/><Relationship Id="rId10" Type="http://schemas.openxmlformats.org/officeDocument/2006/relationships/tags" Target="../tags/tag288.xml"/><Relationship Id="rId19" Type="http://schemas.openxmlformats.org/officeDocument/2006/relationships/tags" Target="../tags/tag297.xml"/><Relationship Id="rId4" Type="http://schemas.openxmlformats.org/officeDocument/2006/relationships/tags" Target="../tags/tag282.xml"/><Relationship Id="rId9" Type="http://schemas.openxmlformats.org/officeDocument/2006/relationships/tags" Target="../tags/tag287.xml"/><Relationship Id="rId14" Type="http://schemas.openxmlformats.org/officeDocument/2006/relationships/tags" Target="../tags/tag292.xml"/></Relationships>
</file>

<file path=ppt/slides/_rels/slide2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tags" Target="../tags/tag310.xml"/><Relationship Id="rId18" Type="http://schemas.openxmlformats.org/officeDocument/2006/relationships/tags" Target="../tags/tag315.xml"/><Relationship Id="rId26" Type="http://schemas.openxmlformats.org/officeDocument/2006/relationships/tags" Target="../tags/tag323.xml"/><Relationship Id="rId3" Type="http://schemas.openxmlformats.org/officeDocument/2006/relationships/tags" Target="../tags/tag300.xml"/><Relationship Id="rId21" Type="http://schemas.openxmlformats.org/officeDocument/2006/relationships/tags" Target="../tags/tag318.xml"/><Relationship Id="rId7" Type="http://schemas.openxmlformats.org/officeDocument/2006/relationships/tags" Target="../tags/tag304.xml"/><Relationship Id="rId12" Type="http://schemas.openxmlformats.org/officeDocument/2006/relationships/tags" Target="../tags/tag309.xml"/><Relationship Id="rId17" Type="http://schemas.openxmlformats.org/officeDocument/2006/relationships/tags" Target="../tags/tag314.xml"/><Relationship Id="rId25" Type="http://schemas.openxmlformats.org/officeDocument/2006/relationships/tags" Target="../tags/tag322.xml"/><Relationship Id="rId2" Type="http://schemas.openxmlformats.org/officeDocument/2006/relationships/tags" Target="../tags/tag299.xml"/><Relationship Id="rId16" Type="http://schemas.openxmlformats.org/officeDocument/2006/relationships/tags" Target="../tags/tag313.xml"/><Relationship Id="rId20" Type="http://schemas.openxmlformats.org/officeDocument/2006/relationships/tags" Target="../tags/tag317.xml"/><Relationship Id="rId29" Type="http://schemas.openxmlformats.org/officeDocument/2006/relationships/image" Target="../media/image5.png"/><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tags" Target="../tags/tag308.xml"/><Relationship Id="rId24" Type="http://schemas.openxmlformats.org/officeDocument/2006/relationships/tags" Target="../tags/tag321.xml"/><Relationship Id="rId5" Type="http://schemas.openxmlformats.org/officeDocument/2006/relationships/tags" Target="../tags/tag302.xml"/><Relationship Id="rId15" Type="http://schemas.openxmlformats.org/officeDocument/2006/relationships/tags" Target="../tags/tag312.xml"/><Relationship Id="rId23" Type="http://schemas.openxmlformats.org/officeDocument/2006/relationships/tags" Target="../tags/tag320.xml"/><Relationship Id="rId28" Type="http://schemas.openxmlformats.org/officeDocument/2006/relationships/slideLayout" Target="../slideLayouts/slideLayout3.xml"/><Relationship Id="rId10" Type="http://schemas.openxmlformats.org/officeDocument/2006/relationships/tags" Target="../tags/tag307.xml"/><Relationship Id="rId19" Type="http://schemas.openxmlformats.org/officeDocument/2006/relationships/tags" Target="../tags/tag316.xml"/><Relationship Id="rId4" Type="http://schemas.openxmlformats.org/officeDocument/2006/relationships/tags" Target="../tags/tag301.xml"/><Relationship Id="rId9" Type="http://schemas.openxmlformats.org/officeDocument/2006/relationships/tags" Target="../tags/tag306.xml"/><Relationship Id="rId14" Type="http://schemas.openxmlformats.org/officeDocument/2006/relationships/tags" Target="../tags/tag311.xml"/><Relationship Id="rId22" Type="http://schemas.openxmlformats.org/officeDocument/2006/relationships/tags" Target="../tags/tag319.xml"/><Relationship Id="rId27" Type="http://schemas.openxmlformats.org/officeDocument/2006/relationships/tags" Target="../tags/tag324.xml"/></Relationships>
</file>

<file path=ppt/slides/_rels/slide27.xml.rels><?xml version="1.0" encoding="UTF-8" standalone="yes"?>
<Relationships xmlns="http://schemas.openxmlformats.org/package/2006/relationships"><Relationship Id="rId8" Type="http://schemas.openxmlformats.org/officeDocument/2006/relationships/tags" Target="../tags/tag332.xml"/><Relationship Id="rId13" Type="http://schemas.openxmlformats.org/officeDocument/2006/relationships/tags" Target="../tags/tag337.xml"/><Relationship Id="rId18" Type="http://schemas.openxmlformats.org/officeDocument/2006/relationships/tags" Target="../tags/tag342.xml"/><Relationship Id="rId3" Type="http://schemas.openxmlformats.org/officeDocument/2006/relationships/tags" Target="../tags/tag327.xml"/><Relationship Id="rId21" Type="http://schemas.openxmlformats.org/officeDocument/2006/relationships/tags" Target="../tags/tag345.xml"/><Relationship Id="rId7" Type="http://schemas.openxmlformats.org/officeDocument/2006/relationships/tags" Target="../tags/tag331.xml"/><Relationship Id="rId12" Type="http://schemas.openxmlformats.org/officeDocument/2006/relationships/tags" Target="../tags/tag336.xml"/><Relationship Id="rId17" Type="http://schemas.openxmlformats.org/officeDocument/2006/relationships/tags" Target="../tags/tag341.xml"/><Relationship Id="rId2" Type="http://schemas.openxmlformats.org/officeDocument/2006/relationships/tags" Target="../tags/tag326.xml"/><Relationship Id="rId16" Type="http://schemas.openxmlformats.org/officeDocument/2006/relationships/tags" Target="../tags/tag340.xml"/><Relationship Id="rId20" Type="http://schemas.openxmlformats.org/officeDocument/2006/relationships/tags" Target="../tags/tag344.xml"/><Relationship Id="rId1" Type="http://schemas.openxmlformats.org/officeDocument/2006/relationships/tags" Target="../tags/tag325.xml"/><Relationship Id="rId6" Type="http://schemas.openxmlformats.org/officeDocument/2006/relationships/tags" Target="../tags/tag330.xml"/><Relationship Id="rId11" Type="http://schemas.openxmlformats.org/officeDocument/2006/relationships/tags" Target="../tags/tag335.xml"/><Relationship Id="rId5" Type="http://schemas.openxmlformats.org/officeDocument/2006/relationships/tags" Target="../tags/tag329.xml"/><Relationship Id="rId15" Type="http://schemas.openxmlformats.org/officeDocument/2006/relationships/tags" Target="../tags/tag339.xml"/><Relationship Id="rId23" Type="http://schemas.openxmlformats.org/officeDocument/2006/relationships/image" Target="../media/image5.png"/><Relationship Id="rId10" Type="http://schemas.openxmlformats.org/officeDocument/2006/relationships/tags" Target="../tags/tag334.xml"/><Relationship Id="rId19" Type="http://schemas.openxmlformats.org/officeDocument/2006/relationships/tags" Target="../tags/tag343.xml"/><Relationship Id="rId4" Type="http://schemas.openxmlformats.org/officeDocument/2006/relationships/tags" Target="../tags/tag328.xml"/><Relationship Id="rId9" Type="http://schemas.openxmlformats.org/officeDocument/2006/relationships/tags" Target="../tags/tag333.xml"/><Relationship Id="rId14" Type="http://schemas.openxmlformats.org/officeDocument/2006/relationships/tags" Target="../tags/tag338.xml"/><Relationship Id="rId22"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tags" Target="../tags/tag353.xml"/><Relationship Id="rId13" Type="http://schemas.openxmlformats.org/officeDocument/2006/relationships/tags" Target="../tags/tag358.xml"/><Relationship Id="rId18" Type="http://schemas.openxmlformats.org/officeDocument/2006/relationships/tags" Target="../tags/tag363.xml"/><Relationship Id="rId3" Type="http://schemas.openxmlformats.org/officeDocument/2006/relationships/tags" Target="../tags/tag348.xml"/><Relationship Id="rId21" Type="http://schemas.openxmlformats.org/officeDocument/2006/relationships/tags" Target="../tags/tag366.xml"/><Relationship Id="rId7" Type="http://schemas.openxmlformats.org/officeDocument/2006/relationships/tags" Target="../tags/tag352.xml"/><Relationship Id="rId12" Type="http://schemas.openxmlformats.org/officeDocument/2006/relationships/tags" Target="../tags/tag357.xml"/><Relationship Id="rId17" Type="http://schemas.openxmlformats.org/officeDocument/2006/relationships/tags" Target="../tags/tag362.xml"/><Relationship Id="rId2" Type="http://schemas.openxmlformats.org/officeDocument/2006/relationships/tags" Target="../tags/tag347.xml"/><Relationship Id="rId16" Type="http://schemas.openxmlformats.org/officeDocument/2006/relationships/tags" Target="../tags/tag361.xml"/><Relationship Id="rId20" Type="http://schemas.openxmlformats.org/officeDocument/2006/relationships/tags" Target="../tags/tag365.xml"/><Relationship Id="rId1" Type="http://schemas.openxmlformats.org/officeDocument/2006/relationships/tags" Target="../tags/tag346.xml"/><Relationship Id="rId6" Type="http://schemas.openxmlformats.org/officeDocument/2006/relationships/tags" Target="../tags/tag351.xml"/><Relationship Id="rId11" Type="http://schemas.openxmlformats.org/officeDocument/2006/relationships/tags" Target="../tags/tag356.xml"/><Relationship Id="rId5" Type="http://schemas.openxmlformats.org/officeDocument/2006/relationships/tags" Target="../tags/tag350.xml"/><Relationship Id="rId15" Type="http://schemas.openxmlformats.org/officeDocument/2006/relationships/tags" Target="../tags/tag360.xml"/><Relationship Id="rId23" Type="http://schemas.openxmlformats.org/officeDocument/2006/relationships/image" Target="../media/image5.png"/><Relationship Id="rId10" Type="http://schemas.openxmlformats.org/officeDocument/2006/relationships/tags" Target="../tags/tag355.xml"/><Relationship Id="rId19" Type="http://schemas.openxmlformats.org/officeDocument/2006/relationships/tags" Target="../tags/tag364.xml"/><Relationship Id="rId4" Type="http://schemas.openxmlformats.org/officeDocument/2006/relationships/tags" Target="../tags/tag349.xml"/><Relationship Id="rId9" Type="http://schemas.openxmlformats.org/officeDocument/2006/relationships/tags" Target="../tags/tag354.xml"/><Relationship Id="rId14" Type="http://schemas.openxmlformats.org/officeDocument/2006/relationships/tags" Target="../tags/tag359.xml"/><Relationship Id="rId22"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8.xml"/><Relationship Id="rId1" Type="http://schemas.openxmlformats.org/officeDocument/2006/relationships/tags" Target="../tags/tag367.xml"/></Relationships>
</file>

<file path=ppt/slides/_rels/slide30.xml.rels><?xml version="1.0" encoding="UTF-8" standalone="yes"?>
<Relationships xmlns="http://schemas.openxmlformats.org/package/2006/relationships"><Relationship Id="rId3" Type="http://schemas.openxmlformats.org/officeDocument/2006/relationships/tags" Target="../tags/tag371.xml"/><Relationship Id="rId2" Type="http://schemas.openxmlformats.org/officeDocument/2006/relationships/tags" Target="../tags/tag370.xml"/><Relationship Id="rId1" Type="http://schemas.openxmlformats.org/officeDocument/2006/relationships/tags" Target="../tags/tag369.xml"/><Relationship Id="rId5" Type="http://schemas.openxmlformats.org/officeDocument/2006/relationships/notesSlide" Target="../notesSlides/notesSlide7.xml"/><Relationship Id="rId4"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373.xml"/><Relationship Id="rId1" Type="http://schemas.openxmlformats.org/officeDocument/2006/relationships/tags" Target="../tags/tag372.xml"/><Relationship Id="rId4"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3" Type="http://schemas.openxmlformats.org/officeDocument/2006/relationships/tags" Target="../tags/tag376.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notesSlide" Target="../notesSlides/notesSlide9.xml"/><Relationship Id="rId5" Type="http://schemas.openxmlformats.org/officeDocument/2006/relationships/slideLayout" Target="../slideLayouts/slideLayout10.xml"/><Relationship Id="rId4" Type="http://schemas.openxmlformats.org/officeDocument/2006/relationships/tags" Target="../tags/tag377.xml"/></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380.xml"/><Relationship Id="rId7" Type="http://schemas.openxmlformats.org/officeDocument/2006/relationships/tags" Target="../tags/tag384.xml"/><Relationship Id="rId2" Type="http://schemas.openxmlformats.org/officeDocument/2006/relationships/tags" Target="../tags/tag379.xml"/><Relationship Id="rId1" Type="http://schemas.openxmlformats.org/officeDocument/2006/relationships/tags" Target="../tags/tag378.xml"/><Relationship Id="rId6" Type="http://schemas.openxmlformats.org/officeDocument/2006/relationships/tags" Target="../tags/tag383.xml"/><Relationship Id="rId5" Type="http://schemas.openxmlformats.org/officeDocument/2006/relationships/tags" Target="../tags/tag382.xml"/><Relationship Id="rId10" Type="http://schemas.openxmlformats.org/officeDocument/2006/relationships/image" Target="../media/image5.png"/><Relationship Id="rId4" Type="http://schemas.openxmlformats.org/officeDocument/2006/relationships/tags" Target="../tags/tag381.xml"/><Relationship Id="rId9"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3" Type="http://schemas.openxmlformats.org/officeDocument/2006/relationships/tags" Target="../tags/tag387.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notesSlide" Target="../notesSlides/notesSlide11.xml"/><Relationship Id="rId5" Type="http://schemas.openxmlformats.org/officeDocument/2006/relationships/slideLayout" Target="../slideLayouts/slideLayout10.xml"/><Relationship Id="rId4" Type="http://schemas.openxmlformats.org/officeDocument/2006/relationships/tags" Target="../tags/tag388.xml"/></Relationships>
</file>

<file path=ppt/slides/_rels/slide35.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tags" Target="../tags/tag391.xml"/><Relationship Id="rId7" Type="http://schemas.openxmlformats.org/officeDocument/2006/relationships/customXml" Target="../ink/ink1.xml"/><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notesSlide" Target="../notesSlides/notesSlide12.xml"/><Relationship Id="rId5" Type="http://schemas.openxmlformats.org/officeDocument/2006/relationships/slideLayout" Target="../slideLayouts/slideLayout10.xml"/><Relationship Id="rId4" Type="http://schemas.openxmlformats.org/officeDocument/2006/relationships/tags" Target="../tags/tag392.xml"/></Relationships>
</file>

<file path=ppt/slides/_rels/slide36.xml.rels><?xml version="1.0" encoding="UTF-8" standalone="yes"?>
<Relationships xmlns="http://schemas.openxmlformats.org/package/2006/relationships"><Relationship Id="rId8" Type="http://schemas.openxmlformats.org/officeDocument/2006/relationships/tags" Target="../tags/tag400.xml"/><Relationship Id="rId13" Type="http://schemas.openxmlformats.org/officeDocument/2006/relationships/image" Target="../media/image5.png"/><Relationship Id="rId3" Type="http://schemas.openxmlformats.org/officeDocument/2006/relationships/tags" Target="../tags/tag395.xml"/><Relationship Id="rId7" Type="http://schemas.openxmlformats.org/officeDocument/2006/relationships/tags" Target="../tags/tag399.xml"/><Relationship Id="rId12" Type="http://schemas.openxmlformats.org/officeDocument/2006/relationships/notesSlide" Target="../notesSlides/notesSlide13.xml"/><Relationship Id="rId2" Type="http://schemas.openxmlformats.org/officeDocument/2006/relationships/tags" Target="../tags/tag394.xml"/><Relationship Id="rId1" Type="http://schemas.openxmlformats.org/officeDocument/2006/relationships/tags" Target="../tags/tag393.xml"/><Relationship Id="rId6" Type="http://schemas.openxmlformats.org/officeDocument/2006/relationships/tags" Target="../tags/tag398.xml"/><Relationship Id="rId11" Type="http://schemas.openxmlformats.org/officeDocument/2006/relationships/slideLayout" Target="../slideLayouts/slideLayout10.xml"/><Relationship Id="rId5" Type="http://schemas.openxmlformats.org/officeDocument/2006/relationships/tags" Target="../tags/tag397.xml"/><Relationship Id="rId10" Type="http://schemas.openxmlformats.org/officeDocument/2006/relationships/tags" Target="../tags/tag402.xml"/><Relationship Id="rId4" Type="http://schemas.openxmlformats.org/officeDocument/2006/relationships/tags" Target="../tags/tag396.xml"/><Relationship Id="rId9" Type="http://schemas.openxmlformats.org/officeDocument/2006/relationships/tags" Target="../tags/tag401.xml"/></Relationships>
</file>

<file path=ppt/slides/_rels/slide37.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notesSlide" Target="../notesSlides/notesSlide14.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slideLayout" Target="../slideLayouts/slideLayout10.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tags" Target="../tags/tag413.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image" Target="../media/image5.png"/></Relationships>
</file>

<file path=ppt/slides/_rels/slide38.xml.rels><?xml version="1.0" encoding="UTF-8" standalone="yes"?>
<Relationships xmlns="http://schemas.openxmlformats.org/package/2006/relationships"><Relationship Id="rId8" Type="http://schemas.openxmlformats.org/officeDocument/2006/relationships/tags" Target="../tags/tag421.xml"/><Relationship Id="rId13" Type="http://schemas.openxmlformats.org/officeDocument/2006/relationships/image" Target="../media/image5.png"/><Relationship Id="rId3" Type="http://schemas.openxmlformats.org/officeDocument/2006/relationships/tags" Target="../tags/tag416.xml"/><Relationship Id="rId7" Type="http://schemas.openxmlformats.org/officeDocument/2006/relationships/tags" Target="../tags/tag420.xml"/><Relationship Id="rId12" Type="http://schemas.openxmlformats.org/officeDocument/2006/relationships/notesSlide" Target="../notesSlides/notesSlide15.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11" Type="http://schemas.openxmlformats.org/officeDocument/2006/relationships/slideLayout" Target="../slideLayouts/slideLayout10.xml"/><Relationship Id="rId5" Type="http://schemas.openxmlformats.org/officeDocument/2006/relationships/tags" Target="../tags/tag418.xml"/><Relationship Id="rId10" Type="http://schemas.openxmlformats.org/officeDocument/2006/relationships/tags" Target="../tags/tag423.xml"/><Relationship Id="rId4" Type="http://schemas.openxmlformats.org/officeDocument/2006/relationships/tags" Target="../tags/tag417.xml"/><Relationship Id="rId9" Type="http://schemas.openxmlformats.org/officeDocument/2006/relationships/tags" Target="../tags/tag422.xml"/></Relationships>
</file>

<file path=ppt/slides/_rels/slide39.xml.rels><?xml version="1.0" encoding="UTF-8" standalone="yes"?>
<Relationships xmlns="http://schemas.openxmlformats.org/package/2006/relationships"><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notesSlide" Target="../notesSlides/notesSlide16.xml"/><Relationship Id="rId5" Type="http://schemas.openxmlformats.org/officeDocument/2006/relationships/slideLayout" Target="../slideLayouts/slideLayout10.xml"/><Relationship Id="rId4" Type="http://schemas.openxmlformats.org/officeDocument/2006/relationships/tags" Target="../tags/tag427.xml"/></Relationships>
</file>

<file path=ppt/slides/_rels/slide40.xml.rels><?xml version="1.0" encoding="UTF-8" standalone="yes"?>
<Relationships xmlns="http://schemas.openxmlformats.org/package/2006/relationships"><Relationship Id="rId8" Type="http://schemas.openxmlformats.org/officeDocument/2006/relationships/tags" Target="../tags/tag435.xml"/><Relationship Id="rId13" Type="http://schemas.openxmlformats.org/officeDocument/2006/relationships/tags" Target="../tags/tag440.xml"/><Relationship Id="rId3" Type="http://schemas.openxmlformats.org/officeDocument/2006/relationships/tags" Target="../tags/tag430.xml"/><Relationship Id="rId7" Type="http://schemas.openxmlformats.org/officeDocument/2006/relationships/tags" Target="../tags/tag434.xml"/><Relationship Id="rId12" Type="http://schemas.openxmlformats.org/officeDocument/2006/relationships/tags" Target="../tags/tag439.xml"/><Relationship Id="rId2" Type="http://schemas.openxmlformats.org/officeDocument/2006/relationships/tags" Target="../tags/tag429.xml"/><Relationship Id="rId1" Type="http://schemas.openxmlformats.org/officeDocument/2006/relationships/tags" Target="../tags/tag428.xml"/><Relationship Id="rId6" Type="http://schemas.openxmlformats.org/officeDocument/2006/relationships/tags" Target="../tags/tag433.xml"/><Relationship Id="rId11" Type="http://schemas.openxmlformats.org/officeDocument/2006/relationships/tags" Target="../tags/tag438.xml"/><Relationship Id="rId5" Type="http://schemas.openxmlformats.org/officeDocument/2006/relationships/tags" Target="../tags/tag432.xml"/><Relationship Id="rId15" Type="http://schemas.openxmlformats.org/officeDocument/2006/relationships/notesSlide" Target="../notesSlides/notesSlide17.xml"/><Relationship Id="rId10" Type="http://schemas.openxmlformats.org/officeDocument/2006/relationships/tags" Target="../tags/tag437.xml"/><Relationship Id="rId4" Type="http://schemas.openxmlformats.org/officeDocument/2006/relationships/tags" Target="../tags/tag431.xml"/><Relationship Id="rId9" Type="http://schemas.openxmlformats.org/officeDocument/2006/relationships/tags" Target="../tags/tag436.xml"/><Relationship Id="rId14"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Bailey Lee</a:t>
            </a:r>
          </a:p>
          <a:p>
            <a:pPr marL="0" indent="0"/>
            <a:r>
              <a:rPr lang="en-US" dirty="0" smtClean="0">
                <a:solidFill>
                  <a:srgbClr val="595959"/>
                </a:solidFill>
              </a:rPr>
              <a:t>Julie </a:t>
            </a:r>
            <a:r>
              <a:rPr lang="en-US" dirty="0" err="1" smtClean="0">
                <a:solidFill>
                  <a:srgbClr val="595959"/>
                </a:solidFill>
              </a:rPr>
              <a:t>Zelenski</a:t>
            </a:r>
            <a:endParaRPr lang="en-US" dirty="0" smtClean="0">
              <a:solidFill>
                <a:srgbClr val="595959"/>
              </a:solidFill>
            </a:endParaRP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812102" y="1078423"/>
            <a:ext cx="7417498" cy="3953074"/>
          </a:xfrm>
        </p:spPr>
        <p:txBody>
          <a:bodyPr wrap="square" numCol="1" anchor="t" anchorCtr="0" compatLnSpc="1">
            <a:prstTxWarp prst="textNoShape">
              <a:avLst/>
            </a:prstTxWarp>
            <a:normAutofit fontScale="92500" lnSpcReduction="10000"/>
          </a:bodyPr>
          <a:lstStyle/>
          <a:p>
            <a:pPr lvl="1"/>
            <a:r>
              <a:rPr lang="en-US" dirty="0" smtClean="0">
                <a:solidFill>
                  <a:schemeClr val="tx1"/>
                </a:solidFill>
              </a:rPr>
              <a:t>Drill down on memory and pointers</a:t>
            </a:r>
          </a:p>
          <a:p>
            <a:pPr lvl="2"/>
            <a:r>
              <a:rPr lang="en-US" sz="1500" dirty="0"/>
              <a:t>Uninitialized memory</a:t>
            </a:r>
          </a:p>
          <a:p>
            <a:pPr lvl="2"/>
            <a:r>
              <a:rPr lang="en-US" sz="1500" dirty="0"/>
              <a:t>Different pointer </a:t>
            </a:r>
            <a:r>
              <a:rPr lang="en-US" sz="1500" dirty="0" smtClean="0"/>
              <a:t>types</a:t>
            </a:r>
          </a:p>
          <a:p>
            <a:pPr lvl="2"/>
            <a:r>
              <a:rPr lang="en-US" sz="1500" dirty="0" smtClean="0"/>
              <a:t>C++ </a:t>
            </a:r>
            <a:r>
              <a:rPr lang="en-US" sz="1500" dirty="0" err="1" smtClean="0"/>
              <a:t>structs</a:t>
            </a:r>
            <a:r>
              <a:rPr lang="en-US" sz="1500" dirty="0" smtClean="0"/>
              <a:t> and pointers</a:t>
            </a:r>
            <a:endParaRPr lang="en-US" dirty="0" smtClean="0"/>
          </a:p>
          <a:p>
            <a:pPr lvl="2"/>
            <a:endParaRPr lang="en-US" dirty="0" smtClean="0"/>
          </a:p>
          <a:p>
            <a:pPr lvl="1"/>
            <a:r>
              <a:rPr lang="en-US" dirty="0" smtClean="0">
                <a:solidFill>
                  <a:schemeClr val="tx1"/>
                </a:solidFill>
              </a:rPr>
              <a:t>IMPORTANT: the Midterm is Tuesday. </a:t>
            </a:r>
            <a:endParaRPr lang="en-US" dirty="0">
              <a:solidFill>
                <a:schemeClr val="tx1"/>
              </a:solidFill>
            </a:endParaRPr>
          </a:p>
          <a:p>
            <a:pPr lvl="2"/>
            <a:r>
              <a:rPr lang="en-US" sz="1500" dirty="0" smtClean="0"/>
              <a:t>Check your room assignment on the course website.</a:t>
            </a:r>
          </a:p>
          <a:p>
            <a:pPr lvl="2"/>
            <a:r>
              <a:rPr lang="en-US" sz="1500" dirty="0" smtClean="0"/>
              <a:t>Information about topics, rules, </a:t>
            </a:r>
            <a:r>
              <a:rPr lang="en-US" sz="1500" dirty="0" err="1" smtClean="0"/>
              <a:t>etc</a:t>
            </a:r>
            <a:r>
              <a:rPr lang="en-US" sz="1500" dirty="0" smtClean="0"/>
              <a:t>, on the course website.</a:t>
            </a:r>
          </a:p>
          <a:p>
            <a:pPr lvl="2"/>
            <a:r>
              <a:rPr lang="en-US" sz="1500" dirty="0" smtClean="0"/>
              <a:t>If you have a special situation or accommodation and don’t have an email confirming your separate time/place, </a:t>
            </a:r>
            <a:r>
              <a:rPr lang="en-US" sz="1500" i="1" dirty="0" smtClean="0"/>
              <a:t>we do not have you in our records</a:t>
            </a:r>
            <a:r>
              <a:rPr lang="en-US" sz="1500" dirty="0" smtClean="0"/>
              <a:t>, so it is critical that you reach out to Jonathan *immediately</a:t>
            </a:r>
            <a:r>
              <a:rPr lang="en-US" sz="1500" dirty="0" smtClean="0"/>
              <a:t>*.</a:t>
            </a:r>
            <a:endParaRPr lang="en-US" dirty="0"/>
          </a:p>
          <a:p>
            <a:pPr lvl="1"/>
            <a:r>
              <a:rPr lang="en-US" dirty="0" smtClean="0"/>
              <a:t>Apply to be a section leader! </a:t>
            </a:r>
            <a:r>
              <a:rPr lang="en-US" dirty="0" smtClean="0">
                <a:solidFill>
                  <a:schemeClr val="bg2"/>
                </a:solidFill>
              </a:rPr>
              <a:t>Applications due Saturday Nov 2.</a:t>
            </a:r>
          </a:p>
          <a:p>
            <a:pPr marL="344488" lvl="2" indent="0">
              <a:buNone/>
            </a:pPr>
            <a:endParaRPr lang="en-US" dirty="0"/>
          </a:p>
          <a:p>
            <a:pPr lvl="1"/>
            <a:r>
              <a:rPr lang="en-US" sz="1400" b="1" dirty="0"/>
              <a:t>For important announcements, be sure to see the weekly announcements post on the Ed Q&amp;A board! </a:t>
            </a:r>
            <a:r>
              <a:rPr lang="en-US" sz="1400" b="1" dirty="0">
                <a:hlinkClick r:id="rId4"/>
              </a:rPr>
              <a:t>https://edstem.org</a:t>
            </a:r>
            <a:endParaRPr lang="en-US" sz="1400" b="1" dirty="0"/>
          </a:p>
          <a:p>
            <a:pPr lvl="1"/>
            <a:r>
              <a:rPr lang="en-US" sz="1400" b="1" dirty="0"/>
              <a:t>Also on Ed: live lecture Q&amp;A with Chris &amp; </a:t>
            </a:r>
            <a:r>
              <a:rPr lang="en-US" sz="1400" b="1" dirty="0" smtClean="0"/>
              <a:t>Jonathan</a:t>
            </a:r>
            <a:endParaRPr lang="en-US" sz="1400" b="1" dirty="0"/>
          </a:p>
        </p:txBody>
      </p:sp>
      <p:pic>
        <p:nvPicPr>
          <p:cNvPr id="2" name="Picture 1" descr="Link: https://pollev.com/cs106b" title="QR Code"/>
          <p:cNvPicPr>
            <a:picLocks noChangeAspect="1"/>
          </p:cNvPicPr>
          <p:nvPr/>
        </p:nvPicPr>
        <p:blipFill>
          <a:blip r:embed="rId5"/>
          <a:stretch>
            <a:fillRect/>
          </a:stretch>
        </p:blipFill>
        <p:spPr>
          <a:xfrm>
            <a:off x="7078288" y="471688"/>
            <a:ext cx="1788281" cy="1731669"/>
          </a:xfrm>
          <a:prstGeom prst="rect">
            <a:avLst/>
          </a:prstGeom>
        </p:spPr>
      </p:pic>
      <p:sp>
        <p:nvSpPr>
          <p:cNvPr id="6" name="Rectangle 5"/>
          <p:cNvSpPr/>
          <p:nvPr/>
        </p:nvSpPr>
        <p:spPr>
          <a:xfrm>
            <a:off x="6949231" y="55028"/>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28821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Recap from Last Time</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t>Stack and Heap Arrays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15948600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Two</a:t>
            </a:r>
            <a:r>
              <a:rPr lang="en-US" altLang="en-US" dirty="0" smtClean="0"/>
              <a:t> kinds </a:t>
            </a:r>
            <a:r>
              <a:rPr lang="en-US" altLang="en-US" dirty="0"/>
              <a:t>of </a:t>
            </a:r>
            <a:r>
              <a:rPr lang="en-US" altLang="en-US" dirty="0" smtClean="0"/>
              <a:t>arrays </a:t>
            </a:r>
            <a:r>
              <a:rPr lang="en-US" altLang="en-US" dirty="0"/>
              <a:t>in C/C++</a:t>
            </a:r>
          </a:p>
        </p:txBody>
      </p:sp>
      <p:sp>
        <p:nvSpPr>
          <p:cNvPr id="507907" name="Rectangle 3"/>
          <p:cNvSpPr>
            <a:spLocks noGrp="1" noChangeArrowheads="1"/>
          </p:cNvSpPr>
          <p:nvPr>
            <p:ph type="body" idx="10"/>
          </p:nvPr>
        </p:nvSpPr>
        <p:spPr>
          <a:xfrm>
            <a:off x="955675" y="788728"/>
            <a:ext cx="7700963" cy="4228507"/>
          </a:xfrm>
        </p:spPr>
        <p:txBody>
          <a:bodyPr>
            <a:normAutofit fontScale="92500" lnSpcReduction="20000"/>
          </a:bodyPr>
          <a:lstStyle/>
          <a:p>
            <a:r>
              <a:rPr lang="en-US" altLang="en-US" dirty="0">
                <a:latin typeface="Consolas" panose="020B0609020204030204" pitchFamily="49" charset="0"/>
              </a:rPr>
              <a:t>type name[length];</a:t>
            </a:r>
          </a:p>
          <a:p>
            <a:endParaRPr lang="en-US" altLang="en-US" dirty="0"/>
          </a:p>
          <a:p>
            <a:pPr lvl="2"/>
            <a:r>
              <a:rPr lang="en-US" altLang="en-US" b="1" dirty="0" smtClean="0">
                <a:solidFill>
                  <a:schemeClr val="bg2"/>
                </a:solidFill>
              </a:rPr>
              <a:t>Basic array (AKA statically allocated or stack allocated)</a:t>
            </a:r>
          </a:p>
          <a:p>
            <a:pPr lvl="2"/>
            <a:r>
              <a:rPr lang="en-US" altLang="en-US" dirty="0" smtClean="0"/>
              <a:t>Stored in the stack frame alongside other local variables</a:t>
            </a:r>
            <a:endParaRPr lang="en-US" altLang="en-US" dirty="0"/>
          </a:p>
          <a:p>
            <a:pPr lvl="2"/>
            <a:endParaRPr lang="en-US" altLang="en-US" dirty="0"/>
          </a:p>
          <a:p>
            <a:pPr marL="344488" lvl="2" indent="0">
              <a:buNone/>
            </a:pPr>
            <a:r>
              <a:rPr lang="en-US" altLang="en-US" dirty="0"/>
              <a:t>	Example: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homeworkGrades</a:t>
            </a:r>
            <a:r>
              <a:rPr lang="en-US" altLang="en-US" dirty="0">
                <a:latin typeface="Consolas" panose="020B0609020204030204" pitchFamily="49" charset="0"/>
              </a:rPr>
              <a:t>[7];</a:t>
            </a:r>
          </a:p>
          <a:p>
            <a:endParaRPr lang="en-US" altLang="en-US" dirty="0"/>
          </a:p>
          <a:p>
            <a:endParaRPr lang="en-US" altLang="en-US" dirty="0">
              <a:latin typeface="Consolas" panose="020B0609020204030204" pitchFamily="49" charset="0"/>
            </a:endParaRPr>
          </a:p>
          <a:p>
            <a:r>
              <a:rPr lang="en-US" altLang="en-US" dirty="0" smtClean="0">
                <a:latin typeface="Consolas" panose="020B0609020204030204" pitchFamily="49" charset="0"/>
              </a:rPr>
              <a:t>type</a:t>
            </a:r>
            <a:r>
              <a:rPr lang="en-US" altLang="en-US" dirty="0">
                <a:latin typeface="Consolas" panose="020B0609020204030204" pitchFamily="49" charset="0"/>
              </a:rPr>
              <a:t>* name = new type[length];</a:t>
            </a:r>
          </a:p>
          <a:p>
            <a:endParaRPr lang="en-US" altLang="en-US" dirty="0"/>
          </a:p>
          <a:p>
            <a:pPr lvl="2"/>
            <a:r>
              <a:rPr lang="en-US" altLang="en-US" b="1" dirty="0" smtClean="0">
                <a:solidFill>
                  <a:schemeClr val="bg2"/>
                </a:solidFill>
              </a:rPr>
              <a:t>Dynamically allocated array </a:t>
            </a:r>
            <a:r>
              <a:rPr lang="en-US" altLang="en-US" b="1" dirty="0">
                <a:solidFill>
                  <a:schemeClr val="bg2"/>
                </a:solidFill>
              </a:rPr>
              <a:t>(AKA </a:t>
            </a:r>
            <a:r>
              <a:rPr lang="en-US" altLang="en-US" b="1" dirty="0" smtClean="0">
                <a:solidFill>
                  <a:schemeClr val="bg2"/>
                </a:solidFill>
              </a:rPr>
              <a:t>heap allocated)</a:t>
            </a:r>
            <a:endParaRPr lang="en-US" altLang="en-US" dirty="0"/>
          </a:p>
          <a:p>
            <a:pPr lvl="2"/>
            <a:r>
              <a:rPr lang="en-US" altLang="en-US" dirty="0"/>
              <a:t>The variable that refers to the array is called a </a:t>
            </a:r>
            <a:r>
              <a:rPr lang="en-US" altLang="en-US" dirty="0" smtClean="0"/>
              <a:t>pointer, and it is on the stack</a:t>
            </a:r>
            <a:endParaRPr lang="en-US" altLang="en-US" dirty="0"/>
          </a:p>
          <a:p>
            <a:pPr lvl="2"/>
            <a:r>
              <a:rPr lang="en-US" altLang="en-US" dirty="0" smtClean="0"/>
              <a:t>But the actual array is stored in the heap!</a:t>
            </a:r>
            <a:endParaRPr lang="en-US" altLang="en-US" dirty="0"/>
          </a:p>
          <a:p>
            <a:pPr lvl="2"/>
            <a:endParaRPr lang="en-US" altLang="en-US" dirty="0"/>
          </a:p>
          <a:p>
            <a:pPr marL="344488" lvl="2" indent="0">
              <a:buNone/>
            </a:pPr>
            <a:r>
              <a:rPr lang="en-US" altLang="en-US" dirty="0"/>
              <a:t>	Example: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homeworkGrades</a:t>
            </a:r>
            <a:r>
              <a:rPr lang="en-US" altLang="en-US" dirty="0">
                <a:latin typeface="Consolas" panose="020B0609020204030204" pitchFamily="49" charset="0"/>
              </a:rPr>
              <a:t> = new </a:t>
            </a:r>
            <a:r>
              <a:rPr lang="en-US" altLang="en-US" dirty="0" err="1">
                <a:latin typeface="Consolas" panose="020B0609020204030204" pitchFamily="49" charset="0"/>
              </a:rPr>
              <a:t>int</a:t>
            </a:r>
            <a:r>
              <a:rPr lang="en-US" altLang="en-US" dirty="0">
                <a:latin typeface="Consolas" panose="020B0609020204030204" pitchFamily="49" charset="0"/>
              </a:rPr>
              <a:t>[7</a:t>
            </a:r>
            <a:r>
              <a:rPr lang="en-US" altLang="en-US" dirty="0" smtClean="0">
                <a:latin typeface="Consolas" panose="020B0609020204030204" pitchFamily="49" charset="0"/>
              </a:rPr>
              <a:t>];</a:t>
            </a:r>
            <a:endParaRPr lang="en-US" altLang="en-US" dirty="0">
              <a:latin typeface="Consolas" panose="020B0609020204030204" pitchFamily="49" charset="0"/>
            </a:endParaRPr>
          </a:p>
        </p:txBody>
      </p:sp>
    </p:spTree>
    <p:extLst>
      <p:ext uri="{BB962C8B-B14F-4D97-AF65-F5344CB8AC3E}">
        <p14:creationId xmlns:p14="http://schemas.microsoft.com/office/powerpoint/2010/main" val="2366994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4">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Stack array </a:t>
            </a:r>
            <a:r>
              <a:rPr lang="en-US" dirty="0"/>
              <a:t>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stackArr</a:t>
            </a:r>
            <a:r>
              <a:rPr lang="en-US" sz="1600" b="1" dirty="0" smtClean="0">
                <a:solidFill>
                  <a:schemeClr val="bg2"/>
                </a:solidFill>
                <a:latin typeface="Consolas" panose="020B0609020204030204" pitchFamily="49" charset="0"/>
                <a:cs typeface="Consolas" panose="020B0609020204030204" pitchFamily="49" charset="0"/>
              </a:rPr>
              <a:t>[3</a:t>
            </a:r>
            <a:r>
              <a:rPr lang="en-US" sz="1600" b="1" dirty="0">
                <a:solidFill>
                  <a:schemeClr val="bg2"/>
                </a:solidFill>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[0</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x + 1; // 6</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[1</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y + 1; // 4</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[2</a:t>
            </a:r>
            <a:r>
              <a:rPr lang="en-US" sz="1600" dirty="0">
                <a:latin typeface="Consolas" panose="020B0609020204030204" pitchFamily="49" charset="0"/>
                <a:cs typeface="Consolas" panose="020B0609020204030204" pitchFamily="49" charset="0"/>
              </a:rPr>
              <a:t>] = x + y</a:t>
            </a:r>
            <a:r>
              <a:rPr lang="en-US" sz="1600" dirty="0" smtClean="0">
                <a:latin typeface="Consolas" panose="020B0609020204030204" pitchFamily="49" charset="0"/>
                <a:cs typeface="Consolas" panose="020B0609020204030204" pitchFamily="49" charset="0"/>
              </a:rPr>
              <a:t>; // 8</a:t>
            </a:r>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 </a:t>
            </a:r>
          </a:p>
          <a:p>
            <a:r>
              <a:rPr lang="en-US" sz="1600" dirty="0">
                <a:latin typeface="Consolas" panose="020B0609020204030204" pitchFamily="49" charset="0"/>
                <a:cs typeface="Consolas" panose="020B0609020204030204" pitchFamily="49" charset="0"/>
              </a:rPr>
              <a:t>}</a:t>
            </a: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773283"/>
            <a:ext cx="2438400" cy="201440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x</a:t>
            </a:r>
            <a:r>
              <a:rPr lang="en-US" dirty="0" smtClean="0">
                <a:solidFill>
                  <a:schemeClr val="tx1"/>
                </a:solidFill>
              </a:rPr>
              <a:t>:</a:t>
            </a:r>
          </a:p>
          <a:p>
            <a:pPr>
              <a:lnSpc>
                <a:spcPct val="150000"/>
              </a:lnSpc>
            </a:pPr>
            <a:r>
              <a:rPr lang="en-US" sz="1400" dirty="0" smtClean="0">
                <a:solidFill>
                  <a:schemeClr val="tx1"/>
                </a:solidFill>
                <a:latin typeface="Consolas" panose="020B0609020204030204" pitchFamily="49" charset="0"/>
              </a:rPr>
              <a:t>	           y:</a:t>
            </a:r>
          </a:p>
          <a:p>
            <a:pPr>
              <a:lnSpc>
                <a:spcPct val="150000"/>
              </a:lnSpc>
            </a:pPr>
            <a:r>
              <a:rPr lang="en-US" dirty="0" smtClean="0">
                <a:solidFill>
                  <a:schemeClr val="tx1"/>
                </a:solidFill>
              </a:rPr>
              <a:t>                           </a:t>
            </a:r>
            <a:endParaRPr lang="en-US" dirty="0">
              <a:solidFill>
                <a:schemeClr val="tx1"/>
              </a:solidFill>
            </a:endParaRPr>
          </a:p>
          <a:p>
            <a:pPr>
              <a:lnSpc>
                <a:spcPct val="150000"/>
              </a:lnSpc>
            </a:pPr>
            <a:endParaRPr lang="en-US" dirty="0">
              <a:solidFill>
                <a:schemeClr val="tx1"/>
              </a:solidFill>
            </a:endParaRPr>
          </a:p>
          <a:p>
            <a:r>
              <a:rPr lang="en-US" dirty="0">
                <a:solidFill>
                  <a:schemeClr val="tx1"/>
                </a:solidFill>
              </a:rPr>
              <a:t>    </a:t>
            </a: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5" name="TextBox 14"/>
          <p:cNvSpPr txBox="1"/>
          <p:nvPr>
            <p:custDataLst>
              <p:tags r:id="rId11"/>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16" name="TextBox 15"/>
          <p:cNvSpPr txBox="1"/>
          <p:nvPr>
            <p:custDataLst>
              <p:tags r:id="rId12"/>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sp>
        <p:nvSpPr>
          <p:cNvPr id="18" name="Rectangle 17"/>
          <p:cNvSpPr/>
          <p:nvPr>
            <p:custDataLst>
              <p:tags r:id="rId13"/>
            </p:custDataLst>
          </p:nvPr>
        </p:nvSpPr>
        <p:spPr>
          <a:xfrm>
            <a:off x="6322657" y="773283"/>
            <a:ext cx="1588897" cy="338554"/>
          </a:xfrm>
          <a:prstGeom prst="rect">
            <a:avLst/>
          </a:prstGeom>
        </p:spPr>
        <p:txBody>
          <a:bodyPr wrap="none">
            <a:spAutoFit/>
          </a:bodyPr>
          <a:lstStyle/>
          <a:p>
            <a:r>
              <a:rPr lang="en-US" sz="1600" dirty="0" smtClean="0">
                <a:latin typeface="Consolas" panose="020B0609020204030204" pitchFamily="49" charset="0"/>
              </a:rPr>
              <a:t> </a:t>
            </a:r>
            <a:r>
              <a:rPr lang="en-US" sz="1400" dirty="0" err="1" smtClean="0">
                <a:latin typeface="Consolas" panose="020B0609020204030204" pitchFamily="49" charset="0"/>
              </a:rPr>
              <a:t>myFunction</a:t>
            </a:r>
            <a:r>
              <a:rPr lang="en-US" sz="1400" dirty="0" smtClean="0">
                <a:latin typeface="Consolas" panose="020B0609020204030204" pitchFamily="49" charset="0"/>
              </a:rPr>
              <a:t>() </a:t>
            </a:r>
            <a:endParaRPr lang="en-US" sz="1600" dirty="0">
              <a:latin typeface="Consolas" panose="020B0609020204030204" pitchFamily="49" charset="0"/>
            </a:endParaRPr>
          </a:p>
        </p:txBody>
      </p:sp>
      <p:sp>
        <p:nvSpPr>
          <p:cNvPr id="24" name="TextBox 23"/>
          <p:cNvSpPr txBox="1"/>
          <p:nvPr>
            <p:custDataLst>
              <p:tags r:id="rId14"/>
            </p:custDataLst>
          </p:nvPr>
        </p:nvSpPr>
        <p:spPr>
          <a:xfrm>
            <a:off x="8306552" y="1572920"/>
            <a:ext cx="457200" cy="369332"/>
          </a:xfrm>
          <a:prstGeom prst="rect">
            <a:avLst/>
          </a:prstGeom>
          <a:noFill/>
          <a:ln>
            <a:solidFill>
              <a:schemeClr val="tx1"/>
            </a:solidFill>
          </a:ln>
        </p:spPr>
        <p:txBody>
          <a:bodyPr wrap="square" rtlCol="0">
            <a:spAutoFit/>
          </a:bodyPr>
          <a:lstStyle/>
          <a:p>
            <a:pPr algn="ctr"/>
            <a:endParaRPr lang="en-US" dirty="0"/>
          </a:p>
        </p:txBody>
      </p:sp>
      <p:sp>
        <p:nvSpPr>
          <p:cNvPr id="25" name="Rectangle 24"/>
          <p:cNvSpPr/>
          <p:nvPr>
            <p:custDataLst>
              <p:tags r:id="rId15"/>
            </p:custDataLst>
          </p:nvPr>
        </p:nvSpPr>
        <p:spPr>
          <a:xfrm>
            <a:off x="6920526" y="2238908"/>
            <a:ext cx="1451038" cy="464101"/>
          </a:xfrm>
          <a:prstGeom prst="rect">
            <a:avLst/>
          </a:prstGeom>
        </p:spPr>
        <p:txBody>
          <a:bodyPr wrap="none">
            <a:spAutoFit/>
          </a:bodyPr>
          <a:lstStyle/>
          <a:p>
            <a:pPr>
              <a:lnSpc>
                <a:spcPct val="150000"/>
              </a:lnSpc>
            </a:pPr>
            <a:r>
              <a:rPr lang="en-US" dirty="0"/>
              <a:t>        </a:t>
            </a:r>
            <a:r>
              <a:rPr lang="en-US" sz="1400" dirty="0" err="1" smtClean="0">
                <a:latin typeface="Consolas" panose="020B0609020204030204" pitchFamily="49" charset="0"/>
              </a:rPr>
              <a:t>stackArr</a:t>
            </a:r>
            <a:r>
              <a:rPr lang="en-US" sz="1400" dirty="0">
                <a:latin typeface="Consolas" panose="020B0609020204030204" pitchFamily="49" charset="0"/>
              </a:rPr>
              <a:t>:</a:t>
            </a:r>
          </a:p>
        </p:txBody>
      </p:sp>
      <p:sp>
        <p:nvSpPr>
          <p:cNvPr id="19" name="Text Placeholder 4"/>
          <p:cNvSpPr txBox="1">
            <a:spLocks/>
          </p:cNvSpPr>
          <p:nvPr>
            <p:custDataLst>
              <p:tags r:id="rId16"/>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EEB1999D-C402-E745-BE8D-DBC1073FB935}"/>
              </a:ext>
            </a:extLst>
          </p:cNvPr>
          <p:cNvSpPr txBox="1"/>
          <p:nvPr>
            <p:custDataLst>
              <p:tags r:id="rId17"/>
            </p:custDataLst>
          </p:nvPr>
        </p:nvSpPr>
        <p:spPr>
          <a:xfrm>
            <a:off x="8306552" y="1948073"/>
            <a:ext cx="457200" cy="369332"/>
          </a:xfrm>
          <a:prstGeom prst="rect">
            <a:avLst/>
          </a:prstGeom>
          <a:noFill/>
          <a:ln>
            <a:solidFill>
              <a:schemeClr val="tx1"/>
            </a:solidFill>
          </a:ln>
        </p:spPr>
        <p:txBody>
          <a:bodyPr wrap="square" rtlCol="0">
            <a:spAutoFit/>
          </a:bodyPr>
          <a:lstStyle/>
          <a:p>
            <a:pPr algn="ctr"/>
            <a:endParaRPr lang="en-US" dirty="0"/>
          </a:p>
        </p:txBody>
      </p:sp>
      <p:sp>
        <p:nvSpPr>
          <p:cNvPr id="26" name="TextBox 25">
            <a:extLst>
              <a:ext uri="{FF2B5EF4-FFF2-40B4-BE49-F238E27FC236}">
                <a16:creationId xmlns:a16="http://schemas.microsoft.com/office/drawing/2014/main" id="{F9B070A1-DAAD-674F-966E-924721EF3AAF}"/>
              </a:ext>
            </a:extLst>
          </p:cNvPr>
          <p:cNvSpPr txBox="1"/>
          <p:nvPr>
            <p:custDataLst>
              <p:tags r:id="rId18"/>
            </p:custDataLst>
          </p:nvPr>
        </p:nvSpPr>
        <p:spPr>
          <a:xfrm>
            <a:off x="8306552" y="2324496"/>
            <a:ext cx="457200" cy="369332"/>
          </a:xfrm>
          <a:prstGeom prst="rect">
            <a:avLst/>
          </a:prstGeom>
          <a:noFill/>
          <a:ln>
            <a:solidFill>
              <a:schemeClr val="tx1"/>
            </a:solidFill>
          </a:ln>
        </p:spPr>
        <p:txBody>
          <a:bodyPr wrap="square" rtlCol="0">
            <a:spAutoFit/>
          </a:bodyPr>
          <a:lstStyle/>
          <a:p>
            <a:pPr algn="ctr"/>
            <a:endParaRPr lang="en-US" dirty="0"/>
          </a:p>
        </p:txBody>
      </p:sp>
      <p:sp>
        <p:nvSpPr>
          <p:cNvPr id="22" name="TextBox 21"/>
          <p:cNvSpPr txBox="1"/>
          <p:nvPr>
            <p:custDataLst>
              <p:tags r:id="rId19"/>
            </p:custDataLst>
          </p:nvPr>
        </p:nvSpPr>
        <p:spPr>
          <a:xfrm>
            <a:off x="8302274" y="1578053"/>
            <a:ext cx="457200" cy="369332"/>
          </a:xfrm>
          <a:prstGeom prst="rect">
            <a:avLst/>
          </a:prstGeom>
          <a:noFill/>
          <a:ln>
            <a:noFill/>
          </a:ln>
        </p:spPr>
        <p:txBody>
          <a:bodyPr wrap="square" rtlCol="0">
            <a:spAutoFit/>
          </a:bodyPr>
          <a:lstStyle/>
          <a:p>
            <a:pPr algn="ctr"/>
            <a:r>
              <a:rPr lang="en-US" dirty="0"/>
              <a:t>8</a:t>
            </a:r>
          </a:p>
        </p:txBody>
      </p:sp>
      <p:sp>
        <p:nvSpPr>
          <p:cNvPr id="27" name="TextBox 26">
            <a:extLst>
              <a:ext uri="{FF2B5EF4-FFF2-40B4-BE49-F238E27FC236}">
                <a16:creationId xmlns:a16="http://schemas.microsoft.com/office/drawing/2014/main" id="{EEB1999D-C402-E745-BE8D-DBC1073FB935}"/>
              </a:ext>
            </a:extLst>
          </p:cNvPr>
          <p:cNvSpPr txBox="1"/>
          <p:nvPr>
            <p:custDataLst>
              <p:tags r:id="rId20"/>
            </p:custDataLst>
          </p:nvPr>
        </p:nvSpPr>
        <p:spPr>
          <a:xfrm>
            <a:off x="8302274" y="1953206"/>
            <a:ext cx="457200" cy="369332"/>
          </a:xfrm>
          <a:prstGeom prst="rect">
            <a:avLst/>
          </a:prstGeom>
          <a:noFill/>
          <a:ln>
            <a:noFill/>
          </a:ln>
        </p:spPr>
        <p:txBody>
          <a:bodyPr wrap="square" rtlCol="0">
            <a:spAutoFit/>
          </a:bodyPr>
          <a:lstStyle/>
          <a:p>
            <a:pPr algn="ctr"/>
            <a:r>
              <a:rPr lang="en-US" dirty="0" smtClean="0"/>
              <a:t>4</a:t>
            </a:r>
            <a:endParaRPr lang="en-US" dirty="0"/>
          </a:p>
        </p:txBody>
      </p:sp>
      <p:sp>
        <p:nvSpPr>
          <p:cNvPr id="28" name="TextBox 27">
            <a:extLst>
              <a:ext uri="{FF2B5EF4-FFF2-40B4-BE49-F238E27FC236}">
                <a16:creationId xmlns:a16="http://schemas.microsoft.com/office/drawing/2014/main" id="{F9B070A1-DAAD-674F-966E-924721EF3AAF}"/>
              </a:ext>
            </a:extLst>
          </p:cNvPr>
          <p:cNvSpPr txBox="1"/>
          <p:nvPr>
            <p:custDataLst>
              <p:tags r:id="rId21"/>
            </p:custDataLst>
          </p:nvPr>
        </p:nvSpPr>
        <p:spPr>
          <a:xfrm>
            <a:off x="8302274" y="2329629"/>
            <a:ext cx="457200" cy="369332"/>
          </a:xfrm>
          <a:prstGeom prst="rect">
            <a:avLst/>
          </a:prstGeom>
          <a:noFill/>
          <a:ln>
            <a:noFill/>
          </a:ln>
        </p:spPr>
        <p:txBody>
          <a:bodyPr wrap="square" rtlCol="0">
            <a:spAutoFit/>
          </a:bodyPr>
          <a:lstStyle/>
          <a:p>
            <a:pPr algn="ctr"/>
            <a:r>
              <a:rPr lang="en-US" dirty="0"/>
              <a:t>6</a:t>
            </a:r>
          </a:p>
        </p:txBody>
      </p:sp>
      <p:sp>
        <p:nvSpPr>
          <p:cNvPr id="8" name="Rectangle 7"/>
          <p:cNvSpPr/>
          <p:nvPr/>
        </p:nvSpPr>
        <p:spPr>
          <a:xfrm>
            <a:off x="8832696" y="2340741"/>
            <a:ext cx="311304"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0</a:t>
            </a:r>
            <a:endParaRPr lang="en-US" dirty="0"/>
          </a:p>
        </p:txBody>
      </p:sp>
      <p:sp>
        <p:nvSpPr>
          <p:cNvPr id="29" name="Rectangle 28"/>
          <p:cNvSpPr/>
          <p:nvPr/>
        </p:nvSpPr>
        <p:spPr>
          <a:xfrm>
            <a:off x="8825503" y="1948073"/>
            <a:ext cx="311304" cy="369332"/>
          </a:xfrm>
          <a:prstGeom prst="rect">
            <a:avLst/>
          </a:prstGeom>
        </p:spPr>
        <p:txBody>
          <a:bodyPr wrap="none">
            <a:spAutoFit/>
          </a:bodyPr>
          <a:lstStyle/>
          <a:p>
            <a:r>
              <a:rPr lang="en-US" dirty="0">
                <a:latin typeface="Consolas" panose="020B0609020204030204" pitchFamily="49" charset="0"/>
              </a:rPr>
              <a:t>1</a:t>
            </a:r>
            <a:endParaRPr lang="en-US" dirty="0"/>
          </a:p>
        </p:txBody>
      </p:sp>
      <p:sp>
        <p:nvSpPr>
          <p:cNvPr id="30" name="Rectangle 29"/>
          <p:cNvSpPr/>
          <p:nvPr/>
        </p:nvSpPr>
        <p:spPr>
          <a:xfrm>
            <a:off x="8831383" y="1567073"/>
            <a:ext cx="311304" cy="369332"/>
          </a:xfrm>
          <a:prstGeom prst="rect">
            <a:avLst/>
          </a:prstGeom>
        </p:spPr>
        <p:txBody>
          <a:bodyPr wrap="none">
            <a:spAutoFit/>
          </a:bodyPr>
          <a:lstStyle/>
          <a:p>
            <a:r>
              <a:rPr lang="en-US" dirty="0" smtClean="0">
                <a:latin typeface="Consolas" panose="020B0609020204030204" pitchFamily="49" charset="0"/>
              </a:rPr>
              <a:t>2</a:t>
            </a:r>
            <a:endParaRPr lang="en-US" dirty="0"/>
          </a:p>
        </p:txBody>
      </p:sp>
      <p:sp>
        <p:nvSpPr>
          <p:cNvPr id="31" name="Text Placeholder 4"/>
          <p:cNvSpPr txBox="1">
            <a:spLocks/>
          </p:cNvSpPr>
          <p:nvPr>
            <p:custDataLst>
              <p:tags r:id="rId22"/>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Tree>
    <p:extLst>
      <p:ext uri="{BB962C8B-B14F-4D97-AF65-F5344CB8AC3E}">
        <p14:creationId xmlns:p14="http://schemas.microsoft.com/office/powerpoint/2010/main" val="36711149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6">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Stack array memory </a:t>
            </a:r>
            <a:r>
              <a:rPr lang="en-US" dirty="0"/>
              <a:t>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int x = 5;</a:t>
            </a:r>
          </a:p>
          <a:p>
            <a:r>
              <a:rPr lang="en-US" sz="1600" dirty="0">
                <a:latin typeface="Consolas" panose="020B0609020204030204" pitchFamily="49" charset="0"/>
                <a:cs typeface="Consolas" panose="020B0609020204030204" pitchFamily="49" charset="0"/>
              </a:rPr>
              <a:t>   int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stackArr</a:t>
            </a:r>
            <a:r>
              <a:rPr lang="en-US" sz="1600" b="1" dirty="0" smtClean="0">
                <a:solidFill>
                  <a:schemeClr val="bg2"/>
                </a:solidFill>
                <a:latin typeface="Consolas" panose="020B0609020204030204" pitchFamily="49" charset="0"/>
                <a:cs typeface="Consolas" panose="020B0609020204030204" pitchFamily="49" charset="0"/>
              </a:rPr>
              <a:t>[3</a:t>
            </a:r>
            <a:r>
              <a:rPr lang="en-US" sz="1600" b="1" dirty="0">
                <a:solidFill>
                  <a:schemeClr val="bg2"/>
                </a:solidFill>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[0</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[1</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[2</a:t>
            </a:r>
            <a:r>
              <a:rPr lang="en-US" sz="1600" dirty="0">
                <a:latin typeface="Consolas" panose="020B0609020204030204" pitchFamily="49" charset="0"/>
                <a:cs typeface="Consolas" panose="020B0609020204030204" pitchFamily="49" charset="0"/>
              </a:rPr>
              <a:t>]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 </a:t>
            </a:r>
            <a:endParaRPr lang="en-US" sz="1600" dirty="0" smtClean="0">
              <a:latin typeface="Consolas" panose="020B0609020204030204" pitchFamily="49" charset="0"/>
              <a:cs typeface="Consolas" panose="020B0609020204030204" pitchFamily="49" charset="0"/>
            </a:endParaRPr>
          </a:p>
          <a:p>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9" name="&quot;No&quot; Symbol 18"/>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22" name="Rectangle 21"/>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15" name="Rectangle 14"/>
          <p:cNvSpPr/>
          <p:nvPr>
            <p:custDataLst>
              <p:tags r:id="rId12"/>
            </p:custDataLst>
          </p:nvPr>
        </p:nvSpPr>
        <p:spPr>
          <a:xfrm>
            <a:off x="6406808" y="773283"/>
            <a:ext cx="2438400" cy="201440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x</a:t>
            </a:r>
            <a:r>
              <a:rPr lang="en-US" dirty="0" smtClean="0">
                <a:solidFill>
                  <a:schemeClr val="tx1"/>
                </a:solidFill>
              </a:rPr>
              <a:t>:</a:t>
            </a:r>
          </a:p>
          <a:p>
            <a:pPr>
              <a:lnSpc>
                <a:spcPct val="150000"/>
              </a:lnSpc>
            </a:pPr>
            <a:r>
              <a:rPr lang="en-US" sz="1400" dirty="0" smtClean="0">
                <a:solidFill>
                  <a:schemeClr val="tx1"/>
                </a:solidFill>
                <a:latin typeface="Consolas" panose="020B0609020204030204" pitchFamily="49" charset="0"/>
              </a:rPr>
              <a:t>	           y:</a:t>
            </a:r>
          </a:p>
          <a:p>
            <a:pPr>
              <a:lnSpc>
                <a:spcPct val="150000"/>
              </a:lnSpc>
            </a:pPr>
            <a:r>
              <a:rPr lang="en-US" dirty="0" smtClean="0">
                <a:solidFill>
                  <a:schemeClr val="tx1"/>
                </a:solidFill>
              </a:rPr>
              <a:t>                           </a:t>
            </a:r>
            <a:endParaRPr lang="en-US" dirty="0">
              <a:solidFill>
                <a:schemeClr val="tx1"/>
              </a:solidFill>
            </a:endParaRPr>
          </a:p>
          <a:p>
            <a:pPr>
              <a:lnSpc>
                <a:spcPct val="150000"/>
              </a:lnSpc>
            </a:pPr>
            <a:endParaRPr lang="en-US" dirty="0">
              <a:solidFill>
                <a:schemeClr val="tx1"/>
              </a:solidFill>
            </a:endParaRPr>
          </a:p>
          <a:p>
            <a:r>
              <a:rPr lang="en-US" dirty="0">
                <a:solidFill>
                  <a:schemeClr val="tx1"/>
                </a:solidFill>
              </a:rPr>
              <a:t>    </a:t>
            </a:r>
          </a:p>
        </p:txBody>
      </p:sp>
      <p:sp>
        <p:nvSpPr>
          <p:cNvPr id="18" name="TextBox 17"/>
          <p:cNvSpPr txBox="1"/>
          <p:nvPr>
            <p:custDataLst>
              <p:tags r:id="rId13"/>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23" name="TextBox 22"/>
          <p:cNvSpPr txBox="1"/>
          <p:nvPr>
            <p:custDataLst>
              <p:tags r:id="rId14"/>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sp>
        <p:nvSpPr>
          <p:cNvPr id="24" name="Rectangle 23"/>
          <p:cNvSpPr/>
          <p:nvPr>
            <p:custDataLst>
              <p:tags r:id="rId15"/>
            </p:custDataLst>
          </p:nvPr>
        </p:nvSpPr>
        <p:spPr>
          <a:xfrm>
            <a:off x="6322657" y="773283"/>
            <a:ext cx="1588897" cy="338554"/>
          </a:xfrm>
          <a:prstGeom prst="rect">
            <a:avLst/>
          </a:prstGeom>
        </p:spPr>
        <p:txBody>
          <a:bodyPr wrap="none">
            <a:spAutoFit/>
          </a:bodyPr>
          <a:lstStyle/>
          <a:p>
            <a:r>
              <a:rPr lang="en-US" sz="1600" dirty="0" smtClean="0">
                <a:latin typeface="Consolas" panose="020B0609020204030204" pitchFamily="49" charset="0"/>
              </a:rPr>
              <a:t> </a:t>
            </a:r>
            <a:r>
              <a:rPr lang="en-US" sz="1400" dirty="0" err="1" smtClean="0">
                <a:latin typeface="Consolas" panose="020B0609020204030204" pitchFamily="49" charset="0"/>
              </a:rPr>
              <a:t>myFunction</a:t>
            </a:r>
            <a:r>
              <a:rPr lang="en-US" sz="1400" dirty="0" smtClean="0">
                <a:latin typeface="Consolas" panose="020B0609020204030204" pitchFamily="49" charset="0"/>
              </a:rPr>
              <a:t>() </a:t>
            </a:r>
            <a:endParaRPr lang="en-US" sz="1600" dirty="0">
              <a:latin typeface="Consolas" panose="020B0609020204030204" pitchFamily="49" charset="0"/>
            </a:endParaRPr>
          </a:p>
        </p:txBody>
      </p:sp>
      <p:sp>
        <p:nvSpPr>
          <p:cNvPr id="25" name="TextBox 24"/>
          <p:cNvSpPr txBox="1"/>
          <p:nvPr>
            <p:custDataLst>
              <p:tags r:id="rId16"/>
            </p:custDataLst>
          </p:nvPr>
        </p:nvSpPr>
        <p:spPr>
          <a:xfrm>
            <a:off x="8306552" y="1572920"/>
            <a:ext cx="457200" cy="369332"/>
          </a:xfrm>
          <a:prstGeom prst="rect">
            <a:avLst/>
          </a:prstGeom>
          <a:noFill/>
          <a:ln>
            <a:solidFill>
              <a:schemeClr val="tx1"/>
            </a:solidFill>
          </a:ln>
        </p:spPr>
        <p:txBody>
          <a:bodyPr wrap="square" rtlCol="0">
            <a:spAutoFit/>
          </a:bodyPr>
          <a:lstStyle/>
          <a:p>
            <a:pPr algn="ctr"/>
            <a:endParaRPr lang="en-US" dirty="0"/>
          </a:p>
        </p:txBody>
      </p:sp>
      <p:sp>
        <p:nvSpPr>
          <p:cNvPr id="26" name="Rectangle 25"/>
          <p:cNvSpPr/>
          <p:nvPr>
            <p:custDataLst>
              <p:tags r:id="rId17"/>
            </p:custDataLst>
          </p:nvPr>
        </p:nvSpPr>
        <p:spPr>
          <a:xfrm>
            <a:off x="6920526" y="2238908"/>
            <a:ext cx="1451038" cy="464101"/>
          </a:xfrm>
          <a:prstGeom prst="rect">
            <a:avLst/>
          </a:prstGeom>
        </p:spPr>
        <p:txBody>
          <a:bodyPr wrap="none">
            <a:spAutoFit/>
          </a:bodyPr>
          <a:lstStyle/>
          <a:p>
            <a:pPr>
              <a:lnSpc>
                <a:spcPct val="150000"/>
              </a:lnSpc>
            </a:pPr>
            <a:r>
              <a:rPr lang="en-US" dirty="0"/>
              <a:t>        </a:t>
            </a:r>
            <a:r>
              <a:rPr lang="en-US" sz="1400" dirty="0" err="1" smtClean="0">
                <a:latin typeface="Consolas" panose="020B0609020204030204" pitchFamily="49" charset="0"/>
              </a:rPr>
              <a:t>stackArr</a:t>
            </a:r>
            <a:r>
              <a:rPr lang="en-US" sz="1400" dirty="0">
                <a:latin typeface="Consolas" panose="020B0609020204030204" pitchFamily="49" charset="0"/>
              </a:rPr>
              <a:t>:</a:t>
            </a:r>
          </a:p>
        </p:txBody>
      </p:sp>
      <p:sp>
        <p:nvSpPr>
          <p:cNvPr id="27" name="TextBox 26">
            <a:extLst>
              <a:ext uri="{FF2B5EF4-FFF2-40B4-BE49-F238E27FC236}">
                <a16:creationId xmlns:a16="http://schemas.microsoft.com/office/drawing/2014/main" id="{EEB1999D-C402-E745-BE8D-DBC1073FB935}"/>
              </a:ext>
            </a:extLst>
          </p:cNvPr>
          <p:cNvSpPr txBox="1"/>
          <p:nvPr>
            <p:custDataLst>
              <p:tags r:id="rId18"/>
            </p:custDataLst>
          </p:nvPr>
        </p:nvSpPr>
        <p:spPr>
          <a:xfrm>
            <a:off x="8306552" y="1948073"/>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F9B070A1-DAAD-674F-966E-924721EF3AAF}"/>
              </a:ext>
            </a:extLst>
          </p:cNvPr>
          <p:cNvSpPr txBox="1"/>
          <p:nvPr>
            <p:custDataLst>
              <p:tags r:id="rId19"/>
            </p:custDataLst>
          </p:nvPr>
        </p:nvSpPr>
        <p:spPr>
          <a:xfrm>
            <a:off x="8306552" y="2324496"/>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p:cNvSpPr txBox="1"/>
          <p:nvPr>
            <p:custDataLst>
              <p:tags r:id="rId20"/>
            </p:custDataLst>
          </p:nvPr>
        </p:nvSpPr>
        <p:spPr>
          <a:xfrm>
            <a:off x="8302274" y="1578053"/>
            <a:ext cx="457200" cy="369332"/>
          </a:xfrm>
          <a:prstGeom prst="rect">
            <a:avLst/>
          </a:prstGeom>
          <a:noFill/>
          <a:ln>
            <a:noFill/>
          </a:ln>
        </p:spPr>
        <p:txBody>
          <a:bodyPr wrap="square" rtlCol="0">
            <a:spAutoFit/>
          </a:bodyPr>
          <a:lstStyle/>
          <a:p>
            <a:pPr algn="ctr"/>
            <a:r>
              <a:rPr lang="en-US" dirty="0"/>
              <a:t>8</a:t>
            </a:r>
          </a:p>
        </p:txBody>
      </p:sp>
      <p:sp>
        <p:nvSpPr>
          <p:cNvPr id="30" name="TextBox 29">
            <a:extLst>
              <a:ext uri="{FF2B5EF4-FFF2-40B4-BE49-F238E27FC236}">
                <a16:creationId xmlns:a16="http://schemas.microsoft.com/office/drawing/2014/main" id="{EEB1999D-C402-E745-BE8D-DBC1073FB935}"/>
              </a:ext>
            </a:extLst>
          </p:cNvPr>
          <p:cNvSpPr txBox="1"/>
          <p:nvPr>
            <p:custDataLst>
              <p:tags r:id="rId21"/>
            </p:custDataLst>
          </p:nvPr>
        </p:nvSpPr>
        <p:spPr>
          <a:xfrm>
            <a:off x="8302274" y="1953206"/>
            <a:ext cx="457200" cy="369332"/>
          </a:xfrm>
          <a:prstGeom prst="rect">
            <a:avLst/>
          </a:prstGeom>
          <a:noFill/>
          <a:ln>
            <a:noFill/>
          </a:ln>
        </p:spPr>
        <p:txBody>
          <a:bodyPr wrap="square" rtlCol="0">
            <a:spAutoFit/>
          </a:bodyPr>
          <a:lstStyle/>
          <a:p>
            <a:pPr algn="ctr"/>
            <a:r>
              <a:rPr lang="en-US" dirty="0" smtClean="0"/>
              <a:t>4</a:t>
            </a:r>
            <a:endParaRPr lang="en-US" dirty="0"/>
          </a:p>
        </p:txBody>
      </p:sp>
      <p:sp>
        <p:nvSpPr>
          <p:cNvPr id="31" name="TextBox 30">
            <a:extLst>
              <a:ext uri="{FF2B5EF4-FFF2-40B4-BE49-F238E27FC236}">
                <a16:creationId xmlns:a16="http://schemas.microsoft.com/office/drawing/2014/main" id="{F9B070A1-DAAD-674F-966E-924721EF3AAF}"/>
              </a:ext>
            </a:extLst>
          </p:cNvPr>
          <p:cNvSpPr txBox="1"/>
          <p:nvPr>
            <p:custDataLst>
              <p:tags r:id="rId22"/>
            </p:custDataLst>
          </p:nvPr>
        </p:nvSpPr>
        <p:spPr>
          <a:xfrm>
            <a:off x="8302274" y="2329629"/>
            <a:ext cx="457200" cy="369332"/>
          </a:xfrm>
          <a:prstGeom prst="rect">
            <a:avLst/>
          </a:prstGeom>
          <a:noFill/>
          <a:ln>
            <a:noFill/>
          </a:ln>
        </p:spPr>
        <p:txBody>
          <a:bodyPr wrap="square" rtlCol="0">
            <a:spAutoFit/>
          </a:bodyPr>
          <a:lstStyle/>
          <a:p>
            <a:pPr algn="ctr"/>
            <a:r>
              <a:rPr lang="en-US" dirty="0"/>
              <a:t>6</a:t>
            </a:r>
          </a:p>
        </p:txBody>
      </p:sp>
      <p:sp>
        <p:nvSpPr>
          <p:cNvPr id="32" name="Rectangle 31"/>
          <p:cNvSpPr/>
          <p:nvPr/>
        </p:nvSpPr>
        <p:spPr>
          <a:xfrm>
            <a:off x="8832696" y="2340741"/>
            <a:ext cx="311304"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0</a:t>
            </a:r>
            <a:endParaRPr lang="en-US" dirty="0"/>
          </a:p>
        </p:txBody>
      </p:sp>
      <p:sp>
        <p:nvSpPr>
          <p:cNvPr id="33" name="Rectangle 32"/>
          <p:cNvSpPr/>
          <p:nvPr/>
        </p:nvSpPr>
        <p:spPr>
          <a:xfrm>
            <a:off x="8825503" y="1948073"/>
            <a:ext cx="311304" cy="369332"/>
          </a:xfrm>
          <a:prstGeom prst="rect">
            <a:avLst/>
          </a:prstGeom>
        </p:spPr>
        <p:txBody>
          <a:bodyPr wrap="none">
            <a:spAutoFit/>
          </a:bodyPr>
          <a:lstStyle/>
          <a:p>
            <a:r>
              <a:rPr lang="en-US" dirty="0">
                <a:latin typeface="Consolas" panose="020B0609020204030204" pitchFamily="49" charset="0"/>
              </a:rPr>
              <a:t>1</a:t>
            </a:r>
            <a:endParaRPr lang="en-US" dirty="0"/>
          </a:p>
        </p:txBody>
      </p:sp>
      <p:sp>
        <p:nvSpPr>
          <p:cNvPr id="34" name="Rectangle 33"/>
          <p:cNvSpPr/>
          <p:nvPr/>
        </p:nvSpPr>
        <p:spPr>
          <a:xfrm>
            <a:off x="8831383" y="1567073"/>
            <a:ext cx="311304" cy="369332"/>
          </a:xfrm>
          <a:prstGeom prst="rect">
            <a:avLst/>
          </a:prstGeom>
        </p:spPr>
        <p:txBody>
          <a:bodyPr wrap="none">
            <a:spAutoFit/>
          </a:bodyPr>
          <a:lstStyle/>
          <a:p>
            <a:r>
              <a:rPr lang="en-US" dirty="0" smtClean="0">
                <a:latin typeface="Consolas" panose="020B0609020204030204" pitchFamily="49" charset="0"/>
              </a:rPr>
              <a:t>2</a:t>
            </a:r>
            <a:endParaRPr lang="en-US" dirty="0"/>
          </a:p>
        </p:txBody>
      </p:sp>
      <p:sp>
        <p:nvSpPr>
          <p:cNvPr id="16" name="Text Placeholder 4"/>
          <p:cNvSpPr txBox="1">
            <a:spLocks/>
          </p:cNvSpPr>
          <p:nvPr>
            <p:custDataLst>
              <p:tags r:id="rId23"/>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2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Tree>
    <p:extLst>
      <p:ext uri="{BB962C8B-B14F-4D97-AF65-F5344CB8AC3E}">
        <p14:creationId xmlns:p14="http://schemas.microsoft.com/office/powerpoint/2010/main" val="6379333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1" presetClass="exit" presetSubtype="0" fill="hold" grpId="0" nodeType="clickEffect">
                                  <p:stCondLst>
                                    <p:cond delay="0"/>
                                  </p:stCondLst>
                                  <p:childTnLst>
                                    <p:anim calcmode="lin" valueType="num">
                                      <p:cBhvr>
                                        <p:cTn id="12" dur="1000"/>
                                        <p:tgtEl>
                                          <p:spTgt spid="18"/>
                                        </p:tgtEl>
                                        <p:attrNameLst>
                                          <p:attrName>ppt_w</p:attrName>
                                        </p:attrNameLst>
                                      </p:cBhvr>
                                      <p:tavLst>
                                        <p:tav tm="0">
                                          <p:val>
                                            <p:strVal val="ppt_w"/>
                                          </p:val>
                                        </p:tav>
                                        <p:tav tm="100000">
                                          <p:val>
                                            <p:fltVal val="0"/>
                                          </p:val>
                                        </p:tav>
                                      </p:tavLst>
                                    </p:anim>
                                    <p:anim calcmode="lin" valueType="num">
                                      <p:cBhvr>
                                        <p:cTn id="13" dur="1000"/>
                                        <p:tgtEl>
                                          <p:spTgt spid="18"/>
                                        </p:tgtEl>
                                        <p:attrNameLst>
                                          <p:attrName>ppt_h</p:attrName>
                                        </p:attrNameLst>
                                      </p:cBhvr>
                                      <p:tavLst>
                                        <p:tav tm="0">
                                          <p:val>
                                            <p:strVal val="ppt_h"/>
                                          </p:val>
                                        </p:tav>
                                        <p:tav tm="100000">
                                          <p:val>
                                            <p:fltVal val="0"/>
                                          </p:val>
                                        </p:tav>
                                      </p:tavLst>
                                    </p:anim>
                                    <p:anim calcmode="lin" valueType="num">
                                      <p:cBhvr>
                                        <p:cTn id="14" dur="1000"/>
                                        <p:tgtEl>
                                          <p:spTgt spid="18"/>
                                        </p:tgtEl>
                                        <p:attrNameLst>
                                          <p:attrName>style.rotation</p:attrName>
                                        </p:attrNameLst>
                                      </p:cBhvr>
                                      <p:tavLst>
                                        <p:tav tm="0">
                                          <p:val>
                                            <p:fltVal val="0"/>
                                          </p:val>
                                        </p:tav>
                                        <p:tav tm="100000">
                                          <p:val>
                                            <p:fltVal val="90"/>
                                          </p:val>
                                        </p:tav>
                                      </p:tavLst>
                                    </p:anim>
                                    <p:animEffect transition="out" filter="fade">
                                      <p:cBhvr>
                                        <p:cTn id="15" dur="1000"/>
                                        <p:tgtEl>
                                          <p:spTgt spid="18"/>
                                        </p:tgtEl>
                                      </p:cBhvr>
                                    </p:animEffect>
                                    <p:set>
                                      <p:cBhvr>
                                        <p:cTn id="16" dur="1" fill="hold">
                                          <p:stCondLst>
                                            <p:cond delay="999"/>
                                          </p:stCondLst>
                                        </p:cTn>
                                        <p:tgtEl>
                                          <p:spTgt spid="18"/>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23"/>
                                        </p:tgtEl>
                                        <p:attrNameLst>
                                          <p:attrName>ppt_w</p:attrName>
                                        </p:attrNameLst>
                                      </p:cBhvr>
                                      <p:tavLst>
                                        <p:tav tm="0">
                                          <p:val>
                                            <p:strVal val="ppt_w"/>
                                          </p:val>
                                        </p:tav>
                                        <p:tav tm="100000">
                                          <p:val>
                                            <p:fltVal val="0"/>
                                          </p:val>
                                        </p:tav>
                                      </p:tavLst>
                                    </p:anim>
                                    <p:anim calcmode="lin" valueType="num">
                                      <p:cBhvr>
                                        <p:cTn id="19" dur="1000"/>
                                        <p:tgtEl>
                                          <p:spTgt spid="23"/>
                                        </p:tgtEl>
                                        <p:attrNameLst>
                                          <p:attrName>ppt_h</p:attrName>
                                        </p:attrNameLst>
                                      </p:cBhvr>
                                      <p:tavLst>
                                        <p:tav tm="0">
                                          <p:val>
                                            <p:strVal val="ppt_h"/>
                                          </p:val>
                                        </p:tav>
                                        <p:tav tm="100000">
                                          <p:val>
                                            <p:fltVal val="0"/>
                                          </p:val>
                                        </p:tav>
                                      </p:tavLst>
                                    </p:anim>
                                    <p:anim calcmode="lin" valueType="num">
                                      <p:cBhvr>
                                        <p:cTn id="20" dur="1000"/>
                                        <p:tgtEl>
                                          <p:spTgt spid="23"/>
                                        </p:tgtEl>
                                        <p:attrNameLst>
                                          <p:attrName>style.rotation</p:attrName>
                                        </p:attrNameLst>
                                      </p:cBhvr>
                                      <p:tavLst>
                                        <p:tav tm="0">
                                          <p:val>
                                            <p:fltVal val="0"/>
                                          </p:val>
                                        </p:tav>
                                        <p:tav tm="100000">
                                          <p:val>
                                            <p:fltVal val="90"/>
                                          </p:val>
                                        </p:tav>
                                      </p:tavLst>
                                    </p:anim>
                                    <p:animEffect transition="out" filter="fade">
                                      <p:cBhvr>
                                        <p:cTn id="21" dur="1000"/>
                                        <p:tgtEl>
                                          <p:spTgt spid="23"/>
                                        </p:tgtEl>
                                      </p:cBhvr>
                                    </p:animEffect>
                                    <p:set>
                                      <p:cBhvr>
                                        <p:cTn id="22" dur="1" fill="hold">
                                          <p:stCondLst>
                                            <p:cond delay="999"/>
                                          </p:stCondLst>
                                        </p:cTn>
                                        <p:tgtEl>
                                          <p:spTgt spid="23"/>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25"/>
                                        </p:tgtEl>
                                        <p:attrNameLst>
                                          <p:attrName>ppt_w</p:attrName>
                                        </p:attrNameLst>
                                      </p:cBhvr>
                                      <p:tavLst>
                                        <p:tav tm="0">
                                          <p:val>
                                            <p:strVal val="ppt_w"/>
                                          </p:val>
                                        </p:tav>
                                        <p:tav tm="100000">
                                          <p:val>
                                            <p:fltVal val="0"/>
                                          </p:val>
                                        </p:tav>
                                      </p:tavLst>
                                    </p:anim>
                                    <p:anim calcmode="lin" valueType="num">
                                      <p:cBhvr>
                                        <p:cTn id="25" dur="1000"/>
                                        <p:tgtEl>
                                          <p:spTgt spid="25"/>
                                        </p:tgtEl>
                                        <p:attrNameLst>
                                          <p:attrName>ppt_h</p:attrName>
                                        </p:attrNameLst>
                                      </p:cBhvr>
                                      <p:tavLst>
                                        <p:tav tm="0">
                                          <p:val>
                                            <p:strVal val="ppt_h"/>
                                          </p:val>
                                        </p:tav>
                                        <p:tav tm="100000">
                                          <p:val>
                                            <p:fltVal val="0"/>
                                          </p:val>
                                        </p:tav>
                                      </p:tavLst>
                                    </p:anim>
                                    <p:anim calcmode="lin" valueType="num">
                                      <p:cBhvr>
                                        <p:cTn id="26" dur="1000"/>
                                        <p:tgtEl>
                                          <p:spTgt spid="25"/>
                                        </p:tgtEl>
                                        <p:attrNameLst>
                                          <p:attrName>style.rotation</p:attrName>
                                        </p:attrNameLst>
                                      </p:cBhvr>
                                      <p:tavLst>
                                        <p:tav tm="0">
                                          <p:val>
                                            <p:fltVal val="0"/>
                                          </p:val>
                                        </p:tav>
                                        <p:tav tm="100000">
                                          <p:val>
                                            <p:fltVal val="90"/>
                                          </p:val>
                                        </p:tav>
                                      </p:tavLst>
                                    </p:anim>
                                    <p:animEffect transition="out" filter="fade">
                                      <p:cBhvr>
                                        <p:cTn id="27" dur="1000"/>
                                        <p:tgtEl>
                                          <p:spTgt spid="25"/>
                                        </p:tgtEl>
                                      </p:cBhvr>
                                    </p:animEffect>
                                    <p:set>
                                      <p:cBhvr>
                                        <p:cTn id="28" dur="1" fill="hold">
                                          <p:stCondLst>
                                            <p:cond delay="999"/>
                                          </p:stCondLst>
                                        </p:cTn>
                                        <p:tgtEl>
                                          <p:spTgt spid="25"/>
                                        </p:tgtEl>
                                        <p:attrNameLst>
                                          <p:attrName>style.visibility</p:attrName>
                                        </p:attrNameLst>
                                      </p:cBhvr>
                                      <p:to>
                                        <p:strVal val="hidden"/>
                                      </p:to>
                                    </p:set>
                                  </p:childTnLst>
                                </p:cTn>
                              </p:par>
                              <p:par>
                                <p:cTn id="29" presetID="31" presetClass="exit" presetSubtype="0" fill="hold" grpId="0" nodeType="withEffect">
                                  <p:stCondLst>
                                    <p:cond delay="0"/>
                                  </p:stCondLst>
                                  <p:childTnLst>
                                    <p:anim calcmode="lin" valueType="num">
                                      <p:cBhvr>
                                        <p:cTn id="30" dur="1000"/>
                                        <p:tgtEl>
                                          <p:spTgt spid="27"/>
                                        </p:tgtEl>
                                        <p:attrNameLst>
                                          <p:attrName>ppt_w</p:attrName>
                                        </p:attrNameLst>
                                      </p:cBhvr>
                                      <p:tavLst>
                                        <p:tav tm="0">
                                          <p:val>
                                            <p:strVal val="ppt_w"/>
                                          </p:val>
                                        </p:tav>
                                        <p:tav tm="100000">
                                          <p:val>
                                            <p:fltVal val="0"/>
                                          </p:val>
                                        </p:tav>
                                      </p:tavLst>
                                    </p:anim>
                                    <p:anim calcmode="lin" valueType="num">
                                      <p:cBhvr>
                                        <p:cTn id="31" dur="1000"/>
                                        <p:tgtEl>
                                          <p:spTgt spid="27"/>
                                        </p:tgtEl>
                                        <p:attrNameLst>
                                          <p:attrName>ppt_h</p:attrName>
                                        </p:attrNameLst>
                                      </p:cBhvr>
                                      <p:tavLst>
                                        <p:tav tm="0">
                                          <p:val>
                                            <p:strVal val="ppt_h"/>
                                          </p:val>
                                        </p:tav>
                                        <p:tav tm="100000">
                                          <p:val>
                                            <p:fltVal val="0"/>
                                          </p:val>
                                        </p:tav>
                                      </p:tavLst>
                                    </p:anim>
                                    <p:anim calcmode="lin" valueType="num">
                                      <p:cBhvr>
                                        <p:cTn id="32" dur="1000"/>
                                        <p:tgtEl>
                                          <p:spTgt spid="27"/>
                                        </p:tgtEl>
                                        <p:attrNameLst>
                                          <p:attrName>style.rotation</p:attrName>
                                        </p:attrNameLst>
                                      </p:cBhvr>
                                      <p:tavLst>
                                        <p:tav tm="0">
                                          <p:val>
                                            <p:fltVal val="0"/>
                                          </p:val>
                                        </p:tav>
                                        <p:tav tm="100000">
                                          <p:val>
                                            <p:fltVal val="90"/>
                                          </p:val>
                                        </p:tav>
                                      </p:tavLst>
                                    </p:anim>
                                    <p:animEffect transition="out" filter="fade">
                                      <p:cBhvr>
                                        <p:cTn id="33" dur="1000"/>
                                        <p:tgtEl>
                                          <p:spTgt spid="27"/>
                                        </p:tgtEl>
                                      </p:cBhvr>
                                    </p:animEffect>
                                    <p:set>
                                      <p:cBhvr>
                                        <p:cTn id="34" dur="1" fill="hold">
                                          <p:stCondLst>
                                            <p:cond delay="999"/>
                                          </p:stCondLst>
                                        </p:cTn>
                                        <p:tgtEl>
                                          <p:spTgt spid="27"/>
                                        </p:tgtEl>
                                        <p:attrNameLst>
                                          <p:attrName>style.visibility</p:attrName>
                                        </p:attrNameLst>
                                      </p:cBhvr>
                                      <p:to>
                                        <p:strVal val="hidden"/>
                                      </p:to>
                                    </p:set>
                                  </p:childTnLst>
                                </p:cTn>
                              </p:par>
                              <p:par>
                                <p:cTn id="35" presetID="31" presetClass="exit" presetSubtype="0" fill="hold" grpId="0" nodeType="withEffect">
                                  <p:stCondLst>
                                    <p:cond delay="0"/>
                                  </p:stCondLst>
                                  <p:childTnLst>
                                    <p:anim calcmode="lin" valueType="num">
                                      <p:cBhvr>
                                        <p:cTn id="36" dur="1000"/>
                                        <p:tgtEl>
                                          <p:spTgt spid="28"/>
                                        </p:tgtEl>
                                        <p:attrNameLst>
                                          <p:attrName>ppt_w</p:attrName>
                                        </p:attrNameLst>
                                      </p:cBhvr>
                                      <p:tavLst>
                                        <p:tav tm="0">
                                          <p:val>
                                            <p:strVal val="ppt_w"/>
                                          </p:val>
                                        </p:tav>
                                        <p:tav tm="100000">
                                          <p:val>
                                            <p:fltVal val="0"/>
                                          </p:val>
                                        </p:tav>
                                      </p:tavLst>
                                    </p:anim>
                                    <p:anim calcmode="lin" valueType="num">
                                      <p:cBhvr>
                                        <p:cTn id="37" dur="1000"/>
                                        <p:tgtEl>
                                          <p:spTgt spid="28"/>
                                        </p:tgtEl>
                                        <p:attrNameLst>
                                          <p:attrName>ppt_h</p:attrName>
                                        </p:attrNameLst>
                                      </p:cBhvr>
                                      <p:tavLst>
                                        <p:tav tm="0">
                                          <p:val>
                                            <p:strVal val="ppt_h"/>
                                          </p:val>
                                        </p:tav>
                                        <p:tav tm="100000">
                                          <p:val>
                                            <p:fltVal val="0"/>
                                          </p:val>
                                        </p:tav>
                                      </p:tavLst>
                                    </p:anim>
                                    <p:anim calcmode="lin" valueType="num">
                                      <p:cBhvr>
                                        <p:cTn id="38" dur="1000"/>
                                        <p:tgtEl>
                                          <p:spTgt spid="28"/>
                                        </p:tgtEl>
                                        <p:attrNameLst>
                                          <p:attrName>style.rotation</p:attrName>
                                        </p:attrNameLst>
                                      </p:cBhvr>
                                      <p:tavLst>
                                        <p:tav tm="0">
                                          <p:val>
                                            <p:fltVal val="0"/>
                                          </p:val>
                                        </p:tav>
                                        <p:tav tm="100000">
                                          <p:val>
                                            <p:fltVal val="90"/>
                                          </p:val>
                                        </p:tav>
                                      </p:tavLst>
                                    </p:anim>
                                    <p:animEffect transition="out" filter="fade">
                                      <p:cBhvr>
                                        <p:cTn id="39" dur="1000"/>
                                        <p:tgtEl>
                                          <p:spTgt spid="28"/>
                                        </p:tgtEl>
                                      </p:cBhvr>
                                    </p:animEffect>
                                    <p:set>
                                      <p:cBhvr>
                                        <p:cTn id="40" dur="1" fill="hold">
                                          <p:stCondLst>
                                            <p:cond delay="999"/>
                                          </p:stCondLst>
                                        </p:cTn>
                                        <p:tgtEl>
                                          <p:spTgt spid="28"/>
                                        </p:tgtEl>
                                        <p:attrNameLst>
                                          <p:attrName>style.visibility</p:attrName>
                                        </p:attrNameLst>
                                      </p:cBhvr>
                                      <p:to>
                                        <p:strVal val="hidden"/>
                                      </p:to>
                                    </p:set>
                                  </p:childTnLst>
                                </p:cTn>
                              </p:par>
                              <p:par>
                                <p:cTn id="41" presetID="31" presetClass="exit" presetSubtype="0" fill="hold" grpId="0" nodeType="withEffect">
                                  <p:stCondLst>
                                    <p:cond delay="0"/>
                                  </p:stCondLst>
                                  <p:childTnLst>
                                    <p:anim calcmode="lin" valueType="num">
                                      <p:cBhvr>
                                        <p:cTn id="42" dur="1000"/>
                                        <p:tgtEl>
                                          <p:spTgt spid="31"/>
                                        </p:tgtEl>
                                        <p:attrNameLst>
                                          <p:attrName>ppt_w</p:attrName>
                                        </p:attrNameLst>
                                      </p:cBhvr>
                                      <p:tavLst>
                                        <p:tav tm="0">
                                          <p:val>
                                            <p:strVal val="ppt_w"/>
                                          </p:val>
                                        </p:tav>
                                        <p:tav tm="100000">
                                          <p:val>
                                            <p:fltVal val="0"/>
                                          </p:val>
                                        </p:tav>
                                      </p:tavLst>
                                    </p:anim>
                                    <p:anim calcmode="lin" valueType="num">
                                      <p:cBhvr>
                                        <p:cTn id="43" dur="1000"/>
                                        <p:tgtEl>
                                          <p:spTgt spid="31"/>
                                        </p:tgtEl>
                                        <p:attrNameLst>
                                          <p:attrName>ppt_h</p:attrName>
                                        </p:attrNameLst>
                                      </p:cBhvr>
                                      <p:tavLst>
                                        <p:tav tm="0">
                                          <p:val>
                                            <p:strVal val="ppt_h"/>
                                          </p:val>
                                        </p:tav>
                                        <p:tav tm="100000">
                                          <p:val>
                                            <p:fltVal val="0"/>
                                          </p:val>
                                        </p:tav>
                                      </p:tavLst>
                                    </p:anim>
                                    <p:anim calcmode="lin" valueType="num">
                                      <p:cBhvr>
                                        <p:cTn id="44" dur="1000"/>
                                        <p:tgtEl>
                                          <p:spTgt spid="31"/>
                                        </p:tgtEl>
                                        <p:attrNameLst>
                                          <p:attrName>style.rotation</p:attrName>
                                        </p:attrNameLst>
                                      </p:cBhvr>
                                      <p:tavLst>
                                        <p:tav tm="0">
                                          <p:val>
                                            <p:fltVal val="0"/>
                                          </p:val>
                                        </p:tav>
                                        <p:tav tm="100000">
                                          <p:val>
                                            <p:fltVal val="90"/>
                                          </p:val>
                                        </p:tav>
                                      </p:tavLst>
                                    </p:anim>
                                    <p:animEffect transition="out" filter="fade">
                                      <p:cBhvr>
                                        <p:cTn id="45" dur="1000"/>
                                        <p:tgtEl>
                                          <p:spTgt spid="31"/>
                                        </p:tgtEl>
                                      </p:cBhvr>
                                    </p:animEffect>
                                    <p:set>
                                      <p:cBhvr>
                                        <p:cTn id="46" dur="1" fill="hold">
                                          <p:stCondLst>
                                            <p:cond delay="999"/>
                                          </p:stCondLst>
                                        </p:cTn>
                                        <p:tgtEl>
                                          <p:spTgt spid="31"/>
                                        </p:tgtEl>
                                        <p:attrNameLst>
                                          <p:attrName>style.visibility</p:attrName>
                                        </p:attrNameLst>
                                      </p:cBhvr>
                                      <p:to>
                                        <p:strVal val="hidden"/>
                                      </p:to>
                                    </p:set>
                                  </p:childTnLst>
                                </p:cTn>
                              </p:par>
                              <p:par>
                                <p:cTn id="47" presetID="31" presetClass="exit" presetSubtype="0" fill="hold" grpId="0" nodeType="withEffect">
                                  <p:stCondLst>
                                    <p:cond delay="0"/>
                                  </p:stCondLst>
                                  <p:childTnLst>
                                    <p:anim calcmode="lin" valueType="num">
                                      <p:cBhvr>
                                        <p:cTn id="48" dur="1000"/>
                                        <p:tgtEl>
                                          <p:spTgt spid="32"/>
                                        </p:tgtEl>
                                        <p:attrNameLst>
                                          <p:attrName>ppt_w</p:attrName>
                                        </p:attrNameLst>
                                      </p:cBhvr>
                                      <p:tavLst>
                                        <p:tav tm="0">
                                          <p:val>
                                            <p:strVal val="ppt_w"/>
                                          </p:val>
                                        </p:tav>
                                        <p:tav tm="100000">
                                          <p:val>
                                            <p:fltVal val="0"/>
                                          </p:val>
                                        </p:tav>
                                      </p:tavLst>
                                    </p:anim>
                                    <p:anim calcmode="lin" valueType="num">
                                      <p:cBhvr>
                                        <p:cTn id="49" dur="1000"/>
                                        <p:tgtEl>
                                          <p:spTgt spid="32"/>
                                        </p:tgtEl>
                                        <p:attrNameLst>
                                          <p:attrName>ppt_h</p:attrName>
                                        </p:attrNameLst>
                                      </p:cBhvr>
                                      <p:tavLst>
                                        <p:tav tm="0">
                                          <p:val>
                                            <p:strVal val="ppt_h"/>
                                          </p:val>
                                        </p:tav>
                                        <p:tav tm="100000">
                                          <p:val>
                                            <p:fltVal val="0"/>
                                          </p:val>
                                        </p:tav>
                                      </p:tavLst>
                                    </p:anim>
                                    <p:anim calcmode="lin" valueType="num">
                                      <p:cBhvr>
                                        <p:cTn id="50" dur="1000"/>
                                        <p:tgtEl>
                                          <p:spTgt spid="32"/>
                                        </p:tgtEl>
                                        <p:attrNameLst>
                                          <p:attrName>style.rotation</p:attrName>
                                        </p:attrNameLst>
                                      </p:cBhvr>
                                      <p:tavLst>
                                        <p:tav tm="0">
                                          <p:val>
                                            <p:fltVal val="0"/>
                                          </p:val>
                                        </p:tav>
                                        <p:tav tm="100000">
                                          <p:val>
                                            <p:fltVal val="90"/>
                                          </p:val>
                                        </p:tav>
                                      </p:tavLst>
                                    </p:anim>
                                    <p:animEffect transition="out" filter="fade">
                                      <p:cBhvr>
                                        <p:cTn id="51" dur="1000"/>
                                        <p:tgtEl>
                                          <p:spTgt spid="32"/>
                                        </p:tgtEl>
                                      </p:cBhvr>
                                    </p:animEffect>
                                    <p:set>
                                      <p:cBhvr>
                                        <p:cTn id="52" dur="1" fill="hold">
                                          <p:stCondLst>
                                            <p:cond delay="999"/>
                                          </p:stCondLst>
                                        </p:cTn>
                                        <p:tgtEl>
                                          <p:spTgt spid="32"/>
                                        </p:tgtEl>
                                        <p:attrNameLst>
                                          <p:attrName>style.visibility</p:attrName>
                                        </p:attrNameLst>
                                      </p:cBhvr>
                                      <p:to>
                                        <p:strVal val="hidden"/>
                                      </p:to>
                                    </p:set>
                                  </p:childTnLst>
                                </p:cTn>
                              </p:par>
                              <p:par>
                                <p:cTn id="53" presetID="31" presetClass="exit" presetSubtype="0" fill="hold" grpId="0" nodeType="withEffect">
                                  <p:stCondLst>
                                    <p:cond delay="0"/>
                                  </p:stCondLst>
                                  <p:childTnLst>
                                    <p:anim calcmode="lin" valueType="num">
                                      <p:cBhvr>
                                        <p:cTn id="54" dur="1000"/>
                                        <p:tgtEl>
                                          <p:spTgt spid="34"/>
                                        </p:tgtEl>
                                        <p:attrNameLst>
                                          <p:attrName>ppt_w</p:attrName>
                                        </p:attrNameLst>
                                      </p:cBhvr>
                                      <p:tavLst>
                                        <p:tav tm="0">
                                          <p:val>
                                            <p:strVal val="ppt_w"/>
                                          </p:val>
                                        </p:tav>
                                        <p:tav tm="100000">
                                          <p:val>
                                            <p:fltVal val="0"/>
                                          </p:val>
                                        </p:tav>
                                      </p:tavLst>
                                    </p:anim>
                                    <p:anim calcmode="lin" valueType="num">
                                      <p:cBhvr>
                                        <p:cTn id="55" dur="1000"/>
                                        <p:tgtEl>
                                          <p:spTgt spid="34"/>
                                        </p:tgtEl>
                                        <p:attrNameLst>
                                          <p:attrName>ppt_h</p:attrName>
                                        </p:attrNameLst>
                                      </p:cBhvr>
                                      <p:tavLst>
                                        <p:tav tm="0">
                                          <p:val>
                                            <p:strVal val="ppt_h"/>
                                          </p:val>
                                        </p:tav>
                                        <p:tav tm="100000">
                                          <p:val>
                                            <p:fltVal val="0"/>
                                          </p:val>
                                        </p:tav>
                                      </p:tavLst>
                                    </p:anim>
                                    <p:anim calcmode="lin" valueType="num">
                                      <p:cBhvr>
                                        <p:cTn id="56" dur="1000"/>
                                        <p:tgtEl>
                                          <p:spTgt spid="34"/>
                                        </p:tgtEl>
                                        <p:attrNameLst>
                                          <p:attrName>style.rotation</p:attrName>
                                        </p:attrNameLst>
                                      </p:cBhvr>
                                      <p:tavLst>
                                        <p:tav tm="0">
                                          <p:val>
                                            <p:fltVal val="0"/>
                                          </p:val>
                                        </p:tav>
                                        <p:tav tm="100000">
                                          <p:val>
                                            <p:fltVal val="90"/>
                                          </p:val>
                                        </p:tav>
                                      </p:tavLst>
                                    </p:anim>
                                    <p:animEffect transition="out" filter="fade">
                                      <p:cBhvr>
                                        <p:cTn id="57" dur="1000"/>
                                        <p:tgtEl>
                                          <p:spTgt spid="34"/>
                                        </p:tgtEl>
                                      </p:cBhvr>
                                    </p:animEffect>
                                    <p:set>
                                      <p:cBhvr>
                                        <p:cTn id="58" dur="1" fill="hold">
                                          <p:stCondLst>
                                            <p:cond delay="999"/>
                                          </p:stCondLst>
                                        </p:cTn>
                                        <p:tgtEl>
                                          <p:spTgt spid="34"/>
                                        </p:tgtEl>
                                        <p:attrNameLst>
                                          <p:attrName>style.visibility</p:attrName>
                                        </p:attrNameLst>
                                      </p:cBhvr>
                                      <p:to>
                                        <p:strVal val="hidden"/>
                                      </p:to>
                                    </p:set>
                                  </p:childTnLst>
                                </p:cTn>
                              </p:par>
                              <p:par>
                                <p:cTn id="59" presetID="31" presetClass="exit" presetSubtype="0" fill="hold" grpId="0" nodeType="withEffect">
                                  <p:stCondLst>
                                    <p:cond delay="0"/>
                                  </p:stCondLst>
                                  <p:childTnLst>
                                    <p:anim calcmode="lin" valueType="num">
                                      <p:cBhvr>
                                        <p:cTn id="60" dur="1000"/>
                                        <p:tgtEl>
                                          <p:spTgt spid="33"/>
                                        </p:tgtEl>
                                        <p:attrNameLst>
                                          <p:attrName>ppt_w</p:attrName>
                                        </p:attrNameLst>
                                      </p:cBhvr>
                                      <p:tavLst>
                                        <p:tav tm="0">
                                          <p:val>
                                            <p:strVal val="ppt_w"/>
                                          </p:val>
                                        </p:tav>
                                        <p:tav tm="100000">
                                          <p:val>
                                            <p:fltVal val="0"/>
                                          </p:val>
                                        </p:tav>
                                      </p:tavLst>
                                    </p:anim>
                                    <p:anim calcmode="lin" valueType="num">
                                      <p:cBhvr>
                                        <p:cTn id="61" dur="1000"/>
                                        <p:tgtEl>
                                          <p:spTgt spid="33"/>
                                        </p:tgtEl>
                                        <p:attrNameLst>
                                          <p:attrName>ppt_h</p:attrName>
                                        </p:attrNameLst>
                                      </p:cBhvr>
                                      <p:tavLst>
                                        <p:tav tm="0">
                                          <p:val>
                                            <p:strVal val="ppt_h"/>
                                          </p:val>
                                        </p:tav>
                                        <p:tav tm="100000">
                                          <p:val>
                                            <p:fltVal val="0"/>
                                          </p:val>
                                        </p:tav>
                                      </p:tavLst>
                                    </p:anim>
                                    <p:anim calcmode="lin" valueType="num">
                                      <p:cBhvr>
                                        <p:cTn id="62" dur="1000"/>
                                        <p:tgtEl>
                                          <p:spTgt spid="33"/>
                                        </p:tgtEl>
                                        <p:attrNameLst>
                                          <p:attrName>style.rotation</p:attrName>
                                        </p:attrNameLst>
                                      </p:cBhvr>
                                      <p:tavLst>
                                        <p:tav tm="0">
                                          <p:val>
                                            <p:fltVal val="0"/>
                                          </p:val>
                                        </p:tav>
                                        <p:tav tm="100000">
                                          <p:val>
                                            <p:fltVal val="90"/>
                                          </p:val>
                                        </p:tav>
                                      </p:tavLst>
                                    </p:anim>
                                    <p:animEffect transition="out" filter="fade">
                                      <p:cBhvr>
                                        <p:cTn id="63" dur="1000"/>
                                        <p:tgtEl>
                                          <p:spTgt spid="33"/>
                                        </p:tgtEl>
                                      </p:cBhvr>
                                    </p:animEffect>
                                    <p:set>
                                      <p:cBhvr>
                                        <p:cTn id="64" dur="1" fill="hold">
                                          <p:stCondLst>
                                            <p:cond delay="999"/>
                                          </p:stCondLst>
                                        </p:cTn>
                                        <p:tgtEl>
                                          <p:spTgt spid="33"/>
                                        </p:tgtEl>
                                        <p:attrNameLst>
                                          <p:attrName>style.visibility</p:attrName>
                                        </p:attrNameLst>
                                      </p:cBhvr>
                                      <p:to>
                                        <p:strVal val="hidden"/>
                                      </p:to>
                                    </p:set>
                                  </p:childTnLst>
                                </p:cTn>
                              </p:par>
                              <p:par>
                                <p:cTn id="65" presetID="31" presetClass="exit" presetSubtype="0" fill="hold" grpId="0" nodeType="withEffect">
                                  <p:stCondLst>
                                    <p:cond delay="0"/>
                                  </p:stCondLst>
                                  <p:childTnLst>
                                    <p:anim calcmode="lin" valueType="num">
                                      <p:cBhvr>
                                        <p:cTn id="66" dur="1000"/>
                                        <p:tgtEl>
                                          <p:spTgt spid="30"/>
                                        </p:tgtEl>
                                        <p:attrNameLst>
                                          <p:attrName>ppt_w</p:attrName>
                                        </p:attrNameLst>
                                      </p:cBhvr>
                                      <p:tavLst>
                                        <p:tav tm="0">
                                          <p:val>
                                            <p:strVal val="ppt_w"/>
                                          </p:val>
                                        </p:tav>
                                        <p:tav tm="100000">
                                          <p:val>
                                            <p:fltVal val="0"/>
                                          </p:val>
                                        </p:tav>
                                      </p:tavLst>
                                    </p:anim>
                                    <p:anim calcmode="lin" valueType="num">
                                      <p:cBhvr>
                                        <p:cTn id="67" dur="1000"/>
                                        <p:tgtEl>
                                          <p:spTgt spid="30"/>
                                        </p:tgtEl>
                                        <p:attrNameLst>
                                          <p:attrName>ppt_h</p:attrName>
                                        </p:attrNameLst>
                                      </p:cBhvr>
                                      <p:tavLst>
                                        <p:tav tm="0">
                                          <p:val>
                                            <p:strVal val="ppt_h"/>
                                          </p:val>
                                        </p:tav>
                                        <p:tav tm="100000">
                                          <p:val>
                                            <p:fltVal val="0"/>
                                          </p:val>
                                        </p:tav>
                                      </p:tavLst>
                                    </p:anim>
                                    <p:anim calcmode="lin" valueType="num">
                                      <p:cBhvr>
                                        <p:cTn id="68" dur="1000"/>
                                        <p:tgtEl>
                                          <p:spTgt spid="30"/>
                                        </p:tgtEl>
                                        <p:attrNameLst>
                                          <p:attrName>style.rotation</p:attrName>
                                        </p:attrNameLst>
                                      </p:cBhvr>
                                      <p:tavLst>
                                        <p:tav tm="0">
                                          <p:val>
                                            <p:fltVal val="0"/>
                                          </p:val>
                                        </p:tav>
                                        <p:tav tm="100000">
                                          <p:val>
                                            <p:fltVal val="90"/>
                                          </p:val>
                                        </p:tav>
                                      </p:tavLst>
                                    </p:anim>
                                    <p:animEffect transition="out" filter="fade">
                                      <p:cBhvr>
                                        <p:cTn id="69" dur="1000"/>
                                        <p:tgtEl>
                                          <p:spTgt spid="30"/>
                                        </p:tgtEl>
                                      </p:cBhvr>
                                    </p:animEffect>
                                    <p:set>
                                      <p:cBhvr>
                                        <p:cTn id="70" dur="1" fill="hold">
                                          <p:stCondLst>
                                            <p:cond delay="999"/>
                                          </p:stCondLst>
                                        </p:cTn>
                                        <p:tgtEl>
                                          <p:spTgt spid="30"/>
                                        </p:tgtEl>
                                        <p:attrNameLst>
                                          <p:attrName>style.visibility</p:attrName>
                                        </p:attrNameLst>
                                      </p:cBhvr>
                                      <p:to>
                                        <p:strVal val="hidden"/>
                                      </p:to>
                                    </p:set>
                                  </p:childTnLst>
                                </p:cTn>
                              </p:par>
                              <p:par>
                                <p:cTn id="71" presetID="31" presetClass="exit" presetSubtype="0" fill="hold" grpId="0" nodeType="withEffect">
                                  <p:stCondLst>
                                    <p:cond delay="0"/>
                                  </p:stCondLst>
                                  <p:childTnLst>
                                    <p:anim calcmode="lin" valueType="num">
                                      <p:cBhvr>
                                        <p:cTn id="72" dur="1000"/>
                                        <p:tgtEl>
                                          <p:spTgt spid="29"/>
                                        </p:tgtEl>
                                        <p:attrNameLst>
                                          <p:attrName>ppt_w</p:attrName>
                                        </p:attrNameLst>
                                      </p:cBhvr>
                                      <p:tavLst>
                                        <p:tav tm="0">
                                          <p:val>
                                            <p:strVal val="ppt_w"/>
                                          </p:val>
                                        </p:tav>
                                        <p:tav tm="100000">
                                          <p:val>
                                            <p:fltVal val="0"/>
                                          </p:val>
                                        </p:tav>
                                      </p:tavLst>
                                    </p:anim>
                                    <p:anim calcmode="lin" valueType="num">
                                      <p:cBhvr>
                                        <p:cTn id="73" dur="1000"/>
                                        <p:tgtEl>
                                          <p:spTgt spid="29"/>
                                        </p:tgtEl>
                                        <p:attrNameLst>
                                          <p:attrName>ppt_h</p:attrName>
                                        </p:attrNameLst>
                                      </p:cBhvr>
                                      <p:tavLst>
                                        <p:tav tm="0">
                                          <p:val>
                                            <p:strVal val="ppt_h"/>
                                          </p:val>
                                        </p:tav>
                                        <p:tav tm="100000">
                                          <p:val>
                                            <p:fltVal val="0"/>
                                          </p:val>
                                        </p:tav>
                                      </p:tavLst>
                                    </p:anim>
                                    <p:anim calcmode="lin" valueType="num">
                                      <p:cBhvr>
                                        <p:cTn id="74" dur="1000"/>
                                        <p:tgtEl>
                                          <p:spTgt spid="29"/>
                                        </p:tgtEl>
                                        <p:attrNameLst>
                                          <p:attrName>style.rotation</p:attrName>
                                        </p:attrNameLst>
                                      </p:cBhvr>
                                      <p:tavLst>
                                        <p:tav tm="0">
                                          <p:val>
                                            <p:fltVal val="0"/>
                                          </p:val>
                                        </p:tav>
                                        <p:tav tm="100000">
                                          <p:val>
                                            <p:fltVal val="90"/>
                                          </p:val>
                                        </p:tav>
                                      </p:tavLst>
                                    </p:anim>
                                    <p:animEffect transition="out" filter="fade">
                                      <p:cBhvr>
                                        <p:cTn id="75" dur="1000"/>
                                        <p:tgtEl>
                                          <p:spTgt spid="29"/>
                                        </p:tgtEl>
                                      </p:cBhvr>
                                    </p:animEffect>
                                    <p:set>
                                      <p:cBhvr>
                                        <p:cTn id="76" dur="1" fill="hold">
                                          <p:stCondLst>
                                            <p:cond delay="999"/>
                                          </p:stCondLst>
                                        </p:cTn>
                                        <p:tgtEl>
                                          <p:spTgt spid="29"/>
                                        </p:tgtEl>
                                        <p:attrNameLst>
                                          <p:attrName>style.visibility</p:attrName>
                                        </p:attrNameLst>
                                      </p:cBhvr>
                                      <p:to>
                                        <p:strVal val="hidden"/>
                                      </p:to>
                                    </p:set>
                                  </p:childTnLst>
                                </p:cTn>
                              </p:par>
                              <p:par>
                                <p:cTn id="77" presetID="31" presetClass="exit" presetSubtype="0" fill="hold" grpId="0" nodeType="withEffect">
                                  <p:stCondLst>
                                    <p:cond delay="0"/>
                                  </p:stCondLst>
                                  <p:childTnLst>
                                    <p:anim calcmode="lin" valueType="num">
                                      <p:cBhvr>
                                        <p:cTn id="78" dur="1000"/>
                                        <p:tgtEl>
                                          <p:spTgt spid="15"/>
                                        </p:tgtEl>
                                        <p:attrNameLst>
                                          <p:attrName>ppt_w</p:attrName>
                                        </p:attrNameLst>
                                      </p:cBhvr>
                                      <p:tavLst>
                                        <p:tav tm="0">
                                          <p:val>
                                            <p:strVal val="ppt_w"/>
                                          </p:val>
                                        </p:tav>
                                        <p:tav tm="100000">
                                          <p:val>
                                            <p:fltVal val="0"/>
                                          </p:val>
                                        </p:tav>
                                      </p:tavLst>
                                    </p:anim>
                                    <p:anim calcmode="lin" valueType="num">
                                      <p:cBhvr>
                                        <p:cTn id="79" dur="1000"/>
                                        <p:tgtEl>
                                          <p:spTgt spid="15"/>
                                        </p:tgtEl>
                                        <p:attrNameLst>
                                          <p:attrName>ppt_h</p:attrName>
                                        </p:attrNameLst>
                                      </p:cBhvr>
                                      <p:tavLst>
                                        <p:tav tm="0">
                                          <p:val>
                                            <p:strVal val="ppt_h"/>
                                          </p:val>
                                        </p:tav>
                                        <p:tav tm="100000">
                                          <p:val>
                                            <p:fltVal val="0"/>
                                          </p:val>
                                        </p:tav>
                                      </p:tavLst>
                                    </p:anim>
                                    <p:anim calcmode="lin" valueType="num">
                                      <p:cBhvr>
                                        <p:cTn id="80" dur="1000"/>
                                        <p:tgtEl>
                                          <p:spTgt spid="15"/>
                                        </p:tgtEl>
                                        <p:attrNameLst>
                                          <p:attrName>style.rotation</p:attrName>
                                        </p:attrNameLst>
                                      </p:cBhvr>
                                      <p:tavLst>
                                        <p:tav tm="0">
                                          <p:val>
                                            <p:fltVal val="0"/>
                                          </p:val>
                                        </p:tav>
                                        <p:tav tm="100000">
                                          <p:val>
                                            <p:fltVal val="90"/>
                                          </p:val>
                                        </p:tav>
                                      </p:tavLst>
                                    </p:anim>
                                    <p:animEffect transition="out" filter="fade">
                                      <p:cBhvr>
                                        <p:cTn id="81" dur="1000"/>
                                        <p:tgtEl>
                                          <p:spTgt spid="15"/>
                                        </p:tgtEl>
                                      </p:cBhvr>
                                    </p:animEffect>
                                    <p:set>
                                      <p:cBhvr>
                                        <p:cTn id="82" dur="1" fill="hold">
                                          <p:stCondLst>
                                            <p:cond delay="999"/>
                                          </p:stCondLst>
                                        </p:cTn>
                                        <p:tgtEl>
                                          <p:spTgt spid="15"/>
                                        </p:tgtEl>
                                        <p:attrNameLst>
                                          <p:attrName>style.visibility</p:attrName>
                                        </p:attrNameLst>
                                      </p:cBhvr>
                                      <p:to>
                                        <p:strVal val="hidden"/>
                                      </p:to>
                                    </p:set>
                                  </p:childTnLst>
                                </p:cTn>
                              </p:par>
                              <p:par>
                                <p:cTn id="83" presetID="31" presetClass="exit" presetSubtype="0" fill="hold" grpId="0" nodeType="withEffect">
                                  <p:stCondLst>
                                    <p:cond delay="0"/>
                                  </p:stCondLst>
                                  <p:childTnLst>
                                    <p:anim calcmode="lin" valueType="num">
                                      <p:cBhvr>
                                        <p:cTn id="84" dur="1000"/>
                                        <p:tgtEl>
                                          <p:spTgt spid="24"/>
                                        </p:tgtEl>
                                        <p:attrNameLst>
                                          <p:attrName>ppt_w</p:attrName>
                                        </p:attrNameLst>
                                      </p:cBhvr>
                                      <p:tavLst>
                                        <p:tav tm="0">
                                          <p:val>
                                            <p:strVal val="ppt_w"/>
                                          </p:val>
                                        </p:tav>
                                        <p:tav tm="100000">
                                          <p:val>
                                            <p:fltVal val="0"/>
                                          </p:val>
                                        </p:tav>
                                      </p:tavLst>
                                    </p:anim>
                                    <p:anim calcmode="lin" valueType="num">
                                      <p:cBhvr>
                                        <p:cTn id="85" dur="1000"/>
                                        <p:tgtEl>
                                          <p:spTgt spid="24"/>
                                        </p:tgtEl>
                                        <p:attrNameLst>
                                          <p:attrName>ppt_h</p:attrName>
                                        </p:attrNameLst>
                                      </p:cBhvr>
                                      <p:tavLst>
                                        <p:tav tm="0">
                                          <p:val>
                                            <p:strVal val="ppt_h"/>
                                          </p:val>
                                        </p:tav>
                                        <p:tav tm="100000">
                                          <p:val>
                                            <p:fltVal val="0"/>
                                          </p:val>
                                        </p:tav>
                                      </p:tavLst>
                                    </p:anim>
                                    <p:anim calcmode="lin" valueType="num">
                                      <p:cBhvr>
                                        <p:cTn id="86" dur="1000"/>
                                        <p:tgtEl>
                                          <p:spTgt spid="24"/>
                                        </p:tgtEl>
                                        <p:attrNameLst>
                                          <p:attrName>style.rotation</p:attrName>
                                        </p:attrNameLst>
                                      </p:cBhvr>
                                      <p:tavLst>
                                        <p:tav tm="0">
                                          <p:val>
                                            <p:fltVal val="0"/>
                                          </p:val>
                                        </p:tav>
                                        <p:tav tm="100000">
                                          <p:val>
                                            <p:fltVal val="90"/>
                                          </p:val>
                                        </p:tav>
                                      </p:tavLst>
                                    </p:anim>
                                    <p:animEffect transition="out" filter="fade">
                                      <p:cBhvr>
                                        <p:cTn id="87" dur="1000"/>
                                        <p:tgtEl>
                                          <p:spTgt spid="24"/>
                                        </p:tgtEl>
                                      </p:cBhvr>
                                    </p:animEffect>
                                    <p:set>
                                      <p:cBhvr>
                                        <p:cTn id="88" dur="1" fill="hold">
                                          <p:stCondLst>
                                            <p:cond delay="999"/>
                                          </p:stCondLst>
                                        </p:cTn>
                                        <p:tgtEl>
                                          <p:spTgt spid="24"/>
                                        </p:tgtEl>
                                        <p:attrNameLst>
                                          <p:attrName>style.visibility</p:attrName>
                                        </p:attrNameLst>
                                      </p:cBhvr>
                                      <p:to>
                                        <p:strVal val="hidden"/>
                                      </p:to>
                                    </p:set>
                                  </p:childTnLst>
                                </p:cTn>
                              </p:par>
                              <p:par>
                                <p:cTn id="89" presetID="31" presetClass="exit" presetSubtype="0" fill="hold" grpId="0" nodeType="withEffect">
                                  <p:stCondLst>
                                    <p:cond delay="0"/>
                                  </p:stCondLst>
                                  <p:childTnLst>
                                    <p:anim calcmode="lin" valueType="num">
                                      <p:cBhvr>
                                        <p:cTn id="90" dur="1000"/>
                                        <p:tgtEl>
                                          <p:spTgt spid="26"/>
                                        </p:tgtEl>
                                        <p:attrNameLst>
                                          <p:attrName>ppt_w</p:attrName>
                                        </p:attrNameLst>
                                      </p:cBhvr>
                                      <p:tavLst>
                                        <p:tav tm="0">
                                          <p:val>
                                            <p:strVal val="ppt_w"/>
                                          </p:val>
                                        </p:tav>
                                        <p:tav tm="100000">
                                          <p:val>
                                            <p:fltVal val="0"/>
                                          </p:val>
                                        </p:tav>
                                      </p:tavLst>
                                    </p:anim>
                                    <p:anim calcmode="lin" valueType="num">
                                      <p:cBhvr>
                                        <p:cTn id="91" dur="1000"/>
                                        <p:tgtEl>
                                          <p:spTgt spid="26"/>
                                        </p:tgtEl>
                                        <p:attrNameLst>
                                          <p:attrName>ppt_h</p:attrName>
                                        </p:attrNameLst>
                                      </p:cBhvr>
                                      <p:tavLst>
                                        <p:tav tm="0">
                                          <p:val>
                                            <p:strVal val="ppt_h"/>
                                          </p:val>
                                        </p:tav>
                                        <p:tav tm="100000">
                                          <p:val>
                                            <p:fltVal val="0"/>
                                          </p:val>
                                        </p:tav>
                                      </p:tavLst>
                                    </p:anim>
                                    <p:anim calcmode="lin" valueType="num">
                                      <p:cBhvr>
                                        <p:cTn id="92" dur="1000"/>
                                        <p:tgtEl>
                                          <p:spTgt spid="26"/>
                                        </p:tgtEl>
                                        <p:attrNameLst>
                                          <p:attrName>style.rotation</p:attrName>
                                        </p:attrNameLst>
                                      </p:cBhvr>
                                      <p:tavLst>
                                        <p:tav tm="0">
                                          <p:val>
                                            <p:fltVal val="0"/>
                                          </p:val>
                                        </p:tav>
                                        <p:tav tm="100000">
                                          <p:val>
                                            <p:fltVal val="90"/>
                                          </p:val>
                                        </p:tav>
                                      </p:tavLst>
                                    </p:anim>
                                    <p:animEffect transition="out" filter="fade">
                                      <p:cBhvr>
                                        <p:cTn id="93" dur="1000"/>
                                        <p:tgtEl>
                                          <p:spTgt spid="26"/>
                                        </p:tgtEl>
                                      </p:cBhvr>
                                    </p:animEffect>
                                    <p:set>
                                      <p:cBhvr>
                                        <p:cTn id="94" dur="1" fill="hold">
                                          <p:stCondLst>
                                            <p:cond delay="9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15" grpId="0" animBg="1"/>
      <p:bldP spid="18" grpId="0" animBg="1"/>
      <p:bldP spid="23" grpId="0" animBg="1"/>
      <p:bldP spid="24" grpId="0"/>
      <p:bldP spid="25" grpId="0" animBg="1"/>
      <p:bldP spid="26" grpId="0"/>
      <p:bldP spid="27" grpId="0" animBg="1"/>
      <p:bldP spid="28" grpId="0" animBg="1"/>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6">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Heap a</a:t>
            </a:r>
            <a:r>
              <a:rPr lang="en-US" dirty="0" smtClean="0"/>
              <a:t>rray memory </a:t>
            </a:r>
            <a:r>
              <a:rPr lang="en-US" dirty="0"/>
              <a:t>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 </a:t>
            </a:r>
          </a:p>
          <a:p>
            <a:r>
              <a:rPr lang="en-US" sz="1600" dirty="0" smtClean="0">
                <a:latin typeface="Consolas" panose="020B0609020204030204" pitchFamily="49" charset="0"/>
                <a:cs typeface="Consolas" panose="020B0609020204030204" pitchFamily="49" charset="0"/>
              </a:rPr>
              <a:t>}</a:t>
            </a:r>
          </a:p>
          <a:p>
            <a:endParaRPr lang="en-US" sz="1600" dirty="0">
              <a:latin typeface="Source Sans Pro "/>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x</a:t>
            </a:r>
            <a:r>
              <a:rPr lang="en-US" sz="1400" dirty="0">
                <a:solidFill>
                  <a:schemeClr val="tx1"/>
                </a:solidFill>
                <a:latin typeface="Consolas" panose="020B0609020204030204" pitchFamily="49" charset="0"/>
              </a:rPr>
              <a:t>:</a:t>
            </a:r>
          </a:p>
          <a:p>
            <a:pPr>
              <a:lnSpc>
                <a:spcPct val="150000"/>
              </a:lnSpc>
            </a:pPr>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           </a:t>
            </a:r>
            <a:r>
              <a:rPr lang="en-US" sz="1400" dirty="0">
                <a:solidFill>
                  <a:schemeClr val="tx1"/>
                </a:solidFill>
                <a:latin typeface="Consolas" panose="020B0609020204030204" pitchFamily="49" charset="0"/>
              </a:rPr>
              <a:t>y:</a:t>
            </a:r>
          </a:p>
          <a:p>
            <a:r>
              <a:rPr lang="en-US" dirty="0">
                <a:solidFill>
                  <a:schemeClr val="tx1"/>
                </a:solidFill>
              </a:rPr>
              <a:t>    </a:t>
            </a: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594824" y="1532249"/>
            <a:ext cx="1774845" cy="380873"/>
          </a:xfrm>
          <a:prstGeom prst="rect">
            <a:avLst/>
          </a:prstGeom>
        </p:spPr>
        <p:txBody>
          <a:bodyPr wrap="none">
            <a:spAutoFit/>
          </a:bodyPr>
          <a:lstStyle/>
          <a:p>
            <a:pPr>
              <a:lnSpc>
                <a:spcPct val="150000"/>
              </a:lnSpc>
            </a:pPr>
            <a:r>
              <a:rPr lang="en-US" sz="1400" dirty="0">
                <a:latin typeface="Consolas" panose="020B0609020204030204" pitchFamily="49" charset="0"/>
              </a:rPr>
              <a:t>        </a:t>
            </a:r>
            <a:r>
              <a:rPr lang="en-US" sz="1400" dirty="0" err="1">
                <a:latin typeface="Consolas" panose="020B0609020204030204" pitchFamily="49" charset="0"/>
              </a:rPr>
              <a:t>heapArr</a:t>
            </a:r>
            <a:r>
              <a:rPr lang="en-US" sz="1400" dirty="0">
                <a:latin typeface="Consolas" panose="020B0609020204030204" pitchFamily="49" charset="0"/>
              </a:rPr>
              <a:t>:</a:t>
            </a:r>
          </a:p>
        </p:txBody>
      </p:sp>
      <p:sp>
        <p:nvSpPr>
          <p:cNvPr id="19"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F7D83D83-1F40-8C43-AB45-7522E56CFBDC}"/>
              </a:ext>
            </a:extLst>
          </p:cNvPr>
          <p:cNvSpPr txBox="1"/>
          <p:nvPr>
            <p:custDataLst>
              <p:tags r:id="rId15"/>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26" name="TextBox 25">
            <a:extLst>
              <a:ext uri="{FF2B5EF4-FFF2-40B4-BE49-F238E27FC236}">
                <a16:creationId xmlns:a16="http://schemas.microsoft.com/office/drawing/2014/main" id="{92C3D2C7-5922-A948-BA16-1DC6ED8EFA23}"/>
              </a:ext>
            </a:extLst>
          </p:cNvPr>
          <p:cNvSpPr txBox="1"/>
          <p:nvPr>
            <p:custDataLst>
              <p:tags r:id="rId16"/>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5400000">
            <a:off x="6820543" y="1773780"/>
            <a:ext cx="1686828" cy="1603959"/>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F60532F4-1F7F-3D43-9EDD-DBAA1A75897B}"/>
              </a:ext>
            </a:extLst>
          </p:cNvPr>
          <p:cNvSpPr txBox="1"/>
          <p:nvPr>
            <p:custDataLst>
              <p:tags r:id="rId17"/>
            </p:custDataLst>
          </p:nvPr>
        </p:nvSpPr>
        <p:spPr>
          <a:xfrm>
            <a:off x="6708707" y="3415062"/>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8A03D232-61B9-BF41-AFAD-68815E6FE7AB}"/>
              </a:ext>
            </a:extLst>
          </p:cNvPr>
          <p:cNvSpPr txBox="1"/>
          <p:nvPr>
            <p:custDataLst>
              <p:tags r:id="rId18"/>
            </p:custDataLst>
          </p:nvPr>
        </p:nvSpPr>
        <p:spPr>
          <a:xfrm>
            <a:off x="7168780" y="3412727"/>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a:extLst>
              <a:ext uri="{FF2B5EF4-FFF2-40B4-BE49-F238E27FC236}">
                <a16:creationId xmlns:a16="http://schemas.microsoft.com/office/drawing/2014/main" id="{ED424F84-F8AC-2C49-8678-C16B8656AFB3}"/>
              </a:ext>
            </a:extLst>
          </p:cNvPr>
          <p:cNvSpPr txBox="1"/>
          <p:nvPr>
            <p:custDataLst>
              <p:tags r:id="rId19"/>
            </p:custDataLst>
          </p:nvPr>
        </p:nvSpPr>
        <p:spPr>
          <a:xfrm>
            <a:off x="7625980" y="3414515"/>
            <a:ext cx="457200" cy="369332"/>
          </a:xfrm>
          <a:prstGeom prst="rect">
            <a:avLst/>
          </a:prstGeom>
          <a:noFill/>
          <a:ln>
            <a:solidFill>
              <a:schemeClr val="tx1"/>
            </a:solidFill>
          </a:ln>
        </p:spPr>
        <p:txBody>
          <a:bodyPr wrap="square" rtlCol="0">
            <a:spAutoFit/>
          </a:bodyPr>
          <a:lstStyle/>
          <a:p>
            <a:pPr algn="ctr"/>
            <a:endParaRPr lang="en-US" dirty="0"/>
          </a:p>
        </p:txBody>
      </p:sp>
      <p:sp>
        <p:nvSpPr>
          <p:cNvPr id="30" name="Rectangle 29">
            <a:extLst>
              <a:ext uri="{FF2B5EF4-FFF2-40B4-BE49-F238E27FC236}">
                <a16:creationId xmlns:a16="http://schemas.microsoft.com/office/drawing/2014/main" id="{06CAD28B-2D91-0048-8DAB-192137ECE237}"/>
              </a:ext>
            </a:extLst>
          </p:cNvPr>
          <p:cNvSpPr/>
          <p:nvPr>
            <p:custDataLst>
              <p:tags r:id="rId20"/>
            </p:custDataLst>
          </p:nvPr>
        </p:nvSpPr>
        <p:spPr>
          <a:xfrm>
            <a:off x="6731247" y="3717035"/>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a:t>
            </a:r>
            <a:r>
              <a:rPr lang="en-US" sz="1200" dirty="0" smtClean="0">
                <a:latin typeface="Consolas" panose="020B0609020204030204" pitchFamily="49" charset="0"/>
              </a:rPr>
              <a:t>  1     </a:t>
            </a:r>
            <a:r>
              <a:rPr lang="en-US" sz="1200" dirty="0">
                <a:latin typeface="Consolas" panose="020B0609020204030204" pitchFamily="49" charset="0"/>
              </a:rPr>
              <a:t>2</a:t>
            </a:r>
          </a:p>
        </p:txBody>
      </p:sp>
      <p:sp>
        <p:nvSpPr>
          <p:cNvPr id="31" name="TextBox 30">
            <a:extLst>
              <a:ext uri="{FF2B5EF4-FFF2-40B4-BE49-F238E27FC236}">
                <a16:creationId xmlns:a16="http://schemas.microsoft.com/office/drawing/2014/main" id="{F60532F4-1F7F-3D43-9EDD-DBAA1A75897B}"/>
              </a:ext>
            </a:extLst>
          </p:cNvPr>
          <p:cNvSpPr txBox="1"/>
          <p:nvPr>
            <p:custDataLst>
              <p:tags r:id="rId21"/>
            </p:custDataLst>
          </p:nvPr>
        </p:nvSpPr>
        <p:spPr>
          <a:xfrm>
            <a:off x="6703927" y="3417568"/>
            <a:ext cx="457200" cy="369332"/>
          </a:xfrm>
          <a:prstGeom prst="rect">
            <a:avLst/>
          </a:prstGeom>
          <a:noFill/>
          <a:ln>
            <a:noFill/>
          </a:ln>
        </p:spPr>
        <p:txBody>
          <a:bodyPr wrap="square" rtlCol="0">
            <a:spAutoFit/>
          </a:bodyPr>
          <a:lstStyle/>
          <a:p>
            <a:pPr algn="ctr"/>
            <a:r>
              <a:rPr lang="en-US" dirty="0"/>
              <a:t>6</a:t>
            </a:r>
          </a:p>
        </p:txBody>
      </p:sp>
      <p:sp>
        <p:nvSpPr>
          <p:cNvPr id="32" name="TextBox 31">
            <a:extLst>
              <a:ext uri="{FF2B5EF4-FFF2-40B4-BE49-F238E27FC236}">
                <a16:creationId xmlns:a16="http://schemas.microsoft.com/office/drawing/2014/main" id="{8A03D232-61B9-BF41-AFAD-68815E6FE7AB}"/>
              </a:ext>
            </a:extLst>
          </p:cNvPr>
          <p:cNvSpPr txBox="1"/>
          <p:nvPr>
            <p:custDataLst>
              <p:tags r:id="rId22"/>
            </p:custDataLst>
          </p:nvPr>
        </p:nvSpPr>
        <p:spPr>
          <a:xfrm>
            <a:off x="7171882" y="3423115"/>
            <a:ext cx="457200" cy="369332"/>
          </a:xfrm>
          <a:prstGeom prst="rect">
            <a:avLst/>
          </a:prstGeom>
          <a:noFill/>
          <a:ln>
            <a:noFill/>
          </a:ln>
        </p:spPr>
        <p:txBody>
          <a:bodyPr wrap="square" rtlCol="0">
            <a:spAutoFit/>
          </a:bodyPr>
          <a:lstStyle/>
          <a:p>
            <a:pPr algn="ctr"/>
            <a:r>
              <a:rPr lang="en-US" dirty="0"/>
              <a:t>4</a:t>
            </a:r>
          </a:p>
        </p:txBody>
      </p:sp>
      <p:sp>
        <p:nvSpPr>
          <p:cNvPr id="33" name="TextBox 32">
            <a:extLst>
              <a:ext uri="{FF2B5EF4-FFF2-40B4-BE49-F238E27FC236}">
                <a16:creationId xmlns:a16="http://schemas.microsoft.com/office/drawing/2014/main" id="{ED424F84-F8AC-2C49-8678-C16B8656AFB3}"/>
              </a:ext>
            </a:extLst>
          </p:cNvPr>
          <p:cNvSpPr txBox="1"/>
          <p:nvPr>
            <p:custDataLst>
              <p:tags r:id="rId23"/>
            </p:custDataLst>
          </p:nvPr>
        </p:nvSpPr>
        <p:spPr>
          <a:xfrm>
            <a:off x="7625141" y="3420962"/>
            <a:ext cx="457200" cy="369332"/>
          </a:xfrm>
          <a:prstGeom prst="rect">
            <a:avLst/>
          </a:prstGeom>
          <a:noFill/>
          <a:ln>
            <a:noFill/>
          </a:ln>
        </p:spPr>
        <p:txBody>
          <a:bodyPr wrap="square" rtlCol="0">
            <a:spAutoFit/>
          </a:bodyPr>
          <a:lstStyle/>
          <a:p>
            <a:pPr algn="ctr"/>
            <a:r>
              <a:rPr lang="en-US" dirty="0"/>
              <a:t>8</a:t>
            </a:r>
          </a:p>
        </p:txBody>
      </p:sp>
      <p:sp>
        <p:nvSpPr>
          <p:cNvPr id="34" name="Text Placeholder 4"/>
          <p:cNvSpPr txBox="1">
            <a:spLocks/>
          </p:cNvSpPr>
          <p:nvPr>
            <p:custDataLst>
              <p:tags r:id="rId24"/>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Tree>
    <p:extLst>
      <p:ext uri="{BB962C8B-B14F-4D97-AF65-F5344CB8AC3E}">
        <p14:creationId xmlns:p14="http://schemas.microsoft.com/office/powerpoint/2010/main" val="32237757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6">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Heap array memory </a:t>
            </a:r>
            <a:r>
              <a:rPr lang="en-US" dirty="0"/>
              <a:t>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 </a:t>
            </a:r>
          </a:p>
          <a:p>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x</a:t>
            </a:r>
            <a:r>
              <a:rPr lang="en-US" sz="1400" dirty="0">
                <a:solidFill>
                  <a:schemeClr val="tx1"/>
                </a:solidFill>
                <a:latin typeface="Consolas" panose="020B0609020204030204" pitchFamily="49" charset="0"/>
              </a:rPr>
              <a:t>:</a:t>
            </a:r>
          </a:p>
          <a:p>
            <a:pPr>
              <a:lnSpc>
                <a:spcPct val="150000"/>
              </a:lnSpc>
            </a:pPr>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           </a:t>
            </a:r>
            <a:r>
              <a:rPr lang="en-US" sz="1400" dirty="0">
                <a:solidFill>
                  <a:schemeClr val="tx1"/>
                </a:solidFill>
                <a:latin typeface="Consolas" panose="020B0609020204030204" pitchFamily="49" charset="0"/>
              </a:rPr>
              <a:t>y:</a:t>
            </a:r>
          </a:p>
          <a:p>
            <a:r>
              <a:rPr lang="en-US" dirty="0">
                <a:solidFill>
                  <a:schemeClr val="tx1"/>
                </a:solidFill>
              </a:rPr>
              <a:t>    </a:t>
            </a: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594824" y="1532249"/>
            <a:ext cx="1774845" cy="380873"/>
          </a:xfrm>
          <a:prstGeom prst="rect">
            <a:avLst/>
          </a:prstGeom>
        </p:spPr>
        <p:txBody>
          <a:bodyPr wrap="none">
            <a:spAutoFit/>
          </a:bodyPr>
          <a:lstStyle/>
          <a:p>
            <a:pPr>
              <a:lnSpc>
                <a:spcPct val="150000"/>
              </a:lnSpc>
            </a:pPr>
            <a:r>
              <a:rPr lang="en-US" sz="1400" dirty="0">
                <a:latin typeface="Consolas" panose="020B0609020204030204" pitchFamily="49" charset="0"/>
              </a:rPr>
              <a:t>        </a:t>
            </a:r>
            <a:r>
              <a:rPr lang="en-US" sz="1400" dirty="0" err="1">
                <a:latin typeface="Consolas" panose="020B0609020204030204" pitchFamily="49" charset="0"/>
              </a:rPr>
              <a:t>heapArr</a:t>
            </a:r>
            <a:r>
              <a:rPr lang="en-US" sz="1400" dirty="0">
                <a:latin typeface="Consolas" panose="020B0609020204030204" pitchFamily="49" charset="0"/>
              </a:rPr>
              <a:t>:</a:t>
            </a:r>
          </a:p>
        </p:txBody>
      </p:sp>
      <p:sp>
        <p:nvSpPr>
          <p:cNvPr id="19"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F7D83D83-1F40-8C43-AB45-7522E56CFBDC}"/>
              </a:ext>
            </a:extLst>
          </p:cNvPr>
          <p:cNvSpPr txBox="1"/>
          <p:nvPr>
            <p:custDataLst>
              <p:tags r:id="rId15"/>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26" name="TextBox 25">
            <a:extLst>
              <a:ext uri="{FF2B5EF4-FFF2-40B4-BE49-F238E27FC236}">
                <a16:creationId xmlns:a16="http://schemas.microsoft.com/office/drawing/2014/main" id="{92C3D2C7-5922-A948-BA16-1DC6ED8EFA23}"/>
              </a:ext>
            </a:extLst>
          </p:cNvPr>
          <p:cNvSpPr txBox="1"/>
          <p:nvPr>
            <p:custDataLst>
              <p:tags r:id="rId16"/>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5400000">
            <a:off x="6820543" y="1773780"/>
            <a:ext cx="1686828" cy="1603959"/>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F60532F4-1F7F-3D43-9EDD-DBAA1A75897B}"/>
              </a:ext>
            </a:extLst>
          </p:cNvPr>
          <p:cNvSpPr txBox="1"/>
          <p:nvPr>
            <p:custDataLst>
              <p:tags r:id="rId17"/>
            </p:custDataLst>
          </p:nvPr>
        </p:nvSpPr>
        <p:spPr>
          <a:xfrm>
            <a:off x="6708707" y="3415062"/>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8A03D232-61B9-BF41-AFAD-68815E6FE7AB}"/>
              </a:ext>
            </a:extLst>
          </p:cNvPr>
          <p:cNvSpPr txBox="1"/>
          <p:nvPr>
            <p:custDataLst>
              <p:tags r:id="rId18"/>
            </p:custDataLst>
          </p:nvPr>
        </p:nvSpPr>
        <p:spPr>
          <a:xfrm>
            <a:off x="7168780" y="3412727"/>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a:extLst>
              <a:ext uri="{FF2B5EF4-FFF2-40B4-BE49-F238E27FC236}">
                <a16:creationId xmlns:a16="http://schemas.microsoft.com/office/drawing/2014/main" id="{ED424F84-F8AC-2C49-8678-C16B8656AFB3}"/>
              </a:ext>
            </a:extLst>
          </p:cNvPr>
          <p:cNvSpPr txBox="1"/>
          <p:nvPr>
            <p:custDataLst>
              <p:tags r:id="rId19"/>
            </p:custDataLst>
          </p:nvPr>
        </p:nvSpPr>
        <p:spPr>
          <a:xfrm>
            <a:off x="7625980" y="3414515"/>
            <a:ext cx="457200" cy="369332"/>
          </a:xfrm>
          <a:prstGeom prst="rect">
            <a:avLst/>
          </a:prstGeom>
          <a:noFill/>
          <a:ln>
            <a:solidFill>
              <a:schemeClr val="tx1"/>
            </a:solidFill>
          </a:ln>
        </p:spPr>
        <p:txBody>
          <a:bodyPr wrap="square" rtlCol="0">
            <a:spAutoFit/>
          </a:bodyPr>
          <a:lstStyle/>
          <a:p>
            <a:pPr algn="ctr"/>
            <a:endParaRPr lang="en-US" dirty="0"/>
          </a:p>
        </p:txBody>
      </p:sp>
      <p:sp>
        <p:nvSpPr>
          <p:cNvPr id="30" name="Rectangle 29">
            <a:extLst>
              <a:ext uri="{FF2B5EF4-FFF2-40B4-BE49-F238E27FC236}">
                <a16:creationId xmlns:a16="http://schemas.microsoft.com/office/drawing/2014/main" id="{06CAD28B-2D91-0048-8DAB-192137ECE237}"/>
              </a:ext>
            </a:extLst>
          </p:cNvPr>
          <p:cNvSpPr/>
          <p:nvPr>
            <p:custDataLst>
              <p:tags r:id="rId20"/>
            </p:custDataLst>
          </p:nvPr>
        </p:nvSpPr>
        <p:spPr>
          <a:xfrm>
            <a:off x="6731247" y="3717035"/>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a:t>
            </a:r>
            <a:r>
              <a:rPr lang="en-US" sz="1200" dirty="0" smtClean="0">
                <a:latin typeface="Consolas" panose="020B0609020204030204" pitchFamily="49" charset="0"/>
              </a:rPr>
              <a:t>  1     </a:t>
            </a:r>
            <a:r>
              <a:rPr lang="en-US" sz="1200" dirty="0">
                <a:latin typeface="Consolas" panose="020B0609020204030204" pitchFamily="49" charset="0"/>
              </a:rPr>
              <a:t>2</a:t>
            </a:r>
          </a:p>
        </p:txBody>
      </p:sp>
      <p:sp>
        <p:nvSpPr>
          <p:cNvPr id="31" name="TextBox 30">
            <a:extLst>
              <a:ext uri="{FF2B5EF4-FFF2-40B4-BE49-F238E27FC236}">
                <a16:creationId xmlns:a16="http://schemas.microsoft.com/office/drawing/2014/main" id="{F60532F4-1F7F-3D43-9EDD-DBAA1A75897B}"/>
              </a:ext>
            </a:extLst>
          </p:cNvPr>
          <p:cNvSpPr txBox="1"/>
          <p:nvPr>
            <p:custDataLst>
              <p:tags r:id="rId21"/>
            </p:custDataLst>
          </p:nvPr>
        </p:nvSpPr>
        <p:spPr>
          <a:xfrm>
            <a:off x="6703927" y="3417568"/>
            <a:ext cx="457200" cy="369332"/>
          </a:xfrm>
          <a:prstGeom prst="rect">
            <a:avLst/>
          </a:prstGeom>
          <a:noFill/>
          <a:ln>
            <a:noFill/>
          </a:ln>
        </p:spPr>
        <p:txBody>
          <a:bodyPr wrap="square" rtlCol="0">
            <a:spAutoFit/>
          </a:bodyPr>
          <a:lstStyle/>
          <a:p>
            <a:pPr algn="ctr"/>
            <a:r>
              <a:rPr lang="en-US" dirty="0"/>
              <a:t>6</a:t>
            </a:r>
          </a:p>
        </p:txBody>
      </p:sp>
      <p:sp>
        <p:nvSpPr>
          <p:cNvPr id="32" name="TextBox 31">
            <a:extLst>
              <a:ext uri="{FF2B5EF4-FFF2-40B4-BE49-F238E27FC236}">
                <a16:creationId xmlns:a16="http://schemas.microsoft.com/office/drawing/2014/main" id="{8A03D232-61B9-BF41-AFAD-68815E6FE7AB}"/>
              </a:ext>
            </a:extLst>
          </p:cNvPr>
          <p:cNvSpPr txBox="1"/>
          <p:nvPr>
            <p:custDataLst>
              <p:tags r:id="rId22"/>
            </p:custDataLst>
          </p:nvPr>
        </p:nvSpPr>
        <p:spPr>
          <a:xfrm>
            <a:off x="7171882" y="3423115"/>
            <a:ext cx="457200" cy="369332"/>
          </a:xfrm>
          <a:prstGeom prst="rect">
            <a:avLst/>
          </a:prstGeom>
          <a:noFill/>
          <a:ln>
            <a:noFill/>
          </a:ln>
        </p:spPr>
        <p:txBody>
          <a:bodyPr wrap="square" rtlCol="0">
            <a:spAutoFit/>
          </a:bodyPr>
          <a:lstStyle/>
          <a:p>
            <a:pPr algn="ctr"/>
            <a:r>
              <a:rPr lang="en-US" dirty="0"/>
              <a:t>4</a:t>
            </a:r>
          </a:p>
        </p:txBody>
      </p:sp>
      <p:sp>
        <p:nvSpPr>
          <p:cNvPr id="33" name="TextBox 32">
            <a:extLst>
              <a:ext uri="{FF2B5EF4-FFF2-40B4-BE49-F238E27FC236}">
                <a16:creationId xmlns:a16="http://schemas.microsoft.com/office/drawing/2014/main" id="{ED424F84-F8AC-2C49-8678-C16B8656AFB3}"/>
              </a:ext>
            </a:extLst>
          </p:cNvPr>
          <p:cNvSpPr txBox="1"/>
          <p:nvPr>
            <p:custDataLst>
              <p:tags r:id="rId23"/>
            </p:custDataLst>
          </p:nvPr>
        </p:nvSpPr>
        <p:spPr>
          <a:xfrm>
            <a:off x="7625141" y="3420962"/>
            <a:ext cx="457200" cy="369332"/>
          </a:xfrm>
          <a:prstGeom prst="rect">
            <a:avLst/>
          </a:prstGeom>
          <a:noFill/>
          <a:ln>
            <a:noFill/>
          </a:ln>
        </p:spPr>
        <p:txBody>
          <a:bodyPr wrap="square" rtlCol="0">
            <a:spAutoFit/>
          </a:bodyPr>
          <a:lstStyle/>
          <a:p>
            <a:pPr algn="ctr"/>
            <a:r>
              <a:rPr lang="en-US" dirty="0"/>
              <a:t>8</a:t>
            </a:r>
          </a:p>
        </p:txBody>
      </p:sp>
      <p:sp>
        <p:nvSpPr>
          <p:cNvPr id="34" name="Text Placeholder 4"/>
          <p:cNvSpPr txBox="1">
            <a:spLocks/>
          </p:cNvSpPr>
          <p:nvPr>
            <p:custDataLst>
              <p:tags r:id="rId24"/>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Tree>
    <p:extLst>
      <p:ext uri="{BB962C8B-B14F-4D97-AF65-F5344CB8AC3E}">
        <p14:creationId xmlns:p14="http://schemas.microsoft.com/office/powerpoint/2010/main" val="2743030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10"/>
                                        </p:tgtEl>
                                        <p:attrNameLst>
                                          <p:attrName>ppt_w</p:attrName>
                                        </p:attrNameLst>
                                      </p:cBhvr>
                                      <p:tavLst>
                                        <p:tav tm="0">
                                          <p:val>
                                            <p:strVal val="ppt_w"/>
                                          </p:val>
                                        </p:tav>
                                        <p:tav tm="100000">
                                          <p:val>
                                            <p:fltVal val="0"/>
                                          </p:val>
                                        </p:tav>
                                      </p:tavLst>
                                    </p:anim>
                                    <p:anim calcmode="lin" valueType="num">
                                      <p:cBhvr>
                                        <p:cTn id="7" dur="1000"/>
                                        <p:tgtEl>
                                          <p:spTgt spid="10"/>
                                        </p:tgtEl>
                                        <p:attrNameLst>
                                          <p:attrName>ppt_h</p:attrName>
                                        </p:attrNameLst>
                                      </p:cBhvr>
                                      <p:tavLst>
                                        <p:tav tm="0">
                                          <p:val>
                                            <p:strVal val="ppt_h"/>
                                          </p:val>
                                        </p:tav>
                                        <p:tav tm="100000">
                                          <p:val>
                                            <p:fltVal val="0"/>
                                          </p:val>
                                        </p:tav>
                                      </p:tavLst>
                                    </p:anim>
                                    <p:anim calcmode="lin" valueType="num">
                                      <p:cBhvr>
                                        <p:cTn id="8" dur="1000"/>
                                        <p:tgtEl>
                                          <p:spTgt spid="10"/>
                                        </p:tgtEl>
                                        <p:attrNameLst>
                                          <p:attrName>style.rotation</p:attrName>
                                        </p:attrNameLst>
                                      </p:cBhvr>
                                      <p:tavLst>
                                        <p:tav tm="0">
                                          <p:val>
                                            <p:fltVal val="0"/>
                                          </p:val>
                                        </p:tav>
                                        <p:tav tm="100000">
                                          <p:val>
                                            <p:fltVal val="90"/>
                                          </p:val>
                                        </p:tav>
                                      </p:tavLst>
                                    </p:anim>
                                    <p:animEffect transition="out" filter="fade">
                                      <p:cBhvr>
                                        <p:cTn id="9" dur="1000"/>
                                        <p:tgtEl>
                                          <p:spTgt spid="10"/>
                                        </p:tgtEl>
                                      </p:cBhvr>
                                    </p:animEffect>
                                    <p:set>
                                      <p:cBhvr>
                                        <p:cTn id="10" dur="1" fill="hold">
                                          <p:stCondLst>
                                            <p:cond delay="999"/>
                                          </p:stCondLst>
                                        </p:cTn>
                                        <p:tgtEl>
                                          <p:spTgt spid="10"/>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1000"/>
                                        <p:tgtEl>
                                          <p:spTgt spid="18"/>
                                        </p:tgtEl>
                                        <p:attrNameLst>
                                          <p:attrName>ppt_w</p:attrName>
                                        </p:attrNameLst>
                                      </p:cBhvr>
                                      <p:tavLst>
                                        <p:tav tm="0">
                                          <p:val>
                                            <p:strVal val="ppt_w"/>
                                          </p:val>
                                        </p:tav>
                                        <p:tav tm="100000">
                                          <p:val>
                                            <p:fltVal val="0"/>
                                          </p:val>
                                        </p:tav>
                                      </p:tavLst>
                                    </p:anim>
                                    <p:anim calcmode="lin" valueType="num">
                                      <p:cBhvr>
                                        <p:cTn id="13" dur="1000"/>
                                        <p:tgtEl>
                                          <p:spTgt spid="18"/>
                                        </p:tgtEl>
                                        <p:attrNameLst>
                                          <p:attrName>ppt_h</p:attrName>
                                        </p:attrNameLst>
                                      </p:cBhvr>
                                      <p:tavLst>
                                        <p:tav tm="0">
                                          <p:val>
                                            <p:strVal val="ppt_h"/>
                                          </p:val>
                                        </p:tav>
                                        <p:tav tm="100000">
                                          <p:val>
                                            <p:fltVal val="0"/>
                                          </p:val>
                                        </p:tav>
                                      </p:tavLst>
                                    </p:anim>
                                    <p:anim calcmode="lin" valueType="num">
                                      <p:cBhvr>
                                        <p:cTn id="14" dur="1000"/>
                                        <p:tgtEl>
                                          <p:spTgt spid="18"/>
                                        </p:tgtEl>
                                        <p:attrNameLst>
                                          <p:attrName>style.rotation</p:attrName>
                                        </p:attrNameLst>
                                      </p:cBhvr>
                                      <p:tavLst>
                                        <p:tav tm="0">
                                          <p:val>
                                            <p:fltVal val="0"/>
                                          </p:val>
                                        </p:tav>
                                        <p:tav tm="100000">
                                          <p:val>
                                            <p:fltVal val="90"/>
                                          </p:val>
                                        </p:tav>
                                      </p:tavLst>
                                    </p:anim>
                                    <p:animEffect transition="out" filter="fade">
                                      <p:cBhvr>
                                        <p:cTn id="15" dur="1000"/>
                                        <p:tgtEl>
                                          <p:spTgt spid="18"/>
                                        </p:tgtEl>
                                      </p:cBhvr>
                                    </p:animEffect>
                                    <p:set>
                                      <p:cBhvr>
                                        <p:cTn id="16" dur="1" fill="hold">
                                          <p:stCondLst>
                                            <p:cond delay="999"/>
                                          </p:stCondLst>
                                        </p:cTn>
                                        <p:tgtEl>
                                          <p:spTgt spid="18"/>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24"/>
                                        </p:tgtEl>
                                        <p:attrNameLst>
                                          <p:attrName>ppt_w</p:attrName>
                                        </p:attrNameLst>
                                      </p:cBhvr>
                                      <p:tavLst>
                                        <p:tav tm="0">
                                          <p:val>
                                            <p:strVal val="ppt_w"/>
                                          </p:val>
                                        </p:tav>
                                        <p:tav tm="100000">
                                          <p:val>
                                            <p:fltVal val="0"/>
                                          </p:val>
                                        </p:tav>
                                      </p:tavLst>
                                    </p:anim>
                                    <p:anim calcmode="lin" valueType="num">
                                      <p:cBhvr>
                                        <p:cTn id="19" dur="1000"/>
                                        <p:tgtEl>
                                          <p:spTgt spid="24"/>
                                        </p:tgtEl>
                                        <p:attrNameLst>
                                          <p:attrName>ppt_h</p:attrName>
                                        </p:attrNameLst>
                                      </p:cBhvr>
                                      <p:tavLst>
                                        <p:tav tm="0">
                                          <p:val>
                                            <p:strVal val="ppt_h"/>
                                          </p:val>
                                        </p:tav>
                                        <p:tav tm="100000">
                                          <p:val>
                                            <p:fltVal val="0"/>
                                          </p:val>
                                        </p:tav>
                                      </p:tavLst>
                                    </p:anim>
                                    <p:anim calcmode="lin" valueType="num">
                                      <p:cBhvr>
                                        <p:cTn id="20" dur="1000"/>
                                        <p:tgtEl>
                                          <p:spTgt spid="24"/>
                                        </p:tgtEl>
                                        <p:attrNameLst>
                                          <p:attrName>style.rotation</p:attrName>
                                        </p:attrNameLst>
                                      </p:cBhvr>
                                      <p:tavLst>
                                        <p:tav tm="0">
                                          <p:val>
                                            <p:fltVal val="0"/>
                                          </p:val>
                                        </p:tav>
                                        <p:tav tm="100000">
                                          <p:val>
                                            <p:fltVal val="90"/>
                                          </p:val>
                                        </p:tav>
                                      </p:tavLst>
                                    </p:anim>
                                    <p:animEffect transition="out" filter="fade">
                                      <p:cBhvr>
                                        <p:cTn id="21" dur="1000"/>
                                        <p:tgtEl>
                                          <p:spTgt spid="24"/>
                                        </p:tgtEl>
                                      </p:cBhvr>
                                    </p:animEffect>
                                    <p:set>
                                      <p:cBhvr>
                                        <p:cTn id="22" dur="1" fill="hold">
                                          <p:stCondLst>
                                            <p:cond delay="999"/>
                                          </p:stCondLst>
                                        </p:cTn>
                                        <p:tgtEl>
                                          <p:spTgt spid="24"/>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25"/>
                                        </p:tgtEl>
                                        <p:attrNameLst>
                                          <p:attrName>ppt_w</p:attrName>
                                        </p:attrNameLst>
                                      </p:cBhvr>
                                      <p:tavLst>
                                        <p:tav tm="0">
                                          <p:val>
                                            <p:strVal val="ppt_w"/>
                                          </p:val>
                                        </p:tav>
                                        <p:tav tm="100000">
                                          <p:val>
                                            <p:fltVal val="0"/>
                                          </p:val>
                                        </p:tav>
                                      </p:tavLst>
                                    </p:anim>
                                    <p:anim calcmode="lin" valueType="num">
                                      <p:cBhvr>
                                        <p:cTn id="25" dur="1000"/>
                                        <p:tgtEl>
                                          <p:spTgt spid="25"/>
                                        </p:tgtEl>
                                        <p:attrNameLst>
                                          <p:attrName>ppt_h</p:attrName>
                                        </p:attrNameLst>
                                      </p:cBhvr>
                                      <p:tavLst>
                                        <p:tav tm="0">
                                          <p:val>
                                            <p:strVal val="ppt_h"/>
                                          </p:val>
                                        </p:tav>
                                        <p:tav tm="100000">
                                          <p:val>
                                            <p:fltVal val="0"/>
                                          </p:val>
                                        </p:tav>
                                      </p:tavLst>
                                    </p:anim>
                                    <p:anim calcmode="lin" valueType="num">
                                      <p:cBhvr>
                                        <p:cTn id="26" dur="1000"/>
                                        <p:tgtEl>
                                          <p:spTgt spid="25"/>
                                        </p:tgtEl>
                                        <p:attrNameLst>
                                          <p:attrName>style.rotation</p:attrName>
                                        </p:attrNameLst>
                                      </p:cBhvr>
                                      <p:tavLst>
                                        <p:tav tm="0">
                                          <p:val>
                                            <p:fltVal val="0"/>
                                          </p:val>
                                        </p:tav>
                                        <p:tav tm="100000">
                                          <p:val>
                                            <p:fltVal val="90"/>
                                          </p:val>
                                        </p:tav>
                                      </p:tavLst>
                                    </p:anim>
                                    <p:animEffect transition="out" filter="fade">
                                      <p:cBhvr>
                                        <p:cTn id="27" dur="1000"/>
                                        <p:tgtEl>
                                          <p:spTgt spid="25"/>
                                        </p:tgtEl>
                                      </p:cBhvr>
                                    </p:animEffect>
                                    <p:set>
                                      <p:cBhvr>
                                        <p:cTn id="28" dur="1" fill="hold">
                                          <p:stCondLst>
                                            <p:cond delay="999"/>
                                          </p:stCondLst>
                                        </p:cTn>
                                        <p:tgtEl>
                                          <p:spTgt spid="25"/>
                                        </p:tgtEl>
                                        <p:attrNameLst>
                                          <p:attrName>style.visibility</p:attrName>
                                        </p:attrNameLst>
                                      </p:cBhvr>
                                      <p:to>
                                        <p:strVal val="hidden"/>
                                      </p:to>
                                    </p:set>
                                  </p:childTnLst>
                                </p:cTn>
                              </p:par>
                              <p:par>
                                <p:cTn id="29" presetID="31" presetClass="exit" presetSubtype="0" fill="hold" grpId="0" nodeType="withEffect">
                                  <p:stCondLst>
                                    <p:cond delay="0"/>
                                  </p:stCondLst>
                                  <p:childTnLst>
                                    <p:anim calcmode="lin" valueType="num">
                                      <p:cBhvr>
                                        <p:cTn id="30" dur="1000"/>
                                        <p:tgtEl>
                                          <p:spTgt spid="23"/>
                                        </p:tgtEl>
                                        <p:attrNameLst>
                                          <p:attrName>ppt_w</p:attrName>
                                        </p:attrNameLst>
                                      </p:cBhvr>
                                      <p:tavLst>
                                        <p:tav tm="0">
                                          <p:val>
                                            <p:strVal val="ppt_w"/>
                                          </p:val>
                                        </p:tav>
                                        <p:tav tm="100000">
                                          <p:val>
                                            <p:fltVal val="0"/>
                                          </p:val>
                                        </p:tav>
                                      </p:tavLst>
                                    </p:anim>
                                    <p:anim calcmode="lin" valueType="num">
                                      <p:cBhvr>
                                        <p:cTn id="31" dur="1000"/>
                                        <p:tgtEl>
                                          <p:spTgt spid="23"/>
                                        </p:tgtEl>
                                        <p:attrNameLst>
                                          <p:attrName>ppt_h</p:attrName>
                                        </p:attrNameLst>
                                      </p:cBhvr>
                                      <p:tavLst>
                                        <p:tav tm="0">
                                          <p:val>
                                            <p:strVal val="ppt_h"/>
                                          </p:val>
                                        </p:tav>
                                        <p:tav tm="100000">
                                          <p:val>
                                            <p:fltVal val="0"/>
                                          </p:val>
                                        </p:tav>
                                      </p:tavLst>
                                    </p:anim>
                                    <p:anim calcmode="lin" valueType="num">
                                      <p:cBhvr>
                                        <p:cTn id="32" dur="1000"/>
                                        <p:tgtEl>
                                          <p:spTgt spid="23"/>
                                        </p:tgtEl>
                                        <p:attrNameLst>
                                          <p:attrName>style.rotation</p:attrName>
                                        </p:attrNameLst>
                                      </p:cBhvr>
                                      <p:tavLst>
                                        <p:tav tm="0">
                                          <p:val>
                                            <p:fltVal val="0"/>
                                          </p:val>
                                        </p:tav>
                                        <p:tav tm="100000">
                                          <p:val>
                                            <p:fltVal val="90"/>
                                          </p:val>
                                        </p:tav>
                                      </p:tavLst>
                                    </p:anim>
                                    <p:animEffect transition="out" filter="fade">
                                      <p:cBhvr>
                                        <p:cTn id="33" dur="1000"/>
                                        <p:tgtEl>
                                          <p:spTgt spid="23"/>
                                        </p:tgtEl>
                                      </p:cBhvr>
                                    </p:animEffect>
                                    <p:set>
                                      <p:cBhvr>
                                        <p:cTn id="34" dur="1" fill="hold">
                                          <p:stCondLst>
                                            <p:cond delay="999"/>
                                          </p:stCondLst>
                                        </p:cTn>
                                        <p:tgtEl>
                                          <p:spTgt spid="23"/>
                                        </p:tgtEl>
                                        <p:attrNameLst>
                                          <p:attrName>style.visibility</p:attrName>
                                        </p:attrNameLst>
                                      </p:cBhvr>
                                      <p:to>
                                        <p:strVal val="hidden"/>
                                      </p:to>
                                    </p:set>
                                  </p:childTnLst>
                                </p:cTn>
                              </p:par>
                              <p:par>
                                <p:cTn id="35" presetID="31" presetClass="exit" presetSubtype="0" fill="hold" grpId="0" nodeType="withEffect">
                                  <p:stCondLst>
                                    <p:cond delay="0"/>
                                  </p:stCondLst>
                                  <p:childTnLst>
                                    <p:anim calcmode="lin" valueType="num">
                                      <p:cBhvr>
                                        <p:cTn id="36" dur="1000"/>
                                        <p:tgtEl>
                                          <p:spTgt spid="26"/>
                                        </p:tgtEl>
                                        <p:attrNameLst>
                                          <p:attrName>ppt_w</p:attrName>
                                        </p:attrNameLst>
                                      </p:cBhvr>
                                      <p:tavLst>
                                        <p:tav tm="0">
                                          <p:val>
                                            <p:strVal val="ppt_w"/>
                                          </p:val>
                                        </p:tav>
                                        <p:tav tm="100000">
                                          <p:val>
                                            <p:fltVal val="0"/>
                                          </p:val>
                                        </p:tav>
                                      </p:tavLst>
                                    </p:anim>
                                    <p:anim calcmode="lin" valueType="num">
                                      <p:cBhvr>
                                        <p:cTn id="37" dur="1000"/>
                                        <p:tgtEl>
                                          <p:spTgt spid="26"/>
                                        </p:tgtEl>
                                        <p:attrNameLst>
                                          <p:attrName>ppt_h</p:attrName>
                                        </p:attrNameLst>
                                      </p:cBhvr>
                                      <p:tavLst>
                                        <p:tav tm="0">
                                          <p:val>
                                            <p:strVal val="ppt_h"/>
                                          </p:val>
                                        </p:tav>
                                        <p:tav tm="100000">
                                          <p:val>
                                            <p:fltVal val="0"/>
                                          </p:val>
                                        </p:tav>
                                      </p:tavLst>
                                    </p:anim>
                                    <p:anim calcmode="lin" valueType="num">
                                      <p:cBhvr>
                                        <p:cTn id="38" dur="1000"/>
                                        <p:tgtEl>
                                          <p:spTgt spid="26"/>
                                        </p:tgtEl>
                                        <p:attrNameLst>
                                          <p:attrName>style.rotation</p:attrName>
                                        </p:attrNameLst>
                                      </p:cBhvr>
                                      <p:tavLst>
                                        <p:tav tm="0">
                                          <p:val>
                                            <p:fltVal val="0"/>
                                          </p:val>
                                        </p:tav>
                                        <p:tav tm="100000">
                                          <p:val>
                                            <p:fltVal val="90"/>
                                          </p:val>
                                        </p:tav>
                                      </p:tavLst>
                                    </p:anim>
                                    <p:animEffect transition="out" filter="fade">
                                      <p:cBhvr>
                                        <p:cTn id="39" dur="1000"/>
                                        <p:tgtEl>
                                          <p:spTgt spid="26"/>
                                        </p:tgtEl>
                                      </p:cBhvr>
                                    </p:animEffect>
                                    <p:set>
                                      <p:cBhvr>
                                        <p:cTn id="40" dur="1" fill="hold">
                                          <p:stCondLst>
                                            <p:cond delay="999"/>
                                          </p:stCondLst>
                                        </p:cTn>
                                        <p:tgtEl>
                                          <p:spTgt spid="26"/>
                                        </p:tgtEl>
                                        <p:attrNameLst>
                                          <p:attrName>style.visibility</p:attrName>
                                        </p:attrNameLst>
                                      </p:cBhvr>
                                      <p:to>
                                        <p:strVal val="hidden"/>
                                      </p:to>
                                    </p:set>
                                  </p:childTnLst>
                                </p:cTn>
                              </p:par>
                              <p:par>
                                <p:cTn id="41" presetID="31" presetClass="exit" presetSubtype="0" fill="hold" nodeType="withEffect">
                                  <p:stCondLst>
                                    <p:cond delay="0"/>
                                  </p:stCondLst>
                                  <p:childTnLst>
                                    <p:anim calcmode="lin" valueType="num">
                                      <p:cBhvr>
                                        <p:cTn id="42" dur="1000"/>
                                        <p:tgtEl>
                                          <p:spTgt spid="9"/>
                                        </p:tgtEl>
                                        <p:attrNameLst>
                                          <p:attrName>ppt_w</p:attrName>
                                        </p:attrNameLst>
                                      </p:cBhvr>
                                      <p:tavLst>
                                        <p:tav tm="0">
                                          <p:val>
                                            <p:strVal val="ppt_w"/>
                                          </p:val>
                                        </p:tav>
                                        <p:tav tm="100000">
                                          <p:val>
                                            <p:fltVal val="0"/>
                                          </p:val>
                                        </p:tav>
                                      </p:tavLst>
                                    </p:anim>
                                    <p:anim calcmode="lin" valueType="num">
                                      <p:cBhvr>
                                        <p:cTn id="43" dur="1000"/>
                                        <p:tgtEl>
                                          <p:spTgt spid="9"/>
                                        </p:tgtEl>
                                        <p:attrNameLst>
                                          <p:attrName>ppt_h</p:attrName>
                                        </p:attrNameLst>
                                      </p:cBhvr>
                                      <p:tavLst>
                                        <p:tav tm="0">
                                          <p:val>
                                            <p:strVal val="ppt_h"/>
                                          </p:val>
                                        </p:tav>
                                        <p:tav tm="100000">
                                          <p:val>
                                            <p:fltVal val="0"/>
                                          </p:val>
                                        </p:tav>
                                      </p:tavLst>
                                    </p:anim>
                                    <p:anim calcmode="lin" valueType="num">
                                      <p:cBhvr>
                                        <p:cTn id="44" dur="1000"/>
                                        <p:tgtEl>
                                          <p:spTgt spid="9"/>
                                        </p:tgtEl>
                                        <p:attrNameLst>
                                          <p:attrName>style.rotation</p:attrName>
                                        </p:attrNameLst>
                                      </p:cBhvr>
                                      <p:tavLst>
                                        <p:tav tm="0">
                                          <p:val>
                                            <p:fltVal val="0"/>
                                          </p:val>
                                        </p:tav>
                                        <p:tav tm="100000">
                                          <p:val>
                                            <p:fltVal val="90"/>
                                          </p:val>
                                        </p:tav>
                                      </p:tavLst>
                                    </p:anim>
                                    <p:animEffect transition="out" filter="fade">
                                      <p:cBhvr>
                                        <p:cTn id="45" dur="1000"/>
                                        <p:tgtEl>
                                          <p:spTgt spid="9"/>
                                        </p:tgtEl>
                                      </p:cBhvr>
                                    </p:animEffect>
                                    <p:set>
                                      <p:cBhvr>
                                        <p:cTn id="46"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p:bldP spid="24" grpId="0" animBg="1"/>
      <p:bldP spid="25" grpId="0"/>
      <p:bldP spid="23"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0">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Heap array memory </a:t>
            </a:r>
            <a:r>
              <a:rPr lang="en-US" dirty="0"/>
              <a:t>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9" name="&quot;No&quot; Symbol 18"/>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22" name="Rectangle 21"/>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23" name="Rectangle 22"/>
          <p:cNvSpPr/>
          <p:nvPr>
            <p:custDataLst>
              <p:tags r:id="rId12"/>
            </p:custDataLst>
          </p:nvPr>
        </p:nvSpPr>
        <p:spPr>
          <a:xfrm>
            <a:off x="6522928" y="2603543"/>
            <a:ext cx="2261563" cy="523220"/>
          </a:xfrm>
          <a:prstGeom prst="rect">
            <a:avLst/>
          </a:prstGeom>
        </p:spPr>
        <p:txBody>
          <a:bodyPr wrap="square">
            <a:spAutoFit/>
          </a:bodyPr>
          <a:lstStyle/>
          <a:p>
            <a:r>
              <a:rPr lang="en-US" sz="1400" dirty="0">
                <a:solidFill>
                  <a:schemeClr val="bg1"/>
                </a:solidFill>
                <a:latin typeface="+mn-lt"/>
                <a:cs typeface="Consolas" panose="020B0609020204030204" pitchFamily="49" charset="0"/>
              </a:rPr>
              <a:t>Heap array NOT automatically released! </a:t>
            </a:r>
            <a:endParaRPr lang="en-US" sz="1400" dirty="0">
              <a:solidFill>
                <a:schemeClr val="bg1"/>
              </a:solidFill>
              <a:latin typeface="+mn-lt"/>
            </a:endParaRPr>
          </a:p>
        </p:txBody>
      </p:sp>
      <p:sp>
        <p:nvSpPr>
          <p:cNvPr id="16" name="Text Placeholder 4"/>
          <p:cNvSpPr txBox="1">
            <a:spLocks/>
          </p:cNvSpPr>
          <p:nvPr>
            <p:custDataLst>
              <p:tags r:id="rId13"/>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7" name="TextBox 26">
            <a:extLst>
              <a:ext uri="{FF2B5EF4-FFF2-40B4-BE49-F238E27FC236}">
                <a16:creationId xmlns:a16="http://schemas.microsoft.com/office/drawing/2014/main" id="{2C72B1DB-E5A6-F348-850E-1864B9BFC707}"/>
              </a:ext>
            </a:extLst>
          </p:cNvPr>
          <p:cNvSpPr txBox="1"/>
          <p:nvPr>
            <p:custDataLst>
              <p:tags r:id="rId15"/>
            </p:custDataLst>
          </p:nvPr>
        </p:nvSpPr>
        <p:spPr>
          <a:xfrm>
            <a:off x="6704766" y="3411121"/>
            <a:ext cx="457200" cy="369332"/>
          </a:xfrm>
          <a:prstGeom prst="rect">
            <a:avLst/>
          </a:prstGeom>
          <a:noFill/>
          <a:ln>
            <a:solidFill>
              <a:schemeClr val="tx1"/>
            </a:solidFill>
          </a:ln>
        </p:spPr>
        <p:txBody>
          <a:bodyPr wrap="square" rtlCol="0">
            <a:spAutoFit/>
          </a:bodyPr>
          <a:lstStyle/>
          <a:p>
            <a:pPr algn="ctr"/>
            <a:r>
              <a:rPr lang="en-US" dirty="0" smtClean="0"/>
              <a:t>6</a:t>
            </a:r>
            <a:endParaRPr lang="en-US" dirty="0"/>
          </a:p>
        </p:txBody>
      </p:sp>
      <p:sp>
        <p:nvSpPr>
          <p:cNvPr id="28" name="TextBox 27">
            <a:extLst>
              <a:ext uri="{FF2B5EF4-FFF2-40B4-BE49-F238E27FC236}">
                <a16:creationId xmlns:a16="http://schemas.microsoft.com/office/drawing/2014/main" id="{763129C5-29D4-664E-8438-85CDD6952E94}"/>
              </a:ext>
            </a:extLst>
          </p:cNvPr>
          <p:cNvSpPr txBox="1"/>
          <p:nvPr>
            <p:custDataLst>
              <p:tags r:id="rId16"/>
            </p:custDataLst>
          </p:nvPr>
        </p:nvSpPr>
        <p:spPr>
          <a:xfrm>
            <a:off x="7164839" y="3412727"/>
            <a:ext cx="457200" cy="369332"/>
          </a:xfrm>
          <a:prstGeom prst="rect">
            <a:avLst/>
          </a:prstGeom>
          <a:noFill/>
          <a:ln>
            <a:solidFill>
              <a:schemeClr val="tx1"/>
            </a:solidFill>
          </a:ln>
        </p:spPr>
        <p:txBody>
          <a:bodyPr wrap="square" rtlCol="0">
            <a:spAutoFit/>
          </a:bodyPr>
          <a:lstStyle/>
          <a:p>
            <a:pPr algn="ctr"/>
            <a:r>
              <a:rPr lang="en-US" dirty="0"/>
              <a:t>4</a:t>
            </a:r>
          </a:p>
        </p:txBody>
      </p:sp>
      <p:sp>
        <p:nvSpPr>
          <p:cNvPr id="29" name="TextBox 28">
            <a:extLst>
              <a:ext uri="{FF2B5EF4-FFF2-40B4-BE49-F238E27FC236}">
                <a16:creationId xmlns:a16="http://schemas.microsoft.com/office/drawing/2014/main" id="{4E67C060-5954-444B-9F67-4934AD50982E}"/>
              </a:ext>
            </a:extLst>
          </p:cNvPr>
          <p:cNvSpPr txBox="1"/>
          <p:nvPr>
            <p:custDataLst>
              <p:tags r:id="rId17"/>
            </p:custDataLst>
          </p:nvPr>
        </p:nvSpPr>
        <p:spPr>
          <a:xfrm>
            <a:off x="7625980" y="3414515"/>
            <a:ext cx="457200" cy="369332"/>
          </a:xfrm>
          <a:prstGeom prst="rect">
            <a:avLst/>
          </a:prstGeom>
          <a:noFill/>
          <a:ln>
            <a:solidFill>
              <a:schemeClr val="tx1"/>
            </a:solidFill>
          </a:ln>
        </p:spPr>
        <p:txBody>
          <a:bodyPr wrap="square" rtlCol="0">
            <a:spAutoFit/>
          </a:bodyPr>
          <a:lstStyle/>
          <a:p>
            <a:pPr algn="ctr"/>
            <a:r>
              <a:rPr lang="en-US" dirty="0"/>
              <a:t>8</a:t>
            </a:r>
          </a:p>
        </p:txBody>
      </p:sp>
      <p:sp>
        <p:nvSpPr>
          <p:cNvPr id="30" name="Rectangle 29">
            <a:extLst>
              <a:ext uri="{FF2B5EF4-FFF2-40B4-BE49-F238E27FC236}">
                <a16:creationId xmlns:a16="http://schemas.microsoft.com/office/drawing/2014/main" id="{8BBE19B4-1546-1A46-A18B-6081B69C8828}"/>
              </a:ext>
            </a:extLst>
          </p:cNvPr>
          <p:cNvSpPr/>
          <p:nvPr>
            <p:custDataLst>
              <p:tags r:id="rId18"/>
            </p:custDataLst>
          </p:nvPr>
        </p:nvSpPr>
        <p:spPr>
          <a:xfrm>
            <a:off x="6731247" y="3717035"/>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0     1     2</a:t>
            </a:r>
          </a:p>
        </p:txBody>
      </p:sp>
    </p:spTree>
    <p:extLst>
      <p:ext uri="{BB962C8B-B14F-4D97-AF65-F5344CB8AC3E}">
        <p14:creationId xmlns:p14="http://schemas.microsoft.com/office/powerpoint/2010/main" val="24363336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0">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Heap array memory </a:t>
            </a:r>
            <a:r>
              <a:rPr lang="en-US" dirty="0"/>
              <a:t>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r>
              <a:rPr lang="en-US" sz="1600" b="1" dirty="0" smtClean="0">
                <a:solidFill>
                  <a:schemeClr val="bg2"/>
                </a:solidFill>
                <a:latin typeface="Consolas" panose="020B0609020204030204" pitchFamily="49" charset="0"/>
                <a:cs typeface="Consolas" panose="020B0609020204030204" pitchFamily="49" charset="0"/>
              </a:rPr>
              <a:t>   delete [] </a:t>
            </a:r>
            <a:r>
              <a:rPr lang="en-US" sz="1600" b="1" dirty="0" err="1" smtClean="0">
                <a:solidFill>
                  <a:schemeClr val="bg2"/>
                </a:solidFill>
                <a:latin typeface="Consolas" panose="020B0609020204030204" pitchFamily="49" charset="0"/>
                <a:cs typeface="Consolas" panose="020B0609020204030204" pitchFamily="49" charset="0"/>
              </a:rPr>
              <a:t>heapArr</a:t>
            </a:r>
            <a:r>
              <a:rPr lang="en-US" sz="1600" b="1" dirty="0" smtClean="0">
                <a:solidFill>
                  <a:schemeClr val="bg2"/>
                </a:solidFill>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9" name="&quot;No&quot; Symbol 18"/>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22" name="Rectangle 21"/>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23" name="Rectangle 22"/>
          <p:cNvSpPr/>
          <p:nvPr>
            <p:custDataLst>
              <p:tags r:id="rId12"/>
            </p:custDataLst>
          </p:nvPr>
        </p:nvSpPr>
        <p:spPr>
          <a:xfrm>
            <a:off x="6522928" y="2603543"/>
            <a:ext cx="2261563" cy="523220"/>
          </a:xfrm>
          <a:prstGeom prst="rect">
            <a:avLst/>
          </a:prstGeom>
        </p:spPr>
        <p:txBody>
          <a:bodyPr wrap="square">
            <a:spAutoFit/>
          </a:bodyPr>
          <a:lstStyle/>
          <a:p>
            <a:r>
              <a:rPr lang="en-US" sz="1400" dirty="0">
                <a:solidFill>
                  <a:schemeClr val="bg1"/>
                </a:solidFill>
                <a:latin typeface="+mn-lt"/>
                <a:cs typeface="Consolas" panose="020B0609020204030204" pitchFamily="49" charset="0"/>
              </a:rPr>
              <a:t>Heap array </a:t>
            </a:r>
            <a:r>
              <a:rPr lang="en-US" sz="1400" dirty="0" smtClean="0">
                <a:solidFill>
                  <a:schemeClr val="bg1"/>
                </a:solidFill>
                <a:latin typeface="+mn-lt"/>
                <a:cs typeface="Consolas" panose="020B0609020204030204" pitchFamily="49" charset="0"/>
              </a:rPr>
              <a:t>released with </a:t>
            </a:r>
            <a:r>
              <a:rPr lang="en-US" sz="1400" dirty="0" smtClean="0">
                <a:solidFill>
                  <a:schemeClr val="bg1"/>
                </a:solidFill>
                <a:latin typeface="Consolas" panose="020B0609020204030204" pitchFamily="49" charset="0"/>
                <a:cs typeface="Consolas" panose="020B0609020204030204" pitchFamily="49" charset="0"/>
              </a:rPr>
              <a:t>delete</a:t>
            </a:r>
            <a:r>
              <a:rPr lang="en-US" sz="1400" dirty="0" smtClean="0">
                <a:solidFill>
                  <a:schemeClr val="bg1"/>
                </a:solidFill>
                <a:latin typeface="+mn-lt"/>
                <a:cs typeface="Consolas" panose="020B0609020204030204" pitchFamily="49" charset="0"/>
              </a:rPr>
              <a:t> </a:t>
            </a:r>
            <a:endParaRPr lang="en-US" sz="1400" dirty="0">
              <a:solidFill>
                <a:schemeClr val="bg1"/>
              </a:solidFill>
              <a:latin typeface="+mn-lt"/>
            </a:endParaRPr>
          </a:p>
        </p:txBody>
      </p:sp>
      <p:sp>
        <p:nvSpPr>
          <p:cNvPr id="16" name="Text Placeholder 4"/>
          <p:cNvSpPr txBox="1">
            <a:spLocks/>
          </p:cNvSpPr>
          <p:nvPr>
            <p:custDataLst>
              <p:tags r:id="rId13"/>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7" name="TextBox 26">
            <a:extLst>
              <a:ext uri="{FF2B5EF4-FFF2-40B4-BE49-F238E27FC236}">
                <a16:creationId xmlns:a16="http://schemas.microsoft.com/office/drawing/2014/main" id="{2C72B1DB-E5A6-F348-850E-1864B9BFC707}"/>
              </a:ext>
            </a:extLst>
          </p:cNvPr>
          <p:cNvSpPr txBox="1"/>
          <p:nvPr>
            <p:custDataLst>
              <p:tags r:id="rId15"/>
            </p:custDataLst>
          </p:nvPr>
        </p:nvSpPr>
        <p:spPr>
          <a:xfrm>
            <a:off x="6704766" y="3411121"/>
            <a:ext cx="457200" cy="369332"/>
          </a:xfrm>
          <a:prstGeom prst="rect">
            <a:avLst/>
          </a:prstGeom>
          <a:noFill/>
          <a:ln>
            <a:solidFill>
              <a:schemeClr val="tx1"/>
            </a:solidFill>
          </a:ln>
        </p:spPr>
        <p:txBody>
          <a:bodyPr wrap="square" rtlCol="0">
            <a:spAutoFit/>
          </a:bodyPr>
          <a:lstStyle/>
          <a:p>
            <a:pPr algn="ctr"/>
            <a:r>
              <a:rPr lang="en-US" dirty="0" smtClean="0"/>
              <a:t>6</a:t>
            </a:r>
            <a:endParaRPr lang="en-US" dirty="0"/>
          </a:p>
        </p:txBody>
      </p:sp>
      <p:sp>
        <p:nvSpPr>
          <p:cNvPr id="28" name="TextBox 27">
            <a:extLst>
              <a:ext uri="{FF2B5EF4-FFF2-40B4-BE49-F238E27FC236}">
                <a16:creationId xmlns:a16="http://schemas.microsoft.com/office/drawing/2014/main" id="{763129C5-29D4-664E-8438-85CDD6952E94}"/>
              </a:ext>
            </a:extLst>
          </p:cNvPr>
          <p:cNvSpPr txBox="1"/>
          <p:nvPr>
            <p:custDataLst>
              <p:tags r:id="rId16"/>
            </p:custDataLst>
          </p:nvPr>
        </p:nvSpPr>
        <p:spPr>
          <a:xfrm>
            <a:off x="7164839" y="3412727"/>
            <a:ext cx="457200" cy="369332"/>
          </a:xfrm>
          <a:prstGeom prst="rect">
            <a:avLst/>
          </a:prstGeom>
          <a:noFill/>
          <a:ln>
            <a:solidFill>
              <a:schemeClr val="tx1"/>
            </a:solidFill>
          </a:ln>
        </p:spPr>
        <p:txBody>
          <a:bodyPr wrap="square" rtlCol="0">
            <a:spAutoFit/>
          </a:bodyPr>
          <a:lstStyle/>
          <a:p>
            <a:pPr algn="ctr"/>
            <a:r>
              <a:rPr lang="en-US" dirty="0"/>
              <a:t>4</a:t>
            </a:r>
          </a:p>
        </p:txBody>
      </p:sp>
      <p:sp>
        <p:nvSpPr>
          <p:cNvPr id="29" name="TextBox 28">
            <a:extLst>
              <a:ext uri="{FF2B5EF4-FFF2-40B4-BE49-F238E27FC236}">
                <a16:creationId xmlns:a16="http://schemas.microsoft.com/office/drawing/2014/main" id="{4E67C060-5954-444B-9F67-4934AD50982E}"/>
              </a:ext>
            </a:extLst>
          </p:cNvPr>
          <p:cNvSpPr txBox="1"/>
          <p:nvPr>
            <p:custDataLst>
              <p:tags r:id="rId17"/>
            </p:custDataLst>
          </p:nvPr>
        </p:nvSpPr>
        <p:spPr>
          <a:xfrm>
            <a:off x="7625980" y="3414515"/>
            <a:ext cx="457200" cy="369332"/>
          </a:xfrm>
          <a:prstGeom prst="rect">
            <a:avLst/>
          </a:prstGeom>
          <a:noFill/>
          <a:ln>
            <a:solidFill>
              <a:schemeClr val="tx1"/>
            </a:solidFill>
          </a:ln>
        </p:spPr>
        <p:txBody>
          <a:bodyPr wrap="square" rtlCol="0">
            <a:spAutoFit/>
          </a:bodyPr>
          <a:lstStyle/>
          <a:p>
            <a:pPr algn="ctr"/>
            <a:r>
              <a:rPr lang="en-US" dirty="0"/>
              <a:t>8</a:t>
            </a:r>
          </a:p>
        </p:txBody>
      </p:sp>
      <p:sp>
        <p:nvSpPr>
          <p:cNvPr id="30" name="Rectangle 29">
            <a:extLst>
              <a:ext uri="{FF2B5EF4-FFF2-40B4-BE49-F238E27FC236}">
                <a16:creationId xmlns:a16="http://schemas.microsoft.com/office/drawing/2014/main" id="{8BBE19B4-1546-1A46-A18B-6081B69C8828}"/>
              </a:ext>
            </a:extLst>
          </p:cNvPr>
          <p:cNvSpPr/>
          <p:nvPr>
            <p:custDataLst>
              <p:tags r:id="rId18"/>
            </p:custDataLst>
          </p:nvPr>
        </p:nvSpPr>
        <p:spPr>
          <a:xfrm>
            <a:off x="6731247" y="3717035"/>
            <a:ext cx="1412633" cy="276999"/>
          </a:xfrm>
          <a:prstGeom prst="rect">
            <a:avLst/>
          </a:prstGeom>
        </p:spPr>
        <p:txBody>
          <a:bodyPr wrap="square">
            <a:spAutoFit/>
          </a:bodyPr>
          <a:lstStyle/>
          <a:p>
            <a:r>
              <a:rPr lang="en-US" sz="1200" dirty="0"/>
              <a:t> </a:t>
            </a:r>
            <a:r>
              <a:rPr lang="en-US" sz="1200" dirty="0">
                <a:latin typeface="Consolas" panose="020B0609020204030204" pitchFamily="49" charset="0"/>
              </a:rPr>
              <a:t>0     1     2</a:t>
            </a:r>
            <a:endParaRPr lang="en-US" sz="1200" dirty="0"/>
          </a:p>
        </p:txBody>
      </p:sp>
    </p:spTree>
    <p:extLst>
      <p:ext uri="{BB962C8B-B14F-4D97-AF65-F5344CB8AC3E}">
        <p14:creationId xmlns:p14="http://schemas.microsoft.com/office/powerpoint/2010/main" val="441854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27"/>
                                        </p:tgtEl>
                                        <p:attrNameLst>
                                          <p:attrName>ppt_w</p:attrName>
                                        </p:attrNameLst>
                                      </p:cBhvr>
                                      <p:tavLst>
                                        <p:tav tm="0">
                                          <p:val>
                                            <p:strVal val="ppt_w"/>
                                          </p:val>
                                        </p:tav>
                                        <p:tav tm="100000">
                                          <p:val>
                                            <p:fltVal val="0"/>
                                          </p:val>
                                        </p:tav>
                                      </p:tavLst>
                                    </p:anim>
                                    <p:anim calcmode="lin" valueType="num">
                                      <p:cBhvr>
                                        <p:cTn id="7" dur="1000"/>
                                        <p:tgtEl>
                                          <p:spTgt spid="27"/>
                                        </p:tgtEl>
                                        <p:attrNameLst>
                                          <p:attrName>ppt_h</p:attrName>
                                        </p:attrNameLst>
                                      </p:cBhvr>
                                      <p:tavLst>
                                        <p:tav tm="0">
                                          <p:val>
                                            <p:strVal val="ppt_h"/>
                                          </p:val>
                                        </p:tav>
                                        <p:tav tm="100000">
                                          <p:val>
                                            <p:fltVal val="0"/>
                                          </p:val>
                                        </p:tav>
                                      </p:tavLst>
                                    </p:anim>
                                    <p:anim calcmode="lin" valueType="num">
                                      <p:cBhvr>
                                        <p:cTn id="8" dur="1000"/>
                                        <p:tgtEl>
                                          <p:spTgt spid="27"/>
                                        </p:tgtEl>
                                        <p:attrNameLst>
                                          <p:attrName>style.rotation</p:attrName>
                                        </p:attrNameLst>
                                      </p:cBhvr>
                                      <p:tavLst>
                                        <p:tav tm="0">
                                          <p:val>
                                            <p:fltVal val="0"/>
                                          </p:val>
                                        </p:tav>
                                        <p:tav tm="100000">
                                          <p:val>
                                            <p:fltVal val="90"/>
                                          </p:val>
                                        </p:tav>
                                      </p:tavLst>
                                    </p:anim>
                                    <p:animEffect transition="out" filter="fade">
                                      <p:cBhvr>
                                        <p:cTn id="9" dur="1000"/>
                                        <p:tgtEl>
                                          <p:spTgt spid="27"/>
                                        </p:tgtEl>
                                      </p:cBhvr>
                                    </p:animEffect>
                                    <p:set>
                                      <p:cBhvr>
                                        <p:cTn id="10" dur="1" fill="hold">
                                          <p:stCondLst>
                                            <p:cond delay="999"/>
                                          </p:stCondLst>
                                        </p:cTn>
                                        <p:tgtEl>
                                          <p:spTgt spid="27"/>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1000"/>
                                        <p:tgtEl>
                                          <p:spTgt spid="28"/>
                                        </p:tgtEl>
                                        <p:attrNameLst>
                                          <p:attrName>ppt_w</p:attrName>
                                        </p:attrNameLst>
                                      </p:cBhvr>
                                      <p:tavLst>
                                        <p:tav tm="0">
                                          <p:val>
                                            <p:strVal val="ppt_w"/>
                                          </p:val>
                                        </p:tav>
                                        <p:tav tm="100000">
                                          <p:val>
                                            <p:fltVal val="0"/>
                                          </p:val>
                                        </p:tav>
                                      </p:tavLst>
                                    </p:anim>
                                    <p:anim calcmode="lin" valueType="num">
                                      <p:cBhvr>
                                        <p:cTn id="13" dur="1000"/>
                                        <p:tgtEl>
                                          <p:spTgt spid="28"/>
                                        </p:tgtEl>
                                        <p:attrNameLst>
                                          <p:attrName>ppt_h</p:attrName>
                                        </p:attrNameLst>
                                      </p:cBhvr>
                                      <p:tavLst>
                                        <p:tav tm="0">
                                          <p:val>
                                            <p:strVal val="ppt_h"/>
                                          </p:val>
                                        </p:tav>
                                        <p:tav tm="100000">
                                          <p:val>
                                            <p:fltVal val="0"/>
                                          </p:val>
                                        </p:tav>
                                      </p:tavLst>
                                    </p:anim>
                                    <p:anim calcmode="lin" valueType="num">
                                      <p:cBhvr>
                                        <p:cTn id="14" dur="1000"/>
                                        <p:tgtEl>
                                          <p:spTgt spid="28"/>
                                        </p:tgtEl>
                                        <p:attrNameLst>
                                          <p:attrName>style.rotation</p:attrName>
                                        </p:attrNameLst>
                                      </p:cBhvr>
                                      <p:tavLst>
                                        <p:tav tm="0">
                                          <p:val>
                                            <p:fltVal val="0"/>
                                          </p:val>
                                        </p:tav>
                                        <p:tav tm="100000">
                                          <p:val>
                                            <p:fltVal val="90"/>
                                          </p:val>
                                        </p:tav>
                                      </p:tavLst>
                                    </p:anim>
                                    <p:animEffect transition="out" filter="fade">
                                      <p:cBhvr>
                                        <p:cTn id="15" dur="1000"/>
                                        <p:tgtEl>
                                          <p:spTgt spid="28"/>
                                        </p:tgtEl>
                                      </p:cBhvr>
                                    </p:animEffect>
                                    <p:set>
                                      <p:cBhvr>
                                        <p:cTn id="16" dur="1" fill="hold">
                                          <p:stCondLst>
                                            <p:cond delay="999"/>
                                          </p:stCondLst>
                                        </p:cTn>
                                        <p:tgtEl>
                                          <p:spTgt spid="28"/>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30"/>
                                        </p:tgtEl>
                                        <p:attrNameLst>
                                          <p:attrName>ppt_w</p:attrName>
                                        </p:attrNameLst>
                                      </p:cBhvr>
                                      <p:tavLst>
                                        <p:tav tm="0">
                                          <p:val>
                                            <p:strVal val="ppt_w"/>
                                          </p:val>
                                        </p:tav>
                                        <p:tav tm="100000">
                                          <p:val>
                                            <p:fltVal val="0"/>
                                          </p:val>
                                        </p:tav>
                                      </p:tavLst>
                                    </p:anim>
                                    <p:anim calcmode="lin" valueType="num">
                                      <p:cBhvr>
                                        <p:cTn id="19" dur="1000"/>
                                        <p:tgtEl>
                                          <p:spTgt spid="30"/>
                                        </p:tgtEl>
                                        <p:attrNameLst>
                                          <p:attrName>ppt_h</p:attrName>
                                        </p:attrNameLst>
                                      </p:cBhvr>
                                      <p:tavLst>
                                        <p:tav tm="0">
                                          <p:val>
                                            <p:strVal val="ppt_h"/>
                                          </p:val>
                                        </p:tav>
                                        <p:tav tm="100000">
                                          <p:val>
                                            <p:fltVal val="0"/>
                                          </p:val>
                                        </p:tav>
                                      </p:tavLst>
                                    </p:anim>
                                    <p:anim calcmode="lin" valueType="num">
                                      <p:cBhvr>
                                        <p:cTn id="20" dur="1000"/>
                                        <p:tgtEl>
                                          <p:spTgt spid="30"/>
                                        </p:tgtEl>
                                        <p:attrNameLst>
                                          <p:attrName>style.rotation</p:attrName>
                                        </p:attrNameLst>
                                      </p:cBhvr>
                                      <p:tavLst>
                                        <p:tav tm="0">
                                          <p:val>
                                            <p:fltVal val="0"/>
                                          </p:val>
                                        </p:tav>
                                        <p:tav tm="100000">
                                          <p:val>
                                            <p:fltVal val="90"/>
                                          </p:val>
                                        </p:tav>
                                      </p:tavLst>
                                    </p:anim>
                                    <p:animEffect transition="out" filter="fade">
                                      <p:cBhvr>
                                        <p:cTn id="21" dur="1000"/>
                                        <p:tgtEl>
                                          <p:spTgt spid="30"/>
                                        </p:tgtEl>
                                      </p:cBhvr>
                                    </p:animEffect>
                                    <p:set>
                                      <p:cBhvr>
                                        <p:cTn id="22" dur="1" fill="hold">
                                          <p:stCondLst>
                                            <p:cond delay="999"/>
                                          </p:stCondLst>
                                        </p:cTn>
                                        <p:tgtEl>
                                          <p:spTgt spid="30"/>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29"/>
                                        </p:tgtEl>
                                        <p:attrNameLst>
                                          <p:attrName>ppt_w</p:attrName>
                                        </p:attrNameLst>
                                      </p:cBhvr>
                                      <p:tavLst>
                                        <p:tav tm="0">
                                          <p:val>
                                            <p:strVal val="ppt_w"/>
                                          </p:val>
                                        </p:tav>
                                        <p:tav tm="100000">
                                          <p:val>
                                            <p:fltVal val="0"/>
                                          </p:val>
                                        </p:tav>
                                      </p:tavLst>
                                    </p:anim>
                                    <p:anim calcmode="lin" valueType="num">
                                      <p:cBhvr>
                                        <p:cTn id="25" dur="1000"/>
                                        <p:tgtEl>
                                          <p:spTgt spid="29"/>
                                        </p:tgtEl>
                                        <p:attrNameLst>
                                          <p:attrName>ppt_h</p:attrName>
                                        </p:attrNameLst>
                                      </p:cBhvr>
                                      <p:tavLst>
                                        <p:tav tm="0">
                                          <p:val>
                                            <p:strVal val="ppt_h"/>
                                          </p:val>
                                        </p:tav>
                                        <p:tav tm="100000">
                                          <p:val>
                                            <p:fltVal val="0"/>
                                          </p:val>
                                        </p:tav>
                                      </p:tavLst>
                                    </p:anim>
                                    <p:anim calcmode="lin" valueType="num">
                                      <p:cBhvr>
                                        <p:cTn id="26" dur="1000"/>
                                        <p:tgtEl>
                                          <p:spTgt spid="29"/>
                                        </p:tgtEl>
                                        <p:attrNameLst>
                                          <p:attrName>style.rotation</p:attrName>
                                        </p:attrNameLst>
                                      </p:cBhvr>
                                      <p:tavLst>
                                        <p:tav tm="0">
                                          <p:val>
                                            <p:fltVal val="0"/>
                                          </p:val>
                                        </p:tav>
                                        <p:tav tm="100000">
                                          <p:val>
                                            <p:fltVal val="90"/>
                                          </p:val>
                                        </p:tav>
                                      </p:tavLst>
                                    </p:anim>
                                    <p:animEffect transition="out" filter="fade">
                                      <p:cBhvr>
                                        <p:cTn id="27" dur="1000"/>
                                        <p:tgtEl>
                                          <p:spTgt spid="29"/>
                                        </p:tgtEl>
                                      </p:cBhvr>
                                    </p:animEffect>
                                    <p:set>
                                      <p:cBhvr>
                                        <p:cTn id="28" dur="1" fill="hold">
                                          <p:stCondLst>
                                            <p:cond delay="9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Uninitialized Memory</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t>Two Code Demos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1513138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p:txBody>
          <a:bodyPr/>
          <a:lstStyle/>
          <a:p>
            <a:r>
              <a:rPr lang="en-US" altLang="en-US" dirty="0" smtClean="0"/>
              <a:t>How to fix the uninitialized memory danger</a:t>
            </a:r>
            <a:endParaRPr lang="en-US" altLang="en-US" dirty="0"/>
          </a:p>
        </p:txBody>
      </p:sp>
      <p:sp>
        <p:nvSpPr>
          <p:cNvPr id="509955" name="Rectangle 3"/>
          <p:cNvSpPr>
            <a:spLocks noGrp="1" noChangeArrowheads="1"/>
          </p:cNvSpPr>
          <p:nvPr>
            <p:ph type="body" idx="10"/>
          </p:nvPr>
        </p:nvSpPr>
        <p:spPr>
          <a:xfrm>
            <a:off x="955675" y="908050"/>
            <a:ext cx="7700963" cy="3759200"/>
          </a:xfrm>
        </p:spPr>
        <p:txBody>
          <a:bodyPr>
            <a:normAutofit fontScale="92500" lnSpcReduction="20000"/>
          </a:bodyPr>
          <a:lstStyle/>
          <a:p>
            <a:r>
              <a:rPr lang="en-US" altLang="en-US" dirty="0"/>
              <a:t>	</a:t>
            </a:r>
            <a:r>
              <a:rPr lang="en-US" altLang="en-US" dirty="0">
                <a:latin typeface="Consolas" panose="020B0609020204030204" pitchFamily="49" charset="0"/>
              </a:rPr>
              <a:t>type* name = new type[length];    // uninitialized</a:t>
            </a:r>
          </a:p>
          <a:p>
            <a:r>
              <a:rPr lang="en-US" altLang="en-US" dirty="0">
                <a:latin typeface="Consolas" panose="020B0609020204030204" pitchFamily="49" charset="0"/>
              </a:rPr>
              <a:t>	type* name = new type[length]();  // initialized with zeroes</a:t>
            </a:r>
          </a:p>
          <a:p>
            <a:pPr lvl="1"/>
            <a:endParaRPr lang="en-US" altLang="en-US" dirty="0"/>
          </a:p>
          <a:p>
            <a:pPr lvl="2"/>
            <a:r>
              <a:rPr lang="en-US" altLang="en-US" dirty="0" smtClean="0"/>
              <a:t>In general, memory stores </a:t>
            </a:r>
            <a:r>
              <a:rPr lang="en-US" altLang="en-US" dirty="0"/>
              <a:t>uninitialized (“random”/garbage) </a:t>
            </a:r>
            <a:r>
              <a:rPr lang="en-US" altLang="en-US" dirty="0" smtClean="0"/>
              <a:t>values</a:t>
            </a:r>
            <a:endParaRPr lang="en-US" altLang="en-US" dirty="0" smtClean="0"/>
          </a:p>
          <a:p>
            <a:pPr lvl="2"/>
            <a:r>
              <a:rPr lang="en-US" altLang="en-US" dirty="0" smtClean="0"/>
              <a:t>If </a:t>
            </a:r>
            <a:r>
              <a:rPr lang="en-US" altLang="en-US" dirty="0">
                <a:latin typeface="Consolas" panose="020B0609020204030204" pitchFamily="49" charset="0"/>
              </a:rPr>
              <a:t>()</a:t>
            </a:r>
            <a:r>
              <a:rPr lang="en-US" altLang="en-US" dirty="0"/>
              <a:t> are written after </a:t>
            </a:r>
            <a:r>
              <a:rPr lang="en-US" altLang="en-US" dirty="0">
                <a:latin typeface="Consolas" panose="020B0609020204030204" pitchFamily="49" charset="0"/>
              </a:rPr>
              <a:t>[]</a:t>
            </a:r>
            <a:r>
              <a:rPr lang="en-US" altLang="en-US" dirty="0"/>
              <a:t>, all elements are zeroed out </a:t>
            </a:r>
            <a:endParaRPr lang="en-US" altLang="en-US" dirty="0" smtClean="0"/>
          </a:p>
          <a:p>
            <a:pPr lvl="3"/>
            <a:r>
              <a:rPr lang="en-US" altLang="en-US" dirty="0" smtClean="0"/>
              <a:t>Slower </a:t>
            </a:r>
            <a:r>
              <a:rPr lang="en-US" altLang="en-US" dirty="0"/>
              <a:t>but good if </a:t>
            </a:r>
            <a:r>
              <a:rPr lang="en-US" altLang="en-US" dirty="0" smtClean="0"/>
              <a:t>needed</a:t>
            </a:r>
            <a:endParaRPr lang="en-US" altLang="en-US" dirty="0"/>
          </a:p>
          <a:p>
            <a:pPr marL="0" lvl="1" indent="0">
              <a:buNone/>
            </a:pPr>
            <a:endParaRPr lang="en-US" altLang="en-US" dirty="0"/>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smtClean="0">
                <a:latin typeface="Consolas" panose="020B0609020204030204" pitchFamily="49" charset="0"/>
              </a:rPr>
              <a:t>a1 </a:t>
            </a:r>
            <a:r>
              <a:rPr lang="en-US" altLang="en-US" dirty="0">
                <a:latin typeface="Consolas" panose="020B0609020204030204" pitchFamily="49" charset="0"/>
              </a:rPr>
              <a:t>= new </a:t>
            </a:r>
            <a:r>
              <a:rPr lang="en-US" altLang="en-US" dirty="0" err="1">
                <a:latin typeface="Consolas" panose="020B0609020204030204" pitchFamily="49" charset="0"/>
              </a:rPr>
              <a:t>int</a:t>
            </a:r>
            <a:r>
              <a:rPr lang="en-US" altLang="en-US" dirty="0">
                <a:latin typeface="Consolas" panose="020B0609020204030204" pitchFamily="49" charset="0"/>
              </a:rPr>
              <a:t>[3];</a:t>
            </a: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cout</a:t>
            </a:r>
            <a:r>
              <a:rPr lang="en-US" altLang="en-US" dirty="0">
                <a:latin typeface="Consolas" panose="020B0609020204030204" pitchFamily="49" charset="0"/>
              </a:rPr>
              <a:t> &lt;&lt; </a:t>
            </a:r>
            <a:r>
              <a:rPr lang="en-US" altLang="en-US" dirty="0" smtClean="0">
                <a:latin typeface="Consolas" panose="020B0609020204030204" pitchFamily="49" charset="0"/>
              </a:rPr>
              <a:t>a1[0</a:t>
            </a:r>
            <a:r>
              <a:rPr lang="en-US" altLang="en-US" dirty="0">
                <a:latin typeface="Consolas" panose="020B0609020204030204" pitchFamily="49" charset="0"/>
              </a:rPr>
              <a:t>];              </a:t>
            </a:r>
            <a:r>
              <a:rPr lang="en-US" altLang="en-US" dirty="0">
                <a:solidFill>
                  <a:srgbClr val="00B050"/>
                </a:solidFill>
                <a:latin typeface="Consolas" panose="020B0609020204030204" pitchFamily="49" charset="0"/>
              </a:rPr>
              <a:t>// 2395876</a:t>
            </a: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cout</a:t>
            </a:r>
            <a:r>
              <a:rPr lang="en-US" altLang="en-US" dirty="0">
                <a:latin typeface="Consolas" panose="020B0609020204030204" pitchFamily="49" charset="0"/>
              </a:rPr>
              <a:t> &lt;&lt; </a:t>
            </a:r>
            <a:r>
              <a:rPr lang="en-US" altLang="en-US" dirty="0" smtClean="0">
                <a:latin typeface="Consolas" panose="020B0609020204030204" pitchFamily="49" charset="0"/>
              </a:rPr>
              <a:t>a1[1</a:t>
            </a:r>
            <a:r>
              <a:rPr lang="en-US" altLang="en-US" dirty="0">
                <a:latin typeface="Consolas" panose="020B0609020204030204" pitchFamily="49" charset="0"/>
              </a:rPr>
              <a:t>];              </a:t>
            </a:r>
            <a:r>
              <a:rPr lang="en-US" altLang="en-US" dirty="0">
                <a:solidFill>
                  <a:srgbClr val="00B050"/>
                </a:solidFill>
                <a:latin typeface="Consolas" panose="020B0609020204030204" pitchFamily="49" charset="0"/>
              </a:rPr>
              <a:t>// -197630894</a:t>
            </a:r>
          </a:p>
          <a:p>
            <a:pPr lvl="1"/>
            <a:endParaRPr lang="en-US" altLang="en-US" dirty="0"/>
          </a:p>
          <a:p>
            <a:pPr marL="0" lvl="1" indent="0">
              <a:buNone/>
            </a:pPr>
            <a:r>
              <a:rPr lang="en-US" altLang="en-US" dirty="0"/>
              <a:t>	</a:t>
            </a:r>
            <a:r>
              <a:rPr lang="en-US" altLang="en-US" dirty="0" err="1">
                <a:latin typeface="Consolas" panose="020B0609020204030204" pitchFamily="49" charset="0"/>
              </a:rPr>
              <a:t>int</a:t>
            </a:r>
            <a:r>
              <a:rPr lang="en-US" altLang="en-US" dirty="0">
                <a:latin typeface="Consolas" panose="020B0609020204030204" pitchFamily="49" charset="0"/>
              </a:rPr>
              <a:t>* a2 = new </a:t>
            </a:r>
            <a:r>
              <a:rPr lang="en-US" altLang="en-US" dirty="0" err="1">
                <a:latin typeface="Consolas" panose="020B0609020204030204" pitchFamily="49" charset="0"/>
              </a:rPr>
              <a:t>int</a:t>
            </a:r>
            <a:r>
              <a:rPr lang="en-US" altLang="en-US" dirty="0">
                <a:latin typeface="Consolas" panose="020B0609020204030204" pitchFamily="49" charset="0"/>
              </a:rPr>
              <a:t>[3]();</a:t>
            </a: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cout</a:t>
            </a:r>
            <a:r>
              <a:rPr lang="en-US" altLang="en-US" dirty="0">
                <a:latin typeface="Consolas" panose="020B0609020204030204" pitchFamily="49" charset="0"/>
              </a:rPr>
              <a:t> &lt;&lt; </a:t>
            </a:r>
            <a:r>
              <a:rPr lang="en-US" altLang="en-US" dirty="0" smtClean="0">
                <a:latin typeface="Consolas" panose="020B0609020204030204" pitchFamily="49" charset="0"/>
              </a:rPr>
              <a:t>a2[0</a:t>
            </a:r>
            <a:r>
              <a:rPr lang="en-US" altLang="en-US" dirty="0">
                <a:latin typeface="Consolas" panose="020B0609020204030204" pitchFamily="49" charset="0"/>
              </a:rPr>
              <a:t>];              </a:t>
            </a:r>
            <a:r>
              <a:rPr lang="en-US" altLang="en-US" dirty="0">
                <a:solidFill>
                  <a:srgbClr val="00B050"/>
                </a:solidFill>
                <a:latin typeface="Consolas" panose="020B0609020204030204" pitchFamily="49" charset="0"/>
              </a:rPr>
              <a:t>// 0</a:t>
            </a: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cout</a:t>
            </a:r>
            <a:r>
              <a:rPr lang="en-US" altLang="en-US" dirty="0">
                <a:latin typeface="Consolas" panose="020B0609020204030204" pitchFamily="49" charset="0"/>
              </a:rPr>
              <a:t> &lt;&lt; </a:t>
            </a:r>
            <a:r>
              <a:rPr lang="en-US" altLang="en-US" dirty="0" smtClean="0">
                <a:latin typeface="Consolas" panose="020B0609020204030204" pitchFamily="49" charset="0"/>
              </a:rPr>
              <a:t>a2[1</a:t>
            </a:r>
            <a:r>
              <a:rPr lang="en-US" altLang="en-US" dirty="0">
                <a:latin typeface="Consolas" panose="020B0609020204030204" pitchFamily="49" charset="0"/>
              </a:rPr>
              <a:t>];              </a:t>
            </a:r>
            <a:r>
              <a:rPr lang="en-US" altLang="en-US" dirty="0">
                <a:solidFill>
                  <a:srgbClr val="00B050"/>
                </a:solidFill>
                <a:latin typeface="Consolas" panose="020B0609020204030204" pitchFamily="49" charset="0"/>
              </a:rPr>
              <a:t>// 0</a:t>
            </a:r>
          </a:p>
        </p:txBody>
      </p:sp>
    </p:spTree>
    <p:extLst>
      <p:ext uri="{BB962C8B-B14F-4D97-AF65-F5344CB8AC3E}">
        <p14:creationId xmlns:p14="http://schemas.microsoft.com/office/powerpoint/2010/main" val="2984527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Pointers</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t>Taking a deeper look at the syntax of that array on the heap</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3998759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Shape 289"/>
          <p:cNvPicPr preferRelativeResize="0"/>
          <p:nvPr>
            <p:custDataLst>
              <p:tags r:id="rId1"/>
            </p:custDataLst>
          </p:nvPr>
        </p:nvPicPr>
        <p:blipFill>
          <a:blip r:embed="rId29">
            <a:alphaModFix/>
          </a:blip>
          <a:stretch>
            <a:fillRect/>
          </a:stretch>
        </p:blipFill>
        <p:spPr>
          <a:xfrm>
            <a:off x="4458731" y="4112668"/>
            <a:ext cx="1217225" cy="825281"/>
          </a:xfrm>
          <a:prstGeom prst="rect">
            <a:avLst/>
          </a:prstGeom>
          <a:noFill/>
          <a:ln>
            <a:noFill/>
          </a:ln>
        </p:spPr>
      </p:pic>
      <p:sp>
        <p:nvSpPr>
          <p:cNvPr id="290" name="Shape 290"/>
          <p:cNvSpPr/>
          <p:nvPr>
            <p:custDataLst>
              <p:tags r:id="rId2"/>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291" name="Shape 291"/>
          <p:cNvSpPr txBox="1">
            <a:spLocks noGrp="1"/>
          </p:cNvSpPr>
          <p:nvPr>
            <p:ph type="title"/>
            <p:custDataLst>
              <p:tags r:id="rId3"/>
            </p:custDataLst>
          </p:nvPr>
        </p:nvSpPr>
        <p:spPr>
          <a:xfrm>
            <a:off x="1491075" y="445031"/>
            <a:ext cx="4067775" cy="572625"/>
          </a:xfrm>
          <a:prstGeom prst="rect">
            <a:avLst/>
          </a:prstGeom>
        </p:spPr>
        <p:txBody>
          <a:bodyPr vert="horz" wrap="square" lIns="68569" tIns="68569" rIns="68569" bIns="68569" numCol="1" anchor="t" anchorCtr="0" compatLnSpc="1">
            <a:prstTxWarp prst="textNoShape">
              <a:avLst/>
            </a:prstTxWarp>
            <a:noAutofit/>
          </a:bodyPr>
          <a:lstStyle/>
          <a:p>
            <a:r>
              <a:rPr lang="en" dirty="0"/>
              <a:t>Memory </a:t>
            </a:r>
            <a:r>
              <a:rPr lang="en" dirty="0" smtClean="0"/>
              <a:t>addresses</a:t>
            </a:r>
            <a:endParaRPr lang="en" dirty="0"/>
          </a:p>
        </p:txBody>
      </p:sp>
      <p:sp>
        <p:nvSpPr>
          <p:cNvPr id="292" name="Shape 292"/>
          <p:cNvSpPr txBox="1"/>
          <p:nvPr>
            <p:custDataLst>
              <p:tags r:id="rId4"/>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293" name="Shape 293"/>
          <p:cNvSpPr/>
          <p:nvPr>
            <p:custDataLst>
              <p:tags r:id="rId5"/>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294" name="Shape 294"/>
          <p:cNvSpPr txBox="1"/>
          <p:nvPr>
            <p:custDataLst>
              <p:tags r:id="rId6"/>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295" name="Shape 295"/>
          <p:cNvSpPr/>
          <p:nvPr>
            <p:custDataLst>
              <p:tags r:id="rId7"/>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296" name="Shape 296"/>
          <p:cNvSpPr txBox="1"/>
          <p:nvPr>
            <p:custDataLst>
              <p:tags r:id="rId8"/>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297" name="Shape 297"/>
          <p:cNvSpPr/>
          <p:nvPr>
            <p:custDataLst>
              <p:tags r:id="rId9"/>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298" name="Shape 298"/>
          <p:cNvSpPr txBox="1"/>
          <p:nvPr>
            <p:custDataLst>
              <p:tags r:id="rId10"/>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299" name="Shape 299"/>
          <p:cNvSpPr/>
          <p:nvPr>
            <p:custDataLst>
              <p:tags r:id="rId11"/>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5552</a:t>
            </a:r>
          </a:p>
        </p:txBody>
      </p:sp>
      <p:sp>
        <p:nvSpPr>
          <p:cNvPr id="300" name="Shape 300"/>
          <p:cNvSpPr txBox="1"/>
          <p:nvPr>
            <p:custDataLst>
              <p:tags r:id="rId12"/>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301" name="Shape 301"/>
          <p:cNvSpPr/>
          <p:nvPr>
            <p:custDataLst>
              <p:tags r:id="rId13"/>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1952</a:t>
            </a:r>
          </a:p>
        </p:txBody>
      </p:sp>
      <p:sp>
        <p:nvSpPr>
          <p:cNvPr id="302" name="Shape 302"/>
          <p:cNvSpPr txBox="1"/>
          <p:nvPr>
            <p:custDataLst>
              <p:tags r:id="rId14"/>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303" name="Shape 303"/>
          <p:cNvSpPr/>
          <p:nvPr>
            <p:custDataLst>
              <p:tags r:id="rId15"/>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42552</a:t>
            </a:r>
          </a:p>
        </p:txBody>
      </p:sp>
      <p:sp>
        <p:nvSpPr>
          <p:cNvPr id="304" name="Shape 304"/>
          <p:cNvSpPr txBox="1"/>
          <p:nvPr>
            <p:custDataLst>
              <p:tags r:id="rId16"/>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305" name="Shape 305"/>
          <p:cNvSpPr/>
          <p:nvPr>
            <p:custDataLst>
              <p:tags r:id="rId17"/>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683</a:t>
            </a:r>
          </a:p>
        </p:txBody>
      </p:sp>
      <p:sp>
        <p:nvSpPr>
          <p:cNvPr id="306" name="Shape 306"/>
          <p:cNvSpPr txBox="1"/>
          <p:nvPr>
            <p:custDataLst>
              <p:tags r:id="rId18"/>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307" name="Shape 307"/>
          <p:cNvSpPr/>
          <p:nvPr>
            <p:custDataLst>
              <p:tags r:id="rId19"/>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308" name="Shape 308"/>
          <p:cNvSpPr txBox="1"/>
          <p:nvPr>
            <p:custDataLst>
              <p:tags r:id="rId20"/>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309" name="Shape 309"/>
          <p:cNvSpPr/>
          <p:nvPr>
            <p:custDataLst>
              <p:tags r:id="rId21"/>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a:solidFill>
                  <a:srgbClr val="EFEFEF"/>
                </a:solidFill>
                <a:latin typeface="Consolas"/>
                <a:ea typeface="Consolas"/>
                <a:cs typeface="Consolas"/>
                <a:sym typeface="Consolas"/>
              </a:rPr>
              <a:t>23532</a:t>
            </a:r>
          </a:p>
        </p:txBody>
      </p:sp>
      <p:sp>
        <p:nvSpPr>
          <p:cNvPr id="310" name="Shape 310"/>
          <p:cNvSpPr txBox="1"/>
          <p:nvPr>
            <p:custDataLst>
              <p:tags r:id="rId22"/>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311" name="Shape 311"/>
          <p:cNvSpPr/>
          <p:nvPr>
            <p:custDataLst>
              <p:tags r:id="rId23"/>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a:solidFill>
                  <a:srgbClr val="EFEFEF"/>
                </a:solidFill>
                <a:latin typeface="Consolas"/>
                <a:ea typeface="Consolas"/>
                <a:cs typeface="Consolas"/>
                <a:sym typeface="Consolas"/>
              </a:rPr>
              <a:t>93042</a:t>
            </a:r>
          </a:p>
        </p:txBody>
      </p:sp>
      <p:sp>
        <p:nvSpPr>
          <p:cNvPr id="312" name="Shape 312"/>
          <p:cNvSpPr txBox="1"/>
          <p:nvPr>
            <p:custDataLst>
              <p:tags r:id="rId24"/>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314" name="Shape 314"/>
          <p:cNvSpPr/>
          <p:nvPr>
            <p:custDataLst>
              <p:tags r:id="rId25"/>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p:sp>
        <p:nvSpPr>
          <p:cNvPr id="2" name="Rectangle 1"/>
          <p:cNvSpPr/>
          <p:nvPr/>
        </p:nvSpPr>
        <p:spPr>
          <a:xfrm>
            <a:off x="6405472" y="3893955"/>
            <a:ext cx="582211" cy="307777"/>
          </a:xfrm>
          <a:prstGeom prst="rect">
            <a:avLst/>
          </a:prstGeom>
          <a:solidFill>
            <a:schemeClr val="bg1"/>
          </a:solidFill>
        </p:spPr>
        <p:txBody>
          <a:bodyPr wrap="none">
            <a:spAutoFit/>
          </a:bodyPr>
          <a:lstStyle/>
          <a:p>
            <a:r>
              <a:rPr lang="en" sz="1400" dirty="0" smtClean="0">
                <a:solidFill>
                  <a:srgbClr val="333336"/>
                </a:solidFill>
                <a:latin typeface="Consolas"/>
                <a:ea typeface="Consolas"/>
                <a:cs typeface="Consolas"/>
                <a:sym typeface="Consolas"/>
              </a:rPr>
              <a:t>true</a:t>
            </a:r>
            <a:endParaRPr lang="en-US" dirty="0"/>
          </a:p>
        </p:txBody>
      </p:sp>
      <p:sp>
        <p:nvSpPr>
          <p:cNvPr id="3" name="Rectangle 2"/>
          <p:cNvSpPr/>
          <p:nvPr/>
        </p:nvSpPr>
        <p:spPr>
          <a:xfrm>
            <a:off x="6486423" y="2517951"/>
            <a:ext cx="383438"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10</a:t>
            </a:r>
            <a:endParaRPr lang="en-US" sz="1400" dirty="0"/>
          </a:p>
        </p:txBody>
      </p:sp>
      <p:sp>
        <p:nvSpPr>
          <p:cNvPr id="31" name="Shape 551"/>
          <p:cNvSpPr txBox="1">
            <a:spLocks/>
          </p:cNvSpPr>
          <p:nvPr>
            <p:custDataLst>
              <p:tags r:id="rId26"/>
            </p:custDataLst>
          </p:nvPr>
        </p:nvSpPr>
        <p:spPr>
          <a:xfrm>
            <a:off x="870013" y="1074806"/>
            <a:ext cx="4471488" cy="2836196"/>
          </a:xfrm>
          <a:prstGeom prst="rect">
            <a:avLst/>
          </a:prstGeom>
        </p:spPr>
        <p:txBody>
          <a:bodyPr vert="horz" lIns="68569" tIns="68569" rIns="68569" bIns="68569" rtlCol="0" anchor="t" anchorCtr="0">
            <a:noAutofit/>
          </a:bodyPr>
          <a:lstStyle>
            <a:lvl1pPr marL="342900" lvl="0" indent="-342900" algn="l" defTabSz="457200" rtl="0" eaLnBrk="1" fontAlgn="base" hangingPunct="1">
              <a:spcBef>
                <a:spcPts val="0"/>
              </a:spcBef>
              <a:spcAft>
                <a:spcPct val="0"/>
              </a:spcAft>
              <a:buClr>
                <a:srgbClr val="000000"/>
              </a:buClr>
              <a:buSzPct val="100000"/>
              <a:buFont typeface="Wingdings" panose="05000000000000000000" pitchFamily="2" charset="2"/>
              <a:defRPr sz="1500" kern="1200" spc="20">
                <a:solidFill>
                  <a:srgbClr val="000000"/>
                </a:solidFill>
                <a:latin typeface="+mn-lt"/>
                <a:ea typeface="MS PGothic" panose="020B0600070205080204" pitchFamily="34" charset="-128"/>
                <a:cs typeface="ＭＳ Ｐゴシック" charset="0"/>
              </a:defRPr>
            </a:lvl1pPr>
            <a:lvl2pPr marL="288925" lvl="1" indent="-288925" algn="l" defTabSz="457200" rtl="0" eaLnBrk="1" fontAlgn="base" hangingPunct="1">
              <a:spcBef>
                <a:spcPts val="0"/>
              </a:spcBef>
              <a:spcAft>
                <a:spcPct val="0"/>
              </a:spcAft>
              <a:buClr>
                <a:srgbClr val="000000"/>
              </a:buClr>
              <a:buSzPct val="100000"/>
              <a:buFont typeface="Wingdings" panose="05000000000000000000" pitchFamily="2" charset="2"/>
              <a:buChar char="§"/>
              <a:defRPr sz="1500" kern="1200">
                <a:solidFill>
                  <a:srgbClr val="000000"/>
                </a:solidFill>
                <a:latin typeface="+mn-lt"/>
                <a:ea typeface="MS PGothic" panose="020B0600070205080204" pitchFamily="34" charset="-128"/>
                <a:cs typeface="+mn-cs"/>
              </a:defRPr>
            </a:lvl2pPr>
            <a:lvl3pPr marL="569913" lvl="2" indent="-225425" algn="l" defTabSz="457200" rtl="0" eaLnBrk="1" fontAlgn="base" hangingPunct="1">
              <a:spcBef>
                <a:spcPts val="0"/>
              </a:spcBef>
              <a:spcAft>
                <a:spcPct val="0"/>
              </a:spcAft>
              <a:buClr>
                <a:srgbClr val="000000"/>
              </a:buClr>
              <a:buSzPct val="100000"/>
              <a:buFont typeface="Source Sans Pro" pitchFamily="1" charset="0"/>
              <a:buChar char="›"/>
              <a:defRPr sz="1500" kern="1200">
                <a:solidFill>
                  <a:srgbClr val="000000"/>
                </a:solidFill>
                <a:latin typeface="+mn-lt"/>
                <a:ea typeface="MS PGothic" panose="020B0600070205080204" pitchFamily="34" charset="-128"/>
                <a:cs typeface="+mn-cs"/>
              </a:defRPr>
            </a:lvl3pPr>
            <a:lvl4pPr marL="914400" lvl="3" indent="-227013" algn="l" defTabSz="457200" rtl="0" eaLnBrk="1" fontAlgn="base" hangingPunct="1">
              <a:spcBef>
                <a:spcPts val="0"/>
              </a:spcBef>
              <a:spcAft>
                <a:spcPct val="0"/>
              </a:spcAft>
              <a:buClr>
                <a:srgbClr val="000000"/>
              </a:buClr>
              <a:buSzPct val="100000"/>
              <a:buFont typeface="Arial" panose="020B0604020202020204" pitchFamily="34" charset="0"/>
              <a:buChar char="•"/>
              <a:defRPr sz="1500" kern="1200">
                <a:solidFill>
                  <a:srgbClr val="000000"/>
                </a:solidFill>
                <a:latin typeface="+mn-lt"/>
                <a:ea typeface="MS PGothic" panose="020B0600070205080204" pitchFamily="34" charset="-128"/>
                <a:cs typeface="+mn-cs"/>
              </a:defRPr>
            </a:lvl4pPr>
            <a:lvl5pPr marL="1258888" lvl="4" indent="-227013" algn="l" defTabSz="457200" rtl="0" eaLnBrk="1" fontAlgn="base" hangingPunct="1">
              <a:spcBef>
                <a:spcPts val="0"/>
              </a:spcBef>
              <a:spcAft>
                <a:spcPct val="0"/>
              </a:spcAft>
              <a:buClr>
                <a:srgbClr val="000000"/>
              </a:buClr>
              <a:buSzPct val="100000"/>
              <a:buFont typeface="Source Sans Pro" pitchFamily="1" charset="0"/>
              <a:buChar char="–"/>
              <a:defRPr sz="1500" kern="1200">
                <a:solidFill>
                  <a:srgbClr val="000000"/>
                </a:solidFill>
                <a:latin typeface="+mn-lt"/>
                <a:ea typeface="MS PGothic" panose="020B0600070205080204" pitchFamily="34" charset="-128"/>
                <a:cs typeface="+mn-cs"/>
              </a:defRPr>
            </a:lvl5pPr>
            <a:lvl6pPr marL="2514600" lvl="5"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6pPr>
            <a:lvl7pPr marL="2971800" lvl="6"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7pPr>
            <a:lvl8pPr marL="3429000" lvl="7"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8pPr>
            <a:lvl9pPr marL="3886200" lvl="8"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9pPr>
          </a:lstStyle>
          <a:p>
            <a:pPr>
              <a:spcAft>
                <a:spcPts val="0"/>
              </a:spcAft>
            </a:pPr>
            <a:r>
              <a:rPr lang="en" sz="1600" dirty="0" smtClean="0">
                <a:solidFill>
                  <a:srgbClr val="333336"/>
                </a:solidFill>
                <a:latin typeface="Consolas"/>
                <a:ea typeface="Consolas"/>
                <a:cs typeface="Consolas"/>
                <a:sym typeface="Consolas"/>
              </a:rPr>
              <a:t>bool kitkat = true;</a:t>
            </a:r>
          </a:p>
          <a:p>
            <a:pPr>
              <a:spcAft>
                <a:spcPts val="0"/>
              </a:spcAft>
            </a:pPr>
            <a:r>
              <a:rPr lang="en" sz="1600" dirty="0" smtClean="0">
                <a:solidFill>
                  <a:srgbClr val="333336"/>
                </a:solidFill>
                <a:latin typeface="Consolas"/>
                <a:ea typeface="Consolas"/>
                <a:cs typeface="Consolas"/>
                <a:sym typeface="Consolas"/>
              </a:rPr>
              <a:t>int candies = 10;</a:t>
            </a:r>
          </a:p>
          <a:p>
            <a:pPr indent="-171450"/>
            <a:endParaRPr lang="en" sz="1800" dirty="0" smtClean="0"/>
          </a:p>
          <a:p>
            <a:pPr indent="-171450"/>
            <a:r>
              <a:rPr lang="en" sz="1800" dirty="0" smtClean="0"/>
              <a:t>Whenever you declare a variable, you allocate a bucket (or more) of memory for the value of that variable</a:t>
            </a:r>
          </a:p>
          <a:p>
            <a:pPr indent="-171450"/>
            <a:r>
              <a:rPr lang="en" sz="1800" dirty="0" smtClean="0"/>
              <a:t>Each bucket of memory has a unique address</a:t>
            </a:r>
          </a:p>
        </p:txBody>
      </p:sp>
    </p:spTree>
    <p:extLst>
      <p:ext uri="{BB962C8B-B14F-4D97-AF65-F5344CB8AC3E}">
        <p14:creationId xmlns:p14="http://schemas.microsoft.com/office/powerpoint/2010/main" val="3952252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48" name="Shape 548"/>
          <p:cNvSpPr txBox="1">
            <a:spLocks noGrp="1"/>
          </p:cNvSpPr>
          <p:nvPr>
            <p:ph type="body" idx="1"/>
            <p:custDataLst>
              <p:tags r:id="rId2"/>
            </p:custDataLst>
          </p:nvPr>
        </p:nvSpPr>
        <p:spPr>
          <a:xfrm>
            <a:off x="835428" y="3995696"/>
            <a:ext cx="4022775" cy="902875"/>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cout &lt;&lt; </a:t>
            </a:r>
            <a:r>
              <a:rPr lang="en" b="1" dirty="0">
                <a:solidFill>
                  <a:srgbClr val="333336"/>
                </a:solidFill>
                <a:highlight>
                  <a:srgbClr val="FFFF00"/>
                </a:highlight>
                <a:latin typeface="Consolas"/>
                <a:ea typeface="Consolas"/>
                <a:cs typeface="Consolas"/>
                <a:sym typeface="Consolas"/>
              </a:rPr>
              <a:t>&amp;</a:t>
            </a:r>
            <a:r>
              <a:rPr lang="en" dirty="0">
                <a:solidFill>
                  <a:srgbClr val="333336"/>
                </a:solidFill>
                <a:latin typeface="Consolas"/>
                <a:ea typeface="Consolas"/>
                <a:cs typeface="Consolas"/>
                <a:sym typeface="Consolas"/>
              </a:rPr>
              <a:t>candies &lt;&lt; endl;   </a:t>
            </a:r>
            <a:r>
              <a:rPr lang="en" b="1" dirty="0">
                <a:solidFill>
                  <a:srgbClr val="6AA84F"/>
                </a:solidFill>
                <a:latin typeface="Consolas"/>
                <a:ea typeface="Consolas"/>
                <a:cs typeface="Consolas"/>
                <a:sym typeface="Consolas"/>
              </a:rPr>
              <a:t>// 20</a:t>
            </a:r>
          </a:p>
          <a:p>
            <a:pPr>
              <a:spcAft>
                <a:spcPts val="0"/>
              </a:spcAft>
            </a:pPr>
            <a:r>
              <a:rPr lang="en" dirty="0">
                <a:solidFill>
                  <a:srgbClr val="333336"/>
                </a:solidFill>
                <a:latin typeface="Consolas"/>
                <a:ea typeface="Consolas"/>
                <a:cs typeface="Consolas"/>
                <a:sym typeface="Consolas"/>
              </a:rPr>
              <a:t>cout &lt;&lt; </a:t>
            </a:r>
            <a:r>
              <a:rPr lang="en" b="1" dirty="0">
                <a:solidFill>
                  <a:srgbClr val="333336"/>
                </a:solidFill>
                <a:highlight>
                  <a:srgbClr val="FFFF00"/>
                </a:highlight>
                <a:latin typeface="Consolas"/>
                <a:ea typeface="Consolas"/>
                <a:cs typeface="Consolas"/>
                <a:sym typeface="Consolas"/>
              </a:rPr>
              <a:t>&amp;</a:t>
            </a:r>
            <a:r>
              <a:rPr lang="en" dirty="0">
                <a:solidFill>
                  <a:srgbClr val="333336"/>
                </a:solidFill>
                <a:latin typeface="Consolas"/>
                <a:ea typeface="Consolas"/>
                <a:cs typeface="Consolas"/>
                <a:sym typeface="Consolas"/>
              </a:rPr>
              <a:t>kitkat &lt;&lt; endl;    </a:t>
            </a:r>
            <a:r>
              <a:rPr lang="en" b="1" dirty="0">
                <a:solidFill>
                  <a:srgbClr val="6AA84F"/>
                </a:solidFill>
                <a:latin typeface="Consolas"/>
                <a:ea typeface="Consolas"/>
                <a:cs typeface="Consolas"/>
                <a:sym typeface="Consolas"/>
              </a:rPr>
              <a:t>// </a:t>
            </a:r>
            <a:r>
              <a:rPr lang="en" b="1" dirty="0" smtClean="0">
                <a:solidFill>
                  <a:srgbClr val="6AA84F"/>
                </a:solidFill>
                <a:latin typeface="Consolas"/>
                <a:ea typeface="Consolas"/>
                <a:cs typeface="Consolas"/>
                <a:sym typeface="Consolas"/>
              </a:rPr>
              <a:t>4</a:t>
            </a:r>
            <a:endParaRPr lang="en" b="1" dirty="0">
              <a:solidFill>
                <a:srgbClr val="6AA84F"/>
              </a:solidFill>
              <a:latin typeface="Consolas"/>
              <a:ea typeface="Consolas"/>
              <a:cs typeface="Consolas"/>
              <a:sym typeface="Consolas"/>
            </a:endParaRPr>
          </a:p>
          <a:p>
            <a:pPr>
              <a:spcAft>
                <a:spcPts val="0"/>
              </a:spcAft>
            </a:pPr>
            <a:endParaRPr b="1" dirty="0">
              <a:solidFill>
                <a:srgbClr val="6AA84F"/>
              </a:solidFill>
              <a:latin typeface="Consolas"/>
              <a:ea typeface="Consolas"/>
              <a:cs typeface="Consolas"/>
              <a:sym typeface="Consolas"/>
            </a:endParaRPr>
          </a:p>
        </p:txBody>
      </p:sp>
      <p:sp>
        <p:nvSpPr>
          <p:cNvPr id="551" name="Shape 551"/>
          <p:cNvSpPr txBox="1">
            <a:spLocks noGrp="1"/>
          </p:cNvSpPr>
          <p:nvPr>
            <p:ph type="body" idx="1"/>
            <p:custDataLst>
              <p:tags r:id="rId3"/>
            </p:custDataLst>
          </p:nvPr>
        </p:nvSpPr>
        <p:spPr>
          <a:xfrm>
            <a:off x="870013" y="1074806"/>
            <a:ext cx="4471488" cy="2836196"/>
          </a:xfrm>
          <a:prstGeom prst="rect">
            <a:avLst/>
          </a:prstGeom>
        </p:spPr>
        <p:txBody>
          <a:bodyPr vert="horz" lIns="68569" tIns="68569" rIns="68569" bIns="68569" rtlCol="0" anchor="t" anchorCtr="0">
            <a:noAutofit/>
          </a:bodyPr>
          <a:lstStyle/>
          <a:p>
            <a:pPr>
              <a:spcAft>
                <a:spcPts val="0"/>
              </a:spcAft>
            </a:pPr>
            <a:r>
              <a:rPr lang="en" sz="1600" dirty="0">
                <a:solidFill>
                  <a:srgbClr val="333336"/>
                </a:solidFill>
                <a:latin typeface="Consolas"/>
                <a:ea typeface="Consolas"/>
                <a:cs typeface="Consolas"/>
                <a:sym typeface="Consolas"/>
              </a:rPr>
              <a:t>bool kitkat = true;</a:t>
            </a:r>
          </a:p>
          <a:p>
            <a:pPr>
              <a:spcAft>
                <a:spcPts val="0"/>
              </a:spcAft>
            </a:pPr>
            <a:r>
              <a:rPr lang="en" sz="1600" dirty="0">
                <a:solidFill>
                  <a:srgbClr val="333336"/>
                </a:solidFill>
                <a:latin typeface="Consolas"/>
                <a:ea typeface="Consolas"/>
                <a:cs typeface="Consolas"/>
                <a:sym typeface="Consolas"/>
              </a:rPr>
              <a:t>int candies = 10;</a:t>
            </a:r>
          </a:p>
          <a:p>
            <a:pPr indent="-171450"/>
            <a:endParaRPr lang="en" sz="1800" dirty="0" smtClean="0"/>
          </a:p>
          <a:p>
            <a:pPr indent="-171450"/>
            <a:r>
              <a:rPr lang="en" sz="1800" dirty="0" smtClean="0"/>
              <a:t>Whenever </a:t>
            </a:r>
            <a:r>
              <a:rPr lang="en" sz="1800" dirty="0"/>
              <a:t>you declare a variable, you allocate a bucket (or more) of memory for the value of that variable</a:t>
            </a:r>
          </a:p>
          <a:p>
            <a:pPr indent="-171450"/>
            <a:r>
              <a:rPr lang="en" sz="1800" dirty="0"/>
              <a:t>Each bucket of memory has a unique address</a:t>
            </a:r>
          </a:p>
          <a:p>
            <a:pPr indent="-171450"/>
            <a:r>
              <a:rPr lang="en" sz="1800" b="1" dirty="0"/>
              <a:t>You can </a:t>
            </a:r>
            <a:r>
              <a:rPr lang="en" sz="1800" b="1" dirty="0" smtClean="0"/>
              <a:t>ask for any </a:t>
            </a:r>
            <a:r>
              <a:rPr lang="en" sz="1800" b="1" dirty="0"/>
              <a:t>variable's address using the </a:t>
            </a:r>
            <a:r>
              <a:rPr lang="en" sz="1800" b="1" dirty="0">
                <a:latin typeface="Consolas"/>
                <a:ea typeface="Consolas"/>
                <a:cs typeface="Consolas"/>
                <a:sym typeface="Consolas"/>
              </a:rPr>
              <a:t>&amp;</a:t>
            </a:r>
            <a:r>
              <a:rPr lang="en" sz="1800" b="1" dirty="0"/>
              <a:t> operator.</a:t>
            </a:r>
          </a:p>
        </p:txBody>
      </p:sp>
      <p:pic>
        <p:nvPicPr>
          <p:cNvPr id="43" name="Shape 289"/>
          <p:cNvPicPr preferRelativeResize="0"/>
          <p:nvPr>
            <p:custDataLst>
              <p:tags r:id="rId4"/>
            </p:custDataLst>
          </p:nvPr>
        </p:nvPicPr>
        <p:blipFill>
          <a:blip r:embed="rId30">
            <a:alphaModFix/>
          </a:blip>
          <a:stretch>
            <a:fillRect/>
          </a:stretch>
        </p:blipFill>
        <p:spPr>
          <a:xfrm>
            <a:off x="4458731" y="4112668"/>
            <a:ext cx="1217225" cy="825281"/>
          </a:xfrm>
          <a:prstGeom prst="rect">
            <a:avLst/>
          </a:prstGeom>
          <a:noFill/>
          <a:ln>
            <a:noFill/>
          </a:ln>
        </p:spPr>
      </p:pic>
      <p:sp>
        <p:nvSpPr>
          <p:cNvPr id="44" name="Shape 290"/>
          <p:cNvSpPr/>
          <p:nvPr>
            <p:custDataLst>
              <p:tags r:id="rId5"/>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45" name="Shape 292"/>
          <p:cNvSpPr txBox="1"/>
          <p:nvPr>
            <p:custDataLst>
              <p:tags r:id="rId6"/>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46" name="Shape 293"/>
          <p:cNvSpPr/>
          <p:nvPr>
            <p:custDataLst>
              <p:tags r:id="rId7"/>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47" name="Shape 294"/>
          <p:cNvSpPr txBox="1"/>
          <p:nvPr>
            <p:custDataLst>
              <p:tags r:id="rId8"/>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48" name="Shape 295"/>
          <p:cNvSpPr/>
          <p:nvPr>
            <p:custDataLst>
              <p:tags r:id="rId9"/>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49" name="Shape 296"/>
          <p:cNvSpPr txBox="1"/>
          <p:nvPr>
            <p:custDataLst>
              <p:tags r:id="rId10"/>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50" name="Shape 297"/>
          <p:cNvSpPr/>
          <p:nvPr>
            <p:custDataLst>
              <p:tags r:id="rId11"/>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51" name="Shape 298"/>
          <p:cNvSpPr txBox="1"/>
          <p:nvPr>
            <p:custDataLst>
              <p:tags r:id="rId12"/>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52" name="Shape 299"/>
          <p:cNvSpPr/>
          <p:nvPr>
            <p:custDataLst>
              <p:tags r:id="rId13"/>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a:solidFill>
                  <a:srgbClr val="EFEFEF"/>
                </a:solidFill>
                <a:latin typeface="Consolas"/>
                <a:ea typeface="Consolas"/>
                <a:cs typeface="Consolas"/>
                <a:sym typeface="Consolas"/>
              </a:rPr>
              <a:t>5552</a:t>
            </a:r>
          </a:p>
        </p:txBody>
      </p:sp>
      <p:sp>
        <p:nvSpPr>
          <p:cNvPr id="53" name="Shape 300"/>
          <p:cNvSpPr txBox="1"/>
          <p:nvPr>
            <p:custDataLst>
              <p:tags r:id="rId14"/>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54" name="Shape 301"/>
          <p:cNvSpPr/>
          <p:nvPr>
            <p:custDataLst>
              <p:tags r:id="rId15"/>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smtClean="0">
                <a:solidFill>
                  <a:srgbClr val="EFEFEF"/>
                </a:solidFill>
                <a:latin typeface="Consolas"/>
                <a:ea typeface="Consolas"/>
                <a:cs typeface="Consolas"/>
                <a:sym typeface="Consolas"/>
              </a:rPr>
              <a:t>1952</a:t>
            </a:r>
            <a:endParaRPr lang="en" sz="1350" dirty="0">
              <a:solidFill>
                <a:srgbClr val="EFEFEF"/>
              </a:solidFill>
              <a:latin typeface="Consolas"/>
              <a:ea typeface="Consolas"/>
              <a:cs typeface="Consolas"/>
              <a:sym typeface="Consolas"/>
            </a:endParaRPr>
          </a:p>
        </p:txBody>
      </p:sp>
      <p:sp>
        <p:nvSpPr>
          <p:cNvPr id="55" name="Shape 302"/>
          <p:cNvSpPr txBox="1"/>
          <p:nvPr>
            <p:custDataLst>
              <p:tags r:id="rId16"/>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56" name="Shape 303"/>
          <p:cNvSpPr/>
          <p:nvPr>
            <p:custDataLst>
              <p:tags r:id="rId17"/>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42552</a:t>
            </a:r>
          </a:p>
        </p:txBody>
      </p:sp>
      <p:sp>
        <p:nvSpPr>
          <p:cNvPr id="57" name="Shape 304"/>
          <p:cNvSpPr txBox="1"/>
          <p:nvPr>
            <p:custDataLst>
              <p:tags r:id="rId18"/>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58" name="Shape 305"/>
          <p:cNvSpPr/>
          <p:nvPr>
            <p:custDataLst>
              <p:tags r:id="rId19"/>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683</a:t>
            </a:r>
          </a:p>
        </p:txBody>
      </p:sp>
      <p:sp>
        <p:nvSpPr>
          <p:cNvPr id="59" name="Shape 306"/>
          <p:cNvSpPr txBox="1"/>
          <p:nvPr>
            <p:custDataLst>
              <p:tags r:id="rId20"/>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60" name="Shape 307"/>
          <p:cNvSpPr/>
          <p:nvPr>
            <p:custDataLst>
              <p:tags r:id="rId21"/>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61" name="Shape 308"/>
          <p:cNvSpPr txBox="1"/>
          <p:nvPr>
            <p:custDataLst>
              <p:tags r:id="rId22"/>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62" name="Shape 309"/>
          <p:cNvSpPr/>
          <p:nvPr>
            <p:custDataLst>
              <p:tags r:id="rId23"/>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23532</a:t>
            </a:r>
          </a:p>
        </p:txBody>
      </p:sp>
      <p:sp>
        <p:nvSpPr>
          <p:cNvPr id="63" name="Shape 310"/>
          <p:cNvSpPr txBox="1"/>
          <p:nvPr>
            <p:custDataLst>
              <p:tags r:id="rId24"/>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64" name="Shape 311"/>
          <p:cNvSpPr/>
          <p:nvPr>
            <p:custDataLst>
              <p:tags r:id="rId25"/>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93042</a:t>
            </a:r>
          </a:p>
        </p:txBody>
      </p:sp>
      <p:sp>
        <p:nvSpPr>
          <p:cNvPr id="65" name="Shape 312"/>
          <p:cNvSpPr txBox="1"/>
          <p:nvPr>
            <p:custDataLst>
              <p:tags r:id="rId26"/>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66" name="Shape 314"/>
          <p:cNvSpPr/>
          <p:nvPr>
            <p:custDataLst>
              <p:tags r:id="rId27"/>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p:sp>
        <p:nvSpPr>
          <p:cNvPr id="31" name="Rectangle 30"/>
          <p:cNvSpPr/>
          <p:nvPr/>
        </p:nvSpPr>
        <p:spPr>
          <a:xfrm>
            <a:off x="6410439" y="3893955"/>
            <a:ext cx="582211"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true</a:t>
            </a:r>
            <a:endParaRPr lang="en-US" dirty="0"/>
          </a:p>
        </p:txBody>
      </p:sp>
      <p:sp>
        <p:nvSpPr>
          <p:cNvPr id="32" name="Rectangle 31"/>
          <p:cNvSpPr/>
          <p:nvPr/>
        </p:nvSpPr>
        <p:spPr>
          <a:xfrm>
            <a:off x="6486423" y="2517951"/>
            <a:ext cx="383438"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10</a:t>
            </a:r>
            <a:endParaRPr lang="en-US" sz="1400" dirty="0"/>
          </a:p>
        </p:txBody>
      </p:sp>
    </p:spTree>
    <p:extLst>
      <p:ext uri="{BB962C8B-B14F-4D97-AF65-F5344CB8AC3E}">
        <p14:creationId xmlns:p14="http://schemas.microsoft.com/office/powerpoint/2010/main" val="2858093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48" name="Shape 548"/>
          <p:cNvSpPr txBox="1">
            <a:spLocks noGrp="1"/>
          </p:cNvSpPr>
          <p:nvPr>
            <p:ph type="body" idx="1"/>
            <p:custDataLst>
              <p:tags r:id="rId2"/>
            </p:custDataLst>
          </p:nvPr>
        </p:nvSpPr>
        <p:spPr>
          <a:xfrm>
            <a:off x="973428" y="3016319"/>
            <a:ext cx="4022775" cy="1132435"/>
          </a:xfrm>
          <a:prstGeom prst="rect">
            <a:avLst/>
          </a:prstGeom>
        </p:spPr>
        <p:txBody>
          <a:bodyPr vert="horz" lIns="68569" tIns="68569" rIns="68569" bIns="68569" rtlCol="0" anchor="t" anchorCtr="0">
            <a:noAutofit/>
          </a:bodyPr>
          <a:lstStyle/>
          <a:p>
            <a:pPr>
              <a:spcAft>
                <a:spcPts val="0"/>
              </a:spcAft>
            </a:pPr>
            <a:r>
              <a:rPr lang="en" dirty="0" smtClean="0">
                <a:solidFill>
                  <a:srgbClr val="333336"/>
                </a:solidFill>
                <a:latin typeface="Consolas"/>
                <a:ea typeface="Consolas"/>
                <a:cs typeface="Consolas"/>
                <a:sym typeface="Consolas"/>
              </a:rPr>
              <a:t>int* ptrC = </a:t>
            </a:r>
            <a:r>
              <a:rPr lang="en" b="1" dirty="0" smtClean="0">
                <a:solidFill>
                  <a:srgbClr val="333336"/>
                </a:solidFill>
                <a:highlight>
                  <a:srgbClr val="FFFF00"/>
                </a:highlight>
                <a:latin typeface="Consolas"/>
                <a:ea typeface="Consolas"/>
                <a:cs typeface="Consolas"/>
                <a:sym typeface="Consolas"/>
              </a:rPr>
              <a:t>&amp;</a:t>
            </a:r>
            <a:r>
              <a:rPr lang="en" dirty="0" smtClean="0">
                <a:solidFill>
                  <a:srgbClr val="333336"/>
                </a:solidFill>
                <a:latin typeface="Consolas"/>
                <a:ea typeface="Consolas"/>
                <a:cs typeface="Consolas"/>
                <a:sym typeface="Consolas"/>
              </a:rPr>
              <a:t>candies;    </a:t>
            </a:r>
            <a:r>
              <a:rPr lang="en" b="1" dirty="0" smtClean="0">
                <a:solidFill>
                  <a:srgbClr val="6AA84F"/>
                </a:solidFill>
                <a:latin typeface="Consolas"/>
                <a:ea typeface="Consolas"/>
                <a:cs typeface="Consolas"/>
                <a:sym typeface="Consolas"/>
              </a:rPr>
              <a:t>// </a:t>
            </a:r>
            <a:r>
              <a:rPr lang="en" b="1" dirty="0">
                <a:solidFill>
                  <a:srgbClr val="6AA84F"/>
                </a:solidFill>
                <a:latin typeface="Consolas"/>
                <a:ea typeface="Consolas"/>
                <a:cs typeface="Consolas"/>
                <a:sym typeface="Consolas"/>
              </a:rPr>
              <a:t>20</a:t>
            </a:r>
          </a:p>
          <a:p>
            <a:pPr>
              <a:spcAft>
                <a:spcPts val="0"/>
              </a:spcAft>
            </a:pPr>
            <a:r>
              <a:rPr lang="en" dirty="0" smtClean="0">
                <a:solidFill>
                  <a:srgbClr val="333336"/>
                </a:solidFill>
                <a:latin typeface="Consolas"/>
                <a:ea typeface="Consolas"/>
                <a:cs typeface="Consolas"/>
                <a:sym typeface="Consolas"/>
              </a:rPr>
              <a:t>bool* ptrB = </a:t>
            </a:r>
            <a:r>
              <a:rPr lang="en" b="1" dirty="0">
                <a:solidFill>
                  <a:srgbClr val="333336"/>
                </a:solidFill>
                <a:highlight>
                  <a:srgbClr val="FFFF00"/>
                </a:highlight>
                <a:latin typeface="Consolas"/>
                <a:ea typeface="Consolas"/>
                <a:cs typeface="Consolas"/>
                <a:sym typeface="Consolas"/>
              </a:rPr>
              <a:t>&amp;</a:t>
            </a:r>
            <a:r>
              <a:rPr lang="en" dirty="0" smtClean="0">
                <a:solidFill>
                  <a:srgbClr val="333336"/>
                </a:solidFill>
                <a:latin typeface="Consolas"/>
                <a:ea typeface="Consolas"/>
                <a:cs typeface="Consolas"/>
                <a:sym typeface="Consolas"/>
              </a:rPr>
              <a:t>kitkat;    </a:t>
            </a:r>
            <a:r>
              <a:rPr lang="en" b="1" dirty="0">
                <a:solidFill>
                  <a:srgbClr val="6AA84F"/>
                </a:solidFill>
                <a:latin typeface="Consolas"/>
                <a:ea typeface="Consolas"/>
                <a:cs typeface="Consolas"/>
                <a:sym typeface="Consolas"/>
              </a:rPr>
              <a:t>// </a:t>
            </a:r>
            <a:r>
              <a:rPr lang="en" b="1" dirty="0" smtClean="0">
                <a:solidFill>
                  <a:srgbClr val="6AA84F"/>
                </a:solidFill>
                <a:latin typeface="Consolas"/>
                <a:ea typeface="Consolas"/>
                <a:cs typeface="Consolas"/>
                <a:sym typeface="Consolas"/>
              </a:rPr>
              <a:t>4</a:t>
            </a:r>
            <a:endParaRPr lang="en" b="1" dirty="0">
              <a:solidFill>
                <a:srgbClr val="6AA84F"/>
              </a:solidFill>
              <a:latin typeface="Consolas"/>
              <a:ea typeface="Consolas"/>
              <a:cs typeface="Consolas"/>
              <a:sym typeface="Consolas"/>
            </a:endParaRPr>
          </a:p>
          <a:p>
            <a:pPr>
              <a:spcAft>
                <a:spcPts val="0"/>
              </a:spcAft>
            </a:pPr>
            <a:endParaRPr b="1" dirty="0">
              <a:solidFill>
                <a:srgbClr val="6AA84F"/>
              </a:solidFill>
              <a:latin typeface="Consolas"/>
              <a:ea typeface="Consolas"/>
              <a:cs typeface="Consolas"/>
              <a:sym typeface="Consolas"/>
            </a:endParaRPr>
          </a:p>
        </p:txBody>
      </p:sp>
      <p:sp>
        <p:nvSpPr>
          <p:cNvPr id="551" name="Shape 551"/>
          <p:cNvSpPr txBox="1">
            <a:spLocks noGrp="1"/>
          </p:cNvSpPr>
          <p:nvPr>
            <p:ph type="body" idx="1"/>
            <p:custDataLst>
              <p:tags r:id="rId3"/>
            </p:custDataLst>
          </p:nvPr>
        </p:nvSpPr>
        <p:spPr>
          <a:xfrm>
            <a:off x="858021" y="1082011"/>
            <a:ext cx="4520316" cy="1991601"/>
          </a:xfrm>
          <a:prstGeom prst="rect">
            <a:avLst/>
          </a:prstGeom>
        </p:spPr>
        <p:txBody>
          <a:bodyPr vert="horz" lIns="68569" tIns="68569" rIns="68569" bIns="68569" rtlCol="0" anchor="t" anchorCtr="0">
            <a:noAutofit/>
          </a:bodyPr>
          <a:lstStyle/>
          <a:p>
            <a:pPr>
              <a:spcAft>
                <a:spcPts val="0"/>
              </a:spcAft>
            </a:pPr>
            <a:r>
              <a:rPr lang="en" sz="1600" dirty="0">
                <a:solidFill>
                  <a:srgbClr val="333336"/>
                </a:solidFill>
                <a:latin typeface="Consolas"/>
                <a:ea typeface="Consolas"/>
                <a:cs typeface="Consolas"/>
                <a:sym typeface="Consolas"/>
              </a:rPr>
              <a:t>bool kitkat = true;</a:t>
            </a:r>
          </a:p>
          <a:p>
            <a:pPr>
              <a:spcAft>
                <a:spcPts val="0"/>
              </a:spcAft>
            </a:pPr>
            <a:r>
              <a:rPr lang="en" sz="1600" dirty="0">
                <a:solidFill>
                  <a:srgbClr val="333336"/>
                </a:solidFill>
                <a:latin typeface="Consolas"/>
                <a:ea typeface="Consolas"/>
                <a:cs typeface="Consolas"/>
                <a:sym typeface="Consolas"/>
              </a:rPr>
              <a:t>int candies = 10;</a:t>
            </a:r>
          </a:p>
          <a:p>
            <a:pPr indent="-171450">
              <a:buClr>
                <a:schemeClr val="dk1"/>
              </a:buClr>
            </a:pPr>
            <a:endParaRPr lang="en" sz="1800" dirty="0" smtClean="0">
              <a:solidFill>
                <a:schemeClr val="dk1"/>
              </a:solidFill>
            </a:endParaRPr>
          </a:p>
          <a:p>
            <a:pPr indent="-171450">
              <a:buClr>
                <a:schemeClr val="dk1"/>
              </a:buClr>
            </a:pPr>
            <a:r>
              <a:rPr lang="en" sz="1800" dirty="0" smtClean="0">
                <a:solidFill>
                  <a:schemeClr val="dk1"/>
                </a:solidFill>
              </a:rPr>
              <a:t>You </a:t>
            </a:r>
            <a:r>
              <a:rPr lang="en" sz="1800" dirty="0">
                <a:solidFill>
                  <a:schemeClr val="dk1"/>
                </a:solidFill>
              </a:rPr>
              <a:t>can </a:t>
            </a:r>
            <a:r>
              <a:rPr lang="en" sz="1800" b="1" dirty="0">
                <a:solidFill>
                  <a:schemeClr val="dk1"/>
                </a:solidFill>
              </a:rPr>
              <a:t>store memory addresses </a:t>
            </a:r>
            <a:r>
              <a:rPr lang="en" sz="1800" dirty="0">
                <a:solidFill>
                  <a:schemeClr val="dk1"/>
                </a:solidFill>
              </a:rPr>
              <a:t>in a special </a:t>
            </a:r>
            <a:r>
              <a:rPr lang="en" sz="1800" u="sng" dirty="0">
                <a:solidFill>
                  <a:schemeClr val="dk1"/>
                </a:solidFill>
              </a:rPr>
              <a:t>type</a:t>
            </a:r>
            <a:r>
              <a:rPr lang="en" sz="1800" dirty="0">
                <a:solidFill>
                  <a:schemeClr val="dk1"/>
                </a:solidFill>
              </a:rPr>
              <a:t> of variable called a </a:t>
            </a:r>
            <a:r>
              <a:rPr lang="en" sz="1800" b="1" dirty="0">
                <a:solidFill>
                  <a:schemeClr val="dk1"/>
                </a:solidFill>
              </a:rPr>
              <a:t>pointer</a:t>
            </a:r>
            <a:r>
              <a:rPr lang="en" sz="1800" dirty="0">
                <a:solidFill>
                  <a:schemeClr val="dk1"/>
                </a:solidFill>
              </a:rPr>
              <a:t>.</a:t>
            </a:r>
          </a:p>
          <a:p>
            <a:pPr marL="685800" lvl="1" indent="-247650">
              <a:buClr>
                <a:schemeClr val="dk1"/>
              </a:buClr>
            </a:pPr>
            <a:r>
              <a:rPr lang="en" sz="1600" dirty="0">
                <a:solidFill>
                  <a:schemeClr val="dk1"/>
                </a:solidFill>
              </a:rPr>
              <a:t>i.e. A pointer is a variable that holds a memory address</a:t>
            </a:r>
            <a:r>
              <a:rPr lang="en" sz="1600" dirty="0" smtClean="0">
                <a:solidFill>
                  <a:schemeClr val="dk1"/>
                </a:solidFill>
              </a:rPr>
              <a:t>.</a:t>
            </a:r>
            <a:endParaRPr lang="en" sz="1600" dirty="0">
              <a:solidFill>
                <a:schemeClr val="dk1"/>
              </a:solidFill>
            </a:endParaRPr>
          </a:p>
        </p:txBody>
      </p:sp>
      <p:pic>
        <p:nvPicPr>
          <p:cNvPr id="43" name="Shape 289"/>
          <p:cNvPicPr preferRelativeResize="0"/>
          <p:nvPr>
            <p:custDataLst>
              <p:tags r:id="rId4"/>
            </p:custDataLst>
          </p:nvPr>
        </p:nvPicPr>
        <p:blipFill>
          <a:blip r:embed="rId30">
            <a:alphaModFix/>
          </a:blip>
          <a:stretch>
            <a:fillRect/>
          </a:stretch>
        </p:blipFill>
        <p:spPr>
          <a:xfrm>
            <a:off x="4458731" y="4112668"/>
            <a:ext cx="1217225" cy="825281"/>
          </a:xfrm>
          <a:prstGeom prst="rect">
            <a:avLst/>
          </a:prstGeom>
          <a:noFill/>
          <a:ln>
            <a:noFill/>
          </a:ln>
        </p:spPr>
      </p:pic>
      <p:sp>
        <p:nvSpPr>
          <p:cNvPr id="44" name="Shape 290"/>
          <p:cNvSpPr/>
          <p:nvPr>
            <p:custDataLst>
              <p:tags r:id="rId5"/>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45" name="Shape 292"/>
          <p:cNvSpPr txBox="1"/>
          <p:nvPr>
            <p:custDataLst>
              <p:tags r:id="rId6"/>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46" name="Shape 293"/>
          <p:cNvSpPr/>
          <p:nvPr>
            <p:custDataLst>
              <p:tags r:id="rId7"/>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47" name="Shape 294"/>
          <p:cNvSpPr txBox="1"/>
          <p:nvPr>
            <p:custDataLst>
              <p:tags r:id="rId8"/>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48" name="Shape 295"/>
          <p:cNvSpPr/>
          <p:nvPr>
            <p:custDataLst>
              <p:tags r:id="rId9"/>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49" name="Shape 296"/>
          <p:cNvSpPr txBox="1"/>
          <p:nvPr>
            <p:custDataLst>
              <p:tags r:id="rId10"/>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50" name="Shape 297"/>
          <p:cNvSpPr/>
          <p:nvPr>
            <p:custDataLst>
              <p:tags r:id="rId11"/>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51" name="Shape 298"/>
          <p:cNvSpPr txBox="1"/>
          <p:nvPr>
            <p:custDataLst>
              <p:tags r:id="rId12"/>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52" name="Shape 299"/>
          <p:cNvSpPr/>
          <p:nvPr>
            <p:custDataLst>
              <p:tags r:id="rId13"/>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5552</a:t>
            </a:r>
          </a:p>
        </p:txBody>
      </p:sp>
      <p:sp>
        <p:nvSpPr>
          <p:cNvPr id="53" name="Shape 300"/>
          <p:cNvSpPr txBox="1"/>
          <p:nvPr>
            <p:custDataLst>
              <p:tags r:id="rId14"/>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54" name="Shape 301"/>
          <p:cNvSpPr/>
          <p:nvPr>
            <p:custDataLst>
              <p:tags r:id="rId15"/>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1952</a:t>
            </a:r>
          </a:p>
        </p:txBody>
      </p:sp>
      <p:sp>
        <p:nvSpPr>
          <p:cNvPr id="55" name="Shape 302"/>
          <p:cNvSpPr txBox="1"/>
          <p:nvPr>
            <p:custDataLst>
              <p:tags r:id="rId16"/>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56" name="Shape 303"/>
          <p:cNvSpPr/>
          <p:nvPr>
            <p:custDataLst>
              <p:tags r:id="rId17"/>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a:solidFill>
                  <a:srgbClr val="EFEFEF"/>
                </a:solidFill>
                <a:latin typeface="Consolas"/>
                <a:ea typeface="Consolas"/>
                <a:cs typeface="Consolas"/>
                <a:sym typeface="Consolas"/>
              </a:rPr>
              <a:t>42552</a:t>
            </a:r>
          </a:p>
        </p:txBody>
      </p:sp>
      <p:sp>
        <p:nvSpPr>
          <p:cNvPr id="57" name="Shape 304"/>
          <p:cNvSpPr txBox="1"/>
          <p:nvPr>
            <p:custDataLst>
              <p:tags r:id="rId18"/>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58" name="Shape 305"/>
          <p:cNvSpPr/>
          <p:nvPr>
            <p:custDataLst>
              <p:tags r:id="rId19"/>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smtClean="0">
                <a:solidFill>
                  <a:srgbClr val="EFEFEF"/>
                </a:solidFill>
                <a:latin typeface="Consolas"/>
                <a:ea typeface="Consolas"/>
                <a:cs typeface="Consolas"/>
                <a:sym typeface="Consolas"/>
              </a:rPr>
              <a:t>6</a:t>
            </a:r>
            <a:r>
              <a:rPr lang="en" sz="1350" dirty="0">
                <a:solidFill>
                  <a:srgbClr val="00B050"/>
                </a:solidFill>
                <a:latin typeface="Consolas"/>
                <a:ea typeface="Consolas"/>
                <a:cs typeface="Consolas"/>
                <a:sym typeface="Consolas"/>
              </a:rPr>
              <a:t> 4</a:t>
            </a:r>
            <a:r>
              <a:rPr lang="en" sz="1350" dirty="0" smtClean="0">
                <a:solidFill>
                  <a:srgbClr val="EFEFEF"/>
                </a:solidFill>
                <a:latin typeface="Consolas"/>
                <a:ea typeface="Consolas"/>
                <a:cs typeface="Consolas"/>
                <a:sym typeface="Consolas"/>
              </a:rPr>
              <a:t>83</a:t>
            </a:r>
            <a:endParaRPr lang="en" sz="1350" dirty="0">
              <a:solidFill>
                <a:srgbClr val="EFEFEF"/>
              </a:solidFill>
              <a:latin typeface="Consolas"/>
              <a:ea typeface="Consolas"/>
              <a:cs typeface="Consolas"/>
              <a:sym typeface="Consolas"/>
            </a:endParaRPr>
          </a:p>
        </p:txBody>
      </p:sp>
      <p:sp>
        <p:nvSpPr>
          <p:cNvPr id="59" name="Shape 306"/>
          <p:cNvSpPr txBox="1"/>
          <p:nvPr>
            <p:custDataLst>
              <p:tags r:id="rId20"/>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60" name="Shape 307"/>
          <p:cNvSpPr/>
          <p:nvPr>
            <p:custDataLst>
              <p:tags r:id="rId21"/>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61" name="Shape 308"/>
          <p:cNvSpPr txBox="1"/>
          <p:nvPr>
            <p:custDataLst>
              <p:tags r:id="rId22"/>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62" name="Shape 309"/>
          <p:cNvSpPr/>
          <p:nvPr>
            <p:custDataLst>
              <p:tags r:id="rId23"/>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23532</a:t>
            </a:r>
          </a:p>
        </p:txBody>
      </p:sp>
      <p:sp>
        <p:nvSpPr>
          <p:cNvPr id="63" name="Shape 310"/>
          <p:cNvSpPr txBox="1"/>
          <p:nvPr>
            <p:custDataLst>
              <p:tags r:id="rId24"/>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64" name="Shape 311"/>
          <p:cNvSpPr/>
          <p:nvPr>
            <p:custDataLst>
              <p:tags r:id="rId25"/>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dirty="0" smtClean="0">
                <a:solidFill>
                  <a:srgbClr val="00B050"/>
                </a:solidFill>
                <a:latin typeface="Consolas"/>
                <a:ea typeface="Consolas"/>
                <a:cs typeface="Consolas"/>
                <a:sym typeface="Consolas"/>
              </a:rPr>
              <a:t>20</a:t>
            </a:r>
            <a:endParaRPr lang="en" sz="1350" dirty="0">
              <a:solidFill>
                <a:srgbClr val="00B050"/>
              </a:solidFill>
              <a:latin typeface="Consolas"/>
              <a:ea typeface="Consolas"/>
              <a:cs typeface="Consolas"/>
              <a:sym typeface="Consolas"/>
            </a:endParaRPr>
          </a:p>
        </p:txBody>
      </p:sp>
      <p:sp>
        <p:nvSpPr>
          <p:cNvPr id="65" name="Shape 312"/>
          <p:cNvSpPr txBox="1"/>
          <p:nvPr>
            <p:custDataLst>
              <p:tags r:id="rId26"/>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66" name="Shape 314"/>
          <p:cNvSpPr/>
          <p:nvPr>
            <p:custDataLst>
              <p:tags r:id="rId27"/>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p:sp>
        <p:nvSpPr>
          <p:cNvPr id="29" name="Rectangle 28"/>
          <p:cNvSpPr/>
          <p:nvPr/>
        </p:nvSpPr>
        <p:spPr>
          <a:xfrm>
            <a:off x="6410439" y="3900220"/>
            <a:ext cx="582211"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true</a:t>
            </a:r>
            <a:endParaRPr lang="en-US" dirty="0"/>
          </a:p>
        </p:txBody>
      </p:sp>
      <p:sp>
        <p:nvSpPr>
          <p:cNvPr id="30" name="Rectangle 29"/>
          <p:cNvSpPr/>
          <p:nvPr/>
        </p:nvSpPr>
        <p:spPr>
          <a:xfrm>
            <a:off x="6486423" y="2517951"/>
            <a:ext cx="383438"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10</a:t>
            </a:r>
            <a:endParaRPr lang="en-US" sz="1400" dirty="0"/>
          </a:p>
        </p:txBody>
      </p:sp>
      <p:sp>
        <p:nvSpPr>
          <p:cNvPr id="2" name="Rectangular Callout 1"/>
          <p:cNvSpPr/>
          <p:nvPr/>
        </p:nvSpPr>
        <p:spPr>
          <a:xfrm>
            <a:off x="4240113" y="359069"/>
            <a:ext cx="4191640" cy="1349712"/>
          </a:xfrm>
          <a:prstGeom prst="wedgeRectCallout">
            <a:avLst>
              <a:gd name="adj1" fmla="val -33390"/>
              <a:gd name="adj2" fmla="val 70470"/>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chemeClr val="bg1"/>
                </a:solidFill>
                <a:cs typeface="Consolas" panose="020B0609020204030204" pitchFamily="49" charset="0"/>
              </a:rPr>
              <a:t>This explains what happens when we use </a:t>
            </a:r>
            <a:r>
              <a:rPr lang="en-US" sz="1400" dirty="0" smtClean="0">
                <a:solidFill>
                  <a:schemeClr val="bg1"/>
                </a:solidFill>
                <a:latin typeface="Consolas" panose="020B0609020204030204" pitchFamily="49" charset="0"/>
                <a:cs typeface="Consolas" panose="020B0609020204030204" pitchFamily="49" charset="0"/>
              </a:rPr>
              <a:t>new</a:t>
            </a:r>
            <a:r>
              <a:rPr lang="en-US" sz="1600" dirty="0" smtClean="0">
                <a:solidFill>
                  <a:schemeClr val="bg1"/>
                </a:solidFill>
                <a:cs typeface="Consolas" panose="020B0609020204030204" pitchFamily="49" charset="0"/>
              </a:rPr>
              <a:t>! We get back the memory address of the place in the heap to use, so we store it in a </a:t>
            </a:r>
            <a:r>
              <a:rPr lang="en-US" sz="1600" u="sng" dirty="0" smtClean="0">
                <a:solidFill>
                  <a:schemeClr val="bg1"/>
                </a:solidFill>
                <a:cs typeface="Consolas" panose="020B0609020204030204" pitchFamily="49" charset="0"/>
              </a:rPr>
              <a:t>pointer</a:t>
            </a:r>
            <a:r>
              <a:rPr lang="en-US" sz="1600" dirty="0" smtClean="0">
                <a:solidFill>
                  <a:schemeClr val="bg1"/>
                </a:solidFill>
                <a:cs typeface="Consolas" panose="020B0609020204030204" pitchFamily="49" charset="0"/>
              </a:rPr>
              <a:t>.</a:t>
            </a:r>
          </a:p>
          <a:p>
            <a:endParaRPr lang="en-US" sz="1600" dirty="0" smtClean="0">
              <a:solidFill>
                <a:schemeClr val="bg1"/>
              </a:solidFill>
              <a:cs typeface="Consolas" panose="020B0609020204030204" pitchFamily="49" charset="0"/>
            </a:endParaRPr>
          </a:p>
          <a:p>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int</a:t>
            </a:r>
            <a:r>
              <a:rPr lang="en-US" sz="1600" dirty="0">
                <a:solidFill>
                  <a:schemeClr val="bg1"/>
                </a:solidFill>
                <a:latin typeface="Consolas" panose="020B0609020204030204" pitchFamily="49" charset="0"/>
                <a:cs typeface="Consolas" panose="020B0609020204030204" pitchFamily="49" charset="0"/>
              </a:rPr>
              <a:t>* </a:t>
            </a:r>
            <a:r>
              <a:rPr lang="en-US" sz="1600" dirty="0" err="1">
                <a:solidFill>
                  <a:schemeClr val="bg1"/>
                </a:solidFill>
                <a:latin typeface="Consolas" panose="020B0609020204030204" pitchFamily="49" charset="0"/>
                <a:cs typeface="Consolas" panose="020B0609020204030204" pitchFamily="49" charset="0"/>
              </a:rPr>
              <a:t>heapArr</a:t>
            </a:r>
            <a:r>
              <a:rPr lang="en-US" sz="1600" dirty="0">
                <a:solidFill>
                  <a:schemeClr val="bg1"/>
                </a:solidFill>
                <a:latin typeface="Consolas" panose="020B0609020204030204" pitchFamily="49" charset="0"/>
                <a:cs typeface="Consolas" panose="020B0609020204030204" pitchFamily="49" charset="0"/>
              </a:rPr>
              <a:t> = new </a:t>
            </a:r>
            <a:r>
              <a:rPr lang="en-US" sz="1600" dirty="0" err="1">
                <a:solidFill>
                  <a:schemeClr val="bg1"/>
                </a:solidFill>
                <a:latin typeface="Consolas" panose="020B0609020204030204" pitchFamily="49" charset="0"/>
                <a:cs typeface="Consolas" panose="020B0609020204030204" pitchFamily="49" charset="0"/>
              </a:rPr>
              <a:t>int</a:t>
            </a:r>
            <a:r>
              <a:rPr lang="en-US" sz="1600" dirty="0">
                <a:solidFill>
                  <a:schemeClr val="bg1"/>
                </a:solidFill>
                <a:latin typeface="Consolas" panose="020B0609020204030204" pitchFamily="49" charset="0"/>
                <a:cs typeface="Consolas" panose="020B0609020204030204" pitchFamily="49" charset="0"/>
              </a:rPr>
              <a:t>[3</a:t>
            </a:r>
            <a:r>
              <a:rPr lang="en-US" sz="1600" dirty="0" smtClean="0">
                <a:solidFill>
                  <a:schemeClr val="bg1"/>
                </a:solidFill>
                <a:latin typeface="Consolas" panose="020B0609020204030204" pitchFamily="49" charset="0"/>
                <a:cs typeface="Consolas" panose="020B0609020204030204" pitchFamily="49" charset="0"/>
              </a:rPr>
              <a:t>];</a:t>
            </a:r>
            <a:endParaRPr lang="en-US" sz="1600"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95650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51" name="Shape 551"/>
          <p:cNvSpPr txBox="1">
            <a:spLocks noGrp="1"/>
          </p:cNvSpPr>
          <p:nvPr>
            <p:ph type="body" idx="1"/>
            <p:custDataLst>
              <p:tags r:id="rId2"/>
            </p:custDataLst>
          </p:nvPr>
        </p:nvSpPr>
        <p:spPr>
          <a:xfrm>
            <a:off x="821185" y="1017655"/>
            <a:ext cx="4520316" cy="3208571"/>
          </a:xfrm>
          <a:prstGeom prst="rect">
            <a:avLst/>
          </a:prstGeom>
        </p:spPr>
        <p:txBody>
          <a:bodyPr vert="horz" lIns="68569" tIns="68569" rIns="68569" bIns="68569" rtlCol="0" anchor="t" anchorCtr="0">
            <a:noAutofit/>
          </a:bodyPr>
          <a:lstStyle/>
          <a:p>
            <a:pPr indent="-171450">
              <a:buClr>
                <a:schemeClr val="dk1"/>
              </a:buClr>
            </a:pPr>
            <a:r>
              <a:rPr lang="en" sz="1800" dirty="0" smtClean="0">
                <a:solidFill>
                  <a:schemeClr val="dk1"/>
                </a:solidFill>
              </a:rPr>
              <a:t>In our example here, the memory addresses of our local variables are very small numbers. </a:t>
            </a:r>
          </a:p>
          <a:p>
            <a:pPr indent="-171450">
              <a:buClr>
                <a:schemeClr val="dk1"/>
              </a:buClr>
            </a:pPr>
            <a:r>
              <a:rPr lang="en" sz="1800" dirty="0" smtClean="0">
                <a:solidFill>
                  <a:schemeClr val="dk1"/>
                </a:solidFill>
              </a:rPr>
              <a:t>Remember that in a real situation, the stack part of memory is waaaaaay up at the end of memory, so the addresses will be quite large!</a:t>
            </a:r>
          </a:p>
          <a:p>
            <a:pPr indent="-171450">
              <a:buClr>
                <a:schemeClr val="dk1"/>
              </a:buClr>
            </a:pPr>
            <a:r>
              <a:rPr lang="en" sz="1800" dirty="0" smtClean="0">
                <a:solidFill>
                  <a:schemeClr val="dk1"/>
                </a:solidFill>
              </a:rPr>
              <a:t>We typically </a:t>
            </a:r>
            <a:r>
              <a:rPr lang="en" sz="1800" b="1" dirty="0" smtClean="0">
                <a:solidFill>
                  <a:schemeClr val="dk1"/>
                </a:solidFill>
              </a:rPr>
              <a:t>write them in hexadecimal (base 16) </a:t>
            </a:r>
            <a:r>
              <a:rPr lang="en" sz="1800" dirty="0" smtClean="0">
                <a:solidFill>
                  <a:schemeClr val="dk1"/>
                </a:solidFill>
              </a:rPr>
              <a:t>instead of deciaml (base 10).</a:t>
            </a:r>
          </a:p>
          <a:p>
            <a:pPr indent="-171450">
              <a:buClr>
                <a:schemeClr val="dk1"/>
              </a:buClr>
            </a:pPr>
            <a:r>
              <a:rPr lang="en" sz="1800" dirty="0" smtClean="0">
                <a:solidFill>
                  <a:schemeClr val="dk1"/>
                </a:solidFill>
              </a:rPr>
              <a:t>Example:</a:t>
            </a:r>
          </a:p>
          <a:p>
            <a:pPr indent="-171450">
              <a:buClr>
                <a:schemeClr val="dk1"/>
              </a:buClr>
            </a:pPr>
            <a:endParaRPr lang="en-US" sz="1100" b="1" dirty="0" smtClean="0">
              <a:latin typeface="Courier"/>
              <a:ea typeface="Courier"/>
              <a:cs typeface="Courier"/>
              <a:sym typeface="Courier"/>
            </a:endParaRPr>
          </a:p>
          <a:p>
            <a:pPr indent="-171450">
              <a:buClr>
                <a:schemeClr val="dk1"/>
              </a:buClr>
            </a:pPr>
            <a:r>
              <a:rPr lang="en-US" sz="1800" b="1" dirty="0">
                <a:latin typeface="Courier"/>
                <a:ea typeface="Courier"/>
                <a:cs typeface="Courier"/>
                <a:sym typeface="Courier"/>
              </a:rPr>
              <a:t> </a:t>
            </a:r>
            <a:r>
              <a:rPr lang="en-US" sz="1800" b="1" dirty="0" smtClean="0">
                <a:latin typeface="Courier"/>
                <a:ea typeface="Courier"/>
                <a:cs typeface="Courier"/>
                <a:sym typeface="Courier"/>
              </a:rPr>
              <a:t>   </a:t>
            </a:r>
            <a:r>
              <a:rPr lang="en-US" sz="2000" b="1" dirty="0" smtClean="0">
                <a:latin typeface="Courier"/>
                <a:ea typeface="Courier"/>
                <a:cs typeface="Courier"/>
                <a:sym typeface="Courier"/>
              </a:rPr>
              <a:t>0x7ffee40f1494</a:t>
            </a:r>
            <a:endParaRPr lang="en-US" sz="2000" b="1" dirty="0">
              <a:latin typeface="Courier"/>
              <a:ea typeface="Courier"/>
              <a:cs typeface="Courier"/>
              <a:sym typeface="Courier"/>
            </a:endParaRPr>
          </a:p>
        </p:txBody>
      </p:sp>
      <p:pic>
        <p:nvPicPr>
          <p:cNvPr id="43" name="Shape 289"/>
          <p:cNvPicPr preferRelativeResize="0"/>
          <p:nvPr>
            <p:custDataLst>
              <p:tags r:id="rId3"/>
            </p:custDataLst>
          </p:nvPr>
        </p:nvPicPr>
        <p:blipFill>
          <a:blip r:embed="rId29">
            <a:alphaModFix/>
          </a:blip>
          <a:stretch>
            <a:fillRect/>
          </a:stretch>
        </p:blipFill>
        <p:spPr>
          <a:xfrm>
            <a:off x="4458731" y="4112668"/>
            <a:ext cx="1217225" cy="825281"/>
          </a:xfrm>
          <a:prstGeom prst="rect">
            <a:avLst/>
          </a:prstGeom>
          <a:noFill/>
          <a:ln>
            <a:noFill/>
          </a:ln>
        </p:spPr>
      </p:pic>
      <p:sp>
        <p:nvSpPr>
          <p:cNvPr id="44" name="Shape 290"/>
          <p:cNvSpPr/>
          <p:nvPr>
            <p:custDataLst>
              <p:tags r:id="rId4"/>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45" name="Shape 292"/>
          <p:cNvSpPr txBox="1"/>
          <p:nvPr>
            <p:custDataLst>
              <p:tags r:id="rId5"/>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46" name="Shape 293"/>
          <p:cNvSpPr/>
          <p:nvPr>
            <p:custDataLst>
              <p:tags r:id="rId6"/>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47" name="Shape 294"/>
          <p:cNvSpPr txBox="1"/>
          <p:nvPr>
            <p:custDataLst>
              <p:tags r:id="rId7"/>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48" name="Shape 295"/>
          <p:cNvSpPr/>
          <p:nvPr>
            <p:custDataLst>
              <p:tags r:id="rId8"/>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49" name="Shape 296"/>
          <p:cNvSpPr txBox="1"/>
          <p:nvPr>
            <p:custDataLst>
              <p:tags r:id="rId9"/>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50" name="Shape 297"/>
          <p:cNvSpPr/>
          <p:nvPr>
            <p:custDataLst>
              <p:tags r:id="rId10"/>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51" name="Shape 298"/>
          <p:cNvSpPr txBox="1"/>
          <p:nvPr>
            <p:custDataLst>
              <p:tags r:id="rId11"/>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52" name="Shape 299"/>
          <p:cNvSpPr/>
          <p:nvPr>
            <p:custDataLst>
              <p:tags r:id="rId12"/>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5552</a:t>
            </a:r>
          </a:p>
        </p:txBody>
      </p:sp>
      <p:sp>
        <p:nvSpPr>
          <p:cNvPr id="53" name="Shape 300"/>
          <p:cNvSpPr txBox="1"/>
          <p:nvPr>
            <p:custDataLst>
              <p:tags r:id="rId13"/>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54" name="Shape 301"/>
          <p:cNvSpPr/>
          <p:nvPr>
            <p:custDataLst>
              <p:tags r:id="rId14"/>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1952</a:t>
            </a:r>
          </a:p>
        </p:txBody>
      </p:sp>
      <p:sp>
        <p:nvSpPr>
          <p:cNvPr id="55" name="Shape 302"/>
          <p:cNvSpPr txBox="1"/>
          <p:nvPr>
            <p:custDataLst>
              <p:tags r:id="rId15"/>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56" name="Shape 303"/>
          <p:cNvSpPr/>
          <p:nvPr>
            <p:custDataLst>
              <p:tags r:id="rId16"/>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42552</a:t>
            </a:r>
          </a:p>
        </p:txBody>
      </p:sp>
      <p:sp>
        <p:nvSpPr>
          <p:cNvPr id="57" name="Shape 304"/>
          <p:cNvSpPr txBox="1"/>
          <p:nvPr>
            <p:custDataLst>
              <p:tags r:id="rId17"/>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58" name="Shape 305"/>
          <p:cNvSpPr/>
          <p:nvPr>
            <p:custDataLst>
              <p:tags r:id="rId18"/>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683</a:t>
            </a:r>
          </a:p>
        </p:txBody>
      </p:sp>
      <p:sp>
        <p:nvSpPr>
          <p:cNvPr id="59" name="Shape 306"/>
          <p:cNvSpPr txBox="1"/>
          <p:nvPr>
            <p:custDataLst>
              <p:tags r:id="rId19"/>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60" name="Shape 307"/>
          <p:cNvSpPr/>
          <p:nvPr>
            <p:custDataLst>
              <p:tags r:id="rId20"/>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61" name="Shape 308"/>
          <p:cNvSpPr txBox="1"/>
          <p:nvPr>
            <p:custDataLst>
              <p:tags r:id="rId21"/>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62" name="Shape 309"/>
          <p:cNvSpPr/>
          <p:nvPr>
            <p:custDataLst>
              <p:tags r:id="rId22"/>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23532</a:t>
            </a:r>
          </a:p>
        </p:txBody>
      </p:sp>
      <p:sp>
        <p:nvSpPr>
          <p:cNvPr id="63" name="Shape 310"/>
          <p:cNvSpPr txBox="1"/>
          <p:nvPr>
            <p:custDataLst>
              <p:tags r:id="rId23"/>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64" name="Shape 311"/>
          <p:cNvSpPr/>
          <p:nvPr>
            <p:custDataLst>
              <p:tags r:id="rId24"/>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93042</a:t>
            </a:r>
          </a:p>
        </p:txBody>
      </p:sp>
      <p:sp>
        <p:nvSpPr>
          <p:cNvPr id="65" name="Shape 312"/>
          <p:cNvSpPr txBox="1"/>
          <p:nvPr>
            <p:custDataLst>
              <p:tags r:id="rId25"/>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66" name="Shape 314"/>
          <p:cNvSpPr/>
          <p:nvPr>
            <p:custDataLst>
              <p:tags r:id="rId26"/>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p:sp>
        <p:nvSpPr>
          <p:cNvPr id="29" name="Rectangle 28"/>
          <p:cNvSpPr/>
          <p:nvPr/>
        </p:nvSpPr>
        <p:spPr>
          <a:xfrm>
            <a:off x="6410439" y="3900220"/>
            <a:ext cx="582211"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true</a:t>
            </a:r>
            <a:endParaRPr lang="en-US" dirty="0"/>
          </a:p>
        </p:txBody>
      </p:sp>
      <p:sp>
        <p:nvSpPr>
          <p:cNvPr id="30" name="Rectangle 29"/>
          <p:cNvSpPr/>
          <p:nvPr/>
        </p:nvSpPr>
        <p:spPr>
          <a:xfrm>
            <a:off x="6486423" y="2517951"/>
            <a:ext cx="383438" cy="307777"/>
          </a:xfrm>
          <a:prstGeom prst="rect">
            <a:avLst/>
          </a:prstGeom>
          <a:solidFill>
            <a:schemeClr val="bg1"/>
          </a:solidFill>
        </p:spPr>
        <p:txBody>
          <a:bodyPr wrap="none">
            <a:spAutoFit/>
          </a:bodyPr>
          <a:lstStyle/>
          <a:p>
            <a:r>
              <a:rPr lang="en" sz="1400" dirty="0">
                <a:solidFill>
                  <a:srgbClr val="333336"/>
                </a:solidFill>
                <a:latin typeface="Consolas"/>
                <a:ea typeface="Consolas"/>
                <a:cs typeface="Consolas"/>
                <a:sym typeface="Consolas"/>
              </a:rPr>
              <a:t>10</a:t>
            </a:r>
            <a:endParaRPr lang="en-US" sz="1400" dirty="0"/>
          </a:p>
        </p:txBody>
      </p:sp>
    </p:spTree>
    <p:extLst>
      <p:ext uri="{BB962C8B-B14F-4D97-AF65-F5344CB8AC3E}">
        <p14:creationId xmlns:p14="http://schemas.microsoft.com/office/powerpoint/2010/main" val="1237243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51" name="Shape 551"/>
          <p:cNvSpPr txBox="1">
            <a:spLocks noGrp="1"/>
          </p:cNvSpPr>
          <p:nvPr>
            <p:ph type="body" idx="1"/>
            <p:custDataLst>
              <p:tags r:id="rId2"/>
            </p:custDataLst>
          </p:nvPr>
        </p:nvSpPr>
        <p:spPr>
          <a:xfrm>
            <a:off x="858020" y="1082011"/>
            <a:ext cx="7291835" cy="3309235"/>
          </a:xfrm>
          <a:prstGeom prst="rect">
            <a:avLst/>
          </a:prstGeom>
        </p:spPr>
        <p:txBody>
          <a:bodyPr vert="horz" lIns="68569" tIns="68569" rIns="68569" bIns="68569" rtlCol="0" anchor="t" anchorCtr="0">
            <a:noAutofit/>
          </a:bodyPr>
          <a:lstStyle/>
          <a:p>
            <a:pPr lvl="1">
              <a:lnSpc>
                <a:spcPct val="80000"/>
              </a:lnSpc>
              <a:spcBef>
                <a:spcPct val="20000"/>
              </a:spcBef>
              <a:buClr>
                <a:schemeClr val="bg2"/>
              </a:buClr>
              <a:buSzPct val="102000"/>
            </a:pPr>
            <a:r>
              <a:rPr lang="en" sz="2000" dirty="0">
                <a:solidFill>
                  <a:srgbClr val="595959"/>
                </a:solidFill>
              </a:rPr>
              <a:t>“Pointer” isn’t one type in C++ but many—it depends on what it points to.</a:t>
            </a:r>
          </a:p>
          <a:p>
            <a:pPr lvl="1">
              <a:lnSpc>
                <a:spcPct val="80000"/>
              </a:lnSpc>
              <a:spcBef>
                <a:spcPct val="20000"/>
              </a:spcBef>
              <a:buClr>
                <a:schemeClr val="bg2"/>
              </a:buClr>
              <a:buSzPct val="102000"/>
            </a:pPr>
            <a:r>
              <a:rPr lang="en" sz="2000" dirty="0" smtClean="0">
                <a:solidFill>
                  <a:srgbClr val="595959"/>
                </a:solidFill>
              </a:rPr>
              <a:t>You can declare a pointer using * and the type pointed-to:</a:t>
            </a:r>
            <a:endParaRPr lang="en" sz="2000" dirty="0" smtClean="0">
              <a:solidFill>
                <a:srgbClr val="595959"/>
              </a:solidFill>
              <a:sym typeface="Consolas"/>
            </a:endParaRP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int*  </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bool</a:t>
            </a:r>
            <a:r>
              <a:rPr lang="en" sz="1600" dirty="0" smtClean="0">
                <a:solidFill>
                  <a:schemeClr val="dk1"/>
                </a:solidFill>
                <a:latin typeface="Consolas" panose="020B0609020204030204" pitchFamily="49" charset="0"/>
                <a:ea typeface="Consolas"/>
                <a:cs typeface="Consolas"/>
                <a:sym typeface="Consolas"/>
              </a:rPr>
              <a:t>*</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string*</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double*</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Queue&lt;GridLocation&gt;*</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int**</a:t>
            </a:r>
            <a:endParaRPr lang="en" sz="1600" dirty="0">
              <a:solidFill>
                <a:schemeClr val="dk1"/>
              </a:solidFill>
              <a:latin typeface="Consolas" panose="020B0609020204030204" pitchFamily="49" charset="0"/>
              <a:ea typeface="Consolas"/>
              <a:cs typeface="Consolas"/>
              <a:sym typeface="Consolas"/>
            </a:endParaRPr>
          </a:p>
        </p:txBody>
      </p:sp>
      <p:sp>
        <p:nvSpPr>
          <p:cNvPr id="3" name="Rectangle 2"/>
          <p:cNvSpPr/>
          <p:nvPr/>
        </p:nvSpPr>
        <p:spPr>
          <a:xfrm>
            <a:off x="3183491" y="3026135"/>
            <a:ext cx="6433658" cy="369332"/>
          </a:xfrm>
          <a:prstGeom prst="rect">
            <a:avLst/>
          </a:prstGeom>
        </p:spPr>
        <p:txBody>
          <a:bodyPr wrap="square">
            <a:spAutoFit/>
          </a:bodyPr>
          <a:lstStyle/>
          <a:p>
            <a:pPr marL="685800" lvl="1" indent="-171450">
              <a:buClr>
                <a:schemeClr val="dk1"/>
              </a:buClr>
            </a:pPr>
            <a:r>
              <a:rPr lang="en" sz="1400" dirty="0" smtClean="0">
                <a:solidFill>
                  <a:schemeClr val="dk1"/>
                </a:solidFill>
                <a:ea typeface="Consolas"/>
                <a:cs typeface="Consolas"/>
                <a:sym typeface="Wingdings" panose="05000000000000000000" pitchFamily="2" charset="2"/>
              </a:rPr>
              <a:t></a:t>
            </a:r>
            <a:r>
              <a:rPr lang="en" dirty="0" smtClean="0">
                <a:solidFill>
                  <a:schemeClr val="dk1"/>
                </a:solidFill>
                <a:ea typeface="Consolas"/>
                <a:cs typeface="Consolas"/>
                <a:sym typeface="Consolas"/>
              </a:rPr>
              <a:t> Yes </a:t>
            </a:r>
            <a:r>
              <a:rPr lang="en" dirty="0">
                <a:solidFill>
                  <a:schemeClr val="dk1"/>
                </a:solidFill>
                <a:ea typeface="Consolas"/>
                <a:cs typeface="Consolas"/>
                <a:sym typeface="Consolas"/>
              </a:rPr>
              <a:t>this is </a:t>
            </a:r>
            <a:r>
              <a:rPr lang="en" dirty="0" smtClean="0">
                <a:solidFill>
                  <a:schemeClr val="dk1"/>
                </a:solidFill>
                <a:ea typeface="Consolas"/>
                <a:cs typeface="Consolas"/>
                <a:sym typeface="Consolas"/>
              </a:rPr>
              <a:t>possible (!!), you’ll see this in CS107.</a:t>
            </a:r>
            <a:endParaRPr lang="en" dirty="0">
              <a:solidFill>
                <a:schemeClr val="dk1"/>
              </a:solidFill>
              <a:ea typeface="Consolas"/>
              <a:cs typeface="Consolas"/>
              <a:sym typeface="Consolas"/>
            </a:endParaRPr>
          </a:p>
        </p:txBody>
      </p:sp>
    </p:spTree>
    <p:extLst>
      <p:ext uri="{BB962C8B-B14F-4D97-AF65-F5344CB8AC3E}">
        <p14:creationId xmlns:p14="http://schemas.microsoft.com/office/powerpoint/2010/main" val="890656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1">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51" name="Shape 551"/>
          <p:cNvSpPr txBox="1">
            <a:spLocks noGrp="1"/>
          </p:cNvSpPr>
          <p:nvPr>
            <p:ph type="body" idx="1"/>
            <p:custDataLst>
              <p:tags r:id="rId2"/>
            </p:custDataLst>
          </p:nvPr>
        </p:nvSpPr>
        <p:spPr>
          <a:xfrm>
            <a:off x="858020" y="1082011"/>
            <a:ext cx="7291835" cy="3309235"/>
          </a:xfrm>
          <a:prstGeom prst="rect">
            <a:avLst/>
          </a:prstGeom>
        </p:spPr>
        <p:txBody>
          <a:bodyPr vert="horz" lIns="68569" tIns="68569" rIns="68569" bIns="68569" rtlCol="0" anchor="t" anchorCtr="0">
            <a:noAutofit/>
          </a:bodyPr>
          <a:lstStyle/>
          <a:p>
            <a:pPr lvl="1">
              <a:lnSpc>
                <a:spcPct val="80000"/>
              </a:lnSpc>
              <a:spcBef>
                <a:spcPct val="20000"/>
              </a:spcBef>
              <a:buClr>
                <a:schemeClr val="bg2"/>
              </a:buClr>
              <a:buSzPct val="102000"/>
            </a:pPr>
            <a:r>
              <a:rPr lang="en" sz="2000" dirty="0">
                <a:solidFill>
                  <a:srgbClr val="595959"/>
                </a:solidFill>
              </a:rPr>
              <a:t>“Pointer” isn’t one type in C++ but many—it depends on what it points to.</a:t>
            </a:r>
          </a:p>
          <a:p>
            <a:pPr lvl="1">
              <a:lnSpc>
                <a:spcPct val="80000"/>
              </a:lnSpc>
              <a:spcBef>
                <a:spcPct val="20000"/>
              </a:spcBef>
              <a:buClr>
                <a:schemeClr val="bg2"/>
              </a:buClr>
              <a:buSzPct val="102000"/>
            </a:pPr>
            <a:r>
              <a:rPr lang="en" sz="2000" dirty="0" smtClean="0">
                <a:solidFill>
                  <a:srgbClr val="595959"/>
                </a:solidFill>
              </a:rPr>
              <a:t>You can declare a pointer using * and the type pointed-to:</a:t>
            </a:r>
            <a:endParaRPr lang="en" sz="2000" dirty="0" smtClean="0">
              <a:solidFill>
                <a:srgbClr val="595959"/>
              </a:solidFill>
              <a:sym typeface="Consolas"/>
            </a:endParaRP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int*  </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bool</a:t>
            </a:r>
            <a:r>
              <a:rPr lang="en" sz="1600" dirty="0" smtClean="0">
                <a:solidFill>
                  <a:schemeClr val="dk1"/>
                </a:solidFill>
                <a:latin typeface="Consolas" panose="020B0609020204030204" pitchFamily="49" charset="0"/>
                <a:ea typeface="Consolas"/>
                <a:cs typeface="Consolas"/>
                <a:sym typeface="Consolas"/>
              </a:rPr>
              <a:t>*</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string*</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double*</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Queue&lt;GridLocation&gt;*</a:t>
            </a:r>
          </a:p>
          <a:p>
            <a:pPr marL="685800" lvl="1" indent="-171450">
              <a:buClr>
                <a:schemeClr val="dk1"/>
              </a:buClr>
            </a:pPr>
            <a:r>
              <a:rPr lang="en" sz="1600" dirty="0" smtClean="0">
                <a:solidFill>
                  <a:schemeClr val="dk1"/>
                </a:solidFill>
                <a:latin typeface="Consolas" panose="020B0609020204030204" pitchFamily="49" charset="0"/>
                <a:ea typeface="Consolas"/>
                <a:cs typeface="Consolas"/>
                <a:sym typeface="Consolas"/>
              </a:rPr>
              <a:t>int**</a:t>
            </a:r>
            <a:endParaRPr lang="en" sz="1600" dirty="0">
              <a:solidFill>
                <a:schemeClr val="dk1"/>
              </a:solidFill>
              <a:latin typeface="Consolas" panose="020B0609020204030204" pitchFamily="49" charset="0"/>
              <a:ea typeface="Consolas"/>
              <a:cs typeface="Consolas"/>
              <a:sym typeface="Consolas"/>
            </a:endParaRPr>
          </a:p>
        </p:txBody>
      </p:sp>
      <p:sp>
        <p:nvSpPr>
          <p:cNvPr id="3" name="Rectangle 2"/>
          <p:cNvSpPr/>
          <p:nvPr/>
        </p:nvSpPr>
        <p:spPr>
          <a:xfrm>
            <a:off x="3183491" y="3026135"/>
            <a:ext cx="6433658" cy="369332"/>
          </a:xfrm>
          <a:prstGeom prst="rect">
            <a:avLst/>
          </a:prstGeom>
        </p:spPr>
        <p:txBody>
          <a:bodyPr wrap="square">
            <a:spAutoFit/>
          </a:bodyPr>
          <a:lstStyle/>
          <a:p>
            <a:pPr marL="685800" lvl="1" indent="-171450">
              <a:buClr>
                <a:schemeClr val="dk1"/>
              </a:buClr>
            </a:pPr>
            <a:r>
              <a:rPr lang="en" sz="1400" dirty="0" smtClean="0">
                <a:solidFill>
                  <a:schemeClr val="dk1"/>
                </a:solidFill>
                <a:ea typeface="Consolas"/>
                <a:cs typeface="Consolas"/>
                <a:sym typeface="Wingdings" panose="05000000000000000000" pitchFamily="2" charset="2"/>
              </a:rPr>
              <a:t></a:t>
            </a:r>
            <a:r>
              <a:rPr lang="en" dirty="0" smtClean="0">
                <a:solidFill>
                  <a:schemeClr val="dk1"/>
                </a:solidFill>
                <a:ea typeface="Consolas"/>
                <a:cs typeface="Consolas"/>
                <a:sym typeface="Consolas"/>
              </a:rPr>
              <a:t> Yes </a:t>
            </a:r>
            <a:r>
              <a:rPr lang="en" dirty="0">
                <a:solidFill>
                  <a:schemeClr val="dk1"/>
                </a:solidFill>
                <a:ea typeface="Consolas"/>
                <a:cs typeface="Consolas"/>
                <a:sym typeface="Consolas"/>
              </a:rPr>
              <a:t>this is </a:t>
            </a:r>
            <a:r>
              <a:rPr lang="en" dirty="0" smtClean="0">
                <a:solidFill>
                  <a:schemeClr val="dk1"/>
                </a:solidFill>
                <a:ea typeface="Consolas"/>
                <a:cs typeface="Consolas"/>
                <a:sym typeface="Consolas"/>
              </a:rPr>
              <a:t>possible (!!), you’ll see this in CS107.</a:t>
            </a:r>
            <a:endParaRPr lang="en" dirty="0">
              <a:solidFill>
                <a:schemeClr val="dk1"/>
              </a:solidFill>
              <a:ea typeface="Consolas"/>
              <a:cs typeface="Consolas"/>
              <a:sym typeface="Consolas"/>
            </a:endParaRPr>
          </a:p>
        </p:txBody>
      </p:sp>
      <p:sp>
        <p:nvSpPr>
          <p:cNvPr id="5" name="Rectangular Callout 4"/>
          <p:cNvSpPr/>
          <p:nvPr/>
        </p:nvSpPr>
        <p:spPr>
          <a:xfrm>
            <a:off x="4071883" y="1871686"/>
            <a:ext cx="3501656" cy="1230937"/>
          </a:xfrm>
          <a:prstGeom prst="wedgeRectCallout">
            <a:avLst>
              <a:gd name="adj1" fmla="val -55000"/>
              <a:gd name="adj2" fmla="val 33448"/>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chemeClr val="bg1"/>
                </a:solidFill>
                <a:cs typeface="Consolas" panose="020B0609020204030204" pitchFamily="49" charset="0"/>
              </a:rPr>
              <a:t>Does this imply that we can use </a:t>
            </a:r>
            <a:r>
              <a:rPr lang="en-US" sz="1400" dirty="0" smtClean="0">
                <a:solidFill>
                  <a:schemeClr val="bg1"/>
                </a:solidFill>
                <a:latin typeface="Consolas" panose="020B0609020204030204" pitchFamily="49" charset="0"/>
                <a:cs typeface="Consolas" panose="020B0609020204030204" pitchFamily="49" charset="0"/>
              </a:rPr>
              <a:t>new</a:t>
            </a:r>
            <a:r>
              <a:rPr lang="en-US" sz="1600" dirty="0" smtClean="0">
                <a:solidFill>
                  <a:schemeClr val="bg1"/>
                </a:solidFill>
                <a:cs typeface="Consolas" panose="020B0609020204030204" pitchFamily="49" charset="0"/>
              </a:rPr>
              <a:t> </a:t>
            </a:r>
            <a:r>
              <a:rPr lang="en-US" sz="1600" dirty="0">
                <a:solidFill>
                  <a:schemeClr val="bg1"/>
                </a:solidFill>
                <a:cs typeface="Consolas" panose="020B0609020204030204" pitchFamily="49" charset="0"/>
              </a:rPr>
              <a:t>w</a:t>
            </a:r>
            <a:r>
              <a:rPr lang="en-US" sz="1600" dirty="0" smtClean="0">
                <a:solidFill>
                  <a:schemeClr val="bg1"/>
                </a:solidFill>
                <a:cs typeface="Consolas" panose="020B0609020204030204" pitchFamily="49" charset="0"/>
              </a:rPr>
              <a:t>ith class types like Queue, to put the entire Queue object in heap memory? Yep, we sure can!</a:t>
            </a:r>
          </a:p>
        </p:txBody>
      </p:sp>
    </p:spTree>
    <p:extLst>
      <p:ext uri="{BB962C8B-B14F-4D97-AF65-F5344CB8AC3E}">
        <p14:creationId xmlns:p14="http://schemas.microsoft.com/office/powerpoint/2010/main" val="873721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Uninitialized </a:t>
            </a:r>
            <a:r>
              <a:rPr lang="en-US" dirty="0" smtClean="0"/>
              <a:t>Pointers and </a:t>
            </a:r>
            <a:r>
              <a:rPr lang="en-US" dirty="0" err="1" smtClean="0">
                <a:latin typeface="Consolas" panose="020B0609020204030204" pitchFamily="49" charset="0"/>
              </a:rPr>
              <a:t>nullptr</a:t>
            </a:r>
            <a:endParaRPr lang="en-US" dirty="0">
              <a:latin typeface="Consolas" panose="020B0609020204030204" pitchFamily="49" charset="0"/>
            </a:endParaRPr>
          </a:p>
        </p:txBody>
      </p:sp>
      <p:sp>
        <p:nvSpPr>
          <p:cNvPr id="5" name="Text Placeholder 4"/>
          <p:cNvSpPr>
            <a:spLocks noGrp="1"/>
          </p:cNvSpPr>
          <p:nvPr>
            <p:ph type="body" sz="half" idx="2"/>
            <p:custDataLst>
              <p:tags r:id="rId2"/>
            </p:custDataLst>
          </p:nvPr>
        </p:nvSpPr>
        <p:spPr/>
        <p:txBody>
          <a:bodyPr/>
          <a:lstStyle/>
          <a:p>
            <a:r>
              <a:rPr lang="en-US" dirty="0" smtClean="0"/>
              <a:t>More C++ details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213000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p:txBody>
          <a:bodyPr/>
          <a:lstStyle/>
          <a:p>
            <a:r>
              <a:rPr lang="en-US" altLang="en-US" dirty="0" smtClean="0"/>
              <a:t>What is in an uninitialized pointer variable?</a:t>
            </a:r>
            <a:endParaRPr lang="en-US" altLang="en-US" dirty="0"/>
          </a:p>
        </p:txBody>
      </p:sp>
      <p:sp>
        <p:nvSpPr>
          <p:cNvPr id="509955" name="Rectangle 3"/>
          <p:cNvSpPr>
            <a:spLocks noGrp="1" noChangeArrowheads="1"/>
          </p:cNvSpPr>
          <p:nvPr>
            <p:ph type="body" idx="10"/>
          </p:nvPr>
        </p:nvSpPr>
        <p:spPr>
          <a:xfrm>
            <a:off x="955675" y="908050"/>
            <a:ext cx="7973172" cy="3759200"/>
          </a:xfrm>
        </p:spPr>
        <p:txBody>
          <a:bodyPr>
            <a:normAutofit fontScale="85000" lnSpcReduction="10000"/>
          </a:bodyPr>
          <a:lstStyle/>
          <a:p>
            <a:pPr lvl="1"/>
            <a:r>
              <a:rPr lang="en-US" altLang="en-US" dirty="0" smtClean="0"/>
              <a:t>We saw that, in general, memory stores </a:t>
            </a:r>
            <a:r>
              <a:rPr lang="en-US" altLang="en-US" dirty="0"/>
              <a:t>uninitialized (“random”/garbage) </a:t>
            </a:r>
            <a:r>
              <a:rPr lang="en-US" altLang="en-US" dirty="0" smtClean="0"/>
              <a:t>values</a:t>
            </a:r>
            <a:endParaRPr lang="en-US" altLang="en-US" dirty="0" smtClean="0"/>
          </a:p>
          <a:p>
            <a:pPr lvl="1"/>
            <a:r>
              <a:rPr lang="en-US" altLang="en-US" dirty="0" smtClean="0"/>
              <a:t>What is an uninitialized pointer? </a:t>
            </a:r>
          </a:p>
          <a:p>
            <a:pPr lvl="2"/>
            <a:r>
              <a:rPr lang="en-US" altLang="en-US" dirty="0" smtClean="0"/>
              <a:t>Just some number, the “arrow” of the pointer points to some “random” location</a:t>
            </a:r>
          </a:p>
          <a:p>
            <a:pPr lvl="2"/>
            <a:r>
              <a:rPr lang="en-US" altLang="en-US" dirty="0" smtClean="0"/>
              <a:t>This is REALLY BAD for bugs in code </a:t>
            </a:r>
            <a:r>
              <a:rPr lang="en-US" altLang="en-US" dirty="0" smtClean="0">
                <a:sym typeface="Wingdings" panose="05000000000000000000" pitchFamily="2" charset="2"/>
              </a:rPr>
              <a:t>  </a:t>
            </a:r>
          </a:p>
          <a:p>
            <a:pPr lvl="2"/>
            <a:r>
              <a:rPr lang="en-US" altLang="en-US" dirty="0" smtClean="0">
                <a:sym typeface="Wingdings" panose="05000000000000000000" pitchFamily="2" charset="2"/>
              </a:rPr>
              <a:t>You could change the value of any other variable in your code on accident</a:t>
            </a:r>
          </a:p>
          <a:p>
            <a:pPr lvl="2"/>
            <a:r>
              <a:rPr lang="en-US" altLang="en-US" dirty="0" smtClean="0">
                <a:sym typeface="Wingdings" panose="05000000000000000000" pitchFamily="2" charset="2"/>
              </a:rPr>
              <a:t>Extremely hard to debug</a:t>
            </a:r>
            <a:r>
              <a:rPr lang="en-US" altLang="en-US" dirty="0" smtClean="0"/>
              <a:t> </a:t>
            </a:r>
            <a:r>
              <a:rPr lang="en-US" altLang="en-US" dirty="0">
                <a:sym typeface="Wingdings" panose="05000000000000000000" pitchFamily="2" charset="2"/>
              </a:rPr>
              <a:t>  </a:t>
            </a:r>
            <a:endParaRPr lang="en-US" altLang="en-US" dirty="0" smtClean="0">
              <a:sym typeface="Wingdings" panose="05000000000000000000" pitchFamily="2" charset="2"/>
            </a:endParaRPr>
          </a:p>
          <a:p>
            <a:pPr lvl="2"/>
            <a:endParaRPr lang="en-US" altLang="en-US" dirty="0" smtClean="0"/>
          </a:p>
          <a:p>
            <a:pPr marL="0" lvl="1" indent="0">
              <a:buNone/>
            </a:pPr>
            <a:r>
              <a:rPr lang="en-US" altLang="en-US" dirty="0" smtClean="0">
                <a:latin typeface="Consolas" panose="020B0609020204030204" pitchFamily="49" charset="0"/>
              </a:rPr>
              <a:t>	</a:t>
            </a:r>
            <a:r>
              <a:rPr lang="en-US" altLang="en-US" dirty="0" err="1" smtClean="0">
                <a:latin typeface="Consolas" panose="020B0609020204030204" pitchFamily="49" charset="0"/>
              </a:rPr>
              <a:t>int</a:t>
            </a:r>
            <a:r>
              <a:rPr lang="en-US" altLang="en-US" dirty="0" smtClean="0">
                <a:latin typeface="Consolas" panose="020B0609020204030204" pitchFamily="49" charset="0"/>
              </a:rPr>
              <a:t>* </a:t>
            </a:r>
            <a:r>
              <a:rPr lang="en-US" altLang="en-US" dirty="0" err="1" smtClean="0">
                <a:latin typeface="Consolas" panose="020B0609020204030204" pitchFamily="49" charset="0"/>
              </a:rPr>
              <a:t>goodPtr</a:t>
            </a:r>
            <a:r>
              <a:rPr lang="en-US" altLang="en-US" dirty="0" smtClean="0">
                <a:latin typeface="Consolas" panose="020B0609020204030204" pitchFamily="49" charset="0"/>
              </a:rPr>
              <a:t> = new </a:t>
            </a:r>
            <a:r>
              <a:rPr lang="en-US" altLang="en-US" dirty="0" err="1" smtClean="0">
                <a:latin typeface="Consolas" panose="020B0609020204030204" pitchFamily="49" charset="0"/>
              </a:rPr>
              <a:t>int</a:t>
            </a:r>
            <a:r>
              <a:rPr lang="en-US" altLang="en-US" dirty="0" smtClean="0">
                <a:latin typeface="Consolas" panose="020B0609020204030204" pitchFamily="49" charset="0"/>
              </a:rPr>
              <a:t>[3];   </a:t>
            </a:r>
            <a:r>
              <a:rPr lang="en-US" altLang="en-US" dirty="0" smtClean="0">
                <a:solidFill>
                  <a:srgbClr val="00B050"/>
                </a:solidFill>
                <a:latin typeface="Consolas" panose="020B0609020204030204" pitchFamily="49" charset="0"/>
              </a:rPr>
              <a:t>// address 0x7ff4 belongs to us now</a:t>
            </a:r>
            <a:endParaRPr lang="en-US" altLang="en-US" dirty="0" smtClean="0">
              <a:latin typeface="Consolas" panose="020B0609020204030204" pitchFamily="49" charset="0"/>
            </a:endParaRPr>
          </a:p>
          <a:p>
            <a:pPr marL="0" lvl="1" indent="0">
              <a:buNone/>
            </a:pPr>
            <a:r>
              <a:rPr lang="en-US" altLang="en-US" dirty="0" smtClean="0">
                <a:latin typeface="Consolas" panose="020B0609020204030204" pitchFamily="49" charset="0"/>
              </a:rPr>
              <a:t>	</a:t>
            </a:r>
            <a:r>
              <a:rPr lang="en-US" altLang="en-US" dirty="0" err="1" smtClean="0">
                <a:latin typeface="Consolas" panose="020B0609020204030204" pitchFamily="49" charset="0"/>
              </a:rPr>
              <a:t>goodPtr</a:t>
            </a:r>
            <a:r>
              <a:rPr lang="en-US" altLang="en-US" dirty="0" smtClean="0">
                <a:latin typeface="Consolas" panose="020B0609020204030204" pitchFamily="49" charset="0"/>
              </a:rPr>
              <a:t>[0] = 5;              </a:t>
            </a:r>
            <a:r>
              <a:rPr lang="en-US" altLang="en-US" dirty="0" smtClean="0">
                <a:solidFill>
                  <a:srgbClr val="00B050"/>
                </a:solidFill>
                <a:latin typeface="Consolas" panose="020B0609020204030204" pitchFamily="49" charset="0"/>
              </a:rPr>
              <a:t>// address 0x7ff4 now holds 5</a:t>
            </a:r>
            <a:endParaRPr lang="en-US" altLang="en-US" dirty="0" smtClean="0">
              <a:latin typeface="Consolas" panose="020B0609020204030204" pitchFamily="49" charset="0"/>
            </a:endParaRPr>
          </a:p>
          <a:p>
            <a:pPr marL="0" lvl="1" indent="0">
              <a:buNone/>
            </a:pPr>
            <a:endParaRPr lang="en-US" altLang="en-US" dirty="0"/>
          </a:p>
          <a:p>
            <a:pPr marL="0" lvl="1" indent="0">
              <a:buNone/>
            </a:pPr>
            <a:r>
              <a:rPr lang="en-US" altLang="en-US" dirty="0"/>
              <a:t>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smtClean="0">
                <a:latin typeface="Consolas" panose="020B0609020204030204" pitchFamily="49" charset="0"/>
              </a:rPr>
              <a:t>badPtr</a:t>
            </a:r>
            <a:r>
              <a:rPr lang="en-US" altLang="en-US" dirty="0" smtClean="0">
                <a:latin typeface="Consolas" panose="020B0609020204030204" pitchFamily="49" charset="0"/>
              </a:rPr>
              <a:t>;                </a:t>
            </a:r>
            <a:r>
              <a:rPr lang="en-US" altLang="en-US" dirty="0" smtClean="0">
                <a:solidFill>
                  <a:srgbClr val="00B050"/>
                </a:solidFill>
                <a:latin typeface="Consolas" panose="020B0609020204030204" pitchFamily="49" charset="0"/>
              </a:rPr>
              <a:t>// uninitialized – address 0x0027 not ours!</a:t>
            </a:r>
            <a:endParaRPr lang="en-US" altLang="en-US" dirty="0">
              <a:latin typeface="Consolas" panose="020B0609020204030204" pitchFamily="49" charset="0"/>
            </a:endParaRPr>
          </a:p>
          <a:p>
            <a:pPr marL="0" lvl="1" indent="0">
              <a:buNone/>
            </a:pPr>
            <a:r>
              <a:rPr lang="en-US" altLang="en-US" dirty="0">
                <a:latin typeface="Consolas" panose="020B0609020204030204" pitchFamily="49" charset="0"/>
              </a:rPr>
              <a:t>	</a:t>
            </a:r>
            <a:r>
              <a:rPr lang="en-US" altLang="en-US" dirty="0" err="1" smtClean="0">
                <a:latin typeface="Consolas" panose="020B0609020204030204" pitchFamily="49" charset="0"/>
              </a:rPr>
              <a:t>badPtr</a:t>
            </a:r>
            <a:r>
              <a:rPr lang="en-US" altLang="en-US" dirty="0" smtClean="0">
                <a:latin typeface="Consolas" panose="020B0609020204030204" pitchFamily="49" charset="0"/>
              </a:rPr>
              <a:t>[0] = 5</a:t>
            </a:r>
            <a:r>
              <a:rPr lang="en-US" altLang="en-US" dirty="0" smtClean="0">
                <a:latin typeface="Consolas" panose="020B0609020204030204" pitchFamily="49" charset="0"/>
              </a:rPr>
              <a:t>;              </a:t>
            </a:r>
            <a:r>
              <a:rPr lang="en-US" altLang="en-US" dirty="0">
                <a:solidFill>
                  <a:srgbClr val="00B050"/>
                </a:solidFill>
                <a:latin typeface="Consolas" panose="020B0609020204030204" pitchFamily="49" charset="0"/>
              </a:rPr>
              <a:t>// </a:t>
            </a:r>
            <a:r>
              <a:rPr lang="en-US" altLang="en-US" dirty="0" smtClean="0">
                <a:solidFill>
                  <a:srgbClr val="00B050"/>
                </a:solidFill>
                <a:latin typeface="Consolas" panose="020B0609020204030204" pitchFamily="49" charset="0"/>
              </a:rPr>
              <a:t>RIP whoever was using </a:t>
            </a:r>
            <a:r>
              <a:rPr lang="en-US" altLang="en-US" dirty="0">
                <a:solidFill>
                  <a:srgbClr val="00B050"/>
                </a:solidFill>
                <a:latin typeface="Consolas" panose="020B0609020204030204" pitchFamily="49" charset="0"/>
              </a:rPr>
              <a:t>address </a:t>
            </a:r>
            <a:r>
              <a:rPr lang="en-US" altLang="en-US" dirty="0" smtClean="0">
                <a:solidFill>
                  <a:srgbClr val="00B050"/>
                </a:solidFill>
                <a:latin typeface="Consolas" panose="020B0609020204030204" pitchFamily="49" charset="0"/>
              </a:rPr>
              <a:t>0x0027</a:t>
            </a:r>
            <a:endParaRPr lang="en-US" altLang="en-US" dirty="0" smtClean="0">
              <a:solidFill>
                <a:srgbClr val="00B050"/>
              </a:solidFill>
              <a:latin typeface="Consolas" panose="020B0609020204030204" pitchFamily="49" charset="0"/>
            </a:endParaRPr>
          </a:p>
        </p:txBody>
      </p:sp>
    </p:spTree>
    <p:extLst>
      <p:ext uri="{BB962C8B-B14F-4D97-AF65-F5344CB8AC3E}">
        <p14:creationId xmlns:p14="http://schemas.microsoft.com/office/powerpoint/2010/main" val="3193353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995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995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9955">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995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4">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Uninitialized pointers</a:t>
            </a:r>
            <a:endParaRPr lang="en-US" dirty="0"/>
          </a:p>
        </p:txBody>
      </p:sp>
      <p:sp>
        <p:nvSpPr>
          <p:cNvPr id="3" name="Content Placeholder 2"/>
          <p:cNvSpPr>
            <a:spLocks noGrp="1"/>
          </p:cNvSpPr>
          <p:nvPr>
            <p:ph sz="quarter" idx="10"/>
            <p:custDataLst>
              <p:tags r:id="rId4"/>
            </p:custDataLst>
          </p:nvPr>
        </p:nvSpPr>
        <p:spPr>
          <a:xfrm>
            <a:off x="633933" y="908684"/>
            <a:ext cx="5328416" cy="4019075"/>
          </a:xfrm>
        </p:spPr>
        <p:txBody>
          <a:bodyPr>
            <a:normAutofit/>
          </a:bodyPr>
          <a:lstStyle/>
          <a:p>
            <a:pPr marL="0" lvl="1" indent="0">
              <a:buNone/>
            </a:pPr>
            <a:r>
              <a:rPr lang="en-US" altLang="en-US" sz="1200" dirty="0" err="1" smtClean="0">
                <a:latin typeface="Consolas" panose="020B0609020204030204" pitchFamily="49" charset="0"/>
              </a:rPr>
              <a:t>int</a:t>
            </a:r>
            <a:r>
              <a:rPr lang="en-US" altLang="en-US" sz="1200" dirty="0" smtClean="0">
                <a:latin typeface="Consolas" panose="020B0609020204030204" pitchFamily="49" charset="0"/>
              </a:rPr>
              <a:t>* </a:t>
            </a:r>
            <a:r>
              <a:rPr lang="en-US" altLang="en-US" sz="1200" dirty="0" err="1" smtClean="0">
                <a:latin typeface="Consolas" panose="020B0609020204030204" pitchFamily="49" charset="0"/>
              </a:rPr>
              <a:t>goodPtr</a:t>
            </a:r>
            <a:r>
              <a:rPr lang="en-US" altLang="en-US" sz="1200" dirty="0" smtClean="0">
                <a:latin typeface="Consolas" panose="020B0609020204030204" pitchFamily="49" charset="0"/>
              </a:rPr>
              <a:t> = new </a:t>
            </a:r>
            <a:r>
              <a:rPr lang="en-US" altLang="en-US" sz="1200" dirty="0" err="1" smtClean="0">
                <a:latin typeface="Consolas" panose="020B0609020204030204" pitchFamily="49" charset="0"/>
              </a:rPr>
              <a:t>int</a:t>
            </a:r>
            <a:r>
              <a:rPr lang="en-US" altLang="en-US" sz="1200" dirty="0" smtClean="0">
                <a:latin typeface="Consolas" panose="020B0609020204030204" pitchFamily="49" charset="0"/>
              </a:rPr>
              <a:t>[3]; </a:t>
            </a:r>
            <a:r>
              <a:rPr lang="en-US" altLang="en-US" sz="1200" dirty="0" smtClean="0">
                <a:solidFill>
                  <a:srgbClr val="00B050"/>
                </a:solidFill>
                <a:latin typeface="Consolas" panose="020B0609020204030204" pitchFamily="49" charset="0"/>
              </a:rPr>
              <a:t>// </a:t>
            </a:r>
            <a:r>
              <a:rPr lang="en-US" altLang="en-US" sz="1200" dirty="0">
                <a:solidFill>
                  <a:srgbClr val="00B050"/>
                </a:solidFill>
                <a:latin typeface="Consolas" panose="020B0609020204030204" pitchFamily="49" charset="0"/>
              </a:rPr>
              <a:t>address 0x7ff4 belongs to us </a:t>
            </a:r>
            <a:r>
              <a:rPr lang="en-US" altLang="en-US" sz="1200" dirty="0" smtClean="0">
                <a:solidFill>
                  <a:srgbClr val="00B050"/>
                </a:solidFill>
                <a:latin typeface="Consolas" panose="020B0609020204030204" pitchFamily="49" charset="0"/>
              </a:rPr>
              <a:t>now</a:t>
            </a:r>
            <a:endParaRPr lang="en-US" altLang="en-US" sz="1200" dirty="0" smtClean="0">
              <a:latin typeface="Consolas" panose="020B0609020204030204" pitchFamily="49" charset="0"/>
            </a:endParaRPr>
          </a:p>
          <a:p>
            <a:pPr marL="0" lvl="1" indent="0">
              <a:buNone/>
            </a:pPr>
            <a:r>
              <a:rPr lang="en-US" altLang="en-US" sz="1200" dirty="0" err="1" smtClean="0">
                <a:latin typeface="Consolas" panose="020B0609020204030204" pitchFamily="49" charset="0"/>
              </a:rPr>
              <a:t>goodPtr</a:t>
            </a:r>
            <a:r>
              <a:rPr lang="en-US" altLang="en-US" sz="1200" dirty="0" smtClean="0">
                <a:latin typeface="Consolas" panose="020B0609020204030204" pitchFamily="49" charset="0"/>
              </a:rPr>
              <a:t>[0</a:t>
            </a:r>
            <a:r>
              <a:rPr lang="en-US" altLang="en-US" sz="1200" dirty="0">
                <a:latin typeface="Consolas" panose="020B0609020204030204" pitchFamily="49" charset="0"/>
              </a:rPr>
              <a:t>] = 5</a:t>
            </a:r>
            <a:r>
              <a:rPr lang="en-US" altLang="en-US" sz="1200" dirty="0" smtClean="0">
                <a:latin typeface="Consolas" panose="020B0609020204030204" pitchFamily="49" charset="0"/>
              </a:rPr>
              <a:t>;            </a:t>
            </a:r>
            <a:r>
              <a:rPr lang="en-US" altLang="en-US" sz="1200" dirty="0">
                <a:solidFill>
                  <a:srgbClr val="00B050"/>
                </a:solidFill>
                <a:latin typeface="Consolas" panose="020B0609020204030204" pitchFamily="49" charset="0"/>
              </a:rPr>
              <a:t>// address 0x7ff4 now holds </a:t>
            </a:r>
            <a:r>
              <a:rPr lang="en-US" altLang="en-US" sz="1200" dirty="0" smtClean="0">
                <a:solidFill>
                  <a:srgbClr val="00B050"/>
                </a:solidFill>
                <a:latin typeface="Consolas" panose="020B0609020204030204" pitchFamily="49" charset="0"/>
              </a:rPr>
              <a:t>5</a:t>
            </a:r>
            <a:endParaRPr lang="en-US" altLang="en-US" sz="1200" dirty="0">
              <a:latin typeface="Consolas" panose="020B0609020204030204" pitchFamily="49" charset="0"/>
            </a:endParaRPr>
          </a:p>
          <a:p>
            <a:pPr marL="0" lvl="1" indent="0">
              <a:buNone/>
            </a:pPr>
            <a:endParaRPr lang="en-US" altLang="en-US" sz="1200" dirty="0">
              <a:latin typeface="Consolas" panose="020B0609020204030204" pitchFamily="49" charset="0"/>
            </a:endParaRPr>
          </a:p>
          <a:p>
            <a:pPr marL="0" lvl="1" indent="0">
              <a:buNone/>
            </a:pPr>
            <a:r>
              <a:rPr lang="en-US" altLang="en-US" sz="1200" dirty="0" err="1" smtClean="0">
                <a:latin typeface="Consolas" panose="020B0609020204030204" pitchFamily="49" charset="0"/>
              </a:rPr>
              <a:t>int</a:t>
            </a:r>
            <a:r>
              <a:rPr lang="en-US" altLang="en-US" sz="1200" dirty="0">
                <a:latin typeface="Consolas" panose="020B0609020204030204" pitchFamily="49" charset="0"/>
              </a:rPr>
              <a:t>* </a:t>
            </a:r>
            <a:r>
              <a:rPr lang="en-US" altLang="en-US" sz="1200" dirty="0" err="1">
                <a:latin typeface="Consolas" panose="020B0609020204030204" pitchFamily="49" charset="0"/>
              </a:rPr>
              <a:t>badPtr</a:t>
            </a:r>
            <a:r>
              <a:rPr lang="en-US" altLang="en-US" sz="1200" dirty="0">
                <a:latin typeface="Consolas" panose="020B0609020204030204" pitchFamily="49" charset="0"/>
              </a:rPr>
              <a:t>;  </a:t>
            </a:r>
            <a:r>
              <a:rPr lang="en-US" altLang="en-US" sz="1200" dirty="0" smtClean="0">
                <a:latin typeface="Consolas" panose="020B0609020204030204" pitchFamily="49" charset="0"/>
              </a:rPr>
              <a:t> </a:t>
            </a:r>
            <a:r>
              <a:rPr lang="en-US" altLang="en-US" sz="1200" dirty="0" smtClean="0">
                <a:solidFill>
                  <a:srgbClr val="00B050"/>
                </a:solidFill>
                <a:latin typeface="Consolas" panose="020B0609020204030204" pitchFamily="49" charset="0"/>
              </a:rPr>
              <a:t>// </a:t>
            </a:r>
            <a:r>
              <a:rPr lang="en-US" altLang="en-US" sz="1200" dirty="0">
                <a:solidFill>
                  <a:srgbClr val="00B050"/>
                </a:solidFill>
                <a:latin typeface="Consolas" panose="020B0609020204030204" pitchFamily="49" charset="0"/>
              </a:rPr>
              <a:t>uninitialized – address 0x0027 not ours!</a:t>
            </a:r>
            <a:endParaRPr lang="en-US" altLang="en-US" sz="1200" dirty="0">
              <a:latin typeface="Consolas" panose="020B0609020204030204" pitchFamily="49" charset="0"/>
            </a:endParaRPr>
          </a:p>
          <a:p>
            <a:pPr marL="0" lvl="1" indent="0">
              <a:buNone/>
            </a:pPr>
            <a:r>
              <a:rPr lang="en-US" altLang="en-US" sz="1200" dirty="0" err="1" smtClean="0">
                <a:latin typeface="Consolas" panose="020B0609020204030204" pitchFamily="49" charset="0"/>
              </a:rPr>
              <a:t>badPtr</a:t>
            </a:r>
            <a:r>
              <a:rPr lang="en-US" altLang="en-US" sz="1200" dirty="0" smtClean="0">
                <a:latin typeface="Consolas" panose="020B0609020204030204" pitchFamily="49" charset="0"/>
              </a:rPr>
              <a:t>[0</a:t>
            </a:r>
            <a:r>
              <a:rPr lang="en-US" altLang="en-US" sz="1200" dirty="0">
                <a:latin typeface="Consolas" panose="020B0609020204030204" pitchFamily="49" charset="0"/>
              </a:rPr>
              <a:t>] = 5; </a:t>
            </a:r>
            <a:r>
              <a:rPr lang="en-US" altLang="en-US" sz="1200" dirty="0" smtClean="0">
                <a:solidFill>
                  <a:srgbClr val="00B050"/>
                </a:solidFill>
                <a:latin typeface="Consolas" panose="020B0609020204030204" pitchFamily="49" charset="0"/>
              </a:rPr>
              <a:t>// </a:t>
            </a:r>
            <a:r>
              <a:rPr lang="en-US" altLang="en-US" sz="1200" dirty="0">
                <a:solidFill>
                  <a:srgbClr val="00B050"/>
                </a:solidFill>
                <a:latin typeface="Consolas" panose="020B0609020204030204" pitchFamily="49" charset="0"/>
              </a:rPr>
              <a:t>RIP whoever was using address 0x0027</a:t>
            </a:r>
          </a:p>
          <a:p>
            <a:endParaRPr lang="en-US" dirty="0">
              <a:latin typeface="Consolas" panose="020B0609020204030204" pitchFamily="49" charset="0"/>
              <a:cs typeface="Consolas" panose="020B0609020204030204" pitchFamily="49" charset="0"/>
            </a:endParaRPr>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custDataLst>
              <p:tags r:id="rId7"/>
            </p:custDataLst>
          </p:nvPr>
        </p:nvSpPr>
        <p:spPr>
          <a:xfrm>
            <a:off x="6406808" y="2643921"/>
            <a:ext cx="2438400" cy="13210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8"/>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          </a:t>
            </a:r>
          </a:p>
          <a:p>
            <a:pPr>
              <a:lnSpc>
                <a:spcPct val="150000"/>
              </a:lnSpc>
            </a:pPr>
            <a:r>
              <a:rPr lang="en-US" sz="1200" dirty="0">
                <a:solidFill>
                  <a:schemeClr val="tx1"/>
                </a:solidFill>
                <a:latin typeface="Consolas" panose="020B0609020204030204" pitchFamily="49" charset="0"/>
              </a:rPr>
              <a:t>	</a:t>
            </a:r>
          </a:p>
          <a:p>
            <a:r>
              <a:rPr lang="en-US" dirty="0">
                <a:solidFill>
                  <a:schemeClr val="tx1"/>
                </a:solidFill>
              </a:rPr>
              <a:t>    </a:t>
            </a: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0"/>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19" name="Text Placeholder 4"/>
          <p:cNvSpPr txBox="1">
            <a:spLocks/>
          </p:cNvSpPr>
          <p:nvPr>
            <p:custDataLst>
              <p:tags r:id="rId11"/>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F7D83D83-1F40-8C43-AB45-7522E56CFBDC}"/>
              </a:ext>
            </a:extLst>
          </p:cNvPr>
          <p:cNvSpPr txBox="1"/>
          <p:nvPr>
            <p:custDataLst>
              <p:tags r:id="rId12"/>
            </p:custDataLst>
          </p:nvPr>
        </p:nvSpPr>
        <p:spPr>
          <a:xfrm>
            <a:off x="6800931" y="1431741"/>
            <a:ext cx="457200" cy="369332"/>
          </a:xfrm>
          <a:prstGeom prst="rect">
            <a:avLst/>
          </a:prstGeom>
          <a:noFill/>
          <a:ln>
            <a:solidFill>
              <a:schemeClr val="tx1"/>
            </a:solidFill>
          </a:ln>
        </p:spPr>
        <p:txBody>
          <a:bodyPr wrap="square" rtlCol="0">
            <a:spAutoFit/>
          </a:bodyPr>
          <a:lstStyle/>
          <a:p>
            <a:pPr algn="ctr"/>
            <a:endParaRPr lang="en-US" dirty="0">
              <a:latin typeface="Consolas" panose="020B0609020204030204" pitchFamily="49" charset="0"/>
              <a:cs typeface="Consolas" panose="020B0609020204030204" pitchFamily="49" charset="0"/>
            </a:endParaRPr>
          </a:p>
        </p:txBody>
      </p:sp>
      <p:sp>
        <p:nvSpPr>
          <p:cNvPr id="26" name="TextBox 25">
            <a:extLst>
              <a:ext uri="{FF2B5EF4-FFF2-40B4-BE49-F238E27FC236}">
                <a16:creationId xmlns:a16="http://schemas.microsoft.com/office/drawing/2014/main" id="{92C3D2C7-5922-A948-BA16-1DC6ED8EFA23}"/>
              </a:ext>
            </a:extLst>
          </p:cNvPr>
          <p:cNvSpPr txBox="1"/>
          <p:nvPr>
            <p:custDataLst>
              <p:tags r:id="rId13"/>
            </p:custDataLst>
          </p:nvPr>
        </p:nvSpPr>
        <p:spPr>
          <a:xfrm>
            <a:off x="7866759" y="1423680"/>
            <a:ext cx="457200" cy="369332"/>
          </a:xfrm>
          <a:prstGeom prst="rect">
            <a:avLst/>
          </a:prstGeom>
          <a:noFill/>
          <a:ln>
            <a:solidFill>
              <a:schemeClr val="tx1"/>
            </a:solidFill>
          </a:ln>
        </p:spPr>
        <p:txBody>
          <a:bodyPr wrap="square" rtlCol="0">
            <a:spAutoFit/>
          </a:bodyPr>
          <a:lstStyle/>
          <a:p>
            <a:pPr algn="ctr"/>
            <a:endParaRPr lang="en-US" dirty="0">
              <a:latin typeface="Consolas" panose="020B0609020204030204" pitchFamily="49" charset="0"/>
              <a:cs typeface="Consolas" panose="020B0609020204030204" pitchFamily="49" charset="0"/>
            </a:endParaRP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16200000" flipH="1">
            <a:off x="6600233" y="1984247"/>
            <a:ext cx="1250681" cy="455882"/>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F60532F4-1F7F-3D43-9EDD-DBAA1A75897B}"/>
              </a:ext>
            </a:extLst>
          </p:cNvPr>
          <p:cNvSpPr txBox="1"/>
          <p:nvPr>
            <p:custDataLst>
              <p:tags r:id="rId14"/>
            </p:custDataLst>
          </p:nvPr>
        </p:nvSpPr>
        <p:spPr>
          <a:xfrm>
            <a:off x="7178086" y="2822541"/>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8A03D232-61B9-BF41-AFAD-68815E6FE7AB}"/>
              </a:ext>
            </a:extLst>
          </p:cNvPr>
          <p:cNvSpPr txBox="1"/>
          <p:nvPr>
            <p:custDataLst>
              <p:tags r:id="rId15"/>
            </p:custDataLst>
          </p:nvPr>
        </p:nvSpPr>
        <p:spPr>
          <a:xfrm>
            <a:off x="7638159" y="2820206"/>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a:extLst>
              <a:ext uri="{FF2B5EF4-FFF2-40B4-BE49-F238E27FC236}">
                <a16:creationId xmlns:a16="http://schemas.microsoft.com/office/drawing/2014/main" id="{ED424F84-F8AC-2C49-8678-C16B8656AFB3}"/>
              </a:ext>
            </a:extLst>
          </p:cNvPr>
          <p:cNvSpPr txBox="1"/>
          <p:nvPr>
            <p:custDataLst>
              <p:tags r:id="rId16"/>
            </p:custDataLst>
          </p:nvPr>
        </p:nvSpPr>
        <p:spPr>
          <a:xfrm>
            <a:off x="8095359" y="2821994"/>
            <a:ext cx="457200" cy="369332"/>
          </a:xfrm>
          <a:prstGeom prst="rect">
            <a:avLst/>
          </a:prstGeom>
          <a:noFill/>
          <a:ln>
            <a:solidFill>
              <a:schemeClr val="tx1"/>
            </a:solidFill>
          </a:ln>
        </p:spPr>
        <p:txBody>
          <a:bodyPr wrap="square" rtlCol="0">
            <a:spAutoFit/>
          </a:bodyPr>
          <a:lstStyle/>
          <a:p>
            <a:pPr algn="ctr"/>
            <a:endParaRPr lang="en-US" dirty="0"/>
          </a:p>
        </p:txBody>
      </p:sp>
      <p:sp>
        <p:nvSpPr>
          <p:cNvPr id="30" name="Rectangle 29">
            <a:extLst>
              <a:ext uri="{FF2B5EF4-FFF2-40B4-BE49-F238E27FC236}">
                <a16:creationId xmlns:a16="http://schemas.microsoft.com/office/drawing/2014/main" id="{06CAD28B-2D91-0048-8DAB-192137ECE237}"/>
              </a:ext>
            </a:extLst>
          </p:cNvPr>
          <p:cNvSpPr/>
          <p:nvPr>
            <p:custDataLst>
              <p:tags r:id="rId17"/>
            </p:custDataLst>
          </p:nvPr>
        </p:nvSpPr>
        <p:spPr>
          <a:xfrm>
            <a:off x="7200626" y="3124514"/>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a:t>
            </a:r>
            <a:r>
              <a:rPr lang="en-US" sz="1200" dirty="0" smtClean="0">
                <a:latin typeface="Consolas" panose="020B0609020204030204" pitchFamily="49" charset="0"/>
              </a:rPr>
              <a:t>  1     </a:t>
            </a:r>
            <a:r>
              <a:rPr lang="en-US" sz="1200" dirty="0">
                <a:latin typeface="Consolas" panose="020B0609020204030204" pitchFamily="49" charset="0"/>
              </a:rPr>
              <a:t>2</a:t>
            </a:r>
          </a:p>
        </p:txBody>
      </p:sp>
      <p:sp>
        <p:nvSpPr>
          <p:cNvPr id="31" name="TextBox 30">
            <a:extLst>
              <a:ext uri="{FF2B5EF4-FFF2-40B4-BE49-F238E27FC236}">
                <a16:creationId xmlns:a16="http://schemas.microsoft.com/office/drawing/2014/main" id="{F60532F4-1F7F-3D43-9EDD-DBAA1A75897B}"/>
              </a:ext>
            </a:extLst>
          </p:cNvPr>
          <p:cNvSpPr txBox="1"/>
          <p:nvPr>
            <p:custDataLst>
              <p:tags r:id="rId18"/>
            </p:custDataLst>
          </p:nvPr>
        </p:nvSpPr>
        <p:spPr>
          <a:xfrm>
            <a:off x="7173306" y="2825047"/>
            <a:ext cx="457200" cy="369332"/>
          </a:xfrm>
          <a:prstGeom prst="rect">
            <a:avLst/>
          </a:prstGeom>
          <a:noFill/>
          <a:ln>
            <a:noFill/>
          </a:ln>
        </p:spPr>
        <p:txBody>
          <a:bodyPr wrap="square" rtlCol="0">
            <a:spAutoFit/>
          </a:bodyPr>
          <a:lstStyle/>
          <a:p>
            <a:pPr algn="ctr"/>
            <a:r>
              <a:rPr lang="en-US" dirty="0"/>
              <a:t>5</a:t>
            </a:r>
            <a:endParaRPr lang="en-US" dirty="0"/>
          </a:p>
        </p:txBody>
      </p:sp>
      <p:sp>
        <p:nvSpPr>
          <p:cNvPr id="34" name="Text Placeholder 4"/>
          <p:cNvSpPr txBox="1">
            <a:spLocks/>
          </p:cNvSpPr>
          <p:nvPr>
            <p:custDataLst>
              <p:tags r:id="rId19"/>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8" name="Rectangle 7"/>
          <p:cNvSpPr/>
          <p:nvPr/>
        </p:nvSpPr>
        <p:spPr>
          <a:xfrm>
            <a:off x="6427202" y="2785463"/>
            <a:ext cx="780983" cy="307777"/>
          </a:xfrm>
          <a:prstGeom prst="rect">
            <a:avLst/>
          </a:prstGeom>
        </p:spPr>
        <p:txBody>
          <a:bodyPr wrap="none">
            <a:spAutoFit/>
          </a:bodyPr>
          <a:lstStyle/>
          <a:p>
            <a:r>
              <a:rPr lang="en-US" altLang="en-US" sz="1400" dirty="0">
                <a:latin typeface="Consolas" panose="020B0609020204030204" pitchFamily="49" charset="0"/>
              </a:rPr>
              <a:t>0x7ff4</a:t>
            </a:r>
            <a:endParaRPr lang="en-US" sz="1400" dirty="0"/>
          </a:p>
        </p:txBody>
      </p:sp>
      <p:sp>
        <p:nvSpPr>
          <p:cNvPr id="12" name="Rectangle 11"/>
          <p:cNvSpPr/>
          <p:nvPr/>
        </p:nvSpPr>
        <p:spPr>
          <a:xfrm>
            <a:off x="6406808" y="1103294"/>
            <a:ext cx="864339" cy="276999"/>
          </a:xfrm>
          <a:prstGeom prst="rect">
            <a:avLst/>
          </a:prstGeom>
        </p:spPr>
        <p:txBody>
          <a:bodyPr wrap="none">
            <a:spAutoFit/>
          </a:bodyPr>
          <a:lstStyle/>
          <a:p>
            <a:r>
              <a:rPr lang="en-US" sz="1200" dirty="0" err="1">
                <a:latin typeface="Consolas" panose="020B0609020204030204" pitchFamily="49" charset="0"/>
              </a:rPr>
              <a:t>goodPtr</a:t>
            </a:r>
            <a:r>
              <a:rPr lang="en-US" sz="1200" dirty="0">
                <a:latin typeface="Consolas" panose="020B0609020204030204" pitchFamily="49" charset="0"/>
              </a:rPr>
              <a:t>:</a:t>
            </a:r>
            <a:endParaRPr lang="en-US" sz="1200" dirty="0"/>
          </a:p>
        </p:txBody>
      </p:sp>
      <p:sp>
        <p:nvSpPr>
          <p:cNvPr id="35" name="Rectangle 34"/>
          <p:cNvSpPr/>
          <p:nvPr/>
        </p:nvSpPr>
        <p:spPr>
          <a:xfrm>
            <a:off x="7638159" y="1098416"/>
            <a:ext cx="779381" cy="276999"/>
          </a:xfrm>
          <a:prstGeom prst="rect">
            <a:avLst/>
          </a:prstGeom>
        </p:spPr>
        <p:txBody>
          <a:bodyPr wrap="none">
            <a:spAutoFit/>
          </a:bodyPr>
          <a:lstStyle/>
          <a:p>
            <a:r>
              <a:rPr lang="en-US" sz="1200" dirty="0" err="1" smtClean="0">
                <a:latin typeface="Consolas" panose="020B0609020204030204" pitchFamily="49" charset="0"/>
              </a:rPr>
              <a:t>badPtr</a:t>
            </a:r>
            <a:r>
              <a:rPr lang="en-US" sz="1200" dirty="0">
                <a:latin typeface="Consolas" panose="020B0609020204030204" pitchFamily="49" charset="0"/>
              </a:rPr>
              <a:t>:</a:t>
            </a:r>
            <a:endParaRPr lang="en-US" sz="1200" dirty="0"/>
          </a:p>
        </p:txBody>
      </p:sp>
      <p:cxnSp>
        <p:nvCxnSpPr>
          <p:cNvPr id="36" name="Curved Connector 35">
            <a:extLst>
              <a:ext uri="{FF2B5EF4-FFF2-40B4-BE49-F238E27FC236}">
                <a16:creationId xmlns:a16="http://schemas.microsoft.com/office/drawing/2014/main" id="{02504FFA-6E27-C242-8557-8A8500F9FDAB}"/>
              </a:ext>
            </a:extLst>
          </p:cNvPr>
          <p:cNvCxnSpPr>
            <a:cxnSpLocks/>
          </p:cNvCxnSpPr>
          <p:nvPr/>
        </p:nvCxnSpPr>
        <p:spPr>
          <a:xfrm rot="16200000" flipH="1">
            <a:off x="7549054" y="2172038"/>
            <a:ext cx="1733656" cy="590090"/>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43" name="Rectangle 42">
            <a:extLst>
              <a:ext uri="{FF2B5EF4-FFF2-40B4-BE49-F238E27FC236}">
                <a16:creationId xmlns:a16="http://schemas.microsoft.com/office/drawing/2014/main" id="{06CAD28B-2D91-0048-8DAB-192137ECE237}"/>
              </a:ext>
            </a:extLst>
          </p:cNvPr>
          <p:cNvSpPr/>
          <p:nvPr>
            <p:custDataLst>
              <p:tags r:id="rId20"/>
            </p:custDataLst>
          </p:nvPr>
        </p:nvSpPr>
        <p:spPr>
          <a:xfrm>
            <a:off x="8476344" y="3688507"/>
            <a:ext cx="1412633" cy="307777"/>
          </a:xfrm>
          <a:prstGeom prst="rect">
            <a:avLst/>
          </a:prstGeom>
        </p:spPr>
        <p:txBody>
          <a:bodyPr wrap="square">
            <a:spAutoFit/>
          </a:bodyPr>
          <a:lstStyle/>
          <a:p>
            <a:r>
              <a:rPr lang="en-US" sz="1400" dirty="0"/>
              <a:t> </a:t>
            </a:r>
            <a:r>
              <a:rPr lang="en-US" sz="1200" dirty="0" smtClean="0">
                <a:latin typeface="Consolas" panose="020B0609020204030204" pitchFamily="49" charset="0"/>
              </a:rPr>
              <a:t>0</a:t>
            </a:r>
            <a:endParaRPr lang="en-US" sz="1200" dirty="0">
              <a:latin typeface="Consolas" panose="020B0609020204030204" pitchFamily="49" charset="0"/>
            </a:endParaRPr>
          </a:p>
        </p:txBody>
      </p:sp>
      <p:sp>
        <p:nvSpPr>
          <p:cNvPr id="44" name="TextBox 43">
            <a:extLst>
              <a:ext uri="{FF2B5EF4-FFF2-40B4-BE49-F238E27FC236}">
                <a16:creationId xmlns:a16="http://schemas.microsoft.com/office/drawing/2014/main" id="{F60532F4-1F7F-3D43-9EDD-DBAA1A75897B}"/>
              </a:ext>
            </a:extLst>
          </p:cNvPr>
          <p:cNvSpPr txBox="1"/>
          <p:nvPr>
            <p:custDataLst>
              <p:tags r:id="rId21"/>
            </p:custDataLst>
          </p:nvPr>
        </p:nvSpPr>
        <p:spPr>
          <a:xfrm>
            <a:off x="8418829" y="3379878"/>
            <a:ext cx="457200" cy="369332"/>
          </a:xfrm>
          <a:prstGeom prst="rect">
            <a:avLst/>
          </a:prstGeom>
          <a:noFill/>
          <a:ln>
            <a:noFill/>
          </a:ln>
        </p:spPr>
        <p:txBody>
          <a:bodyPr wrap="square" rtlCol="0">
            <a:spAutoFit/>
          </a:bodyPr>
          <a:lstStyle/>
          <a:p>
            <a:pPr algn="ctr"/>
            <a:r>
              <a:rPr lang="en-US" dirty="0"/>
              <a:t>5</a:t>
            </a:r>
            <a:endParaRPr lang="en-US" dirty="0"/>
          </a:p>
        </p:txBody>
      </p:sp>
      <p:sp>
        <p:nvSpPr>
          <p:cNvPr id="45" name="Rectangle 44"/>
          <p:cNvSpPr/>
          <p:nvPr/>
        </p:nvSpPr>
        <p:spPr>
          <a:xfrm>
            <a:off x="7677747" y="3452353"/>
            <a:ext cx="780983" cy="307777"/>
          </a:xfrm>
          <a:prstGeom prst="rect">
            <a:avLst/>
          </a:prstGeom>
        </p:spPr>
        <p:txBody>
          <a:bodyPr wrap="none">
            <a:spAutoFit/>
          </a:bodyPr>
          <a:lstStyle/>
          <a:p>
            <a:r>
              <a:rPr lang="en-US" altLang="en-US" sz="1400" dirty="0" smtClean="0">
                <a:latin typeface="Consolas" panose="020B0609020204030204" pitchFamily="49" charset="0"/>
              </a:rPr>
              <a:t>0x0027</a:t>
            </a:r>
            <a:endParaRPr lang="en-US" sz="1400" dirty="0"/>
          </a:p>
        </p:txBody>
      </p:sp>
      <p:sp>
        <p:nvSpPr>
          <p:cNvPr id="47" name="TextBox 46">
            <a:extLst>
              <a:ext uri="{FF2B5EF4-FFF2-40B4-BE49-F238E27FC236}">
                <a16:creationId xmlns:a16="http://schemas.microsoft.com/office/drawing/2014/main" id="{F60532F4-1F7F-3D43-9EDD-DBAA1A75897B}"/>
              </a:ext>
            </a:extLst>
          </p:cNvPr>
          <p:cNvSpPr txBox="1"/>
          <p:nvPr>
            <p:custDataLst>
              <p:tags r:id="rId22"/>
            </p:custDataLst>
          </p:nvPr>
        </p:nvSpPr>
        <p:spPr>
          <a:xfrm>
            <a:off x="8422856" y="3368236"/>
            <a:ext cx="410955" cy="369332"/>
          </a:xfrm>
          <a:prstGeom prst="rect">
            <a:avLst/>
          </a:prstGeom>
          <a:noFill/>
          <a:ln>
            <a:solidFill>
              <a:schemeClr val="tx1"/>
            </a:solidFill>
          </a:ln>
        </p:spPr>
        <p:txBody>
          <a:bodyPr wrap="square" rtlCol="0">
            <a:spAutoFit/>
          </a:bodyPr>
          <a:lstStyle/>
          <a:p>
            <a:pPr algn="ctr"/>
            <a:endParaRPr lang="en-US" dirty="0"/>
          </a:p>
        </p:txBody>
      </p:sp>
      <p:sp>
        <p:nvSpPr>
          <p:cNvPr id="22" name="Rectangle 21"/>
          <p:cNvSpPr/>
          <p:nvPr/>
        </p:nvSpPr>
        <p:spPr>
          <a:xfrm>
            <a:off x="8237372" y="3575465"/>
            <a:ext cx="415498" cy="369332"/>
          </a:xfrm>
          <a:prstGeom prst="rect">
            <a:avLst/>
          </a:prstGeom>
        </p:spPr>
        <p:txBody>
          <a:bodyPr wrap="none">
            <a:spAutoFit/>
          </a:bodyPr>
          <a:lstStyle/>
          <a:p>
            <a:r>
              <a:rPr lang="en-US" dirty="0"/>
              <a:t>💀</a:t>
            </a:r>
          </a:p>
        </p:txBody>
      </p:sp>
    </p:spTree>
    <p:extLst>
      <p:ext uri="{BB962C8B-B14F-4D97-AF65-F5344CB8AC3E}">
        <p14:creationId xmlns:p14="http://schemas.microsoft.com/office/powerpoint/2010/main" val="34819831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p:txBody>
          <a:bodyPr/>
          <a:lstStyle/>
          <a:p>
            <a:r>
              <a:rPr lang="en-US" altLang="en-US" dirty="0" smtClean="0"/>
              <a:t>Initializing pointer variables: </a:t>
            </a:r>
            <a:r>
              <a:rPr lang="en-US" altLang="en-US" dirty="0" err="1" smtClean="0">
                <a:latin typeface="Consolas" panose="020B0609020204030204" pitchFamily="49" charset="0"/>
              </a:rPr>
              <a:t>nullptr</a:t>
            </a:r>
            <a:endParaRPr lang="en-US" altLang="en-US" dirty="0">
              <a:latin typeface="Consolas" panose="020B0609020204030204" pitchFamily="49" charset="0"/>
            </a:endParaRPr>
          </a:p>
        </p:txBody>
      </p:sp>
      <p:sp>
        <p:nvSpPr>
          <p:cNvPr id="509955" name="Rectangle 3"/>
          <p:cNvSpPr>
            <a:spLocks noGrp="1" noChangeArrowheads="1"/>
          </p:cNvSpPr>
          <p:nvPr>
            <p:ph type="body" idx="10"/>
          </p:nvPr>
        </p:nvSpPr>
        <p:spPr>
          <a:xfrm>
            <a:off x="955675" y="908050"/>
            <a:ext cx="8135162" cy="4036090"/>
          </a:xfrm>
        </p:spPr>
        <p:txBody>
          <a:bodyPr>
            <a:normAutofit/>
          </a:bodyPr>
          <a:lstStyle/>
          <a:p>
            <a:pPr lvl="1"/>
            <a:r>
              <a:rPr lang="en-US" altLang="en-US" dirty="0" smtClean="0"/>
              <a:t>We’ve seen that uninitialized pointers are </a:t>
            </a:r>
            <a:r>
              <a:rPr lang="en-US" altLang="en-US" dirty="0" smtClean="0"/>
              <a:t>REALLY BAD </a:t>
            </a:r>
            <a:r>
              <a:rPr lang="en-US" altLang="en-US" dirty="0" smtClean="0">
                <a:sym typeface="Wingdings" panose="05000000000000000000" pitchFamily="2" charset="2"/>
              </a:rPr>
              <a:t>  </a:t>
            </a:r>
          </a:p>
          <a:p>
            <a:pPr lvl="1"/>
            <a:r>
              <a:rPr lang="en-US" altLang="en-US" dirty="0" err="1" smtClean="0">
                <a:sym typeface="Wingdings" panose="05000000000000000000" pitchFamily="2" charset="2"/>
              </a:rPr>
              <a:t>nullptr</a:t>
            </a:r>
            <a:r>
              <a:rPr lang="en-US" altLang="en-US" dirty="0" smtClean="0">
                <a:sym typeface="Wingdings" panose="05000000000000000000" pitchFamily="2" charset="2"/>
              </a:rPr>
              <a:t> is a special value that we can use to initialize pointers</a:t>
            </a:r>
          </a:p>
          <a:p>
            <a:pPr lvl="2"/>
            <a:r>
              <a:rPr lang="en-US" altLang="en-US" dirty="0" smtClean="0"/>
              <a:t>Guaranteed to never be a usable memory address that belongs to anyone</a:t>
            </a:r>
          </a:p>
          <a:p>
            <a:pPr lvl="2"/>
            <a:r>
              <a:rPr lang="en-US" altLang="en-US" dirty="0" smtClean="0"/>
              <a:t>(it’s actually just the number zero, but don’t use </a:t>
            </a:r>
            <a:r>
              <a:rPr lang="en-US" altLang="en-US" dirty="0" smtClean="0">
                <a:latin typeface="Consolas" panose="020B0609020204030204" pitchFamily="49" charset="0"/>
              </a:rPr>
              <a:t>0</a:t>
            </a:r>
            <a:r>
              <a:rPr lang="en-US" altLang="en-US" dirty="0" smtClean="0"/>
              <a:t> in your code)</a:t>
            </a:r>
            <a:endParaRPr lang="en-US" altLang="en-US" dirty="0" smtClean="0"/>
          </a:p>
          <a:p>
            <a:pPr marL="0" lvl="1" indent="0">
              <a:buNone/>
            </a:pPr>
            <a:endParaRPr lang="en-US" altLang="en-US" dirty="0"/>
          </a:p>
          <a:p>
            <a:pPr marL="0" lvl="1" indent="0">
              <a:buNone/>
            </a:pPr>
            <a:r>
              <a:rPr lang="en-US" altLang="en-US" dirty="0"/>
              <a:t>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smtClean="0">
                <a:latin typeface="Consolas" panose="020B0609020204030204" pitchFamily="49" charset="0"/>
              </a:rPr>
              <a:t>ptr</a:t>
            </a:r>
            <a:r>
              <a:rPr lang="en-US" altLang="en-US" dirty="0" smtClean="0">
                <a:latin typeface="Consolas" panose="020B0609020204030204" pitchFamily="49" charset="0"/>
              </a:rPr>
              <a:t> = </a:t>
            </a:r>
            <a:r>
              <a:rPr lang="en-US" altLang="en-US" dirty="0" err="1" smtClean="0">
                <a:latin typeface="Consolas" panose="020B0609020204030204" pitchFamily="49" charset="0"/>
              </a:rPr>
              <a:t>nullptr</a:t>
            </a:r>
            <a:r>
              <a:rPr lang="en-US" altLang="en-US" dirty="0" smtClean="0">
                <a:latin typeface="Consolas" panose="020B0609020204030204" pitchFamily="49" charset="0"/>
              </a:rPr>
              <a:t>; </a:t>
            </a:r>
            <a:r>
              <a:rPr lang="en-US" altLang="en-US" dirty="0" smtClean="0">
                <a:solidFill>
                  <a:srgbClr val="00B050"/>
                </a:solidFill>
                <a:latin typeface="Consolas" panose="020B0609020204030204" pitchFamily="49" charset="0"/>
              </a:rPr>
              <a:t>// good value to use for now</a:t>
            </a:r>
            <a:endParaRPr lang="en-US" altLang="en-US" dirty="0">
              <a:latin typeface="Consolas" panose="020B0609020204030204" pitchFamily="49" charset="0"/>
            </a:endParaRP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p</a:t>
            </a:r>
            <a:r>
              <a:rPr lang="en-US" altLang="en-US" dirty="0" err="1" smtClean="0">
                <a:latin typeface="Consolas" panose="020B0609020204030204" pitchFamily="49" charset="0"/>
              </a:rPr>
              <a:t>tr</a:t>
            </a:r>
            <a:r>
              <a:rPr lang="en-US" altLang="en-US" dirty="0" smtClean="0">
                <a:latin typeface="Consolas" panose="020B0609020204030204" pitchFamily="49" charset="0"/>
              </a:rPr>
              <a:t>[0] = 5</a:t>
            </a:r>
            <a:r>
              <a:rPr lang="en-US" altLang="en-US" dirty="0" smtClean="0">
                <a:latin typeface="Consolas" panose="020B0609020204030204" pitchFamily="49" charset="0"/>
              </a:rPr>
              <a:t>;         </a:t>
            </a:r>
            <a:r>
              <a:rPr lang="en-US" altLang="en-US" dirty="0" smtClean="0">
                <a:solidFill>
                  <a:srgbClr val="00B050"/>
                </a:solidFill>
                <a:latin typeface="Consolas" panose="020B0609020204030204" pitchFamily="49" charset="0"/>
              </a:rPr>
              <a:t>// this will give an error—THAT'S USEFUL</a:t>
            </a:r>
          </a:p>
          <a:p>
            <a:pPr marL="0" lvl="1" indent="0">
              <a:buNone/>
            </a:pPr>
            <a:r>
              <a:rPr lang="en-US" altLang="en-US" dirty="0">
                <a:solidFill>
                  <a:schemeClr val="tx1"/>
                </a:solidFill>
                <a:latin typeface="Consolas" panose="020B0609020204030204" pitchFamily="49" charset="0"/>
              </a:rPr>
              <a:t> </a:t>
            </a:r>
            <a:r>
              <a:rPr lang="en-US" altLang="en-US" dirty="0" smtClean="0">
                <a:solidFill>
                  <a:schemeClr val="tx1"/>
                </a:solidFill>
                <a:latin typeface="Consolas" panose="020B0609020204030204" pitchFamily="49" charset="0"/>
              </a:rPr>
              <a:t>   if (</a:t>
            </a:r>
            <a:r>
              <a:rPr lang="en-US" altLang="en-US" dirty="0" err="1" smtClean="0">
                <a:solidFill>
                  <a:schemeClr val="tx1"/>
                </a:solidFill>
                <a:latin typeface="Consolas" panose="020B0609020204030204" pitchFamily="49" charset="0"/>
              </a:rPr>
              <a:t>ptr</a:t>
            </a:r>
            <a:r>
              <a:rPr lang="en-US" altLang="en-US" dirty="0" smtClean="0">
                <a:solidFill>
                  <a:schemeClr val="tx1"/>
                </a:solidFill>
                <a:latin typeface="Consolas" panose="020B0609020204030204" pitchFamily="49" charset="0"/>
              </a:rPr>
              <a:t> != </a:t>
            </a:r>
            <a:r>
              <a:rPr lang="en-US" altLang="en-US" dirty="0" err="1" smtClean="0">
                <a:solidFill>
                  <a:schemeClr val="tx1"/>
                </a:solidFill>
                <a:latin typeface="Consolas" panose="020B0609020204030204" pitchFamily="49" charset="0"/>
              </a:rPr>
              <a:t>nullptr</a:t>
            </a:r>
            <a:r>
              <a:rPr lang="en-US" altLang="en-US" dirty="0" smtClean="0">
                <a:solidFill>
                  <a:schemeClr val="tx1"/>
                </a:solidFill>
                <a:latin typeface="Consolas" panose="020B0609020204030204" pitchFamily="49" charset="0"/>
              </a:rPr>
              <a:t>) { </a:t>
            </a:r>
            <a:r>
              <a:rPr lang="en-US" altLang="en-US" dirty="0" smtClean="0">
                <a:solidFill>
                  <a:srgbClr val="00B050"/>
                </a:solidFill>
                <a:latin typeface="Consolas" panose="020B0609020204030204" pitchFamily="49" charset="0"/>
              </a:rPr>
              <a:t>// </a:t>
            </a:r>
            <a:r>
              <a:rPr lang="en-US" altLang="en-US" dirty="0" err="1" smtClean="0">
                <a:solidFill>
                  <a:srgbClr val="00B050"/>
                </a:solidFill>
                <a:latin typeface="Consolas" panose="020B0609020204030204" pitchFamily="49" charset="0"/>
              </a:rPr>
              <a:t>nullptr</a:t>
            </a:r>
            <a:r>
              <a:rPr lang="en-US" altLang="en-US" dirty="0" smtClean="0">
                <a:solidFill>
                  <a:srgbClr val="00B050"/>
                </a:solidFill>
                <a:latin typeface="Consolas" panose="020B0609020204030204" pitchFamily="49" charset="0"/>
              </a:rPr>
              <a:t> is good to test for</a:t>
            </a:r>
          </a:p>
          <a:p>
            <a:pPr marL="0" lvl="1" indent="0">
              <a:buNone/>
            </a:pPr>
            <a:r>
              <a:rPr lang="en-US" altLang="en-US" dirty="0">
                <a:solidFill>
                  <a:schemeClr val="tx1"/>
                </a:solidFill>
                <a:latin typeface="Consolas" panose="020B0609020204030204" pitchFamily="49" charset="0"/>
              </a:rPr>
              <a:t> </a:t>
            </a:r>
            <a:r>
              <a:rPr lang="en-US" altLang="en-US" dirty="0" smtClean="0">
                <a:solidFill>
                  <a:schemeClr val="tx1"/>
                </a:solidFill>
                <a:latin typeface="Consolas" panose="020B0609020204030204" pitchFamily="49" charset="0"/>
              </a:rPr>
              <a:t>       </a:t>
            </a:r>
            <a:r>
              <a:rPr lang="en-US" altLang="en-US" dirty="0" err="1" smtClean="0">
                <a:solidFill>
                  <a:schemeClr val="tx1"/>
                </a:solidFill>
                <a:latin typeface="Consolas" panose="020B0609020204030204" pitchFamily="49" charset="0"/>
              </a:rPr>
              <a:t>ptr</a:t>
            </a:r>
            <a:r>
              <a:rPr lang="en-US" altLang="en-US" dirty="0" smtClean="0">
                <a:solidFill>
                  <a:schemeClr val="tx1"/>
                </a:solidFill>
                <a:latin typeface="Consolas" panose="020B0609020204030204" pitchFamily="49" charset="0"/>
              </a:rPr>
              <a:t>[0] = 5;</a:t>
            </a:r>
          </a:p>
          <a:p>
            <a:pPr marL="0" lvl="1" indent="0">
              <a:buNone/>
            </a:pPr>
            <a:r>
              <a:rPr lang="en-US" altLang="en-US" dirty="0">
                <a:solidFill>
                  <a:schemeClr val="tx1"/>
                </a:solidFill>
                <a:latin typeface="Consolas" panose="020B0609020204030204" pitchFamily="49" charset="0"/>
              </a:rPr>
              <a:t> </a:t>
            </a:r>
            <a:r>
              <a:rPr lang="en-US" altLang="en-US" dirty="0" smtClean="0">
                <a:solidFill>
                  <a:schemeClr val="tx1"/>
                </a:solidFill>
                <a:latin typeface="Consolas" panose="020B0609020204030204" pitchFamily="49" charset="0"/>
              </a:rPr>
              <a:t>   } else {</a:t>
            </a:r>
          </a:p>
          <a:p>
            <a:pPr marL="0" lvl="1" indent="0">
              <a:buNone/>
            </a:pPr>
            <a:r>
              <a:rPr lang="en-US" altLang="en-US" dirty="0">
                <a:solidFill>
                  <a:srgbClr val="00B050"/>
                </a:solidFill>
                <a:latin typeface="Consolas" panose="020B0609020204030204" pitchFamily="49" charset="0"/>
              </a:rPr>
              <a:t> </a:t>
            </a:r>
            <a:r>
              <a:rPr lang="en-US" altLang="en-US" dirty="0" smtClean="0">
                <a:solidFill>
                  <a:srgbClr val="00B050"/>
                </a:solidFill>
                <a:latin typeface="Consolas" panose="020B0609020204030204" pitchFamily="49" charset="0"/>
              </a:rPr>
              <a:t>       // don’t use </a:t>
            </a:r>
            <a:r>
              <a:rPr lang="en-US" altLang="en-US" dirty="0" err="1" smtClean="0">
                <a:solidFill>
                  <a:srgbClr val="00B050"/>
                </a:solidFill>
                <a:latin typeface="Consolas" panose="020B0609020204030204" pitchFamily="49" charset="0"/>
              </a:rPr>
              <a:t>ptr</a:t>
            </a:r>
            <a:r>
              <a:rPr lang="en-US" altLang="en-US" dirty="0" smtClean="0">
                <a:solidFill>
                  <a:srgbClr val="00B050"/>
                </a:solidFill>
                <a:latin typeface="Consolas" panose="020B0609020204030204" pitchFamily="49" charset="0"/>
              </a:rPr>
              <a:t>!</a:t>
            </a:r>
          </a:p>
          <a:p>
            <a:pPr marL="0" lvl="1" indent="0">
              <a:buNone/>
            </a:pPr>
            <a:r>
              <a:rPr lang="en-US" altLang="en-US" dirty="0" smtClean="0">
                <a:solidFill>
                  <a:schemeClr val="tx1"/>
                </a:solidFill>
                <a:latin typeface="Consolas" panose="020B0609020204030204" pitchFamily="49" charset="0"/>
              </a:rPr>
              <a:t>    }</a:t>
            </a:r>
            <a:endParaRPr lang="en-US" altLang="en-US" dirty="0" smtClean="0">
              <a:solidFill>
                <a:schemeClr val="tx1"/>
              </a:solidFill>
              <a:latin typeface="Consolas" panose="020B0609020204030204" pitchFamily="49" charset="0"/>
            </a:endParaRPr>
          </a:p>
        </p:txBody>
      </p:sp>
    </p:spTree>
    <p:extLst>
      <p:ext uri="{BB962C8B-B14F-4D97-AF65-F5344CB8AC3E}">
        <p14:creationId xmlns:p14="http://schemas.microsoft.com/office/powerpoint/2010/main" val="1477413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995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995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995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995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995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995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995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cs typeface="Consolas" panose="020B0609020204030204" pitchFamily="49" charset="0"/>
              </a:rPr>
              <a:t>More on Dynamically-Allocated Memory</a:t>
            </a:r>
            <a:endParaRPr lang="en-US" dirty="0">
              <a:latin typeface="Consolas" panose="020B0609020204030204" pitchFamily="49" charset="0"/>
              <a:cs typeface="Consolas" panose="020B0609020204030204" pitchFamily="49" charset="0"/>
            </a:endParaRPr>
          </a:p>
        </p:txBody>
      </p:sp>
      <p:sp>
        <p:nvSpPr>
          <p:cNvPr id="6" name="Text Placeholder 5"/>
          <p:cNvSpPr>
            <a:spLocks noGrp="1"/>
          </p:cNvSpPr>
          <p:nvPr>
            <p:ph type="body" sz="half" idx="2"/>
            <p:custDataLst>
              <p:tags r:id="rId2"/>
            </p:custDataLst>
          </p:nvPr>
        </p:nvSpPr>
        <p:spPr/>
        <p:txBody>
          <a:bodyPr/>
          <a:lstStyle/>
          <a:p>
            <a:r>
              <a:rPr lang="en-US" dirty="0" smtClean="0"/>
              <a:t>New and delete for things other than arrays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182055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1">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Dynamically-allocated </a:t>
            </a:r>
            <a:r>
              <a:rPr lang="en-US" dirty="0" smtClean="0"/>
              <a:t>objects</a:t>
            </a:r>
            <a:endParaRPr lang="en-US" dirty="0"/>
          </a:p>
        </p:txBody>
      </p:sp>
      <p:sp>
        <p:nvSpPr>
          <p:cNvPr id="3" name="Content Placeholder 2"/>
          <p:cNvSpPr>
            <a:spLocks noGrp="1"/>
          </p:cNvSpPr>
          <p:nvPr>
            <p:ph sz="quarter" idx="10"/>
            <p:custDataLst>
              <p:tags r:id="rId4"/>
            </p:custDataLst>
          </p:nvPr>
        </p:nvSpPr>
        <p:spPr>
          <a:xfrm>
            <a:off x="622407" y="908684"/>
            <a:ext cx="5491831" cy="4019075"/>
          </a:xfrm>
        </p:spPr>
        <p:txBody>
          <a:bodyPr>
            <a:normAutofit/>
          </a:bodyPr>
          <a:lstStyle/>
          <a:p>
            <a:r>
              <a:rPr lang="en-US" sz="1300" dirty="0">
                <a:solidFill>
                  <a:srgbClr val="00B050"/>
                </a:solidFill>
                <a:latin typeface="Consolas" panose="020B0609020204030204" pitchFamily="49" charset="0"/>
                <a:cs typeface="Consolas" panose="020B0609020204030204" pitchFamily="49" charset="0"/>
              </a:rPr>
              <a:t>// Stack object with dynamically-allocated private data</a:t>
            </a:r>
          </a:p>
          <a:p>
            <a:r>
              <a:rPr lang="en-US" sz="1300" dirty="0" smtClean="0">
                <a:latin typeface="Consolas" panose="020B0609020204030204" pitchFamily="49" charset="0"/>
                <a:cs typeface="Consolas" panose="020B0609020204030204" pitchFamily="49" charset="0"/>
              </a:rPr>
              <a:t>Queue&lt;</a:t>
            </a:r>
            <a:r>
              <a:rPr lang="en-US" sz="1300" dirty="0" err="1" smtClean="0">
                <a:latin typeface="Consolas" panose="020B0609020204030204" pitchFamily="49" charset="0"/>
                <a:cs typeface="Consolas" panose="020B0609020204030204" pitchFamily="49" charset="0"/>
              </a:rPr>
              <a:t>GridLocation</a:t>
            </a:r>
            <a:r>
              <a:rPr lang="en-US" sz="1300" dirty="0" smtClean="0">
                <a:latin typeface="Consolas" panose="020B0609020204030204" pitchFamily="49" charset="0"/>
                <a:cs typeface="Consolas" panose="020B0609020204030204" pitchFamily="49" charset="0"/>
              </a:rPr>
              <a:t>&gt; path1;</a:t>
            </a:r>
            <a:endParaRPr lang="en-US" sz="1300" dirty="0">
              <a:latin typeface="Consolas" panose="020B0609020204030204" pitchFamily="49" charset="0"/>
              <a:cs typeface="Consolas" panose="020B0609020204030204" pitchFamily="49" charset="0"/>
            </a:endParaRPr>
          </a:p>
          <a:p>
            <a:r>
              <a:rPr lang="en-US" sz="1300" dirty="0" smtClean="0">
                <a:latin typeface="Consolas" panose="020B0609020204030204" pitchFamily="49" charset="0"/>
                <a:cs typeface="Consolas" panose="020B0609020204030204" pitchFamily="49" charset="0"/>
              </a:rPr>
              <a:t>path1.enqueue(</a:t>
            </a:r>
            <a:r>
              <a:rPr lang="en-US" sz="1300" dirty="0" err="1" smtClean="0">
                <a:latin typeface="Consolas" panose="020B0609020204030204" pitchFamily="49" charset="0"/>
                <a:cs typeface="Consolas" panose="020B0609020204030204" pitchFamily="49" charset="0"/>
              </a:rPr>
              <a:t>loc</a:t>
            </a:r>
            <a:r>
              <a:rPr lang="en-US" sz="1300" dirty="0" smtClean="0">
                <a:latin typeface="Consolas" panose="020B0609020204030204" pitchFamily="49" charset="0"/>
                <a:cs typeface="Consolas" panose="020B0609020204030204" pitchFamily="49" charset="0"/>
              </a:rPr>
              <a:t>);</a:t>
            </a:r>
            <a:endParaRPr lang="en-US" sz="1300" dirty="0">
              <a:solidFill>
                <a:srgbClr val="00B050"/>
              </a:solidFill>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5"/>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6"/>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7"/>
            </p:custDataLst>
          </p:nvPr>
        </p:nvSpPr>
        <p:spPr>
          <a:xfrm>
            <a:off x="6406808" y="2588427"/>
            <a:ext cx="2438400" cy="15647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8"/>
            </p:custDataLst>
          </p:nvPr>
        </p:nvSpPr>
        <p:spPr>
          <a:xfrm>
            <a:off x="6406808" y="816741"/>
            <a:ext cx="2438400" cy="140394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a:t>
            </a: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0"/>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38" name="TextBox 37"/>
          <p:cNvSpPr txBox="1"/>
          <p:nvPr>
            <p:custDataLst>
              <p:tags r:id="rId11"/>
            </p:custDataLst>
          </p:nvPr>
        </p:nvSpPr>
        <p:spPr>
          <a:xfrm>
            <a:off x="7612870" y="1065525"/>
            <a:ext cx="1047890" cy="553998"/>
          </a:xfrm>
          <a:prstGeom prst="rect">
            <a:avLst/>
          </a:prstGeom>
          <a:noFill/>
          <a:ln w="12700">
            <a:solidFill>
              <a:schemeClr val="tx1"/>
            </a:solidFill>
          </a:ln>
        </p:spPr>
        <p:txBody>
          <a:bodyPr wrap="square" rtlCol="0">
            <a:spAutoFit/>
          </a:bodyPr>
          <a:lstStyle/>
          <a:p>
            <a:r>
              <a:rPr lang="en-US" sz="1000" dirty="0" smtClean="0">
                <a:latin typeface="Consolas" panose="020B0609020204030204" pitchFamily="49" charset="0"/>
              </a:rPr>
              <a:t>_</a:t>
            </a:r>
            <a:r>
              <a:rPr lang="en-US" sz="1000" dirty="0" smtClean="0">
                <a:latin typeface="Consolas" panose="020B0609020204030204" pitchFamily="49" charset="0"/>
              </a:rPr>
              <a:t>size: </a:t>
            </a:r>
            <a:r>
              <a:rPr lang="en-US" sz="1000" dirty="0" smtClean="0">
                <a:latin typeface="Consolas" panose="020B0609020204030204" pitchFamily="49" charset="0"/>
              </a:rPr>
              <a:t>1   </a:t>
            </a:r>
            <a:r>
              <a:rPr lang="en-US" sz="1000" dirty="0" smtClean="0">
                <a:latin typeface="Consolas" panose="020B0609020204030204" pitchFamily="49" charset="0"/>
              </a:rPr>
              <a:t>_capacity: </a:t>
            </a:r>
            <a:r>
              <a:rPr lang="en-US" sz="1000" dirty="0" smtClean="0">
                <a:latin typeface="Consolas" panose="020B0609020204030204" pitchFamily="49" charset="0"/>
              </a:rPr>
              <a:t>4</a:t>
            </a:r>
          </a:p>
          <a:p>
            <a:r>
              <a:rPr lang="en-US" sz="1000" dirty="0" smtClean="0">
                <a:latin typeface="Consolas" panose="020B0609020204030204" pitchFamily="49" charset="0"/>
              </a:rPr>
              <a:t>_elements: </a:t>
            </a:r>
            <a:endParaRPr lang="en-US" sz="1000" dirty="0">
              <a:latin typeface="Consolas" panose="020B0609020204030204" pitchFamily="49" charset="0"/>
            </a:endParaRPr>
          </a:p>
        </p:txBody>
      </p:sp>
      <p:sp>
        <p:nvSpPr>
          <p:cNvPr id="41" name="Rectangle 40"/>
          <p:cNvSpPr/>
          <p:nvPr>
            <p:custDataLst>
              <p:tags r:id="rId12"/>
            </p:custDataLst>
          </p:nvPr>
        </p:nvSpPr>
        <p:spPr>
          <a:xfrm>
            <a:off x="6485638" y="94788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path1:</a:t>
            </a:r>
            <a:endParaRPr lang="en-US" sz="1400" dirty="0">
              <a:latin typeface="Consolas" panose="020B0609020204030204" pitchFamily="49" charset="0"/>
            </a:endParaRPr>
          </a:p>
        </p:txBody>
      </p:sp>
      <p:sp>
        <p:nvSpPr>
          <p:cNvPr id="36" name="TextBox 35">
            <a:extLst>
              <a:ext uri="{FF2B5EF4-FFF2-40B4-BE49-F238E27FC236}">
                <a16:creationId xmlns:a16="http://schemas.microsoft.com/office/drawing/2014/main" id="{F60532F4-1F7F-3D43-9EDD-DBAA1A75897B}"/>
              </a:ext>
            </a:extLst>
          </p:cNvPr>
          <p:cNvSpPr txBox="1"/>
          <p:nvPr>
            <p:custDataLst>
              <p:tags r:id="rId13"/>
            </p:custDataLst>
          </p:nvPr>
        </p:nvSpPr>
        <p:spPr>
          <a:xfrm>
            <a:off x="7016398" y="2757696"/>
            <a:ext cx="457200" cy="261610"/>
          </a:xfrm>
          <a:prstGeom prst="rect">
            <a:avLst/>
          </a:prstGeom>
          <a:noFill/>
          <a:ln>
            <a:solidFill>
              <a:schemeClr val="tx1"/>
            </a:solidFill>
          </a:ln>
        </p:spPr>
        <p:txBody>
          <a:bodyPr wrap="square" rtlCol="0">
            <a:spAutoFit/>
          </a:bodyPr>
          <a:lstStyle/>
          <a:p>
            <a:pPr algn="ctr"/>
            <a:r>
              <a:rPr lang="en-US" sz="1100" dirty="0" smtClean="0"/>
              <a:t>{0,0}</a:t>
            </a:r>
            <a:endParaRPr lang="en-US" sz="1100" dirty="0"/>
          </a:p>
        </p:txBody>
      </p:sp>
      <p:sp>
        <p:nvSpPr>
          <p:cNvPr id="37" name="TextBox 36">
            <a:extLst>
              <a:ext uri="{FF2B5EF4-FFF2-40B4-BE49-F238E27FC236}">
                <a16:creationId xmlns:a16="http://schemas.microsoft.com/office/drawing/2014/main" id="{8A03D232-61B9-BF41-AFAD-68815E6FE7AB}"/>
              </a:ext>
            </a:extLst>
          </p:cNvPr>
          <p:cNvSpPr txBox="1"/>
          <p:nvPr>
            <p:custDataLst>
              <p:tags r:id="rId14"/>
            </p:custDataLst>
          </p:nvPr>
        </p:nvSpPr>
        <p:spPr>
          <a:xfrm>
            <a:off x="74727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39" name="TextBox 38">
            <a:extLst>
              <a:ext uri="{FF2B5EF4-FFF2-40B4-BE49-F238E27FC236}">
                <a16:creationId xmlns:a16="http://schemas.microsoft.com/office/drawing/2014/main" id="{ED424F84-F8AC-2C49-8678-C16B8656AFB3}"/>
              </a:ext>
            </a:extLst>
          </p:cNvPr>
          <p:cNvSpPr txBox="1"/>
          <p:nvPr>
            <p:custDataLst>
              <p:tags r:id="rId15"/>
            </p:custDataLst>
          </p:nvPr>
        </p:nvSpPr>
        <p:spPr>
          <a:xfrm>
            <a:off x="7929928" y="2757050"/>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0" name="TextBox 39">
            <a:extLst>
              <a:ext uri="{FF2B5EF4-FFF2-40B4-BE49-F238E27FC236}">
                <a16:creationId xmlns:a16="http://schemas.microsoft.com/office/drawing/2014/main" id="{ED424F84-F8AC-2C49-8678-C16B8656AFB3}"/>
              </a:ext>
            </a:extLst>
          </p:cNvPr>
          <p:cNvSpPr txBox="1"/>
          <p:nvPr>
            <p:custDataLst>
              <p:tags r:id="rId16"/>
            </p:custDataLst>
          </p:nvPr>
        </p:nvSpPr>
        <p:spPr>
          <a:xfrm>
            <a:off x="83871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2" name="TextBox 41"/>
          <p:cNvSpPr txBox="1"/>
          <p:nvPr>
            <p:custDataLst>
              <p:tags r:id="rId17"/>
            </p:custDataLst>
          </p:nvPr>
        </p:nvSpPr>
        <p:spPr>
          <a:xfrm>
            <a:off x="8401485" y="1397474"/>
            <a:ext cx="255153" cy="212661"/>
          </a:xfrm>
          <a:prstGeom prst="rect">
            <a:avLst/>
          </a:prstGeom>
          <a:noFill/>
          <a:ln>
            <a:solidFill>
              <a:schemeClr val="tx1"/>
            </a:solidFill>
          </a:ln>
        </p:spPr>
        <p:txBody>
          <a:bodyPr wrap="square" rtlCol="0">
            <a:spAutoFit/>
          </a:bodyPr>
          <a:lstStyle/>
          <a:p>
            <a:endParaRPr lang="en-US" dirty="0"/>
          </a:p>
        </p:txBody>
      </p:sp>
      <p:cxnSp>
        <p:nvCxnSpPr>
          <p:cNvPr id="43" name="Curved Connector 42">
            <a:extLst>
              <a:ext uri="{FF2B5EF4-FFF2-40B4-BE49-F238E27FC236}">
                <a16:creationId xmlns:a16="http://schemas.microsoft.com/office/drawing/2014/main" id="{02504FFA-6E27-C242-8557-8A8500F9FDAB}"/>
              </a:ext>
            </a:extLst>
          </p:cNvPr>
          <p:cNvCxnSpPr>
            <a:cxnSpLocks/>
          </p:cNvCxnSpPr>
          <p:nvPr/>
        </p:nvCxnSpPr>
        <p:spPr>
          <a:xfrm rot="5400000">
            <a:off x="7318518" y="1570122"/>
            <a:ext cx="1277840" cy="1104748"/>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33" name="Text Placeholder 4"/>
          <p:cNvSpPr txBox="1">
            <a:spLocks/>
          </p:cNvSpPr>
          <p:nvPr>
            <p:custDataLst>
              <p:tags r:id="rId18"/>
            </p:custDataLst>
          </p:nvPr>
        </p:nvSpPr>
        <p:spPr>
          <a:xfrm>
            <a:off x="5625715" y="381559"/>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34" name="Text Placeholder 4"/>
          <p:cNvSpPr txBox="1">
            <a:spLocks/>
          </p:cNvSpPr>
          <p:nvPr>
            <p:custDataLst>
              <p:tags r:id="rId19"/>
            </p:custDataLst>
          </p:nvPr>
        </p:nvSpPr>
        <p:spPr>
          <a:xfrm>
            <a:off x="5617530" y="2892053"/>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Tree>
    <p:extLst>
      <p:ext uri="{BB962C8B-B14F-4D97-AF65-F5344CB8AC3E}">
        <p14:creationId xmlns:p14="http://schemas.microsoft.com/office/powerpoint/2010/main" val="21664994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9">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Dynamically-allocated </a:t>
            </a:r>
            <a:r>
              <a:rPr lang="en-US" dirty="0" smtClean="0"/>
              <a:t>objects</a:t>
            </a:r>
            <a:endParaRPr lang="en-US" dirty="0"/>
          </a:p>
        </p:txBody>
      </p:sp>
      <p:sp>
        <p:nvSpPr>
          <p:cNvPr id="3" name="Content Placeholder 2"/>
          <p:cNvSpPr>
            <a:spLocks noGrp="1"/>
          </p:cNvSpPr>
          <p:nvPr>
            <p:ph sz="quarter" idx="10"/>
            <p:custDataLst>
              <p:tags r:id="rId4"/>
            </p:custDataLst>
          </p:nvPr>
        </p:nvSpPr>
        <p:spPr>
          <a:xfrm>
            <a:off x="622407" y="908684"/>
            <a:ext cx="5491831" cy="4019075"/>
          </a:xfrm>
        </p:spPr>
        <p:txBody>
          <a:bodyPr>
            <a:normAutofit/>
          </a:bodyPr>
          <a:lstStyle/>
          <a:p>
            <a:r>
              <a:rPr lang="en-US" sz="1300" dirty="0" smtClean="0">
                <a:solidFill>
                  <a:srgbClr val="00B050"/>
                </a:solidFill>
                <a:latin typeface="Consolas" panose="020B0609020204030204" pitchFamily="49" charset="0"/>
                <a:cs typeface="Consolas" panose="020B0609020204030204" pitchFamily="49" charset="0"/>
              </a:rPr>
              <a:t>// </a:t>
            </a:r>
            <a:r>
              <a:rPr lang="en-US" sz="1300" dirty="0" smtClean="0">
                <a:solidFill>
                  <a:srgbClr val="00B050"/>
                </a:solidFill>
                <a:latin typeface="Consolas" panose="020B0609020204030204" pitchFamily="49" charset="0"/>
                <a:cs typeface="Consolas" panose="020B0609020204030204" pitchFamily="49" charset="0"/>
              </a:rPr>
              <a:t>Stack o</a:t>
            </a:r>
            <a:r>
              <a:rPr lang="en-US" sz="1300" dirty="0" smtClean="0">
                <a:solidFill>
                  <a:srgbClr val="00B050"/>
                </a:solidFill>
                <a:latin typeface="Consolas" panose="020B0609020204030204" pitchFamily="49" charset="0"/>
                <a:cs typeface="Consolas" panose="020B0609020204030204" pitchFamily="49" charset="0"/>
              </a:rPr>
              <a:t>bject with dynamically-allocated private data</a:t>
            </a:r>
          </a:p>
          <a:p>
            <a:r>
              <a:rPr lang="en-US" sz="1300" dirty="0">
                <a:latin typeface="Consolas" panose="020B0609020204030204" pitchFamily="49" charset="0"/>
                <a:cs typeface="Consolas" panose="020B0609020204030204" pitchFamily="49" charset="0"/>
              </a:rPr>
              <a:t>Queue&lt;</a:t>
            </a:r>
            <a:r>
              <a:rPr lang="en-US" sz="1300" dirty="0" err="1">
                <a:latin typeface="Consolas" panose="020B0609020204030204" pitchFamily="49" charset="0"/>
                <a:cs typeface="Consolas" panose="020B0609020204030204" pitchFamily="49" charset="0"/>
              </a:rPr>
              <a:t>GridLocation</a:t>
            </a:r>
            <a:r>
              <a:rPr lang="en-US" sz="1300" dirty="0" smtClean="0">
                <a:latin typeface="Consolas" panose="020B0609020204030204" pitchFamily="49" charset="0"/>
                <a:cs typeface="Consolas" panose="020B0609020204030204" pitchFamily="49" charset="0"/>
              </a:rPr>
              <a:t>&gt; path1;</a:t>
            </a:r>
            <a:endParaRPr lang="en-US" sz="1300" dirty="0">
              <a:latin typeface="Consolas" panose="020B0609020204030204" pitchFamily="49" charset="0"/>
              <a:cs typeface="Consolas" panose="020B0609020204030204" pitchFamily="49" charset="0"/>
            </a:endParaRPr>
          </a:p>
          <a:p>
            <a:r>
              <a:rPr lang="en-US" sz="1300" dirty="0" smtClean="0">
                <a:latin typeface="Consolas" panose="020B0609020204030204" pitchFamily="49" charset="0"/>
                <a:cs typeface="Consolas" panose="020B0609020204030204" pitchFamily="49" charset="0"/>
              </a:rPr>
              <a:t>path1.enqueue(</a:t>
            </a:r>
            <a:r>
              <a:rPr lang="en-US" sz="1300" dirty="0" err="1" smtClean="0">
                <a:latin typeface="Consolas" panose="020B0609020204030204" pitchFamily="49" charset="0"/>
                <a:cs typeface="Consolas" panose="020B0609020204030204" pitchFamily="49" charset="0"/>
              </a:rPr>
              <a:t>loc</a:t>
            </a:r>
            <a:r>
              <a:rPr lang="en-US" sz="1300" dirty="0">
                <a:latin typeface="Consolas" panose="020B0609020204030204" pitchFamily="49" charset="0"/>
                <a:cs typeface="Consolas" panose="020B0609020204030204" pitchFamily="49" charset="0"/>
              </a:rPr>
              <a:t>); </a:t>
            </a:r>
            <a:endParaRPr lang="en-US" sz="1300" dirty="0" smtClean="0">
              <a:latin typeface="Consolas" panose="020B0609020204030204" pitchFamily="49" charset="0"/>
              <a:cs typeface="Consolas" panose="020B0609020204030204" pitchFamily="49" charset="0"/>
            </a:endParaRPr>
          </a:p>
          <a:p>
            <a:r>
              <a:rPr lang="en-US" sz="1300" dirty="0" smtClean="0">
                <a:solidFill>
                  <a:srgbClr val="00B050"/>
                </a:solidFill>
                <a:latin typeface="Consolas" panose="020B0609020204030204" pitchFamily="49" charset="0"/>
                <a:cs typeface="Consolas" panose="020B0609020204030204" pitchFamily="49" charset="0"/>
              </a:rPr>
              <a:t>// Dynamically-allocated </a:t>
            </a:r>
            <a:r>
              <a:rPr lang="en-US" sz="1300" dirty="0">
                <a:solidFill>
                  <a:srgbClr val="00B050"/>
                </a:solidFill>
                <a:latin typeface="Consolas" panose="020B0609020204030204" pitchFamily="49" charset="0"/>
                <a:cs typeface="Consolas" panose="020B0609020204030204" pitchFamily="49" charset="0"/>
              </a:rPr>
              <a:t>object with </a:t>
            </a:r>
            <a:r>
              <a:rPr lang="en-US" sz="1300" dirty="0" smtClean="0">
                <a:solidFill>
                  <a:srgbClr val="00B050"/>
                </a:solidFill>
                <a:latin typeface="Consolas" panose="020B0609020204030204" pitchFamily="49" charset="0"/>
                <a:cs typeface="Consolas" panose="020B0609020204030204" pitchFamily="49" charset="0"/>
              </a:rPr>
              <a:t>dynamically-allocated </a:t>
            </a:r>
          </a:p>
          <a:p>
            <a:r>
              <a:rPr lang="en-US" sz="1300" dirty="0" smtClean="0">
                <a:solidFill>
                  <a:srgbClr val="00B050"/>
                </a:solidFill>
                <a:latin typeface="Consolas" panose="020B0609020204030204" pitchFamily="49" charset="0"/>
                <a:cs typeface="Consolas" panose="020B0609020204030204" pitchFamily="49" charset="0"/>
              </a:rPr>
              <a:t>// private data</a:t>
            </a:r>
            <a:endParaRPr lang="en-US" sz="1300" dirty="0">
              <a:latin typeface="Consolas" panose="020B0609020204030204" pitchFamily="49" charset="0"/>
              <a:cs typeface="Consolas" panose="020B0609020204030204" pitchFamily="49" charset="0"/>
            </a:endParaRPr>
          </a:p>
          <a:p>
            <a:r>
              <a:rPr lang="en-US" sz="1300" dirty="0">
                <a:latin typeface="Consolas" panose="020B0609020204030204" pitchFamily="49" charset="0"/>
                <a:cs typeface="Consolas" panose="020B0609020204030204" pitchFamily="49" charset="0"/>
              </a:rPr>
              <a:t>Queue&lt;</a:t>
            </a:r>
            <a:r>
              <a:rPr lang="en-US" sz="1300" dirty="0" err="1">
                <a:latin typeface="Consolas" panose="020B0609020204030204" pitchFamily="49" charset="0"/>
                <a:cs typeface="Consolas" panose="020B0609020204030204" pitchFamily="49" charset="0"/>
              </a:rPr>
              <a:t>GridLocation</a:t>
            </a:r>
            <a:r>
              <a:rPr lang="en-US" sz="1300" dirty="0">
                <a:latin typeface="Consolas" panose="020B0609020204030204" pitchFamily="49" charset="0"/>
                <a:cs typeface="Consolas" panose="020B0609020204030204" pitchFamily="49" charset="0"/>
              </a:rPr>
              <a:t>&gt;* path2 = new Queue&lt;</a:t>
            </a:r>
            <a:r>
              <a:rPr lang="en-US" sz="1300" dirty="0" err="1">
                <a:latin typeface="Consolas" panose="020B0609020204030204" pitchFamily="49" charset="0"/>
                <a:cs typeface="Consolas" panose="020B0609020204030204" pitchFamily="49" charset="0"/>
              </a:rPr>
              <a:t>GridLocation</a:t>
            </a:r>
            <a:r>
              <a:rPr lang="en-US" sz="1300" dirty="0">
                <a:latin typeface="Consolas" panose="020B0609020204030204" pitchFamily="49" charset="0"/>
                <a:cs typeface="Consolas" panose="020B0609020204030204" pitchFamily="49" charset="0"/>
              </a:rPr>
              <a:t>&gt;();</a:t>
            </a:r>
          </a:p>
          <a:p>
            <a:r>
              <a:rPr lang="en-US" sz="1300" dirty="0">
                <a:latin typeface="Consolas" panose="020B0609020204030204" pitchFamily="49" charset="0"/>
                <a:cs typeface="Consolas" panose="020B0609020204030204" pitchFamily="49" charset="0"/>
              </a:rPr>
              <a:t>path2-&gt;</a:t>
            </a:r>
            <a:r>
              <a:rPr lang="en-US" sz="1300" dirty="0" err="1">
                <a:latin typeface="Consolas" panose="020B0609020204030204" pitchFamily="49" charset="0"/>
                <a:cs typeface="Consolas" panose="020B0609020204030204" pitchFamily="49" charset="0"/>
              </a:rPr>
              <a:t>enqueue</a:t>
            </a:r>
            <a:r>
              <a:rPr lang="en-US" sz="1300" dirty="0">
                <a:latin typeface="Consolas" panose="020B0609020204030204" pitchFamily="49" charset="0"/>
                <a:cs typeface="Consolas" panose="020B0609020204030204" pitchFamily="49" charset="0"/>
              </a:rPr>
              <a:t>(</a:t>
            </a:r>
            <a:r>
              <a:rPr lang="en-US" sz="1300" dirty="0" err="1">
                <a:latin typeface="Consolas" panose="020B0609020204030204" pitchFamily="49" charset="0"/>
                <a:cs typeface="Consolas" panose="020B0609020204030204" pitchFamily="49" charset="0"/>
              </a:rPr>
              <a:t>loc</a:t>
            </a:r>
            <a:r>
              <a:rPr lang="en-US" sz="1300" dirty="0">
                <a:latin typeface="Consolas" panose="020B0609020204030204" pitchFamily="49" charset="0"/>
                <a:cs typeface="Consolas" panose="020B0609020204030204" pitchFamily="49" charset="0"/>
              </a:rPr>
              <a:t>);  </a:t>
            </a:r>
            <a:r>
              <a:rPr lang="en-US" sz="1300" dirty="0" smtClean="0">
                <a:solidFill>
                  <a:srgbClr val="00B050"/>
                </a:solidFill>
                <a:latin typeface="Consolas" panose="020B0609020204030204" pitchFamily="49" charset="0"/>
                <a:cs typeface="Consolas" panose="020B0609020204030204" pitchFamily="49" charset="0"/>
              </a:rPr>
              <a:t>// </a:t>
            </a:r>
            <a:r>
              <a:rPr lang="en-US" sz="1300" dirty="0">
                <a:solidFill>
                  <a:srgbClr val="00B050"/>
                </a:solidFill>
                <a:latin typeface="Consolas" panose="020B0609020204030204" pitchFamily="49" charset="0"/>
                <a:cs typeface="Consolas" panose="020B0609020204030204" pitchFamily="49" charset="0"/>
              </a:rPr>
              <a:t>note -&gt;</a:t>
            </a:r>
          </a:p>
          <a:p>
            <a:endParaRPr lang="en-US" sz="1300" dirty="0">
              <a:latin typeface="Consolas" panose="020B0609020204030204" pitchFamily="49" charset="0"/>
              <a:cs typeface="Consolas" panose="020B0609020204030204" pitchFamily="49" charset="0"/>
            </a:endParaRPr>
          </a:p>
          <a:p>
            <a:endParaRPr lang="en-US" sz="1300" dirty="0" smtClean="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a:p>
        </p:txBody>
      </p:sp>
      <p:sp>
        <p:nvSpPr>
          <p:cNvPr id="4" name="Text Placeholder 4"/>
          <p:cNvSpPr txBox="1">
            <a:spLocks/>
          </p:cNvSpPr>
          <p:nvPr>
            <p:custDataLst>
              <p:tags r:id="rId5"/>
            </p:custDataLst>
          </p:nvPr>
        </p:nvSpPr>
        <p:spPr>
          <a:xfrm>
            <a:off x="5625715" y="381559"/>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2588427"/>
            <a:ext cx="2438400" cy="15647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40394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a:t>
            </a:r>
            <a:endParaRPr lang="en-US" dirty="0">
              <a:solidFill>
                <a:schemeClr val="tx1"/>
              </a:solidFill>
            </a:endParaRP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7250332" y="1813408"/>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184977" y="180245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path2:</a:t>
            </a:r>
            <a:endParaRPr lang="en-US" sz="1400" dirty="0">
              <a:latin typeface="Consolas" panose="020B0609020204030204" pitchFamily="49" charset="0"/>
            </a:endParaRPr>
          </a:p>
        </p:txBody>
      </p:sp>
      <p:sp>
        <p:nvSpPr>
          <p:cNvPr id="19" name="Text Placeholder 4"/>
          <p:cNvSpPr txBox="1">
            <a:spLocks/>
          </p:cNvSpPr>
          <p:nvPr>
            <p:custDataLst>
              <p:tags r:id="rId14"/>
            </p:custDataLst>
          </p:nvPr>
        </p:nvSpPr>
        <p:spPr>
          <a:xfrm>
            <a:off x="5617530" y="2892053"/>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5400000">
            <a:off x="6454674" y="2249366"/>
            <a:ext cx="1254473" cy="785915"/>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38" name="TextBox 37"/>
          <p:cNvSpPr txBox="1"/>
          <p:nvPr>
            <p:custDataLst>
              <p:tags r:id="rId15"/>
            </p:custDataLst>
          </p:nvPr>
        </p:nvSpPr>
        <p:spPr>
          <a:xfrm>
            <a:off x="7612870" y="1065525"/>
            <a:ext cx="1047890" cy="553998"/>
          </a:xfrm>
          <a:prstGeom prst="rect">
            <a:avLst/>
          </a:prstGeom>
          <a:noFill/>
          <a:ln w="12700">
            <a:solidFill>
              <a:schemeClr val="tx1"/>
            </a:solidFill>
          </a:ln>
        </p:spPr>
        <p:txBody>
          <a:bodyPr wrap="square" rtlCol="0">
            <a:spAutoFit/>
          </a:bodyPr>
          <a:lstStyle/>
          <a:p>
            <a:r>
              <a:rPr lang="en-US" sz="1000" dirty="0" smtClean="0">
                <a:latin typeface="Consolas" panose="020B0609020204030204" pitchFamily="49" charset="0"/>
              </a:rPr>
              <a:t>_</a:t>
            </a:r>
            <a:r>
              <a:rPr lang="en-US" sz="1000" dirty="0" smtClean="0">
                <a:latin typeface="Consolas" panose="020B0609020204030204" pitchFamily="49" charset="0"/>
              </a:rPr>
              <a:t>size: </a:t>
            </a:r>
            <a:r>
              <a:rPr lang="en-US" sz="1000" dirty="0" smtClean="0">
                <a:latin typeface="Consolas" panose="020B0609020204030204" pitchFamily="49" charset="0"/>
              </a:rPr>
              <a:t>1   </a:t>
            </a:r>
            <a:r>
              <a:rPr lang="en-US" sz="1000" dirty="0" smtClean="0">
                <a:latin typeface="Consolas" panose="020B0609020204030204" pitchFamily="49" charset="0"/>
              </a:rPr>
              <a:t>_capacity: </a:t>
            </a:r>
            <a:r>
              <a:rPr lang="en-US" sz="1000" dirty="0" smtClean="0">
                <a:latin typeface="Consolas" panose="020B0609020204030204" pitchFamily="49" charset="0"/>
              </a:rPr>
              <a:t>4</a:t>
            </a:r>
          </a:p>
          <a:p>
            <a:r>
              <a:rPr lang="en-US" sz="1000" dirty="0" smtClean="0">
                <a:latin typeface="Consolas" panose="020B0609020204030204" pitchFamily="49" charset="0"/>
              </a:rPr>
              <a:t>_elements: </a:t>
            </a:r>
            <a:endParaRPr lang="en-US" sz="1000" dirty="0">
              <a:latin typeface="Consolas" panose="020B0609020204030204" pitchFamily="49" charset="0"/>
            </a:endParaRPr>
          </a:p>
        </p:txBody>
      </p:sp>
      <p:sp>
        <p:nvSpPr>
          <p:cNvPr id="41" name="Rectangle 40"/>
          <p:cNvSpPr/>
          <p:nvPr>
            <p:custDataLst>
              <p:tags r:id="rId16"/>
            </p:custDataLst>
          </p:nvPr>
        </p:nvSpPr>
        <p:spPr>
          <a:xfrm>
            <a:off x="6485638" y="94788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path1:</a:t>
            </a:r>
            <a:endParaRPr lang="en-US" sz="1400" dirty="0">
              <a:latin typeface="Consolas" panose="020B0609020204030204" pitchFamily="49" charset="0"/>
            </a:endParaRPr>
          </a:p>
        </p:txBody>
      </p:sp>
      <p:sp>
        <p:nvSpPr>
          <p:cNvPr id="36" name="TextBox 35">
            <a:extLst>
              <a:ext uri="{FF2B5EF4-FFF2-40B4-BE49-F238E27FC236}">
                <a16:creationId xmlns:a16="http://schemas.microsoft.com/office/drawing/2014/main" id="{F60532F4-1F7F-3D43-9EDD-DBAA1A75897B}"/>
              </a:ext>
            </a:extLst>
          </p:cNvPr>
          <p:cNvSpPr txBox="1"/>
          <p:nvPr>
            <p:custDataLst>
              <p:tags r:id="rId17"/>
            </p:custDataLst>
          </p:nvPr>
        </p:nvSpPr>
        <p:spPr>
          <a:xfrm>
            <a:off x="7016398" y="2757696"/>
            <a:ext cx="457200" cy="261610"/>
          </a:xfrm>
          <a:prstGeom prst="rect">
            <a:avLst/>
          </a:prstGeom>
          <a:noFill/>
          <a:ln>
            <a:solidFill>
              <a:schemeClr val="tx1"/>
            </a:solidFill>
          </a:ln>
        </p:spPr>
        <p:txBody>
          <a:bodyPr wrap="square" rtlCol="0">
            <a:spAutoFit/>
          </a:bodyPr>
          <a:lstStyle/>
          <a:p>
            <a:pPr algn="ctr"/>
            <a:r>
              <a:rPr lang="en-US" sz="1100" dirty="0" smtClean="0"/>
              <a:t>{0,0}</a:t>
            </a:r>
            <a:endParaRPr lang="en-US" sz="1100" dirty="0"/>
          </a:p>
        </p:txBody>
      </p:sp>
      <p:sp>
        <p:nvSpPr>
          <p:cNvPr id="37" name="TextBox 36">
            <a:extLst>
              <a:ext uri="{FF2B5EF4-FFF2-40B4-BE49-F238E27FC236}">
                <a16:creationId xmlns:a16="http://schemas.microsoft.com/office/drawing/2014/main" id="{8A03D232-61B9-BF41-AFAD-68815E6FE7AB}"/>
              </a:ext>
            </a:extLst>
          </p:cNvPr>
          <p:cNvSpPr txBox="1"/>
          <p:nvPr>
            <p:custDataLst>
              <p:tags r:id="rId18"/>
            </p:custDataLst>
          </p:nvPr>
        </p:nvSpPr>
        <p:spPr>
          <a:xfrm>
            <a:off x="74727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39" name="TextBox 38">
            <a:extLst>
              <a:ext uri="{FF2B5EF4-FFF2-40B4-BE49-F238E27FC236}">
                <a16:creationId xmlns:a16="http://schemas.microsoft.com/office/drawing/2014/main" id="{ED424F84-F8AC-2C49-8678-C16B8656AFB3}"/>
              </a:ext>
            </a:extLst>
          </p:cNvPr>
          <p:cNvSpPr txBox="1"/>
          <p:nvPr>
            <p:custDataLst>
              <p:tags r:id="rId19"/>
            </p:custDataLst>
          </p:nvPr>
        </p:nvSpPr>
        <p:spPr>
          <a:xfrm>
            <a:off x="7929928" y="2757050"/>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0" name="TextBox 39">
            <a:extLst>
              <a:ext uri="{FF2B5EF4-FFF2-40B4-BE49-F238E27FC236}">
                <a16:creationId xmlns:a16="http://schemas.microsoft.com/office/drawing/2014/main" id="{ED424F84-F8AC-2C49-8678-C16B8656AFB3}"/>
              </a:ext>
            </a:extLst>
          </p:cNvPr>
          <p:cNvSpPr txBox="1"/>
          <p:nvPr>
            <p:custDataLst>
              <p:tags r:id="rId20"/>
            </p:custDataLst>
          </p:nvPr>
        </p:nvSpPr>
        <p:spPr>
          <a:xfrm>
            <a:off x="83871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27" name="TextBox 26">
            <a:extLst>
              <a:ext uri="{FF2B5EF4-FFF2-40B4-BE49-F238E27FC236}">
                <a16:creationId xmlns:a16="http://schemas.microsoft.com/office/drawing/2014/main" id="{F60532F4-1F7F-3D43-9EDD-DBAA1A75897B}"/>
              </a:ext>
            </a:extLst>
          </p:cNvPr>
          <p:cNvSpPr txBox="1"/>
          <p:nvPr>
            <p:custDataLst>
              <p:tags r:id="rId21"/>
            </p:custDataLst>
          </p:nvPr>
        </p:nvSpPr>
        <p:spPr>
          <a:xfrm>
            <a:off x="6818367" y="3830793"/>
            <a:ext cx="457200" cy="261610"/>
          </a:xfrm>
          <a:prstGeom prst="rect">
            <a:avLst/>
          </a:prstGeom>
          <a:noFill/>
          <a:ln>
            <a:solidFill>
              <a:schemeClr val="tx1"/>
            </a:solidFill>
          </a:ln>
        </p:spPr>
        <p:txBody>
          <a:bodyPr wrap="square" rtlCol="0">
            <a:spAutoFit/>
          </a:bodyPr>
          <a:lstStyle/>
          <a:p>
            <a:pPr algn="ctr"/>
            <a:r>
              <a:rPr lang="en-US" sz="1100" dirty="0" smtClean="0"/>
              <a:t>{0,0}</a:t>
            </a:r>
            <a:endParaRPr lang="en-US" sz="1100" dirty="0"/>
          </a:p>
        </p:txBody>
      </p:sp>
      <p:sp>
        <p:nvSpPr>
          <p:cNvPr id="28" name="TextBox 27">
            <a:extLst>
              <a:ext uri="{FF2B5EF4-FFF2-40B4-BE49-F238E27FC236}">
                <a16:creationId xmlns:a16="http://schemas.microsoft.com/office/drawing/2014/main" id="{8A03D232-61B9-BF41-AFAD-68815E6FE7AB}"/>
              </a:ext>
            </a:extLst>
          </p:cNvPr>
          <p:cNvSpPr txBox="1"/>
          <p:nvPr>
            <p:custDataLst>
              <p:tags r:id="rId22"/>
            </p:custDataLst>
          </p:nvPr>
        </p:nvSpPr>
        <p:spPr>
          <a:xfrm>
            <a:off x="7274697" y="3832399"/>
            <a:ext cx="457200" cy="261610"/>
          </a:xfrm>
          <a:prstGeom prst="rect">
            <a:avLst/>
          </a:prstGeom>
          <a:noFill/>
          <a:ln>
            <a:solidFill>
              <a:schemeClr val="tx1"/>
            </a:solidFill>
          </a:ln>
        </p:spPr>
        <p:txBody>
          <a:bodyPr wrap="square" rtlCol="0">
            <a:spAutoFit/>
          </a:bodyPr>
          <a:lstStyle/>
          <a:p>
            <a:pPr algn="ctr"/>
            <a:endParaRPr lang="en-US" sz="1100" dirty="0"/>
          </a:p>
        </p:txBody>
      </p:sp>
      <p:sp>
        <p:nvSpPr>
          <p:cNvPr id="29" name="TextBox 28">
            <a:extLst>
              <a:ext uri="{FF2B5EF4-FFF2-40B4-BE49-F238E27FC236}">
                <a16:creationId xmlns:a16="http://schemas.microsoft.com/office/drawing/2014/main" id="{ED424F84-F8AC-2C49-8678-C16B8656AFB3}"/>
              </a:ext>
            </a:extLst>
          </p:cNvPr>
          <p:cNvSpPr txBox="1"/>
          <p:nvPr>
            <p:custDataLst>
              <p:tags r:id="rId23"/>
            </p:custDataLst>
          </p:nvPr>
        </p:nvSpPr>
        <p:spPr>
          <a:xfrm>
            <a:off x="7731897" y="3830147"/>
            <a:ext cx="457200" cy="261610"/>
          </a:xfrm>
          <a:prstGeom prst="rect">
            <a:avLst/>
          </a:prstGeom>
          <a:noFill/>
          <a:ln>
            <a:solidFill>
              <a:schemeClr val="tx1"/>
            </a:solidFill>
          </a:ln>
        </p:spPr>
        <p:txBody>
          <a:bodyPr wrap="square" rtlCol="0">
            <a:spAutoFit/>
          </a:bodyPr>
          <a:lstStyle/>
          <a:p>
            <a:pPr algn="ctr"/>
            <a:endParaRPr lang="en-US" sz="1100" dirty="0"/>
          </a:p>
        </p:txBody>
      </p:sp>
      <p:sp>
        <p:nvSpPr>
          <p:cNvPr id="32" name="TextBox 31">
            <a:extLst>
              <a:ext uri="{FF2B5EF4-FFF2-40B4-BE49-F238E27FC236}">
                <a16:creationId xmlns:a16="http://schemas.microsoft.com/office/drawing/2014/main" id="{ED424F84-F8AC-2C49-8678-C16B8656AFB3}"/>
              </a:ext>
            </a:extLst>
          </p:cNvPr>
          <p:cNvSpPr txBox="1"/>
          <p:nvPr>
            <p:custDataLst>
              <p:tags r:id="rId24"/>
            </p:custDataLst>
          </p:nvPr>
        </p:nvSpPr>
        <p:spPr>
          <a:xfrm>
            <a:off x="8189097" y="3832399"/>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2" name="TextBox 41"/>
          <p:cNvSpPr txBox="1"/>
          <p:nvPr>
            <p:custDataLst>
              <p:tags r:id="rId25"/>
            </p:custDataLst>
          </p:nvPr>
        </p:nvSpPr>
        <p:spPr>
          <a:xfrm>
            <a:off x="8401485" y="1397474"/>
            <a:ext cx="255153" cy="212661"/>
          </a:xfrm>
          <a:prstGeom prst="rect">
            <a:avLst/>
          </a:prstGeom>
          <a:noFill/>
          <a:ln>
            <a:solidFill>
              <a:schemeClr val="tx1"/>
            </a:solidFill>
          </a:ln>
        </p:spPr>
        <p:txBody>
          <a:bodyPr wrap="square" rtlCol="0">
            <a:spAutoFit/>
          </a:bodyPr>
          <a:lstStyle/>
          <a:p>
            <a:endParaRPr lang="en-US" dirty="0"/>
          </a:p>
        </p:txBody>
      </p:sp>
      <p:cxnSp>
        <p:nvCxnSpPr>
          <p:cNvPr id="43" name="Curved Connector 42">
            <a:extLst>
              <a:ext uri="{FF2B5EF4-FFF2-40B4-BE49-F238E27FC236}">
                <a16:creationId xmlns:a16="http://schemas.microsoft.com/office/drawing/2014/main" id="{02504FFA-6E27-C242-8557-8A8500F9FDAB}"/>
              </a:ext>
            </a:extLst>
          </p:cNvPr>
          <p:cNvCxnSpPr>
            <a:cxnSpLocks/>
          </p:cNvCxnSpPr>
          <p:nvPr/>
        </p:nvCxnSpPr>
        <p:spPr>
          <a:xfrm rot="5400000">
            <a:off x="7318518" y="1570122"/>
            <a:ext cx="1277840" cy="1104748"/>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44" name="TextBox 43"/>
          <p:cNvSpPr txBox="1"/>
          <p:nvPr>
            <p:custDataLst>
              <p:tags r:id="rId26"/>
            </p:custDataLst>
          </p:nvPr>
        </p:nvSpPr>
        <p:spPr>
          <a:xfrm>
            <a:off x="6509574" y="3230821"/>
            <a:ext cx="1047890" cy="553998"/>
          </a:xfrm>
          <a:prstGeom prst="rect">
            <a:avLst/>
          </a:prstGeom>
          <a:noFill/>
          <a:ln w="12700">
            <a:solidFill>
              <a:schemeClr val="tx1"/>
            </a:solidFill>
          </a:ln>
        </p:spPr>
        <p:txBody>
          <a:bodyPr wrap="square" rtlCol="0">
            <a:spAutoFit/>
          </a:bodyPr>
          <a:lstStyle/>
          <a:p>
            <a:r>
              <a:rPr lang="en-US" sz="1000" dirty="0" smtClean="0">
                <a:latin typeface="Consolas" panose="020B0609020204030204" pitchFamily="49" charset="0"/>
              </a:rPr>
              <a:t>_</a:t>
            </a:r>
            <a:r>
              <a:rPr lang="en-US" sz="1000" dirty="0" smtClean="0">
                <a:latin typeface="Consolas" panose="020B0609020204030204" pitchFamily="49" charset="0"/>
              </a:rPr>
              <a:t>size: </a:t>
            </a:r>
            <a:r>
              <a:rPr lang="en-US" sz="1000" dirty="0" smtClean="0">
                <a:latin typeface="Consolas" panose="020B0609020204030204" pitchFamily="49" charset="0"/>
              </a:rPr>
              <a:t>1   </a:t>
            </a:r>
            <a:r>
              <a:rPr lang="en-US" sz="1000" dirty="0" smtClean="0">
                <a:latin typeface="Consolas" panose="020B0609020204030204" pitchFamily="49" charset="0"/>
              </a:rPr>
              <a:t>_capacity: </a:t>
            </a:r>
            <a:r>
              <a:rPr lang="en-US" sz="1000" dirty="0" smtClean="0">
                <a:latin typeface="Consolas" panose="020B0609020204030204" pitchFamily="49" charset="0"/>
              </a:rPr>
              <a:t>4</a:t>
            </a:r>
          </a:p>
          <a:p>
            <a:r>
              <a:rPr lang="en-US" sz="1000" dirty="0" smtClean="0">
                <a:latin typeface="Consolas" panose="020B0609020204030204" pitchFamily="49" charset="0"/>
              </a:rPr>
              <a:t>_elements: </a:t>
            </a:r>
            <a:endParaRPr lang="en-US" sz="1000" dirty="0">
              <a:latin typeface="Consolas" panose="020B0609020204030204" pitchFamily="49" charset="0"/>
            </a:endParaRPr>
          </a:p>
        </p:txBody>
      </p:sp>
      <p:sp>
        <p:nvSpPr>
          <p:cNvPr id="45" name="TextBox 44"/>
          <p:cNvSpPr txBox="1"/>
          <p:nvPr>
            <p:custDataLst>
              <p:tags r:id="rId27"/>
            </p:custDataLst>
          </p:nvPr>
        </p:nvSpPr>
        <p:spPr>
          <a:xfrm>
            <a:off x="7298189" y="3566612"/>
            <a:ext cx="255153" cy="212661"/>
          </a:xfrm>
          <a:prstGeom prst="rect">
            <a:avLst/>
          </a:prstGeom>
          <a:noFill/>
          <a:ln>
            <a:solidFill>
              <a:schemeClr val="tx1"/>
            </a:solidFill>
          </a:ln>
        </p:spPr>
        <p:txBody>
          <a:bodyPr wrap="square" rtlCol="0">
            <a:spAutoFit/>
          </a:bodyPr>
          <a:lstStyle/>
          <a:p>
            <a:endParaRPr lang="en-US" dirty="0"/>
          </a:p>
        </p:txBody>
      </p:sp>
      <p:cxnSp>
        <p:nvCxnSpPr>
          <p:cNvPr id="46" name="Curved Connector 45">
            <a:extLst>
              <a:ext uri="{FF2B5EF4-FFF2-40B4-BE49-F238E27FC236}">
                <a16:creationId xmlns:a16="http://schemas.microsoft.com/office/drawing/2014/main" id="{02504FFA-6E27-C242-8557-8A8500F9FDAB}"/>
              </a:ext>
            </a:extLst>
          </p:cNvPr>
          <p:cNvCxnSpPr>
            <a:cxnSpLocks/>
            <a:endCxn id="27" idx="0"/>
          </p:cNvCxnSpPr>
          <p:nvPr/>
        </p:nvCxnSpPr>
        <p:spPr>
          <a:xfrm rot="10800000" flipV="1">
            <a:off x="7046968" y="3652713"/>
            <a:ext cx="359549" cy="178079"/>
          </a:xfrm>
          <a:prstGeom prst="curvedConnector2">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117792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3">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Dynamically-allocated </a:t>
            </a:r>
            <a:r>
              <a:rPr lang="en-US" dirty="0" smtClean="0"/>
              <a:t>objects</a:t>
            </a:r>
            <a:endParaRPr lang="en-US" dirty="0"/>
          </a:p>
        </p:txBody>
      </p:sp>
      <p:sp>
        <p:nvSpPr>
          <p:cNvPr id="3" name="Content Placeholder 2"/>
          <p:cNvSpPr>
            <a:spLocks noGrp="1"/>
          </p:cNvSpPr>
          <p:nvPr>
            <p:ph sz="quarter" idx="10"/>
            <p:custDataLst>
              <p:tags r:id="rId4"/>
            </p:custDataLst>
          </p:nvPr>
        </p:nvSpPr>
        <p:spPr>
          <a:xfrm>
            <a:off x="622407" y="908684"/>
            <a:ext cx="5491831" cy="4019075"/>
          </a:xfrm>
        </p:spPr>
        <p:txBody>
          <a:bodyPr>
            <a:normAutofit/>
          </a:bodyPr>
          <a:lstStyle/>
          <a:p>
            <a:r>
              <a:rPr lang="en-US" sz="1300" dirty="0" smtClean="0">
                <a:solidFill>
                  <a:srgbClr val="00B050"/>
                </a:solidFill>
                <a:latin typeface="Consolas" panose="020B0609020204030204" pitchFamily="49" charset="0"/>
                <a:cs typeface="Consolas" panose="020B0609020204030204" pitchFamily="49" charset="0"/>
              </a:rPr>
              <a:t>// </a:t>
            </a:r>
            <a:r>
              <a:rPr lang="en-US" sz="1300" dirty="0" smtClean="0">
                <a:solidFill>
                  <a:srgbClr val="00B050"/>
                </a:solidFill>
                <a:latin typeface="Consolas" panose="020B0609020204030204" pitchFamily="49" charset="0"/>
                <a:cs typeface="Consolas" panose="020B0609020204030204" pitchFamily="49" charset="0"/>
              </a:rPr>
              <a:t>Stack o</a:t>
            </a:r>
            <a:r>
              <a:rPr lang="en-US" sz="1300" dirty="0" smtClean="0">
                <a:solidFill>
                  <a:srgbClr val="00B050"/>
                </a:solidFill>
                <a:latin typeface="Consolas" panose="020B0609020204030204" pitchFamily="49" charset="0"/>
                <a:cs typeface="Consolas" panose="020B0609020204030204" pitchFamily="49" charset="0"/>
              </a:rPr>
              <a:t>bject with dynamically-allocated private data</a:t>
            </a:r>
          </a:p>
          <a:p>
            <a:r>
              <a:rPr lang="en-US" sz="1300" dirty="0">
                <a:latin typeface="Consolas" panose="020B0609020204030204" pitchFamily="49" charset="0"/>
                <a:cs typeface="Consolas" panose="020B0609020204030204" pitchFamily="49" charset="0"/>
              </a:rPr>
              <a:t>Queue&lt;</a:t>
            </a:r>
            <a:r>
              <a:rPr lang="en-US" sz="1300" dirty="0" err="1">
                <a:latin typeface="Consolas" panose="020B0609020204030204" pitchFamily="49" charset="0"/>
                <a:cs typeface="Consolas" panose="020B0609020204030204" pitchFamily="49" charset="0"/>
              </a:rPr>
              <a:t>GridLocation</a:t>
            </a:r>
            <a:r>
              <a:rPr lang="en-US" sz="1300" dirty="0" smtClean="0">
                <a:latin typeface="Consolas" panose="020B0609020204030204" pitchFamily="49" charset="0"/>
                <a:cs typeface="Consolas" panose="020B0609020204030204" pitchFamily="49" charset="0"/>
              </a:rPr>
              <a:t>&gt; path1;</a:t>
            </a:r>
            <a:endParaRPr lang="en-US" sz="1300" dirty="0">
              <a:latin typeface="Consolas" panose="020B0609020204030204" pitchFamily="49" charset="0"/>
              <a:cs typeface="Consolas" panose="020B0609020204030204" pitchFamily="49" charset="0"/>
            </a:endParaRPr>
          </a:p>
          <a:p>
            <a:r>
              <a:rPr lang="en-US" sz="1300" dirty="0" smtClean="0">
                <a:latin typeface="Consolas" panose="020B0609020204030204" pitchFamily="49" charset="0"/>
                <a:cs typeface="Consolas" panose="020B0609020204030204" pitchFamily="49" charset="0"/>
              </a:rPr>
              <a:t>path1.enqueue(</a:t>
            </a:r>
            <a:r>
              <a:rPr lang="en-US" sz="1300" dirty="0" err="1" smtClean="0">
                <a:latin typeface="Consolas" panose="020B0609020204030204" pitchFamily="49" charset="0"/>
                <a:cs typeface="Consolas" panose="020B0609020204030204" pitchFamily="49" charset="0"/>
              </a:rPr>
              <a:t>loc</a:t>
            </a:r>
            <a:r>
              <a:rPr lang="en-US" sz="1300" dirty="0">
                <a:latin typeface="Consolas" panose="020B0609020204030204" pitchFamily="49" charset="0"/>
                <a:cs typeface="Consolas" panose="020B0609020204030204" pitchFamily="49" charset="0"/>
              </a:rPr>
              <a:t>); </a:t>
            </a:r>
            <a:endParaRPr lang="en-US" sz="1300" dirty="0" smtClean="0">
              <a:latin typeface="Consolas" panose="020B0609020204030204" pitchFamily="49" charset="0"/>
              <a:cs typeface="Consolas" panose="020B0609020204030204" pitchFamily="49" charset="0"/>
            </a:endParaRPr>
          </a:p>
          <a:p>
            <a:r>
              <a:rPr lang="en-US" sz="1300" dirty="0" smtClean="0">
                <a:solidFill>
                  <a:srgbClr val="00B050"/>
                </a:solidFill>
                <a:latin typeface="Consolas" panose="020B0609020204030204" pitchFamily="49" charset="0"/>
                <a:cs typeface="Consolas" panose="020B0609020204030204" pitchFamily="49" charset="0"/>
              </a:rPr>
              <a:t>// Dynamically-allocated </a:t>
            </a:r>
            <a:r>
              <a:rPr lang="en-US" sz="1300" dirty="0">
                <a:solidFill>
                  <a:srgbClr val="00B050"/>
                </a:solidFill>
                <a:latin typeface="Consolas" panose="020B0609020204030204" pitchFamily="49" charset="0"/>
                <a:cs typeface="Consolas" panose="020B0609020204030204" pitchFamily="49" charset="0"/>
              </a:rPr>
              <a:t>object with </a:t>
            </a:r>
            <a:r>
              <a:rPr lang="en-US" sz="1300" dirty="0" smtClean="0">
                <a:solidFill>
                  <a:srgbClr val="00B050"/>
                </a:solidFill>
                <a:latin typeface="Consolas" panose="020B0609020204030204" pitchFamily="49" charset="0"/>
                <a:cs typeface="Consolas" panose="020B0609020204030204" pitchFamily="49" charset="0"/>
              </a:rPr>
              <a:t>dynamically-allocated </a:t>
            </a:r>
          </a:p>
          <a:p>
            <a:r>
              <a:rPr lang="en-US" sz="1300" dirty="0" smtClean="0">
                <a:solidFill>
                  <a:srgbClr val="00B050"/>
                </a:solidFill>
                <a:latin typeface="Consolas" panose="020B0609020204030204" pitchFamily="49" charset="0"/>
                <a:cs typeface="Consolas" panose="020B0609020204030204" pitchFamily="49" charset="0"/>
              </a:rPr>
              <a:t>// private data</a:t>
            </a:r>
            <a:endParaRPr lang="en-US" sz="1300" dirty="0">
              <a:latin typeface="Consolas" panose="020B0609020204030204" pitchFamily="49" charset="0"/>
              <a:cs typeface="Consolas" panose="020B0609020204030204" pitchFamily="49" charset="0"/>
            </a:endParaRPr>
          </a:p>
          <a:p>
            <a:r>
              <a:rPr lang="en-US" sz="1300" dirty="0">
                <a:latin typeface="Consolas" panose="020B0609020204030204" pitchFamily="49" charset="0"/>
                <a:cs typeface="Consolas" panose="020B0609020204030204" pitchFamily="49" charset="0"/>
              </a:rPr>
              <a:t>Queue&lt;</a:t>
            </a:r>
            <a:r>
              <a:rPr lang="en-US" sz="1300" dirty="0" err="1">
                <a:latin typeface="Consolas" panose="020B0609020204030204" pitchFamily="49" charset="0"/>
                <a:cs typeface="Consolas" panose="020B0609020204030204" pitchFamily="49" charset="0"/>
              </a:rPr>
              <a:t>GridLocation</a:t>
            </a:r>
            <a:r>
              <a:rPr lang="en-US" sz="1300" dirty="0">
                <a:latin typeface="Consolas" panose="020B0609020204030204" pitchFamily="49" charset="0"/>
                <a:cs typeface="Consolas" panose="020B0609020204030204" pitchFamily="49" charset="0"/>
              </a:rPr>
              <a:t>&gt;* path2 = new Queue&lt;</a:t>
            </a:r>
            <a:r>
              <a:rPr lang="en-US" sz="1300" dirty="0" err="1">
                <a:latin typeface="Consolas" panose="020B0609020204030204" pitchFamily="49" charset="0"/>
                <a:cs typeface="Consolas" panose="020B0609020204030204" pitchFamily="49" charset="0"/>
              </a:rPr>
              <a:t>GridLocation</a:t>
            </a:r>
            <a:r>
              <a:rPr lang="en-US" sz="1300" dirty="0">
                <a:latin typeface="Consolas" panose="020B0609020204030204" pitchFamily="49" charset="0"/>
                <a:cs typeface="Consolas" panose="020B0609020204030204" pitchFamily="49" charset="0"/>
              </a:rPr>
              <a:t>&gt;();</a:t>
            </a:r>
          </a:p>
          <a:p>
            <a:r>
              <a:rPr lang="en-US" sz="1300" dirty="0">
                <a:latin typeface="Consolas" panose="020B0609020204030204" pitchFamily="49" charset="0"/>
                <a:cs typeface="Consolas" panose="020B0609020204030204" pitchFamily="49" charset="0"/>
              </a:rPr>
              <a:t>path2-&gt;</a:t>
            </a:r>
            <a:r>
              <a:rPr lang="en-US" sz="1300" dirty="0" err="1">
                <a:latin typeface="Consolas" panose="020B0609020204030204" pitchFamily="49" charset="0"/>
                <a:cs typeface="Consolas" panose="020B0609020204030204" pitchFamily="49" charset="0"/>
              </a:rPr>
              <a:t>enqueue</a:t>
            </a:r>
            <a:r>
              <a:rPr lang="en-US" sz="1300" dirty="0">
                <a:latin typeface="Consolas" panose="020B0609020204030204" pitchFamily="49" charset="0"/>
                <a:cs typeface="Consolas" panose="020B0609020204030204" pitchFamily="49" charset="0"/>
              </a:rPr>
              <a:t>(</a:t>
            </a:r>
            <a:r>
              <a:rPr lang="en-US" sz="1300" dirty="0" err="1">
                <a:latin typeface="Consolas" panose="020B0609020204030204" pitchFamily="49" charset="0"/>
                <a:cs typeface="Consolas" panose="020B0609020204030204" pitchFamily="49" charset="0"/>
              </a:rPr>
              <a:t>loc</a:t>
            </a:r>
            <a:r>
              <a:rPr lang="en-US" sz="1300" dirty="0">
                <a:latin typeface="Consolas" panose="020B0609020204030204" pitchFamily="49" charset="0"/>
                <a:cs typeface="Consolas" panose="020B0609020204030204" pitchFamily="49" charset="0"/>
              </a:rPr>
              <a:t>);  </a:t>
            </a:r>
            <a:r>
              <a:rPr lang="en-US" sz="1300" dirty="0" smtClean="0">
                <a:solidFill>
                  <a:srgbClr val="00B050"/>
                </a:solidFill>
                <a:latin typeface="Consolas" panose="020B0609020204030204" pitchFamily="49" charset="0"/>
                <a:cs typeface="Consolas" panose="020B0609020204030204" pitchFamily="49" charset="0"/>
              </a:rPr>
              <a:t>// </a:t>
            </a:r>
            <a:r>
              <a:rPr lang="en-US" sz="1300" dirty="0">
                <a:solidFill>
                  <a:srgbClr val="00B050"/>
                </a:solidFill>
                <a:latin typeface="Consolas" panose="020B0609020204030204" pitchFamily="49" charset="0"/>
                <a:cs typeface="Consolas" panose="020B0609020204030204" pitchFamily="49" charset="0"/>
              </a:rPr>
              <a:t>note -&gt;</a:t>
            </a:r>
          </a:p>
          <a:p>
            <a:r>
              <a:rPr lang="en-US" sz="1300" dirty="0">
                <a:latin typeface="Consolas" panose="020B0609020204030204" pitchFamily="49" charset="0"/>
                <a:cs typeface="Consolas" panose="020B0609020204030204" pitchFamily="49" charset="0"/>
              </a:rPr>
              <a:t>delete path2;         </a:t>
            </a:r>
            <a:r>
              <a:rPr lang="en-US" sz="1300" dirty="0">
                <a:solidFill>
                  <a:srgbClr val="00B050"/>
                </a:solidFill>
                <a:latin typeface="Consolas" panose="020B0609020204030204" pitchFamily="49" charset="0"/>
                <a:cs typeface="Consolas" panose="020B0609020204030204" pitchFamily="49" charset="0"/>
              </a:rPr>
              <a:t>// don't use [] that’s only for array</a:t>
            </a:r>
          </a:p>
          <a:p>
            <a:endParaRPr lang="en-US" sz="1300" dirty="0">
              <a:latin typeface="Consolas" panose="020B0609020204030204" pitchFamily="49" charset="0"/>
              <a:cs typeface="Consolas" panose="020B0609020204030204" pitchFamily="49" charset="0"/>
            </a:endParaRPr>
          </a:p>
          <a:p>
            <a:endParaRPr lang="en-US" sz="1300" dirty="0" smtClean="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a:p>
        </p:txBody>
      </p:sp>
      <p:sp>
        <p:nvSpPr>
          <p:cNvPr id="4" name="Text Placeholder 4"/>
          <p:cNvSpPr txBox="1">
            <a:spLocks/>
          </p:cNvSpPr>
          <p:nvPr>
            <p:custDataLst>
              <p:tags r:id="rId5"/>
            </p:custDataLst>
          </p:nvPr>
        </p:nvSpPr>
        <p:spPr>
          <a:xfrm>
            <a:off x="5625715" y="381559"/>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2588427"/>
            <a:ext cx="2438400" cy="15647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40394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a:t>
            </a:r>
            <a:endParaRPr lang="en-US" dirty="0">
              <a:solidFill>
                <a:schemeClr val="tx1"/>
              </a:solidFill>
            </a:endParaRP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7250332" y="1813408"/>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184977" y="180245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path2:</a:t>
            </a:r>
            <a:endParaRPr lang="en-US" sz="1400" dirty="0">
              <a:latin typeface="Consolas" panose="020B0609020204030204" pitchFamily="49" charset="0"/>
            </a:endParaRPr>
          </a:p>
        </p:txBody>
      </p:sp>
      <p:sp>
        <p:nvSpPr>
          <p:cNvPr id="19" name="Text Placeholder 4"/>
          <p:cNvSpPr txBox="1">
            <a:spLocks/>
          </p:cNvSpPr>
          <p:nvPr>
            <p:custDataLst>
              <p:tags r:id="rId14"/>
            </p:custDataLst>
          </p:nvPr>
        </p:nvSpPr>
        <p:spPr>
          <a:xfrm>
            <a:off x="5617530" y="2892053"/>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5400000">
            <a:off x="6454674" y="2249366"/>
            <a:ext cx="1254473" cy="785915"/>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38" name="TextBox 37"/>
          <p:cNvSpPr txBox="1"/>
          <p:nvPr>
            <p:custDataLst>
              <p:tags r:id="rId15"/>
            </p:custDataLst>
          </p:nvPr>
        </p:nvSpPr>
        <p:spPr>
          <a:xfrm>
            <a:off x="7612870" y="1065525"/>
            <a:ext cx="1047890" cy="553998"/>
          </a:xfrm>
          <a:prstGeom prst="rect">
            <a:avLst/>
          </a:prstGeom>
          <a:noFill/>
          <a:ln w="12700">
            <a:solidFill>
              <a:schemeClr val="tx1"/>
            </a:solidFill>
          </a:ln>
        </p:spPr>
        <p:txBody>
          <a:bodyPr wrap="square" rtlCol="0">
            <a:spAutoFit/>
          </a:bodyPr>
          <a:lstStyle/>
          <a:p>
            <a:r>
              <a:rPr lang="en-US" sz="1000" dirty="0" smtClean="0">
                <a:latin typeface="Consolas" panose="020B0609020204030204" pitchFamily="49" charset="0"/>
              </a:rPr>
              <a:t>_</a:t>
            </a:r>
            <a:r>
              <a:rPr lang="en-US" sz="1000" dirty="0" smtClean="0">
                <a:latin typeface="Consolas" panose="020B0609020204030204" pitchFamily="49" charset="0"/>
              </a:rPr>
              <a:t>size: </a:t>
            </a:r>
            <a:r>
              <a:rPr lang="en-US" sz="1000" dirty="0" smtClean="0">
                <a:latin typeface="Consolas" panose="020B0609020204030204" pitchFamily="49" charset="0"/>
              </a:rPr>
              <a:t>1   </a:t>
            </a:r>
            <a:r>
              <a:rPr lang="en-US" sz="1000" dirty="0" smtClean="0">
                <a:latin typeface="Consolas" panose="020B0609020204030204" pitchFamily="49" charset="0"/>
              </a:rPr>
              <a:t>_capacity: </a:t>
            </a:r>
            <a:r>
              <a:rPr lang="en-US" sz="1000" dirty="0" smtClean="0">
                <a:latin typeface="Consolas" panose="020B0609020204030204" pitchFamily="49" charset="0"/>
              </a:rPr>
              <a:t>4</a:t>
            </a:r>
          </a:p>
          <a:p>
            <a:r>
              <a:rPr lang="en-US" sz="1000" dirty="0" smtClean="0">
                <a:latin typeface="Consolas" panose="020B0609020204030204" pitchFamily="49" charset="0"/>
              </a:rPr>
              <a:t>_elements: </a:t>
            </a:r>
            <a:endParaRPr lang="en-US" sz="1000" dirty="0">
              <a:latin typeface="Consolas" panose="020B0609020204030204" pitchFamily="49" charset="0"/>
            </a:endParaRPr>
          </a:p>
        </p:txBody>
      </p:sp>
      <p:sp>
        <p:nvSpPr>
          <p:cNvPr id="41" name="Rectangle 40"/>
          <p:cNvSpPr/>
          <p:nvPr>
            <p:custDataLst>
              <p:tags r:id="rId16"/>
            </p:custDataLst>
          </p:nvPr>
        </p:nvSpPr>
        <p:spPr>
          <a:xfrm>
            <a:off x="6485638" y="94788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path1:</a:t>
            </a:r>
            <a:endParaRPr lang="en-US" sz="1400" dirty="0">
              <a:latin typeface="Consolas" panose="020B0609020204030204" pitchFamily="49" charset="0"/>
            </a:endParaRPr>
          </a:p>
        </p:txBody>
      </p:sp>
      <p:sp>
        <p:nvSpPr>
          <p:cNvPr id="36" name="TextBox 35">
            <a:extLst>
              <a:ext uri="{FF2B5EF4-FFF2-40B4-BE49-F238E27FC236}">
                <a16:creationId xmlns:a16="http://schemas.microsoft.com/office/drawing/2014/main" id="{F60532F4-1F7F-3D43-9EDD-DBAA1A75897B}"/>
              </a:ext>
            </a:extLst>
          </p:cNvPr>
          <p:cNvSpPr txBox="1"/>
          <p:nvPr>
            <p:custDataLst>
              <p:tags r:id="rId17"/>
            </p:custDataLst>
          </p:nvPr>
        </p:nvSpPr>
        <p:spPr>
          <a:xfrm>
            <a:off x="7016398" y="2757696"/>
            <a:ext cx="457200" cy="261610"/>
          </a:xfrm>
          <a:prstGeom prst="rect">
            <a:avLst/>
          </a:prstGeom>
          <a:noFill/>
          <a:ln>
            <a:solidFill>
              <a:schemeClr val="tx1"/>
            </a:solidFill>
          </a:ln>
        </p:spPr>
        <p:txBody>
          <a:bodyPr wrap="square" rtlCol="0">
            <a:spAutoFit/>
          </a:bodyPr>
          <a:lstStyle/>
          <a:p>
            <a:pPr algn="ctr"/>
            <a:r>
              <a:rPr lang="en-US" sz="1100" dirty="0" smtClean="0"/>
              <a:t>{0,0}</a:t>
            </a:r>
            <a:endParaRPr lang="en-US" sz="1100" dirty="0"/>
          </a:p>
        </p:txBody>
      </p:sp>
      <p:sp>
        <p:nvSpPr>
          <p:cNvPr id="37" name="TextBox 36">
            <a:extLst>
              <a:ext uri="{FF2B5EF4-FFF2-40B4-BE49-F238E27FC236}">
                <a16:creationId xmlns:a16="http://schemas.microsoft.com/office/drawing/2014/main" id="{8A03D232-61B9-BF41-AFAD-68815E6FE7AB}"/>
              </a:ext>
            </a:extLst>
          </p:cNvPr>
          <p:cNvSpPr txBox="1"/>
          <p:nvPr>
            <p:custDataLst>
              <p:tags r:id="rId18"/>
            </p:custDataLst>
          </p:nvPr>
        </p:nvSpPr>
        <p:spPr>
          <a:xfrm>
            <a:off x="74727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39" name="TextBox 38">
            <a:extLst>
              <a:ext uri="{FF2B5EF4-FFF2-40B4-BE49-F238E27FC236}">
                <a16:creationId xmlns:a16="http://schemas.microsoft.com/office/drawing/2014/main" id="{ED424F84-F8AC-2C49-8678-C16B8656AFB3}"/>
              </a:ext>
            </a:extLst>
          </p:cNvPr>
          <p:cNvSpPr txBox="1"/>
          <p:nvPr>
            <p:custDataLst>
              <p:tags r:id="rId19"/>
            </p:custDataLst>
          </p:nvPr>
        </p:nvSpPr>
        <p:spPr>
          <a:xfrm>
            <a:off x="7929928" y="2757050"/>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0" name="TextBox 39">
            <a:extLst>
              <a:ext uri="{FF2B5EF4-FFF2-40B4-BE49-F238E27FC236}">
                <a16:creationId xmlns:a16="http://schemas.microsoft.com/office/drawing/2014/main" id="{ED424F84-F8AC-2C49-8678-C16B8656AFB3}"/>
              </a:ext>
            </a:extLst>
          </p:cNvPr>
          <p:cNvSpPr txBox="1"/>
          <p:nvPr>
            <p:custDataLst>
              <p:tags r:id="rId20"/>
            </p:custDataLst>
          </p:nvPr>
        </p:nvSpPr>
        <p:spPr>
          <a:xfrm>
            <a:off x="83871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2" name="TextBox 41"/>
          <p:cNvSpPr txBox="1"/>
          <p:nvPr>
            <p:custDataLst>
              <p:tags r:id="rId21"/>
            </p:custDataLst>
          </p:nvPr>
        </p:nvSpPr>
        <p:spPr>
          <a:xfrm>
            <a:off x="8401485" y="1397474"/>
            <a:ext cx="255153" cy="212661"/>
          </a:xfrm>
          <a:prstGeom prst="rect">
            <a:avLst/>
          </a:prstGeom>
          <a:noFill/>
          <a:ln>
            <a:solidFill>
              <a:schemeClr val="tx1"/>
            </a:solidFill>
          </a:ln>
        </p:spPr>
        <p:txBody>
          <a:bodyPr wrap="square" rtlCol="0">
            <a:spAutoFit/>
          </a:bodyPr>
          <a:lstStyle/>
          <a:p>
            <a:endParaRPr lang="en-US" dirty="0"/>
          </a:p>
        </p:txBody>
      </p:sp>
      <p:cxnSp>
        <p:nvCxnSpPr>
          <p:cNvPr id="43" name="Curved Connector 42">
            <a:extLst>
              <a:ext uri="{FF2B5EF4-FFF2-40B4-BE49-F238E27FC236}">
                <a16:creationId xmlns:a16="http://schemas.microsoft.com/office/drawing/2014/main" id="{02504FFA-6E27-C242-8557-8A8500F9FDAB}"/>
              </a:ext>
            </a:extLst>
          </p:cNvPr>
          <p:cNvCxnSpPr>
            <a:cxnSpLocks/>
          </p:cNvCxnSpPr>
          <p:nvPr/>
        </p:nvCxnSpPr>
        <p:spPr>
          <a:xfrm rot="5400000">
            <a:off x="7318518" y="1570122"/>
            <a:ext cx="1277840" cy="1104748"/>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9596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3">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Dynamically-allocated </a:t>
            </a:r>
            <a:r>
              <a:rPr lang="en-US" dirty="0" smtClean="0"/>
              <a:t>objects</a:t>
            </a:r>
            <a:endParaRPr lang="en-US" dirty="0"/>
          </a:p>
        </p:txBody>
      </p:sp>
      <p:sp>
        <p:nvSpPr>
          <p:cNvPr id="3" name="Content Placeholder 2"/>
          <p:cNvSpPr>
            <a:spLocks noGrp="1"/>
          </p:cNvSpPr>
          <p:nvPr>
            <p:ph sz="quarter" idx="10"/>
            <p:custDataLst>
              <p:tags r:id="rId4"/>
            </p:custDataLst>
          </p:nvPr>
        </p:nvSpPr>
        <p:spPr>
          <a:xfrm>
            <a:off x="622407" y="908684"/>
            <a:ext cx="5491831" cy="4019075"/>
          </a:xfrm>
        </p:spPr>
        <p:txBody>
          <a:bodyPr>
            <a:normAutofit/>
          </a:bodyPr>
          <a:lstStyle/>
          <a:p>
            <a:r>
              <a:rPr lang="en-US" sz="1300" dirty="0" smtClean="0">
                <a:solidFill>
                  <a:srgbClr val="00B050"/>
                </a:solidFill>
                <a:latin typeface="Consolas" panose="020B0609020204030204" pitchFamily="49" charset="0"/>
                <a:cs typeface="Consolas" panose="020B0609020204030204" pitchFamily="49" charset="0"/>
              </a:rPr>
              <a:t>// </a:t>
            </a:r>
            <a:r>
              <a:rPr lang="en-US" sz="1300" dirty="0" smtClean="0">
                <a:solidFill>
                  <a:srgbClr val="00B050"/>
                </a:solidFill>
                <a:latin typeface="Consolas" panose="020B0609020204030204" pitchFamily="49" charset="0"/>
                <a:cs typeface="Consolas" panose="020B0609020204030204" pitchFamily="49" charset="0"/>
              </a:rPr>
              <a:t>Stack o</a:t>
            </a:r>
            <a:r>
              <a:rPr lang="en-US" sz="1300" dirty="0" smtClean="0">
                <a:solidFill>
                  <a:srgbClr val="00B050"/>
                </a:solidFill>
                <a:latin typeface="Consolas" panose="020B0609020204030204" pitchFamily="49" charset="0"/>
                <a:cs typeface="Consolas" panose="020B0609020204030204" pitchFamily="49" charset="0"/>
              </a:rPr>
              <a:t>bject with dynamically-allocated private data</a:t>
            </a:r>
          </a:p>
          <a:p>
            <a:r>
              <a:rPr lang="en-US" sz="1300" dirty="0">
                <a:latin typeface="Consolas" panose="020B0609020204030204" pitchFamily="49" charset="0"/>
                <a:cs typeface="Consolas" panose="020B0609020204030204" pitchFamily="49" charset="0"/>
              </a:rPr>
              <a:t>Queue&lt;</a:t>
            </a:r>
            <a:r>
              <a:rPr lang="en-US" sz="1300" dirty="0" err="1">
                <a:latin typeface="Consolas" panose="020B0609020204030204" pitchFamily="49" charset="0"/>
                <a:cs typeface="Consolas" panose="020B0609020204030204" pitchFamily="49" charset="0"/>
              </a:rPr>
              <a:t>GridLocation</a:t>
            </a:r>
            <a:r>
              <a:rPr lang="en-US" sz="1300" dirty="0" smtClean="0">
                <a:latin typeface="Consolas" panose="020B0609020204030204" pitchFamily="49" charset="0"/>
                <a:cs typeface="Consolas" panose="020B0609020204030204" pitchFamily="49" charset="0"/>
              </a:rPr>
              <a:t>&gt; path1;</a:t>
            </a:r>
            <a:endParaRPr lang="en-US" sz="1300" dirty="0">
              <a:latin typeface="Consolas" panose="020B0609020204030204" pitchFamily="49" charset="0"/>
              <a:cs typeface="Consolas" panose="020B0609020204030204" pitchFamily="49" charset="0"/>
            </a:endParaRPr>
          </a:p>
          <a:p>
            <a:r>
              <a:rPr lang="en-US" sz="1300" dirty="0" smtClean="0">
                <a:latin typeface="Consolas" panose="020B0609020204030204" pitchFamily="49" charset="0"/>
                <a:cs typeface="Consolas" panose="020B0609020204030204" pitchFamily="49" charset="0"/>
              </a:rPr>
              <a:t>path1.enqueue(</a:t>
            </a:r>
            <a:r>
              <a:rPr lang="en-US" sz="1300" dirty="0" err="1" smtClean="0">
                <a:latin typeface="Consolas" panose="020B0609020204030204" pitchFamily="49" charset="0"/>
                <a:cs typeface="Consolas" panose="020B0609020204030204" pitchFamily="49" charset="0"/>
              </a:rPr>
              <a:t>loc</a:t>
            </a:r>
            <a:r>
              <a:rPr lang="en-US" sz="1300" dirty="0">
                <a:latin typeface="Consolas" panose="020B0609020204030204" pitchFamily="49" charset="0"/>
                <a:cs typeface="Consolas" panose="020B0609020204030204" pitchFamily="49" charset="0"/>
              </a:rPr>
              <a:t>); </a:t>
            </a:r>
            <a:endParaRPr lang="en-US" sz="1300" dirty="0" smtClean="0">
              <a:latin typeface="Consolas" panose="020B0609020204030204" pitchFamily="49" charset="0"/>
              <a:cs typeface="Consolas" panose="020B0609020204030204" pitchFamily="49" charset="0"/>
            </a:endParaRPr>
          </a:p>
          <a:p>
            <a:r>
              <a:rPr lang="en-US" sz="1300" dirty="0" smtClean="0">
                <a:solidFill>
                  <a:srgbClr val="00B050"/>
                </a:solidFill>
                <a:latin typeface="Consolas" panose="020B0609020204030204" pitchFamily="49" charset="0"/>
                <a:cs typeface="Consolas" panose="020B0609020204030204" pitchFamily="49" charset="0"/>
              </a:rPr>
              <a:t>// Dynamically-allocated </a:t>
            </a:r>
            <a:r>
              <a:rPr lang="en-US" sz="1300" dirty="0">
                <a:solidFill>
                  <a:srgbClr val="00B050"/>
                </a:solidFill>
                <a:latin typeface="Consolas" panose="020B0609020204030204" pitchFamily="49" charset="0"/>
                <a:cs typeface="Consolas" panose="020B0609020204030204" pitchFamily="49" charset="0"/>
              </a:rPr>
              <a:t>object with </a:t>
            </a:r>
            <a:r>
              <a:rPr lang="en-US" sz="1300" dirty="0" smtClean="0">
                <a:solidFill>
                  <a:srgbClr val="00B050"/>
                </a:solidFill>
                <a:latin typeface="Consolas" panose="020B0609020204030204" pitchFamily="49" charset="0"/>
                <a:cs typeface="Consolas" panose="020B0609020204030204" pitchFamily="49" charset="0"/>
              </a:rPr>
              <a:t>dynamically-allocated </a:t>
            </a:r>
          </a:p>
          <a:p>
            <a:r>
              <a:rPr lang="en-US" sz="1300" dirty="0" smtClean="0">
                <a:solidFill>
                  <a:srgbClr val="00B050"/>
                </a:solidFill>
                <a:latin typeface="Consolas" panose="020B0609020204030204" pitchFamily="49" charset="0"/>
                <a:cs typeface="Consolas" panose="020B0609020204030204" pitchFamily="49" charset="0"/>
              </a:rPr>
              <a:t>// private data</a:t>
            </a:r>
            <a:endParaRPr lang="en-US" sz="1300" dirty="0">
              <a:latin typeface="Consolas" panose="020B0609020204030204" pitchFamily="49" charset="0"/>
              <a:cs typeface="Consolas" panose="020B0609020204030204" pitchFamily="49" charset="0"/>
            </a:endParaRPr>
          </a:p>
          <a:p>
            <a:r>
              <a:rPr lang="en-US" sz="1300" dirty="0">
                <a:latin typeface="Consolas" panose="020B0609020204030204" pitchFamily="49" charset="0"/>
                <a:cs typeface="Consolas" panose="020B0609020204030204" pitchFamily="49" charset="0"/>
              </a:rPr>
              <a:t>Queue&lt;</a:t>
            </a:r>
            <a:r>
              <a:rPr lang="en-US" sz="1300" dirty="0" err="1">
                <a:latin typeface="Consolas" panose="020B0609020204030204" pitchFamily="49" charset="0"/>
                <a:cs typeface="Consolas" panose="020B0609020204030204" pitchFamily="49" charset="0"/>
              </a:rPr>
              <a:t>GridLocation</a:t>
            </a:r>
            <a:r>
              <a:rPr lang="en-US" sz="1300" dirty="0">
                <a:latin typeface="Consolas" panose="020B0609020204030204" pitchFamily="49" charset="0"/>
                <a:cs typeface="Consolas" panose="020B0609020204030204" pitchFamily="49" charset="0"/>
              </a:rPr>
              <a:t>&gt;* path2 = new Queue&lt;</a:t>
            </a:r>
            <a:r>
              <a:rPr lang="en-US" sz="1300" dirty="0" err="1">
                <a:latin typeface="Consolas" panose="020B0609020204030204" pitchFamily="49" charset="0"/>
                <a:cs typeface="Consolas" panose="020B0609020204030204" pitchFamily="49" charset="0"/>
              </a:rPr>
              <a:t>GridLocation</a:t>
            </a:r>
            <a:r>
              <a:rPr lang="en-US" sz="1300" dirty="0">
                <a:latin typeface="Consolas" panose="020B0609020204030204" pitchFamily="49" charset="0"/>
                <a:cs typeface="Consolas" panose="020B0609020204030204" pitchFamily="49" charset="0"/>
              </a:rPr>
              <a:t>&gt;();</a:t>
            </a:r>
          </a:p>
          <a:p>
            <a:r>
              <a:rPr lang="en-US" sz="1300" dirty="0">
                <a:latin typeface="Consolas" panose="020B0609020204030204" pitchFamily="49" charset="0"/>
                <a:cs typeface="Consolas" panose="020B0609020204030204" pitchFamily="49" charset="0"/>
              </a:rPr>
              <a:t>path2-&gt;</a:t>
            </a:r>
            <a:r>
              <a:rPr lang="en-US" sz="1300" dirty="0" err="1">
                <a:latin typeface="Consolas" panose="020B0609020204030204" pitchFamily="49" charset="0"/>
                <a:cs typeface="Consolas" panose="020B0609020204030204" pitchFamily="49" charset="0"/>
              </a:rPr>
              <a:t>enqueue</a:t>
            </a:r>
            <a:r>
              <a:rPr lang="en-US" sz="1300" dirty="0">
                <a:latin typeface="Consolas" panose="020B0609020204030204" pitchFamily="49" charset="0"/>
                <a:cs typeface="Consolas" panose="020B0609020204030204" pitchFamily="49" charset="0"/>
              </a:rPr>
              <a:t>(</a:t>
            </a:r>
            <a:r>
              <a:rPr lang="en-US" sz="1300" dirty="0" err="1">
                <a:latin typeface="Consolas" panose="020B0609020204030204" pitchFamily="49" charset="0"/>
                <a:cs typeface="Consolas" panose="020B0609020204030204" pitchFamily="49" charset="0"/>
              </a:rPr>
              <a:t>loc</a:t>
            </a:r>
            <a:r>
              <a:rPr lang="en-US" sz="1300" dirty="0">
                <a:latin typeface="Consolas" panose="020B0609020204030204" pitchFamily="49" charset="0"/>
                <a:cs typeface="Consolas" panose="020B0609020204030204" pitchFamily="49" charset="0"/>
              </a:rPr>
              <a:t>);  </a:t>
            </a:r>
            <a:r>
              <a:rPr lang="en-US" sz="1300" dirty="0" smtClean="0">
                <a:solidFill>
                  <a:srgbClr val="00B050"/>
                </a:solidFill>
                <a:latin typeface="Consolas" panose="020B0609020204030204" pitchFamily="49" charset="0"/>
                <a:cs typeface="Consolas" panose="020B0609020204030204" pitchFamily="49" charset="0"/>
              </a:rPr>
              <a:t>// </a:t>
            </a:r>
            <a:r>
              <a:rPr lang="en-US" sz="1300" dirty="0">
                <a:solidFill>
                  <a:srgbClr val="00B050"/>
                </a:solidFill>
                <a:latin typeface="Consolas" panose="020B0609020204030204" pitchFamily="49" charset="0"/>
                <a:cs typeface="Consolas" panose="020B0609020204030204" pitchFamily="49" charset="0"/>
              </a:rPr>
              <a:t>note -&gt;</a:t>
            </a:r>
          </a:p>
          <a:p>
            <a:r>
              <a:rPr lang="en-US" sz="1300" dirty="0">
                <a:latin typeface="Consolas" panose="020B0609020204030204" pitchFamily="49" charset="0"/>
                <a:cs typeface="Consolas" panose="020B0609020204030204" pitchFamily="49" charset="0"/>
              </a:rPr>
              <a:t>delete path2;         </a:t>
            </a:r>
            <a:r>
              <a:rPr lang="en-US" sz="1300" dirty="0">
                <a:solidFill>
                  <a:srgbClr val="00B050"/>
                </a:solidFill>
                <a:latin typeface="Consolas" panose="020B0609020204030204" pitchFamily="49" charset="0"/>
                <a:cs typeface="Consolas" panose="020B0609020204030204" pitchFamily="49" charset="0"/>
              </a:rPr>
              <a:t>// don't use [] that’s only for </a:t>
            </a:r>
            <a:r>
              <a:rPr lang="en-US" sz="1300" dirty="0" smtClean="0">
                <a:solidFill>
                  <a:srgbClr val="00B050"/>
                </a:solidFill>
                <a:latin typeface="Consolas" panose="020B0609020204030204" pitchFamily="49" charset="0"/>
                <a:cs typeface="Consolas" panose="020B0609020204030204" pitchFamily="49" charset="0"/>
              </a:rPr>
              <a:t>array</a:t>
            </a:r>
          </a:p>
          <a:p>
            <a:r>
              <a:rPr lang="en-US" sz="1300" dirty="0" smtClean="0">
                <a:latin typeface="Consolas" panose="020B0609020204030204" pitchFamily="49" charset="0"/>
                <a:cs typeface="Consolas" panose="020B0609020204030204" pitchFamily="49" charset="0"/>
              </a:rPr>
              <a:t>path2 = </a:t>
            </a:r>
            <a:r>
              <a:rPr lang="en-US" sz="1300" dirty="0" err="1" smtClean="0">
                <a:latin typeface="Consolas" panose="020B0609020204030204" pitchFamily="49" charset="0"/>
                <a:cs typeface="Consolas" panose="020B0609020204030204" pitchFamily="49" charset="0"/>
              </a:rPr>
              <a:t>nullptr</a:t>
            </a:r>
            <a:r>
              <a:rPr lang="en-US" sz="1300" dirty="0" smtClean="0">
                <a:latin typeface="Consolas" panose="020B0609020204030204" pitchFamily="49" charset="0"/>
                <a:cs typeface="Consolas" panose="020B0609020204030204" pitchFamily="49" charset="0"/>
              </a:rPr>
              <a:t>;</a:t>
            </a:r>
            <a:endParaRPr lang="en-US" sz="1300" dirty="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smtClean="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a:latin typeface="Consolas" panose="020B0609020204030204" pitchFamily="49" charset="0"/>
              <a:cs typeface="Consolas" panose="020B0609020204030204" pitchFamily="49" charset="0"/>
            </a:endParaRPr>
          </a:p>
          <a:p>
            <a:endParaRPr lang="en-US" sz="1300" dirty="0"/>
          </a:p>
        </p:txBody>
      </p:sp>
      <p:sp>
        <p:nvSpPr>
          <p:cNvPr id="4" name="Text Placeholder 4"/>
          <p:cNvSpPr txBox="1">
            <a:spLocks/>
          </p:cNvSpPr>
          <p:nvPr>
            <p:custDataLst>
              <p:tags r:id="rId5"/>
            </p:custDataLst>
          </p:nvPr>
        </p:nvSpPr>
        <p:spPr>
          <a:xfrm>
            <a:off x="5625715" y="381559"/>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2588427"/>
            <a:ext cx="2438400" cy="15647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40394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a:t>
            </a:r>
            <a:endParaRPr lang="en-US" dirty="0">
              <a:solidFill>
                <a:schemeClr val="tx1"/>
              </a:solidFill>
            </a:endParaRP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7250332" y="1813408"/>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184977" y="180245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path2:</a:t>
            </a:r>
            <a:endParaRPr lang="en-US" sz="1400" dirty="0">
              <a:latin typeface="Consolas" panose="020B0609020204030204" pitchFamily="49" charset="0"/>
            </a:endParaRPr>
          </a:p>
        </p:txBody>
      </p:sp>
      <p:sp>
        <p:nvSpPr>
          <p:cNvPr id="19" name="Text Placeholder 4"/>
          <p:cNvSpPr txBox="1">
            <a:spLocks/>
          </p:cNvSpPr>
          <p:nvPr>
            <p:custDataLst>
              <p:tags r:id="rId14"/>
            </p:custDataLst>
          </p:nvPr>
        </p:nvSpPr>
        <p:spPr>
          <a:xfrm>
            <a:off x="5617530" y="2892053"/>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38" name="TextBox 37"/>
          <p:cNvSpPr txBox="1"/>
          <p:nvPr>
            <p:custDataLst>
              <p:tags r:id="rId15"/>
            </p:custDataLst>
          </p:nvPr>
        </p:nvSpPr>
        <p:spPr>
          <a:xfrm>
            <a:off x="7612870" y="1065525"/>
            <a:ext cx="1047890" cy="553998"/>
          </a:xfrm>
          <a:prstGeom prst="rect">
            <a:avLst/>
          </a:prstGeom>
          <a:noFill/>
          <a:ln w="12700">
            <a:solidFill>
              <a:schemeClr val="tx1"/>
            </a:solidFill>
          </a:ln>
        </p:spPr>
        <p:txBody>
          <a:bodyPr wrap="square" rtlCol="0">
            <a:spAutoFit/>
          </a:bodyPr>
          <a:lstStyle/>
          <a:p>
            <a:r>
              <a:rPr lang="en-US" sz="1000" dirty="0" smtClean="0">
                <a:latin typeface="Consolas" panose="020B0609020204030204" pitchFamily="49" charset="0"/>
              </a:rPr>
              <a:t>_</a:t>
            </a:r>
            <a:r>
              <a:rPr lang="en-US" sz="1000" dirty="0" smtClean="0">
                <a:latin typeface="Consolas" panose="020B0609020204030204" pitchFamily="49" charset="0"/>
              </a:rPr>
              <a:t>size: </a:t>
            </a:r>
            <a:r>
              <a:rPr lang="en-US" sz="1000" dirty="0" smtClean="0">
                <a:latin typeface="Consolas" panose="020B0609020204030204" pitchFamily="49" charset="0"/>
              </a:rPr>
              <a:t>1   </a:t>
            </a:r>
            <a:r>
              <a:rPr lang="en-US" sz="1000" dirty="0" smtClean="0">
                <a:latin typeface="Consolas" panose="020B0609020204030204" pitchFamily="49" charset="0"/>
              </a:rPr>
              <a:t>_capacity: </a:t>
            </a:r>
            <a:r>
              <a:rPr lang="en-US" sz="1000" dirty="0" smtClean="0">
                <a:latin typeface="Consolas" panose="020B0609020204030204" pitchFamily="49" charset="0"/>
              </a:rPr>
              <a:t>4</a:t>
            </a:r>
          </a:p>
          <a:p>
            <a:r>
              <a:rPr lang="en-US" sz="1000" dirty="0" smtClean="0">
                <a:latin typeface="Consolas" panose="020B0609020204030204" pitchFamily="49" charset="0"/>
              </a:rPr>
              <a:t>_elements: </a:t>
            </a:r>
            <a:endParaRPr lang="en-US" sz="1000" dirty="0">
              <a:latin typeface="Consolas" panose="020B0609020204030204" pitchFamily="49" charset="0"/>
            </a:endParaRPr>
          </a:p>
        </p:txBody>
      </p:sp>
      <p:sp>
        <p:nvSpPr>
          <p:cNvPr id="41" name="Rectangle 40"/>
          <p:cNvSpPr/>
          <p:nvPr>
            <p:custDataLst>
              <p:tags r:id="rId16"/>
            </p:custDataLst>
          </p:nvPr>
        </p:nvSpPr>
        <p:spPr>
          <a:xfrm>
            <a:off x="6485638" y="947884"/>
            <a:ext cx="1127232" cy="381323"/>
          </a:xfrm>
          <a:prstGeom prst="rect">
            <a:avLst/>
          </a:prstGeom>
        </p:spPr>
        <p:txBody>
          <a:bodyPr wrap="none">
            <a:spAutoFit/>
          </a:bodyPr>
          <a:lstStyle/>
          <a:p>
            <a:pPr>
              <a:lnSpc>
                <a:spcPct val="150000"/>
              </a:lnSpc>
            </a:pPr>
            <a:r>
              <a:rPr lang="en-US" sz="1400" dirty="0"/>
              <a:t>       </a:t>
            </a:r>
            <a:r>
              <a:rPr lang="en-US" sz="1400" dirty="0">
                <a:latin typeface="Consolas" panose="020B0609020204030204" pitchFamily="49" charset="0"/>
              </a:rPr>
              <a:t> </a:t>
            </a:r>
            <a:r>
              <a:rPr lang="en-US" sz="1400" dirty="0" smtClean="0">
                <a:latin typeface="Consolas" panose="020B0609020204030204" pitchFamily="49" charset="0"/>
              </a:rPr>
              <a:t>path1:</a:t>
            </a:r>
            <a:endParaRPr lang="en-US" sz="1400" dirty="0">
              <a:latin typeface="Consolas" panose="020B0609020204030204" pitchFamily="49" charset="0"/>
            </a:endParaRPr>
          </a:p>
        </p:txBody>
      </p:sp>
      <p:sp>
        <p:nvSpPr>
          <p:cNvPr id="36" name="TextBox 35">
            <a:extLst>
              <a:ext uri="{FF2B5EF4-FFF2-40B4-BE49-F238E27FC236}">
                <a16:creationId xmlns:a16="http://schemas.microsoft.com/office/drawing/2014/main" id="{F60532F4-1F7F-3D43-9EDD-DBAA1A75897B}"/>
              </a:ext>
            </a:extLst>
          </p:cNvPr>
          <p:cNvSpPr txBox="1"/>
          <p:nvPr>
            <p:custDataLst>
              <p:tags r:id="rId17"/>
            </p:custDataLst>
          </p:nvPr>
        </p:nvSpPr>
        <p:spPr>
          <a:xfrm>
            <a:off x="7016398" y="2757696"/>
            <a:ext cx="457200" cy="261610"/>
          </a:xfrm>
          <a:prstGeom prst="rect">
            <a:avLst/>
          </a:prstGeom>
          <a:noFill/>
          <a:ln>
            <a:solidFill>
              <a:schemeClr val="tx1"/>
            </a:solidFill>
          </a:ln>
        </p:spPr>
        <p:txBody>
          <a:bodyPr wrap="square" rtlCol="0">
            <a:spAutoFit/>
          </a:bodyPr>
          <a:lstStyle/>
          <a:p>
            <a:pPr algn="ctr"/>
            <a:r>
              <a:rPr lang="en-US" sz="1100" dirty="0" smtClean="0"/>
              <a:t>{0,0}</a:t>
            </a:r>
            <a:endParaRPr lang="en-US" sz="1100" dirty="0"/>
          </a:p>
        </p:txBody>
      </p:sp>
      <p:sp>
        <p:nvSpPr>
          <p:cNvPr id="37" name="TextBox 36">
            <a:extLst>
              <a:ext uri="{FF2B5EF4-FFF2-40B4-BE49-F238E27FC236}">
                <a16:creationId xmlns:a16="http://schemas.microsoft.com/office/drawing/2014/main" id="{8A03D232-61B9-BF41-AFAD-68815E6FE7AB}"/>
              </a:ext>
            </a:extLst>
          </p:cNvPr>
          <p:cNvSpPr txBox="1"/>
          <p:nvPr>
            <p:custDataLst>
              <p:tags r:id="rId18"/>
            </p:custDataLst>
          </p:nvPr>
        </p:nvSpPr>
        <p:spPr>
          <a:xfrm>
            <a:off x="74727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39" name="TextBox 38">
            <a:extLst>
              <a:ext uri="{FF2B5EF4-FFF2-40B4-BE49-F238E27FC236}">
                <a16:creationId xmlns:a16="http://schemas.microsoft.com/office/drawing/2014/main" id="{ED424F84-F8AC-2C49-8678-C16B8656AFB3}"/>
              </a:ext>
            </a:extLst>
          </p:cNvPr>
          <p:cNvSpPr txBox="1"/>
          <p:nvPr>
            <p:custDataLst>
              <p:tags r:id="rId19"/>
            </p:custDataLst>
          </p:nvPr>
        </p:nvSpPr>
        <p:spPr>
          <a:xfrm>
            <a:off x="7929928" y="2757050"/>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0" name="TextBox 39">
            <a:extLst>
              <a:ext uri="{FF2B5EF4-FFF2-40B4-BE49-F238E27FC236}">
                <a16:creationId xmlns:a16="http://schemas.microsoft.com/office/drawing/2014/main" id="{ED424F84-F8AC-2C49-8678-C16B8656AFB3}"/>
              </a:ext>
            </a:extLst>
          </p:cNvPr>
          <p:cNvSpPr txBox="1"/>
          <p:nvPr>
            <p:custDataLst>
              <p:tags r:id="rId20"/>
            </p:custDataLst>
          </p:nvPr>
        </p:nvSpPr>
        <p:spPr>
          <a:xfrm>
            <a:off x="8387128" y="2759302"/>
            <a:ext cx="457200" cy="261610"/>
          </a:xfrm>
          <a:prstGeom prst="rect">
            <a:avLst/>
          </a:prstGeom>
          <a:noFill/>
          <a:ln>
            <a:solidFill>
              <a:schemeClr val="tx1"/>
            </a:solidFill>
          </a:ln>
        </p:spPr>
        <p:txBody>
          <a:bodyPr wrap="square" rtlCol="0">
            <a:spAutoFit/>
          </a:bodyPr>
          <a:lstStyle/>
          <a:p>
            <a:pPr algn="ctr"/>
            <a:endParaRPr lang="en-US" sz="1100" dirty="0"/>
          </a:p>
        </p:txBody>
      </p:sp>
      <p:sp>
        <p:nvSpPr>
          <p:cNvPr id="42" name="TextBox 41"/>
          <p:cNvSpPr txBox="1"/>
          <p:nvPr>
            <p:custDataLst>
              <p:tags r:id="rId21"/>
            </p:custDataLst>
          </p:nvPr>
        </p:nvSpPr>
        <p:spPr>
          <a:xfrm>
            <a:off x="8401485" y="1397474"/>
            <a:ext cx="255153" cy="212661"/>
          </a:xfrm>
          <a:prstGeom prst="rect">
            <a:avLst/>
          </a:prstGeom>
          <a:noFill/>
          <a:ln>
            <a:solidFill>
              <a:schemeClr val="tx1"/>
            </a:solidFill>
          </a:ln>
        </p:spPr>
        <p:txBody>
          <a:bodyPr wrap="square" rtlCol="0">
            <a:spAutoFit/>
          </a:bodyPr>
          <a:lstStyle/>
          <a:p>
            <a:endParaRPr lang="en-US" dirty="0"/>
          </a:p>
        </p:txBody>
      </p:sp>
      <p:cxnSp>
        <p:nvCxnSpPr>
          <p:cNvPr id="43" name="Curved Connector 42">
            <a:extLst>
              <a:ext uri="{FF2B5EF4-FFF2-40B4-BE49-F238E27FC236}">
                <a16:creationId xmlns:a16="http://schemas.microsoft.com/office/drawing/2014/main" id="{02504FFA-6E27-C242-8557-8A8500F9FDAB}"/>
              </a:ext>
            </a:extLst>
          </p:cNvPr>
          <p:cNvCxnSpPr>
            <a:cxnSpLocks/>
          </p:cNvCxnSpPr>
          <p:nvPr/>
        </p:nvCxnSpPr>
        <p:spPr>
          <a:xfrm rot="5400000">
            <a:off x="7318518" y="1570122"/>
            <a:ext cx="1277840" cy="1104748"/>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a:off x="7250332" y="1813408"/>
            <a:ext cx="457200" cy="369332"/>
          </a:xfrm>
          <a:prstGeom prst="line">
            <a:avLst/>
          </a:prstGeom>
        </p:spPr>
        <p:style>
          <a:lnRef idx="2">
            <a:schemeClr val="dk1"/>
          </a:lnRef>
          <a:fillRef idx="0">
            <a:schemeClr val="dk1"/>
          </a:fillRef>
          <a:effectRef idx="1">
            <a:schemeClr val="dk1"/>
          </a:effectRef>
          <a:fontRef idx="minor">
            <a:schemeClr val="tx1"/>
          </a:fontRef>
        </p:style>
      </p:cxnSp>
      <p:sp>
        <p:nvSpPr>
          <p:cNvPr id="28" name="Rectangle 3"/>
          <p:cNvSpPr txBox="1">
            <a:spLocks noChangeArrowheads="1"/>
          </p:cNvSpPr>
          <p:nvPr/>
        </p:nvSpPr>
        <p:spPr>
          <a:xfrm>
            <a:off x="560949" y="3275945"/>
            <a:ext cx="4764011" cy="1958513"/>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altLang="en-US" dirty="0" smtClean="0"/>
              <a:t>Tip: set pointers to </a:t>
            </a:r>
            <a:r>
              <a:rPr lang="en-US" altLang="en-US" sz="1600" dirty="0" err="1" smtClean="0">
                <a:latin typeface="Consolas" panose="020B0609020204030204" pitchFamily="49" charset="0"/>
              </a:rPr>
              <a:t>nullptr</a:t>
            </a:r>
            <a:r>
              <a:rPr lang="en-US" altLang="en-US" dirty="0" smtClean="0"/>
              <a:t> right after a delete, that way you don’t accidentally use them</a:t>
            </a:r>
          </a:p>
          <a:p>
            <a:pPr lvl="1"/>
            <a:r>
              <a:rPr lang="en-US" altLang="en-US" dirty="0" smtClean="0"/>
              <a:t>In memory diagrams, we draw </a:t>
            </a:r>
            <a:r>
              <a:rPr lang="en-US" altLang="en-US" sz="1600" dirty="0" err="1" smtClean="0">
                <a:latin typeface="Consolas" panose="020B0609020204030204" pitchFamily="49" charset="0"/>
              </a:rPr>
              <a:t>nullptr</a:t>
            </a:r>
            <a:r>
              <a:rPr lang="en-US" altLang="en-US" dirty="0" smtClean="0"/>
              <a:t> as a slash through the box</a:t>
            </a:r>
          </a:p>
        </p:txBody>
      </p:sp>
    </p:spTree>
    <p:extLst>
      <p:ext uri="{BB962C8B-B14F-4D97-AF65-F5344CB8AC3E}">
        <p14:creationId xmlns:p14="http://schemas.microsoft.com/office/powerpoint/2010/main" val="775715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cs typeface="Consolas" panose="020B0609020204030204" pitchFamily="49" charset="0"/>
              </a:rPr>
              <a:t>Introducing the C/C++ </a:t>
            </a:r>
            <a:r>
              <a:rPr lang="en-US" dirty="0" err="1" smtClean="0">
                <a:latin typeface="Consolas" panose="020B0609020204030204" pitchFamily="49" charset="0"/>
                <a:cs typeface="Consolas" panose="020B0609020204030204" pitchFamily="49" charset="0"/>
              </a:rPr>
              <a:t>struct</a:t>
            </a:r>
            <a:endParaRPr lang="en-US" dirty="0">
              <a:latin typeface="Consolas" panose="020B0609020204030204" pitchFamily="49" charset="0"/>
              <a:cs typeface="Consolas" panose="020B0609020204030204" pitchFamily="49" charset="0"/>
            </a:endParaRPr>
          </a:p>
        </p:txBody>
      </p:sp>
      <p:sp>
        <p:nvSpPr>
          <p:cNvPr id="6" name="Text Placeholder 5"/>
          <p:cNvSpPr>
            <a:spLocks noGrp="1"/>
          </p:cNvSpPr>
          <p:nvPr>
            <p:ph type="body" sz="half" idx="2"/>
            <p:custDataLst>
              <p:tags r:id="rId2"/>
            </p:custDataLst>
          </p:nvPr>
        </p:nvSpPr>
        <p:spPr/>
        <p:txBody>
          <a:bodyPr/>
          <a:lstStyle/>
          <a:p>
            <a:r>
              <a:rPr lang="en-US" dirty="0" smtClean="0"/>
              <a:t>Like a lightweight class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35823352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17"/>
        <p:cNvGrpSpPr/>
        <p:nvPr/>
      </p:nvGrpSpPr>
      <p:grpSpPr>
        <a:xfrm>
          <a:off x="0" y="0"/>
          <a:ext cx="0" cy="0"/>
          <a:chOff x="0" y="0"/>
          <a:chExt cx="0" cy="0"/>
        </a:xfrm>
      </p:grpSpPr>
      <p:sp>
        <p:nvSpPr>
          <p:cNvPr id="118" name="Shape 118"/>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pPr>
              <a:buClr>
                <a:schemeClr val="dk1"/>
              </a:buClr>
              <a:buSzPct val="39285"/>
            </a:pPr>
            <a:r>
              <a:rPr lang="en-US" dirty="0" smtClean="0"/>
              <a:t>Like a lightweight class: C/C++ </a:t>
            </a:r>
            <a:r>
              <a:rPr lang="en-US" dirty="0" err="1" smtClean="0">
                <a:latin typeface="Consolas" panose="020B0609020204030204" pitchFamily="49" charset="0"/>
              </a:rPr>
              <a:t>struct</a:t>
            </a:r>
            <a:endParaRPr dirty="0">
              <a:latin typeface="Consolas" panose="020B0609020204030204" pitchFamily="49" charset="0"/>
            </a:endParaRPr>
          </a:p>
        </p:txBody>
      </p:sp>
      <p:sp>
        <p:nvSpPr>
          <p:cNvPr id="119" name="Shape 119"/>
          <p:cNvSpPr txBox="1">
            <a:spLocks noGrp="1"/>
          </p:cNvSpPr>
          <p:nvPr>
            <p:ph type="body" idx="1"/>
            <p:custDataLst>
              <p:tags r:id="rId2"/>
            </p:custDataLst>
          </p:nvPr>
        </p:nvSpPr>
        <p:spPr>
          <a:xfrm>
            <a:off x="865844" y="1152469"/>
            <a:ext cx="6221700" cy="3642269"/>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struct Album {</a:t>
            </a:r>
          </a:p>
          <a:p>
            <a:pPr>
              <a:spcAft>
                <a:spcPts val="0"/>
              </a:spcAft>
            </a:pPr>
            <a:r>
              <a:rPr lang="en" dirty="0">
                <a:solidFill>
                  <a:srgbClr val="333336"/>
                </a:solidFill>
                <a:latin typeface="Consolas"/>
                <a:ea typeface="Consolas"/>
                <a:cs typeface="Consolas"/>
                <a:sym typeface="Consolas"/>
              </a:rPr>
              <a:t>  string title;</a:t>
            </a:r>
          </a:p>
          <a:p>
            <a:pPr>
              <a:spcAft>
                <a:spcPts val="0"/>
              </a:spcAft>
            </a:pPr>
            <a:r>
              <a:rPr lang="en" dirty="0">
                <a:solidFill>
                  <a:srgbClr val="333336"/>
                </a:solidFill>
                <a:latin typeface="Consolas"/>
                <a:ea typeface="Consolas"/>
                <a:cs typeface="Consolas"/>
                <a:sym typeface="Consolas"/>
              </a:rPr>
              <a:t>  int </a:t>
            </a:r>
            <a:r>
              <a:rPr lang="en" dirty="0" smtClean="0">
                <a:solidFill>
                  <a:srgbClr val="333336"/>
                </a:solidFill>
                <a:latin typeface="Consolas"/>
                <a:ea typeface="Consolas"/>
                <a:cs typeface="Consolas"/>
                <a:sym typeface="Consolas"/>
              </a:rPr>
              <a:t>   year</a:t>
            </a:r>
            <a:r>
              <a:rPr lang="en" dirty="0">
                <a:solidFill>
                  <a:srgbClr val="333336"/>
                </a:solidFill>
                <a:latin typeface="Consolas"/>
                <a:ea typeface="Consolas"/>
                <a:cs typeface="Consolas"/>
                <a:sym typeface="Consolas"/>
              </a:rPr>
              <a:t>;</a:t>
            </a:r>
          </a:p>
          <a:p>
            <a:pPr>
              <a:spcAft>
                <a:spcPts val="0"/>
              </a:spcAft>
            </a:pPr>
            <a:endParaRPr dirty="0">
              <a:solidFill>
                <a:srgbClr val="333336"/>
              </a:solidFill>
              <a:latin typeface="Consolas"/>
              <a:ea typeface="Consolas"/>
              <a:cs typeface="Consolas"/>
              <a:sym typeface="Consolas"/>
            </a:endParaRPr>
          </a:p>
          <a:p>
            <a:pPr>
              <a:spcAft>
                <a:spcPts val="0"/>
              </a:spcAft>
            </a:pPr>
            <a:r>
              <a:rPr lang="en" dirty="0">
                <a:solidFill>
                  <a:srgbClr val="333336"/>
                </a:solidFill>
                <a:latin typeface="Consolas"/>
                <a:ea typeface="Consolas"/>
                <a:cs typeface="Consolas"/>
                <a:sym typeface="Consolas"/>
              </a:rPr>
              <a:t>  string artist_name;</a:t>
            </a:r>
          </a:p>
          <a:p>
            <a:pPr>
              <a:spcAft>
                <a:spcPts val="0"/>
              </a:spcAft>
            </a:pPr>
            <a:r>
              <a:rPr lang="en" dirty="0">
                <a:solidFill>
                  <a:srgbClr val="333336"/>
                </a:solidFill>
                <a:latin typeface="Consolas"/>
                <a:ea typeface="Consolas"/>
                <a:cs typeface="Consolas"/>
                <a:sym typeface="Consolas"/>
              </a:rPr>
              <a:t>  int </a:t>
            </a:r>
            <a:r>
              <a:rPr lang="en" dirty="0" smtClean="0">
                <a:solidFill>
                  <a:srgbClr val="333336"/>
                </a:solidFill>
                <a:latin typeface="Consolas"/>
                <a:ea typeface="Consolas"/>
                <a:cs typeface="Consolas"/>
                <a:sym typeface="Consolas"/>
              </a:rPr>
              <a:t>   artist_age</a:t>
            </a:r>
            <a:r>
              <a:rPr lang="en" dirty="0">
                <a:solidFill>
                  <a:srgbClr val="333336"/>
                </a:solidFill>
                <a:latin typeface="Consolas"/>
                <a:ea typeface="Consolas"/>
                <a:cs typeface="Consolas"/>
                <a:sym typeface="Consolas"/>
              </a:rPr>
              <a:t>;</a:t>
            </a:r>
          </a:p>
          <a:p>
            <a:pPr>
              <a:spcAft>
                <a:spcPts val="0"/>
              </a:spcAft>
            </a:pPr>
            <a:r>
              <a:rPr lang="en" dirty="0">
                <a:solidFill>
                  <a:srgbClr val="333336"/>
                </a:solidFill>
                <a:latin typeface="Consolas"/>
                <a:ea typeface="Consolas"/>
                <a:cs typeface="Consolas"/>
                <a:sym typeface="Consolas"/>
              </a:rPr>
              <a:t>  string artist_favorite_food;</a:t>
            </a:r>
          </a:p>
          <a:p>
            <a:pPr>
              <a:spcAft>
                <a:spcPts val="0"/>
              </a:spcAft>
            </a:pPr>
            <a:r>
              <a:rPr lang="en" dirty="0">
                <a:solidFill>
                  <a:srgbClr val="333336"/>
                </a:solidFill>
                <a:latin typeface="Consolas"/>
                <a:ea typeface="Consolas"/>
                <a:cs typeface="Consolas"/>
                <a:sym typeface="Consolas"/>
              </a:rPr>
              <a:t>  int </a:t>
            </a:r>
            <a:r>
              <a:rPr lang="en" dirty="0" smtClean="0">
                <a:solidFill>
                  <a:srgbClr val="333336"/>
                </a:solidFill>
                <a:latin typeface="Consolas"/>
                <a:ea typeface="Consolas"/>
                <a:cs typeface="Consolas"/>
                <a:sym typeface="Consolas"/>
              </a:rPr>
              <a:t>   artist_height</a:t>
            </a:r>
            <a:r>
              <a:rPr lang="en" dirty="0">
                <a:solidFill>
                  <a:srgbClr val="333336"/>
                </a:solidFill>
                <a:latin typeface="Consolas"/>
                <a:ea typeface="Consolas"/>
                <a:cs typeface="Consolas"/>
                <a:sym typeface="Consolas"/>
              </a:rPr>
              <a:t>; // in cm</a:t>
            </a:r>
          </a:p>
          <a:p>
            <a:pPr>
              <a:spcAft>
                <a:spcPts val="0"/>
              </a:spcAft>
            </a:pPr>
            <a:r>
              <a:rPr lang="en" dirty="0">
                <a:solidFill>
                  <a:srgbClr val="333336"/>
                </a:solidFill>
                <a:latin typeface="Consolas"/>
                <a:ea typeface="Consolas"/>
                <a:cs typeface="Consolas"/>
                <a:sym typeface="Consolas"/>
              </a:rPr>
              <a:t>};</a:t>
            </a:r>
          </a:p>
          <a:p>
            <a:pPr>
              <a:spcAft>
                <a:spcPts val="0"/>
              </a:spcAft>
              <a:buClr>
                <a:schemeClr val="dk1"/>
              </a:buClr>
              <a:buSzPct val="55000"/>
            </a:pPr>
            <a:endParaRPr dirty="0">
              <a:solidFill>
                <a:srgbClr val="333336"/>
              </a:solidFill>
            </a:endParaRPr>
          </a:p>
        </p:txBody>
      </p:sp>
      <p:sp>
        <p:nvSpPr>
          <p:cNvPr id="5" name="Shape 119"/>
          <p:cNvSpPr txBox="1">
            <a:spLocks/>
          </p:cNvSpPr>
          <p:nvPr>
            <p:custDataLst>
              <p:tags r:id="rId3"/>
            </p:custDataLst>
          </p:nvPr>
        </p:nvSpPr>
        <p:spPr>
          <a:xfrm>
            <a:off x="4601925" y="1152469"/>
            <a:ext cx="4315429" cy="3399992"/>
          </a:xfrm>
          <a:prstGeom prst="rect">
            <a:avLst/>
          </a:prstGeom>
        </p:spPr>
        <p:txBody>
          <a:bodyPr vert="horz" lIns="68569" tIns="68569" rIns="68569" bIns="68569" rtlCol="0" anchor="t" anchorCtr="0">
            <a:noAutofit/>
          </a:bodyPr>
          <a:lstStyle>
            <a:lvl1pPr marL="342900" lvl="0" indent="-342900" algn="l" defTabSz="457200" rtl="0" eaLnBrk="1" fontAlgn="base" hangingPunct="1">
              <a:spcBef>
                <a:spcPts val="0"/>
              </a:spcBef>
              <a:spcAft>
                <a:spcPct val="0"/>
              </a:spcAft>
              <a:buClr>
                <a:srgbClr val="000000"/>
              </a:buClr>
              <a:buSzPct val="100000"/>
              <a:buFont typeface="Wingdings" panose="05000000000000000000" pitchFamily="2" charset="2"/>
              <a:defRPr sz="1500" kern="1200" spc="20">
                <a:solidFill>
                  <a:srgbClr val="000000"/>
                </a:solidFill>
                <a:latin typeface="+mn-lt"/>
                <a:ea typeface="MS PGothic" panose="020B0600070205080204" pitchFamily="34" charset="-128"/>
                <a:cs typeface="ＭＳ Ｐゴシック" charset="0"/>
              </a:defRPr>
            </a:lvl1pPr>
            <a:lvl2pPr marL="288925" lvl="1" indent="-288925" algn="l" defTabSz="457200" rtl="0" eaLnBrk="1" fontAlgn="base" hangingPunct="1">
              <a:spcBef>
                <a:spcPts val="0"/>
              </a:spcBef>
              <a:spcAft>
                <a:spcPct val="0"/>
              </a:spcAft>
              <a:buClr>
                <a:srgbClr val="000000"/>
              </a:buClr>
              <a:buSzPct val="100000"/>
              <a:buFont typeface="Wingdings" panose="05000000000000000000" pitchFamily="2" charset="2"/>
              <a:buChar char="§"/>
              <a:defRPr sz="1500" kern="1200">
                <a:solidFill>
                  <a:srgbClr val="000000"/>
                </a:solidFill>
                <a:latin typeface="+mn-lt"/>
                <a:ea typeface="MS PGothic" panose="020B0600070205080204" pitchFamily="34" charset="-128"/>
                <a:cs typeface="+mn-cs"/>
              </a:defRPr>
            </a:lvl2pPr>
            <a:lvl3pPr marL="569913" lvl="2" indent="-225425" algn="l" defTabSz="457200" rtl="0" eaLnBrk="1" fontAlgn="base" hangingPunct="1">
              <a:spcBef>
                <a:spcPts val="0"/>
              </a:spcBef>
              <a:spcAft>
                <a:spcPct val="0"/>
              </a:spcAft>
              <a:buClr>
                <a:srgbClr val="000000"/>
              </a:buClr>
              <a:buSzPct val="100000"/>
              <a:buFont typeface="Source Sans Pro" pitchFamily="1" charset="0"/>
              <a:buChar char="›"/>
              <a:defRPr sz="1500" kern="1200">
                <a:solidFill>
                  <a:srgbClr val="000000"/>
                </a:solidFill>
                <a:latin typeface="+mn-lt"/>
                <a:ea typeface="MS PGothic" panose="020B0600070205080204" pitchFamily="34" charset="-128"/>
                <a:cs typeface="+mn-cs"/>
              </a:defRPr>
            </a:lvl3pPr>
            <a:lvl4pPr marL="914400" lvl="3" indent="-227013" algn="l" defTabSz="457200" rtl="0" eaLnBrk="1" fontAlgn="base" hangingPunct="1">
              <a:spcBef>
                <a:spcPts val="0"/>
              </a:spcBef>
              <a:spcAft>
                <a:spcPct val="0"/>
              </a:spcAft>
              <a:buClr>
                <a:srgbClr val="000000"/>
              </a:buClr>
              <a:buSzPct val="100000"/>
              <a:buFont typeface="Arial" panose="020B0604020202020204" pitchFamily="34" charset="0"/>
              <a:buChar char="•"/>
              <a:defRPr sz="1500" kern="1200">
                <a:solidFill>
                  <a:srgbClr val="000000"/>
                </a:solidFill>
                <a:latin typeface="+mn-lt"/>
                <a:ea typeface="MS PGothic" panose="020B0600070205080204" pitchFamily="34" charset="-128"/>
                <a:cs typeface="+mn-cs"/>
              </a:defRPr>
            </a:lvl4pPr>
            <a:lvl5pPr marL="1258888" lvl="4" indent="-227013" algn="l" defTabSz="457200" rtl="0" eaLnBrk="1" fontAlgn="base" hangingPunct="1">
              <a:spcBef>
                <a:spcPts val="0"/>
              </a:spcBef>
              <a:spcAft>
                <a:spcPct val="0"/>
              </a:spcAft>
              <a:buClr>
                <a:srgbClr val="000000"/>
              </a:buClr>
              <a:buSzPct val="100000"/>
              <a:buFont typeface="Source Sans Pro" pitchFamily="1" charset="0"/>
              <a:buChar char="–"/>
              <a:defRPr sz="1500" kern="1200">
                <a:solidFill>
                  <a:srgbClr val="000000"/>
                </a:solidFill>
                <a:latin typeface="+mn-lt"/>
                <a:ea typeface="MS PGothic" panose="020B0600070205080204" pitchFamily="34" charset="-128"/>
                <a:cs typeface="+mn-cs"/>
              </a:defRPr>
            </a:lvl5pPr>
            <a:lvl6pPr marL="2514600" lvl="5"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6pPr>
            <a:lvl7pPr marL="2971800" lvl="6"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7pPr>
            <a:lvl8pPr marL="3429000" lvl="7"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8pPr>
            <a:lvl9pPr marL="3886200" lvl="8"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9pPr>
          </a:lstStyle>
          <a:p>
            <a:pPr lvl="1">
              <a:spcBef>
                <a:spcPct val="20000"/>
              </a:spcBef>
              <a:buClr>
                <a:srgbClr val="8C1515"/>
              </a:buClr>
              <a:buSzTx/>
            </a:pPr>
            <a:r>
              <a:rPr lang="en-US" sz="1600" dirty="0" smtClean="0"/>
              <a:t>Like a class, but simpler—just a collection of some variables together into a new type</a:t>
            </a:r>
          </a:p>
          <a:p>
            <a:pPr lvl="2">
              <a:spcBef>
                <a:spcPct val="20000"/>
              </a:spcBef>
              <a:buClr>
                <a:srgbClr val="8C1515"/>
              </a:buClr>
              <a:buSzTx/>
            </a:pPr>
            <a:r>
              <a:rPr lang="en-US" sz="1600" dirty="0" smtClean="0"/>
              <a:t>A holdover from C, before the idea of objects (that combine variables and methods together) existed</a:t>
            </a:r>
          </a:p>
          <a:p>
            <a:pPr lvl="1">
              <a:spcBef>
                <a:spcPct val="20000"/>
              </a:spcBef>
              <a:buClr>
                <a:srgbClr val="8C1515"/>
              </a:buClr>
              <a:buSzTx/>
            </a:pPr>
            <a:r>
              <a:rPr lang="en-US" sz="1600" dirty="0" smtClean="0"/>
              <a:t>You can declare a variable of this type in your code now, and use “.” to access fields:</a:t>
            </a:r>
          </a:p>
          <a:p>
            <a:endParaRPr lang="en-US" sz="1350" dirty="0" smtClean="0">
              <a:latin typeface="Consolas"/>
              <a:ea typeface="Consolas"/>
              <a:cs typeface="Consolas"/>
              <a:sym typeface="Consolas"/>
            </a:endParaRPr>
          </a:p>
          <a:p>
            <a:pPr marL="688975" lvl="3" indent="0">
              <a:buNone/>
            </a:pPr>
            <a:r>
              <a:rPr lang="en-US" sz="1350" dirty="0" smtClean="0">
                <a:latin typeface="Consolas"/>
                <a:ea typeface="Consolas"/>
                <a:cs typeface="Consolas"/>
                <a:sym typeface="Consolas"/>
              </a:rPr>
              <a:t>Album lemonade;</a:t>
            </a:r>
            <a:endParaRPr lang="en-US" sz="1350" dirty="0" smtClean="0">
              <a:solidFill>
                <a:srgbClr val="333336"/>
              </a:solidFill>
              <a:latin typeface="Consolas"/>
              <a:ea typeface="Consolas"/>
              <a:cs typeface="Consolas"/>
              <a:sym typeface="Consolas"/>
            </a:endParaRPr>
          </a:p>
          <a:p>
            <a:pPr marL="688975" lvl="3" indent="0">
              <a:buNone/>
            </a:pPr>
            <a:r>
              <a:rPr lang="en-US" sz="1350" dirty="0" err="1" smtClean="0">
                <a:solidFill>
                  <a:schemeClr val="tx1"/>
                </a:solidFill>
                <a:latin typeface="Consolas"/>
                <a:ea typeface="Consolas"/>
                <a:cs typeface="Consolas"/>
                <a:sym typeface="Consolas"/>
              </a:rPr>
              <a:t>lemonade.year</a:t>
            </a:r>
            <a:r>
              <a:rPr lang="en-US" sz="1350" dirty="0" smtClean="0">
                <a:solidFill>
                  <a:schemeClr val="tx1"/>
                </a:solidFill>
                <a:latin typeface="Consolas"/>
                <a:ea typeface="Consolas"/>
                <a:cs typeface="Consolas"/>
                <a:sym typeface="Consolas"/>
              </a:rPr>
              <a:t> = 2016; </a:t>
            </a:r>
          </a:p>
          <a:p>
            <a:pPr marL="688975" lvl="3" indent="0">
              <a:buNone/>
            </a:pPr>
            <a:r>
              <a:rPr lang="en-US" sz="1350" dirty="0" err="1" smtClean="0">
                <a:solidFill>
                  <a:schemeClr val="tx1"/>
                </a:solidFill>
                <a:latin typeface="Consolas"/>
                <a:ea typeface="Consolas"/>
                <a:cs typeface="Consolas"/>
                <a:sym typeface="Consolas"/>
              </a:rPr>
              <a:t>lemonade.title</a:t>
            </a:r>
            <a:r>
              <a:rPr lang="en-US" sz="1350" dirty="0" smtClean="0">
                <a:solidFill>
                  <a:schemeClr val="tx1"/>
                </a:solidFill>
                <a:latin typeface="Consolas"/>
                <a:ea typeface="Consolas"/>
                <a:cs typeface="Consolas"/>
                <a:sym typeface="Consolas"/>
              </a:rPr>
              <a:t> = "Lemonade";</a:t>
            </a:r>
          </a:p>
          <a:p>
            <a:pPr marL="688975" lvl="3" indent="0">
              <a:buNone/>
            </a:pPr>
            <a:r>
              <a:rPr lang="en-US" sz="1350" dirty="0" err="1" smtClean="0">
                <a:solidFill>
                  <a:schemeClr val="tx1"/>
                </a:solidFill>
                <a:latin typeface="Consolas"/>
                <a:ea typeface="Consolas"/>
                <a:cs typeface="Consolas"/>
                <a:sym typeface="Consolas"/>
              </a:rPr>
              <a:t>cout</a:t>
            </a:r>
            <a:r>
              <a:rPr lang="en-US" sz="1350" dirty="0" smtClean="0">
                <a:solidFill>
                  <a:schemeClr val="tx1"/>
                </a:solidFill>
                <a:latin typeface="Consolas"/>
                <a:ea typeface="Consolas"/>
                <a:cs typeface="Consolas"/>
                <a:sym typeface="Consolas"/>
              </a:rPr>
              <a:t> &lt;&lt; </a:t>
            </a:r>
            <a:r>
              <a:rPr lang="en-US" sz="1350" dirty="0" err="1" smtClean="0">
                <a:solidFill>
                  <a:schemeClr val="tx1"/>
                </a:solidFill>
                <a:latin typeface="Consolas"/>
                <a:ea typeface="Consolas"/>
                <a:cs typeface="Consolas"/>
                <a:sym typeface="Consolas"/>
              </a:rPr>
              <a:t>lemonade.year</a:t>
            </a:r>
            <a:r>
              <a:rPr lang="en-US" sz="1350" dirty="0" smtClean="0">
                <a:solidFill>
                  <a:schemeClr val="tx1"/>
                </a:solidFill>
                <a:latin typeface="Consolas"/>
                <a:ea typeface="Consolas"/>
                <a:cs typeface="Consolas"/>
                <a:sym typeface="Consolas"/>
              </a:rPr>
              <a:t> &lt;&lt; </a:t>
            </a:r>
            <a:r>
              <a:rPr lang="en-US" sz="1350" dirty="0" err="1" smtClean="0">
                <a:solidFill>
                  <a:schemeClr val="tx1"/>
                </a:solidFill>
                <a:latin typeface="Consolas"/>
                <a:ea typeface="Consolas"/>
                <a:cs typeface="Consolas"/>
                <a:sym typeface="Consolas"/>
              </a:rPr>
              <a:t>endl</a:t>
            </a:r>
            <a:r>
              <a:rPr lang="en-US" sz="1350" dirty="0" smtClean="0">
                <a:solidFill>
                  <a:schemeClr val="tx1"/>
                </a:solidFill>
                <a:latin typeface="Consolas"/>
                <a:ea typeface="Consolas"/>
                <a:cs typeface="Consolas"/>
                <a:sym typeface="Consolas"/>
              </a:rPr>
              <a:t>;</a:t>
            </a:r>
          </a:p>
        </p:txBody>
      </p:sp>
    </p:spTree>
    <p:extLst>
      <p:ext uri="{BB962C8B-B14F-4D97-AF65-F5344CB8AC3E}">
        <p14:creationId xmlns:p14="http://schemas.microsoft.com/office/powerpoint/2010/main" val="19281629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123"/>
        <p:cNvGrpSpPr/>
        <p:nvPr/>
      </p:nvGrpSpPr>
      <p:grpSpPr>
        <a:xfrm>
          <a:off x="0" y="0"/>
          <a:ext cx="0" cy="0"/>
          <a:chOff x="0" y="0"/>
          <a:chExt cx="0" cy="0"/>
        </a:xfrm>
      </p:grpSpPr>
      <p:sp>
        <p:nvSpPr>
          <p:cNvPr id="124" name="Shape 124"/>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pPr>
              <a:buClr>
                <a:schemeClr val="dk1"/>
              </a:buClr>
              <a:buSzPct val="39285"/>
            </a:pPr>
            <a:r>
              <a:rPr lang="en" dirty="0"/>
              <a:t>Anything wrong with this </a:t>
            </a:r>
            <a:r>
              <a:rPr lang="en" dirty="0" smtClean="0"/>
              <a:t>struct design?</a:t>
            </a:r>
            <a:endParaRPr lang="en" dirty="0"/>
          </a:p>
          <a:p>
            <a:pPr>
              <a:buClr>
                <a:schemeClr val="dk1"/>
              </a:buClr>
              <a:buSzPct val="39285"/>
            </a:pPr>
            <a:endParaRPr dirty="0"/>
          </a:p>
          <a:p>
            <a:endParaRPr dirty="0"/>
          </a:p>
        </p:txBody>
      </p:sp>
      <p:sp>
        <p:nvSpPr>
          <p:cNvPr id="125" name="Shape 125"/>
          <p:cNvSpPr txBox="1">
            <a:spLocks noGrp="1"/>
          </p:cNvSpPr>
          <p:nvPr>
            <p:ph type="body" idx="1"/>
            <p:custDataLst>
              <p:tags r:id="rId2"/>
            </p:custDataLst>
          </p:nvPr>
        </p:nvSpPr>
        <p:spPr>
          <a:xfrm>
            <a:off x="1491075" y="1152469"/>
            <a:ext cx="6509925" cy="3698325"/>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struct Album {</a:t>
            </a:r>
          </a:p>
          <a:p>
            <a:pPr>
              <a:spcAft>
                <a:spcPts val="0"/>
              </a:spcAft>
            </a:pPr>
            <a:r>
              <a:rPr lang="en" dirty="0">
                <a:solidFill>
                  <a:srgbClr val="333336"/>
                </a:solidFill>
                <a:latin typeface="Consolas"/>
                <a:ea typeface="Consolas"/>
                <a:cs typeface="Consolas"/>
                <a:sym typeface="Consolas"/>
              </a:rPr>
              <a:t>  string title;</a:t>
            </a:r>
          </a:p>
          <a:p>
            <a:pPr>
              <a:spcAft>
                <a:spcPts val="0"/>
              </a:spcAft>
            </a:pPr>
            <a:r>
              <a:rPr lang="en" dirty="0">
                <a:solidFill>
                  <a:srgbClr val="333336"/>
                </a:solidFill>
                <a:latin typeface="Consolas"/>
                <a:ea typeface="Consolas"/>
                <a:cs typeface="Consolas"/>
                <a:sym typeface="Consolas"/>
              </a:rPr>
              <a:t>  int </a:t>
            </a:r>
            <a:r>
              <a:rPr lang="en" dirty="0" smtClean="0">
                <a:solidFill>
                  <a:srgbClr val="333336"/>
                </a:solidFill>
                <a:latin typeface="Consolas"/>
                <a:ea typeface="Consolas"/>
                <a:cs typeface="Consolas"/>
                <a:sym typeface="Consolas"/>
              </a:rPr>
              <a:t>   year</a:t>
            </a:r>
            <a:r>
              <a:rPr lang="en" dirty="0">
                <a:solidFill>
                  <a:srgbClr val="333336"/>
                </a:solidFill>
                <a:latin typeface="Consolas"/>
                <a:ea typeface="Consolas"/>
                <a:cs typeface="Consolas"/>
                <a:sym typeface="Consolas"/>
              </a:rPr>
              <a:t>;</a:t>
            </a:r>
          </a:p>
          <a:p>
            <a:pPr>
              <a:spcAft>
                <a:spcPts val="0"/>
              </a:spcAft>
            </a:pPr>
            <a:endParaRPr dirty="0">
              <a:solidFill>
                <a:srgbClr val="333336"/>
              </a:solidFill>
              <a:latin typeface="Consolas"/>
              <a:ea typeface="Consolas"/>
              <a:cs typeface="Consolas"/>
              <a:sym typeface="Consolas"/>
            </a:endParaRPr>
          </a:p>
          <a:p>
            <a:pPr>
              <a:spcAft>
                <a:spcPts val="0"/>
              </a:spcAft>
            </a:pPr>
            <a:r>
              <a:rPr lang="en" dirty="0">
                <a:solidFill>
                  <a:srgbClr val="333336"/>
                </a:solidFill>
                <a:latin typeface="Consolas"/>
                <a:ea typeface="Consolas"/>
                <a:cs typeface="Consolas"/>
                <a:sym typeface="Consolas"/>
              </a:rPr>
              <a:t>  string </a:t>
            </a:r>
            <a:r>
              <a:rPr lang="en" b="1" dirty="0">
                <a:solidFill>
                  <a:srgbClr val="333336"/>
                </a:solidFill>
                <a:latin typeface="Consolas"/>
                <a:ea typeface="Consolas"/>
                <a:cs typeface="Consolas"/>
                <a:sym typeface="Consolas"/>
              </a:rPr>
              <a:t>artist_</a:t>
            </a:r>
            <a:r>
              <a:rPr lang="en" dirty="0">
                <a:solidFill>
                  <a:srgbClr val="333336"/>
                </a:solidFill>
                <a:latin typeface="Consolas"/>
                <a:ea typeface="Consolas"/>
                <a:cs typeface="Consolas"/>
                <a:sym typeface="Consolas"/>
              </a:rPr>
              <a:t>name;</a:t>
            </a:r>
          </a:p>
          <a:p>
            <a:pPr>
              <a:spcAft>
                <a:spcPts val="0"/>
              </a:spcAft>
            </a:pPr>
            <a:r>
              <a:rPr lang="en" dirty="0">
                <a:solidFill>
                  <a:srgbClr val="333336"/>
                </a:solidFill>
                <a:latin typeface="Consolas"/>
                <a:ea typeface="Consolas"/>
                <a:cs typeface="Consolas"/>
                <a:sym typeface="Consolas"/>
              </a:rPr>
              <a:t>  int </a:t>
            </a:r>
            <a:r>
              <a:rPr lang="en" dirty="0" smtClean="0">
                <a:solidFill>
                  <a:srgbClr val="333336"/>
                </a:solidFill>
                <a:latin typeface="Consolas"/>
                <a:ea typeface="Consolas"/>
                <a:cs typeface="Consolas"/>
                <a:sym typeface="Consolas"/>
              </a:rPr>
              <a:t>   </a:t>
            </a:r>
            <a:r>
              <a:rPr lang="en" b="1" dirty="0" smtClean="0">
                <a:solidFill>
                  <a:srgbClr val="333336"/>
                </a:solidFill>
                <a:latin typeface="Consolas"/>
                <a:ea typeface="Consolas"/>
                <a:cs typeface="Consolas"/>
                <a:sym typeface="Consolas"/>
              </a:rPr>
              <a:t>artist_</a:t>
            </a:r>
            <a:r>
              <a:rPr lang="en" dirty="0" smtClean="0">
                <a:solidFill>
                  <a:srgbClr val="333336"/>
                </a:solidFill>
                <a:latin typeface="Consolas"/>
                <a:ea typeface="Consolas"/>
                <a:cs typeface="Consolas"/>
                <a:sym typeface="Consolas"/>
              </a:rPr>
              <a:t>age</a:t>
            </a:r>
            <a:r>
              <a:rPr lang="en" dirty="0">
                <a:solidFill>
                  <a:srgbClr val="333336"/>
                </a:solidFill>
                <a:latin typeface="Consolas"/>
                <a:ea typeface="Consolas"/>
                <a:cs typeface="Consolas"/>
                <a:sym typeface="Consolas"/>
              </a:rPr>
              <a:t>;</a:t>
            </a:r>
          </a:p>
          <a:p>
            <a:pPr>
              <a:spcAft>
                <a:spcPts val="0"/>
              </a:spcAft>
            </a:pPr>
            <a:r>
              <a:rPr lang="en" dirty="0">
                <a:solidFill>
                  <a:srgbClr val="333336"/>
                </a:solidFill>
                <a:latin typeface="Consolas"/>
                <a:ea typeface="Consolas"/>
                <a:cs typeface="Consolas"/>
                <a:sym typeface="Consolas"/>
              </a:rPr>
              <a:t>  string </a:t>
            </a:r>
            <a:r>
              <a:rPr lang="en" b="1" dirty="0">
                <a:solidFill>
                  <a:srgbClr val="333336"/>
                </a:solidFill>
                <a:latin typeface="Consolas"/>
                <a:ea typeface="Consolas"/>
                <a:cs typeface="Consolas"/>
                <a:sym typeface="Consolas"/>
              </a:rPr>
              <a:t>artist_</a:t>
            </a:r>
            <a:r>
              <a:rPr lang="en" dirty="0">
                <a:solidFill>
                  <a:srgbClr val="333336"/>
                </a:solidFill>
                <a:latin typeface="Consolas"/>
                <a:ea typeface="Consolas"/>
                <a:cs typeface="Consolas"/>
                <a:sym typeface="Consolas"/>
              </a:rPr>
              <a:t>favorite_food;</a:t>
            </a:r>
          </a:p>
          <a:p>
            <a:pPr>
              <a:spcAft>
                <a:spcPts val="0"/>
              </a:spcAft>
            </a:pPr>
            <a:r>
              <a:rPr lang="en" dirty="0">
                <a:solidFill>
                  <a:srgbClr val="333336"/>
                </a:solidFill>
                <a:latin typeface="Consolas"/>
                <a:ea typeface="Consolas"/>
                <a:cs typeface="Consolas"/>
                <a:sym typeface="Consolas"/>
              </a:rPr>
              <a:t>  int </a:t>
            </a:r>
            <a:r>
              <a:rPr lang="en" dirty="0" smtClean="0">
                <a:solidFill>
                  <a:srgbClr val="333336"/>
                </a:solidFill>
                <a:latin typeface="Consolas"/>
                <a:ea typeface="Consolas"/>
                <a:cs typeface="Consolas"/>
                <a:sym typeface="Consolas"/>
              </a:rPr>
              <a:t>   </a:t>
            </a:r>
            <a:r>
              <a:rPr lang="en" b="1" dirty="0" smtClean="0">
                <a:solidFill>
                  <a:srgbClr val="333336"/>
                </a:solidFill>
                <a:latin typeface="Consolas"/>
                <a:ea typeface="Consolas"/>
                <a:cs typeface="Consolas"/>
                <a:sym typeface="Consolas"/>
              </a:rPr>
              <a:t>artist_</a:t>
            </a:r>
            <a:r>
              <a:rPr lang="en" dirty="0" smtClean="0">
                <a:solidFill>
                  <a:srgbClr val="333336"/>
                </a:solidFill>
                <a:latin typeface="Consolas"/>
                <a:ea typeface="Consolas"/>
                <a:cs typeface="Consolas"/>
                <a:sym typeface="Consolas"/>
              </a:rPr>
              <a:t>height</a:t>
            </a:r>
            <a:r>
              <a:rPr lang="en" dirty="0">
                <a:solidFill>
                  <a:srgbClr val="333336"/>
                </a:solidFill>
                <a:latin typeface="Consolas"/>
                <a:ea typeface="Consolas"/>
                <a:cs typeface="Consolas"/>
                <a:sym typeface="Consolas"/>
              </a:rPr>
              <a:t>; // in cm</a:t>
            </a:r>
          </a:p>
          <a:p>
            <a:pPr>
              <a:spcAft>
                <a:spcPts val="0"/>
              </a:spcAft>
            </a:pPr>
            <a:r>
              <a:rPr lang="en" dirty="0">
                <a:solidFill>
                  <a:srgbClr val="333336"/>
                </a:solidFill>
                <a:latin typeface="Consolas"/>
                <a:ea typeface="Consolas"/>
                <a:cs typeface="Consolas"/>
                <a:sym typeface="Consolas"/>
              </a:rPr>
              <a:t>};</a:t>
            </a:r>
          </a:p>
          <a:p>
            <a:pPr>
              <a:spcAft>
                <a:spcPts val="0"/>
              </a:spcAft>
            </a:pPr>
            <a:endParaRPr dirty="0">
              <a:solidFill>
                <a:srgbClr val="333336"/>
              </a:solidFill>
              <a:latin typeface="Consolas"/>
              <a:ea typeface="Consolas"/>
              <a:cs typeface="Consolas"/>
              <a:sym typeface="Consolas"/>
            </a:endParaRPr>
          </a:p>
          <a:p>
            <a:pPr indent="-266700">
              <a:spcAft>
                <a:spcPts val="0"/>
              </a:spcAft>
              <a:buClr>
                <a:schemeClr val="dk1"/>
              </a:buClr>
            </a:pPr>
            <a:endParaRPr lang="en" dirty="0">
              <a:solidFill>
                <a:srgbClr val="333336"/>
              </a:solidFill>
              <a:latin typeface="Consolas"/>
              <a:sym typeface="Consolas"/>
            </a:endParaRPr>
          </a:p>
          <a:p>
            <a:pPr indent="-266700">
              <a:spcAft>
                <a:spcPts val="0"/>
              </a:spcAft>
              <a:buClr>
                <a:schemeClr val="dk1"/>
              </a:buClr>
            </a:pPr>
            <a:r>
              <a:rPr lang="en" b="1" dirty="0" smtClean="0">
                <a:solidFill>
                  <a:schemeClr val="bg2"/>
                </a:solidFill>
              </a:rPr>
              <a:t>Style-wise </a:t>
            </a:r>
            <a:r>
              <a:rPr lang="en" b="1" dirty="0">
                <a:solidFill>
                  <a:schemeClr val="bg2"/>
                </a:solidFill>
              </a:rPr>
              <a:t>seems awkward </a:t>
            </a:r>
            <a:r>
              <a:rPr lang="en" b="1" dirty="0" smtClean="0">
                <a:solidFill>
                  <a:schemeClr val="bg2"/>
                </a:solidFill>
              </a:rPr>
              <a:t>to have to have </a:t>
            </a:r>
            <a:r>
              <a:rPr lang="en" b="1" dirty="0">
                <a:solidFill>
                  <a:schemeClr val="bg2"/>
                </a:solidFill>
              </a:rPr>
              <a:t>"</a:t>
            </a:r>
            <a:r>
              <a:rPr lang="en" b="1" dirty="0">
                <a:solidFill>
                  <a:schemeClr val="bg2"/>
                </a:solidFill>
                <a:latin typeface="Consolas"/>
                <a:ea typeface="Consolas"/>
                <a:cs typeface="Consolas"/>
                <a:sym typeface="Consolas"/>
              </a:rPr>
              <a:t>artist_</a:t>
            </a:r>
            <a:r>
              <a:rPr lang="en" b="1" dirty="0">
                <a:solidFill>
                  <a:schemeClr val="bg2"/>
                </a:solidFill>
              </a:rPr>
              <a:t>" prefix on fields</a:t>
            </a:r>
          </a:p>
          <a:p>
            <a:pPr>
              <a:spcAft>
                <a:spcPts val="0"/>
              </a:spcAft>
            </a:pPr>
            <a:endParaRPr dirty="0">
              <a:solidFill>
                <a:srgbClr val="333336"/>
              </a:solidFill>
            </a:endParaRPr>
          </a:p>
          <a:p>
            <a:pPr>
              <a:spcAft>
                <a:spcPts val="0"/>
              </a:spcAft>
            </a:pPr>
            <a:r>
              <a:rPr lang="en" b="1" dirty="0" smtClean="0">
                <a:solidFill>
                  <a:srgbClr val="333336"/>
                </a:solidFill>
              </a:rPr>
              <a:t>  </a:t>
            </a:r>
            <a:r>
              <a:rPr lang="en" b="1" dirty="0" smtClean="0">
                <a:solidFill>
                  <a:schemeClr val="bg2"/>
                </a:solidFill>
              </a:rPr>
              <a:t>How </a:t>
            </a:r>
            <a:r>
              <a:rPr lang="en" b="1" dirty="0">
                <a:solidFill>
                  <a:schemeClr val="bg2"/>
                </a:solidFill>
              </a:rPr>
              <a:t>many times do </a:t>
            </a:r>
            <a:r>
              <a:rPr lang="en" b="1" dirty="0" smtClean="0">
                <a:solidFill>
                  <a:schemeClr val="bg2"/>
                </a:solidFill>
              </a:rPr>
              <a:t>we set and store </a:t>
            </a:r>
            <a:r>
              <a:rPr lang="en" b="1" dirty="0">
                <a:solidFill>
                  <a:schemeClr val="bg2"/>
                </a:solidFill>
              </a:rPr>
              <a:t>the artist info?</a:t>
            </a:r>
          </a:p>
        </p:txBody>
      </p:sp>
    </p:spTree>
    <p:extLst>
      <p:ext uri="{BB962C8B-B14F-4D97-AF65-F5344CB8AC3E}">
        <p14:creationId xmlns:p14="http://schemas.microsoft.com/office/powerpoint/2010/main" val="26453498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129"/>
        <p:cNvGrpSpPr/>
        <p:nvPr/>
      </p:nvGrpSpPr>
      <p:grpSpPr>
        <a:xfrm>
          <a:off x="0" y="0"/>
          <a:ext cx="0" cy="0"/>
          <a:chOff x="0" y="0"/>
          <a:chExt cx="0" cy="0"/>
        </a:xfrm>
      </p:grpSpPr>
      <p:sp>
        <p:nvSpPr>
          <p:cNvPr id="130" name="Shape 130"/>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endParaRPr smtClean="0"/>
          </a:p>
          <a:p>
            <a:endParaRPr smtClean="0"/>
          </a:p>
          <a:p>
            <a:endParaRPr/>
          </a:p>
        </p:txBody>
      </p:sp>
      <p:sp>
        <p:nvSpPr>
          <p:cNvPr id="131" name="Shape 131"/>
          <p:cNvSpPr txBox="1"/>
          <p:nvPr>
            <p:custDataLst>
              <p:tags r:id="rId2"/>
            </p:custDataLst>
          </p:nvPr>
        </p:nvSpPr>
        <p:spPr>
          <a:xfrm>
            <a:off x="877283" y="933840"/>
            <a:ext cx="7567470" cy="4064625"/>
          </a:xfrm>
          <a:prstGeom prst="rect">
            <a:avLst/>
          </a:prstGeom>
          <a:noFill/>
          <a:ln>
            <a:noFill/>
          </a:ln>
        </p:spPr>
        <p:txBody>
          <a:bodyPr lIns="68569" tIns="68569" rIns="68569" bIns="68569" anchor="t" anchorCtr="0">
            <a:noAutofit/>
          </a:bodyPr>
          <a:lstStyle/>
          <a:p>
            <a:pPr>
              <a:spcBef>
                <a:spcPts val="0"/>
              </a:spcBef>
            </a:pPr>
            <a:endParaRPr sz="1350" dirty="0">
              <a:latin typeface="Consolas"/>
              <a:ea typeface="Consolas"/>
              <a:cs typeface="Consolas"/>
              <a:sym typeface="Consolas"/>
            </a:endParaRPr>
          </a:p>
          <a:p>
            <a:pPr>
              <a:spcBef>
                <a:spcPts val="0"/>
              </a:spcBef>
            </a:pPr>
            <a:r>
              <a:rPr lang="en" sz="1350" dirty="0" smtClean="0">
                <a:latin typeface="Consolas"/>
                <a:ea typeface="Consolas"/>
                <a:cs typeface="Consolas"/>
                <a:sym typeface="Consolas"/>
              </a:rPr>
              <a:t>void foo() {</a:t>
            </a:r>
          </a:p>
          <a:p>
            <a:pPr>
              <a:spcBef>
                <a:spcPts val="0"/>
              </a:spcBef>
            </a:pPr>
            <a:r>
              <a:rPr lang="en" sz="1350" dirty="0" smtClean="0">
                <a:latin typeface="Consolas"/>
                <a:ea typeface="Consolas"/>
                <a:cs typeface="Consolas"/>
                <a:sym typeface="Consolas"/>
              </a:rPr>
              <a:t>    Album lemonade = {"Lemonade", 2016,</a:t>
            </a:r>
            <a:r>
              <a:rPr lang="en" sz="1350" dirty="0">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"Beyonce",</a:t>
            </a:r>
            <a:r>
              <a:rPr lang="en" sz="1350" dirty="0">
                <a:solidFill>
                  <a:schemeClr val="dk1"/>
                </a:solidFill>
                <a:highlight>
                  <a:srgbClr val="F4CCCC"/>
                </a:highlight>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38, "Red Lobster",</a:t>
            </a:r>
            <a:r>
              <a:rPr lang="en" sz="1350" dirty="0">
                <a:solidFill>
                  <a:schemeClr val="dk1"/>
                </a:solidFill>
                <a:highlight>
                  <a:srgbClr val="F4CCCC"/>
                </a:highlight>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169</a:t>
            </a:r>
            <a:r>
              <a:rPr lang="en" sz="1350" dirty="0" smtClean="0">
                <a:latin typeface="Consolas"/>
                <a:ea typeface="Consolas"/>
                <a:cs typeface="Consolas"/>
                <a:sym typeface="Consolas"/>
              </a:rPr>
              <a:t>};</a:t>
            </a:r>
            <a:endParaRPr lang="en" sz="1350" dirty="0">
              <a:latin typeface="Consolas"/>
              <a:ea typeface="Consolas"/>
              <a:cs typeface="Consolas"/>
              <a:sym typeface="Consolas"/>
            </a:endParaRPr>
          </a:p>
          <a:p>
            <a:pPr>
              <a:spcBef>
                <a:spcPts val="0"/>
              </a:spcBef>
            </a:pPr>
            <a:r>
              <a:rPr lang="en" sz="1350" dirty="0">
                <a:solidFill>
                  <a:schemeClr val="dk1"/>
                </a:solidFill>
                <a:latin typeface="Consolas"/>
                <a:ea typeface="Consolas"/>
                <a:cs typeface="Consolas"/>
                <a:sym typeface="Consolas"/>
              </a:rPr>
              <a:t> </a:t>
            </a:r>
            <a:r>
              <a:rPr lang="en" sz="1350" dirty="0" smtClean="0">
                <a:solidFill>
                  <a:schemeClr val="dk1"/>
                </a:solidFill>
                <a:latin typeface="Consolas"/>
                <a:ea typeface="Consolas"/>
                <a:cs typeface="Consolas"/>
                <a:sym typeface="Consolas"/>
              </a:rPr>
              <a:t>   Album bday     = {"</a:t>
            </a:r>
            <a:r>
              <a:rPr lang="en" sz="1350" dirty="0">
                <a:solidFill>
                  <a:schemeClr val="dk1"/>
                </a:solidFill>
                <a:latin typeface="Consolas"/>
                <a:ea typeface="Consolas"/>
                <a:cs typeface="Consolas"/>
                <a:sym typeface="Consolas"/>
              </a:rPr>
              <a:t>B'Day</a:t>
            </a:r>
            <a:r>
              <a:rPr lang="en" sz="1350" dirty="0" smtClean="0">
                <a:solidFill>
                  <a:schemeClr val="dk1"/>
                </a:solidFill>
                <a:latin typeface="Consolas"/>
                <a:ea typeface="Consolas"/>
                <a:cs typeface="Consolas"/>
                <a:sym typeface="Consolas"/>
              </a:rPr>
              <a:t>",    2006, </a:t>
            </a:r>
            <a:r>
              <a:rPr lang="en" sz="1350" dirty="0" smtClean="0">
                <a:solidFill>
                  <a:schemeClr val="dk1"/>
                </a:solidFill>
                <a:highlight>
                  <a:srgbClr val="F4CCCC"/>
                </a:highlight>
                <a:latin typeface="Consolas"/>
                <a:ea typeface="Consolas"/>
                <a:cs typeface="Consolas"/>
                <a:sym typeface="Consolas"/>
              </a:rPr>
              <a:t>"</a:t>
            </a:r>
            <a:r>
              <a:rPr lang="en" sz="1350" dirty="0">
                <a:solidFill>
                  <a:schemeClr val="dk1"/>
                </a:solidFill>
                <a:highlight>
                  <a:srgbClr val="F4CCCC"/>
                </a:highlight>
                <a:latin typeface="Consolas"/>
                <a:ea typeface="Consolas"/>
                <a:cs typeface="Consolas"/>
                <a:sym typeface="Consolas"/>
              </a:rPr>
              <a:t>Beyonce</a:t>
            </a:r>
            <a:r>
              <a:rPr lang="en" sz="1350" dirty="0" smtClean="0">
                <a:solidFill>
                  <a:schemeClr val="dk1"/>
                </a:solidFill>
                <a:highlight>
                  <a:srgbClr val="F4CCCC"/>
                </a:highlight>
                <a:latin typeface="Consolas"/>
                <a:ea typeface="Consolas"/>
                <a:cs typeface="Consolas"/>
                <a:sym typeface="Consolas"/>
              </a:rPr>
              <a:t>", 38, </a:t>
            </a:r>
            <a:r>
              <a:rPr lang="en" sz="1350" dirty="0">
                <a:solidFill>
                  <a:schemeClr val="dk1"/>
                </a:solidFill>
                <a:highlight>
                  <a:srgbClr val="F4CCCC"/>
                </a:highlight>
                <a:latin typeface="Consolas"/>
                <a:ea typeface="Consolas"/>
                <a:cs typeface="Consolas"/>
                <a:sym typeface="Consolas"/>
              </a:rPr>
              <a:t>"Red Lobster</a:t>
            </a:r>
            <a:r>
              <a:rPr lang="en" sz="1350" dirty="0" smtClean="0">
                <a:solidFill>
                  <a:schemeClr val="dk1"/>
                </a:solidFill>
                <a:highlight>
                  <a:srgbClr val="F4CCCC"/>
                </a:highlight>
                <a:latin typeface="Consolas"/>
                <a:ea typeface="Consolas"/>
                <a:cs typeface="Consolas"/>
                <a:sym typeface="Consolas"/>
              </a:rPr>
              <a:t>", 169</a:t>
            </a:r>
            <a:r>
              <a:rPr lang="en" sz="1350" dirty="0" smtClean="0">
                <a:solidFill>
                  <a:schemeClr val="dk1"/>
                </a:solidFill>
                <a:latin typeface="Consolas"/>
                <a:ea typeface="Consolas"/>
                <a:cs typeface="Consolas"/>
                <a:sym typeface="Consolas"/>
              </a:rPr>
              <a:t>};</a:t>
            </a:r>
          </a:p>
          <a:p>
            <a:pPr>
              <a:spcBef>
                <a:spcPts val="0"/>
              </a:spcBef>
            </a:pPr>
            <a:endParaRPr lang="en" sz="1350" dirty="0">
              <a:solidFill>
                <a:schemeClr val="dk1"/>
              </a:solidFill>
              <a:latin typeface="Consolas"/>
              <a:ea typeface="Consolas"/>
              <a:cs typeface="Consolas"/>
              <a:sym typeface="Consolas"/>
            </a:endParaRPr>
          </a:p>
          <a:p>
            <a:pPr>
              <a:spcBef>
                <a:spcPts val="0"/>
              </a:spcBef>
            </a:pPr>
            <a:r>
              <a:rPr lang="en" sz="1350" dirty="0" smtClean="0">
                <a:solidFill>
                  <a:schemeClr val="dk1"/>
                </a:solidFill>
                <a:latin typeface="Consolas"/>
                <a:ea typeface="Consolas"/>
                <a:cs typeface="Consolas"/>
                <a:sym typeface="Consolas"/>
              </a:rPr>
              <a:t>    cout &lt;&lt; lemonade.year &lt;&lt; ", " &lt;&lt; bday.year &lt;&lt; endl; // 2016, 2006</a:t>
            </a:r>
          </a:p>
          <a:p>
            <a:pPr>
              <a:spcBef>
                <a:spcPts val="0"/>
              </a:spcBef>
            </a:pPr>
            <a:r>
              <a:rPr lang="en" sz="1350" dirty="0">
                <a:solidFill>
                  <a:schemeClr val="dk1"/>
                </a:solidFill>
                <a:latin typeface="Consolas"/>
                <a:ea typeface="Consolas"/>
                <a:cs typeface="Consolas"/>
                <a:sym typeface="Consolas"/>
              </a:rPr>
              <a:t>}</a:t>
            </a:r>
          </a:p>
          <a:p>
            <a:pPr>
              <a:spcBef>
                <a:spcPts val="0"/>
              </a:spcBef>
            </a:pPr>
            <a:endParaRPr sz="1350" dirty="0">
              <a:solidFill>
                <a:schemeClr val="dk1"/>
              </a:solidFill>
              <a:latin typeface="Consolas"/>
              <a:ea typeface="Consolas"/>
              <a:cs typeface="Consolas"/>
              <a:sym typeface="Consolas"/>
            </a:endParaRPr>
          </a:p>
        </p:txBody>
      </p:sp>
      <p:sp>
        <p:nvSpPr>
          <p:cNvPr id="132" name="Shape 132"/>
          <p:cNvSpPr txBox="1"/>
          <p:nvPr>
            <p:custDataLst>
              <p:tags r:id="rId3"/>
            </p:custDataLst>
          </p:nvPr>
        </p:nvSpPr>
        <p:spPr>
          <a:xfrm>
            <a:off x="1369094" y="2641218"/>
            <a:ext cx="6699141" cy="855018"/>
          </a:xfrm>
          <a:prstGeom prst="rect">
            <a:avLst/>
          </a:prstGeom>
          <a:noFill/>
          <a:ln>
            <a:noFill/>
          </a:ln>
        </p:spPr>
        <p:txBody>
          <a:bodyPr lIns="68569" tIns="68569" rIns="68569" bIns="68569" anchor="t" anchorCtr="0">
            <a:noAutofit/>
          </a:bodyPr>
          <a:lstStyle/>
          <a:p>
            <a:pPr marL="285750" indent="-285750">
              <a:spcBef>
                <a:spcPts val="0"/>
              </a:spcBef>
              <a:buFont typeface="Wingdings" panose="05000000000000000000" pitchFamily="2" charset="2"/>
              <a:buChar char="§"/>
            </a:pPr>
            <a:r>
              <a:rPr lang="en" sz="1500" b="1" dirty="0" smtClean="0">
                <a:solidFill>
                  <a:schemeClr val="bg2"/>
                </a:solidFill>
              </a:rPr>
              <a:t>Notice the redudant code to declare and initialize these two album variables, </a:t>
            </a:r>
            <a:r>
              <a:rPr lang="en" sz="1500" dirty="0" smtClean="0">
                <a:solidFill>
                  <a:schemeClr val="bg2"/>
                </a:solidFill>
                <a:latin typeface="Consolas" panose="020B0609020204030204" pitchFamily="49" charset="0"/>
              </a:rPr>
              <a:t>lemonade</a:t>
            </a:r>
            <a:r>
              <a:rPr lang="en" sz="1500" b="1" dirty="0" smtClean="0">
                <a:solidFill>
                  <a:schemeClr val="bg2"/>
                </a:solidFill>
              </a:rPr>
              <a:t> and </a:t>
            </a:r>
            <a:r>
              <a:rPr lang="en" sz="1500" dirty="0">
                <a:solidFill>
                  <a:schemeClr val="bg2"/>
                </a:solidFill>
                <a:latin typeface="Consolas" panose="020B0609020204030204" pitchFamily="49" charset="0"/>
              </a:rPr>
              <a:t>bday</a:t>
            </a:r>
          </a:p>
        </p:txBody>
      </p:sp>
      <p:sp>
        <p:nvSpPr>
          <p:cNvPr id="9" name="Shape 124"/>
          <p:cNvSpPr txBox="1">
            <a:spLocks/>
          </p:cNvSpPr>
          <p:nvPr>
            <p:custDataLst>
              <p:tags r:id="rId4"/>
            </p:custDataLst>
          </p:nvPr>
        </p:nvSpPr>
        <p:spPr bwMode="auto">
          <a:xfrm>
            <a:off x="1036436" y="445031"/>
            <a:ext cx="7631154" cy="57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9" tIns="68569" rIns="68569" bIns="68569" numCol="1" anchor="t" anchorCtr="0" compatLnSpc="1">
            <a:prstTxWarp prst="textNoShape">
              <a:avLst/>
            </a:prstTxWarp>
            <a:noAutofit/>
          </a:bodyPr>
          <a:lstStyle>
            <a:lvl1pPr lvl="0" algn="l" defTabSz="457200" rtl="0" eaLnBrk="1" fontAlgn="base" hangingPunct="1">
              <a:lnSpc>
                <a:spcPct val="85000"/>
              </a:lnSpc>
              <a:spcBef>
                <a:spcPts val="0"/>
              </a:spcBef>
              <a:spcAft>
                <a:spcPct val="0"/>
              </a:spcAft>
              <a:defRPr sz="2400" kern="1200">
                <a:solidFill>
                  <a:schemeClr val="bg2"/>
                </a:solidFill>
                <a:latin typeface="+mj-lt"/>
                <a:ea typeface="MS PGothic" panose="020B0600070205080204" pitchFamily="34" charset="-128"/>
                <a:cs typeface="ＭＳ Ｐゴシック" charset="0"/>
              </a:defRPr>
            </a:lvl1pPr>
            <a:lvl2pPr lvl="1" algn="l" defTabSz="457200" rtl="0" eaLnBrk="1" fontAlgn="base" hangingPunct="1">
              <a:lnSpc>
                <a:spcPct val="85000"/>
              </a:lnSpc>
              <a:spcBef>
                <a:spcPts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lvl="2" algn="l" defTabSz="457200" rtl="0" eaLnBrk="1" fontAlgn="base" hangingPunct="1">
              <a:lnSpc>
                <a:spcPct val="85000"/>
              </a:lnSpc>
              <a:spcBef>
                <a:spcPts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lvl="3" algn="l" defTabSz="457200" rtl="0" eaLnBrk="1" fontAlgn="base" hangingPunct="1">
              <a:lnSpc>
                <a:spcPct val="85000"/>
              </a:lnSpc>
              <a:spcBef>
                <a:spcPts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lvl="4" algn="l" defTabSz="457200" rtl="0" eaLnBrk="1" fontAlgn="base" hangingPunct="1">
              <a:lnSpc>
                <a:spcPct val="85000"/>
              </a:lnSpc>
              <a:spcBef>
                <a:spcPts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lvl="5" algn="l" defTabSz="457200" rtl="0" eaLnBrk="1" fontAlgn="base" hangingPunct="1">
              <a:lnSpc>
                <a:spcPct val="85000"/>
              </a:lnSpc>
              <a:spcBef>
                <a:spcPts val="0"/>
              </a:spcBef>
              <a:spcAft>
                <a:spcPct val="0"/>
              </a:spcAft>
              <a:defRPr sz="2400">
                <a:solidFill>
                  <a:schemeClr val="bg2"/>
                </a:solidFill>
                <a:latin typeface="Source Sans Pro Semibold" charset="0"/>
                <a:ea typeface="ＭＳ Ｐゴシック" charset="0"/>
                <a:cs typeface="ＭＳ Ｐゴシック" charset="0"/>
              </a:defRPr>
            </a:lvl6pPr>
            <a:lvl7pPr marL="914400" lvl="6" algn="l" defTabSz="457200" rtl="0" eaLnBrk="1" fontAlgn="base" hangingPunct="1">
              <a:lnSpc>
                <a:spcPct val="85000"/>
              </a:lnSpc>
              <a:spcBef>
                <a:spcPts val="0"/>
              </a:spcBef>
              <a:spcAft>
                <a:spcPct val="0"/>
              </a:spcAft>
              <a:defRPr sz="2400">
                <a:solidFill>
                  <a:schemeClr val="bg2"/>
                </a:solidFill>
                <a:latin typeface="Source Sans Pro Semibold" charset="0"/>
                <a:ea typeface="ＭＳ Ｐゴシック" charset="0"/>
                <a:cs typeface="ＭＳ Ｐゴシック" charset="0"/>
              </a:defRPr>
            </a:lvl7pPr>
            <a:lvl8pPr marL="1371600" lvl="7" algn="l" defTabSz="457200" rtl="0" eaLnBrk="1" fontAlgn="base" hangingPunct="1">
              <a:lnSpc>
                <a:spcPct val="85000"/>
              </a:lnSpc>
              <a:spcBef>
                <a:spcPts val="0"/>
              </a:spcBef>
              <a:spcAft>
                <a:spcPct val="0"/>
              </a:spcAft>
              <a:defRPr sz="2400">
                <a:solidFill>
                  <a:schemeClr val="bg2"/>
                </a:solidFill>
                <a:latin typeface="Source Sans Pro Semibold" charset="0"/>
                <a:ea typeface="ＭＳ Ｐゴシック" charset="0"/>
                <a:cs typeface="ＭＳ Ｐゴシック" charset="0"/>
              </a:defRPr>
            </a:lvl8pPr>
            <a:lvl9pPr marL="1828800" lvl="8" algn="l" defTabSz="457200" rtl="0" eaLnBrk="1" fontAlgn="base" hangingPunct="1">
              <a:lnSpc>
                <a:spcPct val="85000"/>
              </a:lnSpc>
              <a:spcBef>
                <a:spcPts val="0"/>
              </a:spcBef>
              <a:spcAft>
                <a:spcPct val="0"/>
              </a:spcAft>
              <a:defRPr sz="2400">
                <a:solidFill>
                  <a:schemeClr val="bg2"/>
                </a:solidFill>
                <a:latin typeface="Source Sans Pro Semibold" charset="0"/>
                <a:ea typeface="ＭＳ Ｐゴシック" charset="0"/>
                <a:cs typeface="ＭＳ Ｐゴシック" charset="0"/>
              </a:defRPr>
            </a:lvl9pPr>
          </a:lstStyle>
          <a:p>
            <a:pPr>
              <a:buClr>
                <a:schemeClr val="dk1"/>
              </a:buClr>
              <a:buSzPct val="39285"/>
            </a:pPr>
            <a:r>
              <a:rPr lang="en-US" dirty="0" smtClean="0"/>
              <a:t>Album </a:t>
            </a:r>
            <a:r>
              <a:rPr lang="en-US" dirty="0" err="1" smtClean="0"/>
              <a:t>struct’s</a:t>
            </a:r>
            <a:r>
              <a:rPr lang="en-US" dirty="0" smtClean="0"/>
              <a:t> design causes redundancy in code</a:t>
            </a:r>
          </a:p>
          <a:p>
            <a:pPr>
              <a:buClr>
                <a:schemeClr val="dk1"/>
              </a:buClr>
              <a:buSzPct val="39285"/>
            </a:pPr>
            <a:endParaRPr lang="en-US" dirty="0" smtClean="0"/>
          </a:p>
          <a:p>
            <a:endParaRPr lang="en-US" dirty="0"/>
          </a:p>
        </p:txBody>
      </p:sp>
    </p:spTree>
    <p:extLst>
      <p:ext uri="{BB962C8B-B14F-4D97-AF65-F5344CB8AC3E}">
        <p14:creationId xmlns:p14="http://schemas.microsoft.com/office/powerpoint/2010/main" val="1468628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143"/>
        <p:cNvGrpSpPr/>
        <p:nvPr/>
      </p:nvGrpSpPr>
      <p:grpSpPr>
        <a:xfrm>
          <a:off x="0" y="0"/>
          <a:ext cx="0" cy="0"/>
          <a:chOff x="0" y="0"/>
          <a:chExt cx="0" cy="0"/>
        </a:xfrm>
      </p:grpSpPr>
      <p:sp>
        <p:nvSpPr>
          <p:cNvPr id="10" name="Shape 1902"/>
          <p:cNvSpPr/>
          <p:nvPr>
            <p:custDataLst>
              <p:tags r:id="rId1"/>
            </p:custDataLst>
          </p:nvPr>
        </p:nvSpPr>
        <p:spPr>
          <a:xfrm rot="-485">
            <a:off x="1041936" y="886799"/>
            <a:ext cx="5342957" cy="2877075"/>
          </a:xfrm>
          <a:prstGeom prst="cloudCallout">
            <a:avLst>
              <a:gd name="adj1" fmla="val 48177"/>
              <a:gd name="adj2" fmla="val 6319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144" name="Shape 144"/>
          <p:cNvSpPr txBox="1">
            <a:spLocks noGrp="1"/>
          </p:cNvSpPr>
          <p:nvPr>
            <p:ph type="title"/>
            <p:custDataLst>
              <p:tags r:id="rId2"/>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It's redundantly stored, too</a:t>
            </a:r>
          </a:p>
          <a:p>
            <a:endParaRPr/>
          </a:p>
          <a:p>
            <a:endParaRPr/>
          </a:p>
        </p:txBody>
      </p:sp>
      <p:sp>
        <p:nvSpPr>
          <p:cNvPr id="146" name="Shape 146"/>
          <p:cNvSpPr txBox="1"/>
          <p:nvPr>
            <p:custDataLst>
              <p:tags r:id="rId3"/>
            </p:custDataLst>
          </p:nvPr>
        </p:nvSpPr>
        <p:spPr>
          <a:xfrm>
            <a:off x="1724250" y="287713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lemonade</a:t>
            </a:r>
            <a:endParaRPr lang="en" sz="1350" dirty="0">
              <a:latin typeface="Consolas"/>
              <a:ea typeface="Consolas"/>
              <a:cs typeface="Consolas"/>
              <a:sym typeface="Consolas"/>
            </a:endParaRPr>
          </a:p>
        </p:txBody>
      </p:sp>
      <p:sp>
        <p:nvSpPr>
          <p:cNvPr id="147" name="Shape 147"/>
          <p:cNvSpPr/>
          <p:nvPr>
            <p:custDataLst>
              <p:tags r:id="rId4"/>
            </p:custDataLst>
          </p:nvPr>
        </p:nvSpPr>
        <p:spPr>
          <a:xfrm>
            <a:off x="3667350" y="1187606"/>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"B'Day",</a:t>
            </a:r>
          </a:p>
          <a:p>
            <a:pPr>
              <a:spcBef>
                <a:spcPts val="0"/>
              </a:spcBef>
            </a:pPr>
            <a:r>
              <a:rPr lang="en" sz="1350" dirty="0">
                <a:latin typeface="Consolas"/>
                <a:ea typeface="Consolas"/>
                <a:cs typeface="Consolas"/>
                <a:sym typeface="Consolas"/>
              </a:rPr>
              <a:t>  2006,</a:t>
            </a:r>
          </a:p>
          <a:p>
            <a:pPr>
              <a:spcBef>
                <a:spcPts val="0"/>
              </a:spcBef>
            </a:pPr>
            <a:r>
              <a:rPr lang="en" sz="1350" dirty="0">
                <a:highlight>
                  <a:srgbClr val="F4CCCC"/>
                </a:highlight>
                <a:latin typeface="Consolas"/>
                <a:ea typeface="Consolas"/>
                <a:cs typeface="Consolas"/>
                <a:sym typeface="Consolas"/>
              </a:rPr>
              <a:t>  "Beyonce",</a:t>
            </a:r>
          </a:p>
          <a:p>
            <a:pPr>
              <a:spcBef>
                <a:spcPts val="0"/>
              </a:spcBef>
            </a:pPr>
            <a:r>
              <a:rPr lang="en" sz="1350" dirty="0">
                <a:highlight>
                  <a:srgbClr val="F4CCCC"/>
                </a:highlight>
                <a:latin typeface="Consolas"/>
                <a:ea typeface="Consolas"/>
                <a:cs typeface="Consolas"/>
                <a:sym typeface="Consolas"/>
              </a:rPr>
              <a:t>  </a:t>
            </a:r>
            <a:r>
              <a:rPr lang="en" sz="1350" dirty="0" smtClean="0">
                <a:highlight>
                  <a:srgbClr val="F4CCCC"/>
                </a:highlight>
                <a:latin typeface="Consolas"/>
                <a:ea typeface="Consolas"/>
                <a:cs typeface="Consolas"/>
                <a:sym typeface="Consolas"/>
              </a:rPr>
              <a:t>38,</a:t>
            </a:r>
            <a:endParaRPr lang="en" sz="1350" dirty="0">
              <a:highlight>
                <a:srgbClr val="F4CCCC"/>
              </a:highlight>
              <a:latin typeface="Consolas"/>
              <a:ea typeface="Consolas"/>
              <a:cs typeface="Consolas"/>
              <a:sym typeface="Consolas"/>
            </a:endParaRPr>
          </a:p>
          <a:p>
            <a:pPr>
              <a:spcBef>
                <a:spcPts val="0"/>
              </a:spcBef>
            </a:pPr>
            <a:r>
              <a:rPr lang="en" sz="1350" dirty="0">
                <a:highlight>
                  <a:srgbClr val="F4CCCC"/>
                </a:highlight>
                <a:latin typeface="Consolas"/>
                <a:ea typeface="Consolas"/>
                <a:cs typeface="Consolas"/>
                <a:sym typeface="Consolas"/>
              </a:rPr>
              <a:t>  "Red Lobster",</a:t>
            </a:r>
          </a:p>
          <a:p>
            <a:pPr>
              <a:spcBef>
                <a:spcPts val="0"/>
              </a:spcBef>
              <a:buClr>
                <a:schemeClr val="dk1"/>
              </a:buClr>
              <a:buSzPct val="61111"/>
            </a:pPr>
            <a:r>
              <a:rPr lang="en" sz="1350" dirty="0">
                <a:highlight>
                  <a:srgbClr val="F4CCCC"/>
                </a:highlight>
                <a:latin typeface="Consolas"/>
                <a:ea typeface="Consolas"/>
                <a:cs typeface="Consolas"/>
                <a:sym typeface="Consolas"/>
              </a:rPr>
              <a:t>  169</a:t>
            </a:r>
          </a:p>
        </p:txBody>
      </p:sp>
      <p:sp>
        <p:nvSpPr>
          <p:cNvPr id="148" name="Shape 148"/>
          <p:cNvSpPr/>
          <p:nvPr>
            <p:custDataLst>
              <p:tags r:id="rId5"/>
            </p:custDataLst>
          </p:nvPr>
        </p:nvSpPr>
        <p:spPr>
          <a:xfrm>
            <a:off x="1724250" y="1187606"/>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"Lemonade",</a:t>
            </a:r>
          </a:p>
          <a:p>
            <a:pPr>
              <a:spcBef>
                <a:spcPts val="0"/>
              </a:spcBef>
            </a:pPr>
            <a:r>
              <a:rPr lang="en" sz="1350" dirty="0">
                <a:latin typeface="Consolas"/>
                <a:ea typeface="Consolas"/>
                <a:cs typeface="Consolas"/>
                <a:sym typeface="Consolas"/>
              </a:rPr>
              <a:t>  2016,</a:t>
            </a:r>
          </a:p>
          <a:p>
            <a:pPr>
              <a:spcBef>
                <a:spcPts val="0"/>
              </a:spcBef>
            </a:pPr>
            <a:r>
              <a:rPr lang="en" sz="1350" dirty="0">
                <a:highlight>
                  <a:srgbClr val="F4CCCC"/>
                </a:highlight>
                <a:latin typeface="Consolas"/>
                <a:ea typeface="Consolas"/>
                <a:cs typeface="Consolas"/>
                <a:sym typeface="Consolas"/>
              </a:rPr>
              <a:t>  "Beyonce",</a:t>
            </a:r>
          </a:p>
          <a:p>
            <a:pPr>
              <a:spcBef>
                <a:spcPts val="0"/>
              </a:spcBef>
            </a:pPr>
            <a:r>
              <a:rPr lang="en" sz="1350" dirty="0">
                <a:highlight>
                  <a:srgbClr val="F4CCCC"/>
                </a:highlight>
                <a:latin typeface="Consolas"/>
                <a:ea typeface="Consolas"/>
                <a:cs typeface="Consolas"/>
                <a:sym typeface="Consolas"/>
              </a:rPr>
              <a:t>  </a:t>
            </a:r>
            <a:r>
              <a:rPr lang="en" sz="1350" dirty="0" smtClean="0">
                <a:highlight>
                  <a:srgbClr val="F4CCCC"/>
                </a:highlight>
                <a:latin typeface="Consolas"/>
                <a:ea typeface="Consolas"/>
                <a:cs typeface="Consolas"/>
                <a:sym typeface="Consolas"/>
              </a:rPr>
              <a:t>38,</a:t>
            </a:r>
            <a:endParaRPr lang="en" sz="1350" dirty="0">
              <a:highlight>
                <a:srgbClr val="F4CCCC"/>
              </a:highlight>
              <a:latin typeface="Consolas"/>
              <a:ea typeface="Consolas"/>
              <a:cs typeface="Consolas"/>
              <a:sym typeface="Consolas"/>
            </a:endParaRPr>
          </a:p>
          <a:p>
            <a:pPr>
              <a:spcBef>
                <a:spcPts val="0"/>
              </a:spcBef>
            </a:pPr>
            <a:r>
              <a:rPr lang="en" sz="1350" dirty="0">
                <a:highlight>
                  <a:srgbClr val="F4CCCC"/>
                </a:highlight>
                <a:latin typeface="Consolas"/>
                <a:ea typeface="Consolas"/>
                <a:cs typeface="Consolas"/>
                <a:sym typeface="Consolas"/>
              </a:rPr>
              <a:t>  "Red Lobster",</a:t>
            </a:r>
          </a:p>
          <a:p>
            <a:pPr>
              <a:spcBef>
                <a:spcPts val="0"/>
              </a:spcBef>
              <a:buClr>
                <a:schemeClr val="dk1"/>
              </a:buClr>
              <a:buSzPct val="61111"/>
            </a:pPr>
            <a:r>
              <a:rPr lang="en" sz="1350" dirty="0">
                <a:highlight>
                  <a:srgbClr val="F4CCCC"/>
                </a:highlight>
                <a:latin typeface="Consolas"/>
                <a:ea typeface="Consolas"/>
                <a:cs typeface="Consolas"/>
                <a:sym typeface="Consolas"/>
              </a:rPr>
              <a:t>  169</a:t>
            </a:r>
          </a:p>
        </p:txBody>
      </p:sp>
      <p:sp>
        <p:nvSpPr>
          <p:cNvPr id="149" name="Shape 149"/>
          <p:cNvSpPr txBox="1"/>
          <p:nvPr>
            <p:custDataLst>
              <p:tags r:id="rId6"/>
            </p:custDataLst>
          </p:nvPr>
        </p:nvSpPr>
        <p:spPr>
          <a:xfrm>
            <a:off x="3667350" y="287713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bday</a:t>
            </a:r>
            <a:endParaRPr lang="en" sz="1350" dirty="0">
              <a:latin typeface="Consolas"/>
              <a:ea typeface="Consolas"/>
              <a:cs typeface="Consolas"/>
              <a:sym typeface="Consolas"/>
            </a:endParaRPr>
          </a:p>
        </p:txBody>
      </p:sp>
      <p:pic>
        <p:nvPicPr>
          <p:cNvPr id="9" name="Shape 572"/>
          <p:cNvPicPr preferRelativeResize="0"/>
          <p:nvPr>
            <p:custDataLst>
              <p:tags r:id="rId7"/>
            </p:custDataLst>
          </p:nvPr>
        </p:nvPicPr>
        <p:blipFill>
          <a:blip r:embed="rId10">
            <a:alphaModFix/>
          </a:blip>
          <a:stretch>
            <a:fillRect/>
          </a:stretch>
        </p:blipFill>
        <p:spPr>
          <a:xfrm>
            <a:off x="6385096" y="3842561"/>
            <a:ext cx="1217225" cy="825281"/>
          </a:xfrm>
          <a:prstGeom prst="rect">
            <a:avLst/>
          </a:prstGeom>
          <a:noFill/>
          <a:ln>
            <a:noFill/>
          </a:ln>
        </p:spPr>
      </p:pic>
    </p:spTree>
    <p:extLst>
      <p:ext uri="{BB962C8B-B14F-4D97-AF65-F5344CB8AC3E}">
        <p14:creationId xmlns:p14="http://schemas.microsoft.com/office/powerpoint/2010/main" val="14371009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155"/>
        <p:cNvGrpSpPr/>
        <p:nvPr/>
      </p:nvGrpSpPr>
      <p:grpSpPr>
        <a:xfrm>
          <a:off x="0" y="0"/>
          <a:ext cx="0" cy="0"/>
          <a:chOff x="0" y="0"/>
          <a:chExt cx="0" cy="0"/>
        </a:xfrm>
      </p:grpSpPr>
      <p:sp>
        <p:nvSpPr>
          <p:cNvPr id="156" name="Shape 156"/>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How do we fix this?</a:t>
            </a:r>
          </a:p>
          <a:p>
            <a:endParaRPr/>
          </a:p>
          <a:p>
            <a:endParaRPr/>
          </a:p>
        </p:txBody>
      </p:sp>
      <p:sp>
        <p:nvSpPr>
          <p:cNvPr id="157" name="Shape 157"/>
          <p:cNvSpPr txBox="1">
            <a:spLocks noGrp="1"/>
          </p:cNvSpPr>
          <p:nvPr>
            <p:ph type="body" idx="1"/>
            <p:custDataLst>
              <p:tags r:id="rId2"/>
            </p:custDataLst>
          </p:nvPr>
        </p:nvSpPr>
        <p:spPr>
          <a:xfrm>
            <a:off x="1491075" y="1152469"/>
            <a:ext cx="6221700" cy="2192850"/>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Album {</a:t>
            </a:r>
          </a:p>
          <a:p>
            <a:pPr>
              <a:spcAft>
                <a:spcPts val="0"/>
              </a:spcAft>
            </a:pPr>
            <a:r>
              <a:rPr lang="en">
                <a:solidFill>
                  <a:srgbClr val="333336"/>
                </a:solidFill>
                <a:latin typeface="Consolas"/>
                <a:ea typeface="Consolas"/>
                <a:cs typeface="Consolas"/>
                <a:sym typeface="Consolas"/>
              </a:rPr>
              <a:t>  string title;</a:t>
            </a:r>
          </a:p>
          <a:p>
            <a:pPr>
              <a:spcAft>
                <a:spcPts val="0"/>
              </a:spcAft>
            </a:pPr>
            <a:r>
              <a:rPr lang="en">
                <a:solidFill>
                  <a:srgbClr val="333336"/>
                </a:solidFill>
                <a:latin typeface="Consolas"/>
                <a:ea typeface="Consolas"/>
                <a:cs typeface="Consolas"/>
                <a:sym typeface="Consolas"/>
              </a:rPr>
              <a:t>  int year;</a:t>
            </a:r>
          </a:p>
          <a:p>
            <a:pPr>
              <a:spcAft>
                <a:spcPts val="0"/>
              </a:spcAft>
            </a:pPr>
            <a:endParaRPr>
              <a:solidFill>
                <a:srgbClr val="333336"/>
              </a:solidFill>
              <a:latin typeface="Consolas"/>
              <a:ea typeface="Consolas"/>
              <a:cs typeface="Consolas"/>
              <a:sym typeface="Consolas"/>
            </a:endParaRPr>
          </a:p>
          <a:p>
            <a:pPr>
              <a:spcAft>
                <a:spcPts val="0"/>
              </a:spcAft>
            </a:pPr>
            <a:r>
              <a:rPr lang="en" b="1">
                <a:solidFill>
                  <a:srgbClr val="333336"/>
                </a:solidFill>
                <a:latin typeface="Consolas"/>
                <a:ea typeface="Consolas"/>
                <a:cs typeface="Consolas"/>
                <a:sym typeface="Consolas"/>
              </a:rPr>
              <a:t>  string artist_name;</a:t>
            </a:r>
          </a:p>
          <a:p>
            <a:pPr>
              <a:spcAft>
                <a:spcPts val="0"/>
              </a:spcAft>
            </a:pPr>
            <a:r>
              <a:rPr lang="en" b="1">
                <a:solidFill>
                  <a:srgbClr val="333336"/>
                </a:solidFill>
                <a:latin typeface="Consolas"/>
                <a:ea typeface="Consolas"/>
                <a:cs typeface="Consolas"/>
                <a:sym typeface="Consolas"/>
              </a:rPr>
              <a:t>  int artist_age;</a:t>
            </a:r>
          </a:p>
          <a:p>
            <a:pPr>
              <a:spcAft>
                <a:spcPts val="0"/>
              </a:spcAft>
            </a:pPr>
            <a:r>
              <a:rPr lang="en" b="1">
                <a:solidFill>
                  <a:srgbClr val="333336"/>
                </a:solidFill>
                <a:latin typeface="Consolas"/>
                <a:ea typeface="Consolas"/>
                <a:cs typeface="Consolas"/>
                <a:sym typeface="Consolas"/>
              </a:rPr>
              <a:t>  string artist_favorite_food;</a:t>
            </a:r>
          </a:p>
          <a:p>
            <a:pPr>
              <a:spcAft>
                <a:spcPts val="0"/>
              </a:spcAft>
            </a:pPr>
            <a:r>
              <a:rPr lang="en" b="1">
                <a:solidFill>
                  <a:srgbClr val="333336"/>
                </a:solidFill>
                <a:latin typeface="Consolas"/>
                <a:ea typeface="Consolas"/>
                <a:cs typeface="Consolas"/>
                <a:sym typeface="Consolas"/>
              </a:rPr>
              <a:t>  int artist_height; // in cm</a:t>
            </a:r>
          </a:p>
          <a:p>
            <a:pPr>
              <a:spcAft>
                <a:spcPts val="0"/>
              </a:spcAft>
            </a:pPr>
            <a:r>
              <a:rPr lang="en">
                <a:solidFill>
                  <a:srgbClr val="333336"/>
                </a:solidFill>
                <a:latin typeface="Consolas"/>
                <a:ea typeface="Consolas"/>
                <a:cs typeface="Consolas"/>
                <a:sym typeface="Consolas"/>
              </a:rPr>
              <a:t>};</a:t>
            </a:r>
          </a:p>
        </p:txBody>
      </p:sp>
      <p:sp>
        <p:nvSpPr>
          <p:cNvPr id="158" name="Shape 158"/>
          <p:cNvSpPr/>
          <p:nvPr>
            <p:custDataLst>
              <p:tags r:id="rId3"/>
            </p:custDataLst>
          </p:nvPr>
        </p:nvSpPr>
        <p:spPr>
          <a:xfrm>
            <a:off x="4814531" y="2065762"/>
            <a:ext cx="346744" cy="1371581"/>
          </a:xfrm>
          <a:prstGeom prst="rightBrace">
            <a:avLst>
              <a:gd name="adj1" fmla="val 8333"/>
              <a:gd name="adj2" fmla="val 51042"/>
            </a:avLst>
          </a:prstGeom>
          <a:noFill/>
          <a:ln w="22225" cap="flat" cmpd="sng">
            <a:solidFill>
              <a:schemeClr val="bg2"/>
            </a:solidFill>
            <a:prstDash val="solid"/>
            <a:round/>
            <a:headEnd type="none" w="med" len="med"/>
            <a:tailEnd type="none" w="med" len="med"/>
          </a:ln>
        </p:spPr>
        <p:txBody>
          <a:bodyPr lIns="68569" tIns="68569" rIns="68569" bIns="68569" anchor="ctr" anchorCtr="0">
            <a:noAutofit/>
          </a:bodyPr>
          <a:lstStyle/>
          <a:p>
            <a:pPr>
              <a:spcBef>
                <a:spcPts val="0"/>
              </a:spcBef>
            </a:pPr>
            <a:endParaRPr/>
          </a:p>
        </p:txBody>
      </p:sp>
      <p:sp>
        <p:nvSpPr>
          <p:cNvPr id="159" name="Shape 159"/>
          <p:cNvSpPr txBox="1"/>
          <p:nvPr>
            <p:custDataLst>
              <p:tags r:id="rId4"/>
            </p:custDataLst>
          </p:nvPr>
        </p:nvSpPr>
        <p:spPr>
          <a:xfrm>
            <a:off x="5307975" y="2424807"/>
            <a:ext cx="2258100" cy="836325"/>
          </a:xfrm>
          <a:prstGeom prst="rect">
            <a:avLst/>
          </a:prstGeom>
          <a:noFill/>
          <a:ln>
            <a:noFill/>
          </a:ln>
        </p:spPr>
        <p:txBody>
          <a:bodyPr lIns="68569" tIns="68569" rIns="68569" bIns="68569" anchor="t" anchorCtr="0">
            <a:noAutofit/>
          </a:bodyPr>
          <a:lstStyle/>
          <a:p>
            <a:pPr>
              <a:spcBef>
                <a:spcPts val="0"/>
              </a:spcBef>
            </a:pPr>
            <a:r>
              <a:rPr lang="en" dirty="0"/>
              <a:t>Should probably be another struct?</a:t>
            </a:r>
          </a:p>
        </p:txBody>
      </p:sp>
    </p:spTree>
    <p:extLst>
      <p:ext uri="{BB962C8B-B14F-4D97-AF65-F5344CB8AC3E}">
        <p14:creationId xmlns:p14="http://schemas.microsoft.com/office/powerpoint/2010/main" val="6411431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169"/>
        <p:cNvGrpSpPr/>
        <p:nvPr/>
      </p:nvGrpSpPr>
      <p:grpSpPr>
        <a:xfrm>
          <a:off x="0" y="0"/>
          <a:ext cx="0" cy="0"/>
          <a:chOff x="0" y="0"/>
          <a:chExt cx="0" cy="0"/>
        </a:xfrm>
      </p:grpSpPr>
      <p:sp>
        <p:nvSpPr>
          <p:cNvPr id="170" name="Shape 170"/>
          <p:cNvSpPr txBox="1">
            <a:spLocks noGrp="1"/>
          </p:cNvSpPr>
          <p:nvPr>
            <p:ph type="title"/>
            <p:custDataLst>
              <p:tags r:id="rId1"/>
            </p:custDataLst>
          </p:nvPr>
        </p:nvSpPr>
        <p:spPr>
          <a:xfrm>
            <a:off x="1043344" y="307832"/>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dirty="0" smtClean="0"/>
              <a:t>Put a struct (Artist) in our struct</a:t>
            </a:r>
            <a:r>
              <a:rPr lang="en" dirty="0"/>
              <a:t> </a:t>
            </a:r>
            <a:r>
              <a:rPr lang="en" dirty="0" smtClean="0"/>
              <a:t>(Album)</a:t>
            </a:r>
            <a:endParaRPr lang="en" dirty="0"/>
          </a:p>
        </p:txBody>
      </p:sp>
      <p:sp>
        <p:nvSpPr>
          <p:cNvPr id="171" name="Shape 171"/>
          <p:cNvSpPr txBox="1"/>
          <p:nvPr>
            <p:custDataLst>
              <p:tags r:id="rId2"/>
            </p:custDataLst>
          </p:nvPr>
        </p:nvSpPr>
        <p:spPr>
          <a:xfrm>
            <a:off x="989687" y="2076583"/>
            <a:ext cx="7708638" cy="1957050"/>
          </a:xfrm>
          <a:prstGeom prst="rect">
            <a:avLst/>
          </a:prstGeom>
          <a:noFill/>
          <a:ln>
            <a:noFill/>
          </a:ln>
        </p:spPr>
        <p:txBody>
          <a:bodyPr lIns="68569" tIns="68569" rIns="68569" bIns="68569" anchor="t" anchorCtr="0">
            <a:noAutofit/>
          </a:bodyPr>
          <a:lstStyle/>
          <a:p>
            <a:pPr>
              <a:spcBef>
                <a:spcPts val="0"/>
              </a:spcBef>
            </a:pPr>
            <a:r>
              <a:rPr lang="en" sz="1350" dirty="0">
                <a:latin typeface="Consolas"/>
                <a:ea typeface="Consolas"/>
                <a:cs typeface="Consolas"/>
                <a:sym typeface="Consolas"/>
              </a:rPr>
              <a:t>void foo() </a:t>
            </a:r>
            <a:r>
              <a:rPr lang="en" sz="1350" dirty="0" smtClean="0">
                <a:latin typeface="Consolas"/>
                <a:ea typeface="Consolas"/>
                <a:cs typeface="Consolas"/>
                <a:sym typeface="Consolas"/>
              </a:rPr>
              <a:t>{ </a:t>
            </a:r>
            <a:r>
              <a:rPr lang="en" sz="1350" b="1" dirty="0" smtClean="0">
                <a:solidFill>
                  <a:srgbClr val="00B050"/>
                </a:solidFill>
                <a:latin typeface="Consolas"/>
                <a:ea typeface="Consolas"/>
                <a:cs typeface="Consolas"/>
                <a:sym typeface="Consolas"/>
              </a:rPr>
              <a:t>//BEFORE</a:t>
            </a:r>
            <a:endParaRPr lang="en" sz="1350" b="1" dirty="0">
              <a:solidFill>
                <a:srgbClr val="00B050"/>
              </a:solidFill>
              <a:latin typeface="Consolas"/>
              <a:ea typeface="Consolas"/>
              <a:cs typeface="Consolas"/>
              <a:sym typeface="Consolas"/>
            </a:endParaRPr>
          </a:p>
          <a:p>
            <a:pPr>
              <a:spcBef>
                <a:spcPts val="0"/>
              </a:spcBef>
            </a:pPr>
            <a:r>
              <a:rPr lang="en" sz="1350" dirty="0">
                <a:latin typeface="Consolas"/>
                <a:ea typeface="Consolas"/>
                <a:cs typeface="Consolas"/>
                <a:sym typeface="Consolas"/>
              </a:rPr>
              <a:t>    Album lemonade = {"Lemonade", 2016, </a:t>
            </a:r>
            <a:r>
              <a:rPr lang="en" sz="1350" dirty="0">
                <a:solidFill>
                  <a:schemeClr val="dk1"/>
                </a:solidFill>
                <a:highlight>
                  <a:srgbClr val="F4CCCC"/>
                </a:highlight>
                <a:latin typeface="Consolas"/>
                <a:ea typeface="Consolas"/>
                <a:cs typeface="Consolas"/>
                <a:sym typeface="Consolas"/>
              </a:rPr>
              <a:t>"Beyonce", 38, "Red Lobster", 169</a:t>
            </a:r>
            <a:r>
              <a:rPr lang="en" sz="1350" dirty="0">
                <a:latin typeface="Consolas"/>
                <a:ea typeface="Consolas"/>
                <a:cs typeface="Consolas"/>
                <a:sym typeface="Consolas"/>
              </a:rPr>
              <a:t>};</a:t>
            </a:r>
          </a:p>
          <a:p>
            <a:pPr>
              <a:spcBef>
                <a:spcPts val="0"/>
              </a:spcBef>
            </a:pPr>
            <a:r>
              <a:rPr lang="en" sz="1350" dirty="0">
                <a:solidFill>
                  <a:schemeClr val="dk1"/>
                </a:solidFill>
                <a:latin typeface="Consolas"/>
                <a:ea typeface="Consolas"/>
                <a:cs typeface="Consolas"/>
                <a:sym typeface="Consolas"/>
              </a:rPr>
              <a:t>    Album bday     = {"B'Day",    2006, </a:t>
            </a:r>
            <a:r>
              <a:rPr lang="en" sz="1350" dirty="0">
                <a:solidFill>
                  <a:schemeClr val="dk1"/>
                </a:solidFill>
                <a:highlight>
                  <a:srgbClr val="F4CCCC"/>
                </a:highlight>
                <a:latin typeface="Consolas"/>
                <a:ea typeface="Consolas"/>
                <a:cs typeface="Consolas"/>
                <a:sym typeface="Consolas"/>
              </a:rPr>
              <a:t>"Beyonce", 38, "Red Lobster", 169</a:t>
            </a:r>
            <a:r>
              <a:rPr lang="en" sz="1350" dirty="0">
                <a:solidFill>
                  <a:schemeClr val="dk1"/>
                </a:solidFill>
                <a:latin typeface="Consolas"/>
                <a:ea typeface="Consolas"/>
                <a:cs typeface="Consolas"/>
                <a:sym typeface="Consolas"/>
              </a:rPr>
              <a:t>};</a:t>
            </a:r>
          </a:p>
          <a:p>
            <a:pPr>
              <a:spcBef>
                <a:spcPts val="0"/>
              </a:spcBef>
            </a:pPr>
            <a:endParaRPr lang="en" sz="1350" dirty="0">
              <a:solidFill>
                <a:schemeClr val="dk1"/>
              </a:solidFill>
              <a:latin typeface="Consolas"/>
              <a:ea typeface="Consolas"/>
              <a:cs typeface="Consolas"/>
              <a:sym typeface="Consolas"/>
            </a:endParaRPr>
          </a:p>
          <a:p>
            <a:pPr>
              <a:spcBef>
                <a:spcPts val="0"/>
              </a:spcBef>
            </a:pPr>
            <a:r>
              <a:rPr lang="en" sz="1350" dirty="0">
                <a:solidFill>
                  <a:schemeClr val="dk1"/>
                </a:solidFill>
                <a:latin typeface="Consolas"/>
                <a:ea typeface="Consolas"/>
                <a:cs typeface="Consolas"/>
                <a:sym typeface="Consolas"/>
              </a:rPr>
              <a:t>    cout &lt;&lt; lemonade.year &lt;&lt; ", " &lt;&lt; bday.year &lt;&lt; endl; // 2016, 2006</a:t>
            </a:r>
          </a:p>
          <a:p>
            <a:pPr>
              <a:spcBef>
                <a:spcPts val="0"/>
              </a:spcBef>
            </a:pPr>
            <a:r>
              <a:rPr lang="en" sz="1350" dirty="0">
                <a:solidFill>
                  <a:schemeClr val="dk1"/>
                </a:solidFill>
                <a:latin typeface="Consolas"/>
                <a:ea typeface="Consolas"/>
                <a:cs typeface="Consolas"/>
                <a:sym typeface="Consolas"/>
              </a:rPr>
              <a:t>}</a:t>
            </a:r>
          </a:p>
          <a:p>
            <a:pPr>
              <a:spcBef>
                <a:spcPts val="0"/>
              </a:spcBef>
            </a:pPr>
            <a:endParaRPr lang="en" sz="1350" dirty="0" smtClean="0">
              <a:latin typeface="Consolas"/>
              <a:ea typeface="Consolas"/>
              <a:cs typeface="Consolas"/>
              <a:sym typeface="Consolas"/>
            </a:endParaRPr>
          </a:p>
          <a:p>
            <a:pPr>
              <a:spcBef>
                <a:spcPts val="0"/>
              </a:spcBef>
            </a:pPr>
            <a:r>
              <a:rPr lang="en" sz="1350" dirty="0" smtClean="0">
                <a:latin typeface="Consolas"/>
                <a:ea typeface="Consolas"/>
                <a:cs typeface="Consolas"/>
                <a:sym typeface="Consolas"/>
              </a:rPr>
              <a:t>void </a:t>
            </a:r>
            <a:r>
              <a:rPr lang="en" sz="1350" dirty="0">
                <a:latin typeface="Consolas"/>
                <a:ea typeface="Consolas"/>
                <a:cs typeface="Consolas"/>
                <a:sym typeface="Consolas"/>
              </a:rPr>
              <a:t>foo() </a:t>
            </a:r>
            <a:r>
              <a:rPr lang="en" sz="1350" dirty="0" smtClean="0">
                <a:latin typeface="Consolas"/>
                <a:ea typeface="Consolas"/>
                <a:cs typeface="Consolas"/>
                <a:sym typeface="Consolas"/>
              </a:rPr>
              <a:t>{ </a:t>
            </a:r>
            <a:r>
              <a:rPr lang="en" sz="1350" b="1" dirty="0" smtClean="0">
                <a:solidFill>
                  <a:srgbClr val="00B050"/>
                </a:solidFill>
                <a:latin typeface="Consolas"/>
                <a:ea typeface="Consolas"/>
                <a:cs typeface="Consolas"/>
                <a:sym typeface="Consolas"/>
              </a:rPr>
              <a:t>//AFTER</a:t>
            </a:r>
            <a:endParaRPr lang="en" sz="1350" dirty="0" smtClean="0">
              <a:latin typeface="Consolas"/>
              <a:ea typeface="Consolas"/>
              <a:cs typeface="Consolas"/>
              <a:sym typeface="Consolas"/>
            </a:endParaRPr>
          </a:p>
          <a:p>
            <a:pPr>
              <a:spcBef>
                <a:spcPts val="0"/>
              </a:spcBef>
            </a:pPr>
            <a:r>
              <a:rPr lang="en" sz="1350" b="1" dirty="0" smtClean="0">
                <a:solidFill>
                  <a:srgbClr val="0070C0"/>
                </a:solidFill>
                <a:latin typeface="Consolas"/>
                <a:ea typeface="Consolas"/>
                <a:cs typeface="Consolas"/>
                <a:sym typeface="Consolas"/>
              </a:rPr>
              <a:t>    Artist</a:t>
            </a:r>
            <a:r>
              <a:rPr lang="en" sz="1350" dirty="0" smtClean="0">
                <a:latin typeface="Consolas"/>
                <a:ea typeface="Consolas"/>
                <a:cs typeface="Consolas"/>
                <a:sym typeface="Consolas"/>
              </a:rPr>
              <a:t> </a:t>
            </a:r>
            <a:r>
              <a:rPr lang="en" sz="1350" b="1" dirty="0">
                <a:solidFill>
                  <a:srgbClr val="0070C0"/>
                </a:solidFill>
                <a:latin typeface="Consolas"/>
                <a:ea typeface="Consolas"/>
                <a:cs typeface="Consolas"/>
                <a:sym typeface="Consolas"/>
              </a:rPr>
              <a:t>beyonce</a:t>
            </a:r>
            <a:r>
              <a:rPr lang="en" sz="1350" dirty="0">
                <a:latin typeface="Consolas"/>
                <a:ea typeface="Consolas"/>
                <a:cs typeface="Consolas"/>
                <a:sym typeface="Consolas"/>
              </a:rPr>
              <a:t> = </a:t>
            </a:r>
            <a:r>
              <a:rPr lang="en" sz="1350" dirty="0" smtClean="0">
                <a:latin typeface="Consolas"/>
                <a:ea typeface="Consolas"/>
                <a:cs typeface="Consolas"/>
                <a:sym typeface="Consolas"/>
              </a:rPr>
              <a:t>{</a:t>
            </a:r>
            <a:r>
              <a:rPr lang="en" sz="1350" dirty="0">
                <a:solidFill>
                  <a:schemeClr val="dk1"/>
                </a:solidFill>
                <a:highlight>
                  <a:srgbClr val="F4CCCC"/>
                </a:highlight>
                <a:latin typeface="Consolas"/>
                <a:ea typeface="Consolas"/>
                <a:cs typeface="Consolas"/>
                <a:sym typeface="Consolas"/>
              </a:rPr>
              <a:t>"Beyonce", 38, "Red Lobster", 169</a:t>
            </a:r>
            <a:r>
              <a:rPr lang="en" sz="1350" dirty="0" smtClean="0">
                <a:latin typeface="Consolas"/>
                <a:ea typeface="Consolas"/>
                <a:cs typeface="Consolas"/>
                <a:sym typeface="Consolas"/>
              </a:rPr>
              <a:t>};</a:t>
            </a:r>
            <a:endParaRPr lang="en" sz="1350" dirty="0">
              <a:latin typeface="Consolas"/>
              <a:ea typeface="Consolas"/>
              <a:cs typeface="Consolas"/>
              <a:sym typeface="Consolas"/>
            </a:endParaRPr>
          </a:p>
          <a:p>
            <a:pPr>
              <a:spcBef>
                <a:spcPts val="0"/>
              </a:spcBef>
            </a:pPr>
            <a:r>
              <a:rPr lang="en" sz="1350" dirty="0">
                <a:latin typeface="Consolas"/>
                <a:ea typeface="Consolas"/>
                <a:cs typeface="Consolas"/>
                <a:sym typeface="Consolas"/>
              </a:rPr>
              <a:t>    Album lemonade = {"Lemonade", 2016</a:t>
            </a:r>
            <a:r>
              <a:rPr lang="en" sz="1350" dirty="0" smtClean="0">
                <a:latin typeface="Consolas"/>
                <a:ea typeface="Consolas"/>
                <a:cs typeface="Consolas"/>
                <a:sym typeface="Consolas"/>
              </a:rPr>
              <a:t>, </a:t>
            </a:r>
            <a:r>
              <a:rPr lang="en" sz="1350" b="1" dirty="0">
                <a:solidFill>
                  <a:srgbClr val="0070C0"/>
                </a:solidFill>
                <a:latin typeface="Consolas"/>
                <a:ea typeface="Consolas"/>
                <a:cs typeface="Consolas"/>
                <a:sym typeface="Consolas"/>
              </a:rPr>
              <a:t>beyonce</a:t>
            </a:r>
            <a:r>
              <a:rPr lang="en" sz="1350" dirty="0" smtClean="0">
                <a:latin typeface="Consolas"/>
                <a:ea typeface="Consolas"/>
                <a:cs typeface="Consolas"/>
                <a:sym typeface="Consolas"/>
              </a:rPr>
              <a:t>};</a:t>
            </a:r>
            <a:endParaRPr lang="en" sz="1350" dirty="0">
              <a:latin typeface="Consolas"/>
              <a:ea typeface="Consolas"/>
              <a:cs typeface="Consolas"/>
              <a:sym typeface="Consolas"/>
            </a:endParaRPr>
          </a:p>
          <a:p>
            <a:pPr>
              <a:spcBef>
                <a:spcPts val="0"/>
              </a:spcBef>
            </a:pPr>
            <a:r>
              <a:rPr lang="en" sz="1350" dirty="0">
                <a:solidFill>
                  <a:schemeClr val="dk1"/>
                </a:solidFill>
                <a:latin typeface="Consolas"/>
                <a:ea typeface="Consolas"/>
                <a:cs typeface="Consolas"/>
                <a:sym typeface="Consolas"/>
              </a:rPr>
              <a:t>    Album bday     = {"B'Day",    2006</a:t>
            </a:r>
            <a:r>
              <a:rPr lang="en" sz="1350" dirty="0" smtClean="0">
                <a:solidFill>
                  <a:schemeClr val="dk1"/>
                </a:solidFill>
                <a:latin typeface="Consolas"/>
                <a:ea typeface="Consolas"/>
                <a:cs typeface="Consolas"/>
                <a:sym typeface="Consolas"/>
              </a:rPr>
              <a:t>, </a:t>
            </a:r>
            <a:r>
              <a:rPr lang="en" sz="1350" b="1" dirty="0">
                <a:solidFill>
                  <a:srgbClr val="0070C0"/>
                </a:solidFill>
                <a:latin typeface="Consolas"/>
                <a:ea typeface="Consolas"/>
                <a:cs typeface="Consolas"/>
                <a:sym typeface="Consolas"/>
              </a:rPr>
              <a:t>beyonce</a:t>
            </a:r>
            <a:r>
              <a:rPr lang="en" sz="1350" dirty="0" smtClean="0">
                <a:solidFill>
                  <a:schemeClr val="dk1"/>
                </a:solidFill>
                <a:latin typeface="Consolas"/>
                <a:ea typeface="Consolas"/>
                <a:cs typeface="Consolas"/>
                <a:sym typeface="Consolas"/>
              </a:rPr>
              <a:t>};</a:t>
            </a:r>
            <a:endParaRPr lang="en" sz="1350" dirty="0">
              <a:solidFill>
                <a:schemeClr val="dk1"/>
              </a:solidFill>
              <a:latin typeface="Consolas"/>
              <a:ea typeface="Consolas"/>
              <a:cs typeface="Consolas"/>
              <a:sym typeface="Consolas"/>
            </a:endParaRPr>
          </a:p>
          <a:p>
            <a:pPr>
              <a:spcBef>
                <a:spcPts val="0"/>
              </a:spcBef>
            </a:pPr>
            <a:endParaRPr lang="en" sz="1350" dirty="0">
              <a:solidFill>
                <a:schemeClr val="dk1"/>
              </a:solidFill>
              <a:latin typeface="Consolas"/>
              <a:ea typeface="Consolas"/>
              <a:cs typeface="Consolas"/>
              <a:sym typeface="Consolas"/>
            </a:endParaRPr>
          </a:p>
          <a:p>
            <a:pPr>
              <a:spcBef>
                <a:spcPts val="0"/>
              </a:spcBef>
            </a:pPr>
            <a:r>
              <a:rPr lang="en" sz="1350" dirty="0">
                <a:solidFill>
                  <a:schemeClr val="dk1"/>
                </a:solidFill>
                <a:latin typeface="Consolas"/>
                <a:ea typeface="Consolas"/>
                <a:cs typeface="Consolas"/>
                <a:sym typeface="Consolas"/>
              </a:rPr>
              <a:t>    cout &lt;&lt; lemonade.year &lt;&lt; ", " &lt;&lt; bday.year &lt;&lt; endl; // 2016, 2006</a:t>
            </a:r>
          </a:p>
          <a:p>
            <a:pPr>
              <a:spcBef>
                <a:spcPts val="0"/>
              </a:spcBef>
            </a:pPr>
            <a:r>
              <a:rPr lang="en" sz="1350" dirty="0">
                <a:solidFill>
                  <a:schemeClr val="dk1"/>
                </a:solidFill>
                <a:latin typeface="Consolas"/>
                <a:ea typeface="Consolas"/>
                <a:cs typeface="Consolas"/>
                <a:sym typeface="Consolas"/>
              </a:rPr>
              <a:t>}</a:t>
            </a:r>
          </a:p>
        </p:txBody>
      </p:sp>
      <p:sp>
        <p:nvSpPr>
          <p:cNvPr id="172" name="Shape 172"/>
          <p:cNvSpPr txBox="1">
            <a:spLocks noGrp="1"/>
          </p:cNvSpPr>
          <p:nvPr>
            <p:ph type="body" idx="1"/>
            <p:custDataLst>
              <p:tags r:id="rId3"/>
            </p:custDataLst>
          </p:nvPr>
        </p:nvSpPr>
        <p:spPr>
          <a:xfrm>
            <a:off x="1043344" y="825419"/>
            <a:ext cx="2746350" cy="1590750"/>
          </a:xfrm>
          <a:prstGeom prst="rect">
            <a:avLst/>
          </a:prstGeom>
        </p:spPr>
        <p:txBody>
          <a:bodyPr vert="horz" lIns="68569" tIns="68569" rIns="68569" bIns="68569" rtlCol="0" anchor="t" anchorCtr="0">
            <a:noAutofit/>
          </a:bodyPr>
          <a:lstStyle/>
          <a:p>
            <a:pPr>
              <a:spcAft>
                <a:spcPts val="0"/>
              </a:spcAft>
            </a:pPr>
            <a:r>
              <a:rPr lang="en" sz="1200" dirty="0">
                <a:solidFill>
                  <a:srgbClr val="333336"/>
                </a:solidFill>
                <a:latin typeface="Consolas"/>
                <a:ea typeface="Consolas"/>
                <a:cs typeface="Consolas"/>
                <a:sym typeface="Consolas"/>
              </a:rPr>
              <a:t>struct </a:t>
            </a:r>
            <a:r>
              <a:rPr lang="en" sz="1200" b="1" dirty="0">
                <a:solidFill>
                  <a:srgbClr val="0070C0"/>
                </a:solidFill>
                <a:latin typeface="Consolas"/>
                <a:ea typeface="Consolas"/>
                <a:cs typeface="Consolas"/>
                <a:sym typeface="Consolas"/>
              </a:rPr>
              <a:t>Artist</a:t>
            </a:r>
            <a:r>
              <a:rPr lang="en" sz="1200" dirty="0">
                <a:solidFill>
                  <a:srgbClr val="333336"/>
                </a:solidFill>
                <a:latin typeface="Consolas"/>
                <a:ea typeface="Consolas"/>
                <a:cs typeface="Consolas"/>
                <a:sym typeface="Consolas"/>
              </a:rPr>
              <a:t> {</a:t>
            </a:r>
          </a:p>
          <a:p>
            <a:pPr>
              <a:spcAft>
                <a:spcPts val="0"/>
              </a:spcAft>
            </a:pPr>
            <a:r>
              <a:rPr lang="en" sz="1200" dirty="0">
                <a:solidFill>
                  <a:srgbClr val="333336"/>
                </a:solidFill>
                <a:latin typeface="Consolas"/>
                <a:ea typeface="Consolas"/>
                <a:cs typeface="Consolas"/>
                <a:sym typeface="Consolas"/>
              </a:rPr>
              <a:t>  string name;</a:t>
            </a:r>
          </a:p>
          <a:p>
            <a:pPr>
              <a:spcAft>
                <a:spcPts val="0"/>
              </a:spcAft>
            </a:pPr>
            <a:r>
              <a:rPr lang="en" sz="1200" dirty="0">
                <a:solidFill>
                  <a:srgbClr val="333336"/>
                </a:solidFill>
                <a:latin typeface="Consolas"/>
                <a:ea typeface="Consolas"/>
                <a:cs typeface="Consolas"/>
                <a:sym typeface="Consolas"/>
              </a:rPr>
              <a:t>  int age;</a:t>
            </a:r>
          </a:p>
          <a:p>
            <a:pPr>
              <a:spcAft>
                <a:spcPts val="0"/>
              </a:spcAft>
            </a:pPr>
            <a:r>
              <a:rPr lang="en" sz="1200" dirty="0">
                <a:solidFill>
                  <a:srgbClr val="333336"/>
                </a:solidFill>
                <a:latin typeface="Consolas"/>
                <a:ea typeface="Consolas"/>
                <a:cs typeface="Consolas"/>
                <a:sym typeface="Consolas"/>
              </a:rPr>
              <a:t>  string favorite_food;</a:t>
            </a:r>
          </a:p>
          <a:p>
            <a:pPr>
              <a:spcAft>
                <a:spcPts val="0"/>
              </a:spcAft>
            </a:pPr>
            <a:r>
              <a:rPr lang="en" sz="1200" dirty="0">
                <a:solidFill>
                  <a:srgbClr val="333336"/>
                </a:solidFill>
                <a:latin typeface="Consolas"/>
                <a:ea typeface="Consolas"/>
                <a:cs typeface="Consolas"/>
                <a:sym typeface="Consolas"/>
              </a:rPr>
              <a:t>  int height; // in cm</a:t>
            </a:r>
          </a:p>
          <a:p>
            <a:pPr>
              <a:spcAft>
                <a:spcPts val="0"/>
              </a:spcAft>
            </a:pPr>
            <a:r>
              <a:rPr lang="en" sz="1200" dirty="0">
                <a:solidFill>
                  <a:srgbClr val="333336"/>
                </a:solidFill>
                <a:latin typeface="Consolas"/>
                <a:ea typeface="Consolas"/>
                <a:cs typeface="Consolas"/>
                <a:sym typeface="Consolas"/>
              </a:rPr>
              <a:t>};</a:t>
            </a:r>
          </a:p>
        </p:txBody>
      </p:sp>
      <p:sp>
        <p:nvSpPr>
          <p:cNvPr id="173" name="Shape 173"/>
          <p:cNvSpPr txBox="1">
            <a:spLocks noGrp="1"/>
          </p:cNvSpPr>
          <p:nvPr>
            <p:ph type="body" idx="1"/>
            <p:custDataLst>
              <p:tags r:id="rId4"/>
            </p:custDataLst>
          </p:nvPr>
        </p:nvSpPr>
        <p:spPr>
          <a:xfrm>
            <a:off x="3360384" y="992133"/>
            <a:ext cx="2583000" cy="1794150"/>
          </a:xfrm>
          <a:prstGeom prst="rect">
            <a:avLst/>
          </a:prstGeom>
        </p:spPr>
        <p:txBody>
          <a:bodyPr vert="horz" lIns="68569" tIns="68569" rIns="68569" bIns="68569" rtlCol="0" anchor="t" anchorCtr="0">
            <a:noAutofit/>
          </a:bodyPr>
          <a:lstStyle/>
          <a:p>
            <a:pPr>
              <a:spcAft>
                <a:spcPts val="0"/>
              </a:spcAft>
            </a:pPr>
            <a:r>
              <a:rPr lang="en" sz="1200" dirty="0">
                <a:solidFill>
                  <a:srgbClr val="333336"/>
                </a:solidFill>
                <a:latin typeface="Consolas"/>
                <a:ea typeface="Consolas"/>
                <a:cs typeface="Consolas"/>
                <a:sym typeface="Consolas"/>
              </a:rPr>
              <a:t>struct Album {</a:t>
            </a:r>
          </a:p>
          <a:p>
            <a:pPr>
              <a:spcAft>
                <a:spcPts val="0"/>
              </a:spcAft>
            </a:pPr>
            <a:r>
              <a:rPr lang="en" sz="1200" dirty="0">
                <a:solidFill>
                  <a:srgbClr val="333336"/>
                </a:solidFill>
                <a:latin typeface="Consolas"/>
                <a:ea typeface="Consolas"/>
                <a:cs typeface="Consolas"/>
                <a:sym typeface="Consolas"/>
              </a:rPr>
              <a:t>  string title;</a:t>
            </a:r>
          </a:p>
          <a:p>
            <a:pPr>
              <a:spcAft>
                <a:spcPts val="0"/>
              </a:spcAft>
            </a:pPr>
            <a:r>
              <a:rPr lang="en" sz="1200" dirty="0">
                <a:solidFill>
                  <a:srgbClr val="333336"/>
                </a:solidFill>
                <a:latin typeface="Consolas"/>
                <a:ea typeface="Consolas"/>
                <a:cs typeface="Consolas"/>
                <a:sym typeface="Consolas"/>
              </a:rPr>
              <a:t>  int year;</a:t>
            </a:r>
          </a:p>
          <a:p>
            <a:pPr>
              <a:spcAft>
                <a:spcPts val="0"/>
              </a:spcAft>
            </a:pPr>
            <a:r>
              <a:rPr lang="en" sz="1200" b="1" dirty="0">
                <a:solidFill>
                  <a:srgbClr val="333336"/>
                </a:solidFill>
                <a:latin typeface="Consolas"/>
                <a:ea typeface="Consolas"/>
                <a:cs typeface="Consolas"/>
                <a:sym typeface="Consolas"/>
              </a:rPr>
              <a:t>  </a:t>
            </a:r>
            <a:r>
              <a:rPr lang="en" sz="1200" b="1" dirty="0">
                <a:solidFill>
                  <a:srgbClr val="0070C0"/>
                </a:solidFill>
                <a:latin typeface="Consolas"/>
                <a:ea typeface="Consolas"/>
                <a:cs typeface="Consolas"/>
                <a:sym typeface="Consolas"/>
              </a:rPr>
              <a:t>Artist artist;</a:t>
            </a:r>
          </a:p>
          <a:p>
            <a:pPr>
              <a:spcAft>
                <a:spcPts val="0"/>
              </a:spcAft>
            </a:pPr>
            <a:r>
              <a:rPr lang="en" sz="1200" dirty="0">
                <a:solidFill>
                  <a:srgbClr val="333336"/>
                </a:solidFill>
                <a:latin typeface="Consolas"/>
                <a:ea typeface="Consolas"/>
                <a:cs typeface="Consolas"/>
                <a:sym typeface="Consolas"/>
              </a:rPr>
              <a:t>};</a:t>
            </a:r>
          </a:p>
        </p:txBody>
      </p:sp>
      <mc:AlternateContent xmlns:mc="http://schemas.openxmlformats.org/markup-compatibility/2006" xmlns:p14="http://schemas.microsoft.com/office/powerpoint/2010/main">
        <mc:Choice Requires="p14">
          <p:contentPart p14:bwMode="auto" r:id="rId7">
            <p14:nvContentPartPr>
              <p14:cNvPr id="2" name="Ink 1"/>
              <p14:cNvContentPartPr/>
              <p14:nvPr/>
            </p14:nvContentPartPr>
            <p14:xfrm>
              <a:off x="1634633" y="763947"/>
              <a:ext cx="3357720" cy="1200960"/>
            </p14:xfrm>
          </p:contentPart>
        </mc:Choice>
        <mc:Fallback xmlns="">
          <p:pic>
            <p:nvPicPr>
              <p:cNvPr id="2" name="Ink 1"/>
              <p:cNvPicPr/>
              <p:nvPr/>
            </p:nvPicPr>
            <p:blipFill>
              <a:blip r:embed="rId8"/>
              <a:stretch>
                <a:fillRect/>
              </a:stretch>
            </p:blipFill>
            <p:spPr>
              <a:xfrm>
                <a:off x="1626353" y="756027"/>
                <a:ext cx="3373560" cy="1215000"/>
              </a:xfrm>
              <a:prstGeom prst="rect">
                <a:avLst/>
              </a:prstGeom>
            </p:spPr>
          </p:pic>
        </mc:Fallback>
      </mc:AlternateContent>
    </p:spTree>
    <p:extLst>
      <p:ext uri="{BB962C8B-B14F-4D97-AF65-F5344CB8AC3E}">
        <p14:creationId xmlns:p14="http://schemas.microsoft.com/office/powerpoint/2010/main" val="12567987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1">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1">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1">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1">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1">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1">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1">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187"/>
        <p:cNvGrpSpPr/>
        <p:nvPr/>
      </p:nvGrpSpPr>
      <p:grpSpPr>
        <a:xfrm>
          <a:off x="0" y="0"/>
          <a:ext cx="0" cy="0"/>
          <a:chOff x="0" y="0"/>
          <a:chExt cx="0" cy="0"/>
        </a:xfrm>
      </p:grpSpPr>
      <p:sp>
        <p:nvSpPr>
          <p:cNvPr id="14" name="Shape 1902"/>
          <p:cNvSpPr/>
          <p:nvPr>
            <p:custDataLst>
              <p:tags r:id="rId1"/>
            </p:custDataLst>
          </p:nvPr>
        </p:nvSpPr>
        <p:spPr>
          <a:xfrm rot="-485">
            <a:off x="1137441" y="610913"/>
            <a:ext cx="7065110" cy="2198100"/>
          </a:xfrm>
          <a:prstGeom prst="cloudCallout">
            <a:avLst>
              <a:gd name="adj1" fmla="val 48177"/>
              <a:gd name="adj2" fmla="val 6319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188" name="Shape 188"/>
          <p:cNvSpPr txBox="1">
            <a:spLocks noGrp="1"/>
          </p:cNvSpPr>
          <p:nvPr>
            <p:ph type="title"/>
            <p:custDataLst>
              <p:tags r:id="rId2"/>
            </p:custDataLst>
          </p:nvPr>
        </p:nvSpPr>
        <p:spPr>
          <a:xfrm>
            <a:off x="1187325" y="271788"/>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dirty="0"/>
              <a:t>Still stored redundantly</a:t>
            </a:r>
          </a:p>
          <a:p>
            <a:endParaRPr dirty="0"/>
          </a:p>
          <a:p>
            <a:endParaRPr dirty="0"/>
          </a:p>
        </p:txBody>
      </p:sp>
      <p:sp>
        <p:nvSpPr>
          <p:cNvPr id="193" name="Shape 193"/>
          <p:cNvSpPr txBox="1"/>
          <p:nvPr>
            <p:custDataLst>
              <p:tags r:id="rId3"/>
            </p:custDataLst>
          </p:nvPr>
        </p:nvSpPr>
        <p:spPr>
          <a:xfrm>
            <a:off x="1781400" y="19055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beyonce</a:t>
            </a:r>
            <a:endParaRPr lang="en" sz="1350" dirty="0">
              <a:latin typeface="Consolas"/>
              <a:ea typeface="Consolas"/>
              <a:cs typeface="Consolas"/>
              <a:sym typeface="Consolas"/>
            </a:endParaRPr>
          </a:p>
        </p:txBody>
      </p:sp>
      <p:sp>
        <p:nvSpPr>
          <p:cNvPr id="194" name="Shape 194"/>
          <p:cNvSpPr/>
          <p:nvPr>
            <p:custDataLst>
              <p:tags r:id="rId4"/>
            </p:custDataLst>
          </p:nvPr>
        </p:nvSpPr>
        <p:spPr>
          <a:xfrm>
            <a:off x="1786988" y="96875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highlight>
                  <a:srgbClr val="F4CCCC"/>
                </a:highlight>
                <a:latin typeface="Consolas"/>
                <a:ea typeface="Consolas"/>
                <a:cs typeface="Consolas"/>
                <a:sym typeface="Consolas"/>
              </a:rPr>
              <a:t>"Beyonce",</a:t>
            </a:r>
          </a:p>
          <a:p>
            <a:pPr>
              <a:spcBef>
                <a:spcPts val="0"/>
              </a:spcBef>
            </a:pPr>
            <a:r>
              <a:rPr lang="en" sz="1350" dirty="0" smtClean="0">
                <a:highlight>
                  <a:srgbClr val="F4CCCC"/>
                </a:highlight>
                <a:latin typeface="Consolas"/>
                <a:ea typeface="Consolas"/>
                <a:cs typeface="Consolas"/>
                <a:sym typeface="Consolas"/>
              </a:rPr>
              <a:t>38,</a:t>
            </a:r>
            <a:endParaRPr lang="en" sz="1350" dirty="0">
              <a:highlight>
                <a:srgbClr val="F4CCCC"/>
              </a:highlight>
              <a:latin typeface="Consolas"/>
              <a:ea typeface="Consolas"/>
              <a:cs typeface="Consolas"/>
              <a:sym typeface="Consolas"/>
            </a:endParaRPr>
          </a:p>
          <a:p>
            <a:pPr>
              <a:spcBef>
                <a:spcPts val="0"/>
              </a:spcBef>
            </a:pPr>
            <a:r>
              <a:rPr lang="en" sz="1350" dirty="0">
                <a:highlight>
                  <a:srgbClr val="F4CCCC"/>
                </a:highlight>
                <a:latin typeface="Consolas"/>
                <a:ea typeface="Consolas"/>
                <a:cs typeface="Consolas"/>
                <a:sym typeface="Consolas"/>
              </a:rPr>
              <a:t>"Red Lobster",</a:t>
            </a:r>
          </a:p>
          <a:p>
            <a:pPr>
              <a:spcBef>
                <a:spcPts val="0"/>
              </a:spcBef>
            </a:pPr>
            <a:r>
              <a:rPr lang="en" sz="1350" dirty="0">
                <a:highlight>
                  <a:srgbClr val="F4CCCC"/>
                </a:highlight>
                <a:latin typeface="Consolas"/>
                <a:ea typeface="Consolas"/>
                <a:cs typeface="Consolas"/>
                <a:sym typeface="Consolas"/>
              </a:rPr>
              <a:t>169</a:t>
            </a:r>
          </a:p>
        </p:txBody>
      </p:sp>
      <p:sp>
        <p:nvSpPr>
          <p:cNvPr id="195" name="Shape 195"/>
          <p:cNvSpPr txBox="1"/>
          <p:nvPr>
            <p:custDataLst>
              <p:tags r:id="rId5"/>
            </p:custDataLst>
          </p:nvPr>
        </p:nvSpPr>
        <p:spPr>
          <a:xfrm>
            <a:off x="768403" y="3254726"/>
            <a:ext cx="8125865" cy="1957050"/>
          </a:xfrm>
          <a:prstGeom prst="rect">
            <a:avLst/>
          </a:prstGeom>
          <a:noFill/>
          <a:ln>
            <a:noFill/>
          </a:ln>
        </p:spPr>
        <p:txBody>
          <a:bodyPr lIns="68569" tIns="68569" rIns="68569" bIns="68569" anchor="t" anchorCtr="0">
            <a:noAutofit/>
          </a:bodyPr>
          <a:lstStyle/>
          <a:p>
            <a:pPr>
              <a:spcBef>
                <a:spcPts val="0"/>
              </a:spcBef>
            </a:pPr>
            <a:r>
              <a:rPr lang="en" sz="1350" dirty="0">
                <a:latin typeface="Consolas"/>
                <a:ea typeface="Consolas"/>
                <a:cs typeface="Consolas"/>
                <a:sym typeface="Consolas"/>
              </a:rPr>
              <a:t>void foo() { </a:t>
            </a:r>
            <a:r>
              <a:rPr lang="en" sz="1350" b="1" dirty="0" smtClean="0">
                <a:solidFill>
                  <a:srgbClr val="00B050"/>
                </a:solidFill>
                <a:latin typeface="Consolas"/>
                <a:ea typeface="Consolas"/>
                <a:cs typeface="Consolas"/>
                <a:sym typeface="Consolas"/>
              </a:rPr>
              <a:t>//This "AFTER" code is cleaner, but computer memory now store 3 copies!</a:t>
            </a:r>
            <a:endParaRPr lang="en" sz="1350" dirty="0">
              <a:latin typeface="Consolas"/>
              <a:ea typeface="Consolas"/>
              <a:cs typeface="Consolas"/>
              <a:sym typeface="Consolas"/>
            </a:endParaRPr>
          </a:p>
          <a:p>
            <a:pPr>
              <a:spcBef>
                <a:spcPts val="0"/>
              </a:spcBef>
            </a:pPr>
            <a:r>
              <a:rPr lang="en" sz="1350" b="1" dirty="0">
                <a:solidFill>
                  <a:srgbClr val="0070C0"/>
                </a:solidFill>
                <a:latin typeface="Consolas"/>
                <a:ea typeface="Consolas"/>
                <a:cs typeface="Consolas"/>
                <a:sym typeface="Consolas"/>
              </a:rPr>
              <a:t>    Artist</a:t>
            </a:r>
            <a:r>
              <a:rPr lang="en" sz="1350" dirty="0">
                <a:latin typeface="Consolas"/>
                <a:ea typeface="Consolas"/>
                <a:cs typeface="Consolas"/>
                <a:sym typeface="Consolas"/>
              </a:rPr>
              <a:t> </a:t>
            </a:r>
            <a:r>
              <a:rPr lang="en" sz="1350" b="1" dirty="0">
                <a:solidFill>
                  <a:srgbClr val="0070C0"/>
                </a:solidFill>
                <a:latin typeface="Consolas"/>
                <a:ea typeface="Consolas"/>
                <a:cs typeface="Consolas"/>
                <a:sym typeface="Consolas"/>
              </a:rPr>
              <a:t>beyonce</a:t>
            </a:r>
            <a:r>
              <a:rPr lang="en" sz="1350" dirty="0">
                <a:latin typeface="Consolas"/>
                <a:ea typeface="Consolas"/>
                <a:cs typeface="Consolas"/>
                <a:sym typeface="Consolas"/>
              </a:rPr>
              <a:t> = {</a:t>
            </a:r>
            <a:r>
              <a:rPr lang="en" sz="1350" dirty="0">
                <a:solidFill>
                  <a:schemeClr val="dk1"/>
                </a:solidFill>
                <a:highlight>
                  <a:srgbClr val="F4CCCC"/>
                </a:highlight>
                <a:latin typeface="Consolas"/>
                <a:ea typeface="Consolas"/>
                <a:cs typeface="Consolas"/>
                <a:sym typeface="Consolas"/>
              </a:rPr>
              <a:t>"Beyonce", 38, "Red Lobster", 169</a:t>
            </a:r>
            <a:r>
              <a:rPr lang="en" sz="1350" dirty="0">
                <a:latin typeface="Consolas"/>
                <a:ea typeface="Consolas"/>
                <a:cs typeface="Consolas"/>
                <a:sym typeface="Consolas"/>
              </a:rPr>
              <a:t>};</a:t>
            </a:r>
          </a:p>
          <a:p>
            <a:pPr>
              <a:spcBef>
                <a:spcPts val="0"/>
              </a:spcBef>
            </a:pPr>
            <a:r>
              <a:rPr lang="en" sz="1350" dirty="0">
                <a:latin typeface="Consolas"/>
                <a:ea typeface="Consolas"/>
                <a:cs typeface="Consolas"/>
                <a:sym typeface="Consolas"/>
              </a:rPr>
              <a:t>    Album lemonade = {"Lemonade", 2016, </a:t>
            </a:r>
            <a:r>
              <a:rPr lang="en" sz="1350" b="1" dirty="0">
                <a:solidFill>
                  <a:srgbClr val="0070C0"/>
                </a:solidFill>
                <a:latin typeface="Consolas"/>
                <a:ea typeface="Consolas"/>
                <a:cs typeface="Consolas"/>
                <a:sym typeface="Consolas"/>
              </a:rPr>
              <a:t>beyonce</a:t>
            </a:r>
            <a:r>
              <a:rPr lang="en" sz="1350" dirty="0">
                <a:latin typeface="Consolas"/>
                <a:ea typeface="Consolas"/>
                <a:cs typeface="Consolas"/>
                <a:sym typeface="Consolas"/>
              </a:rPr>
              <a:t>};</a:t>
            </a:r>
          </a:p>
          <a:p>
            <a:pPr>
              <a:spcBef>
                <a:spcPts val="0"/>
              </a:spcBef>
            </a:pPr>
            <a:r>
              <a:rPr lang="en" sz="1350" dirty="0">
                <a:solidFill>
                  <a:schemeClr val="dk1"/>
                </a:solidFill>
                <a:latin typeface="Consolas"/>
                <a:ea typeface="Consolas"/>
                <a:cs typeface="Consolas"/>
                <a:sym typeface="Consolas"/>
              </a:rPr>
              <a:t>    Album bday     = {"B'Day",    2006, </a:t>
            </a:r>
            <a:r>
              <a:rPr lang="en" sz="1350" b="1" dirty="0">
                <a:solidFill>
                  <a:srgbClr val="0070C0"/>
                </a:solidFill>
                <a:latin typeface="Consolas"/>
                <a:ea typeface="Consolas"/>
                <a:cs typeface="Consolas"/>
                <a:sym typeface="Consolas"/>
              </a:rPr>
              <a:t>beyonce</a:t>
            </a:r>
            <a:r>
              <a:rPr lang="en" sz="1350" dirty="0">
                <a:solidFill>
                  <a:schemeClr val="dk1"/>
                </a:solidFill>
                <a:latin typeface="Consolas"/>
                <a:ea typeface="Consolas"/>
                <a:cs typeface="Consolas"/>
                <a:sym typeface="Consolas"/>
              </a:rPr>
              <a:t>};</a:t>
            </a:r>
          </a:p>
          <a:p>
            <a:pPr>
              <a:spcBef>
                <a:spcPts val="0"/>
              </a:spcBef>
            </a:pPr>
            <a:endParaRPr lang="en" sz="1350" dirty="0">
              <a:solidFill>
                <a:schemeClr val="dk1"/>
              </a:solidFill>
              <a:latin typeface="Consolas"/>
              <a:ea typeface="Consolas"/>
              <a:cs typeface="Consolas"/>
              <a:sym typeface="Consolas"/>
            </a:endParaRPr>
          </a:p>
          <a:p>
            <a:pPr>
              <a:spcBef>
                <a:spcPts val="0"/>
              </a:spcBef>
            </a:pPr>
            <a:r>
              <a:rPr lang="en" sz="1350" dirty="0">
                <a:solidFill>
                  <a:schemeClr val="dk1"/>
                </a:solidFill>
                <a:latin typeface="Consolas"/>
                <a:ea typeface="Consolas"/>
                <a:cs typeface="Consolas"/>
                <a:sym typeface="Consolas"/>
              </a:rPr>
              <a:t>    cout &lt;&lt; lemonade.year &lt;&lt; ", " &lt;&lt; bday.year &lt;&lt; endl; // 2016, 2006</a:t>
            </a:r>
          </a:p>
          <a:p>
            <a:pPr>
              <a:spcBef>
                <a:spcPts val="0"/>
              </a:spcBef>
            </a:pPr>
            <a:r>
              <a:rPr lang="en" sz="1350" dirty="0">
                <a:solidFill>
                  <a:schemeClr val="dk1"/>
                </a:solidFill>
                <a:latin typeface="Consolas"/>
                <a:ea typeface="Consolas"/>
                <a:cs typeface="Consolas"/>
                <a:sym typeface="Consolas"/>
              </a:rPr>
              <a:t>}</a:t>
            </a:r>
          </a:p>
        </p:txBody>
      </p:sp>
      <p:sp>
        <p:nvSpPr>
          <p:cNvPr id="10" name="Shape 146"/>
          <p:cNvSpPr txBox="1"/>
          <p:nvPr>
            <p:custDataLst>
              <p:tags r:id="rId6"/>
            </p:custDataLst>
          </p:nvPr>
        </p:nvSpPr>
        <p:spPr>
          <a:xfrm>
            <a:off x="3712725" y="26582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lemonade</a:t>
            </a:r>
            <a:endParaRPr lang="en" sz="1350" dirty="0">
              <a:latin typeface="Consolas"/>
              <a:ea typeface="Consolas"/>
              <a:cs typeface="Consolas"/>
              <a:sym typeface="Consolas"/>
            </a:endParaRPr>
          </a:p>
        </p:txBody>
      </p:sp>
      <p:sp>
        <p:nvSpPr>
          <p:cNvPr id="11" name="Shape 147"/>
          <p:cNvSpPr/>
          <p:nvPr>
            <p:custDataLst>
              <p:tags r:id="rId7"/>
            </p:custDataLst>
          </p:nvPr>
        </p:nvSpPr>
        <p:spPr>
          <a:xfrm>
            <a:off x="5632143" y="901143"/>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"B'Day",</a:t>
            </a:r>
          </a:p>
          <a:p>
            <a:pPr>
              <a:spcBef>
                <a:spcPts val="0"/>
              </a:spcBef>
            </a:pPr>
            <a:r>
              <a:rPr lang="en" sz="1350" dirty="0">
                <a:latin typeface="Consolas"/>
                <a:ea typeface="Consolas"/>
                <a:cs typeface="Consolas"/>
                <a:sym typeface="Consolas"/>
              </a:rPr>
              <a:t>  2006</a:t>
            </a:r>
            <a:r>
              <a:rPr lang="en" sz="1350" dirty="0" smtClean="0">
                <a:latin typeface="Consolas"/>
                <a:ea typeface="Consolas"/>
                <a:cs typeface="Consolas"/>
                <a:sym typeface="Consolas"/>
              </a:rPr>
              <a:t>,</a:t>
            </a:r>
          </a:p>
          <a:p>
            <a:pPr>
              <a:spcBef>
                <a:spcPts val="0"/>
              </a:spcBef>
            </a:pPr>
            <a:endParaRPr lang="en" sz="1350" dirty="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p:txBody>
      </p:sp>
      <p:sp>
        <p:nvSpPr>
          <p:cNvPr id="12" name="Shape 148"/>
          <p:cNvSpPr/>
          <p:nvPr>
            <p:custDataLst>
              <p:tags r:id="rId8"/>
            </p:custDataLst>
          </p:nvPr>
        </p:nvSpPr>
        <p:spPr>
          <a:xfrm>
            <a:off x="3712724" y="901143"/>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"Lemonade",</a:t>
            </a:r>
          </a:p>
          <a:p>
            <a:pPr>
              <a:spcBef>
                <a:spcPts val="0"/>
              </a:spcBef>
            </a:pPr>
            <a:r>
              <a:rPr lang="en" sz="1350" dirty="0">
                <a:latin typeface="Consolas"/>
                <a:ea typeface="Consolas"/>
                <a:cs typeface="Consolas"/>
                <a:sym typeface="Consolas"/>
              </a:rPr>
              <a:t>  2016</a:t>
            </a:r>
            <a:r>
              <a:rPr lang="en" sz="1350" dirty="0" smtClean="0">
                <a:latin typeface="Consolas"/>
                <a:ea typeface="Consolas"/>
                <a:cs typeface="Consolas"/>
                <a:sym typeface="Consolas"/>
              </a:rPr>
              <a:t>,</a:t>
            </a: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p:txBody>
      </p:sp>
      <p:sp>
        <p:nvSpPr>
          <p:cNvPr id="13" name="Shape 149"/>
          <p:cNvSpPr txBox="1"/>
          <p:nvPr>
            <p:custDataLst>
              <p:tags r:id="rId9"/>
            </p:custDataLst>
          </p:nvPr>
        </p:nvSpPr>
        <p:spPr>
          <a:xfrm>
            <a:off x="5655825" y="26582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bday</a:t>
            </a:r>
            <a:endParaRPr lang="en" sz="1350" dirty="0">
              <a:latin typeface="Consolas"/>
              <a:ea typeface="Consolas"/>
              <a:cs typeface="Consolas"/>
              <a:sym typeface="Consolas"/>
            </a:endParaRPr>
          </a:p>
        </p:txBody>
      </p:sp>
      <p:sp>
        <p:nvSpPr>
          <p:cNvPr id="2" name="Rectangle 1"/>
          <p:cNvSpPr/>
          <p:nvPr/>
        </p:nvSpPr>
        <p:spPr>
          <a:xfrm>
            <a:off x="3808968" y="1490663"/>
            <a:ext cx="1726931" cy="10596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spcBef>
                <a:spcPts val="0"/>
              </a:spcBef>
            </a:pPr>
            <a:r>
              <a:rPr lang="en" sz="1350" dirty="0">
                <a:solidFill>
                  <a:srgbClr val="000000"/>
                </a:solidFill>
                <a:highlight>
                  <a:srgbClr val="F4CCCC"/>
                </a:highlight>
                <a:latin typeface="Consolas"/>
                <a:ea typeface="Consolas"/>
                <a:cs typeface="Consolas"/>
                <a:sym typeface="Consolas"/>
              </a:rPr>
              <a:t> "Beyonce",</a:t>
            </a:r>
          </a:p>
          <a:p>
            <a:pPr lvl="0">
              <a:spcBef>
                <a:spcPts val="0"/>
              </a:spcBef>
            </a:pPr>
            <a:r>
              <a:rPr lang="en" sz="1350" dirty="0">
                <a:solidFill>
                  <a:srgbClr val="000000"/>
                </a:solidFill>
                <a:highlight>
                  <a:srgbClr val="F4CCCC"/>
                </a:highlight>
                <a:latin typeface="Consolas"/>
                <a:ea typeface="Consolas"/>
                <a:cs typeface="Consolas"/>
                <a:sym typeface="Consolas"/>
              </a:rPr>
              <a:t>  </a:t>
            </a:r>
            <a:r>
              <a:rPr lang="en" sz="1350" dirty="0" smtClean="0">
                <a:solidFill>
                  <a:srgbClr val="000000"/>
                </a:solidFill>
                <a:highlight>
                  <a:srgbClr val="F4CCCC"/>
                </a:highlight>
                <a:latin typeface="Consolas"/>
                <a:ea typeface="Consolas"/>
                <a:cs typeface="Consolas"/>
                <a:sym typeface="Consolas"/>
              </a:rPr>
              <a:t>38,</a:t>
            </a:r>
            <a:endParaRPr lang="en" sz="1350" dirty="0">
              <a:solidFill>
                <a:srgbClr val="000000"/>
              </a:solidFill>
              <a:highlight>
                <a:srgbClr val="F4CCCC"/>
              </a:highlight>
              <a:latin typeface="Consolas"/>
              <a:ea typeface="Consolas"/>
              <a:cs typeface="Consolas"/>
              <a:sym typeface="Consolas"/>
            </a:endParaRPr>
          </a:p>
          <a:p>
            <a:pPr lvl="0">
              <a:spcBef>
                <a:spcPts val="0"/>
              </a:spcBef>
            </a:pPr>
            <a:r>
              <a:rPr lang="en" sz="1350" dirty="0">
                <a:solidFill>
                  <a:srgbClr val="000000"/>
                </a:solidFill>
                <a:highlight>
                  <a:srgbClr val="F4CCCC"/>
                </a:highlight>
                <a:latin typeface="Consolas"/>
                <a:ea typeface="Consolas"/>
                <a:cs typeface="Consolas"/>
                <a:sym typeface="Consolas"/>
              </a:rPr>
              <a:t>  "Red Lobster",</a:t>
            </a:r>
          </a:p>
          <a:p>
            <a:pPr lvl="0">
              <a:spcBef>
                <a:spcPts val="0"/>
              </a:spcBef>
              <a:buClr>
                <a:srgbClr val="000000"/>
              </a:buClr>
              <a:buSzPct val="61111"/>
            </a:pPr>
            <a:r>
              <a:rPr lang="en" sz="1350" dirty="0">
                <a:solidFill>
                  <a:srgbClr val="000000"/>
                </a:solidFill>
                <a:highlight>
                  <a:srgbClr val="F4CCCC"/>
                </a:highlight>
                <a:latin typeface="Consolas"/>
                <a:ea typeface="Consolas"/>
                <a:cs typeface="Consolas"/>
                <a:sym typeface="Consolas"/>
              </a:rPr>
              <a:t>  169</a:t>
            </a:r>
            <a:endParaRPr lang="en-US" dirty="0"/>
          </a:p>
        </p:txBody>
      </p:sp>
      <p:sp>
        <p:nvSpPr>
          <p:cNvPr id="15" name="Rectangle 14"/>
          <p:cNvSpPr/>
          <p:nvPr/>
        </p:nvSpPr>
        <p:spPr>
          <a:xfrm>
            <a:off x="5678418" y="1487197"/>
            <a:ext cx="1776900" cy="10596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spcBef>
                <a:spcPts val="0"/>
              </a:spcBef>
            </a:pPr>
            <a:r>
              <a:rPr lang="en" sz="1350" dirty="0">
                <a:solidFill>
                  <a:srgbClr val="000000"/>
                </a:solidFill>
                <a:highlight>
                  <a:srgbClr val="F4CCCC"/>
                </a:highlight>
                <a:latin typeface="Consolas"/>
                <a:ea typeface="Consolas"/>
                <a:cs typeface="Consolas"/>
                <a:sym typeface="Consolas"/>
              </a:rPr>
              <a:t> "Beyonce",</a:t>
            </a:r>
          </a:p>
          <a:p>
            <a:pPr lvl="0">
              <a:spcBef>
                <a:spcPts val="0"/>
              </a:spcBef>
            </a:pPr>
            <a:r>
              <a:rPr lang="en" sz="1350" dirty="0">
                <a:solidFill>
                  <a:srgbClr val="000000"/>
                </a:solidFill>
                <a:highlight>
                  <a:srgbClr val="F4CCCC"/>
                </a:highlight>
                <a:latin typeface="Consolas"/>
                <a:ea typeface="Consolas"/>
                <a:cs typeface="Consolas"/>
                <a:sym typeface="Consolas"/>
              </a:rPr>
              <a:t>  </a:t>
            </a:r>
            <a:r>
              <a:rPr lang="en" sz="1350" dirty="0" smtClean="0">
                <a:solidFill>
                  <a:srgbClr val="000000"/>
                </a:solidFill>
                <a:highlight>
                  <a:srgbClr val="F4CCCC"/>
                </a:highlight>
                <a:latin typeface="Consolas"/>
                <a:ea typeface="Consolas"/>
                <a:cs typeface="Consolas"/>
                <a:sym typeface="Consolas"/>
              </a:rPr>
              <a:t>38,</a:t>
            </a:r>
            <a:endParaRPr lang="en" sz="1350" dirty="0">
              <a:solidFill>
                <a:srgbClr val="000000"/>
              </a:solidFill>
              <a:highlight>
                <a:srgbClr val="F4CCCC"/>
              </a:highlight>
              <a:latin typeface="Consolas"/>
              <a:ea typeface="Consolas"/>
              <a:cs typeface="Consolas"/>
              <a:sym typeface="Consolas"/>
            </a:endParaRPr>
          </a:p>
          <a:p>
            <a:pPr lvl="0">
              <a:spcBef>
                <a:spcPts val="0"/>
              </a:spcBef>
            </a:pPr>
            <a:r>
              <a:rPr lang="en" sz="1350" dirty="0">
                <a:solidFill>
                  <a:srgbClr val="000000"/>
                </a:solidFill>
                <a:highlight>
                  <a:srgbClr val="F4CCCC"/>
                </a:highlight>
                <a:latin typeface="Consolas"/>
                <a:ea typeface="Consolas"/>
                <a:cs typeface="Consolas"/>
                <a:sym typeface="Consolas"/>
              </a:rPr>
              <a:t>  "Red Lobster",</a:t>
            </a:r>
          </a:p>
          <a:p>
            <a:pPr lvl="0">
              <a:spcBef>
                <a:spcPts val="0"/>
              </a:spcBef>
              <a:buClr>
                <a:srgbClr val="000000"/>
              </a:buClr>
              <a:buSzPct val="61111"/>
            </a:pPr>
            <a:r>
              <a:rPr lang="en" sz="1350" dirty="0">
                <a:solidFill>
                  <a:srgbClr val="000000"/>
                </a:solidFill>
                <a:highlight>
                  <a:srgbClr val="F4CCCC"/>
                </a:highlight>
                <a:latin typeface="Consolas"/>
                <a:ea typeface="Consolas"/>
                <a:cs typeface="Consolas"/>
                <a:sym typeface="Consolas"/>
              </a:rPr>
              <a:t>  169</a:t>
            </a:r>
            <a:endParaRPr lang="en-US" dirty="0"/>
          </a:p>
        </p:txBody>
      </p:sp>
      <p:pic>
        <p:nvPicPr>
          <p:cNvPr id="16" name="Shape 572"/>
          <p:cNvPicPr preferRelativeResize="0"/>
          <p:nvPr>
            <p:custDataLst>
              <p:tags r:id="rId10"/>
            </p:custDataLst>
          </p:nvPr>
        </p:nvPicPr>
        <p:blipFill>
          <a:blip r:embed="rId13">
            <a:alphaModFix/>
          </a:blip>
          <a:stretch>
            <a:fillRect/>
          </a:stretch>
        </p:blipFill>
        <p:spPr>
          <a:xfrm>
            <a:off x="7838862" y="2368213"/>
            <a:ext cx="1217225" cy="825281"/>
          </a:xfrm>
          <a:prstGeom prst="rect">
            <a:avLst/>
          </a:prstGeom>
          <a:noFill/>
          <a:ln>
            <a:noFill/>
          </a:ln>
        </p:spPr>
      </p:pic>
    </p:spTree>
    <p:extLst>
      <p:ext uri="{BB962C8B-B14F-4D97-AF65-F5344CB8AC3E}">
        <p14:creationId xmlns:p14="http://schemas.microsoft.com/office/powerpoint/2010/main" val="14269591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187"/>
        <p:cNvGrpSpPr/>
        <p:nvPr/>
      </p:nvGrpSpPr>
      <p:grpSpPr>
        <a:xfrm>
          <a:off x="0" y="0"/>
          <a:ext cx="0" cy="0"/>
          <a:chOff x="0" y="0"/>
          <a:chExt cx="0" cy="0"/>
        </a:xfrm>
      </p:grpSpPr>
      <p:sp>
        <p:nvSpPr>
          <p:cNvPr id="19" name="Shape 1902"/>
          <p:cNvSpPr/>
          <p:nvPr>
            <p:custDataLst>
              <p:tags r:id="rId1"/>
            </p:custDataLst>
          </p:nvPr>
        </p:nvSpPr>
        <p:spPr>
          <a:xfrm rot="-485">
            <a:off x="1137441" y="610913"/>
            <a:ext cx="7065110" cy="2198100"/>
          </a:xfrm>
          <a:prstGeom prst="cloudCallout">
            <a:avLst>
              <a:gd name="adj1" fmla="val 48177"/>
              <a:gd name="adj2" fmla="val 6319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0" name="Shape 572"/>
          <p:cNvPicPr preferRelativeResize="0"/>
          <p:nvPr>
            <p:custDataLst>
              <p:tags r:id="rId2"/>
            </p:custDataLst>
          </p:nvPr>
        </p:nvPicPr>
        <p:blipFill>
          <a:blip r:embed="rId14">
            <a:alphaModFix/>
          </a:blip>
          <a:stretch>
            <a:fillRect/>
          </a:stretch>
        </p:blipFill>
        <p:spPr>
          <a:xfrm>
            <a:off x="7838862" y="2368213"/>
            <a:ext cx="1217225" cy="825281"/>
          </a:xfrm>
          <a:prstGeom prst="rect">
            <a:avLst/>
          </a:prstGeom>
          <a:noFill/>
          <a:ln>
            <a:noFill/>
          </a:ln>
        </p:spPr>
      </p:pic>
      <p:sp>
        <p:nvSpPr>
          <p:cNvPr id="188" name="Shape 188"/>
          <p:cNvSpPr txBox="1">
            <a:spLocks noGrp="1"/>
          </p:cNvSpPr>
          <p:nvPr>
            <p:ph type="title"/>
            <p:custDataLst>
              <p:tags r:id="rId3"/>
            </p:custDataLst>
          </p:nvPr>
        </p:nvSpPr>
        <p:spPr>
          <a:xfrm>
            <a:off x="924710" y="242336"/>
            <a:ext cx="7197313" cy="572625"/>
          </a:xfrm>
          <a:prstGeom prst="rect">
            <a:avLst/>
          </a:prstGeom>
        </p:spPr>
        <p:txBody>
          <a:bodyPr vert="horz" wrap="square" lIns="68569" tIns="68569" rIns="68569" bIns="68569" numCol="1" anchor="t" anchorCtr="0" compatLnSpc="1">
            <a:prstTxWarp prst="textNoShape">
              <a:avLst/>
            </a:prstTxWarp>
            <a:noAutofit/>
          </a:bodyPr>
          <a:lstStyle/>
          <a:p>
            <a:r>
              <a:rPr lang="en" dirty="0" smtClean="0"/>
              <a:t>QUIZ TIME: what happens when we change a value?</a:t>
            </a:r>
            <a:endParaRPr lang="en" dirty="0"/>
          </a:p>
          <a:p>
            <a:endParaRPr dirty="0"/>
          </a:p>
          <a:p>
            <a:endParaRPr dirty="0"/>
          </a:p>
        </p:txBody>
      </p:sp>
      <p:sp>
        <p:nvSpPr>
          <p:cNvPr id="193" name="Shape 193"/>
          <p:cNvSpPr txBox="1"/>
          <p:nvPr>
            <p:custDataLst>
              <p:tags r:id="rId4"/>
            </p:custDataLst>
          </p:nvPr>
        </p:nvSpPr>
        <p:spPr>
          <a:xfrm>
            <a:off x="1781400" y="19055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beyonce</a:t>
            </a:r>
            <a:endParaRPr lang="en" sz="1350" dirty="0">
              <a:latin typeface="Consolas"/>
              <a:ea typeface="Consolas"/>
              <a:cs typeface="Consolas"/>
              <a:sym typeface="Consolas"/>
            </a:endParaRPr>
          </a:p>
        </p:txBody>
      </p:sp>
      <p:sp>
        <p:nvSpPr>
          <p:cNvPr id="194" name="Shape 194"/>
          <p:cNvSpPr/>
          <p:nvPr>
            <p:custDataLst>
              <p:tags r:id="rId5"/>
            </p:custDataLst>
          </p:nvPr>
        </p:nvSpPr>
        <p:spPr>
          <a:xfrm>
            <a:off x="1786988" y="96875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dirty="0">
                <a:highlight>
                  <a:srgbClr val="F4CCCC"/>
                </a:highlight>
                <a:latin typeface="Consolas"/>
                <a:ea typeface="Consolas"/>
                <a:cs typeface="Consolas"/>
                <a:sym typeface="Consolas"/>
              </a:rPr>
              <a:t>"Beyonce",</a:t>
            </a:r>
          </a:p>
          <a:p>
            <a:pPr>
              <a:spcBef>
                <a:spcPts val="0"/>
              </a:spcBef>
            </a:pPr>
            <a:r>
              <a:rPr lang="en" sz="1200" dirty="0">
                <a:highlight>
                  <a:srgbClr val="F4CCCC"/>
                </a:highlight>
                <a:latin typeface="Consolas"/>
                <a:ea typeface="Consolas"/>
                <a:cs typeface="Consolas"/>
                <a:sym typeface="Consolas"/>
              </a:rPr>
              <a:t>38,</a:t>
            </a:r>
          </a:p>
          <a:p>
            <a:pPr>
              <a:spcBef>
                <a:spcPts val="0"/>
              </a:spcBef>
            </a:pPr>
            <a:r>
              <a:rPr lang="en" sz="1200" dirty="0" smtClean="0">
                <a:highlight>
                  <a:srgbClr val="F4CCCC"/>
                </a:highlight>
                <a:latin typeface="Consolas"/>
                <a:ea typeface="Consolas"/>
                <a:cs typeface="Consolas"/>
                <a:sym typeface="Consolas"/>
              </a:rPr>
              <a:t>"Red Lobster",</a:t>
            </a:r>
            <a:endParaRPr lang="en" sz="1200" dirty="0">
              <a:highlight>
                <a:srgbClr val="F4CCCC"/>
              </a:highlight>
              <a:latin typeface="Consolas"/>
              <a:ea typeface="Consolas"/>
              <a:cs typeface="Consolas"/>
              <a:sym typeface="Consolas"/>
            </a:endParaRPr>
          </a:p>
          <a:p>
            <a:pPr>
              <a:spcBef>
                <a:spcPts val="0"/>
              </a:spcBef>
            </a:pPr>
            <a:r>
              <a:rPr lang="en" sz="1200" dirty="0">
                <a:highlight>
                  <a:srgbClr val="F4CCCC"/>
                </a:highlight>
                <a:latin typeface="Consolas"/>
                <a:ea typeface="Consolas"/>
                <a:cs typeface="Consolas"/>
                <a:sym typeface="Consolas"/>
              </a:rPr>
              <a:t>169</a:t>
            </a:r>
          </a:p>
        </p:txBody>
      </p:sp>
      <p:sp>
        <p:nvSpPr>
          <p:cNvPr id="195" name="Shape 195"/>
          <p:cNvSpPr txBox="1"/>
          <p:nvPr>
            <p:custDataLst>
              <p:tags r:id="rId6"/>
            </p:custDataLst>
          </p:nvPr>
        </p:nvSpPr>
        <p:spPr>
          <a:xfrm>
            <a:off x="726141" y="3182006"/>
            <a:ext cx="7299832" cy="1957050"/>
          </a:xfrm>
          <a:prstGeom prst="rect">
            <a:avLst/>
          </a:prstGeom>
          <a:noFill/>
          <a:ln>
            <a:noFill/>
          </a:ln>
        </p:spPr>
        <p:txBody>
          <a:bodyPr lIns="68569" tIns="68569" rIns="68569" bIns="68569" anchor="t" anchorCtr="0">
            <a:noAutofit/>
          </a:bodyPr>
          <a:lstStyle/>
          <a:p>
            <a:pPr>
              <a:spcBef>
                <a:spcPts val="0"/>
              </a:spcBef>
            </a:pPr>
            <a:r>
              <a:rPr lang="en" sz="1350" dirty="0">
                <a:latin typeface="Consolas"/>
                <a:ea typeface="Consolas"/>
                <a:cs typeface="Consolas"/>
                <a:sym typeface="Consolas"/>
              </a:rPr>
              <a:t>void foo() </a:t>
            </a:r>
            <a:r>
              <a:rPr lang="en" sz="1350" dirty="0" smtClean="0">
                <a:latin typeface="Consolas"/>
                <a:ea typeface="Consolas"/>
                <a:cs typeface="Consolas"/>
                <a:sym typeface="Consolas"/>
              </a:rPr>
              <a:t>{</a:t>
            </a:r>
          </a:p>
          <a:p>
            <a:pPr>
              <a:spcBef>
                <a:spcPts val="0"/>
              </a:spcBef>
            </a:pPr>
            <a:r>
              <a:rPr lang="en" sz="1350" b="1" dirty="0">
                <a:solidFill>
                  <a:srgbClr val="0070C0"/>
                </a:solidFill>
                <a:latin typeface="Consolas"/>
                <a:ea typeface="Consolas"/>
                <a:cs typeface="Consolas"/>
                <a:sym typeface="Consolas"/>
              </a:rPr>
              <a:t> </a:t>
            </a:r>
            <a:r>
              <a:rPr lang="en" sz="1350" b="1" dirty="0" smtClean="0">
                <a:solidFill>
                  <a:srgbClr val="0070C0"/>
                </a:solidFill>
                <a:latin typeface="Consolas"/>
                <a:ea typeface="Consolas"/>
                <a:cs typeface="Consolas"/>
                <a:sym typeface="Consolas"/>
              </a:rPr>
              <a:t>   Artist</a:t>
            </a:r>
            <a:r>
              <a:rPr lang="en" sz="1350" dirty="0" smtClean="0">
                <a:latin typeface="Consolas"/>
                <a:ea typeface="Consolas"/>
                <a:cs typeface="Consolas"/>
                <a:sym typeface="Consolas"/>
              </a:rPr>
              <a:t> </a:t>
            </a:r>
            <a:r>
              <a:rPr lang="en" sz="1350" b="1" dirty="0">
                <a:solidFill>
                  <a:srgbClr val="0070C0"/>
                </a:solidFill>
                <a:latin typeface="Consolas"/>
                <a:ea typeface="Consolas"/>
                <a:cs typeface="Consolas"/>
                <a:sym typeface="Consolas"/>
              </a:rPr>
              <a:t>beyonce</a:t>
            </a:r>
            <a:r>
              <a:rPr lang="en" sz="1350" dirty="0">
                <a:latin typeface="Consolas"/>
                <a:ea typeface="Consolas"/>
                <a:cs typeface="Consolas"/>
                <a:sym typeface="Consolas"/>
              </a:rPr>
              <a:t> = {</a:t>
            </a:r>
            <a:r>
              <a:rPr lang="en" sz="1350" dirty="0">
                <a:solidFill>
                  <a:schemeClr val="dk1"/>
                </a:solidFill>
                <a:highlight>
                  <a:srgbClr val="F4CCCC"/>
                </a:highlight>
                <a:latin typeface="Consolas"/>
                <a:ea typeface="Consolas"/>
                <a:cs typeface="Consolas"/>
                <a:sym typeface="Consolas"/>
              </a:rPr>
              <a:t>"Beyonce", 38, "Red Lobster", 169</a:t>
            </a:r>
            <a:r>
              <a:rPr lang="en" sz="1350" dirty="0">
                <a:latin typeface="Consolas"/>
                <a:ea typeface="Consolas"/>
                <a:cs typeface="Consolas"/>
                <a:sym typeface="Consolas"/>
              </a:rPr>
              <a:t>};</a:t>
            </a:r>
          </a:p>
          <a:p>
            <a:pPr>
              <a:spcBef>
                <a:spcPts val="0"/>
              </a:spcBef>
            </a:pPr>
            <a:r>
              <a:rPr lang="en" sz="1350" dirty="0">
                <a:latin typeface="Consolas"/>
                <a:ea typeface="Consolas"/>
                <a:cs typeface="Consolas"/>
                <a:sym typeface="Consolas"/>
              </a:rPr>
              <a:t>    Album lemonade = {"Lemonade", 2016, </a:t>
            </a:r>
            <a:r>
              <a:rPr lang="en" sz="1350" b="1" dirty="0">
                <a:solidFill>
                  <a:srgbClr val="0070C0"/>
                </a:solidFill>
                <a:latin typeface="Consolas"/>
                <a:ea typeface="Consolas"/>
                <a:cs typeface="Consolas"/>
                <a:sym typeface="Consolas"/>
              </a:rPr>
              <a:t>beyonce</a:t>
            </a:r>
            <a:r>
              <a:rPr lang="en" sz="1350" dirty="0">
                <a:latin typeface="Consolas"/>
                <a:ea typeface="Consolas"/>
                <a:cs typeface="Consolas"/>
                <a:sym typeface="Consolas"/>
              </a:rPr>
              <a:t>};</a:t>
            </a:r>
          </a:p>
          <a:p>
            <a:pPr>
              <a:spcBef>
                <a:spcPts val="0"/>
              </a:spcBef>
            </a:pPr>
            <a:r>
              <a:rPr lang="en" sz="1350" dirty="0">
                <a:solidFill>
                  <a:schemeClr val="dk1"/>
                </a:solidFill>
                <a:latin typeface="Consolas"/>
                <a:ea typeface="Consolas"/>
                <a:cs typeface="Consolas"/>
                <a:sym typeface="Consolas"/>
              </a:rPr>
              <a:t>    Album bday     = {"B'Day",    2006, </a:t>
            </a:r>
            <a:r>
              <a:rPr lang="en" sz="1350" b="1" dirty="0">
                <a:solidFill>
                  <a:srgbClr val="0070C0"/>
                </a:solidFill>
                <a:latin typeface="Consolas"/>
                <a:ea typeface="Consolas"/>
                <a:cs typeface="Consolas"/>
                <a:sym typeface="Consolas"/>
              </a:rPr>
              <a:t>beyonce</a:t>
            </a:r>
            <a:r>
              <a:rPr lang="en" sz="1350" dirty="0">
                <a:solidFill>
                  <a:schemeClr val="dk1"/>
                </a:solidFill>
                <a:latin typeface="Consolas"/>
                <a:ea typeface="Consolas"/>
                <a:cs typeface="Consolas"/>
                <a:sym typeface="Consolas"/>
              </a:rPr>
              <a:t>};</a:t>
            </a:r>
          </a:p>
          <a:p>
            <a:pPr>
              <a:spcBef>
                <a:spcPts val="0"/>
              </a:spcBef>
            </a:pPr>
            <a:r>
              <a:rPr lang="en" sz="1350" dirty="0" smtClean="0">
                <a:highlight>
                  <a:srgbClr val="FFFF00"/>
                </a:highlight>
                <a:latin typeface="Consolas"/>
                <a:ea typeface="Consolas"/>
                <a:cs typeface="Consolas"/>
                <a:sym typeface="Consolas"/>
              </a:rPr>
              <a:t>    beyonce.favorite_food </a:t>
            </a:r>
            <a:r>
              <a:rPr lang="en" sz="1350" dirty="0">
                <a:highlight>
                  <a:srgbClr val="FFFF00"/>
                </a:highlight>
                <a:latin typeface="Consolas"/>
                <a:ea typeface="Consolas"/>
                <a:cs typeface="Consolas"/>
                <a:sym typeface="Consolas"/>
              </a:rPr>
              <a:t>= "Twix"; </a:t>
            </a:r>
            <a:r>
              <a:rPr lang="en" sz="1350" b="1" dirty="0" smtClean="0">
                <a:solidFill>
                  <a:srgbClr val="00B050"/>
                </a:solidFill>
                <a:latin typeface="Consolas"/>
                <a:ea typeface="Consolas"/>
                <a:cs typeface="Consolas"/>
                <a:sym typeface="Consolas"/>
              </a:rPr>
              <a:t>// New line of code</a:t>
            </a:r>
            <a:endParaRPr lang="en" sz="1350" dirty="0">
              <a:solidFill>
                <a:schemeClr val="dk1"/>
              </a:solidFill>
              <a:latin typeface="Consolas"/>
              <a:ea typeface="Consolas"/>
              <a:cs typeface="Consolas"/>
              <a:sym typeface="Consolas"/>
            </a:endParaRPr>
          </a:p>
          <a:p>
            <a:pPr>
              <a:spcBef>
                <a:spcPts val="0"/>
              </a:spcBef>
            </a:pPr>
            <a:r>
              <a:rPr lang="en" sz="1350" dirty="0" smtClean="0">
                <a:solidFill>
                  <a:schemeClr val="dk1"/>
                </a:solidFill>
                <a:latin typeface="Consolas"/>
                <a:ea typeface="Consolas"/>
                <a:cs typeface="Consolas"/>
                <a:sym typeface="Consolas"/>
              </a:rPr>
              <a:t>}</a:t>
            </a:r>
          </a:p>
          <a:p>
            <a:pPr>
              <a:spcBef>
                <a:spcPts val="0"/>
              </a:spcBef>
            </a:pPr>
            <a:endParaRPr lang="en" sz="1350" dirty="0">
              <a:solidFill>
                <a:schemeClr val="dk1"/>
              </a:solidFill>
              <a:latin typeface="Consolas"/>
              <a:ea typeface="Consolas"/>
              <a:cs typeface="Consolas"/>
              <a:sym typeface="Consolas"/>
            </a:endParaRPr>
          </a:p>
          <a:p>
            <a:pPr>
              <a:spcBef>
                <a:spcPts val="0"/>
              </a:spcBef>
            </a:pPr>
            <a:r>
              <a:rPr lang="en" sz="1600" b="1" dirty="0" smtClean="0">
                <a:solidFill>
                  <a:srgbClr val="8C1515"/>
                </a:solidFill>
                <a:latin typeface="Calibri" panose="020F0502020204030204" pitchFamily="34" charset="0"/>
                <a:ea typeface="Consolas"/>
                <a:cs typeface="Calibri" panose="020F0502020204030204" pitchFamily="34" charset="0"/>
                <a:sym typeface="Consolas"/>
              </a:rPr>
              <a:t>Question: what happens to the data in memory?</a:t>
            </a:r>
            <a:endParaRPr lang="en" sz="1600" b="1" dirty="0">
              <a:solidFill>
                <a:srgbClr val="8C1515"/>
              </a:solidFill>
              <a:latin typeface="Calibri" panose="020F0502020204030204" pitchFamily="34" charset="0"/>
              <a:ea typeface="Consolas"/>
              <a:cs typeface="Calibri" panose="020F0502020204030204" pitchFamily="34" charset="0"/>
              <a:sym typeface="Consolas"/>
            </a:endParaRPr>
          </a:p>
        </p:txBody>
      </p:sp>
      <p:sp>
        <p:nvSpPr>
          <p:cNvPr id="10" name="Shape 146"/>
          <p:cNvSpPr txBox="1"/>
          <p:nvPr>
            <p:custDataLst>
              <p:tags r:id="rId7"/>
            </p:custDataLst>
          </p:nvPr>
        </p:nvSpPr>
        <p:spPr>
          <a:xfrm>
            <a:off x="3712725" y="26582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lemonade</a:t>
            </a:r>
            <a:endParaRPr lang="en" sz="1350" dirty="0">
              <a:latin typeface="Consolas"/>
              <a:ea typeface="Consolas"/>
              <a:cs typeface="Consolas"/>
              <a:sym typeface="Consolas"/>
            </a:endParaRPr>
          </a:p>
        </p:txBody>
      </p:sp>
      <p:sp>
        <p:nvSpPr>
          <p:cNvPr id="13" name="Shape 149"/>
          <p:cNvSpPr txBox="1"/>
          <p:nvPr>
            <p:custDataLst>
              <p:tags r:id="rId8"/>
            </p:custDataLst>
          </p:nvPr>
        </p:nvSpPr>
        <p:spPr>
          <a:xfrm>
            <a:off x="5655825" y="26582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bday</a:t>
            </a:r>
            <a:endParaRPr lang="en" sz="1350" dirty="0">
              <a:latin typeface="Consolas"/>
              <a:ea typeface="Consolas"/>
              <a:cs typeface="Consolas"/>
              <a:sym typeface="Consolas"/>
            </a:endParaRPr>
          </a:p>
        </p:txBody>
      </p:sp>
      <p:sp>
        <p:nvSpPr>
          <p:cNvPr id="14" name="Rectangle 13"/>
          <p:cNvSpPr/>
          <p:nvPr>
            <p:custDataLst>
              <p:tags r:id="rId9"/>
            </p:custDataLst>
          </p:nvPr>
        </p:nvSpPr>
        <p:spPr>
          <a:xfrm>
            <a:off x="5094514" y="4312503"/>
            <a:ext cx="4172951" cy="830997"/>
          </a:xfrm>
          <a:prstGeom prst="rect">
            <a:avLst/>
          </a:prstGeom>
          <a:solidFill>
            <a:schemeClr val="bg1"/>
          </a:solidFill>
        </p:spPr>
        <p:txBody>
          <a:bodyPr wrap="square">
            <a:spAutoFit/>
          </a:bodyPr>
          <a:lstStyle/>
          <a:p>
            <a:pPr marL="342900" indent="-342900">
              <a:buFont typeface="+mj-lt"/>
              <a:buAutoNum type="alphaUcPeriod"/>
            </a:pPr>
            <a:r>
              <a:rPr lang="en" sz="1600" dirty="0" smtClean="0"/>
              <a:t> All 3 copies change to Twix    </a:t>
            </a:r>
          </a:p>
          <a:p>
            <a:pPr marL="342900" indent="-342900">
              <a:buFont typeface="+mj-lt"/>
              <a:buAutoNum type="alphaUcPeriod"/>
            </a:pPr>
            <a:r>
              <a:rPr lang="en" sz="1600" dirty="0" smtClean="0"/>
              <a:t>Only </a:t>
            </a:r>
            <a:r>
              <a:rPr lang="en" sz="1600" dirty="0" smtClean="0">
                <a:latin typeface="Consolas" panose="020B0609020204030204" pitchFamily="49" charset="0"/>
              </a:rPr>
              <a:t>beyonce</a:t>
            </a:r>
            <a:r>
              <a:rPr lang="en" sz="1600" dirty="0" smtClean="0"/>
              <a:t>‘s copy changes   </a:t>
            </a:r>
            <a:endParaRPr lang="en" sz="1600" dirty="0"/>
          </a:p>
          <a:p>
            <a:pPr marL="342900" indent="-342900">
              <a:buFont typeface="+mj-lt"/>
              <a:buAutoNum type="alphaUcPeriod"/>
            </a:pPr>
            <a:r>
              <a:rPr lang="en" sz="1600" dirty="0" smtClean="0"/>
              <a:t>Only </a:t>
            </a:r>
            <a:r>
              <a:rPr lang="en" sz="1600" dirty="0" smtClean="0">
                <a:latin typeface="Consolas" panose="020B0609020204030204" pitchFamily="49" charset="0"/>
              </a:rPr>
              <a:t>lemonade/bday</a:t>
            </a:r>
            <a:r>
              <a:rPr lang="en" sz="1600" dirty="0" smtClean="0"/>
              <a:t>‘s </a:t>
            </a:r>
            <a:r>
              <a:rPr lang="en" sz="1600" dirty="0" smtClean="0"/>
              <a:t>copies </a:t>
            </a:r>
            <a:r>
              <a:rPr lang="en" sz="1600" dirty="0" smtClean="0"/>
              <a:t>change</a:t>
            </a:r>
            <a:endParaRPr lang="en-US" sz="1600" dirty="0"/>
          </a:p>
        </p:txBody>
      </p:sp>
      <p:sp>
        <p:nvSpPr>
          <p:cNvPr id="15" name="Shape 147"/>
          <p:cNvSpPr/>
          <p:nvPr>
            <p:custDataLst>
              <p:tags r:id="rId10"/>
            </p:custDataLst>
          </p:nvPr>
        </p:nvSpPr>
        <p:spPr>
          <a:xfrm>
            <a:off x="5632143" y="901143"/>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"B'Day",</a:t>
            </a:r>
          </a:p>
          <a:p>
            <a:pPr>
              <a:spcBef>
                <a:spcPts val="0"/>
              </a:spcBef>
            </a:pPr>
            <a:r>
              <a:rPr lang="en" sz="1350" dirty="0">
                <a:latin typeface="Consolas"/>
                <a:ea typeface="Consolas"/>
                <a:cs typeface="Consolas"/>
                <a:sym typeface="Consolas"/>
              </a:rPr>
              <a:t>  2006</a:t>
            </a:r>
            <a:r>
              <a:rPr lang="en" sz="1350" dirty="0" smtClean="0">
                <a:latin typeface="Consolas"/>
                <a:ea typeface="Consolas"/>
                <a:cs typeface="Consolas"/>
                <a:sym typeface="Consolas"/>
              </a:rPr>
              <a:t>,</a:t>
            </a:r>
          </a:p>
          <a:p>
            <a:pPr>
              <a:spcBef>
                <a:spcPts val="0"/>
              </a:spcBef>
            </a:pPr>
            <a:endParaRPr lang="en" sz="1350" dirty="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p:txBody>
      </p:sp>
      <p:sp>
        <p:nvSpPr>
          <p:cNvPr id="16" name="Shape 148"/>
          <p:cNvSpPr/>
          <p:nvPr>
            <p:custDataLst>
              <p:tags r:id="rId11"/>
            </p:custDataLst>
          </p:nvPr>
        </p:nvSpPr>
        <p:spPr>
          <a:xfrm>
            <a:off x="3712724" y="901143"/>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"Lemonade",</a:t>
            </a:r>
          </a:p>
          <a:p>
            <a:pPr>
              <a:spcBef>
                <a:spcPts val="0"/>
              </a:spcBef>
            </a:pPr>
            <a:r>
              <a:rPr lang="en" sz="1350" dirty="0">
                <a:latin typeface="Consolas"/>
                <a:ea typeface="Consolas"/>
                <a:cs typeface="Consolas"/>
                <a:sym typeface="Consolas"/>
              </a:rPr>
              <a:t>  2016</a:t>
            </a:r>
            <a:r>
              <a:rPr lang="en" sz="1350" dirty="0" smtClean="0">
                <a:latin typeface="Consolas"/>
                <a:ea typeface="Consolas"/>
                <a:cs typeface="Consolas"/>
                <a:sym typeface="Consolas"/>
              </a:rPr>
              <a:t>,</a:t>
            </a: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p:txBody>
      </p:sp>
      <p:sp>
        <p:nvSpPr>
          <p:cNvPr id="17" name="Rectangle 16"/>
          <p:cNvSpPr/>
          <p:nvPr/>
        </p:nvSpPr>
        <p:spPr>
          <a:xfrm>
            <a:off x="3808968" y="1490663"/>
            <a:ext cx="1585913" cy="10596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spcBef>
                <a:spcPts val="0"/>
              </a:spcBef>
            </a:pPr>
            <a:r>
              <a:rPr lang="en" sz="1350" dirty="0">
                <a:solidFill>
                  <a:srgbClr val="000000"/>
                </a:solidFill>
                <a:highlight>
                  <a:srgbClr val="F4CCCC"/>
                </a:highlight>
                <a:latin typeface="Consolas"/>
                <a:ea typeface="Consolas"/>
                <a:cs typeface="Consolas"/>
                <a:sym typeface="Consolas"/>
              </a:rPr>
              <a:t> "Beyonce",</a:t>
            </a:r>
          </a:p>
          <a:p>
            <a:pPr lvl="0">
              <a:spcBef>
                <a:spcPts val="0"/>
              </a:spcBef>
            </a:pPr>
            <a:r>
              <a:rPr lang="en" sz="1350" dirty="0">
                <a:solidFill>
                  <a:srgbClr val="000000"/>
                </a:solidFill>
                <a:highlight>
                  <a:srgbClr val="F4CCCC"/>
                </a:highlight>
                <a:latin typeface="Consolas"/>
                <a:ea typeface="Consolas"/>
                <a:cs typeface="Consolas"/>
                <a:sym typeface="Consolas"/>
              </a:rPr>
              <a:t>  </a:t>
            </a:r>
            <a:r>
              <a:rPr lang="en" sz="1350" dirty="0" smtClean="0">
                <a:solidFill>
                  <a:srgbClr val="000000"/>
                </a:solidFill>
                <a:highlight>
                  <a:srgbClr val="F4CCCC"/>
                </a:highlight>
                <a:latin typeface="Consolas"/>
                <a:ea typeface="Consolas"/>
                <a:cs typeface="Consolas"/>
                <a:sym typeface="Consolas"/>
              </a:rPr>
              <a:t>38,</a:t>
            </a:r>
            <a:endParaRPr lang="en" sz="1350" dirty="0">
              <a:solidFill>
                <a:srgbClr val="000000"/>
              </a:solidFill>
              <a:highlight>
                <a:srgbClr val="F4CCCC"/>
              </a:highlight>
              <a:latin typeface="Consolas"/>
              <a:ea typeface="Consolas"/>
              <a:cs typeface="Consolas"/>
              <a:sym typeface="Consolas"/>
            </a:endParaRPr>
          </a:p>
          <a:p>
            <a:pPr lvl="0">
              <a:spcBef>
                <a:spcPts val="0"/>
              </a:spcBef>
            </a:pPr>
            <a:r>
              <a:rPr lang="en" sz="1350" dirty="0">
                <a:solidFill>
                  <a:srgbClr val="000000"/>
                </a:solidFill>
                <a:highlight>
                  <a:srgbClr val="F4CCCC"/>
                </a:highlight>
                <a:latin typeface="Consolas"/>
                <a:ea typeface="Consolas"/>
                <a:cs typeface="Consolas"/>
                <a:sym typeface="Consolas"/>
              </a:rPr>
              <a:t>  "Red Lobster",</a:t>
            </a:r>
          </a:p>
          <a:p>
            <a:pPr lvl="0">
              <a:spcBef>
                <a:spcPts val="0"/>
              </a:spcBef>
              <a:buClr>
                <a:srgbClr val="000000"/>
              </a:buClr>
              <a:buSzPct val="61111"/>
            </a:pPr>
            <a:r>
              <a:rPr lang="en" sz="1350" dirty="0">
                <a:solidFill>
                  <a:srgbClr val="000000"/>
                </a:solidFill>
                <a:highlight>
                  <a:srgbClr val="F4CCCC"/>
                </a:highlight>
                <a:latin typeface="Consolas"/>
                <a:ea typeface="Consolas"/>
                <a:cs typeface="Consolas"/>
                <a:sym typeface="Consolas"/>
              </a:rPr>
              <a:t>  169</a:t>
            </a:r>
            <a:endParaRPr lang="en-US" dirty="0"/>
          </a:p>
        </p:txBody>
      </p:sp>
      <p:sp>
        <p:nvSpPr>
          <p:cNvPr id="18" name="Rectangle 17"/>
          <p:cNvSpPr/>
          <p:nvPr/>
        </p:nvSpPr>
        <p:spPr>
          <a:xfrm>
            <a:off x="5774662" y="1467760"/>
            <a:ext cx="1585913" cy="10596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spcBef>
                <a:spcPts val="0"/>
              </a:spcBef>
            </a:pPr>
            <a:r>
              <a:rPr lang="en" sz="1350" dirty="0">
                <a:solidFill>
                  <a:srgbClr val="000000"/>
                </a:solidFill>
                <a:highlight>
                  <a:srgbClr val="F4CCCC"/>
                </a:highlight>
                <a:latin typeface="Consolas"/>
                <a:ea typeface="Consolas"/>
                <a:cs typeface="Consolas"/>
                <a:sym typeface="Consolas"/>
              </a:rPr>
              <a:t> "Beyonce",</a:t>
            </a:r>
          </a:p>
          <a:p>
            <a:pPr lvl="0">
              <a:spcBef>
                <a:spcPts val="0"/>
              </a:spcBef>
            </a:pPr>
            <a:r>
              <a:rPr lang="en" sz="1350" dirty="0">
                <a:solidFill>
                  <a:srgbClr val="000000"/>
                </a:solidFill>
                <a:highlight>
                  <a:srgbClr val="F4CCCC"/>
                </a:highlight>
                <a:latin typeface="Consolas"/>
                <a:ea typeface="Consolas"/>
                <a:cs typeface="Consolas"/>
                <a:sym typeface="Consolas"/>
              </a:rPr>
              <a:t>  </a:t>
            </a:r>
            <a:r>
              <a:rPr lang="en" sz="1350" dirty="0" smtClean="0">
                <a:solidFill>
                  <a:srgbClr val="000000"/>
                </a:solidFill>
                <a:highlight>
                  <a:srgbClr val="F4CCCC"/>
                </a:highlight>
                <a:latin typeface="Consolas"/>
                <a:ea typeface="Consolas"/>
                <a:cs typeface="Consolas"/>
                <a:sym typeface="Consolas"/>
              </a:rPr>
              <a:t>38,</a:t>
            </a:r>
            <a:endParaRPr lang="en" sz="1350" dirty="0">
              <a:solidFill>
                <a:srgbClr val="000000"/>
              </a:solidFill>
              <a:highlight>
                <a:srgbClr val="F4CCCC"/>
              </a:highlight>
              <a:latin typeface="Consolas"/>
              <a:ea typeface="Consolas"/>
              <a:cs typeface="Consolas"/>
              <a:sym typeface="Consolas"/>
            </a:endParaRPr>
          </a:p>
          <a:p>
            <a:pPr lvl="0">
              <a:spcBef>
                <a:spcPts val="0"/>
              </a:spcBef>
            </a:pPr>
            <a:r>
              <a:rPr lang="en" sz="1350" dirty="0">
                <a:solidFill>
                  <a:srgbClr val="000000"/>
                </a:solidFill>
                <a:highlight>
                  <a:srgbClr val="F4CCCC"/>
                </a:highlight>
                <a:latin typeface="Consolas"/>
                <a:ea typeface="Consolas"/>
                <a:cs typeface="Consolas"/>
                <a:sym typeface="Consolas"/>
              </a:rPr>
              <a:t>  "Red Lobster",</a:t>
            </a:r>
          </a:p>
          <a:p>
            <a:pPr lvl="0">
              <a:spcBef>
                <a:spcPts val="0"/>
              </a:spcBef>
              <a:buClr>
                <a:srgbClr val="000000"/>
              </a:buClr>
              <a:buSzPct val="61111"/>
            </a:pPr>
            <a:r>
              <a:rPr lang="en" sz="1350" dirty="0">
                <a:solidFill>
                  <a:srgbClr val="000000"/>
                </a:solidFill>
                <a:highlight>
                  <a:srgbClr val="F4CCCC"/>
                </a:highlight>
                <a:latin typeface="Consolas"/>
                <a:ea typeface="Consolas"/>
                <a:cs typeface="Consolas"/>
                <a:sym typeface="Consolas"/>
              </a:rPr>
              <a:t>  169</a:t>
            </a:r>
            <a:endParaRPr lang="en-US" dirty="0"/>
          </a:p>
        </p:txBody>
      </p:sp>
    </p:spTree>
    <p:extLst>
      <p:ext uri="{BB962C8B-B14F-4D97-AF65-F5344CB8AC3E}">
        <p14:creationId xmlns:p14="http://schemas.microsoft.com/office/powerpoint/2010/main" val="22216541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Shape 187"/>
        <p:cNvGrpSpPr/>
        <p:nvPr/>
      </p:nvGrpSpPr>
      <p:grpSpPr>
        <a:xfrm>
          <a:off x="0" y="0"/>
          <a:ext cx="0" cy="0"/>
          <a:chOff x="0" y="0"/>
          <a:chExt cx="0" cy="0"/>
        </a:xfrm>
      </p:grpSpPr>
      <p:sp>
        <p:nvSpPr>
          <p:cNvPr id="14" name="Shape 1902"/>
          <p:cNvSpPr/>
          <p:nvPr>
            <p:custDataLst>
              <p:tags r:id="rId1"/>
            </p:custDataLst>
          </p:nvPr>
        </p:nvSpPr>
        <p:spPr>
          <a:xfrm rot="-485">
            <a:off x="1137441" y="610913"/>
            <a:ext cx="7065110" cy="2198100"/>
          </a:xfrm>
          <a:prstGeom prst="cloudCallout">
            <a:avLst>
              <a:gd name="adj1" fmla="val 48177"/>
              <a:gd name="adj2" fmla="val 6319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15" name="Shape 572"/>
          <p:cNvPicPr preferRelativeResize="0"/>
          <p:nvPr>
            <p:custDataLst>
              <p:tags r:id="rId2"/>
            </p:custDataLst>
          </p:nvPr>
        </p:nvPicPr>
        <p:blipFill>
          <a:blip r:embed="rId13">
            <a:alphaModFix/>
          </a:blip>
          <a:stretch>
            <a:fillRect/>
          </a:stretch>
        </p:blipFill>
        <p:spPr>
          <a:xfrm>
            <a:off x="7838862" y="2368213"/>
            <a:ext cx="1217225" cy="825281"/>
          </a:xfrm>
          <a:prstGeom prst="rect">
            <a:avLst/>
          </a:prstGeom>
          <a:noFill/>
          <a:ln>
            <a:noFill/>
          </a:ln>
        </p:spPr>
      </p:pic>
      <p:sp>
        <p:nvSpPr>
          <p:cNvPr id="188" name="Shape 188"/>
          <p:cNvSpPr txBox="1">
            <a:spLocks noGrp="1"/>
          </p:cNvSpPr>
          <p:nvPr>
            <p:ph type="title"/>
            <p:custDataLst>
              <p:tags r:id="rId3"/>
            </p:custDataLst>
          </p:nvPr>
        </p:nvSpPr>
        <p:spPr>
          <a:xfrm>
            <a:off x="1137285" y="206181"/>
            <a:ext cx="7349730" cy="572625"/>
          </a:xfrm>
          <a:prstGeom prst="rect">
            <a:avLst/>
          </a:prstGeom>
        </p:spPr>
        <p:txBody>
          <a:bodyPr vert="horz" wrap="square" lIns="68569" tIns="68569" rIns="68569" bIns="68569" numCol="1" anchor="t" anchorCtr="0" compatLnSpc="1">
            <a:prstTxWarp prst="textNoShape">
              <a:avLst/>
            </a:prstTxWarp>
            <a:noAutofit/>
          </a:bodyPr>
          <a:lstStyle/>
          <a:p>
            <a:r>
              <a:rPr lang="en" dirty="0" smtClean="0"/>
              <a:t>Conceptually, what would we really like to happen?</a:t>
            </a:r>
            <a:endParaRPr dirty="0"/>
          </a:p>
        </p:txBody>
      </p:sp>
      <p:sp>
        <p:nvSpPr>
          <p:cNvPr id="193" name="Shape 193"/>
          <p:cNvSpPr txBox="1"/>
          <p:nvPr>
            <p:custDataLst>
              <p:tags r:id="rId4"/>
            </p:custDataLst>
          </p:nvPr>
        </p:nvSpPr>
        <p:spPr>
          <a:xfrm>
            <a:off x="1781400" y="19055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beyonce</a:t>
            </a:r>
            <a:endParaRPr lang="en" sz="1350" dirty="0">
              <a:latin typeface="Consolas"/>
              <a:ea typeface="Consolas"/>
              <a:cs typeface="Consolas"/>
              <a:sym typeface="Consolas"/>
            </a:endParaRPr>
          </a:p>
        </p:txBody>
      </p:sp>
      <p:sp>
        <p:nvSpPr>
          <p:cNvPr id="194" name="Shape 194"/>
          <p:cNvSpPr/>
          <p:nvPr>
            <p:custDataLst>
              <p:tags r:id="rId5"/>
            </p:custDataLst>
          </p:nvPr>
        </p:nvSpPr>
        <p:spPr>
          <a:xfrm>
            <a:off x="1786988" y="96875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dirty="0" smtClean="0">
                <a:solidFill>
                  <a:srgbClr val="333336"/>
                </a:solidFill>
                <a:latin typeface="Consolas"/>
                <a:ea typeface="Consolas"/>
                <a:cs typeface="Consolas"/>
                <a:sym typeface="Consolas"/>
              </a:rPr>
              <a:t>"Beyonce",</a:t>
            </a:r>
          </a:p>
          <a:p>
            <a:pPr>
              <a:spcBef>
                <a:spcPts val="0"/>
              </a:spcBef>
            </a:pPr>
            <a:r>
              <a:rPr lang="en" sz="1200" dirty="0" smtClean="0">
                <a:solidFill>
                  <a:srgbClr val="333336"/>
                </a:solidFill>
                <a:latin typeface="Consolas"/>
                <a:ea typeface="Consolas"/>
                <a:cs typeface="Consolas"/>
                <a:sym typeface="Consolas"/>
              </a:rPr>
              <a:t>38,</a:t>
            </a:r>
          </a:p>
          <a:p>
            <a:pPr>
              <a:spcBef>
                <a:spcPts val="0"/>
              </a:spcBef>
            </a:pPr>
            <a:r>
              <a:rPr lang="en" sz="1200" dirty="0" smtClean="0">
                <a:solidFill>
                  <a:srgbClr val="333336"/>
                </a:solidFill>
                <a:latin typeface="Consolas"/>
                <a:ea typeface="Consolas"/>
                <a:cs typeface="Consolas"/>
                <a:sym typeface="Consolas"/>
              </a:rPr>
              <a:t>"Red Lobster",</a:t>
            </a:r>
          </a:p>
          <a:p>
            <a:pPr>
              <a:spcBef>
                <a:spcPts val="0"/>
              </a:spcBef>
            </a:pPr>
            <a:r>
              <a:rPr lang="en" sz="1200" dirty="0" smtClean="0">
                <a:solidFill>
                  <a:srgbClr val="333336"/>
                </a:solidFill>
                <a:latin typeface="Consolas"/>
                <a:ea typeface="Consolas"/>
                <a:cs typeface="Consolas"/>
                <a:sym typeface="Consolas"/>
              </a:rPr>
              <a:t>169</a:t>
            </a:r>
            <a:endParaRPr lang="en" sz="1200" dirty="0">
              <a:solidFill>
                <a:srgbClr val="333336"/>
              </a:solidFill>
              <a:latin typeface="Consolas"/>
              <a:ea typeface="Consolas"/>
              <a:cs typeface="Consolas"/>
              <a:sym typeface="Consolas"/>
            </a:endParaRPr>
          </a:p>
        </p:txBody>
      </p:sp>
      <p:sp>
        <p:nvSpPr>
          <p:cNvPr id="195" name="Shape 195"/>
          <p:cNvSpPr txBox="1"/>
          <p:nvPr>
            <p:custDataLst>
              <p:tags r:id="rId6"/>
            </p:custDataLst>
          </p:nvPr>
        </p:nvSpPr>
        <p:spPr>
          <a:xfrm>
            <a:off x="1491075" y="3189412"/>
            <a:ext cx="5754150" cy="1957050"/>
          </a:xfrm>
          <a:prstGeom prst="rect">
            <a:avLst/>
          </a:prstGeom>
          <a:noFill/>
          <a:ln>
            <a:noFill/>
          </a:ln>
        </p:spPr>
        <p:txBody>
          <a:bodyPr lIns="68569" tIns="68569" rIns="68569" bIns="68569" anchor="t" anchorCtr="0">
            <a:noAutofit/>
          </a:bodyPr>
          <a:lstStyle/>
          <a:p>
            <a:pPr>
              <a:spcBef>
                <a:spcPts val="0"/>
              </a:spcBef>
            </a:pPr>
            <a:r>
              <a:rPr lang="en-US" sz="1600" dirty="0"/>
              <a:t>The album's artist field should </a:t>
            </a:r>
            <a:r>
              <a:rPr lang="en-US" sz="1600" b="1" dirty="0" smtClean="0"/>
              <a:t>“point to” </a:t>
            </a:r>
            <a:r>
              <a:rPr lang="en-US" sz="1600" dirty="0"/>
              <a:t>the </a:t>
            </a:r>
            <a:r>
              <a:rPr lang="en-US" sz="1600" dirty="0" err="1" smtClean="0">
                <a:latin typeface="Consolas"/>
                <a:ea typeface="Consolas"/>
                <a:cs typeface="Consolas"/>
                <a:sym typeface="Consolas"/>
              </a:rPr>
              <a:t>beyonce</a:t>
            </a:r>
            <a:r>
              <a:rPr lang="en-US" sz="1600" dirty="0" smtClean="0"/>
              <a:t> </a:t>
            </a:r>
            <a:r>
              <a:rPr lang="en-US" sz="1600" dirty="0"/>
              <a:t>data structure instead of </a:t>
            </a:r>
            <a:r>
              <a:rPr lang="en-US" sz="1600" dirty="0" smtClean="0"/>
              <a:t>storing a copy of </a:t>
            </a:r>
            <a:r>
              <a:rPr lang="en-US" sz="1600" dirty="0"/>
              <a:t>it.</a:t>
            </a:r>
          </a:p>
          <a:p>
            <a:pPr>
              <a:spcBef>
                <a:spcPts val="0"/>
              </a:spcBef>
            </a:pPr>
            <a:endParaRPr lang="en-US" sz="1600" dirty="0"/>
          </a:p>
          <a:p>
            <a:pPr>
              <a:spcBef>
                <a:spcPts val="0"/>
              </a:spcBef>
            </a:pPr>
            <a:r>
              <a:rPr lang="en-US" sz="1600" b="1" dirty="0"/>
              <a:t>How do we do this in C++?</a:t>
            </a:r>
          </a:p>
          <a:p>
            <a:pPr>
              <a:spcBef>
                <a:spcPts val="0"/>
              </a:spcBef>
            </a:pPr>
            <a:r>
              <a:rPr lang="en-US" sz="2800" b="1" dirty="0">
                <a:solidFill>
                  <a:srgbClr val="0070C0"/>
                </a:solidFill>
              </a:rPr>
              <a:t>…pointers!</a:t>
            </a:r>
          </a:p>
        </p:txBody>
      </p:sp>
      <p:sp>
        <p:nvSpPr>
          <p:cNvPr id="10" name="Shape 146"/>
          <p:cNvSpPr txBox="1"/>
          <p:nvPr>
            <p:custDataLst>
              <p:tags r:id="rId7"/>
            </p:custDataLst>
          </p:nvPr>
        </p:nvSpPr>
        <p:spPr>
          <a:xfrm>
            <a:off x="3712725" y="26582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lemonade</a:t>
            </a:r>
            <a:endParaRPr lang="en" sz="1350" dirty="0">
              <a:latin typeface="Consolas"/>
              <a:ea typeface="Consolas"/>
              <a:cs typeface="Consolas"/>
              <a:sym typeface="Consolas"/>
            </a:endParaRPr>
          </a:p>
        </p:txBody>
      </p:sp>
      <p:sp>
        <p:nvSpPr>
          <p:cNvPr id="11" name="Shape 147"/>
          <p:cNvSpPr/>
          <p:nvPr>
            <p:custDataLst>
              <p:tags r:id="rId8"/>
            </p:custDataLst>
          </p:nvPr>
        </p:nvSpPr>
        <p:spPr>
          <a:xfrm>
            <a:off x="5655825" y="968756"/>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"B'Day",</a:t>
            </a:r>
          </a:p>
          <a:p>
            <a:pPr>
              <a:spcBef>
                <a:spcPts val="0"/>
              </a:spcBef>
            </a:pPr>
            <a:r>
              <a:rPr lang="en" sz="1350" dirty="0">
                <a:latin typeface="Consolas"/>
                <a:ea typeface="Consolas"/>
                <a:cs typeface="Consolas"/>
                <a:sym typeface="Consolas"/>
              </a:rPr>
              <a:t>  2006,</a:t>
            </a:r>
          </a:p>
          <a:p>
            <a:pPr>
              <a:spcBef>
                <a:spcPts val="0"/>
              </a:spcBef>
            </a:pPr>
            <a:r>
              <a:rPr lang="en" sz="1400" b="1" dirty="0" smtClean="0">
                <a:solidFill>
                  <a:srgbClr val="0000FF"/>
                </a:solidFill>
              </a:rPr>
              <a:t>Please </a:t>
            </a:r>
            <a:r>
              <a:rPr lang="en" sz="1400" b="1" dirty="0">
                <a:solidFill>
                  <a:srgbClr val="0000FF"/>
                </a:solidFill>
              </a:rPr>
              <a:t>see the "</a:t>
            </a:r>
            <a:r>
              <a:rPr lang="en" sz="1400" b="1" dirty="0">
                <a:solidFill>
                  <a:srgbClr val="0000FF"/>
                </a:solidFill>
                <a:latin typeface="Consolas"/>
                <a:ea typeface="Consolas"/>
                <a:cs typeface="Consolas"/>
                <a:sym typeface="Consolas"/>
              </a:rPr>
              <a:t>beyonce</a:t>
            </a:r>
            <a:r>
              <a:rPr lang="en" sz="1400" b="1" dirty="0">
                <a:solidFill>
                  <a:srgbClr val="0000FF"/>
                </a:solidFill>
              </a:rPr>
              <a:t>" object</a:t>
            </a:r>
          </a:p>
        </p:txBody>
      </p:sp>
      <p:sp>
        <p:nvSpPr>
          <p:cNvPr id="12" name="Shape 148"/>
          <p:cNvSpPr/>
          <p:nvPr>
            <p:custDataLst>
              <p:tags r:id="rId9"/>
            </p:custDataLst>
          </p:nvPr>
        </p:nvSpPr>
        <p:spPr>
          <a:xfrm>
            <a:off x="3712725" y="968756"/>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"Lemonade",</a:t>
            </a:r>
          </a:p>
          <a:p>
            <a:pPr>
              <a:spcBef>
                <a:spcPts val="0"/>
              </a:spcBef>
            </a:pPr>
            <a:r>
              <a:rPr lang="en" sz="1350" dirty="0">
                <a:latin typeface="Consolas"/>
                <a:ea typeface="Consolas"/>
                <a:cs typeface="Consolas"/>
                <a:sym typeface="Consolas"/>
              </a:rPr>
              <a:t>  2016,</a:t>
            </a:r>
          </a:p>
          <a:p>
            <a:pPr>
              <a:spcBef>
                <a:spcPts val="0"/>
              </a:spcBef>
            </a:pPr>
            <a:r>
              <a:rPr lang="en" sz="1400" b="1" dirty="0">
                <a:solidFill>
                  <a:srgbClr val="0000FF"/>
                </a:solidFill>
              </a:rPr>
              <a:t>Please see the </a:t>
            </a:r>
            <a:r>
              <a:rPr lang="en" sz="1400" b="1" dirty="0" smtClean="0">
                <a:solidFill>
                  <a:srgbClr val="0000FF"/>
                </a:solidFill>
              </a:rPr>
              <a:t>"</a:t>
            </a:r>
            <a:r>
              <a:rPr lang="en" sz="1400" b="1" dirty="0" smtClean="0">
                <a:solidFill>
                  <a:srgbClr val="0000FF"/>
                </a:solidFill>
                <a:latin typeface="Consolas"/>
                <a:ea typeface="Consolas"/>
                <a:cs typeface="Consolas"/>
                <a:sym typeface="Consolas"/>
              </a:rPr>
              <a:t>beyonce</a:t>
            </a:r>
            <a:r>
              <a:rPr lang="en" sz="1400" b="1" dirty="0" smtClean="0">
                <a:solidFill>
                  <a:srgbClr val="0000FF"/>
                </a:solidFill>
              </a:rPr>
              <a:t>" </a:t>
            </a:r>
            <a:r>
              <a:rPr lang="en" sz="1400" b="1" dirty="0">
                <a:solidFill>
                  <a:srgbClr val="0000FF"/>
                </a:solidFill>
              </a:rPr>
              <a:t>object</a:t>
            </a:r>
          </a:p>
        </p:txBody>
      </p:sp>
      <p:sp>
        <p:nvSpPr>
          <p:cNvPr id="13" name="Shape 149"/>
          <p:cNvSpPr txBox="1"/>
          <p:nvPr>
            <p:custDataLst>
              <p:tags r:id="rId10"/>
            </p:custDataLst>
          </p:nvPr>
        </p:nvSpPr>
        <p:spPr>
          <a:xfrm>
            <a:off x="5655825" y="265828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bday</a:t>
            </a:r>
            <a:endParaRPr lang="en" sz="1350" dirty="0">
              <a:latin typeface="Consolas"/>
              <a:ea typeface="Consolas"/>
              <a:cs typeface="Consolas"/>
              <a:sym typeface="Consolas"/>
            </a:endParaRPr>
          </a:p>
        </p:txBody>
      </p:sp>
    </p:spTree>
    <p:extLst>
      <p:ext uri="{BB962C8B-B14F-4D97-AF65-F5344CB8AC3E}">
        <p14:creationId xmlns:p14="http://schemas.microsoft.com/office/powerpoint/2010/main" val="24338910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5">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169"/>
        <p:cNvGrpSpPr/>
        <p:nvPr/>
      </p:nvGrpSpPr>
      <p:grpSpPr>
        <a:xfrm>
          <a:off x="0" y="0"/>
          <a:ext cx="0" cy="0"/>
          <a:chOff x="0" y="0"/>
          <a:chExt cx="0" cy="0"/>
        </a:xfrm>
      </p:grpSpPr>
      <p:sp>
        <p:nvSpPr>
          <p:cNvPr id="170" name="Shape 170"/>
          <p:cNvSpPr txBox="1">
            <a:spLocks noGrp="1"/>
          </p:cNvSpPr>
          <p:nvPr>
            <p:ph type="title"/>
            <p:custDataLst>
              <p:tags r:id="rId1"/>
            </p:custDataLst>
          </p:nvPr>
        </p:nvSpPr>
        <p:spPr>
          <a:xfrm>
            <a:off x="765170" y="188357"/>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dirty="0" smtClean="0"/>
              <a:t>Structs with pointers</a:t>
            </a:r>
            <a:endParaRPr lang="en" dirty="0"/>
          </a:p>
          <a:p>
            <a:endParaRPr dirty="0"/>
          </a:p>
          <a:p>
            <a:endParaRPr dirty="0"/>
          </a:p>
        </p:txBody>
      </p:sp>
      <p:sp>
        <p:nvSpPr>
          <p:cNvPr id="172" name="Shape 172"/>
          <p:cNvSpPr txBox="1">
            <a:spLocks noGrp="1"/>
          </p:cNvSpPr>
          <p:nvPr>
            <p:ph type="body" idx="1"/>
            <p:custDataLst>
              <p:tags r:id="rId2"/>
            </p:custDataLst>
          </p:nvPr>
        </p:nvSpPr>
        <p:spPr>
          <a:xfrm>
            <a:off x="667232" y="1579105"/>
            <a:ext cx="2746350" cy="1590750"/>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struct </a:t>
            </a:r>
            <a:r>
              <a:rPr lang="en" dirty="0">
                <a:solidFill>
                  <a:schemeClr val="tx1"/>
                </a:solidFill>
                <a:latin typeface="Consolas"/>
                <a:ea typeface="Consolas"/>
                <a:cs typeface="Consolas"/>
                <a:sym typeface="Consolas"/>
              </a:rPr>
              <a:t>Artist</a:t>
            </a:r>
            <a:r>
              <a:rPr lang="en" dirty="0">
                <a:solidFill>
                  <a:srgbClr val="333336"/>
                </a:solidFill>
                <a:latin typeface="Consolas"/>
                <a:ea typeface="Consolas"/>
                <a:cs typeface="Consolas"/>
                <a:sym typeface="Consolas"/>
              </a:rPr>
              <a:t> {</a:t>
            </a:r>
          </a:p>
          <a:p>
            <a:pPr>
              <a:spcAft>
                <a:spcPts val="0"/>
              </a:spcAft>
            </a:pPr>
            <a:r>
              <a:rPr lang="en" dirty="0">
                <a:solidFill>
                  <a:srgbClr val="333336"/>
                </a:solidFill>
                <a:latin typeface="Consolas"/>
                <a:ea typeface="Consolas"/>
                <a:cs typeface="Consolas"/>
                <a:sym typeface="Consolas"/>
              </a:rPr>
              <a:t>  string name;</a:t>
            </a:r>
          </a:p>
          <a:p>
            <a:pPr>
              <a:spcAft>
                <a:spcPts val="0"/>
              </a:spcAft>
            </a:pPr>
            <a:r>
              <a:rPr lang="en" dirty="0">
                <a:solidFill>
                  <a:srgbClr val="333336"/>
                </a:solidFill>
                <a:latin typeface="Consolas"/>
                <a:ea typeface="Consolas"/>
                <a:cs typeface="Consolas"/>
                <a:sym typeface="Consolas"/>
              </a:rPr>
              <a:t>  int age;</a:t>
            </a:r>
          </a:p>
          <a:p>
            <a:pPr>
              <a:spcAft>
                <a:spcPts val="0"/>
              </a:spcAft>
            </a:pPr>
            <a:r>
              <a:rPr lang="en" dirty="0">
                <a:solidFill>
                  <a:srgbClr val="333336"/>
                </a:solidFill>
                <a:latin typeface="Consolas"/>
                <a:ea typeface="Consolas"/>
                <a:cs typeface="Consolas"/>
                <a:sym typeface="Consolas"/>
              </a:rPr>
              <a:t>  string favorite_food;</a:t>
            </a:r>
          </a:p>
          <a:p>
            <a:pPr>
              <a:spcAft>
                <a:spcPts val="0"/>
              </a:spcAft>
            </a:pPr>
            <a:r>
              <a:rPr lang="en" dirty="0">
                <a:solidFill>
                  <a:srgbClr val="333336"/>
                </a:solidFill>
                <a:latin typeface="Consolas"/>
                <a:ea typeface="Consolas"/>
                <a:cs typeface="Consolas"/>
                <a:sym typeface="Consolas"/>
              </a:rPr>
              <a:t>  int height; // in cm</a:t>
            </a:r>
          </a:p>
          <a:p>
            <a:pPr>
              <a:spcAft>
                <a:spcPts val="0"/>
              </a:spcAft>
            </a:pPr>
            <a:r>
              <a:rPr lang="en" dirty="0">
                <a:solidFill>
                  <a:srgbClr val="333336"/>
                </a:solidFill>
                <a:latin typeface="Consolas"/>
                <a:ea typeface="Consolas"/>
                <a:cs typeface="Consolas"/>
                <a:sym typeface="Consolas"/>
              </a:rPr>
              <a:t>};</a:t>
            </a:r>
          </a:p>
        </p:txBody>
      </p:sp>
      <p:sp>
        <p:nvSpPr>
          <p:cNvPr id="173" name="Shape 173"/>
          <p:cNvSpPr txBox="1">
            <a:spLocks noGrp="1"/>
          </p:cNvSpPr>
          <p:nvPr>
            <p:ph type="body" idx="1"/>
            <p:custDataLst>
              <p:tags r:id="rId3"/>
            </p:custDataLst>
          </p:nvPr>
        </p:nvSpPr>
        <p:spPr>
          <a:xfrm>
            <a:off x="6317092" y="945684"/>
            <a:ext cx="2583000" cy="1794150"/>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struct Album {</a:t>
            </a:r>
          </a:p>
          <a:p>
            <a:pPr>
              <a:spcAft>
                <a:spcPts val="0"/>
              </a:spcAft>
            </a:pPr>
            <a:r>
              <a:rPr lang="en" dirty="0">
                <a:solidFill>
                  <a:srgbClr val="333336"/>
                </a:solidFill>
                <a:latin typeface="Consolas"/>
                <a:ea typeface="Consolas"/>
                <a:cs typeface="Consolas"/>
                <a:sym typeface="Consolas"/>
              </a:rPr>
              <a:t>  string title;</a:t>
            </a:r>
          </a:p>
          <a:p>
            <a:pPr>
              <a:spcAft>
                <a:spcPts val="0"/>
              </a:spcAft>
            </a:pPr>
            <a:r>
              <a:rPr lang="en" dirty="0">
                <a:solidFill>
                  <a:srgbClr val="333336"/>
                </a:solidFill>
                <a:latin typeface="Consolas"/>
                <a:ea typeface="Consolas"/>
                <a:cs typeface="Consolas"/>
                <a:sym typeface="Consolas"/>
              </a:rPr>
              <a:t>  int year;</a:t>
            </a:r>
          </a:p>
          <a:p>
            <a:pPr>
              <a:spcAft>
                <a:spcPts val="0"/>
              </a:spcAft>
            </a:pPr>
            <a:r>
              <a:rPr lang="en" b="1" dirty="0">
                <a:solidFill>
                  <a:srgbClr val="333336"/>
                </a:solidFill>
                <a:latin typeface="Consolas"/>
                <a:ea typeface="Consolas"/>
                <a:cs typeface="Consolas"/>
                <a:sym typeface="Consolas"/>
              </a:rPr>
              <a:t>  </a:t>
            </a:r>
            <a:r>
              <a:rPr lang="en" dirty="0">
                <a:solidFill>
                  <a:schemeClr val="tx1"/>
                </a:solidFill>
                <a:latin typeface="Consolas"/>
                <a:ea typeface="Consolas"/>
                <a:cs typeface="Consolas"/>
                <a:sym typeface="Consolas"/>
              </a:rPr>
              <a:t>Artist</a:t>
            </a:r>
            <a:r>
              <a:rPr lang="en" b="1" dirty="0">
                <a:solidFill>
                  <a:srgbClr val="0070C0"/>
                </a:solidFill>
                <a:latin typeface="Consolas"/>
                <a:ea typeface="Consolas"/>
                <a:cs typeface="Consolas"/>
                <a:sym typeface="Consolas"/>
              </a:rPr>
              <a:t> </a:t>
            </a:r>
            <a:r>
              <a:rPr lang="en" dirty="0">
                <a:solidFill>
                  <a:schemeClr val="tx1"/>
                </a:solidFill>
                <a:latin typeface="Consolas"/>
                <a:ea typeface="Consolas"/>
                <a:cs typeface="Consolas"/>
                <a:sym typeface="Consolas"/>
              </a:rPr>
              <a:t>artist</a:t>
            </a:r>
            <a:r>
              <a:rPr lang="en" b="1" dirty="0">
                <a:solidFill>
                  <a:schemeClr val="tx1"/>
                </a:solidFill>
                <a:latin typeface="Consolas"/>
                <a:ea typeface="Consolas"/>
                <a:cs typeface="Consolas"/>
                <a:sym typeface="Consolas"/>
              </a:rPr>
              <a:t>;</a:t>
            </a:r>
          </a:p>
          <a:p>
            <a:pPr>
              <a:spcAft>
                <a:spcPts val="0"/>
              </a:spcAft>
            </a:pPr>
            <a:r>
              <a:rPr lang="en" dirty="0">
                <a:solidFill>
                  <a:srgbClr val="333336"/>
                </a:solidFill>
                <a:latin typeface="Consolas"/>
                <a:ea typeface="Consolas"/>
                <a:cs typeface="Consolas"/>
                <a:sym typeface="Consolas"/>
              </a:rPr>
              <a:t>};</a:t>
            </a:r>
          </a:p>
        </p:txBody>
      </p:sp>
      <p:sp>
        <p:nvSpPr>
          <p:cNvPr id="8" name="Shape 173"/>
          <p:cNvSpPr txBox="1">
            <a:spLocks/>
          </p:cNvSpPr>
          <p:nvPr>
            <p:custDataLst>
              <p:tags r:id="rId4"/>
            </p:custDataLst>
          </p:nvPr>
        </p:nvSpPr>
        <p:spPr>
          <a:xfrm>
            <a:off x="6401616" y="2924357"/>
            <a:ext cx="2583000" cy="1794150"/>
          </a:xfrm>
          <a:prstGeom prst="rect">
            <a:avLst/>
          </a:prstGeom>
        </p:spPr>
        <p:txBody>
          <a:bodyPr vert="horz" lIns="68569" tIns="68569" rIns="68569" bIns="68569" rtlCol="0" anchor="t" anchorCtr="0">
            <a:noAutofit/>
          </a:bodyPr>
          <a:lstStyle>
            <a:lvl1pPr marL="342900" lvl="0" indent="-342900" algn="l" defTabSz="457200" rtl="0" eaLnBrk="1" fontAlgn="base" hangingPunct="1">
              <a:spcBef>
                <a:spcPts val="0"/>
              </a:spcBef>
              <a:spcAft>
                <a:spcPct val="0"/>
              </a:spcAft>
              <a:buClr>
                <a:srgbClr val="000000"/>
              </a:buClr>
              <a:buSzPct val="100000"/>
              <a:buFont typeface="Wingdings" panose="05000000000000000000" pitchFamily="2" charset="2"/>
              <a:defRPr sz="1500" kern="1200" spc="20">
                <a:solidFill>
                  <a:srgbClr val="000000"/>
                </a:solidFill>
                <a:latin typeface="+mn-lt"/>
                <a:ea typeface="MS PGothic" panose="020B0600070205080204" pitchFamily="34" charset="-128"/>
                <a:cs typeface="ＭＳ Ｐゴシック" charset="0"/>
              </a:defRPr>
            </a:lvl1pPr>
            <a:lvl2pPr marL="288925" lvl="1" indent="-288925" algn="l" defTabSz="457200" rtl="0" eaLnBrk="1" fontAlgn="base" hangingPunct="1">
              <a:spcBef>
                <a:spcPts val="0"/>
              </a:spcBef>
              <a:spcAft>
                <a:spcPct val="0"/>
              </a:spcAft>
              <a:buClr>
                <a:srgbClr val="000000"/>
              </a:buClr>
              <a:buSzPct val="100000"/>
              <a:buFont typeface="Wingdings" panose="05000000000000000000" pitchFamily="2" charset="2"/>
              <a:buChar char="§"/>
              <a:defRPr sz="1500" kern="1200">
                <a:solidFill>
                  <a:srgbClr val="000000"/>
                </a:solidFill>
                <a:latin typeface="+mn-lt"/>
                <a:ea typeface="MS PGothic" panose="020B0600070205080204" pitchFamily="34" charset="-128"/>
                <a:cs typeface="+mn-cs"/>
              </a:defRPr>
            </a:lvl2pPr>
            <a:lvl3pPr marL="569913" lvl="2" indent="-225425" algn="l" defTabSz="457200" rtl="0" eaLnBrk="1" fontAlgn="base" hangingPunct="1">
              <a:spcBef>
                <a:spcPts val="0"/>
              </a:spcBef>
              <a:spcAft>
                <a:spcPct val="0"/>
              </a:spcAft>
              <a:buClr>
                <a:srgbClr val="000000"/>
              </a:buClr>
              <a:buSzPct val="100000"/>
              <a:buFont typeface="Source Sans Pro" pitchFamily="1" charset="0"/>
              <a:buChar char="›"/>
              <a:defRPr sz="1500" kern="1200">
                <a:solidFill>
                  <a:srgbClr val="000000"/>
                </a:solidFill>
                <a:latin typeface="+mn-lt"/>
                <a:ea typeface="MS PGothic" panose="020B0600070205080204" pitchFamily="34" charset="-128"/>
                <a:cs typeface="+mn-cs"/>
              </a:defRPr>
            </a:lvl3pPr>
            <a:lvl4pPr marL="914400" lvl="3" indent="-227013" algn="l" defTabSz="457200" rtl="0" eaLnBrk="1" fontAlgn="base" hangingPunct="1">
              <a:spcBef>
                <a:spcPts val="0"/>
              </a:spcBef>
              <a:spcAft>
                <a:spcPct val="0"/>
              </a:spcAft>
              <a:buClr>
                <a:srgbClr val="000000"/>
              </a:buClr>
              <a:buSzPct val="100000"/>
              <a:buFont typeface="Arial" panose="020B0604020202020204" pitchFamily="34" charset="0"/>
              <a:buChar char="•"/>
              <a:defRPr sz="1500" kern="1200">
                <a:solidFill>
                  <a:srgbClr val="000000"/>
                </a:solidFill>
                <a:latin typeface="+mn-lt"/>
                <a:ea typeface="MS PGothic" panose="020B0600070205080204" pitchFamily="34" charset="-128"/>
                <a:cs typeface="+mn-cs"/>
              </a:defRPr>
            </a:lvl4pPr>
            <a:lvl5pPr marL="1258888" lvl="4" indent="-227013" algn="l" defTabSz="457200" rtl="0" eaLnBrk="1" fontAlgn="base" hangingPunct="1">
              <a:spcBef>
                <a:spcPts val="0"/>
              </a:spcBef>
              <a:spcAft>
                <a:spcPct val="0"/>
              </a:spcAft>
              <a:buClr>
                <a:srgbClr val="000000"/>
              </a:buClr>
              <a:buSzPct val="100000"/>
              <a:buFont typeface="Source Sans Pro" pitchFamily="1" charset="0"/>
              <a:buChar char="–"/>
              <a:defRPr sz="1500" kern="1200">
                <a:solidFill>
                  <a:srgbClr val="000000"/>
                </a:solidFill>
                <a:latin typeface="+mn-lt"/>
                <a:ea typeface="MS PGothic" panose="020B0600070205080204" pitchFamily="34" charset="-128"/>
                <a:cs typeface="+mn-cs"/>
              </a:defRPr>
            </a:lvl5pPr>
            <a:lvl6pPr marL="2514600" lvl="5"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6pPr>
            <a:lvl7pPr marL="2971800" lvl="6"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7pPr>
            <a:lvl8pPr marL="3429000" lvl="7"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8pPr>
            <a:lvl9pPr marL="3886200" lvl="8" indent="-228600" algn="l" defTabSz="457200" rtl="0" eaLnBrk="1" latinLnBrk="0" hangingPunct="1">
              <a:spcBef>
                <a:spcPts val="0"/>
              </a:spcBef>
              <a:buClr>
                <a:srgbClr val="000000"/>
              </a:buClr>
              <a:buSzPct val="100000"/>
              <a:buFont typeface="Arial"/>
              <a:buChar char="•"/>
              <a:defRPr sz="1500" kern="1200">
                <a:solidFill>
                  <a:srgbClr val="000000"/>
                </a:solidFill>
                <a:latin typeface="+mn-lt"/>
                <a:ea typeface="+mn-ea"/>
                <a:cs typeface="+mn-cs"/>
              </a:defRPr>
            </a:lvl9pPr>
          </a:lstStyle>
          <a:p>
            <a:pPr>
              <a:spcAft>
                <a:spcPts val="0"/>
              </a:spcAft>
            </a:pPr>
            <a:r>
              <a:rPr lang="en" dirty="0" smtClean="0">
                <a:solidFill>
                  <a:srgbClr val="333336"/>
                </a:solidFill>
                <a:latin typeface="Consolas"/>
                <a:ea typeface="Consolas"/>
                <a:cs typeface="Consolas"/>
                <a:sym typeface="Consolas"/>
              </a:rPr>
              <a:t>struct Album {</a:t>
            </a:r>
          </a:p>
          <a:p>
            <a:pPr>
              <a:spcAft>
                <a:spcPts val="0"/>
              </a:spcAft>
            </a:pPr>
            <a:r>
              <a:rPr lang="en" dirty="0" smtClean="0">
                <a:solidFill>
                  <a:srgbClr val="333336"/>
                </a:solidFill>
                <a:latin typeface="Consolas"/>
                <a:ea typeface="Consolas"/>
                <a:cs typeface="Consolas"/>
                <a:sym typeface="Consolas"/>
              </a:rPr>
              <a:t>  string title;</a:t>
            </a:r>
          </a:p>
          <a:p>
            <a:pPr>
              <a:spcAft>
                <a:spcPts val="0"/>
              </a:spcAft>
            </a:pPr>
            <a:r>
              <a:rPr lang="en" dirty="0" smtClean="0">
                <a:solidFill>
                  <a:srgbClr val="333336"/>
                </a:solidFill>
                <a:latin typeface="Consolas"/>
                <a:ea typeface="Consolas"/>
                <a:cs typeface="Consolas"/>
                <a:sym typeface="Consolas"/>
              </a:rPr>
              <a:t>  int year;</a:t>
            </a:r>
          </a:p>
          <a:p>
            <a:pPr>
              <a:spcAft>
                <a:spcPts val="0"/>
              </a:spcAft>
            </a:pPr>
            <a:r>
              <a:rPr lang="en" b="1" dirty="0" smtClean="0">
                <a:solidFill>
                  <a:srgbClr val="333336"/>
                </a:solidFill>
                <a:latin typeface="Consolas"/>
                <a:ea typeface="Consolas"/>
                <a:cs typeface="Consolas"/>
                <a:sym typeface="Consolas"/>
              </a:rPr>
              <a:t>  </a:t>
            </a:r>
            <a:r>
              <a:rPr lang="en" b="1" dirty="0" smtClean="0">
                <a:solidFill>
                  <a:srgbClr val="0070C0"/>
                </a:solidFill>
                <a:latin typeface="Consolas"/>
                <a:ea typeface="Consolas"/>
                <a:cs typeface="Consolas"/>
                <a:sym typeface="Consolas"/>
              </a:rPr>
              <a:t>Artist* </a:t>
            </a:r>
            <a:r>
              <a:rPr lang="en" dirty="0">
                <a:solidFill>
                  <a:schemeClr val="tx1"/>
                </a:solidFill>
                <a:latin typeface="Consolas"/>
                <a:ea typeface="Consolas"/>
                <a:cs typeface="Consolas"/>
                <a:sym typeface="Consolas"/>
              </a:rPr>
              <a:t>artist</a:t>
            </a:r>
            <a:r>
              <a:rPr lang="en" dirty="0" smtClean="0">
                <a:solidFill>
                  <a:schemeClr val="tx1"/>
                </a:solidFill>
                <a:latin typeface="Consolas"/>
                <a:ea typeface="Consolas"/>
                <a:cs typeface="Consolas"/>
                <a:sym typeface="Consolas"/>
              </a:rPr>
              <a:t>;</a:t>
            </a:r>
          </a:p>
          <a:p>
            <a:pPr>
              <a:spcAft>
                <a:spcPts val="0"/>
              </a:spcAft>
            </a:pPr>
            <a:r>
              <a:rPr lang="en" dirty="0" smtClean="0">
                <a:solidFill>
                  <a:srgbClr val="333336"/>
                </a:solidFill>
                <a:latin typeface="Consolas"/>
                <a:ea typeface="Consolas"/>
                <a:cs typeface="Consolas"/>
                <a:sym typeface="Consolas"/>
              </a:rPr>
              <a:t>};</a:t>
            </a:r>
            <a:endParaRPr lang="en" dirty="0">
              <a:solidFill>
                <a:srgbClr val="333336"/>
              </a:solidFill>
              <a:latin typeface="Consolas"/>
              <a:ea typeface="Consolas"/>
              <a:cs typeface="Consolas"/>
              <a:sym typeface="Consolas"/>
            </a:endParaRPr>
          </a:p>
        </p:txBody>
      </p:sp>
      <p:sp>
        <p:nvSpPr>
          <p:cNvPr id="3" name="Rectangle 2"/>
          <p:cNvSpPr/>
          <p:nvPr/>
        </p:nvSpPr>
        <p:spPr>
          <a:xfrm>
            <a:off x="4121709" y="1050230"/>
            <a:ext cx="1837362" cy="369332"/>
          </a:xfrm>
          <a:prstGeom prst="rect">
            <a:avLst/>
          </a:prstGeom>
        </p:spPr>
        <p:txBody>
          <a:bodyPr wrap="none">
            <a:spAutoFit/>
          </a:bodyPr>
          <a:lstStyle/>
          <a:p>
            <a:r>
              <a:rPr lang="en" b="1" dirty="0">
                <a:solidFill>
                  <a:schemeClr val="dk1"/>
                </a:solidFill>
              </a:rPr>
              <a:t>B</a:t>
            </a:r>
            <a:r>
              <a:rPr lang="en" b="1" dirty="0" smtClean="0">
                <a:solidFill>
                  <a:schemeClr val="dk1"/>
                </a:solidFill>
              </a:rPr>
              <a:t>efore pointers:</a:t>
            </a:r>
            <a:endParaRPr lang="en-US" dirty="0"/>
          </a:p>
        </p:txBody>
      </p:sp>
      <p:sp>
        <p:nvSpPr>
          <p:cNvPr id="10" name="Rectangle 9"/>
          <p:cNvSpPr/>
          <p:nvPr/>
        </p:nvSpPr>
        <p:spPr>
          <a:xfrm>
            <a:off x="4217888" y="2924357"/>
            <a:ext cx="1774845" cy="369332"/>
          </a:xfrm>
          <a:prstGeom prst="rect">
            <a:avLst/>
          </a:prstGeom>
        </p:spPr>
        <p:txBody>
          <a:bodyPr wrap="none">
            <a:spAutoFit/>
          </a:bodyPr>
          <a:lstStyle/>
          <a:p>
            <a:r>
              <a:rPr lang="en" b="1" dirty="0" smtClean="0">
                <a:solidFill>
                  <a:schemeClr val="dk1"/>
                </a:solidFill>
              </a:rPr>
              <a:t>After pointers:</a:t>
            </a:r>
            <a:endParaRPr lang="en-US" dirty="0"/>
          </a:p>
        </p:txBody>
      </p:sp>
    </p:spTree>
    <p:extLst>
      <p:ext uri="{BB962C8B-B14F-4D97-AF65-F5344CB8AC3E}">
        <p14:creationId xmlns:p14="http://schemas.microsoft.com/office/powerpoint/2010/main" val="27670502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1899"/>
        <p:cNvGrpSpPr/>
        <p:nvPr/>
      </p:nvGrpSpPr>
      <p:grpSpPr>
        <a:xfrm>
          <a:off x="0" y="0"/>
          <a:ext cx="0" cy="0"/>
          <a:chOff x="0" y="0"/>
          <a:chExt cx="0" cy="0"/>
        </a:xfrm>
      </p:grpSpPr>
      <p:sp>
        <p:nvSpPr>
          <p:cNvPr id="1902" name="Shape 1902"/>
          <p:cNvSpPr/>
          <p:nvPr>
            <p:custDataLst>
              <p:tags r:id="rId1"/>
            </p:custDataLst>
          </p:nvPr>
        </p:nvSpPr>
        <p:spPr>
          <a:xfrm rot="-485">
            <a:off x="5765276" y="323747"/>
            <a:ext cx="3187800" cy="4682024"/>
          </a:xfrm>
          <a:prstGeom prst="cloudCallout">
            <a:avLst>
              <a:gd name="adj1" fmla="val 49626"/>
              <a:gd name="adj2" fmla="val 48994"/>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37" name="Shape 148"/>
          <p:cNvSpPr/>
          <p:nvPr>
            <p:custDataLst>
              <p:tags r:id="rId2"/>
            </p:custDataLst>
          </p:nvPr>
        </p:nvSpPr>
        <p:spPr>
          <a:xfrm>
            <a:off x="7556897" y="2916636"/>
            <a:ext cx="1436341" cy="1144743"/>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68569" tIns="68569" rIns="68569" bIns="68569" anchor="ctr" anchorCtr="0">
            <a:noAutofit/>
          </a:bodyPr>
          <a:lstStyle/>
          <a:p>
            <a:pPr>
              <a:lnSpc>
                <a:spcPct val="150000"/>
              </a:lnSpc>
              <a:spcBef>
                <a:spcPts val="0"/>
              </a:spcBef>
            </a:pPr>
            <a:endParaRPr lang="en" sz="1350" dirty="0" smtClean="0">
              <a:latin typeface="Consolas"/>
              <a:ea typeface="Consolas"/>
              <a:cs typeface="Consolas"/>
              <a:sym typeface="Consolas"/>
            </a:endParaRPr>
          </a:p>
        </p:txBody>
      </p:sp>
      <p:sp>
        <p:nvSpPr>
          <p:cNvPr id="1900" name="Shape 1900"/>
          <p:cNvSpPr txBox="1">
            <a:spLocks noGrp="1"/>
          </p:cNvSpPr>
          <p:nvPr>
            <p:ph type="title"/>
            <p:custDataLst>
              <p:tags r:id="rId3"/>
            </p:custDataLst>
          </p:nvPr>
        </p:nvSpPr>
        <p:spPr>
          <a:xfrm>
            <a:off x="865432" y="557552"/>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dirty="0" smtClean="0">
                <a:latin typeface="Consolas" panose="020B0609020204030204" pitchFamily="49" charset="0"/>
                <a:ea typeface="Consolas"/>
                <a:cs typeface="Consolas"/>
                <a:sym typeface="Consolas"/>
              </a:rPr>
              <a:t>new</a:t>
            </a:r>
            <a:r>
              <a:rPr lang="en" dirty="0" smtClean="0">
                <a:latin typeface="Source Sans Pro "/>
                <a:ea typeface="Consolas"/>
                <a:cs typeface="Consolas"/>
                <a:sym typeface="Consolas"/>
              </a:rPr>
              <a:t> </a:t>
            </a:r>
            <a:r>
              <a:rPr lang="en" dirty="0">
                <a:latin typeface="Source Sans Pro "/>
                <a:ea typeface="Consolas"/>
                <a:cs typeface="Consolas"/>
                <a:sym typeface="Consolas"/>
              </a:rPr>
              <a:t>and </a:t>
            </a:r>
            <a:r>
              <a:rPr lang="en" dirty="0">
                <a:latin typeface="Consolas" panose="020B0609020204030204" pitchFamily="49" charset="0"/>
                <a:ea typeface="Consolas"/>
                <a:cs typeface="Consolas"/>
                <a:sym typeface="Consolas"/>
              </a:rPr>
              <a:t>delete</a:t>
            </a:r>
            <a:r>
              <a:rPr lang="en" dirty="0">
                <a:latin typeface="Source Sans Pro "/>
                <a:ea typeface="Consolas"/>
                <a:cs typeface="Consolas"/>
                <a:sym typeface="Consolas"/>
              </a:rPr>
              <a:t> </a:t>
            </a:r>
            <a:r>
              <a:rPr lang="en" i="1" dirty="0" smtClean="0">
                <a:latin typeface="Source Sans Pro "/>
                <a:ea typeface="Consolas"/>
                <a:cs typeface="Consolas"/>
                <a:sym typeface="Consolas"/>
              </a:rPr>
              <a:t>with structs</a:t>
            </a:r>
            <a:endParaRPr lang="en" i="1" dirty="0">
              <a:latin typeface="Source Sans Pro "/>
              <a:ea typeface="Consolas"/>
              <a:cs typeface="Consolas"/>
              <a:sym typeface="Consolas"/>
            </a:endParaRPr>
          </a:p>
        </p:txBody>
      </p:sp>
      <p:sp>
        <p:nvSpPr>
          <p:cNvPr id="1901" name="Shape 1901"/>
          <p:cNvSpPr txBox="1">
            <a:spLocks noGrp="1"/>
          </p:cNvSpPr>
          <p:nvPr>
            <p:ph type="body" idx="1"/>
            <p:custDataLst>
              <p:tags r:id="rId4"/>
            </p:custDataLst>
          </p:nvPr>
        </p:nvSpPr>
        <p:spPr>
          <a:xfrm>
            <a:off x="865432" y="1060226"/>
            <a:ext cx="6100200" cy="3840525"/>
          </a:xfrm>
          <a:prstGeom prst="rect">
            <a:avLst/>
          </a:prstGeom>
        </p:spPr>
        <p:txBody>
          <a:bodyPr vert="horz" lIns="68569" tIns="68569" rIns="68569" bIns="68569" rtlCol="0" anchor="t" anchorCtr="0">
            <a:noAutofit/>
          </a:bodyPr>
          <a:lstStyle/>
          <a:p>
            <a:endParaRPr dirty="0"/>
          </a:p>
          <a:p>
            <a:r>
              <a:rPr lang="en" dirty="0"/>
              <a:t>Example:</a:t>
            </a:r>
          </a:p>
          <a:p>
            <a:pPr indent="0"/>
            <a:r>
              <a:rPr lang="en" dirty="0" smtClean="0">
                <a:solidFill>
                  <a:schemeClr val="dk1"/>
                </a:solidFill>
                <a:latin typeface="Consolas"/>
                <a:ea typeface="Consolas"/>
                <a:cs typeface="Consolas"/>
                <a:sym typeface="Consolas"/>
              </a:rPr>
              <a:t>Artist* beyonce </a:t>
            </a:r>
            <a:r>
              <a:rPr lang="en" dirty="0">
                <a:solidFill>
                  <a:schemeClr val="dk1"/>
                </a:solidFill>
                <a:latin typeface="Consolas"/>
                <a:ea typeface="Consolas"/>
                <a:cs typeface="Consolas"/>
                <a:sym typeface="Consolas"/>
              </a:rPr>
              <a:t>= </a:t>
            </a:r>
            <a:r>
              <a:rPr lang="en" b="1" dirty="0">
                <a:solidFill>
                  <a:srgbClr val="0070C0"/>
                </a:solidFill>
                <a:latin typeface="Consolas"/>
                <a:ea typeface="Consolas"/>
                <a:cs typeface="Consolas"/>
                <a:sym typeface="Consolas"/>
              </a:rPr>
              <a:t>new</a:t>
            </a:r>
            <a:r>
              <a:rPr lang="en" dirty="0">
                <a:solidFill>
                  <a:schemeClr val="dk1"/>
                </a:solidFill>
                <a:latin typeface="Consolas"/>
                <a:ea typeface="Consolas"/>
                <a:cs typeface="Consolas"/>
                <a:sym typeface="Consolas"/>
              </a:rPr>
              <a:t> </a:t>
            </a:r>
            <a:r>
              <a:rPr lang="en" dirty="0" smtClean="0">
                <a:solidFill>
                  <a:schemeClr val="dk1"/>
                </a:solidFill>
                <a:latin typeface="Consolas"/>
                <a:ea typeface="Consolas"/>
                <a:cs typeface="Consolas"/>
                <a:sym typeface="Consolas"/>
              </a:rPr>
              <a:t>Artist;</a:t>
            </a:r>
            <a:endParaRPr lang="en" dirty="0">
              <a:solidFill>
                <a:schemeClr val="dk1"/>
              </a:solidFill>
              <a:latin typeface="Consolas"/>
              <a:ea typeface="Consolas"/>
              <a:cs typeface="Consolas"/>
              <a:sym typeface="Consolas"/>
            </a:endParaRPr>
          </a:p>
          <a:p>
            <a:pPr indent="0"/>
            <a:r>
              <a:rPr lang="en-US" dirty="0">
                <a:solidFill>
                  <a:schemeClr val="dk1"/>
                </a:solidFill>
                <a:latin typeface="Consolas"/>
                <a:ea typeface="Consolas"/>
                <a:cs typeface="Consolas"/>
                <a:sym typeface="Consolas"/>
              </a:rPr>
              <a:t>b</a:t>
            </a:r>
            <a:r>
              <a:rPr lang="en" dirty="0" smtClean="0">
                <a:solidFill>
                  <a:schemeClr val="dk1"/>
                </a:solidFill>
                <a:latin typeface="Consolas"/>
                <a:ea typeface="Consolas"/>
                <a:cs typeface="Consolas"/>
                <a:sym typeface="Consolas"/>
              </a:rPr>
              <a:t>eyonce-&gt;name </a:t>
            </a:r>
            <a:r>
              <a:rPr lang="en" dirty="0">
                <a:solidFill>
                  <a:schemeClr val="dk1"/>
                </a:solidFill>
                <a:latin typeface="Consolas"/>
                <a:ea typeface="Consolas"/>
                <a:cs typeface="Consolas"/>
                <a:sym typeface="Consolas"/>
              </a:rPr>
              <a:t>= </a:t>
            </a:r>
            <a:r>
              <a:rPr lang="en" dirty="0" smtClean="0">
                <a:solidFill>
                  <a:schemeClr val="dk1"/>
                </a:solidFill>
                <a:latin typeface="Consolas"/>
                <a:ea typeface="Consolas"/>
                <a:cs typeface="Consolas"/>
                <a:sym typeface="Consolas"/>
              </a:rPr>
              <a:t>"Beyonce";</a:t>
            </a:r>
          </a:p>
          <a:p>
            <a:pPr indent="0"/>
            <a:r>
              <a:rPr lang="en" dirty="0" smtClean="0">
                <a:solidFill>
                  <a:schemeClr val="dk1"/>
                </a:solidFill>
                <a:latin typeface="Consolas"/>
                <a:ea typeface="Consolas"/>
                <a:cs typeface="Consolas"/>
                <a:sym typeface="Consolas"/>
              </a:rPr>
              <a:t>beyonce-</a:t>
            </a:r>
            <a:r>
              <a:rPr lang="en" dirty="0">
                <a:solidFill>
                  <a:schemeClr val="dk1"/>
                </a:solidFill>
                <a:latin typeface="Consolas"/>
                <a:ea typeface="Consolas"/>
                <a:cs typeface="Consolas"/>
                <a:sym typeface="Consolas"/>
              </a:rPr>
              <a:t>&gt;</a:t>
            </a:r>
            <a:r>
              <a:rPr lang="en" dirty="0" smtClean="0">
                <a:solidFill>
                  <a:schemeClr val="dk1"/>
                </a:solidFill>
                <a:latin typeface="Consolas"/>
                <a:ea typeface="Consolas"/>
                <a:cs typeface="Consolas"/>
                <a:sym typeface="Consolas"/>
              </a:rPr>
              <a:t>age = 38;</a:t>
            </a:r>
          </a:p>
          <a:p>
            <a:pPr indent="0"/>
            <a:r>
              <a:rPr lang="en" dirty="0" smtClean="0">
                <a:solidFill>
                  <a:schemeClr val="dk1"/>
                </a:solidFill>
                <a:latin typeface="Consolas"/>
                <a:ea typeface="Consolas"/>
                <a:cs typeface="Consolas"/>
                <a:sym typeface="Consolas"/>
              </a:rPr>
              <a:t>beyonce-</a:t>
            </a:r>
            <a:r>
              <a:rPr lang="en" dirty="0">
                <a:solidFill>
                  <a:schemeClr val="dk1"/>
                </a:solidFill>
                <a:latin typeface="Consolas"/>
                <a:ea typeface="Consolas"/>
                <a:cs typeface="Consolas"/>
                <a:sym typeface="Consolas"/>
              </a:rPr>
              <a:t>&gt;</a:t>
            </a:r>
            <a:r>
              <a:rPr lang="en" dirty="0" smtClean="0">
                <a:solidFill>
                  <a:schemeClr val="dk1"/>
                </a:solidFill>
                <a:latin typeface="Consolas"/>
                <a:ea typeface="Consolas"/>
                <a:cs typeface="Consolas"/>
                <a:sym typeface="Consolas"/>
              </a:rPr>
              <a:t>favorite_food = "Red Lobster";</a:t>
            </a:r>
          </a:p>
          <a:p>
            <a:pPr indent="0"/>
            <a:r>
              <a:rPr lang="en" dirty="0" smtClean="0">
                <a:solidFill>
                  <a:schemeClr val="dk1"/>
                </a:solidFill>
                <a:latin typeface="Consolas"/>
                <a:ea typeface="Consolas"/>
                <a:cs typeface="Consolas"/>
                <a:sym typeface="Consolas"/>
              </a:rPr>
              <a:t>beyonce-</a:t>
            </a:r>
            <a:r>
              <a:rPr lang="en" sz="1600" dirty="0" smtClean="0">
                <a:solidFill>
                  <a:schemeClr val="dk1"/>
                </a:solidFill>
                <a:latin typeface="Consolas"/>
                <a:ea typeface="Consolas"/>
                <a:cs typeface="Consolas"/>
                <a:sym typeface="Consolas"/>
              </a:rPr>
              <a:t>&gt;height = 169;</a:t>
            </a:r>
            <a:endParaRPr lang="en" dirty="0" smtClean="0">
              <a:solidFill>
                <a:schemeClr val="dk1"/>
              </a:solidFill>
              <a:latin typeface="Consolas"/>
              <a:ea typeface="Consolas"/>
              <a:cs typeface="Consolas"/>
              <a:sym typeface="Consolas"/>
            </a:endParaRPr>
          </a:p>
          <a:p>
            <a:pPr indent="0"/>
            <a:endParaRPr lang="en-US" dirty="0" smtClean="0">
              <a:solidFill>
                <a:schemeClr val="dk1"/>
              </a:solidFill>
              <a:latin typeface="Consolas"/>
              <a:ea typeface="Consolas"/>
              <a:cs typeface="Consolas"/>
              <a:sym typeface="Consolas"/>
            </a:endParaRPr>
          </a:p>
          <a:p>
            <a:pPr indent="0"/>
            <a:r>
              <a:rPr lang="en" dirty="0">
                <a:solidFill>
                  <a:schemeClr val="dk1"/>
                </a:solidFill>
                <a:latin typeface="Consolas"/>
                <a:ea typeface="Consolas"/>
                <a:cs typeface="Consolas"/>
                <a:sym typeface="Consolas"/>
              </a:rPr>
              <a:t>Album* </a:t>
            </a:r>
            <a:r>
              <a:rPr lang="en" dirty="0" smtClean="0">
                <a:solidFill>
                  <a:schemeClr val="dk1"/>
                </a:solidFill>
                <a:latin typeface="Consolas"/>
                <a:ea typeface="Consolas"/>
                <a:cs typeface="Consolas"/>
                <a:sym typeface="Consolas"/>
              </a:rPr>
              <a:t>lemonade </a:t>
            </a:r>
            <a:r>
              <a:rPr lang="en" dirty="0">
                <a:solidFill>
                  <a:schemeClr val="dk1"/>
                </a:solidFill>
                <a:latin typeface="Consolas"/>
                <a:ea typeface="Consolas"/>
                <a:cs typeface="Consolas"/>
                <a:sym typeface="Consolas"/>
              </a:rPr>
              <a:t>= </a:t>
            </a:r>
            <a:r>
              <a:rPr lang="en" b="1" dirty="0">
                <a:solidFill>
                  <a:srgbClr val="0070C0"/>
                </a:solidFill>
                <a:latin typeface="Consolas"/>
                <a:ea typeface="Consolas"/>
                <a:cs typeface="Consolas"/>
                <a:sym typeface="Consolas"/>
              </a:rPr>
              <a:t>new</a:t>
            </a:r>
            <a:r>
              <a:rPr lang="en" dirty="0">
                <a:solidFill>
                  <a:schemeClr val="dk1"/>
                </a:solidFill>
                <a:latin typeface="Consolas"/>
                <a:ea typeface="Consolas"/>
                <a:cs typeface="Consolas"/>
                <a:sym typeface="Consolas"/>
              </a:rPr>
              <a:t> Album;</a:t>
            </a:r>
          </a:p>
          <a:p>
            <a:pPr indent="0"/>
            <a:r>
              <a:rPr lang="en" dirty="0">
                <a:solidFill>
                  <a:schemeClr val="dk1"/>
                </a:solidFill>
                <a:latin typeface="Consolas"/>
                <a:ea typeface="Consolas"/>
                <a:cs typeface="Consolas"/>
                <a:sym typeface="Consolas"/>
              </a:rPr>
              <a:t>album-&gt;title = "Lemonade";</a:t>
            </a:r>
          </a:p>
          <a:p>
            <a:pPr indent="0"/>
            <a:r>
              <a:rPr lang="en" dirty="0">
                <a:solidFill>
                  <a:schemeClr val="dk1"/>
                </a:solidFill>
                <a:latin typeface="Consolas"/>
                <a:ea typeface="Consolas"/>
                <a:cs typeface="Consolas"/>
                <a:sym typeface="Consolas"/>
              </a:rPr>
              <a:t>album-&gt;year = 2016</a:t>
            </a:r>
            <a:r>
              <a:rPr lang="en" dirty="0" smtClean="0">
                <a:solidFill>
                  <a:schemeClr val="dk1"/>
                </a:solidFill>
                <a:latin typeface="Consolas"/>
                <a:ea typeface="Consolas"/>
                <a:cs typeface="Consolas"/>
                <a:sym typeface="Consolas"/>
              </a:rPr>
              <a:t>;</a:t>
            </a:r>
          </a:p>
          <a:p>
            <a:pPr indent="0"/>
            <a:r>
              <a:rPr lang="en" dirty="0" smtClean="0">
                <a:solidFill>
                  <a:schemeClr val="dk1"/>
                </a:solidFill>
                <a:latin typeface="Consolas"/>
                <a:ea typeface="Consolas"/>
                <a:cs typeface="Consolas"/>
                <a:sym typeface="Consolas"/>
              </a:rPr>
              <a:t>album-</a:t>
            </a:r>
            <a:r>
              <a:rPr lang="en" sz="1600" dirty="0" smtClean="0">
                <a:solidFill>
                  <a:schemeClr val="dk1"/>
                </a:solidFill>
                <a:latin typeface="Consolas"/>
                <a:ea typeface="Consolas"/>
                <a:cs typeface="Consolas"/>
                <a:sym typeface="Consolas"/>
              </a:rPr>
              <a:t>&gt;artist = beyonce;</a:t>
            </a:r>
          </a:p>
          <a:p>
            <a:pPr indent="0"/>
            <a:endParaRPr lang="en" sz="1600" dirty="0">
              <a:solidFill>
                <a:schemeClr val="dk1"/>
              </a:solidFill>
              <a:latin typeface="Consolas"/>
              <a:ea typeface="Consolas"/>
              <a:cs typeface="Consolas"/>
              <a:sym typeface="Consolas"/>
            </a:endParaRPr>
          </a:p>
          <a:p>
            <a:pPr indent="0"/>
            <a:r>
              <a:rPr lang="en" sz="1600" dirty="0" smtClean="0">
                <a:solidFill>
                  <a:schemeClr val="dk1"/>
                </a:solidFill>
                <a:latin typeface="Consolas"/>
                <a:ea typeface="Consolas"/>
                <a:cs typeface="Consolas"/>
                <a:sym typeface="Consolas"/>
              </a:rPr>
              <a:t>beyonce-&gt;favorite_food = "Twix";</a:t>
            </a:r>
          </a:p>
          <a:p>
            <a:pPr indent="0"/>
            <a:r>
              <a:rPr lang="en" b="1" dirty="0" smtClean="0">
                <a:solidFill>
                  <a:srgbClr val="0070C0"/>
                </a:solidFill>
                <a:latin typeface="Consolas"/>
                <a:ea typeface="Consolas"/>
                <a:cs typeface="Consolas"/>
                <a:sym typeface="Consolas"/>
              </a:rPr>
              <a:t>delete</a:t>
            </a:r>
            <a:r>
              <a:rPr lang="en" sz="1600" dirty="0" smtClean="0">
                <a:solidFill>
                  <a:schemeClr val="dk1"/>
                </a:solidFill>
                <a:latin typeface="Consolas"/>
                <a:ea typeface="Consolas"/>
                <a:cs typeface="Consolas"/>
                <a:sym typeface="Consolas"/>
              </a:rPr>
              <a:t> beyonce;</a:t>
            </a:r>
          </a:p>
          <a:p>
            <a:pPr indent="0"/>
            <a:r>
              <a:rPr lang="en" b="1" dirty="0">
                <a:solidFill>
                  <a:srgbClr val="0070C0"/>
                </a:solidFill>
                <a:latin typeface="Consolas"/>
                <a:ea typeface="Consolas"/>
                <a:cs typeface="Consolas"/>
                <a:sym typeface="Consolas"/>
              </a:rPr>
              <a:t>delete</a:t>
            </a:r>
            <a:r>
              <a:rPr lang="en" sz="1600" dirty="0" smtClean="0">
                <a:solidFill>
                  <a:schemeClr val="dk1"/>
                </a:solidFill>
                <a:latin typeface="Consolas"/>
                <a:ea typeface="Consolas"/>
                <a:cs typeface="Consolas"/>
                <a:sym typeface="Consolas"/>
              </a:rPr>
              <a:t> lemonade;</a:t>
            </a:r>
          </a:p>
          <a:p>
            <a:pPr indent="0"/>
            <a:endParaRPr lang="en" sz="1600" dirty="0">
              <a:solidFill>
                <a:schemeClr val="dk1"/>
              </a:solidFill>
              <a:latin typeface="Consolas"/>
              <a:ea typeface="Consolas"/>
              <a:cs typeface="Consolas"/>
              <a:sym typeface="Consolas"/>
            </a:endParaRPr>
          </a:p>
          <a:p>
            <a:pPr indent="0"/>
            <a:endParaRPr lang="en" dirty="0">
              <a:solidFill>
                <a:schemeClr val="dk1"/>
              </a:solidFill>
              <a:latin typeface="Consolas"/>
              <a:ea typeface="Consolas"/>
              <a:cs typeface="Consolas"/>
              <a:sym typeface="Consolas"/>
            </a:endParaRPr>
          </a:p>
          <a:p>
            <a:pPr indent="0"/>
            <a:endParaRPr lang="en-US" dirty="0">
              <a:solidFill>
                <a:schemeClr val="dk1"/>
              </a:solidFill>
              <a:latin typeface="Consolas"/>
              <a:ea typeface="Consolas"/>
              <a:cs typeface="Consolas"/>
              <a:sym typeface="Consolas"/>
            </a:endParaRPr>
          </a:p>
          <a:p>
            <a:pPr indent="0"/>
            <a:endParaRPr lang="en-US" dirty="0">
              <a:solidFill>
                <a:schemeClr val="dk1"/>
              </a:solidFill>
              <a:latin typeface="Consolas"/>
              <a:ea typeface="Consolas"/>
              <a:cs typeface="Consolas"/>
              <a:sym typeface="Consolas"/>
            </a:endParaRPr>
          </a:p>
          <a:p>
            <a:pPr indent="0"/>
            <a:endParaRPr lang="en-US" dirty="0">
              <a:solidFill>
                <a:schemeClr val="dk1"/>
              </a:solidFill>
              <a:latin typeface="Consolas"/>
              <a:ea typeface="Consolas"/>
              <a:cs typeface="Consolas"/>
              <a:sym typeface="Consolas"/>
            </a:endParaRPr>
          </a:p>
          <a:p>
            <a:pPr marL="0" indent="0"/>
            <a:endParaRPr lang="en-US" dirty="0" smtClean="0">
              <a:solidFill>
                <a:schemeClr val="dk1"/>
              </a:solidFill>
              <a:latin typeface="Consolas"/>
              <a:ea typeface="Consolas"/>
              <a:cs typeface="Consolas"/>
              <a:sym typeface="Consolas"/>
            </a:endParaRPr>
          </a:p>
        </p:txBody>
      </p:sp>
      <p:sp>
        <p:nvSpPr>
          <p:cNvPr id="1903" name="Shape 1903"/>
          <p:cNvSpPr txBox="1"/>
          <p:nvPr>
            <p:custDataLst>
              <p:tags r:id="rId5"/>
            </p:custDataLst>
          </p:nvPr>
        </p:nvSpPr>
        <p:spPr>
          <a:xfrm>
            <a:off x="5726940" y="1017656"/>
            <a:ext cx="1088775" cy="390375"/>
          </a:xfrm>
          <a:prstGeom prst="rect">
            <a:avLst/>
          </a:prstGeom>
          <a:noFill/>
          <a:ln>
            <a:noFill/>
          </a:ln>
        </p:spPr>
        <p:txBody>
          <a:bodyPr lIns="68569" tIns="68569" rIns="68569" bIns="68569" anchor="t" anchorCtr="0">
            <a:noAutofit/>
          </a:bodyPr>
          <a:lstStyle/>
          <a:p>
            <a:pPr algn="r">
              <a:spcBef>
                <a:spcPts val="0"/>
              </a:spcBef>
            </a:pPr>
            <a:r>
              <a:rPr lang="en" sz="1500" dirty="0" smtClean="0">
                <a:latin typeface="Consolas"/>
                <a:ea typeface="Consolas"/>
                <a:cs typeface="Consolas"/>
                <a:sym typeface="Consolas"/>
              </a:rPr>
              <a:t>beyonce</a:t>
            </a:r>
            <a:endParaRPr lang="en" sz="1500" dirty="0">
              <a:latin typeface="Consolas"/>
              <a:ea typeface="Consolas"/>
              <a:cs typeface="Consolas"/>
              <a:sym typeface="Consolas"/>
            </a:endParaRPr>
          </a:p>
        </p:txBody>
      </p:sp>
      <p:sp>
        <p:nvSpPr>
          <p:cNvPr id="1904" name="Shape 1904"/>
          <p:cNvSpPr/>
          <p:nvPr>
            <p:custDataLst>
              <p:tags r:id="rId6"/>
            </p:custDataLst>
          </p:nvPr>
        </p:nvSpPr>
        <p:spPr>
          <a:xfrm>
            <a:off x="6918092" y="1031031"/>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endParaRPr lang="en" sz="1350" dirty="0">
              <a:latin typeface="Consolas"/>
              <a:ea typeface="Consolas"/>
              <a:cs typeface="Consolas"/>
              <a:sym typeface="Consolas"/>
            </a:endParaRPr>
          </a:p>
        </p:txBody>
      </p:sp>
      <p:cxnSp>
        <p:nvCxnSpPr>
          <p:cNvPr id="1909" name="Shape 1909"/>
          <p:cNvCxnSpPr/>
          <p:nvPr>
            <p:custDataLst>
              <p:tags r:id="rId7"/>
            </p:custDataLst>
          </p:nvPr>
        </p:nvCxnSpPr>
        <p:spPr>
          <a:xfrm>
            <a:off x="5787455" y="2348593"/>
            <a:ext cx="3227294" cy="0"/>
          </a:xfrm>
          <a:prstGeom prst="straightConnector1">
            <a:avLst/>
          </a:prstGeom>
          <a:noFill/>
          <a:ln w="38100" cap="flat" cmpd="sng">
            <a:solidFill>
              <a:schemeClr val="bg2"/>
            </a:solidFill>
            <a:prstDash val="dot"/>
            <a:round/>
            <a:headEnd type="none" w="lg" len="lg"/>
            <a:tailEnd type="none" w="lg" len="lg"/>
          </a:ln>
        </p:spPr>
      </p:cxnSp>
      <p:sp>
        <p:nvSpPr>
          <p:cNvPr id="1910" name="Shape 1910"/>
          <p:cNvSpPr txBox="1"/>
          <p:nvPr>
            <p:custDataLst>
              <p:tags r:id="rId8"/>
            </p:custDataLst>
          </p:nvPr>
        </p:nvSpPr>
        <p:spPr>
          <a:xfrm>
            <a:off x="8081162" y="1858138"/>
            <a:ext cx="1088775" cy="390375"/>
          </a:xfrm>
          <a:prstGeom prst="rect">
            <a:avLst/>
          </a:prstGeom>
          <a:noFill/>
          <a:ln>
            <a:noFill/>
          </a:ln>
        </p:spPr>
        <p:txBody>
          <a:bodyPr lIns="68569" tIns="68569" rIns="68569" bIns="68569" anchor="t" anchorCtr="0">
            <a:noAutofit/>
          </a:bodyPr>
          <a:lstStyle/>
          <a:p>
            <a:pPr algn="r">
              <a:spcBef>
                <a:spcPts val="0"/>
              </a:spcBef>
            </a:pPr>
            <a:r>
              <a:rPr lang="en" dirty="0">
                <a:solidFill>
                  <a:schemeClr val="bg2"/>
                </a:solidFill>
              </a:rPr>
              <a:t>stack</a:t>
            </a:r>
          </a:p>
        </p:txBody>
      </p:sp>
      <p:sp>
        <p:nvSpPr>
          <p:cNvPr id="1911" name="Shape 1911"/>
          <p:cNvSpPr txBox="1"/>
          <p:nvPr>
            <p:custDataLst>
              <p:tags r:id="rId9"/>
            </p:custDataLst>
          </p:nvPr>
        </p:nvSpPr>
        <p:spPr>
          <a:xfrm>
            <a:off x="8081162" y="2332317"/>
            <a:ext cx="1088775" cy="390375"/>
          </a:xfrm>
          <a:prstGeom prst="rect">
            <a:avLst/>
          </a:prstGeom>
          <a:noFill/>
          <a:ln>
            <a:noFill/>
          </a:ln>
        </p:spPr>
        <p:txBody>
          <a:bodyPr lIns="68569" tIns="68569" rIns="68569" bIns="68569" anchor="t" anchorCtr="0">
            <a:noAutofit/>
          </a:bodyPr>
          <a:lstStyle/>
          <a:p>
            <a:pPr algn="r">
              <a:spcBef>
                <a:spcPts val="0"/>
              </a:spcBef>
            </a:pPr>
            <a:r>
              <a:rPr lang="en" dirty="0">
                <a:solidFill>
                  <a:schemeClr val="bg2"/>
                </a:solidFill>
              </a:rPr>
              <a:t>heap</a:t>
            </a:r>
          </a:p>
        </p:txBody>
      </p:sp>
      <p:sp>
        <p:nvSpPr>
          <p:cNvPr id="18" name="Shape 148"/>
          <p:cNvSpPr/>
          <p:nvPr>
            <p:custDataLst>
              <p:tags r:id="rId10"/>
            </p:custDataLst>
          </p:nvPr>
        </p:nvSpPr>
        <p:spPr>
          <a:xfrm>
            <a:off x="6051820" y="2498795"/>
            <a:ext cx="1132752" cy="90139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a:t>
            </a:r>
            <a:r>
              <a:rPr lang="en" sz="1350" dirty="0" smtClean="0">
                <a:latin typeface="Consolas"/>
                <a:ea typeface="Consolas"/>
                <a:cs typeface="Consolas"/>
                <a:sym typeface="Consolas"/>
              </a:rPr>
              <a:t>Lemonade"</a:t>
            </a:r>
          </a:p>
          <a:p>
            <a:pPr>
              <a:spcBef>
                <a:spcPts val="0"/>
              </a:spcBef>
            </a:pPr>
            <a:endParaRPr lang="en" sz="500" dirty="0">
              <a:latin typeface="Consolas"/>
              <a:ea typeface="Consolas"/>
              <a:cs typeface="Consolas"/>
              <a:sym typeface="Consolas"/>
            </a:endParaRPr>
          </a:p>
          <a:p>
            <a:pPr>
              <a:spcBef>
                <a:spcPts val="0"/>
              </a:spcBef>
            </a:pPr>
            <a:r>
              <a:rPr lang="en" sz="1350" dirty="0">
                <a:latin typeface="Consolas"/>
                <a:ea typeface="Consolas"/>
                <a:cs typeface="Consolas"/>
                <a:sym typeface="Consolas"/>
              </a:rPr>
              <a:t> </a:t>
            </a:r>
            <a:r>
              <a:rPr lang="en" sz="1350" dirty="0" smtClean="0">
                <a:latin typeface="Consolas"/>
                <a:ea typeface="Consolas"/>
                <a:cs typeface="Consolas"/>
                <a:sym typeface="Consolas"/>
              </a:rPr>
              <a:t> 2016</a:t>
            </a:r>
          </a:p>
          <a:p>
            <a:pPr>
              <a:spcBef>
                <a:spcPts val="0"/>
              </a:spcBef>
            </a:pPr>
            <a:endParaRPr lang="en" sz="1350" dirty="0" smtClean="0">
              <a:latin typeface="Consolas"/>
              <a:ea typeface="Consolas"/>
              <a:cs typeface="Consolas"/>
              <a:sym typeface="Consolas"/>
            </a:endParaRPr>
          </a:p>
          <a:p>
            <a:pPr>
              <a:spcBef>
                <a:spcPts val="0"/>
              </a:spcBef>
            </a:pPr>
            <a:endParaRPr lang="en" sz="1350" dirty="0">
              <a:latin typeface="Consolas"/>
              <a:ea typeface="Consolas"/>
              <a:cs typeface="Consolas"/>
              <a:sym typeface="Consolas"/>
            </a:endParaRPr>
          </a:p>
        </p:txBody>
      </p:sp>
      <p:sp>
        <p:nvSpPr>
          <p:cNvPr id="20" name="Shape 1903"/>
          <p:cNvSpPr txBox="1"/>
          <p:nvPr>
            <p:custDataLst>
              <p:tags r:id="rId11"/>
            </p:custDataLst>
          </p:nvPr>
        </p:nvSpPr>
        <p:spPr>
          <a:xfrm>
            <a:off x="5726939" y="1668059"/>
            <a:ext cx="1088775" cy="390375"/>
          </a:xfrm>
          <a:prstGeom prst="rect">
            <a:avLst/>
          </a:prstGeom>
          <a:noFill/>
          <a:ln>
            <a:noFill/>
          </a:ln>
        </p:spPr>
        <p:txBody>
          <a:bodyPr lIns="68569" tIns="68569" rIns="68569" bIns="68569" anchor="t" anchorCtr="0">
            <a:noAutofit/>
          </a:bodyPr>
          <a:lstStyle/>
          <a:p>
            <a:pPr algn="r">
              <a:spcBef>
                <a:spcPts val="0"/>
              </a:spcBef>
            </a:pPr>
            <a:r>
              <a:rPr lang="en" sz="1500" dirty="0" smtClean="0">
                <a:latin typeface="Consolas"/>
                <a:ea typeface="Consolas"/>
                <a:cs typeface="Consolas"/>
                <a:sym typeface="Consolas"/>
              </a:rPr>
              <a:t>lemonade</a:t>
            </a:r>
            <a:endParaRPr lang="en" sz="1500" dirty="0">
              <a:latin typeface="Consolas"/>
              <a:ea typeface="Consolas"/>
              <a:cs typeface="Consolas"/>
              <a:sym typeface="Consolas"/>
            </a:endParaRPr>
          </a:p>
        </p:txBody>
      </p:sp>
      <p:sp>
        <p:nvSpPr>
          <p:cNvPr id="21" name="Shape 1904"/>
          <p:cNvSpPr/>
          <p:nvPr>
            <p:custDataLst>
              <p:tags r:id="rId12"/>
            </p:custDataLst>
          </p:nvPr>
        </p:nvSpPr>
        <p:spPr>
          <a:xfrm>
            <a:off x="6918092" y="1685451"/>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endParaRPr lang="en" sz="1350" dirty="0">
              <a:latin typeface="Consolas"/>
              <a:ea typeface="Consolas"/>
              <a:cs typeface="Consolas"/>
              <a:sym typeface="Consolas"/>
            </a:endParaRPr>
          </a:p>
        </p:txBody>
      </p:sp>
      <p:cxnSp>
        <p:nvCxnSpPr>
          <p:cNvPr id="3" name="Straight Connector 2"/>
          <p:cNvCxnSpPr/>
          <p:nvPr/>
        </p:nvCxnSpPr>
        <p:spPr>
          <a:xfrm>
            <a:off x="6051820" y="2762438"/>
            <a:ext cx="1132752"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6072211" y="3053150"/>
            <a:ext cx="1132752" cy="0"/>
          </a:xfrm>
          <a:prstGeom prst="line">
            <a:avLst/>
          </a:prstGeom>
        </p:spPr>
        <p:style>
          <a:lnRef idx="2">
            <a:schemeClr val="dk1"/>
          </a:lnRef>
          <a:fillRef idx="0">
            <a:schemeClr val="dk1"/>
          </a:fillRef>
          <a:effectRef idx="1">
            <a:schemeClr val="dk1"/>
          </a:effectRef>
          <a:fontRef idx="minor">
            <a:schemeClr val="tx1"/>
          </a:fontRef>
        </p:style>
      </p:cxnSp>
      <p:sp>
        <p:nvSpPr>
          <p:cNvPr id="26" name="Shape 148"/>
          <p:cNvSpPr/>
          <p:nvPr>
            <p:custDataLst>
              <p:tags r:id="rId13"/>
            </p:custDataLst>
          </p:nvPr>
        </p:nvSpPr>
        <p:spPr>
          <a:xfrm>
            <a:off x="7555070" y="2911154"/>
            <a:ext cx="1436341" cy="1144743"/>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lIns="68569" tIns="68569" rIns="68569" bIns="68569" anchor="ctr" anchorCtr="0">
            <a:noAutofit/>
          </a:bodyPr>
          <a:lstStyle/>
          <a:p>
            <a:pPr>
              <a:lnSpc>
                <a:spcPct val="150000"/>
              </a:lnSpc>
              <a:spcBef>
                <a:spcPts val="0"/>
              </a:spcBef>
            </a:pPr>
            <a:r>
              <a:rPr lang="en" sz="1350" dirty="0" smtClean="0">
                <a:latin typeface="Consolas"/>
                <a:ea typeface="Consolas"/>
                <a:cs typeface="Consolas"/>
                <a:sym typeface="Consolas"/>
              </a:rPr>
              <a:t>"Beyonce"</a:t>
            </a:r>
            <a:endParaRPr lang="en" sz="1350" dirty="0">
              <a:latin typeface="Consolas"/>
              <a:ea typeface="Consolas"/>
              <a:cs typeface="Consolas"/>
              <a:sym typeface="Consolas"/>
            </a:endParaRPr>
          </a:p>
          <a:p>
            <a:pPr>
              <a:lnSpc>
                <a:spcPct val="150000"/>
              </a:lnSpc>
              <a:spcBef>
                <a:spcPts val="0"/>
              </a:spcBef>
            </a:pPr>
            <a:r>
              <a:rPr lang="en" sz="1350" dirty="0">
                <a:latin typeface="Consolas"/>
                <a:ea typeface="Consolas"/>
                <a:cs typeface="Consolas"/>
                <a:sym typeface="Consolas"/>
              </a:rPr>
              <a:t> </a:t>
            </a:r>
            <a:r>
              <a:rPr lang="en" sz="1350" dirty="0" smtClean="0">
                <a:latin typeface="Consolas"/>
                <a:ea typeface="Consolas"/>
                <a:cs typeface="Consolas"/>
                <a:sym typeface="Consolas"/>
              </a:rPr>
              <a:t>  38</a:t>
            </a:r>
          </a:p>
          <a:p>
            <a:pPr>
              <a:lnSpc>
                <a:spcPct val="150000"/>
              </a:lnSpc>
              <a:spcBef>
                <a:spcPts val="0"/>
              </a:spcBef>
            </a:pPr>
            <a:r>
              <a:rPr lang="en" sz="1350" dirty="0" smtClean="0">
                <a:latin typeface="Consolas"/>
                <a:ea typeface="Consolas"/>
                <a:cs typeface="Consolas"/>
                <a:sym typeface="Consolas"/>
              </a:rPr>
              <a:t>"Red Lobster"</a:t>
            </a:r>
          </a:p>
          <a:p>
            <a:pPr>
              <a:lnSpc>
                <a:spcPct val="150000"/>
              </a:lnSpc>
              <a:spcBef>
                <a:spcPts val="0"/>
              </a:spcBef>
            </a:pPr>
            <a:r>
              <a:rPr lang="en" sz="1350" dirty="0" smtClean="0">
                <a:latin typeface="Consolas"/>
                <a:ea typeface="Consolas"/>
                <a:cs typeface="Consolas"/>
                <a:sym typeface="Consolas"/>
              </a:rPr>
              <a:t>  169</a:t>
            </a:r>
          </a:p>
        </p:txBody>
      </p:sp>
      <p:cxnSp>
        <p:nvCxnSpPr>
          <p:cNvPr id="27" name="Straight Connector 26"/>
          <p:cNvCxnSpPr/>
          <p:nvPr/>
        </p:nvCxnSpPr>
        <p:spPr>
          <a:xfrm>
            <a:off x="7555071" y="3201692"/>
            <a:ext cx="1436340" cy="0"/>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Connector 27"/>
          <p:cNvCxnSpPr>
            <a:endCxn id="26" idx="3"/>
          </p:cNvCxnSpPr>
          <p:nvPr/>
        </p:nvCxnSpPr>
        <p:spPr>
          <a:xfrm>
            <a:off x="7555071" y="3480878"/>
            <a:ext cx="1436340" cy="2648"/>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p:cNvCxnSpPr/>
          <p:nvPr/>
        </p:nvCxnSpPr>
        <p:spPr>
          <a:xfrm>
            <a:off x="7555071" y="3771590"/>
            <a:ext cx="1436340" cy="0"/>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6529564" y="3050561"/>
            <a:ext cx="989263" cy="17583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5" name="Straight Arrow Connector 34"/>
          <p:cNvCxnSpPr/>
          <p:nvPr/>
        </p:nvCxnSpPr>
        <p:spPr>
          <a:xfrm>
            <a:off x="7401102" y="1192034"/>
            <a:ext cx="448138" cy="17083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H="1">
            <a:off x="6638587" y="1858138"/>
            <a:ext cx="741465" cy="60218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 name="Rectangle 4"/>
          <p:cNvSpPr/>
          <p:nvPr/>
        </p:nvSpPr>
        <p:spPr>
          <a:xfrm>
            <a:off x="7549499" y="3476770"/>
            <a:ext cx="1434579" cy="307777"/>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 sz="1400" dirty="0">
                <a:solidFill>
                  <a:schemeClr val="bg2"/>
                </a:solidFill>
                <a:latin typeface="Consolas"/>
                <a:ea typeface="Consolas"/>
                <a:cs typeface="Consolas"/>
                <a:sym typeface="Consolas"/>
              </a:rPr>
              <a:t>"Twix"</a:t>
            </a:r>
            <a:endParaRPr lang="en-US" sz="1400" dirty="0">
              <a:solidFill>
                <a:schemeClr val="bg2"/>
              </a:solidFill>
            </a:endParaRPr>
          </a:p>
        </p:txBody>
      </p:sp>
      <p:sp>
        <p:nvSpPr>
          <p:cNvPr id="6" name="Rectangle 5"/>
          <p:cNvSpPr/>
          <p:nvPr/>
        </p:nvSpPr>
        <p:spPr>
          <a:xfrm>
            <a:off x="7142345" y="2881258"/>
            <a:ext cx="492443" cy="261610"/>
          </a:xfrm>
          <a:prstGeom prst="rect">
            <a:avLst/>
          </a:prstGeom>
        </p:spPr>
        <p:txBody>
          <a:bodyPr wrap="none">
            <a:spAutoFit/>
          </a:bodyPr>
          <a:lstStyle/>
          <a:p>
            <a:r>
              <a:rPr lang="en" sz="1100" dirty="0">
                <a:solidFill>
                  <a:schemeClr val="dk1"/>
                </a:solidFill>
                <a:latin typeface="Consolas"/>
                <a:ea typeface="Consolas"/>
                <a:cs typeface="Consolas"/>
                <a:sym typeface="Consolas"/>
              </a:rPr>
              <a:t>name</a:t>
            </a:r>
            <a:endParaRPr lang="en-US" dirty="0"/>
          </a:p>
        </p:txBody>
      </p:sp>
      <p:sp>
        <p:nvSpPr>
          <p:cNvPr id="30" name="Rectangle 29"/>
          <p:cNvSpPr/>
          <p:nvPr/>
        </p:nvSpPr>
        <p:spPr>
          <a:xfrm>
            <a:off x="7193353" y="3122638"/>
            <a:ext cx="415498" cy="261610"/>
          </a:xfrm>
          <a:prstGeom prst="rect">
            <a:avLst/>
          </a:prstGeom>
        </p:spPr>
        <p:txBody>
          <a:bodyPr wrap="none">
            <a:spAutoFit/>
          </a:bodyPr>
          <a:lstStyle/>
          <a:p>
            <a:r>
              <a:rPr lang="en" sz="1100" dirty="0" smtClean="0">
                <a:solidFill>
                  <a:schemeClr val="dk1"/>
                </a:solidFill>
                <a:latin typeface="Consolas"/>
                <a:ea typeface="Consolas"/>
                <a:cs typeface="Consolas"/>
                <a:sym typeface="Consolas"/>
              </a:rPr>
              <a:t>age</a:t>
            </a:r>
            <a:endParaRPr lang="en-US" dirty="0"/>
          </a:p>
        </p:txBody>
      </p:sp>
      <p:sp>
        <p:nvSpPr>
          <p:cNvPr id="31" name="Rectangle 30"/>
          <p:cNvSpPr/>
          <p:nvPr/>
        </p:nvSpPr>
        <p:spPr>
          <a:xfrm>
            <a:off x="6431725" y="3494034"/>
            <a:ext cx="1184940" cy="261610"/>
          </a:xfrm>
          <a:prstGeom prst="rect">
            <a:avLst/>
          </a:prstGeom>
        </p:spPr>
        <p:txBody>
          <a:bodyPr wrap="none">
            <a:spAutoFit/>
          </a:bodyPr>
          <a:lstStyle/>
          <a:p>
            <a:r>
              <a:rPr lang="en-US" sz="1100" dirty="0">
                <a:solidFill>
                  <a:schemeClr val="dk1"/>
                </a:solidFill>
                <a:latin typeface="Consolas"/>
                <a:ea typeface="Consolas"/>
                <a:cs typeface="Consolas"/>
                <a:sym typeface="Consolas"/>
              </a:rPr>
              <a:t>f</a:t>
            </a:r>
            <a:r>
              <a:rPr lang="en" sz="1100" dirty="0" smtClean="0">
                <a:solidFill>
                  <a:schemeClr val="dk1"/>
                </a:solidFill>
                <a:latin typeface="Consolas"/>
                <a:ea typeface="Consolas"/>
                <a:cs typeface="Consolas"/>
                <a:sym typeface="Consolas"/>
              </a:rPr>
              <a:t>avorite_food</a:t>
            </a:r>
            <a:endParaRPr lang="en-US" dirty="0"/>
          </a:p>
        </p:txBody>
      </p:sp>
      <p:sp>
        <p:nvSpPr>
          <p:cNvPr id="32" name="Rectangle 31"/>
          <p:cNvSpPr/>
          <p:nvPr/>
        </p:nvSpPr>
        <p:spPr>
          <a:xfrm>
            <a:off x="6952610" y="3795933"/>
            <a:ext cx="646331" cy="261610"/>
          </a:xfrm>
          <a:prstGeom prst="rect">
            <a:avLst/>
          </a:prstGeom>
        </p:spPr>
        <p:txBody>
          <a:bodyPr wrap="none">
            <a:spAutoFit/>
          </a:bodyPr>
          <a:lstStyle/>
          <a:p>
            <a:r>
              <a:rPr lang="en-US" sz="1100" dirty="0">
                <a:solidFill>
                  <a:schemeClr val="dk1"/>
                </a:solidFill>
                <a:latin typeface="Consolas"/>
                <a:ea typeface="Consolas"/>
                <a:cs typeface="Consolas"/>
                <a:sym typeface="Consolas"/>
              </a:rPr>
              <a:t>h</a:t>
            </a:r>
            <a:r>
              <a:rPr lang="en" sz="1100" dirty="0" smtClean="0">
                <a:solidFill>
                  <a:schemeClr val="dk1"/>
                </a:solidFill>
                <a:latin typeface="Consolas"/>
                <a:ea typeface="Consolas"/>
                <a:cs typeface="Consolas"/>
                <a:sym typeface="Consolas"/>
              </a:rPr>
              <a:t>eight</a:t>
            </a:r>
            <a:endParaRPr lang="en-US" dirty="0"/>
          </a:p>
        </p:txBody>
      </p:sp>
      <p:sp>
        <p:nvSpPr>
          <p:cNvPr id="33" name="Rectangle 32"/>
          <p:cNvSpPr/>
          <p:nvPr/>
        </p:nvSpPr>
        <p:spPr>
          <a:xfrm>
            <a:off x="5518723" y="2496088"/>
            <a:ext cx="569387" cy="261610"/>
          </a:xfrm>
          <a:prstGeom prst="rect">
            <a:avLst/>
          </a:prstGeom>
        </p:spPr>
        <p:txBody>
          <a:bodyPr wrap="none">
            <a:spAutoFit/>
          </a:bodyPr>
          <a:lstStyle/>
          <a:p>
            <a:r>
              <a:rPr lang="en" sz="1100" dirty="0" smtClean="0">
                <a:solidFill>
                  <a:schemeClr val="dk1"/>
                </a:solidFill>
                <a:latin typeface="Consolas"/>
                <a:ea typeface="Consolas"/>
                <a:cs typeface="Consolas"/>
                <a:sym typeface="Consolas"/>
              </a:rPr>
              <a:t>title</a:t>
            </a:r>
            <a:endParaRPr lang="en-US" dirty="0"/>
          </a:p>
        </p:txBody>
      </p:sp>
      <p:sp>
        <p:nvSpPr>
          <p:cNvPr id="34" name="Rectangle 33"/>
          <p:cNvSpPr/>
          <p:nvPr/>
        </p:nvSpPr>
        <p:spPr>
          <a:xfrm>
            <a:off x="5577504" y="2786248"/>
            <a:ext cx="492443" cy="261610"/>
          </a:xfrm>
          <a:prstGeom prst="rect">
            <a:avLst/>
          </a:prstGeom>
        </p:spPr>
        <p:txBody>
          <a:bodyPr wrap="none">
            <a:spAutoFit/>
          </a:bodyPr>
          <a:lstStyle/>
          <a:p>
            <a:r>
              <a:rPr lang="en" sz="1100" dirty="0" smtClean="0">
                <a:solidFill>
                  <a:schemeClr val="dk1"/>
                </a:solidFill>
                <a:latin typeface="Consolas"/>
                <a:ea typeface="Consolas"/>
                <a:cs typeface="Consolas"/>
                <a:sym typeface="Consolas"/>
              </a:rPr>
              <a:t>year</a:t>
            </a:r>
            <a:endParaRPr lang="en-US" dirty="0"/>
          </a:p>
        </p:txBody>
      </p:sp>
      <p:sp>
        <p:nvSpPr>
          <p:cNvPr id="36" name="Rectangle 35"/>
          <p:cNvSpPr/>
          <p:nvPr/>
        </p:nvSpPr>
        <p:spPr>
          <a:xfrm>
            <a:off x="5449472" y="3122638"/>
            <a:ext cx="646331" cy="261610"/>
          </a:xfrm>
          <a:prstGeom prst="rect">
            <a:avLst/>
          </a:prstGeom>
        </p:spPr>
        <p:txBody>
          <a:bodyPr wrap="none">
            <a:spAutoFit/>
          </a:bodyPr>
          <a:lstStyle/>
          <a:p>
            <a:r>
              <a:rPr lang="en" sz="1100" dirty="0" smtClean="0">
                <a:solidFill>
                  <a:schemeClr val="dk1"/>
                </a:solidFill>
                <a:latin typeface="Consolas"/>
                <a:ea typeface="Consolas"/>
                <a:cs typeface="Consolas"/>
                <a:sym typeface="Consolas"/>
              </a:rPr>
              <a:t>artist</a:t>
            </a:r>
            <a:endParaRPr lang="en-US" dirty="0"/>
          </a:p>
        </p:txBody>
      </p:sp>
    </p:spTree>
    <p:extLst>
      <p:ext uri="{BB962C8B-B14F-4D97-AF65-F5344CB8AC3E}">
        <p14:creationId xmlns:p14="http://schemas.microsoft.com/office/powerpoint/2010/main" val="5557186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01">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01">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01">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01">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01">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901">
                                            <p:txEl>
                                              <p:pRg st="9" end="9"/>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901">
                                            <p:txEl>
                                              <p:pRg st="10" end="1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01">
                                            <p:txEl>
                                              <p:pRg st="11" end="11"/>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01">
                                            <p:txEl>
                                              <p:pRg st="14" end="14"/>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01">
                                            <p:txEl>
                                              <p:pRg st="15" end="15"/>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901">
                                            <p:txEl>
                                              <p:pRg st="13" end="13"/>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8" grpId="0" animBg="1"/>
      <p:bldP spid="20" grpId="0"/>
      <p:bldP spid="21" grpId="0" animBg="1"/>
      <p:bldP spid="26" grpId="0" animBg="1"/>
      <p:bldP spid="5" grpId="0" animBg="1"/>
      <p:bldP spid="6" grpId="0"/>
      <p:bldP spid="30" grpId="0"/>
      <p:bldP spid="31" grpId="0"/>
      <p:bldP spid="32" grpId="0"/>
      <p:bldP spid="33" grpId="0"/>
      <p:bldP spid="34" grpId="0"/>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9699</TotalTime>
  <Words>2870</Words>
  <Application>Microsoft Office PowerPoint</Application>
  <PresentationFormat>On-screen Show (16:9)</PresentationFormat>
  <Paragraphs>767</Paragraphs>
  <Slides>40</Slides>
  <Notes>17</Notes>
  <HiddenSlides>12</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40</vt:i4>
      </vt:variant>
    </vt:vector>
  </HeadingPairs>
  <TitlesOfParts>
    <vt:vector size="52" baseType="lpstr">
      <vt:lpstr>MS PGothic</vt:lpstr>
      <vt:lpstr>MS PGothic</vt:lpstr>
      <vt:lpstr>Arial</vt:lpstr>
      <vt:lpstr>Calibri</vt:lpstr>
      <vt:lpstr>Consolas</vt:lpstr>
      <vt:lpstr>Courier</vt:lpstr>
      <vt:lpstr>Source Sans Pro</vt:lpstr>
      <vt:lpstr>Source Sans Pro </vt:lpstr>
      <vt:lpstr>Source Sans Pro Semibold</vt:lpstr>
      <vt:lpstr>Wingdings</vt:lpstr>
      <vt:lpstr>SU_Preso_16x9_v5</vt:lpstr>
      <vt:lpstr>SU_Template_TopBar</vt:lpstr>
      <vt:lpstr>Programming Abstractions</vt:lpstr>
      <vt:lpstr>Today’s Topics </vt:lpstr>
      <vt:lpstr>Recap from Last Time</vt:lpstr>
      <vt:lpstr>Two kinds of arrays in C/C++</vt:lpstr>
      <vt:lpstr>Stack array memory diagram</vt:lpstr>
      <vt:lpstr>Stack array memory diagram</vt:lpstr>
      <vt:lpstr>Heap array memory diagram</vt:lpstr>
      <vt:lpstr>Heap array memory diagram</vt:lpstr>
      <vt:lpstr>Heap array memory diagram</vt:lpstr>
      <vt:lpstr>Heap array memory diagram</vt:lpstr>
      <vt:lpstr>Uninitialized Memory</vt:lpstr>
      <vt:lpstr>How to fix the uninitialized memory danger</vt:lpstr>
      <vt:lpstr>Pointers</vt:lpstr>
      <vt:lpstr>Memory addresses</vt:lpstr>
      <vt:lpstr>Memory addresses</vt:lpstr>
      <vt:lpstr>Memory addresses</vt:lpstr>
      <vt:lpstr>Memory addresses</vt:lpstr>
      <vt:lpstr>Memory addresses</vt:lpstr>
      <vt:lpstr>Memory addresses</vt:lpstr>
      <vt:lpstr>Uninitialized Pointers and nullptr</vt:lpstr>
      <vt:lpstr>What is in an uninitialized pointer variable?</vt:lpstr>
      <vt:lpstr>Uninitialized pointers</vt:lpstr>
      <vt:lpstr>Initializing pointer variables: nullptr</vt:lpstr>
      <vt:lpstr>More on Dynamically-Allocated Memory</vt:lpstr>
      <vt:lpstr>Dynamically-allocated objects</vt:lpstr>
      <vt:lpstr>Dynamically-allocated objects</vt:lpstr>
      <vt:lpstr>Dynamically-allocated objects</vt:lpstr>
      <vt:lpstr>Dynamically-allocated objects</vt:lpstr>
      <vt:lpstr>Introducing the C/C++ struct</vt:lpstr>
      <vt:lpstr>Like a lightweight class: C/C++ struct</vt:lpstr>
      <vt:lpstr>Anything wrong with this struct design?  </vt:lpstr>
      <vt:lpstr>  </vt:lpstr>
      <vt:lpstr>It's redundantly stored, too  </vt:lpstr>
      <vt:lpstr>How do we fix this?  </vt:lpstr>
      <vt:lpstr>Put a struct (Artist) in our struct (Album)</vt:lpstr>
      <vt:lpstr>Still stored redundantly  </vt:lpstr>
      <vt:lpstr>QUIZ TIME: what happens when we change a value?  </vt:lpstr>
      <vt:lpstr>Conceptually, what would we really like to happen?</vt:lpstr>
      <vt:lpstr>Structs with pointers  </vt:lpstr>
      <vt:lpstr>new and delete with structs</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182</cp:revision>
  <dcterms:created xsi:type="dcterms:W3CDTF">2014-04-02T04:36:08Z</dcterms:created>
  <dcterms:modified xsi:type="dcterms:W3CDTF">2024-10-25T07:25:47Z</dcterms:modified>
</cp:coreProperties>
</file>