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28"/>
  </p:notesMasterIdLst>
  <p:handoutMasterIdLst>
    <p:handoutMasterId r:id="rId29"/>
  </p:handoutMasterIdLst>
  <p:sldIdLst>
    <p:sldId id="304" r:id="rId3"/>
    <p:sldId id="330" r:id="rId4"/>
    <p:sldId id="491" r:id="rId5"/>
    <p:sldId id="539" r:id="rId6"/>
    <p:sldId id="553" r:id="rId7"/>
    <p:sldId id="549" r:id="rId8"/>
    <p:sldId id="552" r:id="rId9"/>
    <p:sldId id="551" r:id="rId10"/>
    <p:sldId id="550" r:id="rId11"/>
    <p:sldId id="555" r:id="rId12"/>
    <p:sldId id="557" r:id="rId13"/>
    <p:sldId id="558" r:id="rId14"/>
    <p:sldId id="561" r:id="rId15"/>
    <p:sldId id="559" r:id="rId16"/>
    <p:sldId id="562" r:id="rId17"/>
    <p:sldId id="572" r:id="rId18"/>
    <p:sldId id="573" r:id="rId19"/>
    <p:sldId id="570" r:id="rId20"/>
    <p:sldId id="564" r:id="rId21"/>
    <p:sldId id="565" r:id="rId22"/>
    <p:sldId id="567" r:id="rId23"/>
    <p:sldId id="574" r:id="rId24"/>
    <p:sldId id="575" r:id="rId25"/>
    <p:sldId id="576" r:id="rId26"/>
    <p:sldId id="577" r:id="rId27"/>
  </p:sldIdLst>
  <p:sldSz cx="9144000" cy="5143500" type="screen16x9"/>
  <p:notesSz cx="6858000" cy="9144000"/>
  <p:custDataLst>
    <p:tags r:id="rId30"/>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515"/>
    <a:srgbClr val="FFFFFF"/>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0" autoAdjust="0"/>
    <p:restoredTop sz="95910" autoAdjust="0"/>
  </p:normalViewPr>
  <p:slideViewPr>
    <p:cSldViewPr snapToGrid="0" snapToObjects="1">
      <p:cViewPr>
        <p:scale>
          <a:sx n="124" d="100"/>
          <a:sy n="124" d="100"/>
        </p:scale>
        <p:origin x="60" y="2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10/27/2024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10/27/2024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10/27/2024</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144112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hyperlink" Target="https://edstem.org/" TargetMode="Externa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a:t>
            </a:r>
            <a:r>
              <a:rPr lang="en-US" dirty="0" smtClean="0">
                <a:solidFill>
                  <a:srgbClr val="595959"/>
                </a:solidFill>
              </a:rPr>
              <a:t>Bailey</a:t>
            </a:r>
            <a:endParaRPr lang="en-US" dirty="0" smtClean="0">
              <a:solidFill>
                <a:srgbClr val="595959"/>
              </a:solidFill>
            </a:endParaRPr>
          </a:p>
          <a:p>
            <a:pPr marL="0" indent="0"/>
            <a:r>
              <a:rPr lang="en-US" dirty="0" smtClean="0">
                <a:solidFill>
                  <a:srgbClr val="595959"/>
                </a:solidFill>
              </a:rPr>
              <a:t>Chris Gregg</a:t>
            </a:r>
            <a:endParaRPr lang="en-US" dirty="0" smtClean="0">
              <a:solidFill>
                <a:srgbClr val="595959"/>
              </a:solidFill>
            </a:endParaRP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Topics:</a:t>
            </a:r>
            <a:endParaRPr lang="en-US" dirty="0"/>
          </a:p>
        </p:txBody>
      </p:sp>
      <p:sp>
        <p:nvSpPr>
          <p:cNvPr id="9" name="Content Placeholder 8"/>
          <p:cNvSpPr>
            <a:spLocks noGrp="1"/>
          </p:cNvSpPr>
          <p:nvPr>
            <p:ph sz="quarter" idx="10"/>
            <p:custDataLst>
              <p:tags r:id="rId2"/>
            </p:custDataLst>
          </p:nvPr>
        </p:nvSpPr>
        <p:spPr>
          <a:xfrm>
            <a:off x="955677" y="908685"/>
            <a:ext cx="7700963" cy="3947624"/>
          </a:xfrm>
        </p:spPr>
        <p:txBody>
          <a:bodyPr>
            <a:normAutofit/>
          </a:bodyPr>
          <a:lstStyle/>
          <a:p>
            <a:pPr lvl="1"/>
            <a:r>
              <a:rPr lang="en-US" sz="1600" b="1" dirty="0" smtClean="0">
                <a:solidFill>
                  <a:schemeClr val="tx1"/>
                </a:solidFill>
              </a:rPr>
              <a:t>Midterm Review</a:t>
            </a:r>
          </a:p>
          <a:p>
            <a:pPr lvl="2"/>
            <a:r>
              <a:rPr lang="en-US" sz="1600" dirty="0" smtClean="0">
                <a:solidFill>
                  <a:schemeClr val="tx1"/>
                </a:solidFill>
              </a:rPr>
              <a:t>Overview of what to expect</a:t>
            </a:r>
          </a:p>
          <a:p>
            <a:pPr lvl="2"/>
            <a:r>
              <a:rPr lang="en-US" sz="1600" dirty="0" smtClean="0">
                <a:solidFill>
                  <a:schemeClr val="tx1"/>
                </a:solidFill>
              </a:rPr>
              <a:t>Going over solutions to </a:t>
            </a:r>
            <a:r>
              <a:rPr lang="en-US" sz="1600" dirty="0" smtClean="0">
                <a:solidFill>
                  <a:schemeClr val="tx1"/>
                </a:solidFill>
              </a:rPr>
              <a:t>a couple new practice problems</a:t>
            </a:r>
            <a:endParaRPr lang="en-US" sz="1600" dirty="0" smtClean="0">
              <a:solidFill>
                <a:schemeClr val="tx1"/>
              </a:solidFill>
            </a:endParaRPr>
          </a:p>
          <a:p>
            <a:pPr lvl="2"/>
            <a:r>
              <a:rPr lang="en-US" sz="1600" dirty="0" smtClean="0">
                <a:solidFill>
                  <a:schemeClr val="tx1"/>
                </a:solidFill>
              </a:rPr>
              <a:t>Q&amp;A</a:t>
            </a:r>
          </a:p>
          <a:p>
            <a:pPr lvl="2"/>
            <a:endParaRPr lang="en-US" sz="1600" dirty="0">
              <a:solidFill>
                <a:schemeClr val="tx1"/>
              </a:solidFill>
            </a:endParaRPr>
          </a:p>
          <a:p>
            <a:pPr lvl="1"/>
            <a:r>
              <a:rPr lang="en-US" sz="1600" i="1" dirty="0" smtClean="0">
                <a:solidFill>
                  <a:schemeClr val="tx1"/>
                </a:solidFill>
              </a:rPr>
              <a:t>Additional resources: </a:t>
            </a:r>
          </a:p>
          <a:p>
            <a:pPr lvl="2"/>
            <a:r>
              <a:rPr lang="en-US" sz="1600" dirty="0" smtClean="0">
                <a:solidFill>
                  <a:schemeClr val="tx1"/>
                </a:solidFill>
              </a:rPr>
              <a:t>For </a:t>
            </a:r>
            <a:r>
              <a:rPr lang="en-US" sz="1600" dirty="0" smtClean="0">
                <a:solidFill>
                  <a:schemeClr val="tx1"/>
                </a:solidFill>
              </a:rPr>
              <a:t>even </a:t>
            </a:r>
            <a:r>
              <a:rPr lang="en-US" sz="1600" dirty="0" smtClean="0">
                <a:solidFill>
                  <a:schemeClr val="tx1"/>
                </a:solidFill>
              </a:rPr>
              <a:t>more review, </a:t>
            </a:r>
            <a:r>
              <a:rPr lang="en-US" sz="1600" dirty="0" smtClean="0">
                <a:solidFill>
                  <a:schemeClr val="tx1"/>
                </a:solidFill>
              </a:rPr>
              <a:t>see </a:t>
            </a:r>
            <a:r>
              <a:rPr lang="en-US" sz="1600" dirty="0" smtClean="0">
                <a:solidFill>
                  <a:schemeClr val="tx1"/>
                </a:solidFill>
              </a:rPr>
              <a:t>review </a:t>
            </a:r>
            <a:r>
              <a:rPr lang="en-US" sz="1600" dirty="0" smtClean="0">
                <a:solidFill>
                  <a:schemeClr val="tx1"/>
                </a:solidFill>
              </a:rPr>
              <a:t>session </a:t>
            </a:r>
            <a:r>
              <a:rPr lang="en-US" sz="1600" dirty="0" smtClean="0">
                <a:solidFill>
                  <a:schemeClr val="tx1"/>
                </a:solidFill>
              </a:rPr>
              <a:t>led by Jonathan last Thursday! Video </a:t>
            </a:r>
            <a:r>
              <a:rPr lang="en-US" sz="1600" dirty="0" smtClean="0">
                <a:solidFill>
                  <a:schemeClr val="tx1"/>
                </a:solidFill>
              </a:rPr>
              <a:t>and slides available, see pinned Ed post</a:t>
            </a:r>
            <a:r>
              <a:rPr lang="en-US" sz="1600" dirty="0" smtClean="0">
                <a:solidFill>
                  <a:schemeClr val="tx1"/>
                </a:solidFill>
              </a:rPr>
              <a:t>.</a:t>
            </a:r>
          </a:p>
          <a:p>
            <a:pPr lvl="2"/>
            <a:endParaRPr lang="en-US" sz="1600" dirty="0">
              <a:solidFill>
                <a:schemeClr val="tx1"/>
              </a:solidFill>
            </a:endParaRPr>
          </a:p>
          <a:p>
            <a:pPr lvl="1"/>
            <a:endParaRPr lang="en-US" sz="1600" dirty="0" smtClean="0">
              <a:solidFill>
                <a:schemeClr val="tx1"/>
              </a:solidFill>
            </a:endParaRPr>
          </a:p>
          <a:p>
            <a:pPr lvl="1"/>
            <a:endParaRPr lang="en-US" sz="1600" dirty="0" smtClean="0">
              <a:solidFill>
                <a:schemeClr val="tx1"/>
              </a:solidFill>
            </a:endParaRPr>
          </a:p>
          <a:p>
            <a:pPr lvl="1"/>
            <a:r>
              <a:rPr lang="en-US" sz="1400" b="1" dirty="0"/>
              <a:t>For important announcements, be sure to see the weekly announcements post on the Ed Q&amp;A board! </a:t>
            </a:r>
            <a:r>
              <a:rPr lang="en-US" sz="1400" b="1" dirty="0">
                <a:hlinkClick r:id="rId5"/>
              </a:rPr>
              <a:t>https://edstem.org</a:t>
            </a:r>
            <a:endParaRPr lang="en-US" sz="1400" b="1" dirty="0"/>
          </a:p>
          <a:p>
            <a:pPr lvl="1"/>
            <a:r>
              <a:rPr lang="en-US" sz="1400" b="1" dirty="0"/>
              <a:t>Also on Ed: live lecture Q&amp;A with Chris &amp; </a:t>
            </a:r>
            <a:r>
              <a:rPr lang="en-US" sz="1400" b="1" dirty="0" smtClean="0"/>
              <a:t>Jonathan</a:t>
            </a:r>
            <a:endParaRPr lang="en-US" sz="1400" b="1" dirty="0"/>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2</a:t>
            </a:fld>
            <a:endParaRPr lang="en-US" dirty="0"/>
          </a:p>
        </p:txBody>
      </p:sp>
      <p:pic>
        <p:nvPicPr>
          <p:cNvPr id="5" name="Picture 4" descr="Link: https://pollev.com/cs106b" title="QR Code"/>
          <p:cNvPicPr>
            <a:picLocks noChangeAspect="1"/>
          </p:cNvPicPr>
          <p:nvPr/>
        </p:nvPicPr>
        <p:blipFill>
          <a:blip r:embed="rId6"/>
          <a:stretch>
            <a:fillRect/>
          </a:stretch>
        </p:blipFill>
        <p:spPr>
          <a:xfrm>
            <a:off x="7078288" y="471688"/>
            <a:ext cx="1788281" cy="1731669"/>
          </a:xfrm>
          <a:prstGeom prst="rect">
            <a:avLst/>
          </a:prstGeom>
        </p:spPr>
      </p:pic>
      <p:sp>
        <p:nvSpPr>
          <p:cNvPr id="6" name="Rectangle 5"/>
          <p:cNvSpPr/>
          <p:nvPr/>
        </p:nvSpPr>
        <p:spPr>
          <a:xfrm>
            <a:off x="6949231" y="55028"/>
            <a:ext cx="2046394" cy="369332"/>
          </a:xfrm>
          <a:prstGeom prst="rect">
            <a:avLst/>
          </a:prstGeom>
        </p:spPr>
        <p:txBody>
          <a:bodyPr wrap="none">
            <a:spAutoFit/>
          </a:bodyPr>
          <a:lstStyle/>
          <a:p>
            <a:r>
              <a:rPr lang="en-US" spc="15" dirty="0">
                <a:cs typeface="ＭＳ Ｐゴシック" charset="0"/>
              </a:rPr>
              <a:t>pollev.com/cs106b</a:t>
            </a:r>
            <a:endParaRPr lang="en-US" dirty="0"/>
          </a:p>
        </p:txBody>
      </p:sp>
    </p:spTree>
    <p:extLst>
      <p:ext uri="{BB962C8B-B14F-4D97-AF65-F5344CB8AC3E}">
        <p14:creationId xmlns:p14="http://schemas.microsoft.com/office/powerpoint/2010/main" val="3849175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custDataLst>
              <p:tags r:id="rId1"/>
            </p:custDataLst>
          </p:nvPr>
        </p:nvSpPr>
        <p:spPr>
          <a:xfrm>
            <a:off x="1603375" y="1538288"/>
            <a:ext cx="2954338" cy="927100"/>
          </a:xfrm>
        </p:spPr>
        <p:txBody>
          <a:bodyPr/>
          <a:lstStyle/>
          <a:p>
            <a:r>
              <a:rPr lang="en-US" dirty="0" smtClean="0"/>
              <a:t>Midterm Exam</a:t>
            </a:r>
          </a:p>
        </p:txBody>
      </p:sp>
      <p:sp>
        <p:nvSpPr>
          <p:cNvPr id="3" name="Text Placeholder 2"/>
          <p:cNvSpPr>
            <a:spLocks noGrp="1"/>
          </p:cNvSpPr>
          <p:nvPr>
            <p:ph type="body" sz="half" idx="2"/>
            <p:custDataLst>
              <p:tags r:id="rId2"/>
            </p:custDataLst>
          </p:nvPr>
        </p:nvSpPr>
        <p:spPr>
          <a:xfrm>
            <a:off x="1603375" y="2571750"/>
            <a:ext cx="2913063" cy="933450"/>
          </a:xfrm>
        </p:spPr>
        <p:txBody>
          <a:bodyPr/>
          <a:lstStyle/>
          <a:p>
            <a:pPr fontAlgn="auto">
              <a:spcAft>
                <a:spcPts val="0"/>
              </a:spcAft>
              <a:buFont typeface="Wingdings" charset="0"/>
              <a:buNone/>
              <a:defRPr/>
            </a:pPr>
            <a:r>
              <a:rPr lang="en-US" cap="none" dirty="0" smtClean="0">
                <a:ea typeface="+mn-ea"/>
                <a:cs typeface="+mn-cs"/>
              </a:rPr>
              <a:t>What to expect</a:t>
            </a:r>
            <a:endParaRPr lang="en-US" cap="none" dirty="0">
              <a:ea typeface="+mn-ea"/>
              <a:cs typeface="+mn-cs"/>
            </a:endParaRPr>
          </a:p>
        </p:txBody>
      </p:sp>
      <p:sp>
        <p:nvSpPr>
          <p:cNvPr id="4" name="Picture Placeholder 3"/>
          <p:cNvSpPr>
            <a:spLocks noGrp="1"/>
          </p:cNvSpPr>
          <p:nvPr>
            <p:ph type="pic" sz="quarter" idx="13"/>
            <p:custDataLst>
              <p:tags r:id="rId3"/>
            </p:custDataLst>
          </p:nvPr>
        </p:nvSpPr>
        <p:spPr bwMode="auto">
          <a:xfrm>
            <a:off x="4665663" y="1535113"/>
            <a:ext cx="1951037" cy="1951037"/>
          </a:xfrm>
          <a:blipFill dpi="0">
            <a:srcRect/>
          </a:blipFill>
          <a:ln>
            <a:solidFill>
              <a:schemeClr val="bg1"/>
            </a:solidFill>
            <a:miter lim="800000"/>
            <a:headEnd/>
            <a:tailEnd/>
          </a:ln>
          <a:effectLst>
            <a:outerShdw blurRad="50800" dist="25401" dir="2700000" algn="tl" rotWithShape="0">
              <a:srgbClr val="000000">
                <a:alpha val="35999"/>
              </a:srgbClr>
            </a:outerShdw>
          </a:effectLst>
        </p:spPr>
      </p:sp>
    </p:spTree>
    <p:extLst>
      <p:ext uri="{BB962C8B-B14F-4D97-AF65-F5344CB8AC3E}">
        <p14:creationId xmlns:p14="http://schemas.microsoft.com/office/powerpoint/2010/main" val="17664644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a:xfrm>
            <a:off x="948776" y="124960"/>
            <a:ext cx="7707862" cy="488024"/>
          </a:xfrm>
        </p:spPr>
        <p:txBody>
          <a:bodyPr/>
          <a:lstStyle/>
          <a:p>
            <a:r>
              <a:rPr lang="en-US" altLang="en-US" dirty="0" smtClean="0"/>
              <a:t>The Midterm Exam</a:t>
            </a:r>
            <a:endParaRPr lang="en-US" altLang="en-US" dirty="0"/>
          </a:p>
        </p:txBody>
      </p:sp>
      <p:sp>
        <p:nvSpPr>
          <p:cNvPr id="507907" name="Rectangle 3"/>
          <p:cNvSpPr>
            <a:spLocks noGrp="1" noChangeArrowheads="1"/>
          </p:cNvSpPr>
          <p:nvPr>
            <p:ph type="body" idx="10"/>
          </p:nvPr>
        </p:nvSpPr>
        <p:spPr>
          <a:xfrm>
            <a:off x="955675" y="788728"/>
            <a:ext cx="7700963" cy="3933111"/>
          </a:xfrm>
        </p:spPr>
        <p:txBody>
          <a:bodyPr>
            <a:normAutofit/>
          </a:bodyPr>
          <a:lstStyle/>
          <a:p>
            <a:pPr lvl="1"/>
            <a:r>
              <a:rPr lang="en-US" altLang="en-US" b="1" dirty="0" smtClean="0">
                <a:solidFill>
                  <a:schemeClr val="bg2"/>
                </a:solidFill>
              </a:rPr>
              <a:t>Time: 2 Hours</a:t>
            </a:r>
          </a:p>
          <a:p>
            <a:pPr lvl="2"/>
            <a:r>
              <a:rPr lang="en-US" altLang="en-US" dirty="0" smtClean="0"/>
              <a:t>Very </a:t>
            </a:r>
            <a:r>
              <a:rPr lang="en-US" altLang="en-US" u="sng" dirty="0" smtClean="0"/>
              <a:t>first</a:t>
            </a:r>
            <a:r>
              <a:rPr lang="en-US" altLang="en-US" dirty="0" smtClean="0"/>
              <a:t> thing you should do: </a:t>
            </a:r>
            <a:r>
              <a:rPr lang="en-US" altLang="en-US" b="1" dirty="0" smtClean="0">
                <a:solidFill>
                  <a:schemeClr val="tx1"/>
                </a:solidFill>
              </a:rPr>
              <a:t>write your SUID on every page.</a:t>
            </a:r>
          </a:p>
          <a:p>
            <a:pPr lvl="3"/>
            <a:r>
              <a:rPr lang="en-US" altLang="en-US" dirty="0" smtClean="0"/>
              <a:t>Forgetting this would be the saddest reason to lose points! And you will NOT be given extra time after time is called to do this. No writing at all after time is called.</a:t>
            </a:r>
          </a:p>
          <a:p>
            <a:pPr lvl="2"/>
            <a:r>
              <a:rPr lang="en-US" altLang="en-US" dirty="0" smtClean="0"/>
              <a:t>4 questions.</a:t>
            </a:r>
            <a:endParaRPr lang="en-US" altLang="en-US" dirty="0" smtClean="0"/>
          </a:p>
          <a:p>
            <a:pPr lvl="2"/>
            <a:r>
              <a:rPr lang="en-US" altLang="en-US" dirty="0" smtClean="0"/>
              <a:t>I’d </a:t>
            </a:r>
            <a:r>
              <a:rPr lang="en-US" altLang="en-US" dirty="0" smtClean="0"/>
              <a:t>plan </a:t>
            </a:r>
            <a:r>
              <a:rPr lang="en-US" altLang="en-US" b="1" dirty="0" smtClean="0">
                <a:solidFill>
                  <a:schemeClr val="tx1"/>
                </a:solidFill>
              </a:rPr>
              <a:t>25 </a:t>
            </a:r>
            <a:r>
              <a:rPr lang="en-US" altLang="en-US" b="1" dirty="0" smtClean="0">
                <a:solidFill>
                  <a:schemeClr val="tx1"/>
                </a:solidFill>
              </a:rPr>
              <a:t>minutes per problem</a:t>
            </a:r>
            <a:r>
              <a:rPr lang="en-US" altLang="en-US" dirty="0" smtClean="0"/>
              <a:t>, which leaves you 20 minutes at the end to re-check your work etc. </a:t>
            </a:r>
          </a:p>
        </p:txBody>
      </p:sp>
    </p:spTree>
    <p:extLst>
      <p:ext uri="{BB962C8B-B14F-4D97-AF65-F5344CB8AC3E}">
        <p14:creationId xmlns:p14="http://schemas.microsoft.com/office/powerpoint/2010/main" val="31828034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a:xfrm>
            <a:off x="948776" y="124960"/>
            <a:ext cx="7707862" cy="488024"/>
          </a:xfrm>
        </p:spPr>
        <p:txBody>
          <a:bodyPr/>
          <a:lstStyle/>
          <a:p>
            <a:r>
              <a:rPr lang="en-US" altLang="en-US" dirty="0" smtClean="0"/>
              <a:t>The Midterm Exam</a:t>
            </a:r>
            <a:endParaRPr lang="en-US" altLang="en-US" dirty="0"/>
          </a:p>
        </p:txBody>
      </p:sp>
      <p:sp>
        <p:nvSpPr>
          <p:cNvPr id="507907" name="Rectangle 3"/>
          <p:cNvSpPr>
            <a:spLocks noGrp="1" noChangeArrowheads="1"/>
          </p:cNvSpPr>
          <p:nvPr>
            <p:ph type="body" idx="10"/>
          </p:nvPr>
        </p:nvSpPr>
        <p:spPr>
          <a:xfrm>
            <a:off x="955675" y="788728"/>
            <a:ext cx="7700963" cy="3933111"/>
          </a:xfrm>
        </p:spPr>
        <p:txBody>
          <a:bodyPr>
            <a:normAutofit fontScale="92500" lnSpcReduction="20000"/>
          </a:bodyPr>
          <a:lstStyle/>
          <a:p>
            <a:pPr lvl="1"/>
            <a:r>
              <a:rPr lang="en-US" altLang="en-US" b="1" dirty="0" smtClean="0">
                <a:solidFill>
                  <a:schemeClr val="bg2"/>
                </a:solidFill>
              </a:rPr>
              <a:t>Format: Handwritten on paper</a:t>
            </a:r>
            <a:endParaRPr lang="en-US" altLang="en-US" b="1" dirty="0">
              <a:solidFill>
                <a:schemeClr val="bg2"/>
              </a:solidFill>
            </a:endParaRPr>
          </a:p>
          <a:p>
            <a:pPr lvl="2"/>
            <a:r>
              <a:rPr lang="en-US" altLang="en-US" dirty="0" smtClean="0"/>
              <a:t>I would be sure to solve some practice problems with pen &amp; paper so this doesn’t feel </a:t>
            </a:r>
            <a:r>
              <a:rPr lang="en-US" altLang="en-US" i="1" dirty="0" smtClean="0"/>
              <a:t>completely </a:t>
            </a:r>
            <a:r>
              <a:rPr lang="en-US" altLang="en-US" dirty="0" smtClean="0"/>
              <a:t>new and strange!</a:t>
            </a:r>
          </a:p>
          <a:p>
            <a:pPr lvl="2"/>
            <a:r>
              <a:rPr lang="en-US" altLang="en-US" dirty="0" smtClean="0"/>
              <a:t>In grading, we try to ignore minor “typos” in handwritten code that likely would have been prevented or caught by an IDE</a:t>
            </a:r>
          </a:p>
          <a:p>
            <a:pPr lvl="3"/>
            <a:r>
              <a:rPr lang="en-US" altLang="en-US" dirty="0" smtClean="0"/>
              <a:t>Just make sure intent is clear—i.e. we are happy to ignore that you wrote “</a:t>
            </a:r>
            <a:r>
              <a:rPr lang="en-US" altLang="en-US" dirty="0" err="1" smtClean="0"/>
              <a:t>stepcount</a:t>
            </a:r>
            <a:r>
              <a:rPr lang="en-US" altLang="en-US" dirty="0" smtClean="0"/>
              <a:t>” instead of “</a:t>
            </a:r>
            <a:r>
              <a:rPr lang="en-US" altLang="en-US" dirty="0" err="1" smtClean="0"/>
              <a:t>stepCount</a:t>
            </a:r>
            <a:r>
              <a:rPr lang="en-US" altLang="en-US" dirty="0" smtClean="0"/>
              <a:t>,” but not if you have variables with both names in your code and we actually do need to know which one it is on a given line. </a:t>
            </a:r>
            <a:r>
              <a:rPr lang="en-US" altLang="en-US" dirty="0" smtClean="0">
                <a:sym typeface="Wingdings" panose="05000000000000000000" pitchFamily="2" charset="2"/>
              </a:rPr>
              <a:t> </a:t>
            </a:r>
          </a:p>
          <a:p>
            <a:pPr lvl="2"/>
            <a:r>
              <a:rPr lang="en-US" altLang="en-US" dirty="0"/>
              <a:t>You won’t be able to actually compile, run, and test your paper-written code, but you’ll very much want to be thinking in terms of what you would put in “STUDENT_TEST”s for the code you’re writing.</a:t>
            </a:r>
          </a:p>
          <a:p>
            <a:pPr lvl="3"/>
            <a:r>
              <a:rPr lang="en-US" altLang="en-US" dirty="0" smtClean="0"/>
              <a:t>To </a:t>
            </a:r>
            <a:r>
              <a:rPr lang="en-US" altLang="en-US" dirty="0"/>
              <a:t>simulate a test: pick a concrete example, then try to set your </a:t>
            </a:r>
            <a:r>
              <a:rPr lang="en-US" altLang="en-US" u="sng" dirty="0"/>
              <a:t>intent</a:t>
            </a:r>
            <a:r>
              <a:rPr lang="en-US" altLang="en-US" dirty="0"/>
              <a:t> aside and painstakingly trace through the example input line by line to check. Repeat for 1-2 more concrete examples</a:t>
            </a:r>
            <a:r>
              <a:rPr lang="en-US" altLang="en-US" dirty="0" smtClean="0"/>
              <a:t>.</a:t>
            </a:r>
          </a:p>
          <a:p>
            <a:pPr lvl="3"/>
            <a:r>
              <a:rPr lang="en-US" altLang="en-US" dirty="0" smtClean="0"/>
              <a:t>(Note: </a:t>
            </a:r>
            <a:r>
              <a:rPr lang="en-US" altLang="en-US" dirty="0" smtClean="0"/>
              <a:t>familiarity with our </a:t>
            </a:r>
            <a:r>
              <a:rPr lang="en-US" altLang="en-US" dirty="0" smtClean="0"/>
              <a:t>STUDENT_TEST </a:t>
            </a:r>
            <a:r>
              <a:rPr lang="en-US" altLang="en-US" dirty="0" smtClean="0"/>
              <a:t>code format </a:t>
            </a:r>
            <a:r>
              <a:rPr lang="en-US" altLang="en-US" dirty="0" smtClean="0"/>
              <a:t>is </a:t>
            </a:r>
            <a:r>
              <a:rPr lang="en-US" altLang="en-US" dirty="0" smtClean="0"/>
              <a:t>expected knowledge on </a:t>
            </a:r>
            <a:r>
              <a:rPr lang="en-US" altLang="en-US" dirty="0" smtClean="0"/>
              <a:t>the exam.)</a:t>
            </a:r>
            <a:endParaRPr lang="en-US" altLang="en-US" dirty="0"/>
          </a:p>
        </p:txBody>
      </p:sp>
    </p:spTree>
    <p:extLst>
      <p:ext uri="{BB962C8B-B14F-4D97-AF65-F5344CB8AC3E}">
        <p14:creationId xmlns:p14="http://schemas.microsoft.com/office/powerpoint/2010/main" val="30178066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790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790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790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a:xfrm>
            <a:off x="948776" y="124960"/>
            <a:ext cx="7707862" cy="488024"/>
          </a:xfrm>
        </p:spPr>
        <p:txBody>
          <a:bodyPr/>
          <a:lstStyle/>
          <a:p>
            <a:r>
              <a:rPr lang="en-US" altLang="en-US" dirty="0" smtClean="0"/>
              <a:t>The Midterm Exam</a:t>
            </a:r>
            <a:endParaRPr lang="en-US" altLang="en-US" dirty="0"/>
          </a:p>
        </p:txBody>
      </p:sp>
      <p:sp>
        <p:nvSpPr>
          <p:cNvPr id="507907" name="Rectangle 3"/>
          <p:cNvSpPr>
            <a:spLocks noGrp="1" noChangeArrowheads="1"/>
          </p:cNvSpPr>
          <p:nvPr>
            <p:ph type="body" idx="10"/>
          </p:nvPr>
        </p:nvSpPr>
        <p:spPr>
          <a:xfrm>
            <a:off x="955675" y="788728"/>
            <a:ext cx="7700963" cy="4228507"/>
          </a:xfrm>
        </p:spPr>
        <p:txBody>
          <a:bodyPr>
            <a:normAutofit/>
          </a:bodyPr>
          <a:lstStyle/>
          <a:p>
            <a:pPr lvl="1"/>
            <a:r>
              <a:rPr lang="en-US" altLang="en-US" b="1" dirty="0" smtClean="0">
                <a:solidFill>
                  <a:schemeClr val="bg2"/>
                </a:solidFill>
              </a:rPr>
              <a:t>Problem Topics:</a:t>
            </a:r>
          </a:p>
          <a:p>
            <a:pPr lvl="2"/>
            <a:r>
              <a:rPr lang="en-US" altLang="en-US" i="1" dirty="0" smtClean="0"/>
              <a:t>(Same general categories as the practice exam)</a:t>
            </a:r>
            <a:endParaRPr lang="en-US" altLang="en-US" i="1" dirty="0"/>
          </a:p>
          <a:p>
            <a:pPr marL="687388" lvl="2" indent="-342900">
              <a:buFont typeface="+mj-lt"/>
              <a:buAutoNum type="arabicPeriod"/>
            </a:pPr>
            <a:r>
              <a:rPr lang="en-US" altLang="en-US" dirty="0" smtClean="0"/>
              <a:t>C++ Fundamentals</a:t>
            </a:r>
          </a:p>
          <a:p>
            <a:pPr marL="687388" lvl="2" indent="-342900">
              <a:buFont typeface="+mj-lt"/>
              <a:buAutoNum type="arabicPeriod"/>
            </a:pPr>
            <a:r>
              <a:rPr lang="en-US" altLang="en-US" dirty="0" smtClean="0"/>
              <a:t>ADTs</a:t>
            </a:r>
          </a:p>
          <a:p>
            <a:pPr marL="687388" lvl="2" indent="-342900">
              <a:buFont typeface="+mj-lt"/>
              <a:buAutoNum type="arabicPeriod"/>
            </a:pPr>
            <a:r>
              <a:rPr lang="en-US" altLang="en-US" dirty="0" smtClean="0"/>
              <a:t>Big-O</a:t>
            </a:r>
          </a:p>
          <a:p>
            <a:pPr marL="687388" lvl="2" indent="-342900">
              <a:buFont typeface="+mj-lt"/>
              <a:buAutoNum type="arabicPeriod"/>
            </a:pPr>
            <a:r>
              <a:rPr lang="en-US" altLang="en-US" dirty="0" smtClean="0"/>
              <a:t>Recursion</a:t>
            </a:r>
            <a:endParaRPr lang="en-US" altLang="en-US" dirty="0" smtClean="0"/>
          </a:p>
        </p:txBody>
      </p:sp>
    </p:spTree>
    <p:extLst>
      <p:ext uri="{BB962C8B-B14F-4D97-AF65-F5344CB8AC3E}">
        <p14:creationId xmlns:p14="http://schemas.microsoft.com/office/powerpoint/2010/main" val="30601284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a:xfrm>
            <a:off x="948776" y="124960"/>
            <a:ext cx="7707862" cy="488024"/>
          </a:xfrm>
        </p:spPr>
        <p:txBody>
          <a:bodyPr/>
          <a:lstStyle/>
          <a:p>
            <a:r>
              <a:rPr lang="en-US" altLang="en-US" dirty="0" smtClean="0"/>
              <a:t>The Midterm Exam</a:t>
            </a:r>
            <a:endParaRPr lang="en-US" altLang="en-US" dirty="0"/>
          </a:p>
        </p:txBody>
      </p:sp>
      <p:sp>
        <p:nvSpPr>
          <p:cNvPr id="507907" name="Rectangle 3"/>
          <p:cNvSpPr>
            <a:spLocks noGrp="1" noChangeArrowheads="1"/>
          </p:cNvSpPr>
          <p:nvPr>
            <p:ph type="body" idx="10"/>
          </p:nvPr>
        </p:nvSpPr>
        <p:spPr>
          <a:xfrm>
            <a:off x="955675" y="788728"/>
            <a:ext cx="7700963" cy="4063739"/>
          </a:xfrm>
        </p:spPr>
        <p:txBody>
          <a:bodyPr>
            <a:normAutofit/>
          </a:bodyPr>
          <a:lstStyle/>
          <a:p>
            <a:pPr lvl="1"/>
            <a:r>
              <a:rPr lang="en-US" altLang="en-US" b="1" dirty="0" smtClean="0">
                <a:solidFill>
                  <a:schemeClr val="bg2"/>
                </a:solidFill>
              </a:rPr>
              <a:t>Rules: Closed book, no devices</a:t>
            </a:r>
          </a:p>
          <a:p>
            <a:pPr lvl="2"/>
            <a:r>
              <a:rPr lang="en-US" altLang="en-US" dirty="0" smtClean="0">
                <a:solidFill>
                  <a:schemeClr val="bg2"/>
                </a:solidFill>
              </a:rPr>
              <a:t>This is actually to make the exam  </a:t>
            </a:r>
            <a:r>
              <a:rPr lang="en-US" altLang="en-US" u="sng" dirty="0" smtClean="0">
                <a:solidFill>
                  <a:schemeClr val="bg2"/>
                </a:solidFill>
              </a:rPr>
              <a:t>easier</a:t>
            </a:r>
            <a:r>
              <a:rPr lang="en-US" altLang="en-US" dirty="0" smtClean="0">
                <a:solidFill>
                  <a:schemeClr val="bg2"/>
                </a:solidFill>
              </a:rPr>
              <a:t>, I promise! </a:t>
            </a:r>
            <a:r>
              <a:rPr lang="en-US" altLang="en-US" dirty="0" smtClean="0">
                <a:solidFill>
                  <a:schemeClr val="bg2"/>
                </a:solidFill>
                <a:sym typeface="Wingdings" panose="05000000000000000000" pitchFamily="2" charset="2"/>
              </a:rPr>
              <a:t></a:t>
            </a:r>
            <a:endParaRPr lang="en-US" altLang="en-US" dirty="0" smtClean="0">
              <a:solidFill>
                <a:schemeClr val="bg2"/>
              </a:solidFill>
            </a:endParaRPr>
          </a:p>
          <a:p>
            <a:pPr lvl="1"/>
            <a:r>
              <a:rPr lang="en-US" altLang="en-US" b="1" dirty="0" smtClean="0">
                <a:solidFill>
                  <a:schemeClr val="tx1"/>
                </a:solidFill>
              </a:rPr>
              <a:t>Reference </a:t>
            </a:r>
            <a:r>
              <a:rPr lang="en-US" altLang="en-US" b="1" dirty="0" smtClean="0">
                <a:solidFill>
                  <a:schemeClr val="tx1"/>
                </a:solidFill>
              </a:rPr>
              <a:t>Sheet (included in exam)</a:t>
            </a:r>
          </a:p>
          <a:p>
            <a:pPr lvl="2"/>
            <a:r>
              <a:rPr lang="en-US" altLang="en-US" dirty="0" smtClean="0"/>
              <a:t>It’s on the course website, so study it ahead of time!</a:t>
            </a:r>
          </a:p>
          <a:p>
            <a:pPr lvl="1"/>
            <a:r>
              <a:rPr lang="en-US" altLang="en-US" b="1" dirty="0" smtClean="0">
                <a:solidFill>
                  <a:schemeClr val="tx1"/>
                </a:solidFill>
              </a:rPr>
              <a:t>Cheat </a:t>
            </a:r>
            <a:r>
              <a:rPr lang="en-US" altLang="en-US" b="1" dirty="0" smtClean="0">
                <a:solidFill>
                  <a:schemeClr val="tx1"/>
                </a:solidFill>
              </a:rPr>
              <a:t>Sheet (your own to bring with you</a:t>
            </a:r>
            <a:r>
              <a:rPr lang="en-US" altLang="en-US" b="1" dirty="0" smtClean="0">
                <a:solidFill>
                  <a:schemeClr val="tx1"/>
                </a:solidFill>
              </a:rPr>
              <a:t>)</a:t>
            </a:r>
          </a:p>
          <a:p>
            <a:pPr lvl="2"/>
            <a:r>
              <a:rPr lang="en-US" altLang="en-US" dirty="0" smtClean="0"/>
              <a:t>One sheet of paper (8.5x11), both sides, </a:t>
            </a:r>
            <a:r>
              <a:rPr lang="en-US" altLang="en-US" u="sng" dirty="0" smtClean="0"/>
              <a:t>handwritten</a:t>
            </a:r>
          </a:p>
        </p:txBody>
      </p:sp>
    </p:spTree>
    <p:extLst>
      <p:ext uri="{BB962C8B-B14F-4D97-AF65-F5344CB8AC3E}">
        <p14:creationId xmlns:p14="http://schemas.microsoft.com/office/powerpoint/2010/main" val="14054108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790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7907">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790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79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custDataLst>
              <p:tags r:id="rId1"/>
            </p:custDataLst>
          </p:nvPr>
        </p:nvSpPr>
        <p:spPr>
          <a:xfrm>
            <a:off x="1603375" y="1538288"/>
            <a:ext cx="2954338" cy="927100"/>
          </a:xfrm>
        </p:spPr>
        <p:txBody>
          <a:bodyPr/>
          <a:lstStyle/>
          <a:p>
            <a:r>
              <a:rPr lang="en-US" dirty="0" smtClean="0"/>
              <a:t>Sample Problem </a:t>
            </a:r>
            <a:r>
              <a:rPr lang="en-US" dirty="0" smtClean="0"/>
              <a:t>1: </a:t>
            </a:r>
            <a:r>
              <a:rPr lang="en-US" dirty="0" smtClean="0"/>
              <a:t>       C</a:t>
            </a:r>
            <a:r>
              <a:rPr lang="en-US" dirty="0" smtClean="0"/>
              <a:t>++ Fundamentals</a:t>
            </a:r>
          </a:p>
        </p:txBody>
      </p:sp>
      <p:sp>
        <p:nvSpPr>
          <p:cNvPr id="3" name="Text Placeholder 2"/>
          <p:cNvSpPr>
            <a:spLocks noGrp="1"/>
          </p:cNvSpPr>
          <p:nvPr>
            <p:ph type="body" sz="half" idx="2"/>
            <p:custDataLst>
              <p:tags r:id="rId2"/>
            </p:custDataLst>
          </p:nvPr>
        </p:nvSpPr>
        <p:spPr>
          <a:xfrm>
            <a:off x="1603375" y="2571750"/>
            <a:ext cx="2913063" cy="933450"/>
          </a:xfrm>
        </p:spPr>
        <p:txBody>
          <a:bodyPr/>
          <a:lstStyle/>
          <a:p>
            <a:pPr fontAlgn="auto">
              <a:spcAft>
                <a:spcPts val="0"/>
              </a:spcAft>
              <a:buFont typeface="Wingdings" charset="0"/>
              <a:buNone/>
              <a:defRPr/>
            </a:pPr>
            <a:r>
              <a:rPr lang="en-US" cap="none" dirty="0" smtClean="0">
                <a:ea typeface="+mn-ea"/>
                <a:cs typeface="+mn-cs"/>
              </a:rPr>
              <a:t>What to expect, solution</a:t>
            </a:r>
            <a:endParaRPr lang="en-US" cap="none" dirty="0">
              <a:ea typeface="+mn-ea"/>
              <a:cs typeface="+mn-cs"/>
            </a:endParaRPr>
          </a:p>
        </p:txBody>
      </p:sp>
      <p:sp>
        <p:nvSpPr>
          <p:cNvPr id="4" name="Picture Placeholder 3"/>
          <p:cNvSpPr>
            <a:spLocks noGrp="1"/>
          </p:cNvSpPr>
          <p:nvPr>
            <p:ph type="pic" sz="quarter" idx="13"/>
            <p:custDataLst>
              <p:tags r:id="rId3"/>
            </p:custDataLst>
          </p:nvPr>
        </p:nvSpPr>
        <p:spPr bwMode="auto">
          <a:xfrm>
            <a:off x="4665663" y="1535113"/>
            <a:ext cx="1951037" cy="1951037"/>
          </a:xfrm>
          <a:blipFill dpi="0">
            <a:srcRect/>
          </a:blipFill>
          <a:ln>
            <a:solidFill>
              <a:schemeClr val="bg1"/>
            </a:solidFill>
            <a:miter lim="800000"/>
            <a:headEnd/>
            <a:tailEnd/>
          </a:ln>
          <a:effectLst>
            <a:outerShdw blurRad="50800" dist="25401" dir="2700000" algn="tl" rotWithShape="0">
              <a:srgbClr val="000000">
                <a:alpha val="35999"/>
              </a:srgbClr>
            </a:outerShdw>
          </a:effectLst>
        </p:spPr>
      </p:sp>
    </p:spTree>
    <p:extLst>
      <p:ext uri="{BB962C8B-B14F-4D97-AF65-F5344CB8AC3E}">
        <p14:creationId xmlns:p14="http://schemas.microsoft.com/office/powerpoint/2010/main" val="31828920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expect</a:t>
            </a:r>
            <a:endParaRPr lang="en-US" dirty="0"/>
          </a:p>
        </p:txBody>
      </p:sp>
      <p:sp>
        <p:nvSpPr>
          <p:cNvPr id="3" name="Content Placeholder 2"/>
          <p:cNvSpPr>
            <a:spLocks noGrp="1"/>
          </p:cNvSpPr>
          <p:nvPr>
            <p:ph sz="quarter" idx="10"/>
          </p:nvPr>
        </p:nvSpPr>
        <p:spPr/>
        <p:txBody>
          <a:bodyPr/>
          <a:lstStyle/>
          <a:p>
            <a:pPr lvl="1"/>
            <a:r>
              <a:rPr lang="en-US" altLang="en-US" dirty="0" smtClean="0"/>
              <a:t>Strings</a:t>
            </a:r>
          </a:p>
          <a:p>
            <a:pPr lvl="1"/>
            <a:r>
              <a:rPr lang="en-US" altLang="en-US" dirty="0" smtClean="0"/>
              <a:t>Loops, nested loops</a:t>
            </a:r>
          </a:p>
          <a:p>
            <a:pPr lvl="1"/>
            <a:r>
              <a:rPr lang="en-US" altLang="en-US" dirty="0" smtClean="0"/>
              <a:t>Multi-part conditionals inside a loop</a:t>
            </a:r>
          </a:p>
          <a:p>
            <a:pPr lvl="1"/>
            <a:r>
              <a:rPr lang="en-US" altLang="en-US" dirty="0" smtClean="0"/>
              <a:t>Thinking carefully about edge cases</a:t>
            </a:r>
          </a:p>
          <a:p>
            <a:pPr lvl="1"/>
            <a:endParaRPr lang="en-US" altLang="en-US" dirty="0" smtClean="0"/>
          </a:p>
        </p:txBody>
      </p:sp>
    </p:spTree>
    <p:extLst>
      <p:ext uri="{BB962C8B-B14F-4D97-AF65-F5344CB8AC3E}">
        <p14:creationId xmlns:p14="http://schemas.microsoft.com/office/powerpoint/2010/main" val="1649739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a:t>
            </a:r>
            <a:r>
              <a:rPr lang="en-US" dirty="0" smtClean="0"/>
              <a:t> Q1: Grid of theater seat reservations</a:t>
            </a:r>
            <a:endParaRPr lang="en-US" dirty="0"/>
          </a:p>
        </p:txBody>
      </p:sp>
      <p:sp>
        <p:nvSpPr>
          <p:cNvPr id="3" name="Content Placeholder 2"/>
          <p:cNvSpPr>
            <a:spLocks noGrp="1"/>
          </p:cNvSpPr>
          <p:nvPr>
            <p:ph sz="quarter" idx="10"/>
          </p:nvPr>
        </p:nvSpPr>
        <p:spPr>
          <a:xfrm>
            <a:off x="955678" y="908685"/>
            <a:ext cx="5664118" cy="3759042"/>
          </a:xfrm>
        </p:spPr>
        <p:txBody>
          <a:bodyPr/>
          <a:lstStyle/>
          <a:p>
            <a:pPr lvl="1"/>
            <a:r>
              <a:rPr lang="en-US" altLang="en-US" dirty="0" smtClean="0"/>
              <a:t>You are given a </a:t>
            </a:r>
            <a:r>
              <a:rPr lang="en-US" altLang="en-US" dirty="0" smtClean="0">
                <a:latin typeface="Consolas" panose="020B0609020204030204" pitchFamily="49" charset="0"/>
              </a:rPr>
              <a:t>Grid&lt;string&gt;</a:t>
            </a:r>
            <a:r>
              <a:rPr lang="en-US" altLang="en-US" dirty="0" smtClean="0"/>
              <a:t> representing the seating chart of a theater. </a:t>
            </a:r>
          </a:p>
          <a:p>
            <a:pPr lvl="1"/>
            <a:r>
              <a:rPr lang="en-US" altLang="en-US" dirty="0" smtClean="0"/>
              <a:t>Your function will help customers looking to make group reservations by taking the grid and looking for a row with at least </a:t>
            </a:r>
            <a:r>
              <a:rPr lang="en-US" altLang="en-US" dirty="0" smtClean="0">
                <a:latin typeface="Consolas" panose="020B0609020204030204" pitchFamily="49" charset="0"/>
              </a:rPr>
              <a:t>n</a:t>
            </a:r>
            <a:r>
              <a:rPr lang="en-US" altLang="en-US" dirty="0" smtClean="0"/>
              <a:t> consecutive open seats.</a:t>
            </a:r>
          </a:p>
          <a:p>
            <a:pPr lvl="2"/>
            <a:r>
              <a:rPr lang="en-US" altLang="en-US" dirty="0"/>
              <a:t>If the seat has been reserved, the string is that person’s name, otherwise the string is empty string</a:t>
            </a:r>
            <a:r>
              <a:rPr lang="en-US" altLang="en-US" dirty="0" smtClean="0"/>
              <a:t>.</a:t>
            </a:r>
            <a:endParaRPr lang="en-US" altLang="en-US" dirty="0" smtClean="0"/>
          </a:p>
          <a:p>
            <a:pPr lvl="1"/>
            <a:r>
              <a:rPr lang="en-US" altLang="en-US" dirty="0" smtClean="0"/>
              <a:t>Return the </a:t>
            </a:r>
            <a:r>
              <a:rPr lang="en-US" altLang="en-US" dirty="0" err="1" smtClean="0">
                <a:latin typeface="Consolas" panose="020B0609020204030204" pitchFamily="49" charset="0"/>
              </a:rPr>
              <a:t>GridLocation</a:t>
            </a:r>
            <a:r>
              <a:rPr lang="en-US" altLang="en-US" dirty="0" smtClean="0"/>
              <a:t> of the leftmost seat of the matching block of seats.</a:t>
            </a:r>
          </a:p>
          <a:p>
            <a:pPr lvl="2"/>
            <a:r>
              <a:rPr lang="en-US" altLang="en-US" dirty="0" smtClean="0"/>
              <a:t>You may assume a satisfying location exists.</a:t>
            </a:r>
            <a:endParaRPr lang="en-US" altLang="en-US" dirty="0" smtClean="0"/>
          </a:p>
        </p:txBody>
      </p:sp>
      <p:pic>
        <p:nvPicPr>
          <p:cNvPr id="4" name="Picture 3" descr="An example theater seating arrangement with 7 rows of 10 seats each." title="Theater seating diagram"/>
          <p:cNvPicPr>
            <a:picLocks noChangeAspect="1"/>
          </p:cNvPicPr>
          <p:nvPr/>
        </p:nvPicPr>
        <p:blipFill>
          <a:blip r:embed="rId2"/>
          <a:stretch>
            <a:fillRect/>
          </a:stretch>
        </p:blipFill>
        <p:spPr>
          <a:xfrm>
            <a:off x="6994673" y="952821"/>
            <a:ext cx="1976356" cy="3052242"/>
          </a:xfrm>
          <a:prstGeom prst="rect">
            <a:avLst/>
          </a:prstGeom>
          <a:ln>
            <a:solidFill>
              <a:schemeClr val="tx1"/>
            </a:solidFill>
          </a:ln>
        </p:spPr>
      </p:pic>
    </p:spTree>
    <p:extLst>
      <p:ext uri="{BB962C8B-B14F-4D97-AF65-F5344CB8AC3E}">
        <p14:creationId xmlns:p14="http://schemas.microsoft.com/office/powerpoint/2010/main" val="1704590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a:t>
            </a:r>
            <a:r>
              <a:rPr lang="en-US" dirty="0" smtClean="0"/>
              <a:t>Q1</a:t>
            </a:r>
            <a:r>
              <a:rPr lang="en-US" dirty="0" smtClean="0"/>
              <a:t>: Strategy</a:t>
            </a:r>
            <a:endParaRPr lang="en-US" dirty="0"/>
          </a:p>
        </p:txBody>
      </p:sp>
      <p:sp>
        <p:nvSpPr>
          <p:cNvPr id="3" name="Content Placeholder 2"/>
          <p:cNvSpPr>
            <a:spLocks noGrp="1"/>
          </p:cNvSpPr>
          <p:nvPr>
            <p:ph sz="quarter" idx="10"/>
          </p:nvPr>
        </p:nvSpPr>
        <p:spPr/>
        <p:txBody>
          <a:bodyPr/>
          <a:lstStyle/>
          <a:p>
            <a:pPr lvl="1"/>
            <a:r>
              <a:rPr lang="en-US" altLang="en-US" dirty="0" smtClean="0"/>
              <a:t>We need to loop over the Grid</a:t>
            </a:r>
          </a:p>
          <a:p>
            <a:pPr lvl="2"/>
            <a:r>
              <a:rPr lang="en-US" altLang="en-US" dirty="0" smtClean="0"/>
              <a:t>Should we use </a:t>
            </a:r>
            <a:r>
              <a:rPr lang="en-US" altLang="en-US" dirty="0" smtClean="0">
                <a:latin typeface="Consolas" panose="020B0609020204030204" pitchFamily="49" charset="0"/>
              </a:rPr>
              <a:t>for (string entry : grid) </a:t>
            </a:r>
            <a:r>
              <a:rPr lang="en-US" altLang="en-US" dirty="0" smtClean="0"/>
              <a:t>style loop? </a:t>
            </a:r>
          </a:p>
          <a:p>
            <a:pPr lvl="3"/>
            <a:r>
              <a:rPr lang="en-US" altLang="en-US" dirty="0" smtClean="0"/>
              <a:t>Not in this case, because we need to be aware of our current row (blocks can’t cross from one row to another)</a:t>
            </a:r>
          </a:p>
          <a:p>
            <a:pPr lvl="3"/>
            <a:r>
              <a:rPr lang="en-US" altLang="en-US" dirty="0" smtClean="0"/>
              <a:t>Use </a:t>
            </a:r>
            <a:r>
              <a:rPr lang="en-US" altLang="en-US" dirty="0" err="1" smtClean="0"/>
              <a:t>int</a:t>
            </a:r>
            <a:r>
              <a:rPr lang="en-US" altLang="en-US" dirty="0" smtClean="0"/>
              <a:t> row/col nested loops</a:t>
            </a:r>
          </a:p>
          <a:p>
            <a:pPr lvl="1"/>
            <a:r>
              <a:rPr lang="en-US" altLang="en-US" dirty="0" smtClean="0"/>
              <a:t>Within a row, we need to count free seats</a:t>
            </a:r>
          </a:p>
          <a:p>
            <a:pPr lvl="2"/>
            <a:r>
              <a:rPr lang="en-US" altLang="en-US" dirty="0" smtClean="0"/>
              <a:t>Start count at 0 again each row</a:t>
            </a:r>
          </a:p>
          <a:p>
            <a:pPr lvl="2"/>
            <a:r>
              <a:rPr lang="en-US" altLang="en-US" dirty="0" smtClean="0"/>
              <a:t>Iterate over cols, incrementing if empty</a:t>
            </a:r>
          </a:p>
          <a:p>
            <a:pPr lvl="3"/>
            <a:r>
              <a:rPr lang="en-US" altLang="en-US" dirty="0" smtClean="0"/>
              <a:t>If not empty, reset count to 0</a:t>
            </a:r>
          </a:p>
          <a:p>
            <a:pPr lvl="2"/>
            <a:r>
              <a:rPr lang="en-US" altLang="en-US" dirty="0" smtClean="0"/>
              <a:t>If we find something that works, immediately store location and return</a:t>
            </a:r>
          </a:p>
        </p:txBody>
      </p:sp>
    </p:spTree>
    <p:extLst>
      <p:ext uri="{BB962C8B-B14F-4D97-AF65-F5344CB8AC3E}">
        <p14:creationId xmlns:p14="http://schemas.microsoft.com/office/powerpoint/2010/main" val="15459652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Q1</a:t>
            </a:r>
            <a:r>
              <a:rPr lang="en-US" dirty="0" smtClean="0"/>
              <a:t>: Solution</a:t>
            </a:r>
            <a:endParaRPr lang="en-US" dirty="0"/>
          </a:p>
        </p:txBody>
      </p:sp>
      <p:sp>
        <p:nvSpPr>
          <p:cNvPr id="3" name="Content Placeholder 2"/>
          <p:cNvSpPr>
            <a:spLocks noGrp="1"/>
          </p:cNvSpPr>
          <p:nvPr>
            <p:ph sz="quarter" idx="10"/>
          </p:nvPr>
        </p:nvSpPr>
        <p:spPr>
          <a:xfrm>
            <a:off x="955677" y="908684"/>
            <a:ext cx="7700963" cy="4085937"/>
          </a:xfrm>
        </p:spPr>
        <p:txBody>
          <a:bodyPr>
            <a:normAutofit fontScale="92500" lnSpcReduction="10000"/>
          </a:bodyPr>
          <a:lstStyle/>
          <a:p>
            <a:pPr marL="0" lvl="1" indent="0">
              <a:buNone/>
            </a:pPr>
            <a:r>
              <a:rPr lang="en-US" altLang="en-US" sz="1400" dirty="0" err="1" smtClean="0">
                <a:latin typeface="Consolas" panose="020B0609020204030204" pitchFamily="49" charset="0"/>
              </a:rPr>
              <a:t>GridLocation</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findSeats</a:t>
            </a:r>
            <a:r>
              <a:rPr lang="en-US" altLang="en-US" sz="1400" dirty="0" smtClean="0">
                <a:latin typeface="Consolas" panose="020B0609020204030204" pitchFamily="49" charset="0"/>
              </a:rPr>
              <a:t>(Grid&lt;string&gt;&amp; </a:t>
            </a:r>
            <a:r>
              <a:rPr lang="en-US" altLang="en-US" sz="1400" dirty="0" err="1" smtClean="0">
                <a:latin typeface="Consolas" panose="020B0609020204030204" pitchFamily="49" charset="0"/>
              </a:rPr>
              <a:t>seatGrid</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int</a:t>
            </a:r>
            <a:r>
              <a:rPr lang="en-US" altLang="en-US" sz="1400" dirty="0" smtClean="0">
                <a:latin typeface="Consolas" panose="020B0609020204030204" pitchFamily="49" charset="0"/>
              </a:rPr>
              <a:t> n) {</a:t>
            </a:r>
          </a:p>
          <a:p>
            <a:pPr marL="0" lvl="1" indent="0">
              <a:buNone/>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GridLocation</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loc</a:t>
            </a:r>
            <a:r>
              <a:rPr lang="en-US" altLang="en-US" sz="1400" dirty="0" smtClean="0">
                <a:latin typeface="Consolas" panose="020B0609020204030204" pitchFamily="49" charset="0"/>
              </a:rPr>
              <a:t>(0, 0);</a:t>
            </a:r>
          </a:p>
          <a:p>
            <a:pPr marL="0" lvl="1" indent="0">
              <a:buNone/>
            </a:pPr>
            <a:r>
              <a:rPr lang="en-US" altLang="en-US" sz="1400" dirty="0" smtClean="0">
                <a:latin typeface="Consolas" panose="020B0609020204030204" pitchFamily="49" charset="0"/>
              </a:rPr>
              <a:t>   for (</a:t>
            </a:r>
            <a:r>
              <a:rPr lang="en-US" altLang="en-US" sz="1400" dirty="0" err="1" smtClean="0">
                <a:latin typeface="Consolas" panose="020B0609020204030204" pitchFamily="49" charset="0"/>
              </a:rPr>
              <a:t>int</a:t>
            </a:r>
            <a:r>
              <a:rPr lang="en-US" altLang="en-US" sz="1400" dirty="0" smtClean="0">
                <a:latin typeface="Consolas" panose="020B0609020204030204" pitchFamily="49" charset="0"/>
              </a:rPr>
              <a:t> r = 0; r &lt; </a:t>
            </a:r>
            <a:r>
              <a:rPr lang="en-US" altLang="en-US" sz="1400" dirty="0" err="1" smtClean="0">
                <a:latin typeface="Consolas" panose="020B0609020204030204" pitchFamily="49" charset="0"/>
              </a:rPr>
              <a:t>seatGrid.numRows</a:t>
            </a:r>
            <a:r>
              <a:rPr lang="en-US" altLang="en-US" sz="1400" dirty="0" smtClean="0">
                <a:latin typeface="Consolas" panose="020B0609020204030204" pitchFamily="49" charset="0"/>
              </a:rPr>
              <a:t>(); r++) {</a:t>
            </a:r>
          </a:p>
          <a:p>
            <a:pPr marL="0" lvl="1" indent="0">
              <a:buNone/>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int</a:t>
            </a:r>
            <a:r>
              <a:rPr lang="en-US" altLang="en-US" sz="1400" dirty="0" smtClean="0">
                <a:latin typeface="Consolas" panose="020B0609020204030204" pitchFamily="49" charset="0"/>
              </a:rPr>
              <a:t> count = 0; // coun</a:t>
            </a:r>
            <a:r>
              <a:rPr lang="en-US" altLang="en-US" sz="1400" dirty="0" smtClean="0">
                <a:latin typeface="Consolas" panose="020B0609020204030204" pitchFamily="49" charset="0"/>
              </a:rPr>
              <a:t>t consecutive empty seats</a:t>
            </a:r>
          </a:p>
          <a:p>
            <a:pPr marL="0" lvl="1" indent="0">
              <a:buNone/>
            </a:pPr>
            <a:r>
              <a:rPr lang="en-US" altLang="en-US" sz="1400" dirty="0" smtClean="0">
                <a:latin typeface="Consolas" panose="020B0609020204030204" pitchFamily="49" charset="0"/>
              </a:rPr>
              <a:t>      for (</a:t>
            </a:r>
            <a:r>
              <a:rPr lang="en-US" altLang="en-US" sz="1400" dirty="0" err="1" smtClean="0">
                <a:latin typeface="Consolas" panose="020B0609020204030204" pitchFamily="49" charset="0"/>
              </a:rPr>
              <a:t>int</a:t>
            </a:r>
            <a:r>
              <a:rPr lang="en-US" altLang="en-US" sz="1400" dirty="0" smtClean="0">
                <a:latin typeface="Consolas" panose="020B0609020204030204" pitchFamily="49" charset="0"/>
              </a:rPr>
              <a:t> </a:t>
            </a:r>
            <a:r>
              <a:rPr lang="en-US" altLang="en-US" sz="1400" dirty="0" smtClean="0">
                <a:latin typeface="Consolas" panose="020B0609020204030204" pitchFamily="49" charset="0"/>
              </a:rPr>
              <a:t>c = 0; c &lt; </a:t>
            </a:r>
            <a:r>
              <a:rPr lang="en-US" altLang="en-US" sz="1400" dirty="0" err="1" smtClean="0">
                <a:latin typeface="Consolas" panose="020B0609020204030204" pitchFamily="49" charset="0"/>
              </a:rPr>
              <a:t>seatGrid.numCols</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c++</a:t>
            </a:r>
            <a:r>
              <a:rPr lang="en-US" altLang="en-US" sz="1400" dirty="0" smtClean="0">
                <a:latin typeface="Consolas" panose="020B0609020204030204" pitchFamily="49" charset="0"/>
              </a:rPr>
              <a:t>) {</a:t>
            </a:r>
          </a:p>
          <a:p>
            <a:pPr marL="0" lvl="1" indent="0">
              <a:buNone/>
            </a:pPr>
            <a:r>
              <a:rPr lang="en-US" altLang="en-US" sz="1400" dirty="0">
                <a:latin typeface="Consolas" panose="020B0609020204030204" pitchFamily="49" charset="0"/>
              </a:rPr>
              <a:t> </a:t>
            </a:r>
            <a:r>
              <a:rPr lang="en-US" altLang="en-US" sz="1400" dirty="0" smtClean="0">
                <a:latin typeface="Consolas" panose="020B0609020204030204" pitchFamily="49" charset="0"/>
              </a:rPr>
              <a:t>        if (</a:t>
            </a:r>
            <a:r>
              <a:rPr lang="en-US" altLang="en-US" sz="1400" dirty="0" err="1" smtClean="0">
                <a:latin typeface="Consolas" panose="020B0609020204030204" pitchFamily="49" charset="0"/>
              </a:rPr>
              <a:t>seatGrid</a:t>
            </a:r>
            <a:r>
              <a:rPr lang="en-US" altLang="en-US" sz="1400" dirty="0" smtClean="0">
                <a:latin typeface="Consolas" panose="020B0609020204030204" pitchFamily="49" charset="0"/>
              </a:rPr>
              <a:t>[r][c] == "") {</a:t>
            </a:r>
          </a:p>
          <a:p>
            <a:pPr marL="0" lvl="1" indent="0">
              <a:buNone/>
            </a:pPr>
            <a:r>
              <a:rPr lang="en-US" altLang="en-US" sz="1400" dirty="0">
                <a:latin typeface="Consolas" panose="020B0609020204030204" pitchFamily="49" charset="0"/>
              </a:rPr>
              <a:t> </a:t>
            </a:r>
            <a:r>
              <a:rPr lang="en-US" altLang="en-US" sz="1400" dirty="0" smtClean="0">
                <a:latin typeface="Consolas" panose="020B0609020204030204" pitchFamily="49" charset="0"/>
              </a:rPr>
              <a:t>           count++;</a:t>
            </a:r>
          </a:p>
          <a:p>
            <a:pPr marL="0" lvl="1" indent="0">
              <a:buNone/>
            </a:pPr>
            <a:r>
              <a:rPr lang="en-US" altLang="en-US" sz="1400" dirty="0">
                <a:latin typeface="Consolas" panose="020B0609020204030204" pitchFamily="49" charset="0"/>
              </a:rPr>
              <a:t> </a:t>
            </a:r>
            <a:r>
              <a:rPr lang="en-US" altLang="en-US" sz="1400" dirty="0" smtClean="0">
                <a:latin typeface="Consolas" panose="020B0609020204030204" pitchFamily="49" charset="0"/>
              </a:rPr>
              <a:t>           if (count == n) {</a:t>
            </a:r>
            <a:endParaRPr lang="en-US" altLang="en-US" sz="1400" dirty="0">
              <a:latin typeface="Consolas" panose="020B0609020204030204" pitchFamily="49" charset="0"/>
            </a:endParaRPr>
          </a:p>
          <a:p>
            <a:pPr marL="0" lvl="1" indent="0">
              <a:buNone/>
            </a:pP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loc</a:t>
            </a:r>
            <a:r>
              <a:rPr lang="en-US" altLang="en-US" sz="1400" dirty="0" smtClean="0">
                <a:latin typeface="Consolas" panose="020B0609020204030204" pitchFamily="49" charset="0"/>
              </a:rPr>
              <a:t> = { r, c – n + 1 };</a:t>
            </a:r>
          </a:p>
          <a:p>
            <a:pPr marL="0" lvl="1" indent="0">
              <a:buNone/>
            </a:pPr>
            <a:r>
              <a:rPr lang="en-US" altLang="en-US" sz="1400" dirty="0">
                <a:latin typeface="Consolas" panose="020B0609020204030204" pitchFamily="49" charset="0"/>
              </a:rPr>
              <a:t> </a:t>
            </a:r>
            <a:r>
              <a:rPr lang="en-US" altLang="en-US" sz="1400" dirty="0" smtClean="0">
                <a:latin typeface="Consolas" panose="020B0609020204030204" pitchFamily="49" charset="0"/>
              </a:rPr>
              <a:t>              return </a:t>
            </a:r>
            <a:r>
              <a:rPr lang="en-US" altLang="en-US" sz="1400" dirty="0" err="1" smtClean="0">
                <a:latin typeface="Consolas" panose="020B0609020204030204" pitchFamily="49" charset="0"/>
              </a:rPr>
              <a:t>loc</a:t>
            </a:r>
            <a:r>
              <a:rPr lang="en-US" altLang="en-US" sz="1400" dirty="0" smtClean="0">
                <a:latin typeface="Consolas" panose="020B0609020204030204" pitchFamily="49" charset="0"/>
              </a:rPr>
              <a:t>;</a:t>
            </a:r>
            <a:endParaRPr lang="en-US" altLang="en-US" sz="1400" dirty="0" smtClean="0">
              <a:latin typeface="Consolas" panose="020B0609020204030204" pitchFamily="49" charset="0"/>
            </a:endParaRPr>
          </a:p>
          <a:p>
            <a:pPr marL="0" lvl="1" indent="0">
              <a:buNone/>
            </a:pPr>
            <a:r>
              <a:rPr lang="en-US" altLang="en-US" sz="1400" dirty="0">
                <a:latin typeface="Consolas" panose="020B0609020204030204" pitchFamily="49" charset="0"/>
              </a:rPr>
              <a:t> </a:t>
            </a:r>
            <a:r>
              <a:rPr lang="en-US" altLang="en-US" sz="1400" dirty="0" smtClean="0">
                <a:latin typeface="Consolas" panose="020B0609020204030204" pitchFamily="49" charset="0"/>
              </a:rPr>
              <a:t>           } </a:t>
            </a:r>
          </a:p>
          <a:p>
            <a:pPr marL="0" lvl="1" indent="0">
              <a:buNone/>
            </a:pPr>
            <a:r>
              <a:rPr lang="en-US" altLang="en-US" sz="1400" dirty="0">
                <a:latin typeface="Consolas" panose="020B0609020204030204" pitchFamily="49" charset="0"/>
              </a:rPr>
              <a:t> </a:t>
            </a:r>
            <a:r>
              <a:rPr lang="en-US" altLang="en-US" sz="1400" dirty="0" smtClean="0">
                <a:latin typeface="Consolas" panose="020B0609020204030204" pitchFamily="49" charset="0"/>
              </a:rPr>
              <a:t>        } else {</a:t>
            </a:r>
          </a:p>
          <a:p>
            <a:pPr marL="0" lvl="1" indent="0">
              <a:buNone/>
            </a:pPr>
            <a:r>
              <a:rPr lang="en-US" altLang="en-US" sz="1400" dirty="0">
                <a:latin typeface="Consolas" panose="020B0609020204030204" pitchFamily="49" charset="0"/>
              </a:rPr>
              <a:t> </a:t>
            </a:r>
            <a:r>
              <a:rPr lang="en-US" altLang="en-US" sz="1400" dirty="0" smtClean="0">
                <a:latin typeface="Consolas" panose="020B0609020204030204" pitchFamily="49" charset="0"/>
              </a:rPr>
              <a:t>           count = 0; // if non-empty string, need to reset counter</a:t>
            </a:r>
            <a:endParaRPr lang="en-US" altLang="en-US" sz="1400" dirty="0" smtClean="0">
              <a:latin typeface="Consolas" panose="020B0609020204030204" pitchFamily="49" charset="0"/>
            </a:endParaRPr>
          </a:p>
          <a:p>
            <a:pPr marL="0" lvl="1" indent="0">
              <a:buNone/>
            </a:pPr>
            <a:r>
              <a:rPr lang="en-US" altLang="en-US" sz="1400" dirty="0" smtClean="0">
                <a:latin typeface="Consolas" panose="020B0609020204030204" pitchFamily="49" charset="0"/>
              </a:rPr>
              <a:t>         }</a:t>
            </a:r>
          </a:p>
          <a:p>
            <a:pPr marL="0" lvl="1" indent="0">
              <a:buNone/>
            </a:pPr>
            <a:r>
              <a:rPr lang="en-US" altLang="en-US" sz="1400" dirty="0">
                <a:latin typeface="Consolas" panose="020B0609020204030204" pitchFamily="49" charset="0"/>
              </a:rPr>
              <a:t> </a:t>
            </a:r>
            <a:r>
              <a:rPr lang="en-US" altLang="en-US" sz="1400" dirty="0" smtClean="0">
                <a:latin typeface="Consolas" panose="020B0609020204030204" pitchFamily="49" charset="0"/>
              </a:rPr>
              <a:t>     }</a:t>
            </a:r>
          </a:p>
          <a:p>
            <a:pPr marL="0" lvl="1" indent="0">
              <a:buNone/>
            </a:pPr>
            <a:r>
              <a:rPr lang="en-US" altLang="en-US" sz="1400" dirty="0">
                <a:latin typeface="Consolas" panose="020B0609020204030204" pitchFamily="49" charset="0"/>
              </a:rPr>
              <a:t> </a:t>
            </a:r>
            <a:r>
              <a:rPr lang="en-US" altLang="en-US" sz="1400" dirty="0" smtClean="0">
                <a:latin typeface="Consolas" panose="020B0609020204030204" pitchFamily="49" charset="0"/>
              </a:rPr>
              <a:t>  }</a:t>
            </a:r>
          </a:p>
          <a:p>
            <a:pPr marL="0" lvl="1" indent="0">
              <a:buNone/>
            </a:pPr>
            <a:r>
              <a:rPr lang="en-US" altLang="en-US" sz="1400" dirty="0">
                <a:latin typeface="Consolas" panose="020B0609020204030204" pitchFamily="49" charset="0"/>
              </a:rPr>
              <a:t> </a:t>
            </a:r>
            <a:r>
              <a:rPr lang="en-US" altLang="en-US" sz="1400" dirty="0" smtClean="0">
                <a:latin typeface="Consolas" panose="020B0609020204030204" pitchFamily="49" charset="0"/>
              </a:rPr>
              <a:t>  return </a:t>
            </a:r>
            <a:r>
              <a:rPr lang="en-US" altLang="en-US" sz="1400" dirty="0" err="1" smtClean="0">
                <a:latin typeface="Consolas" panose="020B0609020204030204" pitchFamily="49" charset="0"/>
              </a:rPr>
              <a:t>loc</a:t>
            </a:r>
            <a:r>
              <a:rPr lang="en-US" altLang="en-US" sz="1400" dirty="0" smtClean="0">
                <a:latin typeface="Consolas" panose="020B0609020204030204" pitchFamily="49" charset="0"/>
              </a:rPr>
              <a:t>; // shouldn’t reach this but keep compiler happy</a:t>
            </a:r>
          </a:p>
          <a:p>
            <a:pPr marL="0" lvl="1" indent="0">
              <a:buNone/>
            </a:pPr>
            <a:r>
              <a:rPr lang="en-US" altLang="en-US" sz="1400" dirty="0">
                <a:latin typeface="Consolas" panose="020B0609020204030204" pitchFamily="49" charset="0"/>
              </a:rPr>
              <a:t>}</a:t>
            </a:r>
            <a:endParaRPr lang="en-US" altLang="en-US" sz="1400" dirty="0" smtClean="0">
              <a:latin typeface="Consolas" panose="020B0609020204030204" pitchFamily="49" charset="0"/>
            </a:endParaRPr>
          </a:p>
        </p:txBody>
      </p:sp>
    </p:spTree>
    <p:extLst>
      <p:ext uri="{BB962C8B-B14F-4D97-AF65-F5344CB8AC3E}">
        <p14:creationId xmlns:p14="http://schemas.microsoft.com/office/powerpoint/2010/main" val="19051448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Turn</a:t>
            </a:r>
            <a:endParaRPr lang="en-US" dirty="0"/>
          </a:p>
        </p:txBody>
      </p:sp>
      <p:sp>
        <p:nvSpPr>
          <p:cNvPr id="3" name="Content Placeholder 2"/>
          <p:cNvSpPr>
            <a:spLocks noGrp="1"/>
          </p:cNvSpPr>
          <p:nvPr>
            <p:ph sz="quarter" idx="10"/>
          </p:nvPr>
        </p:nvSpPr>
        <p:spPr/>
        <p:txBody>
          <a:bodyPr/>
          <a:lstStyle/>
          <a:p>
            <a:r>
              <a:rPr lang="en-US" b="1" dirty="0" smtClean="0"/>
              <a:t>Q: What’s </a:t>
            </a:r>
            <a:r>
              <a:rPr lang="en-US" b="1" dirty="0"/>
              <a:t>something you should be sure to include on your cheat </a:t>
            </a:r>
            <a:r>
              <a:rPr lang="en-US" b="1" dirty="0" smtClean="0"/>
              <a:t>sheet to help with a </a:t>
            </a:r>
            <a:r>
              <a:rPr lang="en-US" b="1" u="sng" dirty="0" smtClean="0"/>
              <a:t>C++ fundamentals</a:t>
            </a:r>
            <a:r>
              <a:rPr lang="en-US" b="1" dirty="0" smtClean="0"/>
              <a:t> question?</a:t>
            </a:r>
          </a:p>
          <a:p>
            <a:pPr lvl="1">
              <a:buClr>
                <a:srgbClr val="8C1515"/>
              </a:buClr>
            </a:pPr>
            <a:r>
              <a:rPr lang="en-US" altLang="en-US" sz="1700" b="1" dirty="0" smtClean="0">
                <a:solidFill>
                  <a:srgbClr val="8C1515"/>
                </a:solidFill>
              </a:rPr>
              <a:t>Give </a:t>
            </a:r>
            <a:r>
              <a:rPr lang="en-US" altLang="en-US" sz="1700" b="1" u="sng" dirty="0" smtClean="0">
                <a:solidFill>
                  <a:srgbClr val="8C1515"/>
                </a:solidFill>
              </a:rPr>
              <a:t>one</a:t>
            </a:r>
            <a:r>
              <a:rPr lang="en-US" altLang="en-US" sz="1700" b="1" dirty="0" smtClean="0">
                <a:solidFill>
                  <a:srgbClr val="8C1515"/>
                </a:solidFill>
              </a:rPr>
              <a:t> idea per </a:t>
            </a:r>
            <a:r>
              <a:rPr lang="en-US" altLang="en-US" sz="1700" b="1" dirty="0" err="1" smtClean="0">
                <a:solidFill>
                  <a:srgbClr val="8C1515"/>
                </a:solidFill>
              </a:rPr>
              <a:t>pollev</a:t>
            </a:r>
            <a:r>
              <a:rPr lang="en-US" altLang="en-US" sz="1700" b="1" dirty="0" smtClean="0">
                <a:solidFill>
                  <a:srgbClr val="8C1515"/>
                </a:solidFill>
              </a:rPr>
              <a:t> response</a:t>
            </a:r>
          </a:p>
          <a:p>
            <a:pPr lvl="1">
              <a:buClr>
                <a:srgbClr val="8C1515"/>
              </a:buClr>
            </a:pPr>
            <a:r>
              <a:rPr lang="en-US" altLang="en-US" sz="1700" dirty="0" smtClean="0">
                <a:solidFill>
                  <a:srgbClr val="8C1515"/>
                </a:solidFill>
              </a:rPr>
              <a:t>Feel free to give multiple responses</a:t>
            </a:r>
          </a:p>
          <a:p>
            <a:pPr>
              <a:buFont typeface="Arial" panose="020B0604020202020204" pitchFamily="34" charset="0"/>
              <a:buChar char="•"/>
            </a:pPr>
            <a:endParaRPr lang="en-US" dirty="0"/>
          </a:p>
        </p:txBody>
      </p:sp>
      <p:pic>
        <p:nvPicPr>
          <p:cNvPr id="4" name="Picture 3" descr="Link: https://pollev.com/cs106b" title="QR Code"/>
          <p:cNvPicPr>
            <a:picLocks noChangeAspect="1"/>
          </p:cNvPicPr>
          <p:nvPr/>
        </p:nvPicPr>
        <p:blipFill>
          <a:blip r:embed="rId2"/>
          <a:stretch>
            <a:fillRect/>
          </a:stretch>
        </p:blipFill>
        <p:spPr>
          <a:xfrm>
            <a:off x="5983314" y="2315856"/>
            <a:ext cx="1788281" cy="1731669"/>
          </a:xfrm>
          <a:prstGeom prst="rect">
            <a:avLst/>
          </a:prstGeom>
        </p:spPr>
      </p:pic>
      <p:sp>
        <p:nvSpPr>
          <p:cNvPr id="5" name="Rectangle 4"/>
          <p:cNvSpPr/>
          <p:nvPr/>
        </p:nvSpPr>
        <p:spPr>
          <a:xfrm>
            <a:off x="5854257" y="1899196"/>
            <a:ext cx="2046394" cy="369332"/>
          </a:xfrm>
          <a:prstGeom prst="rect">
            <a:avLst/>
          </a:prstGeom>
        </p:spPr>
        <p:txBody>
          <a:bodyPr wrap="none">
            <a:spAutoFit/>
          </a:bodyPr>
          <a:lstStyle/>
          <a:p>
            <a:r>
              <a:rPr lang="en-US" spc="15" dirty="0">
                <a:cs typeface="ＭＳ Ｐゴシック" charset="0"/>
              </a:rPr>
              <a:t>pollev.com/cs106b</a:t>
            </a:r>
            <a:endParaRPr lang="en-US" dirty="0"/>
          </a:p>
        </p:txBody>
      </p:sp>
    </p:spTree>
    <p:extLst>
      <p:ext uri="{BB962C8B-B14F-4D97-AF65-F5344CB8AC3E}">
        <p14:creationId xmlns:p14="http://schemas.microsoft.com/office/powerpoint/2010/main" val="2726926127"/>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custDataLst>
              <p:tags r:id="rId1"/>
            </p:custDataLst>
          </p:nvPr>
        </p:nvSpPr>
        <p:spPr>
          <a:xfrm>
            <a:off x="1603375" y="1538288"/>
            <a:ext cx="2954338" cy="927100"/>
          </a:xfrm>
        </p:spPr>
        <p:txBody>
          <a:bodyPr/>
          <a:lstStyle/>
          <a:p>
            <a:r>
              <a:rPr lang="en-US" dirty="0" smtClean="0"/>
              <a:t>Sample Problem </a:t>
            </a:r>
            <a:r>
              <a:rPr lang="en-US" dirty="0" smtClean="0"/>
              <a:t>2: ADTs</a:t>
            </a:r>
          </a:p>
        </p:txBody>
      </p:sp>
      <p:sp>
        <p:nvSpPr>
          <p:cNvPr id="3" name="Text Placeholder 2"/>
          <p:cNvSpPr>
            <a:spLocks noGrp="1"/>
          </p:cNvSpPr>
          <p:nvPr>
            <p:ph type="body" sz="half" idx="2"/>
            <p:custDataLst>
              <p:tags r:id="rId2"/>
            </p:custDataLst>
          </p:nvPr>
        </p:nvSpPr>
        <p:spPr>
          <a:xfrm>
            <a:off x="1603375" y="2571750"/>
            <a:ext cx="2913063" cy="933450"/>
          </a:xfrm>
        </p:spPr>
        <p:txBody>
          <a:bodyPr/>
          <a:lstStyle/>
          <a:p>
            <a:pPr fontAlgn="auto">
              <a:spcAft>
                <a:spcPts val="0"/>
              </a:spcAft>
              <a:buFont typeface="Wingdings" charset="0"/>
              <a:buNone/>
              <a:defRPr/>
            </a:pPr>
            <a:r>
              <a:rPr lang="en-US" cap="none" dirty="0" smtClean="0">
                <a:ea typeface="+mn-ea"/>
                <a:cs typeface="+mn-cs"/>
              </a:rPr>
              <a:t>What to expect, solution</a:t>
            </a:r>
            <a:endParaRPr lang="en-US" cap="none" dirty="0">
              <a:ea typeface="+mn-ea"/>
              <a:cs typeface="+mn-cs"/>
            </a:endParaRPr>
          </a:p>
        </p:txBody>
      </p:sp>
      <p:sp>
        <p:nvSpPr>
          <p:cNvPr id="4" name="Picture Placeholder 3"/>
          <p:cNvSpPr>
            <a:spLocks noGrp="1"/>
          </p:cNvSpPr>
          <p:nvPr>
            <p:ph type="pic" sz="quarter" idx="13"/>
            <p:custDataLst>
              <p:tags r:id="rId3"/>
            </p:custDataLst>
          </p:nvPr>
        </p:nvSpPr>
        <p:spPr bwMode="auto">
          <a:xfrm>
            <a:off x="4665663" y="1535113"/>
            <a:ext cx="1951037" cy="1951037"/>
          </a:xfrm>
          <a:blipFill dpi="0">
            <a:srcRect/>
          </a:blipFill>
          <a:ln>
            <a:solidFill>
              <a:schemeClr val="bg1"/>
            </a:solidFill>
            <a:miter lim="800000"/>
            <a:headEnd/>
            <a:tailEnd/>
          </a:ln>
          <a:effectLst>
            <a:outerShdw blurRad="50800" dist="25401" dir="2700000" algn="tl" rotWithShape="0">
              <a:srgbClr val="000000">
                <a:alpha val="35999"/>
              </a:srgbClr>
            </a:outerShdw>
          </a:effectLst>
        </p:spPr>
      </p:sp>
    </p:spTree>
    <p:extLst>
      <p:ext uri="{BB962C8B-B14F-4D97-AF65-F5344CB8AC3E}">
        <p14:creationId xmlns:p14="http://schemas.microsoft.com/office/powerpoint/2010/main" val="4525746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expect</a:t>
            </a:r>
            <a:endParaRPr lang="en-US" dirty="0"/>
          </a:p>
        </p:txBody>
      </p:sp>
      <p:sp>
        <p:nvSpPr>
          <p:cNvPr id="3" name="Content Placeholder 2"/>
          <p:cNvSpPr>
            <a:spLocks noGrp="1"/>
          </p:cNvSpPr>
          <p:nvPr>
            <p:ph sz="quarter" idx="10"/>
          </p:nvPr>
        </p:nvSpPr>
        <p:spPr/>
        <p:txBody>
          <a:bodyPr/>
          <a:lstStyle/>
          <a:p>
            <a:pPr lvl="1"/>
            <a:r>
              <a:rPr lang="en-US" altLang="en-US" dirty="0" smtClean="0"/>
              <a:t>Uses </a:t>
            </a:r>
            <a:r>
              <a:rPr lang="en-US" altLang="en-US" dirty="0" smtClean="0"/>
              <a:t>of the ADTs that really “fit” the situation</a:t>
            </a:r>
          </a:p>
          <a:p>
            <a:pPr lvl="2"/>
            <a:r>
              <a:rPr lang="en-US" altLang="en-US" dirty="0" smtClean="0"/>
              <a:t>Either by our design, or we ask you to choose the best design</a:t>
            </a:r>
          </a:p>
          <a:p>
            <a:pPr lvl="1"/>
            <a:r>
              <a:rPr lang="en-US" altLang="en-US" dirty="0" smtClean="0"/>
              <a:t>Code that is much simpler (!!) if you use elegant ADT features</a:t>
            </a:r>
          </a:p>
          <a:p>
            <a:pPr lvl="2"/>
            <a:r>
              <a:rPr lang="en-US" altLang="en-US" dirty="0" smtClean="0"/>
              <a:t>Range-based for loop (example: </a:t>
            </a:r>
            <a:r>
              <a:rPr lang="en-US" altLang="en-US" dirty="0" smtClean="0">
                <a:latin typeface="Consolas" panose="020B0609020204030204" pitchFamily="49" charset="0"/>
              </a:rPr>
              <a:t>for (string s : </a:t>
            </a:r>
            <a:r>
              <a:rPr lang="en-US" altLang="en-US" dirty="0" err="1" smtClean="0">
                <a:latin typeface="Consolas" panose="020B0609020204030204" pitchFamily="49" charset="0"/>
              </a:rPr>
              <a:t>themap</a:t>
            </a:r>
            <a:r>
              <a:rPr lang="en-US" altLang="en-US" dirty="0" smtClean="0">
                <a:latin typeface="Consolas" panose="020B0609020204030204" pitchFamily="49" charset="0"/>
              </a:rPr>
              <a:t>)</a:t>
            </a:r>
            <a:r>
              <a:rPr lang="en-US" altLang="en-US" dirty="0" smtClean="0"/>
              <a:t>)</a:t>
            </a:r>
          </a:p>
          <a:p>
            <a:pPr lvl="2"/>
            <a:r>
              <a:rPr lang="en-US" altLang="en-US" dirty="0" smtClean="0"/>
              <a:t>Push/pop </a:t>
            </a:r>
            <a:r>
              <a:rPr lang="en-US" altLang="en-US" dirty="0" smtClean="0"/>
              <a:t>on a Stack vs manual equivalent on a Vector</a:t>
            </a:r>
          </a:p>
          <a:p>
            <a:pPr lvl="2"/>
            <a:r>
              <a:rPr lang="en-US" altLang="en-US" dirty="0" smtClean="0"/>
              <a:t>Set operations vs manual equivalent</a:t>
            </a:r>
          </a:p>
          <a:p>
            <a:pPr lvl="1"/>
            <a:r>
              <a:rPr lang="en-US" altLang="en-US" dirty="0" smtClean="0"/>
              <a:t>One </a:t>
            </a:r>
            <a:r>
              <a:rPr lang="en-US" altLang="en-US" dirty="0"/>
              <a:t>kind of ADT </a:t>
            </a:r>
            <a:r>
              <a:rPr lang="en-US" altLang="en-US" dirty="0" smtClean="0"/>
              <a:t>alongside or inside </a:t>
            </a:r>
            <a:r>
              <a:rPr lang="en-US" altLang="en-US" dirty="0"/>
              <a:t>another kind of </a:t>
            </a:r>
            <a:r>
              <a:rPr lang="en-US" altLang="en-US" dirty="0" smtClean="0"/>
              <a:t>ADT</a:t>
            </a:r>
          </a:p>
          <a:p>
            <a:pPr lvl="1"/>
            <a:r>
              <a:rPr lang="en-US" altLang="en-US" i="1" dirty="0"/>
              <a:t>Theme</a:t>
            </a:r>
            <a:r>
              <a:rPr lang="en-US" altLang="en-US" dirty="0"/>
              <a:t>: really let the ADTs “shine”</a:t>
            </a:r>
          </a:p>
          <a:p>
            <a:pPr lvl="1"/>
            <a:endParaRPr lang="en-US" altLang="en-US" dirty="0"/>
          </a:p>
          <a:p>
            <a:pPr marL="0" lvl="1" indent="0">
              <a:buNone/>
            </a:pPr>
            <a:endParaRPr lang="en-US" altLang="en-US" dirty="0"/>
          </a:p>
        </p:txBody>
      </p:sp>
    </p:spTree>
    <p:extLst>
      <p:ext uri="{BB962C8B-B14F-4D97-AF65-F5344CB8AC3E}">
        <p14:creationId xmlns:p14="http://schemas.microsoft.com/office/powerpoint/2010/main" val="2170160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Q2: ADTs problem</a:t>
            </a:r>
            <a:endParaRPr lang="en-US" dirty="0"/>
          </a:p>
        </p:txBody>
      </p:sp>
      <p:sp>
        <p:nvSpPr>
          <p:cNvPr id="3" name="Content Placeholder 2"/>
          <p:cNvSpPr>
            <a:spLocks noGrp="1"/>
          </p:cNvSpPr>
          <p:nvPr>
            <p:ph sz="quarter" idx="10"/>
          </p:nvPr>
        </p:nvSpPr>
        <p:spPr>
          <a:xfrm>
            <a:off x="955677" y="908685"/>
            <a:ext cx="4999449" cy="3759042"/>
          </a:xfrm>
        </p:spPr>
        <p:txBody>
          <a:bodyPr>
            <a:normAutofit/>
          </a:bodyPr>
          <a:lstStyle/>
          <a:p>
            <a:r>
              <a:rPr lang="en-US" dirty="0" smtClean="0"/>
              <a:t>Write a function that takes a </a:t>
            </a:r>
            <a:r>
              <a:rPr lang="en-US" dirty="0" smtClean="0">
                <a:latin typeface="Consolas" panose="020B0609020204030204" pitchFamily="49" charset="0"/>
              </a:rPr>
              <a:t>Queue&lt;</a:t>
            </a:r>
            <a:r>
              <a:rPr lang="en-US" dirty="0" err="1" smtClean="0">
                <a:latin typeface="Consolas" panose="020B0609020204030204" pitchFamily="49" charset="0"/>
              </a:rPr>
              <a:t>int</a:t>
            </a:r>
            <a:r>
              <a:rPr lang="en-US" dirty="0" smtClean="0">
                <a:latin typeface="Consolas" panose="020B0609020204030204" pitchFamily="49" charset="0"/>
              </a:rPr>
              <a:t>&gt;</a:t>
            </a:r>
            <a:r>
              <a:rPr lang="en-US" dirty="0" smtClean="0"/>
              <a:t> and returns a </a:t>
            </a:r>
            <a:r>
              <a:rPr lang="en-US" dirty="0">
                <a:latin typeface="Consolas" panose="020B0609020204030204" pitchFamily="49" charset="0"/>
              </a:rPr>
              <a:t>Queue&lt;</a:t>
            </a:r>
            <a:r>
              <a:rPr lang="en-US" dirty="0" err="1">
                <a:latin typeface="Consolas" panose="020B0609020204030204" pitchFamily="49" charset="0"/>
              </a:rPr>
              <a:t>int</a:t>
            </a:r>
            <a:r>
              <a:rPr lang="en-US" dirty="0">
                <a:latin typeface="Consolas" panose="020B0609020204030204" pitchFamily="49" charset="0"/>
              </a:rPr>
              <a:t>&gt;</a:t>
            </a:r>
            <a:r>
              <a:rPr lang="en-US" dirty="0"/>
              <a:t> </a:t>
            </a:r>
            <a:r>
              <a:rPr lang="en-US" dirty="0" smtClean="0"/>
              <a:t>where the elements are in reverse of the original order.</a:t>
            </a:r>
          </a:p>
          <a:p>
            <a:endParaRPr lang="en-US" dirty="0"/>
          </a:p>
          <a:p>
            <a:r>
              <a:rPr lang="en-US" b="1" dirty="0" smtClean="0"/>
              <a:t>The challenge:</a:t>
            </a:r>
            <a:r>
              <a:rPr lang="en-US" dirty="0" smtClean="0"/>
              <a:t> Your function may declare only one local variable: your choice of either a </a:t>
            </a:r>
            <a:r>
              <a:rPr lang="en-US" dirty="0">
                <a:latin typeface="Consolas" panose="020B0609020204030204" pitchFamily="49" charset="0"/>
              </a:rPr>
              <a:t>Stack</a:t>
            </a:r>
            <a:r>
              <a:rPr lang="en-US" dirty="0" smtClean="0"/>
              <a:t> or a </a:t>
            </a:r>
            <a:r>
              <a:rPr lang="en-US" dirty="0">
                <a:latin typeface="Consolas" panose="020B0609020204030204" pitchFamily="49" charset="0"/>
              </a:rPr>
              <a:t>Queue</a:t>
            </a:r>
            <a:r>
              <a:rPr lang="en-US" dirty="0" smtClean="0"/>
              <a:t>.</a:t>
            </a:r>
            <a:endParaRPr lang="en-US" dirty="0"/>
          </a:p>
          <a:p>
            <a:endParaRPr lang="en-US" dirty="0" smtClean="0">
              <a:latin typeface="Consolas" panose="020B0609020204030204" pitchFamily="49" charset="0"/>
            </a:endParaRPr>
          </a:p>
          <a:p>
            <a:r>
              <a:rPr lang="en-US" dirty="0" smtClean="0">
                <a:latin typeface="Consolas" panose="020B0609020204030204" pitchFamily="49" charset="0"/>
              </a:rPr>
              <a:t>Queue&lt;</a:t>
            </a:r>
            <a:r>
              <a:rPr lang="en-US" dirty="0" err="1" smtClean="0">
                <a:latin typeface="Consolas" panose="020B0609020204030204" pitchFamily="49" charset="0"/>
              </a:rPr>
              <a:t>int</a:t>
            </a:r>
            <a:r>
              <a:rPr lang="en-US" dirty="0" smtClean="0">
                <a:latin typeface="Consolas" panose="020B0609020204030204" pitchFamily="49" charset="0"/>
              </a:rPr>
              <a:t>&gt; reverse(Queue&lt;</a:t>
            </a:r>
            <a:r>
              <a:rPr lang="en-US" dirty="0" err="1" smtClean="0">
                <a:latin typeface="Consolas" panose="020B0609020204030204" pitchFamily="49" charset="0"/>
              </a:rPr>
              <a:t>int</a:t>
            </a:r>
            <a:r>
              <a:rPr lang="en-US" dirty="0" smtClean="0">
                <a:latin typeface="Consolas" panose="020B0609020204030204" pitchFamily="49" charset="0"/>
              </a:rPr>
              <a:t>&gt; q);</a:t>
            </a:r>
            <a:endParaRPr lang="en-US" dirty="0">
              <a:latin typeface="Consolas" panose="020B0609020204030204" pitchFamily="49" charset="0"/>
            </a:endParaRPr>
          </a:p>
          <a:p>
            <a:endParaRPr lang="en-US" dirty="0"/>
          </a:p>
        </p:txBody>
      </p:sp>
      <p:pic>
        <p:nvPicPr>
          <p:cNvPr id="8" name="Picture 7" descr="Link: https://pollev.com/cs106b" title="QR Code"/>
          <p:cNvPicPr>
            <a:picLocks noChangeAspect="1"/>
          </p:cNvPicPr>
          <p:nvPr/>
        </p:nvPicPr>
        <p:blipFill>
          <a:blip r:embed="rId2"/>
          <a:stretch>
            <a:fillRect/>
          </a:stretch>
        </p:blipFill>
        <p:spPr>
          <a:xfrm>
            <a:off x="6370135" y="1187540"/>
            <a:ext cx="1788281" cy="1731669"/>
          </a:xfrm>
          <a:prstGeom prst="rect">
            <a:avLst/>
          </a:prstGeom>
        </p:spPr>
      </p:pic>
      <p:sp>
        <p:nvSpPr>
          <p:cNvPr id="9" name="Rectangle 8"/>
          <p:cNvSpPr/>
          <p:nvPr/>
        </p:nvSpPr>
        <p:spPr>
          <a:xfrm>
            <a:off x="6241078" y="770880"/>
            <a:ext cx="2046394" cy="369332"/>
          </a:xfrm>
          <a:prstGeom prst="rect">
            <a:avLst/>
          </a:prstGeom>
        </p:spPr>
        <p:txBody>
          <a:bodyPr wrap="none">
            <a:spAutoFit/>
          </a:bodyPr>
          <a:lstStyle/>
          <a:p>
            <a:r>
              <a:rPr lang="en-US" spc="15" dirty="0">
                <a:cs typeface="ＭＳ Ｐゴシック" charset="0"/>
              </a:rPr>
              <a:t>pollev.com/cs106b</a:t>
            </a:r>
            <a:endParaRPr lang="en-US" dirty="0"/>
          </a:p>
        </p:txBody>
      </p:sp>
      <p:sp>
        <p:nvSpPr>
          <p:cNvPr id="10" name="Rectangular Callout 9"/>
          <p:cNvSpPr/>
          <p:nvPr/>
        </p:nvSpPr>
        <p:spPr>
          <a:xfrm>
            <a:off x="6090211" y="3382775"/>
            <a:ext cx="2348128" cy="835760"/>
          </a:xfrm>
          <a:prstGeom prst="wedgeRectCallout">
            <a:avLst>
              <a:gd name="adj1" fmla="val -84045"/>
              <a:gd name="adj2" fmla="val -123104"/>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solidFill>
                  <a:schemeClr val="bg1"/>
                </a:solidFill>
                <a:cs typeface="Consolas" panose="020B0609020204030204" pitchFamily="49" charset="0"/>
              </a:rPr>
              <a:t>Would you choose a Stack or Queue for this?</a:t>
            </a:r>
            <a:endParaRPr lang="en-US" sz="1600" dirty="0" smtClean="0">
              <a:solidFill>
                <a:schemeClr val="bg1"/>
              </a:solidFill>
              <a:cs typeface="Consolas" panose="020B0609020204030204" pitchFamily="49" charset="0"/>
            </a:endParaRPr>
          </a:p>
        </p:txBody>
      </p:sp>
    </p:spTree>
    <p:extLst>
      <p:ext uri="{BB962C8B-B14F-4D97-AF65-F5344CB8AC3E}">
        <p14:creationId xmlns:p14="http://schemas.microsoft.com/office/powerpoint/2010/main" val="407938510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Q2 Solution</a:t>
            </a:r>
            <a:endParaRPr lang="en-US" dirty="0"/>
          </a:p>
        </p:txBody>
      </p:sp>
      <p:sp>
        <p:nvSpPr>
          <p:cNvPr id="3" name="Content Placeholder 2"/>
          <p:cNvSpPr>
            <a:spLocks noGrp="1"/>
          </p:cNvSpPr>
          <p:nvPr>
            <p:ph sz="quarter" idx="10"/>
          </p:nvPr>
        </p:nvSpPr>
        <p:spPr/>
        <p:txBody>
          <a:bodyPr>
            <a:normAutofit/>
          </a:bodyPr>
          <a:lstStyle/>
          <a:p>
            <a:r>
              <a:rPr lang="en-US" sz="1400" dirty="0">
                <a:latin typeface="Consolas" panose="020B0609020204030204" pitchFamily="49" charset="0"/>
              </a:rPr>
              <a:t>Queue&lt;</a:t>
            </a:r>
            <a:r>
              <a:rPr lang="en-US" sz="1400" dirty="0" err="1">
                <a:latin typeface="Consolas" panose="020B0609020204030204" pitchFamily="49" charset="0"/>
              </a:rPr>
              <a:t>int</a:t>
            </a:r>
            <a:r>
              <a:rPr lang="en-US" sz="1400" dirty="0">
                <a:latin typeface="Consolas" panose="020B0609020204030204" pitchFamily="49" charset="0"/>
              </a:rPr>
              <a:t>&gt; reverse(Queue&lt;</a:t>
            </a:r>
            <a:r>
              <a:rPr lang="en-US" sz="1400" dirty="0" err="1">
                <a:latin typeface="Consolas" panose="020B0609020204030204" pitchFamily="49" charset="0"/>
              </a:rPr>
              <a:t>int</a:t>
            </a:r>
            <a:r>
              <a:rPr lang="en-US" sz="1400" dirty="0">
                <a:latin typeface="Consolas" panose="020B0609020204030204" pitchFamily="49" charset="0"/>
              </a:rPr>
              <a:t>&gt; q) {</a:t>
            </a:r>
          </a:p>
          <a:p>
            <a:r>
              <a:rPr lang="en-US" sz="1400" dirty="0">
                <a:latin typeface="Consolas" panose="020B0609020204030204" pitchFamily="49" charset="0"/>
              </a:rPr>
              <a:t>    Stack&lt;</a:t>
            </a:r>
            <a:r>
              <a:rPr lang="en-US" sz="1400" dirty="0" err="1">
                <a:latin typeface="Consolas" panose="020B0609020204030204" pitchFamily="49" charset="0"/>
              </a:rPr>
              <a:t>int</a:t>
            </a:r>
            <a:r>
              <a:rPr lang="en-US" sz="1400" dirty="0">
                <a:latin typeface="Consolas" panose="020B0609020204030204" pitchFamily="49" charset="0"/>
              </a:rPr>
              <a:t>&gt; </a:t>
            </a:r>
            <a:r>
              <a:rPr lang="en-US" sz="1400" dirty="0" err="1">
                <a:latin typeface="Consolas" panose="020B0609020204030204" pitchFamily="49" charset="0"/>
              </a:rPr>
              <a:t>theStack</a:t>
            </a:r>
            <a:r>
              <a:rPr lang="en-US" sz="1400" dirty="0">
                <a:latin typeface="Consolas" panose="020B0609020204030204" pitchFamily="49" charset="0"/>
              </a:rPr>
              <a:t>;</a:t>
            </a:r>
          </a:p>
          <a:p>
            <a:r>
              <a:rPr lang="en-US" sz="1400" dirty="0">
                <a:latin typeface="Consolas" panose="020B0609020204030204" pitchFamily="49" charset="0"/>
              </a:rPr>
              <a:t>    while (!</a:t>
            </a:r>
            <a:r>
              <a:rPr lang="en-US" sz="1400" dirty="0" err="1">
                <a:latin typeface="Consolas" panose="020B0609020204030204" pitchFamily="49" charset="0"/>
              </a:rPr>
              <a:t>q.isEmpty</a:t>
            </a:r>
            <a:r>
              <a:rPr lang="en-US" sz="1400" dirty="0">
                <a:latin typeface="Consolas" panose="020B0609020204030204" pitchFamily="49" charset="0"/>
              </a:rPr>
              <a:t>()) {</a:t>
            </a:r>
          </a:p>
          <a:p>
            <a:r>
              <a:rPr lang="en-US" sz="1400" dirty="0">
                <a:latin typeface="Consolas" panose="020B0609020204030204" pitchFamily="49" charset="0"/>
              </a:rPr>
              <a:t>        </a:t>
            </a:r>
            <a:r>
              <a:rPr lang="en-US" sz="1400" dirty="0" err="1">
                <a:latin typeface="Consolas" panose="020B0609020204030204" pitchFamily="49" charset="0"/>
              </a:rPr>
              <a:t>int</a:t>
            </a:r>
            <a:r>
              <a:rPr lang="en-US" sz="1400" dirty="0">
                <a:latin typeface="Consolas" panose="020B0609020204030204" pitchFamily="49" charset="0"/>
              </a:rPr>
              <a:t> x = </a:t>
            </a:r>
            <a:r>
              <a:rPr lang="en-US" sz="1400" dirty="0" err="1">
                <a:latin typeface="Consolas" panose="020B0609020204030204" pitchFamily="49" charset="0"/>
              </a:rPr>
              <a:t>q.dequeue</a:t>
            </a:r>
            <a:r>
              <a:rPr lang="en-US" sz="1400" dirty="0">
                <a:latin typeface="Consolas" panose="020B0609020204030204" pitchFamily="49" charset="0"/>
              </a:rPr>
              <a:t>();</a:t>
            </a:r>
          </a:p>
          <a:p>
            <a:r>
              <a:rPr lang="en-US" sz="1400" dirty="0">
                <a:latin typeface="Consolas" panose="020B0609020204030204" pitchFamily="49" charset="0"/>
              </a:rPr>
              <a:t>        </a:t>
            </a:r>
            <a:r>
              <a:rPr lang="en-US" sz="1400" dirty="0" err="1">
                <a:latin typeface="Consolas" panose="020B0609020204030204" pitchFamily="49" charset="0"/>
              </a:rPr>
              <a:t>theStack.push</a:t>
            </a:r>
            <a:r>
              <a:rPr lang="en-US" sz="1400" dirty="0">
                <a:latin typeface="Consolas" panose="020B0609020204030204" pitchFamily="49" charset="0"/>
              </a:rPr>
              <a:t>(x);</a:t>
            </a:r>
          </a:p>
          <a:p>
            <a:r>
              <a:rPr lang="en-US" sz="1400" dirty="0">
                <a:latin typeface="Consolas" panose="020B0609020204030204" pitchFamily="49" charset="0"/>
              </a:rPr>
              <a:t>    }</a:t>
            </a:r>
          </a:p>
          <a:p>
            <a:r>
              <a:rPr lang="en-US" sz="1400" dirty="0">
                <a:latin typeface="Consolas" panose="020B0609020204030204" pitchFamily="49" charset="0"/>
              </a:rPr>
              <a:t>    while (!</a:t>
            </a:r>
            <a:r>
              <a:rPr lang="en-US" sz="1400" dirty="0" err="1">
                <a:latin typeface="Consolas" panose="020B0609020204030204" pitchFamily="49" charset="0"/>
              </a:rPr>
              <a:t>theStack.isEmpty</a:t>
            </a:r>
            <a:r>
              <a:rPr lang="en-US" sz="1400" dirty="0">
                <a:latin typeface="Consolas" panose="020B0609020204030204" pitchFamily="49" charset="0"/>
              </a:rPr>
              <a:t>()) {</a:t>
            </a:r>
          </a:p>
          <a:p>
            <a:r>
              <a:rPr lang="en-US" sz="1400" dirty="0">
                <a:latin typeface="Consolas" panose="020B0609020204030204" pitchFamily="49" charset="0"/>
              </a:rPr>
              <a:t>        </a:t>
            </a:r>
            <a:r>
              <a:rPr lang="en-US" sz="1400" dirty="0" err="1">
                <a:latin typeface="Consolas" panose="020B0609020204030204" pitchFamily="49" charset="0"/>
              </a:rPr>
              <a:t>q.enqueue</a:t>
            </a:r>
            <a:r>
              <a:rPr lang="en-US" sz="1400" dirty="0">
                <a:latin typeface="Consolas" panose="020B0609020204030204" pitchFamily="49" charset="0"/>
              </a:rPr>
              <a:t>(</a:t>
            </a:r>
            <a:r>
              <a:rPr lang="en-US" sz="1400" dirty="0" err="1">
                <a:latin typeface="Consolas" panose="020B0609020204030204" pitchFamily="49" charset="0"/>
              </a:rPr>
              <a:t>theStack.pop</a:t>
            </a:r>
            <a:r>
              <a:rPr lang="en-US" sz="1400" dirty="0">
                <a:latin typeface="Consolas" panose="020B0609020204030204" pitchFamily="49" charset="0"/>
              </a:rPr>
              <a:t>());</a:t>
            </a:r>
          </a:p>
          <a:p>
            <a:r>
              <a:rPr lang="en-US" sz="1400" dirty="0">
                <a:latin typeface="Consolas" panose="020B0609020204030204" pitchFamily="49" charset="0"/>
              </a:rPr>
              <a:t>    }</a:t>
            </a:r>
          </a:p>
          <a:p>
            <a:r>
              <a:rPr lang="en-US" sz="1400" dirty="0">
                <a:latin typeface="Consolas" panose="020B0609020204030204" pitchFamily="49" charset="0"/>
              </a:rPr>
              <a:t>    return q;</a:t>
            </a:r>
          </a:p>
          <a:p>
            <a:r>
              <a:rPr lang="en-US" sz="1400" dirty="0">
                <a:latin typeface="Consolas" panose="020B0609020204030204" pitchFamily="49" charset="0"/>
              </a:rPr>
              <a:t>}</a:t>
            </a:r>
          </a:p>
        </p:txBody>
      </p:sp>
    </p:spTree>
    <p:extLst>
      <p:ext uri="{BB962C8B-B14F-4D97-AF65-F5344CB8AC3E}">
        <p14:creationId xmlns:p14="http://schemas.microsoft.com/office/powerpoint/2010/main" val="351946022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Turn</a:t>
            </a:r>
            <a:endParaRPr lang="en-US" dirty="0"/>
          </a:p>
        </p:txBody>
      </p:sp>
      <p:sp>
        <p:nvSpPr>
          <p:cNvPr id="3" name="Content Placeholder 2"/>
          <p:cNvSpPr>
            <a:spLocks noGrp="1"/>
          </p:cNvSpPr>
          <p:nvPr>
            <p:ph sz="quarter" idx="10"/>
          </p:nvPr>
        </p:nvSpPr>
        <p:spPr/>
        <p:txBody>
          <a:bodyPr/>
          <a:lstStyle/>
          <a:p>
            <a:r>
              <a:rPr lang="en-US" b="1" dirty="0" smtClean="0"/>
              <a:t>Q: What’s </a:t>
            </a:r>
            <a:r>
              <a:rPr lang="en-US" b="1" dirty="0"/>
              <a:t>something you should be sure to include on your cheat </a:t>
            </a:r>
            <a:r>
              <a:rPr lang="en-US" b="1" dirty="0" smtClean="0"/>
              <a:t>sheet to help with a </a:t>
            </a:r>
            <a:r>
              <a:rPr lang="en-US" b="1" u="sng" dirty="0" smtClean="0"/>
              <a:t>ADTs </a:t>
            </a:r>
            <a:r>
              <a:rPr lang="en-US" b="1" dirty="0" smtClean="0"/>
              <a:t>question?</a:t>
            </a:r>
          </a:p>
          <a:p>
            <a:pPr lvl="1">
              <a:buClr>
                <a:srgbClr val="8C1515"/>
              </a:buClr>
            </a:pPr>
            <a:r>
              <a:rPr lang="en-US" altLang="en-US" sz="1700" b="1" dirty="0" smtClean="0">
                <a:solidFill>
                  <a:srgbClr val="8C1515"/>
                </a:solidFill>
              </a:rPr>
              <a:t>Give </a:t>
            </a:r>
            <a:r>
              <a:rPr lang="en-US" altLang="en-US" sz="1700" b="1" u="sng" dirty="0" smtClean="0">
                <a:solidFill>
                  <a:srgbClr val="8C1515"/>
                </a:solidFill>
              </a:rPr>
              <a:t>one</a:t>
            </a:r>
            <a:r>
              <a:rPr lang="en-US" altLang="en-US" sz="1700" b="1" dirty="0" smtClean="0">
                <a:solidFill>
                  <a:srgbClr val="8C1515"/>
                </a:solidFill>
              </a:rPr>
              <a:t> idea per </a:t>
            </a:r>
            <a:r>
              <a:rPr lang="en-US" altLang="en-US" sz="1700" b="1" dirty="0" err="1" smtClean="0">
                <a:solidFill>
                  <a:srgbClr val="8C1515"/>
                </a:solidFill>
              </a:rPr>
              <a:t>pollev</a:t>
            </a:r>
            <a:r>
              <a:rPr lang="en-US" altLang="en-US" sz="1700" b="1" dirty="0" smtClean="0">
                <a:solidFill>
                  <a:srgbClr val="8C1515"/>
                </a:solidFill>
              </a:rPr>
              <a:t> response</a:t>
            </a:r>
          </a:p>
          <a:p>
            <a:pPr lvl="1">
              <a:buClr>
                <a:srgbClr val="8C1515"/>
              </a:buClr>
            </a:pPr>
            <a:r>
              <a:rPr lang="en-US" altLang="en-US" sz="1700" dirty="0" smtClean="0">
                <a:solidFill>
                  <a:srgbClr val="8C1515"/>
                </a:solidFill>
              </a:rPr>
              <a:t>Feel free to give multiple responses</a:t>
            </a:r>
          </a:p>
          <a:p>
            <a:pPr>
              <a:buFont typeface="Arial" panose="020B0604020202020204" pitchFamily="34" charset="0"/>
              <a:buChar char="•"/>
            </a:pPr>
            <a:endParaRPr lang="en-US" dirty="0"/>
          </a:p>
        </p:txBody>
      </p:sp>
      <p:pic>
        <p:nvPicPr>
          <p:cNvPr id="4" name="Picture 3" descr="Link: https://pollev.com/cs106b" title="QR Code"/>
          <p:cNvPicPr>
            <a:picLocks noChangeAspect="1"/>
          </p:cNvPicPr>
          <p:nvPr/>
        </p:nvPicPr>
        <p:blipFill>
          <a:blip r:embed="rId2"/>
          <a:stretch>
            <a:fillRect/>
          </a:stretch>
        </p:blipFill>
        <p:spPr>
          <a:xfrm>
            <a:off x="6055090" y="2100703"/>
            <a:ext cx="1788281" cy="1731669"/>
          </a:xfrm>
          <a:prstGeom prst="rect">
            <a:avLst/>
          </a:prstGeom>
        </p:spPr>
      </p:pic>
      <p:sp>
        <p:nvSpPr>
          <p:cNvPr id="5" name="Rectangle 4"/>
          <p:cNvSpPr/>
          <p:nvPr/>
        </p:nvSpPr>
        <p:spPr>
          <a:xfrm>
            <a:off x="5926033" y="1684043"/>
            <a:ext cx="2046394" cy="369332"/>
          </a:xfrm>
          <a:prstGeom prst="rect">
            <a:avLst/>
          </a:prstGeom>
        </p:spPr>
        <p:txBody>
          <a:bodyPr wrap="none">
            <a:spAutoFit/>
          </a:bodyPr>
          <a:lstStyle/>
          <a:p>
            <a:r>
              <a:rPr lang="en-US" spc="15" dirty="0">
                <a:cs typeface="ＭＳ Ｐゴシック" charset="0"/>
              </a:rPr>
              <a:t>pollev.com/cs106b</a:t>
            </a:r>
            <a:endParaRPr lang="en-US" dirty="0"/>
          </a:p>
        </p:txBody>
      </p:sp>
    </p:spTree>
    <p:extLst>
      <p:ext uri="{BB962C8B-B14F-4D97-AF65-F5344CB8AC3E}">
        <p14:creationId xmlns:p14="http://schemas.microsoft.com/office/powerpoint/2010/main" val="873122201"/>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custDataLst>
              <p:tags r:id="rId1"/>
            </p:custDataLst>
          </p:nvPr>
        </p:nvSpPr>
        <p:spPr>
          <a:xfrm>
            <a:off x="1603375" y="1538288"/>
            <a:ext cx="2954338" cy="927100"/>
          </a:xfrm>
        </p:spPr>
        <p:txBody>
          <a:bodyPr/>
          <a:lstStyle/>
          <a:p>
            <a:r>
              <a:rPr lang="en-US" dirty="0" smtClean="0"/>
              <a:t>Sample </a:t>
            </a:r>
            <a:r>
              <a:rPr lang="en-US" dirty="0" smtClean="0"/>
              <a:t>Problem 3</a:t>
            </a:r>
            <a:r>
              <a:rPr lang="en-US" dirty="0" smtClean="0"/>
              <a:t>: Big O</a:t>
            </a:r>
          </a:p>
        </p:txBody>
      </p:sp>
      <p:sp>
        <p:nvSpPr>
          <p:cNvPr id="3" name="Text Placeholder 2"/>
          <p:cNvSpPr>
            <a:spLocks noGrp="1"/>
          </p:cNvSpPr>
          <p:nvPr>
            <p:ph type="body" sz="half" idx="2"/>
            <p:custDataLst>
              <p:tags r:id="rId2"/>
            </p:custDataLst>
          </p:nvPr>
        </p:nvSpPr>
        <p:spPr>
          <a:xfrm>
            <a:off x="1603375" y="2571750"/>
            <a:ext cx="2913063" cy="933450"/>
          </a:xfrm>
        </p:spPr>
        <p:txBody>
          <a:bodyPr/>
          <a:lstStyle/>
          <a:p>
            <a:pPr fontAlgn="auto">
              <a:spcAft>
                <a:spcPts val="0"/>
              </a:spcAft>
              <a:buFont typeface="Wingdings" charset="0"/>
              <a:buNone/>
              <a:defRPr/>
            </a:pPr>
            <a:r>
              <a:rPr lang="en-US" cap="none" dirty="0" smtClean="0">
                <a:ea typeface="+mn-ea"/>
                <a:cs typeface="+mn-cs"/>
              </a:rPr>
              <a:t>What to expect, solution</a:t>
            </a:r>
            <a:endParaRPr lang="en-US" cap="none" dirty="0">
              <a:ea typeface="+mn-ea"/>
              <a:cs typeface="+mn-cs"/>
            </a:endParaRPr>
          </a:p>
        </p:txBody>
      </p:sp>
      <p:sp>
        <p:nvSpPr>
          <p:cNvPr id="4" name="Picture Placeholder 3"/>
          <p:cNvSpPr>
            <a:spLocks noGrp="1"/>
          </p:cNvSpPr>
          <p:nvPr>
            <p:ph type="pic" sz="quarter" idx="13"/>
            <p:custDataLst>
              <p:tags r:id="rId3"/>
            </p:custDataLst>
          </p:nvPr>
        </p:nvSpPr>
        <p:spPr bwMode="auto">
          <a:xfrm>
            <a:off x="4665663" y="1535113"/>
            <a:ext cx="1951037" cy="1951037"/>
          </a:xfrm>
          <a:blipFill dpi="0">
            <a:srcRect/>
          </a:blipFill>
          <a:ln>
            <a:solidFill>
              <a:schemeClr val="bg1"/>
            </a:solidFill>
            <a:miter lim="800000"/>
            <a:headEnd/>
            <a:tailEnd/>
          </a:ln>
          <a:effectLst>
            <a:outerShdw blurRad="50800" dist="25401" dir="2700000" algn="tl" rotWithShape="0">
              <a:srgbClr val="000000">
                <a:alpha val="35999"/>
              </a:srgbClr>
            </a:outerShdw>
          </a:effectLst>
        </p:spPr>
      </p:sp>
    </p:spTree>
    <p:extLst>
      <p:ext uri="{BB962C8B-B14F-4D97-AF65-F5344CB8AC3E}">
        <p14:creationId xmlns:p14="http://schemas.microsoft.com/office/powerpoint/2010/main" val="16163410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expect</a:t>
            </a:r>
            <a:endParaRPr lang="en-US" dirty="0"/>
          </a:p>
        </p:txBody>
      </p:sp>
      <p:sp>
        <p:nvSpPr>
          <p:cNvPr id="3" name="Content Placeholder 2"/>
          <p:cNvSpPr>
            <a:spLocks noGrp="1"/>
          </p:cNvSpPr>
          <p:nvPr>
            <p:ph sz="quarter" idx="10"/>
          </p:nvPr>
        </p:nvSpPr>
        <p:spPr/>
        <p:txBody>
          <a:bodyPr/>
          <a:lstStyle/>
          <a:p>
            <a:pPr lvl="1"/>
            <a:r>
              <a:rPr lang="en-US" altLang="en-US" dirty="0" smtClean="0"/>
              <a:t>ADT operations with known costs, inside </a:t>
            </a:r>
            <a:r>
              <a:rPr lang="en-US" altLang="en-US" dirty="0" smtClean="0"/>
              <a:t>loops and recursive function calls</a:t>
            </a:r>
            <a:endParaRPr lang="en-US" altLang="en-US" dirty="0" smtClean="0"/>
          </a:p>
          <a:p>
            <a:pPr lvl="2"/>
            <a:r>
              <a:rPr lang="en-US" altLang="en-US" dirty="0" smtClean="0"/>
              <a:t>Your </a:t>
            </a:r>
            <a:r>
              <a:rPr lang="en-US" altLang="en-US" dirty="0" smtClean="0"/>
              <a:t>job is mainly to analyze the </a:t>
            </a:r>
            <a:r>
              <a:rPr lang="en-US" altLang="en-US" dirty="0" smtClean="0"/>
              <a:t>loop or recursion</a:t>
            </a:r>
            <a:r>
              <a:rPr lang="en-US" altLang="en-US" dirty="0" smtClean="0"/>
              <a:t> structure</a:t>
            </a:r>
            <a:r>
              <a:rPr lang="en-US" altLang="en-US" dirty="0" smtClean="0"/>
              <a:t>, then you can just plug in what you see for that ADT operation, using the Reference </a:t>
            </a:r>
            <a:r>
              <a:rPr lang="en-US" altLang="en-US" dirty="0" smtClean="0"/>
              <a:t>Sheet</a:t>
            </a:r>
          </a:p>
          <a:p>
            <a:pPr lvl="2"/>
            <a:r>
              <a:rPr lang="en-US" altLang="en-US" dirty="0" smtClean="0"/>
              <a:t>Loops one after the other: additive cost</a:t>
            </a:r>
          </a:p>
          <a:p>
            <a:pPr lvl="2"/>
            <a:r>
              <a:rPr lang="en-US" altLang="en-US" dirty="0" smtClean="0"/>
              <a:t>Loops nested in one another: multiplicative cost</a:t>
            </a:r>
          </a:p>
          <a:p>
            <a:pPr lvl="2"/>
            <a:r>
              <a:rPr lang="en-US" altLang="en-US" dirty="0" smtClean="0"/>
              <a:t>Remember to simplify! (O(N), not O(3N + 5))</a:t>
            </a:r>
            <a:endParaRPr lang="en-US" altLang="en-US" dirty="0" smtClean="0"/>
          </a:p>
          <a:p>
            <a:pPr lvl="1"/>
            <a:endParaRPr lang="en-US" altLang="en-US" dirty="0"/>
          </a:p>
          <a:p>
            <a:pPr lvl="1"/>
            <a:r>
              <a:rPr lang="en-US" altLang="en-US" dirty="0" smtClean="0"/>
              <a:t>(no additional samples for this one—refer to practice exams)</a:t>
            </a:r>
            <a:endParaRPr lang="en-US" altLang="en-US" dirty="0"/>
          </a:p>
        </p:txBody>
      </p:sp>
    </p:spTree>
    <p:extLst>
      <p:ext uri="{BB962C8B-B14F-4D97-AF65-F5344CB8AC3E}">
        <p14:creationId xmlns:p14="http://schemas.microsoft.com/office/powerpoint/2010/main" val="3255191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custDataLst>
              <p:tags r:id="rId1"/>
            </p:custDataLst>
          </p:nvPr>
        </p:nvSpPr>
        <p:spPr>
          <a:xfrm>
            <a:off x="1603375" y="1538288"/>
            <a:ext cx="2954338" cy="927100"/>
          </a:xfrm>
        </p:spPr>
        <p:txBody>
          <a:bodyPr/>
          <a:lstStyle/>
          <a:p>
            <a:r>
              <a:rPr lang="en-US" dirty="0" smtClean="0"/>
              <a:t>Practice Exam Problem </a:t>
            </a:r>
            <a:r>
              <a:rPr lang="en-US" dirty="0" smtClean="0"/>
              <a:t>4: </a:t>
            </a:r>
            <a:r>
              <a:rPr lang="en-US" dirty="0" smtClean="0"/>
              <a:t>Recursion</a:t>
            </a:r>
          </a:p>
        </p:txBody>
      </p:sp>
      <p:sp>
        <p:nvSpPr>
          <p:cNvPr id="3" name="Text Placeholder 2"/>
          <p:cNvSpPr>
            <a:spLocks noGrp="1"/>
          </p:cNvSpPr>
          <p:nvPr>
            <p:ph type="body" sz="half" idx="2"/>
            <p:custDataLst>
              <p:tags r:id="rId2"/>
            </p:custDataLst>
          </p:nvPr>
        </p:nvSpPr>
        <p:spPr>
          <a:xfrm>
            <a:off x="1603375" y="2571750"/>
            <a:ext cx="2913063" cy="933450"/>
          </a:xfrm>
        </p:spPr>
        <p:txBody>
          <a:bodyPr/>
          <a:lstStyle/>
          <a:p>
            <a:pPr fontAlgn="auto">
              <a:spcAft>
                <a:spcPts val="0"/>
              </a:spcAft>
              <a:buFont typeface="Wingdings" charset="0"/>
              <a:buNone/>
              <a:defRPr/>
            </a:pPr>
            <a:r>
              <a:rPr lang="en-US" cap="none" dirty="0" smtClean="0">
                <a:ea typeface="+mn-ea"/>
                <a:cs typeface="+mn-cs"/>
              </a:rPr>
              <a:t>What to expect, solution</a:t>
            </a:r>
            <a:endParaRPr lang="en-US" cap="none" dirty="0">
              <a:ea typeface="+mn-ea"/>
              <a:cs typeface="+mn-cs"/>
            </a:endParaRPr>
          </a:p>
        </p:txBody>
      </p:sp>
      <p:sp>
        <p:nvSpPr>
          <p:cNvPr id="4" name="Picture Placeholder 3"/>
          <p:cNvSpPr>
            <a:spLocks noGrp="1"/>
          </p:cNvSpPr>
          <p:nvPr>
            <p:ph type="pic" sz="quarter" idx="13"/>
            <p:custDataLst>
              <p:tags r:id="rId3"/>
            </p:custDataLst>
          </p:nvPr>
        </p:nvSpPr>
        <p:spPr bwMode="auto">
          <a:xfrm>
            <a:off x="4665663" y="1535113"/>
            <a:ext cx="1951037" cy="1951037"/>
          </a:xfrm>
          <a:blipFill dpi="0">
            <a:srcRect/>
          </a:blipFill>
          <a:ln>
            <a:solidFill>
              <a:schemeClr val="bg1"/>
            </a:solidFill>
            <a:miter lim="800000"/>
            <a:headEnd/>
            <a:tailEnd/>
          </a:ln>
          <a:effectLst>
            <a:outerShdw blurRad="50800" dist="25401" dir="2700000" algn="tl" rotWithShape="0">
              <a:srgbClr val="000000">
                <a:alpha val="35999"/>
              </a:srgbClr>
            </a:outerShdw>
          </a:effectLst>
        </p:spPr>
      </p:sp>
    </p:spTree>
    <p:extLst>
      <p:ext uri="{BB962C8B-B14F-4D97-AF65-F5344CB8AC3E}">
        <p14:creationId xmlns:p14="http://schemas.microsoft.com/office/powerpoint/2010/main" val="1788682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expect</a:t>
            </a:r>
            <a:endParaRPr lang="en-US" dirty="0"/>
          </a:p>
        </p:txBody>
      </p:sp>
      <p:sp>
        <p:nvSpPr>
          <p:cNvPr id="3" name="Content Placeholder 2"/>
          <p:cNvSpPr>
            <a:spLocks noGrp="1"/>
          </p:cNvSpPr>
          <p:nvPr>
            <p:ph sz="quarter" idx="10"/>
          </p:nvPr>
        </p:nvSpPr>
        <p:spPr/>
        <p:txBody>
          <a:bodyPr/>
          <a:lstStyle/>
          <a:p>
            <a:pPr lvl="1"/>
            <a:r>
              <a:rPr lang="en-US" altLang="en-US" dirty="0" smtClean="0"/>
              <a:t>Similar to pre-backtracking recursion examples from lecture: Fibonacci, Coin Flip, Fractals, permutations</a:t>
            </a:r>
          </a:p>
          <a:p>
            <a:pPr lvl="1"/>
            <a:endParaRPr lang="en-US" altLang="en-US" dirty="0" smtClean="0"/>
          </a:p>
          <a:p>
            <a:pPr lvl="1"/>
            <a:endParaRPr lang="en-US" altLang="en-US" dirty="0" smtClean="0"/>
          </a:p>
        </p:txBody>
      </p:sp>
    </p:spTree>
    <p:extLst>
      <p:ext uri="{BB962C8B-B14F-4D97-AF65-F5344CB8AC3E}">
        <p14:creationId xmlns:p14="http://schemas.microsoft.com/office/powerpoint/2010/main" val="27859984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a:t>
            </a:r>
            <a:r>
              <a:rPr lang="en-US" dirty="0" smtClean="0"/>
              <a:t> Q4: Roller Coaster seating</a:t>
            </a:r>
            <a:endParaRPr lang="en-US" dirty="0"/>
          </a:p>
        </p:txBody>
      </p:sp>
      <p:sp>
        <p:nvSpPr>
          <p:cNvPr id="3" name="Content Placeholder 2"/>
          <p:cNvSpPr>
            <a:spLocks noGrp="1"/>
          </p:cNvSpPr>
          <p:nvPr>
            <p:ph sz="quarter" idx="10"/>
          </p:nvPr>
        </p:nvSpPr>
        <p:spPr>
          <a:xfrm>
            <a:off x="955678" y="908685"/>
            <a:ext cx="4718981" cy="3759042"/>
          </a:xfrm>
        </p:spPr>
        <p:txBody>
          <a:bodyPr>
            <a:normAutofit fontScale="85000" lnSpcReduction="10000"/>
          </a:bodyPr>
          <a:lstStyle/>
          <a:p>
            <a:pPr>
              <a:buFont typeface="Wingdings" panose="05000000000000000000" pitchFamily="2" charset="2"/>
              <a:buChar char="§"/>
            </a:pPr>
            <a:r>
              <a:rPr lang="en-US" dirty="0"/>
              <a:t>This roller coaster </a:t>
            </a:r>
            <a:r>
              <a:rPr lang="en-US" dirty="0" smtClean="0"/>
              <a:t>at the Santa Cruz Beach Boardwalk is </a:t>
            </a:r>
            <a:r>
              <a:rPr lang="en-US" dirty="0"/>
              <a:t>a train of rows that are two seats wide. </a:t>
            </a:r>
            <a:endParaRPr lang="en-US" dirty="0" smtClean="0"/>
          </a:p>
          <a:p>
            <a:pPr>
              <a:buFont typeface="Wingdings" panose="05000000000000000000" pitchFamily="2" charset="2"/>
              <a:buChar char="§"/>
            </a:pPr>
            <a:r>
              <a:rPr lang="en-US" dirty="0" smtClean="0"/>
              <a:t>There </a:t>
            </a:r>
            <a:r>
              <a:rPr lang="en-US" dirty="0"/>
              <a:t>are N amusement park guests in line for the roller coaster, and they must board in </a:t>
            </a:r>
            <a:r>
              <a:rPr lang="en-US" dirty="0" smtClean="0"/>
              <a:t>order. The train is loaded </a:t>
            </a:r>
            <a:r>
              <a:rPr lang="en-US" dirty="0"/>
              <a:t>from front to </a:t>
            </a:r>
            <a:r>
              <a:rPr lang="en-US" dirty="0" smtClean="0"/>
              <a:t>back. </a:t>
            </a:r>
          </a:p>
          <a:p>
            <a:pPr>
              <a:buFont typeface="Wingdings" panose="05000000000000000000" pitchFamily="2" charset="2"/>
              <a:buChar char="§"/>
            </a:pPr>
            <a:r>
              <a:rPr lang="en-US" dirty="0" smtClean="0"/>
              <a:t>When </a:t>
            </a:r>
            <a:r>
              <a:rPr lang="en-US" dirty="0"/>
              <a:t>guests reach the front of the line, they tell the ride attendant whether they want to ride alone (1 person that row) or share with the next person in line (2 people in that row). </a:t>
            </a:r>
            <a:endParaRPr lang="en-US" dirty="0" smtClean="0"/>
          </a:p>
          <a:p>
            <a:pPr lvl="2"/>
            <a:r>
              <a:rPr lang="en-US" dirty="0" smtClean="0"/>
              <a:t>Assume </a:t>
            </a:r>
            <a:r>
              <a:rPr lang="en-US" dirty="0"/>
              <a:t>that the train has at least N rows, so it is long enough to accommodate all N riders in any configuration (rows aren't skipped except there are possibly extra empty rows after all riders have been seated). </a:t>
            </a:r>
            <a:endParaRPr lang="en-US" dirty="0" smtClean="0"/>
          </a:p>
          <a:p>
            <a:pPr lvl="1"/>
            <a:r>
              <a:rPr lang="en-US" b="1" dirty="0" smtClean="0"/>
              <a:t>How </a:t>
            </a:r>
            <a:r>
              <a:rPr lang="en-US" b="1" dirty="0"/>
              <a:t>many different rider configurations are possible?</a:t>
            </a:r>
          </a:p>
        </p:txBody>
      </p:sp>
      <p:pic>
        <p:nvPicPr>
          <p:cNvPr id="2052" name="Picture 4" descr="Giant Dipper Roller Coaster Santa Cruz Beach Boardwal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7213" y="211310"/>
            <a:ext cx="2950668" cy="4426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0905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a:t>
            </a:r>
            <a:r>
              <a:rPr lang="en-US" dirty="0" smtClean="0"/>
              <a:t>Q1</a:t>
            </a:r>
            <a:r>
              <a:rPr lang="en-US" dirty="0" smtClean="0"/>
              <a:t>: Strategy</a:t>
            </a:r>
            <a:endParaRPr lang="en-US" dirty="0"/>
          </a:p>
        </p:txBody>
      </p:sp>
      <p:sp>
        <p:nvSpPr>
          <p:cNvPr id="3" name="Content Placeholder 2"/>
          <p:cNvSpPr>
            <a:spLocks noGrp="1"/>
          </p:cNvSpPr>
          <p:nvPr>
            <p:ph sz="quarter" idx="10"/>
          </p:nvPr>
        </p:nvSpPr>
        <p:spPr/>
        <p:txBody>
          <a:bodyPr/>
          <a:lstStyle/>
          <a:p>
            <a:pPr lvl="1"/>
            <a:r>
              <a:rPr lang="en-US" altLang="en-US" dirty="0" smtClean="0"/>
              <a:t>N is the number of riders guests, and recursively will track how many remain to be seated</a:t>
            </a:r>
          </a:p>
          <a:p>
            <a:pPr lvl="1"/>
            <a:r>
              <a:rPr lang="en-US" altLang="en-US" dirty="0" smtClean="0"/>
              <a:t>Base cases: 0 guests, 1 guest, 2 guests</a:t>
            </a:r>
            <a:endParaRPr lang="en-US" altLang="en-US" dirty="0" smtClean="0"/>
          </a:p>
          <a:p>
            <a:pPr lvl="1"/>
            <a:r>
              <a:rPr lang="en-US" altLang="en-US" dirty="0" smtClean="0"/>
              <a:t>Recursive case: Each recursive call we either seat 1 or 2 guests (decreasing the remaining guests by 1 or 2). </a:t>
            </a:r>
            <a:r>
              <a:rPr lang="en-US" altLang="en-US" dirty="0" smtClean="0"/>
              <a:t>For each choice, recursively explore how many options from there</a:t>
            </a:r>
          </a:p>
          <a:p>
            <a:pPr lvl="2"/>
            <a:endParaRPr lang="en-US" altLang="en-US" dirty="0" smtClean="0"/>
          </a:p>
        </p:txBody>
      </p:sp>
    </p:spTree>
    <p:extLst>
      <p:ext uri="{BB962C8B-B14F-4D97-AF65-F5344CB8AC3E}">
        <p14:creationId xmlns:p14="http://schemas.microsoft.com/office/powerpoint/2010/main" val="19421098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Q1</a:t>
            </a:r>
            <a:r>
              <a:rPr lang="en-US" dirty="0" smtClean="0"/>
              <a:t>: Solution</a:t>
            </a:r>
            <a:endParaRPr lang="en-US" dirty="0"/>
          </a:p>
        </p:txBody>
      </p:sp>
      <p:sp>
        <p:nvSpPr>
          <p:cNvPr id="3" name="Content Placeholder 2"/>
          <p:cNvSpPr>
            <a:spLocks noGrp="1"/>
          </p:cNvSpPr>
          <p:nvPr>
            <p:ph sz="quarter" idx="10"/>
          </p:nvPr>
        </p:nvSpPr>
        <p:spPr>
          <a:xfrm>
            <a:off x="955677" y="908684"/>
            <a:ext cx="7700963" cy="4085937"/>
          </a:xfrm>
        </p:spPr>
        <p:txBody>
          <a:bodyPr>
            <a:normAutofit/>
          </a:bodyPr>
          <a:lstStyle/>
          <a:p>
            <a:pPr marL="0" lvl="1" indent="0">
              <a:buNone/>
            </a:pPr>
            <a:r>
              <a:rPr lang="en-US" altLang="en-US" sz="1400" dirty="0" err="1">
                <a:latin typeface="Consolas" panose="020B0609020204030204" pitchFamily="49" charset="0"/>
              </a:rPr>
              <a:t>int</a:t>
            </a:r>
            <a:r>
              <a:rPr lang="en-US" altLang="en-US" sz="1400" dirty="0">
                <a:latin typeface="Consolas" panose="020B0609020204030204" pitchFamily="49" charset="0"/>
              </a:rPr>
              <a:t> </a:t>
            </a:r>
            <a:r>
              <a:rPr lang="en-US" altLang="en-US" sz="1400" dirty="0" err="1">
                <a:latin typeface="Consolas" panose="020B0609020204030204" pitchFamily="49" charset="0"/>
              </a:rPr>
              <a:t>countConfigs</a:t>
            </a:r>
            <a:r>
              <a:rPr lang="en-US" altLang="en-US" sz="1400" dirty="0">
                <a:latin typeface="Consolas" panose="020B0609020204030204" pitchFamily="49" charset="0"/>
              </a:rPr>
              <a:t>(</a:t>
            </a:r>
            <a:r>
              <a:rPr lang="en-US" altLang="en-US" sz="1400" dirty="0" err="1">
                <a:latin typeface="Consolas" panose="020B0609020204030204" pitchFamily="49" charset="0"/>
              </a:rPr>
              <a:t>int</a:t>
            </a:r>
            <a:r>
              <a:rPr lang="en-US" altLang="en-US" sz="1400" dirty="0">
                <a:latin typeface="Consolas" panose="020B0609020204030204" pitchFamily="49" charset="0"/>
              </a:rPr>
              <a:t> n) {</a:t>
            </a:r>
          </a:p>
          <a:p>
            <a:pPr marL="0" lvl="1" indent="0">
              <a:buNone/>
            </a:pPr>
            <a:r>
              <a:rPr lang="en-US" altLang="en-US" sz="1400" dirty="0">
                <a:latin typeface="Consolas" panose="020B0609020204030204" pitchFamily="49" charset="0"/>
              </a:rPr>
              <a:t>    if (n &lt; 3) {</a:t>
            </a:r>
          </a:p>
          <a:p>
            <a:pPr marL="0" lvl="1" indent="0">
              <a:buNone/>
            </a:pPr>
            <a:r>
              <a:rPr lang="en-US" altLang="en-US" sz="1400" dirty="0">
                <a:latin typeface="Consolas" panose="020B0609020204030204" pitchFamily="49" charset="0"/>
              </a:rPr>
              <a:t>        return n;</a:t>
            </a:r>
          </a:p>
          <a:p>
            <a:pPr marL="0" lvl="1" indent="0">
              <a:buNone/>
            </a:pPr>
            <a:r>
              <a:rPr lang="en-US" altLang="en-US" sz="1400" dirty="0">
                <a:latin typeface="Consolas" panose="020B0609020204030204" pitchFamily="49" charset="0"/>
              </a:rPr>
              <a:t>    }</a:t>
            </a:r>
          </a:p>
          <a:p>
            <a:pPr marL="0" lvl="1" indent="0">
              <a:buNone/>
            </a:pPr>
            <a:r>
              <a:rPr lang="en-US" altLang="en-US" sz="1400" dirty="0">
                <a:latin typeface="Consolas" panose="020B0609020204030204" pitchFamily="49" charset="0"/>
              </a:rPr>
              <a:t>    return </a:t>
            </a:r>
            <a:r>
              <a:rPr lang="en-US" altLang="en-US" sz="1400" dirty="0" err="1">
                <a:latin typeface="Consolas" panose="020B0609020204030204" pitchFamily="49" charset="0"/>
              </a:rPr>
              <a:t>countConfigs</a:t>
            </a:r>
            <a:r>
              <a:rPr lang="en-US" altLang="en-US" sz="1400" dirty="0">
                <a:latin typeface="Consolas" panose="020B0609020204030204" pitchFamily="49" charset="0"/>
              </a:rPr>
              <a:t>(n - 1) + </a:t>
            </a:r>
            <a:r>
              <a:rPr lang="en-US" altLang="en-US" sz="1400" dirty="0" err="1">
                <a:latin typeface="Consolas" panose="020B0609020204030204" pitchFamily="49" charset="0"/>
              </a:rPr>
              <a:t>countConfigs</a:t>
            </a:r>
            <a:r>
              <a:rPr lang="en-US" altLang="en-US" sz="1400" dirty="0">
                <a:latin typeface="Consolas" panose="020B0609020204030204" pitchFamily="49" charset="0"/>
              </a:rPr>
              <a:t>(n - 2);</a:t>
            </a:r>
          </a:p>
          <a:p>
            <a:pPr marL="0" lvl="1" indent="0">
              <a:buNone/>
            </a:pPr>
            <a:r>
              <a:rPr lang="en-US" altLang="en-US" sz="1400" dirty="0">
                <a:latin typeface="Consolas" panose="020B0609020204030204" pitchFamily="49" charset="0"/>
              </a:rPr>
              <a:t>}</a:t>
            </a:r>
            <a:endParaRPr lang="en-US" altLang="en-US" sz="1400" dirty="0" smtClean="0">
              <a:latin typeface="Consolas" panose="020B0609020204030204" pitchFamily="49" charset="0"/>
            </a:endParaRPr>
          </a:p>
        </p:txBody>
      </p:sp>
    </p:spTree>
    <p:extLst>
      <p:ext uri="{BB962C8B-B14F-4D97-AF65-F5344CB8AC3E}">
        <p14:creationId xmlns:p14="http://schemas.microsoft.com/office/powerpoint/2010/main" val="22365854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9792</TotalTime>
  <Words>1474</Words>
  <Application>Microsoft Office PowerPoint</Application>
  <PresentationFormat>On-screen Show (16:9)</PresentationFormat>
  <Paragraphs>163</Paragraphs>
  <Slides>25</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25</vt:i4>
      </vt:variant>
    </vt:vector>
  </HeadingPairs>
  <TitlesOfParts>
    <vt:vector size="35" baseType="lpstr">
      <vt:lpstr>MS PGothic</vt:lpstr>
      <vt:lpstr>MS PGothic</vt:lpstr>
      <vt:lpstr>Arial</vt:lpstr>
      <vt:lpstr>Calibri</vt:lpstr>
      <vt:lpstr>Consolas</vt:lpstr>
      <vt:lpstr>Source Sans Pro</vt:lpstr>
      <vt:lpstr>Source Sans Pro Semibold</vt:lpstr>
      <vt:lpstr>Wingdings</vt:lpstr>
      <vt:lpstr>SU_Preso_16x9_v5</vt:lpstr>
      <vt:lpstr>SU_Template_TopBar</vt:lpstr>
      <vt:lpstr>Programming Abstractions</vt:lpstr>
      <vt:lpstr>Topics:</vt:lpstr>
      <vt:lpstr>Midterm Exam</vt:lpstr>
      <vt:lpstr>The Midterm Exam</vt:lpstr>
      <vt:lpstr>The Midterm Exam</vt:lpstr>
      <vt:lpstr>The Midterm Exam</vt:lpstr>
      <vt:lpstr>The Midterm Exam</vt:lpstr>
      <vt:lpstr>Sample Problem 1:        C++ Fundamentals</vt:lpstr>
      <vt:lpstr>What to expect</vt:lpstr>
      <vt:lpstr>Sample Q1: Grid of theater seat reservations</vt:lpstr>
      <vt:lpstr>Sample Q1: Strategy</vt:lpstr>
      <vt:lpstr>Sample Q1: Solution</vt:lpstr>
      <vt:lpstr>Your Turn</vt:lpstr>
      <vt:lpstr>Sample Problem 2: ADTs</vt:lpstr>
      <vt:lpstr>What to expect</vt:lpstr>
      <vt:lpstr>Sample Q2: ADTs problem</vt:lpstr>
      <vt:lpstr>Sample Q2 Solution</vt:lpstr>
      <vt:lpstr>Your Turn</vt:lpstr>
      <vt:lpstr>Sample Problem 3: Big O</vt:lpstr>
      <vt:lpstr>What to expect</vt:lpstr>
      <vt:lpstr>Practice Exam Problem 4: Recursion</vt:lpstr>
      <vt:lpstr>What to expect</vt:lpstr>
      <vt:lpstr>Sample Q4: Roller Coaster seating</vt:lpstr>
      <vt:lpstr>Sample Q1: Strategy</vt:lpstr>
      <vt:lpstr>Sample Q1: Solution</vt:lpstr>
    </vt:vector>
  </TitlesOfParts>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195</cp:revision>
  <dcterms:created xsi:type="dcterms:W3CDTF">2014-04-02T04:36:08Z</dcterms:created>
  <dcterms:modified xsi:type="dcterms:W3CDTF">2024-10-28T08:39:57Z</dcterms:modified>
</cp:coreProperties>
</file>