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notesSlides/notesSlide2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3.xml" ContentType="application/vnd.openxmlformats-officedocument.presentationml.notesSlide+xml"/>
  <Override PartName="/ppt/tags/tag30.xml" ContentType="application/vnd.openxmlformats-officedocument.presentationml.tags+xml"/>
  <Override PartName="/ppt/notesSlides/notesSlide4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5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6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7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8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9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10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40"/>
  </p:notesMasterIdLst>
  <p:handoutMasterIdLst>
    <p:handoutMasterId r:id="rId41"/>
  </p:handoutMasterIdLst>
  <p:sldIdLst>
    <p:sldId id="524" r:id="rId3"/>
    <p:sldId id="525" r:id="rId4"/>
    <p:sldId id="330" r:id="rId5"/>
    <p:sldId id="500" r:id="rId6"/>
    <p:sldId id="501" r:id="rId7"/>
    <p:sldId id="502" r:id="rId8"/>
    <p:sldId id="498" r:id="rId9"/>
    <p:sldId id="499" r:id="rId10"/>
    <p:sldId id="486" r:id="rId11"/>
    <p:sldId id="482" r:id="rId12"/>
    <p:sldId id="503" r:id="rId13"/>
    <p:sldId id="512" r:id="rId14"/>
    <p:sldId id="504" r:id="rId15"/>
    <p:sldId id="505" r:id="rId16"/>
    <p:sldId id="485" r:id="rId17"/>
    <p:sldId id="506" r:id="rId18"/>
    <p:sldId id="508" r:id="rId19"/>
    <p:sldId id="513" r:id="rId20"/>
    <p:sldId id="511" r:id="rId21"/>
    <p:sldId id="507" r:id="rId22"/>
    <p:sldId id="487" r:id="rId23"/>
    <p:sldId id="460" r:id="rId24"/>
    <p:sldId id="461" r:id="rId25"/>
    <p:sldId id="510" r:id="rId26"/>
    <p:sldId id="473" r:id="rId27"/>
    <p:sldId id="514" r:id="rId28"/>
    <p:sldId id="466" r:id="rId29"/>
    <p:sldId id="467" r:id="rId30"/>
    <p:sldId id="469" r:id="rId31"/>
    <p:sldId id="492" r:id="rId32"/>
    <p:sldId id="522" r:id="rId33"/>
    <p:sldId id="517" r:id="rId34"/>
    <p:sldId id="488" r:id="rId35"/>
    <p:sldId id="516" r:id="rId36"/>
    <p:sldId id="518" r:id="rId37"/>
    <p:sldId id="519" r:id="rId38"/>
    <p:sldId id="520" r:id="rId39"/>
  </p:sldIdLst>
  <p:sldSz cx="9144000" cy="5143500" type="screen16x9"/>
  <p:notesSz cx="7102475" cy="9388475"/>
  <p:custDataLst>
    <p:tags r:id="rId42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FCAC"/>
    <a:srgbClr val="FBFDAB"/>
    <a:srgbClr val="FBD8AD"/>
    <a:srgbClr val="FDBBAB"/>
    <a:srgbClr val="DBCECC"/>
    <a:srgbClr val="FFFFFF"/>
    <a:srgbClr val="8C1515"/>
    <a:srgbClr val="D6DDD3"/>
    <a:srgbClr val="EDE8DD"/>
    <a:srgbClr val="C2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0" autoAdjust="0"/>
    <p:restoredTop sz="95929" autoAdjust="0"/>
  </p:normalViewPr>
  <p:slideViewPr>
    <p:cSldViewPr snapToGrid="0" snapToObjects="1">
      <p:cViewPr>
        <p:scale>
          <a:sx n="124" d="100"/>
          <a:sy n="124" d="100"/>
        </p:scale>
        <p:origin x="4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10/30/2024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10/30/2024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115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
Poll Title: Do not modify the notes in this section to avoid tampering with the Poll Everywhere activity.
More info at polleverywhere.com/support
Click to mark ALL the operations you think are FAST: O(1)
https://www.polleverywhere.com/clickable_images/ArIFPKTb0LQyA5sBnS0vd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241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
Poll Title: Do not modify the notes in this section to avoid tampering with the Poll Everywhere activity.
More info at polleverywhere.com/support
Which plot line represents $$O(log_2N)$$?
https://www.polleverywhere.com/clickable_images/lqAqmBmGKIy0sUAqQ00VM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0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
Poll Title: Do not modify the notes in this section to avoid tampering with the Poll Everywhere activity.
More info at polleverywhere.com/support
Which plot line represents $$O(log_2N)$$?
https://www.polleverywhere.com/multiple_choice_polls/BV5sPdFsuEHY1fnqSth8l?state=opened&amp;flow=Default&amp;onscreen=persist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56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00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
Poll Title: Do not modify the notes in this section to avoid tampering with the Poll Everywhere activity.
More info at polleverywhere.com/support
How many of these are valid binary heaps?
https://www.polleverywhere.com/multiple_choice_polls/iGg19Z4dOwKRpftLqUVK0?state=opened&amp;flow=Default&amp;onscreen=persist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730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Left: </a:t>
            </a:r>
            <a:r>
              <a:rPr lang="en-US" b="1" dirty="0" smtClean="0">
                <a:solidFill>
                  <a:schemeClr val="tx1"/>
                </a:solidFill>
                <a:latin typeface="Consolas" panose="020B0609020204030204" pitchFamily="49" charset="0"/>
              </a:rPr>
              <a:t>2i + 1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Right:</a:t>
            </a:r>
            <a:r>
              <a:rPr lang="en-US" baseline="0" dirty="0" smtClean="0"/>
              <a:t> </a:t>
            </a:r>
            <a:r>
              <a:rPr lang="en-US" b="1" dirty="0" smtClean="0">
                <a:solidFill>
                  <a:schemeClr val="tx1"/>
                </a:solidFill>
                <a:latin typeface="Consolas" panose="020B0609020204030204" pitchFamily="49" charset="0"/>
              </a:rPr>
              <a:t>2i + 2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36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557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58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62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2710-307C-4C3F-9350-34ABC9B281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8359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50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4.png"/><Relationship Id="rId4" Type="http://schemas.openxmlformats.org/officeDocument/2006/relationships/hyperlink" Target="https://edstem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4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4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9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0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notesSlide" Target="../notesSlides/notesSlide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37.xml"/><Relationship Id="rId7" Type="http://schemas.openxmlformats.org/officeDocument/2006/relationships/image" Target="../media/image13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9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0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4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4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7" Type="http://schemas.openxmlformats.org/officeDocument/2006/relationships/image" Target="../media/image19.png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58.xml"/><Relationship Id="rId7" Type="http://schemas.openxmlformats.org/officeDocument/2006/relationships/image" Target="../media/image19.pn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9.xml"/><Relationship Id="rId9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62.xml"/><Relationship Id="rId7" Type="http://schemas.openxmlformats.org/officeDocument/2006/relationships/image" Target="../media/image19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63.xml"/><Relationship Id="rId9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image" Target="../media/image25.png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image" Target="../media/image24.jpe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image" Target="../media/image23.png"/><Relationship Id="rId5" Type="http://schemas.openxmlformats.org/officeDocument/2006/relationships/tags" Target="../tags/tag73.xml"/><Relationship Id="rId10" Type="http://schemas.openxmlformats.org/officeDocument/2006/relationships/image" Target="../media/image22.png"/><Relationship Id="rId4" Type="http://schemas.openxmlformats.org/officeDocument/2006/relationships/tags" Target="../tags/tag72.xml"/><Relationship Id="rId9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4" Type="http://schemas.openxmlformats.org/officeDocument/2006/relationships/notesSlide" Target="../notesSlides/notesSlide10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81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image" Target="../media/image28.png"/><Relationship Id="rId5" Type="http://schemas.openxmlformats.org/officeDocument/2006/relationships/tags" Target="../tags/tag83.xml"/><Relationship Id="rId10" Type="http://schemas.openxmlformats.org/officeDocument/2006/relationships/image" Target="../media/image27.png"/><Relationship Id="rId4" Type="http://schemas.openxmlformats.org/officeDocument/2006/relationships/tags" Target="../tags/tag82.xml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>
                <a:solidFill>
                  <a:srgbClr val="595959"/>
                </a:solidFill>
              </a:rPr>
              <a:t>Cynthia Bailey</a:t>
            </a:r>
          </a:p>
          <a:p>
            <a:pPr marL="0" indent="0"/>
            <a:r>
              <a:rPr lang="en-US" dirty="0">
                <a:solidFill>
                  <a:srgbClr val="595959"/>
                </a:solidFill>
              </a:rPr>
              <a:t>Chris Gregg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20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47607" y="425791"/>
            <a:ext cx="5780485" cy="366713"/>
          </a:xfrm>
        </p:spPr>
        <p:txBody>
          <a:bodyPr/>
          <a:lstStyle/>
          <a:p>
            <a:r>
              <a:rPr lang="en-US" dirty="0" smtClean="0"/>
              <a:t>Today’s Topics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812102" y="1078423"/>
            <a:ext cx="7417498" cy="3953074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lvl="1"/>
            <a:r>
              <a:rPr lang="en-US" dirty="0">
                <a:solidFill>
                  <a:schemeClr val="tx1"/>
                </a:solidFill>
              </a:rPr>
              <a:t>First advanced data structure implementation!</a:t>
            </a:r>
            <a:endParaRPr lang="en-US" dirty="0">
              <a:solidFill>
                <a:schemeClr val="tx1"/>
              </a:solidFill>
            </a:endParaRPr>
          </a:p>
          <a:p>
            <a:pPr lvl="2"/>
            <a:r>
              <a:rPr lang="en-US" sz="1500" dirty="0" smtClean="0"/>
              <a:t>More practice with classes + dynamic memory</a:t>
            </a:r>
          </a:p>
          <a:p>
            <a:pPr lvl="2"/>
            <a:r>
              <a:rPr lang="en-US" sz="1500" dirty="0" smtClean="0"/>
              <a:t>Good skills to practice for A5 homework that goes out tomorrow!</a:t>
            </a:r>
            <a:endParaRPr lang="en-US" dirty="0" smtClean="0"/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Apply </a:t>
            </a:r>
            <a:r>
              <a:rPr lang="en-US" dirty="0" smtClean="0"/>
              <a:t>to be a section leader! </a:t>
            </a:r>
            <a:r>
              <a:rPr lang="en-US" dirty="0" smtClean="0">
                <a:solidFill>
                  <a:schemeClr val="bg2"/>
                </a:solidFill>
              </a:rPr>
              <a:t>Applications due Saturday Nov 2</a:t>
            </a:r>
            <a:r>
              <a:rPr lang="en-US" dirty="0" smtClean="0">
                <a:solidFill>
                  <a:schemeClr val="bg2"/>
                </a:solidFill>
              </a:rPr>
              <a:t>.</a:t>
            </a:r>
          </a:p>
          <a:p>
            <a:pPr lvl="2"/>
            <a:r>
              <a:rPr lang="en-US" sz="1500" dirty="0" smtClean="0"/>
              <a:t>Next quarter too busy to start? Fun fact: you can apply now and interview, and if accepted, defer to Spring!</a:t>
            </a:r>
            <a:endParaRPr lang="en-US" sz="1500" dirty="0"/>
          </a:p>
          <a:p>
            <a:pPr lvl="1"/>
            <a:endParaRPr lang="en-US" dirty="0" smtClean="0">
              <a:solidFill>
                <a:schemeClr val="bg2"/>
              </a:solidFill>
            </a:endParaRPr>
          </a:p>
          <a:p>
            <a:pPr lvl="1"/>
            <a:endParaRPr lang="en-US" dirty="0" smtClean="0">
              <a:solidFill>
                <a:schemeClr val="bg2"/>
              </a:solidFill>
            </a:endParaRPr>
          </a:p>
          <a:p>
            <a:pPr marL="344488" lvl="2" indent="0">
              <a:buNone/>
            </a:pPr>
            <a:endParaRPr lang="en-US" dirty="0"/>
          </a:p>
          <a:p>
            <a:pPr lvl="1"/>
            <a:r>
              <a:rPr lang="en-US" sz="1400" b="1" dirty="0"/>
              <a:t>For important announcements, be sure to see the weekly announcements post on the Ed Q&amp;A board! </a:t>
            </a:r>
            <a:r>
              <a:rPr lang="en-US" sz="1400" b="1" dirty="0">
                <a:hlinkClick r:id="rId4"/>
              </a:rPr>
              <a:t>https://edstem.org</a:t>
            </a:r>
            <a:endParaRPr lang="en-US" sz="1400" b="1" dirty="0"/>
          </a:p>
          <a:p>
            <a:pPr lvl="1"/>
            <a:r>
              <a:rPr lang="en-US" sz="1400" b="1" dirty="0"/>
              <a:t>Also on Ed: live lecture Q&amp;A with Chris &amp; </a:t>
            </a:r>
            <a:r>
              <a:rPr lang="en-US" sz="1400" b="1" dirty="0" smtClean="0"/>
              <a:t>Jonathan</a:t>
            </a:r>
            <a:endParaRPr lang="en-US" sz="1400" b="1" dirty="0"/>
          </a:p>
        </p:txBody>
      </p:sp>
      <p:pic>
        <p:nvPicPr>
          <p:cNvPr id="2" name="Picture 1" descr="Link: https://pollev.com/cs106b" title="QR 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8288" y="471688"/>
            <a:ext cx="1788281" cy="17316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949231" y="55028"/>
            <a:ext cx="2046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15" dirty="0">
                <a:cs typeface="ＭＳ Ｐゴシック" charset="0"/>
              </a:rPr>
              <a:t>pollev.com/cs106b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28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2023127"/>
            <a:ext cx="7707862" cy="488024"/>
          </a:xfrm>
        </p:spPr>
        <p:txBody>
          <a:bodyPr/>
          <a:lstStyle/>
          <a:p>
            <a:r>
              <a:rPr lang="en-US" dirty="0" smtClean="0"/>
              <a:t>Today’s Agenda: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2543414"/>
            <a:ext cx="7700963" cy="2470092"/>
          </a:xfrm>
        </p:spPr>
        <p:txBody>
          <a:bodyPr>
            <a:normAutofit/>
          </a:bodyPr>
          <a:lstStyle/>
          <a:p>
            <a:pPr lvl="1"/>
            <a:r>
              <a:rPr lang="en-US" sz="1600" dirty="0" smtClean="0">
                <a:solidFill>
                  <a:schemeClr val="tx1"/>
                </a:solidFill>
              </a:rPr>
              <a:t>Priority Queue ADT</a:t>
            </a:r>
          </a:p>
          <a:p>
            <a:pPr lvl="1"/>
            <a:r>
              <a:rPr lang="en-US" sz="1600" dirty="0" smtClean="0">
                <a:solidFill>
                  <a:schemeClr val="tx1"/>
                </a:solidFill>
              </a:rPr>
              <a:t>Two “starter” implementations that build on </a:t>
            </a:r>
            <a:r>
              <a:rPr lang="en-US" sz="1600" dirty="0" smtClean="0">
                <a:solidFill>
                  <a:schemeClr val="tx1"/>
                </a:solidFill>
              </a:rPr>
              <a:t>our array skills</a:t>
            </a:r>
            <a:endParaRPr lang="en-US" sz="1600" dirty="0" smtClean="0">
              <a:solidFill>
                <a:schemeClr val="tx1"/>
              </a:solidFill>
            </a:endParaRP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Sorted array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Unsorted array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Performance analysis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Binary heap data structure implementation</a:t>
            </a:r>
          </a:p>
          <a:p>
            <a:pPr lvl="2"/>
            <a:r>
              <a:rPr lang="en-US" sz="1600" dirty="0">
                <a:solidFill>
                  <a:schemeClr val="tx1"/>
                </a:solidFill>
              </a:rPr>
              <a:t>What are binary heaps?</a:t>
            </a:r>
          </a:p>
          <a:p>
            <a:pPr lvl="2"/>
            <a:r>
              <a:rPr lang="en-US" sz="1600" dirty="0">
                <a:solidFill>
                  <a:schemeClr val="tx1"/>
                </a:solidFill>
              </a:rPr>
              <a:t>How do we do </a:t>
            </a:r>
            <a:r>
              <a:rPr lang="en-US" sz="1600" dirty="0" err="1">
                <a:solidFill>
                  <a:schemeClr val="tx1"/>
                </a:solidFill>
              </a:rPr>
              <a:t>enqueue</a:t>
            </a:r>
            <a:r>
              <a:rPr lang="en-US" sz="1600" dirty="0">
                <a:solidFill>
                  <a:schemeClr val="tx1"/>
                </a:solidFill>
              </a:rPr>
              <a:t> in a heap</a:t>
            </a:r>
            <a:r>
              <a:rPr lang="en-US" sz="1600" dirty="0" smtClean="0">
                <a:solidFill>
                  <a:schemeClr val="tx1"/>
                </a:solidFill>
              </a:rPr>
              <a:t>?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Title 7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951338" y="250685"/>
            <a:ext cx="7707862" cy="48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2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2pPr>
            <a:lvl3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3pPr>
            <a:lvl4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4pPr>
            <a:lvl5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6pPr>
            <a:lvl7pPr marL="9144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i="1" dirty="0" smtClean="0"/>
              <a:t>Previously</a:t>
            </a:r>
            <a:r>
              <a:rPr lang="en-US" sz="2000" dirty="0" smtClean="0"/>
              <a:t>:</a:t>
            </a:r>
            <a:endParaRPr lang="en-US" sz="2000" dirty="0"/>
          </a:p>
        </p:txBody>
      </p:sp>
      <p:sp>
        <p:nvSpPr>
          <p:cNvPr id="17" name="Content Placeholder 8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958239" y="694132"/>
            <a:ext cx="7700963" cy="1203824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10000"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400" dirty="0" smtClean="0">
                <a:solidFill>
                  <a:schemeClr val="tx1"/>
                </a:solidFill>
              </a:rPr>
              <a:t>Stack implementation </a:t>
            </a:r>
            <a:r>
              <a:rPr lang="en-US" sz="1400" dirty="0" smtClean="0">
                <a:solidFill>
                  <a:schemeClr val="tx1"/>
                </a:solidFill>
              </a:rPr>
              <a:t>using dynamically-allocated array</a:t>
            </a:r>
          </a:p>
          <a:p>
            <a:pPr lvl="2"/>
            <a:r>
              <a:rPr lang="en-US" sz="1400" dirty="0" smtClean="0">
                <a:solidFill>
                  <a:schemeClr val="tx1"/>
                </a:solidFill>
              </a:rPr>
              <a:t>Pointers, </a:t>
            </a:r>
            <a:r>
              <a:rPr lang="en-US" sz="12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new</a:t>
            </a:r>
            <a:r>
              <a:rPr lang="en-US" sz="1400" dirty="0" smtClean="0">
                <a:solidFill>
                  <a:schemeClr val="tx1"/>
                </a:solidFill>
              </a:rPr>
              <a:t> and 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delete</a:t>
            </a:r>
          </a:p>
          <a:p>
            <a:pPr lvl="2"/>
            <a:r>
              <a:rPr lang="en-US" sz="1400" dirty="0" smtClean="0">
                <a:solidFill>
                  <a:schemeClr val="tx1"/>
                </a:solidFill>
              </a:rPr>
              <a:t>Array doubling when capacity is exceeded</a:t>
            </a:r>
          </a:p>
          <a:p>
            <a:pPr lvl="2"/>
            <a:r>
              <a:rPr lang="en-US" sz="1400" dirty="0" smtClean="0">
                <a:solidFill>
                  <a:schemeClr val="tx1"/>
                </a:solidFill>
              </a:rPr>
              <a:t>Inserting and deleting elements from an array</a:t>
            </a:r>
          </a:p>
          <a:p>
            <a:pPr lvl="1"/>
            <a:r>
              <a:rPr lang="en-US" sz="1400" dirty="0" smtClean="0">
                <a:solidFill>
                  <a:schemeClr val="tx1"/>
                </a:solidFill>
              </a:rPr>
              <a:t>Big-O analysis</a:t>
            </a:r>
          </a:p>
        </p:txBody>
      </p:sp>
    </p:spTree>
    <p:extLst>
      <p:ext uri="{BB962C8B-B14F-4D97-AF65-F5344CB8AC3E}">
        <p14:creationId xmlns:p14="http://schemas.microsoft.com/office/powerpoint/2010/main" val="384917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Process 12"/>
          <p:cNvSpPr/>
          <p:nvPr/>
        </p:nvSpPr>
        <p:spPr>
          <a:xfrm>
            <a:off x="1741365" y="1000369"/>
            <a:ext cx="5521569" cy="1293446"/>
          </a:xfrm>
          <a:prstGeom prst="flowChartProcess">
            <a:avLst/>
          </a:prstGeom>
          <a:solidFill>
            <a:srgbClr val="C2B7A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latin typeface="Consolas" panose="020B0609020204030204" pitchFamily="49" charset="0"/>
              </a:rPr>
              <a:t>_</a:t>
            </a:r>
            <a:r>
              <a:rPr lang="en-US" sz="1600" dirty="0" err="1" smtClean="0">
                <a:latin typeface="Consolas" panose="020B0609020204030204" pitchFamily="49" charset="0"/>
              </a:rPr>
              <a:t>elems</a:t>
            </a:r>
            <a:r>
              <a:rPr lang="en-US" sz="1600" dirty="0" smtClean="0">
                <a:latin typeface="Consolas" panose="020B0609020204030204" pitchFamily="49" charset="0"/>
              </a:rPr>
              <a:t>: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 smtClean="0">
                <a:latin typeface="Consolas" panose="020B0609020204030204" pitchFamily="49" charset="0"/>
              </a:rPr>
              <a:t>_size: 10</a:t>
            </a:r>
          </a:p>
          <a:p>
            <a:r>
              <a:rPr lang="en-US" sz="1600" dirty="0" smtClean="0">
                <a:latin typeface="Consolas" panose="020B0609020204030204" pitchFamily="49" charset="0"/>
              </a:rPr>
              <a:t>_capacity: 13</a:t>
            </a:r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Recall what we saw with </a:t>
            </a:r>
            <a:r>
              <a:rPr lang="en-US" dirty="0" smtClean="0">
                <a:latin typeface="Consolas" panose="020B0609020204030204" pitchFamily="49" charset="0"/>
              </a:rPr>
              <a:t>Vector</a:t>
            </a:r>
            <a:r>
              <a:rPr lang="en-US" dirty="0" smtClean="0"/>
              <a:t> </a:t>
            </a:r>
            <a:r>
              <a:rPr lang="en-US" dirty="0" smtClean="0">
                <a:latin typeface="Consolas" panose="020B0609020204030204" pitchFamily="49" charset="0"/>
              </a:rPr>
              <a:t>insert()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95789" y="2446619"/>
            <a:ext cx="7000808" cy="2191749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/>
            <a:r>
              <a:rPr lang="en-US" dirty="0">
                <a:solidFill>
                  <a:schemeClr val="tx1"/>
                </a:solidFill>
              </a:rPr>
              <a:t>Because memory is contiguous, all elements must scoot over to make room for </a:t>
            </a:r>
            <a:r>
              <a:rPr lang="en-US" dirty="0" smtClean="0">
                <a:solidFill>
                  <a:schemeClr val="tx1"/>
                </a:solidFill>
              </a:rPr>
              <a:t>an </a:t>
            </a:r>
            <a:r>
              <a:rPr lang="en-US" dirty="0">
                <a:solidFill>
                  <a:schemeClr val="tx1"/>
                </a:solidFill>
              </a:rPr>
              <a:t>inserted </a:t>
            </a:r>
            <a:r>
              <a:rPr lang="en-US" dirty="0" smtClean="0">
                <a:solidFill>
                  <a:schemeClr val="tx1"/>
                </a:solidFill>
              </a:rPr>
              <a:t>element</a:t>
            </a:r>
          </a:p>
          <a:p>
            <a:pPr lvl="2"/>
            <a:endParaRPr lang="en-US" dirty="0" smtClean="0">
              <a:solidFill>
                <a:schemeClr val="tx1"/>
              </a:solidFill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dirty="0">
                <a:solidFill>
                  <a:schemeClr val="tx1"/>
                </a:solidFill>
              </a:rPr>
              <a:t>example, insert </a:t>
            </a:r>
            <a:r>
              <a:rPr lang="en-US" dirty="0" smtClean="0">
                <a:solidFill>
                  <a:schemeClr val="tx1"/>
                </a:solidFill>
              </a:rPr>
              <a:t>10</a:t>
            </a:r>
            <a:endParaRPr lang="en-US" dirty="0">
              <a:solidFill>
                <a:schemeClr val="tx1"/>
              </a:solidFill>
            </a:endParaRPr>
          </a:p>
          <a:p>
            <a:pPr lvl="2"/>
            <a:endParaRPr lang="en-US" dirty="0">
              <a:solidFill>
                <a:schemeClr val="tx1"/>
              </a:solidFill>
            </a:endParaRPr>
          </a:p>
          <a:p>
            <a:endParaRPr lang="en-US" dirty="0" smtClean="0"/>
          </a:p>
          <a:p>
            <a:pPr marL="51435" indent="0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2637904" y="1052223"/>
          <a:ext cx="4572009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1817071184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102777939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0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2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3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4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5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6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7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8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9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10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11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12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2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7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8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13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25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29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33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51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89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90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665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1095789" y="2446619"/>
            <a:ext cx="7000808" cy="2191749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/>
            <a:r>
              <a:rPr lang="en-US" dirty="0">
                <a:solidFill>
                  <a:schemeClr val="tx1"/>
                </a:solidFill>
              </a:rPr>
              <a:t>Because memory is contiguous, all elements must scoot over to make room for an inserted </a:t>
            </a:r>
            <a:r>
              <a:rPr lang="en-US" dirty="0" smtClean="0">
                <a:solidFill>
                  <a:schemeClr val="tx1"/>
                </a:solidFill>
              </a:rPr>
              <a:t>element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dirty="0">
                <a:solidFill>
                  <a:schemeClr val="tx1"/>
                </a:solidFill>
              </a:rPr>
              <a:t>example, insert </a:t>
            </a:r>
            <a:r>
              <a:rPr lang="en-US" dirty="0" smtClean="0">
                <a:solidFill>
                  <a:schemeClr val="tx1"/>
                </a:solidFill>
              </a:rPr>
              <a:t>10</a:t>
            </a:r>
            <a:endParaRPr lang="en-US" dirty="0">
              <a:solidFill>
                <a:schemeClr val="tx1"/>
              </a:solidFill>
            </a:endParaRP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endParaRPr lang="en-US" dirty="0" smtClean="0"/>
          </a:p>
          <a:p>
            <a:pPr marL="51435" indent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Recall what we saw with </a:t>
            </a:r>
            <a:r>
              <a:rPr lang="en-US" dirty="0">
                <a:latin typeface="Consolas" panose="020B0609020204030204" pitchFamily="49" charset="0"/>
              </a:rPr>
              <a:t>Vector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insert()</a:t>
            </a:r>
            <a:endParaRPr lang="en-US" dirty="0"/>
          </a:p>
        </p:txBody>
      </p:sp>
      <p:sp>
        <p:nvSpPr>
          <p:cNvPr id="17" name="Flowchart: Process 16"/>
          <p:cNvSpPr/>
          <p:nvPr/>
        </p:nvSpPr>
        <p:spPr>
          <a:xfrm>
            <a:off x="1741365" y="1000369"/>
            <a:ext cx="5521569" cy="1293446"/>
          </a:xfrm>
          <a:prstGeom prst="flowChartProcess">
            <a:avLst/>
          </a:prstGeom>
          <a:solidFill>
            <a:srgbClr val="C2B7A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latin typeface="Consolas" panose="020B0609020204030204" pitchFamily="49" charset="0"/>
              </a:rPr>
              <a:t>_</a:t>
            </a:r>
            <a:r>
              <a:rPr lang="en-US" sz="1600" dirty="0" err="1" smtClean="0">
                <a:latin typeface="Consolas" panose="020B0609020204030204" pitchFamily="49" charset="0"/>
              </a:rPr>
              <a:t>elems</a:t>
            </a:r>
            <a:r>
              <a:rPr lang="en-US" sz="1600" dirty="0" smtClean="0">
                <a:latin typeface="Consolas" panose="020B0609020204030204" pitchFamily="49" charset="0"/>
              </a:rPr>
              <a:t>: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 smtClean="0">
                <a:latin typeface="Consolas" panose="020B0609020204030204" pitchFamily="49" charset="0"/>
              </a:rPr>
              <a:t>_size: 10</a:t>
            </a:r>
          </a:p>
          <a:p>
            <a:r>
              <a:rPr lang="en-US" sz="1600" dirty="0" smtClean="0">
                <a:latin typeface="Consolas" panose="020B0609020204030204" pitchFamily="49" charset="0"/>
              </a:rPr>
              <a:t>_capacity: 13</a:t>
            </a:r>
            <a:endParaRPr lang="en-US" sz="1600" dirty="0">
              <a:latin typeface="Consolas" panose="020B0609020204030204" pitchFamily="49" charset="0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2637904" y="1052223"/>
          <a:ext cx="4572009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1817071184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102777939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0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2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3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4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5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6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7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8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9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10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11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12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2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7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8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957774"/>
              </p:ext>
            </p:extLst>
          </p:nvPr>
        </p:nvGraphicFramePr>
        <p:xfrm>
          <a:off x="3510045" y="3426396"/>
          <a:ext cx="415637" cy="28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>
                  <a:extLst>
                    <a:ext uri="{9D8B030D-6E8A-4147-A177-3AD203B41FA5}">
                      <a16:colId xmlns:a16="http://schemas.microsoft.com/office/drawing/2014/main" val="3556577663"/>
                    </a:ext>
                  </a:extLst>
                </a:gridCol>
              </a:tblGrid>
              <a:tr h="253736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DBCE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96970"/>
                  </a:ext>
                </a:extLst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5783244" y="1322439"/>
            <a:ext cx="383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onsolas" panose="020B0609020204030204" pitchFamily="49" charset="0"/>
              </a:rPr>
              <a:t>90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31551" y="1321223"/>
            <a:ext cx="383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onsolas" panose="020B0609020204030204" pitchFamily="49" charset="0"/>
              </a:rPr>
              <a:t>8</a:t>
            </a:r>
            <a:r>
              <a:rPr lang="en-US" sz="1400" dirty="0" smtClean="0">
                <a:latin typeface="Consolas" panose="020B0609020204030204" pitchFamily="49" charset="0"/>
              </a:rPr>
              <a:t>9</a:t>
            </a:r>
            <a:endParaRPr lang="en-US" sz="1400" dirty="0">
              <a:latin typeface="Consolas" panose="020B0609020204030204" pitchFamily="49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079858" y="1321223"/>
            <a:ext cx="383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Consolas" panose="020B0609020204030204" pitchFamily="49" charset="0"/>
              </a:rPr>
              <a:t>51</a:t>
            </a:r>
            <a:endParaRPr lang="en-US" sz="1400" dirty="0">
              <a:latin typeface="Consolas" panose="020B0609020204030204" pitchFamily="49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728165" y="1320715"/>
            <a:ext cx="383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Consolas" panose="020B0609020204030204" pitchFamily="49" charset="0"/>
              </a:rPr>
              <a:t>33</a:t>
            </a:r>
            <a:endParaRPr lang="en-US" sz="1400" dirty="0">
              <a:latin typeface="Consolas" panose="020B0609020204030204" pitchFamily="49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373867" y="1321706"/>
            <a:ext cx="383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Consolas" panose="020B0609020204030204" pitchFamily="49" charset="0"/>
              </a:rPr>
              <a:t>29</a:t>
            </a:r>
            <a:endParaRPr lang="en-US" sz="1400" dirty="0">
              <a:latin typeface="Consolas" panose="020B0609020204030204" pitchFamily="49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024779" y="1321705"/>
            <a:ext cx="383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Consolas" panose="020B0609020204030204" pitchFamily="49" charset="0"/>
              </a:rPr>
              <a:t>25</a:t>
            </a:r>
            <a:endParaRPr lang="en-US" sz="1400" dirty="0">
              <a:latin typeface="Consolas" panose="020B0609020204030204" pitchFamily="49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673210" y="1321161"/>
            <a:ext cx="383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Consolas" panose="020B0609020204030204" pitchFamily="49" charset="0"/>
              </a:rPr>
              <a:t>13</a:t>
            </a:r>
            <a:endParaRPr lang="en-US" sz="1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48148E-6 L -0.00104 -0.35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77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96296E-6 L 0.04202 -0.00062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1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60494E-6 L 0.03854 0.00031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60494E-6 L 0.03854 3.45679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60494E-6 L 0.03837 -2.46914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60494E-6 L 0.03871 2.46914E-7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60494E-6 L 0.03819 -2.46914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9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60494E-6 L 0.03854 -2.46914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6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1095789" y="2446619"/>
            <a:ext cx="7000808" cy="2191749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/>
            <a:r>
              <a:rPr lang="en-US" dirty="0">
                <a:solidFill>
                  <a:schemeClr val="tx1"/>
                </a:solidFill>
              </a:rPr>
              <a:t>Because memory is contiguous, all elements must scoot over to make room for an inserted </a:t>
            </a:r>
            <a:r>
              <a:rPr lang="en-US" dirty="0" smtClean="0">
                <a:solidFill>
                  <a:schemeClr val="tx1"/>
                </a:solidFill>
              </a:rPr>
              <a:t>element</a:t>
            </a:r>
            <a:endParaRPr lang="en-US" dirty="0">
              <a:solidFill>
                <a:schemeClr val="tx1"/>
              </a:solidFill>
            </a:endParaRPr>
          </a:p>
          <a:p>
            <a:pPr lvl="2"/>
            <a:endParaRPr lang="en-US" dirty="0" smtClean="0">
              <a:solidFill>
                <a:schemeClr val="tx1"/>
              </a:solidFill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dirty="0">
                <a:solidFill>
                  <a:schemeClr val="tx1"/>
                </a:solidFill>
              </a:rPr>
              <a:t>example, insert </a:t>
            </a:r>
            <a:r>
              <a:rPr lang="en-US" dirty="0" smtClean="0">
                <a:solidFill>
                  <a:schemeClr val="tx1"/>
                </a:solidFill>
              </a:rPr>
              <a:t>10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 smtClean="0"/>
          </a:p>
          <a:p>
            <a:pPr marL="51435" indent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Recall what we saw with </a:t>
            </a:r>
            <a:r>
              <a:rPr lang="en-US" dirty="0">
                <a:latin typeface="Consolas" panose="020B0609020204030204" pitchFamily="49" charset="0"/>
              </a:rPr>
              <a:t>Vector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insert()</a:t>
            </a:r>
            <a:endParaRPr lang="en-US" dirty="0"/>
          </a:p>
        </p:txBody>
      </p:sp>
      <p:sp>
        <p:nvSpPr>
          <p:cNvPr id="17" name="Flowchart: Process 16"/>
          <p:cNvSpPr/>
          <p:nvPr/>
        </p:nvSpPr>
        <p:spPr>
          <a:xfrm>
            <a:off x="1741365" y="1000369"/>
            <a:ext cx="5521569" cy="1293446"/>
          </a:xfrm>
          <a:prstGeom prst="flowChartProcess">
            <a:avLst/>
          </a:prstGeom>
          <a:solidFill>
            <a:srgbClr val="C2B7A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latin typeface="Consolas" panose="020B0609020204030204" pitchFamily="49" charset="0"/>
              </a:rPr>
              <a:t>_</a:t>
            </a:r>
            <a:r>
              <a:rPr lang="en-US" sz="1600" dirty="0" err="1" smtClean="0">
                <a:latin typeface="Consolas" panose="020B0609020204030204" pitchFamily="49" charset="0"/>
              </a:rPr>
              <a:t>elems</a:t>
            </a:r>
            <a:r>
              <a:rPr lang="en-US" sz="1600" dirty="0" smtClean="0">
                <a:latin typeface="Consolas" panose="020B0609020204030204" pitchFamily="49" charset="0"/>
              </a:rPr>
              <a:t>: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 smtClean="0">
                <a:latin typeface="Consolas" panose="020B0609020204030204" pitchFamily="49" charset="0"/>
              </a:rPr>
              <a:t>_size: 11</a:t>
            </a:r>
          </a:p>
          <a:p>
            <a:r>
              <a:rPr lang="en-US" sz="1600" dirty="0" smtClean="0">
                <a:latin typeface="Consolas" panose="020B0609020204030204" pitchFamily="49" charset="0"/>
              </a:rPr>
              <a:t>_capacity: 13</a:t>
            </a:r>
            <a:endParaRPr lang="en-US" sz="1600" dirty="0">
              <a:latin typeface="Consolas" panose="020B0609020204030204" pitchFamily="49" charset="0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2637904" y="1052223"/>
          <a:ext cx="4572009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1817071184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102777939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0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2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3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4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5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6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7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8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9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10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11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12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2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7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8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10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13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25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29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33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51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89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90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691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Priority Queue ADT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Purpose: we need to access items in order of priority</a:t>
            </a:r>
          </a:p>
          <a:p>
            <a:pPr lvl="1"/>
            <a:r>
              <a:rPr lang="en-US" dirty="0" smtClean="0"/>
              <a:t>Requirements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b="1" dirty="0" smtClean="0">
                <a:solidFill>
                  <a:schemeClr val="bg2"/>
                </a:solidFill>
              </a:rPr>
              <a:t>next item </a:t>
            </a:r>
            <a:r>
              <a:rPr lang="en-US" dirty="0" smtClean="0">
                <a:solidFill>
                  <a:schemeClr val="tx1"/>
                </a:solidFill>
              </a:rPr>
              <a:t>to access or remove is the </a:t>
            </a:r>
            <a:r>
              <a:rPr lang="en-US" b="1" dirty="0" smtClean="0">
                <a:solidFill>
                  <a:schemeClr val="bg2"/>
                </a:solidFill>
              </a:rPr>
              <a:t>highest-priority item</a:t>
            </a:r>
          </a:p>
          <a:p>
            <a:pPr lvl="2"/>
            <a:r>
              <a:rPr lang="en-US" dirty="0" smtClean="0"/>
              <a:t>New items may be added at any time</a:t>
            </a:r>
          </a:p>
          <a:p>
            <a:pPr lvl="1"/>
            <a:r>
              <a:rPr lang="en-US" dirty="0" smtClean="0"/>
              <a:t>Common use case or analogy: Hospital Emergency Department</a:t>
            </a:r>
          </a:p>
          <a:p>
            <a:pPr lvl="2"/>
            <a:r>
              <a:rPr lang="en-US" dirty="0" smtClean="0"/>
              <a:t>Patients are served in order of urgency of their condition, </a:t>
            </a:r>
            <a:r>
              <a:rPr lang="en-US" i="1" dirty="0" smtClean="0"/>
              <a:t>not </a:t>
            </a:r>
            <a:r>
              <a:rPr lang="en-US" dirty="0" smtClean="0"/>
              <a:t>first-come first serve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129" y="3570190"/>
            <a:ext cx="1353552" cy="733975"/>
          </a:xfrm>
          <a:prstGeom prst="rect">
            <a:avLst/>
          </a:prstGeom>
        </p:spPr>
      </p:pic>
      <p:sp>
        <p:nvSpPr>
          <p:cNvPr id="3" name="Left-Right Arrow 2"/>
          <p:cNvSpPr/>
          <p:nvPr/>
        </p:nvSpPr>
        <p:spPr>
          <a:xfrm>
            <a:off x="1636371" y="3991586"/>
            <a:ext cx="5448300" cy="290954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136895" y="4408094"/>
            <a:ext cx="1522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Low priority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5733163" y="4408094"/>
            <a:ext cx="1522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High priority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1527934" y="3496942"/>
            <a:ext cx="10679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Longer wait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6199423" y="3495453"/>
            <a:ext cx="1008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Next to be served</a:t>
            </a:r>
            <a:endParaRPr lang="en-US" sz="1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74" y="3281082"/>
            <a:ext cx="819681" cy="118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59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  <p:bldP spid="7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901411"/>
            <a:ext cx="7707862" cy="488024"/>
          </a:xfrm>
        </p:spPr>
        <p:txBody>
          <a:bodyPr/>
          <a:lstStyle/>
          <a:p>
            <a:r>
              <a:rPr lang="en-US" sz="2800" dirty="0" smtClean="0"/>
              <a:t>Today’s Agenda:</a:t>
            </a:r>
            <a:endParaRPr lang="en-US" sz="28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1421697"/>
            <a:ext cx="7700963" cy="3059815"/>
          </a:xfrm>
        </p:spPr>
        <p:txBody>
          <a:bodyPr>
            <a:noAutofit/>
          </a:bodyPr>
          <a:lstStyle/>
          <a:p>
            <a:pPr lvl="1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Priority Queue ADT</a:t>
            </a:r>
          </a:p>
          <a:p>
            <a:pPr lvl="1"/>
            <a:r>
              <a:rPr lang="en-US" sz="1600" b="1" dirty="0" smtClean="0">
                <a:solidFill>
                  <a:schemeClr val="bg2"/>
                </a:solidFill>
              </a:rPr>
              <a:t>Two “starter” implementations </a:t>
            </a:r>
            <a:r>
              <a:rPr lang="en-US" sz="1600" dirty="0" smtClean="0">
                <a:solidFill>
                  <a:schemeClr val="bg2"/>
                </a:solidFill>
              </a:rPr>
              <a:t>that build on our </a:t>
            </a:r>
            <a:r>
              <a:rPr lang="en-US" sz="1600" dirty="0" smtClean="0">
                <a:solidFill>
                  <a:schemeClr val="bg2"/>
                </a:solidFill>
              </a:rPr>
              <a:t>array skills</a:t>
            </a:r>
            <a:endParaRPr lang="en-US" sz="1600" dirty="0" smtClean="0">
              <a:solidFill>
                <a:schemeClr val="bg2"/>
              </a:solidFill>
            </a:endParaRPr>
          </a:p>
          <a:p>
            <a:pPr lvl="2"/>
            <a:r>
              <a:rPr lang="en-US" sz="1600" dirty="0" smtClean="0">
                <a:solidFill>
                  <a:schemeClr val="bg2"/>
                </a:solidFill>
              </a:rPr>
              <a:t>Sorted array</a:t>
            </a:r>
          </a:p>
          <a:p>
            <a:pPr lvl="2"/>
            <a:r>
              <a:rPr lang="en-US" sz="1600" dirty="0" smtClean="0">
                <a:solidFill>
                  <a:schemeClr val="bg2"/>
                </a:solidFill>
              </a:rPr>
              <a:t>Unsorted array</a:t>
            </a:r>
          </a:p>
          <a:p>
            <a:pPr lvl="2"/>
            <a:r>
              <a:rPr lang="en-US" sz="1600" dirty="0" smtClean="0">
                <a:solidFill>
                  <a:schemeClr val="bg2"/>
                </a:solidFill>
              </a:rPr>
              <a:t>Performance analysis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Binary heap data structure implementation</a:t>
            </a:r>
          </a:p>
          <a:p>
            <a:pPr lvl="2"/>
            <a:r>
              <a:rPr lang="en-US" sz="1600" dirty="0">
                <a:solidFill>
                  <a:schemeClr val="tx1"/>
                </a:solidFill>
              </a:rPr>
              <a:t>What are binary heaps?</a:t>
            </a:r>
          </a:p>
          <a:p>
            <a:pPr lvl="2"/>
            <a:r>
              <a:rPr lang="en-US" sz="1600" dirty="0">
                <a:solidFill>
                  <a:schemeClr val="tx1"/>
                </a:solidFill>
              </a:rPr>
              <a:t>How do we do </a:t>
            </a:r>
            <a:r>
              <a:rPr lang="en-US" sz="1600" dirty="0" err="1">
                <a:solidFill>
                  <a:schemeClr val="tx1"/>
                </a:solidFill>
              </a:rPr>
              <a:t>enqueue</a:t>
            </a:r>
            <a:r>
              <a:rPr lang="en-US" sz="1600" dirty="0">
                <a:solidFill>
                  <a:schemeClr val="tx1"/>
                </a:solidFill>
              </a:rPr>
              <a:t> in a heap?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en-US" sz="1600" dirty="0">
                <a:solidFill>
                  <a:schemeClr val="tx1"/>
                </a:solidFill>
              </a:rPr>
              <a:t>Homework: </a:t>
            </a:r>
            <a:r>
              <a:rPr lang="en-US" sz="1600" dirty="0" err="1">
                <a:solidFill>
                  <a:schemeClr val="tx1"/>
                </a:solidFill>
              </a:rPr>
              <a:t>dequeue</a:t>
            </a:r>
            <a:r>
              <a:rPr lang="en-US" sz="1600" dirty="0">
                <a:solidFill>
                  <a:schemeClr val="tx1"/>
                </a:solidFill>
              </a:rPr>
              <a:t> in a heap</a:t>
            </a:r>
          </a:p>
          <a:p>
            <a:pPr lvl="2"/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0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of one element of a Priority Queue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en-US" dirty="0" smtClean="0"/>
              <a:t>Individual elements of our priority queue will have two pieces to them:</a:t>
            </a:r>
          </a:p>
          <a:p>
            <a:pPr lvl="2"/>
            <a:r>
              <a:rPr lang="en-US" dirty="0" smtClean="0"/>
              <a:t>An integer indicating the </a:t>
            </a:r>
            <a:r>
              <a:rPr lang="en-US" b="1" dirty="0" smtClean="0">
                <a:solidFill>
                  <a:schemeClr val="bg2"/>
                </a:solidFill>
              </a:rPr>
              <a:t>priority</a:t>
            </a:r>
            <a:r>
              <a:rPr lang="en-US" dirty="0" smtClean="0"/>
              <a:t> of this element</a:t>
            </a:r>
          </a:p>
          <a:p>
            <a:pPr lvl="3"/>
            <a:r>
              <a:rPr lang="en-US" dirty="0" smtClean="0"/>
              <a:t>We will use smaller number means higher priority, but could be done either way</a:t>
            </a:r>
          </a:p>
          <a:p>
            <a:pPr lvl="2"/>
            <a:r>
              <a:rPr lang="en-US" dirty="0" smtClean="0"/>
              <a:t>A “</a:t>
            </a:r>
            <a:r>
              <a:rPr lang="en-US" b="1" dirty="0" smtClean="0">
                <a:solidFill>
                  <a:schemeClr val="bg2"/>
                </a:solidFill>
              </a:rPr>
              <a:t>payload</a:t>
            </a:r>
            <a:r>
              <a:rPr lang="en-US" dirty="0" smtClean="0"/>
              <a:t>” of whatever the actual element data is</a:t>
            </a:r>
          </a:p>
          <a:p>
            <a:pPr lvl="3"/>
            <a:r>
              <a:rPr lang="en-US" dirty="0" smtClean="0"/>
              <a:t>Varies based on application, but we’ll use </a:t>
            </a:r>
            <a:r>
              <a:rPr lang="en-US" b="1" dirty="0" smtClean="0"/>
              <a:t>a </a:t>
            </a:r>
            <a:r>
              <a:rPr lang="en-US" b="1" dirty="0"/>
              <a:t>string</a:t>
            </a:r>
            <a:r>
              <a:rPr lang="en-US" dirty="0"/>
              <a:t> </a:t>
            </a:r>
            <a:r>
              <a:rPr lang="en-US" dirty="0" smtClean="0"/>
              <a:t>for the patient name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081345"/>
              </p:ext>
            </p:extLst>
          </p:nvPr>
        </p:nvGraphicFramePr>
        <p:xfrm>
          <a:off x="747850" y="3338350"/>
          <a:ext cx="172890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625">
                  <a:extLst>
                    <a:ext uri="{9D8B030D-6E8A-4147-A177-3AD203B41FA5}">
                      <a16:colId xmlns:a16="http://schemas.microsoft.com/office/drawing/2014/main" val="2889972959"/>
                    </a:ext>
                  </a:extLst>
                </a:gridCol>
                <a:gridCol w="1343282">
                  <a:extLst>
                    <a:ext uri="{9D8B030D-6E8A-4147-A177-3AD203B41FA5}">
                      <a16:colId xmlns:a16="http://schemas.microsoft.com/office/drawing/2014/main" val="6927672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48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</a:rPr>
                        <a:t>"</a:t>
                      </a:r>
                      <a:r>
                        <a:rPr lang="en-US" dirty="0" err="1" smtClean="0">
                          <a:latin typeface="Consolas" panose="020B0609020204030204" pitchFamily="49" charset="0"/>
                        </a:rPr>
                        <a:t>SooMin</a:t>
                      </a:r>
                      <a:r>
                        <a:rPr lang="en-US" dirty="0" smtClean="0">
                          <a:latin typeface="Consolas" panose="020B0609020204030204" pitchFamily="49" charset="0"/>
                        </a:rPr>
                        <a:t>"</a:t>
                      </a:r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562369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646254"/>
              </p:ext>
            </p:extLst>
          </p:nvPr>
        </p:nvGraphicFramePr>
        <p:xfrm>
          <a:off x="2679740" y="3338350"/>
          <a:ext cx="172890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383">
                  <a:extLst>
                    <a:ext uri="{9D8B030D-6E8A-4147-A177-3AD203B41FA5}">
                      <a16:colId xmlns:a16="http://schemas.microsoft.com/office/drawing/2014/main" val="2889972959"/>
                    </a:ext>
                  </a:extLst>
                </a:gridCol>
                <a:gridCol w="1135523">
                  <a:extLst>
                    <a:ext uri="{9D8B030D-6E8A-4147-A177-3AD203B41FA5}">
                      <a16:colId xmlns:a16="http://schemas.microsoft.com/office/drawing/2014/main" val="6927672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48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</a:rPr>
                        <a:t>13</a:t>
                      </a:r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</a:rPr>
                        <a:t>"Diego"</a:t>
                      </a:r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562369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432981"/>
              </p:ext>
            </p:extLst>
          </p:nvPr>
        </p:nvGraphicFramePr>
        <p:xfrm>
          <a:off x="7108299" y="3338350"/>
          <a:ext cx="172890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383">
                  <a:extLst>
                    <a:ext uri="{9D8B030D-6E8A-4147-A177-3AD203B41FA5}">
                      <a16:colId xmlns:a16="http://schemas.microsoft.com/office/drawing/2014/main" val="2889972959"/>
                    </a:ext>
                  </a:extLst>
                </a:gridCol>
                <a:gridCol w="1135523">
                  <a:extLst>
                    <a:ext uri="{9D8B030D-6E8A-4147-A177-3AD203B41FA5}">
                      <a16:colId xmlns:a16="http://schemas.microsoft.com/office/drawing/2014/main" val="6927672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48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</a:rPr>
                        <a:t>22</a:t>
                      </a:r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</a:rPr>
                        <a:t>"Sasha"</a:t>
                      </a:r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562369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507183"/>
              </p:ext>
            </p:extLst>
          </p:nvPr>
        </p:nvGraphicFramePr>
        <p:xfrm>
          <a:off x="4611631" y="3338350"/>
          <a:ext cx="229368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304">
                  <a:extLst>
                    <a:ext uri="{9D8B030D-6E8A-4147-A177-3AD203B41FA5}">
                      <a16:colId xmlns:a16="http://schemas.microsoft.com/office/drawing/2014/main" val="2889972959"/>
                    </a:ext>
                  </a:extLst>
                </a:gridCol>
                <a:gridCol w="1790379">
                  <a:extLst>
                    <a:ext uri="{9D8B030D-6E8A-4147-A177-3AD203B41FA5}">
                      <a16:colId xmlns:a16="http://schemas.microsoft.com/office/drawing/2014/main" val="6927672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48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</a:rPr>
                        <a:t>15</a:t>
                      </a:r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</a:rPr>
                        <a:t>"Muhammad"</a:t>
                      </a:r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562369"/>
                  </a:ext>
                </a:extLst>
              </a:tr>
            </a:tbl>
          </a:graphicData>
        </a:graphic>
      </p:graphicFrame>
      <p:sp>
        <p:nvSpPr>
          <p:cNvPr id="20" name="Rectangular Callout 19"/>
          <p:cNvSpPr/>
          <p:nvPr/>
        </p:nvSpPr>
        <p:spPr>
          <a:xfrm>
            <a:off x="2010031" y="4275775"/>
            <a:ext cx="933450" cy="457200"/>
          </a:xfrm>
          <a:prstGeom prst="wedgeRectCallout">
            <a:avLst>
              <a:gd name="adj1" fmla="val 51106"/>
              <a:gd name="adj2" fmla="val -9895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Priority</a:t>
            </a:r>
            <a:endParaRPr lang="en-US" dirty="0"/>
          </a:p>
        </p:txBody>
      </p:sp>
      <p:sp>
        <p:nvSpPr>
          <p:cNvPr id="21" name="Rectangular Callout 20"/>
          <p:cNvSpPr/>
          <p:nvPr/>
        </p:nvSpPr>
        <p:spPr>
          <a:xfrm>
            <a:off x="4074976" y="4243151"/>
            <a:ext cx="1001849" cy="457200"/>
          </a:xfrm>
          <a:prstGeom prst="wedgeRectCallout">
            <a:avLst>
              <a:gd name="adj1" fmla="val -44919"/>
              <a:gd name="adj2" fmla="val -9062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Payload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65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8508" y="114350"/>
            <a:ext cx="6092992" cy="564636"/>
          </a:xfrm>
        </p:spPr>
        <p:txBody>
          <a:bodyPr>
            <a:normAutofit/>
          </a:bodyPr>
          <a:lstStyle/>
          <a:p>
            <a:r>
              <a:rPr lang="en-US" dirty="0" smtClean="0"/>
              <a:t>Two priority queue implementation options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48508" y="1676400"/>
            <a:ext cx="7633505" cy="355758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/>
              <a:t>Unsorted array</a:t>
            </a:r>
          </a:p>
          <a:p>
            <a:pPr lvl="1"/>
            <a:r>
              <a:rPr lang="en-US" b="1" dirty="0" err="1" smtClean="0">
                <a:solidFill>
                  <a:schemeClr val="bg2"/>
                </a:solidFill>
              </a:rPr>
              <a:t>Enqueue</a:t>
            </a:r>
            <a:r>
              <a:rPr lang="en-US" b="1" dirty="0" smtClean="0">
                <a:solidFill>
                  <a:schemeClr val="bg2"/>
                </a:solidFill>
              </a:rPr>
              <a:t>:</a:t>
            </a:r>
            <a:r>
              <a:rPr lang="en-US" dirty="0" smtClean="0">
                <a:solidFill>
                  <a:schemeClr val="tx1"/>
                </a:solidFill>
              </a:rPr>
              <a:t> add new element </a:t>
            </a:r>
            <a:r>
              <a:rPr lang="en-US" i="1" dirty="0" smtClean="0">
                <a:solidFill>
                  <a:schemeClr val="tx1"/>
                </a:solidFill>
              </a:rPr>
              <a:t>at the end of the array </a:t>
            </a:r>
          </a:p>
          <a:p>
            <a:pPr lvl="1"/>
            <a:r>
              <a:rPr lang="en-US" b="1" dirty="0" err="1" smtClean="0">
                <a:solidFill>
                  <a:schemeClr val="bg2"/>
                </a:solidFill>
              </a:rPr>
              <a:t>Dequeue</a:t>
            </a:r>
            <a:r>
              <a:rPr lang="en-US" b="1" dirty="0" smtClean="0">
                <a:solidFill>
                  <a:schemeClr val="bg2"/>
                </a:solidFill>
              </a:rPr>
              <a:t>:</a:t>
            </a:r>
            <a:r>
              <a:rPr lang="en-US" dirty="0" smtClean="0">
                <a:solidFill>
                  <a:schemeClr val="tx1"/>
                </a:solidFill>
              </a:rPr>
              <a:t> search for </a:t>
            </a:r>
            <a:r>
              <a:rPr lang="en-US" dirty="0">
                <a:solidFill>
                  <a:schemeClr val="tx1"/>
                </a:solidFill>
              </a:rPr>
              <a:t>highest-priority item, then </a:t>
            </a:r>
            <a:r>
              <a:rPr lang="en-US" dirty="0" smtClean="0">
                <a:solidFill>
                  <a:schemeClr val="tx1"/>
                </a:solidFill>
              </a:rPr>
              <a:t>remove it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r>
              <a:rPr lang="en-US" b="1" dirty="0" smtClean="0"/>
              <a:t>Sorted array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1"/>
            <a:r>
              <a:rPr lang="en-US" b="1" dirty="0" err="1" smtClean="0">
                <a:solidFill>
                  <a:schemeClr val="bg2"/>
                </a:solidFill>
              </a:rPr>
              <a:t>Enqueue</a:t>
            </a:r>
            <a:r>
              <a:rPr lang="en-US" b="1" dirty="0" smtClean="0">
                <a:solidFill>
                  <a:schemeClr val="bg2"/>
                </a:solidFill>
              </a:rPr>
              <a:t>:</a:t>
            </a:r>
            <a:r>
              <a:rPr lang="en-US" dirty="0" smtClean="0"/>
              <a:t> add new element </a:t>
            </a:r>
            <a:r>
              <a:rPr lang="en-US" i="1" dirty="0" smtClean="0"/>
              <a:t>where it goes </a:t>
            </a:r>
            <a:r>
              <a:rPr lang="en-US" dirty="0" smtClean="0"/>
              <a:t>in priority-sorted order</a:t>
            </a:r>
          </a:p>
          <a:p>
            <a:pPr lvl="1"/>
            <a:r>
              <a:rPr lang="en-US" b="1" dirty="0" err="1" smtClean="0">
                <a:solidFill>
                  <a:schemeClr val="bg2"/>
                </a:solidFill>
              </a:rPr>
              <a:t>Dequeue</a:t>
            </a:r>
            <a:r>
              <a:rPr lang="en-US" b="1" dirty="0" smtClean="0">
                <a:solidFill>
                  <a:schemeClr val="bg2"/>
                </a:solidFill>
              </a:rPr>
              <a:t>:</a:t>
            </a:r>
            <a:r>
              <a:rPr lang="en-US" dirty="0" smtClean="0"/>
              <a:t> take the last element of the array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502767"/>
              </p:ext>
            </p:extLst>
          </p:nvPr>
        </p:nvGraphicFramePr>
        <p:xfrm>
          <a:off x="964347" y="887583"/>
          <a:ext cx="7691721" cy="722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130">
                  <a:extLst>
                    <a:ext uri="{9D8B030D-6E8A-4147-A177-3AD203B41FA5}">
                      <a16:colId xmlns:a16="http://schemas.microsoft.com/office/drawing/2014/main" val="2889972959"/>
                    </a:ext>
                  </a:extLst>
                </a:gridCol>
                <a:gridCol w="998163">
                  <a:extLst>
                    <a:ext uri="{9D8B030D-6E8A-4147-A177-3AD203B41FA5}">
                      <a16:colId xmlns:a16="http://schemas.microsoft.com/office/drawing/2014/main" val="69276722"/>
                    </a:ext>
                  </a:extLst>
                </a:gridCol>
                <a:gridCol w="506650">
                  <a:extLst>
                    <a:ext uri="{9D8B030D-6E8A-4147-A177-3AD203B41FA5}">
                      <a16:colId xmlns:a16="http://schemas.microsoft.com/office/drawing/2014/main" val="327438748"/>
                    </a:ext>
                  </a:extLst>
                </a:gridCol>
                <a:gridCol w="1045216">
                  <a:extLst>
                    <a:ext uri="{9D8B030D-6E8A-4147-A177-3AD203B41FA5}">
                      <a16:colId xmlns:a16="http://schemas.microsoft.com/office/drawing/2014/main" val="401661239"/>
                    </a:ext>
                  </a:extLst>
                </a:gridCol>
                <a:gridCol w="422535">
                  <a:extLst>
                    <a:ext uri="{9D8B030D-6E8A-4147-A177-3AD203B41FA5}">
                      <a16:colId xmlns:a16="http://schemas.microsoft.com/office/drawing/2014/main" val="1975127286"/>
                    </a:ext>
                  </a:extLst>
                </a:gridCol>
                <a:gridCol w="1285672">
                  <a:extLst>
                    <a:ext uri="{9D8B030D-6E8A-4147-A177-3AD203B41FA5}">
                      <a16:colId xmlns:a16="http://schemas.microsoft.com/office/drawing/2014/main" val="1556924494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1649389876"/>
                    </a:ext>
                  </a:extLst>
                </a:gridCol>
                <a:gridCol w="930010">
                  <a:extLst>
                    <a:ext uri="{9D8B030D-6E8A-4147-A177-3AD203B41FA5}">
                      <a16:colId xmlns:a16="http://schemas.microsoft.com/office/drawing/2014/main" val="1386451410"/>
                    </a:ext>
                  </a:extLst>
                </a:gridCol>
                <a:gridCol w="417779">
                  <a:extLst>
                    <a:ext uri="{9D8B030D-6E8A-4147-A177-3AD203B41FA5}">
                      <a16:colId xmlns:a16="http://schemas.microsoft.com/office/drawing/2014/main" val="3231223439"/>
                    </a:ext>
                  </a:extLst>
                </a:gridCol>
                <a:gridCol w="1136078">
                  <a:extLst>
                    <a:ext uri="{9D8B030D-6E8A-4147-A177-3AD203B41FA5}">
                      <a16:colId xmlns:a16="http://schemas.microsoft.com/office/drawing/2014/main" val="2176622532"/>
                    </a:ext>
                  </a:extLst>
                </a:gridCol>
              </a:tblGrid>
              <a:tr h="33145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485121"/>
                  </a:ext>
                </a:extLst>
              </a:tr>
              <a:tr h="390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22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"Sasha"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6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"</a:t>
                      </a:r>
                      <a:r>
                        <a:rPr lang="en-US" sz="1400" dirty="0" err="1" smtClean="0">
                          <a:latin typeface="Consolas" panose="020B0609020204030204" pitchFamily="49" charset="0"/>
                        </a:rPr>
                        <a:t>SooMin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"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15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"Muhammad"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13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"Diego" 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562369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437310"/>
              </p:ext>
            </p:extLst>
          </p:nvPr>
        </p:nvGraphicFramePr>
        <p:xfrm>
          <a:off x="964347" y="2898346"/>
          <a:ext cx="7691720" cy="722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130">
                  <a:extLst>
                    <a:ext uri="{9D8B030D-6E8A-4147-A177-3AD203B41FA5}">
                      <a16:colId xmlns:a16="http://schemas.microsoft.com/office/drawing/2014/main" val="4075499460"/>
                    </a:ext>
                  </a:extLst>
                </a:gridCol>
                <a:gridCol w="998163">
                  <a:extLst>
                    <a:ext uri="{9D8B030D-6E8A-4147-A177-3AD203B41FA5}">
                      <a16:colId xmlns:a16="http://schemas.microsoft.com/office/drawing/2014/main" val="4089667027"/>
                    </a:ext>
                  </a:extLst>
                </a:gridCol>
                <a:gridCol w="506650">
                  <a:extLst>
                    <a:ext uri="{9D8B030D-6E8A-4147-A177-3AD203B41FA5}">
                      <a16:colId xmlns:a16="http://schemas.microsoft.com/office/drawing/2014/main" val="3296495897"/>
                    </a:ext>
                  </a:extLst>
                </a:gridCol>
                <a:gridCol w="1259472">
                  <a:extLst>
                    <a:ext uri="{9D8B030D-6E8A-4147-A177-3AD203B41FA5}">
                      <a16:colId xmlns:a16="http://schemas.microsoft.com/office/drawing/2014/main" val="2507816658"/>
                    </a:ext>
                  </a:extLst>
                </a:gridCol>
                <a:gridCol w="458454">
                  <a:extLst>
                    <a:ext uri="{9D8B030D-6E8A-4147-A177-3AD203B41FA5}">
                      <a16:colId xmlns:a16="http://schemas.microsoft.com/office/drawing/2014/main" val="740193199"/>
                    </a:ext>
                  </a:extLst>
                </a:gridCol>
                <a:gridCol w="1132328">
                  <a:extLst>
                    <a:ext uri="{9D8B030D-6E8A-4147-A177-3AD203B41FA5}">
                      <a16:colId xmlns:a16="http://schemas.microsoft.com/office/drawing/2014/main" val="1649978226"/>
                    </a:ext>
                  </a:extLst>
                </a:gridCol>
                <a:gridCol w="341319">
                  <a:extLst>
                    <a:ext uri="{9D8B030D-6E8A-4147-A177-3AD203B41FA5}">
                      <a16:colId xmlns:a16="http://schemas.microsoft.com/office/drawing/2014/main" val="1831826463"/>
                    </a:ext>
                  </a:extLst>
                </a:gridCol>
                <a:gridCol w="1118633">
                  <a:extLst>
                    <a:ext uri="{9D8B030D-6E8A-4147-A177-3AD203B41FA5}">
                      <a16:colId xmlns:a16="http://schemas.microsoft.com/office/drawing/2014/main" val="779438836"/>
                    </a:ext>
                  </a:extLst>
                </a:gridCol>
                <a:gridCol w="381555">
                  <a:extLst>
                    <a:ext uri="{9D8B030D-6E8A-4147-A177-3AD203B41FA5}">
                      <a16:colId xmlns:a16="http://schemas.microsoft.com/office/drawing/2014/main" val="3843381673"/>
                    </a:ext>
                  </a:extLst>
                </a:gridCol>
                <a:gridCol w="1017016">
                  <a:extLst>
                    <a:ext uri="{9D8B030D-6E8A-4147-A177-3AD203B41FA5}">
                      <a16:colId xmlns:a16="http://schemas.microsoft.com/office/drawing/2014/main" val="3746294421"/>
                    </a:ext>
                  </a:extLst>
                </a:gridCol>
              </a:tblGrid>
              <a:tr h="33145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517809"/>
                  </a:ext>
                </a:extLst>
              </a:tr>
              <a:tr h="39094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"Sasha"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"Muhammad"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13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"Diego"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6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"</a:t>
                      </a:r>
                      <a:r>
                        <a:rPr lang="en-US" sz="1400" dirty="0" err="1" smtClean="0">
                          <a:latin typeface="Consolas" panose="020B0609020204030204" pitchFamily="49" charset="0"/>
                        </a:rPr>
                        <a:t>SooMin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"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124669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7189169" y="4370033"/>
            <a:ext cx="640862" cy="30015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99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Unsorted array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1201740" y="905741"/>
            <a:ext cx="3154362" cy="1629775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000" b="1" dirty="0" err="1">
                <a:solidFill>
                  <a:schemeClr val="bg2"/>
                </a:solidFill>
              </a:rPr>
              <a:t>E</a:t>
            </a:r>
            <a:r>
              <a:rPr lang="en-US" sz="2000" b="1" dirty="0" err="1" smtClean="0">
                <a:solidFill>
                  <a:schemeClr val="bg2"/>
                </a:solidFill>
              </a:rPr>
              <a:t>nqueue</a:t>
            </a:r>
            <a:r>
              <a:rPr lang="en-US" sz="2000" dirty="0" smtClean="0"/>
              <a:t> </a:t>
            </a:r>
          </a:p>
          <a:p>
            <a:pPr marL="0" algn="ctr"/>
            <a:r>
              <a:rPr lang="en-US" sz="2000" dirty="0" smtClean="0"/>
              <a:t>Add new </a:t>
            </a:r>
            <a:r>
              <a:rPr lang="en-US" sz="2000" dirty="0"/>
              <a:t>element </a:t>
            </a:r>
            <a:endParaRPr lang="en-US" sz="2000" dirty="0" smtClean="0"/>
          </a:p>
          <a:p>
            <a:pPr marL="0" algn="ctr"/>
            <a:r>
              <a:rPr lang="en-US" sz="2000" i="1" dirty="0" smtClean="0"/>
              <a:t>at the </a:t>
            </a:r>
            <a:r>
              <a:rPr lang="en-US" sz="2000" i="1" dirty="0"/>
              <a:t>end of the array </a:t>
            </a:r>
          </a:p>
          <a:p>
            <a:endParaRPr lang="en-US" sz="2000" dirty="0"/>
          </a:p>
        </p:txBody>
      </p:sp>
      <p:sp>
        <p:nvSpPr>
          <p:cNvPr id="18" name="Title 3"/>
          <p:cNvSpPr txBox="1">
            <a:spLocks/>
          </p:cNvSpPr>
          <p:nvPr/>
        </p:nvSpPr>
        <p:spPr bwMode="auto">
          <a:xfrm>
            <a:off x="948776" y="2557506"/>
            <a:ext cx="7707862" cy="48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2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2pPr>
            <a:lvl3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3pPr>
            <a:lvl4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4pPr>
            <a:lvl5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6pPr>
            <a:lvl7pPr marL="9144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dirty="0"/>
              <a:t>S</a:t>
            </a:r>
            <a:r>
              <a:rPr lang="en-US" dirty="0" smtClean="0"/>
              <a:t>orted array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10"/>
          </p:nvPr>
        </p:nvSpPr>
        <p:spPr>
          <a:xfrm>
            <a:off x="5189538" y="905740"/>
            <a:ext cx="3154362" cy="1629775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lvl="1" indent="0" algn="ctr">
              <a:buNone/>
            </a:pPr>
            <a:r>
              <a:rPr lang="en-US" sz="2000" b="1" dirty="0" err="1">
                <a:solidFill>
                  <a:schemeClr val="bg2"/>
                </a:solidFill>
              </a:rPr>
              <a:t>D</a:t>
            </a:r>
            <a:r>
              <a:rPr lang="en-US" sz="2000" b="1" dirty="0" err="1" smtClean="0">
                <a:solidFill>
                  <a:schemeClr val="bg2"/>
                </a:solidFill>
              </a:rPr>
              <a:t>equeue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</a:p>
          <a:p>
            <a:pPr marL="0" lvl="1" indent="0" algn="ctr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Search for </a:t>
            </a:r>
            <a:r>
              <a:rPr lang="en-US" sz="2000" dirty="0">
                <a:solidFill>
                  <a:schemeClr val="tx1"/>
                </a:solidFill>
              </a:rPr>
              <a:t>highest-priority item, then </a:t>
            </a:r>
            <a:r>
              <a:rPr lang="en-US" sz="2000" dirty="0" smtClean="0">
                <a:solidFill>
                  <a:schemeClr val="tx1"/>
                </a:solidFill>
              </a:rPr>
              <a:t>remove </a:t>
            </a:r>
            <a:r>
              <a:rPr lang="en-US" sz="2000" dirty="0">
                <a:solidFill>
                  <a:schemeClr val="tx1"/>
                </a:solidFill>
              </a:rPr>
              <a:t>it</a:t>
            </a:r>
          </a:p>
          <a:p>
            <a:endParaRPr lang="en-US" sz="2000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10"/>
          </p:nvPr>
        </p:nvSpPr>
        <p:spPr>
          <a:xfrm>
            <a:off x="1201740" y="3125697"/>
            <a:ext cx="3154362" cy="1629775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000" b="1" dirty="0" err="1">
                <a:solidFill>
                  <a:schemeClr val="bg2"/>
                </a:solidFill>
              </a:rPr>
              <a:t>E</a:t>
            </a:r>
            <a:r>
              <a:rPr lang="en-US" sz="2000" b="1" dirty="0" err="1" smtClean="0">
                <a:solidFill>
                  <a:schemeClr val="bg2"/>
                </a:solidFill>
              </a:rPr>
              <a:t>nqueue</a:t>
            </a:r>
            <a:r>
              <a:rPr lang="en-US" sz="2000" dirty="0" smtClean="0"/>
              <a:t> </a:t>
            </a:r>
          </a:p>
          <a:p>
            <a:pPr marL="0" lvl="1" indent="0" algn="ctr">
              <a:buNone/>
            </a:pPr>
            <a:r>
              <a:rPr lang="en-US" sz="2000" dirty="0" smtClean="0"/>
              <a:t>Add new element </a:t>
            </a:r>
            <a:r>
              <a:rPr lang="en-US" sz="2000" i="1" dirty="0"/>
              <a:t>where </a:t>
            </a:r>
            <a:r>
              <a:rPr lang="en-US" sz="2000" i="1" dirty="0" smtClean="0"/>
              <a:t>it goes </a:t>
            </a:r>
            <a:r>
              <a:rPr lang="en-US" sz="2000" dirty="0"/>
              <a:t>in priority-sorted order</a:t>
            </a:r>
          </a:p>
          <a:p>
            <a:endParaRPr lang="en-US" sz="2000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10"/>
          </p:nvPr>
        </p:nvSpPr>
        <p:spPr>
          <a:xfrm>
            <a:off x="5189538" y="3125696"/>
            <a:ext cx="3154362" cy="1629775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lvl="1" indent="0" algn="ctr">
              <a:buNone/>
            </a:pPr>
            <a:r>
              <a:rPr lang="en-US" sz="2000" b="1" dirty="0" err="1" smtClean="0">
                <a:solidFill>
                  <a:schemeClr val="bg2"/>
                </a:solidFill>
              </a:rPr>
              <a:t>Dequeue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</a:p>
          <a:p>
            <a:pPr marL="0" lvl="1" indent="0" algn="ctr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Take the last element of the array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484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2710-307C-4C3F-9350-34ABC9B2818F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" name="Picture 2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39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Unsorted array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1201740" y="905741"/>
            <a:ext cx="3154362" cy="1629775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000" b="1" dirty="0" err="1">
                <a:solidFill>
                  <a:schemeClr val="bg2"/>
                </a:solidFill>
              </a:rPr>
              <a:t>E</a:t>
            </a:r>
            <a:r>
              <a:rPr lang="en-US" sz="2000" b="1" dirty="0" err="1" smtClean="0">
                <a:solidFill>
                  <a:schemeClr val="bg2"/>
                </a:solidFill>
              </a:rPr>
              <a:t>nqueue</a:t>
            </a:r>
            <a:r>
              <a:rPr lang="en-US" sz="2000" dirty="0" smtClean="0"/>
              <a:t> </a:t>
            </a:r>
          </a:p>
          <a:p>
            <a:pPr marL="0" algn="ctr"/>
            <a:r>
              <a:rPr lang="en-US" sz="2000" dirty="0" smtClean="0"/>
              <a:t>Add new </a:t>
            </a:r>
            <a:r>
              <a:rPr lang="en-US" sz="2000" dirty="0"/>
              <a:t>element </a:t>
            </a:r>
            <a:endParaRPr lang="en-US" sz="2000" dirty="0" smtClean="0"/>
          </a:p>
          <a:p>
            <a:pPr marL="0" algn="ctr"/>
            <a:r>
              <a:rPr lang="en-US" sz="2000" i="1" dirty="0" smtClean="0"/>
              <a:t>at the </a:t>
            </a:r>
            <a:r>
              <a:rPr lang="en-US" sz="2000" i="1" dirty="0"/>
              <a:t>end of the array </a:t>
            </a:r>
          </a:p>
          <a:p>
            <a:endParaRPr lang="en-US" sz="2000" dirty="0"/>
          </a:p>
        </p:txBody>
      </p:sp>
      <p:sp>
        <p:nvSpPr>
          <p:cNvPr id="18" name="Title 3"/>
          <p:cNvSpPr txBox="1">
            <a:spLocks/>
          </p:cNvSpPr>
          <p:nvPr/>
        </p:nvSpPr>
        <p:spPr bwMode="auto">
          <a:xfrm>
            <a:off x="948776" y="2557506"/>
            <a:ext cx="7707862" cy="48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2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2pPr>
            <a:lvl3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3pPr>
            <a:lvl4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4pPr>
            <a:lvl5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6pPr>
            <a:lvl7pPr marL="9144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dirty="0"/>
              <a:t>S</a:t>
            </a:r>
            <a:r>
              <a:rPr lang="en-US" dirty="0" smtClean="0"/>
              <a:t>orted array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10"/>
          </p:nvPr>
        </p:nvSpPr>
        <p:spPr>
          <a:xfrm>
            <a:off x="5189538" y="905740"/>
            <a:ext cx="3154362" cy="1629775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lvl="1" indent="0" algn="ctr">
              <a:buNone/>
            </a:pPr>
            <a:r>
              <a:rPr lang="en-US" sz="2000" b="1" dirty="0" err="1">
                <a:solidFill>
                  <a:schemeClr val="bg2"/>
                </a:solidFill>
              </a:rPr>
              <a:t>Dequeue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pPr marL="0" lvl="1" indent="0" algn="ctr">
              <a:buNone/>
            </a:pPr>
            <a:r>
              <a:rPr lang="en-US" sz="2000" dirty="0">
                <a:solidFill>
                  <a:schemeClr val="tx1"/>
                </a:solidFill>
              </a:rPr>
              <a:t>Search for highest-priority item, then remove it</a:t>
            </a:r>
          </a:p>
          <a:p>
            <a:endParaRPr lang="en-US" sz="2000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10"/>
          </p:nvPr>
        </p:nvSpPr>
        <p:spPr>
          <a:xfrm>
            <a:off x="1201740" y="3125697"/>
            <a:ext cx="3154362" cy="1629775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000" b="1" dirty="0" err="1">
                <a:solidFill>
                  <a:schemeClr val="bg2"/>
                </a:solidFill>
              </a:rPr>
              <a:t>Enqueue</a:t>
            </a:r>
            <a:r>
              <a:rPr lang="en-US" sz="2000" dirty="0"/>
              <a:t> </a:t>
            </a:r>
          </a:p>
          <a:p>
            <a:pPr marL="0" lvl="1" indent="0" algn="ctr">
              <a:buNone/>
            </a:pPr>
            <a:r>
              <a:rPr lang="en-US" sz="2000" dirty="0"/>
              <a:t>Add new element </a:t>
            </a:r>
            <a:r>
              <a:rPr lang="en-US" sz="2000" i="1" dirty="0"/>
              <a:t>where it goes </a:t>
            </a:r>
            <a:r>
              <a:rPr lang="en-US" sz="2000" dirty="0"/>
              <a:t>in priority-sorted order</a:t>
            </a:r>
          </a:p>
          <a:p>
            <a:endParaRPr lang="en-US" sz="2000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10"/>
          </p:nvPr>
        </p:nvSpPr>
        <p:spPr>
          <a:xfrm>
            <a:off x="5189538" y="3125696"/>
            <a:ext cx="3154362" cy="1629775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lvl="1" indent="0" algn="ctr">
              <a:buNone/>
            </a:pPr>
            <a:r>
              <a:rPr lang="en-US" sz="2000" b="1" dirty="0" err="1" smtClean="0">
                <a:solidFill>
                  <a:schemeClr val="bg2"/>
                </a:solidFill>
              </a:rPr>
              <a:t>Dequeue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</a:p>
          <a:p>
            <a:pPr marL="0" lvl="1" indent="0" algn="ctr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Take the last element of the array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US" sz="2000" dirty="0"/>
          </a:p>
        </p:txBody>
      </p:sp>
      <p:sp>
        <p:nvSpPr>
          <p:cNvPr id="2" name="Rectangular Callout 1"/>
          <p:cNvSpPr/>
          <p:nvPr/>
        </p:nvSpPr>
        <p:spPr>
          <a:xfrm>
            <a:off x="829163" y="989524"/>
            <a:ext cx="745153" cy="475341"/>
          </a:xfrm>
          <a:prstGeom prst="wedgeRectCallout">
            <a:avLst>
              <a:gd name="adj1" fmla="val 30966"/>
              <a:gd name="adj2" fmla="val 8183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O(1)</a:t>
            </a:r>
            <a:endParaRPr lang="en-US" dirty="0"/>
          </a:p>
        </p:txBody>
      </p:sp>
      <p:sp>
        <p:nvSpPr>
          <p:cNvPr id="9" name="Rectangular Callout 8"/>
          <p:cNvSpPr/>
          <p:nvPr/>
        </p:nvSpPr>
        <p:spPr>
          <a:xfrm>
            <a:off x="7971323" y="4007785"/>
            <a:ext cx="745153" cy="475341"/>
          </a:xfrm>
          <a:prstGeom prst="wedgeRectCallout">
            <a:avLst>
              <a:gd name="adj1" fmla="val -34399"/>
              <a:gd name="adj2" fmla="val -8153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O(1)</a:t>
            </a:r>
            <a:endParaRPr lang="en-US" dirty="0"/>
          </a:p>
        </p:txBody>
      </p:sp>
      <p:sp>
        <p:nvSpPr>
          <p:cNvPr id="10" name="Rectangular Callout 9"/>
          <p:cNvSpPr/>
          <p:nvPr/>
        </p:nvSpPr>
        <p:spPr>
          <a:xfrm>
            <a:off x="528230" y="4245455"/>
            <a:ext cx="1636003" cy="850372"/>
          </a:xfrm>
          <a:prstGeom prst="wedgeRectCallout">
            <a:avLst>
              <a:gd name="adj1" fmla="val 29335"/>
              <a:gd name="adj2" fmla="val -667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O(N)—items may have to scoot over</a:t>
            </a:r>
            <a:endParaRPr lang="en-US" dirty="0"/>
          </a:p>
        </p:txBody>
      </p:sp>
      <p:sp>
        <p:nvSpPr>
          <p:cNvPr id="11" name="Rectangular Callout 10"/>
          <p:cNvSpPr/>
          <p:nvPr/>
        </p:nvSpPr>
        <p:spPr>
          <a:xfrm>
            <a:off x="7137806" y="121843"/>
            <a:ext cx="1882220" cy="1235738"/>
          </a:xfrm>
          <a:prstGeom prst="wedgeRectCallout">
            <a:avLst>
              <a:gd name="adj1" fmla="val -31894"/>
              <a:gd name="adj2" fmla="val 65669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O(N)—search whole array, </a:t>
            </a:r>
            <a:r>
              <a:rPr lang="en-US" i="1" dirty="0" smtClean="0"/>
              <a:t>and </a:t>
            </a:r>
            <a:r>
              <a:rPr lang="en-US" dirty="0" smtClean="0"/>
              <a:t>items may have to scoot over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66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Unsorted array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1201740" y="905741"/>
            <a:ext cx="3154362" cy="1629775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000" b="1" dirty="0" err="1">
                <a:solidFill>
                  <a:schemeClr val="bg2"/>
                </a:solidFill>
              </a:rPr>
              <a:t>E</a:t>
            </a:r>
            <a:r>
              <a:rPr lang="en-US" sz="2000" b="1" dirty="0" err="1" smtClean="0">
                <a:solidFill>
                  <a:schemeClr val="bg2"/>
                </a:solidFill>
              </a:rPr>
              <a:t>nqueue</a:t>
            </a:r>
            <a:r>
              <a:rPr lang="en-US" sz="2000" dirty="0" smtClean="0"/>
              <a:t> </a:t>
            </a:r>
          </a:p>
          <a:p>
            <a:pPr marL="0" algn="ctr"/>
            <a:r>
              <a:rPr lang="en-US" sz="2000" dirty="0" smtClean="0"/>
              <a:t>Add new </a:t>
            </a:r>
            <a:r>
              <a:rPr lang="en-US" sz="2000" dirty="0"/>
              <a:t>element </a:t>
            </a:r>
            <a:endParaRPr lang="en-US" sz="2000" dirty="0" smtClean="0"/>
          </a:p>
          <a:p>
            <a:pPr marL="0" algn="ctr"/>
            <a:r>
              <a:rPr lang="en-US" sz="2000" i="1" dirty="0" smtClean="0"/>
              <a:t>at the </a:t>
            </a:r>
            <a:r>
              <a:rPr lang="en-US" sz="2000" i="1" dirty="0"/>
              <a:t>end of the array </a:t>
            </a:r>
          </a:p>
          <a:p>
            <a:endParaRPr lang="en-US" sz="2000" dirty="0"/>
          </a:p>
        </p:txBody>
      </p:sp>
      <p:sp>
        <p:nvSpPr>
          <p:cNvPr id="18" name="Title 3"/>
          <p:cNvSpPr txBox="1">
            <a:spLocks/>
          </p:cNvSpPr>
          <p:nvPr/>
        </p:nvSpPr>
        <p:spPr bwMode="auto">
          <a:xfrm>
            <a:off x="948776" y="2557506"/>
            <a:ext cx="7707862" cy="48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2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2pPr>
            <a:lvl3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3pPr>
            <a:lvl4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4pPr>
            <a:lvl5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6pPr>
            <a:lvl7pPr marL="9144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dirty="0"/>
              <a:t>S</a:t>
            </a:r>
            <a:r>
              <a:rPr lang="en-US" dirty="0" smtClean="0"/>
              <a:t>orted array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10"/>
          </p:nvPr>
        </p:nvSpPr>
        <p:spPr>
          <a:xfrm>
            <a:off x="5189538" y="905740"/>
            <a:ext cx="3154362" cy="1629775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lvl="1" indent="0" algn="ctr">
              <a:buNone/>
            </a:pPr>
            <a:r>
              <a:rPr lang="en-US" sz="2000" b="1" dirty="0" err="1">
                <a:solidFill>
                  <a:schemeClr val="bg2"/>
                </a:solidFill>
              </a:rPr>
              <a:t>Dequeue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pPr marL="0" lvl="1" indent="0" algn="ctr">
              <a:buNone/>
            </a:pPr>
            <a:r>
              <a:rPr lang="en-US" sz="2000" dirty="0">
                <a:solidFill>
                  <a:schemeClr val="tx1"/>
                </a:solidFill>
              </a:rPr>
              <a:t>Search for highest-priority item, then remove it</a:t>
            </a:r>
          </a:p>
          <a:p>
            <a:endParaRPr lang="en-US" sz="2000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10"/>
          </p:nvPr>
        </p:nvSpPr>
        <p:spPr>
          <a:xfrm>
            <a:off x="1201740" y="3125697"/>
            <a:ext cx="3154362" cy="1629775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000" b="1" dirty="0" err="1">
                <a:solidFill>
                  <a:schemeClr val="bg2"/>
                </a:solidFill>
              </a:rPr>
              <a:t>Enqueue</a:t>
            </a:r>
            <a:r>
              <a:rPr lang="en-US" sz="2000" dirty="0"/>
              <a:t> </a:t>
            </a:r>
          </a:p>
          <a:p>
            <a:pPr marL="0" lvl="1" indent="0" algn="ctr">
              <a:buNone/>
            </a:pPr>
            <a:r>
              <a:rPr lang="en-US" sz="2000" dirty="0"/>
              <a:t>Add new element </a:t>
            </a:r>
            <a:r>
              <a:rPr lang="en-US" sz="2000" i="1" dirty="0"/>
              <a:t>where it goes </a:t>
            </a:r>
            <a:r>
              <a:rPr lang="en-US" sz="2000" dirty="0"/>
              <a:t>in priority-sorted order</a:t>
            </a:r>
          </a:p>
          <a:p>
            <a:endParaRPr lang="en-US" sz="2000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10"/>
          </p:nvPr>
        </p:nvSpPr>
        <p:spPr>
          <a:xfrm>
            <a:off x="5189538" y="3125696"/>
            <a:ext cx="3154362" cy="1629775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lvl="1" indent="0" algn="ctr">
              <a:buNone/>
            </a:pPr>
            <a:r>
              <a:rPr lang="en-US" sz="2000" b="1" dirty="0" err="1" smtClean="0">
                <a:solidFill>
                  <a:schemeClr val="bg2"/>
                </a:solidFill>
              </a:rPr>
              <a:t>Dequeue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</a:p>
          <a:p>
            <a:pPr marL="0" lvl="1" indent="0" algn="ctr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Take the last element of the array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US" sz="2000" dirty="0"/>
          </a:p>
        </p:txBody>
      </p:sp>
      <p:sp>
        <p:nvSpPr>
          <p:cNvPr id="2" name="Rectangular Callout 1"/>
          <p:cNvSpPr/>
          <p:nvPr/>
        </p:nvSpPr>
        <p:spPr>
          <a:xfrm>
            <a:off x="829163" y="989524"/>
            <a:ext cx="745153" cy="475341"/>
          </a:xfrm>
          <a:prstGeom prst="wedgeRectCallout">
            <a:avLst>
              <a:gd name="adj1" fmla="val 30966"/>
              <a:gd name="adj2" fmla="val 8183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O(1)</a:t>
            </a:r>
            <a:endParaRPr lang="en-US" dirty="0"/>
          </a:p>
        </p:txBody>
      </p:sp>
      <p:sp>
        <p:nvSpPr>
          <p:cNvPr id="9" name="Rectangular Callout 8"/>
          <p:cNvSpPr/>
          <p:nvPr/>
        </p:nvSpPr>
        <p:spPr>
          <a:xfrm>
            <a:off x="7971323" y="4007785"/>
            <a:ext cx="745153" cy="475341"/>
          </a:xfrm>
          <a:prstGeom prst="wedgeRectCallout">
            <a:avLst>
              <a:gd name="adj1" fmla="val -34399"/>
              <a:gd name="adj2" fmla="val -8153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O(1)</a:t>
            </a:r>
            <a:endParaRPr lang="en-US" dirty="0"/>
          </a:p>
        </p:txBody>
      </p:sp>
      <p:sp>
        <p:nvSpPr>
          <p:cNvPr id="10" name="Rectangular Callout 9"/>
          <p:cNvSpPr/>
          <p:nvPr/>
        </p:nvSpPr>
        <p:spPr>
          <a:xfrm>
            <a:off x="528230" y="4245455"/>
            <a:ext cx="1636003" cy="850372"/>
          </a:xfrm>
          <a:prstGeom prst="wedgeRectCallout">
            <a:avLst>
              <a:gd name="adj1" fmla="val 29335"/>
              <a:gd name="adj2" fmla="val -667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O(N)—items may have to scoot over</a:t>
            </a:r>
            <a:endParaRPr lang="en-US" dirty="0"/>
          </a:p>
        </p:txBody>
      </p:sp>
      <p:sp>
        <p:nvSpPr>
          <p:cNvPr id="11" name="Rectangular Callout 10"/>
          <p:cNvSpPr/>
          <p:nvPr/>
        </p:nvSpPr>
        <p:spPr>
          <a:xfrm>
            <a:off x="7137806" y="121843"/>
            <a:ext cx="1882220" cy="1235738"/>
          </a:xfrm>
          <a:prstGeom prst="wedgeRectCallout">
            <a:avLst>
              <a:gd name="adj1" fmla="val -31894"/>
              <a:gd name="adj2" fmla="val 65669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O(N)—search whole array, </a:t>
            </a:r>
            <a:r>
              <a:rPr lang="en-US" i="1" dirty="0" smtClean="0"/>
              <a:t>and </a:t>
            </a:r>
            <a:r>
              <a:rPr lang="en-US" dirty="0" smtClean="0"/>
              <a:t>items may have to scoot over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603" y="828095"/>
            <a:ext cx="1536426" cy="18480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2578" y="3012797"/>
            <a:ext cx="1528768" cy="19899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4477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50070" y="1161779"/>
            <a:ext cx="8200794" cy="488024"/>
          </a:xfrm>
        </p:spPr>
        <p:txBody>
          <a:bodyPr/>
          <a:lstStyle/>
          <a:p>
            <a:r>
              <a:rPr lang="en-US" dirty="0" smtClean="0"/>
              <a:t>Entirely unsorted is too chaotic,     but entirely sorted is 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     too difficult to maintain</a:t>
            </a:r>
            <a:endParaRPr lang="en-US" dirty="0"/>
          </a:p>
        </p:txBody>
      </p:sp>
      <p:sp>
        <p:nvSpPr>
          <p:cNvPr id="10" name="Rectangle 9"/>
          <p:cNvSpPr/>
          <p:nvPr>
            <p:custDataLst>
              <p:tags r:id="rId2"/>
            </p:custDataLst>
          </p:nvPr>
        </p:nvSpPr>
        <p:spPr>
          <a:xfrm>
            <a:off x="3753727" y="2476488"/>
            <a:ext cx="1530510" cy="1477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Is there a “just-right” compromise with the </a:t>
            </a:r>
          </a:p>
          <a:p>
            <a:pPr algn="ctr"/>
            <a:r>
              <a:rPr lang="en-US" b="1" dirty="0" smtClean="0"/>
              <a:t>best of both</a:t>
            </a:r>
            <a:r>
              <a:rPr lang="en-US" dirty="0" smtClean="0"/>
              <a:t>?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2427" y="2134052"/>
            <a:ext cx="1682317" cy="202349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5695" y="2081665"/>
            <a:ext cx="1528768" cy="1989976"/>
          </a:xfrm>
          <a:prstGeom prst="rect">
            <a:avLst/>
          </a:prstGeom>
        </p:spPr>
      </p:pic>
      <p:sp>
        <p:nvSpPr>
          <p:cNvPr id="22" name="Rectangular Callout 21"/>
          <p:cNvSpPr/>
          <p:nvPr/>
        </p:nvSpPr>
        <p:spPr>
          <a:xfrm>
            <a:off x="3343625" y="1957773"/>
            <a:ext cx="745153" cy="475341"/>
          </a:xfrm>
          <a:prstGeom prst="wedgeRectCallout">
            <a:avLst>
              <a:gd name="adj1" fmla="val 30966"/>
              <a:gd name="adj2" fmla="val 8183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O(1)</a:t>
            </a:r>
            <a:endParaRPr lang="en-US" dirty="0"/>
          </a:p>
        </p:txBody>
      </p:sp>
      <p:sp>
        <p:nvSpPr>
          <p:cNvPr id="23" name="Rectangular Callout 22"/>
          <p:cNvSpPr/>
          <p:nvPr/>
        </p:nvSpPr>
        <p:spPr>
          <a:xfrm>
            <a:off x="4898232" y="4038761"/>
            <a:ext cx="745153" cy="475341"/>
          </a:xfrm>
          <a:prstGeom prst="wedgeRectCallout">
            <a:avLst>
              <a:gd name="adj1" fmla="val -34399"/>
              <a:gd name="adj2" fmla="val -8153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O(1)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18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>
            <p:custDataLst>
              <p:tags r:id="rId1"/>
            </p:custDataLst>
          </p:nvPr>
        </p:nvSpPr>
        <p:spPr>
          <a:xfrm>
            <a:off x="3753727" y="2476488"/>
            <a:ext cx="1530510" cy="1477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Is there a “just-right” compromise with the </a:t>
            </a:r>
          </a:p>
          <a:p>
            <a:pPr algn="ctr"/>
            <a:r>
              <a:rPr lang="en-US" b="1" dirty="0" smtClean="0"/>
              <a:t>best of both</a:t>
            </a:r>
            <a:r>
              <a:rPr lang="en-US" dirty="0" smtClean="0"/>
              <a:t>?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2427" y="2134052"/>
            <a:ext cx="1682317" cy="202349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5695" y="2081665"/>
            <a:ext cx="1528768" cy="1989976"/>
          </a:xfrm>
          <a:prstGeom prst="rect">
            <a:avLst/>
          </a:prstGeom>
        </p:spPr>
      </p:pic>
      <p:sp>
        <p:nvSpPr>
          <p:cNvPr id="22" name="Rectangular Callout 21"/>
          <p:cNvSpPr/>
          <p:nvPr/>
        </p:nvSpPr>
        <p:spPr>
          <a:xfrm>
            <a:off x="3242662" y="1957773"/>
            <a:ext cx="1049045" cy="475341"/>
          </a:xfrm>
          <a:prstGeom prst="wedgeRectCallout">
            <a:avLst>
              <a:gd name="adj1" fmla="val 30966"/>
              <a:gd name="adj2" fmla="val 8183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O(log</a:t>
            </a:r>
            <a:r>
              <a:rPr lang="en-US" baseline="-25000" dirty="0" smtClean="0"/>
              <a:t>2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23" name="Rectangular Callout 22"/>
          <p:cNvSpPr/>
          <p:nvPr/>
        </p:nvSpPr>
        <p:spPr>
          <a:xfrm>
            <a:off x="4898232" y="4038761"/>
            <a:ext cx="1056894" cy="475341"/>
          </a:xfrm>
          <a:prstGeom prst="wedgeRectCallout">
            <a:avLst>
              <a:gd name="adj1" fmla="val -34399"/>
              <a:gd name="adj2" fmla="val -8153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O(log</a:t>
            </a:r>
            <a:r>
              <a:rPr lang="en-US" baseline="-25000" dirty="0" smtClean="0"/>
              <a:t>2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50070" y="1161779"/>
            <a:ext cx="8200794" cy="488024"/>
          </a:xfrm>
        </p:spPr>
        <p:txBody>
          <a:bodyPr/>
          <a:lstStyle/>
          <a:p>
            <a:r>
              <a:rPr lang="en-US" dirty="0" smtClean="0"/>
              <a:t>Entirely unsorted is too chaotic,     but entirely sorted is 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     too difficult to maintain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41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462" r="1"/>
          <a:stretch/>
        </p:blipFill>
        <p:spPr>
          <a:xfrm>
            <a:off x="886570" y="728295"/>
            <a:ext cx="6215187" cy="401540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035578" y="4362122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O(1)</a:t>
            </a:r>
          </a:p>
        </p:txBody>
      </p:sp>
      <p:sp>
        <p:nvSpPr>
          <p:cNvPr id="7" name="Rectangle 6"/>
          <p:cNvSpPr/>
          <p:nvPr/>
        </p:nvSpPr>
        <p:spPr>
          <a:xfrm>
            <a:off x="7019548" y="575684"/>
            <a:ext cx="65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O(N)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7138274" y="998450"/>
            <a:ext cx="450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(A)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140836" y="1502649"/>
            <a:ext cx="461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(B)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140836" y="2455049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(C)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140836" y="3448870"/>
            <a:ext cx="468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(D)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140836" y="3996460"/>
            <a:ext cx="447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(E)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402371" y="1083361"/>
            <a:ext cx="2550498" cy="11387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dirty="0"/>
              <a:t>The top line is O(N</a:t>
            </a:r>
            <a:r>
              <a:rPr lang="en-US" sz="1600" dirty="0" smtClean="0"/>
              <a:t>).</a:t>
            </a:r>
          </a:p>
          <a:p>
            <a:pPr algn="ctr"/>
            <a:r>
              <a:rPr lang="en-US" sz="1600" dirty="0" smtClean="0"/>
              <a:t>The </a:t>
            </a:r>
            <a:r>
              <a:rPr lang="en-US" sz="1600" dirty="0"/>
              <a:t>bottom line is O(1). </a:t>
            </a:r>
          </a:p>
          <a:p>
            <a:pPr algn="ctr"/>
            <a:r>
              <a:rPr lang="en-US" b="1" dirty="0" smtClean="0">
                <a:solidFill>
                  <a:schemeClr val="bg2"/>
                </a:solidFill>
              </a:rPr>
              <a:t>Which </a:t>
            </a:r>
            <a:r>
              <a:rPr lang="en-US" b="1" dirty="0">
                <a:solidFill>
                  <a:schemeClr val="bg2"/>
                </a:solidFill>
              </a:rPr>
              <a:t>of the 5 middle lines is O(log</a:t>
            </a:r>
            <a:r>
              <a:rPr lang="en-US" b="1" baseline="-25000" dirty="0">
                <a:solidFill>
                  <a:schemeClr val="bg2"/>
                </a:solidFill>
              </a:rPr>
              <a:t>2</a:t>
            </a:r>
            <a:r>
              <a:rPr lang="en-US" b="1" dirty="0">
                <a:solidFill>
                  <a:schemeClr val="bg2"/>
                </a:solidFill>
              </a:rPr>
              <a:t>N)?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5252" y="624177"/>
            <a:ext cx="409492" cy="3742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Aside: what does O(log</a:t>
            </a:r>
            <a:r>
              <a:rPr lang="en-US" baseline="-25000" dirty="0" smtClean="0"/>
              <a:t>2</a:t>
            </a:r>
            <a:r>
              <a:rPr lang="en-US" dirty="0" smtClean="0"/>
              <a:t>N) look like?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5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2710-307C-4C3F-9350-34ABC9B2818F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" name="Picture 2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9405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3199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2710-307C-4C3F-9350-34ABC9B2818F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3" name="Picture 2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40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901411"/>
            <a:ext cx="7707862" cy="488024"/>
          </a:xfrm>
        </p:spPr>
        <p:txBody>
          <a:bodyPr/>
          <a:lstStyle/>
          <a:p>
            <a:r>
              <a:rPr lang="en-US" sz="2800" dirty="0" smtClean="0"/>
              <a:t>Today’s Agenda:</a:t>
            </a:r>
            <a:endParaRPr lang="en-US" sz="28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1421697"/>
            <a:ext cx="7700963" cy="3059815"/>
          </a:xfrm>
        </p:spPr>
        <p:txBody>
          <a:bodyPr>
            <a:noAutofit/>
          </a:bodyPr>
          <a:lstStyle/>
          <a:p>
            <a:pPr lvl="1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Priority Queue ADT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Two “starter” implementations that build on our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array skills</a:t>
            </a:r>
            <a:endParaRPr lang="en-US" sz="16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Sorted array</a:t>
            </a:r>
          </a:p>
          <a:p>
            <a:pPr lvl="2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Unsorted array</a:t>
            </a:r>
          </a:p>
          <a:p>
            <a:pPr lvl="2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Performance analysis</a:t>
            </a:r>
          </a:p>
          <a:p>
            <a:pPr lvl="1"/>
            <a:r>
              <a:rPr lang="en-US" sz="1600" b="1" dirty="0" smtClean="0">
                <a:solidFill>
                  <a:schemeClr val="bg2"/>
                </a:solidFill>
              </a:rPr>
              <a:t>Binary heap </a:t>
            </a:r>
            <a:r>
              <a:rPr lang="en-US" sz="1600" dirty="0">
                <a:solidFill>
                  <a:schemeClr val="bg2"/>
                </a:solidFill>
              </a:rPr>
              <a:t>data </a:t>
            </a:r>
            <a:r>
              <a:rPr lang="en-US" sz="1600" dirty="0" smtClean="0">
                <a:solidFill>
                  <a:schemeClr val="bg2"/>
                </a:solidFill>
              </a:rPr>
              <a:t>structure implementation</a:t>
            </a:r>
          </a:p>
          <a:p>
            <a:pPr lvl="2"/>
            <a:r>
              <a:rPr lang="en-US" sz="1600" dirty="0" smtClean="0">
                <a:solidFill>
                  <a:schemeClr val="bg2"/>
                </a:solidFill>
              </a:rPr>
              <a:t>What are binary heaps?</a:t>
            </a:r>
          </a:p>
          <a:p>
            <a:pPr lvl="2"/>
            <a:r>
              <a:rPr lang="en-US" sz="1600" dirty="0" smtClean="0">
                <a:solidFill>
                  <a:schemeClr val="bg2"/>
                </a:solidFill>
              </a:rPr>
              <a:t>How do we do </a:t>
            </a:r>
            <a:r>
              <a:rPr lang="en-US" sz="1600" dirty="0" err="1" smtClean="0">
                <a:solidFill>
                  <a:schemeClr val="bg2"/>
                </a:solidFill>
              </a:rPr>
              <a:t>enqueue</a:t>
            </a:r>
            <a:r>
              <a:rPr lang="en-US" sz="1600" dirty="0" smtClean="0">
                <a:solidFill>
                  <a:schemeClr val="bg2"/>
                </a:solidFill>
              </a:rPr>
              <a:t> in a heap?</a:t>
            </a:r>
          </a:p>
          <a:p>
            <a:pPr lvl="2"/>
            <a:r>
              <a:rPr lang="en-US" sz="1600" dirty="0">
                <a:solidFill>
                  <a:schemeClr val="tx1"/>
                </a:solidFill>
              </a:rPr>
              <a:t>Homework: </a:t>
            </a:r>
            <a:r>
              <a:rPr lang="en-US" sz="1600" dirty="0" err="1">
                <a:solidFill>
                  <a:schemeClr val="tx1"/>
                </a:solidFill>
              </a:rPr>
              <a:t>dequeue</a:t>
            </a:r>
            <a:r>
              <a:rPr lang="en-US" sz="1600" dirty="0">
                <a:solidFill>
                  <a:schemeClr val="tx1"/>
                </a:solidFill>
              </a:rPr>
              <a:t> in a heap</a:t>
            </a:r>
          </a:p>
          <a:p>
            <a:pPr lvl="2"/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51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111459"/>
              </p:ext>
            </p:extLst>
          </p:nvPr>
        </p:nvGraphicFramePr>
        <p:xfrm>
          <a:off x="5310142" y="2363680"/>
          <a:ext cx="1476293" cy="722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130">
                  <a:extLst>
                    <a:ext uri="{9D8B030D-6E8A-4147-A177-3AD203B41FA5}">
                      <a16:colId xmlns:a16="http://schemas.microsoft.com/office/drawing/2014/main" val="1374246539"/>
                    </a:ext>
                  </a:extLst>
                </a:gridCol>
                <a:gridCol w="998163">
                  <a:extLst>
                    <a:ext uri="{9D8B030D-6E8A-4147-A177-3AD203B41FA5}">
                      <a16:colId xmlns:a16="http://schemas.microsoft.com/office/drawing/2014/main" val="2261791058"/>
                    </a:ext>
                  </a:extLst>
                </a:gridCol>
              </a:tblGrid>
              <a:tr h="331458">
                <a:tc gridSpan="2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60350"/>
                  </a:ext>
                </a:extLst>
              </a:tr>
              <a:tr h="39094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"</a:t>
                      </a:r>
                      <a:r>
                        <a:rPr lang="en-US" sz="1400" dirty="0" err="1" smtClean="0">
                          <a:latin typeface="Consolas" panose="020B0609020204030204" pitchFamily="49" charset="0"/>
                        </a:rPr>
                        <a:t>SooMin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194314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heap for our priority queue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Binary heaps store things </a:t>
            </a:r>
            <a:r>
              <a:rPr lang="en-US" i="1" dirty="0" smtClean="0"/>
              <a:t>partially-sorted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The partial sorting will still be stored in an array, but it’s best to imagine it as what we call a binary “tree”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One root node at the top</a:t>
            </a:r>
          </a:p>
          <a:p>
            <a:pPr lvl="2"/>
            <a:r>
              <a:rPr lang="en-US" altLang="ja-JP" dirty="0" smtClean="0"/>
              <a:t>Each node has at most 2 children, “left” and “right”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Here’s what it might look like: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682594"/>
              </p:ext>
            </p:extLst>
          </p:nvPr>
        </p:nvGraphicFramePr>
        <p:xfrm>
          <a:off x="4422875" y="3366035"/>
          <a:ext cx="1428271" cy="722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650">
                  <a:extLst>
                    <a:ext uri="{9D8B030D-6E8A-4147-A177-3AD203B41FA5}">
                      <a16:colId xmlns:a16="http://schemas.microsoft.com/office/drawing/2014/main" val="574397800"/>
                    </a:ext>
                  </a:extLst>
                </a:gridCol>
                <a:gridCol w="921621">
                  <a:extLst>
                    <a:ext uri="{9D8B030D-6E8A-4147-A177-3AD203B41FA5}">
                      <a16:colId xmlns:a16="http://schemas.microsoft.com/office/drawing/2014/main" val="2345413511"/>
                    </a:ext>
                  </a:extLst>
                </a:gridCol>
              </a:tblGrid>
              <a:tr h="331458">
                <a:tc gridSpan="2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639141"/>
                  </a:ext>
                </a:extLst>
              </a:tr>
              <a:tr h="39094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"Diego"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714597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561733"/>
              </p:ext>
            </p:extLst>
          </p:nvPr>
        </p:nvGraphicFramePr>
        <p:xfrm>
          <a:off x="3278922" y="4306524"/>
          <a:ext cx="1928633" cy="722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131">
                  <a:extLst>
                    <a:ext uri="{9D8B030D-6E8A-4147-A177-3AD203B41FA5}">
                      <a16:colId xmlns:a16="http://schemas.microsoft.com/office/drawing/2014/main" val="1031422644"/>
                    </a:ext>
                  </a:extLst>
                </a:gridCol>
                <a:gridCol w="1382502">
                  <a:extLst>
                    <a:ext uri="{9D8B030D-6E8A-4147-A177-3AD203B41FA5}">
                      <a16:colId xmlns:a16="http://schemas.microsoft.com/office/drawing/2014/main" val="550324094"/>
                    </a:ext>
                  </a:extLst>
                </a:gridCol>
              </a:tblGrid>
              <a:tr h="331458">
                <a:tc gridSpan="2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489003"/>
                  </a:ext>
                </a:extLst>
              </a:tr>
              <a:tr h="390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15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"Muhammad"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452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02240"/>
              </p:ext>
            </p:extLst>
          </p:nvPr>
        </p:nvGraphicFramePr>
        <p:xfrm>
          <a:off x="6321677" y="3366035"/>
          <a:ext cx="1431728" cy="722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788">
                  <a:extLst>
                    <a:ext uri="{9D8B030D-6E8A-4147-A177-3AD203B41FA5}">
                      <a16:colId xmlns:a16="http://schemas.microsoft.com/office/drawing/2014/main" val="3626644437"/>
                    </a:ext>
                  </a:extLst>
                </a:gridCol>
                <a:gridCol w="1023940">
                  <a:extLst>
                    <a:ext uri="{9D8B030D-6E8A-4147-A177-3AD203B41FA5}">
                      <a16:colId xmlns:a16="http://schemas.microsoft.com/office/drawing/2014/main" val="1655176699"/>
                    </a:ext>
                  </a:extLst>
                </a:gridCol>
              </a:tblGrid>
              <a:tr h="331458">
                <a:tc gridSpan="2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783429"/>
                  </a:ext>
                </a:extLst>
              </a:tr>
              <a:tr h="3909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22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nsolas" panose="020B0609020204030204" pitchFamily="49" charset="0"/>
                        </a:rPr>
                        <a:t>"Sasha"</a:t>
                      </a:r>
                      <a:endParaRPr 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998744"/>
                  </a:ext>
                </a:extLst>
              </a:tr>
            </a:tbl>
          </a:graphicData>
        </a:graphic>
      </p:graphicFrame>
      <p:cxnSp>
        <p:nvCxnSpPr>
          <p:cNvPr id="13" name="Straight Arrow Connector 12"/>
          <p:cNvCxnSpPr/>
          <p:nvPr/>
        </p:nvCxnSpPr>
        <p:spPr>
          <a:xfrm flipH="1">
            <a:off x="5296234" y="3081013"/>
            <a:ext cx="396208" cy="55989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360718" y="3086085"/>
            <a:ext cx="304312" cy="55482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4310088" y="4088440"/>
            <a:ext cx="408952" cy="54477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ular Callout 22"/>
          <p:cNvSpPr/>
          <p:nvPr/>
        </p:nvSpPr>
        <p:spPr>
          <a:xfrm>
            <a:off x="6960302" y="2362341"/>
            <a:ext cx="630596" cy="504923"/>
          </a:xfrm>
          <a:prstGeom prst="wedgeRectCallout">
            <a:avLst>
              <a:gd name="adj1" fmla="val -74690"/>
              <a:gd name="adj2" fmla="val 4800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Root node</a:t>
            </a:r>
            <a:endParaRPr lang="en-US" sz="1400" dirty="0"/>
          </a:p>
        </p:txBody>
      </p:sp>
      <p:sp>
        <p:nvSpPr>
          <p:cNvPr id="24" name="Rectangular Callout 23"/>
          <p:cNvSpPr/>
          <p:nvPr/>
        </p:nvSpPr>
        <p:spPr>
          <a:xfrm>
            <a:off x="7996101" y="3386624"/>
            <a:ext cx="721241" cy="701816"/>
          </a:xfrm>
          <a:prstGeom prst="wedgeRectCallout">
            <a:avLst>
              <a:gd name="adj1" fmla="val -77238"/>
              <a:gd name="adj2" fmla="val 2901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Root’s right child</a:t>
            </a:r>
            <a:endParaRPr lang="en-US" sz="1400" dirty="0"/>
          </a:p>
        </p:txBody>
      </p:sp>
      <p:sp>
        <p:nvSpPr>
          <p:cNvPr id="33" name="Rectangular Callout 32"/>
          <p:cNvSpPr/>
          <p:nvPr/>
        </p:nvSpPr>
        <p:spPr>
          <a:xfrm>
            <a:off x="3444183" y="3386624"/>
            <a:ext cx="721241" cy="701816"/>
          </a:xfrm>
          <a:prstGeom prst="wedgeRectCallout">
            <a:avLst>
              <a:gd name="adj1" fmla="val 73115"/>
              <a:gd name="adj2" fmla="val 1199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Root’s left child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7049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Binary Heaps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948775" y="1058927"/>
            <a:ext cx="7996441" cy="315526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Binary heaps have a few special restrictions, in addition to being a binary tree:</a:t>
            </a:r>
          </a:p>
          <a:p>
            <a:pPr lvl="1"/>
            <a:r>
              <a:rPr lang="en-US" dirty="0" smtClean="0"/>
              <a:t>Must be </a:t>
            </a:r>
            <a:r>
              <a:rPr lang="en-US" b="1" dirty="0" smtClean="0">
                <a:solidFill>
                  <a:schemeClr val="bg2"/>
                </a:solidFill>
              </a:rPr>
              <a:t>complete</a:t>
            </a:r>
          </a:p>
          <a:p>
            <a:pPr lvl="2"/>
            <a:r>
              <a:rPr lang="en-US" dirty="0" smtClean="0"/>
              <a:t>No “gaps”—nodes are filled in left-to-right on each level (row) of the tree</a:t>
            </a:r>
          </a:p>
          <a:p>
            <a:pPr lvl="1"/>
            <a:r>
              <a:rPr lang="en-US" dirty="0" smtClean="0"/>
              <a:t>Ordering of priorities must obey </a:t>
            </a:r>
            <a:r>
              <a:rPr lang="en-US" b="1" dirty="0" smtClean="0">
                <a:solidFill>
                  <a:schemeClr val="bg2"/>
                </a:solidFill>
              </a:rPr>
              <a:t>heap property</a:t>
            </a:r>
          </a:p>
          <a:p>
            <a:pPr lvl="2"/>
            <a:r>
              <a:rPr lang="en-US" dirty="0" smtClean="0"/>
              <a:t>A parent’s priority is always </a:t>
            </a:r>
            <a:r>
              <a:rPr lang="en-US" b="1" dirty="0" smtClean="0"/>
              <a:t>≤</a:t>
            </a:r>
            <a:r>
              <a:rPr lang="en-US" dirty="0" smtClean="0"/>
              <a:t> both its children’s priority (min-heap)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52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47111"/>
              </p:ext>
            </p:extLst>
          </p:nvPr>
        </p:nvGraphicFramePr>
        <p:xfrm>
          <a:off x="822959" y="1570851"/>
          <a:ext cx="7995038" cy="2941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876">
                  <a:extLst>
                    <a:ext uri="{9D8B030D-6E8A-4147-A177-3AD203B41FA5}">
                      <a16:colId xmlns:a16="http://schemas.microsoft.com/office/drawing/2014/main" val="3115862827"/>
                    </a:ext>
                  </a:extLst>
                </a:gridCol>
                <a:gridCol w="1587876">
                  <a:extLst>
                    <a:ext uri="{9D8B030D-6E8A-4147-A177-3AD203B41FA5}">
                      <a16:colId xmlns:a16="http://schemas.microsoft.com/office/drawing/2014/main" val="4259516912"/>
                    </a:ext>
                  </a:extLst>
                </a:gridCol>
                <a:gridCol w="1587876">
                  <a:extLst>
                    <a:ext uri="{9D8B030D-6E8A-4147-A177-3AD203B41FA5}">
                      <a16:colId xmlns:a16="http://schemas.microsoft.com/office/drawing/2014/main" val="2362210392"/>
                    </a:ext>
                  </a:extLst>
                </a:gridCol>
                <a:gridCol w="3231410">
                  <a:extLst>
                    <a:ext uri="{9D8B030D-6E8A-4147-A177-3AD203B41FA5}">
                      <a16:colId xmlns:a16="http://schemas.microsoft.com/office/drawing/2014/main" val="70297518"/>
                    </a:ext>
                  </a:extLst>
                </a:gridCol>
              </a:tblGrid>
              <a:tr h="14707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12063"/>
                  </a:ext>
                </a:extLst>
              </a:tr>
              <a:tr h="147075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6062520"/>
                  </a:ext>
                </a:extLst>
              </a:tr>
            </a:tbl>
          </a:graphicData>
        </a:graphic>
      </p:graphicFrame>
      <p:pic>
        <p:nvPicPr>
          <p:cNvPr id="4100" name="Picture 4" descr="(1) a single node&#10;(2) 2 nodes: a root and a left child&#10;(3) 2 nodes: a root and a right child&#10;(4) 4 nodes: a root and left child, who has a left child, who has a left child&#10;(5) 3 nodes: a root and two children&#10;(6) 8 nodes: a root with two children; the left child has a right child, who has two children, each with a left child&#10;(7) 9 nodes: a root with 3 children; the center child has two children, each with a left child; the right child of the root has a right child&#10;(8) 4 nodes: a root with two children, the left child has a left child" title="A variety of trees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34" y="5774650"/>
            <a:ext cx="4793456" cy="2521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4177" y="153673"/>
            <a:ext cx="7205592" cy="567476"/>
          </a:xfrm>
        </p:spPr>
        <p:txBody>
          <a:bodyPr>
            <a:normAutofit/>
          </a:bodyPr>
          <a:lstStyle/>
          <a:p>
            <a:r>
              <a:rPr lang="en-US" dirty="0" smtClean="0"/>
              <a:t>How many of these are valid binary heaps?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639" y="6105278"/>
            <a:ext cx="1293019" cy="109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4"/>
          <p:cNvSpPr>
            <a:spLocks noGrp="1"/>
          </p:cNvSpPr>
          <p:nvPr>
            <p:ph idx="4294967295"/>
            <p:custDataLst>
              <p:tags r:id="rId4"/>
            </p:custDataLst>
          </p:nvPr>
        </p:nvSpPr>
        <p:spPr>
          <a:xfrm>
            <a:off x="6748887" y="28806"/>
            <a:ext cx="2357244" cy="11789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91440" rIns="91440" bIns="91440" anchor="ctr">
            <a:normAutofit fontScale="92500"/>
          </a:bodyPr>
          <a:lstStyle/>
          <a:p>
            <a:pPr lvl="1"/>
            <a:r>
              <a:rPr lang="en-US" sz="1400" dirty="0" smtClean="0"/>
              <a:t>Must be a valid </a:t>
            </a:r>
            <a:r>
              <a:rPr lang="en-US" sz="1400" b="1" dirty="0" smtClean="0">
                <a:solidFill>
                  <a:srgbClr val="8C1515"/>
                </a:solidFill>
              </a:rPr>
              <a:t>binary tree</a:t>
            </a:r>
          </a:p>
          <a:p>
            <a:pPr lvl="1"/>
            <a:r>
              <a:rPr lang="en-US" sz="1400" dirty="0" smtClean="0"/>
              <a:t>Must be </a:t>
            </a:r>
            <a:r>
              <a:rPr lang="en-US" sz="1400" b="1" dirty="0" smtClean="0">
                <a:solidFill>
                  <a:schemeClr val="bg2"/>
                </a:solidFill>
              </a:rPr>
              <a:t>complete</a:t>
            </a:r>
          </a:p>
          <a:p>
            <a:pPr lvl="1"/>
            <a:r>
              <a:rPr lang="en-US" sz="1400" dirty="0" smtClean="0"/>
              <a:t>Ordering of priorities must obey </a:t>
            </a:r>
            <a:r>
              <a:rPr lang="en-US" sz="1400" b="1" dirty="0" smtClean="0">
                <a:solidFill>
                  <a:schemeClr val="bg2"/>
                </a:solidFill>
              </a:rPr>
              <a:t>heap property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72250" y="5774650"/>
            <a:ext cx="4714875" cy="1076325"/>
          </a:xfrm>
          <a:prstGeom prst="rect">
            <a:avLst/>
          </a:prstGeom>
        </p:spPr>
      </p:pic>
      <p:sp>
        <p:nvSpPr>
          <p:cNvPr id="29" name="Content Placeholder 4"/>
          <p:cNvSpPr>
            <a:spLocks noGrp="1"/>
          </p:cNvSpPr>
          <p:nvPr>
            <p:ph idx="4294967295"/>
            <p:custDataLst>
              <p:tags r:id="rId5"/>
            </p:custDataLst>
          </p:nvPr>
        </p:nvSpPr>
        <p:spPr>
          <a:xfrm>
            <a:off x="703376" y="925330"/>
            <a:ext cx="5895893" cy="49219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/>
            <a:r>
              <a:rPr lang="en-US" sz="1400" i="1" dirty="0" smtClean="0"/>
              <a:t>For the next few slides, we’ll focus on the priority</a:t>
            </a:r>
            <a:r>
              <a:rPr lang="en-US" sz="1400" dirty="0" smtClean="0"/>
              <a:t>, </a:t>
            </a:r>
            <a:r>
              <a:rPr lang="en-US" sz="1400" i="1" dirty="0" smtClean="0"/>
              <a:t>so for simplicity we’ll leave the payload off the diagrams.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25959" y="3718391"/>
            <a:ext cx="29687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5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54933" y="1845279"/>
            <a:ext cx="29687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8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3035872" y="2159254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848526" y="2382655"/>
            <a:ext cx="29687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3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506903" y="1836458"/>
            <a:ext cx="29687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3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43" name="Straight Arrow Connector 42"/>
          <p:cNvCxnSpPr>
            <a:endCxn id="44" idx="0"/>
          </p:cNvCxnSpPr>
          <p:nvPr/>
        </p:nvCxnSpPr>
        <p:spPr>
          <a:xfrm>
            <a:off x="4777996" y="2157680"/>
            <a:ext cx="213205" cy="2096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842763" y="2367292"/>
            <a:ext cx="29687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8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077818" y="3379837"/>
            <a:ext cx="29687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48" name="Straight Arrow Connector 47"/>
          <p:cNvCxnSpPr>
            <a:endCxn id="49" idx="0"/>
          </p:cNvCxnSpPr>
          <p:nvPr/>
        </p:nvCxnSpPr>
        <p:spPr>
          <a:xfrm>
            <a:off x="3346132" y="3709734"/>
            <a:ext cx="235383" cy="18525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433077" y="3894987"/>
            <a:ext cx="29687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6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2866147" y="3686343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678801" y="3909744"/>
            <a:ext cx="29687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4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696955" y="3379837"/>
            <a:ext cx="29687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54" name="Straight Arrow Connector 53"/>
          <p:cNvCxnSpPr>
            <a:endCxn id="55" idx="0"/>
          </p:cNvCxnSpPr>
          <p:nvPr/>
        </p:nvCxnSpPr>
        <p:spPr>
          <a:xfrm>
            <a:off x="4965269" y="3709734"/>
            <a:ext cx="235383" cy="18525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052214" y="3894987"/>
            <a:ext cx="29687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4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 flipH="1">
            <a:off x="4485284" y="3686343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297938" y="3909744"/>
            <a:ext cx="29687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6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683928" y="1837087"/>
            <a:ext cx="29687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3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1464867" y="2151062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277521" y="2374463"/>
            <a:ext cx="29687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8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087315" y="1845279"/>
            <a:ext cx="29687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5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7371753" y="2157680"/>
            <a:ext cx="581291" cy="2096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7953044" y="2336514"/>
            <a:ext cx="437940" cy="369332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1</a:t>
            </a:r>
            <a:r>
              <a:rPr lang="en-US" dirty="0" smtClean="0">
                <a:latin typeface="Consolas" panose="020B0609020204030204" pitchFamily="49" charset="0"/>
              </a:rPr>
              <a:t>0</a:t>
            </a:r>
          </a:p>
        </p:txBody>
      </p:sp>
      <p:cxnSp>
        <p:nvCxnSpPr>
          <p:cNvPr id="66" name="Straight Arrow Connector 65"/>
          <p:cNvCxnSpPr/>
          <p:nvPr/>
        </p:nvCxnSpPr>
        <p:spPr>
          <a:xfrm flipH="1">
            <a:off x="6563802" y="2151785"/>
            <a:ext cx="530904" cy="2504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6286755" y="2375186"/>
            <a:ext cx="29687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6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74" name="Straight Arrow Connector 73"/>
          <p:cNvCxnSpPr>
            <a:endCxn id="75" idx="0"/>
          </p:cNvCxnSpPr>
          <p:nvPr/>
        </p:nvCxnSpPr>
        <p:spPr>
          <a:xfrm>
            <a:off x="6603143" y="2724304"/>
            <a:ext cx="291488" cy="18525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690088" y="2909557"/>
            <a:ext cx="40908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14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76" name="Straight Arrow Connector 75"/>
          <p:cNvCxnSpPr/>
          <p:nvPr/>
        </p:nvCxnSpPr>
        <p:spPr>
          <a:xfrm flipH="1">
            <a:off x="6123158" y="2700913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5935812" y="2924314"/>
            <a:ext cx="40908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22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>
          <a:xfrm flipH="1">
            <a:off x="7741196" y="2674216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7553850" y="2897617"/>
            <a:ext cx="40908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11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82" name="Straight Arrow Connector 81"/>
          <p:cNvCxnSpPr>
            <a:endCxn id="83" idx="0"/>
          </p:cNvCxnSpPr>
          <p:nvPr/>
        </p:nvCxnSpPr>
        <p:spPr>
          <a:xfrm>
            <a:off x="6232688" y="3236171"/>
            <a:ext cx="100424" cy="2297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6128569" y="3465916"/>
            <a:ext cx="40908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27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84" name="Straight Arrow Connector 83"/>
          <p:cNvCxnSpPr>
            <a:endCxn id="85" idx="0"/>
          </p:cNvCxnSpPr>
          <p:nvPr/>
        </p:nvCxnSpPr>
        <p:spPr>
          <a:xfrm flipH="1">
            <a:off x="5849184" y="3236171"/>
            <a:ext cx="96721" cy="2445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5644641" y="3480673"/>
            <a:ext cx="40908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19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95" name="Straight Arrow Connector 94"/>
          <p:cNvCxnSpPr>
            <a:endCxn id="96" idx="0"/>
          </p:cNvCxnSpPr>
          <p:nvPr/>
        </p:nvCxnSpPr>
        <p:spPr>
          <a:xfrm>
            <a:off x="8390984" y="2700913"/>
            <a:ext cx="146135" cy="1901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8332576" y="2891099"/>
            <a:ext cx="409086" cy="338554"/>
          </a:xfrm>
          <a:prstGeom prst="rect">
            <a:avLst/>
          </a:prstGeom>
          <a:solidFill>
            <a:srgbClr val="DBCE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21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20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2710-307C-4C3F-9350-34ABC9B2818F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3" name="Picture 2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500"/>
            <a:ext cx="9101738" cy="518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90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4585" y="37339"/>
            <a:ext cx="5268558" cy="745864"/>
          </a:xfrm>
        </p:spPr>
        <p:txBody>
          <a:bodyPr/>
          <a:lstStyle/>
          <a:p>
            <a:r>
              <a:rPr lang="en-US" dirty="0" smtClean="0"/>
              <a:t>Implementing binary heap in an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994585" y="1071811"/>
            <a:ext cx="7162017" cy="1899555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Because of the special constraint that they must be </a:t>
            </a:r>
            <a:r>
              <a:rPr lang="en-US" b="1" dirty="0" smtClean="0"/>
              <a:t>complete</a:t>
            </a:r>
            <a:r>
              <a:rPr lang="en-US" dirty="0" smtClean="0"/>
              <a:t>, binary heaps fit nicely into an </a:t>
            </a:r>
            <a:r>
              <a:rPr lang="en-US" b="1" dirty="0" smtClean="0"/>
              <a:t>array</a:t>
            </a:r>
            <a:endParaRPr lang="en-US" i="1" dirty="0" smtClean="0"/>
          </a:p>
          <a:p>
            <a:pPr lvl="1"/>
            <a:r>
              <a:rPr lang="en-US" spc="20" dirty="0" smtClean="0">
                <a:solidFill>
                  <a:schemeClr val="tx1"/>
                </a:solidFill>
                <a:cs typeface="ＭＳ Ｐゴシック" charset="0"/>
              </a:rPr>
              <a:t>We fill the array by reading out the tree nodes                                           top to bottom, left to right</a:t>
            </a:r>
            <a:endParaRPr lang="en-US" spc="20" dirty="0">
              <a:solidFill>
                <a:schemeClr val="tx1"/>
              </a:solidFill>
              <a:cs typeface="ＭＳ Ｐゴシック" charset="0"/>
            </a:endParaRPr>
          </a:p>
          <a:p>
            <a:pPr marL="0" lvl="1" indent="0">
              <a:buNone/>
            </a:pPr>
            <a:endParaRPr lang="en-US" sz="16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7013607" y="1695795"/>
            <a:ext cx="296876" cy="338554"/>
          </a:xfrm>
          <a:prstGeom prst="rect">
            <a:avLst/>
          </a:prstGeom>
          <a:solidFill>
            <a:srgbClr val="FDBB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5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298045" y="2008196"/>
            <a:ext cx="581291" cy="2096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879336" y="2187030"/>
            <a:ext cx="437940" cy="369332"/>
          </a:xfrm>
          <a:prstGeom prst="rect">
            <a:avLst/>
          </a:prstGeom>
          <a:solidFill>
            <a:srgbClr val="FBD8AD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1</a:t>
            </a:r>
            <a:r>
              <a:rPr lang="en-US" dirty="0" smtClean="0">
                <a:latin typeface="Consolas" panose="020B0609020204030204" pitchFamily="49" charset="0"/>
              </a:rPr>
              <a:t>0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490094" y="2002301"/>
            <a:ext cx="530904" cy="2504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213047" y="2225702"/>
            <a:ext cx="296876" cy="338554"/>
          </a:xfrm>
          <a:prstGeom prst="rect">
            <a:avLst/>
          </a:prstGeom>
          <a:solidFill>
            <a:srgbClr val="FBD8AD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6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11" name="Straight Arrow Connector 10"/>
          <p:cNvCxnSpPr>
            <a:endCxn id="12" idx="0"/>
          </p:cNvCxnSpPr>
          <p:nvPr/>
        </p:nvCxnSpPr>
        <p:spPr>
          <a:xfrm>
            <a:off x="6509923" y="2551429"/>
            <a:ext cx="311000" cy="20864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616380" y="2760073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14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049450" y="2551429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862104" y="2774830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19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7667488" y="2524732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80142" y="2748133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11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19" name="Straight Arrow Connector 18"/>
          <p:cNvCxnSpPr>
            <a:endCxn id="20" idx="0"/>
          </p:cNvCxnSpPr>
          <p:nvPr/>
        </p:nvCxnSpPr>
        <p:spPr>
          <a:xfrm>
            <a:off x="6158980" y="3086687"/>
            <a:ext cx="100424" cy="2297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054861" y="3316432"/>
            <a:ext cx="409086" cy="338554"/>
          </a:xfrm>
          <a:prstGeom prst="rect">
            <a:avLst/>
          </a:prstGeom>
          <a:solidFill>
            <a:srgbClr val="AEFCA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27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21" name="Straight Arrow Connector 20"/>
          <p:cNvCxnSpPr>
            <a:endCxn id="22" idx="0"/>
          </p:cNvCxnSpPr>
          <p:nvPr/>
        </p:nvCxnSpPr>
        <p:spPr>
          <a:xfrm flipH="1">
            <a:off x="5775476" y="3086687"/>
            <a:ext cx="96723" cy="2445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570933" y="3331189"/>
            <a:ext cx="409086" cy="338554"/>
          </a:xfrm>
          <a:prstGeom prst="rect">
            <a:avLst/>
          </a:prstGeom>
          <a:solidFill>
            <a:srgbClr val="AEFCA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22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23" name="Straight Arrow Connector 22"/>
          <p:cNvCxnSpPr>
            <a:endCxn id="24" idx="0"/>
          </p:cNvCxnSpPr>
          <p:nvPr/>
        </p:nvCxnSpPr>
        <p:spPr>
          <a:xfrm>
            <a:off x="8317276" y="2551429"/>
            <a:ext cx="146135" cy="1901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258868" y="2741615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21</a:t>
            </a:r>
            <a:endParaRPr lang="en-US" dirty="0">
              <a:latin typeface="Consolas" panose="020B0609020204030204" pitchFamily="49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932945103"/>
              </p:ext>
            </p:extLst>
          </p:nvPr>
        </p:nvGraphicFramePr>
        <p:xfrm>
          <a:off x="895120" y="2964861"/>
          <a:ext cx="7347600" cy="15590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1212266037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351501989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1435913851"/>
                    </a:ext>
                  </a:extLst>
                </a:gridCol>
              </a:tblGrid>
              <a:tr h="888467">
                <a:tc gridSpan="12"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_size     = 9     </a:t>
                      </a:r>
                    </a:p>
                    <a:p>
                      <a:pPr algn="l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_capacity = 15</a:t>
                      </a:r>
                    </a:p>
                    <a:p>
                      <a:pPr algn="l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_elements = 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07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13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DB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19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6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200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4585" y="37339"/>
            <a:ext cx="5268558" cy="745864"/>
          </a:xfrm>
        </p:spPr>
        <p:txBody>
          <a:bodyPr/>
          <a:lstStyle/>
          <a:p>
            <a:r>
              <a:rPr lang="en-US" dirty="0" smtClean="0"/>
              <a:t>Implementing binary heap in an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994585" y="1071811"/>
            <a:ext cx="7162017" cy="1899555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Because of the special constraint that they must be </a:t>
            </a:r>
            <a:r>
              <a:rPr lang="en-US" b="1" dirty="0" smtClean="0"/>
              <a:t>complete</a:t>
            </a:r>
            <a:r>
              <a:rPr lang="en-US" dirty="0" smtClean="0"/>
              <a:t>, binary heaps fit nicely into an </a:t>
            </a:r>
            <a:r>
              <a:rPr lang="en-US" b="1" dirty="0" smtClean="0"/>
              <a:t>array</a:t>
            </a:r>
            <a:endParaRPr lang="en-US" i="1" dirty="0" smtClean="0"/>
          </a:p>
          <a:p>
            <a:pPr lvl="1"/>
            <a:r>
              <a:rPr lang="en-US" spc="20" dirty="0" smtClean="0">
                <a:solidFill>
                  <a:schemeClr val="tx1"/>
                </a:solidFill>
                <a:cs typeface="ＭＳ Ｐゴシック" charset="0"/>
              </a:rPr>
              <a:t>We fill the array by reading out the tree nodes                                           top to bottom, left to right</a:t>
            </a:r>
            <a:endParaRPr lang="en-US" spc="20" dirty="0">
              <a:solidFill>
                <a:schemeClr val="tx1"/>
              </a:solidFill>
              <a:cs typeface="ＭＳ Ｐゴシック" charset="0"/>
            </a:endParaRPr>
          </a:p>
          <a:p>
            <a:pPr marL="0" lvl="1" indent="0">
              <a:buNone/>
            </a:pPr>
            <a:endParaRPr lang="en-US" sz="16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7013607" y="1695795"/>
            <a:ext cx="296876" cy="338554"/>
          </a:xfrm>
          <a:prstGeom prst="rect">
            <a:avLst/>
          </a:prstGeom>
          <a:solidFill>
            <a:srgbClr val="FDBB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5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298045" y="2008196"/>
            <a:ext cx="581291" cy="2096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879336" y="2187030"/>
            <a:ext cx="437940" cy="369332"/>
          </a:xfrm>
          <a:prstGeom prst="rect">
            <a:avLst/>
          </a:prstGeom>
          <a:solidFill>
            <a:srgbClr val="FBD8AD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1</a:t>
            </a:r>
            <a:r>
              <a:rPr lang="en-US" dirty="0" smtClean="0">
                <a:latin typeface="Consolas" panose="020B0609020204030204" pitchFamily="49" charset="0"/>
              </a:rPr>
              <a:t>0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490094" y="2002301"/>
            <a:ext cx="530904" cy="2504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213047" y="2225702"/>
            <a:ext cx="296876" cy="338554"/>
          </a:xfrm>
          <a:prstGeom prst="rect">
            <a:avLst/>
          </a:prstGeom>
          <a:solidFill>
            <a:srgbClr val="FBD8AD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6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11" name="Straight Arrow Connector 10"/>
          <p:cNvCxnSpPr>
            <a:endCxn id="12" idx="0"/>
          </p:cNvCxnSpPr>
          <p:nvPr/>
        </p:nvCxnSpPr>
        <p:spPr>
          <a:xfrm>
            <a:off x="6509923" y="2551429"/>
            <a:ext cx="311000" cy="20864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616380" y="2760073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14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049450" y="2551429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862104" y="2774830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19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7667488" y="2524732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80142" y="2748133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11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19" name="Straight Arrow Connector 18"/>
          <p:cNvCxnSpPr>
            <a:endCxn id="20" idx="0"/>
          </p:cNvCxnSpPr>
          <p:nvPr/>
        </p:nvCxnSpPr>
        <p:spPr>
          <a:xfrm>
            <a:off x="6158980" y="3086687"/>
            <a:ext cx="100424" cy="2297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054861" y="3316432"/>
            <a:ext cx="409086" cy="338554"/>
          </a:xfrm>
          <a:prstGeom prst="rect">
            <a:avLst/>
          </a:prstGeom>
          <a:solidFill>
            <a:srgbClr val="AEFCA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27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21" name="Straight Arrow Connector 20"/>
          <p:cNvCxnSpPr>
            <a:endCxn id="22" idx="0"/>
          </p:cNvCxnSpPr>
          <p:nvPr/>
        </p:nvCxnSpPr>
        <p:spPr>
          <a:xfrm flipH="1">
            <a:off x="5775476" y="3086687"/>
            <a:ext cx="96723" cy="2445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570933" y="3331189"/>
            <a:ext cx="409086" cy="338554"/>
          </a:xfrm>
          <a:prstGeom prst="rect">
            <a:avLst/>
          </a:prstGeom>
          <a:solidFill>
            <a:srgbClr val="AEFCA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22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23" name="Straight Arrow Connector 22"/>
          <p:cNvCxnSpPr>
            <a:endCxn id="24" idx="0"/>
          </p:cNvCxnSpPr>
          <p:nvPr/>
        </p:nvCxnSpPr>
        <p:spPr>
          <a:xfrm>
            <a:off x="8317276" y="2551429"/>
            <a:ext cx="146135" cy="1901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258868" y="2741615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21</a:t>
            </a:r>
            <a:endParaRPr lang="en-US" dirty="0">
              <a:latin typeface="Consolas" panose="020B0609020204030204" pitchFamily="49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932945103"/>
              </p:ext>
            </p:extLst>
          </p:nvPr>
        </p:nvGraphicFramePr>
        <p:xfrm>
          <a:off x="895120" y="2964861"/>
          <a:ext cx="7347600" cy="15590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1212266037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351501989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1435913851"/>
                    </a:ext>
                  </a:extLst>
                </a:gridCol>
              </a:tblGrid>
              <a:tr h="888467">
                <a:tc gridSpan="12"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_size     = 9     </a:t>
                      </a:r>
                    </a:p>
                    <a:p>
                      <a:pPr algn="l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_capacity = 15</a:t>
                      </a:r>
                    </a:p>
                    <a:p>
                      <a:pPr algn="l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_elements = 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07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13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DB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19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6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215768" y="2564256"/>
            <a:ext cx="1900489" cy="8436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Let’s hop into the code now!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68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80522" y="138160"/>
            <a:ext cx="5268558" cy="587333"/>
          </a:xfrm>
        </p:spPr>
        <p:txBody>
          <a:bodyPr/>
          <a:lstStyle/>
          <a:p>
            <a:r>
              <a:rPr lang="en-US" dirty="0" smtClean="0"/>
              <a:t>Navigating in the heap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683431" y="2332864"/>
            <a:ext cx="8140139" cy="294402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lvl="1"/>
            <a:r>
              <a:rPr lang="en-US" dirty="0" smtClean="0"/>
              <a:t>The parent of the node found in array </a:t>
            </a:r>
            <a:r>
              <a:rPr lang="en-US" b="1" dirty="0" smtClean="0">
                <a:solidFill>
                  <a:schemeClr val="bg2"/>
                </a:solidFill>
              </a:rPr>
              <a:t>index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i</a:t>
            </a:r>
            <a:r>
              <a:rPr lang="en-US" dirty="0" smtClean="0"/>
              <a:t> is found where?</a:t>
            </a:r>
          </a:p>
          <a:p>
            <a:pPr marL="857250" lvl="2" indent="-342900">
              <a:buFont typeface="+mj-lt"/>
              <a:buAutoNum type="alphaUcPeriod"/>
            </a:pPr>
            <a:r>
              <a:rPr lang="en-US" dirty="0" smtClean="0"/>
              <a:t>In array index </a:t>
            </a:r>
            <a:r>
              <a:rPr lang="en-US" b="1" dirty="0" err="1" smtClean="0">
                <a:solidFill>
                  <a:srgbClr val="8C1515"/>
                </a:solidFill>
                <a:latin typeface="Consolas" panose="020B0609020204030204" pitchFamily="49" charset="0"/>
              </a:rPr>
              <a:t>i</a:t>
            </a:r>
            <a:r>
              <a:rPr lang="en-US" b="1" dirty="0" smtClean="0">
                <a:solidFill>
                  <a:srgbClr val="8C1515"/>
                </a:solidFill>
                <a:latin typeface="Consolas" panose="020B0609020204030204" pitchFamily="49" charset="0"/>
              </a:rPr>
              <a:t> / 2</a:t>
            </a:r>
          </a:p>
          <a:p>
            <a:pPr marL="857250" lvl="2" indent="-342900">
              <a:buFont typeface="+mj-lt"/>
              <a:buAutoNum type="alphaUcPeriod"/>
            </a:pPr>
            <a:r>
              <a:rPr lang="en-US" dirty="0" smtClean="0"/>
              <a:t>In array index </a:t>
            </a:r>
            <a:r>
              <a:rPr lang="en-US" b="1" dirty="0" err="1" smtClean="0">
                <a:solidFill>
                  <a:srgbClr val="8C1515"/>
                </a:solidFill>
                <a:latin typeface="Consolas" panose="020B0609020204030204" pitchFamily="49" charset="0"/>
              </a:rPr>
              <a:t>i</a:t>
            </a:r>
            <a:r>
              <a:rPr lang="en-US" b="1" dirty="0" smtClean="0">
                <a:solidFill>
                  <a:srgbClr val="8C1515"/>
                </a:solidFill>
                <a:latin typeface="Consolas" panose="020B0609020204030204" pitchFamily="49" charset="0"/>
              </a:rPr>
              <a:t> – 2</a:t>
            </a:r>
          </a:p>
          <a:p>
            <a:pPr marL="857250" lvl="2" indent="-342900">
              <a:buFont typeface="+mj-lt"/>
              <a:buAutoNum type="alphaUcPeriod"/>
            </a:pPr>
            <a:r>
              <a:rPr lang="en-US" dirty="0" smtClean="0"/>
              <a:t>In array index </a:t>
            </a:r>
            <a:r>
              <a:rPr lang="en-US" b="1" dirty="0">
                <a:solidFill>
                  <a:srgbClr val="8C1515"/>
                </a:solidFill>
                <a:latin typeface="Consolas" panose="020B0609020204030204" pitchFamily="49" charset="0"/>
              </a:rPr>
              <a:t>(</a:t>
            </a:r>
            <a:r>
              <a:rPr lang="en-US" b="1" dirty="0" err="1">
                <a:solidFill>
                  <a:srgbClr val="8C1515"/>
                </a:solidFill>
                <a:latin typeface="Consolas" panose="020B0609020204030204" pitchFamily="49" charset="0"/>
              </a:rPr>
              <a:t>i</a:t>
            </a:r>
            <a:r>
              <a:rPr lang="en-US" b="1" dirty="0">
                <a:solidFill>
                  <a:srgbClr val="8C1515"/>
                </a:solidFill>
                <a:latin typeface="Consolas" panose="020B0609020204030204" pitchFamily="49" charset="0"/>
              </a:rPr>
              <a:t> – 1</a:t>
            </a:r>
            <a:r>
              <a:rPr lang="en-US" b="1" dirty="0" smtClean="0">
                <a:solidFill>
                  <a:srgbClr val="8C1515"/>
                </a:solidFill>
                <a:latin typeface="Consolas" panose="020B0609020204030204" pitchFamily="49" charset="0"/>
              </a:rPr>
              <a:t>) / 2</a:t>
            </a:r>
            <a:endParaRPr lang="en-US" b="1" dirty="0">
              <a:solidFill>
                <a:srgbClr val="8C1515"/>
              </a:solidFill>
              <a:latin typeface="Consolas" panose="020B0609020204030204" pitchFamily="49" charset="0"/>
            </a:endParaRPr>
          </a:p>
          <a:p>
            <a:pPr marL="857250" lvl="2" indent="-342900">
              <a:buFont typeface="+mj-lt"/>
              <a:buAutoNum type="alphaUcPeriod"/>
            </a:pPr>
            <a:r>
              <a:rPr lang="en-US" dirty="0" smtClean="0"/>
              <a:t>In array </a:t>
            </a:r>
            <a:r>
              <a:rPr lang="en-US" dirty="0"/>
              <a:t>index </a:t>
            </a:r>
            <a:r>
              <a:rPr lang="en-US" b="1" dirty="0">
                <a:solidFill>
                  <a:srgbClr val="8C1515"/>
                </a:solidFill>
                <a:latin typeface="Consolas" panose="020B0609020204030204" pitchFamily="49" charset="0"/>
              </a:rPr>
              <a:t>2i</a:t>
            </a:r>
          </a:p>
          <a:p>
            <a:pPr marL="857250" lvl="2" indent="-342900">
              <a:buFont typeface="+mj-lt"/>
              <a:buAutoNum type="alphaUcPeriod"/>
            </a:pPr>
            <a:r>
              <a:rPr lang="en-US" dirty="0" smtClean="0"/>
              <a:t>Somewhere else</a:t>
            </a:r>
          </a:p>
          <a:p>
            <a:pPr lvl="2"/>
            <a:r>
              <a:rPr lang="en-US" i="1" dirty="0"/>
              <a:t>For now, assume that the node in array index </a:t>
            </a:r>
            <a:r>
              <a:rPr lang="en-US" b="1" dirty="0" err="1">
                <a:latin typeface="Consolas" panose="020B0609020204030204" pitchFamily="49" charset="0"/>
              </a:rPr>
              <a:t>i</a:t>
            </a:r>
            <a:r>
              <a:rPr lang="en-US" i="1" dirty="0"/>
              <a:t> has a </a:t>
            </a:r>
            <a:r>
              <a:rPr lang="en-US" i="1" dirty="0" smtClean="0"/>
              <a:t>parent, i.e., </a:t>
            </a:r>
            <a:r>
              <a:rPr lang="en-US" b="1" dirty="0" err="1" smtClean="0">
                <a:latin typeface="Consolas" panose="020B0609020204030204" pitchFamily="49" charset="0"/>
              </a:rPr>
              <a:t>i</a:t>
            </a:r>
            <a:r>
              <a:rPr lang="en-US" b="1" dirty="0" smtClean="0">
                <a:latin typeface="Consolas" panose="020B0609020204030204" pitchFamily="49" charset="0"/>
              </a:rPr>
              <a:t> &gt; 0</a:t>
            </a:r>
          </a:p>
          <a:p>
            <a:pPr lvl="2"/>
            <a:r>
              <a:rPr lang="en-US" i="1" dirty="0" smtClean="0"/>
              <a:t>Extra time? Think about a formula for the index of  the left                                             and right child of index </a:t>
            </a:r>
            <a:r>
              <a:rPr lang="en-US" b="1" dirty="0" err="1">
                <a:solidFill>
                  <a:schemeClr val="tx1"/>
                </a:solidFill>
                <a:latin typeface="Consolas" panose="020B0609020204030204" pitchFamily="49" charset="0"/>
              </a:rPr>
              <a:t>i</a:t>
            </a:r>
            <a:r>
              <a:rPr lang="en-US" i="1" dirty="0" smtClean="0"/>
              <a:t> </a:t>
            </a:r>
            <a:endParaRPr lang="en-US" i="1" dirty="0"/>
          </a:p>
        </p:txBody>
      </p:sp>
      <p:sp>
        <p:nvSpPr>
          <p:cNvPr id="11" name="Rectangle 10"/>
          <p:cNvSpPr/>
          <p:nvPr/>
        </p:nvSpPr>
        <p:spPr>
          <a:xfrm>
            <a:off x="8503139" y="4837234"/>
            <a:ext cx="640862" cy="30015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037754" y="166078"/>
            <a:ext cx="296876" cy="338554"/>
          </a:xfrm>
          <a:prstGeom prst="rect">
            <a:avLst/>
          </a:prstGeom>
          <a:solidFill>
            <a:srgbClr val="FDBB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5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322192" y="478479"/>
            <a:ext cx="581291" cy="2096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903483" y="657313"/>
            <a:ext cx="437940" cy="369332"/>
          </a:xfrm>
          <a:prstGeom prst="rect">
            <a:avLst/>
          </a:prstGeom>
          <a:solidFill>
            <a:srgbClr val="FBD8AD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1</a:t>
            </a:r>
            <a:r>
              <a:rPr lang="en-US" dirty="0" smtClean="0">
                <a:latin typeface="Consolas" panose="020B0609020204030204" pitchFamily="49" charset="0"/>
              </a:rPr>
              <a:t>0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6514241" y="472584"/>
            <a:ext cx="530904" cy="2504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237194" y="695985"/>
            <a:ext cx="296876" cy="338554"/>
          </a:xfrm>
          <a:prstGeom prst="rect">
            <a:avLst/>
          </a:prstGeom>
          <a:solidFill>
            <a:srgbClr val="FBD8AD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6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21" name="Straight Arrow Connector 20"/>
          <p:cNvCxnSpPr>
            <a:endCxn id="22" idx="0"/>
          </p:cNvCxnSpPr>
          <p:nvPr/>
        </p:nvCxnSpPr>
        <p:spPr>
          <a:xfrm>
            <a:off x="6514241" y="995015"/>
            <a:ext cx="330829" cy="2353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640527" y="1230356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14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6073597" y="1021712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886251" y="1245113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19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7691635" y="995015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504289" y="1218416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11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27" name="Straight Arrow Connector 26"/>
          <p:cNvCxnSpPr>
            <a:endCxn id="28" idx="0"/>
          </p:cNvCxnSpPr>
          <p:nvPr/>
        </p:nvCxnSpPr>
        <p:spPr>
          <a:xfrm>
            <a:off x="6183127" y="1556970"/>
            <a:ext cx="100424" cy="2297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079008" y="1786715"/>
            <a:ext cx="409086" cy="338554"/>
          </a:xfrm>
          <a:prstGeom prst="rect">
            <a:avLst/>
          </a:prstGeom>
          <a:solidFill>
            <a:srgbClr val="AEFCA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27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29" name="Straight Arrow Connector 28"/>
          <p:cNvCxnSpPr>
            <a:endCxn id="30" idx="0"/>
          </p:cNvCxnSpPr>
          <p:nvPr/>
        </p:nvCxnSpPr>
        <p:spPr>
          <a:xfrm flipH="1">
            <a:off x="5799623" y="1556970"/>
            <a:ext cx="96723" cy="2445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595080" y="1801472"/>
            <a:ext cx="409086" cy="338554"/>
          </a:xfrm>
          <a:prstGeom prst="rect">
            <a:avLst/>
          </a:prstGeom>
          <a:solidFill>
            <a:srgbClr val="AEFCA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22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31" name="Straight Arrow Connector 30"/>
          <p:cNvCxnSpPr>
            <a:endCxn id="32" idx="0"/>
          </p:cNvCxnSpPr>
          <p:nvPr/>
        </p:nvCxnSpPr>
        <p:spPr>
          <a:xfrm>
            <a:off x="8341423" y="1021712"/>
            <a:ext cx="146135" cy="1901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283015" y="1211898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21</a:t>
            </a:r>
            <a:endParaRPr lang="en-US" dirty="0">
              <a:latin typeface="Consolas" panose="020B0609020204030204" pitchFamily="49" charset="0"/>
            </a:endParaRPr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90867624"/>
              </p:ext>
            </p:extLst>
          </p:nvPr>
        </p:nvGraphicFramePr>
        <p:xfrm>
          <a:off x="876738" y="987860"/>
          <a:ext cx="4408560" cy="670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0007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13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DB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19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6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19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78682" y="196455"/>
            <a:ext cx="6413357" cy="626505"/>
          </a:xfrm>
        </p:spPr>
        <p:txBody>
          <a:bodyPr/>
          <a:lstStyle/>
          <a:p>
            <a:r>
              <a:rPr lang="en-US" dirty="0" smtClean="0"/>
              <a:t>Fact summary: Binary heap in an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36166" y="1061776"/>
            <a:ext cx="5601865" cy="1715809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1"/>
            <a:r>
              <a:rPr lang="en-US" dirty="0" smtClean="0">
                <a:solidFill>
                  <a:schemeClr val="tx1"/>
                </a:solidFill>
              </a:rPr>
              <a:t>For tree of height </a:t>
            </a:r>
            <a:r>
              <a:rPr lang="en-US" b="1" dirty="0" smtClean="0">
                <a:solidFill>
                  <a:schemeClr val="tx1"/>
                </a:solidFill>
                <a:latin typeface="Consolas" panose="020B0609020204030204" pitchFamily="49" charset="0"/>
              </a:rPr>
              <a:t>h</a:t>
            </a:r>
            <a:r>
              <a:rPr lang="en-US" dirty="0" smtClean="0">
                <a:solidFill>
                  <a:schemeClr val="tx1"/>
                </a:solidFill>
              </a:rPr>
              <a:t>, required array length is </a:t>
            </a:r>
            <a:r>
              <a:rPr lang="en-US" b="1" dirty="0" smtClean="0">
                <a:solidFill>
                  <a:schemeClr val="tx1"/>
                </a:solidFill>
                <a:latin typeface="Consolas" panose="020B0609020204030204" pitchFamily="49" charset="0"/>
              </a:rPr>
              <a:t>2^h - 1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For a node in array index </a:t>
            </a:r>
            <a:r>
              <a:rPr lang="en-US" b="1" dirty="0">
                <a:solidFill>
                  <a:schemeClr val="tx1"/>
                </a:solidFill>
                <a:latin typeface="Consolas" panose="020B0609020204030204" pitchFamily="49" charset="0"/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Parent is at array index: </a:t>
            </a:r>
            <a:r>
              <a:rPr lang="en-US" b="1" dirty="0">
                <a:solidFill>
                  <a:schemeClr val="tx1"/>
                </a:solidFill>
                <a:latin typeface="Consolas" panose="020B0609020204030204" pitchFamily="49" charset="0"/>
              </a:rPr>
              <a:t>(</a:t>
            </a:r>
            <a:r>
              <a:rPr lang="en-US" b="1" dirty="0" err="1">
                <a:solidFill>
                  <a:schemeClr val="tx1"/>
                </a:solidFill>
                <a:latin typeface="Consolas" panose="020B0609020204030204" pitchFamily="49" charset="0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Consolas" panose="020B0609020204030204" pitchFamily="49" charset="0"/>
              </a:rPr>
              <a:t> – 1)/2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Left child is at array index: </a:t>
            </a:r>
            <a:r>
              <a:rPr lang="en-US" b="1" dirty="0">
                <a:solidFill>
                  <a:schemeClr val="tx1"/>
                </a:solidFill>
                <a:latin typeface="Consolas" panose="020B0609020204030204" pitchFamily="49" charset="0"/>
              </a:rPr>
              <a:t>2i + 1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Right child </a:t>
            </a:r>
            <a:r>
              <a:rPr lang="en-US" dirty="0">
                <a:solidFill>
                  <a:schemeClr val="tx1"/>
                </a:solidFill>
              </a:rPr>
              <a:t>is at array index: </a:t>
            </a:r>
            <a:r>
              <a:rPr lang="en-US" b="1" dirty="0">
                <a:solidFill>
                  <a:schemeClr val="tx1"/>
                </a:solidFill>
                <a:latin typeface="Consolas" panose="020B0609020204030204" pitchFamily="49" charset="0"/>
              </a:rPr>
              <a:t>2i + 2</a:t>
            </a:r>
          </a:p>
          <a:p>
            <a:pPr lvl="2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These all assume the parent/child exists</a:t>
            </a:r>
          </a:p>
          <a:p>
            <a:pPr lvl="1"/>
            <a:endParaRPr lang="en-US" dirty="0"/>
          </a:p>
        </p:txBody>
      </p:sp>
      <p:sp>
        <p:nvSpPr>
          <p:cNvPr id="19" name="Explosion 1 18"/>
          <p:cNvSpPr/>
          <p:nvPr/>
        </p:nvSpPr>
        <p:spPr>
          <a:xfrm>
            <a:off x="6609542" y="3369757"/>
            <a:ext cx="2637764" cy="2004969"/>
          </a:xfrm>
          <a:prstGeom prst="irregularSeal1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Take a photo of this slide for reference!</a:t>
            </a:r>
            <a:endParaRPr lang="en-US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67641" y="1064047"/>
            <a:ext cx="296876" cy="338554"/>
          </a:xfrm>
          <a:prstGeom prst="rect">
            <a:avLst/>
          </a:prstGeom>
          <a:solidFill>
            <a:srgbClr val="FDBB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5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7252079" y="1376448"/>
            <a:ext cx="581291" cy="2096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33370" y="1555282"/>
            <a:ext cx="437940" cy="369332"/>
          </a:xfrm>
          <a:prstGeom prst="rect">
            <a:avLst/>
          </a:prstGeom>
          <a:solidFill>
            <a:srgbClr val="FBD8AD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1</a:t>
            </a:r>
            <a:r>
              <a:rPr lang="en-US" dirty="0" smtClean="0">
                <a:latin typeface="Consolas" panose="020B0609020204030204" pitchFamily="49" charset="0"/>
              </a:rPr>
              <a:t>0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6444128" y="1370553"/>
            <a:ext cx="530904" cy="2504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167081" y="1593954"/>
            <a:ext cx="296876" cy="338554"/>
          </a:xfrm>
          <a:prstGeom prst="rect">
            <a:avLst/>
          </a:prstGeom>
          <a:solidFill>
            <a:srgbClr val="FBD8AD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6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25" name="Straight Arrow Connector 24"/>
          <p:cNvCxnSpPr>
            <a:endCxn id="26" idx="0"/>
          </p:cNvCxnSpPr>
          <p:nvPr/>
        </p:nvCxnSpPr>
        <p:spPr>
          <a:xfrm>
            <a:off x="6444128" y="1892984"/>
            <a:ext cx="330829" cy="2353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570414" y="2128325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14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6003484" y="1919681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816138" y="2143082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19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7621522" y="1892984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434176" y="2116385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11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31" name="Straight Arrow Connector 30"/>
          <p:cNvCxnSpPr>
            <a:endCxn id="32" idx="0"/>
          </p:cNvCxnSpPr>
          <p:nvPr/>
        </p:nvCxnSpPr>
        <p:spPr>
          <a:xfrm>
            <a:off x="6113014" y="2454939"/>
            <a:ext cx="100424" cy="2297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008895" y="2684684"/>
            <a:ext cx="409086" cy="338554"/>
          </a:xfrm>
          <a:prstGeom prst="rect">
            <a:avLst/>
          </a:prstGeom>
          <a:solidFill>
            <a:srgbClr val="AEFCA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27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33" name="Straight Arrow Connector 32"/>
          <p:cNvCxnSpPr>
            <a:endCxn id="34" idx="0"/>
          </p:cNvCxnSpPr>
          <p:nvPr/>
        </p:nvCxnSpPr>
        <p:spPr>
          <a:xfrm flipH="1">
            <a:off x="5729510" y="2454939"/>
            <a:ext cx="96723" cy="2445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524967" y="2699441"/>
            <a:ext cx="409086" cy="338554"/>
          </a:xfrm>
          <a:prstGeom prst="rect">
            <a:avLst/>
          </a:prstGeom>
          <a:solidFill>
            <a:srgbClr val="AEFCA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22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35" name="Straight Arrow Connector 34"/>
          <p:cNvCxnSpPr>
            <a:endCxn id="36" idx="0"/>
          </p:cNvCxnSpPr>
          <p:nvPr/>
        </p:nvCxnSpPr>
        <p:spPr>
          <a:xfrm>
            <a:off x="8271310" y="1919681"/>
            <a:ext cx="146135" cy="1901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212902" y="2109867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21</a:t>
            </a:r>
            <a:endParaRPr lang="en-US" dirty="0">
              <a:latin typeface="Consolas" panose="020B0609020204030204" pitchFamily="49" charset="0"/>
            </a:endParaRPr>
          </a:p>
        </p:txBody>
      </p:sp>
      <p:graphicFrame>
        <p:nvGraphicFramePr>
          <p:cNvPr id="37" name="Table 36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168759162"/>
              </p:ext>
            </p:extLst>
          </p:nvPr>
        </p:nvGraphicFramePr>
        <p:xfrm>
          <a:off x="1369311" y="3279289"/>
          <a:ext cx="4408560" cy="670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0007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13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DB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19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60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434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680" y="757095"/>
            <a:ext cx="2113471" cy="1346526"/>
          </a:xfrm>
          <a:prstGeom prst="rect">
            <a:avLst/>
          </a:prstGeom>
        </p:spPr>
      </p:pic>
      <p:graphicFrame>
        <p:nvGraphicFramePr>
          <p:cNvPr id="28" name="Table 27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25221"/>
              </p:ext>
            </p:extLst>
          </p:nvPr>
        </p:nvGraphicFramePr>
        <p:xfrm>
          <a:off x="2992861" y="746390"/>
          <a:ext cx="5388240" cy="1022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351501989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1435913851"/>
                    </a:ext>
                  </a:extLst>
                </a:gridCol>
              </a:tblGrid>
              <a:tr h="352064">
                <a:tc gridSpan="9"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_size = 8,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_capacity = 15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5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DB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8825" y="2441850"/>
            <a:ext cx="4594607" cy="25950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1776" y="108984"/>
            <a:ext cx="7821397" cy="628650"/>
          </a:xfrm>
        </p:spPr>
        <p:txBody>
          <a:bodyPr>
            <a:normAutofit/>
          </a:bodyPr>
          <a:lstStyle/>
          <a:p>
            <a:r>
              <a:rPr lang="en-US" dirty="0"/>
              <a:t>Binary heap </a:t>
            </a:r>
            <a:r>
              <a:rPr lang="en-US" dirty="0" err="1" smtClean="0"/>
              <a:t>enqueue</a:t>
            </a:r>
            <a:r>
              <a:rPr lang="en-US" dirty="0" smtClean="0"/>
              <a:t> algorithm (append + </a:t>
            </a:r>
            <a:r>
              <a:rPr lang="en-US" dirty="0"/>
              <a:t>“bubble up</a:t>
            </a:r>
            <a:r>
              <a:rPr lang="en-US" dirty="0" smtClean="0"/>
              <a:t>”)</a:t>
            </a:r>
            <a:endParaRPr lang="en-US" dirty="0"/>
          </a:p>
        </p:txBody>
      </p:sp>
      <p:sp>
        <p:nvSpPr>
          <p:cNvPr id="24" name="Right Arrow 23"/>
          <p:cNvSpPr/>
          <p:nvPr/>
        </p:nvSpPr>
        <p:spPr>
          <a:xfrm>
            <a:off x="4191641" y="3196557"/>
            <a:ext cx="1029660" cy="23436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33357649"/>
              </p:ext>
            </p:extLst>
          </p:nvPr>
        </p:nvGraphicFramePr>
        <p:xfrm>
          <a:off x="2992861" y="746390"/>
          <a:ext cx="5388240" cy="1022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351501989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1435913851"/>
                    </a:ext>
                  </a:extLst>
                </a:gridCol>
              </a:tblGrid>
              <a:tr h="352064">
                <a:tc gridSpan="9"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_size = </a:t>
                      </a:r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_capacity = 15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5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DB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b="1" dirty="0">
                        <a:solidFill>
                          <a:schemeClr val="bg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0" name="Picture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680" y="723337"/>
            <a:ext cx="2119304" cy="1396188"/>
          </a:xfrm>
          <a:prstGeom prst="rect">
            <a:avLst/>
          </a:prstGeom>
        </p:spPr>
      </p:pic>
      <p:sp>
        <p:nvSpPr>
          <p:cNvPr id="21" name="Rectangular Callout 20"/>
          <p:cNvSpPr/>
          <p:nvPr/>
        </p:nvSpPr>
        <p:spPr>
          <a:xfrm>
            <a:off x="696354" y="2228878"/>
            <a:ext cx="2421089" cy="1490702"/>
          </a:xfrm>
          <a:prstGeom prst="wedgeRectCallout">
            <a:avLst>
              <a:gd name="adj1" fmla="val -34256"/>
              <a:gd name="adj2" fmla="val -6478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We can tell by looking at this tree visualization that the 6 doesn’t go here—but remember in the code all you have is the array. How do we tell there?</a:t>
            </a:r>
            <a:endParaRPr lang="en-US" sz="1400" dirty="0"/>
          </a:p>
        </p:txBody>
      </p:sp>
      <p:sp>
        <p:nvSpPr>
          <p:cNvPr id="25" name="Rectangular Callout 24"/>
          <p:cNvSpPr/>
          <p:nvPr/>
        </p:nvSpPr>
        <p:spPr>
          <a:xfrm>
            <a:off x="4282402" y="1916347"/>
            <a:ext cx="1618358" cy="718458"/>
          </a:xfrm>
          <a:prstGeom prst="wedgeRectCallout">
            <a:avLst>
              <a:gd name="adj1" fmla="val -22911"/>
              <a:gd name="adj2" fmla="val -7546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Parent of index 8 is (8-1)/2 = 3.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0674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1" grpId="0" animBg="1"/>
      <p:bldP spid="2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1776" y="108984"/>
            <a:ext cx="7587034" cy="628650"/>
          </a:xfrm>
        </p:spPr>
        <p:txBody>
          <a:bodyPr>
            <a:normAutofit/>
          </a:bodyPr>
          <a:lstStyle/>
          <a:p>
            <a:r>
              <a:rPr lang="en-US" dirty="0"/>
              <a:t>Binary heap </a:t>
            </a:r>
            <a:r>
              <a:rPr lang="en-US" dirty="0" err="1" smtClean="0"/>
              <a:t>enqueue</a:t>
            </a:r>
            <a:r>
              <a:rPr lang="en-US" dirty="0" smtClean="0"/>
              <a:t> algorithm (append + </a:t>
            </a:r>
            <a:r>
              <a:rPr lang="en-US" dirty="0"/>
              <a:t>“bubble up</a:t>
            </a:r>
            <a:r>
              <a:rPr lang="en-US" dirty="0" smtClean="0"/>
              <a:t>”)</a:t>
            </a:r>
            <a:endParaRPr lang="en-US" dirty="0"/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42093452"/>
              </p:ext>
            </p:extLst>
          </p:nvPr>
        </p:nvGraphicFramePr>
        <p:xfrm>
          <a:off x="2992861" y="746390"/>
          <a:ext cx="5388240" cy="1022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351501989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1435913851"/>
                    </a:ext>
                  </a:extLst>
                </a:gridCol>
              </a:tblGrid>
              <a:tr h="352064">
                <a:tc gridSpan="9"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_size = </a:t>
                      </a:r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_capacity = 15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5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DB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b="1" dirty="0">
                        <a:solidFill>
                          <a:schemeClr val="bg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594" y="723338"/>
            <a:ext cx="2090557" cy="1377250"/>
          </a:xfrm>
          <a:prstGeom prst="rect">
            <a:avLst/>
          </a:prstGeom>
        </p:spPr>
      </p:pic>
      <p:graphicFrame>
        <p:nvGraphicFramePr>
          <p:cNvPr id="25" name="Table 24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927839642"/>
              </p:ext>
            </p:extLst>
          </p:nvPr>
        </p:nvGraphicFramePr>
        <p:xfrm>
          <a:off x="2992861" y="2184989"/>
          <a:ext cx="5388240" cy="1022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351501989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1435913851"/>
                    </a:ext>
                  </a:extLst>
                </a:gridCol>
              </a:tblGrid>
              <a:tr h="352064">
                <a:tc gridSpan="9"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_size = </a:t>
                      </a:r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_capacity = 15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5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DB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b="1" dirty="0">
                        <a:solidFill>
                          <a:schemeClr val="bg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sz="1600" b="1" dirty="0">
                        <a:solidFill>
                          <a:schemeClr val="bg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169" y="2184990"/>
            <a:ext cx="1985982" cy="1268558"/>
          </a:xfrm>
          <a:prstGeom prst="rect">
            <a:avLst/>
          </a:prstGeom>
        </p:spPr>
      </p:pic>
      <p:graphicFrame>
        <p:nvGraphicFramePr>
          <p:cNvPr id="26" name="Table 25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62041769"/>
              </p:ext>
            </p:extLst>
          </p:nvPr>
        </p:nvGraphicFramePr>
        <p:xfrm>
          <a:off x="2992861" y="3643836"/>
          <a:ext cx="5388240" cy="1022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351501989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1435913851"/>
                    </a:ext>
                  </a:extLst>
                </a:gridCol>
              </a:tblGrid>
              <a:tr h="352064">
                <a:tc gridSpan="9"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_size = </a:t>
                      </a:r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_capacity = 15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5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DB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b="1" dirty="0">
                        <a:solidFill>
                          <a:schemeClr val="bg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b="1" dirty="0">
                        <a:solidFill>
                          <a:schemeClr val="bg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sz="1600" b="1" dirty="0">
                        <a:solidFill>
                          <a:schemeClr val="bg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7" name="Picture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776" y="3684494"/>
            <a:ext cx="1912375" cy="1241891"/>
          </a:xfrm>
          <a:prstGeom prst="rect">
            <a:avLst/>
          </a:prstGeom>
        </p:spPr>
      </p:pic>
      <p:sp>
        <p:nvSpPr>
          <p:cNvPr id="28" name="Oval 27"/>
          <p:cNvSpPr/>
          <p:nvPr/>
        </p:nvSpPr>
        <p:spPr>
          <a:xfrm>
            <a:off x="937452" y="4666460"/>
            <a:ext cx="372676" cy="308952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76728" y="4305439"/>
            <a:ext cx="372676" cy="308952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986083" y="3996487"/>
            <a:ext cx="372676" cy="308952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6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1776" y="108984"/>
            <a:ext cx="7587034" cy="628650"/>
          </a:xfrm>
        </p:spPr>
        <p:txBody>
          <a:bodyPr>
            <a:normAutofit/>
          </a:bodyPr>
          <a:lstStyle/>
          <a:p>
            <a:r>
              <a:rPr lang="en-US" dirty="0"/>
              <a:t>Binary heap </a:t>
            </a:r>
            <a:r>
              <a:rPr lang="en-US" dirty="0" err="1" smtClean="0"/>
              <a:t>enqueue</a:t>
            </a:r>
            <a:r>
              <a:rPr lang="en-US" dirty="0" smtClean="0"/>
              <a:t> algorithm (append + </a:t>
            </a:r>
            <a:r>
              <a:rPr lang="en-US" dirty="0"/>
              <a:t>“bubble up</a:t>
            </a:r>
            <a:r>
              <a:rPr lang="en-US" dirty="0" smtClean="0"/>
              <a:t>”)</a:t>
            </a:r>
            <a:endParaRPr lang="en-US" dirty="0"/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42093452"/>
              </p:ext>
            </p:extLst>
          </p:nvPr>
        </p:nvGraphicFramePr>
        <p:xfrm>
          <a:off x="2992861" y="746390"/>
          <a:ext cx="5388240" cy="1022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351501989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1435913851"/>
                    </a:ext>
                  </a:extLst>
                </a:gridCol>
              </a:tblGrid>
              <a:tr h="352064">
                <a:tc gridSpan="9"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_size = </a:t>
                      </a:r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_capacity = 15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5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DB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b="1" dirty="0">
                        <a:solidFill>
                          <a:schemeClr val="bg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594" y="723338"/>
            <a:ext cx="2090557" cy="1377250"/>
          </a:xfrm>
          <a:prstGeom prst="rect">
            <a:avLst/>
          </a:prstGeom>
        </p:spPr>
      </p:pic>
      <p:graphicFrame>
        <p:nvGraphicFramePr>
          <p:cNvPr id="25" name="Table 24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927839642"/>
              </p:ext>
            </p:extLst>
          </p:nvPr>
        </p:nvGraphicFramePr>
        <p:xfrm>
          <a:off x="2992861" y="2184989"/>
          <a:ext cx="5388240" cy="1022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351501989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1435913851"/>
                    </a:ext>
                  </a:extLst>
                </a:gridCol>
              </a:tblGrid>
              <a:tr h="352064">
                <a:tc gridSpan="9"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_size = </a:t>
                      </a:r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_capacity = 15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5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DB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b="1" dirty="0">
                        <a:solidFill>
                          <a:schemeClr val="bg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sz="1600" b="1" dirty="0">
                        <a:solidFill>
                          <a:schemeClr val="bg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169" y="2184990"/>
            <a:ext cx="1985982" cy="1268558"/>
          </a:xfrm>
          <a:prstGeom prst="rect">
            <a:avLst/>
          </a:prstGeom>
        </p:spPr>
      </p:pic>
      <p:graphicFrame>
        <p:nvGraphicFramePr>
          <p:cNvPr id="26" name="Table 25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62041769"/>
              </p:ext>
            </p:extLst>
          </p:nvPr>
        </p:nvGraphicFramePr>
        <p:xfrm>
          <a:off x="2992861" y="3643836"/>
          <a:ext cx="5388240" cy="1022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351501989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1435913851"/>
                    </a:ext>
                  </a:extLst>
                </a:gridCol>
              </a:tblGrid>
              <a:tr h="352064">
                <a:tc gridSpan="9"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_size = </a:t>
                      </a:r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_capacity = 15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5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DB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b="1" dirty="0">
                        <a:solidFill>
                          <a:schemeClr val="bg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b="1" dirty="0">
                        <a:solidFill>
                          <a:schemeClr val="bg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sz="1600" b="1" dirty="0">
                        <a:solidFill>
                          <a:schemeClr val="bg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7" name="Picture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776" y="3684494"/>
            <a:ext cx="1912375" cy="1241891"/>
          </a:xfrm>
          <a:prstGeom prst="rect">
            <a:avLst/>
          </a:prstGeom>
        </p:spPr>
      </p:pic>
      <p:sp>
        <p:nvSpPr>
          <p:cNvPr id="28" name="Oval 27"/>
          <p:cNvSpPr/>
          <p:nvPr/>
        </p:nvSpPr>
        <p:spPr>
          <a:xfrm>
            <a:off x="937452" y="4666460"/>
            <a:ext cx="372676" cy="308952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76728" y="4305439"/>
            <a:ext cx="372676" cy="308952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986083" y="3996487"/>
            <a:ext cx="372676" cy="308952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48213" y="4107285"/>
            <a:ext cx="1900489" cy="8436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Let’s hop into the code now!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12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18314" y="1592602"/>
            <a:ext cx="296876" cy="338554"/>
          </a:xfrm>
          <a:prstGeom prst="rect">
            <a:avLst/>
          </a:prstGeom>
          <a:solidFill>
            <a:srgbClr val="FDBB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502752" y="1905003"/>
            <a:ext cx="581291" cy="2096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84043" y="2083837"/>
            <a:ext cx="311304" cy="369332"/>
          </a:xfrm>
          <a:prstGeom prst="rect">
            <a:avLst/>
          </a:prstGeom>
          <a:solidFill>
            <a:srgbClr val="FBD8AD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</a:rPr>
              <a:t>3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694801" y="1899108"/>
            <a:ext cx="530904" cy="2504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417754" y="2122509"/>
            <a:ext cx="296876" cy="338554"/>
          </a:xfrm>
          <a:prstGeom prst="rect">
            <a:avLst/>
          </a:prstGeom>
          <a:solidFill>
            <a:srgbClr val="FBD8AD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</a:t>
            </a:r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11" name="Straight Arrow Connector 10"/>
          <p:cNvCxnSpPr>
            <a:endCxn id="12" idx="0"/>
          </p:cNvCxnSpPr>
          <p:nvPr/>
        </p:nvCxnSpPr>
        <p:spPr>
          <a:xfrm>
            <a:off x="2714630" y="2448236"/>
            <a:ext cx="311000" cy="20864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821087" y="2656880"/>
            <a:ext cx="29687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4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254157" y="2448236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066811" y="2671637"/>
            <a:ext cx="29687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5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3872195" y="2421539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84849" y="2644940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10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19" name="Straight Arrow Connector 18"/>
          <p:cNvCxnSpPr>
            <a:endCxn id="20" idx="0"/>
          </p:cNvCxnSpPr>
          <p:nvPr/>
        </p:nvCxnSpPr>
        <p:spPr>
          <a:xfrm>
            <a:off x="2363687" y="2980066"/>
            <a:ext cx="100424" cy="2297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259568" y="3209811"/>
            <a:ext cx="311304" cy="369332"/>
          </a:xfrm>
          <a:prstGeom prst="rect">
            <a:avLst/>
          </a:prstGeom>
          <a:solidFill>
            <a:srgbClr val="AEFCAC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</a:rPr>
              <a:t>6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21" name="Straight Arrow Connector 20"/>
          <p:cNvCxnSpPr>
            <a:endCxn id="22" idx="0"/>
          </p:cNvCxnSpPr>
          <p:nvPr/>
        </p:nvCxnSpPr>
        <p:spPr>
          <a:xfrm flipH="1">
            <a:off x="1980183" y="2983494"/>
            <a:ext cx="96723" cy="2445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75640" y="3227996"/>
            <a:ext cx="296876" cy="338554"/>
          </a:xfrm>
          <a:prstGeom prst="rect">
            <a:avLst/>
          </a:prstGeom>
          <a:solidFill>
            <a:srgbClr val="AEFCA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8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23" name="Straight Arrow Connector 22"/>
          <p:cNvCxnSpPr>
            <a:endCxn id="24" idx="0"/>
          </p:cNvCxnSpPr>
          <p:nvPr/>
        </p:nvCxnSpPr>
        <p:spPr>
          <a:xfrm>
            <a:off x="4395043" y="2453169"/>
            <a:ext cx="216970" cy="18525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463575" y="2638422"/>
            <a:ext cx="29687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9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our test case</a:t>
            </a:r>
            <a:endParaRPr lang="en-US" dirty="0"/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25723360"/>
              </p:ext>
            </p:extLst>
          </p:nvPr>
        </p:nvGraphicFramePr>
        <p:xfrm>
          <a:off x="1471889" y="3895495"/>
          <a:ext cx="4898400" cy="10226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9840">
                  <a:extLst>
                    <a:ext uri="{9D8B030D-6E8A-4147-A177-3AD203B41FA5}">
                      <a16:colId xmlns:a16="http://schemas.microsoft.com/office/drawing/2014/main" val="2351501989"/>
                    </a:ext>
                  </a:extLst>
                </a:gridCol>
              </a:tblGrid>
              <a:tr h="352064">
                <a:tc gridSpan="9"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_size = 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_capacity = 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5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DB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D8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D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EFC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32" name="Straight Arrow Connector 31"/>
          <p:cNvCxnSpPr>
            <a:endCxn id="33" idx="0"/>
          </p:cNvCxnSpPr>
          <p:nvPr/>
        </p:nvCxnSpPr>
        <p:spPr>
          <a:xfrm flipH="1">
            <a:off x="2834815" y="2993680"/>
            <a:ext cx="96723" cy="2445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630272" y="3238182"/>
            <a:ext cx="296876" cy="338554"/>
          </a:xfrm>
          <a:prstGeom prst="rect">
            <a:avLst/>
          </a:prstGeom>
          <a:solidFill>
            <a:srgbClr val="AEFCA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7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53548" y="1114208"/>
            <a:ext cx="57909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Inserted values: </a:t>
            </a:r>
            <a:r>
              <a:rPr lang="en-US" dirty="0" smtClean="0">
                <a:latin typeface="Consolas" panose="020B0609020204030204" pitchFamily="49" charset="0"/>
              </a:rPr>
              <a:t>{5</a:t>
            </a:r>
            <a:r>
              <a:rPr lang="en-US" dirty="0">
                <a:latin typeface="Consolas" panose="020B0609020204030204" pitchFamily="49" charset="0"/>
              </a:rPr>
              <a:t>, 8, 9, 7, 1, 10, 3, 4, 6, 2}</a:t>
            </a:r>
          </a:p>
        </p:txBody>
      </p:sp>
    </p:spTree>
    <p:extLst>
      <p:ext uri="{BB962C8B-B14F-4D97-AF65-F5344CB8AC3E}">
        <p14:creationId xmlns:p14="http://schemas.microsoft.com/office/powerpoint/2010/main" val="30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6" grpId="0" animBg="1"/>
      <p:bldP spid="18" grpId="0" animBg="1"/>
      <p:bldP spid="20" grpId="0" animBg="1"/>
      <p:bldP spid="22" grpId="0" animBg="1"/>
      <p:bldP spid="24" grpId="0" animBg="1"/>
      <p:bldP spid="3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1"/>
            </p:custDataLst>
          </p:nvPr>
        </p:nvSpPr>
        <p:spPr>
          <a:xfrm>
            <a:off x="1552174" y="2896205"/>
            <a:ext cx="7003997" cy="205022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Remove the highest-priority item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Move the “last” element (array-index-wise) into its place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“Bubble down” swaps until it is correctly placed</a:t>
            </a:r>
          </a:p>
          <a:p>
            <a:pPr lvl="2"/>
            <a:r>
              <a:rPr lang="en-US" dirty="0" smtClean="0"/>
              <a:t>Important: of the two children, swap with the higher priority (smaller number) child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80777" y="187603"/>
            <a:ext cx="7925125" cy="488024"/>
          </a:xfrm>
        </p:spPr>
        <p:txBody>
          <a:bodyPr/>
          <a:lstStyle/>
          <a:p>
            <a:r>
              <a:rPr lang="en-US" dirty="0" err="1" smtClean="0"/>
              <a:t>Dequeue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098010" y="691306"/>
            <a:ext cx="296876" cy="338554"/>
          </a:xfrm>
          <a:prstGeom prst="rect">
            <a:avLst/>
          </a:prstGeom>
          <a:solidFill>
            <a:srgbClr val="FDBB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5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4382448" y="1003707"/>
            <a:ext cx="581291" cy="2096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963739" y="1182541"/>
            <a:ext cx="437940" cy="369332"/>
          </a:xfrm>
          <a:prstGeom prst="rect">
            <a:avLst/>
          </a:prstGeom>
          <a:solidFill>
            <a:srgbClr val="FBD8AD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1</a:t>
            </a:r>
            <a:r>
              <a:rPr lang="en-US" dirty="0" smtClean="0">
                <a:latin typeface="Consolas" panose="020B0609020204030204" pitchFamily="49" charset="0"/>
              </a:rPr>
              <a:t>0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3574497" y="997812"/>
            <a:ext cx="530904" cy="2504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297450" y="1221213"/>
            <a:ext cx="296876" cy="338554"/>
          </a:xfrm>
          <a:prstGeom prst="rect">
            <a:avLst/>
          </a:prstGeom>
          <a:solidFill>
            <a:srgbClr val="FBD8AD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6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40" name="Straight Arrow Connector 39"/>
          <p:cNvCxnSpPr>
            <a:endCxn id="41" idx="0"/>
          </p:cNvCxnSpPr>
          <p:nvPr/>
        </p:nvCxnSpPr>
        <p:spPr>
          <a:xfrm>
            <a:off x="3574497" y="1520243"/>
            <a:ext cx="330829" cy="2353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700783" y="1755584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14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flipH="1">
            <a:off x="3133853" y="1546940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946507" y="1770341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19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flipH="1">
            <a:off x="4751891" y="1520243"/>
            <a:ext cx="219061" cy="251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564545" y="1743644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11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46" name="Straight Arrow Connector 45"/>
          <p:cNvCxnSpPr>
            <a:endCxn id="47" idx="0"/>
          </p:cNvCxnSpPr>
          <p:nvPr/>
        </p:nvCxnSpPr>
        <p:spPr>
          <a:xfrm>
            <a:off x="3243383" y="2082198"/>
            <a:ext cx="100424" cy="2297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139264" y="2311943"/>
            <a:ext cx="409086" cy="338554"/>
          </a:xfrm>
          <a:prstGeom prst="rect">
            <a:avLst/>
          </a:prstGeom>
          <a:solidFill>
            <a:srgbClr val="AEFCA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27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48" name="Straight Arrow Connector 47"/>
          <p:cNvCxnSpPr>
            <a:endCxn id="49" idx="0"/>
          </p:cNvCxnSpPr>
          <p:nvPr/>
        </p:nvCxnSpPr>
        <p:spPr>
          <a:xfrm flipH="1">
            <a:off x="2859879" y="2082198"/>
            <a:ext cx="96723" cy="2445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655336" y="2326700"/>
            <a:ext cx="409086" cy="338554"/>
          </a:xfrm>
          <a:prstGeom prst="rect">
            <a:avLst/>
          </a:prstGeom>
          <a:solidFill>
            <a:srgbClr val="AEFCA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22</a:t>
            </a:r>
            <a:endParaRPr lang="en-US" dirty="0">
              <a:latin typeface="Consolas" panose="020B0609020204030204" pitchFamily="49" charset="0"/>
            </a:endParaRPr>
          </a:p>
        </p:txBody>
      </p:sp>
      <p:cxnSp>
        <p:nvCxnSpPr>
          <p:cNvPr id="50" name="Straight Arrow Connector 49"/>
          <p:cNvCxnSpPr>
            <a:endCxn id="51" idx="0"/>
          </p:cNvCxnSpPr>
          <p:nvPr/>
        </p:nvCxnSpPr>
        <p:spPr>
          <a:xfrm>
            <a:off x="5401679" y="1546940"/>
            <a:ext cx="146135" cy="1901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343271" y="1737126"/>
            <a:ext cx="409086" cy="338554"/>
          </a:xfrm>
          <a:prstGeom prst="rect">
            <a:avLst/>
          </a:prstGeom>
          <a:solidFill>
            <a:srgbClr val="FBFDAB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21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5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95062E-6 L 0.125 -3.95062E-6 C 0.18107 -3.95062E-6 0.25 0.06914 0.25 0.125 L 0.25 0.25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09861 -0.3151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1" y="-1577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>
            <p:custDataLst>
              <p:tags r:id="rId1"/>
            </p:custDataLst>
          </p:nvPr>
        </p:nvSpPr>
        <p:spPr>
          <a:xfrm>
            <a:off x="3753727" y="2476488"/>
            <a:ext cx="1530510" cy="1477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Is there a “just-right” compromise with the </a:t>
            </a:r>
          </a:p>
          <a:p>
            <a:pPr algn="ctr"/>
            <a:r>
              <a:rPr lang="en-US" b="1" dirty="0" smtClean="0"/>
              <a:t>best of both</a:t>
            </a:r>
            <a:r>
              <a:rPr lang="en-US" dirty="0" smtClean="0"/>
              <a:t>?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2427" y="2134052"/>
            <a:ext cx="1682317" cy="202349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5695" y="2081665"/>
            <a:ext cx="1528768" cy="1989976"/>
          </a:xfrm>
          <a:prstGeom prst="rect">
            <a:avLst/>
          </a:prstGeom>
        </p:spPr>
      </p:pic>
      <p:sp>
        <p:nvSpPr>
          <p:cNvPr id="22" name="Rectangular Callout 21"/>
          <p:cNvSpPr/>
          <p:nvPr/>
        </p:nvSpPr>
        <p:spPr>
          <a:xfrm>
            <a:off x="3242662" y="1957773"/>
            <a:ext cx="1049045" cy="475341"/>
          </a:xfrm>
          <a:prstGeom prst="wedgeRectCallout">
            <a:avLst>
              <a:gd name="adj1" fmla="val 30966"/>
              <a:gd name="adj2" fmla="val 8183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O(log</a:t>
            </a:r>
            <a:r>
              <a:rPr lang="en-US" baseline="-25000" dirty="0" smtClean="0"/>
              <a:t>2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23" name="Rectangular Callout 22"/>
          <p:cNvSpPr/>
          <p:nvPr/>
        </p:nvSpPr>
        <p:spPr>
          <a:xfrm>
            <a:off x="4898232" y="4038761"/>
            <a:ext cx="1056894" cy="475341"/>
          </a:xfrm>
          <a:prstGeom prst="wedgeRectCallout">
            <a:avLst>
              <a:gd name="adj1" fmla="val -34399"/>
              <a:gd name="adj2" fmla="val -8153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O(log</a:t>
            </a:r>
            <a:r>
              <a:rPr lang="en-US" baseline="-25000" dirty="0" smtClean="0"/>
              <a:t>2</a:t>
            </a:r>
            <a:r>
              <a:rPr lang="en-US" dirty="0" smtClean="0"/>
              <a:t>N)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50070" y="1161779"/>
            <a:ext cx="8200794" cy="488024"/>
          </a:xfrm>
        </p:spPr>
        <p:txBody>
          <a:bodyPr/>
          <a:lstStyle/>
          <a:p>
            <a:r>
              <a:rPr lang="en-US" dirty="0" smtClean="0"/>
              <a:t>Entirely unsorted is too chaotic,     but entirely sorted is 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     too difficult to maintain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4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1776" y="108984"/>
            <a:ext cx="7066891" cy="669760"/>
          </a:xfrm>
        </p:spPr>
        <p:txBody>
          <a:bodyPr>
            <a:normAutofit/>
          </a:bodyPr>
          <a:lstStyle/>
          <a:p>
            <a:r>
              <a:rPr lang="en-US" dirty="0"/>
              <a:t>Binary heap </a:t>
            </a:r>
            <a:r>
              <a:rPr lang="en-US" dirty="0" err="1" smtClean="0"/>
              <a:t>dequeue</a:t>
            </a:r>
            <a:r>
              <a:rPr lang="en-US" dirty="0" smtClean="0"/>
              <a:t> (delete min)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custDataLst>
              <p:tags r:id="rId2"/>
            </p:custDataLst>
            <p:extLst/>
          </p:nvPr>
        </p:nvGraphicFramePr>
        <p:xfrm>
          <a:off x="2927460" y="880072"/>
          <a:ext cx="5677788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0">
                <a:tc gridSpan="12"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Size=9, Capacity=15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91831" y="971784"/>
            <a:ext cx="1562100" cy="11525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804996" y="2515678"/>
            <a:ext cx="2719987" cy="2006820"/>
          </a:xfrm>
          <a:prstGeom prst="rect">
            <a:avLst/>
          </a:prstGeom>
        </p:spPr>
      </p:pic>
      <p:sp>
        <p:nvSpPr>
          <p:cNvPr id="3" name="Rectangle 2"/>
          <p:cNvSpPr/>
          <p:nvPr>
            <p:custDataLst>
              <p:tags r:id="rId5"/>
            </p:custDataLst>
          </p:nvPr>
        </p:nvSpPr>
        <p:spPr>
          <a:xfrm>
            <a:off x="4194077" y="2379491"/>
            <a:ext cx="269626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400" dirty="0" smtClean="0"/>
              <a:t> </a:t>
            </a:r>
            <a:endParaRPr lang="en-US" sz="1000" dirty="0"/>
          </a:p>
        </p:txBody>
      </p:sp>
      <p:sp>
        <p:nvSpPr>
          <p:cNvPr id="15" name="Rectangle 14"/>
          <p:cNvSpPr/>
          <p:nvPr>
            <p:custDataLst>
              <p:tags r:id="rId6"/>
            </p:custDataLst>
          </p:nvPr>
        </p:nvSpPr>
        <p:spPr>
          <a:xfrm>
            <a:off x="4194077" y="2379490"/>
            <a:ext cx="356188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400" dirty="0" smtClean="0"/>
              <a:t>?</a:t>
            </a:r>
            <a:endParaRPr lang="en-US" sz="1000" dirty="0"/>
          </a:p>
        </p:txBody>
      </p:sp>
      <p:sp>
        <p:nvSpPr>
          <p:cNvPr id="6" name="Rectangle 5"/>
          <p:cNvSpPr/>
          <p:nvPr>
            <p:custDataLst>
              <p:tags r:id="rId7"/>
            </p:custDataLst>
          </p:nvPr>
        </p:nvSpPr>
        <p:spPr>
          <a:xfrm>
            <a:off x="3444829" y="3888046"/>
            <a:ext cx="370614" cy="492443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endParaRPr lang="en-US" sz="1300" dirty="0" smtClean="0"/>
          </a:p>
          <a:p>
            <a:r>
              <a:rPr lang="en-US" sz="1300" dirty="0" smtClean="0"/>
              <a:t>    </a:t>
            </a:r>
            <a:endParaRPr lang="en-US" sz="13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6932" y="1961701"/>
            <a:ext cx="860132" cy="860132"/>
          </a:xfrm>
          <a:prstGeom prst="rect">
            <a:avLst/>
          </a:prstGeom>
        </p:spPr>
      </p:pic>
      <p:pic>
        <p:nvPicPr>
          <p:cNvPr id="2056" name="Picture 8" descr="Image result for george washington vice president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1" t="1" r="12703" b="26346"/>
          <a:stretch/>
        </p:blipFill>
        <p:spPr bwMode="auto">
          <a:xfrm>
            <a:off x="3081607" y="2706059"/>
            <a:ext cx="766878" cy="849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207430" y="2610322"/>
            <a:ext cx="29199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94880" y="3040956"/>
            <a:ext cx="311203" cy="2881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&quot;No&quot; Symbol 13"/>
          <p:cNvSpPr/>
          <p:nvPr>
            <p:custDataLst>
              <p:tags r:id="rId8"/>
            </p:custDataLst>
          </p:nvPr>
        </p:nvSpPr>
        <p:spPr>
          <a:xfrm>
            <a:off x="3963682" y="2078680"/>
            <a:ext cx="776891" cy="731023"/>
          </a:xfrm>
          <a:prstGeom prst="noSmoking">
            <a:avLst>
              <a:gd name="adj" fmla="val 5819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51265" y="3854385"/>
            <a:ext cx="828742" cy="90210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157202" y="2693253"/>
            <a:ext cx="389850" cy="3385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/>
              <a:t>18</a:t>
            </a:r>
            <a:endParaRPr lang="en-US" sz="1600" dirty="0"/>
          </a:p>
        </p:txBody>
      </p:sp>
      <p:sp>
        <p:nvSpPr>
          <p:cNvPr id="21" name="Rectangle 20"/>
          <p:cNvSpPr/>
          <p:nvPr/>
        </p:nvSpPr>
        <p:spPr>
          <a:xfrm>
            <a:off x="2927460" y="1600427"/>
            <a:ext cx="459562" cy="3769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792036" y="1665027"/>
            <a:ext cx="309349" cy="2456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8.64198E-7 L 3.88889E-6 -8.64198E-7 C 3.88889E-6 0.00803 -0.00035 0.01605 0.00034 0.02408 C 0.00034 0.025 0.00104 0.02223 0.00156 0.02161 C 0.00191 0.0213 0.00243 0.0213 0.00277 0.02099 C 0.00382 0.02006 0.00451 0.01883 0.00538 0.0179 C 0.01336 0.01081 0.00434 0.01914 0.0092 0.0142 C 0.00972 0.01358 0.01041 0.01358 0.01076 0.01266 C 0.0118 0.01142 0.01475 0.00618 0.01632 0.00525 C 0.02083 0.00247 0.01388 0.00679 0.01875 0.00309 C 0.01961 0.00247 0.02135 0.00155 0.02135 0.00155 L 0.10798 -0.12376 " pathEditMode="relative" ptsTypes="AAAAAAAAAAAA">
                                      <p:cBhvr>
                                        <p:cTn id="32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1.48148E-6 L -0.06128 -0.10556 L -0.02482 -0.2497 L 0.05296 -0.31605 " pathEditMode="relative" ptsTypes="AAAA">
                                      <p:cBhvr>
                                        <p:cTn id="6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6" grpId="0" animBg="1"/>
      <p:bldP spid="11" grpId="0" animBg="1"/>
      <p:bldP spid="11" grpId="1" animBg="1"/>
      <p:bldP spid="16" grpId="0" animBg="1"/>
      <p:bldP spid="16" grpId="1" animBg="1"/>
      <p:bldP spid="14" grpId="0" animBg="1"/>
      <p:bldP spid="14" grpId="1" animBg="1"/>
      <p:bldP spid="19" grpId="0" animBg="1"/>
      <p:bldP spid="21" grpId="0" animBg="1"/>
      <p:bldP spid="2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8509" y="287241"/>
            <a:ext cx="7667694" cy="564636"/>
          </a:xfrm>
        </p:spPr>
        <p:txBody>
          <a:bodyPr>
            <a:normAutofit/>
          </a:bodyPr>
          <a:lstStyle/>
          <a:p>
            <a:r>
              <a:rPr lang="en-US" dirty="0" err="1" smtClean="0"/>
              <a:t>Dequeue</a:t>
            </a:r>
            <a:r>
              <a:rPr lang="en-US" dirty="0" smtClean="0"/>
              <a:t> and “trickle-down” algorithm 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797707" y="1006883"/>
            <a:ext cx="7506137" cy="3668484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1. Remove the min element (the one in the root node—index 0) and that’s the value you’re going to return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There’s now a “gap”—so the heap no longer follows the structural requirement that it be “complete”</a:t>
            </a:r>
          </a:p>
          <a:p>
            <a:r>
              <a:rPr lang="en-US" b="1" dirty="0" smtClean="0"/>
              <a:t>2. Promote the </a:t>
            </a:r>
            <a:r>
              <a:rPr lang="en-US" b="1" i="1" dirty="0" smtClean="0"/>
              <a:t>last </a:t>
            </a:r>
            <a:r>
              <a:rPr lang="en-US" b="1" dirty="0" smtClean="0"/>
              <a:t>element into the root node (index 0) position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We have now immediately restored the “complete” property, but…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…we have likely broken the “heap ordering” property!</a:t>
            </a:r>
          </a:p>
          <a:p>
            <a:r>
              <a:rPr lang="en-US" b="1" dirty="0" smtClean="0"/>
              <a:t>3. “Trickle down” the new root element until the heap ordering property is restored</a:t>
            </a:r>
            <a:endParaRPr lang="en-US" b="1" dirty="0">
              <a:solidFill>
                <a:schemeClr val="accent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Pick the </a:t>
            </a:r>
            <a:r>
              <a:rPr lang="en-US" u="sng" dirty="0" smtClean="0">
                <a:solidFill>
                  <a:schemeClr val="tx1"/>
                </a:solidFill>
              </a:rPr>
              <a:t>smaller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value of the left and right children of this element, and swap downward with that smaller one (i.e., you might trickle-down left, and you might trickle-down right, depending on which is smaller!)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Repeat step 3 as needed (until it is smaller than </a:t>
            </a:r>
            <a:r>
              <a:rPr lang="en-US" u="sng" dirty="0" smtClean="0">
                <a:solidFill>
                  <a:schemeClr val="tx1"/>
                </a:solidFill>
              </a:rPr>
              <a:t>both</a:t>
            </a:r>
            <a:r>
              <a:rPr lang="en-US" dirty="0" smtClean="0">
                <a:solidFill>
                  <a:schemeClr val="tx1"/>
                </a:solidFill>
              </a:rPr>
              <a:t> left and right children)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30277" y="4837723"/>
            <a:ext cx="1047261" cy="3057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77538" y="4849446"/>
            <a:ext cx="785325" cy="3057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662863" y="4849446"/>
            <a:ext cx="840275" cy="29356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503139" y="4837234"/>
            <a:ext cx="640862" cy="30015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12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0099" y="84644"/>
            <a:ext cx="6835394" cy="484013"/>
          </a:xfrm>
        </p:spPr>
        <p:txBody>
          <a:bodyPr>
            <a:normAutofit/>
          </a:bodyPr>
          <a:lstStyle/>
          <a:p>
            <a:r>
              <a:rPr lang="en-US" dirty="0"/>
              <a:t>Binary heap </a:t>
            </a:r>
            <a:r>
              <a:rPr lang="en-US" dirty="0" err="1"/>
              <a:t>dequeue</a:t>
            </a:r>
            <a:r>
              <a:rPr lang="en-US" dirty="0"/>
              <a:t> (delete min + “trickle down”)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custDataLst>
              <p:tags r:id="rId2"/>
            </p:custDataLst>
            <p:extLst/>
          </p:nvPr>
        </p:nvGraphicFramePr>
        <p:xfrm>
          <a:off x="2850123" y="526610"/>
          <a:ext cx="5677788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0">
                <a:tc gridSpan="12"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Size=9, Capacity=15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47128" y="526610"/>
            <a:ext cx="1562100" cy="115252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custDataLst>
              <p:tags r:id="rId4"/>
            </p:custDataLst>
            <p:extLst/>
          </p:nvPr>
        </p:nvGraphicFramePr>
        <p:xfrm>
          <a:off x="2850123" y="1757181"/>
          <a:ext cx="5677788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0">
                <a:tc gridSpan="12"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Size=</a:t>
                      </a:r>
                      <a:r>
                        <a:rPr lang="en-US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Capacity=15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b="1" dirty="0">
                        <a:solidFill>
                          <a:schemeClr val="bg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custDataLst>
              <p:tags r:id="rId5"/>
            </p:custDataLst>
            <p:extLst/>
          </p:nvPr>
        </p:nvGraphicFramePr>
        <p:xfrm>
          <a:off x="2838749" y="2932507"/>
          <a:ext cx="5677788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0">
                <a:tc gridSpan="12"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Size=</a:t>
                      </a:r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Capacity=15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b="1" dirty="0">
                        <a:solidFill>
                          <a:srgbClr val="0070C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b="1" dirty="0">
                        <a:solidFill>
                          <a:schemeClr val="bg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4753" y="1772421"/>
            <a:ext cx="1466850" cy="1066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4753" y="2932507"/>
            <a:ext cx="1466850" cy="1076325"/>
          </a:xfrm>
          <a:prstGeom prst="rect">
            <a:avLst/>
          </a:prstGeom>
        </p:spPr>
      </p:pic>
      <p:graphicFrame>
        <p:nvGraphicFramePr>
          <p:cNvPr id="13" name="Table 12"/>
          <p:cNvGraphicFramePr>
            <a:graphicFrameLocks noGrp="1"/>
          </p:cNvGraphicFramePr>
          <p:nvPr>
            <p:custDataLst>
              <p:tags r:id="rId6"/>
            </p:custDataLst>
            <p:extLst/>
          </p:nvPr>
        </p:nvGraphicFramePr>
        <p:xfrm>
          <a:off x="2857799" y="4046220"/>
          <a:ext cx="5677788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7314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0">
                <a:tc gridSpan="12"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Size=</a:t>
                      </a:r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Capacity=15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b="1" dirty="0">
                        <a:solidFill>
                          <a:srgbClr val="0070C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bg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3803" y="4075747"/>
            <a:ext cx="144780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06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7ee887f-7d63-4911-abd8-a52e5bb6805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f7c9443-6bc7-4817-b4dd-81a95898815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48f82d1-acfa-43a2-915d-c5ffc723edf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865959c-abeb-49b8-879b-6d5c3213d78c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14121</TotalTime>
  <Words>2444</Words>
  <Application>Microsoft Office PowerPoint</Application>
  <PresentationFormat>On-screen Show (16:9)</PresentationFormat>
  <Paragraphs>895</Paragraphs>
  <Slides>37</Slides>
  <Notes>10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7" baseType="lpstr">
      <vt:lpstr>MS PGothic</vt:lpstr>
      <vt:lpstr>MS PGothic</vt:lpstr>
      <vt:lpstr>Arial</vt:lpstr>
      <vt:lpstr>Calibri</vt:lpstr>
      <vt:lpstr>Consolas</vt:lpstr>
      <vt:lpstr>Source Sans Pro</vt:lpstr>
      <vt:lpstr>Source Sans Pro Semibold</vt:lpstr>
      <vt:lpstr>Wingdings</vt:lpstr>
      <vt:lpstr>SU_Preso_16x9_v5</vt:lpstr>
      <vt:lpstr>SU_Template_TopBar</vt:lpstr>
      <vt:lpstr>Programming Abstractions</vt:lpstr>
      <vt:lpstr>Today’s Topics </vt:lpstr>
      <vt:lpstr>Today’s Agenda:</vt:lpstr>
      <vt:lpstr>Recall what we saw with Vector insert()</vt:lpstr>
      <vt:lpstr>Recall what we saw with Vector insert()</vt:lpstr>
      <vt:lpstr>Recall what we saw with Vector insert()</vt:lpstr>
      <vt:lpstr>Priority Queue ADT</vt:lpstr>
      <vt:lpstr>Today’s Agenda:</vt:lpstr>
      <vt:lpstr>Contents of one element of a Priority Queue</vt:lpstr>
      <vt:lpstr>Two priority queue implementation options</vt:lpstr>
      <vt:lpstr>Unsorted array</vt:lpstr>
      <vt:lpstr>PowerPoint Presentation</vt:lpstr>
      <vt:lpstr>Unsorted array</vt:lpstr>
      <vt:lpstr>Unsorted array</vt:lpstr>
      <vt:lpstr>Entirely unsorted is too chaotic,     but entirely sorted is                                                                                    too difficult to maintain</vt:lpstr>
      <vt:lpstr>Entirely unsorted is too chaotic,     but entirely sorted is                                                                                    too difficult to maintain</vt:lpstr>
      <vt:lpstr>Aside: what does O(log2N) look like?</vt:lpstr>
      <vt:lpstr>PowerPoint Presentation</vt:lpstr>
      <vt:lpstr>PowerPoint Presentation</vt:lpstr>
      <vt:lpstr>Today’s Agenda:</vt:lpstr>
      <vt:lpstr>Binary heap for our priority queue</vt:lpstr>
      <vt:lpstr>Binary Heaps</vt:lpstr>
      <vt:lpstr>How many of these are valid binary heaps?</vt:lpstr>
      <vt:lpstr>PowerPoint Presentation</vt:lpstr>
      <vt:lpstr>Implementing binary heap in an array</vt:lpstr>
      <vt:lpstr>Implementing binary heap in an array</vt:lpstr>
      <vt:lpstr>Navigating in the heap array</vt:lpstr>
      <vt:lpstr>Fact summary: Binary heap in an array</vt:lpstr>
      <vt:lpstr>Binary heap enqueue algorithm (append + “bubble up”)</vt:lpstr>
      <vt:lpstr>Binary heap enqueue algorithm (append + “bubble up”)</vt:lpstr>
      <vt:lpstr>Binary heap enqueue algorithm (append + “bubble up”)</vt:lpstr>
      <vt:lpstr>Checking our test case</vt:lpstr>
      <vt:lpstr>Dequeue algorithm</vt:lpstr>
      <vt:lpstr>Entirely unsorted is too chaotic,     but entirely sorted is                                                                                    too difficult to maintain</vt:lpstr>
      <vt:lpstr>Binary heap dequeue (delete min)</vt:lpstr>
      <vt:lpstr>Dequeue and “trickle-down” algorithm summary</vt:lpstr>
      <vt:lpstr>Binary heap dequeue (delete min + “trickle down”)</vt:lpstr>
    </vt:vector>
  </TitlesOfParts>
  <Company>Stanford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252</cp:revision>
  <cp:lastPrinted>2015-10-23T18:01:48Z</cp:lastPrinted>
  <dcterms:created xsi:type="dcterms:W3CDTF">2014-04-02T04:36:08Z</dcterms:created>
  <dcterms:modified xsi:type="dcterms:W3CDTF">2024-10-30T07:16:23Z</dcterms:modified>
</cp:coreProperties>
</file>