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2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3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4.xml" ContentType="application/vnd.openxmlformats-officedocument.presentationml.notesSl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5.xml" ContentType="application/vnd.openxmlformats-officedocument.presentationml.notesSlide+xml"/>
  <Override PartName="/ppt/tags/tag151.xml" ContentType="application/vnd.openxmlformats-officedocument.presentationml.tags+xml"/>
  <Override PartName="/ppt/notesSlides/notesSlide6.xml" ContentType="application/vnd.openxmlformats-officedocument.presentationml.notesSlid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7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0"/>
  </p:notesMasterIdLst>
  <p:handoutMasterIdLst>
    <p:handoutMasterId r:id="rId21"/>
  </p:handoutMasterIdLst>
  <p:sldIdLst>
    <p:sldId id="304" r:id="rId3"/>
    <p:sldId id="315" r:id="rId4"/>
    <p:sldId id="345" r:id="rId5"/>
    <p:sldId id="382" r:id="rId6"/>
    <p:sldId id="361" r:id="rId7"/>
    <p:sldId id="362" r:id="rId8"/>
    <p:sldId id="363" r:id="rId9"/>
    <p:sldId id="365" r:id="rId10"/>
    <p:sldId id="368" r:id="rId11"/>
    <p:sldId id="329" r:id="rId12"/>
    <p:sldId id="330" r:id="rId13"/>
    <p:sldId id="331" r:id="rId14"/>
    <p:sldId id="332" r:id="rId15"/>
    <p:sldId id="333" r:id="rId16"/>
    <p:sldId id="349" r:id="rId17"/>
    <p:sldId id="334" r:id="rId18"/>
    <p:sldId id="376" r:id="rId19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0" autoAdjust="0"/>
    <p:restoredTop sz="79230" autoAdjust="0"/>
  </p:normalViewPr>
  <p:slideViewPr>
    <p:cSldViewPr snapToGrid="0" snapToObjects="1">
      <p:cViewPr varScale="1">
        <p:scale>
          <a:sx n="64" d="100"/>
          <a:sy n="64" d="100"/>
        </p:scale>
        <p:origin x="18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33C2359-2450-4793-8611-5693E7ED185A}" type="datetimeFigureOut">
              <a:rPr lang="en-US"/>
              <a:pPr/>
              <a:t>9/21/2015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DCB4A02-A8A5-47A2-83CD-AFD337826F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432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9-21T19:14:22.86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2392 5296 21 0,'16'-7'10'0,"15"7"4"0,-21 3-11 16,1-6-2-16,4-1 1 15,6 0 1-15,0 0 1 16,0 0 1-16,0-4 0 16,-1 4-2-16,-9 4 1 15,-1 0-1-15,-5-4 0 16,-5 4-2-16,0 0 0 16,-5 4 0-16,0 0 1 15,-5 0-3-15,-6 4 1 16,0-4 2-16,-4 0 0 15,-6 0-2-15,-6 3 1 0,-4 1 2 16,-6 4 0-16,1 0-3 16,-6 3 1-16,-5 5-1 15,0-1 1-15,0 5-1 16,0 7 1-16,0 4-2 16,0 4 1-16,-16 4 1 15,11-4 0-15,0 4 1 16,5-4 0-16,0-1-1 15,5 5 0-15,6-4 0 16,15 0 0-16,-6 0-2 16,12-4 1-16,14-3 2 15,12-5 1-15,9 0-2 16,22 8 0-16,-1-4-1 16,11 5 1-16,5-5 0 0,-5 8 1 15,-6 0 0-15,1 7 1 16,-11 9-2-16,-5 0 0 15,-16 11-1-15,-4 4 0 16,-6 0 0-16,-6-7 1 16,-4 7 0-16,5-4 0 15,-6-11 0-15,11-1 0 16,0-3 0-16,11-8 0 16,-6-8 0-16,11-4 0 15,-1-4 0-15,-4 1 0 16,-6-9-1-16,-10 8 1 15,-6 5 1-15,-10 3 1 0,6 8-2 16,-22 3 0-16,6 9-1 16,0 3 0-16,0 1 0 15,5-1 0-15,-11 9 1 16,11-1 0-16,11 4 0 16,-6 0 0-16,16 8 0 15,10 4 0-15,21 12-1 16,16-5 0-16,10 1-8 15,10-12 1-15,-5 4-5 16,-5-16 1-16,-10-7-20 16,-21-1 0-16,-1-11 6 15,-4-12 1-15</inkml:trace>
  <inkml:trace contextRef="#ctx0" brushRef="#br0" timeOffset="82093.4086">5996 7269 22 0,'-16'8'11'0,"11"-4"10"0,5-4-11 15,0 0-3-15,0 0 0 16,0 0-3-16,0 0 0 16,5-4-3-16,5 4 1 0,6 0 0 15,5 0 1-15,15 0-2 16,6 4 0-16,10 3 1 15,15-3 0-15,11 0 0 16,6-4 0-16,4 0-1 16,5-4 0-16,11 4 1 15,0 4 0-15,6-4-2 16,-6 0 1-16,5 0-1 16,-5 0 1-16,0-4-2 15,5 4 0-15,-15 0 2 16,-6 0 0-16,-10 0-1 15,-10-4 1-15,-6 8-1 16,-15 0 0-16,0-4 1 0,-6 4 0 16,1 0-2-1,-1 0 1-15,6 0 0 0,-5 4 1 16,5-1-2-16,5 1 0 16,0 0 1-16,0 0 0 15,0 0 0-15,5-4 0 16,0-4 1-16,5 0 0 15,6-4-2-15,0 0 1 16,4 0-1-16,17-4 1 16,-6 4 1-16,0-4 0 15,-5-3 0-15,0-1 0 16,-5 0-2-16,-6 1 0 0,-4-1 0 16,-6-4 0-16,-5 8 1 15,-10-3 1-15,-1-1-2 16,-10-4 1-16,1-3 0 15,-6-1 0-15,-6-3 1 16,-4-8 0-16,0-8-2 16,4 0 0-16,-4 0 1 15,0 4 0-15,-11-4 0 16,-5 0 1-16,-5 0-1 16,-11 4 0-16,-5 0-1 15,-10 4 1-15,-5-1 0 16,-6 1 0-16,-5 0 0 15,-10 4 1-15,5-1-2 16,-5 1 1-16,-11 4 0 16,-10-1 0-16,-5 5 1 0,-5 3 1 15,-11 1-4-15,-5 11 1 16,-16-8 1-16,6 0 1 16,0 5-2-16,4-1 1 15,-4 4 0-15,-6 4 0 16,-10 0 0-16,-5-4 0 15,0-4 0-15,-11 4 1 16,-10-3-2-16,-10 10 1 16,5-6 1-16,0-1 0 15,15 4-2-15,0 4 0 16,1-1 1-16,20 5 0 16,11 4-1-16,5-4 1 0,5 3 0 15,5 1 1-15,5 0-1 16,-5-4 0-16,1 7-1 15,4 1 1-15,11 7 1 16,10 1 0-16,11 3-2 16,20 4 1-16,11 4-1 15,15 4 1-15,11 8 0 16,15 0 0-16,22 3-1 16,14 5 1-16,22-1 1 15,20-7 0-15,22-4-9 16,20-4 1-16,31-8-9 15,5-7 0-15,21-13-17 16,16-3 1-16</inkml:trace>
  <inkml:trace contextRef="#ctx0" brushRef="#br0" timeOffset="214000.8801">7373 12992 28 0,'16'4'14'0,"5"27"7"0,-21-31-13 15,5 8-6-15,0-1 0 16,0 1 0-16,-5-8 0 16,0 0-1-16,6-4 1 15,-6 0-3-15,-6 1 1 16,-4-1-2-16,-6-8 0 15,-4-4 1-15,-12 1 0 16,-20 3 1-16,-5-4 0 0,-16 1 3 16,-10-1 0-16,-5-3 0 15,-1 7 0-15,-4-4-2 16,-11-3 0-16,0 0-1 16,-5-5 1-16,0-3 1 15,5-4 0-15,-6 7-1 16,-4-3 0-16,-11 4-1 15,-15-1 1-15,-1 1-1 16,-4 7 0-16,-6 1 0 16,-5-5 0-16,-5 5 0 15,15-5 1-15,6 1-3 16,5-1 1-16,-1-7 0 16,-4 7 1-16,10-3 0 15,5 3 0-15,-10 1 0 0,0 7 0 16,-21 12-1-16,0 8 1 15,0 11 0-15,10 17 1 16,6 10-1-16,10 5 0 16,10 7 1-16,27-3 0 15,20 7-3-15,21 9 1 16,26-5 0-16,21 12 0 16,26 0 1-16,31 0 0 15,20 0-1-15,32 4 1 16,47 3 0-16,31-7 1 15,42-4 0-15,36-11 0 16,41-5-1-16,27-3 0 16,25-16 1-16,1-12 0 0,10-7-1 15,-10-9 1-15,4-15-1 16,-9-7 1-16,-11-9 0 16,-16-3 1-16,-20-12 0 15,-37-4 0-15,-36-12 1 16,-47 0 1-16,-42 9 1 15,-57 6 0-15,-52 1-9 16,-51-4 1-16,-43-4-14 16,-51 5 1-16,-32 2-24 15,6 1 0-15</inkml:trace>
  <inkml:trace contextRef="#ctx0" brushRef="#br0" timeOffset="265226.9941">6541 10275 17 0,'6'0'8'0,"9"0"5"0,-15 0-9 16,0 0 2-16,0-4 1 15,0 0-4-15,-5-4 1 16,-5 0 0-16,-6 0 0 16,-10 1-1-16,-5-1 0 15,-5 0-1-15,-11-4 0 0,-5-3 0 16,-11 11 1-16,6-4-1 16,-5 4 0-16,-1 0-2 15,1-7 1-15,0 7-1 16,-1 4 1-16,1 0 0 15,5 4 0-15,-1-1 0 16,1 5 0-16,5 8 0 16,0 15 0-16,5 4-1 15,11 8 0-15,5 15-1 16,10-3 1-16,11 7 0 16,10 1 1-16,10 3-1 15,11-7 0-15,10-5 0 16,16-11 1-16,5-12-1 15,15-4 0-15,6-11 1 0,0-16 0 16,10-4-2-16,-10-11 1 16,-5-9 4-16,-16-11 1 15,-6-12-3-15,-14-3 0 16,-12-13-1-16,-4 1 1 16,-6-8-3-16,-4 3 0 15,-6 9-3-15,0 3 1 16,0 9-10-16,-6 3 0 15,1 8-21-15,0 7 1 16,0 17 27-16,5 11 0 16</inkml:trace>
  <inkml:trace contextRef="#ctx0" brushRef="#br0" timeOffset="265917.7326">5351 11039 30 0,'5'-32'15'0,"11"1"4"0,-16 23-14 15,0-3-1-15,-6 3 0 16,-4-4-1-16,0 1 0 16,-6-5-1-16,-5 8 0 0,-10-7-2 15,-5 7 1-15,-16 0 0 16,-11 8 0-16,-25 0-2 15,-6 12 1-15,-10 7 1 16,5 12 0-16,1 16 0 16,-1 0 0-16,10 8-1 15,11 7 1-15,16 8-1 16,15 4 0-16,26 4 0 16,21-12 0-16,26-7 0 15,26-5 0-15,32-11 1 16,30-4 0-16,21-19-2 15,6-12 1-15,4-20-1 16,-10 0 1-16,-10-11 0 0,-26-4 0 16,-26-9 1-16,-21 5 1 15,-21-12-7-15,-10-11 1 16,-21-5-20-16,-11-11 1 16,-9 12 3-16,-12 11 0 15</inkml:trace>
  <inkml:trace contextRef="#ctx0" brushRef="#br0" timeOffset="266412.4771">5153 12017 34 0,'-15'-12'17'0,"-17"-3"7"16,27 15-17-16,-10 4-3 15,-6 4 1-15,-5-8-3 16,-11 0 1-16,-4-4-2 16,-11 0 1-16,-11-12-2 15,1 4 1-15,-6 1-1 16,1-5 1-16,-6 4-1 15,-5 12 0-15,0 8 2 16,0 20 0-16,10 14-1 16,11 9 0-16,16 12-2 15,15 14 1-15,20 9 0 0,27-8 0 16,21-12-1-16,15-7 1 16,16-4 1-16,20-13 0 15,1-18 1-15,5-16 1 16,5-16 3-16,-5-23 0 15,-1-8-5-15,-4-12 0 16,-16-4-1-16,0-11 0 16,-21-4-1-16,-15 4 0 15,-21 3-4-15,-16 13 1 16,-21 7-8-16,-15 4 1 16,-21 15-35-16,0 1 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2149997-B04A-4106-97B4-95F3A2039F3A}" type="datetimeFigureOut">
              <a:rPr lang="en-US"/>
              <a:pPr/>
              <a:t>9/21/2015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719477C-9C3E-4165-A68F-5DFFAE76A5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866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94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72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336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56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19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6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410325"/>
            <a:ext cx="9155113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6510338"/>
            <a:ext cx="1819275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397166"/>
            <a:ext cx="82296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4798696"/>
            <a:ext cx="6059488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3221797"/>
            <a:ext cx="82296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98323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410325"/>
            <a:ext cx="9155113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8" y="2051687"/>
            <a:ext cx="2954337" cy="123444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8" y="3429000"/>
            <a:ext cx="2954337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2046816"/>
            <a:ext cx="1951038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9935191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8" y="1211580"/>
            <a:ext cx="7700963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455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11113"/>
            <a:ext cx="457200" cy="6096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3AE5690B-6ABB-41F0-B1F8-CB577EFB34E7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1211580"/>
            <a:ext cx="3779838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7484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1211581"/>
            <a:ext cx="7707862" cy="24221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8" y="3788418"/>
            <a:ext cx="7707313" cy="242214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8513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1211582"/>
            <a:ext cx="3779838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3783329"/>
            <a:ext cx="3779838" cy="24403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728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8" y="1211582"/>
            <a:ext cx="3787775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8" y="3787484"/>
            <a:ext cx="3781425" cy="24361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1211582"/>
            <a:ext cx="3779838" cy="2430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3787484"/>
            <a:ext cx="3779838" cy="24361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7925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6415088"/>
            <a:ext cx="2046288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410325"/>
            <a:ext cx="9155113" cy="4572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403850"/>
            <a:ext cx="82296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4798696"/>
            <a:ext cx="6059488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3228481"/>
            <a:ext cx="82296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4768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410325"/>
            <a:ext cx="9155113" cy="4572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510338"/>
            <a:ext cx="18176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8" y="2051687"/>
            <a:ext cx="2954337" cy="123444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8" y="3429000"/>
            <a:ext cx="2954337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2046816"/>
            <a:ext cx="1951038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091209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8" y="1211580"/>
            <a:ext cx="7700963" cy="5012056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9034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11113"/>
            <a:ext cx="457200" cy="6096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5CD013E5-0F2F-4E9F-9986-446E1A16712A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1211580"/>
            <a:ext cx="3779838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752084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1211581"/>
            <a:ext cx="7707862" cy="2422143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8" y="3788418"/>
            <a:ext cx="7707313" cy="2422143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0572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8" y="1211580"/>
            <a:ext cx="3787775" cy="50120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1211582"/>
            <a:ext cx="3779838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3783329"/>
            <a:ext cx="3779838" cy="24403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0058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479388"/>
            <a:ext cx="7707862" cy="6506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8" y="1211582"/>
            <a:ext cx="3787775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8" y="3787484"/>
            <a:ext cx="3781425" cy="243615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1211582"/>
            <a:ext cx="3779838" cy="243078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3787484"/>
            <a:ext cx="3779838" cy="243615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48665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37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9/21/2015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1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479425"/>
            <a:ext cx="77073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1204913"/>
            <a:ext cx="7707313" cy="501808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6415088"/>
            <a:ext cx="846137" cy="3635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09FECBA6-97D8-49ED-B3CA-55FF87C70A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6867525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6475413"/>
            <a:ext cx="1817687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479425"/>
            <a:ext cx="77073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1204913"/>
            <a:ext cx="7707313" cy="501808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6415088"/>
            <a:ext cx="846137" cy="3635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622B687B-F45D-4F1F-8558-BC8FE6C965C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4572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25" y="6475413"/>
            <a:ext cx="1819275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2" r:id="rId8"/>
    <p:sldLayoutId id="2147483963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4.jp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9.png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8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7.png"/><Relationship Id="rId5" Type="http://schemas.openxmlformats.org/officeDocument/2006/relationships/tags" Target="../tags/tag20.xml"/><Relationship Id="rId10" Type="http://schemas.openxmlformats.org/officeDocument/2006/relationships/image" Target="../media/image6.png"/><Relationship Id="rId4" Type="http://schemas.openxmlformats.org/officeDocument/2006/relationships/tags" Target="../tags/tag19.xml"/><Relationship Id="rId9" Type="http://schemas.openxmlformats.org/officeDocument/2006/relationships/hyperlink" Target="http://cs106b.stanford.edu/" TargetMode="External"/><Relationship Id="rId1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3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en:Creative_Commons" TargetMode="External"/><Relationship Id="rId3" Type="http://schemas.openxmlformats.org/officeDocument/2006/relationships/tags" Target="../tags/tag38.xml"/><Relationship Id="rId7" Type="http://schemas.openxmlformats.org/officeDocument/2006/relationships/image" Target="../media/image14.JP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40.xml"/><Relationship Id="rId10" Type="http://schemas.openxmlformats.org/officeDocument/2006/relationships/hyperlink" Target="http://commons.wikimedia.org/w/index.php?title=User:Colatina&amp;action=edit&amp;redlink=1" TargetMode="External"/><Relationship Id="rId4" Type="http://schemas.openxmlformats.org/officeDocument/2006/relationships/tags" Target="../tags/tag39.xml"/><Relationship Id="rId9" Type="http://schemas.openxmlformats.org/officeDocument/2006/relationships/hyperlink" Target="http://creativecommons.org/licenses/by/3.0/deed.e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26" Type="http://schemas.openxmlformats.org/officeDocument/2006/relationships/tags" Target="../tags/tag68.xml"/><Relationship Id="rId3" Type="http://schemas.openxmlformats.org/officeDocument/2006/relationships/tags" Target="../tags/tag45.xml"/><Relationship Id="rId21" Type="http://schemas.openxmlformats.org/officeDocument/2006/relationships/tags" Target="../tags/tag63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5" Type="http://schemas.openxmlformats.org/officeDocument/2006/relationships/tags" Target="../tags/tag67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tags" Target="../tags/tag62.xml"/><Relationship Id="rId29" Type="http://schemas.openxmlformats.org/officeDocument/2006/relationships/notesSlide" Target="../notesSlides/notesSlide2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24" Type="http://schemas.openxmlformats.org/officeDocument/2006/relationships/tags" Target="../tags/tag66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23" Type="http://schemas.openxmlformats.org/officeDocument/2006/relationships/tags" Target="../tags/tag65.xml"/><Relationship Id="rId28" Type="http://schemas.openxmlformats.org/officeDocument/2006/relationships/slideLayout" Target="../slideLayouts/slideLayout16.xml"/><Relationship Id="rId10" Type="http://schemas.openxmlformats.org/officeDocument/2006/relationships/tags" Target="../tags/tag52.xml"/><Relationship Id="rId19" Type="http://schemas.openxmlformats.org/officeDocument/2006/relationships/tags" Target="../tags/tag61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tags" Target="../tags/tag64.xml"/><Relationship Id="rId27" Type="http://schemas.openxmlformats.org/officeDocument/2006/relationships/tags" Target="../tags/tag69.xml"/><Relationship Id="rId30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26" Type="http://schemas.openxmlformats.org/officeDocument/2006/relationships/tags" Target="../tags/tag95.xml"/><Relationship Id="rId3" Type="http://schemas.openxmlformats.org/officeDocument/2006/relationships/tags" Target="../tags/tag72.xml"/><Relationship Id="rId21" Type="http://schemas.openxmlformats.org/officeDocument/2006/relationships/tags" Target="../tags/tag90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5" Type="http://schemas.openxmlformats.org/officeDocument/2006/relationships/tags" Target="../tags/tag94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tags" Target="../tags/tag89.xml"/><Relationship Id="rId29" Type="http://schemas.openxmlformats.org/officeDocument/2006/relationships/notesSlide" Target="../notesSlides/notesSlide3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24" Type="http://schemas.openxmlformats.org/officeDocument/2006/relationships/tags" Target="../tags/tag93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23" Type="http://schemas.openxmlformats.org/officeDocument/2006/relationships/tags" Target="../tags/tag92.xml"/><Relationship Id="rId28" Type="http://schemas.openxmlformats.org/officeDocument/2006/relationships/slideLayout" Target="../slideLayouts/slideLayout16.xml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tags" Target="../tags/tag91.xml"/><Relationship Id="rId27" Type="http://schemas.openxmlformats.org/officeDocument/2006/relationships/tags" Target="../tags/tag9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tags" Target="../tags/tag109.xml"/><Relationship Id="rId18" Type="http://schemas.openxmlformats.org/officeDocument/2006/relationships/tags" Target="../tags/tag114.xml"/><Relationship Id="rId26" Type="http://schemas.openxmlformats.org/officeDocument/2006/relationships/tags" Target="../tags/tag122.xml"/><Relationship Id="rId3" Type="http://schemas.openxmlformats.org/officeDocument/2006/relationships/tags" Target="../tags/tag99.xml"/><Relationship Id="rId21" Type="http://schemas.openxmlformats.org/officeDocument/2006/relationships/tags" Target="../tags/tag117.xml"/><Relationship Id="rId7" Type="http://schemas.openxmlformats.org/officeDocument/2006/relationships/tags" Target="../tags/tag103.xml"/><Relationship Id="rId12" Type="http://schemas.openxmlformats.org/officeDocument/2006/relationships/tags" Target="../tags/tag108.xml"/><Relationship Id="rId17" Type="http://schemas.openxmlformats.org/officeDocument/2006/relationships/tags" Target="../tags/tag113.xml"/><Relationship Id="rId25" Type="http://schemas.openxmlformats.org/officeDocument/2006/relationships/tags" Target="../tags/tag121.xml"/><Relationship Id="rId2" Type="http://schemas.openxmlformats.org/officeDocument/2006/relationships/tags" Target="../tags/tag98.xml"/><Relationship Id="rId16" Type="http://schemas.openxmlformats.org/officeDocument/2006/relationships/tags" Target="../tags/tag112.xml"/><Relationship Id="rId20" Type="http://schemas.openxmlformats.org/officeDocument/2006/relationships/tags" Target="../tags/tag116.xml"/><Relationship Id="rId29" Type="http://schemas.openxmlformats.org/officeDocument/2006/relationships/notesSlide" Target="../notesSlides/notesSlide4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tags" Target="../tags/tag107.xml"/><Relationship Id="rId24" Type="http://schemas.openxmlformats.org/officeDocument/2006/relationships/tags" Target="../tags/tag120.xml"/><Relationship Id="rId5" Type="http://schemas.openxmlformats.org/officeDocument/2006/relationships/tags" Target="../tags/tag101.xml"/><Relationship Id="rId15" Type="http://schemas.openxmlformats.org/officeDocument/2006/relationships/tags" Target="../tags/tag111.xml"/><Relationship Id="rId23" Type="http://schemas.openxmlformats.org/officeDocument/2006/relationships/tags" Target="../tags/tag119.xml"/><Relationship Id="rId28" Type="http://schemas.openxmlformats.org/officeDocument/2006/relationships/slideLayout" Target="../slideLayouts/slideLayout16.xml"/><Relationship Id="rId10" Type="http://schemas.openxmlformats.org/officeDocument/2006/relationships/tags" Target="../tags/tag106.xml"/><Relationship Id="rId19" Type="http://schemas.openxmlformats.org/officeDocument/2006/relationships/tags" Target="../tags/tag115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tags" Target="../tags/tag110.xml"/><Relationship Id="rId22" Type="http://schemas.openxmlformats.org/officeDocument/2006/relationships/tags" Target="../tags/tag118.xml"/><Relationship Id="rId27" Type="http://schemas.openxmlformats.org/officeDocument/2006/relationships/tags" Target="../tags/tag12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tags" Target="../tags/tag136.xml"/><Relationship Id="rId18" Type="http://schemas.openxmlformats.org/officeDocument/2006/relationships/tags" Target="../tags/tag141.xml"/><Relationship Id="rId26" Type="http://schemas.openxmlformats.org/officeDocument/2006/relationships/tags" Target="../tags/tag149.xml"/><Relationship Id="rId3" Type="http://schemas.openxmlformats.org/officeDocument/2006/relationships/tags" Target="../tags/tag126.xml"/><Relationship Id="rId21" Type="http://schemas.openxmlformats.org/officeDocument/2006/relationships/tags" Target="../tags/tag144.xml"/><Relationship Id="rId7" Type="http://schemas.openxmlformats.org/officeDocument/2006/relationships/tags" Target="../tags/tag130.xml"/><Relationship Id="rId12" Type="http://schemas.openxmlformats.org/officeDocument/2006/relationships/tags" Target="../tags/tag135.xml"/><Relationship Id="rId17" Type="http://schemas.openxmlformats.org/officeDocument/2006/relationships/tags" Target="../tags/tag140.xml"/><Relationship Id="rId25" Type="http://schemas.openxmlformats.org/officeDocument/2006/relationships/tags" Target="../tags/tag148.xml"/><Relationship Id="rId2" Type="http://schemas.openxmlformats.org/officeDocument/2006/relationships/tags" Target="../tags/tag125.xml"/><Relationship Id="rId16" Type="http://schemas.openxmlformats.org/officeDocument/2006/relationships/tags" Target="../tags/tag139.xml"/><Relationship Id="rId20" Type="http://schemas.openxmlformats.org/officeDocument/2006/relationships/tags" Target="../tags/tag143.xml"/><Relationship Id="rId29" Type="http://schemas.openxmlformats.org/officeDocument/2006/relationships/notesSlide" Target="../notesSlides/notesSlide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tags" Target="../tags/tag134.xml"/><Relationship Id="rId24" Type="http://schemas.openxmlformats.org/officeDocument/2006/relationships/tags" Target="../tags/tag147.xml"/><Relationship Id="rId5" Type="http://schemas.openxmlformats.org/officeDocument/2006/relationships/tags" Target="../tags/tag128.xml"/><Relationship Id="rId15" Type="http://schemas.openxmlformats.org/officeDocument/2006/relationships/tags" Target="../tags/tag138.xml"/><Relationship Id="rId23" Type="http://schemas.openxmlformats.org/officeDocument/2006/relationships/tags" Target="../tags/tag146.xml"/><Relationship Id="rId28" Type="http://schemas.openxmlformats.org/officeDocument/2006/relationships/slideLayout" Target="../slideLayouts/slideLayout16.xml"/><Relationship Id="rId10" Type="http://schemas.openxmlformats.org/officeDocument/2006/relationships/tags" Target="../tags/tag133.xml"/><Relationship Id="rId19" Type="http://schemas.openxmlformats.org/officeDocument/2006/relationships/tags" Target="../tags/tag142.xml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tags" Target="../tags/tag137.xml"/><Relationship Id="rId22" Type="http://schemas.openxmlformats.org/officeDocument/2006/relationships/tags" Target="../tags/tag145.xml"/><Relationship Id="rId27" Type="http://schemas.openxmlformats.org/officeDocument/2006/relationships/tags" Target="../tags/tag150.xml"/><Relationship Id="rId30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5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154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10" Type="http://schemas.openxmlformats.org/officeDocument/2006/relationships/image" Target="../media/image16.emf"/><Relationship Id="rId4" Type="http://schemas.openxmlformats.org/officeDocument/2006/relationships/tags" Target="../tags/tag155.xml"/><Relationship Id="rId9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2254250"/>
            <a:ext cx="8229600" cy="823913"/>
          </a:xfrm>
        </p:spPr>
        <p:txBody>
          <a:bodyPr/>
          <a:lstStyle/>
          <a:p>
            <a:r>
              <a:rPr lang="en-US" dirty="0" smtClean="0"/>
              <a:t>Programming Abstractions in C++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>
          <a:xfrm>
            <a:off x="1603375" y="4460875"/>
            <a:ext cx="6059488" cy="781050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3078163"/>
            <a:ext cx="8229600" cy="6159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solidFill>
                  <a:schemeClr val="bg2"/>
                </a:solidFill>
                <a:ea typeface="+mn-ea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Today’s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8" y="1385636"/>
            <a:ext cx="7700963" cy="48379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Course structure and procedures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this class? </a:t>
            </a:r>
            <a:r>
              <a:rPr lang="en-US" dirty="0"/>
              <a:t>W</a:t>
            </a:r>
            <a:r>
              <a:rPr lang="en-US" dirty="0" smtClean="0"/>
              <a:t>hat do we mean by “abstractions”?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Introduce the C++ language from the Java programmer’s perspective (but it’s ok if you’re not a Java programmer!)</a:t>
            </a:r>
          </a:p>
          <a:p>
            <a:pPr marL="741363" lvl="2" indent="-514350"/>
            <a:r>
              <a:rPr lang="en-US" dirty="0" smtClean="0"/>
              <a:t>Functions</a:t>
            </a:r>
          </a:p>
          <a:p>
            <a:pPr marL="741363" lvl="2" indent="-514350"/>
            <a:r>
              <a:rPr lang="en-US" dirty="0" smtClean="0"/>
              <a:t>Strings</a:t>
            </a:r>
          </a:p>
          <a:p>
            <a:pPr marL="741363" lvl="2" indent="-514350"/>
            <a:r>
              <a:rPr lang="en-US" dirty="0" smtClean="0"/>
              <a:t>Streams</a:t>
            </a:r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Next lecture:</a:t>
            </a:r>
          </a:p>
          <a:p>
            <a:pPr lvl="1"/>
            <a:r>
              <a:rPr lang="en-US" dirty="0" smtClean="0"/>
              <a:t>Strings and streams, continued</a:t>
            </a:r>
          </a:p>
          <a:p>
            <a:pPr lvl="1"/>
            <a:r>
              <a:rPr lang="en-US" dirty="0" smtClean="0"/>
              <a:t>Data structures: Grid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812088" y="223838"/>
            <a:ext cx="1331912" cy="365125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3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8063" y="1926726"/>
            <a:ext cx="2954337" cy="1234440"/>
          </a:xfrm>
        </p:spPr>
        <p:txBody>
          <a:bodyPr/>
          <a:lstStyle/>
          <a:p>
            <a:pPr algn="ctr"/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68063" y="3304039"/>
            <a:ext cx="2954337" cy="1243967"/>
          </a:xfrm>
        </p:spPr>
        <p:txBody>
          <a:bodyPr/>
          <a:lstStyle/>
          <a:p>
            <a:pPr algn="ctr"/>
            <a:r>
              <a:rPr lang="en-US" b="1" dirty="0" smtClean="0"/>
              <a:t>Welcome to CS106X!</a:t>
            </a:r>
            <a:endParaRPr lang="en-US" b="1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r="3076"/>
          <a:stretch>
            <a:fillRect/>
          </a:stretch>
        </p:blipFill>
        <p:spPr>
          <a:xfrm>
            <a:off x="6366641" y="1943767"/>
            <a:ext cx="2118597" cy="2824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6511265" y="1271049"/>
            <a:ext cx="18293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Cynthia Lee</a:t>
            </a:r>
            <a:endParaRPr lang="en-US" dirty="0"/>
          </a:p>
        </p:txBody>
      </p:sp>
      <p:sp>
        <p:nvSpPr>
          <p:cNvPr id="9" name="Rectangle 8"/>
          <p:cNvSpPr/>
          <p:nvPr>
            <p:custDataLst>
              <p:tags r:id="rId5"/>
            </p:custDataLst>
          </p:nvPr>
        </p:nvSpPr>
        <p:spPr>
          <a:xfrm>
            <a:off x="6164214" y="4898352"/>
            <a:ext cx="25234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cbl@cs.stanford.edu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712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-13335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Who Am I?                      Cynthia 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304800" y="977265"/>
            <a:ext cx="4953000" cy="5715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1" dirty="0" smtClean="0"/>
              <a:t>Research:</a:t>
            </a:r>
          </a:p>
          <a:p>
            <a:pPr lvl="1"/>
            <a:r>
              <a:rPr lang="en-US" sz="1800" dirty="0" smtClean="0"/>
              <a:t>PhD @ UCSD: market-based resource allocation in large-scale systems</a:t>
            </a:r>
            <a:endParaRPr lang="en-US" sz="1800" dirty="0"/>
          </a:p>
          <a:p>
            <a:pPr lvl="1"/>
            <a:r>
              <a:rPr lang="en-US" sz="1800" dirty="0" smtClean="0"/>
              <a:t>Recently: computer </a:t>
            </a:r>
            <a:r>
              <a:rPr lang="en-US" sz="1800" dirty="0"/>
              <a:t>s</a:t>
            </a:r>
            <a:r>
              <a:rPr lang="en-US" sz="1800" dirty="0" smtClean="0"/>
              <a:t>cience education</a:t>
            </a:r>
          </a:p>
          <a:p>
            <a:r>
              <a:rPr lang="en-US" sz="2400" b="1" dirty="0" smtClean="0"/>
              <a:t>Teaching:</a:t>
            </a:r>
            <a:endParaRPr lang="en-US" sz="2400" b="1" dirty="0"/>
          </a:p>
          <a:p>
            <a:pPr lvl="1"/>
            <a:r>
              <a:rPr lang="en-US" sz="1800" dirty="0"/>
              <a:t>2</a:t>
            </a:r>
            <a:r>
              <a:rPr lang="en-US" sz="1800" dirty="0" smtClean="0"/>
              <a:t> years at Stanford, 3 years at UCSD</a:t>
            </a:r>
          </a:p>
          <a:p>
            <a:pPr lvl="1"/>
            <a:r>
              <a:rPr lang="en-US" sz="1800" dirty="0" smtClean="0"/>
              <a:t>Courses: CS2 C++, CS1 Java, CS1 </a:t>
            </a:r>
            <a:r>
              <a:rPr lang="en-US" sz="1800" dirty="0" err="1" smtClean="0"/>
              <a:t>Matlab</a:t>
            </a:r>
            <a:r>
              <a:rPr lang="en-US" sz="1800" dirty="0" smtClean="0"/>
              <a:t>, CS2 Java, theory of computation, discrete mathematics, data structures, probability </a:t>
            </a:r>
            <a:r>
              <a:rPr lang="en-US" sz="1800" dirty="0"/>
              <a:t>and </a:t>
            </a:r>
            <a:r>
              <a:rPr lang="en-US" sz="1800" dirty="0" smtClean="0"/>
              <a:t>statistics for CS, computer organization and systems with IA32, computer architecture, technical interviews prep</a:t>
            </a:r>
            <a:endParaRPr lang="en-US" sz="1800" dirty="0"/>
          </a:p>
          <a:p>
            <a:r>
              <a:rPr lang="en-US" sz="2400" b="1" dirty="0" smtClean="0"/>
              <a:t>Software engineer:</a:t>
            </a:r>
          </a:p>
          <a:p>
            <a:pPr lvl="1"/>
            <a:r>
              <a:rPr lang="en-US" sz="1800" dirty="0" smtClean="0"/>
              <a:t>iPhone educational games</a:t>
            </a:r>
          </a:p>
          <a:p>
            <a:pPr lvl="1"/>
            <a:r>
              <a:rPr lang="en-US" sz="1800" dirty="0" smtClean="0"/>
              <a:t>Document clustering and classification</a:t>
            </a:r>
          </a:p>
          <a:p>
            <a:r>
              <a:rPr lang="en-US" sz="2400" b="1" dirty="0" smtClean="0"/>
              <a:t>When I’m not working: </a:t>
            </a:r>
          </a:p>
          <a:p>
            <a:pPr lvl="1"/>
            <a:r>
              <a:rPr lang="en-US" sz="1800" dirty="0" smtClean="0"/>
              <a:t>Biking, climbing, hiking</a:t>
            </a:r>
          </a:p>
        </p:txBody>
      </p:sp>
      <p:pic>
        <p:nvPicPr>
          <p:cNvPr id="1029" name="Picture 5" descr="Cynthia Lee hiking an especially steep portion of the Angel's Landing trail in Zion National Park." title="Cynthia Lee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00175"/>
            <a:ext cx="3724275" cy="4543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64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37498" y="608313"/>
            <a:ext cx="7707862" cy="650699"/>
          </a:xfrm>
        </p:spPr>
        <p:txBody>
          <a:bodyPr/>
          <a:lstStyle/>
          <a:p>
            <a:r>
              <a:rPr lang="en-US" dirty="0"/>
              <a:t>What is CS </a:t>
            </a:r>
            <a:r>
              <a:rPr lang="en-US" dirty="0" smtClean="0"/>
              <a:t>106X?</a:t>
            </a:r>
            <a:endParaRPr 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324464" y="1504334"/>
            <a:ext cx="8667135" cy="4972665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CS </a:t>
            </a:r>
            <a:r>
              <a:rPr lang="en-US" b="1" dirty="0" smtClean="0"/>
              <a:t>106X</a:t>
            </a:r>
            <a:r>
              <a:rPr lang="en-US" dirty="0" smtClean="0"/>
              <a:t>: </a:t>
            </a:r>
            <a:r>
              <a:rPr lang="en-US" dirty="0"/>
              <a:t>Programming Abstractions</a:t>
            </a:r>
          </a:p>
          <a:p>
            <a:pPr lvl="1"/>
            <a:r>
              <a:rPr lang="en-US" dirty="0"/>
              <a:t>solving big problems and processing big data</a:t>
            </a:r>
          </a:p>
          <a:p>
            <a:pPr lvl="1"/>
            <a:r>
              <a:rPr lang="en-US" dirty="0"/>
              <a:t>learning to manage complex data structures</a:t>
            </a:r>
          </a:p>
          <a:p>
            <a:pPr lvl="1"/>
            <a:r>
              <a:rPr lang="en-US" dirty="0"/>
              <a:t>algorithmic analysis and algorithmic techniques such as recursion</a:t>
            </a:r>
          </a:p>
          <a:p>
            <a:pPr lvl="1"/>
            <a:r>
              <a:rPr lang="en-US" dirty="0"/>
              <a:t>programming style and software development practices</a:t>
            </a:r>
          </a:p>
          <a:p>
            <a:pPr lvl="1"/>
            <a:r>
              <a:rPr lang="en-US" dirty="0"/>
              <a:t>familiarity with the C++ programming language</a:t>
            </a:r>
          </a:p>
          <a:p>
            <a:pPr lvl="1"/>
            <a:endParaRPr lang="en-US" dirty="0"/>
          </a:p>
          <a:p>
            <a:r>
              <a:rPr lang="en-US" dirty="0"/>
              <a:t>Prerequisite: CS 106A or equivalent</a:t>
            </a:r>
          </a:p>
          <a:p>
            <a:pPr marL="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algn="ctr">
              <a:buFontTx/>
              <a:buNone/>
            </a:pPr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cs106x.stanford.edu</a:t>
            </a:r>
            <a:r>
              <a:rPr lang="en-US" dirty="0">
                <a:hlinkClick r:id="rId9"/>
              </a:rPr>
              <a:t>/</a:t>
            </a:r>
            <a:endParaRPr lang="en-US" dirty="0"/>
          </a:p>
        </p:txBody>
      </p:sp>
      <p:pic>
        <p:nvPicPr>
          <p:cNvPr id="144388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0" y="1504334"/>
            <a:ext cx="10477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389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618" y="881448"/>
            <a:ext cx="1497013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390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41" y="4647847"/>
            <a:ext cx="2402604" cy="1829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391" name="Picture 7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3364979"/>
            <a:ext cx="1981200" cy="132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393" name="Picture 9" descr="assignment3-highlight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6" t="5530" r="21899" b="53917"/>
          <a:stretch>
            <a:fillRect/>
          </a:stretch>
        </p:blipFill>
        <p:spPr bwMode="auto">
          <a:xfrm>
            <a:off x="7581900" y="5029200"/>
            <a:ext cx="12573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40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70234" y="666201"/>
            <a:ext cx="7707862" cy="650699"/>
          </a:xfrm>
        </p:spPr>
        <p:txBody>
          <a:bodyPr/>
          <a:lstStyle/>
          <a:p>
            <a:r>
              <a:rPr lang="en-US" dirty="0" smtClean="0"/>
              <a:t>Possible addition to your repertoire: CS </a:t>
            </a:r>
            <a:r>
              <a:rPr lang="en-US" dirty="0"/>
              <a:t>106L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16193" y="1447800"/>
            <a:ext cx="7949381" cy="5181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 one-unit course to learn and practice C++ programming in depth</a:t>
            </a:r>
          </a:p>
          <a:p>
            <a:pPr lvl="1"/>
            <a:r>
              <a:rPr lang="en-US" dirty="0" smtClean="0"/>
              <a:t>Instructor: </a:t>
            </a:r>
            <a:r>
              <a:rPr lang="en-US" dirty="0" smtClean="0"/>
              <a:t>Cristian </a:t>
            </a:r>
            <a:r>
              <a:rPr lang="en-US" dirty="0" err="1" smtClean="0"/>
              <a:t>C</a:t>
            </a:r>
            <a:r>
              <a:rPr lang="en-US" dirty="0" err="1" smtClean="0"/>
              <a:t>ibils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ernardes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Tu</a:t>
            </a:r>
            <a:r>
              <a:rPr lang="en-US" dirty="0" smtClean="0"/>
              <a:t>/</a:t>
            </a:r>
            <a:r>
              <a:rPr lang="en-US" dirty="0" err="1" smtClean="0"/>
              <a:t>Th</a:t>
            </a:r>
            <a:r>
              <a:rPr lang="en-US" dirty="0" smtClean="0"/>
              <a:t> 1:30-2:20, Lathrop Library (there is no enrollment cap)</a:t>
            </a:r>
            <a:endParaRPr lang="en-US" dirty="0" smtClean="0"/>
          </a:p>
          <a:p>
            <a:pPr lvl="1"/>
            <a:r>
              <a:rPr lang="en-US" dirty="0" smtClean="0"/>
              <a:t>Take it this quarter if it fits, or it will be offered again in Spring</a:t>
            </a:r>
          </a:p>
        </p:txBody>
      </p:sp>
      <p:pic>
        <p:nvPicPr>
          <p:cNvPr id="145413" name="Picture 5" descr="cs106l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870" y="3018633"/>
            <a:ext cx="62960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04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31917" y="605371"/>
            <a:ext cx="7707862" cy="650699"/>
          </a:xfrm>
        </p:spPr>
        <p:txBody>
          <a:bodyPr/>
          <a:lstStyle/>
          <a:p>
            <a:r>
              <a:rPr lang="en-US"/>
              <a:t>Discussion Section, SLs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383107" y="1393722"/>
            <a:ext cx="8839200" cy="51816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section leaders</a:t>
            </a:r>
            <a:r>
              <a:rPr lang="en-US" dirty="0"/>
              <a:t>: Helpful undergraduate assistants who will:</a:t>
            </a:r>
          </a:p>
          <a:p>
            <a:pPr lvl="1"/>
            <a:r>
              <a:rPr lang="en-US" dirty="0"/>
              <a:t>run your discussion section each week</a:t>
            </a:r>
          </a:p>
          <a:p>
            <a:pPr lvl="1"/>
            <a:r>
              <a:rPr lang="en-US" dirty="0"/>
              <a:t>grade your homework assignments and exams</a:t>
            </a:r>
          </a:p>
          <a:p>
            <a:pPr lvl="1"/>
            <a:r>
              <a:rPr lang="en-US" dirty="0"/>
              <a:t>help you when you have questions</a:t>
            </a:r>
          </a:p>
          <a:p>
            <a:pPr lvl="1"/>
            <a:r>
              <a:rPr lang="en-US" dirty="0"/>
              <a:t>... and much more</a:t>
            </a: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995863" y="3001925"/>
            <a:ext cx="6039852" cy="37778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0309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86776" y="548214"/>
            <a:ext cx="7707862" cy="650699"/>
          </a:xfrm>
        </p:spPr>
        <p:txBody>
          <a:bodyPr/>
          <a:lstStyle/>
          <a:p>
            <a:r>
              <a:rPr lang="en-US" dirty="0"/>
              <a:t>Textbook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52400" y="1295400"/>
            <a:ext cx="5899484" cy="5181600"/>
          </a:xfrm>
          <a:prstGeom prst="rect">
            <a:avLst/>
          </a:prstGeom>
        </p:spPr>
        <p:txBody>
          <a:bodyPr/>
          <a:lstStyle/>
          <a:p>
            <a:r>
              <a:rPr lang="en-US" i="1" dirty="0"/>
              <a:t>Programming Abstractions in C++</a:t>
            </a:r>
            <a:r>
              <a:rPr lang="en-US" dirty="0"/>
              <a:t>, by Eric Roberts</a:t>
            </a:r>
          </a:p>
          <a:p>
            <a:pPr lvl="1"/>
            <a:r>
              <a:rPr lang="en-US" dirty="0" smtClean="0"/>
              <a:t>Written </a:t>
            </a:r>
            <a:r>
              <a:rPr lang="en-US" dirty="0"/>
              <a:t>here at Stanford</a:t>
            </a:r>
          </a:p>
          <a:p>
            <a:pPr lvl="1"/>
            <a:r>
              <a:rPr lang="en-US" dirty="0" smtClean="0"/>
              <a:t>Tailored </a:t>
            </a:r>
            <a:r>
              <a:rPr lang="en-US" dirty="0"/>
              <a:t>to this course</a:t>
            </a:r>
          </a:p>
          <a:p>
            <a:pPr lvl="1"/>
            <a:r>
              <a:rPr lang="en-US" dirty="0" smtClean="0"/>
              <a:t>A valuable </a:t>
            </a:r>
            <a:r>
              <a:rPr lang="en-US" dirty="0"/>
              <a:t>reference</a:t>
            </a:r>
          </a:p>
          <a:p>
            <a:pPr lvl="1"/>
            <a:r>
              <a:rPr lang="en-US" dirty="0" smtClean="0"/>
              <a:t>Usable on open-book exams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</a:t>
            </a:r>
            <a:r>
              <a:rPr lang="en-US" dirty="0" smtClean="0"/>
              <a:t>vailable </a:t>
            </a:r>
            <a:r>
              <a:rPr lang="en-US" dirty="0"/>
              <a:t>on reserve at library</a:t>
            </a:r>
          </a:p>
          <a:p>
            <a:pPr lvl="1"/>
            <a:r>
              <a:rPr lang="en-US" dirty="0" smtClean="0"/>
              <a:t>Either buy a copy,</a:t>
            </a:r>
            <a:br>
              <a:rPr lang="en-US" dirty="0" smtClean="0"/>
            </a:br>
            <a:r>
              <a:rPr lang="en-US" dirty="0" smtClean="0"/>
              <a:t>or have access to one when you need it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PDF of it exists on the class web </a:t>
            </a:r>
            <a:r>
              <a:rPr lang="en-US" dirty="0" smtClean="0"/>
              <a:t>site, though note that </a:t>
            </a:r>
            <a:r>
              <a:rPr lang="en-US" dirty="0"/>
              <a:t>PDF is not usable on </a:t>
            </a:r>
            <a:r>
              <a:rPr lang="en-US" dirty="0" smtClean="0"/>
              <a:t>exams</a:t>
            </a:r>
            <a:endParaRPr lang="en-US" dirty="0"/>
          </a:p>
        </p:txBody>
      </p:sp>
      <p:pic>
        <p:nvPicPr>
          <p:cNvPr id="148487" name="Picture 7" descr="013345484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949" y="2209800"/>
            <a:ext cx="2695575" cy="3352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18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309679" y="644701"/>
            <a:ext cx="7707862" cy="650699"/>
          </a:xfrm>
        </p:spPr>
        <p:txBody>
          <a:bodyPr/>
          <a:lstStyle/>
          <a:p>
            <a:r>
              <a:rPr lang="en-US" dirty="0"/>
              <a:t>Late Days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52400" y="1295400"/>
            <a:ext cx="8839200" cy="51816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late day</a:t>
            </a:r>
            <a:r>
              <a:rPr lang="en-US" dirty="0"/>
              <a:t>: allows you to submit a homework </a:t>
            </a:r>
            <a:r>
              <a:rPr lang="en-US" b="1" u="sng" dirty="0" smtClean="0"/>
              <a:t>1 Lecture Day </a:t>
            </a:r>
            <a:r>
              <a:rPr lang="en-US" dirty="0" smtClean="0"/>
              <a:t>late</a:t>
            </a:r>
            <a:endParaRPr lang="en-US" dirty="0"/>
          </a:p>
        </p:txBody>
      </p:sp>
      <p:graphicFrame>
        <p:nvGraphicFramePr>
          <p:cNvPr id="151614" name="Group 62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41022679"/>
              </p:ext>
            </p:extLst>
          </p:nvPr>
        </p:nvGraphicFramePr>
        <p:xfrm>
          <a:off x="609600" y="2819400"/>
          <a:ext cx="8001000" cy="2590802"/>
        </p:xfrm>
        <a:graphic>
          <a:graphicData uri="http://schemas.openxmlformats.org/drawingml/2006/table">
            <a:tbl>
              <a:tblPr/>
              <a:tblGrid>
                <a:gridCol w="1000125"/>
                <a:gridCol w="1000125"/>
                <a:gridCol w="1000125"/>
                <a:gridCol w="1000125"/>
                <a:gridCol w="1000125"/>
                <a:gridCol w="1000125"/>
                <a:gridCol w="1000125"/>
                <a:gridCol w="1000125"/>
              </a:tblGrid>
              <a:tr h="6397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Week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day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day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5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days 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4488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6858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9699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2588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7160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1732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6304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0876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&quot;No&quot; Symbol 1"/>
          <p:cNvSpPr/>
          <p:nvPr>
            <p:custDataLst>
              <p:tags r:id="rId4"/>
            </p:custDataLst>
          </p:nvPr>
        </p:nvSpPr>
        <p:spPr>
          <a:xfrm>
            <a:off x="5783345" y="4707001"/>
            <a:ext cx="658762" cy="690718"/>
          </a:xfrm>
          <a:prstGeom prst="noSmoking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4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What is this class about?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What do we mean by “abstractions”?</a:t>
            </a:r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" b="2815"/>
          <a:stretch>
            <a:fillRect/>
          </a:stretch>
        </p:blipFill>
        <p:spPr/>
      </p:pic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5148942" y="482131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This file is licensed under the </a:t>
            </a:r>
            <a:r>
              <a:rPr lang="en-US" sz="800" b="0" i="0" u="none" strike="noStrike" dirty="0" smtClean="0">
                <a:solidFill>
                  <a:srgbClr val="663366"/>
                </a:solidFill>
                <a:effectLst/>
                <a:latin typeface="Arial" panose="020B0604020202020204" pitchFamily="34" charset="0"/>
                <a:hlinkClick r:id="rId8" tooltip="w:en:Creative Commons"/>
              </a:rPr>
              <a:t>Creative Commons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800" b="0" i="0" u="none" strike="noStrike" dirty="0" smtClean="0">
                <a:solidFill>
                  <a:srgbClr val="663366"/>
                </a:solidFill>
                <a:effectLst/>
                <a:latin typeface="Arial" panose="020B0604020202020204" pitchFamily="34" charset="0"/>
                <a:hlinkClick r:id="rId9"/>
              </a:rPr>
              <a:t>Attribution 3.0 </a:t>
            </a:r>
            <a:r>
              <a:rPr lang="en-US" sz="800" b="0" i="0" u="none" strike="noStrike" dirty="0" err="1" smtClean="0">
                <a:solidFill>
                  <a:srgbClr val="663366"/>
                </a:solidFill>
                <a:effectLst/>
                <a:latin typeface="Arial" panose="020B0604020202020204" pitchFamily="34" charset="0"/>
                <a:hlinkClick r:id="rId9"/>
              </a:rPr>
              <a:t>Unported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 license.</a:t>
            </a:r>
            <a:endParaRPr lang="en-US" sz="800" dirty="0"/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6808007" y="4625408"/>
            <a:ext cx="125386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u="none" strike="noStrike" dirty="0" err="1" smtClean="0">
                <a:solidFill>
                  <a:srgbClr val="A55858"/>
                </a:solidFill>
                <a:effectLst/>
                <a:latin typeface="Arial" panose="020B0604020202020204" pitchFamily="34" charset="0"/>
                <a:hlinkClick r:id="rId10" tooltip="User:Colatina (page does not exist)"/>
              </a:rPr>
              <a:t>Colatina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, Carlos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</a:rPr>
              <a:t>Nemer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79497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ooden model of the human body." title="Human Bod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280960" y="0"/>
            <a:ext cx="4569431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2511727" y="6636217"/>
            <a:ext cx="6631706" cy="288904"/>
          </a:xfrm>
          <a:prstGeom prst="rect">
            <a:avLst/>
          </a:prstGeom>
          <a:noFill/>
          <a:ln>
            <a:noFill/>
          </a:ln>
        </p:spPr>
        <p:txBody>
          <a:bodyPr vert="horz" wrap="none" lIns="81639" tIns="40820" rIns="81639" bIns="40820" compatLnSpc="0">
            <a:spAutoFit/>
          </a:bodyPr>
          <a:lstStyle/>
          <a:p>
            <a:pPr algn="r" hangingPunct="0"/>
            <a:r>
              <a:rPr lang="en-US" sz="1400">
                <a:solidFill>
                  <a:srgbClr val="C0C0C0"/>
                </a:solidFill>
                <a:latin typeface="Arial" pitchFamily="18"/>
                <a:ea typeface="Droid Sans Fallback" pitchFamily="2"/>
                <a:cs typeface="Lohit Hindi" pitchFamily="2"/>
              </a:rPr>
              <a:t>http://www.publicdomainpictures.net/pictures/10000/velka/1-1265899974oKJ9.jpg</a:t>
            </a:r>
          </a:p>
        </p:txBody>
      </p:sp>
    </p:spTree>
    <p:extLst>
      <p:ext uri="{BB962C8B-B14F-4D97-AF65-F5344CB8AC3E}">
        <p14:creationId xmlns:p14="http://schemas.microsoft.com/office/powerpoint/2010/main" val="422459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odel of the human body with a circle at each joint, and the circles connected by arrows. The diagram represents the connections between body parts." title="Human Body with joints highlighte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0">
            <a:lum/>
            <a:alphaModFix/>
          </a:blip>
          <a:srcRect/>
          <a:stretch>
            <a:fillRect/>
          </a:stretch>
        </p:blipFill>
        <p:spPr>
          <a:xfrm>
            <a:off x="2280960" y="0"/>
            <a:ext cx="4569431" cy="6857968"/>
          </a:xfrm>
          <a:prstGeom prst="rect">
            <a:avLst/>
          </a:prstGeom>
          <a:noFill/>
          <a:ln>
            <a:noFill/>
            <a:tailEnd type="arrow"/>
          </a:ln>
        </p:spPr>
      </p:pic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2511727" y="6636217"/>
            <a:ext cx="6631706" cy="288904"/>
          </a:xfrm>
          <a:prstGeom prst="rect">
            <a:avLst/>
          </a:prstGeom>
          <a:noFill/>
          <a:ln>
            <a:noFill/>
            <a:tailEnd type="arrow"/>
          </a:ln>
        </p:spPr>
        <p:txBody>
          <a:bodyPr vert="horz" wrap="none" lIns="81639" tIns="40820" rIns="81639" bIns="40820" compatLnSpc="0">
            <a:spAutoFit/>
          </a:bodyPr>
          <a:lstStyle/>
          <a:p>
            <a:pPr algn="r" hangingPunct="0"/>
            <a:r>
              <a:rPr lang="en-US" sz="1400" dirty="0">
                <a:solidFill>
                  <a:srgbClr val="C0C0C0"/>
                </a:solidFill>
                <a:latin typeface="Arial" pitchFamily="18"/>
                <a:ea typeface="Droid Sans Fallback" pitchFamily="2"/>
                <a:cs typeface="Lohit Hindi" pitchFamily="2"/>
              </a:rPr>
              <a:t>http://www.publicdomainpictures.net/pictures/10000/velka/1-1265899974oKJ9.jpg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110400" y="5599308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17760" y="4147635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4354560" y="3525490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4769280" y="4769781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6220800" y="5184544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1920" y="2695963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488319" y="2903345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39840" y="2695963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4147200" y="2073817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293395" y="1866436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838735" y="3001320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 rot="1035600">
            <a:off x="4024088" y="745207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16" name="Straight Arrow Connector 15"/>
          <p:cNvCxnSpPr>
            <a:stCxn id="5" idx="8"/>
            <a:endCxn id="4" idx="4"/>
          </p:cNvCxnSpPr>
          <p:nvPr>
            <p:custDataLst>
              <p:tags r:id="rId15"/>
            </p:custDataLst>
          </p:nvPr>
        </p:nvCxnSpPr>
        <p:spPr>
          <a:xfrm flipH="1">
            <a:off x="3317760" y="4562399"/>
            <a:ext cx="2073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7" name="Straight Arrow Connector 16"/>
          <p:cNvCxnSpPr>
            <a:stCxn id="6" idx="7"/>
            <a:endCxn id="5" idx="11"/>
          </p:cNvCxnSpPr>
          <p:nvPr>
            <p:custDataLst>
              <p:tags r:id="rId16"/>
            </p:custDataLst>
          </p:nvPr>
        </p:nvCxnSpPr>
        <p:spPr>
          <a:xfrm flipH="1">
            <a:off x="3671751" y="3879518"/>
            <a:ext cx="743539" cy="328853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8" name="Straight Arrow Connector 17"/>
          <p:cNvCxnSpPr>
            <a:stCxn id="6" idx="9"/>
            <a:endCxn id="7" idx="5"/>
          </p:cNvCxnSpPr>
          <p:nvPr>
            <p:custDataLst>
              <p:tags r:id="rId17"/>
            </p:custDataLst>
          </p:nvPr>
        </p:nvCxnSpPr>
        <p:spPr>
          <a:xfrm>
            <a:off x="4708550" y="3879518"/>
            <a:ext cx="121459" cy="95099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9" name="Straight Arrow Connector 18"/>
          <p:cNvCxnSpPr>
            <a:stCxn id="7" idx="9"/>
            <a:endCxn id="8" idx="5"/>
          </p:cNvCxnSpPr>
          <p:nvPr>
            <p:custDataLst>
              <p:tags r:id="rId18"/>
            </p:custDataLst>
          </p:nvPr>
        </p:nvCxnSpPr>
        <p:spPr>
          <a:xfrm>
            <a:off x="5123271" y="5123808"/>
            <a:ext cx="1158259" cy="12147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0" name="Straight Arrow Connector 19"/>
          <p:cNvCxnSpPr>
            <a:stCxn id="9" idx="8"/>
            <a:endCxn id="6" idx="4"/>
          </p:cNvCxnSpPr>
          <p:nvPr>
            <p:custDataLst>
              <p:tags r:id="rId19"/>
            </p:custDataLst>
          </p:nvPr>
        </p:nvCxnSpPr>
        <p:spPr>
          <a:xfrm flipH="1">
            <a:off x="4561920" y="3110726"/>
            <a:ext cx="207360" cy="41476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1" name="Straight Arrow Connector 20"/>
          <p:cNvCxnSpPr>
            <a:stCxn id="26" idx="8"/>
            <a:endCxn id="9" idx="4"/>
          </p:cNvCxnSpPr>
          <p:nvPr>
            <p:custDataLst>
              <p:tags r:id="rId20"/>
            </p:custDataLst>
          </p:nvPr>
        </p:nvCxnSpPr>
        <p:spPr>
          <a:xfrm>
            <a:off x="4493019" y="2042068"/>
            <a:ext cx="276261" cy="65389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2" name="Straight Arrow Connector 21"/>
          <p:cNvCxnSpPr>
            <a:stCxn id="12" idx="7"/>
            <a:endCxn id="11" idx="4"/>
          </p:cNvCxnSpPr>
          <p:nvPr>
            <p:custDataLst>
              <p:tags r:id="rId21"/>
            </p:custDataLst>
          </p:nvPr>
        </p:nvCxnSpPr>
        <p:spPr>
          <a:xfrm flipH="1">
            <a:off x="4147200" y="2427845"/>
            <a:ext cx="60729" cy="268118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3" name="Straight Arrow Connector 22"/>
          <p:cNvCxnSpPr>
            <a:stCxn id="11" idx="6"/>
            <a:endCxn id="10" idx="10"/>
          </p:cNvCxnSpPr>
          <p:nvPr>
            <p:custDataLst>
              <p:tags r:id="rId22"/>
            </p:custDataLst>
          </p:nvPr>
        </p:nvCxnSpPr>
        <p:spPr>
          <a:xfrm flipH="1">
            <a:off x="2903039" y="2903345"/>
            <a:ext cx="1036801" cy="20738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4" name="Straight Arrow Connector 23"/>
          <p:cNvCxnSpPr>
            <a:stCxn id="13" idx="9"/>
            <a:endCxn id="14" idx="4"/>
          </p:cNvCxnSpPr>
          <p:nvPr>
            <p:custDataLst>
              <p:tags r:id="rId23"/>
            </p:custDataLst>
          </p:nvPr>
        </p:nvCxnSpPr>
        <p:spPr>
          <a:xfrm>
            <a:off x="5647385" y="2220464"/>
            <a:ext cx="398710" cy="780857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5" name="Straight Arrow Connector 24"/>
          <p:cNvCxnSpPr>
            <a:stCxn id="26" idx="4"/>
            <a:endCxn id="15" idx="8"/>
          </p:cNvCxnSpPr>
          <p:nvPr>
            <p:custDataLst>
              <p:tags r:id="rId24"/>
            </p:custDataLst>
          </p:nvPr>
        </p:nvCxnSpPr>
        <p:spPr>
          <a:xfrm flipH="1" flipV="1">
            <a:off x="4169923" y="1150632"/>
            <a:ext cx="442062" cy="49410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 rot="1000200">
            <a:off x="4345142" y="1636019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27" name="Straight Arrow Connector 26"/>
          <p:cNvCxnSpPr>
            <a:stCxn id="26" idx="6"/>
            <a:endCxn id="12" idx="4"/>
          </p:cNvCxnSpPr>
          <p:nvPr>
            <p:custDataLst>
              <p:tags r:id="rId26"/>
            </p:custDataLst>
          </p:nvPr>
        </p:nvCxnSpPr>
        <p:spPr>
          <a:xfrm>
            <a:off x="4353856" y="1783912"/>
            <a:ext cx="704" cy="28990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6" idx="9"/>
            <a:endCxn id="13" idx="6"/>
          </p:cNvCxnSpPr>
          <p:nvPr>
            <p:custDataLst>
              <p:tags r:id="rId27"/>
            </p:custDataLst>
          </p:nvPr>
        </p:nvCxnSpPr>
        <p:spPr>
          <a:xfrm>
            <a:off x="4650908" y="2025951"/>
            <a:ext cx="642487" cy="47867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30756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 descr="A diagram of the parts of speech of a simple sentence.&#10;" title="Sentence diagram"/>
          <p:cNvSpPr/>
          <p:nvPr>
            <p:custDataLst>
              <p:tags r:id="rId1"/>
            </p:custDataLst>
          </p:nvPr>
        </p:nvSpPr>
        <p:spPr>
          <a:xfrm>
            <a:off x="3317760" y="414764"/>
            <a:ext cx="186624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Sentence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36800" y="1866436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Subject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110400" y="1866436"/>
            <a:ext cx="228096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Verb Phrase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013440" y="1866436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Object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036800" y="5599308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 smtClean="0">
                <a:latin typeface="Arial" pitchFamily="18"/>
                <a:ea typeface="Droid Sans Fallback" pitchFamily="2"/>
                <a:cs typeface="Lohit Hindi" pitchFamily="2"/>
              </a:rPr>
              <a:t>CS106X</a:t>
            </a:r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903041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Adverb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354560" y="3732872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Verb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598721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1600" dirty="0">
                <a:latin typeface="Arial" pitchFamily="18"/>
                <a:ea typeface="Droid Sans Fallback" pitchFamily="2"/>
                <a:cs typeface="Lohit Hindi" pitchFamily="2"/>
              </a:rPr>
              <a:t>Possessive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7050240" y="3732872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Noun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903041" y="5599308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totally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4354560" y="5599308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rocks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598721" y="5599308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my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7050240" y="5599308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socks</a:t>
            </a:r>
          </a:p>
        </p:txBody>
      </p:sp>
      <p:cxnSp>
        <p:nvCxnSpPr>
          <p:cNvPr id="15" name="Straight Arrow Connector 14"/>
          <p:cNvCxnSpPr>
            <a:stCxn id="3" idx="2"/>
            <a:endCxn id="27" idx="0"/>
          </p:cNvCxnSpPr>
          <p:nvPr>
            <p:custDataLst>
              <p:tags r:id="rId14"/>
            </p:custDataLst>
          </p:nvPr>
        </p:nvCxnSpPr>
        <p:spPr>
          <a:xfrm flipH="1">
            <a:off x="1866240" y="2695963"/>
            <a:ext cx="1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6" name="Straight Arrow Connector 15"/>
          <p:cNvCxnSpPr>
            <a:stCxn id="7" idx="2"/>
            <a:endCxn id="11" idx="0"/>
          </p:cNvCxnSpPr>
          <p:nvPr>
            <p:custDataLst>
              <p:tags r:id="rId15"/>
            </p:custDataLst>
          </p:nvPr>
        </p:nvCxnSpPr>
        <p:spPr>
          <a:xfrm>
            <a:off x="352512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7" name="Straight Arrow Connector 16"/>
          <p:cNvCxnSpPr>
            <a:stCxn id="8" idx="2"/>
            <a:endCxn id="12" idx="0"/>
          </p:cNvCxnSpPr>
          <p:nvPr>
            <p:custDataLst>
              <p:tags r:id="rId16"/>
            </p:custDataLst>
          </p:nvPr>
        </p:nvCxnSpPr>
        <p:spPr>
          <a:xfrm>
            <a:off x="487296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8" name="Straight Arrow Connector 17"/>
          <p:cNvCxnSpPr>
            <a:endCxn id="13" idx="0"/>
          </p:cNvCxnSpPr>
          <p:nvPr>
            <p:custDataLst>
              <p:tags r:id="rId17"/>
            </p:custDataLst>
          </p:nvPr>
        </p:nvCxnSpPr>
        <p:spPr>
          <a:xfrm>
            <a:off x="622080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9" name="Straight Arrow Connector 18"/>
          <p:cNvCxnSpPr>
            <a:stCxn id="10" idx="2"/>
            <a:endCxn id="14" idx="0"/>
          </p:cNvCxnSpPr>
          <p:nvPr>
            <p:custDataLst>
              <p:tags r:id="rId18"/>
            </p:custDataLst>
          </p:nvPr>
        </p:nvCxnSpPr>
        <p:spPr>
          <a:xfrm>
            <a:off x="756864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0" name="Straight Arrow Connector 19"/>
          <p:cNvCxnSpPr>
            <a:stCxn id="4" idx="2"/>
            <a:endCxn id="7" idx="0"/>
          </p:cNvCxnSpPr>
          <p:nvPr>
            <p:custDataLst>
              <p:tags r:id="rId19"/>
            </p:custDataLst>
          </p:nvPr>
        </p:nvCxnSpPr>
        <p:spPr>
          <a:xfrm flipH="1">
            <a:off x="3525120" y="2695963"/>
            <a:ext cx="7257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1" name="Straight Arrow Connector 20"/>
          <p:cNvCxnSpPr>
            <a:stCxn id="4" idx="2"/>
            <a:endCxn id="8" idx="0"/>
          </p:cNvCxnSpPr>
          <p:nvPr>
            <p:custDataLst>
              <p:tags r:id="rId20"/>
            </p:custDataLst>
          </p:nvPr>
        </p:nvCxnSpPr>
        <p:spPr>
          <a:xfrm>
            <a:off x="4250880" y="2695963"/>
            <a:ext cx="62208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2" name="Straight Arrow Connector 21"/>
          <p:cNvCxnSpPr>
            <a:stCxn id="5" idx="2"/>
            <a:endCxn id="9" idx="0"/>
          </p:cNvCxnSpPr>
          <p:nvPr>
            <p:custDataLst>
              <p:tags r:id="rId21"/>
            </p:custDataLst>
          </p:nvPr>
        </p:nvCxnSpPr>
        <p:spPr>
          <a:xfrm flipH="1">
            <a:off x="6220800" y="2695963"/>
            <a:ext cx="62208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3" name="Straight Arrow Connector 22"/>
          <p:cNvCxnSpPr>
            <a:stCxn id="5" idx="2"/>
            <a:endCxn id="10" idx="0"/>
          </p:cNvCxnSpPr>
          <p:nvPr>
            <p:custDataLst>
              <p:tags r:id="rId22"/>
            </p:custDataLst>
          </p:nvPr>
        </p:nvCxnSpPr>
        <p:spPr>
          <a:xfrm>
            <a:off x="6842880" y="2695963"/>
            <a:ext cx="7257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4" name="Straight Arrow Connector 23"/>
          <p:cNvCxnSpPr>
            <a:stCxn id="2" idx="2"/>
            <a:endCxn id="3" idx="0"/>
          </p:cNvCxnSpPr>
          <p:nvPr>
            <p:custDataLst>
              <p:tags r:id="rId23"/>
            </p:custDataLst>
          </p:nvPr>
        </p:nvCxnSpPr>
        <p:spPr>
          <a:xfrm flipH="1">
            <a:off x="1866240" y="1244291"/>
            <a:ext cx="2384640" cy="622145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5" name="Straight Arrow Connector 24"/>
          <p:cNvCxnSpPr>
            <a:stCxn id="2" idx="2"/>
          </p:cNvCxnSpPr>
          <p:nvPr>
            <p:custDataLst>
              <p:tags r:id="rId24"/>
            </p:custDataLst>
          </p:nvPr>
        </p:nvCxnSpPr>
        <p:spPr>
          <a:xfrm>
            <a:off x="4250717" y="1244290"/>
            <a:ext cx="0" cy="62214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6" name="Straight Arrow Connector 25"/>
          <p:cNvCxnSpPr>
            <a:stCxn id="2" idx="2"/>
            <a:endCxn id="5" idx="0"/>
          </p:cNvCxnSpPr>
          <p:nvPr>
            <p:custDataLst>
              <p:tags r:id="rId25"/>
            </p:custDataLst>
          </p:nvPr>
        </p:nvCxnSpPr>
        <p:spPr>
          <a:xfrm>
            <a:off x="4250880" y="1244291"/>
            <a:ext cx="2592000" cy="622145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44160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6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Noun</a:t>
            </a:r>
          </a:p>
        </p:txBody>
      </p:sp>
      <p:cxnSp>
        <p:nvCxnSpPr>
          <p:cNvPr id="28" name="Straight Arrow Connector 27"/>
          <p:cNvCxnSpPr>
            <a:stCxn id="27" idx="2"/>
            <a:endCxn id="6" idx="0"/>
          </p:cNvCxnSpPr>
          <p:nvPr>
            <p:custDataLst>
              <p:tags r:id="rId27"/>
            </p:custDataLst>
          </p:nvPr>
        </p:nvCxnSpPr>
        <p:spPr>
          <a:xfrm>
            <a:off x="1866240" y="4562399"/>
            <a:ext cx="1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372066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 descr="The part of speech labels have been removed, revealing simply the hierarchical nature of the sentence structure." title="Abstracted Sentence Diagram"/>
          <p:cNvSpPr/>
          <p:nvPr>
            <p:custDataLst>
              <p:tags r:id="rId1"/>
            </p:custDataLst>
          </p:nvPr>
        </p:nvSpPr>
        <p:spPr>
          <a:xfrm>
            <a:off x="3317760" y="414764"/>
            <a:ext cx="186624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36800" y="1866436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110400" y="1866436"/>
            <a:ext cx="228096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013440" y="1866436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036800" y="5599308"/>
            <a:ext cx="165888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 smtClean="0">
                <a:latin typeface="Arial" pitchFamily="18"/>
                <a:ea typeface="Droid Sans Fallback" pitchFamily="2"/>
                <a:cs typeface="Lohit Hindi" pitchFamily="2"/>
              </a:rPr>
              <a:t>CS106X</a:t>
            </a:r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903041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354560" y="3732872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598721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16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7050240" y="3732872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903041" y="5599308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totally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4354560" y="5599308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 dirty="0">
                <a:latin typeface="Arial" pitchFamily="18"/>
                <a:ea typeface="Droid Sans Fallback" pitchFamily="2"/>
                <a:cs typeface="Lohit Hindi" pitchFamily="2"/>
              </a:rPr>
              <a:t>rocks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598721" y="5599308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my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7050240" y="5599308"/>
            <a:ext cx="1036800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r>
              <a:rPr lang="en-US" sz="2400">
                <a:latin typeface="Arial" pitchFamily="18"/>
                <a:ea typeface="Droid Sans Fallback" pitchFamily="2"/>
                <a:cs typeface="Lohit Hindi" pitchFamily="2"/>
              </a:rPr>
              <a:t>socks</a:t>
            </a:r>
          </a:p>
        </p:txBody>
      </p:sp>
      <p:cxnSp>
        <p:nvCxnSpPr>
          <p:cNvPr id="15" name="Straight Arrow Connector 14"/>
          <p:cNvCxnSpPr>
            <a:stCxn id="3" idx="2"/>
            <a:endCxn id="27" idx="0"/>
          </p:cNvCxnSpPr>
          <p:nvPr>
            <p:custDataLst>
              <p:tags r:id="rId14"/>
            </p:custDataLst>
          </p:nvPr>
        </p:nvCxnSpPr>
        <p:spPr>
          <a:xfrm flipH="1">
            <a:off x="1866240" y="2695963"/>
            <a:ext cx="1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6" name="Straight Arrow Connector 15"/>
          <p:cNvCxnSpPr>
            <a:stCxn id="7" idx="2"/>
            <a:endCxn id="11" idx="0"/>
          </p:cNvCxnSpPr>
          <p:nvPr>
            <p:custDataLst>
              <p:tags r:id="rId15"/>
            </p:custDataLst>
          </p:nvPr>
        </p:nvCxnSpPr>
        <p:spPr>
          <a:xfrm>
            <a:off x="352512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7" name="Straight Arrow Connector 16"/>
          <p:cNvCxnSpPr>
            <a:stCxn id="8" idx="2"/>
            <a:endCxn id="12" idx="0"/>
          </p:cNvCxnSpPr>
          <p:nvPr>
            <p:custDataLst>
              <p:tags r:id="rId16"/>
            </p:custDataLst>
          </p:nvPr>
        </p:nvCxnSpPr>
        <p:spPr>
          <a:xfrm>
            <a:off x="487296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8" name="Straight Arrow Connector 17"/>
          <p:cNvCxnSpPr>
            <a:endCxn id="13" idx="0"/>
          </p:cNvCxnSpPr>
          <p:nvPr>
            <p:custDataLst>
              <p:tags r:id="rId17"/>
            </p:custDataLst>
          </p:nvPr>
        </p:nvCxnSpPr>
        <p:spPr>
          <a:xfrm>
            <a:off x="622080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9" name="Straight Arrow Connector 18"/>
          <p:cNvCxnSpPr>
            <a:stCxn id="10" idx="2"/>
            <a:endCxn id="14" idx="0"/>
          </p:cNvCxnSpPr>
          <p:nvPr>
            <p:custDataLst>
              <p:tags r:id="rId18"/>
            </p:custDataLst>
          </p:nvPr>
        </p:nvCxnSpPr>
        <p:spPr>
          <a:xfrm>
            <a:off x="7568640" y="4562399"/>
            <a:ext cx="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0" name="Straight Arrow Connector 19"/>
          <p:cNvCxnSpPr>
            <a:stCxn id="4" idx="2"/>
            <a:endCxn id="7" idx="0"/>
          </p:cNvCxnSpPr>
          <p:nvPr>
            <p:custDataLst>
              <p:tags r:id="rId19"/>
            </p:custDataLst>
          </p:nvPr>
        </p:nvCxnSpPr>
        <p:spPr>
          <a:xfrm flipH="1">
            <a:off x="3525120" y="2695963"/>
            <a:ext cx="7257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1" name="Straight Arrow Connector 20"/>
          <p:cNvCxnSpPr>
            <a:stCxn id="4" idx="2"/>
            <a:endCxn id="8" idx="0"/>
          </p:cNvCxnSpPr>
          <p:nvPr>
            <p:custDataLst>
              <p:tags r:id="rId20"/>
            </p:custDataLst>
          </p:nvPr>
        </p:nvCxnSpPr>
        <p:spPr>
          <a:xfrm>
            <a:off x="4250880" y="2695963"/>
            <a:ext cx="62208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2" name="Straight Arrow Connector 21"/>
          <p:cNvCxnSpPr>
            <a:stCxn id="5" idx="2"/>
            <a:endCxn id="9" idx="0"/>
          </p:cNvCxnSpPr>
          <p:nvPr>
            <p:custDataLst>
              <p:tags r:id="rId21"/>
            </p:custDataLst>
          </p:nvPr>
        </p:nvCxnSpPr>
        <p:spPr>
          <a:xfrm flipH="1">
            <a:off x="6220800" y="2695963"/>
            <a:ext cx="62208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3" name="Straight Arrow Connector 22"/>
          <p:cNvCxnSpPr>
            <a:stCxn id="5" idx="2"/>
            <a:endCxn id="10" idx="0"/>
          </p:cNvCxnSpPr>
          <p:nvPr>
            <p:custDataLst>
              <p:tags r:id="rId22"/>
            </p:custDataLst>
          </p:nvPr>
        </p:nvCxnSpPr>
        <p:spPr>
          <a:xfrm>
            <a:off x="6842880" y="2695963"/>
            <a:ext cx="7257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4" name="Straight Arrow Connector 23"/>
          <p:cNvCxnSpPr>
            <a:stCxn id="2" idx="2"/>
            <a:endCxn id="3" idx="0"/>
          </p:cNvCxnSpPr>
          <p:nvPr>
            <p:custDataLst>
              <p:tags r:id="rId23"/>
            </p:custDataLst>
          </p:nvPr>
        </p:nvCxnSpPr>
        <p:spPr>
          <a:xfrm flipH="1">
            <a:off x="1866240" y="1244291"/>
            <a:ext cx="2384640" cy="622145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5" name="Straight Arrow Connector 24"/>
          <p:cNvCxnSpPr>
            <a:stCxn id="2" idx="2"/>
          </p:cNvCxnSpPr>
          <p:nvPr>
            <p:custDataLst>
              <p:tags r:id="rId24"/>
            </p:custDataLst>
          </p:nvPr>
        </p:nvCxnSpPr>
        <p:spPr>
          <a:xfrm>
            <a:off x="4250717" y="1244290"/>
            <a:ext cx="0" cy="62214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6" name="Straight Arrow Connector 25"/>
          <p:cNvCxnSpPr>
            <a:stCxn id="2" idx="2"/>
            <a:endCxn id="5" idx="0"/>
          </p:cNvCxnSpPr>
          <p:nvPr>
            <p:custDataLst>
              <p:tags r:id="rId25"/>
            </p:custDataLst>
          </p:nvPr>
        </p:nvCxnSpPr>
        <p:spPr>
          <a:xfrm>
            <a:off x="4250880" y="1244291"/>
            <a:ext cx="2592000" cy="622145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44160" y="3732872"/>
            <a:ext cx="1244159" cy="82952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39" tIns="40820" rIns="81639" bIns="40820" anchor="ctr" anchorCtr="0" compatLnSpc="0"/>
          <a:lstStyle/>
          <a:p>
            <a:pPr algn="ctr" hangingPunct="0"/>
            <a:endParaRPr lang="en-US" sz="2400" dirty="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28" name="Straight Arrow Connector 27"/>
          <p:cNvCxnSpPr>
            <a:stCxn id="27" idx="2"/>
            <a:endCxn id="6" idx="0"/>
          </p:cNvCxnSpPr>
          <p:nvPr>
            <p:custDataLst>
              <p:tags r:id="rId27"/>
            </p:custDataLst>
          </p:nvPr>
        </p:nvCxnSpPr>
        <p:spPr>
          <a:xfrm>
            <a:off x="1866240" y="4562399"/>
            <a:ext cx="1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78126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odel of the human body with a circle at each joint, and the circles connected by arrows. The diagram represents the connections between body parts." title="Human Body with joints highlighte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0">
            <a:lum/>
            <a:alphaModFix/>
          </a:blip>
          <a:srcRect/>
          <a:stretch>
            <a:fillRect/>
          </a:stretch>
        </p:blipFill>
        <p:spPr>
          <a:xfrm>
            <a:off x="2280960" y="0"/>
            <a:ext cx="4569431" cy="6857968"/>
          </a:xfrm>
          <a:prstGeom prst="rect">
            <a:avLst/>
          </a:prstGeom>
          <a:noFill/>
          <a:ln>
            <a:noFill/>
            <a:tailEnd type="arrow"/>
          </a:ln>
        </p:spPr>
      </p:pic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2511727" y="6636217"/>
            <a:ext cx="6631706" cy="288904"/>
          </a:xfrm>
          <a:prstGeom prst="rect">
            <a:avLst/>
          </a:prstGeom>
          <a:noFill/>
          <a:ln>
            <a:noFill/>
            <a:tailEnd type="arrow"/>
          </a:ln>
        </p:spPr>
        <p:txBody>
          <a:bodyPr vert="horz" wrap="none" lIns="81639" tIns="40820" rIns="81639" bIns="40820" compatLnSpc="0">
            <a:spAutoFit/>
          </a:bodyPr>
          <a:lstStyle/>
          <a:p>
            <a:pPr algn="r" hangingPunct="0"/>
            <a:r>
              <a:rPr lang="en-US" sz="1400" dirty="0">
                <a:solidFill>
                  <a:srgbClr val="C0C0C0"/>
                </a:solidFill>
                <a:latin typeface="Arial" pitchFamily="18"/>
                <a:ea typeface="Droid Sans Fallback" pitchFamily="2"/>
                <a:cs typeface="Lohit Hindi" pitchFamily="2"/>
              </a:rPr>
              <a:t>http://www.publicdomainpictures.net/pictures/10000/velka/1-1265899974oKJ9.jpg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110400" y="5599308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317760" y="4147635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4354560" y="3525490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4769280" y="4769781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6220800" y="5184544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1920" y="2695963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488319" y="2903345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39840" y="2695963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4147200" y="2073817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293395" y="1866436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838735" y="3001320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 rot="1035600">
            <a:off x="4024088" y="745207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16" name="Straight Arrow Connector 15"/>
          <p:cNvCxnSpPr>
            <a:stCxn id="5" idx="8"/>
            <a:endCxn id="4" idx="4"/>
          </p:cNvCxnSpPr>
          <p:nvPr>
            <p:custDataLst>
              <p:tags r:id="rId15"/>
            </p:custDataLst>
          </p:nvPr>
        </p:nvCxnSpPr>
        <p:spPr>
          <a:xfrm flipH="1">
            <a:off x="3317760" y="4562399"/>
            <a:ext cx="207360" cy="103690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7" name="Straight Arrow Connector 16"/>
          <p:cNvCxnSpPr>
            <a:stCxn id="6" idx="7"/>
            <a:endCxn id="5" idx="11"/>
          </p:cNvCxnSpPr>
          <p:nvPr>
            <p:custDataLst>
              <p:tags r:id="rId16"/>
            </p:custDataLst>
          </p:nvPr>
        </p:nvCxnSpPr>
        <p:spPr>
          <a:xfrm flipH="1">
            <a:off x="3671751" y="3879518"/>
            <a:ext cx="743539" cy="328853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8" name="Straight Arrow Connector 17"/>
          <p:cNvCxnSpPr>
            <a:stCxn id="6" idx="9"/>
            <a:endCxn id="7" idx="5"/>
          </p:cNvCxnSpPr>
          <p:nvPr>
            <p:custDataLst>
              <p:tags r:id="rId17"/>
            </p:custDataLst>
          </p:nvPr>
        </p:nvCxnSpPr>
        <p:spPr>
          <a:xfrm>
            <a:off x="4708550" y="3879518"/>
            <a:ext cx="121459" cy="95099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9" name="Straight Arrow Connector 18"/>
          <p:cNvCxnSpPr>
            <a:stCxn id="7" idx="9"/>
            <a:endCxn id="8" idx="5"/>
          </p:cNvCxnSpPr>
          <p:nvPr>
            <p:custDataLst>
              <p:tags r:id="rId18"/>
            </p:custDataLst>
          </p:nvPr>
        </p:nvCxnSpPr>
        <p:spPr>
          <a:xfrm>
            <a:off x="5123271" y="5123808"/>
            <a:ext cx="1158259" cy="12147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0" name="Straight Arrow Connector 19"/>
          <p:cNvCxnSpPr>
            <a:stCxn id="9" idx="8"/>
            <a:endCxn id="6" idx="4"/>
          </p:cNvCxnSpPr>
          <p:nvPr>
            <p:custDataLst>
              <p:tags r:id="rId19"/>
            </p:custDataLst>
          </p:nvPr>
        </p:nvCxnSpPr>
        <p:spPr>
          <a:xfrm flipH="1">
            <a:off x="4561920" y="3110726"/>
            <a:ext cx="207360" cy="41476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1" name="Straight Arrow Connector 20"/>
          <p:cNvCxnSpPr>
            <a:stCxn id="26" idx="8"/>
            <a:endCxn id="9" idx="4"/>
          </p:cNvCxnSpPr>
          <p:nvPr>
            <p:custDataLst>
              <p:tags r:id="rId20"/>
            </p:custDataLst>
          </p:nvPr>
        </p:nvCxnSpPr>
        <p:spPr>
          <a:xfrm>
            <a:off x="4493019" y="2042068"/>
            <a:ext cx="276261" cy="65389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2" name="Straight Arrow Connector 21"/>
          <p:cNvCxnSpPr>
            <a:stCxn id="12" idx="7"/>
            <a:endCxn id="11" idx="4"/>
          </p:cNvCxnSpPr>
          <p:nvPr>
            <p:custDataLst>
              <p:tags r:id="rId21"/>
            </p:custDataLst>
          </p:nvPr>
        </p:nvCxnSpPr>
        <p:spPr>
          <a:xfrm flipH="1">
            <a:off x="4147200" y="2427845"/>
            <a:ext cx="60729" cy="268118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3" name="Straight Arrow Connector 22"/>
          <p:cNvCxnSpPr>
            <a:stCxn id="11" idx="6"/>
            <a:endCxn id="10" idx="10"/>
          </p:cNvCxnSpPr>
          <p:nvPr>
            <p:custDataLst>
              <p:tags r:id="rId22"/>
            </p:custDataLst>
          </p:nvPr>
        </p:nvCxnSpPr>
        <p:spPr>
          <a:xfrm flipH="1">
            <a:off x="2903039" y="2903345"/>
            <a:ext cx="1036801" cy="20738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4" name="Straight Arrow Connector 23"/>
          <p:cNvCxnSpPr>
            <a:stCxn id="13" idx="9"/>
            <a:endCxn id="14" idx="4"/>
          </p:cNvCxnSpPr>
          <p:nvPr>
            <p:custDataLst>
              <p:tags r:id="rId23"/>
            </p:custDataLst>
          </p:nvPr>
        </p:nvCxnSpPr>
        <p:spPr>
          <a:xfrm>
            <a:off x="5647385" y="2220464"/>
            <a:ext cx="398710" cy="780857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5" name="Straight Arrow Connector 24"/>
          <p:cNvCxnSpPr>
            <a:stCxn id="26" idx="4"/>
            <a:endCxn id="15" idx="8"/>
          </p:cNvCxnSpPr>
          <p:nvPr>
            <p:custDataLst>
              <p:tags r:id="rId24"/>
            </p:custDataLst>
          </p:nvPr>
        </p:nvCxnSpPr>
        <p:spPr>
          <a:xfrm flipH="1" flipV="1">
            <a:off x="4169923" y="1150632"/>
            <a:ext cx="442062" cy="494102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 rot="1000200">
            <a:off x="4345142" y="1636019"/>
            <a:ext cx="414720" cy="4147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81639" tIns="40820" rIns="81639" bIns="40820" anchor="ctr" anchorCtr="0" compatLnSpc="0"/>
          <a:lstStyle/>
          <a:p>
            <a:pPr hangingPunct="0"/>
            <a:endParaRPr lang="en-US" sz="16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27" name="Straight Arrow Connector 26"/>
          <p:cNvCxnSpPr>
            <a:stCxn id="26" idx="6"/>
            <a:endCxn id="12" idx="4"/>
          </p:cNvCxnSpPr>
          <p:nvPr>
            <p:custDataLst>
              <p:tags r:id="rId26"/>
            </p:custDataLst>
          </p:nvPr>
        </p:nvCxnSpPr>
        <p:spPr>
          <a:xfrm>
            <a:off x="4353856" y="1783912"/>
            <a:ext cx="704" cy="289906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6" idx="9"/>
            <a:endCxn id="13" idx="6"/>
          </p:cNvCxnSpPr>
          <p:nvPr>
            <p:custDataLst>
              <p:tags r:id="rId27"/>
            </p:custDataLst>
          </p:nvPr>
        </p:nvCxnSpPr>
        <p:spPr>
          <a:xfrm>
            <a:off x="4650908" y="2025951"/>
            <a:ext cx="642487" cy="47867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7847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 txBox="1">
            <a:spLocks noGrp="1"/>
          </p:cNvSpPr>
          <p:nvPr>
            <p:ph type="subTitle" idx="4294967295"/>
            <p:custDataLst>
              <p:tags r:id="rId1"/>
            </p:custDataLst>
          </p:nvPr>
        </p:nvSpPr>
        <p:spPr>
          <a:xfrm>
            <a:off x="138897" y="273050"/>
            <a:ext cx="8228013" cy="5857875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Building a vocabulary of </a:t>
            </a:r>
            <a:r>
              <a:rPr lang="en-US" sz="2400" b="1" dirty="0">
                <a:solidFill>
                  <a:schemeClr val="bg2"/>
                </a:solidFill>
              </a:rPr>
              <a:t>abstractions</a:t>
            </a:r>
          </a:p>
          <a:p>
            <a:pPr marL="0" indent="0" algn="ctr">
              <a:buNone/>
            </a:pPr>
            <a:r>
              <a:rPr lang="en-US" dirty="0"/>
              <a:t>      makes it possible to represent and solve </a:t>
            </a:r>
            <a:r>
              <a:rPr lang="en-US" dirty="0" smtClean="0"/>
              <a:t>a huge variety of problems using known tools.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41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 first C++ program (Error)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663678" y="1956005"/>
            <a:ext cx="8295967" cy="3970956"/>
          </a:xfrm>
          <a:prstGeom prst="rect">
            <a:avLst/>
          </a:prstGeom>
          <a:ln>
            <a:noFill/>
          </a:ln>
        </p:spPr>
        <p:txBody>
          <a:bodyPr numCol="2">
            <a:noAutofit/>
          </a:bodyPr>
          <a:lstStyle/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endParaRPr lang="en-US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"|-5| = " </a:t>
            </a:r>
          </a:p>
          <a:p>
            <a:pPr marL="205740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(-5) 				&lt;&lt; </a:t>
            </a:r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05740" indent="0"/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absoluteValue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cap="none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if (n&lt;0){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    return -n;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   return n;</a:t>
            </a:r>
          </a:p>
          <a:p>
            <a:pPr marL="205740" indent="0"/>
            <a:r>
              <a:rPr lang="en-US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endParaRPr lang="en-US" b="1" cap="none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02513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4343400"/>
            <a:ext cx="1600200" cy="267765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974696" y="1276138"/>
            <a:ext cx="240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  <a:cs typeface="Courier New" panose="02070309020205020404" pitchFamily="49" charset="0"/>
              </a:rPr>
              <a:t>firstprogram.cpp</a:t>
            </a:r>
            <a:endParaRPr lang="en-US" dirty="0">
              <a:latin typeface="+mj-lt"/>
            </a:endParaRP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>
            <a:off x="4542502" y="1956005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/>
              <p14:cNvContentPartPr/>
              <p14:nvPr/>
            </p14:nvContentPartPr>
            <p14:xfrm>
              <a:off x="554040" y="1892520"/>
              <a:ext cx="2958120" cy="30668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5400" y="1885680"/>
                <a:ext cx="2975400" cy="308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014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4x3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SU_Preso_4x3_v5 (1)</Template>
  <TotalTime>1861</TotalTime>
  <Words>623</Words>
  <Application>Microsoft Office PowerPoint</Application>
  <PresentationFormat>On-screen Show (4:3)</PresentationFormat>
  <Paragraphs>144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MS PGothic</vt:lpstr>
      <vt:lpstr>MS PGothic</vt:lpstr>
      <vt:lpstr>Arial</vt:lpstr>
      <vt:lpstr>Calibri</vt:lpstr>
      <vt:lpstr>Consolas</vt:lpstr>
      <vt:lpstr>Courier New</vt:lpstr>
      <vt:lpstr>Droid Sans Fallback</vt:lpstr>
      <vt:lpstr>Lohit Hindi</vt:lpstr>
      <vt:lpstr>Source Sans Pro</vt:lpstr>
      <vt:lpstr>Source Sans Pro Semibold</vt:lpstr>
      <vt:lpstr>StarSymbol</vt:lpstr>
      <vt:lpstr>Wingdings</vt:lpstr>
      <vt:lpstr>SU_Preso_4x3_v5</vt:lpstr>
      <vt:lpstr>SU_Template_TopBar</vt:lpstr>
      <vt:lpstr>Programming Abstractions in C++</vt:lpstr>
      <vt:lpstr>Today’s Topics</vt:lpstr>
      <vt:lpstr>Introductions</vt:lpstr>
      <vt:lpstr>Who Am I?                      Cynthia Lee</vt:lpstr>
      <vt:lpstr>What is CS 106X?</vt:lpstr>
      <vt:lpstr>Possible addition to your repertoire: CS 106L</vt:lpstr>
      <vt:lpstr>Discussion Section, SLs</vt:lpstr>
      <vt:lpstr>Textbook</vt:lpstr>
      <vt:lpstr>Late Days</vt:lpstr>
      <vt:lpstr>What is this class about?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first C++ program (Error)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 in C++</dc:title>
  <dc:creator>c l</dc:creator>
  <dc:description>2012 PowerPoint template redesign</dc:description>
  <cp:lastModifiedBy>c l</cp:lastModifiedBy>
  <cp:revision>39</cp:revision>
  <dcterms:created xsi:type="dcterms:W3CDTF">2014-03-31T06:01:28Z</dcterms:created>
  <dcterms:modified xsi:type="dcterms:W3CDTF">2015-09-21T20:18:40Z</dcterms:modified>
</cp:coreProperties>
</file>