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2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3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4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5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6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7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8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9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10.xml" ContentType="application/vnd.openxmlformats-officedocument.presentationml.notesSl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11.xml" ContentType="application/vnd.openxmlformats-officedocument.presentationml.notesSlide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27"/>
  </p:notesMasterIdLst>
  <p:handoutMasterIdLst>
    <p:handoutMasterId r:id="rId28"/>
  </p:handoutMasterIdLst>
  <p:sldIdLst>
    <p:sldId id="304" r:id="rId3"/>
    <p:sldId id="310" r:id="rId4"/>
    <p:sldId id="305" r:id="rId5"/>
    <p:sldId id="321" r:id="rId6"/>
    <p:sldId id="314" r:id="rId7"/>
    <p:sldId id="320" r:id="rId8"/>
    <p:sldId id="316" r:id="rId9"/>
    <p:sldId id="317" r:id="rId10"/>
    <p:sldId id="318" r:id="rId11"/>
    <p:sldId id="332" r:id="rId12"/>
    <p:sldId id="322" r:id="rId13"/>
    <p:sldId id="323" r:id="rId14"/>
    <p:sldId id="325" r:id="rId15"/>
    <p:sldId id="324" r:id="rId16"/>
    <p:sldId id="334" r:id="rId17"/>
    <p:sldId id="335" r:id="rId18"/>
    <p:sldId id="336" r:id="rId19"/>
    <p:sldId id="337" r:id="rId20"/>
    <p:sldId id="338" r:id="rId21"/>
    <p:sldId id="339" r:id="rId22"/>
    <p:sldId id="340" r:id="rId23"/>
    <p:sldId id="341" r:id="rId24"/>
    <p:sldId id="342" r:id="rId25"/>
    <p:sldId id="343" r:id="rId26"/>
  </p:sldIdLst>
  <p:sldSz cx="9144000" cy="5143500" type="screen16x9"/>
  <p:notesSz cx="6858000" cy="9144000"/>
  <p:custDataLst>
    <p:tags r:id="rId29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0" autoAdjust="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58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9/23/2015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9/23/2015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34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797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18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24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209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185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6114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104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58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6967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455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12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18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24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39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9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openxmlformats.org/officeDocument/2006/relationships/tags" Target="../tags/tag52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9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3" Type="http://schemas.openxmlformats.org/officeDocument/2006/relationships/tags" Target="../tags/tag70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3" Type="http://schemas.openxmlformats.org/officeDocument/2006/relationships/tags" Target="../tags/tag76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4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9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3" Type="http://schemas.openxmlformats.org/officeDocument/2006/relationships/tags" Target="../tags/tag94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4" Type="http://schemas.openxmlformats.org/officeDocument/2006/relationships/tags" Target="../tags/tag9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4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smtClean="0">
                <a:ea typeface="ＭＳ Ｐゴシック" charset="0"/>
                <a:cs typeface="+mn-cs"/>
              </a:rPr>
              <a:t>CS106X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9325" y="358775"/>
            <a:ext cx="7707313" cy="488950"/>
          </a:xfrm>
        </p:spPr>
        <p:txBody>
          <a:bodyPr/>
          <a:lstStyle/>
          <a:p>
            <a:r>
              <a:rPr lang="en-US" dirty="0" smtClean="0"/>
              <a:t>Today’s Topics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5" y="908050"/>
            <a:ext cx="7700963" cy="2579429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Introducing C++ from the Java Programmer’s Perspective</a:t>
            </a:r>
          </a:p>
          <a:p>
            <a:pPr lvl="1"/>
            <a:r>
              <a:rPr lang="en-US" dirty="0" smtClean="0"/>
              <a:t>firstprogram.cpp</a:t>
            </a:r>
          </a:p>
          <a:p>
            <a:pPr lvl="2"/>
            <a:r>
              <a:rPr lang="en-US" dirty="0" smtClean="0"/>
              <a:t>Function prototypes</a:t>
            </a:r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iostream</a:t>
            </a:r>
            <a:r>
              <a:rPr lang="en-US" dirty="0" smtClean="0"/>
              <a:t>&gt; and </a:t>
            </a:r>
            <a:r>
              <a:rPr lang="en-US" dirty="0" err="1" smtClean="0"/>
              <a:t>cout</a:t>
            </a:r>
            <a:endParaRPr lang="en-US" dirty="0" smtClean="0"/>
          </a:p>
          <a:p>
            <a:pPr lvl="2"/>
            <a:r>
              <a:rPr lang="en-US" dirty="0" smtClean="0"/>
              <a:t>"</a:t>
            </a:r>
            <a:r>
              <a:rPr lang="en-US" dirty="0" err="1" smtClean="0"/>
              <a:t>simpio.h</a:t>
            </a:r>
            <a:r>
              <a:rPr lang="en-US" dirty="0" smtClean="0"/>
              <a:t>" and </a:t>
            </a:r>
            <a:r>
              <a:rPr lang="en-US" dirty="0" err="1" smtClean="0"/>
              <a:t>getLine</a:t>
            </a:r>
            <a:r>
              <a:rPr lang="en-US" dirty="0" smtClean="0"/>
              <a:t>()</a:t>
            </a:r>
          </a:p>
          <a:p>
            <a:pPr lvl="1"/>
            <a:r>
              <a:rPr lang="en-US" dirty="0" smtClean="0"/>
              <a:t>Absolute value example</a:t>
            </a:r>
          </a:p>
          <a:p>
            <a:pPr lvl="2"/>
            <a:r>
              <a:rPr lang="en-US" dirty="0" smtClean="0"/>
              <a:t>C++ strings and streams</a:t>
            </a:r>
          </a:p>
          <a:p>
            <a:pPr marL="344488" lvl="2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3375" y="1538288"/>
            <a:ext cx="2954338" cy="927100"/>
          </a:xfrm>
        </p:spPr>
        <p:txBody>
          <a:bodyPr/>
          <a:lstStyle/>
          <a:p>
            <a:r>
              <a:rPr lang="en-US" dirty="0" smtClean="0"/>
              <a:t>C++ from the Java Programmer’s Perspective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603375" y="2571750"/>
            <a:ext cx="2913063" cy="93345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</a:rPr>
              <a:t>(But it’s ok if you don’t know java!)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  <p:custDataLst>
              <p:tags r:id="rId3"/>
            </p:custDataLst>
          </p:nvPr>
        </p:nvSpPr>
        <p:spPr bwMode="auto">
          <a:xfrm>
            <a:off x="4665663" y="1535113"/>
            <a:ext cx="1951037" cy="1951037"/>
          </a:xfrm>
          <a:blipFill dpi="0">
            <a:srcRect/>
          </a:blipFill>
          <a:ln>
            <a:solidFill>
              <a:schemeClr val="bg1"/>
            </a:solidFill>
            <a:miter lim="800000"/>
            <a:headEnd/>
            <a:tailEnd/>
          </a:ln>
          <a:effectLst>
            <a:outerShdw blurRad="50800" dist="25401" dir="2700000" algn="tl" rotWithShape="0">
              <a:srgbClr val="000000">
                <a:alpha val="35999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A first C++ program (Error)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663677" y="1098755"/>
            <a:ext cx="8295967" cy="3970956"/>
          </a:xfrm>
          <a:prstGeom prst="rect">
            <a:avLst/>
          </a:prstGeom>
          <a:ln>
            <a:noFill/>
          </a:ln>
        </p:spPr>
        <p:txBody>
          <a:bodyPr numCol="2">
            <a:noAutofit/>
          </a:bodyPr>
          <a:lstStyle/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#include 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console.h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using namespace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main(){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"|-5| = " </a:t>
            </a:r>
          </a:p>
          <a:p>
            <a:pPr marL="205740" indent="0"/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(-5) 				&lt;&lt; 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endParaRPr lang="en-US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(n&lt;0){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return -n;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n;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endParaRPr lang="en-US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02066" y="167880"/>
            <a:ext cx="998934" cy="273844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Rectangle 3" hidden="1"/>
          <p:cNvSpPr/>
          <p:nvPr>
            <p:custDataLst>
              <p:tags r:id="rId4"/>
            </p:custDataLst>
          </p:nvPr>
        </p:nvSpPr>
        <p:spPr>
          <a:xfrm>
            <a:off x="6172200" y="3486150"/>
            <a:ext cx="1600200" cy="14773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sp>
        <p:nvSpPr>
          <p:cNvPr id="6" name="Rectangle 5"/>
          <p:cNvSpPr/>
          <p:nvPr>
            <p:custDataLst>
              <p:tags r:id="rId5"/>
            </p:custDataLst>
          </p:nvPr>
        </p:nvSpPr>
        <p:spPr>
          <a:xfrm>
            <a:off x="5974696" y="418887"/>
            <a:ext cx="1851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  <a:cs typeface="Courier New" panose="02070309020205020404" pitchFamily="49" charset="0"/>
              </a:rPr>
              <a:t>firstprogram.cpp</a:t>
            </a:r>
            <a:endParaRPr lang="en-US" dirty="0">
              <a:latin typeface="+mj-lt"/>
            </a:endParaRPr>
          </a:p>
        </p:txBody>
      </p:sp>
      <p:cxnSp>
        <p:nvCxnSpPr>
          <p:cNvPr id="8" name="Straight Connector 7"/>
          <p:cNvCxnSpPr/>
          <p:nvPr>
            <p:custDataLst>
              <p:tags r:id="rId6"/>
            </p:custDataLst>
          </p:nvPr>
        </p:nvCxnSpPr>
        <p:spPr>
          <a:xfrm>
            <a:off x="4542502" y="1098755"/>
            <a:ext cx="29496" cy="3731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47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A first C++ program (Fixed #1)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663677" y="1098755"/>
            <a:ext cx="8295967" cy="3970956"/>
          </a:xfrm>
          <a:prstGeom prst="rect">
            <a:avLst/>
          </a:prstGeom>
          <a:ln>
            <a:noFill/>
          </a:ln>
        </p:spPr>
        <p:txBody>
          <a:bodyPr numCol="2">
            <a:noAutofit/>
          </a:bodyPr>
          <a:lstStyle/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#include 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console.h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using namespace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if (n&lt;0){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    return -n;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return n;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endParaRPr lang="en-US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main(){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"|-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5| = 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 </a:t>
            </a:r>
          </a:p>
          <a:p>
            <a:pPr marL="205740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(-5) 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	&lt;&lt;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02066" y="167880"/>
            <a:ext cx="998934" cy="273844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Rectangle 3" hidden="1"/>
          <p:cNvSpPr/>
          <p:nvPr>
            <p:custDataLst>
              <p:tags r:id="rId4"/>
            </p:custDataLst>
          </p:nvPr>
        </p:nvSpPr>
        <p:spPr>
          <a:xfrm>
            <a:off x="6172200" y="3486150"/>
            <a:ext cx="1600200" cy="14773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sp>
        <p:nvSpPr>
          <p:cNvPr id="6" name="Rectangle 5"/>
          <p:cNvSpPr/>
          <p:nvPr>
            <p:custDataLst>
              <p:tags r:id="rId5"/>
            </p:custDataLst>
          </p:nvPr>
        </p:nvSpPr>
        <p:spPr>
          <a:xfrm>
            <a:off x="5974696" y="418887"/>
            <a:ext cx="1851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  <a:cs typeface="Courier New" panose="02070309020205020404" pitchFamily="49" charset="0"/>
              </a:rPr>
              <a:t>firstprogram.cpp</a:t>
            </a:r>
            <a:endParaRPr lang="en-US" dirty="0">
              <a:latin typeface="+mj-lt"/>
            </a:endParaRPr>
          </a:p>
        </p:txBody>
      </p:sp>
      <p:cxnSp>
        <p:nvCxnSpPr>
          <p:cNvPr id="8" name="Straight Connector 7"/>
          <p:cNvCxnSpPr/>
          <p:nvPr>
            <p:custDataLst>
              <p:tags r:id="rId6"/>
            </p:custDataLst>
          </p:nvPr>
        </p:nvCxnSpPr>
        <p:spPr>
          <a:xfrm>
            <a:off x="4542502" y="1098755"/>
            <a:ext cx="29496" cy="3731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8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A first C++ program (Fixed #2)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663677" y="890738"/>
            <a:ext cx="8295967" cy="417897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numCol="2">
            <a:noAutofit/>
          </a:bodyPr>
          <a:lstStyle/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#include 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console.h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using namespace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cap="none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b="1" cap="none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cap="none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n);</a:t>
            </a:r>
          </a:p>
          <a:p>
            <a:pPr marL="205740" indent="0"/>
            <a:endParaRPr lang="en-US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main(){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"|-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5| = 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 </a:t>
            </a:r>
          </a:p>
          <a:p>
            <a:pPr marL="205740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(-5) 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	&lt;&lt;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(n&lt;0){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return -n;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n;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02066" y="167880"/>
            <a:ext cx="998934" cy="273844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Rectangle 3" hidden="1"/>
          <p:cNvSpPr/>
          <p:nvPr>
            <p:custDataLst>
              <p:tags r:id="rId4"/>
            </p:custDataLst>
          </p:nvPr>
        </p:nvSpPr>
        <p:spPr>
          <a:xfrm>
            <a:off x="6172200" y="3486150"/>
            <a:ext cx="1600200" cy="14773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sp>
        <p:nvSpPr>
          <p:cNvPr id="6" name="Rectangle 5"/>
          <p:cNvSpPr/>
          <p:nvPr>
            <p:custDataLst>
              <p:tags r:id="rId5"/>
            </p:custDataLst>
          </p:nvPr>
        </p:nvSpPr>
        <p:spPr>
          <a:xfrm>
            <a:off x="5974696" y="418887"/>
            <a:ext cx="1851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  <a:cs typeface="Courier New" panose="02070309020205020404" pitchFamily="49" charset="0"/>
              </a:rPr>
              <a:t>firstprogram.cpp</a:t>
            </a:r>
            <a:endParaRPr lang="en-US" dirty="0">
              <a:latin typeface="+mj-lt"/>
            </a:endParaRPr>
          </a:p>
        </p:txBody>
      </p:sp>
      <p:cxnSp>
        <p:nvCxnSpPr>
          <p:cNvPr id="8" name="Straight Connector 7"/>
          <p:cNvCxnSpPr/>
          <p:nvPr>
            <p:custDataLst>
              <p:tags r:id="rId6"/>
            </p:custDataLst>
          </p:nvPr>
        </p:nvCxnSpPr>
        <p:spPr>
          <a:xfrm>
            <a:off x="4689982" y="1098755"/>
            <a:ext cx="29496" cy="3731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212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74840" y="593930"/>
            <a:ext cx="6688392" cy="488024"/>
          </a:xfrm>
        </p:spPr>
        <p:txBody>
          <a:bodyPr>
            <a:noAutofit/>
          </a:bodyPr>
          <a:lstStyle/>
          <a:p>
            <a:r>
              <a:rPr lang="en-US" b="1" dirty="0" smtClean="0"/>
              <a:t>Design Question: </a:t>
            </a:r>
            <a:r>
              <a:rPr lang="en-US" dirty="0"/>
              <a:t>Why </a:t>
            </a:r>
            <a:r>
              <a:rPr lang="en-US" dirty="0" smtClean="0"/>
              <a:t>does C</a:t>
            </a:r>
            <a:r>
              <a:rPr lang="en-US" dirty="0"/>
              <a:t>++ </a:t>
            </a:r>
            <a:r>
              <a:rPr lang="en-US" dirty="0" smtClean="0"/>
              <a:t>have the </a:t>
            </a:r>
            <a:r>
              <a:rPr lang="en-US" dirty="0"/>
              <a:t>function prototype syntax?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1474840" y="1143072"/>
            <a:ext cx="6688392" cy="37590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/>
            <a:r>
              <a:rPr lang="en-US" dirty="0" smtClean="0"/>
              <a:t>In other words, why not just have a rule that you must set up the ordering so you define your functions before using them, as in the "FIXED 1" example?</a:t>
            </a:r>
          </a:p>
          <a:p>
            <a:pPr marL="61722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bg2"/>
                </a:solidFill>
              </a:rPr>
              <a:t>C++ could have done that</a:t>
            </a:r>
            <a:r>
              <a:rPr lang="en-US" dirty="0" smtClean="0"/>
              <a:t>, but such a rule would be </a:t>
            </a:r>
            <a:r>
              <a:rPr lang="en-US" i="1" u="sng" dirty="0" smtClean="0"/>
              <a:t>too</a:t>
            </a:r>
            <a:r>
              <a:rPr lang="en-US" dirty="0" smtClean="0"/>
              <a:t> </a:t>
            </a:r>
            <a:r>
              <a:rPr lang="en-US" i="1" u="sng" dirty="0" smtClean="0"/>
              <a:t>cumbersome</a:t>
            </a:r>
            <a:r>
              <a:rPr lang="en-US" dirty="0" smtClean="0"/>
              <a:t> for programmers to follow.</a:t>
            </a:r>
          </a:p>
          <a:p>
            <a:pPr marL="61722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bg2"/>
                </a:solidFill>
              </a:rPr>
              <a:t>C++ could have done that</a:t>
            </a:r>
            <a:r>
              <a:rPr lang="en-US" dirty="0" smtClean="0"/>
              <a:t>, but good programming </a:t>
            </a:r>
            <a:r>
              <a:rPr lang="en-US" i="1" u="sng" dirty="0" smtClean="0"/>
              <a:t>style</a:t>
            </a:r>
            <a:r>
              <a:rPr lang="en-US" dirty="0" smtClean="0"/>
              <a:t> dictates "top-down" approach that logically puts main() first and helper functions it calls to follow.</a:t>
            </a:r>
          </a:p>
          <a:p>
            <a:pPr marL="61722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bg2"/>
                </a:solidFill>
              </a:rPr>
              <a:t>C++ could </a:t>
            </a:r>
            <a:r>
              <a:rPr lang="en-US" i="1" u="sng" dirty="0" smtClean="0">
                <a:solidFill>
                  <a:schemeClr val="bg2"/>
                </a:solidFill>
              </a:rPr>
              <a:t>not</a:t>
            </a:r>
            <a:r>
              <a:rPr lang="en-US" dirty="0" smtClean="0">
                <a:solidFill>
                  <a:schemeClr val="bg2"/>
                </a:solidFill>
              </a:rPr>
              <a:t> have done that</a:t>
            </a:r>
            <a:r>
              <a:rPr lang="en-US" dirty="0" smtClean="0"/>
              <a:t>, because sometimes there is </a:t>
            </a:r>
            <a:r>
              <a:rPr lang="en-US" i="1" u="sng" dirty="0" smtClean="0"/>
              <a:t>no way</a:t>
            </a:r>
            <a:r>
              <a:rPr lang="en-US" i="1" dirty="0" smtClean="0"/>
              <a:t> </a:t>
            </a:r>
            <a:r>
              <a:rPr lang="en-US" dirty="0" smtClean="0"/>
              <a:t>to order the functions so that all functions are defined before being used.</a:t>
            </a:r>
          </a:p>
          <a:p>
            <a:pPr marL="617220" lvl="1" indent="-342900">
              <a:buFont typeface="+mj-lt"/>
              <a:buAutoNum type="alphaUcPeriod"/>
            </a:pPr>
            <a:r>
              <a:rPr lang="en-US" dirty="0" smtClean="0"/>
              <a:t>Other/none/more than one of the above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22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82213" y="586192"/>
            <a:ext cx="6828502" cy="488024"/>
          </a:xfrm>
        </p:spPr>
        <p:txBody>
          <a:bodyPr>
            <a:noAutofit/>
          </a:bodyPr>
          <a:lstStyle/>
          <a:p>
            <a:r>
              <a:rPr lang="en-US" b="1" dirty="0" smtClean="0"/>
              <a:t>Design Question</a:t>
            </a:r>
            <a:r>
              <a:rPr lang="en-US" b="1" dirty="0"/>
              <a:t>: </a:t>
            </a:r>
            <a:r>
              <a:rPr lang="en-US" dirty="0"/>
              <a:t>Why does C++ have the function prototype syntax?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812765" y="1143751"/>
            <a:ext cx="5082988" cy="263173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(A) and (B) </a:t>
            </a:r>
            <a:r>
              <a:rPr lang="en-US" dirty="0" smtClean="0"/>
              <a:t>The rationales behind choices (A) and (B) (previous slide) are correct</a:t>
            </a:r>
          </a:p>
          <a:p>
            <a:pPr lvl="2"/>
            <a:r>
              <a:rPr lang="en-US" dirty="0" smtClean="0"/>
              <a:t>May or may not have been enough to compel the language designers to introduce the function prototype feature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(C) </a:t>
            </a:r>
            <a:r>
              <a:rPr lang="en-US" dirty="0" smtClean="0"/>
              <a:t>is true—there are cases where you simply cannot rearrange the ordering of functions to avoid all cases of use before definition</a:t>
            </a:r>
          </a:p>
          <a:p>
            <a:pPr lvl="2"/>
            <a:r>
              <a:rPr lang="en-US" dirty="0"/>
              <a:t>e</a:t>
            </a:r>
            <a:r>
              <a:rPr lang="en-US" dirty="0" smtClean="0"/>
              <a:t>.g., mutual recursion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8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8776" y="521769"/>
            <a:ext cx="7707862" cy="488024"/>
          </a:xfrm>
        </p:spPr>
        <p:txBody>
          <a:bodyPr/>
          <a:lstStyle/>
          <a:p>
            <a:r>
              <a:rPr lang="en-US" dirty="0" smtClean="0"/>
              <a:t>Which came first, the chicken or the egg? </a:t>
            </a:r>
            <a:br>
              <a:rPr lang="en-US" dirty="0" smtClean="0"/>
            </a:br>
            <a:r>
              <a:rPr lang="en-US" sz="1600" i="1" dirty="0" smtClean="0"/>
              <a:t>(this code is just </a:t>
            </a:r>
            <a:r>
              <a:rPr lang="en-US" sz="1600" i="1" dirty="0"/>
              <a:t>for </a:t>
            </a:r>
            <a:r>
              <a:rPr lang="en-US" sz="1600" i="1" dirty="0" smtClean="0"/>
              <a:t>fun, for now—we’ll cover recursion in depth in a few weeks!) 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796414" y="1034040"/>
            <a:ext cx="8465573" cy="4172136"/>
          </a:xfrm>
          <a:prstGeom prst="rect">
            <a:avLst/>
          </a:prstGeom>
        </p:spPr>
        <p:txBody>
          <a:bodyPr numCol="2">
            <a:noAutofit/>
          </a:bodyPr>
          <a:lstStyle/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#include&lt;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include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console.h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using namespace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/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void go(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n);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stanford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n);</a:t>
            </a:r>
          </a:p>
          <a:p>
            <a:pPr marL="0" indent="0"/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main(){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n =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5;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 go(n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/>
            <a:endParaRPr lang="en-US" sz="16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void go(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 if (n == 0) return;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"Go!"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stanford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(n-1);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/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stanford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"Stanford!"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 go(n);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cxnSp>
        <p:nvCxnSpPr>
          <p:cNvPr id="5" name="Straight Connector 4"/>
          <p:cNvCxnSpPr/>
          <p:nvPr>
            <p:custDataLst>
              <p:tags r:id="rId3"/>
            </p:custDataLst>
          </p:nvPr>
        </p:nvCxnSpPr>
        <p:spPr>
          <a:xfrm flipV="1">
            <a:off x="4647847" y="1149909"/>
            <a:ext cx="1" cy="380554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68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74840" y="593930"/>
            <a:ext cx="6688392" cy="488024"/>
          </a:xfrm>
        </p:spPr>
        <p:txBody>
          <a:bodyPr>
            <a:noAutofit/>
          </a:bodyPr>
          <a:lstStyle/>
          <a:p>
            <a:r>
              <a:rPr lang="en-US" b="1" dirty="0" smtClean="0"/>
              <a:t>Go Stanford Modifications Code Demo: </a:t>
            </a:r>
            <a:br>
              <a:rPr lang="en-US" b="1" dirty="0" smtClean="0"/>
            </a:br>
            <a:r>
              <a:rPr lang="en-US" dirty="0" smtClean="0"/>
              <a:t>What did we just see?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1474840" y="1143072"/>
            <a:ext cx="6688392" cy="3759042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617220" lvl="1" indent="-342900"/>
            <a:r>
              <a:rPr lang="en-US" dirty="0" smtClean="0">
                <a:solidFill>
                  <a:schemeClr val="tx1"/>
                </a:solidFill>
              </a:rPr>
              <a:t>You can read in input with:</a:t>
            </a:r>
          </a:p>
          <a:p>
            <a:pPr marL="898208" lvl="2" indent="-342900"/>
            <a:r>
              <a:rPr lang="en-US" dirty="0" err="1" smtClean="0"/>
              <a:t>cin</a:t>
            </a:r>
            <a:r>
              <a:rPr lang="en-US" dirty="0" smtClean="0"/>
              <a:t> (&lt;</a:t>
            </a:r>
            <a:r>
              <a:rPr lang="en-US" dirty="0" err="1" smtClean="0"/>
              <a:t>iostream</a:t>
            </a:r>
            <a:r>
              <a:rPr lang="en-US" dirty="0" smtClean="0"/>
              <a:t>&gt;)</a:t>
            </a:r>
          </a:p>
          <a:p>
            <a:pPr marL="898208" lvl="2" indent="-342900"/>
            <a:r>
              <a:rPr lang="en-US" dirty="0" err="1" smtClean="0"/>
              <a:t>getInteger</a:t>
            </a:r>
            <a:r>
              <a:rPr lang="en-US" dirty="0" smtClean="0"/>
              <a:t>(), </a:t>
            </a:r>
            <a:r>
              <a:rPr lang="en-US" dirty="0" err="1" smtClean="0"/>
              <a:t>getLine</a:t>
            </a:r>
            <a:r>
              <a:rPr lang="en-US" dirty="0" smtClean="0"/>
              <a:t>(), </a:t>
            </a:r>
            <a:r>
              <a:rPr lang="en-US" dirty="0" err="1" smtClean="0"/>
              <a:t>etc</a:t>
            </a:r>
            <a:r>
              <a:rPr lang="en-US" dirty="0" smtClean="0"/>
              <a:t> (“</a:t>
            </a:r>
            <a:r>
              <a:rPr lang="en-US" dirty="0" err="1" smtClean="0"/>
              <a:t>simpio.h</a:t>
            </a:r>
            <a:r>
              <a:rPr lang="en-US" dirty="0" smtClean="0"/>
              <a:t>”)</a:t>
            </a:r>
          </a:p>
          <a:p>
            <a:pPr marL="617220" lvl="1" indent="-342900"/>
            <a:r>
              <a:rPr lang="en-US" dirty="0" smtClean="0">
                <a:solidFill>
                  <a:schemeClr val="tx1"/>
                </a:solidFill>
              </a:rPr>
              <a:t>You can use </a:t>
            </a:r>
            <a:r>
              <a:rPr lang="en-US" dirty="0" err="1" smtClean="0">
                <a:solidFill>
                  <a:schemeClr val="tx1"/>
                </a:solidFill>
              </a:rPr>
              <a:t>getLine</a:t>
            </a:r>
            <a:r>
              <a:rPr lang="en-US" dirty="0" smtClean="0">
                <a:solidFill>
                  <a:schemeClr val="tx1"/>
                </a:solidFill>
              </a:rPr>
              <a:t>() as a way of pausing the program to wait for you to hit Enter before exiting (so you can see what happened!)</a:t>
            </a:r>
          </a:p>
          <a:p>
            <a:pPr marL="898208" lvl="2" indent="-342900"/>
            <a:r>
              <a:rPr lang="en-US" dirty="0">
                <a:solidFill>
                  <a:schemeClr val="accent5"/>
                </a:solidFill>
              </a:rPr>
              <a:t>(depending on operating system and </a:t>
            </a:r>
            <a:r>
              <a:rPr lang="en-US" dirty="0" err="1">
                <a:solidFill>
                  <a:schemeClr val="accent5"/>
                </a:solidFill>
              </a:rPr>
              <a:t>Qt</a:t>
            </a:r>
            <a:r>
              <a:rPr lang="en-US" dirty="0">
                <a:solidFill>
                  <a:schemeClr val="accent5"/>
                </a:solidFill>
              </a:rPr>
              <a:t> configuration, may not be necessary)</a:t>
            </a:r>
            <a:endParaRPr lang="en-US" dirty="0" smtClean="0">
              <a:solidFill>
                <a:schemeClr val="accent5"/>
              </a:solidFill>
            </a:endParaRPr>
          </a:p>
          <a:p>
            <a:pPr marL="617220" lvl="1" indent="-342900"/>
            <a:r>
              <a:rPr lang="en-US" dirty="0" err="1" smtClean="0">
                <a:solidFill>
                  <a:schemeClr val="tx1"/>
                </a:solidFill>
              </a:rPr>
              <a:t>cin</a:t>
            </a:r>
            <a:r>
              <a:rPr lang="en-US" dirty="0" smtClean="0">
                <a:solidFill>
                  <a:schemeClr val="tx1"/>
                </a:solidFill>
              </a:rPr>
              <a:t> and </a:t>
            </a:r>
            <a:r>
              <a:rPr lang="en-US" dirty="0" err="1" smtClean="0">
                <a:solidFill>
                  <a:schemeClr val="tx1"/>
                </a:solidFill>
              </a:rPr>
              <a:t>cout</a:t>
            </a:r>
            <a:r>
              <a:rPr lang="en-US" dirty="0" smtClean="0">
                <a:solidFill>
                  <a:schemeClr val="tx1"/>
                </a:solidFill>
              </a:rPr>
              <a:t> use the &gt;&gt; and &lt;&lt; operators, respectively</a:t>
            </a:r>
          </a:p>
          <a:p>
            <a:pPr marL="898208" lvl="2" indent="-342900"/>
            <a:r>
              <a:rPr lang="en-US" dirty="0" smtClean="0"/>
              <a:t>Remember: the arrows point in the way the data is “flowing”</a:t>
            </a:r>
          </a:p>
          <a:p>
            <a:pPr marL="898208" lvl="2" indent="-342900"/>
            <a:r>
              <a:rPr lang="en-US" dirty="0" smtClean="0"/>
              <a:t>These aren’t like HTML tags &lt;b&gt; or Java/C++ parentheses () or curly braces {} in that they don’t need to “match”</a:t>
            </a:r>
          </a:p>
        </p:txBody>
      </p:sp>
    </p:spTree>
    <p:extLst>
      <p:ext uri="{BB962C8B-B14F-4D97-AF65-F5344CB8AC3E}">
        <p14:creationId xmlns:p14="http://schemas.microsoft.com/office/powerpoint/2010/main" val="130866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663677" y="1283110"/>
            <a:ext cx="4195917" cy="3786601"/>
          </a:xfrm>
          <a:prstGeom prst="rect">
            <a:avLst/>
          </a:prstGeom>
          <a:ln>
            <a:noFill/>
          </a:ln>
        </p:spPr>
        <p:txBody>
          <a:bodyPr numCol="1">
            <a:noAutofit/>
          </a:bodyPr>
          <a:lstStyle/>
          <a:p>
            <a:pPr marL="205740" indent="0"/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main(){</a:t>
            </a:r>
          </a:p>
          <a:p>
            <a:pPr marL="20574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n = -5;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(n);</a:t>
            </a:r>
          </a:p>
          <a:p>
            <a:pPr marL="20574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"|-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5| = 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 &lt;&lt; n &lt;&lt; </a:t>
            </a:r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return 0;</a:t>
            </a:r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(n&lt;0){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n = -n;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02066" y="167880"/>
            <a:ext cx="998934" cy="273844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Rectangle 3" hidden="1"/>
          <p:cNvSpPr/>
          <p:nvPr>
            <p:custDataLst>
              <p:tags r:id="rId4"/>
            </p:custDataLst>
          </p:nvPr>
        </p:nvSpPr>
        <p:spPr>
          <a:xfrm>
            <a:off x="6172200" y="3486150"/>
            <a:ext cx="1600200" cy="14773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cxnSp>
        <p:nvCxnSpPr>
          <p:cNvPr id="8" name="Straight Connector 7"/>
          <p:cNvCxnSpPr/>
          <p:nvPr>
            <p:custDataLst>
              <p:tags r:id="rId5"/>
            </p:custDataLst>
          </p:nvPr>
        </p:nvCxnSpPr>
        <p:spPr>
          <a:xfrm>
            <a:off x="5110309" y="1114553"/>
            <a:ext cx="29496" cy="3731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5353652" y="1406568"/>
            <a:ext cx="2905444" cy="233036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dirty="0" smtClean="0"/>
              <a:t>What is printed?</a:t>
            </a:r>
          </a:p>
          <a:p>
            <a:pPr marL="548640">
              <a:buFont typeface="+mj-lt"/>
              <a:buAutoNum type="alphaUcPeriod"/>
            </a:pPr>
            <a:r>
              <a:rPr lang="en-US" dirty="0" smtClean="0">
                <a:cs typeface="Consolas" panose="020B0609020204030204" pitchFamily="49" charset="0"/>
              </a:rPr>
              <a:t>|-5| = 5</a:t>
            </a:r>
          </a:p>
          <a:p>
            <a:pPr marL="548640">
              <a:buFont typeface="+mj-lt"/>
              <a:buAutoNum type="alphaUcPeriod"/>
            </a:pPr>
            <a:r>
              <a:rPr lang="en-US" dirty="0" smtClean="0">
                <a:cs typeface="Consolas" panose="020B0609020204030204" pitchFamily="49" charset="0"/>
              </a:rPr>
              <a:t>|-5| = -5</a:t>
            </a:r>
          </a:p>
          <a:p>
            <a:pPr marL="548640">
              <a:buFont typeface="+mj-lt"/>
              <a:buAutoNum type="alphaUcPeriod"/>
            </a:pPr>
            <a:r>
              <a:rPr lang="en-US" dirty="0" smtClean="0">
                <a:cs typeface="Consolas" panose="020B0609020204030204" pitchFamily="49" charset="0"/>
              </a:rPr>
              <a:t>Other/none/more than one of the above</a:t>
            </a:r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73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"Pass by reference"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663677" y="1283110"/>
            <a:ext cx="4195917" cy="3786601"/>
          </a:xfrm>
          <a:prstGeom prst="rect">
            <a:avLst/>
          </a:prstGeom>
          <a:ln>
            <a:noFill/>
          </a:ln>
        </p:spPr>
        <p:txBody>
          <a:bodyPr numCol="1">
            <a:noAutofit/>
          </a:bodyPr>
          <a:lstStyle/>
          <a:p>
            <a:pPr marL="205740" indent="0"/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main(){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n = -5;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(n);</a:t>
            </a:r>
          </a:p>
          <a:p>
            <a:pPr marL="20574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"|-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5| = 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 &lt;&lt; n &lt;&lt; </a:t>
            </a:r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return 0;</a:t>
            </a:r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&amp; n) {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(n&lt;0){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n = -n;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02066" y="167880"/>
            <a:ext cx="998934" cy="273844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Rectangle 3" hidden="1"/>
          <p:cNvSpPr/>
          <p:nvPr>
            <p:custDataLst>
              <p:tags r:id="rId4"/>
            </p:custDataLst>
          </p:nvPr>
        </p:nvSpPr>
        <p:spPr>
          <a:xfrm>
            <a:off x="6172200" y="3486150"/>
            <a:ext cx="1600200" cy="14773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cxnSp>
        <p:nvCxnSpPr>
          <p:cNvPr id="8" name="Straight Connector 7"/>
          <p:cNvCxnSpPr/>
          <p:nvPr>
            <p:custDataLst>
              <p:tags r:id="rId5"/>
            </p:custDataLst>
          </p:nvPr>
        </p:nvCxnSpPr>
        <p:spPr>
          <a:xfrm>
            <a:off x="5110309" y="1114553"/>
            <a:ext cx="29496" cy="3731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5353652" y="1406568"/>
            <a:ext cx="2905444" cy="233036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dirty="0" smtClean="0"/>
              <a:t>What is printed?</a:t>
            </a:r>
          </a:p>
          <a:p>
            <a:pPr marL="548640">
              <a:buFont typeface="+mj-lt"/>
              <a:buAutoNum type="alphaUcPeriod"/>
            </a:pPr>
            <a:r>
              <a:rPr lang="en-US" b="1" dirty="0" smtClean="0">
                <a:solidFill>
                  <a:schemeClr val="bg2"/>
                </a:solidFill>
                <a:cs typeface="Consolas" panose="020B0609020204030204" pitchFamily="49" charset="0"/>
              </a:rPr>
              <a:t>|-5| = 5</a:t>
            </a:r>
          </a:p>
          <a:p>
            <a:pPr marL="548640">
              <a:buFont typeface="+mj-lt"/>
              <a:buAutoNum type="alphaUcPeriod"/>
            </a:pPr>
            <a:r>
              <a:rPr lang="en-US" dirty="0" smtClean="0">
                <a:cs typeface="Consolas" panose="020B0609020204030204" pitchFamily="49" charset="0"/>
              </a:rPr>
              <a:t>|-5| = -5</a:t>
            </a:r>
          </a:p>
          <a:p>
            <a:pPr marL="548640">
              <a:buFont typeface="+mj-lt"/>
              <a:buAutoNum type="alphaUcPeriod"/>
            </a:pPr>
            <a:r>
              <a:rPr lang="en-US" dirty="0" smtClean="0">
                <a:cs typeface="Consolas" panose="020B0609020204030204" pitchFamily="49" charset="0"/>
              </a:rPr>
              <a:t>Other/none/more than one of the above</a:t>
            </a:r>
            <a:endParaRPr lang="en-US" dirty="0">
              <a:cs typeface="Consolas" panose="020B0609020204030204" pitchFamily="49" charset="0"/>
            </a:endParaRPr>
          </a:p>
        </p:txBody>
      </p:sp>
      <p:sp>
        <p:nvSpPr>
          <p:cNvPr id="6" name="Down Arrow 5"/>
          <p:cNvSpPr/>
          <p:nvPr>
            <p:custDataLst>
              <p:tags r:id="rId7"/>
            </p:custDataLst>
          </p:nvPr>
        </p:nvSpPr>
        <p:spPr>
          <a:xfrm>
            <a:off x="3303639" y="2850126"/>
            <a:ext cx="162232" cy="46457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"Pass by value" (default behavior of parameters)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663677" y="1283110"/>
            <a:ext cx="4195917" cy="3786601"/>
          </a:xfrm>
          <a:prstGeom prst="rect">
            <a:avLst/>
          </a:prstGeom>
          <a:ln>
            <a:noFill/>
          </a:ln>
        </p:spPr>
        <p:txBody>
          <a:bodyPr numCol="1">
            <a:noAutofit/>
          </a:bodyPr>
          <a:lstStyle/>
          <a:p>
            <a:pPr marL="205740" indent="0"/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main(){</a:t>
            </a:r>
          </a:p>
          <a:p>
            <a:pPr marL="20574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n = -5;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(n);</a:t>
            </a:r>
          </a:p>
          <a:p>
            <a:pPr marL="20574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"|-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5| = 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 &lt;&lt; n &lt;&lt; </a:t>
            </a:r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return 0;</a:t>
            </a:r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(n&lt;0){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n = -n;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02066" y="167880"/>
            <a:ext cx="998934" cy="273844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Rectangle 3" hidden="1"/>
          <p:cNvSpPr/>
          <p:nvPr>
            <p:custDataLst>
              <p:tags r:id="rId4"/>
            </p:custDataLst>
          </p:nvPr>
        </p:nvSpPr>
        <p:spPr>
          <a:xfrm>
            <a:off x="6172200" y="3486150"/>
            <a:ext cx="1600200" cy="14773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cxnSp>
        <p:nvCxnSpPr>
          <p:cNvPr id="8" name="Straight Connector 7"/>
          <p:cNvCxnSpPr/>
          <p:nvPr>
            <p:custDataLst>
              <p:tags r:id="rId5"/>
            </p:custDataLst>
          </p:nvPr>
        </p:nvCxnSpPr>
        <p:spPr>
          <a:xfrm>
            <a:off x="5110309" y="1114553"/>
            <a:ext cx="29496" cy="3731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5353652" y="1406568"/>
            <a:ext cx="2905444" cy="233036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dirty="0" smtClean="0"/>
              <a:t>What is printed?</a:t>
            </a:r>
          </a:p>
          <a:p>
            <a:pPr marL="548640">
              <a:buFont typeface="+mj-lt"/>
              <a:buAutoNum type="alphaUcPeriod"/>
            </a:pPr>
            <a:r>
              <a:rPr lang="en-US" dirty="0" smtClean="0">
                <a:cs typeface="Consolas" panose="020B0609020204030204" pitchFamily="49" charset="0"/>
              </a:rPr>
              <a:t>|-5| = 5</a:t>
            </a:r>
          </a:p>
          <a:p>
            <a:pPr marL="548640">
              <a:buFont typeface="+mj-lt"/>
              <a:buAutoNum type="alphaUcPeriod"/>
            </a:pPr>
            <a:r>
              <a:rPr lang="en-US" b="1" dirty="0" smtClean="0">
                <a:solidFill>
                  <a:schemeClr val="bg2"/>
                </a:solidFill>
                <a:cs typeface="Consolas" panose="020B0609020204030204" pitchFamily="49" charset="0"/>
              </a:rPr>
              <a:t>|-5| = -5</a:t>
            </a:r>
          </a:p>
          <a:p>
            <a:pPr marL="548640">
              <a:buFont typeface="+mj-lt"/>
              <a:buAutoNum type="alphaUcPeriod"/>
            </a:pPr>
            <a:r>
              <a:rPr lang="en-US" dirty="0" smtClean="0">
                <a:cs typeface="Consolas" panose="020B0609020204030204" pitchFamily="49" charset="0"/>
              </a:rPr>
              <a:t>Other/none/more than one of the above</a:t>
            </a:r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30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2000" dirty="0" smtClean="0"/>
              <a:t>Often used when you would want to return several values from a function (but there is only one return value allowed)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722670" y="848033"/>
            <a:ext cx="7337323" cy="4195915"/>
          </a:xfrm>
          <a:prstGeom prst="rect">
            <a:avLst/>
          </a:prstGeom>
          <a:ln>
            <a:noFill/>
          </a:ln>
        </p:spPr>
        <p:txBody>
          <a:bodyPr numCol="1">
            <a:noAutofit/>
          </a:bodyPr>
          <a:lstStyle/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#include "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random.h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pickLotto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&amp; first,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&amp; second, 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&amp; third);</a:t>
            </a:r>
          </a:p>
          <a:p>
            <a:pPr marL="205740" indent="0"/>
            <a:endParaRPr lang="en-US" sz="1600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(){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first, second, third;</a:t>
            </a:r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pickLotto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(first,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second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third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first &lt;&lt; " " &lt;&lt; second &lt;&lt; " " &lt;&lt; third &lt;&lt; 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600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return 0;</a:t>
            </a:r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pickLotto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&amp; first,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&amp; second,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&amp; third) {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first =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randomInteger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(0,10);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second = 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randomInteger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(0,10);</a:t>
            </a:r>
          </a:p>
          <a:p>
            <a:pPr marL="20574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third =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randomInteger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(0,10);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02066" y="167880"/>
            <a:ext cx="998934" cy="273844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Rectangle 3" hidden="1"/>
          <p:cNvSpPr/>
          <p:nvPr>
            <p:custDataLst>
              <p:tags r:id="rId4"/>
            </p:custDataLst>
          </p:nvPr>
        </p:nvSpPr>
        <p:spPr>
          <a:xfrm>
            <a:off x="6172200" y="3486150"/>
            <a:ext cx="1600200" cy="14773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sp>
        <p:nvSpPr>
          <p:cNvPr id="6" name="Down Arrow 5"/>
          <p:cNvSpPr/>
          <p:nvPr>
            <p:custDataLst>
              <p:tags r:id="rId5"/>
            </p:custDataLst>
          </p:nvPr>
        </p:nvSpPr>
        <p:spPr>
          <a:xfrm>
            <a:off x="2920180" y="3021576"/>
            <a:ext cx="162232" cy="46457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>
            <p:custDataLst>
              <p:tags r:id="rId6"/>
            </p:custDataLst>
          </p:nvPr>
        </p:nvSpPr>
        <p:spPr>
          <a:xfrm>
            <a:off x="4289322" y="3021576"/>
            <a:ext cx="162232" cy="46457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>
            <p:custDataLst>
              <p:tags r:id="rId7"/>
            </p:custDataLst>
          </p:nvPr>
        </p:nvSpPr>
        <p:spPr>
          <a:xfrm>
            <a:off x="5764160" y="3019709"/>
            <a:ext cx="162232" cy="46457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2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Pass by 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benefits</a:t>
            </a:r>
            <a:r>
              <a:rPr lang="en-US" dirty="0"/>
              <a:t> of reference parameters:</a:t>
            </a:r>
          </a:p>
          <a:p>
            <a:pPr lvl="1"/>
            <a:r>
              <a:rPr lang="en-US" dirty="0"/>
              <a:t>a useful way to be able to 'return' </a:t>
            </a:r>
            <a:r>
              <a:rPr lang="en-US" u="sng" dirty="0"/>
              <a:t>more than one</a:t>
            </a:r>
            <a:r>
              <a:rPr lang="en-US" dirty="0"/>
              <a:t> value</a:t>
            </a:r>
          </a:p>
          <a:p>
            <a:pPr lvl="1"/>
            <a:r>
              <a:rPr lang="en-US" dirty="0"/>
              <a:t>often used with </a:t>
            </a:r>
            <a:r>
              <a:rPr lang="en-US" u="sng" dirty="0" smtClean="0"/>
              <a:t>large structures</a:t>
            </a:r>
            <a:r>
              <a:rPr lang="en-US" dirty="0" smtClean="0"/>
              <a:t> and objects</a:t>
            </a:r>
            <a:r>
              <a:rPr lang="en-US" dirty="0"/>
              <a:t>, to avoid making bulky copies when </a:t>
            </a:r>
            <a:r>
              <a:rPr lang="en-US" dirty="0" smtClean="0"/>
              <a:t>passing (more on this in next lectures)</a:t>
            </a:r>
            <a:endParaRPr lang="en-US" dirty="0"/>
          </a:p>
          <a:p>
            <a:pPr lvl="1"/>
            <a:endParaRPr lang="en-US" dirty="0"/>
          </a:p>
          <a:p>
            <a:r>
              <a:rPr lang="en-US" b="1" dirty="0"/>
              <a:t>downsides</a:t>
            </a:r>
            <a:r>
              <a:rPr lang="en-US" dirty="0"/>
              <a:t> of reference parameters:</a:t>
            </a:r>
          </a:p>
          <a:p>
            <a:pPr lvl="1"/>
            <a:r>
              <a:rPr lang="en-US" dirty="0"/>
              <a:t>hard to tell from call whether it is ref;  can't tell if it will be changed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foo(a, b, c);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will foo change a, b, or c</a:t>
            </a:r>
            <a:r>
              <a:rPr lang="en-US" dirty="0" smtClean="0">
                <a:solidFill>
                  <a:srgbClr val="008000"/>
                </a:solidFill>
                <a:latin typeface="Consolas" panose="020B0609020204030204" pitchFamily="49" charset="0"/>
              </a:rPr>
              <a:t>??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:-/</a:t>
            </a:r>
          </a:p>
          <a:p>
            <a:pPr marL="0" lvl="1" indent="0">
              <a:buNone/>
            </a:pPr>
            <a:endParaRPr lang="en-US" sz="800" dirty="0"/>
          </a:p>
          <a:p>
            <a:pPr lvl="1"/>
            <a:r>
              <a:rPr lang="en-US" dirty="0"/>
              <a:t>can't pass a literal value to a ref parameter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grow(</a:t>
            </a:r>
            <a:r>
              <a:rPr lang="en-US" dirty="0">
                <a:solidFill>
                  <a:srgbClr val="800000"/>
                </a:solidFill>
                <a:latin typeface="Consolas" panose="020B0609020204030204" pitchFamily="49" charset="0"/>
              </a:rPr>
              <a:t>39</a:t>
            </a:r>
            <a:r>
              <a:rPr lang="en-US" dirty="0">
                <a:latin typeface="Consolas" panose="020B0609020204030204" pitchFamily="49" charset="0"/>
              </a:rPr>
              <a:t>);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error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19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Strings in C++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String literal vs string class</a:t>
            </a:r>
          </a:p>
          <a:p>
            <a:r>
              <a:rPr lang="en-US" dirty="0"/>
              <a:t>Concatenation</a:t>
            </a:r>
          </a:p>
          <a:p>
            <a:r>
              <a:rPr lang="en-US" dirty="0"/>
              <a:t>String class methods</a:t>
            </a:r>
          </a:p>
          <a:p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  <p:custDataLst>
              <p:tags r:id="rId3"/>
            </p:custDataLst>
          </p:nvPr>
        </p:nvSpPr>
        <p:spPr/>
      </p:sp>
    </p:spTree>
    <p:extLst>
      <p:ext uri="{BB962C8B-B14F-4D97-AF65-F5344CB8AC3E}">
        <p14:creationId xmlns:p14="http://schemas.microsoft.com/office/powerpoint/2010/main" val="303447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Using </a:t>
            </a:r>
            <a:r>
              <a:rPr lang="en-US" dirty="0" err="1" smtClean="0"/>
              <a:t>cout</a:t>
            </a:r>
            <a:r>
              <a:rPr lang="en-US" dirty="0" smtClean="0"/>
              <a:t> and 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663677" y="1106132"/>
            <a:ext cx="4195917" cy="3786601"/>
          </a:xfrm>
          <a:prstGeom prst="rect">
            <a:avLst/>
          </a:prstGeom>
          <a:ln>
            <a:noFill/>
          </a:ln>
        </p:spPr>
        <p:txBody>
          <a:bodyPr numCol="1">
            <a:noAutofit/>
          </a:bodyPr>
          <a:lstStyle/>
          <a:p>
            <a:pPr marL="205740" indent="0"/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main(){</a:t>
            </a:r>
          </a:p>
          <a:p>
            <a:pPr marL="20574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n =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(-5);</a:t>
            </a:r>
          </a:p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string s = 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"|-5|";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 += 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 = ";</a:t>
            </a:r>
            <a:endParaRPr lang="en-US" sz="16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s &lt;&lt; n &lt;&lt; </a:t>
            </a:r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return 0;</a:t>
            </a:r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(n&lt;0){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n = 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-n;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return n;</a:t>
            </a:r>
            <a:endParaRPr lang="en-US" sz="1600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02066" y="167880"/>
            <a:ext cx="998934" cy="273844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Rectangle 3" hidden="1"/>
          <p:cNvSpPr/>
          <p:nvPr>
            <p:custDataLst>
              <p:tags r:id="rId4"/>
            </p:custDataLst>
          </p:nvPr>
        </p:nvSpPr>
        <p:spPr>
          <a:xfrm>
            <a:off x="6172200" y="3486150"/>
            <a:ext cx="1600200" cy="14773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cxnSp>
        <p:nvCxnSpPr>
          <p:cNvPr id="8" name="Straight Connector 7"/>
          <p:cNvCxnSpPr/>
          <p:nvPr>
            <p:custDataLst>
              <p:tags r:id="rId5"/>
            </p:custDataLst>
          </p:nvPr>
        </p:nvCxnSpPr>
        <p:spPr>
          <a:xfrm>
            <a:off x="5110309" y="1114553"/>
            <a:ext cx="29496" cy="3731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5353652" y="1406568"/>
            <a:ext cx="2905444" cy="233036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endParaRPr lang="en-US" dirty="0" smtClean="0"/>
          </a:p>
          <a:p>
            <a:pPr marL="0" indent="0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This prints </a:t>
            </a:r>
            <a:r>
              <a:rPr lang="en-US" dirty="0"/>
              <a:t> </a:t>
            </a:r>
            <a:r>
              <a:rPr lang="en-US" dirty="0" smtClean="0">
                <a:cs typeface="Consolas" panose="020B0609020204030204" pitchFamily="49" charset="0"/>
              </a:rPr>
              <a:t>|-5| =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Consolas" panose="020B0609020204030204" pitchFamily="49" charset="0"/>
              </a:rPr>
              <a:t>The + operator concatenates strings, and += works in the way you’d expect.</a:t>
            </a:r>
          </a:p>
        </p:txBody>
      </p:sp>
    </p:spTree>
    <p:extLst>
      <p:ext uri="{BB962C8B-B14F-4D97-AF65-F5344CB8AC3E}">
        <p14:creationId xmlns:p14="http://schemas.microsoft.com/office/powerpoint/2010/main" val="331660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Using </a:t>
            </a:r>
            <a:r>
              <a:rPr lang="en-US" dirty="0" err="1" smtClean="0"/>
              <a:t>cout</a:t>
            </a:r>
            <a:r>
              <a:rPr lang="en-US" dirty="0" smtClean="0"/>
              <a:t> and 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663677" y="1106132"/>
            <a:ext cx="4195917" cy="3786601"/>
          </a:xfrm>
          <a:prstGeom prst="rect">
            <a:avLst/>
          </a:prstGeom>
          <a:ln>
            <a:noFill/>
          </a:ln>
        </p:spPr>
        <p:txBody>
          <a:bodyPr numCol="1">
            <a:noAutofit/>
          </a:bodyPr>
          <a:lstStyle/>
          <a:p>
            <a:pPr marL="205740" indent="0"/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main(){</a:t>
            </a:r>
          </a:p>
          <a:p>
            <a:pPr marL="20574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n =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(-5);</a:t>
            </a:r>
          </a:p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string s = 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"|-5|" + " = ";</a:t>
            </a:r>
            <a:endParaRPr lang="en-US" sz="16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s &lt;&lt; n &lt;&lt; </a:t>
            </a:r>
            <a:r>
              <a:rPr lang="en-US" sz="1600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return 0;</a:t>
            </a:r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(n&lt;0){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n = 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-n;</a:t>
            </a: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return n;</a:t>
            </a:r>
            <a:endParaRPr lang="en-US" sz="1600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02066" y="167880"/>
            <a:ext cx="998934" cy="273844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Rectangle 3" hidden="1"/>
          <p:cNvSpPr/>
          <p:nvPr>
            <p:custDataLst>
              <p:tags r:id="rId4"/>
            </p:custDataLst>
          </p:nvPr>
        </p:nvSpPr>
        <p:spPr>
          <a:xfrm>
            <a:off x="6172200" y="3486150"/>
            <a:ext cx="1600200" cy="14773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cxnSp>
        <p:nvCxnSpPr>
          <p:cNvPr id="8" name="Straight Connector 7"/>
          <p:cNvCxnSpPr/>
          <p:nvPr>
            <p:custDataLst>
              <p:tags r:id="rId5"/>
            </p:custDataLst>
          </p:nvPr>
        </p:nvCxnSpPr>
        <p:spPr>
          <a:xfrm>
            <a:off x="5110309" y="1114553"/>
            <a:ext cx="29496" cy="3731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5353652" y="1406568"/>
            <a:ext cx="2905444" cy="233036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dirty="0" smtClean="0"/>
              <a:t>But SURPRISE!…this one doesn’t work.</a:t>
            </a:r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27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56275" y="349918"/>
            <a:ext cx="6688392" cy="488024"/>
          </a:xfrm>
        </p:spPr>
        <p:txBody>
          <a:bodyPr>
            <a:noAutofit/>
          </a:bodyPr>
          <a:lstStyle/>
          <a:p>
            <a:r>
              <a:rPr lang="en-US" dirty="0" smtClean="0"/>
              <a:t>C++ string objects and string literals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726141" y="1143072"/>
            <a:ext cx="8147271" cy="37590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In this class, we will interact with two types of strings:</a:t>
            </a:r>
          </a:p>
          <a:p>
            <a:pPr marL="512763" lvl="2" indent="-285750"/>
            <a:r>
              <a:rPr lang="en-US" dirty="0" smtClean="0"/>
              <a:t>String </a:t>
            </a:r>
            <a:r>
              <a:rPr lang="en-US" u="sng" dirty="0" smtClean="0">
                <a:solidFill>
                  <a:schemeClr val="bg2"/>
                </a:solidFill>
              </a:rPr>
              <a:t>literals</a:t>
            </a:r>
            <a:r>
              <a:rPr lang="en-US" dirty="0" smtClean="0"/>
              <a:t> are just hard-coded string values:</a:t>
            </a:r>
          </a:p>
          <a:p>
            <a:pPr marL="857250" lvl="3" indent="-285750"/>
            <a:r>
              <a:rPr lang="en-US" dirty="0" smtClean="0"/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hello!</a:t>
            </a:r>
            <a:r>
              <a:rPr lang="en-US" dirty="0" smtClean="0"/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/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1234</a:t>
            </a:r>
            <a:r>
              <a:rPr lang="en-US" dirty="0" smtClean="0"/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/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nailedit</a:t>
            </a:r>
            <a:r>
              <a:rPr lang="en-US" dirty="0" smtClean="0"/>
              <a:t>"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57250" lvl="3" indent="-285750"/>
            <a:r>
              <a:rPr lang="en-US" dirty="0" smtClean="0"/>
              <a:t>They have </a:t>
            </a:r>
            <a:r>
              <a:rPr lang="en-US" u="sng" dirty="0" smtClean="0"/>
              <a:t>no methods</a:t>
            </a:r>
            <a:r>
              <a:rPr lang="en-US" dirty="0" smtClean="0"/>
              <a:t> that do things for us</a:t>
            </a:r>
          </a:p>
          <a:p>
            <a:pPr marL="857250" lvl="3" indent="-285750"/>
            <a:r>
              <a:rPr lang="en-US" dirty="0" smtClean="0"/>
              <a:t>Think of them like integer literals: you can’t do </a:t>
            </a:r>
            <a:r>
              <a:rPr lang="en-US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"4.add(5);" //no</a:t>
            </a:r>
          </a:p>
          <a:p>
            <a:pPr marL="857250" lvl="3" indent="-285750"/>
            <a:endParaRPr lang="en-US" dirty="0"/>
          </a:p>
          <a:p>
            <a:pPr marL="512763" lvl="2" indent="-285750"/>
            <a:r>
              <a:rPr lang="en-US" dirty="0" smtClean="0"/>
              <a:t>String </a:t>
            </a:r>
            <a:r>
              <a:rPr lang="en-US" u="sng" dirty="0" smtClean="0">
                <a:solidFill>
                  <a:schemeClr val="bg2"/>
                </a:solidFill>
              </a:rPr>
              <a:t>objects</a:t>
            </a:r>
            <a:r>
              <a:rPr lang="en-US" dirty="0" smtClean="0"/>
              <a:t> are objects with lots of helpful methods and operators:</a:t>
            </a:r>
          </a:p>
          <a:p>
            <a:pPr marL="857250" lvl="3" indent="-28575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 s;</a:t>
            </a:r>
          </a:p>
          <a:p>
            <a:pPr marL="857250" lvl="3" indent="-28575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 piece =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s.substr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(0,3);</a:t>
            </a:r>
          </a:p>
          <a:p>
            <a:pPr marL="857250" lvl="3" indent="-285750"/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s.append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(t); //or, equivalently: s+= t;</a:t>
            </a:r>
          </a:p>
          <a:p>
            <a:pPr marL="571500" lvl="3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9504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String object member </a:t>
            </a:r>
            <a:r>
              <a:rPr lang="en-US" dirty="0"/>
              <a:t>functions (3.2)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338416" y="1472995"/>
            <a:ext cx="6629400" cy="3886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endParaRPr lang="en-US" sz="165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string name = </a:t>
            </a:r>
            <a:r>
              <a:rPr lang="en-US" sz="1500" dirty="0" smtClean="0">
                <a:latin typeface="Consolas" panose="020B0609020204030204" pitchFamily="49" charset="0"/>
              </a:rPr>
              <a:t>"Donald Knuth";</a:t>
            </a: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if (</a:t>
            </a:r>
            <a:r>
              <a:rPr lang="en-US" sz="1500" dirty="0" err="1">
                <a:latin typeface="Consolas" panose="020B0609020204030204" pitchFamily="49" charset="0"/>
              </a:rPr>
              <a:t>name.</a:t>
            </a:r>
            <a:r>
              <a:rPr lang="en-US" sz="1500" b="1" dirty="0" err="1">
                <a:latin typeface="Consolas" panose="020B0609020204030204" pitchFamily="49" charset="0"/>
              </a:rPr>
              <a:t>find</a:t>
            </a:r>
            <a:r>
              <a:rPr lang="en-US" sz="1500" dirty="0" smtClean="0">
                <a:latin typeface="Consolas" panose="020B0609020204030204" pitchFamily="49" charset="0"/>
              </a:rPr>
              <a:t>("</a:t>
            </a:r>
            <a:r>
              <a:rPr lang="en-US" sz="1500" dirty="0" err="1" smtClean="0">
                <a:latin typeface="Consolas" panose="020B0609020204030204" pitchFamily="49" charset="0"/>
              </a:rPr>
              <a:t>Knu</a:t>
            </a:r>
            <a:r>
              <a:rPr lang="en-US" sz="1500" dirty="0" smtClean="0">
                <a:latin typeface="Consolas" panose="020B0609020204030204" pitchFamily="49" charset="0"/>
              </a:rPr>
              <a:t>") </a:t>
            </a:r>
            <a:r>
              <a:rPr lang="en-US" sz="1500" dirty="0">
                <a:latin typeface="Consolas" panose="020B0609020204030204" pitchFamily="49" charset="0"/>
              </a:rPr>
              <a:t>!= string::</a:t>
            </a:r>
            <a:r>
              <a:rPr lang="en-US" sz="1500" dirty="0" err="1">
                <a:latin typeface="Consolas" panose="020B0609020204030204" pitchFamily="49" charset="0"/>
              </a:rPr>
              <a:t>npos</a:t>
            </a:r>
            <a:r>
              <a:rPr lang="en-US" sz="1500" dirty="0">
                <a:latin typeface="Consolas" panose="020B0609020204030204" pitchFamily="49" charset="0"/>
              </a:rPr>
              <a:t>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</a:t>
            </a:r>
            <a:r>
              <a:rPr lang="en-US" sz="1500" dirty="0" err="1">
                <a:latin typeface="Consolas" panose="020B0609020204030204" pitchFamily="49" charset="0"/>
              </a:rPr>
              <a:t>name.</a:t>
            </a:r>
            <a:r>
              <a:rPr lang="en-US" sz="1500" b="1" dirty="0" err="1">
                <a:latin typeface="Consolas" panose="020B0609020204030204" pitchFamily="49" charset="0"/>
              </a:rPr>
              <a:t>erase</a:t>
            </a:r>
            <a:r>
              <a:rPr lang="en-US" sz="1500" dirty="0">
                <a:latin typeface="Consolas" panose="020B0609020204030204" pitchFamily="49" charset="0"/>
              </a:rPr>
              <a:t>(7, 5);            </a:t>
            </a:r>
            <a:r>
              <a:rPr 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5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"Donald"</a:t>
            </a:r>
            <a:endParaRPr lang="en-US" sz="15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199684" name="Group 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257300" y="1028700"/>
          <a:ext cx="6634163" cy="3006798"/>
        </p:xfrm>
        <a:graphic>
          <a:graphicData uri="http://schemas.openxmlformats.org/drawingml/2006/table">
            <a:tbl>
              <a:tblPr/>
              <a:tblGrid>
                <a:gridCol w="2800350"/>
                <a:gridCol w="3833813"/>
              </a:tblGrid>
              <a:tr h="2743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Member function name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.append(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add text to the end of a string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.compare(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return -1, 0, or 1 depending on relative ordering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.erase(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index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, 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length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delete text from a string starting at given index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120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.find(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.rfind(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first or last index where the start of 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appears in this string (returns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string::npos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if not found)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.insert(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index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, 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add text into a string at a given index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.length()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or  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.size()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number of characters in this string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.replace(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index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, 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len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, 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replaces </a:t>
                      </a: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len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chars at given index with new text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05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.substr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(</a:t>
                      </a: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start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, </a:t>
                      </a: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length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or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.substr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(</a:t>
                      </a: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start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the next </a:t>
                      </a: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length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characters beginning at </a:t>
                      </a: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start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(inclusive); if </a:t>
                      </a: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length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omitted, grabs till end of string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53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07772" y="420661"/>
            <a:ext cx="3080457" cy="549144"/>
          </a:xfrm>
        </p:spPr>
        <p:txBody>
          <a:bodyPr/>
          <a:lstStyle/>
          <a:p>
            <a:r>
              <a:rPr lang="en-US" i="1" dirty="0" smtClean="0"/>
              <a:t>Aside: </a:t>
            </a:r>
            <a:r>
              <a:rPr lang="en-US" dirty="0" smtClean="0"/>
              <a:t>Donald Knuth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714673" y="969805"/>
            <a:ext cx="2950015" cy="3759042"/>
          </a:xfrm>
        </p:spPr>
        <p:txBody>
          <a:bodyPr>
            <a:normAutofit/>
          </a:bodyPr>
          <a:lstStyle/>
          <a:p>
            <a:r>
              <a:rPr lang="en-US" dirty="0" smtClean="0"/>
              <a:t>Emeritus (</a:t>
            </a:r>
            <a:r>
              <a:rPr lang="en-US" i="1" dirty="0" smtClean="0"/>
              <a:t>i.e.</a:t>
            </a:r>
            <a:r>
              <a:rPr lang="en-US" dirty="0" smtClean="0"/>
              <a:t>, retired) faculty in our dept.</a:t>
            </a:r>
          </a:p>
          <a:p>
            <a:r>
              <a:rPr lang="en-US" dirty="0" smtClean="0"/>
              <a:t>Legend of computer science</a:t>
            </a:r>
          </a:p>
          <a:p>
            <a:r>
              <a:rPr lang="en-US" dirty="0" smtClean="0"/>
              <a:t>If you’re lucky, you’ll still see him around campus from time to time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978905" y="-1429265"/>
            <a:ext cx="5852667" cy="780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94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56275" y="349918"/>
            <a:ext cx="6688392" cy="488024"/>
          </a:xfrm>
        </p:spPr>
        <p:txBody>
          <a:bodyPr>
            <a:noAutofit/>
          </a:bodyPr>
          <a:lstStyle/>
          <a:p>
            <a:r>
              <a:rPr lang="en-US" dirty="0" smtClean="0"/>
              <a:t>Recap: C++ string objects and string literals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605119" y="981635"/>
            <a:ext cx="7558114" cy="3920479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Even though they are different types, you can mix them as long as there is a string object around to be the "brains" of the operation:</a:t>
            </a:r>
          </a:p>
          <a:p>
            <a:pPr marL="512763" lvl="2" indent="-285750"/>
            <a:r>
              <a:rPr lang="en-US" dirty="0" smtClean="0"/>
              <a:t>Yes:</a:t>
            </a:r>
          </a:p>
          <a:p>
            <a:pPr marL="857250" lvl="3" indent="-28575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 s;</a:t>
            </a:r>
          </a:p>
          <a:p>
            <a:pPr marL="857250" lvl="3" indent="-28575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 =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hello!" 	//string knows how to convert literal</a:t>
            </a:r>
          </a:p>
          <a:p>
            <a:pPr marL="857250" lvl="3" indent="-28575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 = s + "1234"; //string has + defined as concatenation</a:t>
            </a:r>
          </a:p>
          <a:p>
            <a:pPr marL="857250" lvl="3" indent="-28575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‘A’; 	//a single ASCII character with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not "</a:t>
            </a:r>
          </a:p>
          <a:p>
            <a:pPr marL="857250" lvl="3" indent="-28575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 +=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		//string knows how to interact with char</a:t>
            </a:r>
          </a:p>
          <a:p>
            <a:pPr marL="857250" lvl="3" indent="-28575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 += ‘A’; 		//and char literal</a:t>
            </a:r>
            <a:endParaRPr lang="en-US" dirty="0" smtClean="0"/>
          </a:p>
          <a:p>
            <a:pPr marL="857250" lvl="3" indent="-285750"/>
            <a:endParaRPr lang="en-US" dirty="0"/>
          </a:p>
          <a:p>
            <a:pPr marL="512763" lvl="2" indent="-285750"/>
            <a:r>
              <a:rPr lang="en-US" dirty="0" smtClean="0"/>
              <a:t>No:</a:t>
            </a:r>
            <a:endParaRPr lang="en-US" dirty="0"/>
          </a:p>
          <a:p>
            <a:pPr marL="857250" lvl="3" indent="-28575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"hello!" + " " + "bye!"; //literal not </a:t>
            </a:r>
            <a:r>
              <a:rPr lang="en-US" dirty="0" smtClean="0"/>
              <a:t>'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smar</a:t>
            </a:r>
            <a:r>
              <a:rPr lang="en-US" dirty="0" smtClean="0"/>
              <a:t>t'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enough to </a:t>
            </a:r>
          </a:p>
          <a:p>
            <a:pPr marL="571500" lvl="3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			     //do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concat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with +</a:t>
            </a:r>
          </a:p>
          <a:p>
            <a:pPr marL="857250" lvl="3" indent="-28575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"hello!".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substr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(0);	     //literal has no methods</a:t>
            </a:r>
          </a:p>
          <a:p>
            <a:pPr marL="571500" lvl="3" indent="0">
              <a:buNone/>
            </a:pPr>
            <a:endParaRPr lang="en-US" dirty="0" smtClean="0"/>
          </a:p>
        </p:txBody>
      </p:sp>
      <p:sp>
        <p:nvSpPr>
          <p:cNvPr id="4" name="&quot;No&quot; Symbol 3"/>
          <p:cNvSpPr/>
          <p:nvPr>
            <p:custDataLst>
              <p:tags r:id="rId3"/>
            </p:custDataLst>
          </p:nvPr>
        </p:nvSpPr>
        <p:spPr>
          <a:xfrm>
            <a:off x="1091452" y="3792071"/>
            <a:ext cx="282388" cy="322729"/>
          </a:xfrm>
          <a:prstGeom prst="noSmoking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&quot;No&quot; Symbol 4"/>
          <p:cNvSpPr/>
          <p:nvPr>
            <p:custDataLst>
              <p:tags r:id="rId4"/>
            </p:custDataLst>
          </p:nvPr>
        </p:nvSpPr>
        <p:spPr>
          <a:xfrm>
            <a:off x="1098176" y="4245046"/>
            <a:ext cx="282388" cy="322729"/>
          </a:xfrm>
          <a:prstGeom prst="noSmoking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72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Practice: C++ 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484095" y="1283110"/>
            <a:ext cx="4626214" cy="3786601"/>
          </a:xfrm>
          <a:prstGeom prst="rect">
            <a:avLst/>
          </a:prstGeom>
          <a:ln>
            <a:noFill/>
          </a:ln>
        </p:spPr>
        <p:txBody>
          <a:bodyPr numCol="1">
            <a:noAutofit/>
          </a:bodyPr>
          <a:lstStyle/>
          <a:p>
            <a:pPr marL="205740" indent="0"/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main(){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 string s =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"hello,";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 s +=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"dolly!";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 s += s +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"why,"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+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hello,dolly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!";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s.append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("hello");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s.append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("dolly!");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s + '5' &lt;&lt;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"hello"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+ '5' &lt;&lt;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600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02066" y="167880"/>
            <a:ext cx="998934" cy="273844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Rectangle 3" hidden="1"/>
          <p:cNvSpPr/>
          <p:nvPr>
            <p:custDataLst>
              <p:tags r:id="rId4"/>
            </p:custDataLst>
          </p:nvPr>
        </p:nvSpPr>
        <p:spPr>
          <a:xfrm>
            <a:off x="6172200" y="3486150"/>
            <a:ext cx="1600200" cy="14773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cxnSp>
        <p:nvCxnSpPr>
          <p:cNvPr id="8" name="Straight Connector 7"/>
          <p:cNvCxnSpPr/>
          <p:nvPr>
            <p:custDataLst>
              <p:tags r:id="rId5"/>
            </p:custDataLst>
          </p:nvPr>
        </p:nvCxnSpPr>
        <p:spPr>
          <a:xfrm>
            <a:off x="5110309" y="1114553"/>
            <a:ext cx="29496" cy="3731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5353652" y="441723"/>
            <a:ext cx="3440724" cy="4130277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dirty="0" smtClean="0"/>
              <a:t>How many of these lines would NOT compile?</a:t>
            </a:r>
          </a:p>
          <a:p>
            <a:pPr marL="548640">
              <a:buFont typeface="+mj-lt"/>
              <a:buAutoNum type="alphaUcPeriod"/>
            </a:pPr>
            <a:r>
              <a:rPr lang="en-US" dirty="0" smtClean="0">
                <a:cs typeface="Consolas" panose="020B0609020204030204" pitchFamily="49" charset="0"/>
              </a:rPr>
              <a:t>0</a:t>
            </a:r>
          </a:p>
          <a:p>
            <a:pPr marL="548640">
              <a:buFont typeface="+mj-lt"/>
              <a:buAutoNum type="alphaUcPeriod"/>
            </a:pPr>
            <a:r>
              <a:rPr lang="en-US" dirty="0" smtClean="0">
                <a:cs typeface="Consolas" panose="020B0609020204030204" pitchFamily="49" charset="0"/>
              </a:rPr>
              <a:t>1</a:t>
            </a:r>
          </a:p>
          <a:p>
            <a:pPr marL="548640">
              <a:buFont typeface="+mj-lt"/>
              <a:buAutoNum type="alphaUcPeriod"/>
            </a:pPr>
            <a:r>
              <a:rPr lang="en-US" dirty="0" smtClean="0">
                <a:cs typeface="Consolas" panose="020B0609020204030204" pitchFamily="49" charset="0"/>
              </a:rPr>
              <a:t>2</a:t>
            </a:r>
          </a:p>
          <a:p>
            <a:pPr marL="548640">
              <a:buFont typeface="+mj-lt"/>
              <a:buAutoNum type="alphaUcPeriod"/>
            </a:pPr>
            <a:r>
              <a:rPr lang="en-US" dirty="0">
                <a:cs typeface="Consolas" panose="020B0609020204030204" pitchFamily="49" charset="0"/>
              </a:rPr>
              <a:t>3</a:t>
            </a:r>
            <a:endParaRPr lang="en-US" dirty="0" smtClean="0">
              <a:cs typeface="Consolas" panose="020B0609020204030204" pitchFamily="49" charset="0"/>
            </a:endParaRPr>
          </a:p>
          <a:p>
            <a:pPr marL="548640">
              <a:buFont typeface="+mj-lt"/>
              <a:buAutoNum type="alphaUcPeriod"/>
            </a:pPr>
            <a:r>
              <a:rPr lang="en-US" dirty="0" smtClean="0">
                <a:cs typeface="Consolas" panose="020B0609020204030204" pitchFamily="49" charset="0"/>
              </a:rPr>
              <a:t>More than 3</a:t>
            </a:r>
          </a:p>
          <a:p>
            <a:pPr marL="548640">
              <a:buFont typeface="+mj-lt"/>
              <a:buAutoNum type="alphaUcPeriod"/>
            </a:pPr>
            <a:endParaRPr lang="en-US" dirty="0">
              <a:cs typeface="Consolas" panose="020B0609020204030204" pitchFamily="49" charset="0"/>
            </a:endParaRPr>
          </a:p>
          <a:p>
            <a:pPr marL="205740" indent="0"/>
            <a:r>
              <a:rPr lang="en-US" dirty="0" smtClean="0">
                <a:cs typeface="Consolas" panose="020B0609020204030204" pitchFamily="49" charset="0"/>
              </a:rPr>
              <a:t>When discussing:</a:t>
            </a:r>
          </a:p>
          <a:p>
            <a:pPr marL="491490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Consolas" panose="020B0609020204030204" pitchFamily="49" charset="0"/>
              </a:rPr>
              <a:t>Make sure you are not only on how many but which</a:t>
            </a:r>
          </a:p>
          <a:p>
            <a:pPr marL="491490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Consolas" panose="020B0609020204030204" pitchFamily="49" charset="0"/>
              </a:rPr>
              <a:t>Talk about the "why" for each</a:t>
            </a:r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52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014090" y="191590"/>
            <a:ext cx="7707862" cy="488024"/>
          </a:xfrm>
        </p:spPr>
        <p:txBody>
          <a:bodyPr/>
          <a:lstStyle/>
          <a:p>
            <a:r>
              <a:rPr lang="en-US"/>
              <a:t>Stanford library (3.7)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182655" y="792747"/>
            <a:ext cx="6629400" cy="421779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sz="1500" dirty="0">
                <a:latin typeface="Consolas" panose="020B0609020204030204" pitchFamily="49" charset="0"/>
              </a:rPr>
              <a:t>#include </a:t>
            </a:r>
            <a:r>
              <a:rPr lang="en-US" sz="1500" dirty="0" smtClean="0">
                <a:latin typeface="Consolas" panose="020B0609020204030204" pitchFamily="49" charset="0"/>
              </a:rPr>
              <a:t>"</a:t>
            </a:r>
            <a:r>
              <a:rPr lang="en-US" sz="1500" dirty="0" err="1" smtClean="0">
                <a:latin typeface="Consolas" panose="020B0609020204030204" pitchFamily="49" charset="0"/>
              </a:rPr>
              <a:t>strlib.h</a:t>
            </a:r>
            <a:r>
              <a:rPr lang="en-US" sz="1500" dirty="0" smtClean="0">
                <a:latin typeface="Consolas" panose="020B0609020204030204" pitchFamily="49" charset="0"/>
              </a:rPr>
              <a:t>"</a:t>
            </a:r>
            <a:endParaRPr lang="en-US" sz="1500" dirty="0">
              <a:latin typeface="Consolas" panose="020B0609020204030204" pitchFamily="49" charset="0"/>
            </a:endParaRPr>
          </a:p>
          <a:p>
            <a:pPr lvl="1"/>
            <a:r>
              <a:rPr lang="en-US" dirty="0"/>
              <a:t>Unlike the previous ones, these take the string as a </a:t>
            </a:r>
            <a:r>
              <a:rPr lang="en-US" u="sng" dirty="0">
                <a:solidFill>
                  <a:schemeClr val="bg2"/>
                </a:solidFill>
              </a:rPr>
              <a:t>parameter</a:t>
            </a:r>
            <a:r>
              <a:rPr lang="en-US" dirty="0"/>
              <a:t>.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 smtClean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 smtClean="0">
                <a:latin typeface="Consolas" panose="020B0609020204030204" pitchFamily="49" charset="0"/>
              </a:rPr>
              <a:t>if </a:t>
            </a:r>
            <a:r>
              <a:rPr lang="en-US" sz="1500" dirty="0">
                <a:latin typeface="Consolas" panose="020B0609020204030204" pitchFamily="49" charset="0"/>
              </a:rPr>
              <a:t>(</a:t>
            </a:r>
            <a:r>
              <a:rPr lang="en-US" sz="1500" b="1" dirty="0" err="1">
                <a:latin typeface="Consolas" panose="020B0609020204030204" pitchFamily="49" charset="0"/>
              </a:rPr>
              <a:t>startsWith</a:t>
            </a:r>
            <a:r>
              <a:rPr lang="en-US" sz="1500" dirty="0">
                <a:latin typeface="Consolas" panose="020B0609020204030204" pitchFamily="49" charset="0"/>
              </a:rPr>
              <a:t>(name, </a:t>
            </a:r>
            <a:r>
              <a:rPr lang="en-US" sz="1500" dirty="0" smtClean="0">
                <a:latin typeface="Consolas" panose="020B0609020204030204" pitchFamily="49" charset="0"/>
              </a:rPr>
              <a:t>"Mr.")) </a:t>
            </a:r>
            <a:r>
              <a:rPr lang="en-US" sz="1500" dirty="0">
                <a:latin typeface="Consolas" panose="020B0609020204030204" pitchFamily="49" charset="0"/>
              </a:rPr>
              <a:t>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name += </a:t>
            </a:r>
            <a:r>
              <a:rPr lang="en-US" sz="1500" b="1" dirty="0" err="1">
                <a:latin typeface="Consolas" panose="020B0609020204030204" pitchFamily="49" charset="0"/>
              </a:rPr>
              <a:t>integerToString</a:t>
            </a:r>
            <a:r>
              <a:rPr lang="en-US" sz="1500" dirty="0">
                <a:latin typeface="Consolas" panose="020B0609020204030204" pitchFamily="49" charset="0"/>
              </a:rPr>
              <a:t>(age) + </a:t>
            </a:r>
            <a:r>
              <a:rPr lang="en-US" sz="1500" dirty="0" smtClean="0">
                <a:latin typeface="Consolas" panose="020B0609020204030204" pitchFamily="49" charset="0"/>
              </a:rPr>
              <a:t>" </a:t>
            </a:r>
            <a:r>
              <a:rPr lang="en-US" sz="1500" dirty="0">
                <a:latin typeface="Consolas" panose="020B0609020204030204" pitchFamily="49" charset="0"/>
              </a:rPr>
              <a:t>years </a:t>
            </a:r>
            <a:r>
              <a:rPr lang="en-US" sz="1500" dirty="0" smtClean="0">
                <a:latin typeface="Consolas" panose="020B0609020204030204" pitchFamily="49" charset="0"/>
              </a:rPr>
              <a:t>old";</a:t>
            </a: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226308" name="Group 4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1257300" y="1420654"/>
          <a:ext cx="6634163" cy="2630388"/>
        </p:xfrm>
        <a:graphic>
          <a:graphicData uri="http://schemas.openxmlformats.org/drawingml/2006/table">
            <a:tbl>
              <a:tblPr/>
              <a:tblGrid>
                <a:gridCol w="2571750"/>
                <a:gridCol w="4062413"/>
              </a:tblGrid>
              <a:tr h="2743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Function name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05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endsWith(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, 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suffix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startsWith(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, 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prefix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returns true if the given string begins or ends with the given prefix/suffix text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038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integerToString(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int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realToString(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double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stringToInteger(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stringToReal(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returns a conversion between numbers and strings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equalsIgnoreCase(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s1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, 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s2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true if s1 and s2 have same chars, ignoring casing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775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toLowerCase(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  <a:b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toUpperCase(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returns an upper/lowercase version of a string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trim(</a:t>
                      </a:r>
                      <a:r>
                        <a:rPr kumimoji="0" lang="en-US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returns string with surrounding whitespace removed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901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1199</TotalTime>
  <Words>2987</Words>
  <Application>Microsoft Office PowerPoint</Application>
  <PresentationFormat>On-screen Show (16:9)</PresentationFormat>
  <Paragraphs>432</Paragraphs>
  <Slides>24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MS PGothic</vt:lpstr>
      <vt:lpstr>MS PGothic</vt:lpstr>
      <vt:lpstr>Arial</vt:lpstr>
      <vt:lpstr>Calibri</vt:lpstr>
      <vt:lpstr>Consolas</vt:lpstr>
      <vt:lpstr>Courier New</vt:lpstr>
      <vt:lpstr>Source Sans Pro</vt:lpstr>
      <vt:lpstr>Source Sans Pro Semibold</vt:lpstr>
      <vt:lpstr>Times New Roman</vt:lpstr>
      <vt:lpstr>Wingdings</vt:lpstr>
      <vt:lpstr>SU_Preso_16x9_v5</vt:lpstr>
      <vt:lpstr>SU_Template_TopBar</vt:lpstr>
      <vt:lpstr>Programming Abstractions</vt:lpstr>
      <vt:lpstr>Today’s Topics </vt:lpstr>
      <vt:lpstr>C++ from the Java Programmer’s Perspective</vt:lpstr>
      <vt:lpstr>A first C++ program (Error)</vt:lpstr>
      <vt:lpstr>A first C++ program (Fixed #1)</vt:lpstr>
      <vt:lpstr>A first C++ program (Fixed #2)</vt:lpstr>
      <vt:lpstr>Design Question: Why does C++ have the function prototype syntax? </vt:lpstr>
      <vt:lpstr>Design Question: Why does C++ have the function prototype syntax? </vt:lpstr>
      <vt:lpstr>Which came first, the chicken or the egg?  (this code is just for fun, for now—we’ll cover recursion in depth in a few weeks!) </vt:lpstr>
      <vt:lpstr>Go Stanford Modifications Code Demo:  What did we just see?</vt:lpstr>
      <vt:lpstr>Parameters</vt:lpstr>
      <vt:lpstr>"Pass by reference"</vt:lpstr>
      <vt:lpstr>"Pass by value" (default behavior of parameters)</vt:lpstr>
      <vt:lpstr>Often used when you would want to return several values from a function (but there is only one return value allowed)</vt:lpstr>
      <vt:lpstr>Pass by reference</vt:lpstr>
      <vt:lpstr>Strings in C++</vt:lpstr>
      <vt:lpstr>Using cout and strings</vt:lpstr>
      <vt:lpstr>Using cout and strings</vt:lpstr>
      <vt:lpstr>C++ string objects and string literals</vt:lpstr>
      <vt:lpstr>String object member functions (3.2)</vt:lpstr>
      <vt:lpstr>Aside: Donald Knuth</vt:lpstr>
      <vt:lpstr>Recap: C++ string objects and string literals</vt:lpstr>
      <vt:lpstr>Practice: C++ strings</vt:lpstr>
      <vt:lpstr>Stanford library (3.7)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39</cp:revision>
  <dcterms:created xsi:type="dcterms:W3CDTF">2014-04-02T04:36:08Z</dcterms:created>
  <dcterms:modified xsi:type="dcterms:W3CDTF">2015-09-23T19:53:18Z</dcterms:modified>
</cp:coreProperties>
</file>