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ink/ink1.xml" ContentType="application/inkml+xml"/>
  <Override PartName="/ppt/ink/ink2.xml" ContentType="application/inkml+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17"/>
  </p:notesMasterIdLst>
  <p:handoutMasterIdLst>
    <p:handoutMasterId r:id="rId18"/>
  </p:handoutMasterIdLst>
  <p:sldIdLst>
    <p:sldId id="304" r:id="rId3"/>
    <p:sldId id="330" r:id="rId4"/>
    <p:sldId id="345" r:id="rId5"/>
    <p:sldId id="344" r:id="rId6"/>
    <p:sldId id="346" r:id="rId7"/>
    <p:sldId id="347" r:id="rId8"/>
    <p:sldId id="348" r:id="rId9"/>
    <p:sldId id="349" r:id="rId10"/>
    <p:sldId id="350" r:id="rId11"/>
    <p:sldId id="351" r:id="rId12"/>
    <p:sldId id="352" r:id="rId13"/>
    <p:sldId id="353" r:id="rId14"/>
    <p:sldId id="354" r:id="rId15"/>
    <p:sldId id="355" r:id="rId16"/>
  </p:sldIdLst>
  <p:sldSz cx="9144000" cy="5143500" type="screen16x9"/>
  <p:notesSz cx="6858000" cy="9144000"/>
  <p:custDataLst>
    <p:tags r:id="rId19"/>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snapToObjects="1">
      <p:cViewPr varScale="1">
        <p:scale>
          <a:sx n="108" d="100"/>
          <a:sy n="108" d="100"/>
        </p:scale>
        <p:origin x="619"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10/7/2015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07T19:29:24.860"/>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1C067A26-9F24-402A-B3E1-A1625553F858}" emma:medium="tactile" emma:mode="ink">
          <msink:context xmlns:msink="http://schemas.microsoft.com/ink/2010/main" type="inkDrawing" rotatedBoundingBox="13246,9514 21668,9695 21634,11278 13212,11097" hotPoints="22491,10609 17731,11146 13019,10278 17780,9741" semanticType="enclosure" shapeName="Ellipse"/>
        </emma:interpretation>
      </emma:emma>
    </inkml:annotationXML>
    <inkml:trace contextRef="#ctx0" brushRef="#br0">6785 261 23 0,'-24'-9'11'0,"0"15"3"0,17-9-12 16,-5 3-3-16,-4 0 0 0,-8 0 0 15,-7 0 1-15,-8-9 0 16,-13 0 0-16,-3-3 4 15,-8-5 0-15,-8-4-3 16,-4 6 0-16,-19 15 0 16,-1-9 0-16,-11 4-2 15,0-1 0-15,-4 12 0 16,-5 5 1-16,-15-5 1 16,0 6 1-16,0-3-4 15,-7 0 1-15,-13 8 2 16,4-5 0-16,-3 3-1 0,-9-6 1 15,8 3-1-15,9-3 0 16,-1 5 0-16,-12-8 1 16,9-3-1-16,7 0 1 15,0-3 1-15,-8-3 0 16,5-3-3-16,7 3 0 16,-4 0 1-16,-8-5 0 15,12-4 0-15,4 0 0 16,0-3 1-16,-4 6 1 15,4 0-2-15,8 4 0 16,4-1 1-16,0 0 0 16,-4 3-2-16,12 6 1 0,-1 3 0 15,5 0 0-15,4 5 0 16,-5 1 1-16,5 3-2 16,0-3 1-16,3 5-1 15,5 1 1-15,-5-3 1 16,9 0 0-16,-1-1 2 15,4 4 0 1,-15 6-3 0,19-6 0-16,16-4 1 15,12 4 0-15,16 0-1 16,11 5 1-16,17 4-2 16,7 3 0-16,12 2 1 15,15 6 0-15,13 4-1 16,19 2 1-16,8 0 0 15,8-2 1-15,7 2-1 0,5 3 0 16,8-8 0-16,7 5 1 16,12-3 0-16,1 1 1 15,3-4 1-15,12 3 0 16,12-11-2-16,7 2 1 16,5 1-1-16,11-9 1 15,1-13-1-15,-1 7 1 16,5 3-1-16,-9-1 0 15,-3 1-1-15,-4 6 0 16,7-7 1-16,1 10 0 16,-1-9-1-16,12 5 1 0,1-8 0 15,11-3 0-15,0-4 0 16,-4-5 1-16,8 0-5 16,-7 3 0-16,-9-3 3 15,-4 3 0-15,5-3 3 16,-5 3 0-16,0 0-6 15,5-7 0-15,3-4 2 16,0 7 1-16,4-5 1 16,5 0 0-16,-13 3 0 15,0-3 0-15,-7 0 0 16,-9 6 1-16,-3-6-4 16,-12-9 1-16,0 1 2 15,-4-1 1-15,-8-6-2 16,-12-6 1-16,-8-2-1 15,4-7 0-15,-3 1 0 0,-1-16 1 16,-12-5-3-16,-7 0 0 16,-8-3 1-16,-12-3 1 15,-8-1 0-15,-12-8 1 16,-7 3-1-16,-17 0 0 16,-15-3-1-16,-16-2 0 15,-15 2 3-15,-25 3 0 16,-23 5-2-16,-27-5 0 15,-24 6-1-15,-24 3 0 16,-27 0 1-16,-8-3 0 16,-8 0 0-16,-4 0 1 15,0 5-3-15,-12 4 1 16,20 6 0-16,8 8 0 0,15 7-7 16,13 8 0-16,27 6-20 15,19 12 1-15,28 12 14 16,24-6 0-16</inkml:trace>
  </inkml:traceGroup>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5-10-07T19:29:27.070"/>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BD61D048-7BA9-4AB9-8BC0-4163CCF68306}" emma:medium="tactile" emma:mode="ink">
          <msink:context xmlns:msink="http://schemas.microsoft.com/ink/2010/main" type="writingRegion" rotatedBoundingBox="6800,7651 9164,7678 9136,10144 6772,10117"/>
        </emma:interpretation>
      </emma:emma>
    </inkml:annotationXML>
    <inkml:traceGroup>
      <inkml:annotationXML>
        <emma:emma xmlns:emma="http://www.w3.org/2003/04/emma" version="1.0">
          <emma:interpretation id="{902B90C4-B605-4D4F-9271-646D83F0996D}" emma:medium="tactile" emma:mode="ink">
            <msink:context xmlns:msink="http://schemas.microsoft.com/ink/2010/main" type="paragraph" rotatedBoundingBox="6436,9216 7543,7273 8685,7924 7578,9867" alignmentLevel="1"/>
          </emma:interpretation>
        </emma:emma>
      </inkml:annotationXML>
      <inkml:traceGroup>
        <inkml:annotationXML>
          <emma:emma xmlns:emma="http://www.w3.org/2003/04/emma" version="1.0">
            <emma:interpretation id="{8668753B-F847-47B4-BD86-6D31B826329F}" emma:medium="tactile" emma:mode="ink">
              <msink:context xmlns:msink="http://schemas.microsoft.com/ink/2010/main" type="line" rotatedBoundingBox="6436,9216 7543,7273 8685,7924 7578,9867"/>
            </emma:interpretation>
          </emma:emma>
        </inkml:annotationXML>
        <inkml:traceGroup>
          <inkml:annotationXML>
            <emma:emma xmlns:emma="http://www.w3.org/2003/04/emma" version="1.0">
              <emma:interpretation id="{B89D4EE7-B726-45AB-8507-F3E766ACCF95}" emma:medium="tactile" emma:mode="ink">
                <msink:context xmlns:msink="http://schemas.microsoft.com/ink/2010/main" type="inkWord" rotatedBoundingBox="6436,9216 7543,7273 8685,7924 7578,9867"/>
              </emma:interpretation>
              <emma:one-of disjunction-type="recognition" id="oneOf0">
                <emma:interpretation id="interp0" emma:lang="en-US" emma:confidence="0">
                  <emma:literal>into</emma:literal>
                </emma:interpretation>
                <emma:interpretation id="interp1" emma:lang="en-US" emma:confidence="0">
                  <emma:literal>"to</emma:literal>
                </emma:interpretation>
                <emma:interpretation id="interp2" emma:lang="en-US" emma:confidence="0">
                  <emma:literal>neo</emma:literal>
                </emma:interpretation>
                <emma:interpretation id="interp3" emma:lang="en-US" emma:confidence="0">
                  <emma:literal>oho</emma:literal>
                </emma:interpretation>
                <emma:interpretation id="interp4" emma:lang="en-US" emma:confidence="0">
                  <emma:literal>"neo</emma:literal>
                </emma:interpretation>
              </emma:one-of>
            </emma:emma>
          </inkml:annotationXML>
          <inkml:trace contextRef="#ctx0" brushRef="#br0">983 7 13 0,'-12'3'6'0,"-35"-12"3"0,35 15-7 15,0-3-2-15,-11 3 0 16,-9 3-1-16,-3-6 1 16,-9 3 0-16,-3 0 1 15,-4 5 2-15,-4-5 0 16,-8-3 2-16,4-3 1 16,-4-6-2-16,0-2 1 15,11-4-2-15,5 3 1 16,8-3-4-16,7 6 1 15,5 0-1-15,7 3 0 16,4 3 0-16,1 9 0 16,-1 6 0-16,0 6 1 0,0 5-2 15,1 10 1-15,3 11 0 16,0 3 0-16,4 15 1 16,0 6 0-16,0 6 0 15,8 5 0-15,0-2-2 16,-4 3 1-16,0-6 1 15,4 2 1-15,4-2-3 16,8-21 0-16,0-11 0 16,4-4 1-16,0-6 0 15,3-5 1-15,1 0 0 16,11-16 0-16,1 4-1 16,3-3 0-16,5-6 1 15,3 5 0-15,4-8-1 16,4 3 1-16,5-3-1 0,3 3 1 15,8-3-2-15,0-3 1 16,-8-3 0-16,-8 6 1 16,-12-3-1-16,1-6 1 15,-5-3 2-15,-3 0 1 0,-5-9-3 16,-3-9 0-16,3-14-1 16,5-12 0-16,-1-9-1 15,5-12 0-15,-1-6 1 16,1-11 0-16,-9-13 1 15,-3-5 0-15,-8 8 0 16,-9 7 0-16,-7 11-1 16,-7 12 1-16,-5 15-1 15,-4 9 0-15,0 5-5 16,4 10 0-16,1 5-33 16,7 6 0-16</inkml:trace>
          <inkml:trace contextRef="#ctx0" brushRef="#br0" timeOffset="3923.313">-368 1321 23 0,'-4'3'11'0,"8"-8"3"0,-4 5-12 16,0 0-1-16,0 0 1 15,0 5 0-15,0 7 0 16,-4 12 0-16,-4 5 1 0,-3 10-1 15,3 8 1-15,0 3-4 16,0-2 1-16,4-1 0 16,0-9 1-16,0-2 0 15,0-13 0-15,4-5 0 16,0-6 0-16,0-12-1 16,8-9 0-16,4-15-2 15,4-8 1-15,-1-7 0 16,5-2 0-1,0 3 0-15,-1 2 0 0,1 7 1 16,0 5 0-16,-4 6-1 16,-1 9 0-16,-3 9 4 15,-4 9 1-15,0 9-5 16,0 12 1-16,-4-1 1 0,0 7 1 16,4 2-4-16,-5-6 1 15,5-5-10-15,0-3 1 16,0-10-13-16,4-2 0 15</inkml:trace>
          <inkml:trace contextRef="#ctx0" brushRef="#br0" timeOffset="4282.7414">-92 1593 34 0,'-12'-18'17'0,"12"45"1"0,0-27-17 0,0 0-3 16,8 9 1-16,4-3 1 15,0 3 0-15,3 3 0 16,5-1 0-16,4 7-2 16,3-3 1-16,-7 3 1 15,-4-10 0-15,-1 4 1 16,-3-6 1-16,-4 3 0 16,0-9 1-16,0-6-2 15,0-6 0-15,-4-8-2 16,4-13 0-16,-5 1 1 15,1-4 0-15,-4 10 0 16,0-1 1-16,-4 9-1 16,-3 4 0-16,-5 2 0 15,0 6 0-15,0 3-1 16,-4 3 0-16,1 6-6 0,-1 3 1 16,0-3 0-16,0-1 1 15,9 1-18-15,-1 0 0 16</inkml:trace>
          <inkml:trace contextRef="#ctx0" brushRef="#br0" timeOffset="4595.2449">310 1257 28 0,'-4'-9'14'0,"-4"12"1"0,8-3-15 0,0 6-2 15,0-1 1-15,4 4 2 16,4 0 0-16,-5 6-1 16,1 9 1-16,0 11 1 15,-4 12 1-15,0 12-3 16,4 0 0-16,-4 6-1 15,4-9 1-15,0-5-4 16,0-10 1-16,0-3-9 16,0-11 1-16,0-6-4 15,0-10 0-15</inkml:trace>
          <inkml:trace contextRef="#ctx0" brushRef="#br0" timeOffset="4829.6301">156 1493 26 0,'-16'3'13'0,"12"9"1"0,4-12-13 15,0 5-1-15,4 1 0 16,4-3-1-16,0-3 0 16,12 3 1-16,3-6 1 15,1 3-1-15,3-3 1 16,1 0-1-16,7-2 0 15,1-1 0-15,-1 0 0 16,1 3-5-16,-5 0 1 0,-3 6-18 16,-4 3 0-1</inkml:trace>
        </inkml:traceGroup>
      </inkml:traceGroup>
    </inkml:traceGroup>
    <inkml:traceGroup>
      <inkml:annotationXML>
        <emma:emma xmlns:emma="http://www.w3.org/2003/04/emma" version="1.0">
          <emma:interpretation id="{6E2D9D0B-9027-40D1-A594-69D2C9D4612D}" emma:medium="tactile" emma:mode="ink">
            <msink:context xmlns:msink="http://schemas.microsoft.com/ink/2010/main" type="paragraph" rotatedBoundingBox="6871,9419 9144,9445 9136,10144 6863,10118" alignmentLevel="1"/>
          </emma:interpretation>
        </emma:emma>
      </inkml:annotationXML>
      <inkml:traceGroup>
        <inkml:annotationXML>
          <emma:emma xmlns:emma="http://www.w3.org/2003/04/emma" version="1.0">
            <emma:interpretation id="{9E0A3162-D64F-4887-9EF5-523E01236765}" emma:medium="tactile" emma:mode="ink">
              <msink:context xmlns:msink="http://schemas.microsoft.com/ink/2010/main" type="line" rotatedBoundingBox="6871,9419 9144,9445 9136,10144 6863,10118"/>
            </emma:interpretation>
          </emma:emma>
        </inkml:annotationXML>
        <inkml:traceGroup>
          <inkml:annotationXML>
            <emma:emma xmlns:emma="http://www.w3.org/2003/04/emma" version="1.0">
              <emma:interpretation id="{6D6559E2-500D-489C-A97F-18B76E2D38AA}" emma:medium="tactile" emma:mode="ink">
                <msink:context xmlns:msink="http://schemas.microsoft.com/ink/2010/main" type="inkWord" rotatedBoundingBox="6871,9419 9144,9445 9136,10144 6863,10118"/>
              </emma:interpretation>
              <emma:one-of disjunction-type="recognition" id="oneOf1">
                <emma:interpretation id="interp5" emma:lang="en-US" emma:confidence="1">
                  <emma:literal>visited</emma:literal>
                </emma:interpretation>
                <emma:interpretation id="interp6" emma:lang="en-US" emma:confidence="0">
                  <emma:literal>visite d</emma:literal>
                </emma:interpretation>
                <emma:interpretation id="interp7" emma:lang="en-US" emma:confidence="0">
                  <emma:literal>visit d</emma:literal>
                </emma:interpretation>
                <emma:interpretation id="interp8" emma:lang="en-US" emma:confidence="0">
                  <emma:literal>visit, d</emma:literal>
                </emma:interpretation>
                <emma:interpretation id="interp9" emma:lang="en-US" emma:confidence="0">
                  <emma:literal>Visite d</emma:literal>
                </emma:interpretation>
              </emma:one-of>
            </emma:emma>
          </inkml:annotationXML>
          <inkml:trace contextRef="#ctx0" brushRef="#br0" timeOffset="6501.9251">-344 2036 23 0,'4'-9'11'0,"0"12"1"0,0-3-11 16,-4 0-1-16,0 6 1 15,0-6 1-15,4 6 0 16,0-3-1-16,3 0 0 15,1 6 1-15,-4 3 0 16,4 8-2-16,0 7 0 16,4 8 1-16,0 7 1 0,-5-4-2 15,5 1 0-15,-4-7 2 16,0 1 1-16,4-4-1 16,0-11 0-16,-1-9 1 15,1-9 1-15,0-3-5 16,0-15 0-16,0-3 1 15,0-14 1-15,-5-4-2 16,1 4 0-16,0 3 0 16,0-1 1-16,0 6-6 15,0 1 0-15,0-1-1 16,4 10 0-16,-1 2-16 16,1 6 0-16</inkml:trace>
          <inkml:trace contextRef="#ctx0" brushRef="#br0" timeOffset="6861.8094">65 1921 35 0,'-7'0'17'0,"22"12"-3"15,-7-9-18-15,4 0-27 16,0 0 1-16</inkml:trace>
          <inkml:trace contextRef="#ctx0" brushRef="#br0" timeOffset="6736.7524">121 2016 22 0,'0'-15'11'0,"0"3"3"0,0 12-12 16,0 0-2-16,0 6 0 16,-4 3 3-16,0 6 1 15,0 5-1-15,0 10 1 16,0 8-5-16,0-2 1 15,0 5 0-15,0 0 1 16,0-5-8-16,0-1 1 0,0-5-15 16,0-7 1-16,0-11 16 15,0-6 0-15</inkml:trace>
          <inkml:trace contextRef="#ctx0" brushRef="#br0" timeOffset="7284.2091">443 1965 33 0,'8'-14'16'0,"-12"17"2"0,4-3-18 16,0 5 0-16,0-5 0 15,-4 6 0-15,-3 3 0 16,-5 0 0-16,-4 6 1 15,-4 0-1-15,1 5 0 16,-5 1-1-16,4 0 1 0,5-4 2 16,-5 10 0-16,4-9-4 15,4 2 0-15,8-5 2 16,4 0 0-16,4-3 0 16,4-3 0-16,4 2 0 15,4 1 0-15,-1 0 0 16,9 0 1-16,-4-3-2 15,-1 0 1-15,-3-7 1 16,0 4 0-16,-4 0-1 16,-4 0 1-16,-8 0-3 15,-4 3 1-15,-4 3-6 16,-8 5 1-16,-8 7 4 16,-3 0 1-16,-9-1-2 15,5-2 1-15,7-6-21 0,9 0 1 16</inkml:trace>
          <inkml:trace contextRef="#ctx0" brushRef="#br0" timeOffset="7502.9566">562 2107 37 0,'-8'9'18'0,"23"18"1"0,-7-13-19 16,0 7 0-16,4 6 1 0,0 2-3 16,-4 4 1-16,0-4-6 15,-4 1 1-15,-1-1-2 16,-3-2 0-16,0-7-13 16,-3-2 0-16</inkml:trace>
          <inkml:trace contextRef="#ctx0" brushRef="#br0" timeOffset="7690.4597">593 1818 40 0,'-4'0'20'0,"24"9"-13"0,-12-4-20 15,4-5-14-15,-1 0 1 16</inkml:trace>
          <inkml:trace contextRef="#ctx0" brushRef="#br0" timeOffset="8130.9791">806 2187 38 0,'8'-21'19'0,"23"9"1"0,-15 12-20 16,7-8-2-16,1 2 1 16,0 0-5-16,-1 0 1 15,1 0-6-15,0 0 0 16,-9 3-9-16,-3 3 0 16</inkml:trace>
          <inkml:trace contextRef="#ctx0" brushRef="#br0" timeOffset="7912.0485">837 1773 35 0,'-16'-6'17'0,"16"24"1"0,0-12-19 0,4 6 0 16,0 6 1-16,4 5 1 15,0 10 0-15,4 8-2 16,0 6 1-16,0 9-5 16,3 4 0-16,-3 2-4 15,0 3 1-15,-12-9-13 16,-4-9 1-16</inkml:trace>
          <inkml:trace contextRef="#ctx0" brushRef="#br0" timeOffset="8568.5404">999 2246 33 0,'-4'3'16'0,"16"-3"2"16,-5 3-17-16,9 0-1 16,8 3 1-16,7-6-2 15,9 3 0-15,-5-3 1 16,5-3 1-16,3 3-4 15,-8-6 0-15,-7 3 3 16,-5-6 1-16,-7 6 0 16,-4-3 1-16,-8-3-2 15,-4-3 1-15,-4 1-1 0,-8-1 0 16,0 0 0-16,1 0 0 16,-1 0 0-16,0 1 1 15,0 2-1-15,0 6 0 16,-3 9-1-16,-1 5 1 15,-4 4 0-15,4 6 0 16,1 3 0-16,3 2 1 16,8-5 1-16,4-1 1 15,4 4-3-15,8-6 1 16,-1-3-1-16,9 5 1 16,4-8-2-16,-1 0 1 15,1-6 0-15,0 0 0 0,3 0-9 16,-3-6 0-16,-1 0-14 15,1-3 0-15,4-3 18 16,-1 0 1-16</inkml:trace>
          <inkml:trace contextRef="#ctx0" brushRef="#br0" timeOffset="8990.3607">1881 2213 31 0,'23'-11'15'0,"-11"11"3"16,-8-3-15-16,0-3-1 15,0 0 0-15,-4-6-2 16,0 3 0-16,-8 3-1 16,-4 0 1-16,-7 0 2 0,-5 1 0 15,-7-1-2-15,-1 12 1 16,1-1 0-16,-1 10 1 16,1-6-2-16,-5 3 1 15,5 3-2-15,3 8 1 16,4 4 0-16,5-1 0 15,7-2 0-15,4-3 0 16,8-6 0-16,8 5 0 16,4-11 0-16,3-3 0 15,5-6-4-15,4-3 1 16,3-9-5-16,5-3 0 16,-5-5-1-16,-3 2 0 31,0-14-6-31,-5 5 0 0,1 0 12 15,-8 1 0-15</inkml:trace>
          <inkml:trace contextRef="#ctx0" brushRef="#br0" timeOffset="9178.359">1845 1829 25 0,'-11'-8'12'0,"-9"-16"5"15,16 21-12-15,0 3 1 16,0-3 0-16,4 3-6 15,0 0 1-15,0 0 0 16,0 0 1-16,8 6 3 16,4 6 0-16,0 6-1 15,-1 20 0-15,1 12-2 16,0 9 0-16,0 12-2 0,-8 3 0 16,0-6-2-16,0-9 1 15,-4-6-7-15,0 0 0 16,-4-11-11-16,-4-4 1 15</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10/7/2015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10/7/2015</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14411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10/7/2015</a:t>
            </a:fld>
            <a:endParaRPr lang="en-US"/>
          </a:p>
        </p:txBody>
      </p:sp>
      <p:sp>
        <p:nvSpPr>
          <p:cNvPr id="4" name="Footer Placeholder 3"/>
          <p:cNvSpPr>
            <a:spLocks noGrp="1"/>
          </p:cNvSpPr>
          <p:nvPr>
            <p:ph type="ftr" sz="quarter" idx="11"/>
          </p:nvPr>
        </p:nvSpPr>
        <p:spPr>
          <a:xfrm>
            <a:off x="4641448" y="4389120"/>
            <a:ext cx="3502152" cy="273844"/>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061405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hyperlink" Target="http://recursivedrawing.com/" TargetMode="Externa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4.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3.xml"/><Relationship Id="rId5" Type="http://schemas.openxmlformats.org/officeDocument/2006/relationships/tags" Target="../tags/tag15.xml"/><Relationship Id="rId4" Type="http://schemas.openxmlformats.org/officeDocument/2006/relationships/tags" Target="../tags/tag1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7.xml"/><Relationship Id="rId1"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9.xml"/><Relationship Id="rId1" Type="http://schemas.openxmlformats.org/officeDocument/2006/relationships/tags" Target="../tags/tag1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1.xml"/><Relationship Id="rId1" Type="http://schemas.openxmlformats.org/officeDocument/2006/relationships/tags" Target="../tags/tag20.xml"/></Relationships>
</file>

<file path=ppt/slides/_rels/slide8.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9.xml"/><Relationship Id="rId1" Type="http://schemas.openxmlformats.org/officeDocument/2006/relationships/tags" Target="../tags/tag28.xml"/></Relationships>
</file>

<file path=ppt/slides/_rels/slide11.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tags" Target="../tags/tag35.xml"/><Relationship Id="rId7" Type="http://schemas.openxmlformats.org/officeDocument/2006/relationships/slideLayout" Target="../slideLayouts/slideLayout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image" Target="../media/image6.emf"/><Relationship Id="rId5" Type="http://schemas.openxmlformats.org/officeDocument/2006/relationships/tags" Target="../tags/tag37.xml"/><Relationship Id="rId10" Type="http://schemas.openxmlformats.org/officeDocument/2006/relationships/customXml" Target="../ink/ink2.xml"/><Relationship Id="rId4" Type="http://schemas.openxmlformats.org/officeDocument/2006/relationships/tags" Target="../tags/tag36.xml"/><Relationship Id="rId9" Type="http://schemas.openxmlformats.org/officeDocument/2006/relationships/image" Target="../media/image5.emf"/></Relationships>
</file>

<file path=ppt/slides/_rels/slide13.xml.rels><?xml version="1.0" encoding="UTF-8" standalone="yes"?>
<Relationships xmlns="http://schemas.openxmlformats.org/package/2006/relationships"><Relationship Id="rId8" Type="http://schemas.openxmlformats.org/officeDocument/2006/relationships/tags" Target="../tags/tag46.xml"/><Relationship Id="rId3" Type="http://schemas.openxmlformats.org/officeDocument/2006/relationships/tags" Target="../tags/tag41.xml"/><Relationship Id="rId7" Type="http://schemas.openxmlformats.org/officeDocument/2006/relationships/tags" Target="../tags/tag45.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10" Type="http://schemas.openxmlformats.org/officeDocument/2006/relationships/slideLayout" Target="../slideLayouts/slideLayout5.xml"/><Relationship Id="rId4" Type="http://schemas.openxmlformats.org/officeDocument/2006/relationships/tags" Target="../tags/tag42.xml"/><Relationship Id="rId9" Type="http://schemas.openxmlformats.org/officeDocument/2006/relationships/tags" Target="../tags/tag4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9.xml"/><Relationship Id="rId1" Type="http://schemas.openxmlformats.org/officeDocument/2006/relationships/tags" Target="../tags/tag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Lee</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CS106X</a:t>
            </a:r>
            <a:endParaRPr lang="en-US" dirty="0">
              <a:solidFill>
                <a:schemeClr val="bg2"/>
              </a:solidFill>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Today’s topics:</a:t>
            </a:r>
            <a:endParaRPr lang="en-US" dirty="0"/>
          </a:p>
        </p:txBody>
      </p:sp>
      <p:sp>
        <p:nvSpPr>
          <p:cNvPr id="9" name="Content Placeholder 8"/>
          <p:cNvSpPr>
            <a:spLocks noGrp="1"/>
          </p:cNvSpPr>
          <p:nvPr>
            <p:ph sz="quarter" idx="10"/>
            <p:custDataLst>
              <p:tags r:id="rId2"/>
            </p:custDataLst>
          </p:nvPr>
        </p:nvSpPr>
        <p:spPr/>
        <p:txBody>
          <a:bodyPr/>
          <a:lstStyle/>
          <a:p>
            <a:pPr lvl="1"/>
            <a:r>
              <a:rPr lang="en-US" sz="1600" dirty="0" smtClean="0"/>
              <a:t>Previous lectures:</a:t>
            </a:r>
          </a:p>
          <a:p>
            <a:pPr lvl="2"/>
            <a:r>
              <a:rPr lang="en-US" sz="1600" dirty="0" smtClean="0"/>
              <a:t>Introduction to recursion with Factorial</a:t>
            </a:r>
          </a:p>
          <a:p>
            <a:pPr lvl="2"/>
            <a:r>
              <a:rPr lang="en-US" sz="1600" dirty="0" smtClean="0"/>
              <a:t>Mechanics of recursion: looking at the stack frames</a:t>
            </a:r>
            <a:endParaRPr lang="en-US" sz="1600" dirty="0" smtClean="0"/>
          </a:p>
          <a:p>
            <a:pPr lvl="2"/>
            <a:r>
              <a:rPr lang="en-US" sz="1600" dirty="0" smtClean="0"/>
              <a:t>Classic, widely-used CS algorithm example: Binary Search</a:t>
            </a:r>
          </a:p>
          <a:p>
            <a:pPr lvl="2"/>
            <a:r>
              <a:rPr lang="en-US" sz="1600" dirty="0" smtClean="0"/>
              <a:t>Visual example: Boxy “snowflake” fractal</a:t>
            </a:r>
          </a:p>
          <a:p>
            <a:pPr lvl="1"/>
            <a:r>
              <a:rPr lang="en-US" sz="1600" dirty="0" smtClean="0"/>
              <a:t>Today:</a:t>
            </a:r>
          </a:p>
          <a:p>
            <a:pPr lvl="2"/>
            <a:r>
              <a:rPr lang="en-US" sz="1600" dirty="0" smtClean="0"/>
              <a:t>New patterns of recursion application: </a:t>
            </a:r>
            <a:r>
              <a:rPr lang="en-US" sz="1600" dirty="0" smtClean="0">
                <a:solidFill>
                  <a:schemeClr val="bg2"/>
                </a:solidFill>
              </a:rPr>
              <a:t>adding loops</a:t>
            </a:r>
          </a:p>
          <a:p>
            <a:pPr lvl="3"/>
            <a:r>
              <a:rPr lang="en-US" sz="1600" dirty="0"/>
              <a:t>L</a:t>
            </a:r>
            <a:r>
              <a:rPr lang="en-US" sz="1600" dirty="0" smtClean="0"/>
              <a:t>oops + recursion for </a:t>
            </a:r>
            <a:r>
              <a:rPr lang="en-US" sz="1600" i="1" dirty="0" smtClean="0"/>
              <a:t>generating permutations</a:t>
            </a:r>
          </a:p>
          <a:p>
            <a:pPr lvl="3"/>
            <a:r>
              <a:rPr lang="en-US" sz="1600" dirty="0"/>
              <a:t>L</a:t>
            </a:r>
            <a:r>
              <a:rPr lang="en-US" sz="1600" dirty="0" smtClean="0"/>
              <a:t>oops + recursion for </a:t>
            </a:r>
            <a:r>
              <a:rPr lang="en-US" sz="1600" i="1" dirty="0" smtClean="0"/>
              <a:t>recursive backtracking</a:t>
            </a:r>
            <a:endParaRPr lang="en-US" sz="1600" dirty="0" smtClean="0"/>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2</a:t>
            </a:fld>
            <a:endParaRPr lang="en-US"/>
          </a:p>
        </p:txBody>
      </p:sp>
    </p:spTree>
    <p:extLst>
      <p:ext uri="{BB962C8B-B14F-4D97-AF65-F5344CB8AC3E}">
        <p14:creationId xmlns:p14="http://schemas.microsoft.com/office/powerpoint/2010/main" val="3849175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p:txBody>
          <a:bodyPr/>
          <a:lstStyle/>
          <a:p>
            <a:r>
              <a:rPr lang="en-US" dirty="0" smtClean="0"/>
              <a:t>Announcement: Recursive art contest!</a:t>
            </a:r>
            <a:endParaRPr lang="en-US" dirty="0"/>
          </a:p>
        </p:txBody>
      </p:sp>
      <p:sp>
        <p:nvSpPr>
          <p:cNvPr id="9" name="Content Placeholder 8"/>
          <p:cNvSpPr>
            <a:spLocks noGrp="1"/>
          </p:cNvSpPr>
          <p:nvPr>
            <p:ph sz="quarter" idx="10"/>
            <p:custDataLst>
              <p:tags r:id="rId2"/>
            </p:custDataLst>
          </p:nvPr>
        </p:nvSpPr>
        <p:spPr/>
        <p:txBody>
          <a:bodyPr/>
          <a:lstStyle/>
          <a:p>
            <a:pPr lvl="1"/>
            <a:r>
              <a:rPr lang="en-US" sz="1600" dirty="0" smtClean="0"/>
              <a:t>Go to </a:t>
            </a:r>
            <a:r>
              <a:rPr lang="en-US" sz="1600" dirty="0" smtClean="0">
                <a:hlinkClick r:id="rId5"/>
              </a:rPr>
              <a:t>http</a:t>
            </a:r>
            <a:r>
              <a:rPr lang="en-US" sz="1600" dirty="0">
                <a:hlinkClick r:id="rId5"/>
              </a:rPr>
              <a:t>://recursivedrawing.com/</a:t>
            </a:r>
            <a:r>
              <a:rPr lang="en-US" sz="1600" dirty="0"/>
              <a:t> </a:t>
            </a:r>
            <a:endParaRPr lang="en-US" sz="1600" dirty="0" smtClean="0"/>
          </a:p>
          <a:p>
            <a:pPr lvl="1"/>
            <a:r>
              <a:rPr lang="en-US" sz="1600" dirty="0" smtClean="0"/>
              <a:t>Make </a:t>
            </a:r>
            <a:r>
              <a:rPr lang="en-US" sz="1600" dirty="0"/>
              <a:t>recursive </a:t>
            </a:r>
            <a:r>
              <a:rPr lang="en-US" sz="1600" dirty="0" smtClean="0"/>
              <a:t>art</a:t>
            </a:r>
          </a:p>
          <a:p>
            <a:pPr lvl="2"/>
            <a:r>
              <a:rPr lang="en-US" sz="1600" dirty="0" smtClean="0"/>
              <a:t>Win prizes!</a:t>
            </a:r>
            <a:endParaRPr lang="en-US" sz="1600" dirty="0"/>
          </a:p>
          <a:p>
            <a:pPr lvl="1"/>
            <a:r>
              <a:rPr lang="en-US" sz="1600" dirty="0" smtClean="0"/>
              <a:t>Come to my office hours and see my Wall of Fame of past recursive art submissions!</a:t>
            </a:r>
          </a:p>
          <a:p>
            <a:pPr lvl="1"/>
            <a:r>
              <a:rPr lang="en-US" sz="1600" dirty="0" smtClean="0"/>
              <a:t>Submission </a:t>
            </a:r>
            <a:r>
              <a:rPr lang="en-US" sz="1600" dirty="0"/>
              <a:t>deadline: </a:t>
            </a:r>
            <a:endParaRPr lang="en-US" sz="1600" dirty="0" smtClean="0"/>
          </a:p>
          <a:p>
            <a:pPr lvl="2"/>
            <a:r>
              <a:rPr lang="en-US" sz="1600" dirty="0" smtClean="0"/>
              <a:t>Wednesday of Week 4 (October 14)</a:t>
            </a:r>
            <a:endParaRPr lang="en-US" sz="1600" dirty="0"/>
          </a:p>
          <a:p>
            <a:pPr lvl="1"/>
            <a:r>
              <a:rPr lang="en-US" sz="1600" dirty="0" smtClean="0">
                <a:solidFill>
                  <a:schemeClr val="bg2"/>
                </a:solidFill>
              </a:rPr>
              <a:t>Submission procedure:</a:t>
            </a:r>
          </a:p>
          <a:p>
            <a:pPr lvl="2"/>
            <a:r>
              <a:rPr lang="en-US" sz="1600" dirty="0" smtClean="0">
                <a:solidFill>
                  <a:schemeClr val="bg2"/>
                </a:solidFill>
              </a:rPr>
              <a:t>Email me: cbl@stanford.edu</a:t>
            </a:r>
            <a:endParaRPr lang="en-US" sz="1600" dirty="0">
              <a:solidFill>
                <a:schemeClr val="bg2"/>
              </a:solidFill>
            </a:endParaRPr>
          </a:p>
        </p:txBody>
      </p:sp>
      <p:sp>
        <p:nvSpPr>
          <p:cNvPr id="7" name="Slide Number Placeholder 6"/>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3</a:t>
            </a:fld>
            <a:endParaRPr lang="en-US"/>
          </a:p>
        </p:txBody>
      </p:sp>
    </p:spTree>
    <p:extLst>
      <p:ext uri="{BB962C8B-B14F-4D97-AF65-F5344CB8AC3E}">
        <p14:creationId xmlns:p14="http://schemas.microsoft.com/office/powerpoint/2010/main" val="40549163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custDataLst>
              <p:tags r:id="rId1"/>
            </p:custDataLst>
          </p:nvPr>
        </p:nvSpPr>
        <p:spPr/>
        <p:txBody>
          <a:bodyPr/>
          <a:lstStyle/>
          <a:p>
            <a:endParaRPr lang="en-US"/>
          </a:p>
        </p:txBody>
      </p:sp>
      <p:pic>
        <p:nvPicPr>
          <p:cNvPr id="5" name="Picture 4"/>
          <p:cNvPicPr>
            <a:picLocks noChangeAspect="1"/>
          </p:cNvPicPr>
          <p:nvPr>
            <p:custDataLst>
              <p:tags r:id="rId2"/>
            </p:custDataLst>
          </p:nvPr>
        </p:nvPicPr>
        <p:blipFill>
          <a:blip r:embed="rId7"/>
          <a:stretch>
            <a:fillRect/>
          </a:stretch>
        </p:blipFill>
        <p:spPr>
          <a:xfrm>
            <a:off x="657945" y="-680144"/>
            <a:ext cx="8289524" cy="6217143"/>
          </a:xfrm>
          <a:prstGeom prst="rect">
            <a:avLst/>
          </a:prstGeom>
        </p:spPr>
      </p:pic>
      <p:sp>
        <p:nvSpPr>
          <p:cNvPr id="2" name="Title 1"/>
          <p:cNvSpPr>
            <a:spLocks noGrp="1"/>
          </p:cNvSpPr>
          <p:nvPr>
            <p:ph type="title"/>
            <p:custDataLst>
              <p:tags r:id="rId3"/>
            </p:custDataLst>
          </p:nvPr>
        </p:nvSpPr>
        <p:spPr>
          <a:xfrm>
            <a:off x="4216536" y="2072961"/>
            <a:ext cx="2636590" cy="488024"/>
          </a:xfrm>
        </p:spPr>
        <p:txBody>
          <a:bodyPr/>
          <a:lstStyle/>
          <a:p>
            <a:r>
              <a:rPr lang="en-US" dirty="0" smtClean="0"/>
              <a:t>Wall of Fame</a:t>
            </a:r>
            <a:endParaRPr lang="en-US" dirty="0"/>
          </a:p>
        </p:txBody>
      </p:sp>
      <p:cxnSp>
        <p:nvCxnSpPr>
          <p:cNvPr id="6" name="Straight Arrow Connector 5"/>
          <p:cNvCxnSpPr/>
          <p:nvPr>
            <p:custDataLst>
              <p:tags r:id="rId4"/>
            </p:custDataLst>
          </p:nvPr>
        </p:nvCxnSpPr>
        <p:spPr>
          <a:xfrm flipH="1" flipV="1">
            <a:off x="4749209" y="1233377"/>
            <a:ext cx="127591" cy="701749"/>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custDataLst>
              <p:tags r:id="rId5"/>
            </p:custDataLst>
          </p:nvPr>
        </p:nvCxnSpPr>
        <p:spPr>
          <a:xfrm flipH="1" flipV="1">
            <a:off x="2892056" y="2324986"/>
            <a:ext cx="1026748" cy="28354"/>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9163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Backtracking</a:t>
            </a:r>
            <a:endParaRPr lang="en-US" dirty="0"/>
          </a:p>
        </p:txBody>
      </p:sp>
      <p:sp>
        <p:nvSpPr>
          <p:cNvPr id="5" name="Text Placeholder 4"/>
          <p:cNvSpPr>
            <a:spLocks noGrp="1"/>
          </p:cNvSpPr>
          <p:nvPr>
            <p:ph type="body" idx="1"/>
            <p:custDataLst>
              <p:tags r:id="rId2"/>
            </p:custDataLst>
          </p:nvPr>
        </p:nvSpPr>
        <p:spPr/>
        <p:txBody>
          <a:bodyPr/>
          <a:lstStyle/>
          <a:p>
            <a:r>
              <a:rPr lang="en-US" dirty="0" smtClean="0"/>
              <a:t>Maze solving</a:t>
            </a:r>
            <a:endParaRPr lang="en-US" dirty="0"/>
          </a:p>
        </p:txBody>
      </p:sp>
    </p:spTree>
    <p:extLst>
      <p:ext uri="{BB962C8B-B14F-4D97-AF65-F5344CB8AC3E}">
        <p14:creationId xmlns:p14="http://schemas.microsoft.com/office/powerpoint/2010/main" val="5421551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Backtracking</a:t>
            </a:r>
            <a:endParaRPr lang="en-US" dirty="0"/>
          </a:p>
        </p:txBody>
      </p:sp>
      <p:sp>
        <p:nvSpPr>
          <p:cNvPr id="5" name="Content Placeholder 4"/>
          <p:cNvSpPr>
            <a:spLocks noGrp="1"/>
          </p:cNvSpPr>
          <p:nvPr>
            <p:ph idx="4294967295"/>
            <p:custDataLst>
              <p:tags r:id="rId2"/>
            </p:custDataLst>
          </p:nvPr>
        </p:nvSpPr>
        <p:spPr>
          <a:xfrm>
            <a:off x="1925619" y="1742739"/>
            <a:ext cx="5082988" cy="2631733"/>
          </a:xfrm>
          <a:prstGeom prst="rect">
            <a:avLst/>
          </a:prstGeom>
        </p:spPr>
        <p:txBody>
          <a:bodyPr/>
          <a:lstStyle/>
          <a:p>
            <a:r>
              <a:rPr lang="en-US" dirty="0" smtClean="0"/>
              <a:t>A particular behavior in recursive code where you tentatively explore many options, and recover to the nearest junction when you hit a “dead end”</a:t>
            </a:r>
          </a:p>
          <a:p>
            <a:endParaRPr lang="en-US" dirty="0"/>
          </a:p>
          <a:p>
            <a:r>
              <a:rPr lang="en-US" dirty="0" smtClean="0"/>
              <a:t>The easiest way to understand this is probably to see literal exploration and dead ends</a:t>
            </a:r>
            <a:endParaRPr lang="en-US" dirty="0"/>
          </a:p>
        </p:txBody>
      </p:sp>
    </p:spTree>
    <p:extLst>
      <p:ext uri="{BB962C8B-B14F-4D97-AF65-F5344CB8AC3E}">
        <p14:creationId xmlns:p14="http://schemas.microsoft.com/office/powerpoint/2010/main" val="4136133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828800" y="400050"/>
            <a:ext cx="5268558" cy="857250"/>
          </a:xfrm>
        </p:spPr>
        <p:txBody>
          <a:bodyPr/>
          <a:lstStyle/>
          <a:p>
            <a:r>
              <a:rPr lang="en-US" dirty="0" smtClean="0"/>
              <a:t>Maze-solving</a:t>
            </a:r>
            <a:endParaRPr lang="en-US" dirty="0"/>
          </a:p>
        </p:txBody>
      </p:sp>
      <p:graphicFrame>
        <p:nvGraphicFramePr>
          <p:cNvPr id="6" name="Content Placeholder 5" descr="This grid has walls missing to make a maze. The &quot;person&quot; in the middle and has paths going north, west, and south. Immediately to the east is a wall. " title="Maze"/>
          <p:cNvGraphicFramePr>
            <a:graphicFrameLocks noGrp="1"/>
          </p:cNvGraphicFramePr>
          <p:nvPr>
            <p:ph sz="quarter" idx="4294967295"/>
            <p:custDataLst>
              <p:tags r:id="rId2"/>
            </p:custDataLst>
            <p:extLst/>
          </p:nvPr>
        </p:nvGraphicFramePr>
        <p:xfrm>
          <a:off x="2000251" y="1657351"/>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Tree>
    <p:extLst>
      <p:ext uri="{BB962C8B-B14F-4D97-AF65-F5344CB8AC3E}">
        <p14:creationId xmlns:p14="http://schemas.microsoft.com/office/powerpoint/2010/main" val="29993214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828800" y="400050"/>
            <a:ext cx="5268558" cy="857250"/>
          </a:xfrm>
        </p:spPr>
        <p:txBody>
          <a:bodyPr/>
          <a:lstStyle/>
          <a:p>
            <a:r>
              <a:rPr lang="en-US" dirty="0" smtClean="0"/>
              <a:t>Maze-solving</a:t>
            </a:r>
            <a:endParaRPr lang="en-US" dirty="0"/>
          </a:p>
        </p:txBody>
      </p:sp>
      <p:graphicFrame>
        <p:nvGraphicFramePr>
          <p:cNvPr id="6" name="Content Placeholder 5" descr="This grid has walls missing to make a maze. The &quot;person&quot; in the middle and has paths going north, west, and south. Immediately to the east is a wall. " title="Maze"/>
          <p:cNvGraphicFramePr>
            <a:graphicFrameLocks noGrp="1"/>
          </p:cNvGraphicFramePr>
          <p:nvPr>
            <p:ph sz="quarter" idx="4294967295"/>
            <p:custDataLst>
              <p:tags r:id="rId2"/>
            </p:custDataLst>
            <p:extLst/>
          </p:nvPr>
        </p:nvGraphicFramePr>
        <p:xfrm>
          <a:off x="2000251" y="1657351"/>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5" name="Content Placeholder 2"/>
          <p:cNvSpPr>
            <a:spLocks noGrp="1"/>
          </p:cNvSpPr>
          <p:nvPr>
            <p:ph idx="4294967295"/>
            <p:custDataLst>
              <p:tags r:id="rId3"/>
            </p:custDataLst>
          </p:nvPr>
        </p:nvSpPr>
        <p:spPr>
          <a:xfrm>
            <a:off x="4857750" y="1257300"/>
            <a:ext cx="2628900" cy="3371850"/>
          </a:xfrm>
          <a:prstGeom prst="rect">
            <a:avLst/>
          </a:prstGeom>
        </p:spPr>
        <p:txBody>
          <a:bodyPr>
            <a:normAutofit/>
          </a:bodyPr>
          <a:lstStyle/>
          <a:p>
            <a:pPr marL="0" indent="0"/>
            <a:r>
              <a:rPr lang="en-US" dirty="0" smtClean="0">
                <a:solidFill>
                  <a:schemeClr val="tx1"/>
                </a:solidFill>
              </a:rPr>
              <a:t>Thinking through the pseudo-code:</a:t>
            </a:r>
          </a:p>
          <a:p>
            <a:pPr marL="565785" lvl="1" indent="-342900"/>
            <a:r>
              <a:rPr lang="en-US" dirty="0" smtClean="0">
                <a:solidFill>
                  <a:schemeClr val="tx1"/>
                </a:solidFill>
              </a:rPr>
              <a:t>From position </a:t>
            </a:r>
            <a:r>
              <a:rPr lang="el-GR" dirty="0" smtClean="0"/>
              <a:t>Θ</a:t>
            </a:r>
            <a:r>
              <a:rPr lang="en-US" dirty="0" smtClean="0">
                <a:solidFill>
                  <a:schemeClr val="tx1"/>
                </a:solidFill>
              </a:rPr>
              <a:t>, what does it mean for a step North to be a good idea?</a:t>
            </a:r>
          </a:p>
        </p:txBody>
      </p:sp>
    </p:spTree>
    <p:extLst>
      <p:ext uri="{BB962C8B-B14F-4D97-AF65-F5344CB8AC3E}">
        <p14:creationId xmlns:p14="http://schemas.microsoft.com/office/powerpoint/2010/main" val="24604014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828800" y="400050"/>
            <a:ext cx="5268558" cy="857250"/>
          </a:xfrm>
        </p:spPr>
        <p:txBody>
          <a:bodyPr/>
          <a:lstStyle/>
          <a:p>
            <a:r>
              <a:rPr lang="en-US" dirty="0" smtClean="0"/>
              <a:t>Maze-solving</a:t>
            </a:r>
            <a:endParaRPr lang="en-US" dirty="0"/>
          </a:p>
        </p:txBody>
      </p:sp>
      <p:graphicFrame>
        <p:nvGraphicFramePr>
          <p:cNvPr id="6" name="Content Placeholder 5" descr="This grid has walls missing to make a maze. The &quot;person&quot; in the middle and has paths going north, west, and south. Immediately to the east is a wall. " title="Maze"/>
          <p:cNvGraphicFramePr>
            <a:graphicFrameLocks noGrp="1"/>
          </p:cNvGraphicFramePr>
          <p:nvPr>
            <p:ph sz="quarter" idx="4294967295"/>
            <p:custDataLst>
              <p:tags r:id="rId2"/>
            </p:custDataLst>
            <p:extLst/>
          </p:nvPr>
        </p:nvGraphicFramePr>
        <p:xfrm>
          <a:off x="2000251" y="1657351"/>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5" name="Content Placeholder 2"/>
          <p:cNvSpPr>
            <a:spLocks noGrp="1"/>
          </p:cNvSpPr>
          <p:nvPr>
            <p:ph idx="4294967295"/>
            <p:custDataLst>
              <p:tags r:id="rId3"/>
            </p:custDataLst>
          </p:nvPr>
        </p:nvSpPr>
        <p:spPr>
          <a:xfrm>
            <a:off x="4857750" y="1257300"/>
            <a:ext cx="2628900" cy="3371850"/>
          </a:xfrm>
          <a:prstGeom prst="rect">
            <a:avLst/>
          </a:prstGeom>
        </p:spPr>
        <p:txBody>
          <a:bodyPr>
            <a:normAutofit fontScale="92500"/>
          </a:bodyPr>
          <a:lstStyle/>
          <a:p>
            <a:pPr marL="0" indent="0"/>
            <a:r>
              <a:rPr lang="en-US" dirty="0" smtClean="0">
                <a:solidFill>
                  <a:schemeClr val="tx1"/>
                </a:solidFill>
              </a:rPr>
              <a:t>Thinking through the pseudo-code:</a:t>
            </a:r>
          </a:p>
          <a:p>
            <a:pPr marL="565785" lvl="1" indent="-342900"/>
            <a:r>
              <a:rPr lang="en-US" dirty="0" smtClean="0">
                <a:solidFill>
                  <a:schemeClr val="tx1"/>
                </a:solidFill>
              </a:rPr>
              <a:t>From position </a:t>
            </a:r>
            <a:r>
              <a:rPr lang="el-GR" dirty="0" smtClean="0"/>
              <a:t>Θ</a:t>
            </a:r>
            <a:r>
              <a:rPr lang="en-US" dirty="0" smtClean="0">
                <a:solidFill>
                  <a:schemeClr val="tx1"/>
                </a:solidFill>
              </a:rPr>
              <a:t>, what does it mean for a step South to be a good idea?</a:t>
            </a:r>
          </a:p>
          <a:p>
            <a:pPr marL="565785" lvl="1" indent="-342900"/>
            <a:r>
              <a:rPr lang="en-US" dirty="0" smtClean="0">
                <a:solidFill>
                  <a:schemeClr val="tx1"/>
                </a:solidFill>
              </a:rPr>
              <a:t>It means that from position one-step-South-of-</a:t>
            </a:r>
            <a:r>
              <a:rPr lang="el-GR" dirty="0" smtClean="0"/>
              <a:t>Θ</a:t>
            </a:r>
            <a:r>
              <a:rPr lang="en-US" dirty="0" smtClean="0">
                <a:solidFill>
                  <a:schemeClr val="tx1"/>
                </a:solidFill>
              </a:rPr>
              <a:t>, there exists some step that is a good idea…</a:t>
            </a:r>
          </a:p>
          <a:p>
            <a:pPr marL="565785" lvl="1" indent="-342900"/>
            <a:r>
              <a:rPr lang="en-US" dirty="0" smtClean="0">
                <a:solidFill>
                  <a:schemeClr val="tx1"/>
                </a:solidFill>
              </a:rPr>
              <a:t>…Recursion!</a:t>
            </a:r>
            <a:endParaRPr lang="en-US" dirty="0"/>
          </a:p>
        </p:txBody>
      </p:sp>
    </p:spTree>
    <p:extLst>
      <p:ext uri="{BB962C8B-B14F-4D97-AF65-F5344CB8AC3E}">
        <p14:creationId xmlns:p14="http://schemas.microsoft.com/office/powerpoint/2010/main" val="18428431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61884" y="494071"/>
            <a:ext cx="7766856" cy="604217"/>
          </a:xfrm>
        </p:spPr>
        <p:txBody>
          <a:bodyPr/>
          <a:lstStyle/>
          <a:p>
            <a:r>
              <a:rPr lang="en-US" sz="2800" dirty="0" smtClean="0"/>
              <a:t>Backtracking template</a:t>
            </a:r>
            <a:endParaRPr lang="en-US" sz="2800" dirty="0"/>
          </a:p>
        </p:txBody>
      </p:sp>
      <p:sp>
        <p:nvSpPr>
          <p:cNvPr id="5" name="Content Placeholder 4"/>
          <p:cNvSpPr>
            <a:spLocks noGrp="1"/>
          </p:cNvSpPr>
          <p:nvPr>
            <p:ph idx="4294967295"/>
            <p:custDataLst>
              <p:tags r:id="rId2"/>
            </p:custDataLst>
          </p:nvPr>
        </p:nvSpPr>
        <p:spPr>
          <a:xfrm>
            <a:off x="1061884" y="1319980"/>
            <a:ext cx="7342941" cy="3371583"/>
          </a:xfrm>
          <a:prstGeom prst="rect">
            <a:avLst/>
          </a:prstGeom>
        </p:spPr>
        <p:txBody>
          <a:bodyPr>
            <a:normAutofit/>
          </a:bodyPr>
          <a:lstStyle/>
          <a:p>
            <a:pPr>
              <a:buFont typeface="Wingdings" panose="05000000000000000000" pitchFamily="2" charset="2"/>
              <a:buChar char="§"/>
            </a:pPr>
            <a:r>
              <a:rPr lang="en-US" b="1" dirty="0" err="1" smtClean="0"/>
              <a:t>bool</a:t>
            </a:r>
            <a:r>
              <a:rPr lang="en-US" b="1" dirty="0" smtClean="0"/>
              <a:t> </a:t>
            </a:r>
            <a:r>
              <a:rPr lang="en-US" b="1" dirty="0" err="1" smtClean="0"/>
              <a:t>recursiveFunction</a:t>
            </a:r>
            <a:r>
              <a:rPr lang="en-US" b="1" dirty="0" smtClean="0"/>
              <a:t>(){</a:t>
            </a:r>
          </a:p>
          <a:p>
            <a:pPr lvl="2"/>
            <a:r>
              <a:rPr lang="en-US" dirty="0" smtClean="0"/>
              <a:t>Base case test for success: </a:t>
            </a:r>
            <a:r>
              <a:rPr lang="en-US" dirty="0" smtClean="0">
                <a:solidFill>
                  <a:srgbClr val="00B050"/>
                </a:solidFill>
              </a:rPr>
              <a:t>return true</a:t>
            </a:r>
          </a:p>
          <a:p>
            <a:pPr lvl="2"/>
            <a:r>
              <a:rPr lang="en-US" dirty="0" smtClean="0"/>
              <a:t>Base case test for failure: </a:t>
            </a:r>
            <a:r>
              <a:rPr lang="en-US" dirty="0" smtClean="0">
                <a:solidFill>
                  <a:srgbClr val="FF0000"/>
                </a:solidFill>
              </a:rPr>
              <a:t>return false</a:t>
            </a:r>
            <a:endParaRPr lang="en-US" dirty="0">
              <a:solidFill>
                <a:srgbClr val="FF0000"/>
              </a:solidFill>
            </a:endParaRPr>
          </a:p>
          <a:p>
            <a:pPr lvl="2"/>
            <a:r>
              <a:rPr lang="en-US" dirty="0" smtClean="0">
                <a:solidFill>
                  <a:schemeClr val="tx1"/>
                </a:solidFill>
              </a:rPr>
              <a:t>Loop over several options for “what to do next”:</a:t>
            </a:r>
          </a:p>
          <a:p>
            <a:pPr lvl="3"/>
            <a:r>
              <a:rPr lang="en-US" dirty="0" smtClean="0"/>
              <a:t>Tentatively “do” one option</a:t>
            </a:r>
          </a:p>
          <a:p>
            <a:pPr lvl="3"/>
            <a:r>
              <a:rPr lang="en-US" dirty="0" smtClean="0"/>
              <a:t>if (</a:t>
            </a:r>
            <a:r>
              <a:rPr lang="en-US" dirty="0" err="1" smtClean="0"/>
              <a:t>recursiveFunction</a:t>
            </a:r>
            <a:r>
              <a:rPr lang="en-US" dirty="0" smtClean="0"/>
              <a:t>()) </a:t>
            </a:r>
            <a:r>
              <a:rPr lang="en-US" dirty="0" smtClean="0">
                <a:solidFill>
                  <a:srgbClr val="00B050"/>
                </a:solidFill>
              </a:rPr>
              <a:t>return true</a:t>
            </a:r>
          </a:p>
          <a:p>
            <a:pPr lvl="3"/>
            <a:r>
              <a:rPr lang="en-US" dirty="0" smtClean="0"/>
              <a:t>That tentative idea didn’t work, so “undo” that option</a:t>
            </a:r>
          </a:p>
          <a:p>
            <a:pPr lvl="2"/>
            <a:r>
              <a:rPr lang="en-US" dirty="0" smtClean="0"/>
              <a:t>None of the options we tried in the loop worked, so </a:t>
            </a:r>
            <a:r>
              <a:rPr lang="en-US" dirty="0" smtClean="0">
                <a:solidFill>
                  <a:srgbClr val="FF0000"/>
                </a:solidFill>
              </a:rPr>
              <a:t>return false</a:t>
            </a:r>
          </a:p>
        </p:txBody>
      </p:sp>
    </p:spTree>
    <p:extLst>
      <p:ext uri="{BB962C8B-B14F-4D97-AF65-F5344CB8AC3E}">
        <p14:creationId xmlns:p14="http://schemas.microsoft.com/office/powerpoint/2010/main" val="1419833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custDataLst>
              <p:tags r:id="rId1"/>
            </p:custDataLst>
          </p:nvPr>
        </p:nvSpPr>
        <p:spPr>
          <a:xfrm>
            <a:off x="956044" y="-151957"/>
            <a:ext cx="5268558" cy="857250"/>
          </a:xfrm>
        </p:spPr>
        <p:txBody>
          <a:bodyPr>
            <a:normAutofit/>
          </a:bodyPr>
          <a:lstStyle/>
          <a:p>
            <a:r>
              <a:rPr lang="en-US" dirty="0" err="1" smtClean="0"/>
              <a:t>SolveMaze</a:t>
            </a:r>
            <a:r>
              <a:rPr lang="en-US" dirty="0" smtClean="0"/>
              <a:t> code</a:t>
            </a:r>
            <a:br>
              <a:rPr lang="en-US" dirty="0" smtClean="0"/>
            </a:br>
            <a:r>
              <a:rPr lang="en-US" sz="1200" dirty="0"/>
              <a:t>Adapted from the textbook by Eric Roberts</a:t>
            </a:r>
            <a:endParaRPr lang="en-US" dirty="0"/>
          </a:p>
        </p:txBody>
      </p:sp>
      <p:sp>
        <p:nvSpPr>
          <p:cNvPr id="5" name="Rectangle 4"/>
          <p:cNvSpPr/>
          <p:nvPr>
            <p:custDataLst>
              <p:tags r:id="rId2"/>
            </p:custDataLst>
          </p:nvPr>
        </p:nvSpPr>
        <p:spPr>
          <a:xfrm>
            <a:off x="956043" y="808074"/>
            <a:ext cx="7627975" cy="4439420"/>
          </a:xfrm>
          <a:prstGeom prst="rect">
            <a:avLst/>
          </a:prstGeom>
        </p:spPr>
        <p:txBody>
          <a:bodyPr wrap="square">
            <a:spAutoFit/>
          </a:bodyPr>
          <a:lstStyle/>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err="1">
                <a:solidFill>
                  <a:srgbClr val="808000"/>
                </a:solidFill>
                <a:latin typeface="Consolas" panose="020B0609020204030204" pitchFamily="49" charset="0"/>
                <a:ea typeface="Times New Roman" panose="02020603050405020304" pitchFamily="18" charset="0"/>
                <a:cs typeface="Consolas" panose="020B0609020204030204" pitchFamily="49" charset="0"/>
              </a:rPr>
              <a:t>bool</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solveMaze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Maze</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&amp;</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maze,</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Point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maze.isOutside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true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maze.isMarked</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false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maze.markSquare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pause(</a:t>
            </a:r>
            <a:r>
              <a:rPr lang="en-US" sz="1600" dirty="0">
                <a:solidFill>
                  <a:srgbClr val="000080"/>
                </a:solidFill>
                <a:latin typeface="Consolas" panose="020B0609020204030204" pitchFamily="49" charset="0"/>
                <a:ea typeface="Times New Roman" panose="02020603050405020304" pitchFamily="18" charset="0"/>
                <a:cs typeface="Consolas" panose="020B0609020204030204" pitchFamily="49" charset="0"/>
              </a:rPr>
              <a:t>200</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for</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Direction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NORTH</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&lt;=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0080"/>
                </a:solidFill>
                <a:latin typeface="Consolas" panose="020B0609020204030204" pitchFamily="49" charset="0"/>
                <a:ea typeface="Times New Roman" panose="02020603050405020304" pitchFamily="18" charset="0"/>
                <a:cs typeface="Consolas" panose="020B0609020204030204" pitchFamily="49" charset="0"/>
              </a:rPr>
              <a:t>WEST</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maze.wallExists</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if</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solveMaze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(maze,</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adjacentPoint</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dir</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true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err="1">
                <a:solidFill>
                  <a:srgbClr val="000000"/>
                </a:solidFill>
                <a:latin typeface="Consolas" panose="020B0609020204030204" pitchFamily="49" charset="0"/>
                <a:ea typeface="Times New Roman" panose="02020603050405020304" pitchFamily="18" charset="0"/>
                <a:cs typeface="Consolas" panose="020B0609020204030204" pitchFamily="49" charset="0"/>
              </a:rPr>
              <a:t>maze.unmarkSquare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(start);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return</a:t>
            </a:r>
            <a:r>
              <a:rPr lang="en-US" sz="1600" dirty="0">
                <a:solidFill>
                  <a:srgbClr val="C0C0C0"/>
                </a:solidFill>
                <a:latin typeface="Consolas" panose="020B0609020204030204" pitchFamily="49" charset="0"/>
                <a:ea typeface="Times New Roman" panose="02020603050405020304" pitchFamily="18" charset="0"/>
                <a:cs typeface="Consolas" panose="020B0609020204030204" pitchFamily="49" charset="0"/>
              </a:rPr>
              <a:t> </a:t>
            </a:r>
            <a:r>
              <a:rPr lang="en-US" sz="1600" dirty="0">
                <a:solidFill>
                  <a:srgbClr val="808000"/>
                </a:solidFill>
                <a:latin typeface="Consolas" panose="020B0609020204030204" pitchFamily="49" charset="0"/>
                <a:ea typeface="Times New Roman" panose="02020603050405020304" pitchFamily="18" charset="0"/>
                <a:cs typeface="Consolas" panose="020B0609020204030204" pitchFamily="49" charset="0"/>
              </a:rPr>
              <a:t>false</a:t>
            </a: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tabLst>
                <a:tab pos="436245" algn="l"/>
                <a:tab pos="872490" algn="l"/>
                <a:tab pos="1308735" algn="l"/>
                <a:tab pos="1744980" algn="l"/>
                <a:tab pos="2181225" algn="l"/>
                <a:tab pos="2617470" algn="l"/>
                <a:tab pos="3053715" algn="l"/>
                <a:tab pos="3489960" algn="l"/>
                <a:tab pos="3926205" algn="l"/>
                <a:tab pos="4362450" algn="l"/>
                <a:tab pos="4798695" algn="l"/>
                <a:tab pos="5234940" algn="l"/>
                <a:tab pos="5671185" algn="l"/>
                <a:tab pos="6107430" algn="l"/>
                <a:tab pos="6543675" algn="l"/>
                <a:tab pos="6979920" algn="l"/>
              </a:tabLst>
            </a:pPr>
            <a:r>
              <a:rPr lang="en-US" sz="1600" dirty="0">
                <a:solidFill>
                  <a:srgbClr val="000000"/>
                </a:solidFill>
                <a:latin typeface="Consolas" panose="020B0609020204030204" pitchFamily="49" charset="0"/>
                <a:ea typeface="Times New Roman" panose="02020603050405020304" pitchFamily="18" charset="0"/>
                <a:cs typeface="Consolas" panose="020B0609020204030204" pitchFamily="49" charset="0"/>
              </a:rPr>
              <a:t>}</a:t>
            </a:r>
            <a:endParaRPr lang="en-US" sz="1600" dirty="0">
              <a:latin typeface="Consolas" panose="020B0609020204030204" pitchFamily="49" charset="0"/>
              <a:ea typeface="Calibri" panose="020F0502020204030204" pitchFamily="34" charset="0"/>
              <a:cs typeface="Consolas" panose="020B0609020204030204" pitchFamily="49" charset="0"/>
            </a:endParaRPr>
          </a:p>
          <a:p>
            <a:pPr>
              <a:lnSpc>
                <a:spcPct val="107000"/>
              </a:lnSpc>
              <a:spcAft>
                <a:spcPts val="600"/>
              </a:spcAft>
            </a:pPr>
            <a:r>
              <a:rPr lang="en-US" sz="1600" dirty="0">
                <a:latin typeface="Consolas" panose="020B0609020204030204" pitchFamily="49" charset="0"/>
                <a:ea typeface="Calibri" panose="020F0502020204030204" pitchFamily="34" charset="0"/>
                <a:cs typeface="Consolas" panose="020B0609020204030204" pitchFamily="49" charset="0"/>
              </a:rPr>
              <a:t> </a:t>
            </a:r>
          </a:p>
        </p:txBody>
      </p:sp>
      <p:sp>
        <p:nvSpPr>
          <p:cNvPr id="7" name="Rectangle 6"/>
          <p:cNvSpPr/>
          <p:nvPr>
            <p:custDataLst>
              <p:tags r:id="rId3"/>
            </p:custDataLst>
          </p:nvPr>
        </p:nvSpPr>
        <p:spPr>
          <a:xfrm>
            <a:off x="5259572" y="3422274"/>
            <a:ext cx="2971800" cy="923330"/>
          </a:xfrm>
          <a:prstGeom prst="rect">
            <a:avLst/>
          </a:prstGeom>
          <a:ln>
            <a:solidFill>
              <a:schemeClr val="tx1"/>
            </a:solidFill>
          </a:ln>
        </p:spPr>
        <p:txBody>
          <a:bodyPr wrap="square">
            <a:spAutoFit/>
          </a:bodyPr>
          <a:lstStyle/>
          <a:p>
            <a:r>
              <a:rPr lang="en-US" b="1" dirty="0" err="1" smtClean="0">
                <a:latin typeface="Courier New" panose="02070309020205020404" pitchFamily="49" charset="0"/>
                <a:cs typeface="Courier New" panose="02070309020205020404" pitchFamily="49" charset="0"/>
              </a:rPr>
              <a:t>enum</a:t>
            </a:r>
            <a:r>
              <a:rPr lang="en-US" b="1" dirty="0" smtClean="0">
                <a:latin typeface="Courier New" panose="02070309020205020404" pitchFamily="49" charset="0"/>
                <a:cs typeface="Courier New" panose="02070309020205020404" pitchFamily="49" charset="0"/>
              </a:rPr>
              <a:t> Direction = </a:t>
            </a:r>
          </a:p>
          <a:p>
            <a:r>
              <a:rPr lang="en-US" b="1" dirty="0" smtClean="0">
                <a:latin typeface="Courier New" panose="02070309020205020404" pitchFamily="49" charset="0"/>
                <a:cs typeface="Courier New" panose="02070309020205020404" pitchFamily="49" charset="0"/>
              </a:rPr>
              <a:t>{NORTH, EAST, SOUTH, WEST};</a:t>
            </a:r>
            <a:endParaRPr lang="en-US" dirty="0"/>
          </a:p>
        </p:txBody>
      </p:sp>
    </p:spTree>
    <p:extLst>
      <p:ext uri="{BB962C8B-B14F-4D97-AF65-F5344CB8AC3E}">
        <p14:creationId xmlns:p14="http://schemas.microsoft.com/office/powerpoint/2010/main" val="36607211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828800" y="400050"/>
            <a:ext cx="5268558" cy="857250"/>
          </a:xfrm>
        </p:spPr>
        <p:txBody>
          <a:bodyPr/>
          <a:lstStyle/>
          <a:p>
            <a:r>
              <a:rPr lang="en-US" dirty="0" smtClean="0"/>
              <a:t>Maze-solving</a:t>
            </a:r>
            <a:endParaRPr lang="en-US" dirty="0"/>
          </a:p>
        </p:txBody>
      </p:sp>
      <p:graphicFrame>
        <p:nvGraphicFramePr>
          <p:cNvPr id="6" name="Content Placeholder 5" descr="This grid has walls missing to make a maze. The &quot;person&quot; in the middle and has paths going north, west, and south. Immediately to the east is a wall. &#10;&#10;The x1 marker is 4 steps down the path that takes off to the north from the person in the maze.&#10;&#10;The x2 marker is 1 step to the west from the person.&#10;&#10;The x3 marker is two steps down the path that takes off to the south." title="Maze"/>
          <p:cNvGraphicFramePr>
            <a:graphicFrameLocks noGrp="1"/>
          </p:cNvGraphicFramePr>
          <p:nvPr>
            <p:ph sz="quarter" idx="4294967295"/>
            <p:custDataLst>
              <p:tags r:id="rId2"/>
            </p:custDataLst>
            <p:extLst/>
          </p:nvPr>
        </p:nvGraphicFramePr>
        <p:xfrm>
          <a:off x="1925242" y="1734742"/>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r>
                        <a:rPr lang="en-US" sz="1400" dirty="0" smtClean="0"/>
                        <a:t>x1</a:t>
                      </a:r>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r>
                        <a:rPr lang="en-US" sz="1400" dirty="0" smtClean="0"/>
                        <a:t>x2</a:t>
                      </a:r>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r>
                        <a:rPr lang="en-US" sz="1400" dirty="0" smtClean="0"/>
                        <a:t>x3</a:t>
                      </a:r>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7" name="Content Placeholder 6"/>
          <p:cNvSpPr>
            <a:spLocks noGrp="1"/>
          </p:cNvSpPr>
          <p:nvPr>
            <p:ph sz="quarter" idx="4294967295"/>
            <p:custDataLst>
              <p:tags r:id="rId3"/>
            </p:custDataLst>
          </p:nvPr>
        </p:nvSpPr>
        <p:spPr>
          <a:xfrm>
            <a:off x="4761542" y="1640306"/>
            <a:ext cx="2943517" cy="2619756"/>
          </a:xfrm>
          <a:prstGeom prst="rect">
            <a:avLst/>
          </a:prstGeom>
        </p:spPr>
        <p:txBody>
          <a:bodyPr>
            <a:normAutofit/>
          </a:bodyPr>
          <a:lstStyle/>
          <a:p>
            <a:pPr marL="51435" indent="0"/>
            <a:r>
              <a:rPr lang="en-US" dirty="0" smtClean="0"/>
              <a:t>In what order do we visit these spaces?</a:t>
            </a:r>
          </a:p>
          <a:p>
            <a:endParaRPr lang="en-US" dirty="0"/>
          </a:p>
          <a:p>
            <a:pPr marL="394335">
              <a:buFont typeface="+mj-lt"/>
              <a:buAutoNum type="alphaUcPeriod"/>
            </a:pPr>
            <a:r>
              <a:rPr lang="en-US" dirty="0"/>
              <a:t>x</a:t>
            </a:r>
            <a:r>
              <a:rPr lang="en-US" dirty="0" smtClean="0"/>
              <a:t>1, x2, x3</a:t>
            </a:r>
          </a:p>
          <a:p>
            <a:pPr marL="394335">
              <a:buFont typeface="+mj-lt"/>
              <a:buAutoNum type="alphaUcPeriod"/>
            </a:pPr>
            <a:r>
              <a:rPr lang="en-US" dirty="0" smtClean="0"/>
              <a:t>x2, x3, x1</a:t>
            </a:r>
          </a:p>
          <a:p>
            <a:pPr marL="394335">
              <a:buFont typeface="+mj-lt"/>
              <a:buAutoNum type="alphaUcPeriod"/>
            </a:pPr>
            <a:r>
              <a:rPr lang="en-US" dirty="0" smtClean="0"/>
              <a:t>x1, x3, x2</a:t>
            </a:r>
          </a:p>
          <a:p>
            <a:pPr marL="394335">
              <a:buFont typeface="+mj-lt"/>
              <a:buAutoNum type="alphaUcPeriod"/>
            </a:pPr>
            <a:r>
              <a:rPr lang="en-US" dirty="0" smtClean="0"/>
              <a:t>We don’t visit all three</a:t>
            </a:r>
          </a:p>
          <a:p>
            <a:pPr marL="394335">
              <a:buFont typeface="+mj-lt"/>
              <a:buAutoNum type="alphaUcPeriod"/>
            </a:pPr>
            <a:r>
              <a:rPr lang="en-US" dirty="0" smtClean="0"/>
              <a:t>Other/none/more</a:t>
            </a:r>
            <a:endParaRPr lang="en-US" dirty="0"/>
          </a:p>
        </p:txBody>
      </p:sp>
      <mc:AlternateContent xmlns:mc="http://schemas.openxmlformats.org/markup-compatibility/2006">
        <mc:Choice xmlns:p14="http://schemas.microsoft.com/office/powerpoint/2010/main" Requires="p14">
          <p:contentPart p14:bwMode="auto" r:id="rId8">
            <p14:nvContentPartPr>
              <p14:cNvPr id="8" name="Ink 7"/>
              <p14:cNvContentPartPr/>
              <p14:nvPr>
                <p:custDataLst>
                  <p:tags r:id="rId4"/>
                </p:custDataLst>
              </p14:nvPr>
            </p14:nvContentPartPr>
            <p14:xfrm>
              <a:off x="4764960" y="3475786"/>
              <a:ext cx="3031200" cy="566640"/>
            </p14:xfrm>
          </p:contentPart>
        </mc:Choice>
        <mc:Fallback>
          <p:pic>
            <p:nvPicPr>
              <p:cNvPr id="8" name="Ink 7"/>
              <p:cNvPicPr/>
              <p:nvPr/>
            </p:nvPicPr>
            <p:blipFill>
              <a:blip r:embed="rId9"/>
              <a:stretch>
                <a:fillRect/>
              </a:stretch>
            </p:blipFill>
            <p:spPr>
              <a:xfrm>
                <a:off x="4754520" y="3467146"/>
                <a:ext cx="3054240" cy="5882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1" name="Ink 10"/>
              <p14:cNvContentPartPr/>
              <p14:nvPr>
                <p:custDataLst>
                  <p:tags r:id="rId5"/>
                </p:custDataLst>
              </p14:nvPr>
            </p14:nvContentPartPr>
            <p14:xfrm>
              <a:off x="2441160" y="2760106"/>
              <a:ext cx="849960" cy="885600"/>
            </p14:xfrm>
          </p:contentPart>
        </mc:Choice>
        <mc:Fallback>
          <p:pic>
            <p:nvPicPr>
              <p:cNvPr id="11" name="Ink 10"/>
              <p:cNvPicPr/>
              <p:nvPr/>
            </p:nvPicPr>
            <p:blipFill>
              <a:blip r:embed="rId11"/>
              <a:stretch>
                <a:fillRect/>
              </a:stretch>
            </p:blipFill>
            <p:spPr>
              <a:xfrm>
                <a:off x="2431080" y="2750746"/>
                <a:ext cx="870120" cy="898920"/>
              </a:xfrm>
              <a:prstGeom prst="rect">
                <a:avLst/>
              </a:prstGeom>
            </p:spPr>
          </p:pic>
        </mc:Fallback>
      </mc:AlternateContent>
      <p:sp>
        <p:nvSpPr>
          <p:cNvPr id="27" name="Rectangle 26"/>
          <p:cNvSpPr/>
          <p:nvPr>
            <p:custDataLst>
              <p:tags r:id="rId6"/>
            </p:custDataLst>
          </p:nvPr>
        </p:nvSpPr>
        <p:spPr>
          <a:xfrm>
            <a:off x="5961321" y="258122"/>
            <a:ext cx="2866104" cy="738664"/>
          </a:xfrm>
          <a:prstGeom prst="rect">
            <a:avLst/>
          </a:prstGeom>
          <a:ln>
            <a:solidFill>
              <a:schemeClr val="tx1"/>
            </a:solidFill>
          </a:ln>
        </p:spPr>
        <p:txBody>
          <a:bodyPr wrap="square">
            <a:spAutoFit/>
          </a:bodyPr>
          <a:lstStyle/>
          <a:p>
            <a:r>
              <a:rPr lang="en-US" sz="1400" dirty="0" smtClean="0">
                <a:latin typeface="Consolas" panose="020B0609020204030204" pitchFamily="49" charset="0"/>
                <a:cs typeface="Consolas" panose="020B0609020204030204" pitchFamily="49" charset="0"/>
              </a:rPr>
              <a:t>//order of for loop:</a:t>
            </a:r>
          </a:p>
          <a:p>
            <a:r>
              <a:rPr lang="en-US" sz="1400" dirty="0" err="1" smtClean="0">
                <a:latin typeface="Consolas" panose="020B0609020204030204" pitchFamily="49" charset="0"/>
                <a:cs typeface="Consolas" panose="020B0609020204030204" pitchFamily="49" charset="0"/>
              </a:rPr>
              <a:t>enum</a:t>
            </a:r>
            <a:r>
              <a:rPr lang="en-US" sz="1400" dirty="0" smtClean="0">
                <a:latin typeface="Consolas" panose="020B0609020204030204" pitchFamily="49" charset="0"/>
                <a:cs typeface="Consolas" panose="020B0609020204030204" pitchFamily="49" charset="0"/>
              </a:rPr>
              <a:t> </a:t>
            </a:r>
            <a:r>
              <a:rPr lang="en-US" sz="1400" dirty="0" smtClean="0">
                <a:latin typeface="Consolas" panose="020B0609020204030204" pitchFamily="49" charset="0"/>
                <a:cs typeface="Consolas" panose="020B0609020204030204" pitchFamily="49" charset="0"/>
              </a:rPr>
              <a:t>Direction = </a:t>
            </a:r>
          </a:p>
          <a:p>
            <a:r>
              <a:rPr lang="en-US" sz="1400" dirty="0" smtClean="0">
                <a:latin typeface="Consolas" panose="020B0609020204030204" pitchFamily="49" charset="0"/>
                <a:cs typeface="Consolas" panose="020B0609020204030204" pitchFamily="49" charset="0"/>
              </a:rPr>
              <a:t>{NORTH, EAST, SOUTH, WEST};</a:t>
            </a:r>
            <a:endParaRPr lang="en-US" sz="1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70935177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089523" y="65005"/>
            <a:ext cx="5268558" cy="857250"/>
          </a:xfrm>
        </p:spPr>
        <p:txBody>
          <a:bodyPr/>
          <a:lstStyle/>
          <a:p>
            <a:r>
              <a:rPr lang="en-US" dirty="0" smtClean="0"/>
              <a:t>The stack</a:t>
            </a:r>
            <a:endParaRPr lang="en-US" dirty="0"/>
          </a:p>
        </p:txBody>
      </p:sp>
      <p:graphicFrame>
        <p:nvGraphicFramePr>
          <p:cNvPr id="6" name="Content Placeholder 5" descr="There are 4 compass directions in the enum for the code. &#10;&#10;The path to the exit has 16 turns (changes of direction as you follow it).&#10;&#10;The path to the exit is 27 steps long.&#10;&#10;The question essentially asks, which of these facts is the most salient? &#10;&#10;" title="Maze"/>
          <p:cNvGraphicFramePr>
            <a:graphicFrameLocks noGrp="1"/>
          </p:cNvGraphicFramePr>
          <p:nvPr>
            <p:ph sz="quarter" idx="4294967295"/>
            <p:custDataLst>
              <p:tags r:id="rId2"/>
            </p:custDataLst>
            <p:extLst/>
          </p:nvPr>
        </p:nvGraphicFramePr>
        <p:xfrm>
          <a:off x="1089524" y="1322306"/>
          <a:ext cx="2564758" cy="2525320"/>
        </p:xfrm>
        <a:graphic>
          <a:graphicData uri="http://schemas.openxmlformats.org/drawingml/2006/table">
            <a:tbl>
              <a:tblPr firstRow="1" bandRow="1">
                <a:tableStyleId>{D7AC3CCA-C797-4891-BE02-D94E43425B78}</a:tableStyleId>
              </a:tblPr>
              <a:tblGrid>
                <a:gridCol w="366394"/>
                <a:gridCol w="366394"/>
                <a:gridCol w="366394"/>
                <a:gridCol w="366394"/>
                <a:gridCol w="366394"/>
                <a:gridCol w="366394"/>
                <a:gridCol w="366394"/>
              </a:tblGrid>
              <a:tr h="360760">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r>
                        <a:rPr lang="el-GR" sz="1400" dirty="0" smtClean="0"/>
                        <a:t>Θ</a:t>
                      </a:r>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60760">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r>
              <a:tr h="360760">
                <a:tc>
                  <a:txBody>
                    <a:bodyPr/>
                    <a:lstStyle/>
                    <a:p>
                      <a:endParaRPr lang="en-US" sz="1400" dirty="0"/>
                    </a:p>
                  </a:txBody>
                  <a:tcPr marL="68549" marR="68549" marT="34290" marB="34290">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endParaRPr lang="en-US" sz="1400"/>
                    </a:p>
                  </a:txBody>
                  <a:tcPr marL="68549" marR="68549" marT="34290" marB="34290">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endParaRPr lang="en-US" sz="1400" dirty="0"/>
                    </a:p>
                  </a:txBody>
                  <a:tcPr marL="68549" marR="68549" marT="34290" marB="34290">
                    <a:lnL w="12700" cap="flat" cmpd="sng" algn="ctr">
                      <a:noFill/>
                      <a:prstDash val="solid"/>
                      <a:round/>
                      <a:headEnd type="none" w="med" len="med"/>
                      <a:tailEnd type="none" w="med" len="med"/>
                    </a:lnL>
                    <a:solidFill>
                      <a:schemeClr val="bg1"/>
                    </a:solidFill>
                  </a:tcPr>
                </a:tc>
              </a:tr>
            </a:tbl>
          </a:graphicData>
        </a:graphic>
      </p:graphicFrame>
      <p:sp>
        <p:nvSpPr>
          <p:cNvPr id="7" name="Content Placeholder 6"/>
          <p:cNvSpPr>
            <a:spLocks noGrp="1"/>
          </p:cNvSpPr>
          <p:nvPr>
            <p:ph sz="quarter" idx="4294967295"/>
            <p:custDataLst>
              <p:tags r:id="rId3"/>
            </p:custDataLst>
          </p:nvPr>
        </p:nvSpPr>
        <p:spPr>
          <a:xfrm>
            <a:off x="3918687" y="1322306"/>
            <a:ext cx="3488661" cy="2725154"/>
          </a:xfrm>
          <a:prstGeom prst="rect">
            <a:avLst/>
          </a:prstGeom>
        </p:spPr>
        <p:txBody>
          <a:bodyPr>
            <a:noAutofit/>
          </a:bodyPr>
          <a:lstStyle/>
          <a:p>
            <a:pPr marL="51435" indent="0"/>
            <a:r>
              <a:rPr lang="en-US" dirty="0">
                <a:solidFill>
                  <a:schemeClr val="bg2"/>
                </a:solidFill>
              </a:rPr>
              <a:t>What is the deepest the Stack gets </a:t>
            </a:r>
            <a:r>
              <a:rPr lang="en-US" dirty="0" smtClean="0">
                <a:solidFill>
                  <a:schemeClr val="bg2"/>
                </a:solidFill>
              </a:rPr>
              <a:t>(number of stack frames) during </a:t>
            </a:r>
            <a:r>
              <a:rPr lang="en-US" dirty="0">
                <a:solidFill>
                  <a:schemeClr val="bg2"/>
                </a:solidFill>
              </a:rPr>
              <a:t>the solving of this maze?</a:t>
            </a:r>
          </a:p>
          <a:p>
            <a:pPr marL="394335">
              <a:buFont typeface="+mj-lt"/>
              <a:buAutoNum type="alphaUcPeriod"/>
            </a:pPr>
            <a:r>
              <a:rPr lang="en-US" dirty="0"/>
              <a:t>Less than 5</a:t>
            </a:r>
          </a:p>
          <a:p>
            <a:pPr marL="394335">
              <a:buFont typeface="+mj-lt"/>
              <a:buAutoNum type="alphaUcPeriod"/>
            </a:pPr>
            <a:r>
              <a:rPr lang="en-US" dirty="0"/>
              <a:t>5-10</a:t>
            </a:r>
          </a:p>
          <a:p>
            <a:pPr marL="394335">
              <a:buFont typeface="+mj-lt"/>
              <a:buAutoNum type="alphaUcPeriod"/>
            </a:pPr>
            <a:r>
              <a:rPr lang="en-US" dirty="0"/>
              <a:t>11-20</a:t>
            </a:r>
          </a:p>
          <a:p>
            <a:pPr marL="394335">
              <a:buFont typeface="+mj-lt"/>
              <a:buAutoNum type="alphaUcPeriod"/>
            </a:pPr>
            <a:r>
              <a:rPr lang="en-US" dirty="0"/>
              <a:t>More than 20</a:t>
            </a:r>
          </a:p>
          <a:p>
            <a:pPr marL="394335">
              <a:buFont typeface="+mj-lt"/>
              <a:buAutoNum type="alphaUcPeriod"/>
            </a:pPr>
            <a:r>
              <a:rPr lang="en-US" dirty="0"/>
              <a:t>Other/none/more</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4"/>
            </p:custDataLst>
          </p:nvPr>
        </p:nvSpPr>
        <p:spPr>
          <a:xfrm>
            <a:off x="7796324" y="195255"/>
            <a:ext cx="1143000" cy="20661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5"/>
            </p:custDataLst>
          </p:nvPr>
        </p:nvSpPr>
        <p:spPr>
          <a:xfrm>
            <a:off x="7796324" y="1689906"/>
            <a:ext cx="1143000" cy="5715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Heap</a:t>
            </a:r>
            <a:endParaRPr lang="en-US" dirty="0">
              <a:solidFill>
                <a:schemeClr val="tx1"/>
              </a:solidFill>
            </a:endParaRPr>
          </a:p>
        </p:txBody>
      </p:sp>
      <p:sp>
        <p:nvSpPr>
          <p:cNvPr id="9" name="Rectangle 8"/>
          <p:cNvSpPr/>
          <p:nvPr>
            <p:custDataLst>
              <p:tags r:id="rId6"/>
            </p:custDataLst>
          </p:nvPr>
        </p:nvSpPr>
        <p:spPr>
          <a:xfrm>
            <a:off x="7796324" y="195255"/>
            <a:ext cx="1143000" cy="3429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Stack</a:t>
            </a:r>
            <a:endParaRPr lang="en-US" dirty="0">
              <a:solidFill>
                <a:schemeClr val="tx1"/>
              </a:solidFill>
            </a:endParaRPr>
          </a:p>
        </p:txBody>
      </p:sp>
      <p:cxnSp>
        <p:nvCxnSpPr>
          <p:cNvPr id="10" name="Straight Arrow Connector 9"/>
          <p:cNvCxnSpPr>
            <a:stCxn id="8" idx="0"/>
          </p:cNvCxnSpPr>
          <p:nvPr>
            <p:custDataLst>
              <p:tags r:id="rId7"/>
            </p:custDataLst>
          </p:nvPr>
        </p:nvCxnSpPr>
        <p:spPr>
          <a:xfrm flipV="1">
            <a:off x="8367824" y="1347006"/>
            <a:ext cx="0" cy="3429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9" idx="2"/>
          </p:cNvCxnSpPr>
          <p:nvPr>
            <p:custDataLst>
              <p:tags r:id="rId8"/>
            </p:custDataLst>
          </p:nvPr>
        </p:nvCxnSpPr>
        <p:spPr>
          <a:xfrm>
            <a:off x="8367824" y="538155"/>
            <a:ext cx="0" cy="4000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custDataLst>
              <p:tags r:id="rId9"/>
            </p:custDataLst>
          </p:nvPr>
        </p:nvSpPr>
        <p:spPr>
          <a:xfrm>
            <a:off x="7554999" y="2020660"/>
            <a:ext cx="312906" cy="369332"/>
          </a:xfrm>
          <a:prstGeom prst="rect">
            <a:avLst/>
          </a:prstGeom>
        </p:spPr>
        <p:txBody>
          <a:bodyPr wrap="none">
            <a:spAutoFit/>
          </a:bodyPr>
          <a:lstStyle/>
          <a:p>
            <a:r>
              <a:rPr lang="en-US" dirty="0" smtClean="0"/>
              <a:t>0</a:t>
            </a:r>
            <a:endParaRPr lang="en-US" dirty="0"/>
          </a:p>
        </p:txBody>
      </p:sp>
    </p:spTree>
    <p:extLst>
      <p:ext uri="{BB962C8B-B14F-4D97-AF65-F5344CB8AC3E}">
        <p14:creationId xmlns:p14="http://schemas.microsoft.com/office/powerpoint/2010/main" val="13886088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Contrast: Recursive maze-solving vs. Word ladder</a:t>
            </a:r>
            <a:endParaRPr lang="en-US" dirty="0"/>
          </a:p>
        </p:txBody>
      </p:sp>
      <p:sp>
        <p:nvSpPr>
          <p:cNvPr id="5" name="Content Placeholder 4"/>
          <p:cNvSpPr>
            <a:spLocks noGrp="1"/>
          </p:cNvSpPr>
          <p:nvPr>
            <p:ph idx="4294967295"/>
            <p:custDataLst>
              <p:tags r:id="rId2"/>
            </p:custDataLst>
          </p:nvPr>
        </p:nvSpPr>
        <p:spPr>
          <a:xfrm>
            <a:off x="1330195" y="1196935"/>
            <a:ext cx="6041712" cy="2631733"/>
          </a:xfrm>
          <a:prstGeom prst="rect">
            <a:avLst/>
          </a:prstGeom>
        </p:spPr>
        <p:txBody>
          <a:bodyPr/>
          <a:lstStyle/>
          <a:p>
            <a:pPr>
              <a:buFont typeface="Wingdings" panose="05000000000000000000" pitchFamily="2" charset="2"/>
              <a:buChar char="§"/>
            </a:pPr>
            <a:r>
              <a:rPr lang="en-US" dirty="0" smtClean="0"/>
              <a:t>With word ladder, you did </a:t>
            </a:r>
            <a:r>
              <a:rPr lang="en-US" b="1" dirty="0" smtClean="0"/>
              <a:t>breadth-first search</a:t>
            </a:r>
          </a:p>
          <a:p>
            <a:pPr>
              <a:buFont typeface="Wingdings" panose="05000000000000000000" pitchFamily="2" charset="2"/>
              <a:buChar char="§"/>
            </a:pPr>
            <a:r>
              <a:rPr lang="en-US" dirty="0" smtClean="0"/>
              <a:t>This problem uses </a:t>
            </a:r>
            <a:r>
              <a:rPr lang="en-US" b="1" dirty="0" smtClean="0"/>
              <a:t>depth-first search</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Both </a:t>
            </a:r>
            <a:r>
              <a:rPr lang="en-US" dirty="0" smtClean="0"/>
              <a:t>are possible for maze-solving!</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The </a:t>
            </a:r>
            <a:r>
              <a:rPr lang="en-US" dirty="0" smtClean="0"/>
              <a:t>contrast between these approaches is a theme that you’ll see again and again in your CS career</a:t>
            </a:r>
            <a:endParaRPr lang="en-US" dirty="0"/>
          </a:p>
        </p:txBody>
      </p:sp>
    </p:spTree>
    <p:extLst>
      <p:ext uri="{BB962C8B-B14F-4D97-AF65-F5344CB8AC3E}">
        <p14:creationId xmlns:p14="http://schemas.microsoft.com/office/powerpoint/2010/main" val="40144792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5298</TotalTime>
  <Words>540</Words>
  <Application>Microsoft Office PowerPoint</Application>
  <PresentationFormat>On-screen Show (16:9)</PresentationFormat>
  <Paragraphs>104</Paragraphs>
  <Slides>14</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14</vt:i4>
      </vt:variant>
    </vt:vector>
  </HeadingPairs>
  <TitlesOfParts>
    <vt:vector size="26" baseType="lpstr">
      <vt:lpstr>ＭＳ Ｐゴシック</vt:lpstr>
      <vt:lpstr>ＭＳ Ｐゴシック</vt:lpstr>
      <vt:lpstr>Arial</vt:lpstr>
      <vt:lpstr>Calibri</vt:lpstr>
      <vt:lpstr>Consolas</vt:lpstr>
      <vt:lpstr>Courier New</vt:lpstr>
      <vt:lpstr>Source Sans Pro</vt:lpstr>
      <vt:lpstr>Source Sans Pro Semibold</vt:lpstr>
      <vt:lpstr>Times New Roman</vt:lpstr>
      <vt:lpstr>Wingdings</vt:lpstr>
      <vt:lpstr>SU_Preso_16x9_v5</vt:lpstr>
      <vt:lpstr>SU_Template_TopBar</vt:lpstr>
      <vt:lpstr>Programming Abstractions</vt:lpstr>
      <vt:lpstr>Today’s topics:</vt:lpstr>
      <vt:lpstr>Announcement: Recursive art contest!</vt:lpstr>
      <vt:lpstr>Wall of Fame</vt:lpstr>
      <vt:lpstr>Backtracking</vt:lpstr>
      <vt:lpstr>Backtracking</vt:lpstr>
      <vt:lpstr>Maze-solving</vt:lpstr>
      <vt:lpstr>Maze-solving</vt:lpstr>
      <vt:lpstr>Maze-solving</vt:lpstr>
      <vt:lpstr>Backtracking template</vt:lpstr>
      <vt:lpstr>SolveMaze code Adapted from the textbook by Eric Roberts</vt:lpstr>
      <vt:lpstr>Maze-solving</vt:lpstr>
      <vt:lpstr>The stack</vt:lpstr>
      <vt:lpstr>Contrast: Recursive maze-solving vs. Word ladder</vt:lpstr>
    </vt:vector>
  </TitlesOfParts>
  <Company>Stanford University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74</cp:revision>
  <dcterms:created xsi:type="dcterms:W3CDTF">2014-04-02T04:36:08Z</dcterms:created>
  <dcterms:modified xsi:type="dcterms:W3CDTF">2015-10-07T19:31:09Z</dcterms:modified>
</cp:coreProperties>
</file>