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3"/>
  </p:notesMasterIdLst>
  <p:handoutMasterIdLst>
    <p:handoutMasterId r:id="rId24"/>
  </p:handoutMasterIdLst>
  <p:sldIdLst>
    <p:sldId id="304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</p:sldIdLst>
  <p:sldSz cx="9144000" cy="5143500" type="screen16x9"/>
  <p:notesSz cx="7102475" cy="9388475"/>
  <p:custDataLst>
    <p:tags r:id="rId25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96" autoAdjust="0"/>
    <p:restoredTop sz="89300" autoAdjust="0"/>
  </p:normalViewPr>
  <p:slideViewPr>
    <p:cSldViewPr snapToGrid="0" snapToObjects="1">
      <p:cViewPr varScale="1">
        <p:scale>
          <a:sx n="96" d="100"/>
          <a:sy n="96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10/28/2015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5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2.xml"/><Relationship Id="rId7" Type="http://schemas.openxmlformats.org/officeDocument/2006/relationships/image" Target="../media/image4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0.xml"/><Relationship Id="rId7" Type="http://schemas.openxmlformats.org/officeDocument/2006/relationships/image" Target="../media/image5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1"/>
            <a:r>
              <a:rPr lang="en-US" sz="1600" dirty="0" smtClean="0">
                <a:solidFill>
                  <a:schemeClr val="tx1"/>
                </a:solidFill>
              </a:rPr>
              <a:t>Finish up heap </a:t>
            </a:r>
            <a:r>
              <a:rPr lang="en-US" sz="1600" dirty="0">
                <a:solidFill>
                  <a:schemeClr val="tx1"/>
                </a:solidFill>
              </a:rPr>
              <a:t>data </a:t>
            </a:r>
            <a:r>
              <a:rPr lang="en-US" sz="1600" dirty="0" smtClean="0">
                <a:solidFill>
                  <a:schemeClr val="tx1"/>
                </a:solidFill>
              </a:rPr>
              <a:t>structure implementation</a:t>
            </a:r>
          </a:p>
          <a:p>
            <a:pPr lvl="2"/>
            <a:r>
              <a:rPr lang="en-US" sz="1600" dirty="0" err="1" smtClean="0">
                <a:solidFill>
                  <a:schemeClr val="tx1"/>
                </a:solidFill>
              </a:rPr>
              <a:t>Enqueue</a:t>
            </a:r>
            <a:r>
              <a:rPr lang="en-US" sz="1600" dirty="0" smtClean="0">
                <a:solidFill>
                  <a:schemeClr val="tx1"/>
                </a:solidFill>
              </a:rPr>
              <a:t> (“bubble up”)</a:t>
            </a:r>
          </a:p>
          <a:p>
            <a:pPr lvl="2"/>
            <a:r>
              <a:rPr lang="en-US" sz="1600" dirty="0" err="1" smtClean="0">
                <a:solidFill>
                  <a:schemeClr val="tx1"/>
                </a:solidFill>
              </a:rPr>
              <a:t>Dequeue</a:t>
            </a:r>
            <a:r>
              <a:rPr lang="en-US" sz="1600" dirty="0" smtClean="0">
                <a:solidFill>
                  <a:schemeClr val="tx1"/>
                </a:solidFill>
              </a:rPr>
              <a:t> (“trickle down”)</a:t>
            </a:r>
          </a:p>
          <a:p>
            <a:pPr lvl="1"/>
            <a:r>
              <a:rPr lang="en-US" sz="1600" dirty="0" smtClean="0">
                <a:solidFill>
                  <a:schemeClr val="tx1"/>
                </a:solidFill>
              </a:rPr>
              <a:t>Binary Search Tree (BST)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Starting with a dream: binary search in a linked list?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How our dream provided the inspiration for the BST</a:t>
            </a:r>
            <a:endParaRPr lang="en-US" sz="1600" dirty="0">
              <a:solidFill>
                <a:schemeClr val="tx1"/>
              </a:solidFill>
            </a:endParaRPr>
          </a:p>
          <a:p>
            <a:pPr lvl="3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Note: we do NOT actually construct BSTs using this method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BST insert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Big-O analysis of BST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(if we have time) BST balance issues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Binary heap insert and delete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8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1777" y="108984"/>
            <a:ext cx="5268558" cy="628650"/>
          </a:xfrm>
        </p:spPr>
        <p:txBody>
          <a:bodyPr>
            <a:normAutofit/>
          </a:bodyPr>
          <a:lstStyle/>
          <a:p>
            <a:r>
              <a:rPr lang="en-US" dirty="0"/>
              <a:t>Binary heap insert + “bubble up”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2"/>
            </p:custDataLst>
            <p:extLst/>
          </p:nvPr>
        </p:nvGraphicFramePr>
        <p:xfrm>
          <a:off x="2955814" y="1027029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Size=8,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3016065" y="3376824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Size=9,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08529" y="1253866"/>
            <a:ext cx="1514475" cy="1076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84716" y="3376824"/>
            <a:ext cx="156210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7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05839" y="130249"/>
            <a:ext cx="5268558" cy="628650"/>
          </a:xfrm>
        </p:spPr>
        <p:txBody>
          <a:bodyPr/>
          <a:lstStyle/>
          <a:p>
            <a:r>
              <a:rPr lang="en-US" dirty="0" smtClean="0"/>
              <a:t>[Binary heap insert reference page]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9218" name="Picture 2" descr="root: 5&#10;left child of root: 7&#10;right child of root: 10&#10;left child of 7: 18&#10;right child of 7: 14&#10;left child of 10: 11&#10;right child of 10: 21&#10;left child of 18: 27&#10;New element is added as a new right child of 18!&#10;&#10;This keeps the heap as a complete binary tree, BUT it may violate the heap property.&#10;&#10;We &quot;bubble up&quot; by trading the new element with its parent (18) if the new element is less than 18. &#10;&#10;But what if the new element is less than its new parent (what used to be the parent of 18)? Bubble up again. Repeat as needed.&#10;&#10;Done." title="Heap insert procedure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198" y="914400"/>
            <a:ext cx="5993606" cy="40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42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1777" y="108984"/>
            <a:ext cx="5268558" cy="628650"/>
          </a:xfrm>
        </p:spPr>
        <p:txBody>
          <a:bodyPr>
            <a:normAutofit/>
          </a:bodyPr>
          <a:lstStyle/>
          <a:p>
            <a:r>
              <a:rPr lang="en-US" dirty="0"/>
              <a:t>Binary heap </a:t>
            </a:r>
            <a:r>
              <a:rPr lang="en-US" dirty="0" smtClean="0"/>
              <a:t>delete + “trickle down”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2"/>
            </p:custDataLst>
            <p:extLst/>
          </p:nvPr>
        </p:nvGraphicFramePr>
        <p:xfrm>
          <a:off x="2927460" y="2990507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Size=8,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927460" y="1027029"/>
          <a:ext cx="567778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  <a:gridCol w="473149"/>
              </a:tblGrid>
              <a:tr h="0">
                <a:tc gridSpan="1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Size=9, Capacity=15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27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18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24465" y="1027029"/>
            <a:ext cx="1562100" cy="1152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43515" y="3119437"/>
            <a:ext cx="152400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6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79773" y="116073"/>
            <a:ext cx="7221474" cy="628650"/>
          </a:xfrm>
        </p:spPr>
        <p:txBody>
          <a:bodyPr>
            <a:noAutofit/>
          </a:bodyPr>
          <a:lstStyle/>
          <a:p>
            <a:r>
              <a:rPr lang="en-US" dirty="0" smtClean="0"/>
              <a:t>[Binary </a:t>
            </a:r>
            <a:r>
              <a:rPr lang="en-US" dirty="0"/>
              <a:t>heap delete + “trickle-down</a:t>
            </a:r>
            <a:r>
              <a:rPr lang="en-US" dirty="0" smtClean="0"/>
              <a:t>” reference page]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242" name="Picture 2" descr="root: 5&#10;left child of root: 6&#10;right child of root: 10&#10;left child of 6: 7&#10;right child of 6: 14&#10;left child of 10: 11&#10;right child of 10: 21&#10;left child of 7: 27&#10;right child of 7: 18&#10;&#10;Deleted element is always smallest item (this is a priority queue, so we delete the min). So we delete the ROOT.&#10;&#10;But we now have a vacuum at the root. Put the very last item as the new root (this is 18).&#10;&#10;This keeps the heap as a complete binary tree, BUT it may violate the heap property.&#10;&#10;We &quot;trickle down&quot; by trading the new root element with its child if necessary. Choose the smaller of the two children to swap with.&#10;&#10;Repeat &quot;trickle down&quot; as needed.&#10;&#10;Done." title="Heap delete procedure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987621"/>
            <a:ext cx="5543550" cy="409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623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Binary Search Trees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</a:t>
            </a:r>
            <a:r>
              <a:rPr lang="en-US" dirty="0" smtClean="0"/>
              <a:t>with Binary Search Trees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0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Implementing Map interface with a Binary Search Tree (BST)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48775" y="1162294"/>
            <a:ext cx="7495509" cy="322682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/>
            <a:r>
              <a:rPr lang="en-US" sz="1950" dirty="0" smtClean="0"/>
              <a:t>Often we </a:t>
            </a:r>
            <a:r>
              <a:rPr lang="en-US" sz="1950" dirty="0"/>
              <a:t>think of a hash table as the go-to implementation of the Map </a:t>
            </a:r>
            <a:r>
              <a:rPr lang="en-US" sz="1950" dirty="0" smtClean="0"/>
              <a:t>interface</a:t>
            </a:r>
          </a:p>
          <a:p>
            <a:pPr lvl="2"/>
            <a:r>
              <a:rPr lang="en-US" sz="1950" dirty="0" smtClean="0"/>
              <a:t>Will talk about this on Thursday!</a:t>
            </a:r>
            <a:endParaRPr lang="en-US" sz="1950" dirty="0"/>
          </a:p>
          <a:p>
            <a:pPr lvl="1"/>
            <a:r>
              <a:rPr lang="en-US" sz="1950" dirty="0" smtClean="0"/>
              <a:t>Binary </a:t>
            </a:r>
            <a:r>
              <a:rPr lang="en-US" sz="1950" dirty="0"/>
              <a:t>Search Trees are another option</a:t>
            </a:r>
            <a:endParaRPr lang="en-US" dirty="0"/>
          </a:p>
          <a:p>
            <a:pPr lvl="2"/>
            <a:r>
              <a:rPr lang="en-US" dirty="0" smtClean="0"/>
              <a:t>C++’s </a:t>
            </a:r>
            <a:r>
              <a:rPr lang="en-US" b="1" dirty="0" smtClean="0"/>
              <a:t>Standard Template Library (STL) </a:t>
            </a:r>
            <a:r>
              <a:rPr lang="en-US" dirty="0" smtClean="0"/>
              <a:t>uses a Red-Black tree (a type of BST) for their </a:t>
            </a:r>
            <a:r>
              <a:rPr lang="en-US" dirty="0"/>
              <a:t>m</a:t>
            </a:r>
            <a:r>
              <a:rPr lang="en-US" dirty="0" smtClean="0"/>
              <a:t>ap</a:t>
            </a:r>
          </a:p>
          <a:p>
            <a:pPr lvl="2"/>
            <a:r>
              <a:rPr lang="en-US" dirty="0" smtClean="0"/>
              <a:t>Stanford library also uses a BST</a:t>
            </a:r>
          </a:p>
          <a:p>
            <a:pPr lvl="3"/>
            <a:r>
              <a:rPr lang="en-US" dirty="0" smtClean="0"/>
              <a:t>Use hash-</a:t>
            </a:r>
            <a:r>
              <a:rPr lang="en-US" dirty="0" err="1" smtClean="0"/>
              <a:t>map.h</a:t>
            </a:r>
            <a:r>
              <a:rPr lang="en-US" dirty="0" smtClean="0"/>
              <a:t> to get a hashing version</a:t>
            </a:r>
          </a:p>
        </p:txBody>
      </p:sp>
    </p:spTree>
    <p:extLst>
      <p:ext uri="{BB962C8B-B14F-4D97-AF65-F5344CB8AC3E}">
        <p14:creationId xmlns:p14="http://schemas.microsoft.com/office/powerpoint/2010/main" val="2401879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Binary Search in a Linked List?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Exploring a good idea, finding way to make it work</a:t>
            </a:r>
            <a:endParaRPr lang="en-US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4478705" y="2433251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6030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smtClean="0"/>
              <a:t>Imagine storing </a:t>
            </a:r>
            <a:r>
              <a:rPr lang="en-US" dirty="0" smtClean="0"/>
              <a:t>sorted data in an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95788" y="1884459"/>
            <a:ext cx="7070201" cy="275390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How long does it take us to find? 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Binary search!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O(</a:t>
            </a:r>
            <a:r>
              <a:rPr lang="en-US" b="1" dirty="0" err="1" smtClean="0">
                <a:solidFill>
                  <a:schemeClr val="accent1"/>
                </a:solidFill>
              </a:rPr>
              <a:t>logn</a:t>
            </a:r>
            <a:r>
              <a:rPr lang="en-US" b="1" dirty="0" smtClean="0">
                <a:solidFill>
                  <a:schemeClr val="accent1"/>
                </a:solidFill>
              </a:rPr>
              <a:t>): </a:t>
            </a:r>
            <a:r>
              <a:rPr lang="en-US" dirty="0" smtClean="0">
                <a:solidFill>
                  <a:schemeClr val="tx1"/>
                </a:solidFill>
              </a:rPr>
              <a:t>awesome!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But slow to insert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Scoot everyone over to make space</a:t>
            </a:r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O(n): </a:t>
            </a:r>
            <a:r>
              <a:rPr lang="en-US" dirty="0" smtClean="0">
                <a:solidFill>
                  <a:schemeClr val="tx1"/>
                </a:solidFill>
              </a:rPr>
              <a:t>not terrible, but pretty bad compared to log(n) or O(1)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In contrast, linked list stores its nodes scattered all over the heap, so it doesn’t have to scoot things over</a:t>
            </a:r>
          </a:p>
          <a:p>
            <a:endParaRPr lang="en-US" dirty="0"/>
          </a:p>
          <a:p>
            <a:endParaRPr lang="en-US" dirty="0" smtClean="0"/>
          </a:p>
          <a:p>
            <a:pPr marL="51435" indent="0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1955524" y="1052223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578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23010" y="446311"/>
            <a:ext cx="5657850" cy="857250"/>
          </a:xfrm>
        </p:spPr>
        <p:txBody>
          <a:bodyPr>
            <a:noAutofit/>
          </a:bodyPr>
          <a:lstStyle/>
          <a:p>
            <a:r>
              <a:rPr lang="en-US" dirty="0" smtClean="0"/>
              <a:t>Q. Can </a:t>
            </a:r>
            <a:r>
              <a:rPr lang="en-US" dirty="0"/>
              <a:t>we do binary search on a linked list to implement a quick insert?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23009" y="1543051"/>
            <a:ext cx="6800114" cy="322067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94335">
              <a:buFont typeface="+mj-lt"/>
              <a:buAutoNum type="alphaUcPeriod"/>
            </a:pPr>
            <a:r>
              <a:rPr lang="en-US" dirty="0" smtClean="0"/>
              <a:t>No.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dirty="0" smtClean="0"/>
              <a:t>The nodes are spread all over the heap, and we must follow “next” pointers one at a time to navigate. 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Therefore cannot jump right to the middle.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dirty="0" smtClean="0"/>
              <a:t>Therefore cannot do binary search.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Find is O(N): </a:t>
            </a:r>
            <a:r>
              <a:rPr lang="en-US" dirty="0" smtClean="0"/>
              <a:t>not terrible, but pretty bad compared to O(</a:t>
            </a:r>
            <a:r>
              <a:rPr lang="en-US" dirty="0" err="1" smtClean="0"/>
              <a:t>logn</a:t>
            </a:r>
            <a:r>
              <a:rPr lang="en-US" dirty="0" smtClean="0"/>
              <a:t>) or O(1)</a:t>
            </a:r>
          </a:p>
          <a:p>
            <a:pPr marL="337185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51435" indent="0"/>
            <a:r>
              <a:rPr lang="en-US" b="1" dirty="0" smtClean="0">
                <a:solidFill>
                  <a:schemeClr val="bg2"/>
                </a:solidFill>
              </a:rPr>
              <a:t>Binary Search Tree can be thought of as a linked list that has pointers to the middle, again and again (recursively), to form a tree structure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3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16799" y="85725"/>
            <a:ext cx="5268558" cy="671355"/>
          </a:xfrm>
        </p:spPr>
        <p:txBody>
          <a:bodyPr>
            <a:normAutofit/>
          </a:bodyPr>
          <a:lstStyle/>
          <a:p>
            <a:r>
              <a:rPr lang="en-US" dirty="0" smtClean="0"/>
              <a:t>An Idealized Binary Search Tree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72208" y="1051181"/>
            <a:ext cx="6928154" cy="348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TreeMap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An implementation of the Map interface</a:t>
            </a:r>
            <a:endParaRPr lang="en-US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4478705" y="2433251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22033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7150"/>
            <a:ext cx="5268558" cy="85725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ree-</a:t>
            </a:r>
            <a:r>
              <a:rPr lang="en-US" dirty="0" err="1" smtClean="0"/>
              <a:t>map.h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600200" y="1028700"/>
            <a:ext cx="5829300" cy="360045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template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Key,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Value&gt;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public: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~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isEmpty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 return size() == 0; }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size()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 return count; }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containsKey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Key&amp; key)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put(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Key&amp; key,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Value&amp; value);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Value get(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Key&amp; key)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Value&amp; operator[](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Key&amp; key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20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7150"/>
            <a:ext cx="5268558" cy="85725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ree-</a:t>
            </a:r>
            <a:r>
              <a:rPr lang="en-US" dirty="0" err="1" smtClean="0"/>
              <a:t>map.h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485900" y="1028700"/>
            <a:ext cx="6115050" cy="313034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private: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node {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Key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Value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node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*left, *right;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}; 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count;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node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*root; </a:t>
            </a:r>
          </a:p>
          <a:p>
            <a:pPr marL="51435" indent="0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51435" indent="0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 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17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4445" y="302085"/>
            <a:ext cx="5268558" cy="857250"/>
          </a:xfrm>
        </p:spPr>
        <p:txBody>
          <a:bodyPr/>
          <a:lstStyle/>
          <a:p>
            <a:r>
              <a:rPr lang="en-US" dirty="0" smtClean="0"/>
              <a:t>BST put()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32195" y="1329411"/>
            <a:ext cx="3405748" cy="33605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/>
            <a:r>
              <a:rPr lang="en-US" dirty="0" smtClean="0"/>
              <a:t>Pretty simple!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If </a:t>
            </a:r>
            <a:r>
              <a:rPr lang="en-US" dirty="0" smtClean="0"/>
              <a:t>key &gt; node’s key</a:t>
            </a:r>
            <a:endParaRPr lang="en-US" dirty="0"/>
          </a:p>
          <a:p>
            <a:pPr lvl="2"/>
            <a:r>
              <a:rPr lang="en-US" dirty="0" smtClean="0"/>
              <a:t>Go right!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If </a:t>
            </a:r>
            <a:r>
              <a:rPr lang="en-US" dirty="0" smtClean="0">
                <a:solidFill>
                  <a:schemeClr val="tx1"/>
                </a:solidFill>
              </a:rPr>
              <a:t>key &lt; node’s key</a:t>
            </a:r>
            <a:endParaRPr lang="en-US" dirty="0" smtClean="0">
              <a:solidFill>
                <a:schemeClr val="tx1"/>
              </a:solidFill>
            </a:endParaRPr>
          </a:p>
          <a:p>
            <a:pPr lvl="2"/>
            <a:r>
              <a:rPr lang="en-US" dirty="0" smtClean="0"/>
              <a:t>Go left!</a:t>
            </a:r>
          </a:p>
          <a:p>
            <a:pPr lvl="1"/>
            <a:r>
              <a:rPr lang="en-US" dirty="0" smtClean="0"/>
              <a:t>If equal, do </a:t>
            </a:r>
            <a:r>
              <a:rPr lang="en-US" i="1" dirty="0" smtClean="0"/>
              <a:t>update</a:t>
            </a:r>
            <a:r>
              <a:rPr lang="en-US" dirty="0"/>
              <a:t> </a:t>
            </a:r>
            <a:r>
              <a:rPr lang="en-US" dirty="0" smtClean="0"/>
              <a:t>of value—no duplicate keys!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/>
              <a:t>there is nothing currently in the direction you are going, that’s where you end </a:t>
            </a:r>
            <a:r>
              <a:rPr lang="en-US" dirty="0" smtClean="0"/>
              <a:t>up</a:t>
            </a:r>
          </a:p>
          <a:p>
            <a:pPr lvl="1"/>
            <a:endParaRPr lang="en-US" dirty="0" smtClean="0"/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4012098" y="95099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Example: insert 2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237943" y="524785"/>
            <a:ext cx="4788546" cy="271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0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7870" y="175137"/>
            <a:ext cx="5268558" cy="857250"/>
          </a:xfrm>
        </p:spPr>
        <p:txBody>
          <a:bodyPr/>
          <a:lstStyle/>
          <a:p>
            <a:r>
              <a:rPr lang="en-US" dirty="0" smtClean="0"/>
              <a:t>BST put()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67869" y="1377130"/>
            <a:ext cx="6908665" cy="343084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Insert: 22, 9, 34, 18, 3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How many of these result in the same tree structure as above?</a:t>
            </a:r>
          </a:p>
          <a:p>
            <a:r>
              <a:rPr lang="en-US" dirty="0" smtClean="0"/>
              <a:t>22, 34, 9, 18, 3</a:t>
            </a:r>
          </a:p>
          <a:p>
            <a:r>
              <a:rPr lang="en-US" dirty="0" smtClean="0"/>
              <a:t>22, 18, 9, 3, 34</a:t>
            </a:r>
          </a:p>
          <a:p>
            <a:r>
              <a:rPr lang="en-US" dirty="0" smtClean="0"/>
              <a:t>22, 9, 3, 18, 34</a:t>
            </a:r>
          </a:p>
        </p:txBody>
      </p:sp>
      <p:sp>
        <p:nvSpPr>
          <p:cNvPr id="5" name="Content Placeholder 3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03835" y="3797710"/>
            <a:ext cx="2164976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68580" tIns="34290" rIns="68580" bIns="34290" rtlCol="0">
            <a:normAutofit fontScale="9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None of these</a:t>
            </a:r>
          </a:p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1 of these</a:t>
            </a:r>
          </a:p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2 of these</a:t>
            </a:r>
          </a:p>
          <a:p>
            <a:pPr marL="394335" indent="-342900">
              <a:buFont typeface="+mj-lt"/>
              <a:buAutoNum type="alphaUcPeriod"/>
            </a:pPr>
            <a:r>
              <a:rPr lang="en-US" sz="1800" dirty="0">
                <a:solidFill>
                  <a:schemeClr val="tx1"/>
                </a:solidFill>
              </a:rPr>
              <a:t>All of these</a:t>
            </a:r>
          </a:p>
        </p:txBody>
      </p:sp>
    </p:spTree>
    <p:extLst>
      <p:ext uri="{BB962C8B-B14F-4D97-AF65-F5344CB8AC3E}">
        <p14:creationId xmlns:p14="http://schemas.microsoft.com/office/powerpoint/2010/main" val="2792006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36138" y="1060089"/>
            <a:ext cx="6623856" cy="4880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WORST CASE cost for doing </a:t>
            </a:r>
            <a:r>
              <a:rPr lang="en-US" dirty="0" err="1" smtClean="0"/>
              <a:t>containsKey</a:t>
            </a:r>
            <a:r>
              <a:rPr lang="en-US" dirty="0" smtClean="0"/>
              <a:t>() in BST?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689645" y="1742739"/>
            <a:ext cx="5082988" cy="2631733"/>
          </a:xfrm>
          <a:prstGeom prst="rect">
            <a:avLst/>
          </a:prstGeom>
        </p:spPr>
        <p:txBody>
          <a:bodyPr/>
          <a:lstStyle/>
          <a:p>
            <a:pPr marL="394335">
              <a:buFont typeface="+mj-lt"/>
              <a:buAutoNum type="alphaUcPeriod"/>
            </a:pPr>
            <a:r>
              <a:rPr lang="en-US" dirty="0" smtClean="0"/>
              <a:t>O(1)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O(log n)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O(n)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O(n log n)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53661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02946" y="457200"/>
            <a:ext cx="6864421" cy="857250"/>
          </a:xfrm>
        </p:spPr>
        <p:txBody>
          <a:bodyPr/>
          <a:lstStyle/>
          <a:p>
            <a:r>
              <a:rPr lang="en-US" dirty="0" smtClean="0"/>
              <a:t>What is the worst case cost </a:t>
            </a:r>
            <a:r>
              <a:rPr lang="en-US" dirty="0"/>
              <a:t>for doing </a:t>
            </a:r>
            <a:r>
              <a:rPr lang="en-US" dirty="0" err="1"/>
              <a:t>containsKey</a:t>
            </a:r>
            <a:r>
              <a:rPr lang="en-US" dirty="0"/>
              <a:t>() in BST </a:t>
            </a:r>
            <a:r>
              <a:rPr lang="en-US" b="1" i="1" dirty="0"/>
              <a:t>if the </a:t>
            </a:r>
            <a:r>
              <a:rPr lang="en-US" b="1" i="1" dirty="0" smtClean="0"/>
              <a:t>BST </a:t>
            </a:r>
            <a:r>
              <a:rPr lang="en-US" b="1" i="1" dirty="0"/>
              <a:t>is </a:t>
            </a:r>
            <a:r>
              <a:rPr lang="en-US" b="1" i="1" dirty="0" smtClean="0"/>
              <a:t>balanced?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77181" y="1543050"/>
            <a:ext cx="6017342" cy="280772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O(</a:t>
            </a:r>
            <a:r>
              <a:rPr lang="en-US" b="1" dirty="0" err="1" smtClean="0"/>
              <a:t>logN</a:t>
            </a:r>
            <a:r>
              <a:rPr lang="en-US" b="1" dirty="0" smtClean="0"/>
              <a:t>)—awesome!</a:t>
            </a:r>
          </a:p>
          <a:p>
            <a:endParaRPr lang="en-US" b="1" dirty="0" smtClean="0"/>
          </a:p>
          <a:p>
            <a:r>
              <a:rPr lang="en-US" b="1" dirty="0" smtClean="0"/>
              <a:t>BSTs </a:t>
            </a:r>
            <a:r>
              <a:rPr lang="en-US" b="1" dirty="0" smtClean="0"/>
              <a:t>is that they are </a:t>
            </a:r>
            <a:r>
              <a:rPr lang="en-US" b="1" dirty="0" smtClean="0">
                <a:solidFill>
                  <a:schemeClr val="bg2"/>
                </a:solidFill>
              </a:rPr>
              <a:t>great when balanced</a:t>
            </a:r>
            <a:r>
              <a:rPr lang="en-US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BST is </a:t>
            </a:r>
            <a:r>
              <a:rPr lang="en-US" b="1" dirty="0" smtClean="0"/>
              <a:t>bad </a:t>
            </a:r>
            <a:r>
              <a:rPr lang="en-US" b="1" dirty="0" smtClean="0">
                <a:solidFill>
                  <a:schemeClr val="bg2"/>
                </a:solidFill>
              </a:rPr>
              <a:t>when </a:t>
            </a:r>
            <a:r>
              <a:rPr lang="en-US" b="1" dirty="0" smtClean="0">
                <a:solidFill>
                  <a:schemeClr val="bg2"/>
                </a:solidFill>
              </a:rPr>
              <a:t>unbalanced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dirty="0" smtClean="0"/>
              <a:t>Balance depends on order of insert of elements</a:t>
            </a:r>
          </a:p>
        </p:txBody>
      </p:sp>
    </p:spTree>
    <p:extLst>
      <p:ext uri="{BB962C8B-B14F-4D97-AF65-F5344CB8AC3E}">
        <p14:creationId xmlns:p14="http://schemas.microsoft.com/office/powerpoint/2010/main" val="3535051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9019</TotalTime>
  <Words>845</Words>
  <Application>Microsoft Office PowerPoint</Application>
  <PresentationFormat>On-screen Show (16:9)</PresentationFormat>
  <Paragraphs>240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Topics:</vt:lpstr>
      <vt:lpstr>Binary heap insert and delete</vt:lpstr>
      <vt:lpstr>Binary heap insert + “bubble up”</vt:lpstr>
      <vt:lpstr>[Binary heap insert reference page]</vt:lpstr>
      <vt:lpstr>Binary heap delete + “trickle down”</vt:lpstr>
      <vt:lpstr>[Binary heap delete + “trickle-down” reference page]</vt:lpstr>
      <vt:lpstr>Binary Search Trees</vt:lpstr>
      <vt:lpstr>Implementing Map interface with a Binary Search Tree (BST)</vt:lpstr>
      <vt:lpstr>Binary Search in a Linked List?</vt:lpstr>
      <vt:lpstr>Imagine storing sorted data in an array</vt:lpstr>
      <vt:lpstr>Q. Can we do binary search on a linked list to implement a quick insert?</vt:lpstr>
      <vt:lpstr>An Idealized Binary Search Tree</vt:lpstr>
      <vt:lpstr>TreeMap</vt:lpstr>
      <vt:lpstr>tree-map.h</vt:lpstr>
      <vt:lpstr>tree-map.h</vt:lpstr>
      <vt:lpstr>BST put()</vt:lpstr>
      <vt:lpstr>BST put()</vt:lpstr>
      <vt:lpstr>What is the WORST CASE cost for doing containsKey() in BST?</vt:lpstr>
      <vt:lpstr>What is the worst case cost for doing containsKey() in BST if the BST is balanced?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152</cp:revision>
  <cp:lastPrinted>2015-10-23T18:01:48Z</cp:lastPrinted>
  <dcterms:created xsi:type="dcterms:W3CDTF">2014-04-02T04:36:08Z</dcterms:created>
  <dcterms:modified xsi:type="dcterms:W3CDTF">2015-10-29T04:52:48Z</dcterms:modified>
</cp:coreProperties>
</file>