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ink/ink1.xml" ContentType="application/inkml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ink/ink2.xml" ContentType="application/inkml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ink/ink3.xml" ContentType="application/inkml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  <p:sldMasterId id="2147483699" r:id="rId2"/>
  </p:sldMasterIdLst>
  <p:notesMasterIdLst>
    <p:notesMasterId r:id="rId26"/>
  </p:notesMasterIdLst>
  <p:handoutMasterIdLst>
    <p:handoutMasterId r:id="rId27"/>
  </p:handoutMasterIdLst>
  <p:sldIdLst>
    <p:sldId id="304" r:id="rId3"/>
    <p:sldId id="312" r:id="rId4"/>
    <p:sldId id="313" r:id="rId5"/>
    <p:sldId id="314" r:id="rId6"/>
    <p:sldId id="315" r:id="rId7"/>
    <p:sldId id="316" r:id="rId8"/>
    <p:sldId id="337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32" r:id="rId25"/>
  </p:sldIdLst>
  <p:sldSz cx="9144000" cy="5143500" type="screen16x9"/>
  <p:notesSz cx="6881813" cy="9296400"/>
  <p:custDataLst>
    <p:tags r:id="rId28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itchFamily="1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623"/>
    <a:srgbClr val="8C1515"/>
    <a:srgbClr val="DBCECC"/>
    <a:srgbClr val="EEE8E7"/>
    <a:srgbClr val="BBB7B7"/>
    <a:srgbClr val="8D3C1E"/>
    <a:srgbClr val="D6DDD3"/>
    <a:srgbClr val="EDE8DD"/>
    <a:srgbClr val="C2B7A1"/>
    <a:srgbClr val="9188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92572" autoAdjust="0"/>
  </p:normalViewPr>
  <p:slideViewPr>
    <p:cSldViewPr snapToGrid="0" snapToObjects="1">
      <p:cViewPr varScale="1">
        <p:scale>
          <a:sx n="100" d="100"/>
          <a:sy n="100" d="100"/>
        </p:scale>
        <p:origin x="989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4DB8F8-E895-410D-A5AD-44A639EFD162}" type="datetimeFigureOut">
              <a:rPr lang="en-US"/>
              <a:pPr/>
              <a:t>11/19/2015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A117E2-640C-44F3-8A58-135A19B62F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50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5-11-16T19:52:53.4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2744 5662 0,'22'0'93,"0"0"-77,44 0-16,1 22 16,-1-22-16,45 0 15,-1 0-15,-43 0 16,21 0-16,67 0 15,-44 0-15,-23-22 16,1 22-16,-1 0 16,-66 0-16,67 0 15,-23 0-15,-22-22 16,45 22-16,-23 0 16,-22 0-16,45 0 15,-1 0-15,-21-22 16,-45 22-16,22 0 15,45 0 1,-67 0-16,44-23 16,1 23-16,-23 0 15,22-22-15,23 22 16,-45 0-16,22-22 16,45 0-16,22 0 0,-89 0 15,67 22 1,21 0-16,1 0 15,22-22-15,0 22 16,66 0-16,-22-22 16,-22 22-16,-22 0 15,22 0-15,-22 0 16,0 0-16,22 0 16,-22 0-16,44 0 15,-66 0-15,22-23 16,44 23-16,22 0 15,0 0-15,0-44 16,1 22-16,-1 0 16,0 22-16,-66 0 15,0 0-15,-67-22 16,1 22-16,-45 0 16,45 0-16,-1 0 15,1 0-15,-23 0 16,45 0-16,21-22 15,1 22-15,0 0 16,-22 0 0,43-22-16,-43 22 0,0 0 15,44 0 1,-45 0-16,-21 0 16,-67 0-16,66 0 15,1 0-15,-23 0 16,1 0-16,43 0 15,23 0-15,0 0 16,22 0-16,0 0 16,-1 0-16,-43 0 15,0 0-15,-23 0 16,1 0-16,-67 0 16,44 0-16,-44 0 15,23 0-15,-1 0 16,0 0-16,22 0 15,23 0-15,-23 0 16,23 22-16,21-22 16,45 0-16,-44 0 15,-23 0-15,45 22 16,0 0-16,-22-22 16,-1 0-16,89 22 15,-44 22-15,0 1 16,0-23-16,0 0 15,-45-22-15,-21 0 16,44 0-16,-45 0 16,1 0-1,-1 0-15,-44 0 16,45 0-16,-23 0 0,-21 0 16,43 0-1,-44 22-15,67-22 16,-45 0-16,45 0 15,22 0-15,-67 0 16,45 0-16,-45 0 16,23 0-16,-67 0 15,66 0-15,-21 0 16,-23 0-16,44 0 16,23 0-16,-23 0 15,1 0-15,-67 0 16,22 0-16</inkml:trace>
  <inkml:trace contextRef="#ctx0" brushRef="#br0" timeOffset="6091.6919">3031 7564 0,'22'0'63,"0"0"-48,23 0-15,-23 0 16,0 0-16,22 0 15,-22 0-15,0 0 16,23 0-16,-23 0 16,22 0-16,-22 0 15,22 0 1,-21 0-16,21 0 16,-22 0-1,0 0 1,0 0-16,22 0 0,1 0 15,-23 0-15,66 0 16,-21 0-16,-45 0 16,44 0-1,1 0-15,-45 0 16,44 0-16,-22 0 16,-22 0-16,45 0 15,-23 0-15,-22 0 16,45 0-16,-23 0 15,0 0-15,0 0 16,1 0-16,21 0 16,-22 0-16,0 0 15,1 0-15,-23 0 16,22 0-16,0 0 16,23 0-1,-45 0-15,44 0 16,1 0-16,-1 0 15,22-22-15,-21 22 16,21 0-16,-21-22 16,-23 22-16,67 0 15,-45 0-15,0 0 16,23 0-16,-23 0 16,45 0-16,-23 0 15,-21-23-15,65 23 16,-65 0-16,44 0 15,-23 0 1,-22 0-16,1 0 16,-1 0-16,-22 0 15,-21 0-15,21 0 16,-22 0-16,22 0 16,0-22-16,1 22 15,-1-22-15,0 22 16,-22 0-16,23 0 15,-1-22-15,-22 22 16,0 0-16,22-22 16,-22 22-1,1 0 1,-1 0 0,0 0-16,0 0 15,0 0-15,22 0 16,23 0-1,-45 0-15,0 0 16,22 0-16,0 0 16,1 0-16,21 0 15,-22 0-15,1 0 16,43 0-16,-44 0 16,23 0-16,-1 0 15,-22 0-15,23 0 16,-1 0-16,-44-22 15,0 22-15,0 0 16,1 0 15,21 0-31,-22 0 16,22 0 0,-22 0-16,23 0 15,-23 0-15,22 0 16,0 0-16,0 0 15,-21 0 1,21 0-16,-22 0 16,0 0-16,0 0 15,0 0-15,23 0 16,-1 0-16,-22 0 16,22 0-16,-22 0 15,23 0-15,21 0 16,-44 0-16,22 0 15,-22 0-15,1 0 32,-1 0-17,0 0 1,22 0-16,-22 0 16,22 0-16,1 0 15,-23 0 1,0 0-16</inkml:trace>
  <inkml:trace contextRef="#ctx0" brushRef="#br0" timeOffset="39266.4056">4093 10992 0,'-22'0'78,"-22"0"-62,22 0-1,0 0-15,-45 0 16,1 0 0,44 0-16,-23 0 15,-21 0-15,0 0 16,-1 0-16,1 0 16,0 0-16,-1 0 0,1 0 15,22 0-15,-23 0 16,1 0-1,44 0-15,-23-22 16,-21 0-16,22 22 16,-45 0-16,1 0 15,-45 0-15,22 0 16,23-22-16,-1 22 16,1 0-16,-1 0 15,67 0-15,-22 0 16,0 22-16,22-22 15,22 22 17,0 0-32,0 0 15,0 44-15,44-21 16,67-1-16,-23-22 16,1 0-16,21 0 15,-43 22-15,43-21 16,-21-23-16,21 0 15,-43 0-15,-1 0 16,-22 0-16,1 0 16,-23 0-1,22 22 1,0-22-16,0 22 16,1-22-16,-23 0 15,0 0-15,0 0 16,0 0-1,22 0 1,1 0-16,-45-22 16,22-23-16,-22 23 15,22 0-15,-22 0 16,0-22-16,0 0 16,22 21-16,-22-43 15,0 0-15,0 44 16,0-45-16,0 45 15,89 22 79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5-11-16T20:09:52.9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14859 7753 0,'67'0'94,"88"0"-78,22 0-16,89 0 15,-1 0-15,-21 0 16,22 0-16,22 0 16,22 0-1,22 0-15,-155 0 16,22 0-16,-22 0 16,1 0-16,-46 0 15,-21 0-15,-44 0 16,-1 0-16,23 0 15,21 0-15,-21 22 16,22 0-16,-1-22 16,-21 22-16,-1-22 15,1 0-15,-45 0 16,1 0-16,21 0 16,1 0-16,65 0 15,-65-22-15,66 22 16,-67-22-16,67 22 15,-22 0-15,-23 0 16,-21-22-16,-1 22 16,1 0-16,-23 0 15,22 0-15,23 0 16,-45 0-16,67 0 16,-23 0-16,23 0 15,-44 22-15,21 0 16,1-22-16,-45 0 15,45 0-15,-1 0 16,1 0 0,-23 0-16,1 0 15,-1 0-15,-44 0 16,23 0-16,-23 0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2.41379" units="1/cm"/>
          <inkml:channelProperty channel="Y" name="resolution" value="63.52941" units="1/cm"/>
          <inkml:channelProperty channel="T" name="resolution" value="1" units="1/dev"/>
        </inkml:channelProperties>
      </inkml:inkSource>
      <inkml:timestamp xml:id="ts0" timeString="2015-11-16T20:08:55.9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8459 2813 0,'-22'0'125,"-22"0"-110,22 0-15,-22 0 16,21 0-16,1 0 15,-22 0 1,22 0 0,0 0-1,0 0 1,-1 0 15,1 0-15,0 0 15,0 0-15,0 0 62,22 22-47,-22 0-31,0 1 16,22-1-1,-23-22 1,23 22-16,-22 0 16,22 0-1,0 0 16,0 1-31,0 21 16,0 0 0,0-22-16,0 23 15,0-23-15,0 22 16,0-22-16,0 0 16,0 1-16,0-1 15,0 0-15,0 0 16,0 0-16,22 22 31,-22-21-31,0-1 16,23-22-16,-23 22 15,0 0-15,22-22 16,0 0-16,0 22 16,-22 0-16,66 0 15,-66 1-15,45-1 16,-1 0-16,0 0 15,-22 0-15,23 0 16,21 1-16,-44-1 16,23-22-16,-1 0 15,-44 22-15,22-22 16,22 22-16,-22-22 16,1 0-1,-1 0 32,0-22-31,0-22-1,0 21-15,0-21 16,0 0 0,1 22-16,-1-1 15,0 1-15,-22 0 16,22-22-16,0 0 15,-22 21-15,22-43 16,-22 0-16,45 21 16,-23 1-1,-22 22-15,22 0 16,0-23-16,-22 23 16,0 0-16,22 0 15,-22 0-15,0 0 16,0-1-1,0 1 1,0 0-16,0 0 16,0 0-1,-22 0 1,0 22 0,22-23-16,0 1 15,-22 22 1,22-22-16,-22 22 15,22-22 1,0 0 0,-23 22-16,1 0 15,0-22 1,0 0 0,0 22-16,0 0 15,-23-23-15,1 23 16,22-22-1,0 0 1,0 22 0,0 0-16,22-22 15,-23 22 17,1 0-32,0 0 31,0 0-31,0 0 15,0 0 1,0 0 0,-1 0 31,1 0-47,0 0 15,0 0 16,0 0-15,0 0 15,0 0-15,22 22 0,-23-22-1,1 0-15,22 22 16,-22-22-16,0 0 62</inkml:trace>
  <inkml:trace contextRef="#ctx0" brushRef="#br0" timeOffset="12742.8678">9035 3677 0,'45'0'110,"65"0"-110,67 0 15,23 0-15,-23 0 16,44 22-16,1-22 16,-23 22-16,-44-22 15,-44 0-15,-45 0 16,-21 0-16,-23 0 16,0 0 124,-22-22-46</inkml:trace>
  <inkml:trace contextRef="#ctx0" brushRef="#br0" timeOffset="14991.97">9766 6424 0,'44'0'125,"45"0"-109,22 0 0,21 22-16,-21 0 15,0-22-15,22 22 16,-45 0-16,-66-22 16,1 0-16,-1 0 15,0 0 1,0 0 15,0 0 32,23 0-48,-23 0 1,0 0-1,0 0-15,0 0 16,0 0 0,0-22-1,1 22 470,-1 0-345,0 0-77,0 0-48,22-22-15,1 22 16,-23 0 0,0 0-1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959B15-C4D8-452E-B1D0-B21E01944347}" type="datetimeFigureOut">
              <a:rPr lang="en-US"/>
              <a:pPr/>
              <a:t>11/19/2015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3624DA8-8ED8-4BD6-A1F2-96D76919A0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24DA8-8ED8-4BD6-A1F2-96D76919A0B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50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883150"/>
            <a:ext cx="15462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5714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8C1515"/>
          </a:solidFill>
          <a:ln w="9525">
            <a:solidFill>
              <a:srgbClr val="8C1515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Picture 14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883150"/>
            <a:ext cx="154463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8860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5859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90097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D6978EA5-5FD1-4A18-9583-CA5A3ACC383E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70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347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52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9639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3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3200400"/>
            <a:ext cx="6637467" cy="1140310"/>
          </a:xfrm>
        </p:spPr>
        <p:txBody>
          <a:bodyPr anchor="t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23B36638-A246-45AF-B4A1-7BF0B62BE9F7}" type="datetimeFigureOut">
              <a:rPr lang="en-US" smtClean="0"/>
              <a:pPr/>
              <a:t>11/19/2015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B7778-A611-4872-8891-91482CF4C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710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1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570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7" name="Picture 10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883150"/>
            <a:ext cx="1544638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63106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90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itchFamily="1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7F31408-0F72-4F62-B117-6719FD47CA1C}" type="slidenum">
              <a:rPr lang="en-US" sz="1000">
                <a:solidFill>
                  <a:srgbClr val="7F7F7F"/>
                </a:solidFill>
              </a:rPr>
              <a:pPr algn="ctr" eaLnBrk="1" hangingPunct="1"/>
              <a:t>‹#›</a:t>
            </a:fld>
            <a:endParaRPr lang="en-US" sz="1000">
              <a:solidFill>
                <a:srgbClr val="7F7F7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52475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111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6072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1424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785D2710-307C-4C3F-9350-34ABC9B281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57200" cy="5149850"/>
          </a:xfrm>
          <a:prstGeom prst="rect">
            <a:avLst/>
          </a:prstGeom>
          <a:solidFill>
            <a:srgbClr val="8C1515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10" descr="SUSig_Rev_WrdmrkOneLin8c1515.eps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9" r:id="rId9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</a:defRPr>
            </a:lvl1pPr>
          </a:lstStyle>
          <a:p>
            <a:fld id="{FC3A7A66-A886-49F1-8D17-BC445355FAB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rgbClr val="8C15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8C1515"/>
              </a:solidFill>
            </a:endParaRPr>
          </a:p>
        </p:txBody>
      </p:sp>
      <p:pic>
        <p:nvPicPr>
          <p:cNvPr id="5126" name="Picture 7" descr="SUSig_Rev_WrdmrkOneLin8c1515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4856163"/>
            <a:ext cx="1546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itchFamily="1" charset="0"/>
        <a:buChar char="›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itchFamily="1" charset="0"/>
        <a:buChar char="–"/>
        <a:defRPr kern="1200">
          <a:solidFill>
            <a:srgbClr val="595959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7.xml"/><Relationship Id="rId7" Type="http://schemas.openxmlformats.org/officeDocument/2006/relationships/image" Target="../media/image4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9.xml"/><Relationship Id="rId10" Type="http://schemas.openxmlformats.org/officeDocument/2006/relationships/hyperlink" Target="mailto:glennfrancis@pacificprodigital.com" TargetMode="External"/><Relationship Id="rId4" Type="http://schemas.openxmlformats.org/officeDocument/2006/relationships/tags" Target="../tags/tag8.xml"/><Relationship Id="rId9" Type="http://schemas.openxmlformats.org/officeDocument/2006/relationships/hyperlink" Target="https://commons.wikimedia.org/wiki/User:Toglenn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image" Target="../media/image6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7.jpeg"/><Relationship Id="rId4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30.xml"/><Relationship Id="rId7" Type="http://schemas.openxmlformats.org/officeDocument/2006/relationships/image" Target="../media/image8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32.xml"/><Relationship Id="rId4" Type="http://schemas.openxmlformats.org/officeDocument/2006/relationships/tags" Target="../tags/tag3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12" Type="http://schemas.openxmlformats.org/officeDocument/2006/relationships/tags" Target="../tags/tag44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tags" Target="../tags/tag43.xml"/><Relationship Id="rId5" Type="http://schemas.openxmlformats.org/officeDocument/2006/relationships/tags" Target="../tags/tag37.xml"/><Relationship Id="rId15" Type="http://schemas.openxmlformats.org/officeDocument/2006/relationships/image" Target="../media/image11.jpg"/><Relationship Id="rId10" Type="http://schemas.openxmlformats.org/officeDocument/2006/relationships/tags" Target="../tags/tag42.xml"/><Relationship Id="rId4" Type="http://schemas.openxmlformats.org/officeDocument/2006/relationships/tags" Target="../tags/tag36.xml"/><Relationship Id="rId9" Type="http://schemas.openxmlformats.org/officeDocument/2006/relationships/tags" Target="../tags/tag41.xml"/><Relationship Id="rId1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13" Type="http://schemas.openxmlformats.org/officeDocument/2006/relationships/tags" Target="../tags/tag57.xml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12" Type="http://schemas.openxmlformats.org/officeDocument/2006/relationships/tags" Target="../tags/tag56.xml"/><Relationship Id="rId2" Type="http://schemas.openxmlformats.org/officeDocument/2006/relationships/tags" Target="../tags/tag46.xml"/><Relationship Id="rId16" Type="http://schemas.openxmlformats.org/officeDocument/2006/relationships/image" Target="../media/image11.jpg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tags" Target="../tags/tag55.xml"/><Relationship Id="rId5" Type="http://schemas.openxmlformats.org/officeDocument/2006/relationships/tags" Target="../tags/tag49.xml"/><Relationship Id="rId15" Type="http://schemas.openxmlformats.org/officeDocument/2006/relationships/image" Target="../media/image10.png"/><Relationship Id="rId10" Type="http://schemas.openxmlformats.org/officeDocument/2006/relationships/tags" Target="../tags/tag54.xml"/><Relationship Id="rId4" Type="http://schemas.openxmlformats.org/officeDocument/2006/relationships/tags" Target="../tags/tag48.xml"/><Relationship Id="rId9" Type="http://schemas.openxmlformats.org/officeDocument/2006/relationships/tags" Target="../tags/tag53.xml"/><Relationship Id="rId14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tags" Target="../tags/tag60.xml"/><Relationship Id="rId7" Type="http://schemas.openxmlformats.org/officeDocument/2006/relationships/customXml" Target="../ink/ink1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6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4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69.xml"/><Relationship Id="rId4" Type="http://schemas.openxmlformats.org/officeDocument/2006/relationships/tags" Target="../tags/tag6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13" Type="http://schemas.openxmlformats.org/officeDocument/2006/relationships/tags" Target="../tags/tag82.xml"/><Relationship Id="rId3" Type="http://schemas.openxmlformats.org/officeDocument/2006/relationships/tags" Target="../tags/tag72.xml"/><Relationship Id="rId7" Type="http://schemas.openxmlformats.org/officeDocument/2006/relationships/tags" Target="../tags/tag76.xml"/><Relationship Id="rId12" Type="http://schemas.openxmlformats.org/officeDocument/2006/relationships/tags" Target="../tags/tag81.xml"/><Relationship Id="rId2" Type="http://schemas.openxmlformats.org/officeDocument/2006/relationships/tags" Target="../tags/tag71.xml"/><Relationship Id="rId16" Type="http://schemas.openxmlformats.org/officeDocument/2006/relationships/image" Target="../media/image11.jpg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11" Type="http://schemas.openxmlformats.org/officeDocument/2006/relationships/tags" Target="../tags/tag80.xml"/><Relationship Id="rId5" Type="http://schemas.openxmlformats.org/officeDocument/2006/relationships/tags" Target="../tags/tag74.xml"/><Relationship Id="rId15" Type="http://schemas.openxmlformats.org/officeDocument/2006/relationships/image" Target="../media/image10.png"/><Relationship Id="rId10" Type="http://schemas.openxmlformats.org/officeDocument/2006/relationships/tags" Target="../tags/tag79.xml"/><Relationship Id="rId4" Type="http://schemas.openxmlformats.org/officeDocument/2006/relationships/tags" Target="../tags/tag73.xml"/><Relationship Id="rId9" Type="http://schemas.openxmlformats.org/officeDocument/2006/relationships/tags" Target="../tags/tag78.xml"/><Relationship Id="rId14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4.xml"/><Relationship Id="rId1" Type="http://schemas.openxmlformats.org/officeDocument/2006/relationships/tags" Target="../tags/tag8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86.xml"/><Relationship Id="rId1" Type="http://schemas.openxmlformats.org/officeDocument/2006/relationships/tags" Target="../tags/tag8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7" Type="http://schemas.openxmlformats.org/officeDocument/2006/relationships/image" Target="../media/image13.emf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customXml" Target="../ink/ink2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9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92.xml"/><Relationship Id="rId1" Type="http://schemas.openxmlformats.org/officeDocument/2006/relationships/tags" Target="../tags/tag9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image" Target="../media/image14.emf"/><Relationship Id="rId5" Type="http://schemas.openxmlformats.org/officeDocument/2006/relationships/customXml" Target="../ink/ink3.xml"/><Relationship Id="rId4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97.xml"/><Relationship Id="rId1" Type="http://schemas.openxmlformats.org/officeDocument/2006/relationships/tags" Target="../tags/tag9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4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2.xml"/><Relationship Id="rId1" Type="http://schemas.openxmlformats.org/officeDocument/2006/relationships/tags" Target="../tags/tag10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r>
              <a:rPr lang="en-US" b="1" dirty="0" smtClean="0"/>
              <a:t>Programming Abstractions</a:t>
            </a:r>
          </a:p>
        </p:txBody>
      </p:sp>
      <p:sp>
        <p:nvSpPr>
          <p:cNvPr id="11266" name="Text Placeholder 2"/>
          <p:cNvSpPr>
            <a:spLocks noGrp="1"/>
          </p:cNvSpPr>
          <p:nvPr>
            <p:ph type="body" sz="quarter" idx="18"/>
            <p:custDataLst>
              <p:tags r:id="rId2"/>
            </p:custDataLst>
          </p:nvPr>
        </p:nvSpPr>
        <p:spPr bwMode="auto">
          <a:xfrm>
            <a:off x="1603375" y="3344863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/>
            <a:r>
              <a:rPr lang="en-US" dirty="0" smtClean="0">
                <a:solidFill>
                  <a:srgbClr val="595959"/>
                </a:solidFill>
              </a:rPr>
              <a:t>Cynthia Lee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" charset="0"/>
              <a:buNone/>
              <a:defRPr/>
            </a:pPr>
            <a:r>
              <a:rPr lang="en-US" smtClean="0">
                <a:ea typeface="ＭＳ Ｐゴシック" charset="0"/>
                <a:cs typeface="+mn-cs"/>
              </a:rPr>
              <a:t>CS106X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1717" y="191798"/>
            <a:ext cx="7707313" cy="488950"/>
          </a:xfrm>
        </p:spPr>
        <p:txBody>
          <a:bodyPr/>
          <a:lstStyle/>
          <a:p>
            <a:r>
              <a:rPr lang="en-US" dirty="0" smtClean="0"/>
              <a:t>Inheritance Topics</a:t>
            </a:r>
            <a:endParaRPr 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4" y="820023"/>
            <a:ext cx="7798711" cy="4028234"/>
          </a:xfrm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/>
            <a:r>
              <a:rPr lang="en-US" b="1" dirty="0" smtClean="0"/>
              <a:t>Inheritance</a:t>
            </a:r>
          </a:p>
          <a:p>
            <a:pPr lvl="1">
              <a:buClr>
                <a:srgbClr val="8C1515"/>
              </a:buClr>
            </a:pPr>
            <a:r>
              <a:rPr lang="en-US" dirty="0">
                <a:solidFill>
                  <a:srgbClr val="FFFFFF">
                    <a:lumMod val="50000"/>
                  </a:srgbClr>
                </a:solidFill>
              </a:rPr>
              <a:t>The basics</a:t>
            </a:r>
          </a:p>
          <a:p>
            <a:pPr lvl="2">
              <a:buClr>
                <a:srgbClr val="8C1515"/>
              </a:buClr>
            </a:pPr>
            <a:r>
              <a:rPr lang="en-US" dirty="0">
                <a:solidFill>
                  <a:srgbClr val="FFFFFF">
                    <a:lumMod val="50000"/>
                  </a:srgbClr>
                </a:solidFill>
              </a:rPr>
              <a:t>Example: Stanford </a:t>
            </a:r>
            <a:r>
              <a:rPr lang="en-US" dirty="0" err="1">
                <a:solidFill>
                  <a:srgbClr val="FFFFFF">
                    <a:lumMod val="50000"/>
                  </a:srgbClr>
                </a:solidFill>
              </a:rPr>
              <a:t>GObject</a:t>
            </a:r>
            <a:r>
              <a:rPr lang="en-US" dirty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en-US" dirty="0" smtClean="0">
                <a:solidFill>
                  <a:srgbClr val="FFFFFF">
                    <a:lumMod val="50000"/>
                  </a:srgbClr>
                </a:solidFill>
              </a:rPr>
              <a:t>class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buClr>
                <a:srgbClr val="8C1515"/>
              </a:buClr>
            </a:pPr>
            <a:r>
              <a:rPr lang="en-US" dirty="0" smtClean="0">
                <a:solidFill>
                  <a:srgbClr val="FFFFFF">
                    <a:lumMod val="50000"/>
                  </a:srgbClr>
                </a:solidFill>
              </a:rPr>
              <a:t>Polymorphism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  <a:p>
            <a:pPr lvl="2">
              <a:buClr>
                <a:srgbClr val="8C1515"/>
              </a:buClr>
            </a:pPr>
            <a:r>
              <a:rPr lang="en-US" dirty="0">
                <a:solidFill>
                  <a:srgbClr val="FFFFFF">
                    <a:lumMod val="50000"/>
                  </a:srgbClr>
                </a:solidFill>
              </a:rPr>
              <a:t>Example: </a:t>
            </a:r>
            <a:r>
              <a:rPr lang="en-US" dirty="0" smtClean="0">
                <a:solidFill>
                  <a:srgbClr val="FFFFFF">
                    <a:lumMod val="50000"/>
                  </a:srgbClr>
                </a:solidFill>
              </a:rPr>
              <a:t>Expression trees (final project)</a:t>
            </a:r>
            <a:endParaRPr lang="en-US" dirty="0">
              <a:solidFill>
                <a:srgbClr val="FFFFFF">
                  <a:lumMod val="50000"/>
                </a:srgbClr>
              </a:solidFill>
            </a:endParaRPr>
          </a:p>
          <a:p>
            <a:pPr marL="0" lvl="1" indent="0">
              <a:buNone/>
            </a:pP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26" name="Picture 2" descr="http://media.tumblr.com/tumblr_lgpya1NDYC1qakds1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188" y="3049200"/>
            <a:ext cx="2616835" cy="1554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28" name="Picture 4" descr="Paris Hilton 2009.jp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067" y="436273"/>
            <a:ext cx="2087337" cy="313100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>
            <p:custDataLst>
              <p:tags r:id="rId5"/>
            </p:custDataLst>
          </p:nvPr>
        </p:nvSpPr>
        <p:spPr>
          <a:xfrm rot="16200000">
            <a:off x="6533183" y="1962835"/>
            <a:ext cx="4572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555555"/>
                </a:solidFill>
                <a:latin typeface="Arial" panose="020B0604020202020204" pitchFamily="34" charset="0"/>
              </a:rPr>
              <a:t>This photograph was taken by </a:t>
            </a:r>
            <a:r>
              <a:rPr lang="en-US" sz="900" dirty="0">
                <a:solidFill>
                  <a:srgbClr val="0B0080"/>
                </a:solidFill>
                <a:latin typeface="Arial" panose="020B0604020202020204" pitchFamily="34" charset="0"/>
                <a:hlinkClick r:id="rId9" tooltip="User:Toglenn"/>
              </a:rPr>
              <a:t>Glenn Francis</a:t>
            </a:r>
            <a:r>
              <a:rPr lang="en-US" sz="900" dirty="0">
                <a:solidFill>
                  <a:srgbClr val="555555"/>
                </a:solidFill>
                <a:latin typeface="Arial" panose="020B0604020202020204" pitchFamily="34" charset="0"/>
              </a:rPr>
              <a:t> (</a:t>
            </a:r>
            <a:r>
              <a:rPr lang="en-US" sz="900" dirty="0" err="1">
                <a:solidFill>
                  <a:srgbClr val="555555"/>
                </a:solidFill>
                <a:latin typeface="Arial" panose="020B0604020202020204" pitchFamily="34" charset="0"/>
              </a:rPr>
              <a:t>User:Toglenn</a:t>
            </a:r>
            <a:r>
              <a:rPr lang="en-US" sz="900" dirty="0">
                <a:solidFill>
                  <a:srgbClr val="555555"/>
                </a:solidFill>
                <a:latin typeface="Arial" panose="020B0604020202020204" pitchFamily="34" charset="0"/>
              </a:rPr>
              <a:t>) and released under the license(s) stated below. You are free to use it as long as you credit me and follow the terms of the license. Attribution :  © Glenn Francis, www.PacificProDigital.com (Email: </a:t>
            </a:r>
            <a:r>
              <a:rPr lang="en-US" sz="900" dirty="0">
                <a:solidFill>
                  <a:srgbClr val="0B0080"/>
                </a:solidFill>
                <a:latin typeface="Arial" panose="020B0604020202020204" pitchFamily="34" charset="0"/>
                <a:hlinkClick r:id="rId10"/>
              </a:rPr>
              <a:t>glennfrancispacificprodigital.com</a:t>
            </a:r>
            <a:r>
              <a:rPr lang="en-US" sz="900" dirty="0">
                <a:solidFill>
                  <a:srgbClr val="555555"/>
                </a:solidFill>
                <a:latin typeface="Arial" panose="020B0604020202020204" pitchFamily="34" charset="0"/>
              </a:rPr>
              <a:t>)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05277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81437" y="2186254"/>
            <a:ext cx="6637468" cy="1021556"/>
          </a:xfrm>
        </p:spPr>
        <p:txBody>
          <a:bodyPr/>
          <a:lstStyle/>
          <a:p>
            <a:r>
              <a:rPr lang="en-US" dirty="0" smtClean="0"/>
              <a:t>Inheritance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81437" y="3207810"/>
            <a:ext cx="8062563" cy="1392866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What?    Why?     How?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23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61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Inheritance: what?</a:t>
            </a:r>
            <a:endParaRPr lang="en-US" dirty="0"/>
          </a:p>
        </p:txBody>
      </p:sp>
      <p:sp>
        <p:nvSpPr>
          <p:cNvPr id="751619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299" y="971550"/>
            <a:ext cx="7184951" cy="3886200"/>
          </a:xfrm>
          <a:prstGeom prst="rect">
            <a:avLst/>
          </a:prstGeom>
        </p:spPr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is-a</a:t>
            </a:r>
            <a:r>
              <a:rPr lang="en-US" b="1" dirty="0"/>
              <a:t> relationship</a:t>
            </a:r>
            <a:r>
              <a:rPr lang="en-US" dirty="0"/>
              <a:t>: A hierarchical connection where one category can be treated as </a:t>
            </a:r>
            <a:r>
              <a:rPr lang="en-US" sz="1650" dirty="0"/>
              <a:t>a</a:t>
            </a:r>
            <a:r>
              <a:rPr lang="en-US" dirty="0"/>
              <a:t> specialized version of another.</a:t>
            </a:r>
          </a:p>
          <a:p>
            <a:pPr lvl="1"/>
            <a:r>
              <a:rPr lang="en-US" dirty="0"/>
              <a:t>every rectangle </a:t>
            </a:r>
            <a:r>
              <a:rPr lang="en-US" i="1" dirty="0">
                <a:solidFill>
                  <a:schemeClr val="bg2"/>
                </a:solidFill>
              </a:rPr>
              <a:t>is a</a:t>
            </a:r>
            <a:r>
              <a:rPr lang="en-US" dirty="0"/>
              <a:t> shape</a:t>
            </a:r>
          </a:p>
          <a:p>
            <a:pPr lvl="1"/>
            <a:r>
              <a:rPr lang="en-US" dirty="0"/>
              <a:t>every lion </a:t>
            </a:r>
            <a:r>
              <a:rPr lang="en-US" i="1" dirty="0">
                <a:solidFill>
                  <a:schemeClr val="bg2"/>
                </a:solidFill>
              </a:rPr>
              <a:t>is 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/>
              <a:t>animal</a:t>
            </a:r>
          </a:p>
          <a:p>
            <a:pPr lvl="1"/>
            <a:r>
              <a:rPr lang="en-US" dirty="0"/>
              <a:t>every lawyer </a:t>
            </a:r>
            <a:r>
              <a:rPr lang="en-US" i="1" dirty="0">
                <a:solidFill>
                  <a:schemeClr val="bg2"/>
                </a:solidFill>
              </a:rPr>
              <a:t>is 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/>
              <a:t>employee</a:t>
            </a:r>
          </a:p>
          <a:p>
            <a:pPr lvl="1"/>
            <a:endParaRPr lang="en-US" dirty="0"/>
          </a:p>
          <a:p>
            <a:r>
              <a:rPr lang="en-US" b="1" dirty="0"/>
              <a:t>type hierarchy</a:t>
            </a:r>
            <a:r>
              <a:rPr lang="en-US" dirty="0"/>
              <a:t>: A set of data types</a:t>
            </a:r>
            <a:br>
              <a:rPr lang="en-US" dirty="0"/>
            </a:br>
            <a:r>
              <a:rPr lang="en-US" dirty="0"/>
              <a:t>connected by </a:t>
            </a:r>
            <a:r>
              <a:rPr lang="en-US" dirty="0">
                <a:solidFill>
                  <a:schemeClr val="bg2"/>
                </a:solidFill>
              </a:rPr>
              <a:t>is-a</a:t>
            </a:r>
            <a:r>
              <a:rPr lang="en-US" dirty="0"/>
              <a:t> relationships</a:t>
            </a:r>
            <a:br>
              <a:rPr lang="en-US" dirty="0"/>
            </a:br>
            <a:r>
              <a:rPr lang="en-US" dirty="0"/>
              <a:t>that </a:t>
            </a:r>
            <a:r>
              <a:rPr lang="en-US" b="1" dirty="0">
                <a:solidFill>
                  <a:schemeClr val="bg2"/>
                </a:solidFill>
              </a:rPr>
              <a:t>can share common code</a:t>
            </a:r>
            <a:r>
              <a:rPr lang="en-US" dirty="0" smtClean="0"/>
              <a:t>.</a:t>
            </a:r>
          </a:p>
          <a:p>
            <a:pPr marL="857250" lvl="3" indent="-285750"/>
            <a:r>
              <a:rPr lang="en-US" dirty="0" smtClean="0"/>
              <a:t>Re-use!</a:t>
            </a:r>
            <a:endParaRPr lang="en-US" dirty="0"/>
          </a:p>
        </p:txBody>
      </p:sp>
      <p:pic>
        <p:nvPicPr>
          <p:cNvPr id="751622" name="Picture 6" descr="Fig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686" y="1786270"/>
            <a:ext cx="3731515" cy="26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29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Inheritance: why?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Remember the #1 rule of computer scientists:</a:t>
            </a:r>
          </a:p>
          <a:p>
            <a:pPr lvl="2"/>
            <a:r>
              <a:rPr lang="en-US" sz="2400" dirty="0" smtClean="0"/>
              <a:t>Computer scientists are super lazy</a:t>
            </a:r>
            <a:endParaRPr lang="en-US" sz="1600" dirty="0"/>
          </a:p>
          <a:p>
            <a:pPr lvl="2"/>
            <a:r>
              <a:rPr lang="en-US" dirty="0" smtClean="0"/>
              <a:t>…in a good way!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We want to reuse code and work as much as possible</a:t>
            </a:r>
          </a:p>
          <a:p>
            <a:pPr lvl="1"/>
            <a:r>
              <a:rPr lang="en-US" dirty="0" smtClean="0"/>
              <a:t>You’ve already seen this going back to the very start of your CS education:</a:t>
            </a:r>
          </a:p>
          <a:p>
            <a:pPr lvl="2"/>
            <a:r>
              <a:rPr lang="en-US" dirty="0" smtClean="0">
                <a:solidFill>
                  <a:schemeClr val="bg2"/>
                </a:solidFill>
              </a:rPr>
              <a:t>Loops and Functions </a:t>
            </a:r>
            <a:r>
              <a:rPr lang="en-US" i="1" dirty="0" smtClean="0"/>
              <a:t>(instead of </a:t>
            </a:r>
            <a:r>
              <a:rPr lang="en-US" i="1" dirty="0" err="1" smtClean="0"/>
              <a:t>copy&amp;paste</a:t>
            </a:r>
            <a:r>
              <a:rPr lang="en-US" i="1" dirty="0" smtClean="0"/>
              <a:t> to repeat code)</a:t>
            </a:r>
          </a:p>
          <a:p>
            <a:pPr lvl="2"/>
            <a:r>
              <a:rPr lang="en-US" dirty="0" smtClean="0">
                <a:solidFill>
                  <a:schemeClr val="bg2"/>
                </a:solidFill>
              </a:rPr>
              <a:t>Arrays </a:t>
            </a:r>
            <a:r>
              <a:rPr lang="en-US" i="1" dirty="0" smtClean="0"/>
              <a:t>(instead of </a:t>
            </a:r>
            <a:r>
              <a:rPr lang="en-US" i="1" dirty="0" err="1" smtClean="0"/>
              <a:t>copy&amp;paste</a:t>
            </a:r>
            <a:r>
              <a:rPr lang="en-US" i="1" dirty="0" smtClean="0"/>
              <a:t> to make 100 named variables)</a:t>
            </a:r>
          </a:p>
          <a:p>
            <a:pPr lvl="2"/>
            <a:r>
              <a:rPr lang="en-US" dirty="0" smtClean="0">
                <a:solidFill>
                  <a:schemeClr val="bg2"/>
                </a:solidFill>
              </a:rPr>
              <a:t>Data structures</a:t>
            </a:r>
            <a:r>
              <a:rPr lang="en-US" i="1" dirty="0" smtClean="0">
                <a:solidFill>
                  <a:schemeClr val="bg2"/>
                </a:solidFill>
              </a:rPr>
              <a:t> </a:t>
            </a:r>
            <a:r>
              <a:rPr lang="en-US" i="1" dirty="0" smtClean="0"/>
              <a:t>(same idea as arrays but more expressive)</a:t>
            </a:r>
          </a:p>
          <a:p>
            <a:pPr lvl="2"/>
            <a:endParaRPr lang="en-US" dirty="0"/>
          </a:p>
          <a:p>
            <a:pPr lvl="1"/>
            <a:r>
              <a:rPr lang="en-US" dirty="0" smtClean="0">
                <a:solidFill>
                  <a:schemeClr val="bg2"/>
                </a:solidFill>
              </a:rPr>
              <a:t>Inheritance is another way of organizing smart reuse of code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92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69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Inheritance: how?</a:t>
            </a:r>
            <a:endParaRPr lang="en-US" dirty="0"/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299" y="971550"/>
            <a:ext cx="7322821" cy="3886200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inheritance</a:t>
            </a:r>
            <a:r>
              <a:rPr lang="en-US" dirty="0"/>
              <a:t>: A way to form new classes based on existing classes, taking on their attributes/behavior.</a:t>
            </a:r>
          </a:p>
          <a:p>
            <a:pPr lvl="1"/>
            <a:r>
              <a:rPr lang="en-US" dirty="0"/>
              <a:t>a way to group related classes</a:t>
            </a:r>
          </a:p>
          <a:p>
            <a:pPr lvl="1"/>
            <a:r>
              <a:rPr lang="en-US" dirty="0"/>
              <a:t>a way to share code between two or more classes</a:t>
            </a:r>
          </a:p>
          <a:p>
            <a:pPr lvl="1"/>
            <a:endParaRPr lang="en-US" dirty="0"/>
          </a:p>
          <a:p>
            <a:r>
              <a:rPr lang="en-US" dirty="0"/>
              <a:t>One class can </a:t>
            </a:r>
            <a:r>
              <a:rPr lang="en-US" i="1" dirty="0">
                <a:solidFill>
                  <a:schemeClr val="bg2"/>
                </a:solidFill>
              </a:rPr>
              <a:t>extend</a:t>
            </a:r>
            <a:r>
              <a:rPr lang="en-US" i="1" dirty="0"/>
              <a:t> </a:t>
            </a:r>
            <a:r>
              <a:rPr lang="en-US" dirty="0"/>
              <a:t>another, absorbing its data/behavior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94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Inheritance vocab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8" y="908685"/>
            <a:ext cx="3438506" cy="3759042"/>
          </a:xfrm>
        </p:spPr>
        <p:txBody>
          <a:bodyPr/>
          <a:lstStyle/>
          <a:p>
            <a:pPr lvl="1"/>
            <a:r>
              <a:rPr lang="en-US" b="1" dirty="0">
                <a:solidFill>
                  <a:schemeClr val="bg2"/>
                </a:solidFill>
              </a:rPr>
              <a:t>superclass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/>
              <a:t>(</a:t>
            </a:r>
            <a:r>
              <a:rPr lang="en-US" dirty="0">
                <a:solidFill>
                  <a:schemeClr val="bg2"/>
                </a:solidFill>
              </a:rPr>
              <a:t>base class</a:t>
            </a:r>
            <a:r>
              <a:rPr lang="en-US" dirty="0"/>
              <a:t>): Parent class that is being extended.</a:t>
            </a:r>
          </a:p>
          <a:p>
            <a:pPr lvl="1"/>
            <a:r>
              <a:rPr lang="en-US" b="1" dirty="0">
                <a:solidFill>
                  <a:schemeClr val="bg2"/>
                </a:solidFill>
              </a:rPr>
              <a:t>subclass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/>
              <a:t>(</a:t>
            </a:r>
            <a:r>
              <a:rPr lang="en-US" dirty="0">
                <a:solidFill>
                  <a:schemeClr val="bg2"/>
                </a:solidFill>
              </a:rPr>
              <a:t>derived class</a:t>
            </a:r>
            <a:r>
              <a:rPr lang="en-US" dirty="0"/>
              <a:t>): Child class that inherits from the superclass.</a:t>
            </a:r>
          </a:p>
          <a:p>
            <a:pPr lvl="2"/>
            <a:r>
              <a:rPr lang="en-US" dirty="0"/>
              <a:t>Subclass gets a copy of every field and method from superclass.</a:t>
            </a:r>
          </a:p>
          <a:p>
            <a:pPr lvl="2"/>
            <a:r>
              <a:rPr lang="en-US" dirty="0"/>
              <a:t>Subclass can add its own behavior, and/or change inherited behavior.</a:t>
            </a:r>
          </a:p>
          <a:p>
            <a:endParaRPr lang="en-US" dirty="0"/>
          </a:p>
        </p:txBody>
      </p:sp>
      <p:pic>
        <p:nvPicPr>
          <p:cNvPr id="4" name="Picture 6" descr="Fig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606" y="666130"/>
            <a:ext cx="3731515" cy="26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/>
          <p:cNvCxnSpPr/>
          <p:nvPr>
            <p:custDataLst>
              <p:tags r:id="rId4"/>
            </p:custDataLst>
          </p:nvPr>
        </p:nvCxnSpPr>
        <p:spPr>
          <a:xfrm flipV="1">
            <a:off x="3878580" y="908686"/>
            <a:ext cx="2385060" cy="1962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>
            <p:custDataLst>
              <p:tags r:id="rId5"/>
            </p:custDataLst>
          </p:nvPr>
        </p:nvCxnSpPr>
        <p:spPr>
          <a:xfrm flipV="1">
            <a:off x="3947160" y="1577340"/>
            <a:ext cx="1150620" cy="4038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81437" y="2186254"/>
            <a:ext cx="6637468" cy="1021556"/>
          </a:xfrm>
        </p:spPr>
        <p:txBody>
          <a:bodyPr/>
          <a:lstStyle/>
          <a:p>
            <a:r>
              <a:rPr lang="en-US" dirty="0" smtClean="0"/>
              <a:t>Inheritance Example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81438" y="3207810"/>
            <a:ext cx="7311196" cy="1392866"/>
          </a:xfrm>
        </p:spPr>
        <p:txBody>
          <a:bodyPr>
            <a:normAutofit/>
          </a:bodyPr>
          <a:lstStyle/>
          <a:p>
            <a:r>
              <a:rPr lang="en-US" dirty="0" smtClean="0"/>
              <a:t>Stanford Library </a:t>
            </a:r>
            <a:r>
              <a:rPr lang="en-US" dirty="0" err="1" smtClean="0"/>
              <a:t>GObject</a:t>
            </a:r>
            <a:r>
              <a:rPr lang="en-US" dirty="0" smtClean="0"/>
              <a:t> family of classes</a:t>
            </a:r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22530" name="Picture 2" descr="https://encrypted-tbn0.gstatic.com/images?q=tbn:ANd9GcTTz8BZu7tbGahNStosq8Ff0buaFLZAmeyJWlVAIrn_A7un6L0T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033" y="3345011"/>
            <a:ext cx="1031201" cy="134003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74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Behind the scenes…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955677" y="908685"/>
            <a:ext cx="4651225" cy="3759042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We’ve always told you not to worry about the graphics parts of your assignments.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“Just call this </a:t>
            </a:r>
            <a:r>
              <a:rPr lang="en-US" dirty="0" err="1" smtClean="0"/>
              <a:t>BoggleGUI</a:t>
            </a:r>
            <a:r>
              <a:rPr lang="en-US" dirty="0" smtClean="0"/>
              <a:t> function…”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Now you can go ahead and take a look!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0" y="4811713"/>
            <a:ext cx="846138" cy="271462"/>
          </a:xfrm>
        </p:spPr>
        <p:txBody>
          <a:bodyPr/>
          <a:lstStyle/>
          <a:p>
            <a:fld id="{BD5B7778-A611-4872-8891-91482CF4CF2A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862083" y="262191"/>
            <a:ext cx="2936801" cy="338470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456239" y="2597088"/>
            <a:ext cx="3898382" cy="235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73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err="1" smtClean="0"/>
              <a:t>GObject</a:t>
            </a:r>
            <a:r>
              <a:rPr lang="en-US" dirty="0" smtClean="0"/>
              <a:t> </a:t>
            </a:r>
            <a:r>
              <a:rPr lang="en-US" dirty="0"/>
              <a:t>hierarchy</a:t>
            </a:r>
          </a:p>
        </p:txBody>
      </p:sp>
      <p:sp>
        <p:nvSpPr>
          <p:cNvPr id="79462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871893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The Stanford C++ library contains a hierarchy of graphical objects based on a common base class named </a:t>
            </a:r>
            <a:r>
              <a:rPr lang="en-US" dirty="0" err="1">
                <a:latin typeface="Consolas" panose="020B0609020204030204" pitchFamily="49" charset="0"/>
              </a:rPr>
              <a:t>GObject</a:t>
            </a:r>
            <a:r>
              <a:rPr lang="en-US" dirty="0"/>
              <a:t>.</a:t>
            </a:r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GArc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GImage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GLabel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GLine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GOval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GPolygon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GRect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>
                <a:latin typeface="Consolas" panose="020B0609020204030204" pitchFamily="49" charset="0"/>
              </a:rPr>
              <a:t>G3DRect</a:t>
            </a: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GRoundRect</a:t>
            </a:r>
            <a:endParaRPr lang="en-US" dirty="0">
              <a:latin typeface="Consolas" panose="020B0609020204030204" pitchFamily="49" charset="0"/>
            </a:endParaRPr>
          </a:p>
        </p:txBody>
      </p:sp>
      <p:pic>
        <p:nvPicPr>
          <p:cNvPr id="794628" name="Picture 4" descr="gobject-hierarchy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849" y="2105391"/>
            <a:ext cx="6078525" cy="239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rc 3"/>
          <p:cNvSpPr/>
          <p:nvPr>
            <p:custDataLst>
              <p:tags r:id="rId4"/>
            </p:custDataLst>
          </p:nvPr>
        </p:nvSpPr>
        <p:spPr>
          <a:xfrm>
            <a:off x="1540351" y="1602089"/>
            <a:ext cx="606184" cy="551663"/>
          </a:xfrm>
          <a:prstGeom prst="arc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4" t="9108" r="27556" b="45639"/>
          <a:stretch/>
        </p:blipFill>
        <p:spPr>
          <a:xfrm>
            <a:off x="2298663" y="1784645"/>
            <a:ext cx="325345" cy="453422"/>
          </a:xfrm>
          <a:prstGeom prst="rect">
            <a:avLst/>
          </a:prstGeom>
        </p:spPr>
      </p:pic>
      <p:sp>
        <p:nvSpPr>
          <p:cNvPr id="6" name="TextBox 5"/>
          <p:cNvSpPr txBox="1"/>
          <p:nvPr>
            <p:custDataLst>
              <p:tags r:id="rId6"/>
            </p:custDataLst>
          </p:nvPr>
        </p:nvSpPr>
        <p:spPr>
          <a:xfrm>
            <a:off x="2064268" y="2256253"/>
            <a:ext cx="389850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</a:rPr>
              <a:t>hi</a:t>
            </a:r>
            <a:endParaRPr lang="en-US" b="1" dirty="0">
              <a:solidFill>
                <a:schemeClr val="bg2"/>
              </a:solidFill>
            </a:endParaRPr>
          </a:p>
        </p:txBody>
      </p:sp>
      <p:cxnSp>
        <p:nvCxnSpPr>
          <p:cNvPr id="8" name="Straight Connector 7"/>
          <p:cNvCxnSpPr/>
          <p:nvPr>
            <p:custDataLst>
              <p:tags r:id="rId7"/>
            </p:custDataLst>
          </p:nvPr>
        </p:nvCxnSpPr>
        <p:spPr>
          <a:xfrm flipV="1">
            <a:off x="2025150" y="2584369"/>
            <a:ext cx="716591" cy="2115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>
            <p:custDataLst>
              <p:tags r:id="rId8"/>
            </p:custDataLst>
          </p:nvPr>
        </p:nvSpPr>
        <p:spPr>
          <a:xfrm>
            <a:off x="2019222" y="2922329"/>
            <a:ext cx="558881" cy="28197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2230624" y="3247920"/>
            <a:ext cx="599974" cy="447674"/>
          </a:xfrm>
          <a:custGeom>
            <a:avLst/>
            <a:gdLst>
              <a:gd name="connsiteX0" fmla="*/ 0 w 483650"/>
              <a:gd name="connsiteY0" fmla="*/ 37785 h 347623"/>
              <a:gd name="connsiteX1" fmla="*/ 0 w 483650"/>
              <a:gd name="connsiteY1" fmla="*/ 37785 h 347623"/>
              <a:gd name="connsiteX2" fmla="*/ 60456 w 483650"/>
              <a:gd name="connsiteY2" fmla="*/ 90684 h 347623"/>
              <a:gd name="connsiteX3" fmla="*/ 113355 w 483650"/>
              <a:gd name="connsiteY3" fmla="*/ 136026 h 347623"/>
              <a:gd name="connsiteX4" fmla="*/ 128470 w 483650"/>
              <a:gd name="connsiteY4" fmla="*/ 158697 h 347623"/>
              <a:gd name="connsiteX5" fmla="*/ 204040 w 483650"/>
              <a:gd name="connsiteY5" fmla="*/ 226711 h 347623"/>
              <a:gd name="connsiteX6" fmla="*/ 241825 w 483650"/>
              <a:gd name="connsiteY6" fmla="*/ 272053 h 347623"/>
              <a:gd name="connsiteX7" fmla="*/ 264496 w 483650"/>
              <a:gd name="connsiteY7" fmla="*/ 287167 h 347623"/>
              <a:gd name="connsiteX8" fmla="*/ 279610 w 483650"/>
              <a:gd name="connsiteY8" fmla="*/ 309838 h 347623"/>
              <a:gd name="connsiteX9" fmla="*/ 340066 w 483650"/>
              <a:gd name="connsiteY9" fmla="*/ 332509 h 347623"/>
              <a:gd name="connsiteX10" fmla="*/ 385408 w 483650"/>
              <a:gd name="connsiteY10" fmla="*/ 347623 h 347623"/>
              <a:gd name="connsiteX11" fmla="*/ 483650 w 483650"/>
              <a:gd name="connsiteY11" fmla="*/ 98241 h 347623"/>
              <a:gd name="connsiteX12" fmla="*/ 279610 w 483650"/>
              <a:gd name="connsiteY12" fmla="*/ 151140 h 347623"/>
              <a:gd name="connsiteX13" fmla="*/ 241825 w 483650"/>
              <a:gd name="connsiteY13" fmla="*/ 0 h 347623"/>
              <a:gd name="connsiteX14" fmla="*/ 0 w 483650"/>
              <a:gd name="connsiteY14" fmla="*/ 37785 h 34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83650" h="347623">
                <a:moveTo>
                  <a:pt x="0" y="37785"/>
                </a:moveTo>
                <a:lnTo>
                  <a:pt x="0" y="37785"/>
                </a:lnTo>
                <a:cubicBezTo>
                  <a:pt x="20152" y="55418"/>
                  <a:pt x="39885" y="73542"/>
                  <a:pt x="60456" y="90684"/>
                </a:cubicBezTo>
                <a:cubicBezTo>
                  <a:pt x="87751" y="113430"/>
                  <a:pt x="91522" y="109827"/>
                  <a:pt x="113355" y="136026"/>
                </a:cubicBezTo>
                <a:cubicBezTo>
                  <a:pt x="119170" y="143003"/>
                  <a:pt x="122394" y="151946"/>
                  <a:pt x="128470" y="158697"/>
                </a:cubicBezTo>
                <a:cubicBezTo>
                  <a:pt x="235597" y="277727"/>
                  <a:pt x="143209" y="176018"/>
                  <a:pt x="204040" y="226711"/>
                </a:cubicBezTo>
                <a:cubicBezTo>
                  <a:pt x="278321" y="288612"/>
                  <a:pt x="182381" y="212609"/>
                  <a:pt x="241825" y="272053"/>
                </a:cubicBezTo>
                <a:cubicBezTo>
                  <a:pt x="248247" y="278475"/>
                  <a:pt x="256939" y="282129"/>
                  <a:pt x="264496" y="287167"/>
                </a:cubicBezTo>
                <a:cubicBezTo>
                  <a:pt x="269534" y="294724"/>
                  <a:pt x="273188" y="303416"/>
                  <a:pt x="279610" y="309838"/>
                </a:cubicBezTo>
                <a:cubicBezTo>
                  <a:pt x="300981" y="331209"/>
                  <a:pt x="310328" y="324399"/>
                  <a:pt x="340066" y="332509"/>
                </a:cubicBezTo>
                <a:cubicBezTo>
                  <a:pt x="355436" y="336701"/>
                  <a:pt x="385408" y="347623"/>
                  <a:pt x="385408" y="347623"/>
                </a:cubicBezTo>
                <a:lnTo>
                  <a:pt x="483650" y="98241"/>
                </a:lnTo>
                <a:lnTo>
                  <a:pt x="279610" y="151140"/>
                </a:lnTo>
                <a:lnTo>
                  <a:pt x="241825" y="0"/>
                </a:lnTo>
                <a:lnTo>
                  <a:pt x="0" y="3778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>
            <p:custDataLst>
              <p:tags r:id="rId10"/>
            </p:custDataLst>
          </p:nvPr>
        </p:nvSpPr>
        <p:spPr>
          <a:xfrm>
            <a:off x="1948516" y="3612636"/>
            <a:ext cx="532247" cy="2976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>
            <p:custDataLst>
              <p:tags r:id="rId11"/>
            </p:custDataLst>
          </p:nvPr>
        </p:nvSpPr>
        <p:spPr>
          <a:xfrm>
            <a:off x="2281145" y="3976560"/>
            <a:ext cx="498932" cy="22872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>
            <p:custDataLst>
              <p:tags r:id="rId12"/>
            </p:custDataLst>
          </p:nvPr>
        </p:nvSpPr>
        <p:spPr>
          <a:xfrm>
            <a:off x="2699576" y="4291487"/>
            <a:ext cx="617959" cy="333412"/>
          </a:xfrm>
          <a:prstGeom prst="roundRect">
            <a:avLst>
              <a:gd name="adj" fmla="val 41667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18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err="1" smtClean="0"/>
              <a:t>GObject</a:t>
            </a:r>
            <a:r>
              <a:rPr lang="en-US" dirty="0" smtClean="0"/>
              <a:t> </a:t>
            </a:r>
            <a:r>
              <a:rPr lang="en-US" dirty="0"/>
              <a:t>hierarchy</a:t>
            </a:r>
          </a:p>
        </p:txBody>
      </p:sp>
      <p:sp>
        <p:nvSpPr>
          <p:cNvPr id="79462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871893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The Stanford C++ library contains a hierarchy of graphical objects based on a common base class named </a:t>
            </a:r>
            <a:r>
              <a:rPr lang="en-US" dirty="0" err="1">
                <a:latin typeface="Consolas" panose="020B0609020204030204" pitchFamily="49" charset="0"/>
              </a:rPr>
              <a:t>GObject</a:t>
            </a:r>
            <a:r>
              <a:rPr lang="en-US" dirty="0"/>
              <a:t>.</a:t>
            </a:r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GArc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GImage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GLabel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GLine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GOval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GPolygon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GRect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>
                <a:latin typeface="Consolas" panose="020B0609020204030204" pitchFamily="49" charset="0"/>
              </a:rPr>
              <a:t>G3DRect</a:t>
            </a: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GRoundRect</a:t>
            </a:r>
            <a:endParaRPr lang="en-US" dirty="0">
              <a:latin typeface="Consolas" panose="020B0609020204030204" pitchFamily="49" charset="0"/>
            </a:endParaRPr>
          </a:p>
        </p:txBody>
      </p:sp>
      <p:pic>
        <p:nvPicPr>
          <p:cNvPr id="794628" name="Picture 4" descr="gobject-hierarchy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849" y="2105391"/>
            <a:ext cx="6078525" cy="239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rc 3"/>
          <p:cNvSpPr/>
          <p:nvPr>
            <p:custDataLst>
              <p:tags r:id="rId4"/>
            </p:custDataLst>
          </p:nvPr>
        </p:nvSpPr>
        <p:spPr>
          <a:xfrm>
            <a:off x="1540351" y="1602089"/>
            <a:ext cx="606184" cy="551663"/>
          </a:xfrm>
          <a:prstGeom prst="arc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4" t="9108" r="27556" b="45639"/>
          <a:stretch/>
        </p:blipFill>
        <p:spPr>
          <a:xfrm>
            <a:off x="2298663" y="1784645"/>
            <a:ext cx="325345" cy="453422"/>
          </a:xfrm>
          <a:prstGeom prst="rect">
            <a:avLst/>
          </a:prstGeom>
        </p:spPr>
      </p:pic>
      <p:sp>
        <p:nvSpPr>
          <p:cNvPr id="6" name="TextBox 5"/>
          <p:cNvSpPr txBox="1"/>
          <p:nvPr>
            <p:custDataLst>
              <p:tags r:id="rId6"/>
            </p:custDataLst>
          </p:nvPr>
        </p:nvSpPr>
        <p:spPr>
          <a:xfrm>
            <a:off x="2064268" y="2256253"/>
            <a:ext cx="389850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</a:rPr>
              <a:t>hi</a:t>
            </a:r>
            <a:endParaRPr lang="en-US" b="1" dirty="0">
              <a:solidFill>
                <a:schemeClr val="bg2"/>
              </a:solidFill>
            </a:endParaRPr>
          </a:p>
        </p:txBody>
      </p:sp>
      <p:cxnSp>
        <p:nvCxnSpPr>
          <p:cNvPr id="8" name="Straight Connector 7"/>
          <p:cNvCxnSpPr/>
          <p:nvPr>
            <p:custDataLst>
              <p:tags r:id="rId7"/>
            </p:custDataLst>
          </p:nvPr>
        </p:nvCxnSpPr>
        <p:spPr>
          <a:xfrm flipV="1">
            <a:off x="2025150" y="2584369"/>
            <a:ext cx="716591" cy="2115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>
            <p:custDataLst>
              <p:tags r:id="rId8"/>
            </p:custDataLst>
          </p:nvPr>
        </p:nvSpPr>
        <p:spPr>
          <a:xfrm>
            <a:off x="2019222" y="2922329"/>
            <a:ext cx="558881" cy="28197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2230624" y="3247920"/>
            <a:ext cx="599974" cy="447674"/>
          </a:xfrm>
          <a:custGeom>
            <a:avLst/>
            <a:gdLst>
              <a:gd name="connsiteX0" fmla="*/ 0 w 483650"/>
              <a:gd name="connsiteY0" fmla="*/ 37785 h 347623"/>
              <a:gd name="connsiteX1" fmla="*/ 0 w 483650"/>
              <a:gd name="connsiteY1" fmla="*/ 37785 h 347623"/>
              <a:gd name="connsiteX2" fmla="*/ 60456 w 483650"/>
              <a:gd name="connsiteY2" fmla="*/ 90684 h 347623"/>
              <a:gd name="connsiteX3" fmla="*/ 113355 w 483650"/>
              <a:gd name="connsiteY3" fmla="*/ 136026 h 347623"/>
              <a:gd name="connsiteX4" fmla="*/ 128470 w 483650"/>
              <a:gd name="connsiteY4" fmla="*/ 158697 h 347623"/>
              <a:gd name="connsiteX5" fmla="*/ 204040 w 483650"/>
              <a:gd name="connsiteY5" fmla="*/ 226711 h 347623"/>
              <a:gd name="connsiteX6" fmla="*/ 241825 w 483650"/>
              <a:gd name="connsiteY6" fmla="*/ 272053 h 347623"/>
              <a:gd name="connsiteX7" fmla="*/ 264496 w 483650"/>
              <a:gd name="connsiteY7" fmla="*/ 287167 h 347623"/>
              <a:gd name="connsiteX8" fmla="*/ 279610 w 483650"/>
              <a:gd name="connsiteY8" fmla="*/ 309838 h 347623"/>
              <a:gd name="connsiteX9" fmla="*/ 340066 w 483650"/>
              <a:gd name="connsiteY9" fmla="*/ 332509 h 347623"/>
              <a:gd name="connsiteX10" fmla="*/ 385408 w 483650"/>
              <a:gd name="connsiteY10" fmla="*/ 347623 h 347623"/>
              <a:gd name="connsiteX11" fmla="*/ 483650 w 483650"/>
              <a:gd name="connsiteY11" fmla="*/ 98241 h 347623"/>
              <a:gd name="connsiteX12" fmla="*/ 279610 w 483650"/>
              <a:gd name="connsiteY12" fmla="*/ 151140 h 347623"/>
              <a:gd name="connsiteX13" fmla="*/ 241825 w 483650"/>
              <a:gd name="connsiteY13" fmla="*/ 0 h 347623"/>
              <a:gd name="connsiteX14" fmla="*/ 0 w 483650"/>
              <a:gd name="connsiteY14" fmla="*/ 37785 h 34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83650" h="347623">
                <a:moveTo>
                  <a:pt x="0" y="37785"/>
                </a:moveTo>
                <a:lnTo>
                  <a:pt x="0" y="37785"/>
                </a:lnTo>
                <a:cubicBezTo>
                  <a:pt x="20152" y="55418"/>
                  <a:pt x="39885" y="73542"/>
                  <a:pt x="60456" y="90684"/>
                </a:cubicBezTo>
                <a:cubicBezTo>
                  <a:pt x="87751" y="113430"/>
                  <a:pt x="91522" y="109827"/>
                  <a:pt x="113355" y="136026"/>
                </a:cubicBezTo>
                <a:cubicBezTo>
                  <a:pt x="119170" y="143003"/>
                  <a:pt x="122394" y="151946"/>
                  <a:pt x="128470" y="158697"/>
                </a:cubicBezTo>
                <a:cubicBezTo>
                  <a:pt x="235597" y="277727"/>
                  <a:pt x="143209" y="176018"/>
                  <a:pt x="204040" y="226711"/>
                </a:cubicBezTo>
                <a:cubicBezTo>
                  <a:pt x="278321" y="288612"/>
                  <a:pt x="182381" y="212609"/>
                  <a:pt x="241825" y="272053"/>
                </a:cubicBezTo>
                <a:cubicBezTo>
                  <a:pt x="248247" y="278475"/>
                  <a:pt x="256939" y="282129"/>
                  <a:pt x="264496" y="287167"/>
                </a:cubicBezTo>
                <a:cubicBezTo>
                  <a:pt x="269534" y="294724"/>
                  <a:pt x="273188" y="303416"/>
                  <a:pt x="279610" y="309838"/>
                </a:cubicBezTo>
                <a:cubicBezTo>
                  <a:pt x="300981" y="331209"/>
                  <a:pt x="310328" y="324399"/>
                  <a:pt x="340066" y="332509"/>
                </a:cubicBezTo>
                <a:cubicBezTo>
                  <a:pt x="355436" y="336701"/>
                  <a:pt x="385408" y="347623"/>
                  <a:pt x="385408" y="347623"/>
                </a:cubicBezTo>
                <a:lnTo>
                  <a:pt x="483650" y="98241"/>
                </a:lnTo>
                <a:lnTo>
                  <a:pt x="279610" y="151140"/>
                </a:lnTo>
                <a:lnTo>
                  <a:pt x="241825" y="0"/>
                </a:lnTo>
                <a:lnTo>
                  <a:pt x="0" y="3778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>
            <p:custDataLst>
              <p:tags r:id="rId10"/>
            </p:custDataLst>
          </p:nvPr>
        </p:nvSpPr>
        <p:spPr>
          <a:xfrm>
            <a:off x="1948516" y="3612636"/>
            <a:ext cx="532247" cy="2976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>
            <p:custDataLst>
              <p:tags r:id="rId11"/>
            </p:custDataLst>
          </p:nvPr>
        </p:nvSpPr>
        <p:spPr>
          <a:xfrm>
            <a:off x="2281145" y="3976560"/>
            <a:ext cx="498932" cy="22872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>
            <p:custDataLst>
              <p:tags r:id="rId12"/>
            </p:custDataLst>
          </p:nvPr>
        </p:nvSpPr>
        <p:spPr>
          <a:xfrm>
            <a:off x="2699576" y="4291487"/>
            <a:ext cx="617959" cy="333412"/>
          </a:xfrm>
          <a:prstGeom prst="roundRect">
            <a:avLst>
              <a:gd name="adj" fmla="val 41667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>
            <p:custDataLst>
              <p:tags r:id="rId13"/>
            </p:custDataLst>
          </p:nvPr>
        </p:nvSpPr>
        <p:spPr>
          <a:xfrm>
            <a:off x="4762175" y="400592"/>
            <a:ext cx="3970527" cy="175432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Q: Rectangle is-a Polygon, right?</a:t>
            </a:r>
            <a:endParaRPr lang="en-US" i="1" dirty="0" smtClean="0"/>
          </a:p>
          <a:p>
            <a:r>
              <a:rPr lang="en-US" i="1" dirty="0" smtClean="0"/>
              <a:t>Why doesn’t it inherit from Polygon?</a:t>
            </a:r>
          </a:p>
          <a:p>
            <a:endParaRPr lang="en-US" dirty="0"/>
          </a:p>
          <a:p>
            <a:r>
              <a:rPr lang="en-US" dirty="0" smtClean="0"/>
              <a:t>Think about it as we go through some details, and we’ll revisit the question later.</a:t>
            </a:r>
          </a:p>
        </p:txBody>
      </p:sp>
    </p:spTree>
    <p:extLst>
      <p:ext uri="{BB962C8B-B14F-4D97-AF65-F5344CB8AC3E}">
        <p14:creationId xmlns:p14="http://schemas.microsoft.com/office/powerpoint/2010/main" val="366370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gobject-hierarchy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802" y="2462363"/>
            <a:ext cx="6496198" cy="256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Your turn: </a:t>
            </a:r>
            <a:r>
              <a:rPr lang="en-US" dirty="0" err="1" smtClean="0"/>
              <a:t>GObject</a:t>
            </a:r>
            <a:r>
              <a:rPr lang="en-US" dirty="0" smtClean="0"/>
              <a:t>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  <p:custDataLst>
              <p:tags r:id="rId3"/>
            </p:custDataLst>
          </p:nvPr>
        </p:nvSpPr>
        <p:spPr>
          <a:xfrm>
            <a:off x="955677" y="908685"/>
            <a:ext cx="7916270" cy="4116736"/>
          </a:xfrm>
        </p:spPr>
        <p:txBody>
          <a:bodyPr>
            <a:normAutofit/>
          </a:bodyPr>
          <a:lstStyle/>
          <a:p>
            <a:r>
              <a:rPr lang="en-US" b="1" dirty="0" smtClean="0"/>
              <a:t>How many of the following would you put in the base class (</a:t>
            </a:r>
            <a:r>
              <a:rPr lang="en-US" b="1" dirty="0" err="1" smtClean="0"/>
              <a:t>GObject</a:t>
            </a:r>
            <a:r>
              <a:rPr lang="en-US" b="1" dirty="0" smtClean="0"/>
              <a:t>), as opposed to a derived class?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contains(</a:t>
            </a:r>
            <a:r>
              <a:rPr lang="en-US" b="1" i="1" dirty="0">
                <a:latin typeface="Consolas" panose="020B0609020204030204" pitchFamily="49" charset="0"/>
              </a:rPr>
              <a:t>x</a:t>
            </a:r>
            <a:r>
              <a:rPr lang="en-US" i="1" dirty="0">
                <a:latin typeface="Consolas" panose="020B0609020204030204" pitchFamily="49" charset="0"/>
              </a:rPr>
              <a:t>, </a:t>
            </a:r>
            <a:r>
              <a:rPr lang="en-US" b="1" i="1" dirty="0">
                <a:latin typeface="Consolas" panose="020B0609020204030204" pitchFamily="49" charset="0"/>
              </a:rPr>
              <a:t>y</a:t>
            </a:r>
            <a:r>
              <a:rPr lang="en-US" dirty="0" smtClean="0">
                <a:latin typeface="Consolas" panose="020B0609020204030204" pitchFamily="49" charset="0"/>
              </a:rPr>
              <a:t>) – returns true if (</a:t>
            </a:r>
            <a:r>
              <a:rPr lang="en-US" dirty="0" err="1" smtClean="0">
                <a:latin typeface="Consolas" panose="020B0609020204030204" pitchFamily="49" charset="0"/>
              </a:rPr>
              <a:t>x,y</a:t>
            </a:r>
            <a:r>
              <a:rPr lang="en-US" dirty="0" smtClean="0">
                <a:latin typeface="Consolas" panose="020B0609020204030204" pitchFamily="49" charset="0"/>
              </a:rPr>
              <a:t>) lands on the item</a:t>
            </a:r>
          </a:p>
          <a:p>
            <a:pPr lvl="2"/>
            <a:r>
              <a:rPr lang="en-US" dirty="0" err="1" smtClean="0">
                <a:latin typeface="Consolas" panose="020B0609020204030204" pitchFamily="49" charset="0"/>
              </a:rPr>
              <a:t>setFont</a:t>
            </a:r>
            <a:r>
              <a:rPr lang="en-US" dirty="0" smtClean="0">
                <a:latin typeface="Consolas" panose="020B0609020204030204" pitchFamily="49" charset="0"/>
              </a:rPr>
              <a:t>(</a:t>
            </a:r>
            <a:r>
              <a:rPr lang="en-US" b="1" i="1" dirty="0" smtClean="0">
                <a:latin typeface="Consolas" panose="020B0609020204030204" pitchFamily="49" charset="0"/>
              </a:rPr>
              <a:t>f</a:t>
            </a:r>
            <a:r>
              <a:rPr lang="en-US" dirty="0" smtClean="0">
                <a:latin typeface="Consolas" panose="020B0609020204030204" pitchFamily="49" charset="0"/>
              </a:rPr>
              <a:t>) – sets the font for writing</a:t>
            </a:r>
          </a:p>
          <a:p>
            <a:pPr lvl="2"/>
            <a:r>
              <a:rPr lang="en-US" dirty="0" err="1" smtClean="0">
                <a:latin typeface="Consolas" panose="020B0609020204030204" pitchFamily="49" charset="0"/>
              </a:rPr>
              <a:t>setColor</a:t>
            </a:r>
            <a:r>
              <a:rPr lang="en-US" dirty="0" smtClean="0">
                <a:latin typeface="Consolas" panose="020B0609020204030204" pitchFamily="49" charset="0"/>
              </a:rPr>
              <a:t>(</a:t>
            </a:r>
            <a:r>
              <a:rPr lang="en-US" b="1" i="1" dirty="0" smtClean="0">
                <a:latin typeface="Consolas" panose="020B0609020204030204" pitchFamily="49" charset="0"/>
              </a:rPr>
              <a:t>c</a:t>
            </a:r>
            <a:r>
              <a:rPr lang="en-US" dirty="0" smtClean="0">
                <a:latin typeface="Consolas" panose="020B0609020204030204" pitchFamily="49" charset="0"/>
              </a:rPr>
              <a:t>)</a:t>
            </a:r>
          </a:p>
          <a:p>
            <a:pPr lvl="2"/>
            <a:r>
              <a:rPr lang="en-US" dirty="0" err="1" smtClean="0">
                <a:latin typeface="Consolas" panose="020B0609020204030204" pitchFamily="49" charset="0"/>
              </a:rPr>
              <a:t>getFillColor</a:t>
            </a:r>
            <a:r>
              <a:rPr lang="en-US" dirty="0" smtClean="0">
                <a:latin typeface="Consolas" panose="020B0609020204030204" pitchFamily="49" charset="0"/>
              </a:rPr>
              <a:t>()</a:t>
            </a:r>
            <a:endParaRPr lang="en-US" i="1" dirty="0" smtClean="0">
              <a:latin typeface="Consolas" panose="020B0609020204030204" pitchFamily="49" charset="0"/>
            </a:endParaRPr>
          </a:p>
          <a:p>
            <a:pPr lvl="2"/>
            <a:r>
              <a:rPr lang="en-US" dirty="0" err="1" smtClean="0">
                <a:latin typeface="Consolas" panose="020B0609020204030204" pitchFamily="49" charset="0"/>
              </a:rPr>
              <a:t>getWidth</a:t>
            </a:r>
            <a:r>
              <a:rPr lang="en-US" dirty="0" smtClean="0">
                <a:latin typeface="Consolas" panose="020B0609020204030204" pitchFamily="49" charset="0"/>
              </a:rPr>
              <a:t>()</a:t>
            </a:r>
            <a:endParaRPr lang="en-US" dirty="0" smtClean="0"/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>
                <a:latin typeface="+mj-lt"/>
              </a:rPr>
              <a:t>0-1 (none or one of them)</a:t>
            </a:r>
          </a:p>
          <a:p>
            <a:pPr marL="342900" lvl="1" indent="-342900">
              <a:buFont typeface="+mj-lt"/>
              <a:buAutoNum type="alphaUcPeriod"/>
            </a:pPr>
            <a:r>
              <a:rPr lang="en-US" dirty="0">
                <a:latin typeface="+mj-lt"/>
              </a:rPr>
              <a:t>2</a:t>
            </a:r>
            <a:endParaRPr lang="en-US" dirty="0" smtClean="0">
              <a:latin typeface="+mj-lt"/>
            </a:endParaRPr>
          </a:p>
          <a:p>
            <a:pPr marL="342900" lvl="1" indent="-342900">
              <a:buFont typeface="+mj-lt"/>
              <a:buAutoNum type="alphaUcPeriod"/>
            </a:pPr>
            <a:r>
              <a:rPr lang="en-US" dirty="0">
                <a:latin typeface="+mj-lt"/>
              </a:rPr>
              <a:t>3</a:t>
            </a:r>
            <a:endParaRPr lang="en-US" dirty="0" smtClean="0">
              <a:latin typeface="+mj-lt"/>
            </a:endParaRPr>
          </a:p>
          <a:p>
            <a:pPr marL="342900" lvl="1" indent="-342900">
              <a:buFont typeface="+mj-lt"/>
              <a:buAutoNum type="alphaUcPeriod"/>
            </a:pPr>
            <a:r>
              <a:rPr lang="en-US" dirty="0" smtClean="0">
                <a:latin typeface="+mj-lt"/>
              </a:rPr>
              <a:t>4-5 of them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740880" y="1895040"/>
              <a:ext cx="5822640" cy="21898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31520" y="1885680"/>
                <a:ext cx="5841360" cy="220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5228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err="1"/>
              <a:t>GObject</a:t>
            </a:r>
            <a:r>
              <a:rPr lang="en-US" dirty="0"/>
              <a:t> members</a:t>
            </a:r>
          </a:p>
        </p:txBody>
      </p:sp>
      <p:sp>
        <p:nvSpPr>
          <p:cNvPr id="79565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59218" y="971550"/>
            <a:ext cx="8454771" cy="38862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dirty="0" err="1">
                <a:latin typeface="Consolas" panose="020B0609020204030204" pitchFamily="49" charset="0"/>
              </a:rPr>
              <a:t>GObject</a:t>
            </a:r>
            <a:r>
              <a:rPr lang="en-US" dirty="0"/>
              <a:t> defines the state and behavior common to all shapes:</a:t>
            </a:r>
          </a:p>
          <a:p>
            <a:pPr lvl="1">
              <a:lnSpc>
                <a:spcPct val="90000"/>
              </a:lnSpc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500" dirty="0">
                <a:latin typeface="Consolas" panose="020B0609020204030204" pitchFamily="49" charset="0"/>
              </a:rPr>
              <a:t>contains(</a:t>
            </a:r>
            <a:r>
              <a:rPr lang="en-US" sz="1500" b="1" i="1" dirty="0">
                <a:latin typeface="Consolas" panose="020B0609020204030204" pitchFamily="49" charset="0"/>
              </a:rPr>
              <a:t>x</a:t>
            </a:r>
            <a:r>
              <a:rPr lang="en-US" sz="1500" dirty="0">
                <a:latin typeface="Consolas" panose="020B0609020204030204" pitchFamily="49" charset="0"/>
              </a:rPr>
              <a:t>, </a:t>
            </a:r>
            <a:r>
              <a:rPr lang="en-US" sz="1500" b="1" i="1" dirty="0">
                <a:latin typeface="Consolas" panose="020B0609020204030204" pitchFamily="49" charset="0"/>
              </a:rPr>
              <a:t>y</a:t>
            </a:r>
            <a:r>
              <a:rPr lang="en-US" sz="1500" dirty="0">
                <a:latin typeface="Consolas" panose="020B0609020204030204" pitchFamily="49" charset="0"/>
              </a:rPr>
              <a:t>)</a:t>
            </a:r>
          </a:p>
          <a:p>
            <a:pPr lvl="1">
              <a:lnSpc>
                <a:spcPct val="90000"/>
              </a:lnSpc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500" dirty="0" smtClean="0">
                <a:latin typeface="Consolas" panose="020B0609020204030204" pitchFamily="49" charset="0"/>
              </a:rPr>
              <a:t>get/</a:t>
            </a:r>
            <a:r>
              <a:rPr lang="en-US" sz="1500" dirty="0" err="1" smtClean="0">
                <a:latin typeface="Consolas" panose="020B0609020204030204" pitchFamily="49" charset="0"/>
              </a:rPr>
              <a:t>setColor</a:t>
            </a:r>
            <a:r>
              <a:rPr lang="en-US" sz="1500" dirty="0" smtClean="0">
                <a:latin typeface="Consolas" panose="020B0609020204030204" pitchFamily="49" charset="0"/>
              </a:rPr>
              <a:t>()</a:t>
            </a: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90000"/>
              </a:lnSpc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500" dirty="0" err="1">
                <a:latin typeface="Consolas" panose="020B0609020204030204" pitchFamily="49" charset="0"/>
              </a:rPr>
              <a:t>getHeight</a:t>
            </a:r>
            <a:r>
              <a:rPr lang="en-US" sz="1500" dirty="0">
                <a:latin typeface="Consolas" panose="020B0609020204030204" pitchFamily="49" charset="0"/>
              </a:rPr>
              <a:t>(), </a:t>
            </a:r>
            <a:r>
              <a:rPr lang="en-US" sz="1500" dirty="0" err="1">
                <a:latin typeface="Consolas" panose="020B0609020204030204" pitchFamily="49" charset="0"/>
              </a:rPr>
              <a:t>getWidth</a:t>
            </a:r>
            <a:r>
              <a:rPr lang="en-US" sz="1500" dirty="0" smtClean="0">
                <a:latin typeface="Consolas" panose="020B0609020204030204" pitchFamily="49" charset="0"/>
              </a:rPr>
              <a:t>()</a:t>
            </a:r>
          </a:p>
          <a:p>
            <a:pPr lvl="1">
              <a:lnSpc>
                <a:spcPct val="90000"/>
              </a:lnSpc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500" dirty="0" smtClean="0">
                <a:latin typeface="Consolas" panose="020B0609020204030204" pitchFamily="49" charset="0"/>
              </a:rPr>
              <a:t>get/</a:t>
            </a:r>
            <a:r>
              <a:rPr lang="en-US" sz="1500" dirty="0" err="1" smtClean="0">
                <a:latin typeface="Consolas" panose="020B0609020204030204" pitchFamily="49" charset="0"/>
              </a:rPr>
              <a:t>setLocation</a:t>
            </a:r>
            <a:r>
              <a:rPr lang="en-US" sz="1500" dirty="0" smtClean="0">
                <a:latin typeface="Consolas" panose="020B0609020204030204" pitchFamily="49" charset="0"/>
              </a:rPr>
              <a:t>(), get/</a:t>
            </a:r>
            <a:r>
              <a:rPr lang="en-US" sz="1500" dirty="0" err="1" smtClean="0">
                <a:latin typeface="Consolas" panose="020B0609020204030204" pitchFamily="49" charset="0"/>
              </a:rPr>
              <a:t>setX</a:t>
            </a:r>
            <a:r>
              <a:rPr lang="en-US" sz="1500" dirty="0">
                <a:latin typeface="Consolas" panose="020B0609020204030204" pitchFamily="49" charset="0"/>
              </a:rPr>
              <a:t>(), </a:t>
            </a:r>
            <a:r>
              <a:rPr lang="en-US" sz="1500" dirty="0" smtClean="0">
                <a:latin typeface="Consolas" panose="020B0609020204030204" pitchFamily="49" charset="0"/>
              </a:rPr>
              <a:t>get/</a:t>
            </a:r>
            <a:r>
              <a:rPr lang="en-US" sz="1500" dirty="0" err="1" smtClean="0">
                <a:latin typeface="Consolas" panose="020B0609020204030204" pitchFamily="49" charset="0"/>
              </a:rPr>
              <a:t>setY</a:t>
            </a:r>
            <a:r>
              <a:rPr lang="en-US" sz="1500" dirty="0" smtClean="0">
                <a:latin typeface="Consolas" panose="020B0609020204030204" pitchFamily="49" charset="0"/>
              </a:rPr>
              <a:t>()</a:t>
            </a:r>
          </a:p>
          <a:p>
            <a:pPr lvl="1">
              <a:lnSpc>
                <a:spcPct val="90000"/>
              </a:lnSpc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500" dirty="0" smtClean="0">
                <a:latin typeface="Consolas" panose="020B0609020204030204" pitchFamily="49" charset="0"/>
              </a:rPr>
              <a:t>move(</a:t>
            </a:r>
            <a:r>
              <a:rPr lang="en-US" sz="1500" b="1" i="1" dirty="0" smtClean="0">
                <a:latin typeface="Consolas" panose="020B0609020204030204" pitchFamily="49" charset="0"/>
              </a:rPr>
              <a:t>dx</a:t>
            </a:r>
            <a:r>
              <a:rPr lang="en-US" sz="1500" dirty="0">
                <a:latin typeface="Consolas" panose="020B0609020204030204" pitchFamily="49" charset="0"/>
              </a:rPr>
              <a:t>, </a:t>
            </a:r>
            <a:r>
              <a:rPr lang="en-US" sz="1500" b="1" i="1" dirty="0" err="1">
                <a:latin typeface="Consolas" panose="020B0609020204030204" pitchFamily="49" charset="0"/>
              </a:rPr>
              <a:t>dy</a:t>
            </a:r>
            <a:r>
              <a:rPr lang="en-US" sz="1500" dirty="0">
                <a:latin typeface="Consolas" panose="020B0609020204030204" pitchFamily="49" charset="0"/>
              </a:rPr>
              <a:t>)</a:t>
            </a:r>
          </a:p>
          <a:p>
            <a:pPr lvl="1">
              <a:lnSpc>
                <a:spcPct val="90000"/>
              </a:lnSpc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500" dirty="0" err="1">
                <a:latin typeface="Consolas" panose="020B0609020204030204" pitchFamily="49" charset="0"/>
              </a:rPr>
              <a:t>setVisible</a:t>
            </a:r>
            <a:r>
              <a:rPr lang="en-US" sz="1500" dirty="0">
                <a:latin typeface="Consolas" panose="020B0609020204030204" pitchFamily="49" charset="0"/>
              </a:rPr>
              <a:t>(</a:t>
            </a:r>
            <a:r>
              <a:rPr lang="en-US" sz="1500" b="1" i="1" dirty="0">
                <a:latin typeface="Consolas" panose="020B0609020204030204" pitchFamily="49" charset="0"/>
              </a:rPr>
              <a:t>visible</a:t>
            </a:r>
            <a:r>
              <a:rPr lang="en-US" sz="1500" dirty="0" smtClean="0">
                <a:latin typeface="Consolas" panose="020B0609020204030204" pitchFamily="49" charset="0"/>
              </a:rPr>
              <a:t>)</a:t>
            </a:r>
            <a:endParaRPr lang="en-US" sz="1500" dirty="0">
              <a:latin typeface="Consolas" panose="020B0609020204030204" pitchFamily="49" charset="0"/>
            </a:endParaRPr>
          </a:p>
          <a:p>
            <a:pPr lvl="1"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endParaRPr lang="en-US" sz="1500" dirty="0">
              <a:latin typeface="Consolas" panose="020B0609020204030204" pitchFamily="49" charset="0"/>
            </a:endParaRPr>
          </a:p>
          <a:p>
            <a:pPr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dirty="0"/>
              <a:t>The subclasses add state and behavior unique to them:</a:t>
            </a:r>
          </a:p>
          <a:p>
            <a:pPr marL="0" lvl="1" indent="0">
              <a:buNone/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dirty="0" err="1" smtClean="0">
                <a:latin typeface="Consolas" panose="020B0609020204030204" pitchFamily="49" charset="0"/>
              </a:rPr>
              <a:t>Glabel</a:t>
            </a:r>
            <a:r>
              <a:rPr lang="en-US" dirty="0" smtClean="0">
                <a:latin typeface="Consolas" panose="020B0609020204030204" pitchFamily="49" charset="0"/>
              </a:rPr>
              <a:t>	</a:t>
            </a:r>
            <a:r>
              <a:rPr lang="en-US" dirty="0" err="1" smtClean="0">
                <a:latin typeface="Consolas" panose="020B0609020204030204" pitchFamily="49" charset="0"/>
              </a:rPr>
              <a:t>GLine</a:t>
            </a:r>
            <a:r>
              <a:rPr lang="en-US" dirty="0">
                <a:latin typeface="Consolas" panose="020B0609020204030204" pitchFamily="49" charset="0"/>
              </a:rPr>
              <a:t>	</a:t>
            </a:r>
            <a:r>
              <a:rPr lang="en-US" dirty="0" err="1" smtClean="0">
                <a:latin typeface="Consolas" panose="020B0609020204030204" pitchFamily="49" charset="0"/>
              </a:rPr>
              <a:t>GPolygon</a:t>
            </a:r>
            <a:r>
              <a:rPr lang="en-US" dirty="0" smtClean="0">
                <a:latin typeface="Consolas" panose="020B0609020204030204" pitchFamily="49" charset="0"/>
              </a:rPr>
              <a:t>			</a:t>
            </a:r>
            <a:r>
              <a:rPr lang="en-US" dirty="0" err="1" smtClean="0">
                <a:latin typeface="Consolas" panose="020B0609020204030204" pitchFamily="49" charset="0"/>
              </a:rPr>
              <a:t>GOval</a:t>
            </a:r>
            <a:endParaRPr lang="en-US" dirty="0">
              <a:latin typeface="Consolas" panose="020B0609020204030204" pitchFamily="49" charset="0"/>
            </a:endParaRPr>
          </a:p>
          <a:p>
            <a:pPr marL="344488" lvl="2" indent="0">
              <a:lnSpc>
                <a:spcPct val="90000"/>
              </a:lnSpc>
              <a:buNone/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350" dirty="0">
                <a:latin typeface="Consolas" panose="020B0609020204030204" pitchFamily="49" charset="0"/>
              </a:rPr>
              <a:t>get/</a:t>
            </a:r>
            <a:r>
              <a:rPr lang="en-US" sz="1350" dirty="0" err="1">
                <a:latin typeface="Consolas" panose="020B0609020204030204" pitchFamily="49" charset="0"/>
              </a:rPr>
              <a:t>setFont</a:t>
            </a:r>
            <a:r>
              <a:rPr lang="en-US" sz="1350" dirty="0">
                <a:latin typeface="Consolas" panose="020B0609020204030204" pitchFamily="49" charset="0"/>
              </a:rPr>
              <a:t>		get/</a:t>
            </a:r>
            <a:r>
              <a:rPr lang="en-US" sz="1350" dirty="0" err="1">
                <a:latin typeface="Consolas" panose="020B0609020204030204" pitchFamily="49" charset="0"/>
              </a:rPr>
              <a:t>setStartPoint</a:t>
            </a:r>
            <a:r>
              <a:rPr lang="en-US" sz="1350" dirty="0">
                <a:latin typeface="Consolas" panose="020B0609020204030204" pitchFamily="49" charset="0"/>
              </a:rPr>
              <a:t>		</a:t>
            </a:r>
            <a:r>
              <a:rPr lang="en-US" sz="1350" dirty="0" err="1" smtClean="0">
                <a:latin typeface="Consolas" panose="020B0609020204030204" pitchFamily="49" charset="0"/>
              </a:rPr>
              <a:t>addEdge</a:t>
            </a:r>
            <a:r>
              <a:rPr lang="en-US" sz="1350" dirty="0" smtClean="0">
                <a:latin typeface="Consolas" panose="020B0609020204030204" pitchFamily="49" charset="0"/>
              </a:rPr>
              <a:t>				</a:t>
            </a:r>
            <a:r>
              <a:rPr lang="en-US" sz="1350" dirty="0" err="1" smtClean="0">
                <a:latin typeface="Consolas" panose="020B0609020204030204" pitchFamily="49" charset="0"/>
              </a:rPr>
              <a:t>getSize</a:t>
            </a:r>
            <a:endParaRPr lang="en-US" sz="1350" dirty="0">
              <a:latin typeface="Consolas" panose="020B0609020204030204" pitchFamily="49" charset="0"/>
            </a:endParaRPr>
          </a:p>
          <a:p>
            <a:pPr marL="344488" lvl="2" indent="0">
              <a:lnSpc>
                <a:spcPct val="90000"/>
              </a:lnSpc>
              <a:buNone/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350" dirty="0">
                <a:latin typeface="Consolas" panose="020B0609020204030204" pitchFamily="49" charset="0"/>
              </a:rPr>
              <a:t>get/</a:t>
            </a:r>
            <a:r>
              <a:rPr lang="en-US" sz="1350" dirty="0" err="1">
                <a:latin typeface="Consolas" panose="020B0609020204030204" pitchFamily="49" charset="0"/>
              </a:rPr>
              <a:t>setLabel</a:t>
            </a:r>
            <a:r>
              <a:rPr lang="en-US" sz="1350" dirty="0">
                <a:latin typeface="Consolas" panose="020B0609020204030204" pitchFamily="49" charset="0"/>
              </a:rPr>
              <a:t>		get/</a:t>
            </a:r>
            <a:r>
              <a:rPr lang="en-US" sz="1350" dirty="0" err="1">
                <a:latin typeface="Consolas" panose="020B0609020204030204" pitchFamily="49" charset="0"/>
              </a:rPr>
              <a:t>setEndPoint</a:t>
            </a:r>
            <a:r>
              <a:rPr lang="en-US" sz="1350" dirty="0">
                <a:latin typeface="Consolas" panose="020B0609020204030204" pitchFamily="49" charset="0"/>
              </a:rPr>
              <a:t>		</a:t>
            </a:r>
            <a:r>
              <a:rPr lang="en-US" sz="1350" dirty="0" err="1" smtClean="0">
                <a:latin typeface="Consolas" panose="020B0609020204030204" pitchFamily="49" charset="0"/>
              </a:rPr>
              <a:t>addVertex</a:t>
            </a:r>
            <a:r>
              <a:rPr lang="en-US" sz="1350" dirty="0" smtClean="0">
                <a:latin typeface="Consolas" panose="020B0609020204030204" pitchFamily="49" charset="0"/>
              </a:rPr>
              <a:t>				get/</a:t>
            </a:r>
            <a:r>
              <a:rPr lang="en-US" sz="1350" dirty="0" err="1" smtClean="0">
                <a:latin typeface="Consolas" panose="020B0609020204030204" pitchFamily="49" charset="0"/>
              </a:rPr>
              <a:t>setFillColor</a:t>
            </a:r>
            <a:endParaRPr lang="en-US" sz="1350" dirty="0">
              <a:latin typeface="Consolas" panose="020B0609020204030204" pitchFamily="49" charset="0"/>
            </a:endParaRPr>
          </a:p>
          <a:p>
            <a:pPr marL="344488" lvl="2" indent="0">
              <a:lnSpc>
                <a:spcPct val="90000"/>
              </a:lnSpc>
              <a:buNone/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350" dirty="0">
                <a:latin typeface="Consolas" panose="020B0609020204030204" pitchFamily="49" charset="0"/>
              </a:rPr>
              <a:t> 				</a:t>
            </a:r>
            <a:r>
              <a:rPr lang="en-US" sz="1350" dirty="0" smtClean="0">
                <a:latin typeface="Consolas" panose="020B0609020204030204" pitchFamily="49" charset="0"/>
              </a:rPr>
              <a:t>get/</a:t>
            </a:r>
            <a:r>
              <a:rPr lang="en-US" sz="1350" dirty="0" err="1" smtClean="0">
                <a:latin typeface="Consolas" panose="020B0609020204030204" pitchFamily="49" charset="0"/>
              </a:rPr>
              <a:t>setFillColor</a:t>
            </a:r>
            <a:r>
              <a:rPr lang="en-US" sz="1350" dirty="0" smtClean="0">
                <a:latin typeface="Consolas" panose="020B0609020204030204" pitchFamily="49" charset="0"/>
              </a:rPr>
              <a:t>		</a:t>
            </a:r>
            <a:endParaRPr lang="en-US" sz="1350" dirty="0">
              <a:latin typeface="Consolas" panose="020B0609020204030204" pitchFamily="49" charset="0"/>
            </a:endParaRPr>
          </a:p>
          <a:p>
            <a:pPr marL="344488" lvl="2" indent="0">
              <a:lnSpc>
                <a:spcPct val="90000"/>
              </a:lnSpc>
              <a:buNone/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350" dirty="0">
                <a:latin typeface="Consolas" panose="020B0609020204030204" pitchFamily="49" charset="0"/>
              </a:rPr>
              <a:t>...		...		</a:t>
            </a:r>
            <a:r>
              <a:rPr lang="en-US" sz="1350" dirty="0" smtClean="0">
                <a:latin typeface="Consolas" panose="020B0609020204030204" pitchFamily="49" charset="0"/>
              </a:rPr>
              <a:t>...					</a:t>
            </a:r>
            <a:r>
              <a:rPr lang="en-US" sz="1350" dirty="0">
                <a:latin typeface="Consolas" panose="020B0609020204030204" pitchFamily="49" charset="0"/>
              </a:rPr>
              <a:t> ...</a:t>
            </a:r>
          </a:p>
        </p:txBody>
      </p:sp>
      <p:sp>
        <p:nvSpPr>
          <p:cNvPr id="3" name="Rectangle 2"/>
          <p:cNvSpPr/>
          <p:nvPr>
            <p:custDataLst>
              <p:tags r:id="rId3"/>
            </p:custDataLst>
          </p:nvPr>
        </p:nvSpPr>
        <p:spPr>
          <a:xfrm>
            <a:off x="5669280" y="1478905"/>
            <a:ext cx="2194560" cy="12464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double x;</a:t>
            </a:r>
            <a:endParaRPr lang="en-US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double y;</a:t>
            </a:r>
          </a:p>
          <a:p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double </a:t>
            </a:r>
            <a:r>
              <a:rPr lang="en-US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lineWidth</a:t>
            </a:r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::string color</a:t>
            </a:r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visible</a:t>
            </a:r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95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err="1"/>
              <a:t>GObject</a:t>
            </a:r>
            <a:r>
              <a:rPr lang="en-US" dirty="0"/>
              <a:t> members</a:t>
            </a:r>
          </a:p>
        </p:txBody>
      </p:sp>
      <p:sp>
        <p:nvSpPr>
          <p:cNvPr id="79565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650121" y="971550"/>
            <a:ext cx="8562110" cy="3886200"/>
          </a:xfrm>
          <a:prstGeom prst="rect">
            <a:avLst/>
          </a:prstGeom>
        </p:spPr>
        <p:txBody>
          <a:bodyPr/>
          <a:lstStyle/>
          <a:p>
            <a:pPr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dirty="0" err="1">
                <a:latin typeface="Consolas" panose="020B0609020204030204" pitchFamily="49" charset="0"/>
              </a:rPr>
              <a:t>GObject</a:t>
            </a:r>
            <a:r>
              <a:rPr lang="en-US" dirty="0"/>
              <a:t> defines the state and behavior common to all shapes:</a:t>
            </a:r>
          </a:p>
          <a:p>
            <a:pPr lvl="1">
              <a:lnSpc>
                <a:spcPct val="90000"/>
              </a:lnSpc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500" dirty="0">
                <a:latin typeface="Consolas" panose="020B0609020204030204" pitchFamily="49" charset="0"/>
              </a:rPr>
              <a:t>contains(</a:t>
            </a:r>
            <a:r>
              <a:rPr lang="en-US" sz="1500" b="1" i="1" dirty="0">
                <a:latin typeface="Consolas" panose="020B0609020204030204" pitchFamily="49" charset="0"/>
              </a:rPr>
              <a:t>x</a:t>
            </a:r>
            <a:r>
              <a:rPr lang="en-US" sz="1500" dirty="0">
                <a:latin typeface="Consolas" panose="020B0609020204030204" pitchFamily="49" charset="0"/>
              </a:rPr>
              <a:t>, </a:t>
            </a:r>
            <a:r>
              <a:rPr lang="en-US" sz="1500" b="1" i="1" dirty="0">
                <a:latin typeface="Consolas" panose="020B0609020204030204" pitchFamily="49" charset="0"/>
              </a:rPr>
              <a:t>y</a:t>
            </a:r>
            <a:r>
              <a:rPr lang="en-US" sz="1500" dirty="0">
                <a:latin typeface="Consolas" panose="020B0609020204030204" pitchFamily="49" charset="0"/>
              </a:rPr>
              <a:t>)</a:t>
            </a:r>
          </a:p>
          <a:p>
            <a:pPr lvl="1">
              <a:lnSpc>
                <a:spcPct val="90000"/>
              </a:lnSpc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500" dirty="0">
                <a:latin typeface="Consolas" panose="020B0609020204030204" pitchFamily="49" charset="0"/>
              </a:rPr>
              <a:t>get/</a:t>
            </a:r>
            <a:r>
              <a:rPr lang="en-US" sz="1500" dirty="0" err="1">
                <a:latin typeface="Consolas" panose="020B0609020204030204" pitchFamily="49" charset="0"/>
              </a:rPr>
              <a:t>setColor</a:t>
            </a:r>
            <a:r>
              <a:rPr lang="en-US" sz="1500" dirty="0">
                <a:latin typeface="Consolas" panose="020B0609020204030204" pitchFamily="49" charset="0"/>
              </a:rPr>
              <a:t>()</a:t>
            </a:r>
          </a:p>
          <a:p>
            <a:pPr lvl="1">
              <a:lnSpc>
                <a:spcPct val="90000"/>
              </a:lnSpc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500" dirty="0" err="1">
                <a:latin typeface="Consolas" panose="020B0609020204030204" pitchFamily="49" charset="0"/>
              </a:rPr>
              <a:t>getHeight</a:t>
            </a:r>
            <a:r>
              <a:rPr lang="en-US" sz="1500" dirty="0">
                <a:latin typeface="Consolas" panose="020B0609020204030204" pitchFamily="49" charset="0"/>
              </a:rPr>
              <a:t>(), </a:t>
            </a:r>
            <a:r>
              <a:rPr lang="en-US" sz="1500" dirty="0" err="1">
                <a:latin typeface="Consolas" panose="020B0609020204030204" pitchFamily="49" charset="0"/>
              </a:rPr>
              <a:t>getWidth</a:t>
            </a:r>
            <a:r>
              <a:rPr lang="en-US" sz="1500" dirty="0">
                <a:latin typeface="Consolas" panose="020B0609020204030204" pitchFamily="49" charset="0"/>
              </a:rPr>
              <a:t>()</a:t>
            </a:r>
          </a:p>
          <a:p>
            <a:pPr lvl="1">
              <a:lnSpc>
                <a:spcPct val="90000"/>
              </a:lnSpc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500" dirty="0">
                <a:latin typeface="Consolas" panose="020B0609020204030204" pitchFamily="49" charset="0"/>
              </a:rPr>
              <a:t>get/</a:t>
            </a:r>
            <a:r>
              <a:rPr lang="en-US" sz="1500" dirty="0" err="1">
                <a:latin typeface="Consolas" panose="020B0609020204030204" pitchFamily="49" charset="0"/>
              </a:rPr>
              <a:t>setLocation</a:t>
            </a:r>
            <a:r>
              <a:rPr lang="en-US" sz="1500" dirty="0">
                <a:latin typeface="Consolas" panose="020B0609020204030204" pitchFamily="49" charset="0"/>
              </a:rPr>
              <a:t>(), get/</a:t>
            </a:r>
            <a:r>
              <a:rPr lang="en-US" sz="1500" dirty="0" err="1">
                <a:latin typeface="Consolas" panose="020B0609020204030204" pitchFamily="49" charset="0"/>
              </a:rPr>
              <a:t>setX</a:t>
            </a:r>
            <a:r>
              <a:rPr lang="en-US" sz="1500" dirty="0">
                <a:latin typeface="Consolas" panose="020B0609020204030204" pitchFamily="49" charset="0"/>
              </a:rPr>
              <a:t>(), get/</a:t>
            </a:r>
            <a:r>
              <a:rPr lang="en-US" sz="1500" dirty="0" err="1">
                <a:latin typeface="Consolas" panose="020B0609020204030204" pitchFamily="49" charset="0"/>
              </a:rPr>
              <a:t>setY</a:t>
            </a:r>
            <a:r>
              <a:rPr lang="en-US" sz="1500" dirty="0">
                <a:latin typeface="Consolas" panose="020B0609020204030204" pitchFamily="49" charset="0"/>
              </a:rPr>
              <a:t>()</a:t>
            </a:r>
          </a:p>
          <a:p>
            <a:pPr lvl="1">
              <a:lnSpc>
                <a:spcPct val="90000"/>
              </a:lnSpc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500" dirty="0">
                <a:latin typeface="Consolas" panose="020B0609020204030204" pitchFamily="49" charset="0"/>
              </a:rPr>
              <a:t>move(</a:t>
            </a:r>
            <a:r>
              <a:rPr lang="en-US" sz="1500" b="1" i="1" dirty="0">
                <a:latin typeface="Consolas" panose="020B0609020204030204" pitchFamily="49" charset="0"/>
              </a:rPr>
              <a:t>dx</a:t>
            </a:r>
            <a:r>
              <a:rPr lang="en-US" sz="1500" dirty="0">
                <a:latin typeface="Consolas" panose="020B0609020204030204" pitchFamily="49" charset="0"/>
              </a:rPr>
              <a:t>, </a:t>
            </a:r>
            <a:r>
              <a:rPr lang="en-US" sz="1500" b="1" i="1" dirty="0" err="1">
                <a:latin typeface="Consolas" panose="020B0609020204030204" pitchFamily="49" charset="0"/>
              </a:rPr>
              <a:t>dy</a:t>
            </a:r>
            <a:r>
              <a:rPr lang="en-US" sz="1500" dirty="0">
                <a:latin typeface="Consolas" panose="020B0609020204030204" pitchFamily="49" charset="0"/>
              </a:rPr>
              <a:t>)</a:t>
            </a:r>
          </a:p>
          <a:p>
            <a:pPr lvl="1">
              <a:lnSpc>
                <a:spcPct val="90000"/>
              </a:lnSpc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500" dirty="0" err="1">
                <a:latin typeface="Consolas" panose="020B0609020204030204" pitchFamily="49" charset="0"/>
              </a:rPr>
              <a:t>setVisible</a:t>
            </a:r>
            <a:r>
              <a:rPr lang="en-US" sz="1500" dirty="0">
                <a:latin typeface="Consolas" panose="020B0609020204030204" pitchFamily="49" charset="0"/>
              </a:rPr>
              <a:t>(</a:t>
            </a:r>
            <a:r>
              <a:rPr lang="en-US" sz="1500" b="1" i="1" dirty="0">
                <a:latin typeface="Consolas" panose="020B0609020204030204" pitchFamily="49" charset="0"/>
              </a:rPr>
              <a:t>visible</a:t>
            </a:r>
            <a:r>
              <a:rPr lang="en-US" sz="1500" dirty="0">
                <a:latin typeface="Consolas" panose="020B0609020204030204" pitchFamily="49" charset="0"/>
              </a:rPr>
              <a:t>)</a:t>
            </a:r>
          </a:p>
          <a:p>
            <a:pPr lvl="1"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endParaRPr lang="en-US" sz="1500" dirty="0">
              <a:latin typeface="Consolas" panose="020B0609020204030204" pitchFamily="49" charset="0"/>
            </a:endParaRPr>
          </a:p>
          <a:p>
            <a:pPr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dirty="0"/>
              <a:t>The subclasses add state and behavior unique to them:</a:t>
            </a:r>
          </a:p>
          <a:p>
            <a:pPr marL="0" lvl="1" indent="0">
              <a:buNone/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dirty="0" err="1" smtClean="0">
                <a:latin typeface="Consolas" panose="020B0609020204030204" pitchFamily="49" charset="0"/>
              </a:rPr>
              <a:t>Glabel</a:t>
            </a:r>
            <a:r>
              <a:rPr lang="en-US" dirty="0" smtClean="0">
                <a:latin typeface="Consolas" panose="020B0609020204030204" pitchFamily="49" charset="0"/>
              </a:rPr>
              <a:t>	</a:t>
            </a:r>
            <a:r>
              <a:rPr lang="en-US" dirty="0" err="1" smtClean="0">
                <a:latin typeface="Consolas" panose="020B0609020204030204" pitchFamily="49" charset="0"/>
              </a:rPr>
              <a:t>GLine</a:t>
            </a:r>
            <a:r>
              <a:rPr lang="en-US" dirty="0">
                <a:latin typeface="Consolas" panose="020B0609020204030204" pitchFamily="49" charset="0"/>
              </a:rPr>
              <a:t>	</a:t>
            </a:r>
            <a:r>
              <a:rPr lang="en-US" dirty="0" err="1" smtClean="0">
                <a:latin typeface="Consolas" panose="020B0609020204030204" pitchFamily="49" charset="0"/>
              </a:rPr>
              <a:t>GPolygon</a:t>
            </a:r>
            <a:r>
              <a:rPr lang="en-US" dirty="0" smtClean="0">
                <a:latin typeface="Consolas" panose="020B0609020204030204" pitchFamily="49" charset="0"/>
              </a:rPr>
              <a:t>			</a:t>
            </a:r>
            <a:r>
              <a:rPr lang="en-US" dirty="0" err="1" smtClean="0">
                <a:latin typeface="Consolas" panose="020B0609020204030204" pitchFamily="49" charset="0"/>
              </a:rPr>
              <a:t>GOval</a:t>
            </a:r>
            <a:endParaRPr lang="en-US" dirty="0">
              <a:latin typeface="Consolas" panose="020B0609020204030204" pitchFamily="49" charset="0"/>
            </a:endParaRPr>
          </a:p>
          <a:p>
            <a:pPr marL="344488" lvl="2" indent="0">
              <a:lnSpc>
                <a:spcPct val="90000"/>
              </a:lnSpc>
              <a:buNone/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350" dirty="0">
                <a:latin typeface="Consolas" panose="020B0609020204030204" pitchFamily="49" charset="0"/>
              </a:rPr>
              <a:t>get/</a:t>
            </a:r>
            <a:r>
              <a:rPr lang="en-US" sz="1350" dirty="0" err="1">
                <a:latin typeface="Consolas" panose="020B0609020204030204" pitchFamily="49" charset="0"/>
              </a:rPr>
              <a:t>setFont</a:t>
            </a:r>
            <a:r>
              <a:rPr lang="en-US" sz="1350" dirty="0">
                <a:latin typeface="Consolas" panose="020B0609020204030204" pitchFamily="49" charset="0"/>
              </a:rPr>
              <a:t>		get/</a:t>
            </a:r>
            <a:r>
              <a:rPr lang="en-US" sz="1350" dirty="0" err="1">
                <a:latin typeface="Consolas" panose="020B0609020204030204" pitchFamily="49" charset="0"/>
              </a:rPr>
              <a:t>setStartPoint</a:t>
            </a:r>
            <a:r>
              <a:rPr lang="en-US" sz="1350" dirty="0">
                <a:latin typeface="Consolas" panose="020B0609020204030204" pitchFamily="49" charset="0"/>
              </a:rPr>
              <a:t>		</a:t>
            </a:r>
            <a:r>
              <a:rPr lang="en-US" sz="1350" dirty="0" err="1" smtClean="0">
                <a:latin typeface="Consolas" panose="020B0609020204030204" pitchFamily="49" charset="0"/>
              </a:rPr>
              <a:t>addEdge</a:t>
            </a:r>
            <a:r>
              <a:rPr lang="en-US" sz="1350" dirty="0" smtClean="0">
                <a:latin typeface="Consolas" panose="020B0609020204030204" pitchFamily="49" charset="0"/>
              </a:rPr>
              <a:t>				</a:t>
            </a:r>
            <a:r>
              <a:rPr lang="en-US" sz="1350" dirty="0" err="1" smtClean="0">
                <a:latin typeface="Consolas" panose="020B0609020204030204" pitchFamily="49" charset="0"/>
              </a:rPr>
              <a:t>getSize</a:t>
            </a:r>
            <a:endParaRPr lang="en-US" sz="1350" dirty="0">
              <a:latin typeface="Consolas" panose="020B0609020204030204" pitchFamily="49" charset="0"/>
            </a:endParaRPr>
          </a:p>
          <a:p>
            <a:pPr marL="344488" lvl="2" indent="0">
              <a:lnSpc>
                <a:spcPct val="90000"/>
              </a:lnSpc>
              <a:buNone/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350" dirty="0">
                <a:latin typeface="Consolas" panose="020B0609020204030204" pitchFamily="49" charset="0"/>
              </a:rPr>
              <a:t>get/</a:t>
            </a:r>
            <a:r>
              <a:rPr lang="en-US" sz="1350" dirty="0" err="1">
                <a:latin typeface="Consolas" panose="020B0609020204030204" pitchFamily="49" charset="0"/>
              </a:rPr>
              <a:t>setLabel</a:t>
            </a:r>
            <a:r>
              <a:rPr lang="en-US" sz="1350" dirty="0">
                <a:latin typeface="Consolas" panose="020B0609020204030204" pitchFamily="49" charset="0"/>
              </a:rPr>
              <a:t>		get/</a:t>
            </a:r>
            <a:r>
              <a:rPr lang="en-US" sz="1350" dirty="0" err="1">
                <a:latin typeface="Consolas" panose="020B0609020204030204" pitchFamily="49" charset="0"/>
              </a:rPr>
              <a:t>setEndPoint</a:t>
            </a:r>
            <a:r>
              <a:rPr lang="en-US" sz="1350" dirty="0">
                <a:latin typeface="Consolas" panose="020B0609020204030204" pitchFamily="49" charset="0"/>
              </a:rPr>
              <a:t>		</a:t>
            </a:r>
            <a:r>
              <a:rPr lang="en-US" sz="1350" dirty="0" err="1" smtClean="0">
                <a:latin typeface="Consolas" panose="020B0609020204030204" pitchFamily="49" charset="0"/>
              </a:rPr>
              <a:t>addVertex</a:t>
            </a:r>
            <a:r>
              <a:rPr lang="en-US" sz="1350" dirty="0" smtClean="0">
                <a:latin typeface="Consolas" panose="020B0609020204030204" pitchFamily="49" charset="0"/>
              </a:rPr>
              <a:t>				get/</a:t>
            </a:r>
            <a:r>
              <a:rPr lang="en-US" sz="1350" dirty="0" err="1" smtClean="0">
                <a:latin typeface="Consolas" panose="020B0609020204030204" pitchFamily="49" charset="0"/>
              </a:rPr>
              <a:t>setFillColor</a:t>
            </a:r>
            <a:endParaRPr lang="en-US" sz="1350" dirty="0">
              <a:latin typeface="Consolas" panose="020B0609020204030204" pitchFamily="49" charset="0"/>
            </a:endParaRPr>
          </a:p>
          <a:p>
            <a:pPr marL="344488" lvl="2" indent="0">
              <a:lnSpc>
                <a:spcPct val="90000"/>
              </a:lnSpc>
              <a:buNone/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350" dirty="0">
                <a:latin typeface="Consolas" panose="020B0609020204030204" pitchFamily="49" charset="0"/>
              </a:rPr>
              <a:t> 				</a:t>
            </a:r>
            <a:r>
              <a:rPr lang="en-US" sz="1350" dirty="0" smtClean="0">
                <a:latin typeface="Consolas" panose="020B0609020204030204" pitchFamily="49" charset="0"/>
              </a:rPr>
              <a:t>get/</a:t>
            </a:r>
            <a:r>
              <a:rPr lang="en-US" sz="1350" dirty="0" err="1" smtClean="0">
                <a:latin typeface="Consolas" panose="020B0609020204030204" pitchFamily="49" charset="0"/>
              </a:rPr>
              <a:t>setFillColor</a:t>
            </a:r>
            <a:r>
              <a:rPr lang="en-US" sz="1350" dirty="0" smtClean="0">
                <a:latin typeface="Consolas" panose="020B0609020204030204" pitchFamily="49" charset="0"/>
              </a:rPr>
              <a:t>		</a:t>
            </a:r>
            <a:endParaRPr lang="en-US" sz="1350" dirty="0">
              <a:latin typeface="Consolas" panose="020B0609020204030204" pitchFamily="49" charset="0"/>
            </a:endParaRPr>
          </a:p>
          <a:p>
            <a:pPr marL="344488" lvl="2" indent="0">
              <a:lnSpc>
                <a:spcPct val="90000"/>
              </a:lnSpc>
              <a:buNone/>
              <a:tabLst>
                <a:tab pos="2141935" algn="l"/>
                <a:tab pos="2356247" algn="l"/>
                <a:tab pos="4371975" algn="l"/>
                <a:tab pos="4627960" algn="l"/>
              </a:tabLst>
            </a:pPr>
            <a:r>
              <a:rPr lang="en-US" sz="1350" dirty="0">
                <a:latin typeface="Consolas" panose="020B0609020204030204" pitchFamily="49" charset="0"/>
              </a:rPr>
              <a:t>...		...		</a:t>
            </a:r>
            <a:r>
              <a:rPr lang="en-US" sz="1350" dirty="0" smtClean="0">
                <a:latin typeface="Consolas" panose="020B0609020204030204" pitchFamily="49" charset="0"/>
              </a:rPr>
              <a:t>...					</a:t>
            </a:r>
            <a:r>
              <a:rPr lang="en-US" sz="1350" dirty="0">
                <a:latin typeface="Consolas" panose="020B0609020204030204" pitchFamily="49" charset="0"/>
              </a:rPr>
              <a:t> ...</a:t>
            </a:r>
          </a:p>
        </p:txBody>
      </p:sp>
      <p:sp>
        <p:nvSpPr>
          <p:cNvPr id="2" name="Up Arrow 1"/>
          <p:cNvSpPr/>
          <p:nvPr>
            <p:custDataLst>
              <p:tags r:id="rId3"/>
            </p:custDataLst>
          </p:nvPr>
        </p:nvSpPr>
        <p:spPr>
          <a:xfrm rot="12214523">
            <a:off x="6400896" y="2903248"/>
            <a:ext cx="209505" cy="1277137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/>
          <p:cNvSpPr/>
          <p:nvPr>
            <p:custDataLst>
              <p:tags r:id="rId4"/>
            </p:custDataLst>
          </p:nvPr>
        </p:nvSpPr>
        <p:spPr>
          <a:xfrm rot="12214523">
            <a:off x="8627600" y="2700476"/>
            <a:ext cx="209505" cy="1277137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>
            <p:custDataLst>
              <p:tags r:id="rId5"/>
            </p:custDataLst>
          </p:nvPr>
        </p:nvSpPr>
        <p:spPr>
          <a:xfrm>
            <a:off x="5669280" y="1478905"/>
            <a:ext cx="2194560" cy="12464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double x;</a:t>
            </a:r>
            <a:endParaRPr lang="en-US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double y;</a:t>
            </a:r>
          </a:p>
          <a:p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double </a:t>
            </a:r>
            <a:r>
              <a:rPr lang="en-US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lineWidth</a:t>
            </a:r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::string color</a:t>
            </a:r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15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visible</a:t>
            </a:r>
            <a:r>
              <a:rPr lang="en-US" sz="15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73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err="1" smtClean="0"/>
              <a:t>GObject</a:t>
            </a:r>
            <a:r>
              <a:rPr lang="en-US" dirty="0" smtClean="0"/>
              <a:t> </a:t>
            </a:r>
            <a:r>
              <a:rPr lang="en-US" dirty="0"/>
              <a:t>hierarchy</a:t>
            </a:r>
          </a:p>
        </p:txBody>
      </p:sp>
      <p:sp>
        <p:nvSpPr>
          <p:cNvPr id="79462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871893" y="971550"/>
            <a:ext cx="6629400" cy="3886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The Stanford C++ library contains a hierarchy of graphical objects based on a common base class named </a:t>
            </a:r>
            <a:r>
              <a:rPr lang="en-US" dirty="0" err="1">
                <a:latin typeface="Consolas" panose="020B0609020204030204" pitchFamily="49" charset="0"/>
              </a:rPr>
              <a:t>GObject</a:t>
            </a:r>
            <a:r>
              <a:rPr lang="en-US" dirty="0"/>
              <a:t>.</a:t>
            </a:r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GArc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GImage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GLabel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GLine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GOval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GPolygon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GRect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>
                <a:latin typeface="Consolas" panose="020B0609020204030204" pitchFamily="49" charset="0"/>
              </a:rPr>
              <a:t>G3DRect</a:t>
            </a: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GRoundRect</a:t>
            </a:r>
            <a:endParaRPr lang="en-US" dirty="0">
              <a:latin typeface="Consolas" panose="020B0609020204030204" pitchFamily="49" charset="0"/>
            </a:endParaRPr>
          </a:p>
        </p:txBody>
      </p:sp>
      <p:pic>
        <p:nvPicPr>
          <p:cNvPr id="794628" name="Picture 4" descr="gobject-hierarchy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849" y="2105391"/>
            <a:ext cx="6078525" cy="239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rc 3"/>
          <p:cNvSpPr/>
          <p:nvPr>
            <p:custDataLst>
              <p:tags r:id="rId4"/>
            </p:custDataLst>
          </p:nvPr>
        </p:nvSpPr>
        <p:spPr>
          <a:xfrm>
            <a:off x="1540351" y="1602089"/>
            <a:ext cx="606184" cy="551663"/>
          </a:xfrm>
          <a:prstGeom prst="arc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4" t="9108" r="27556" b="45639"/>
          <a:stretch/>
        </p:blipFill>
        <p:spPr>
          <a:xfrm>
            <a:off x="2298663" y="1784645"/>
            <a:ext cx="325345" cy="453422"/>
          </a:xfrm>
          <a:prstGeom prst="rect">
            <a:avLst/>
          </a:prstGeom>
        </p:spPr>
      </p:pic>
      <p:sp>
        <p:nvSpPr>
          <p:cNvPr id="6" name="TextBox 5"/>
          <p:cNvSpPr txBox="1"/>
          <p:nvPr>
            <p:custDataLst>
              <p:tags r:id="rId6"/>
            </p:custDataLst>
          </p:nvPr>
        </p:nvSpPr>
        <p:spPr>
          <a:xfrm>
            <a:off x="2064268" y="2256253"/>
            <a:ext cx="389850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</a:rPr>
              <a:t>hi</a:t>
            </a:r>
            <a:endParaRPr lang="en-US" b="1" dirty="0">
              <a:solidFill>
                <a:schemeClr val="bg2"/>
              </a:solidFill>
            </a:endParaRPr>
          </a:p>
        </p:txBody>
      </p:sp>
      <p:cxnSp>
        <p:nvCxnSpPr>
          <p:cNvPr id="8" name="Straight Connector 7"/>
          <p:cNvCxnSpPr/>
          <p:nvPr>
            <p:custDataLst>
              <p:tags r:id="rId7"/>
            </p:custDataLst>
          </p:nvPr>
        </p:nvCxnSpPr>
        <p:spPr>
          <a:xfrm flipV="1">
            <a:off x="2025150" y="2584369"/>
            <a:ext cx="716591" cy="2115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>
            <p:custDataLst>
              <p:tags r:id="rId8"/>
            </p:custDataLst>
          </p:nvPr>
        </p:nvSpPr>
        <p:spPr>
          <a:xfrm>
            <a:off x="2019222" y="2922329"/>
            <a:ext cx="558881" cy="28197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>
            <p:custDataLst>
              <p:tags r:id="rId9"/>
            </p:custDataLst>
          </p:nvPr>
        </p:nvSpPr>
        <p:spPr>
          <a:xfrm>
            <a:off x="2230624" y="3247920"/>
            <a:ext cx="599974" cy="447674"/>
          </a:xfrm>
          <a:custGeom>
            <a:avLst/>
            <a:gdLst>
              <a:gd name="connsiteX0" fmla="*/ 0 w 483650"/>
              <a:gd name="connsiteY0" fmla="*/ 37785 h 347623"/>
              <a:gd name="connsiteX1" fmla="*/ 0 w 483650"/>
              <a:gd name="connsiteY1" fmla="*/ 37785 h 347623"/>
              <a:gd name="connsiteX2" fmla="*/ 60456 w 483650"/>
              <a:gd name="connsiteY2" fmla="*/ 90684 h 347623"/>
              <a:gd name="connsiteX3" fmla="*/ 113355 w 483650"/>
              <a:gd name="connsiteY3" fmla="*/ 136026 h 347623"/>
              <a:gd name="connsiteX4" fmla="*/ 128470 w 483650"/>
              <a:gd name="connsiteY4" fmla="*/ 158697 h 347623"/>
              <a:gd name="connsiteX5" fmla="*/ 204040 w 483650"/>
              <a:gd name="connsiteY5" fmla="*/ 226711 h 347623"/>
              <a:gd name="connsiteX6" fmla="*/ 241825 w 483650"/>
              <a:gd name="connsiteY6" fmla="*/ 272053 h 347623"/>
              <a:gd name="connsiteX7" fmla="*/ 264496 w 483650"/>
              <a:gd name="connsiteY7" fmla="*/ 287167 h 347623"/>
              <a:gd name="connsiteX8" fmla="*/ 279610 w 483650"/>
              <a:gd name="connsiteY8" fmla="*/ 309838 h 347623"/>
              <a:gd name="connsiteX9" fmla="*/ 340066 w 483650"/>
              <a:gd name="connsiteY9" fmla="*/ 332509 h 347623"/>
              <a:gd name="connsiteX10" fmla="*/ 385408 w 483650"/>
              <a:gd name="connsiteY10" fmla="*/ 347623 h 347623"/>
              <a:gd name="connsiteX11" fmla="*/ 483650 w 483650"/>
              <a:gd name="connsiteY11" fmla="*/ 98241 h 347623"/>
              <a:gd name="connsiteX12" fmla="*/ 279610 w 483650"/>
              <a:gd name="connsiteY12" fmla="*/ 151140 h 347623"/>
              <a:gd name="connsiteX13" fmla="*/ 241825 w 483650"/>
              <a:gd name="connsiteY13" fmla="*/ 0 h 347623"/>
              <a:gd name="connsiteX14" fmla="*/ 0 w 483650"/>
              <a:gd name="connsiteY14" fmla="*/ 37785 h 34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83650" h="347623">
                <a:moveTo>
                  <a:pt x="0" y="37785"/>
                </a:moveTo>
                <a:lnTo>
                  <a:pt x="0" y="37785"/>
                </a:lnTo>
                <a:cubicBezTo>
                  <a:pt x="20152" y="55418"/>
                  <a:pt x="39885" y="73542"/>
                  <a:pt x="60456" y="90684"/>
                </a:cubicBezTo>
                <a:cubicBezTo>
                  <a:pt x="87751" y="113430"/>
                  <a:pt x="91522" y="109827"/>
                  <a:pt x="113355" y="136026"/>
                </a:cubicBezTo>
                <a:cubicBezTo>
                  <a:pt x="119170" y="143003"/>
                  <a:pt x="122394" y="151946"/>
                  <a:pt x="128470" y="158697"/>
                </a:cubicBezTo>
                <a:cubicBezTo>
                  <a:pt x="235597" y="277727"/>
                  <a:pt x="143209" y="176018"/>
                  <a:pt x="204040" y="226711"/>
                </a:cubicBezTo>
                <a:cubicBezTo>
                  <a:pt x="278321" y="288612"/>
                  <a:pt x="182381" y="212609"/>
                  <a:pt x="241825" y="272053"/>
                </a:cubicBezTo>
                <a:cubicBezTo>
                  <a:pt x="248247" y="278475"/>
                  <a:pt x="256939" y="282129"/>
                  <a:pt x="264496" y="287167"/>
                </a:cubicBezTo>
                <a:cubicBezTo>
                  <a:pt x="269534" y="294724"/>
                  <a:pt x="273188" y="303416"/>
                  <a:pt x="279610" y="309838"/>
                </a:cubicBezTo>
                <a:cubicBezTo>
                  <a:pt x="300981" y="331209"/>
                  <a:pt x="310328" y="324399"/>
                  <a:pt x="340066" y="332509"/>
                </a:cubicBezTo>
                <a:cubicBezTo>
                  <a:pt x="355436" y="336701"/>
                  <a:pt x="385408" y="347623"/>
                  <a:pt x="385408" y="347623"/>
                </a:cubicBezTo>
                <a:lnTo>
                  <a:pt x="483650" y="98241"/>
                </a:lnTo>
                <a:lnTo>
                  <a:pt x="279610" y="151140"/>
                </a:lnTo>
                <a:lnTo>
                  <a:pt x="241825" y="0"/>
                </a:lnTo>
                <a:lnTo>
                  <a:pt x="0" y="3778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>
            <p:custDataLst>
              <p:tags r:id="rId10"/>
            </p:custDataLst>
          </p:nvPr>
        </p:nvSpPr>
        <p:spPr>
          <a:xfrm>
            <a:off x="1948516" y="3612636"/>
            <a:ext cx="532247" cy="2976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>
            <p:custDataLst>
              <p:tags r:id="rId11"/>
            </p:custDataLst>
          </p:nvPr>
        </p:nvSpPr>
        <p:spPr>
          <a:xfrm>
            <a:off x="2281145" y="3976560"/>
            <a:ext cx="498932" cy="22872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>
            <p:custDataLst>
              <p:tags r:id="rId12"/>
            </p:custDataLst>
          </p:nvPr>
        </p:nvSpPr>
        <p:spPr>
          <a:xfrm>
            <a:off x="2699576" y="4291487"/>
            <a:ext cx="617959" cy="333412"/>
          </a:xfrm>
          <a:prstGeom prst="roundRect">
            <a:avLst>
              <a:gd name="adj" fmla="val 41667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>
            <p:custDataLst>
              <p:tags r:id="rId13"/>
            </p:custDataLst>
          </p:nvPr>
        </p:nvSpPr>
        <p:spPr>
          <a:xfrm>
            <a:off x="4762175" y="400592"/>
            <a:ext cx="3970527" cy="175432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Q: Rectangle is-a Polygon, right?</a:t>
            </a:r>
            <a:endParaRPr lang="en-US" i="1" dirty="0" smtClean="0"/>
          </a:p>
          <a:p>
            <a:r>
              <a:rPr lang="en-US" i="1" dirty="0" smtClean="0"/>
              <a:t>Why doesn’t it inherit from Polygon??</a:t>
            </a:r>
          </a:p>
          <a:p>
            <a:endParaRPr lang="en-US" dirty="0" smtClean="0"/>
          </a:p>
          <a:p>
            <a:r>
              <a:rPr lang="en-US" dirty="0" smtClean="0"/>
              <a:t>Although true in geometry, they don’t share many fields and methods in this case.</a:t>
            </a:r>
          </a:p>
        </p:txBody>
      </p:sp>
    </p:spTree>
    <p:extLst>
      <p:ext uri="{BB962C8B-B14F-4D97-AF65-F5344CB8AC3E}">
        <p14:creationId xmlns:p14="http://schemas.microsoft.com/office/powerpoint/2010/main" val="361591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81437" y="2186254"/>
            <a:ext cx="6637468" cy="1021556"/>
          </a:xfrm>
        </p:spPr>
        <p:txBody>
          <a:bodyPr/>
          <a:lstStyle/>
          <a:p>
            <a:r>
              <a:rPr lang="en-US" dirty="0" smtClean="0"/>
              <a:t>Inheritance Example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81438" y="3207810"/>
            <a:ext cx="7311196" cy="1392866"/>
          </a:xfrm>
        </p:spPr>
        <p:txBody>
          <a:bodyPr>
            <a:normAutofit/>
          </a:bodyPr>
          <a:lstStyle/>
          <a:p>
            <a:r>
              <a:rPr lang="en-US" dirty="0" smtClean="0"/>
              <a:t>Your turn: let’s write an Employee family of classes</a:t>
            </a:r>
          </a:p>
        </p:txBody>
      </p:sp>
    </p:spTree>
    <p:extLst>
      <p:ext uri="{BB962C8B-B14F-4D97-AF65-F5344CB8AC3E}">
        <p14:creationId xmlns:p14="http://schemas.microsoft.com/office/powerpoint/2010/main" val="337665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736125" y="260304"/>
            <a:ext cx="7707862" cy="488024"/>
          </a:xfrm>
        </p:spPr>
        <p:txBody>
          <a:bodyPr/>
          <a:lstStyle/>
          <a:p>
            <a:r>
              <a:rPr lang="en-US" dirty="0"/>
              <a:t>Example: Employees</a:t>
            </a:r>
          </a:p>
        </p:txBody>
      </p:sp>
      <p:sp>
        <p:nvSpPr>
          <p:cNvPr id="75776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928577" y="815604"/>
            <a:ext cx="7697972" cy="4096637"/>
          </a:xfrm>
          <a:prstGeom prst="rect">
            <a:avLst/>
          </a:prstGeom>
        </p:spPr>
        <p:txBody>
          <a:bodyPr/>
          <a:lstStyle/>
          <a:p>
            <a:r>
              <a:rPr lang="en-US" sz="1650" dirty="0"/>
              <a:t>Imagine a company with the following </a:t>
            </a:r>
            <a:r>
              <a:rPr lang="en-US" sz="1650" b="1" dirty="0"/>
              <a:t>employee regulations</a:t>
            </a:r>
            <a:r>
              <a:rPr lang="en-US" sz="1650" dirty="0"/>
              <a:t>:</a:t>
            </a:r>
          </a:p>
          <a:p>
            <a:pPr lvl="1"/>
            <a:r>
              <a:rPr lang="en-US" sz="1500" dirty="0"/>
              <a:t>All employees work 40 hours / </a:t>
            </a:r>
            <a:r>
              <a:rPr lang="en-US" sz="1500" dirty="0" smtClean="0"/>
              <a:t>week</a:t>
            </a:r>
            <a:endParaRPr lang="en-US" sz="1500" dirty="0"/>
          </a:p>
          <a:p>
            <a:pPr lvl="1"/>
            <a:r>
              <a:rPr lang="en-US" sz="1500" dirty="0" smtClean="0"/>
              <a:t>Employees </a:t>
            </a:r>
            <a:r>
              <a:rPr lang="en-US" sz="1500" dirty="0"/>
              <a:t>make $40,000 per year plus $500 for each year </a:t>
            </a:r>
            <a:r>
              <a:rPr lang="en-US" sz="1500" dirty="0" smtClean="0"/>
              <a:t>worked</a:t>
            </a:r>
            <a:endParaRPr lang="en-US" sz="1500" dirty="0"/>
          </a:p>
          <a:p>
            <a:pPr lvl="2"/>
            <a:r>
              <a:rPr lang="en-US" sz="1350" dirty="0"/>
              <a:t>E</a:t>
            </a:r>
            <a:r>
              <a:rPr lang="en-US" sz="1350" dirty="0" smtClean="0"/>
              <a:t>xcept </a:t>
            </a:r>
            <a:r>
              <a:rPr lang="en-US" sz="1350" dirty="0"/>
              <a:t>for lawyers who get twice the usual </a:t>
            </a:r>
            <a:r>
              <a:rPr lang="en-US" sz="1350" dirty="0" smtClean="0"/>
              <a:t>pay, and </a:t>
            </a:r>
            <a:r>
              <a:rPr lang="en-US" sz="1350" dirty="0"/>
              <a:t>programmers who get the same $40k base but $2000 for each year </a:t>
            </a:r>
            <a:r>
              <a:rPr lang="en-US" sz="1350" dirty="0" smtClean="0"/>
              <a:t>worked</a:t>
            </a:r>
            <a:endParaRPr lang="en-US" sz="1350" dirty="0"/>
          </a:p>
          <a:p>
            <a:pPr lvl="1"/>
            <a:r>
              <a:rPr lang="en-US" sz="1500" dirty="0"/>
              <a:t>Employees have 2 weeks of paid vacation days per </a:t>
            </a:r>
            <a:r>
              <a:rPr lang="en-US" sz="1500" dirty="0" smtClean="0"/>
              <a:t>year</a:t>
            </a:r>
            <a:endParaRPr lang="en-US" sz="1500" dirty="0"/>
          </a:p>
          <a:p>
            <a:pPr lvl="2"/>
            <a:r>
              <a:rPr lang="en-US" sz="1350" dirty="0" smtClean="0"/>
              <a:t>Except </a:t>
            </a:r>
            <a:r>
              <a:rPr lang="en-US" sz="1350" dirty="0"/>
              <a:t>for programmers who get an extra week (a total of </a:t>
            </a:r>
            <a:r>
              <a:rPr lang="en-US" sz="1350" dirty="0" smtClean="0"/>
              <a:t>3)</a:t>
            </a:r>
            <a:endParaRPr lang="en-US" sz="1350" dirty="0"/>
          </a:p>
          <a:p>
            <a:pPr lvl="1">
              <a:buFontTx/>
              <a:buNone/>
            </a:pPr>
            <a:endParaRPr lang="en-US" sz="1500" dirty="0"/>
          </a:p>
          <a:p>
            <a:r>
              <a:rPr lang="en-US" sz="1650" dirty="0"/>
              <a:t>Each type of employee has some unique behavior:</a:t>
            </a:r>
          </a:p>
          <a:p>
            <a:pPr lvl="1"/>
            <a:r>
              <a:rPr lang="en-US" sz="1500" b="1" dirty="0"/>
              <a:t>Lawyers </a:t>
            </a:r>
            <a:r>
              <a:rPr lang="en-US" sz="1500" dirty="0"/>
              <a:t>know how to </a:t>
            </a:r>
            <a:r>
              <a:rPr lang="en-US" sz="1500" dirty="0" smtClean="0"/>
              <a:t>sue</a:t>
            </a:r>
            <a:endParaRPr lang="en-US" sz="1500" dirty="0"/>
          </a:p>
          <a:p>
            <a:pPr lvl="1"/>
            <a:r>
              <a:rPr lang="en-US" sz="1500" b="1" dirty="0"/>
              <a:t>Programmers</a:t>
            </a:r>
            <a:r>
              <a:rPr lang="en-US" sz="1500" dirty="0"/>
              <a:t> know how to write </a:t>
            </a:r>
            <a:r>
              <a:rPr lang="en-US" sz="1500" dirty="0" smtClean="0"/>
              <a:t>code</a:t>
            </a:r>
            <a:endParaRPr lang="en-US" sz="1500" dirty="0"/>
          </a:p>
          <a:p>
            <a:pPr lvl="1"/>
            <a:r>
              <a:rPr lang="en-US" sz="1500" b="1" dirty="0" smtClean="0"/>
              <a:t>IT</a:t>
            </a:r>
            <a:r>
              <a:rPr lang="en-US" sz="1500" dirty="0" smtClean="0"/>
              <a:t> person knows </a:t>
            </a:r>
            <a:r>
              <a:rPr lang="en-US" sz="1500" dirty="0"/>
              <a:t>how to </a:t>
            </a:r>
            <a:r>
              <a:rPr lang="en-US" sz="1500" dirty="0" smtClean="0"/>
              <a:t>fix PCs</a:t>
            </a:r>
            <a:endParaRPr lang="en-US" sz="1500" dirty="0"/>
          </a:p>
          <a:p>
            <a:pPr lvl="1"/>
            <a:r>
              <a:rPr lang="en-US" sz="1500" b="1" dirty="0" smtClean="0"/>
              <a:t>Network IT</a:t>
            </a:r>
            <a:r>
              <a:rPr lang="en-US" sz="1500" dirty="0" smtClean="0"/>
              <a:t> person knows </a:t>
            </a:r>
            <a:r>
              <a:rPr lang="en-US" sz="1500" dirty="0"/>
              <a:t>how to </a:t>
            </a:r>
            <a:r>
              <a:rPr lang="en-US" sz="1500" dirty="0" smtClean="0"/>
              <a:t>fix PCs </a:t>
            </a:r>
            <a:r>
              <a:rPr lang="en-US" sz="1500" dirty="0"/>
              <a:t>and how </a:t>
            </a:r>
            <a:r>
              <a:rPr lang="en-US" sz="1500" dirty="0" smtClean="0"/>
              <a:t>fix the network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79742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7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Employee class</a:t>
            </a:r>
          </a:p>
        </p:txBody>
      </p:sp>
      <p:sp>
        <p:nvSpPr>
          <p:cNvPr id="758787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1020726" y="910590"/>
            <a:ext cx="3324446" cy="3886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350" dirty="0" err="1">
                <a:solidFill>
                  <a:srgbClr val="008000"/>
                </a:solidFill>
                <a:latin typeface="Consolas" panose="020B0609020204030204" pitchFamily="49" charset="0"/>
              </a:rPr>
              <a:t>Employee.h</a:t>
            </a:r>
            <a:endParaRPr lang="en-US" sz="135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latin typeface="Consolas" panose="020B0609020204030204" pitchFamily="49" charset="0"/>
              </a:rPr>
              <a:t>class </a:t>
            </a:r>
            <a:r>
              <a:rPr lang="en-US" sz="1350" b="1" dirty="0">
                <a:latin typeface="Consolas" panose="020B0609020204030204" pitchFamily="49" charset="0"/>
              </a:rPr>
              <a:t>Employee</a:t>
            </a:r>
            <a:r>
              <a:rPr lang="en-US" sz="1350" dirty="0">
                <a:latin typeface="Consolas" panose="020B0609020204030204" pitchFamily="49" charset="0"/>
              </a:rPr>
              <a:t> {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latin typeface="Consolas" panose="020B0609020204030204" pitchFamily="49" charset="0"/>
              </a:rPr>
              <a:t>public: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latin typeface="Consolas" panose="020B0609020204030204" pitchFamily="49" charset="0"/>
              </a:rPr>
              <a:t>    </a:t>
            </a:r>
            <a:r>
              <a:rPr lang="en-US" sz="1350" b="1" dirty="0">
                <a:latin typeface="Consolas" panose="020B0609020204030204" pitchFamily="49" charset="0"/>
              </a:rPr>
              <a:t>Employee</a:t>
            </a:r>
            <a:r>
              <a:rPr lang="en-US" sz="1350" dirty="0">
                <a:latin typeface="Consolas" panose="020B0609020204030204" pitchFamily="49" charset="0"/>
              </a:rPr>
              <a:t>(string name,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latin typeface="Consolas" panose="020B0609020204030204" pitchFamily="49" charset="0"/>
              </a:rPr>
              <a:t>             </a:t>
            </a:r>
            <a:r>
              <a:rPr lang="en-US" sz="1350" dirty="0" err="1">
                <a:latin typeface="Consolas" panose="020B0609020204030204" pitchFamily="49" charset="0"/>
              </a:rPr>
              <a:t>int</a:t>
            </a:r>
            <a:r>
              <a:rPr lang="en-US" sz="1350" dirty="0">
                <a:latin typeface="Consolas" panose="020B0609020204030204" pitchFamily="49" charset="0"/>
              </a:rPr>
              <a:t> years);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latin typeface="Consolas" panose="020B0609020204030204" pitchFamily="49" charset="0"/>
              </a:rPr>
              <a:t>    </a:t>
            </a:r>
            <a:r>
              <a:rPr lang="en-US" sz="1350" dirty="0" smtClean="0">
                <a:latin typeface="Consolas" panose="020B0609020204030204" pitchFamily="49" charset="0"/>
              </a:rPr>
              <a:t>virtual </a:t>
            </a:r>
            <a:r>
              <a:rPr lang="en-US" sz="1350" dirty="0" err="1" smtClean="0">
                <a:latin typeface="Consolas" panose="020B0609020204030204" pitchFamily="49" charset="0"/>
              </a:rPr>
              <a:t>int</a:t>
            </a:r>
            <a:r>
              <a:rPr lang="en-US" sz="1350" dirty="0" smtClean="0">
                <a:latin typeface="Consolas" panose="020B0609020204030204" pitchFamily="49" charset="0"/>
              </a:rPr>
              <a:t> </a:t>
            </a:r>
            <a:r>
              <a:rPr lang="en-US" sz="1350" b="1" dirty="0">
                <a:latin typeface="Consolas" panose="020B0609020204030204" pitchFamily="49" charset="0"/>
              </a:rPr>
              <a:t>hours</a:t>
            </a:r>
            <a:r>
              <a:rPr lang="en-US" sz="1350" dirty="0">
                <a:latin typeface="Consolas" panose="020B0609020204030204" pitchFamily="49" charset="0"/>
              </a:rPr>
              <a:t>();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latin typeface="Consolas" panose="020B0609020204030204" pitchFamily="49" charset="0"/>
              </a:rPr>
              <a:t>    </a:t>
            </a:r>
            <a:r>
              <a:rPr lang="en-US" sz="1350" dirty="0" smtClean="0">
                <a:latin typeface="Consolas" panose="020B0609020204030204" pitchFamily="49" charset="0"/>
              </a:rPr>
              <a:t>virtual string </a:t>
            </a:r>
            <a:r>
              <a:rPr lang="en-US" sz="1350" b="1" dirty="0">
                <a:latin typeface="Consolas" panose="020B0609020204030204" pitchFamily="49" charset="0"/>
              </a:rPr>
              <a:t>name</a:t>
            </a:r>
            <a:r>
              <a:rPr lang="en-US" sz="1350" dirty="0">
                <a:latin typeface="Consolas" panose="020B0609020204030204" pitchFamily="49" charset="0"/>
              </a:rPr>
              <a:t>();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latin typeface="Consolas" panose="020B0609020204030204" pitchFamily="49" charset="0"/>
              </a:rPr>
              <a:t>    </a:t>
            </a:r>
            <a:r>
              <a:rPr lang="en-US" sz="1350" dirty="0" smtClean="0">
                <a:latin typeface="Consolas" panose="020B0609020204030204" pitchFamily="49" charset="0"/>
              </a:rPr>
              <a:t>virtual double </a:t>
            </a:r>
            <a:r>
              <a:rPr lang="en-US" sz="1350" b="1" dirty="0">
                <a:latin typeface="Consolas" panose="020B0609020204030204" pitchFamily="49" charset="0"/>
              </a:rPr>
              <a:t>salary</a:t>
            </a:r>
            <a:r>
              <a:rPr lang="en-US" sz="1350" dirty="0">
                <a:latin typeface="Consolas" panose="020B0609020204030204" pitchFamily="49" charset="0"/>
              </a:rPr>
              <a:t>();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latin typeface="Consolas" panose="020B0609020204030204" pitchFamily="49" charset="0"/>
              </a:rPr>
              <a:t>    </a:t>
            </a:r>
            <a:r>
              <a:rPr lang="en-US" sz="1350" dirty="0" smtClean="0">
                <a:latin typeface="Consolas" panose="020B0609020204030204" pitchFamily="49" charset="0"/>
              </a:rPr>
              <a:t>virtual </a:t>
            </a:r>
            <a:r>
              <a:rPr lang="en-US" sz="1350" dirty="0" err="1" smtClean="0">
                <a:latin typeface="Consolas" panose="020B0609020204030204" pitchFamily="49" charset="0"/>
              </a:rPr>
              <a:t>int</a:t>
            </a:r>
            <a:r>
              <a:rPr lang="en-US" sz="1350" dirty="0" smtClean="0">
                <a:latin typeface="Consolas" panose="020B0609020204030204" pitchFamily="49" charset="0"/>
              </a:rPr>
              <a:t> </a:t>
            </a:r>
            <a:r>
              <a:rPr lang="en-US" sz="1350" b="1" dirty="0" err="1">
                <a:latin typeface="Consolas" panose="020B0609020204030204" pitchFamily="49" charset="0"/>
              </a:rPr>
              <a:t>vacationDays</a:t>
            </a:r>
            <a:r>
              <a:rPr lang="en-US" sz="1350" dirty="0">
                <a:latin typeface="Consolas" panose="020B0609020204030204" pitchFamily="49" charset="0"/>
              </a:rPr>
              <a:t>();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 smtClean="0">
                <a:latin typeface="Consolas" panose="020B0609020204030204" pitchFamily="49" charset="0"/>
              </a:rPr>
              <a:t>    virtual </a:t>
            </a:r>
            <a:r>
              <a:rPr lang="en-US" sz="1350" dirty="0" err="1" smtClean="0">
                <a:latin typeface="Consolas" panose="020B0609020204030204" pitchFamily="49" charset="0"/>
              </a:rPr>
              <a:t>int</a:t>
            </a:r>
            <a:r>
              <a:rPr lang="en-US" sz="1350" dirty="0" smtClean="0">
                <a:latin typeface="Consolas" panose="020B0609020204030204" pitchFamily="49" charset="0"/>
              </a:rPr>
              <a:t> </a:t>
            </a:r>
            <a:r>
              <a:rPr lang="en-US" sz="1350" b="1" dirty="0">
                <a:latin typeface="Consolas" panose="020B0609020204030204" pitchFamily="49" charset="0"/>
              </a:rPr>
              <a:t>years</a:t>
            </a:r>
            <a:r>
              <a:rPr lang="en-US" sz="1350" dirty="0">
                <a:latin typeface="Consolas" panose="020B0609020204030204" pitchFamily="49" charset="0"/>
              </a:rPr>
              <a:t>();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sz="1350" dirty="0"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latin typeface="Consolas" panose="020B0609020204030204" pitchFamily="49" charset="0"/>
              </a:rPr>
              <a:t>private: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latin typeface="Consolas" panose="020B0609020204030204" pitchFamily="49" charset="0"/>
              </a:rPr>
              <a:t>    string </a:t>
            </a:r>
            <a:r>
              <a:rPr lang="en-US" sz="1350" dirty="0" err="1" smtClean="0">
                <a:latin typeface="Consolas" panose="020B0609020204030204" pitchFamily="49" charset="0"/>
              </a:rPr>
              <a:t>m_name</a:t>
            </a:r>
            <a:r>
              <a:rPr lang="en-US" sz="135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latin typeface="Consolas" panose="020B0609020204030204" pitchFamily="49" charset="0"/>
              </a:rPr>
              <a:t>    </a:t>
            </a:r>
            <a:r>
              <a:rPr lang="en-US" sz="1350" dirty="0" err="1">
                <a:latin typeface="Consolas" panose="020B0609020204030204" pitchFamily="49" charset="0"/>
              </a:rPr>
              <a:t>int</a:t>
            </a:r>
            <a:r>
              <a:rPr lang="en-US" sz="1350" dirty="0">
                <a:latin typeface="Consolas" panose="020B0609020204030204" pitchFamily="49" charset="0"/>
              </a:rPr>
              <a:t> </a:t>
            </a:r>
            <a:r>
              <a:rPr lang="en-US" sz="1350" dirty="0" err="1" smtClean="0">
                <a:latin typeface="Consolas" panose="020B0609020204030204" pitchFamily="49" charset="0"/>
              </a:rPr>
              <a:t>m_years</a:t>
            </a:r>
            <a:r>
              <a:rPr lang="en-US" sz="135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350" dirty="0">
                <a:latin typeface="Consolas" panose="020B0609020204030204" pitchFamily="49" charset="0"/>
              </a:rPr>
              <a:t>};</a:t>
            </a:r>
          </a:p>
        </p:txBody>
      </p:sp>
      <p:sp>
        <p:nvSpPr>
          <p:cNvPr id="758788" name="Rectangle 4"/>
          <p:cNvSpPr>
            <a:spLocks noGrp="1" noChangeArrowheads="1"/>
          </p:cNvSpPr>
          <p:nvPr>
            <p:ph type="body" sz="half" idx="4294967295"/>
            <p:custDataLst>
              <p:tags r:id="rId3"/>
            </p:custDataLst>
          </p:nvPr>
        </p:nvSpPr>
        <p:spPr>
          <a:xfrm>
            <a:off x="4870155" y="666750"/>
            <a:ext cx="3898162" cy="3886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Employee.cpp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Employee::</a:t>
            </a:r>
            <a:r>
              <a:rPr lang="en-US" sz="1200" b="1" dirty="0">
                <a:latin typeface="Consolas" panose="020B0609020204030204" pitchFamily="49" charset="0"/>
              </a:rPr>
              <a:t>Employee</a:t>
            </a:r>
            <a:r>
              <a:rPr lang="en-US" sz="1200" dirty="0">
                <a:latin typeface="Consolas" panose="020B0609020204030204" pitchFamily="49" charset="0"/>
              </a:rPr>
              <a:t>(string name</a:t>
            </a:r>
            <a:r>
              <a:rPr lang="en-US" sz="1200" dirty="0" smtClean="0">
                <a:latin typeface="Consolas" panose="020B0609020204030204" pitchFamily="49" charset="0"/>
              </a:rPr>
              <a:t>, </a:t>
            </a:r>
            <a:r>
              <a:rPr lang="en-US" sz="1200" dirty="0" err="1">
                <a:latin typeface="Consolas" panose="020B0609020204030204" pitchFamily="49" charset="0"/>
              </a:rPr>
              <a:t>int</a:t>
            </a:r>
            <a:r>
              <a:rPr lang="en-US" sz="1200" dirty="0">
                <a:latin typeface="Consolas" panose="020B0609020204030204" pitchFamily="49" charset="0"/>
              </a:rPr>
              <a:t> years) {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dirty="0" err="1" smtClean="0">
                <a:latin typeface="Consolas" panose="020B0609020204030204" pitchFamily="49" charset="0"/>
              </a:rPr>
              <a:t>m_name</a:t>
            </a:r>
            <a:r>
              <a:rPr lang="en-US" sz="1200" dirty="0" smtClean="0">
                <a:latin typeface="Consolas" panose="020B0609020204030204" pitchFamily="49" charset="0"/>
              </a:rPr>
              <a:t> </a:t>
            </a:r>
            <a:r>
              <a:rPr lang="en-US" sz="1200" dirty="0">
                <a:latin typeface="Consolas" panose="020B0609020204030204" pitchFamily="49" charset="0"/>
              </a:rPr>
              <a:t>= name;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   </a:t>
            </a:r>
            <a:r>
              <a:rPr lang="en-US" sz="1200" dirty="0" smtClean="0">
                <a:latin typeface="Consolas" panose="020B0609020204030204" pitchFamily="49" charset="0"/>
              </a:rPr>
              <a:t> </a:t>
            </a:r>
            <a:r>
              <a:rPr lang="en-US" sz="1200" dirty="0" err="1" smtClean="0">
                <a:latin typeface="Consolas" panose="020B0609020204030204" pitchFamily="49" charset="0"/>
              </a:rPr>
              <a:t>m_years</a:t>
            </a:r>
            <a:r>
              <a:rPr lang="en-US" sz="1200" dirty="0" smtClean="0">
                <a:latin typeface="Consolas" panose="020B0609020204030204" pitchFamily="49" charset="0"/>
              </a:rPr>
              <a:t> </a:t>
            </a:r>
            <a:r>
              <a:rPr lang="en-US" sz="1200" dirty="0">
                <a:latin typeface="Consolas" panose="020B0609020204030204" pitchFamily="49" charset="0"/>
              </a:rPr>
              <a:t>= years;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sz="1200" dirty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 err="1">
                <a:latin typeface="Consolas" panose="020B0609020204030204" pitchFamily="49" charset="0"/>
              </a:rPr>
              <a:t>int</a:t>
            </a:r>
            <a:r>
              <a:rPr lang="en-US" sz="1200" dirty="0">
                <a:latin typeface="Consolas" panose="020B0609020204030204" pitchFamily="49" charset="0"/>
              </a:rPr>
              <a:t> Employee::</a:t>
            </a:r>
            <a:r>
              <a:rPr lang="en-US" sz="1200" b="1" dirty="0">
                <a:latin typeface="Consolas" panose="020B0609020204030204" pitchFamily="49" charset="0"/>
              </a:rPr>
              <a:t>hours</a:t>
            </a:r>
            <a:r>
              <a:rPr lang="en-US" sz="1200" dirty="0">
                <a:latin typeface="Consolas" panose="020B0609020204030204" pitchFamily="49" charset="0"/>
              </a:rPr>
              <a:t>() {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    return 40;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sz="1200" dirty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string Employee::</a:t>
            </a:r>
            <a:r>
              <a:rPr lang="en-US" sz="1200" b="1" dirty="0">
                <a:latin typeface="Consolas" panose="020B0609020204030204" pitchFamily="49" charset="0"/>
              </a:rPr>
              <a:t>name</a:t>
            </a:r>
            <a:r>
              <a:rPr lang="en-US" sz="1200" dirty="0">
                <a:latin typeface="Consolas" panose="020B0609020204030204" pitchFamily="49" charset="0"/>
              </a:rPr>
              <a:t>() {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    return </a:t>
            </a:r>
            <a:r>
              <a:rPr lang="en-US" sz="1200" dirty="0" err="1" smtClean="0">
                <a:latin typeface="Consolas" panose="020B0609020204030204" pitchFamily="49" charset="0"/>
              </a:rPr>
              <a:t>m_name</a:t>
            </a:r>
            <a:r>
              <a:rPr lang="en-US" sz="12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sz="1200" dirty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double Employee::</a:t>
            </a:r>
            <a:r>
              <a:rPr lang="en-US" sz="1200" b="1" dirty="0">
                <a:latin typeface="Consolas" panose="020B0609020204030204" pitchFamily="49" charset="0"/>
              </a:rPr>
              <a:t>salary</a:t>
            </a:r>
            <a:r>
              <a:rPr lang="en-US" sz="1200" dirty="0">
                <a:latin typeface="Consolas" panose="020B0609020204030204" pitchFamily="49" charset="0"/>
              </a:rPr>
              <a:t>() {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    return 40000.0 + (500 * </a:t>
            </a:r>
            <a:r>
              <a:rPr lang="en-US" sz="1200" dirty="0" err="1" smtClean="0">
                <a:latin typeface="Consolas" panose="020B0609020204030204" pitchFamily="49" charset="0"/>
              </a:rPr>
              <a:t>m_years</a:t>
            </a:r>
            <a:r>
              <a:rPr lang="en-US" sz="1200" dirty="0"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sz="1200" dirty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 err="1">
                <a:latin typeface="Consolas" panose="020B0609020204030204" pitchFamily="49" charset="0"/>
              </a:rPr>
              <a:t>int</a:t>
            </a:r>
            <a:r>
              <a:rPr lang="en-US" sz="1200" dirty="0">
                <a:latin typeface="Consolas" panose="020B0609020204030204" pitchFamily="49" charset="0"/>
              </a:rPr>
              <a:t> Employee::</a:t>
            </a:r>
            <a:r>
              <a:rPr lang="en-US" sz="1200" b="1" dirty="0" err="1">
                <a:latin typeface="Consolas" panose="020B0609020204030204" pitchFamily="49" charset="0"/>
              </a:rPr>
              <a:t>vacationDays</a:t>
            </a:r>
            <a:r>
              <a:rPr lang="en-US" sz="1200" dirty="0">
                <a:latin typeface="Consolas" panose="020B0609020204030204" pitchFamily="49" charset="0"/>
              </a:rPr>
              <a:t>() {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    return 10;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sz="1200" dirty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 err="1">
                <a:latin typeface="Consolas" panose="020B0609020204030204" pitchFamily="49" charset="0"/>
              </a:rPr>
              <a:t>int</a:t>
            </a:r>
            <a:r>
              <a:rPr lang="en-US" sz="1200" dirty="0">
                <a:latin typeface="Consolas" panose="020B0609020204030204" pitchFamily="49" charset="0"/>
              </a:rPr>
              <a:t> Employee::</a:t>
            </a:r>
            <a:r>
              <a:rPr lang="en-US" sz="1200" b="1" dirty="0">
                <a:latin typeface="Consolas" panose="020B0609020204030204" pitchFamily="49" charset="0"/>
              </a:rPr>
              <a:t>years</a:t>
            </a:r>
            <a:r>
              <a:rPr lang="en-US" sz="1200" dirty="0">
                <a:latin typeface="Consolas" panose="020B0609020204030204" pitchFamily="49" charset="0"/>
              </a:rPr>
              <a:t>() {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    return </a:t>
            </a:r>
            <a:r>
              <a:rPr lang="en-US" sz="1200" dirty="0" err="1" smtClean="0">
                <a:latin typeface="Consolas" panose="020B0609020204030204" pitchFamily="49" charset="0"/>
              </a:rPr>
              <a:t>m_years</a:t>
            </a:r>
            <a:r>
              <a:rPr lang="en-US" sz="12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1200" dirty="0">
                <a:latin typeface="Consolas" panose="020B0609020204030204" pitchFamily="49" charset="0"/>
              </a:rPr>
              <a:t>}</a:t>
            </a:r>
            <a:endParaRPr lang="en-US" sz="1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/>
              <p14:cNvContentPartPr/>
              <p14:nvPr>
                <p:custDataLst>
                  <p:tags r:id="rId4"/>
                </p:custDataLst>
              </p14:nvPr>
            </p14:nvContentPartPr>
            <p14:xfrm>
              <a:off x="5349240" y="2791080"/>
              <a:ext cx="2448000" cy="24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39880" y="2781720"/>
                <a:ext cx="2466720" cy="4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6326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14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Exercise: Employees</a:t>
            </a:r>
          </a:p>
        </p:txBody>
      </p:sp>
      <p:sp>
        <p:nvSpPr>
          <p:cNvPr id="774147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7312542" cy="3886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Exercise: Implement classes </a:t>
            </a:r>
            <a:r>
              <a:rPr lang="en-US" dirty="0">
                <a:latin typeface="Consolas" panose="020B0609020204030204" pitchFamily="49" charset="0"/>
              </a:rPr>
              <a:t>Lawyer</a:t>
            </a:r>
            <a:r>
              <a:rPr lang="en-US" dirty="0"/>
              <a:t> and </a:t>
            </a:r>
            <a:r>
              <a:rPr lang="en-US" dirty="0">
                <a:latin typeface="Consolas" panose="020B0609020204030204" pitchFamily="49" charset="0"/>
              </a:rPr>
              <a:t>Programmer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A Lawyer remembers what </a:t>
            </a:r>
            <a:r>
              <a:rPr lang="en-US" b="1" dirty="0"/>
              <a:t>law school</a:t>
            </a:r>
            <a:r>
              <a:rPr lang="en-US" dirty="0"/>
              <a:t> he/she went to.</a:t>
            </a:r>
          </a:p>
          <a:p>
            <a:pPr lvl="1"/>
            <a:r>
              <a:rPr lang="en-US" dirty="0"/>
              <a:t>Lawyers make twice as much </a:t>
            </a:r>
            <a:r>
              <a:rPr lang="en-US" b="1" dirty="0"/>
              <a:t>salary</a:t>
            </a:r>
            <a:r>
              <a:rPr lang="en-US" dirty="0"/>
              <a:t> as normal </a:t>
            </a:r>
            <a:r>
              <a:rPr lang="en-US" dirty="0" smtClean="0"/>
              <a:t>employees.</a:t>
            </a:r>
            <a:endParaRPr lang="en-US" dirty="0"/>
          </a:p>
          <a:p>
            <a:pPr lvl="1"/>
            <a:r>
              <a:rPr lang="en-US" dirty="0"/>
              <a:t>Lawyers know how to </a:t>
            </a:r>
            <a:r>
              <a:rPr lang="en-US" b="1" dirty="0"/>
              <a:t>sue</a:t>
            </a:r>
            <a:r>
              <a:rPr lang="en-US" dirty="0"/>
              <a:t> people  (unique behavior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Lawyers put “, Esq.” at the end of their name.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Programmers make the same base salary as normal employees,</a:t>
            </a:r>
            <a:br>
              <a:rPr lang="en-US" dirty="0"/>
            </a:br>
            <a:r>
              <a:rPr lang="en-US" dirty="0"/>
              <a:t>but they earn a </a:t>
            </a:r>
            <a:r>
              <a:rPr lang="en-US" b="1" dirty="0"/>
              <a:t>bonus of $2k/year</a:t>
            </a:r>
            <a:r>
              <a:rPr lang="en-US" dirty="0"/>
              <a:t> instead of $500/year.</a:t>
            </a:r>
          </a:p>
          <a:p>
            <a:pPr lvl="1"/>
            <a:r>
              <a:rPr lang="en-US" dirty="0" smtClean="0"/>
              <a:t>Programmers </a:t>
            </a:r>
            <a:r>
              <a:rPr lang="en-US" dirty="0"/>
              <a:t>know how to write </a:t>
            </a:r>
            <a:r>
              <a:rPr lang="en-US" b="1" dirty="0"/>
              <a:t>code</a:t>
            </a:r>
            <a:r>
              <a:rPr lang="en-US" dirty="0"/>
              <a:t>  (unique behavior).</a:t>
            </a:r>
          </a:p>
        </p:txBody>
      </p:sp>
    </p:spTree>
    <p:extLst>
      <p:ext uri="{BB962C8B-B14F-4D97-AF65-F5344CB8AC3E}">
        <p14:creationId xmlns:p14="http://schemas.microsoft.com/office/powerpoint/2010/main" val="279181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81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Inheritance syntax</a:t>
            </a:r>
          </a:p>
        </p:txBody>
      </p:sp>
      <p:sp>
        <p:nvSpPr>
          <p:cNvPr id="759811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7399338" cy="388620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dirty="0">
                <a:latin typeface="Courier New" panose="02070309020205020404" pitchFamily="49" charset="0"/>
              </a:rPr>
              <a:t>	</a:t>
            </a:r>
            <a:r>
              <a:rPr lang="en-US" dirty="0">
                <a:latin typeface="Consolas" panose="020B0609020204030204" pitchFamily="49" charset="0"/>
              </a:rPr>
              <a:t>class </a:t>
            </a:r>
            <a:r>
              <a:rPr lang="en-US" b="1" i="1" dirty="0">
                <a:latin typeface="Consolas" panose="020B0609020204030204" pitchFamily="49" charset="0"/>
              </a:rPr>
              <a:t>Name</a:t>
            </a:r>
            <a:r>
              <a:rPr lang="en-US" dirty="0">
                <a:latin typeface="Consolas" panose="020B0609020204030204" pitchFamily="49" charset="0"/>
              </a:rPr>
              <a:t> : public </a:t>
            </a:r>
            <a:r>
              <a:rPr lang="en-US" b="1" i="1" dirty="0" err="1">
                <a:latin typeface="Consolas" panose="020B0609020204030204" pitchFamily="49" charset="0"/>
              </a:rPr>
              <a:t>SuperclassName</a:t>
            </a:r>
            <a:r>
              <a:rPr lang="en-US" dirty="0">
                <a:latin typeface="Consolas" panose="020B0609020204030204" pitchFamily="49" charset="0"/>
              </a:rPr>
              <a:t> {</a:t>
            </a:r>
          </a:p>
          <a:p>
            <a:pPr lvl="1">
              <a:buFont typeface="Wingdings" panose="05000000000000000000" pitchFamily="2" charset="2"/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/>
              <a:t>Example:</a:t>
            </a:r>
          </a:p>
          <a:p>
            <a:pPr lvl="1">
              <a:buFont typeface="Wingdings" panose="05000000000000000000" pitchFamily="2" charset="2"/>
              <a:buNone/>
            </a:pPr>
            <a:endParaRPr lang="en-US" sz="675" dirty="0">
              <a:latin typeface="Courier New" panose="02070309020205020404" pitchFamily="49" charset="0"/>
            </a:endParaRP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dirty="0">
                <a:latin typeface="Consolas" panose="020B0609020204030204" pitchFamily="49" charset="0"/>
              </a:rPr>
              <a:t>	class Lawyer </a:t>
            </a:r>
            <a:r>
              <a:rPr lang="en-US" b="1" dirty="0">
                <a:solidFill>
                  <a:srgbClr val="003399"/>
                </a:solidFill>
                <a:latin typeface="Consolas" panose="020B0609020204030204" pitchFamily="49" charset="0"/>
              </a:rPr>
              <a:t>: public Employee</a:t>
            </a:r>
            <a:r>
              <a:rPr lang="en-US" dirty="0">
                <a:latin typeface="Consolas" panose="020B0609020204030204" pitchFamily="49" charset="0"/>
              </a:rPr>
              <a:t> {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dirty="0">
                <a:latin typeface="Consolas" panose="020B0609020204030204" pitchFamily="49" charset="0"/>
              </a:rPr>
              <a:t>	    ...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dirty="0">
                <a:latin typeface="Consolas" panose="020B0609020204030204" pitchFamily="49" charset="0"/>
              </a:rPr>
              <a:t>	};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lvl="2">
              <a:buFontTx/>
              <a:buNone/>
            </a:pPr>
            <a:endParaRPr lang="en-US" sz="1200" dirty="0"/>
          </a:p>
          <a:p>
            <a:r>
              <a:rPr lang="en-US" dirty="0"/>
              <a:t>By extending </a:t>
            </a:r>
            <a:r>
              <a:rPr lang="en-US" dirty="0">
                <a:latin typeface="Consolas" panose="020B0609020204030204" pitchFamily="49" charset="0"/>
              </a:rPr>
              <a:t>Employee</a:t>
            </a:r>
            <a:r>
              <a:rPr lang="en-US" dirty="0"/>
              <a:t>, each </a:t>
            </a:r>
            <a:r>
              <a:rPr lang="en-US" dirty="0">
                <a:latin typeface="Consolas" panose="020B0609020204030204" pitchFamily="49" charset="0"/>
              </a:rPr>
              <a:t>Lawyer</a:t>
            </a:r>
            <a:r>
              <a:rPr lang="en-US" dirty="0"/>
              <a:t> object now:</a:t>
            </a:r>
          </a:p>
          <a:p>
            <a:pPr lvl="1"/>
            <a:r>
              <a:rPr lang="en-US" dirty="0"/>
              <a:t>receives a </a:t>
            </a:r>
            <a:r>
              <a:rPr lang="en-US" dirty="0">
                <a:latin typeface="Consolas" panose="020B0609020204030204" pitchFamily="49" charset="0"/>
              </a:rPr>
              <a:t>hours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</a:rPr>
              <a:t>name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</a:rPr>
              <a:t>salary</a:t>
            </a:r>
            <a:r>
              <a:rPr lang="en-US" dirty="0"/>
              <a:t>, </a:t>
            </a:r>
            <a:r>
              <a:rPr lang="en-US" dirty="0" err="1" smtClean="0">
                <a:latin typeface="Consolas" panose="020B0609020204030204" pitchFamily="49" charset="0"/>
              </a:rPr>
              <a:t>vacationDays</a:t>
            </a:r>
            <a:r>
              <a:rPr lang="en-US" dirty="0" smtClean="0"/>
              <a:t>, </a:t>
            </a:r>
            <a:r>
              <a:rPr lang="en-US" dirty="0"/>
              <a:t>and </a:t>
            </a:r>
            <a:r>
              <a:rPr lang="en-US" dirty="0">
                <a:latin typeface="Consolas" panose="020B0609020204030204" pitchFamily="49" charset="0"/>
              </a:rPr>
              <a:t>years</a:t>
            </a:r>
            <a:r>
              <a:rPr lang="en-US" dirty="0"/>
              <a:t> method automatically</a:t>
            </a:r>
            <a:br>
              <a:rPr lang="en-US" dirty="0"/>
            </a:br>
            <a:endParaRPr lang="en-US" sz="675" dirty="0"/>
          </a:p>
          <a:p>
            <a:pPr lvl="1"/>
            <a:r>
              <a:rPr lang="en-US" dirty="0"/>
              <a:t>can be treated as an </a:t>
            </a:r>
            <a:r>
              <a:rPr lang="en-US" dirty="0">
                <a:latin typeface="Consolas" panose="020B0609020204030204" pitchFamily="49" charset="0"/>
              </a:rPr>
              <a:t>Employee</a:t>
            </a:r>
            <a:r>
              <a:rPr lang="en-US" dirty="0"/>
              <a:t> by client code </a:t>
            </a:r>
            <a:r>
              <a:rPr lang="en-US" dirty="0">
                <a:solidFill>
                  <a:schemeClr val="bg2"/>
                </a:solidFill>
              </a:rPr>
              <a:t>(</a:t>
            </a:r>
            <a:r>
              <a:rPr lang="en-US" dirty="0" smtClean="0">
                <a:solidFill>
                  <a:schemeClr val="bg2"/>
                </a:solidFill>
              </a:rPr>
              <a:t>see this </a:t>
            </a:r>
            <a:r>
              <a:rPr lang="en-US" u="sng" dirty="0" smtClean="0">
                <a:solidFill>
                  <a:schemeClr val="bg2"/>
                </a:solidFill>
              </a:rPr>
              <a:t>next class</a:t>
            </a:r>
            <a:r>
              <a:rPr lang="en-US" dirty="0" smtClean="0">
                <a:solidFill>
                  <a:schemeClr val="bg2"/>
                </a:solidFill>
              </a:rPr>
              <a:t>!)</a:t>
            </a:r>
            <a:endParaRPr lang="en-US" dirty="0">
              <a:solidFill>
                <a:schemeClr val="bg2"/>
              </a:solidFill>
            </a:endParaRPr>
          </a:p>
          <a:p>
            <a:pPr>
              <a:buFontTx/>
              <a:buNone/>
            </a:pP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>
                <p:custDataLst>
                  <p:tags r:id="rId3"/>
                </p:custDataLst>
              </p14:nvPr>
            </p14:nvContentPartPr>
            <p14:xfrm>
              <a:off x="2869920" y="948960"/>
              <a:ext cx="1132560" cy="13957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60560" y="939600"/>
                <a:ext cx="1151280" cy="141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137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0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Call superclass c'tor</a:t>
            </a:r>
          </a:p>
        </p:txBody>
      </p:sp>
      <p:sp>
        <p:nvSpPr>
          <p:cNvPr id="77107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6629400" cy="3886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lvl="1">
              <a:buFontTx/>
              <a:buNone/>
            </a:pPr>
            <a:r>
              <a:rPr lang="en-US" sz="1500" b="1" i="1" dirty="0" err="1">
                <a:latin typeface="Consolas" panose="020B0609020204030204" pitchFamily="49" charset="0"/>
              </a:rPr>
              <a:t>SubclassName</a:t>
            </a:r>
            <a:r>
              <a:rPr lang="en-US" sz="1500" dirty="0">
                <a:latin typeface="Consolas" panose="020B0609020204030204" pitchFamily="49" charset="0"/>
              </a:rPr>
              <a:t>::</a:t>
            </a:r>
            <a:r>
              <a:rPr lang="en-US" sz="1500" b="1" i="1" dirty="0" err="1">
                <a:latin typeface="Consolas" panose="020B0609020204030204" pitchFamily="49" charset="0"/>
              </a:rPr>
              <a:t>SubclassName</a:t>
            </a:r>
            <a:r>
              <a:rPr lang="en-US" sz="1500" dirty="0">
                <a:latin typeface="Consolas" panose="020B0609020204030204" pitchFamily="49" charset="0"/>
              </a:rPr>
              <a:t>(</a:t>
            </a:r>
            <a:r>
              <a:rPr lang="en-US" sz="1500" b="1" i="1" dirty="0" err="1">
                <a:latin typeface="Consolas" panose="020B0609020204030204" pitchFamily="49" charset="0"/>
              </a:rPr>
              <a:t>params</a:t>
            </a:r>
            <a:r>
              <a:rPr lang="en-US" sz="1500" dirty="0">
                <a:latin typeface="Consolas" panose="020B0609020204030204" pitchFamily="49" charset="0"/>
              </a:rPr>
              <a:t>)</a:t>
            </a:r>
          </a:p>
          <a:p>
            <a:pPr lvl="1"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     : </a:t>
            </a:r>
            <a:r>
              <a:rPr lang="en-US" sz="1500" b="1" i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SuperclassName</a:t>
            </a:r>
            <a:r>
              <a:rPr lang="en-US" sz="1500" dirty="0">
                <a:solidFill>
                  <a:schemeClr val="accent2"/>
                </a:solidFill>
                <a:latin typeface="Consolas" panose="020B0609020204030204" pitchFamily="49" charset="0"/>
              </a:rPr>
              <a:t>(</a:t>
            </a:r>
            <a:r>
              <a:rPr lang="en-US" sz="1500" b="1" i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params</a:t>
            </a:r>
            <a:r>
              <a:rPr lang="en-US" sz="1500" dirty="0">
                <a:solidFill>
                  <a:schemeClr val="accent2"/>
                </a:solidFill>
                <a:latin typeface="Consolas" panose="020B0609020204030204" pitchFamily="49" charset="0"/>
              </a:rPr>
              <a:t>)</a:t>
            </a:r>
            <a:r>
              <a:rPr lang="en-US" sz="1500" dirty="0">
                <a:latin typeface="Consolas" panose="020B0609020204030204" pitchFamily="49" charset="0"/>
              </a:rPr>
              <a:t> {</a:t>
            </a:r>
          </a:p>
          <a:p>
            <a:pPr lvl="1"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</a:t>
            </a:r>
            <a:r>
              <a:rPr lang="en-US" sz="1500" b="1" i="1" dirty="0">
                <a:latin typeface="Consolas" panose="020B0609020204030204" pitchFamily="49" charset="0"/>
              </a:rPr>
              <a:t>statements</a:t>
            </a:r>
            <a:r>
              <a:rPr lang="en-US" sz="1500" dirty="0">
                <a:latin typeface="Consolas" panose="020B0609020204030204" pitchFamily="49" charset="0"/>
              </a:rPr>
              <a:t>;</a:t>
            </a:r>
          </a:p>
          <a:p>
            <a:pPr lvl="1"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}</a:t>
            </a:r>
          </a:p>
          <a:p>
            <a:pPr lvl="1"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r>
              <a:rPr lang="en-US" dirty="0"/>
              <a:t>To call a superclass constructor from subclass constructor, use an </a:t>
            </a:r>
            <a:r>
              <a:rPr lang="en-US" i="1" dirty="0"/>
              <a:t>initialization list</a:t>
            </a:r>
            <a:r>
              <a:rPr lang="en-US" dirty="0"/>
              <a:t>, with a colon after the constructor declaration.</a:t>
            </a:r>
          </a:p>
          <a:p>
            <a:pPr lvl="1">
              <a:buFontTx/>
              <a:buNone/>
            </a:pPr>
            <a:endParaRPr lang="en-US" sz="600" dirty="0">
              <a:latin typeface="Consolas" panose="020B0609020204030204" pitchFamily="49" charset="0"/>
            </a:endParaRPr>
          </a:p>
          <a:p>
            <a:pPr lvl="1"/>
            <a:r>
              <a:rPr lang="en-US" dirty="0"/>
              <a:t>Example: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6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	Lawyer::</a:t>
            </a:r>
            <a:r>
              <a:rPr lang="en-US" sz="1500" b="1" dirty="0">
                <a:latin typeface="Consolas" panose="020B0609020204030204" pitchFamily="49" charset="0"/>
              </a:rPr>
              <a:t>Lawyer</a:t>
            </a:r>
            <a:r>
              <a:rPr lang="en-US" sz="1500" dirty="0">
                <a:latin typeface="Consolas" panose="020B0609020204030204" pitchFamily="49" charset="0"/>
              </a:rPr>
              <a:t>(string name, string </a:t>
            </a:r>
            <a:r>
              <a:rPr lang="en-US" sz="1500" dirty="0" err="1">
                <a:latin typeface="Consolas" panose="020B0609020204030204" pitchFamily="49" charset="0"/>
              </a:rPr>
              <a:t>lawSchool</a:t>
            </a:r>
            <a:r>
              <a:rPr lang="en-US" sz="1500" dirty="0">
                <a:latin typeface="Consolas" panose="020B0609020204030204" pitchFamily="49" charset="0"/>
              </a:rPr>
              <a:t>, </a:t>
            </a:r>
            <a:r>
              <a:rPr lang="en-US" sz="1500" dirty="0" err="1">
                <a:latin typeface="Consolas" panose="020B0609020204030204" pitchFamily="49" charset="0"/>
              </a:rPr>
              <a:t>int</a:t>
            </a:r>
            <a:r>
              <a:rPr lang="en-US" sz="1500" dirty="0">
                <a:latin typeface="Consolas" panose="020B0609020204030204" pitchFamily="49" charset="0"/>
              </a:rPr>
              <a:t> years)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          </a:t>
            </a:r>
            <a:r>
              <a:rPr lang="en-US" sz="1500" b="1" dirty="0">
                <a:solidFill>
                  <a:schemeClr val="accent2"/>
                </a:solidFill>
                <a:latin typeface="Consolas" panose="020B0609020204030204" pitchFamily="49" charset="0"/>
              </a:rPr>
              <a:t>: Employee(name, years)</a:t>
            </a:r>
            <a:r>
              <a:rPr lang="en-US" sz="1500" dirty="0">
                <a:latin typeface="Consolas" panose="020B0609020204030204" pitchFamily="49" charset="0"/>
              </a:rPr>
              <a:t> 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	    </a:t>
            </a:r>
            <a:r>
              <a:rPr lang="en-US" sz="1500" dirty="0">
                <a:solidFill>
                  <a:srgbClr val="008000"/>
                </a:solidFill>
                <a:latin typeface="Consolas" panose="020B0609020204030204" pitchFamily="49" charset="0"/>
              </a:rPr>
              <a:t>// calls Employee constructor first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	    </a:t>
            </a:r>
            <a:r>
              <a:rPr lang="en-US" sz="1500" dirty="0" err="1" smtClean="0">
                <a:latin typeface="Consolas" panose="020B0609020204030204" pitchFamily="49" charset="0"/>
              </a:rPr>
              <a:t>m_lawSchool</a:t>
            </a:r>
            <a:r>
              <a:rPr lang="en-US" sz="1500" dirty="0" smtClean="0">
                <a:latin typeface="Consolas" panose="020B0609020204030204" pitchFamily="49" charset="0"/>
              </a:rPr>
              <a:t> </a:t>
            </a:r>
            <a:r>
              <a:rPr lang="en-US" sz="1500" dirty="0">
                <a:latin typeface="Consolas" panose="020B0609020204030204" pitchFamily="49" charset="0"/>
              </a:rPr>
              <a:t>= </a:t>
            </a:r>
            <a:r>
              <a:rPr lang="en-US" sz="1500" dirty="0" err="1">
                <a:latin typeface="Consolas" panose="020B0609020204030204" pitchFamily="49" charset="0"/>
              </a:rPr>
              <a:t>lawSchool</a:t>
            </a:r>
            <a:r>
              <a:rPr lang="en-US" sz="1500" dirty="0">
                <a:latin typeface="Consolas" panose="020B0609020204030204" pitchFamily="49" charset="0"/>
              </a:rPr>
              <a:t>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2059660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0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Your turn: inheritance</a:t>
            </a:r>
            <a:endParaRPr lang="en-US" dirty="0"/>
          </a:p>
        </p:txBody>
      </p:sp>
      <p:sp>
        <p:nvSpPr>
          <p:cNvPr id="771075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257300" y="971550"/>
            <a:ext cx="4186570" cy="38862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>
              <a:lnSpc>
                <a:spcPct val="80000"/>
              </a:lnSpc>
              <a:buFontTx/>
              <a:buNone/>
            </a:pPr>
            <a:endParaRPr lang="en-US" sz="6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	</a:t>
            </a:r>
            <a:r>
              <a:rPr lang="en-US" sz="1500" dirty="0" smtClean="0">
                <a:latin typeface="Consolas" panose="020B0609020204030204" pitchFamily="49" charset="0"/>
              </a:rPr>
              <a:t>string Lawyer::</a:t>
            </a:r>
            <a:r>
              <a:rPr lang="en-US" sz="1500" b="1" dirty="0" smtClean="0">
                <a:latin typeface="Consolas" panose="020B0609020204030204" pitchFamily="49" charset="0"/>
              </a:rPr>
              <a:t>name</a:t>
            </a:r>
            <a:r>
              <a:rPr lang="en-US" sz="1500" dirty="0" smtClean="0">
                <a:latin typeface="Consolas" panose="020B0609020204030204" pitchFamily="49" charset="0"/>
              </a:rPr>
              <a:t>() </a:t>
            </a:r>
            <a:r>
              <a:rPr lang="en-US" sz="1500" dirty="0">
                <a:latin typeface="Consolas" panose="020B0609020204030204" pitchFamily="49" charset="0"/>
              </a:rPr>
              <a:t>{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	    </a:t>
            </a:r>
            <a:r>
              <a:rPr lang="en-US" sz="1500" dirty="0" smtClean="0">
                <a:latin typeface="Consolas" panose="020B0609020204030204" pitchFamily="49" charset="0"/>
              </a:rPr>
              <a:t>???</a:t>
            </a: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	</a:t>
            </a:r>
            <a:r>
              <a:rPr lang="en-US" sz="1500" dirty="0" smtClean="0">
                <a:latin typeface="Consolas" panose="020B0609020204030204" pitchFamily="49" charset="0"/>
              </a:rPr>
              <a:t>}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 smtClean="0">
                <a:solidFill>
                  <a:schemeClr val="bg2"/>
                </a:solidFill>
                <a:latin typeface="+mj-lt"/>
              </a:rPr>
              <a:t>For adding “, Esq.” to the name, which of the following could work?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solidFill>
                <a:schemeClr val="bg2"/>
              </a:solidFill>
              <a:latin typeface="+mj-lt"/>
            </a:endParaRPr>
          </a:p>
          <a:p>
            <a:pPr marL="342900" lvl="1" indent="-342900">
              <a:lnSpc>
                <a:spcPct val="80000"/>
              </a:lnSpc>
              <a:buFont typeface="+mj-lt"/>
              <a:buAutoNum type="alphaUcPeriod"/>
            </a:pPr>
            <a:r>
              <a:rPr lang="en-US" sz="1500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 </a:t>
            </a:r>
            <a:r>
              <a:rPr lang="en-US" sz="1500" dirty="0" err="1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m_name</a:t>
            </a:r>
            <a:r>
              <a:rPr lang="en-US" sz="1500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“, Esq.”;</a:t>
            </a:r>
          </a:p>
          <a:p>
            <a:pPr marL="342900" lvl="1" indent="-342900">
              <a:lnSpc>
                <a:spcPct val="80000"/>
              </a:lnSpc>
              <a:buFont typeface="+mj-lt"/>
              <a:buAutoNum type="alphaUcPeriod"/>
            </a:pPr>
            <a:r>
              <a:rPr lang="en-US" sz="1500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 name() + “, Esq.”;</a:t>
            </a:r>
          </a:p>
          <a:p>
            <a:pPr marL="342900" lvl="1" indent="-342900">
              <a:lnSpc>
                <a:spcPct val="80000"/>
              </a:lnSpc>
              <a:buFont typeface="+mj-lt"/>
              <a:buAutoNum type="alphaUcPeriod"/>
            </a:pPr>
            <a:r>
              <a:rPr lang="en-US" sz="1500" dirty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sz="1500" dirty="0" smtClean="0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eturn Employee::name() + “, Esq.”;</a:t>
            </a:r>
          </a:p>
          <a:p>
            <a:pPr marL="342900" lvl="1" indent="-342900">
              <a:lnSpc>
                <a:spcPct val="80000"/>
              </a:lnSpc>
              <a:buFont typeface="+mj-lt"/>
              <a:buAutoNum type="alphaUcPeriod"/>
            </a:pPr>
            <a:r>
              <a:rPr lang="en-US" sz="15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None of the above</a:t>
            </a:r>
          </a:p>
          <a:p>
            <a:pPr marL="342900" lvl="1" indent="-342900">
              <a:lnSpc>
                <a:spcPct val="80000"/>
              </a:lnSpc>
              <a:buFont typeface="+mj-lt"/>
              <a:buAutoNum type="alphaUcPeriod"/>
            </a:pPr>
            <a:r>
              <a:rPr lang="en-US" sz="15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More than one of the above</a:t>
            </a:r>
            <a:endParaRPr lang="en-US" sz="15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>
            <p:custDataLst>
              <p:tags r:id="rId3"/>
            </p:custDataLst>
          </p:nvPr>
        </p:nvSpPr>
        <p:spPr>
          <a:xfrm>
            <a:off x="6337006" y="21265"/>
            <a:ext cx="2778642" cy="3140148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defRPr kern="1200" spc="2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itchFamily="1" charset="0"/>
              <a:buChar char="›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itchFamily="1" charset="0"/>
              <a:buChar char="–"/>
              <a:defRPr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350" dirty="0" err="1" smtClean="0">
                <a:solidFill>
                  <a:srgbClr val="008000"/>
                </a:solidFill>
                <a:latin typeface="Consolas" panose="020B0609020204030204" pitchFamily="49" charset="0"/>
              </a:rPr>
              <a:t>Employee.h</a:t>
            </a:r>
            <a:endParaRPr lang="en-US" sz="1350" dirty="0" smtClean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class </a:t>
            </a:r>
            <a:r>
              <a:rPr lang="en-US" sz="1350" b="1" dirty="0" smtClean="0">
                <a:latin typeface="Consolas" panose="020B0609020204030204" pitchFamily="49" charset="0"/>
              </a:rPr>
              <a:t>Employee</a:t>
            </a:r>
            <a:r>
              <a:rPr lang="en-US" sz="1350" dirty="0" smtClean="0">
                <a:latin typeface="Consolas" panose="020B0609020204030204" pitchFamily="49" charset="0"/>
              </a:rPr>
              <a:t> {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public: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    </a:t>
            </a:r>
            <a:r>
              <a:rPr lang="en-US" sz="1350" b="1" dirty="0" smtClean="0">
                <a:latin typeface="Consolas" panose="020B0609020204030204" pitchFamily="49" charset="0"/>
              </a:rPr>
              <a:t>Employee</a:t>
            </a:r>
            <a:r>
              <a:rPr lang="en-US" sz="1350" dirty="0" smtClean="0">
                <a:latin typeface="Consolas" panose="020B0609020204030204" pitchFamily="49" charset="0"/>
              </a:rPr>
              <a:t>(string name,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             </a:t>
            </a:r>
            <a:r>
              <a:rPr lang="en-US" sz="1350" dirty="0" err="1" smtClean="0">
                <a:latin typeface="Consolas" panose="020B0609020204030204" pitchFamily="49" charset="0"/>
              </a:rPr>
              <a:t>int</a:t>
            </a:r>
            <a:r>
              <a:rPr lang="en-US" sz="1350" dirty="0" smtClean="0">
                <a:latin typeface="Consolas" panose="020B0609020204030204" pitchFamily="49" charset="0"/>
              </a:rPr>
              <a:t> years);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    </a:t>
            </a:r>
            <a:r>
              <a:rPr lang="en-US" sz="1350" dirty="0" err="1" smtClean="0">
                <a:latin typeface="Consolas" panose="020B0609020204030204" pitchFamily="49" charset="0"/>
              </a:rPr>
              <a:t>int</a:t>
            </a:r>
            <a:r>
              <a:rPr lang="en-US" sz="1350" dirty="0" smtClean="0">
                <a:latin typeface="Consolas" panose="020B0609020204030204" pitchFamily="49" charset="0"/>
              </a:rPr>
              <a:t> </a:t>
            </a:r>
            <a:r>
              <a:rPr lang="en-US" sz="1350" b="1" dirty="0" smtClean="0">
                <a:latin typeface="Consolas" panose="020B0609020204030204" pitchFamily="49" charset="0"/>
              </a:rPr>
              <a:t>hours</a:t>
            </a:r>
            <a:r>
              <a:rPr lang="en-US" sz="1350" dirty="0" smtClean="0">
                <a:latin typeface="Consolas" panose="020B0609020204030204" pitchFamily="49" charset="0"/>
              </a:rPr>
              <a:t>();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    string </a:t>
            </a:r>
            <a:r>
              <a:rPr lang="en-US" sz="1350" b="1" dirty="0" smtClean="0">
                <a:latin typeface="Consolas" panose="020B0609020204030204" pitchFamily="49" charset="0"/>
              </a:rPr>
              <a:t>name</a:t>
            </a:r>
            <a:r>
              <a:rPr lang="en-US" sz="1350" dirty="0" smtClean="0">
                <a:latin typeface="Consolas" panose="020B0609020204030204" pitchFamily="49" charset="0"/>
              </a:rPr>
              <a:t>();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    double </a:t>
            </a:r>
            <a:r>
              <a:rPr lang="en-US" sz="1350" b="1" dirty="0" smtClean="0">
                <a:latin typeface="Consolas" panose="020B0609020204030204" pitchFamily="49" charset="0"/>
              </a:rPr>
              <a:t>salary</a:t>
            </a:r>
            <a:r>
              <a:rPr lang="en-US" sz="1350" dirty="0" smtClean="0">
                <a:latin typeface="Consolas" panose="020B0609020204030204" pitchFamily="49" charset="0"/>
              </a:rPr>
              <a:t>();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    </a:t>
            </a:r>
            <a:r>
              <a:rPr lang="en-US" sz="1350" dirty="0" err="1" smtClean="0">
                <a:latin typeface="Consolas" panose="020B0609020204030204" pitchFamily="49" charset="0"/>
              </a:rPr>
              <a:t>int</a:t>
            </a:r>
            <a:r>
              <a:rPr lang="en-US" sz="1350" dirty="0" smtClean="0">
                <a:latin typeface="Consolas" panose="020B0609020204030204" pitchFamily="49" charset="0"/>
              </a:rPr>
              <a:t> </a:t>
            </a:r>
            <a:r>
              <a:rPr lang="en-US" sz="1350" b="1" dirty="0" err="1" smtClean="0">
                <a:latin typeface="Consolas" panose="020B0609020204030204" pitchFamily="49" charset="0"/>
              </a:rPr>
              <a:t>vacationDays</a:t>
            </a:r>
            <a:r>
              <a:rPr lang="en-US" sz="1350" dirty="0" smtClean="0">
                <a:latin typeface="Consolas" panose="020B0609020204030204" pitchFamily="49" charset="0"/>
              </a:rPr>
              <a:t>();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    string </a:t>
            </a:r>
            <a:r>
              <a:rPr lang="en-US" sz="1350" b="1" dirty="0" err="1" smtClean="0">
                <a:latin typeface="Consolas" panose="020B0609020204030204" pitchFamily="49" charset="0"/>
              </a:rPr>
              <a:t>vacationForm</a:t>
            </a:r>
            <a:r>
              <a:rPr lang="en-US" sz="1350" dirty="0" smtClean="0">
                <a:latin typeface="Consolas" panose="020B0609020204030204" pitchFamily="49" charset="0"/>
              </a:rPr>
              <a:t>();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    </a:t>
            </a:r>
            <a:r>
              <a:rPr lang="en-US" sz="1350" dirty="0" err="1" smtClean="0">
                <a:latin typeface="Consolas" panose="020B0609020204030204" pitchFamily="49" charset="0"/>
              </a:rPr>
              <a:t>int</a:t>
            </a:r>
            <a:r>
              <a:rPr lang="en-US" sz="1350" dirty="0" smtClean="0">
                <a:latin typeface="Consolas" panose="020B0609020204030204" pitchFamily="49" charset="0"/>
              </a:rPr>
              <a:t> </a:t>
            </a:r>
            <a:r>
              <a:rPr lang="en-US" sz="1350" b="1" dirty="0" smtClean="0">
                <a:latin typeface="Consolas" panose="020B0609020204030204" pitchFamily="49" charset="0"/>
              </a:rPr>
              <a:t>years</a:t>
            </a:r>
            <a:r>
              <a:rPr lang="en-US" sz="1350" dirty="0" smtClean="0">
                <a:latin typeface="Consolas" panose="020B0609020204030204" pitchFamily="49" charset="0"/>
              </a:rPr>
              <a:t>();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endParaRPr lang="en-US" sz="1350" dirty="0" smtClean="0">
              <a:latin typeface="Consolas" panose="020B0609020204030204" pitchFamily="49" charset="0"/>
            </a:endParaRP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private: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    string </a:t>
            </a:r>
            <a:r>
              <a:rPr lang="en-US" sz="1350" dirty="0" err="1" smtClean="0">
                <a:latin typeface="Consolas" panose="020B0609020204030204" pitchFamily="49" charset="0"/>
              </a:rPr>
              <a:t>m_name</a:t>
            </a:r>
            <a:r>
              <a:rPr lang="en-US" sz="1350" dirty="0" smtClean="0">
                <a:latin typeface="Consolas" panose="020B0609020204030204" pitchFamily="49" charset="0"/>
              </a:rPr>
              <a:t>;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    </a:t>
            </a:r>
            <a:r>
              <a:rPr lang="en-US" sz="1350" dirty="0" err="1" smtClean="0">
                <a:latin typeface="Consolas" panose="020B0609020204030204" pitchFamily="49" charset="0"/>
              </a:rPr>
              <a:t>int</a:t>
            </a:r>
            <a:r>
              <a:rPr lang="en-US" sz="1350" dirty="0" smtClean="0">
                <a:latin typeface="Consolas" panose="020B0609020204030204" pitchFamily="49" charset="0"/>
              </a:rPr>
              <a:t> </a:t>
            </a:r>
            <a:r>
              <a:rPr lang="en-US" sz="1350" dirty="0" err="1" smtClean="0">
                <a:latin typeface="Consolas" panose="020B0609020204030204" pitchFamily="49" charset="0"/>
              </a:rPr>
              <a:t>m_years</a:t>
            </a:r>
            <a:r>
              <a:rPr lang="en-US" sz="1350" dirty="0" smtClean="0">
                <a:latin typeface="Consolas" panose="020B0609020204030204" pitchFamily="49" charset="0"/>
              </a:rPr>
              <a:t>;</a:t>
            </a:r>
          </a:p>
          <a:p>
            <a:pPr marL="182880" indent="0">
              <a:lnSpc>
                <a:spcPct val="90000"/>
              </a:lnSpc>
              <a:spcBef>
                <a:spcPct val="0"/>
              </a:spcBef>
            </a:pPr>
            <a:r>
              <a:rPr lang="en-US" sz="1350" dirty="0" smtClean="0">
                <a:latin typeface="Consolas" panose="020B0609020204030204" pitchFamily="49" charset="0"/>
              </a:rPr>
              <a:t>};</a:t>
            </a:r>
            <a:endParaRPr lang="en-US" sz="135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03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0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Call superclass member</a:t>
            </a:r>
          </a:p>
        </p:txBody>
      </p:sp>
      <p:sp>
        <p:nvSpPr>
          <p:cNvPr id="772099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1009206" y="971550"/>
            <a:ext cx="7787463" cy="3886200"/>
          </a:xfrm>
          <a:prstGeom prst="rect">
            <a:avLst/>
          </a:prstGeom>
        </p:spPr>
        <p:txBody>
          <a:bodyPr/>
          <a:lstStyle/>
          <a:p>
            <a:pPr lvl="1">
              <a:buFontTx/>
              <a:buNone/>
            </a:pPr>
            <a:r>
              <a:rPr lang="en-US" sz="1500" b="1" i="1" dirty="0" err="1">
                <a:latin typeface="Consolas" panose="020B0609020204030204" pitchFamily="49" charset="0"/>
              </a:rPr>
              <a:t>SuperclassName</a:t>
            </a:r>
            <a:r>
              <a:rPr lang="en-US" sz="1500" dirty="0">
                <a:latin typeface="Consolas" panose="020B0609020204030204" pitchFamily="49" charset="0"/>
              </a:rPr>
              <a:t>::</a:t>
            </a:r>
            <a:r>
              <a:rPr lang="en-US" sz="1500" b="1" i="1" dirty="0" err="1">
                <a:latin typeface="Consolas" panose="020B0609020204030204" pitchFamily="49" charset="0"/>
              </a:rPr>
              <a:t>memberName</a:t>
            </a:r>
            <a:r>
              <a:rPr lang="en-US" sz="1500" dirty="0">
                <a:latin typeface="Consolas" panose="020B0609020204030204" pitchFamily="49" charset="0"/>
              </a:rPr>
              <a:t>(</a:t>
            </a:r>
            <a:r>
              <a:rPr lang="en-US" sz="1500" b="1" i="1" dirty="0" err="1">
                <a:latin typeface="Consolas" panose="020B0609020204030204" pitchFamily="49" charset="0"/>
              </a:rPr>
              <a:t>params</a:t>
            </a:r>
            <a:r>
              <a:rPr lang="en-US" sz="1500" dirty="0">
                <a:latin typeface="Consolas" panose="020B0609020204030204" pitchFamily="49" charset="0"/>
              </a:rPr>
              <a:t>)</a:t>
            </a:r>
          </a:p>
          <a:p>
            <a:pPr lvl="1"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r>
              <a:rPr lang="en-US" dirty="0"/>
              <a:t>To call a superclass overridden member from subclass member.</a:t>
            </a:r>
            <a:endParaRPr lang="en-US" sz="600" dirty="0"/>
          </a:p>
          <a:p>
            <a:pPr lvl="1"/>
            <a:r>
              <a:rPr lang="en-US" dirty="0"/>
              <a:t>Example: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6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	double Lawyer::</a:t>
            </a:r>
            <a:r>
              <a:rPr lang="en-US" sz="1500" b="1" dirty="0">
                <a:latin typeface="Consolas" panose="020B0609020204030204" pitchFamily="49" charset="0"/>
              </a:rPr>
              <a:t>salary</a:t>
            </a:r>
            <a:r>
              <a:rPr lang="en-US" sz="1500" dirty="0">
                <a:latin typeface="Consolas" panose="020B0609020204030204" pitchFamily="49" charset="0"/>
              </a:rPr>
              <a:t>() {         </a:t>
            </a:r>
            <a:r>
              <a:rPr lang="en-US" sz="1500" dirty="0">
                <a:solidFill>
                  <a:srgbClr val="008000"/>
                </a:solidFill>
                <a:latin typeface="Consolas" panose="020B0609020204030204" pitchFamily="49" charset="0"/>
              </a:rPr>
              <a:t>// paid twice as much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	    return </a:t>
            </a:r>
            <a:r>
              <a:rPr lang="en-US" sz="1500" b="1" dirty="0">
                <a:solidFill>
                  <a:schemeClr val="accent2"/>
                </a:solidFill>
                <a:latin typeface="Consolas" panose="020B0609020204030204" pitchFamily="49" charset="0"/>
              </a:rPr>
              <a:t>Employee::salary()</a:t>
            </a:r>
            <a:r>
              <a:rPr lang="en-US" sz="1500" dirty="0">
                <a:latin typeface="Consolas" panose="020B0609020204030204" pitchFamily="49" charset="0"/>
              </a:rPr>
              <a:t> * 2;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500" dirty="0">
                <a:latin typeface="Consolas" panose="020B0609020204030204" pitchFamily="49" charset="0"/>
              </a:rPr>
              <a:t>	}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500" dirty="0">
              <a:latin typeface="Consolas" panose="020B0609020204030204" pitchFamily="49" charset="0"/>
            </a:endParaRPr>
          </a:p>
          <a:p>
            <a:pPr lvl="1"/>
            <a:r>
              <a:rPr lang="en-US" b="1" dirty="0">
                <a:solidFill>
                  <a:schemeClr val="bg2"/>
                </a:solidFill>
              </a:rPr>
              <a:t>Note: Subclass </a:t>
            </a:r>
            <a:r>
              <a:rPr lang="en-US" b="1" i="1" u="sng" dirty="0">
                <a:solidFill>
                  <a:schemeClr val="bg2"/>
                </a:solidFill>
              </a:rPr>
              <a:t>cannot </a:t>
            </a:r>
            <a:r>
              <a:rPr lang="en-US" b="1" u="sng" dirty="0">
                <a:solidFill>
                  <a:schemeClr val="bg2"/>
                </a:solidFill>
              </a:rPr>
              <a:t>access private members</a:t>
            </a:r>
            <a:r>
              <a:rPr lang="en-US" b="1" dirty="0">
                <a:solidFill>
                  <a:schemeClr val="bg2"/>
                </a:solidFill>
              </a:rPr>
              <a:t> of the superclass.</a:t>
            </a:r>
          </a:p>
          <a:p>
            <a:pPr lvl="1"/>
            <a:r>
              <a:rPr lang="en-US" dirty="0"/>
              <a:t>Note: You only need to use this syntax when the superclass's member has been overridden.</a:t>
            </a:r>
          </a:p>
          <a:p>
            <a:pPr lvl="2"/>
            <a:r>
              <a:rPr lang="en-US" dirty="0"/>
              <a:t>If you just want to call one member from another, even if that member came from the superclass, you don't need to write </a:t>
            </a:r>
            <a:r>
              <a:rPr lang="en-US" dirty="0">
                <a:latin typeface="Consolas" panose="020B0609020204030204" pitchFamily="49" charset="0"/>
              </a:rPr>
              <a:t>Superclass::</a:t>
            </a:r>
            <a:r>
              <a:rPr lang="en-US" dirty="0"/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197335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SU_Preso_16x9_v5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SU_Preso_16x9_v5 (1)</Template>
  <TotalTime>13634</TotalTime>
  <Words>1122</Words>
  <Application>Microsoft Office PowerPoint</Application>
  <PresentationFormat>On-screen Show (16:9)</PresentationFormat>
  <Paragraphs>283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MS PGothic</vt:lpstr>
      <vt:lpstr>MS PGothic</vt:lpstr>
      <vt:lpstr>Arial</vt:lpstr>
      <vt:lpstr>Calibri</vt:lpstr>
      <vt:lpstr>Consolas</vt:lpstr>
      <vt:lpstr>Courier New</vt:lpstr>
      <vt:lpstr>Source Sans Pro</vt:lpstr>
      <vt:lpstr>Source Sans Pro Semibold</vt:lpstr>
      <vt:lpstr>Wingdings</vt:lpstr>
      <vt:lpstr>SU_Preso_16x9_v5</vt:lpstr>
      <vt:lpstr>SU_Template_TopBar</vt:lpstr>
      <vt:lpstr>Programming Abstractions</vt:lpstr>
      <vt:lpstr>Inheritance Topics</vt:lpstr>
      <vt:lpstr>Inheritance</vt:lpstr>
      <vt:lpstr>Inheritance: what?</vt:lpstr>
      <vt:lpstr>Inheritance: why?</vt:lpstr>
      <vt:lpstr>Inheritance: how?</vt:lpstr>
      <vt:lpstr>Inheritance vocab</vt:lpstr>
      <vt:lpstr>Inheritance Example</vt:lpstr>
      <vt:lpstr>Behind the scenes…</vt:lpstr>
      <vt:lpstr>GObject hierarchy</vt:lpstr>
      <vt:lpstr>GObject hierarchy</vt:lpstr>
      <vt:lpstr>Your turn: GObject design</vt:lpstr>
      <vt:lpstr>GObject members</vt:lpstr>
      <vt:lpstr>GObject members</vt:lpstr>
      <vt:lpstr>GObject hierarchy</vt:lpstr>
      <vt:lpstr>Inheritance Example</vt:lpstr>
      <vt:lpstr>Example: Employees</vt:lpstr>
      <vt:lpstr>Employee class</vt:lpstr>
      <vt:lpstr>Exercise: Employees</vt:lpstr>
      <vt:lpstr>Inheritance syntax</vt:lpstr>
      <vt:lpstr>Call superclass c'tor</vt:lpstr>
      <vt:lpstr>Your turn: inheritance</vt:lpstr>
      <vt:lpstr>Call superclass member</vt:lpstr>
    </vt:vector>
  </TitlesOfParts>
  <Company>Stanford University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Abstractions</dc:title>
  <dc:creator>c l</dc:creator>
  <dc:description>2012 PowerPoint template redesign</dc:description>
  <cp:lastModifiedBy>c l</cp:lastModifiedBy>
  <cp:revision>309</cp:revision>
  <cp:lastPrinted>2015-11-13T19:23:30Z</cp:lastPrinted>
  <dcterms:created xsi:type="dcterms:W3CDTF">2014-04-02T04:36:08Z</dcterms:created>
  <dcterms:modified xsi:type="dcterms:W3CDTF">2015-11-20T07:01:04Z</dcterms:modified>
</cp:coreProperties>
</file>