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s/slide33.xml" ContentType="application/vnd.openxmlformats-officedocument.presentationml.slide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87.xml" ContentType="application/vnd.openxmlformats-officedocument.presentationml.slide+xml"/>
  <Default Extension="bin" ContentType="application/vnd.openxmlformats-officedocument.presentationml.printerSettings"/>
  <Override PartName="/ppt/slideLayouts/slideLayout8.xml" ContentType="application/vnd.openxmlformats-officedocument.presentationml.slideLayout+xml"/>
  <Override PartName="/ppt/slides/slide92.xml" ContentType="application/vnd.openxmlformats-officedocument.presentationml.slide+xml"/>
  <Override PartName="/ppt/slides/slide100.xml" ContentType="application/vnd.openxmlformats-officedocument.presentationml.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75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slides/slide80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slides/slide79.xml" ContentType="application/vnd.openxmlformats-officedocument.presentationml.slide+xml"/>
  <Override PartName="/ppt/slides/slide98.xml" ContentType="application/vnd.openxmlformats-officedocument.presentationml.slide+xml"/>
  <Override PartName="/ppt/slides/slide106.xml" ContentType="application/vnd.openxmlformats-officedocument.presentationml.slide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84.xml" ContentType="application/vnd.openxmlformats-officedocument.presentationml.slide+xml"/>
  <Override PartName="/ppt/slides/slide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0.xml" ContentType="application/vnd.openxmlformats-officedocument.presentationml.slide+xml"/>
  <Override PartName="/ppt/slides/slide15.xml" ContentType="application/vnd.openxmlformats-officedocument.presentationml.slide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72.xml" ContentType="application/vnd.openxmlformats-officedocument.presentationml.slide+xml"/>
  <Override PartName="/ppt/slides/slide69.xml" ContentType="application/vnd.openxmlformats-officedocument.presentationml.slide+xml"/>
  <Override PartName="/ppt/slides/slide8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slides/slide81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Default Extension="jpeg" ContentType="image/jpeg"/>
  <Override PartName="/ppt/slides/slide9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slides/slide47.xml" ContentType="application/vnd.openxmlformats-officedocument.presentationml.slide+xml"/>
  <Override PartName="/ppt/slides/slide107.xml" ContentType="application/vnd.openxmlformats-officedocument.presentationml.slide+xml"/>
  <Override PartName="/ppt/slides/slide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71.xml" ContentType="application/vnd.openxmlformats-officedocument.presentationml.slide+xml"/>
  <Override PartName="/ppt/slides/slide90.xml" ContentType="application/vnd.openxmlformats-officedocument.presentationml.slide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73.xml" ContentType="application/vnd.openxmlformats-officedocument.presentationml.slide+xml"/>
  <Override PartName="/ppt/slides/slide1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4.xml" ContentType="application/vnd.openxmlformats-officedocument.presentationml.slide+xml"/>
  <Override PartName="/ppt/slides/slide25.xml" ContentType="application/vnd.openxmlformats-officedocument.presentationml.slide+xml"/>
  <Override PartName="/ppt/slides/slide82.xml" ContentType="application/vnd.openxmlformats-officedocument.presentationml.slide+xml"/>
  <Override PartName="/ppt/slides/slide96.xml" ContentType="application/vnd.openxmlformats-officedocument.presentationml.slide+xml"/>
  <Override PartName="/ppt/slides/slide63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viewProps.xml" ContentType="application/vnd.openxmlformats-officedocument.presentationml.viewProps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docProps/app.xml" ContentType="application/vnd.openxmlformats-officedocument.extended-properties+xml"/>
  <Override PartName="/ppt/slides/slide91.xml" ContentType="application/vnd.openxmlformats-officedocument.presentationml.slide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slides/slide74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59.xml" ContentType="application/vnd.openxmlformats-officedocument.presentationml.slide+xml"/>
  <Override PartName="/ppt/slides/slide78.xml" ContentType="application/vnd.openxmlformats-officedocument.presentationml.slide+xml"/>
  <Override PartName="/ppt/slides/slide97.xml" ContentType="application/vnd.openxmlformats-officedocument.presentationml.slide+xml"/>
  <Override PartName="/ppt/slides/slide105.xml" ContentType="application/vnd.openxmlformats-officedocument.presentationml.slide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slides/slide83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80" r:id="rId23"/>
    <p:sldId id="281" r:id="rId24"/>
    <p:sldId id="279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1" r:id="rId54"/>
    <p:sldId id="310" r:id="rId55"/>
    <p:sldId id="312" r:id="rId56"/>
    <p:sldId id="357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58" r:id="rId65"/>
    <p:sldId id="320" r:id="rId66"/>
    <p:sldId id="322" r:id="rId67"/>
    <p:sldId id="321" r:id="rId68"/>
    <p:sldId id="323" r:id="rId69"/>
    <p:sldId id="324" r:id="rId70"/>
    <p:sldId id="325" r:id="rId71"/>
    <p:sldId id="326" r:id="rId72"/>
    <p:sldId id="327" r:id="rId73"/>
    <p:sldId id="328" r:id="rId74"/>
    <p:sldId id="359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60" r:id="rId83"/>
    <p:sldId id="336" r:id="rId84"/>
    <p:sldId id="361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62" r:id="rId93"/>
    <p:sldId id="344" r:id="rId94"/>
    <p:sldId id="345" r:id="rId95"/>
    <p:sldId id="346" r:id="rId96"/>
    <p:sldId id="363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6" r:id="rId106"/>
    <p:sldId id="355" r:id="rId107"/>
    <p:sldId id="260" r:id="rId10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60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5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presProps" Target="pres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viewProps" Target="viewProps.xml"/><Relationship Id="rId112" Type="http://schemas.openxmlformats.org/officeDocument/2006/relationships/theme" Target="theme/theme1.xml"/><Relationship Id="rId113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100000">
              <a:schemeClr val="accent2">
                <a:lumMod val="40000"/>
                <a:lumOff val="60000"/>
              </a:schemeClr>
            </a:gs>
            <a:gs pos="50000">
              <a:schemeClr val="accent4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AB23C-4CAE-C54B-814D-CEBEE9734954}" type="datetimeFigureOut">
              <a:rPr lang="en-US" smtClean="0"/>
              <a:pPr/>
              <a:t>11/29/15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16857-8160-3C40-B415-5397BF685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images.mentalfloss.com/sites/default/files/styles/insert_main_wide_image/public/istock_000019851871_small.jp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Beyond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r>
              <a:rPr lang="en-US" dirty="0" smtClean="0">
                <a:latin typeface="Palatino"/>
                <a:cs typeface="Palatino"/>
              </a:rPr>
              <a:t/>
            </a:r>
            <a:br>
              <a:rPr lang="en-US" dirty="0" smtClean="0">
                <a:latin typeface="Palatino"/>
                <a:cs typeface="Palatino"/>
              </a:rPr>
            </a:br>
            <a:r>
              <a:rPr lang="en-US" dirty="0" smtClean="0">
                <a:latin typeface="Palatino"/>
                <a:cs typeface="Palatino"/>
              </a:rPr>
              <a:t>(we can do better?!)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"/>
                <a:cs typeface="Palatino"/>
              </a:rPr>
              <a:t>Ilan Goodman</a:t>
            </a:r>
          </a:p>
          <a:p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"/>
                <a:cs typeface="Palatino"/>
              </a:rPr>
              <a:t>Thanks to Keith Schwarz for teaching me multiple classes on this material and for letting me borrow gratuitously from your lecture examples—you rock!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"/>
                <a:cs typeface="Palatino"/>
                <a:sym typeface="Wingdings"/>
              </a:rPr>
              <a:t>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What We’ve Seen So Far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Balanced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r>
              <a:rPr lang="en-US" dirty="0" smtClean="0">
                <a:latin typeface="Palatino"/>
                <a:cs typeface="Palatino"/>
              </a:rPr>
              <a:t> are useful in implementing </a:t>
            </a:r>
            <a:r>
              <a:rPr lang="en-US" dirty="0" smtClean="0">
                <a:latin typeface="Consolas"/>
                <a:cs typeface="Consolas"/>
              </a:rPr>
              <a:t>Map</a:t>
            </a:r>
            <a:r>
              <a:rPr lang="en-US" dirty="0" smtClean="0">
                <a:latin typeface="Palatino"/>
                <a:cs typeface="Palatino"/>
              </a:rPr>
              <a:t>s and </a:t>
            </a:r>
            <a:r>
              <a:rPr lang="en-US" dirty="0" smtClean="0">
                <a:latin typeface="Consolas"/>
                <a:cs typeface="Consolas"/>
              </a:rPr>
              <a:t>Set</a:t>
            </a:r>
            <a:r>
              <a:rPr lang="en-US" dirty="0" smtClean="0">
                <a:latin typeface="Palatino"/>
                <a:cs typeface="Palatino"/>
              </a:rPr>
              <a:t>s and can be used for sorting</a:t>
            </a:r>
          </a:p>
          <a:p>
            <a:r>
              <a:rPr lang="en-US" dirty="0" smtClean="0">
                <a:latin typeface="Palatino"/>
                <a:cs typeface="Palatino"/>
              </a:rPr>
              <a:t>In fact, the </a:t>
            </a:r>
            <a:r>
              <a:rPr lang="en-US" i="1" dirty="0" err="1" smtClean="0">
                <a:latin typeface="Palatino"/>
                <a:cs typeface="Palatino"/>
              </a:rPr>
              <a:t>Θ(n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dirty="0" smtClean="0">
                <a:latin typeface="Palatino"/>
                <a:cs typeface="Palatino"/>
              </a:rPr>
              <a:t>log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r>
              <a:rPr lang="en-US" dirty="0" smtClean="0">
                <a:latin typeface="Palatino"/>
                <a:cs typeface="Palatino"/>
              </a:rPr>
              <a:t> time it takes to sort using a balanced BST is </a:t>
            </a:r>
            <a:r>
              <a:rPr lang="en-US" b="1" dirty="0" smtClean="0">
                <a:latin typeface="Palatino"/>
                <a:cs typeface="Palatino"/>
              </a:rPr>
              <a:t>optimal</a:t>
            </a:r>
            <a:r>
              <a:rPr lang="en-US" dirty="0" smtClean="0">
                <a:latin typeface="Palatino"/>
                <a:cs typeface="Palatino"/>
              </a:rPr>
              <a:t> for any comparison-based sorting algorithm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Take CS 161 for more details </a:t>
            </a:r>
            <a:r>
              <a:rPr lang="en-US" dirty="0" err="1" smtClean="0">
                <a:latin typeface="Palatino"/>
                <a:cs typeface="Palatino"/>
                <a:sym typeface="Wingdings"/>
              </a:rPr>
              <a:t></a:t>
            </a:r>
            <a:endParaRPr lang="en-US" dirty="0" smtClean="0">
              <a:latin typeface="Palatino"/>
              <a:cs typeface="Palatino"/>
              <a:sym typeface="Wingdings"/>
            </a:endParaRPr>
          </a:p>
          <a:p>
            <a:r>
              <a:rPr lang="en-US" dirty="0" smtClean="0">
                <a:latin typeface="Palatino"/>
                <a:cs typeface="Palatino"/>
                <a:sym typeface="Wingdings"/>
              </a:rPr>
              <a:t>What does it mean to do “better”?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“Better” than Balanced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Additional functionality</a:t>
            </a:r>
          </a:p>
          <a:p>
            <a:pPr lvl="1"/>
            <a:r>
              <a:rPr lang="en-US" dirty="0" err="1" smtClean="0">
                <a:latin typeface="Consolas"/>
                <a:cs typeface="Consolas"/>
              </a:rPr>
              <a:t>containsPrefix</a:t>
            </a:r>
            <a:r>
              <a:rPr lang="en-US" dirty="0" smtClean="0">
                <a:latin typeface="Palatino"/>
                <a:cs typeface="Palatino"/>
              </a:rPr>
              <a:t> in </a:t>
            </a:r>
            <a:r>
              <a:rPr lang="en-US" dirty="0" smtClean="0">
                <a:latin typeface="Consolas"/>
                <a:cs typeface="Consolas"/>
              </a:rPr>
              <a:t>Lexicon</a:t>
            </a:r>
          </a:p>
          <a:p>
            <a:r>
              <a:rPr lang="en-US" dirty="0" smtClean="0">
                <a:latin typeface="Palatino"/>
                <a:cs typeface="Palatino"/>
              </a:rPr>
              <a:t>Additional input guarantees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Only storing integers in a known range, e.g.</a:t>
            </a:r>
          </a:p>
          <a:p>
            <a:r>
              <a:rPr lang="en-US" dirty="0" smtClean="0">
                <a:latin typeface="Palatino"/>
                <a:cs typeface="Palatino"/>
              </a:rPr>
              <a:t>Non-uniform access patterns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Weight-balanced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r>
              <a:rPr lang="en-US" dirty="0" smtClean="0">
                <a:latin typeface="Palatino"/>
                <a:cs typeface="Palatino"/>
              </a:rPr>
              <a:t> and splay trees</a:t>
            </a:r>
          </a:p>
          <a:p>
            <a:r>
              <a:rPr lang="en-US" dirty="0" smtClean="0">
                <a:latin typeface="Palatino"/>
                <a:cs typeface="Palatino"/>
              </a:rPr>
              <a:t>Not enough time to talk about these last two today, but take CS 166 for more details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Outline for Today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Strings and tries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How do we implement our last ADT, the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What efficiency guarantees can we expect?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How does this relate to everything we’ve learned the rest of </a:t>
            </a:r>
            <a:r>
              <a:rPr lang="en-US" smtClean="0">
                <a:latin typeface="Palatino"/>
                <a:cs typeface="Palatino"/>
              </a:rPr>
              <a:t>the quarter?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Ordered Dictionaries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Key operations:</a:t>
            </a:r>
          </a:p>
          <a:p>
            <a:pPr lvl="1"/>
            <a:r>
              <a:rPr lang="en-US" dirty="0">
                <a:latin typeface="Consolas"/>
                <a:cs typeface="Consolas"/>
              </a:rPr>
              <a:t>i</a:t>
            </a:r>
            <a:r>
              <a:rPr lang="en-US" dirty="0" smtClean="0">
                <a:latin typeface="Consolas"/>
                <a:cs typeface="Consolas"/>
              </a:rPr>
              <a:t>nsert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lookup</a:t>
            </a:r>
          </a:p>
          <a:p>
            <a:pPr lvl="1"/>
            <a:r>
              <a:rPr lang="en-US" dirty="0" err="1" smtClean="0">
                <a:latin typeface="Consolas"/>
                <a:cs typeface="Consolas"/>
              </a:rPr>
              <a:t>containsPrefix</a:t>
            </a:r>
            <a:r>
              <a:rPr lang="en-US" dirty="0" smtClean="0">
                <a:latin typeface="Palatino"/>
                <a:cs typeface="Palatino"/>
              </a:rPr>
              <a:t> (for strings)</a:t>
            </a:r>
          </a:p>
          <a:p>
            <a:r>
              <a:rPr lang="en-US" dirty="0" smtClean="0">
                <a:latin typeface="Palatino"/>
                <a:cs typeface="Palatino"/>
              </a:rPr>
              <a:t>Balanced BST does each of these in     </a:t>
            </a:r>
            <a:r>
              <a:rPr lang="en-US" i="1" dirty="0" err="1" smtClean="0">
                <a:latin typeface="Palatino"/>
                <a:cs typeface="Palatino"/>
              </a:rPr>
              <a:t>O(</a:t>
            </a:r>
            <a:r>
              <a:rPr lang="en-US" dirty="0" err="1" smtClean="0">
                <a:latin typeface="Palatino"/>
                <a:cs typeface="Palatino"/>
              </a:rPr>
              <a:t>log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r>
              <a:rPr lang="en-US" dirty="0" smtClean="0">
                <a:latin typeface="Palatino"/>
                <a:cs typeface="Palatino"/>
              </a:rPr>
              <a:t> time … assuming comparisons take constant time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String Comparisons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long, in the worst case, does it take to compare strings of lengths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dirty="0" smtClean="0">
                <a:latin typeface="Palatino"/>
                <a:cs typeface="Palatino"/>
              </a:rPr>
              <a:t> and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dirty="0" smtClean="0">
                <a:latin typeface="Palatino"/>
                <a:cs typeface="Palatino"/>
              </a:rPr>
              <a:t>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B) </a:t>
            </a:r>
            <a:r>
              <a:rPr lang="en-US" i="1" dirty="0" smtClean="0">
                <a:latin typeface="Palatino"/>
                <a:cs typeface="Palatino"/>
              </a:rPr>
              <a:t>O(</a:t>
            </a:r>
            <a:r>
              <a:rPr lang="en-US" dirty="0" smtClean="0">
                <a:latin typeface="Palatino"/>
                <a:cs typeface="Palatino"/>
              </a:rPr>
              <a:t>min</a:t>
            </a:r>
            <a:r>
              <a:rPr lang="en-US" i="1" dirty="0" smtClean="0">
                <a:latin typeface="Palatino"/>
                <a:cs typeface="Palatino"/>
              </a:rPr>
              <a:t>{L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i="1" dirty="0" smtClean="0">
                <a:latin typeface="Palatino"/>
                <a:cs typeface="Palatino"/>
              </a:rPr>
              <a:t>, 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i="1" dirty="0" smtClean="0">
                <a:latin typeface="Palatino"/>
                <a:cs typeface="Palatino"/>
              </a:rPr>
              <a:t>})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i="1" dirty="0" smtClean="0">
                <a:latin typeface="Palatino"/>
                <a:cs typeface="Palatino"/>
              </a:rPr>
              <a:t> + 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O(1 + (L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i="1" dirty="0" smtClean="0">
                <a:latin typeface="Palatino"/>
                <a:cs typeface="Palatino"/>
              </a:rPr>
              <a:t> – 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i="1" dirty="0" smtClean="0">
                <a:latin typeface="Palatino"/>
                <a:cs typeface="Palatino"/>
              </a:rPr>
              <a:t>))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String Comparisons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long, in the worst case, does it take to compare strings of lengths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dirty="0" smtClean="0">
                <a:latin typeface="Palatino"/>
                <a:cs typeface="Palatino"/>
              </a:rPr>
              <a:t> and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dirty="0" smtClean="0">
                <a:latin typeface="Palatino"/>
                <a:cs typeface="Palatino"/>
              </a:rPr>
              <a:t>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</a:p>
          <a:p>
            <a:pPr lvl="1"/>
            <a:r>
              <a:rPr lang="en-US" b="1" dirty="0" smtClean="0">
                <a:latin typeface="Palatino"/>
                <a:cs typeface="Palatino"/>
              </a:rPr>
              <a:t>B) </a:t>
            </a:r>
            <a:r>
              <a:rPr lang="en-US" b="1" i="1" dirty="0" smtClean="0">
                <a:latin typeface="Palatino"/>
                <a:cs typeface="Palatino"/>
              </a:rPr>
              <a:t>O(</a:t>
            </a:r>
            <a:r>
              <a:rPr lang="en-US" b="1" dirty="0" smtClean="0">
                <a:latin typeface="Palatino"/>
                <a:cs typeface="Palatino"/>
              </a:rPr>
              <a:t>min</a:t>
            </a:r>
            <a:r>
              <a:rPr lang="en-US" b="1" i="1" dirty="0" smtClean="0">
                <a:latin typeface="Palatino"/>
                <a:cs typeface="Palatino"/>
              </a:rPr>
              <a:t>{L</a:t>
            </a:r>
            <a:r>
              <a:rPr lang="en-US" b="1" i="1" baseline="-25000" dirty="0" smtClean="0">
                <a:latin typeface="Palatino"/>
                <a:cs typeface="Palatino"/>
              </a:rPr>
              <a:t>1</a:t>
            </a:r>
            <a:r>
              <a:rPr lang="en-US" b="1" i="1" dirty="0" smtClean="0">
                <a:latin typeface="Palatino"/>
                <a:cs typeface="Palatino"/>
              </a:rPr>
              <a:t>, L</a:t>
            </a:r>
            <a:r>
              <a:rPr lang="en-US" b="1" i="1" baseline="-25000" dirty="0" smtClean="0">
                <a:latin typeface="Palatino"/>
                <a:cs typeface="Palatino"/>
              </a:rPr>
              <a:t>2</a:t>
            </a:r>
            <a:r>
              <a:rPr lang="en-US" b="1" i="1" dirty="0" smtClean="0">
                <a:latin typeface="Palatino"/>
                <a:cs typeface="Palatino"/>
              </a:rPr>
              <a:t>})</a:t>
            </a:r>
            <a:endParaRPr lang="en-US" b="1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i="1" dirty="0" smtClean="0">
                <a:latin typeface="Palatino"/>
                <a:cs typeface="Palatino"/>
              </a:rPr>
              <a:t> + 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O(1 + (L</a:t>
            </a:r>
            <a:r>
              <a:rPr lang="en-US" i="1" baseline="-25000" dirty="0" smtClean="0">
                <a:latin typeface="Palatino"/>
                <a:cs typeface="Palatino"/>
              </a:rPr>
              <a:t>2</a:t>
            </a:r>
            <a:r>
              <a:rPr lang="en-US" i="1" dirty="0" smtClean="0">
                <a:latin typeface="Palatino"/>
                <a:cs typeface="Palatino"/>
              </a:rPr>
              <a:t> – L</a:t>
            </a:r>
            <a:r>
              <a:rPr lang="en-US" i="1" baseline="-25000" dirty="0" smtClean="0">
                <a:latin typeface="Palatino"/>
                <a:cs typeface="Palatino"/>
              </a:rPr>
              <a:t>1</a:t>
            </a:r>
            <a:r>
              <a:rPr lang="en-US" i="1" dirty="0" smtClean="0">
                <a:latin typeface="Palatino"/>
                <a:cs typeface="Palatino"/>
              </a:rPr>
              <a:t>))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alatino"/>
                <a:cs typeface="Palatino"/>
              </a:rPr>
              <a:t>Implementing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 with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If the longest string in our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 has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, the best bound we can get for our key operations (</a:t>
            </a:r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lookup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err="1" smtClean="0">
                <a:latin typeface="Consolas"/>
                <a:cs typeface="Consolas"/>
              </a:rPr>
              <a:t>containsPrefix</a:t>
            </a:r>
            <a:r>
              <a:rPr lang="en-US" dirty="0" smtClean="0">
                <a:latin typeface="Palatino"/>
                <a:cs typeface="Palatino"/>
              </a:rPr>
              <a:t>) is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dirty="0" smtClean="0">
                <a:latin typeface="Palatino"/>
                <a:cs typeface="Palatino"/>
              </a:rPr>
              <a:t> 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We often use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s to represent English, for example, so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dirty="0" smtClean="0">
                <a:latin typeface="Palatino"/>
                <a:cs typeface="Palatino"/>
              </a:rPr>
              <a:t> is large (</a:t>
            </a:r>
            <a:r>
              <a:rPr lang="en-US" i="1" dirty="0" smtClean="0">
                <a:latin typeface="Palatino"/>
                <a:cs typeface="Palatino"/>
              </a:rPr>
              <a:t>~1,000,000</a:t>
            </a:r>
            <a:r>
              <a:rPr lang="en-US" dirty="0" smtClean="0">
                <a:latin typeface="Palatino"/>
                <a:cs typeface="Palatino"/>
              </a:rPr>
              <a:t>) and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is also non-negligible</a:t>
            </a:r>
          </a:p>
          <a:p>
            <a:r>
              <a:rPr lang="en-US" dirty="0" smtClean="0">
                <a:latin typeface="Palatino"/>
                <a:cs typeface="Palatino"/>
              </a:rPr>
              <a:t>Can we do better?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alatino"/>
                <a:cs typeface="Palatino"/>
              </a:rPr>
              <a:t>Implementing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 with Hash Tables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If we back our </a:t>
            </a:r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 with a hash table, we can knock the </a:t>
            </a:r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lookup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delete </a:t>
            </a:r>
            <a:r>
              <a:rPr lang="en-US" dirty="0" smtClean="0">
                <a:latin typeface="Palatino"/>
                <a:cs typeface="Palatino"/>
              </a:rPr>
              <a:t>operations to </a:t>
            </a:r>
            <a:r>
              <a:rPr lang="en-US" i="1" dirty="0" smtClean="0">
                <a:latin typeface="Palatino"/>
                <a:cs typeface="Palatino"/>
              </a:rPr>
              <a:t>O</a:t>
            </a:r>
            <a:r>
              <a:rPr lang="en-US" i="1" dirty="0" smtClean="0">
                <a:latin typeface="Palatino"/>
                <a:cs typeface="Palatino"/>
              </a:rPr>
              <a:t>(L)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dirty="0" smtClean="0">
                <a:latin typeface="Palatino"/>
                <a:cs typeface="Palatino"/>
              </a:rPr>
              <a:t>time (expected, amortized)</a:t>
            </a:r>
          </a:p>
          <a:p>
            <a:r>
              <a:rPr lang="en-US" dirty="0" smtClean="0">
                <a:latin typeface="Palatino"/>
                <a:cs typeface="Palatino"/>
              </a:rPr>
              <a:t>It now takes </a:t>
            </a:r>
            <a:r>
              <a:rPr lang="en-US" i="1" dirty="0" err="1" smtClean="0">
                <a:latin typeface="Palatino"/>
                <a:cs typeface="Palatino"/>
              </a:rPr>
              <a:t>O</a:t>
            </a:r>
            <a:r>
              <a:rPr lang="en-US" i="1" dirty="0" err="1" smtClean="0">
                <a:latin typeface="Palatino"/>
                <a:cs typeface="Palatino"/>
              </a:rPr>
              <a:t>(Ln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r>
              <a:rPr lang="en-US" dirty="0" smtClean="0">
                <a:latin typeface="Palatino"/>
                <a:cs typeface="Palatino"/>
              </a:rPr>
              <a:t> time to check if a prefix exists, which is unacceptable in many applications</a:t>
            </a:r>
          </a:p>
          <a:p>
            <a:r>
              <a:rPr lang="en-US" dirty="0" smtClean="0">
                <a:latin typeface="Palatino"/>
                <a:cs typeface="Palatino"/>
              </a:rPr>
              <a:t>Can we do better?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Rethinking Hashing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Hashing does well except on </a:t>
            </a:r>
            <a:r>
              <a:rPr lang="en-US" dirty="0" err="1" smtClean="0">
                <a:latin typeface="Consolas"/>
                <a:cs typeface="Consolas"/>
              </a:rPr>
              <a:t>containsPrefix</a:t>
            </a:r>
            <a:r>
              <a:rPr lang="en-US" dirty="0" smtClean="0">
                <a:latin typeface="Palatino"/>
                <a:cs typeface="Palatino"/>
              </a:rPr>
              <a:t>, so could we just change it a little to improve our time bounds?</a:t>
            </a:r>
          </a:p>
          <a:p>
            <a:r>
              <a:rPr lang="en-US" dirty="0" smtClean="0">
                <a:latin typeface="Palatino"/>
                <a:cs typeface="Palatino"/>
              </a:rPr>
              <a:t>In a hash table, we use the hash of the string to figure which bucket it goes in</a:t>
            </a:r>
          </a:p>
          <a:p>
            <a:r>
              <a:rPr lang="en-US" dirty="0" smtClean="0">
                <a:latin typeface="Palatino"/>
                <a:cs typeface="Palatino"/>
              </a:rPr>
              <a:t>What if we had a really bad hash function, like the first letter of the string?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</a:p>
          <a:p>
            <a:r>
              <a:rPr lang="en-US" dirty="0" smtClean="0">
                <a:latin typeface="Palatino"/>
                <a:cs typeface="Palatino"/>
              </a:rPr>
              <a:t>AB</a:t>
            </a:r>
          </a:p>
          <a:p>
            <a:r>
              <a:rPr lang="en-US" dirty="0" smtClean="0">
                <a:latin typeface="Palatino"/>
                <a:cs typeface="Palatino"/>
              </a:rPr>
              <a:t>ABOUT</a:t>
            </a:r>
          </a:p>
          <a:p>
            <a:r>
              <a:rPr lang="en-US" dirty="0" smtClean="0">
                <a:latin typeface="Palatino"/>
                <a:cs typeface="Palatino"/>
              </a:rPr>
              <a:t>AD</a:t>
            </a:r>
          </a:p>
          <a:p>
            <a:r>
              <a:rPr lang="en-US" dirty="0" smtClean="0">
                <a:latin typeface="Palatino"/>
                <a:cs typeface="Palatino"/>
              </a:rPr>
              <a:t>ADAGE</a:t>
            </a:r>
          </a:p>
          <a:p>
            <a:r>
              <a:rPr lang="en-US" dirty="0" smtClean="0">
                <a:latin typeface="Palatino"/>
                <a:cs typeface="Palatino"/>
              </a:rPr>
              <a:t>ADAGIO</a:t>
            </a:r>
          </a:p>
          <a:p>
            <a:r>
              <a:rPr lang="en-US" dirty="0" smtClean="0">
                <a:latin typeface="Palatino"/>
                <a:cs typeface="Palatino"/>
              </a:rPr>
              <a:t>BAR</a:t>
            </a:r>
          </a:p>
          <a:p>
            <a:r>
              <a:rPr lang="en-US" dirty="0" smtClean="0">
                <a:latin typeface="Palatino"/>
                <a:cs typeface="Palatino"/>
              </a:rPr>
              <a:t>BARD</a:t>
            </a:r>
          </a:p>
          <a:p>
            <a:r>
              <a:rPr lang="en-US" dirty="0" smtClean="0">
                <a:latin typeface="Palatino"/>
                <a:cs typeface="Palatino"/>
              </a:rPr>
              <a:t>BARN</a:t>
            </a:r>
          </a:p>
          <a:p>
            <a:r>
              <a:rPr lang="en-US" dirty="0" smtClean="0">
                <a:latin typeface="Palatino"/>
                <a:cs typeface="Palatino"/>
              </a:rPr>
              <a:t>BE</a:t>
            </a:r>
          </a:p>
          <a:p>
            <a:r>
              <a:rPr lang="en-US" dirty="0" smtClean="0">
                <a:latin typeface="Palatino"/>
                <a:cs typeface="Palatino"/>
              </a:rPr>
              <a:t>BED</a:t>
            </a:r>
          </a:p>
          <a:p>
            <a:r>
              <a:rPr lang="en-US" dirty="0" smtClean="0">
                <a:latin typeface="Palatino"/>
                <a:cs typeface="Palatino"/>
              </a:rPr>
              <a:t>BET</a:t>
            </a:r>
          </a:p>
          <a:p>
            <a:r>
              <a:rPr lang="en-US" dirty="0" smtClean="0">
                <a:latin typeface="Palatino"/>
                <a:cs typeface="Palatino"/>
              </a:rPr>
              <a:t>BETA</a:t>
            </a:r>
          </a:p>
          <a:p>
            <a:r>
              <a:rPr lang="en-US" dirty="0" smtClean="0">
                <a:latin typeface="Palatino"/>
                <a:cs typeface="Palatino"/>
              </a:rPr>
              <a:t>CAN</a:t>
            </a:r>
          </a:p>
          <a:p>
            <a:r>
              <a:rPr lang="en-US" dirty="0" smtClean="0">
                <a:latin typeface="Palatino"/>
                <a:cs typeface="Palatino"/>
              </a:rPr>
              <a:t>CANE</a:t>
            </a:r>
          </a:p>
          <a:p>
            <a:r>
              <a:rPr lang="en-US" dirty="0" smtClean="0">
                <a:latin typeface="Palatino"/>
                <a:cs typeface="Palatino"/>
              </a:rPr>
              <a:t>CAT</a:t>
            </a:r>
          </a:p>
          <a:p>
            <a:r>
              <a:rPr lang="en-US" dirty="0" smtClean="0">
                <a:latin typeface="Palatino"/>
                <a:cs typeface="Palatino"/>
              </a:rPr>
              <a:t>DIKDIK</a:t>
            </a:r>
          </a:p>
          <a:p>
            <a:r>
              <a:rPr lang="en-US" dirty="0" smtClean="0">
                <a:latin typeface="Palatino"/>
                <a:cs typeface="Palatino"/>
              </a:rPr>
              <a:t>DIKTAT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</a:p>
          <a:p>
            <a:r>
              <a:rPr lang="en-US" dirty="0" smtClean="0">
                <a:latin typeface="Palatino"/>
                <a:cs typeface="Palatino"/>
              </a:rPr>
              <a:t>AB</a:t>
            </a:r>
          </a:p>
          <a:p>
            <a:r>
              <a:rPr lang="en-US" dirty="0" smtClean="0">
                <a:latin typeface="Palatino"/>
                <a:cs typeface="Palatino"/>
              </a:rPr>
              <a:t>ABOUT</a:t>
            </a:r>
          </a:p>
          <a:p>
            <a:r>
              <a:rPr lang="en-US" dirty="0" smtClean="0">
                <a:latin typeface="Palatino"/>
                <a:cs typeface="Palatino"/>
              </a:rPr>
              <a:t>AD</a:t>
            </a:r>
          </a:p>
          <a:p>
            <a:r>
              <a:rPr lang="en-US" dirty="0" smtClean="0">
                <a:latin typeface="Palatino"/>
                <a:cs typeface="Palatino"/>
              </a:rPr>
              <a:t>ADAGE</a:t>
            </a:r>
          </a:p>
          <a:p>
            <a:r>
              <a:rPr lang="en-US" dirty="0" smtClean="0">
                <a:latin typeface="Palatino"/>
                <a:cs typeface="Palatino"/>
              </a:rPr>
              <a:t>ADAGIO</a:t>
            </a:r>
          </a:p>
          <a:p>
            <a:r>
              <a:rPr lang="en-US" dirty="0" smtClean="0">
                <a:latin typeface="Palatino"/>
                <a:cs typeface="Palatino"/>
              </a:rPr>
              <a:t>BAR</a:t>
            </a:r>
          </a:p>
          <a:p>
            <a:r>
              <a:rPr lang="en-US" dirty="0" smtClean="0">
                <a:latin typeface="Palatino"/>
                <a:cs typeface="Palatino"/>
              </a:rPr>
              <a:t>BARD</a:t>
            </a:r>
          </a:p>
          <a:p>
            <a:r>
              <a:rPr lang="en-US" dirty="0" smtClean="0">
                <a:latin typeface="Palatino"/>
                <a:cs typeface="Palatino"/>
              </a:rPr>
              <a:t>BARN</a:t>
            </a:r>
          </a:p>
          <a:p>
            <a:r>
              <a:rPr lang="en-US" dirty="0" smtClean="0">
                <a:latin typeface="Palatino"/>
                <a:cs typeface="Palatino"/>
              </a:rPr>
              <a:t>BE</a:t>
            </a:r>
          </a:p>
          <a:p>
            <a:r>
              <a:rPr lang="en-US" dirty="0" smtClean="0">
                <a:latin typeface="Palatino"/>
                <a:cs typeface="Palatino"/>
              </a:rPr>
              <a:t>BED</a:t>
            </a:r>
          </a:p>
          <a:p>
            <a:r>
              <a:rPr lang="en-US" dirty="0" smtClean="0">
                <a:latin typeface="Palatino"/>
                <a:cs typeface="Palatino"/>
              </a:rPr>
              <a:t>BET</a:t>
            </a:r>
          </a:p>
          <a:p>
            <a:r>
              <a:rPr lang="en-US" dirty="0" smtClean="0">
                <a:latin typeface="Palatino"/>
                <a:cs typeface="Palatino"/>
              </a:rPr>
              <a:t>BETA</a:t>
            </a:r>
          </a:p>
          <a:p>
            <a:r>
              <a:rPr lang="en-US" dirty="0" smtClean="0">
                <a:latin typeface="Palatino"/>
                <a:cs typeface="Palatino"/>
              </a:rPr>
              <a:t>CAN</a:t>
            </a:r>
          </a:p>
          <a:p>
            <a:r>
              <a:rPr lang="en-US" dirty="0" smtClean="0">
                <a:latin typeface="Palatino"/>
                <a:cs typeface="Palatino"/>
              </a:rPr>
              <a:t>CANE</a:t>
            </a:r>
          </a:p>
          <a:p>
            <a:r>
              <a:rPr lang="en-US" dirty="0" smtClean="0">
                <a:latin typeface="Palatino"/>
                <a:cs typeface="Palatino"/>
              </a:rPr>
              <a:t>CAT</a:t>
            </a:r>
          </a:p>
          <a:p>
            <a:r>
              <a:rPr lang="en-US" b="1" dirty="0" smtClean="0">
                <a:latin typeface="Palatino"/>
                <a:cs typeface="Palatino"/>
              </a:rPr>
              <a:t>DIKDIK</a:t>
            </a:r>
          </a:p>
          <a:p>
            <a:r>
              <a:rPr lang="en-US" dirty="0" smtClean="0">
                <a:latin typeface="Palatino"/>
                <a:cs typeface="Palatino"/>
              </a:rPr>
              <a:t>DIKTAT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77" y="1600200"/>
            <a:ext cx="6794424" cy="45259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690" y="6126163"/>
            <a:ext cx="8834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</a:rPr>
              <a:t>Source: </a:t>
            </a:r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  <a:hlinkClick r:id="rId3"/>
              </a:rPr>
              <a:t>http://images.mentalfloss.com/sites/default/files/styles/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  <a:hlinkClick r:id="rId3"/>
              </a:rPr>
              <a:t>insert_main_wide_image/public/istock_000019851871_small.jpg</a:t>
            </a:r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</a:rPr>
              <a:t> and Keith Schwarz</a:t>
            </a:r>
            <a:endParaRPr lang="en-US" dirty="0">
              <a:solidFill>
                <a:srgbClr val="FFFFFF"/>
              </a:solidFill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A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4">
            <a:normAutofit fontScale="7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</a:p>
          <a:p>
            <a:r>
              <a:rPr lang="en-US" dirty="0" smtClean="0">
                <a:latin typeface="Palatino"/>
                <a:cs typeface="Palatino"/>
              </a:rPr>
              <a:t>AB</a:t>
            </a:r>
          </a:p>
          <a:p>
            <a:r>
              <a:rPr lang="en-US" dirty="0" smtClean="0">
                <a:latin typeface="Palatino"/>
                <a:cs typeface="Palatino"/>
              </a:rPr>
              <a:t>ABOUT</a:t>
            </a:r>
          </a:p>
          <a:p>
            <a:r>
              <a:rPr lang="en-US" dirty="0" smtClean="0">
                <a:latin typeface="Palatino"/>
                <a:cs typeface="Palatino"/>
              </a:rPr>
              <a:t>AD</a:t>
            </a:r>
          </a:p>
          <a:p>
            <a:r>
              <a:rPr lang="en-US" dirty="0" smtClean="0">
                <a:latin typeface="Palatino"/>
                <a:cs typeface="Palatino"/>
              </a:rPr>
              <a:t>ADAGE</a:t>
            </a:r>
          </a:p>
          <a:p>
            <a:r>
              <a:rPr lang="en-US" dirty="0" smtClean="0">
                <a:latin typeface="Palatino"/>
                <a:cs typeface="Palatino"/>
              </a:rPr>
              <a:t>ADAGIO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BAR</a:t>
            </a:r>
          </a:p>
          <a:p>
            <a:r>
              <a:rPr lang="en-US" dirty="0" smtClean="0">
                <a:latin typeface="Palatino"/>
                <a:cs typeface="Palatino"/>
              </a:rPr>
              <a:t>BARD</a:t>
            </a:r>
          </a:p>
          <a:p>
            <a:r>
              <a:rPr lang="en-US" dirty="0" smtClean="0">
                <a:latin typeface="Palatino"/>
                <a:cs typeface="Palatino"/>
              </a:rPr>
              <a:t>BARN</a:t>
            </a:r>
          </a:p>
          <a:p>
            <a:r>
              <a:rPr lang="en-US" dirty="0" smtClean="0">
                <a:latin typeface="Palatino"/>
                <a:cs typeface="Palatino"/>
              </a:rPr>
              <a:t>BE</a:t>
            </a:r>
          </a:p>
          <a:p>
            <a:r>
              <a:rPr lang="en-US" dirty="0" smtClean="0">
                <a:latin typeface="Palatino"/>
                <a:cs typeface="Palatino"/>
              </a:rPr>
              <a:t>BED</a:t>
            </a:r>
          </a:p>
          <a:p>
            <a:r>
              <a:rPr lang="en-US" dirty="0" smtClean="0">
                <a:latin typeface="Palatino"/>
                <a:cs typeface="Palatino"/>
              </a:rPr>
              <a:t>BET</a:t>
            </a:r>
          </a:p>
          <a:p>
            <a:r>
              <a:rPr lang="en-US" dirty="0" smtClean="0">
                <a:latin typeface="Palatino"/>
                <a:cs typeface="Palatino"/>
              </a:rPr>
              <a:t>BETA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CAN</a:t>
            </a:r>
          </a:p>
          <a:p>
            <a:r>
              <a:rPr lang="en-US" dirty="0" smtClean="0">
                <a:latin typeface="Palatino"/>
                <a:cs typeface="Palatino"/>
              </a:rPr>
              <a:t>CANE</a:t>
            </a:r>
          </a:p>
          <a:p>
            <a:r>
              <a:rPr lang="en-US" dirty="0" smtClean="0">
                <a:latin typeface="Palatino"/>
                <a:cs typeface="Palatino"/>
              </a:rPr>
              <a:t>CAT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DIKDIK</a:t>
            </a:r>
          </a:p>
          <a:p>
            <a:r>
              <a:rPr lang="en-US" dirty="0" smtClean="0">
                <a:latin typeface="Palatino"/>
                <a:cs typeface="Palatino"/>
              </a:rPr>
              <a:t>DIKTAT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A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4">
            <a:normAutofit fontScale="7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“”</a:t>
            </a:r>
          </a:p>
          <a:p>
            <a:r>
              <a:rPr lang="en-US" dirty="0" smtClean="0">
                <a:latin typeface="Palatino"/>
                <a:cs typeface="Palatino"/>
              </a:rPr>
              <a:t>B</a:t>
            </a:r>
          </a:p>
          <a:p>
            <a:r>
              <a:rPr lang="en-US" dirty="0" smtClean="0">
                <a:latin typeface="Palatino"/>
                <a:cs typeface="Palatino"/>
              </a:rPr>
              <a:t>BOUT</a:t>
            </a:r>
          </a:p>
          <a:p>
            <a:r>
              <a:rPr lang="en-US" dirty="0" smtClean="0">
                <a:latin typeface="Palatino"/>
                <a:cs typeface="Palatino"/>
              </a:rPr>
              <a:t>D</a:t>
            </a:r>
          </a:p>
          <a:p>
            <a:r>
              <a:rPr lang="en-US" dirty="0" smtClean="0">
                <a:latin typeface="Palatino"/>
                <a:cs typeface="Palatino"/>
              </a:rPr>
              <a:t>DAGE</a:t>
            </a:r>
          </a:p>
          <a:p>
            <a:r>
              <a:rPr lang="en-US" dirty="0" smtClean="0">
                <a:latin typeface="Palatino"/>
                <a:cs typeface="Palatino"/>
              </a:rPr>
              <a:t>DAGIO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AR</a:t>
            </a:r>
          </a:p>
          <a:p>
            <a:r>
              <a:rPr lang="en-US" dirty="0" smtClean="0">
                <a:latin typeface="Palatino"/>
                <a:cs typeface="Palatino"/>
              </a:rPr>
              <a:t>ARD</a:t>
            </a:r>
          </a:p>
          <a:p>
            <a:r>
              <a:rPr lang="en-US" dirty="0" smtClean="0">
                <a:latin typeface="Palatino"/>
                <a:cs typeface="Palatino"/>
              </a:rPr>
              <a:t>ARN</a:t>
            </a:r>
          </a:p>
          <a:p>
            <a:r>
              <a:rPr lang="en-US" dirty="0" smtClean="0">
                <a:latin typeface="Palatino"/>
                <a:cs typeface="Palatino"/>
              </a:rPr>
              <a:t>E</a:t>
            </a:r>
          </a:p>
          <a:p>
            <a:r>
              <a:rPr lang="en-US" dirty="0" smtClean="0">
                <a:latin typeface="Palatino"/>
                <a:cs typeface="Palatino"/>
              </a:rPr>
              <a:t>ED</a:t>
            </a:r>
          </a:p>
          <a:p>
            <a:r>
              <a:rPr lang="en-US" dirty="0" smtClean="0">
                <a:latin typeface="Palatino"/>
                <a:cs typeface="Palatino"/>
              </a:rPr>
              <a:t>ET</a:t>
            </a:r>
          </a:p>
          <a:p>
            <a:r>
              <a:rPr lang="en-US" dirty="0" smtClean="0">
                <a:latin typeface="Palatino"/>
                <a:cs typeface="Palatino"/>
              </a:rPr>
              <a:t>ETA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AN</a:t>
            </a:r>
          </a:p>
          <a:p>
            <a:r>
              <a:rPr lang="en-US" dirty="0" smtClean="0">
                <a:latin typeface="Palatino"/>
                <a:cs typeface="Palatino"/>
              </a:rPr>
              <a:t>ANE</a:t>
            </a:r>
          </a:p>
          <a:p>
            <a:r>
              <a:rPr lang="en-US" dirty="0" smtClean="0">
                <a:latin typeface="Palatino"/>
                <a:cs typeface="Palatino"/>
              </a:rPr>
              <a:t>AT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IKDIK</a:t>
            </a:r>
          </a:p>
          <a:p>
            <a:r>
              <a:rPr lang="en-US" dirty="0" smtClean="0">
                <a:latin typeface="Palatino"/>
                <a:cs typeface="Palatino"/>
              </a:rPr>
              <a:t>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Palatino"/>
                <a:cs typeface="Palatino"/>
              </a:rPr>
              <a:t>A</a:t>
            </a:r>
            <a:r>
              <a:rPr lang="en-US" dirty="0" smtClean="0">
                <a:latin typeface="Palatino"/>
                <a:cs typeface="Palatino"/>
              </a:rPr>
              <a:t>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4">
            <a:normAutofit fontScale="7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B</a:t>
            </a:r>
          </a:p>
          <a:p>
            <a:r>
              <a:rPr lang="en-US" dirty="0" smtClean="0">
                <a:latin typeface="Palatino"/>
                <a:cs typeface="Palatino"/>
              </a:rPr>
              <a:t>BOUT</a:t>
            </a:r>
          </a:p>
          <a:p>
            <a:r>
              <a:rPr lang="en-US" dirty="0" smtClean="0">
                <a:latin typeface="Palatino"/>
                <a:cs typeface="Palatino"/>
              </a:rPr>
              <a:t>D</a:t>
            </a:r>
          </a:p>
          <a:p>
            <a:r>
              <a:rPr lang="en-US" dirty="0" smtClean="0">
                <a:latin typeface="Palatino"/>
                <a:cs typeface="Palatino"/>
              </a:rPr>
              <a:t>DAGE</a:t>
            </a:r>
          </a:p>
          <a:p>
            <a:r>
              <a:rPr lang="en-US" dirty="0" smtClean="0">
                <a:latin typeface="Palatino"/>
                <a:cs typeface="Palatino"/>
              </a:rPr>
              <a:t>DAGIO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AR</a:t>
            </a:r>
          </a:p>
          <a:p>
            <a:r>
              <a:rPr lang="en-US" dirty="0" smtClean="0">
                <a:latin typeface="Palatino"/>
                <a:cs typeface="Palatino"/>
              </a:rPr>
              <a:t>ARD</a:t>
            </a:r>
          </a:p>
          <a:p>
            <a:r>
              <a:rPr lang="en-US" dirty="0" smtClean="0">
                <a:latin typeface="Palatino"/>
                <a:cs typeface="Palatino"/>
              </a:rPr>
              <a:t>ARN</a:t>
            </a:r>
          </a:p>
          <a:p>
            <a:r>
              <a:rPr lang="en-US" dirty="0" smtClean="0">
                <a:latin typeface="Palatino"/>
                <a:cs typeface="Palatino"/>
              </a:rPr>
              <a:t>E</a:t>
            </a:r>
          </a:p>
          <a:p>
            <a:r>
              <a:rPr lang="en-US" dirty="0" smtClean="0">
                <a:latin typeface="Palatino"/>
                <a:cs typeface="Palatino"/>
              </a:rPr>
              <a:t>ED</a:t>
            </a:r>
          </a:p>
          <a:p>
            <a:r>
              <a:rPr lang="en-US" dirty="0" smtClean="0">
                <a:latin typeface="Palatino"/>
                <a:cs typeface="Palatino"/>
              </a:rPr>
              <a:t>ET</a:t>
            </a:r>
          </a:p>
          <a:p>
            <a:r>
              <a:rPr lang="en-US" dirty="0" smtClean="0">
                <a:latin typeface="Palatino"/>
                <a:cs typeface="Palatino"/>
              </a:rPr>
              <a:t>ETA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AN</a:t>
            </a:r>
          </a:p>
          <a:p>
            <a:r>
              <a:rPr lang="en-US" dirty="0" smtClean="0">
                <a:latin typeface="Palatino"/>
                <a:cs typeface="Palatino"/>
              </a:rPr>
              <a:t>ANE</a:t>
            </a:r>
          </a:p>
          <a:p>
            <a:r>
              <a:rPr lang="en-US" dirty="0" smtClean="0">
                <a:latin typeface="Palatino"/>
                <a:cs typeface="Palatino"/>
              </a:rPr>
              <a:t>AT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IKDIK</a:t>
            </a:r>
          </a:p>
          <a:p>
            <a:r>
              <a:rPr lang="en-US" dirty="0" smtClean="0">
                <a:latin typeface="Palatino"/>
                <a:cs typeface="Palatino"/>
              </a:rPr>
              <a:t>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Recursive Data Structures?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That seems to look a bit nicer, but why stop here?</a:t>
            </a:r>
          </a:p>
          <a:p>
            <a:r>
              <a:rPr lang="en-US" dirty="0" smtClean="0">
                <a:latin typeface="Palatino"/>
                <a:cs typeface="Palatino"/>
              </a:rPr>
              <a:t>Each bucket has a list of strings in it that could be sorted into smaller buckets based on their first letters</a:t>
            </a:r>
          </a:p>
          <a:p>
            <a:r>
              <a:rPr lang="en-US" dirty="0" smtClean="0">
                <a:latin typeface="Palatino"/>
                <a:cs typeface="Palatino"/>
              </a:rPr>
              <a:t>We can do this until each bucket represents only one letter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Palatino"/>
                <a:cs typeface="Palatino"/>
              </a:rPr>
              <a:t>A</a:t>
            </a:r>
            <a:r>
              <a:rPr lang="en-US" dirty="0" smtClean="0">
                <a:latin typeface="Palatino"/>
                <a:cs typeface="Palatino"/>
              </a:rPr>
              <a:t>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4">
            <a:normAutofit fontScale="77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B</a:t>
            </a:r>
          </a:p>
          <a:p>
            <a:r>
              <a:rPr lang="en-US" dirty="0" smtClean="0">
                <a:latin typeface="Palatino"/>
                <a:cs typeface="Palatino"/>
              </a:rPr>
              <a:t>BOUT</a:t>
            </a:r>
          </a:p>
          <a:p>
            <a:r>
              <a:rPr lang="en-US" dirty="0" smtClean="0">
                <a:latin typeface="Palatino"/>
                <a:cs typeface="Palatino"/>
              </a:rPr>
              <a:t>D</a:t>
            </a:r>
          </a:p>
          <a:p>
            <a:r>
              <a:rPr lang="en-US" dirty="0" smtClean="0">
                <a:latin typeface="Palatino"/>
                <a:cs typeface="Palatino"/>
              </a:rPr>
              <a:t>DAGE</a:t>
            </a:r>
          </a:p>
          <a:p>
            <a:r>
              <a:rPr lang="en-US" dirty="0" smtClean="0">
                <a:latin typeface="Palatino"/>
                <a:cs typeface="Palatino"/>
              </a:rPr>
              <a:t>DAGIO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AR</a:t>
            </a:r>
          </a:p>
          <a:p>
            <a:r>
              <a:rPr lang="en-US" dirty="0" smtClean="0">
                <a:latin typeface="Palatino"/>
                <a:cs typeface="Palatino"/>
              </a:rPr>
              <a:t>ARD</a:t>
            </a:r>
          </a:p>
          <a:p>
            <a:r>
              <a:rPr lang="en-US" dirty="0" smtClean="0">
                <a:latin typeface="Palatino"/>
                <a:cs typeface="Palatino"/>
              </a:rPr>
              <a:t>ARN</a:t>
            </a:r>
          </a:p>
          <a:p>
            <a:r>
              <a:rPr lang="en-US" dirty="0" smtClean="0">
                <a:latin typeface="Palatino"/>
                <a:cs typeface="Palatino"/>
              </a:rPr>
              <a:t>E</a:t>
            </a:r>
          </a:p>
          <a:p>
            <a:r>
              <a:rPr lang="en-US" dirty="0" smtClean="0">
                <a:latin typeface="Palatino"/>
                <a:cs typeface="Palatino"/>
              </a:rPr>
              <a:t>ED</a:t>
            </a:r>
          </a:p>
          <a:p>
            <a:r>
              <a:rPr lang="en-US" dirty="0" smtClean="0">
                <a:latin typeface="Palatino"/>
                <a:cs typeface="Palatino"/>
              </a:rPr>
              <a:t>ET</a:t>
            </a:r>
          </a:p>
          <a:p>
            <a:r>
              <a:rPr lang="en-US" dirty="0" smtClean="0">
                <a:latin typeface="Palatino"/>
                <a:cs typeface="Palatino"/>
              </a:rPr>
              <a:t>ETA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AN</a:t>
            </a:r>
          </a:p>
          <a:p>
            <a:r>
              <a:rPr lang="en-US" dirty="0" smtClean="0">
                <a:latin typeface="Palatino"/>
                <a:cs typeface="Palatino"/>
              </a:rPr>
              <a:t>ANE</a:t>
            </a:r>
          </a:p>
          <a:p>
            <a:r>
              <a:rPr lang="en-US" dirty="0" smtClean="0">
                <a:latin typeface="Palatino"/>
                <a:cs typeface="Palatino"/>
              </a:rPr>
              <a:t>AT</a:t>
            </a: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endParaRPr lang="en-US" dirty="0" smtClean="0">
              <a:latin typeface="Palatino"/>
              <a:cs typeface="Palatino"/>
            </a:endParaRPr>
          </a:p>
          <a:p>
            <a:r>
              <a:rPr lang="en-US" dirty="0" smtClean="0">
                <a:latin typeface="Palatino"/>
                <a:cs typeface="Palatino"/>
              </a:rPr>
              <a:t>IKDIK</a:t>
            </a:r>
          </a:p>
          <a:p>
            <a:r>
              <a:rPr lang="en-US" dirty="0" smtClean="0">
                <a:latin typeface="Palatino"/>
                <a:cs typeface="Palatino"/>
              </a:rPr>
              <a:t>IKTAT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Palatino"/>
                <a:cs typeface="Palatino"/>
              </a:rPr>
              <a:t>A</a:t>
            </a:r>
            <a:r>
              <a:rPr lang="en-US" dirty="0" smtClean="0">
                <a:latin typeface="Palatino"/>
                <a:cs typeface="Palatino"/>
              </a:rPr>
              <a:t>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ame 8"/>
          <p:cNvSpPr/>
          <p:nvPr/>
        </p:nvSpPr>
        <p:spPr>
          <a:xfrm>
            <a:off x="456406" y="1418432"/>
            <a:ext cx="2096463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2552869" y="1418432"/>
            <a:ext cx="2019925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4571206" y="1418432"/>
            <a:ext cx="2180289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6753083" y="1417638"/>
            <a:ext cx="1933717" cy="694509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9" idx="0"/>
            <a:endCxn id="9" idx="2"/>
          </p:cNvCxnSpPr>
          <p:nvPr/>
        </p:nvCxnSpPr>
        <p:spPr>
          <a:xfrm rot="16200000" flipH="1">
            <a:off x="1157780" y="1765289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215998" y="1765290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1193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B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48231" y="1564659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71970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08668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6674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63029" y="1564659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6406" y="2371307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B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BOUT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DAGE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371307"/>
            <a:ext cx="2018337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ARN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ED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ET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ETA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371307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371307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IKDIK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IKTAT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Palatino"/>
                <a:cs typeface="Palatino"/>
              </a:rPr>
              <a:t>A</a:t>
            </a:r>
            <a:r>
              <a:rPr lang="en-US" dirty="0" smtClean="0">
                <a:latin typeface="Palatino"/>
                <a:cs typeface="Palatino"/>
              </a:rPr>
              <a:t>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ame 8"/>
          <p:cNvSpPr/>
          <p:nvPr/>
        </p:nvSpPr>
        <p:spPr>
          <a:xfrm>
            <a:off x="456406" y="1418432"/>
            <a:ext cx="2096463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2552869" y="1418432"/>
            <a:ext cx="2019925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4571206" y="1418432"/>
            <a:ext cx="2180289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6753083" y="1417638"/>
            <a:ext cx="1933717" cy="694509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9" idx="0"/>
            <a:endCxn id="9" idx="2"/>
          </p:cNvCxnSpPr>
          <p:nvPr/>
        </p:nvCxnSpPr>
        <p:spPr>
          <a:xfrm rot="16200000" flipH="1">
            <a:off x="1157780" y="1765289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215998" y="1765290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1193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B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48231" y="1564659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71970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08668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6674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63029" y="1564659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6406" y="2371307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“”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OUT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“”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371307"/>
            <a:ext cx="2018337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“”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371307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371307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Palatino"/>
                <a:cs typeface="Palatino"/>
              </a:rPr>
              <a:t>A</a:t>
            </a:r>
            <a:r>
              <a:rPr lang="en-US" dirty="0" smtClean="0">
                <a:latin typeface="Palatino"/>
                <a:cs typeface="Palatino"/>
              </a:rPr>
              <a:t>				B				C					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" name="Frame 3"/>
          <p:cNvSpPr/>
          <p:nvPr/>
        </p:nvSpPr>
        <p:spPr>
          <a:xfrm>
            <a:off x="457200" y="274638"/>
            <a:ext cx="8229600" cy="1143000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 rot="16200000" flipH="1">
            <a:off x="4000500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6180789" y="845344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1980575" y="846138"/>
            <a:ext cx="1143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ame 8"/>
          <p:cNvSpPr/>
          <p:nvPr/>
        </p:nvSpPr>
        <p:spPr>
          <a:xfrm>
            <a:off x="456406" y="1418432"/>
            <a:ext cx="2096463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2552869" y="1418432"/>
            <a:ext cx="2019925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4571206" y="1418432"/>
            <a:ext cx="2180289" cy="693715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6753083" y="1417638"/>
            <a:ext cx="1933717" cy="694509"/>
          </a:xfrm>
          <a:prstGeom prst="fram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9" idx="0"/>
            <a:endCxn id="9" idx="2"/>
          </p:cNvCxnSpPr>
          <p:nvPr/>
        </p:nvCxnSpPr>
        <p:spPr>
          <a:xfrm rot="16200000" flipH="1">
            <a:off x="1157780" y="1765289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215998" y="1765290"/>
            <a:ext cx="69371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1193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</a:rPr>
              <a:t>B</a:t>
            </a:r>
            <a:endParaRPr lang="en-US" dirty="0">
              <a:solidFill>
                <a:srgbClr val="FFFFFF"/>
              </a:solidFill>
              <a:latin typeface="Palatino"/>
              <a:cs typeface="Palatin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48231" y="1564659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Palatino"/>
                <a:cs typeface="Palatino"/>
              </a:rPr>
              <a:t>D</a:t>
            </a:r>
            <a:endParaRPr lang="en-US" dirty="0">
              <a:solidFill>
                <a:srgbClr val="FFFFFF"/>
              </a:solidFill>
              <a:latin typeface="Palatino"/>
              <a:cs typeface="Palatin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71970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08668" y="15646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Palatino"/>
                <a:cs typeface="Palatino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6674" y="1564659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63029" y="1564659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6406" y="2371307"/>
            <a:ext cx="2096463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OUT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371308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371307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371307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6406" y="2513845"/>
            <a:ext cx="2096463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OUT</a:t>
            </a:r>
          </a:p>
          <a:p>
            <a:pPr>
              <a:buFont typeface="Arial"/>
              <a:buChar char="•"/>
            </a:pPr>
            <a:endParaRPr lang="en-US" dirty="0" smtClean="0">
              <a:latin typeface="Palatino"/>
              <a:cs typeface="Palatino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09398" y="2513845"/>
            <a:ext cx="1143472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>
                <a:latin typeface="Palatino"/>
                <a:cs typeface="Palatino"/>
              </a:rPr>
              <a:t> </a:t>
            </a:r>
            <a:r>
              <a:rPr lang="en-US" dirty="0" smtClean="0">
                <a:latin typeface="Palatino"/>
                <a:cs typeface="Palatino"/>
              </a:rPr>
              <a:t>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6406" y="3443563"/>
            <a:ext cx="83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UT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09398" y="2513845"/>
            <a:ext cx="1143472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>
                <a:latin typeface="Palatino"/>
                <a:cs typeface="Palatino"/>
              </a:rPr>
              <a:t> </a:t>
            </a:r>
            <a:r>
              <a:rPr lang="en-US" dirty="0" smtClean="0">
                <a:latin typeface="Palatino"/>
                <a:cs typeface="Palatino"/>
              </a:rPr>
              <a:t>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73558" y="4633744"/>
            <a:ext cx="61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09398" y="2513845"/>
            <a:ext cx="1143472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AGE</a:t>
            </a:r>
          </a:p>
          <a:p>
            <a:pPr>
              <a:buFont typeface="Arial"/>
              <a:buChar char="•"/>
            </a:pPr>
            <a:r>
              <a:rPr lang="en-US" dirty="0">
                <a:latin typeface="Palatino"/>
                <a:cs typeface="Palatino"/>
              </a:rPr>
              <a:t> </a:t>
            </a:r>
            <a:r>
              <a:rPr lang="en-US" dirty="0" smtClean="0">
                <a:latin typeface="Palatino"/>
                <a:cs typeface="Palatino"/>
              </a:rPr>
              <a:t>AGIO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11009" y="3522521"/>
            <a:ext cx="1143472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GE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GIO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11009" y="4495244"/>
            <a:ext cx="1143472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IO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53800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54481" y="2513846"/>
            <a:ext cx="2018337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RN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D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206" y="2513845"/>
            <a:ext cx="209646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NE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53083" y="2513845"/>
            <a:ext cx="1933717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KDIK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Palatino"/>
                <a:cs typeface="Palatino"/>
              </a:rPr>
              <a:t> KTAT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8897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6601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88988" y="1072382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719403" y="499191"/>
            <a:ext cx="509911" cy="799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4883254" y="529034"/>
            <a:ext cx="509911" cy="73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2617783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22942" y="78465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68214" y="7846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656122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541672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426601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88988" y="19245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2820285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50" idx="0"/>
          </p:cNvCxnSpPr>
          <p:nvPr/>
        </p:nvCxnSpPr>
        <p:spPr>
          <a:xfrm>
            <a:off x="3656122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5557745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320132" y="1777076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56069" y="144494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84457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801718" y="1629607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64105" y="1630401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9827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BET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9827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BET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9827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ET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9827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</a:t>
            </a:r>
            <a:r>
              <a:rPr lang="en-US" sz="3200" b="1" u="sng" dirty="0" smtClean="0">
                <a:latin typeface="Palatino"/>
                <a:cs typeface="Palatino"/>
              </a:rPr>
              <a:t>E</a:t>
            </a:r>
            <a:r>
              <a:rPr lang="en-US" sz="3200" b="1" dirty="0" smtClean="0">
                <a:latin typeface="Palatino"/>
                <a:cs typeface="Palatino"/>
              </a:rPr>
              <a:t>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9827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BE</a:t>
            </a:r>
            <a:r>
              <a:rPr lang="en-US" sz="3200" b="1" u="sng" dirty="0" smtClean="0">
                <a:latin typeface="Palatino"/>
                <a:cs typeface="Palatino"/>
              </a:rPr>
              <a:t>T</a:t>
            </a:r>
            <a:endParaRPr lang="en-US" sz="3200" b="1" u="sng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1721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ADA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1721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ADA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1721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DA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1721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A</a:t>
            </a:r>
            <a:r>
              <a:rPr lang="en-US" sz="3200" b="1" u="sng" dirty="0" smtClean="0">
                <a:latin typeface="Palatino"/>
                <a:cs typeface="Palatino"/>
              </a:rPr>
              <a:t>D</a:t>
            </a:r>
            <a:r>
              <a:rPr lang="en-US" sz="3200" b="1" dirty="0" smtClean="0">
                <a:latin typeface="Palatino"/>
                <a:cs typeface="Palatino"/>
              </a:rPr>
              <a:t>A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1721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AD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endParaRPr lang="en-US" sz="3200" b="1" u="sng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75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DITTO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75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DITTO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75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D</a:t>
            </a:r>
            <a:r>
              <a:rPr lang="en-US" sz="3200" b="1" dirty="0" smtClean="0">
                <a:latin typeface="Palatino"/>
                <a:cs typeface="Palatino"/>
              </a:rPr>
              <a:t>ITTO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75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D</a:t>
            </a:r>
            <a:r>
              <a:rPr lang="en-US" sz="3200" b="1" u="sng" dirty="0" smtClean="0">
                <a:latin typeface="Palatino"/>
                <a:cs typeface="Palatino"/>
              </a:rPr>
              <a:t>I</a:t>
            </a:r>
            <a:r>
              <a:rPr lang="en-US" sz="3200" b="1" dirty="0" smtClean="0">
                <a:latin typeface="Palatino"/>
                <a:cs typeface="Palatino"/>
              </a:rPr>
              <a:t>TTO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75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DI</a:t>
            </a:r>
            <a:r>
              <a:rPr lang="en-US" sz="3200" b="1" u="sng" dirty="0" smtClean="0">
                <a:latin typeface="Palatino"/>
                <a:cs typeface="Palatino"/>
              </a:rPr>
              <a:t>T</a:t>
            </a:r>
            <a:r>
              <a:rPr lang="en-US" sz="3200" b="1" dirty="0" smtClean="0">
                <a:latin typeface="Palatino"/>
                <a:cs typeface="Palatino"/>
              </a:rPr>
              <a:t>TO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Tries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Congratulations, we’ve just created a </a:t>
            </a:r>
            <a:r>
              <a:rPr lang="en-US" b="1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!</a:t>
            </a:r>
          </a:p>
          <a:p>
            <a:r>
              <a:rPr lang="en-US" dirty="0" smtClean="0">
                <a:latin typeface="Palatino"/>
                <a:cs typeface="Palatino"/>
              </a:rPr>
              <a:t>Origin of the word: re</a:t>
            </a:r>
            <a:r>
              <a:rPr lang="en-US" b="1" dirty="0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val</a:t>
            </a:r>
          </a:p>
          <a:p>
            <a:r>
              <a:rPr lang="en-US" dirty="0" smtClean="0">
                <a:latin typeface="Palatino"/>
                <a:cs typeface="Palatino"/>
              </a:rPr>
              <a:t>Pronounced “try” (not “tree”) because professors enjoy needlessly confusing students for sport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Edward </a:t>
            </a:r>
            <a:r>
              <a:rPr lang="en-US" dirty="0" err="1" smtClean="0">
                <a:latin typeface="Palatino"/>
                <a:cs typeface="Palatino"/>
              </a:rPr>
              <a:t>Fredkin</a:t>
            </a:r>
            <a:r>
              <a:rPr lang="en-US" dirty="0" smtClean="0">
                <a:latin typeface="Palatino"/>
                <a:cs typeface="Palatino"/>
              </a:rPr>
              <a:t>, who coined this term, pronounces it “tree”</a:t>
            </a:r>
          </a:p>
          <a:p>
            <a:r>
              <a:rPr lang="en-US" dirty="0" smtClean="0">
                <a:latin typeface="Palatino"/>
                <a:cs typeface="Palatino"/>
              </a:rPr>
              <a:t>Also known as a “prefix tree”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Tries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 </a:t>
            </a:r>
            <a:r>
              <a:rPr lang="en-US" b="1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is a tree where each node stores: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 bit indicating whether the root-node path to this node represents a valid word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 map (could be an array or a tree) from characters to child pointers</a:t>
            </a:r>
          </a:p>
          <a:p>
            <a:r>
              <a:rPr lang="en-US" dirty="0" smtClean="0">
                <a:latin typeface="Palatino"/>
                <a:cs typeface="Palatino"/>
              </a:rPr>
              <a:t>Each node corresponds to the string given by the path traced from the root to that node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/>
                <a:cs typeface="Consolas"/>
              </a:rPr>
              <a:t>lookup</a:t>
            </a:r>
            <a:r>
              <a:rPr lang="en-US" dirty="0" smtClean="0">
                <a:latin typeface="Palatino"/>
                <a:cs typeface="Palatino"/>
              </a:rPr>
              <a:t> and </a:t>
            </a:r>
            <a:r>
              <a:rPr lang="en-US" dirty="0" err="1" smtClean="0">
                <a:latin typeface="Consolas"/>
                <a:cs typeface="Consolas"/>
              </a:rPr>
              <a:t>containsPrefix</a:t>
            </a:r>
            <a:r>
              <a:rPr lang="en-US" dirty="0" smtClean="0">
                <a:latin typeface="Palatino"/>
                <a:cs typeface="Palatino"/>
              </a:rPr>
              <a:t> in Tries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As we already saw, if a word or prefix has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, we need to follow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pointers to get to the node corresponding to that word/prefix</a:t>
            </a:r>
          </a:p>
          <a:p>
            <a:r>
              <a:rPr lang="en-US" dirty="0" smtClean="0">
                <a:latin typeface="Palatino"/>
                <a:cs typeface="Palatino"/>
              </a:rPr>
              <a:t>Assuming each pointer can be accessed/traversed in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  <a:r>
              <a:rPr lang="en-US" dirty="0" smtClean="0">
                <a:latin typeface="Palatino"/>
                <a:cs typeface="Palatino"/>
              </a:rPr>
              <a:t> time, this takes </a:t>
            </a:r>
            <a:r>
              <a:rPr lang="en-US" i="1" dirty="0" smtClean="0">
                <a:latin typeface="Palatino"/>
                <a:cs typeface="Palatino"/>
              </a:rPr>
              <a:t>O(L)</a:t>
            </a:r>
            <a:r>
              <a:rPr lang="en-US" dirty="0" smtClean="0">
                <a:latin typeface="Palatino"/>
                <a:cs typeface="Palatino"/>
              </a:rPr>
              <a:t> time</a:t>
            </a:r>
          </a:p>
          <a:p>
            <a:r>
              <a:rPr lang="en-US" b="1" dirty="0" smtClean="0">
                <a:latin typeface="Palatino"/>
                <a:cs typeface="Palatino"/>
              </a:rPr>
              <a:t>This is independent of </a:t>
            </a:r>
            <a:r>
              <a:rPr lang="en-US" b="1" i="1" dirty="0" err="1" smtClean="0">
                <a:latin typeface="Palatino"/>
                <a:cs typeface="Palatino"/>
              </a:rPr>
              <a:t>n</a:t>
            </a:r>
            <a:r>
              <a:rPr lang="en-US" b="1" dirty="0" smtClean="0">
                <a:latin typeface="Palatino"/>
                <a:cs typeface="Palatino"/>
              </a:rPr>
              <a:t>, the number of strings in our </a:t>
            </a:r>
            <a:r>
              <a:rPr lang="en-US" b="1" dirty="0" err="1" smtClean="0">
                <a:latin typeface="Palatino"/>
                <a:cs typeface="Palatino"/>
              </a:rPr>
              <a:t>trie</a:t>
            </a:r>
            <a:r>
              <a:rPr lang="en-US" b="1" dirty="0" smtClean="0">
                <a:latin typeface="Palatino"/>
                <a:cs typeface="Palatino"/>
              </a:rPr>
              <a:t>!</a:t>
            </a:r>
            <a:endParaRPr lang="en-US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40619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insert </a:t>
            </a:r>
            <a:r>
              <a:rPr lang="en-US" sz="3200" b="1" dirty="0" smtClean="0">
                <a:latin typeface="Palatino"/>
                <a:cs typeface="Palatino"/>
              </a:rPr>
              <a:t>CART</a:t>
            </a:r>
            <a:r>
              <a:rPr lang="en-US" sz="3200" dirty="0" smtClean="0">
                <a:latin typeface="Palatino"/>
                <a:cs typeface="Palatino"/>
              </a:rPr>
              <a:t>?</a:t>
            </a:r>
            <a:endParaRPr lang="en-US" sz="3200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C</a:t>
            </a:r>
            <a:r>
              <a:rPr lang="en-US" sz="3200" b="1" dirty="0" smtClean="0">
                <a:latin typeface="Palatino"/>
                <a:cs typeface="Palatino"/>
              </a:rPr>
              <a:t>ART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673929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44454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952543" y="2288502"/>
            <a:ext cx="116887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9650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618042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69345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673929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703780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618042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RT</a:t>
            </a:r>
            <a:endParaRPr lang="en-US" sz="3200" b="1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</a:t>
            </a:r>
            <a:r>
              <a:rPr lang="en-US" sz="3200" b="1" u="sng" dirty="0" smtClean="0">
                <a:latin typeface="Palatino"/>
                <a:cs typeface="Palatino"/>
              </a:rPr>
              <a:t>R</a:t>
            </a:r>
            <a:r>
              <a:rPr lang="en-US" sz="3200" b="1" dirty="0" smtClean="0">
                <a:latin typeface="Palatino"/>
                <a:cs typeface="Palatino"/>
              </a:rPr>
              <a:t>T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</a:t>
            </a:r>
            <a:r>
              <a:rPr lang="en-US" sz="3200" b="1" u="sng" dirty="0" smtClean="0">
                <a:latin typeface="Palatino"/>
                <a:cs typeface="Palatino"/>
              </a:rPr>
              <a:t>T</a:t>
            </a:r>
            <a:endParaRPr lang="en-US" sz="3200" b="1" u="sng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CART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3478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CART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3911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insert </a:t>
            </a:r>
            <a:r>
              <a:rPr lang="en-US" sz="3200" b="1" dirty="0" smtClean="0">
                <a:latin typeface="Palatino"/>
                <a:cs typeface="Palatino"/>
              </a:rPr>
              <a:t>CAR</a:t>
            </a:r>
            <a:r>
              <a:rPr lang="en-US" sz="3200" dirty="0" smtClean="0">
                <a:latin typeface="Palatino"/>
                <a:cs typeface="Palatino"/>
              </a:rPr>
              <a:t>?</a:t>
            </a:r>
            <a:endParaRPr lang="en-US" sz="3200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C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</a:t>
            </a:r>
            <a:r>
              <a:rPr lang="en-US" sz="3200" b="1" u="sng" dirty="0" smtClean="0">
                <a:latin typeface="Palatino"/>
                <a:cs typeface="Palatino"/>
              </a:rPr>
              <a:t>R</a:t>
            </a:r>
            <a:endParaRPr lang="en-US" sz="3200" b="1" u="sng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965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CAR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 in Tries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 does it take to </a:t>
            </a:r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 a word of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into a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with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dirty="0" smtClean="0">
                <a:latin typeface="Palatino"/>
                <a:cs typeface="Palatino"/>
              </a:rPr>
              <a:t> nodes?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B) </a:t>
            </a:r>
            <a:r>
              <a:rPr lang="en-US" i="1" dirty="0" smtClean="0">
                <a:latin typeface="Palatino"/>
                <a:cs typeface="Palatino"/>
              </a:rPr>
              <a:t>O(L)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err="1" smtClean="0">
                <a:latin typeface="Palatino"/>
                <a:cs typeface="Palatino"/>
              </a:rPr>
              <a:t>O(</a:t>
            </a:r>
            <a:r>
              <a:rPr lang="en-US" dirty="0" err="1" smtClean="0">
                <a:latin typeface="Palatino"/>
                <a:cs typeface="Palatino"/>
              </a:rPr>
              <a:t>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dirty="0" smtClean="0">
                <a:latin typeface="Palatino"/>
                <a:cs typeface="Palatino"/>
              </a:rPr>
              <a:t> 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 in Tries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 does it take to </a:t>
            </a:r>
            <a:r>
              <a:rPr lang="en-US" dirty="0" smtClean="0">
                <a:latin typeface="Consolas"/>
                <a:cs typeface="Consolas"/>
              </a:rPr>
              <a:t>insert</a:t>
            </a:r>
            <a:r>
              <a:rPr lang="en-US" dirty="0" smtClean="0">
                <a:latin typeface="Palatino"/>
                <a:cs typeface="Palatino"/>
              </a:rPr>
              <a:t> a word of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into a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with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dirty="0" smtClean="0">
                <a:latin typeface="Palatino"/>
                <a:cs typeface="Palatino"/>
              </a:rPr>
              <a:t> nodes?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b="1" dirty="0" smtClean="0">
                <a:latin typeface="Palatino"/>
                <a:cs typeface="Palatino"/>
              </a:rPr>
              <a:t>B) </a:t>
            </a:r>
            <a:r>
              <a:rPr lang="en-US" b="1" i="1" dirty="0" smtClean="0">
                <a:latin typeface="Palatino"/>
                <a:cs typeface="Palatino"/>
              </a:rPr>
              <a:t>O(L)</a:t>
            </a:r>
            <a:endParaRPr lang="en-US" b="1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err="1" smtClean="0">
                <a:latin typeface="Palatino"/>
                <a:cs typeface="Palatino"/>
              </a:rPr>
              <a:t>O(</a:t>
            </a:r>
            <a:r>
              <a:rPr lang="en-US" dirty="0" err="1" smtClean="0">
                <a:latin typeface="Palatino"/>
                <a:cs typeface="Palatino"/>
              </a:rPr>
              <a:t>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dirty="0" smtClean="0">
                <a:latin typeface="Palatino"/>
                <a:cs typeface="Palatino"/>
              </a:rPr>
              <a:t> 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3911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delete </a:t>
            </a:r>
            <a:r>
              <a:rPr lang="en-US" sz="3200" b="1" dirty="0" smtClean="0">
                <a:latin typeface="Palatino"/>
                <a:cs typeface="Palatino"/>
              </a:rPr>
              <a:t>BAR</a:t>
            </a:r>
            <a:r>
              <a:rPr lang="en-US" sz="3200" dirty="0" smtClean="0">
                <a:latin typeface="Palatino"/>
                <a:cs typeface="Palatino"/>
              </a:rPr>
              <a:t>?</a:t>
            </a:r>
            <a:endParaRPr lang="en-US" sz="3200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986827" y="3078601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4"/>
            <a:endCxn id="89" idx="0"/>
          </p:cNvCxnSpPr>
          <p:nvPr/>
        </p:nvCxnSpPr>
        <p:spPr>
          <a:xfrm rot="5400000">
            <a:off x="3010095" y="2823255"/>
            <a:ext cx="51069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89" idx="2"/>
            <a:endCxn id="94" idx="0"/>
          </p:cNvCxnSpPr>
          <p:nvPr/>
        </p:nvCxnSpPr>
        <p:spPr>
          <a:xfrm rot="10800000" flipV="1">
            <a:off x="2854377" y="3357214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89" idx="6"/>
            <a:endCxn id="95" idx="0"/>
          </p:cNvCxnSpPr>
          <p:nvPr/>
        </p:nvCxnSpPr>
        <p:spPr>
          <a:xfrm>
            <a:off x="3544052" y="3357214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</a:t>
            </a:r>
            <a:r>
              <a:rPr lang="en-US" sz="3200" b="1" u="sng" dirty="0" smtClean="0">
                <a:latin typeface="Palatino"/>
                <a:cs typeface="Palatino"/>
              </a:rPr>
              <a:t>R</a:t>
            </a:r>
            <a:endParaRPr lang="en-US" sz="3200" b="1" u="sng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0739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3678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delete </a:t>
            </a:r>
            <a:r>
              <a:rPr lang="en-US" sz="3200" b="1" dirty="0" smtClean="0">
                <a:latin typeface="Palatino"/>
                <a:cs typeface="Palatino"/>
              </a:rPr>
              <a:t>BARD</a:t>
            </a:r>
            <a:r>
              <a:rPr lang="en-US" sz="3200" dirty="0" smtClean="0">
                <a:latin typeface="Palatino"/>
                <a:cs typeface="Palatino"/>
              </a:rPr>
              <a:t>?</a:t>
            </a:r>
            <a:endParaRPr lang="en-US" sz="3200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</a:t>
            </a:r>
            <a:r>
              <a:rPr lang="en-US" sz="3200" b="1" u="sng" dirty="0" smtClean="0">
                <a:latin typeface="Palatino"/>
                <a:cs typeface="Palatino"/>
              </a:rPr>
              <a:t>R</a:t>
            </a:r>
            <a:r>
              <a:rPr lang="en-US" sz="3200" b="1" dirty="0" smtClean="0">
                <a:latin typeface="Palatino"/>
                <a:cs typeface="Palatino"/>
              </a:rPr>
              <a:t>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</a:t>
            </a:r>
            <a:r>
              <a:rPr lang="en-US" sz="3200" b="1" u="sng" dirty="0" smtClean="0">
                <a:latin typeface="Palatino"/>
                <a:cs typeface="Palatino"/>
              </a:rPr>
              <a:t>D</a:t>
            </a:r>
            <a:endParaRPr lang="en-US" sz="3200" b="1" u="sng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4" name="Oval 93"/>
          <p:cNvSpPr/>
          <p:nvPr/>
        </p:nvSpPr>
        <p:spPr>
          <a:xfrm>
            <a:off x="2575764" y="4147312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hape 95"/>
          <p:cNvCxnSpPr>
            <a:stCxn id="116" idx="2"/>
            <a:endCxn id="94" idx="0"/>
          </p:cNvCxnSpPr>
          <p:nvPr/>
        </p:nvCxnSpPr>
        <p:spPr>
          <a:xfrm rot="10800000" flipV="1">
            <a:off x="2854378" y="3359596"/>
            <a:ext cx="133245" cy="7877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19877" y="3635826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BARD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3911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delete </a:t>
            </a:r>
            <a:r>
              <a:rPr lang="en-US" sz="3200" b="1" dirty="0" smtClean="0">
                <a:latin typeface="Palatino"/>
                <a:cs typeface="Palatino"/>
              </a:rPr>
              <a:t>BARN</a:t>
            </a:r>
            <a:r>
              <a:rPr lang="en-US" sz="3200" dirty="0">
                <a:latin typeface="Palatino"/>
                <a:cs typeface="Palatino"/>
              </a:rPr>
              <a:t>?</a:t>
            </a: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</a:t>
            </a:r>
            <a:r>
              <a:rPr lang="en-US" sz="3200" b="1" u="sng" dirty="0" smtClean="0">
                <a:latin typeface="Palatino"/>
                <a:cs typeface="Palatino"/>
              </a:rPr>
              <a:t>R</a:t>
            </a:r>
            <a:r>
              <a:rPr lang="en-US" sz="3200" b="1" dirty="0" smtClean="0">
                <a:latin typeface="Palatino"/>
                <a:cs typeface="Palatino"/>
              </a:rPr>
              <a:t>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</a:t>
            </a:r>
            <a:r>
              <a:rPr lang="en-US" sz="3200" b="1" u="sng" dirty="0" smtClean="0">
                <a:latin typeface="Palatino"/>
                <a:cs typeface="Palatino"/>
              </a:rPr>
              <a:t>N</a:t>
            </a:r>
            <a:endParaRPr lang="en-US" sz="3200" b="1" u="sng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95" name="Oval 94"/>
          <p:cNvSpPr/>
          <p:nvPr/>
        </p:nvSpPr>
        <p:spPr>
          <a:xfrm>
            <a:off x="3346381" y="4146518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hape 96"/>
          <p:cNvCxnSpPr>
            <a:stCxn id="116" idx="6"/>
            <a:endCxn id="95" idx="0"/>
          </p:cNvCxnSpPr>
          <p:nvPr/>
        </p:nvCxnSpPr>
        <p:spPr>
          <a:xfrm>
            <a:off x="3544847" y="3359597"/>
            <a:ext cx="80147" cy="78692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595293" y="363582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1" idx="4"/>
            <a:endCxn id="116" idx="0"/>
          </p:cNvCxnSpPr>
          <p:nvPr/>
        </p:nvCxnSpPr>
        <p:spPr>
          <a:xfrm rot="16200000" flipH="1">
            <a:off x="3009301" y="2824049"/>
            <a:ext cx="513075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927681" y="2567909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6" name="Oval 115"/>
          <p:cNvSpPr/>
          <p:nvPr/>
        </p:nvSpPr>
        <p:spPr>
          <a:xfrm>
            <a:off x="2987622" y="30809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986828" y="201068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30" idx="2"/>
            <a:endCxn id="51" idx="0"/>
          </p:cNvCxnSpPr>
          <p:nvPr/>
        </p:nvCxnSpPr>
        <p:spPr>
          <a:xfrm rot="10800000" flipV="1">
            <a:off x="3265441" y="1436340"/>
            <a:ext cx="476284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901225" y="1531080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BARN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36169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alatino"/>
                <a:cs typeface="Palatino"/>
              </a:rPr>
              <a:t>How would we delete </a:t>
            </a:r>
            <a:r>
              <a:rPr lang="en-US" sz="3200" b="1" dirty="0" smtClean="0">
                <a:latin typeface="Palatino"/>
                <a:cs typeface="Palatino"/>
              </a:rPr>
              <a:t>BATTY</a:t>
            </a:r>
            <a:r>
              <a:rPr lang="en-US" sz="3200" dirty="0" smtClean="0">
                <a:latin typeface="Palatino"/>
                <a:cs typeface="Palatino"/>
              </a:rPr>
              <a:t>?</a:t>
            </a:r>
            <a:endParaRPr lang="en-US" sz="3200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610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BATTY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610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BATTY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  <a:solidFill>
            <a:srgbClr val="C60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610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latin typeface="Palatino"/>
                <a:cs typeface="Palatino"/>
              </a:rPr>
              <a:t>B</a:t>
            </a:r>
            <a:r>
              <a:rPr lang="en-US" sz="3200" b="1" dirty="0" smtClean="0">
                <a:latin typeface="Palatino"/>
                <a:cs typeface="Palatino"/>
              </a:rPr>
              <a:t>ATTY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32413" y="5517789"/>
            <a:ext cx="557225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</a:p>
        </p:txBody>
      </p:sp>
      <p:sp>
        <p:nvSpPr>
          <p:cNvPr id="28" name="Oval 27"/>
          <p:cNvSpPr/>
          <p:nvPr/>
        </p:nvSpPr>
        <p:spPr>
          <a:xfrm>
            <a:off x="4292593" y="168454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30783" y="1072382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41725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069429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831816" y="115772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hape 33"/>
          <p:cNvCxnSpPr>
            <a:stCxn id="28" idx="2"/>
            <a:endCxn id="29" idx="0"/>
          </p:cNvCxnSpPr>
          <p:nvPr/>
        </p:nvCxnSpPr>
        <p:spPr>
          <a:xfrm rot="10800000" flipV="1">
            <a:off x="1409397" y="447066"/>
            <a:ext cx="2883197" cy="6253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30" idx="7"/>
          </p:cNvCxnSpPr>
          <p:nvPr/>
        </p:nvCxnSpPr>
        <p:spPr>
          <a:xfrm rot="5400000">
            <a:off x="3998144" y="863278"/>
            <a:ext cx="595256" cy="1568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5"/>
            <a:endCxn id="31" idx="1"/>
          </p:cNvCxnSpPr>
          <p:nvPr/>
        </p:nvCxnSpPr>
        <p:spPr>
          <a:xfrm rot="16200000" flipH="1">
            <a:off x="5161995" y="250293"/>
            <a:ext cx="595256" cy="1382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hape 42"/>
          <p:cNvCxnSpPr>
            <a:stCxn id="28" idx="6"/>
            <a:endCxn id="32" idx="0"/>
          </p:cNvCxnSpPr>
          <p:nvPr/>
        </p:nvCxnSpPr>
        <p:spPr>
          <a:xfrm>
            <a:off x="4849818" y="447067"/>
            <a:ext cx="3260611" cy="71066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7111" y="54101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73220" y="72567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1042" y="6440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4105" y="54101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57355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688008" y="192454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69429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831816" y="200989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hape 58"/>
          <p:cNvCxnSpPr>
            <a:stCxn id="29" idx="2"/>
            <a:endCxn id="48" idx="0"/>
          </p:cNvCxnSpPr>
          <p:nvPr/>
        </p:nvCxnSpPr>
        <p:spPr>
          <a:xfrm rot="10800000" flipV="1">
            <a:off x="852171" y="1350995"/>
            <a:ext cx="278612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9" idx="6"/>
            <a:endCxn id="49" idx="0"/>
          </p:cNvCxnSpPr>
          <p:nvPr/>
        </p:nvCxnSpPr>
        <p:spPr>
          <a:xfrm>
            <a:off x="1688008" y="1350995"/>
            <a:ext cx="278613" cy="5735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30" idx="6"/>
            <a:endCxn id="109" idx="0"/>
          </p:cNvCxnSpPr>
          <p:nvPr/>
        </p:nvCxnSpPr>
        <p:spPr>
          <a:xfrm>
            <a:off x="4298950" y="1436340"/>
            <a:ext cx="278613" cy="5743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1" idx="4"/>
            <a:endCxn id="52" idx="0"/>
          </p:cNvCxnSpPr>
          <p:nvPr/>
        </p:nvCxnSpPr>
        <p:spPr>
          <a:xfrm rot="5400000">
            <a:off x="6200573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32" idx="4"/>
            <a:endCxn id="53" idx="0"/>
          </p:cNvCxnSpPr>
          <p:nvPr/>
        </p:nvCxnSpPr>
        <p:spPr>
          <a:xfrm rot="5400000">
            <a:off x="7962960" y="1862421"/>
            <a:ext cx="2949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6406" y="14449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66621" y="144573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27285" y="153028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44546" y="1714952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A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06933" y="1715746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37" name="Oval 36"/>
          <p:cNvSpPr/>
          <p:nvPr/>
        </p:nvSpPr>
        <p:spPr>
          <a:xfrm>
            <a:off x="573558" y="288156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3558" y="3891059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73558" y="495977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48" idx="4"/>
            <a:endCxn id="37" idx="0"/>
          </p:cNvCxnSpPr>
          <p:nvPr/>
        </p:nvCxnSpPr>
        <p:spPr>
          <a:xfrm rot="5400000">
            <a:off x="652275" y="2681666"/>
            <a:ext cx="3997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4"/>
            <a:endCxn id="39" idx="0"/>
          </p:cNvCxnSpPr>
          <p:nvPr/>
        </p:nvCxnSpPr>
        <p:spPr>
          <a:xfrm rot="5400000">
            <a:off x="626036" y="3664923"/>
            <a:ext cx="45227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4"/>
            <a:endCxn id="40" idx="0"/>
          </p:cNvCxnSpPr>
          <p:nvPr/>
        </p:nvCxnSpPr>
        <p:spPr>
          <a:xfrm rot="5400000">
            <a:off x="596428" y="4704027"/>
            <a:ext cx="51148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5941" y="2481770"/>
            <a:ext cx="36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O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6406" y="3522521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U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4412" y="444907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88008" y="2882357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49" idx="4"/>
            <a:endCxn id="55" idx="0"/>
          </p:cNvCxnSpPr>
          <p:nvPr/>
        </p:nvCxnSpPr>
        <p:spPr>
          <a:xfrm rot="5400000">
            <a:off x="1766328" y="2682063"/>
            <a:ext cx="4005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967416" y="2482563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68" name="Oval 67"/>
          <p:cNvSpPr/>
          <p:nvPr/>
        </p:nvSpPr>
        <p:spPr>
          <a:xfrm>
            <a:off x="1687214" y="389185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55" idx="4"/>
            <a:endCxn id="68" idx="0"/>
          </p:cNvCxnSpPr>
          <p:nvPr/>
        </p:nvCxnSpPr>
        <p:spPr>
          <a:xfrm rot="5400000">
            <a:off x="1740089" y="3665320"/>
            <a:ext cx="452271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968211" y="343958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G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283183" y="496056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053800" y="4959770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hape 80"/>
          <p:cNvCxnSpPr>
            <a:stCxn id="68" idx="2"/>
            <a:endCxn id="78" idx="0"/>
          </p:cNvCxnSpPr>
          <p:nvPr/>
        </p:nvCxnSpPr>
        <p:spPr>
          <a:xfrm rot="10800000" flipV="1">
            <a:off x="1561796" y="4170466"/>
            <a:ext cx="125418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hape 82"/>
          <p:cNvCxnSpPr>
            <a:stCxn id="68" idx="6"/>
            <a:endCxn id="79" idx="0"/>
          </p:cNvCxnSpPr>
          <p:nvPr/>
        </p:nvCxnSpPr>
        <p:spPr>
          <a:xfrm>
            <a:off x="2244439" y="4170466"/>
            <a:ext cx="87974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27296" y="44490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2712" y="4449078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I</a:t>
            </a:r>
          </a:p>
        </p:txBody>
      </p:sp>
      <p:sp>
        <p:nvSpPr>
          <p:cNvPr id="80" name="Oval 79"/>
          <p:cNvSpPr/>
          <p:nvPr/>
        </p:nvSpPr>
        <p:spPr>
          <a:xfrm>
            <a:off x="2053800" y="588712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79" idx="4"/>
            <a:endCxn id="80" idx="0"/>
          </p:cNvCxnSpPr>
          <p:nvPr/>
        </p:nvCxnSpPr>
        <p:spPr>
          <a:xfrm rot="5400000">
            <a:off x="2147350" y="5702058"/>
            <a:ext cx="3701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298950" y="201068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7887" y="3079395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658504" y="307860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hape 111"/>
          <p:cNvCxnSpPr>
            <a:stCxn id="109" idx="2"/>
            <a:endCxn id="110" idx="0"/>
          </p:cNvCxnSpPr>
          <p:nvPr/>
        </p:nvCxnSpPr>
        <p:spPr>
          <a:xfrm rot="10800000" flipV="1">
            <a:off x="4166500" y="2289297"/>
            <a:ext cx="132450" cy="7900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>
            <a:stCxn id="109" idx="6"/>
            <a:endCxn id="111" idx="0"/>
          </p:cNvCxnSpPr>
          <p:nvPr/>
        </p:nvCxnSpPr>
        <p:spPr>
          <a:xfrm>
            <a:off x="4856175" y="2289297"/>
            <a:ext cx="80942" cy="78930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790662" y="2567115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907416" y="256790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18" name="Oval 117"/>
          <p:cNvSpPr/>
          <p:nvPr/>
        </p:nvSpPr>
        <p:spPr>
          <a:xfrm>
            <a:off x="4658504" y="4146518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/>
          <p:cNvCxnSpPr>
            <a:stCxn id="111" idx="4"/>
            <a:endCxn id="118" idx="0"/>
          </p:cNvCxnSpPr>
          <p:nvPr/>
        </p:nvCxnSpPr>
        <p:spPr>
          <a:xfrm rot="5400000">
            <a:off x="4681771" y="3891172"/>
            <a:ext cx="5106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907416" y="3624248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23" name="Oval 122"/>
          <p:cNvSpPr/>
          <p:nvPr/>
        </p:nvSpPr>
        <p:spPr>
          <a:xfrm>
            <a:off x="5446673" y="3080190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711906" y="3079396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hape 124"/>
          <p:cNvCxnSpPr>
            <a:stCxn id="52" idx="2"/>
            <a:endCxn id="123" idx="0"/>
          </p:cNvCxnSpPr>
          <p:nvPr/>
        </p:nvCxnSpPr>
        <p:spPr>
          <a:xfrm rot="10800000" flipV="1">
            <a:off x="5725287" y="2288502"/>
            <a:ext cx="344143" cy="79168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hape 125"/>
          <p:cNvCxnSpPr>
            <a:stCxn id="52" idx="6"/>
            <a:endCxn id="124" idx="0"/>
          </p:cNvCxnSpPr>
          <p:nvPr/>
        </p:nvCxnSpPr>
        <p:spPr>
          <a:xfrm>
            <a:off x="6626654" y="2288503"/>
            <a:ext cx="363865" cy="79089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5390786" y="25687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N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60818" y="2568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  <p:sp>
        <p:nvSpPr>
          <p:cNvPr id="134" name="Oval 133"/>
          <p:cNvSpPr/>
          <p:nvPr/>
        </p:nvSpPr>
        <p:spPr>
          <a:xfrm>
            <a:off x="5446673" y="4134939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/>
          <p:cNvCxnSpPr>
            <a:stCxn id="123" idx="4"/>
            <a:endCxn id="134" idx="0"/>
          </p:cNvCxnSpPr>
          <p:nvPr/>
        </p:nvCxnSpPr>
        <p:spPr>
          <a:xfrm rot="5400000">
            <a:off x="5476524" y="3886177"/>
            <a:ext cx="4975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390786" y="362424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E</a:t>
            </a:r>
          </a:p>
        </p:txBody>
      </p:sp>
      <p:sp>
        <p:nvSpPr>
          <p:cNvPr id="139" name="Oval 138"/>
          <p:cNvSpPr/>
          <p:nvPr/>
        </p:nvSpPr>
        <p:spPr>
          <a:xfrm>
            <a:off x="7830228" y="3067023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Arrow Connector 139"/>
          <p:cNvCxnSpPr>
            <a:stCxn id="53" idx="4"/>
            <a:endCxn id="139" idx="0"/>
          </p:cNvCxnSpPr>
          <p:nvPr/>
        </p:nvCxnSpPr>
        <p:spPr>
          <a:xfrm rot="5400000">
            <a:off x="7859681" y="2816275"/>
            <a:ext cx="4999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8206139" y="2599791"/>
            <a:ext cx="352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K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206933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hape 150"/>
          <p:cNvCxnSpPr>
            <a:stCxn id="139" idx="2"/>
            <a:endCxn id="157" idx="0"/>
          </p:cNvCxnSpPr>
          <p:nvPr/>
        </p:nvCxnSpPr>
        <p:spPr>
          <a:xfrm rot="10800000" flipV="1">
            <a:off x="7714930" y="3345635"/>
            <a:ext cx="115299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hape 151"/>
          <p:cNvCxnSpPr>
            <a:stCxn id="139" idx="6"/>
            <a:endCxn id="150" idx="0"/>
          </p:cNvCxnSpPr>
          <p:nvPr/>
        </p:nvCxnSpPr>
        <p:spPr>
          <a:xfrm>
            <a:off x="8387453" y="3345636"/>
            <a:ext cx="98093" cy="78850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380429" y="3623453"/>
            <a:ext cx="3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D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455845" y="362345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7436316" y="4134145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8206139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Arrow Connector 159"/>
          <p:cNvCxnSpPr>
            <a:stCxn id="150" idx="4"/>
            <a:endCxn id="159" idx="0"/>
          </p:cNvCxnSpPr>
          <p:nvPr/>
        </p:nvCxnSpPr>
        <p:spPr>
          <a:xfrm rot="5400000">
            <a:off x="8284145" y="4891977"/>
            <a:ext cx="4020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8469370" y="4724046"/>
            <a:ext cx="36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A</a:t>
            </a:r>
          </a:p>
        </p:txBody>
      </p:sp>
      <p:sp>
        <p:nvSpPr>
          <p:cNvPr id="164" name="Oval 163"/>
          <p:cNvSpPr/>
          <p:nvPr/>
        </p:nvSpPr>
        <p:spPr>
          <a:xfrm>
            <a:off x="8206933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5" name="Straight Arrow Connector 164"/>
          <p:cNvCxnSpPr>
            <a:stCxn id="159" idx="4"/>
            <a:endCxn id="164" idx="0"/>
          </p:cNvCxnSpPr>
          <p:nvPr/>
        </p:nvCxnSpPr>
        <p:spPr>
          <a:xfrm rot="16200000" flipH="1">
            <a:off x="8285895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8495031" y="570325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T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7436316" y="5093378"/>
            <a:ext cx="557225" cy="557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>
            <a:stCxn id="157" idx="4"/>
            <a:endCxn id="175" idx="0"/>
          </p:cNvCxnSpPr>
          <p:nvPr/>
        </p:nvCxnSpPr>
        <p:spPr>
          <a:xfrm rot="5400000">
            <a:off x="7513925" y="4892374"/>
            <a:ext cx="40200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7406884" y="4724840"/>
            <a:ext cx="26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Palatino"/>
                <a:cs typeface="Palatino"/>
              </a:rPr>
              <a:t>I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7437110" y="6049111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Arrow Connector 178"/>
          <p:cNvCxnSpPr>
            <a:stCxn id="175" idx="4"/>
            <a:endCxn id="178" idx="0"/>
          </p:cNvCxnSpPr>
          <p:nvPr/>
        </p:nvCxnSpPr>
        <p:spPr>
          <a:xfrm rot="16200000" flipH="1">
            <a:off x="7516072" y="5849460"/>
            <a:ext cx="3985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7330767" y="5703250"/>
            <a:ext cx="338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K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652176" y="5224607"/>
            <a:ext cx="15610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Palatino"/>
                <a:cs typeface="Palatino"/>
              </a:rPr>
              <a:t>B</a:t>
            </a:r>
            <a:r>
              <a:rPr lang="en-US" sz="3200" b="1" u="sng" dirty="0" smtClean="0">
                <a:latin typeface="Palatino"/>
                <a:cs typeface="Palatino"/>
              </a:rPr>
              <a:t>A</a:t>
            </a:r>
            <a:r>
              <a:rPr lang="en-US" sz="3200" b="1" dirty="0" smtClean="0">
                <a:latin typeface="Palatino"/>
                <a:cs typeface="Palatino"/>
              </a:rPr>
              <a:t>TTY</a:t>
            </a:r>
            <a:endParaRPr lang="en-US" sz="3200" b="1" dirty="0">
              <a:latin typeface="Palatino"/>
              <a:cs typeface="Palatino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070223" y="3067023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/>
          <p:cNvCxnSpPr>
            <a:stCxn id="52" idx="4"/>
            <a:endCxn id="106" idx="0"/>
          </p:cNvCxnSpPr>
          <p:nvPr/>
        </p:nvCxnSpPr>
        <p:spPr>
          <a:xfrm rot="16200000" flipH="1">
            <a:off x="6098485" y="2816672"/>
            <a:ext cx="49990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59639" y="2632467"/>
            <a:ext cx="35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R</a:t>
            </a:r>
          </a:p>
        </p:txBody>
      </p:sp>
      <p:sp>
        <p:nvSpPr>
          <p:cNvPr id="121" name="Oval 120"/>
          <p:cNvSpPr/>
          <p:nvPr/>
        </p:nvSpPr>
        <p:spPr>
          <a:xfrm>
            <a:off x="6068635" y="4134144"/>
            <a:ext cx="557225" cy="55722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>
            <a:stCxn id="106" idx="4"/>
            <a:endCxn id="121" idx="0"/>
          </p:cNvCxnSpPr>
          <p:nvPr/>
        </p:nvCxnSpPr>
        <p:spPr>
          <a:xfrm rot="5400000">
            <a:off x="6093094" y="3878402"/>
            <a:ext cx="5098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373352" y="370639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"/>
                <a:cs typeface="Palatino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 in Tries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 does it take to </a:t>
            </a:r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 a word of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from a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with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dirty="0" smtClean="0">
                <a:latin typeface="Palatino"/>
                <a:cs typeface="Palatino"/>
              </a:rPr>
              <a:t> nodes?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B) </a:t>
            </a:r>
            <a:r>
              <a:rPr lang="en-US" i="1" dirty="0" smtClean="0">
                <a:latin typeface="Palatino"/>
                <a:cs typeface="Palatino"/>
              </a:rPr>
              <a:t>O(L)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err="1" smtClean="0">
                <a:latin typeface="Palatino"/>
                <a:cs typeface="Palatino"/>
              </a:rPr>
              <a:t>O(</a:t>
            </a:r>
            <a:r>
              <a:rPr lang="en-US" dirty="0" err="1" smtClean="0">
                <a:latin typeface="Palatino"/>
                <a:cs typeface="Palatino"/>
              </a:rPr>
              <a:t>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dirty="0" smtClean="0">
                <a:latin typeface="Palatino"/>
                <a:cs typeface="Palatino"/>
              </a:rPr>
              <a:t> 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 in Tries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How long does it take to </a:t>
            </a:r>
            <a:r>
              <a:rPr lang="en-US" dirty="0" smtClean="0">
                <a:latin typeface="Consolas"/>
                <a:cs typeface="Consolas"/>
              </a:rPr>
              <a:t>delete</a:t>
            </a:r>
            <a:r>
              <a:rPr lang="en-US" dirty="0" smtClean="0">
                <a:latin typeface="Palatino"/>
                <a:cs typeface="Palatino"/>
              </a:rPr>
              <a:t> a word of length </a:t>
            </a:r>
            <a:r>
              <a:rPr lang="en-US" i="1" dirty="0" smtClean="0">
                <a:latin typeface="Palatino"/>
                <a:cs typeface="Palatino"/>
              </a:rPr>
              <a:t>L</a:t>
            </a:r>
            <a:r>
              <a:rPr lang="en-US" dirty="0" smtClean="0">
                <a:latin typeface="Palatino"/>
                <a:cs typeface="Palatino"/>
              </a:rPr>
              <a:t> from a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with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dirty="0" smtClean="0">
                <a:latin typeface="Palatino"/>
                <a:cs typeface="Palatino"/>
              </a:rPr>
              <a:t> nodes?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A) </a:t>
            </a:r>
            <a:r>
              <a:rPr lang="en-US" i="1" dirty="0" smtClean="0">
                <a:latin typeface="Palatino"/>
                <a:cs typeface="Palatino"/>
              </a:rPr>
              <a:t>O(1)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b="1" dirty="0" smtClean="0">
                <a:latin typeface="Palatino"/>
                <a:cs typeface="Palatino"/>
              </a:rPr>
              <a:t>B) </a:t>
            </a:r>
            <a:r>
              <a:rPr lang="en-US" b="1" i="1" dirty="0" smtClean="0">
                <a:latin typeface="Palatino"/>
                <a:cs typeface="Palatino"/>
              </a:rPr>
              <a:t>O(L)</a:t>
            </a:r>
            <a:endParaRPr lang="en-US" b="1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C) </a:t>
            </a:r>
            <a:r>
              <a:rPr lang="en-US" i="1" dirty="0" err="1" smtClean="0">
                <a:latin typeface="Palatino"/>
                <a:cs typeface="Palatino"/>
              </a:rPr>
              <a:t>O(</a:t>
            </a:r>
            <a:r>
              <a:rPr lang="en-US" dirty="0" err="1" smtClean="0">
                <a:latin typeface="Palatino"/>
                <a:cs typeface="Palatino"/>
              </a:rPr>
              <a:t>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D) </a:t>
            </a:r>
            <a:r>
              <a:rPr lang="en-US" i="1" dirty="0" smtClean="0">
                <a:latin typeface="Palatino"/>
                <a:cs typeface="Palatino"/>
              </a:rPr>
              <a:t>O(L</a:t>
            </a:r>
            <a:r>
              <a:rPr lang="en-US" dirty="0" smtClean="0">
                <a:latin typeface="Palatino"/>
                <a:cs typeface="Palatino"/>
              </a:rPr>
              <a:t> log</a:t>
            </a:r>
            <a:r>
              <a:rPr lang="en-US" i="1" dirty="0" smtClean="0">
                <a:latin typeface="Palatino"/>
                <a:cs typeface="Palatino"/>
              </a:rPr>
              <a:t> </a:t>
            </a:r>
            <a:r>
              <a:rPr lang="en-US" i="1" dirty="0" err="1" smtClean="0">
                <a:latin typeface="Palatino"/>
                <a:cs typeface="Palatino"/>
              </a:rPr>
              <a:t>n</a:t>
            </a:r>
            <a:r>
              <a:rPr lang="en-US" i="1" dirty="0" smtClean="0">
                <a:latin typeface="Palatino"/>
                <a:cs typeface="Palatino"/>
              </a:rPr>
              <a:t>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E) Other/none of the above/multiple of the above/unknowable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Space Efficiency of Tries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While the time efficiency for our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is wonderful, it takes up a lot of space</a:t>
            </a:r>
          </a:p>
          <a:p>
            <a:r>
              <a:rPr lang="en-US" dirty="0" smtClean="0">
                <a:latin typeface="Palatino"/>
                <a:cs typeface="Palatino"/>
              </a:rPr>
              <a:t>Each node needs to store a map/tree/array and we need a node for every letter</a:t>
            </a:r>
          </a:p>
          <a:p>
            <a:r>
              <a:rPr lang="en-US" dirty="0" smtClean="0">
                <a:latin typeface="Palatino"/>
                <a:cs typeface="Palatino"/>
              </a:rPr>
              <a:t>Can improve the space usage a bit via Patricia tries, e.g. (outside the scope of this course, take 166 for details!)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Tradeoffs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Palatino"/>
                <a:cs typeface="Palatino"/>
              </a:rPr>
              <a:t>Is this really “better” than a BST?</a:t>
            </a:r>
          </a:p>
          <a:p>
            <a:r>
              <a:rPr lang="en-US" dirty="0" smtClean="0">
                <a:latin typeface="Palatino"/>
                <a:cs typeface="Palatino"/>
              </a:rPr>
              <a:t>Data structures in particular, and CS/science/engineering/life in general, is all about making tradeoffs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Time vs. space efficiency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Worst-case vs. average-case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Which operations to optimize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Theory vs. practice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How to best allocate your time or resources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Etc.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alatino"/>
                <a:cs typeface="Palatino"/>
              </a:rPr>
              <a:t>Stanford Library </a:t>
            </a:r>
            <a:r>
              <a:rPr lang="en-US" dirty="0" err="1" smtClean="0">
                <a:latin typeface="Palatino"/>
                <a:cs typeface="Palatino"/>
              </a:rPr>
              <a:t>ADTs</a:t>
            </a:r>
            <a:r>
              <a:rPr lang="en-US" dirty="0" smtClean="0">
                <a:latin typeface="Palatino"/>
                <a:cs typeface="Palatino"/>
              </a:rPr>
              <a:t> Summary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Palatino"/>
                <a:cs typeface="Palatino"/>
              </a:rPr>
              <a:t>We’ve now seen how to implement virtually every Stanford library ADT!</a:t>
            </a:r>
          </a:p>
          <a:p>
            <a:pPr lvl="1"/>
            <a:r>
              <a:rPr lang="en-US" dirty="0" smtClean="0">
                <a:latin typeface="Consolas"/>
                <a:cs typeface="Consolas"/>
              </a:rPr>
              <a:t>Vector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Stack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Queue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List</a:t>
            </a:r>
            <a:r>
              <a:rPr lang="en-US" dirty="0" smtClean="0">
                <a:latin typeface="Palatino"/>
                <a:cs typeface="Palatino"/>
              </a:rPr>
              <a:t>: Dynamically allocated array or linked list</a:t>
            </a:r>
          </a:p>
          <a:p>
            <a:pPr lvl="1"/>
            <a:r>
              <a:rPr lang="en-US" dirty="0" smtClean="0">
                <a:latin typeface="Consolas"/>
                <a:cs typeface="Consolas"/>
              </a:rPr>
              <a:t>Map</a:t>
            </a:r>
            <a:r>
              <a:rPr lang="en-US" dirty="0" smtClean="0">
                <a:latin typeface="Palatino"/>
                <a:cs typeface="Palatino"/>
              </a:rPr>
              <a:t>/</a:t>
            </a:r>
            <a:r>
              <a:rPr lang="en-US" dirty="0" smtClean="0">
                <a:latin typeface="Consolas"/>
                <a:cs typeface="Consolas"/>
              </a:rPr>
              <a:t>Set</a:t>
            </a:r>
            <a:r>
              <a:rPr lang="en-US" dirty="0" smtClean="0">
                <a:latin typeface="Palatino"/>
                <a:cs typeface="Palatino"/>
              </a:rPr>
              <a:t>: BST or hash table</a:t>
            </a:r>
          </a:p>
          <a:p>
            <a:pPr lvl="1"/>
            <a:r>
              <a:rPr lang="en-US" dirty="0" smtClean="0">
                <a:latin typeface="Consolas"/>
                <a:cs typeface="Consolas"/>
              </a:rPr>
              <a:t>Lexicon</a:t>
            </a:r>
            <a:r>
              <a:rPr lang="en-US" dirty="0" smtClean="0">
                <a:latin typeface="Palatino"/>
                <a:cs typeface="Palatino"/>
              </a:rPr>
              <a:t>: </a:t>
            </a:r>
            <a:r>
              <a:rPr lang="en-US" dirty="0" err="1" smtClean="0">
                <a:latin typeface="Palatino"/>
                <a:cs typeface="Palatino"/>
              </a:rPr>
              <a:t>Trie</a:t>
            </a:r>
            <a:r>
              <a:rPr lang="en-US" dirty="0" smtClean="0">
                <a:latin typeface="Palatino"/>
                <a:cs typeface="Palatino"/>
              </a:rPr>
              <a:t> (or </a:t>
            </a:r>
            <a:r>
              <a:rPr lang="en-US" dirty="0" smtClean="0">
                <a:latin typeface="Palatino"/>
                <a:cs typeface="Palatino"/>
              </a:rPr>
              <a:t>DAWG)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Consolas"/>
                <a:cs typeface="Consolas"/>
              </a:rPr>
              <a:t>Grid</a:t>
            </a:r>
            <a:r>
              <a:rPr lang="en-US" dirty="0" smtClean="0">
                <a:latin typeface="Palatino"/>
                <a:cs typeface="Palatino"/>
              </a:rPr>
              <a:t>: Multidimensional array</a:t>
            </a:r>
          </a:p>
          <a:p>
            <a:pPr lvl="1"/>
            <a:r>
              <a:rPr lang="en-US" dirty="0" err="1" smtClean="0">
                <a:latin typeface="Consolas"/>
                <a:cs typeface="Consolas"/>
              </a:rPr>
              <a:t>PriorityQueue</a:t>
            </a:r>
            <a:r>
              <a:rPr lang="en-US" dirty="0" smtClean="0">
                <a:latin typeface="Palatino"/>
                <a:cs typeface="Palatino"/>
              </a:rPr>
              <a:t>: Heap (in some variant)</a:t>
            </a:r>
          </a:p>
          <a:p>
            <a:pPr lvl="1"/>
            <a:r>
              <a:rPr lang="en-US" dirty="0" smtClean="0">
                <a:latin typeface="Consolas"/>
                <a:cs typeface="Consolas"/>
              </a:rPr>
              <a:t>Graph</a:t>
            </a:r>
            <a:r>
              <a:rPr lang="en-US" dirty="0" smtClean="0">
                <a:latin typeface="Palatino"/>
                <a:cs typeface="Palatino"/>
              </a:rPr>
              <a:t>: Adjacency list, adjacency matrix, or incidence matrix</a:t>
            </a:r>
            <a:endParaRPr lang="en-US" dirty="0" smtClean="0">
              <a:latin typeface="Consolas"/>
              <a:cs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Palatino"/>
                <a:cs typeface="Palatino"/>
              </a:rPr>
              <a:t>Other Cool Stuff to Research</a:t>
            </a:r>
            <a:endParaRPr lang="en-US" dirty="0"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Palatino"/>
                <a:cs typeface="Palatino"/>
              </a:rPr>
              <a:t>Read about it on your own or take CS 161 and 166 (or go to my OH)!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Suffix trees/arrays (related to tries)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Patricia tries</a:t>
            </a:r>
          </a:p>
          <a:p>
            <a:pPr lvl="1"/>
            <a:r>
              <a:rPr lang="en-US" dirty="0" err="1" smtClean="0">
                <a:latin typeface="Palatino"/>
                <a:cs typeface="Palatino"/>
              </a:rPr>
              <a:t>DAWGs</a:t>
            </a:r>
            <a:r>
              <a:rPr lang="en-US" dirty="0" smtClean="0">
                <a:latin typeface="Palatino"/>
                <a:cs typeface="Palatino"/>
              </a:rPr>
              <a:t> and </a:t>
            </a:r>
            <a:r>
              <a:rPr lang="en-US" dirty="0" err="1" smtClean="0">
                <a:latin typeface="Palatino"/>
                <a:cs typeface="Palatino"/>
              </a:rPr>
              <a:t>GADDAGs</a:t>
            </a:r>
            <a:endParaRPr lang="en-US" dirty="0" smtClean="0">
              <a:latin typeface="Palatino"/>
              <a:cs typeface="Palatino"/>
            </a:endParaRPr>
          </a:p>
          <a:p>
            <a:pPr lvl="1"/>
            <a:r>
              <a:rPr lang="en-US" dirty="0" smtClean="0">
                <a:latin typeface="Palatino"/>
                <a:cs typeface="Palatino"/>
              </a:rPr>
              <a:t>Linear-time sorting algorithms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Weight-balanced trees and static optimality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Splay trees and dynamic optimality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van </a:t>
            </a:r>
            <a:r>
              <a:rPr lang="en-US" dirty="0" err="1" smtClean="0">
                <a:latin typeface="Palatino"/>
                <a:cs typeface="Palatino"/>
              </a:rPr>
              <a:t>Emde</a:t>
            </a:r>
            <a:r>
              <a:rPr lang="en-US" dirty="0" smtClean="0">
                <a:latin typeface="Palatino"/>
                <a:cs typeface="Palatino"/>
              </a:rPr>
              <a:t> Boas (</a:t>
            </a:r>
            <a:r>
              <a:rPr lang="en-US" dirty="0" err="1" smtClean="0">
                <a:latin typeface="Palatino"/>
                <a:cs typeface="Palatino"/>
              </a:rPr>
              <a:t>vEB</a:t>
            </a:r>
            <a:r>
              <a:rPr lang="en-US" dirty="0" smtClean="0">
                <a:latin typeface="Palatino"/>
                <a:cs typeface="Palatino"/>
              </a:rPr>
              <a:t>) trees and </a:t>
            </a:r>
            <a:r>
              <a:rPr lang="en-US" dirty="0" err="1" smtClean="0">
                <a:latin typeface="Palatino"/>
                <a:cs typeface="Palatino"/>
              </a:rPr>
              <a:t>x</a:t>
            </a:r>
            <a:r>
              <a:rPr lang="en-US" dirty="0" smtClean="0">
                <a:latin typeface="Palatino"/>
                <a:cs typeface="Palatino"/>
              </a:rPr>
              <a:t>- and </a:t>
            </a:r>
            <a:r>
              <a:rPr lang="en-US" dirty="0" err="1" smtClean="0">
                <a:latin typeface="Palatino"/>
                <a:cs typeface="Palatino"/>
              </a:rPr>
              <a:t>y</a:t>
            </a:r>
            <a:r>
              <a:rPr lang="en-US" dirty="0" smtClean="0">
                <a:latin typeface="Palatino"/>
                <a:cs typeface="Palatino"/>
              </a:rPr>
              <a:t>-fast tries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Augmented trees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Self-balancing </a:t>
            </a:r>
            <a:r>
              <a:rPr lang="en-US" dirty="0" err="1" smtClean="0">
                <a:latin typeface="Palatino"/>
                <a:cs typeface="Palatino"/>
              </a:rPr>
              <a:t>BSTs</a:t>
            </a:r>
            <a:r>
              <a:rPr lang="en-US" dirty="0" smtClean="0">
                <a:latin typeface="Palatino"/>
                <a:cs typeface="Palatino"/>
              </a:rPr>
              <a:t> (we’ve discussed a few already)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B-trees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Order-statistic trees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Other specialized trees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String matching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Formal analysis of all these data structures/algorithms</a:t>
            </a:r>
          </a:p>
          <a:p>
            <a:pPr lvl="1"/>
            <a:r>
              <a:rPr lang="en-US" dirty="0" smtClean="0">
                <a:latin typeface="Palatino"/>
                <a:cs typeface="Palatino"/>
              </a:rPr>
              <a:t>Etc.</a:t>
            </a:r>
            <a:endParaRPr lang="en-US" dirty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3287</TotalTime>
  <Words>4513</Words>
  <Application>Microsoft Macintosh PowerPoint</Application>
  <PresentationFormat>On-screen Show (4:3)</PresentationFormat>
  <Paragraphs>3037</Paragraphs>
  <Slides>107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Office Theme</vt:lpstr>
      <vt:lpstr>Beyond BSTs (we can do better?!)</vt:lpstr>
      <vt:lpstr>What We’ve Seen So Far</vt:lpstr>
      <vt:lpstr>“Better” than Balanced BSTs</vt:lpstr>
      <vt:lpstr>Outline for Today</vt:lpstr>
      <vt:lpstr>Ordered Dictionaries</vt:lpstr>
      <vt:lpstr>String Comparisons</vt:lpstr>
      <vt:lpstr>String Comparisons</vt:lpstr>
      <vt:lpstr>Implementing Lexicon with BSTs</vt:lpstr>
      <vt:lpstr>Implementing Lexicon with Hash Tables</vt:lpstr>
      <vt:lpstr>Rethinking Hashing</vt:lpstr>
      <vt:lpstr>Slide 11</vt:lpstr>
      <vt:lpstr>Slide 12</vt:lpstr>
      <vt:lpstr>A    B    C     D</vt:lpstr>
      <vt:lpstr>A    B    C     D</vt:lpstr>
      <vt:lpstr>A    B    C     D</vt:lpstr>
      <vt:lpstr>Recursive Data Structures?</vt:lpstr>
      <vt:lpstr>A    B    C     D</vt:lpstr>
      <vt:lpstr>A    B    C     D</vt:lpstr>
      <vt:lpstr>A    B    C     D</vt:lpstr>
      <vt:lpstr>A    B    C     D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Tries</vt:lpstr>
      <vt:lpstr>Tries</vt:lpstr>
      <vt:lpstr>lookup and containsPrefix in Tries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insert in Tries</vt:lpstr>
      <vt:lpstr>insert in Tries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delete in Tries</vt:lpstr>
      <vt:lpstr>delete in Tries</vt:lpstr>
      <vt:lpstr>Space Efficiency of Tries</vt:lpstr>
      <vt:lpstr>Tradeoffs</vt:lpstr>
      <vt:lpstr>Stanford Library ADTs Summary</vt:lpstr>
      <vt:lpstr>Other Cool Stuff to Research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Ilan Goodman</dc:creator>
  <cp:lastModifiedBy>Ilan Goodman</cp:lastModifiedBy>
  <cp:revision>221</cp:revision>
  <dcterms:created xsi:type="dcterms:W3CDTF">2015-11-29T23:40:34Z</dcterms:created>
  <dcterms:modified xsi:type="dcterms:W3CDTF">2015-11-30T19:17:53Z</dcterms:modified>
</cp:coreProperties>
</file>