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2.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3.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4.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5.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6.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notesSlides/notesSlide7.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notesSlides/notesSlide8.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9.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notesSlides/notesSlide10.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11.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notesSlides/notesSlide12.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notesSlides/notesSlide13.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14.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notesSlides/notesSlide15.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2">
  <p:sldMasterIdLst>
    <p:sldMasterId id="2147483648" r:id="rId1"/>
    <p:sldMasterId id="2147483699" r:id="rId2"/>
  </p:sldMasterIdLst>
  <p:notesMasterIdLst>
    <p:notesMasterId r:id="rId34"/>
  </p:notesMasterIdLst>
  <p:handoutMasterIdLst>
    <p:handoutMasterId r:id="rId35"/>
  </p:handoutMasterIdLst>
  <p:sldIdLst>
    <p:sldId id="304" r:id="rId3"/>
    <p:sldId id="310" r:id="rId4"/>
    <p:sldId id="359" r:id="rId5"/>
    <p:sldId id="360" r:id="rId6"/>
    <p:sldId id="361" r:id="rId7"/>
    <p:sldId id="362" r:id="rId8"/>
    <p:sldId id="363" r:id="rId9"/>
    <p:sldId id="364" r:id="rId10"/>
    <p:sldId id="312" r:id="rId11"/>
    <p:sldId id="313" r:id="rId12"/>
    <p:sldId id="339" r:id="rId13"/>
    <p:sldId id="365" r:id="rId14"/>
    <p:sldId id="319" r:id="rId15"/>
    <p:sldId id="320" r:id="rId16"/>
    <p:sldId id="321" r:id="rId17"/>
    <p:sldId id="350" r:id="rId18"/>
    <p:sldId id="323" r:id="rId19"/>
    <p:sldId id="357" r:id="rId20"/>
    <p:sldId id="358" r:id="rId21"/>
    <p:sldId id="325" r:id="rId22"/>
    <p:sldId id="345" r:id="rId23"/>
    <p:sldId id="367" r:id="rId24"/>
    <p:sldId id="368" r:id="rId25"/>
    <p:sldId id="326" r:id="rId26"/>
    <p:sldId id="327" r:id="rId27"/>
    <p:sldId id="329" r:id="rId28"/>
    <p:sldId id="330" r:id="rId29"/>
    <p:sldId id="331" r:id="rId30"/>
    <p:sldId id="332" r:id="rId31"/>
    <p:sldId id="335" r:id="rId32"/>
    <p:sldId id="366" r:id="rId33"/>
  </p:sldIdLst>
  <p:sldSz cx="9144000" cy="5143500" type="screen16x9"/>
  <p:notesSz cx="6858000" cy="9144000"/>
  <p:custDataLst>
    <p:tags r:id="rId36"/>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FF"/>
    <a:srgbClr val="FFFFFF"/>
    <a:srgbClr val="3C3623"/>
    <a:srgbClr val="8C1515"/>
    <a:srgbClr val="DBCECC"/>
    <a:srgbClr val="EEE8E7"/>
    <a:srgbClr val="BBB7B7"/>
    <a:srgbClr val="8D3C1E"/>
    <a:srgbClr val="D6DDD3"/>
    <a:srgbClr val="EDE8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63" autoAdjust="0"/>
    <p:restoredTop sz="92572" autoAdjust="0"/>
  </p:normalViewPr>
  <p:slideViewPr>
    <p:cSldViewPr snapToGrid="0" snapToObjects="1">
      <p:cViewPr varScale="1">
        <p:scale>
          <a:sx n="108" d="100"/>
          <a:sy n="108" d="100"/>
        </p:scale>
        <p:origin x="571" y="77"/>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12/2/2015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12/2/2015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624DA8-8ED8-4BD6-A1F2-96D76919A0B2}" type="slidenum">
              <a:rPr lang="en-US" smtClean="0"/>
              <a:pPr/>
              <a:t>1</a:t>
            </a:fld>
            <a:endParaRPr lang="en-US"/>
          </a:p>
        </p:txBody>
      </p:sp>
    </p:spTree>
    <p:extLst>
      <p:ext uri="{BB962C8B-B14F-4D97-AF65-F5344CB8AC3E}">
        <p14:creationId xmlns:p14="http://schemas.microsoft.com/office/powerpoint/2010/main" val="1548850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C695E5F-D600-4329-8EF8-52F278B284E4}" type="slidenum">
              <a:rPr lang="en-US"/>
              <a:pPr/>
              <a:t>9</a:t>
            </a:fld>
            <a:endParaRPr lang="en-US"/>
          </a:p>
        </p:txBody>
      </p:sp>
      <p:sp>
        <p:nvSpPr>
          <p:cNvPr id="8499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499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3997054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AD21811-A31E-414C-B332-CB83FC39D5C5}" type="slidenum">
              <a:rPr lang="en-US"/>
              <a:pPr/>
              <a:t>10</a:t>
            </a:fld>
            <a:endParaRPr lang="en-US"/>
          </a:p>
        </p:txBody>
      </p:sp>
      <p:sp>
        <p:nvSpPr>
          <p:cNvPr id="12492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493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4263904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77DDE56-71A5-4862-AE32-9222E0C4E2AE}" type="slidenum">
              <a:rPr lang="en-US"/>
              <a:pPr/>
              <a:t>13</a:t>
            </a:fld>
            <a:endParaRPr lang="en-US"/>
          </a:p>
        </p:txBody>
      </p:sp>
      <p:sp>
        <p:nvSpPr>
          <p:cNvPr id="12800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800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1451229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B48C0F2-1DAE-469B-AB05-CA72F979A3C6}" type="slidenum">
              <a:rPr lang="en-US"/>
              <a:pPr/>
              <a:t>14</a:t>
            </a:fld>
            <a:endParaRPr lang="en-US"/>
          </a:p>
        </p:txBody>
      </p:sp>
      <p:sp>
        <p:nvSpPr>
          <p:cNvPr id="12902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902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1878748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E95FA16-8A4A-4C25-83B6-F0DFBBDADB70}" type="slidenum">
              <a:rPr lang="en-US"/>
              <a:pPr/>
              <a:t>15</a:t>
            </a:fld>
            <a:endParaRPr lang="en-US"/>
          </a:p>
        </p:txBody>
      </p:sp>
      <p:sp>
        <p:nvSpPr>
          <p:cNvPr id="13004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005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1079799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599A322-2CD2-43FA-98B6-147A6CF65F16}" type="slidenum">
              <a:rPr lang="en-US"/>
              <a:pPr/>
              <a:t>16</a:t>
            </a:fld>
            <a:endParaRPr lang="en-US"/>
          </a:p>
        </p:txBody>
      </p:sp>
      <p:sp>
        <p:nvSpPr>
          <p:cNvPr id="13414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414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31562971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21C2787-B960-43B4-9B6E-40852A9F373B}" type="slidenum">
              <a:rPr lang="en-US"/>
              <a:pPr/>
              <a:t>17</a:t>
            </a:fld>
            <a:endParaRPr lang="en-US"/>
          </a:p>
        </p:txBody>
      </p:sp>
      <p:sp>
        <p:nvSpPr>
          <p:cNvPr id="14131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131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1057768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4BD9975-1937-4A20-B826-814E303A0D50}" type="slidenum">
              <a:rPr lang="en-US"/>
              <a:pPr/>
              <a:t>20</a:t>
            </a:fld>
            <a:endParaRPr lang="en-US"/>
          </a:p>
        </p:txBody>
      </p:sp>
      <p:sp>
        <p:nvSpPr>
          <p:cNvPr id="142337"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233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123085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21C2787-B960-43B4-9B6E-40852A9F373B}" type="slidenum">
              <a:rPr lang="en-US"/>
              <a:pPr/>
              <a:t>21</a:t>
            </a:fld>
            <a:endParaRPr lang="en-US"/>
          </a:p>
        </p:txBody>
      </p:sp>
      <p:sp>
        <p:nvSpPr>
          <p:cNvPr id="14131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131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1882199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8742A44-E199-4E9A-8A44-7A0A3DB95C0C}" type="slidenum">
              <a:rPr lang="en-US"/>
              <a:pPr/>
              <a:t>24</a:t>
            </a:fld>
            <a:endParaRPr lang="en-US"/>
          </a:p>
        </p:txBody>
      </p:sp>
      <p:sp>
        <p:nvSpPr>
          <p:cNvPr id="143361"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36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2625232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9F887B9-00FA-4DF7-865C-7ACBF4FE1432}" type="slidenum">
              <a:rPr lang="en-US"/>
              <a:pPr/>
              <a:t>25</a:t>
            </a:fld>
            <a:endParaRPr lang="en-US"/>
          </a:p>
        </p:txBody>
      </p:sp>
      <p:sp>
        <p:nvSpPr>
          <p:cNvPr id="14438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438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10002582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9F887B9-00FA-4DF7-865C-7ACBF4FE1432}" type="slidenum">
              <a:rPr lang="en-US"/>
              <a:pPr/>
              <a:t>26</a:t>
            </a:fld>
            <a:endParaRPr lang="en-US"/>
          </a:p>
        </p:txBody>
      </p:sp>
      <p:sp>
        <p:nvSpPr>
          <p:cNvPr id="14438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4386"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2250842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7D0823A-ED6C-4F2B-B3F0-8CA68CCFFF60}" type="slidenum">
              <a:rPr lang="en-US"/>
              <a:pPr/>
              <a:t>28</a:t>
            </a:fld>
            <a:endParaRPr lang="en-US"/>
          </a:p>
        </p:txBody>
      </p:sp>
      <p:sp>
        <p:nvSpPr>
          <p:cNvPr id="145409"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5410"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37501830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6A72BF2-3E56-4D05-9F1E-A8B999294EBF}" type="slidenum">
              <a:rPr lang="en-US"/>
              <a:pPr/>
              <a:t>29</a:t>
            </a:fld>
            <a:endParaRPr lang="en-US"/>
          </a:p>
        </p:txBody>
      </p:sp>
      <p:sp>
        <p:nvSpPr>
          <p:cNvPr id="14643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643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4034621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31</a:t>
            </a:fld>
            <a:endParaRPr lang="en-US"/>
          </a:p>
        </p:txBody>
      </p:sp>
    </p:spTree>
    <p:extLst>
      <p:ext uri="{BB962C8B-B14F-4D97-AF65-F5344CB8AC3E}">
        <p14:creationId xmlns:p14="http://schemas.microsoft.com/office/powerpoint/2010/main" val="11185634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12/2/2015</a:t>
            </a:fld>
            <a:endParaRPr lang="en-US"/>
          </a:p>
        </p:txBody>
      </p:sp>
      <p:sp>
        <p:nvSpPr>
          <p:cNvPr id="3" name="Footer Placeholder 2"/>
          <p:cNvSpPr>
            <a:spLocks noGrp="1"/>
          </p:cNvSpPr>
          <p:nvPr>
            <p:ph type="ftr" sz="quarter" idx="11"/>
          </p:nvPr>
        </p:nvSpPr>
        <p:spPr>
          <a:xfrm>
            <a:off x="4641448" y="4389120"/>
            <a:ext cx="3502152" cy="273844"/>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4105464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12/2/2015</a:t>
            </a:fld>
            <a:endParaRPr lang="en-US"/>
          </a:p>
        </p:txBody>
      </p:sp>
      <p:sp>
        <p:nvSpPr>
          <p:cNvPr id="4" name="Footer Placeholder 3"/>
          <p:cNvSpPr>
            <a:spLocks noGrp="1"/>
          </p:cNvSpPr>
          <p:nvPr>
            <p:ph type="ftr" sz="quarter" idx="11"/>
          </p:nvPr>
        </p:nvSpPr>
        <p:spPr>
          <a:xfrm>
            <a:off x="4641448" y="4389120"/>
            <a:ext cx="3502152" cy="273844"/>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356990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12/2/2015</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159280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1737007"/>
            <a:ext cx="3057148" cy="47982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041721" y="2231021"/>
            <a:ext cx="3419856" cy="212684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8" y="1737007"/>
            <a:ext cx="3055717" cy="47982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152" y="2231021"/>
            <a:ext cx="3419856" cy="212684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12/2/2015</a:t>
            </a:fld>
            <a:endParaRPr lang="en-US"/>
          </a:p>
        </p:txBody>
      </p:sp>
      <p:sp>
        <p:nvSpPr>
          <p:cNvPr id="8" name="Footer Placeholder 7"/>
          <p:cNvSpPr>
            <a:spLocks noGrp="1"/>
          </p:cNvSpPr>
          <p:nvPr>
            <p:ph type="ftr" sz="quarter" idx="11"/>
          </p:nvPr>
        </p:nvSpPr>
        <p:spPr>
          <a:xfrm>
            <a:off x="4641448" y="4389120"/>
            <a:ext cx="3502152" cy="273844"/>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0764288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50" r:id="rId9"/>
    <p:sldLayoutId id="2147483951" r:id="rId10"/>
    <p:sldLayoutId id="2147483953" r:id="rId11"/>
    <p:sldLayoutId id="2147483954" r:id="rId12"/>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8.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0.xml"/><Relationship Id="rId1" Type="http://schemas.openxmlformats.org/officeDocument/2006/relationships/tags" Target="../tags/tag9.xml"/></Relationships>
</file>

<file path=ppt/slides/_rels/slide5.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8.xml"/><Relationship Id="rId1" Type="http://schemas.openxmlformats.org/officeDocument/2006/relationships/tags" Target="../tags/tag1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20.xml"/><Relationship Id="rId1" Type="http://schemas.openxmlformats.org/officeDocument/2006/relationships/tags" Target="../tags/tag19.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notesSlide" Target="../notesSlides/notesSlide3.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7.xml"/><Relationship Id="rId1" Type="http://schemas.openxmlformats.org/officeDocument/2006/relationships/tags" Target="../tags/tag2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29.xml"/><Relationship Id="rId1" Type="http://schemas.openxmlformats.org/officeDocument/2006/relationships/tags" Target="../tags/tag28.xml"/></Relationships>
</file>

<file path=ppt/slides/_rels/slide13.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tags" Target="../tags/tag42.xml"/><Relationship Id="rId18" Type="http://schemas.openxmlformats.org/officeDocument/2006/relationships/tags" Target="../tags/tag47.xml"/><Relationship Id="rId3" Type="http://schemas.openxmlformats.org/officeDocument/2006/relationships/tags" Target="../tags/tag32.xml"/><Relationship Id="rId21" Type="http://schemas.openxmlformats.org/officeDocument/2006/relationships/slideLayout" Target="../slideLayouts/slideLayout10.xml"/><Relationship Id="rId7" Type="http://schemas.openxmlformats.org/officeDocument/2006/relationships/tags" Target="../tags/tag36.xml"/><Relationship Id="rId12" Type="http://schemas.openxmlformats.org/officeDocument/2006/relationships/tags" Target="../tags/tag41.xml"/><Relationship Id="rId17" Type="http://schemas.openxmlformats.org/officeDocument/2006/relationships/tags" Target="../tags/tag46.xml"/><Relationship Id="rId2" Type="http://schemas.openxmlformats.org/officeDocument/2006/relationships/tags" Target="../tags/tag31.xml"/><Relationship Id="rId16" Type="http://schemas.openxmlformats.org/officeDocument/2006/relationships/tags" Target="../tags/tag45.xml"/><Relationship Id="rId20" Type="http://schemas.openxmlformats.org/officeDocument/2006/relationships/tags" Target="../tags/tag49.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tags" Target="../tags/tag40.xml"/><Relationship Id="rId5" Type="http://schemas.openxmlformats.org/officeDocument/2006/relationships/tags" Target="../tags/tag34.xml"/><Relationship Id="rId15" Type="http://schemas.openxmlformats.org/officeDocument/2006/relationships/tags" Target="../tags/tag44.xml"/><Relationship Id="rId10" Type="http://schemas.openxmlformats.org/officeDocument/2006/relationships/tags" Target="../tags/tag39.xml"/><Relationship Id="rId19" Type="http://schemas.openxmlformats.org/officeDocument/2006/relationships/tags" Target="../tags/tag48.xml"/><Relationship Id="rId4" Type="http://schemas.openxmlformats.org/officeDocument/2006/relationships/tags" Target="../tags/tag33.xml"/><Relationship Id="rId9" Type="http://schemas.openxmlformats.org/officeDocument/2006/relationships/tags" Target="../tags/tag38.xml"/><Relationship Id="rId14" Type="http://schemas.openxmlformats.org/officeDocument/2006/relationships/tags" Target="../tags/tag43.xml"/><Relationship Id="rId22"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8" Type="http://schemas.openxmlformats.org/officeDocument/2006/relationships/tags" Target="../tags/tag57.xml"/><Relationship Id="rId13" Type="http://schemas.openxmlformats.org/officeDocument/2006/relationships/tags" Target="../tags/tag62.xml"/><Relationship Id="rId18" Type="http://schemas.openxmlformats.org/officeDocument/2006/relationships/tags" Target="../tags/tag67.xml"/><Relationship Id="rId3" Type="http://schemas.openxmlformats.org/officeDocument/2006/relationships/tags" Target="../tags/tag52.xml"/><Relationship Id="rId21" Type="http://schemas.openxmlformats.org/officeDocument/2006/relationships/slideLayout" Target="../slideLayouts/slideLayout10.xml"/><Relationship Id="rId7" Type="http://schemas.openxmlformats.org/officeDocument/2006/relationships/tags" Target="../tags/tag56.xml"/><Relationship Id="rId12" Type="http://schemas.openxmlformats.org/officeDocument/2006/relationships/tags" Target="../tags/tag61.xml"/><Relationship Id="rId17" Type="http://schemas.openxmlformats.org/officeDocument/2006/relationships/tags" Target="../tags/tag66.xml"/><Relationship Id="rId2" Type="http://schemas.openxmlformats.org/officeDocument/2006/relationships/tags" Target="../tags/tag51.xml"/><Relationship Id="rId16" Type="http://schemas.openxmlformats.org/officeDocument/2006/relationships/tags" Target="../tags/tag65.xml"/><Relationship Id="rId20" Type="http://schemas.openxmlformats.org/officeDocument/2006/relationships/tags" Target="../tags/tag69.xml"/><Relationship Id="rId1" Type="http://schemas.openxmlformats.org/officeDocument/2006/relationships/tags" Target="../tags/tag50.xml"/><Relationship Id="rId6" Type="http://schemas.openxmlformats.org/officeDocument/2006/relationships/tags" Target="../tags/tag55.xml"/><Relationship Id="rId11" Type="http://schemas.openxmlformats.org/officeDocument/2006/relationships/tags" Target="../tags/tag60.xml"/><Relationship Id="rId5" Type="http://schemas.openxmlformats.org/officeDocument/2006/relationships/tags" Target="../tags/tag54.xml"/><Relationship Id="rId15" Type="http://schemas.openxmlformats.org/officeDocument/2006/relationships/tags" Target="../tags/tag64.xml"/><Relationship Id="rId10" Type="http://schemas.openxmlformats.org/officeDocument/2006/relationships/tags" Target="../tags/tag59.xml"/><Relationship Id="rId19" Type="http://schemas.openxmlformats.org/officeDocument/2006/relationships/tags" Target="../tags/tag68.xml"/><Relationship Id="rId4" Type="http://schemas.openxmlformats.org/officeDocument/2006/relationships/tags" Target="../tags/tag53.xml"/><Relationship Id="rId9" Type="http://schemas.openxmlformats.org/officeDocument/2006/relationships/tags" Target="../tags/tag58.xml"/><Relationship Id="rId14" Type="http://schemas.openxmlformats.org/officeDocument/2006/relationships/tags" Target="../tags/tag63.xml"/><Relationship Id="rId22"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8" Type="http://schemas.openxmlformats.org/officeDocument/2006/relationships/tags" Target="../tags/tag77.xml"/><Relationship Id="rId13" Type="http://schemas.openxmlformats.org/officeDocument/2006/relationships/tags" Target="../tags/tag82.xml"/><Relationship Id="rId18" Type="http://schemas.openxmlformats.org/officeDocument/2006/relationships/tags" Target="../tags/tag87.xml"/><Relationship Id="rId3" Type="http://schemas.openxmlformats.org/officeDocument/2006/relationships/tags" Target="../tags/tag72.xml"/><Relationship Id="rId21" Type="http://schemas.openxmlformats.org/officeDocument/2006/relationships/tags" Target="../tags/tag90.xml"/><Relationship Id="rId7" Type="http://schemas.openxmlformats.org/officeDocument/2006/relationships/tags" Target="../tags/tag76.xml"/><Relationship Id="rId12" Type="http://schemas.openxmlformats.org/officeDocument/2006/relationships/tags" Target="../tags/tag81.xml"/><Relationship Id="rId17" Type="http://schemas.openxmlformats.org/officeDocument/2006/relationships/tags" Target="../tags/tag86.xml"/><Relationship Id="rId2" Type="http://schemas.openxmlformats.org/officeDocument/2006/relationships/tags" Target="../tags/tag71.xml"/><Relationship Id="rId16" Type="http://schemas.openxmlformats.org/officeDocument/2006/relationships/tags" Target="../tags/tag85.xml"/><Relationship Id="rId20" Type="http://schemas.openxmlformats.org/officeDocument/2006/relationships/tags" Target="../tags/tag89.xml"/><Relationship Id="rId1" Type="http://schemas.openxmlformats.org/officeDocument/2006/relationships/tags" Target="../tags/tag70.xml"/><Relationship Id="rId6" Type="http://schemas.openxmlformats.org/officeDocument/2006/relationships/tags" Target="../tags/tag75.xml"/><Relationship Id="rId11" Type="http://schemas.openxmlformats.org/officeDocument/2006/relationships/tags" Target="../tags/tag80.xml"/><Relationship Id="rId24" Type="http://schemas.openxmlformats.org/officeDocument/2006/relationships/notesSlide" Target="../notesSlides/notesSlide6.xml"/><Relationship Id="rId5" Type="http://schemas.openxmlformats.org/officeDocument/2006/relationships/tags" Target="../tags/tag74.xml"/><Relationship Id="rId15" Type="http://schemas.openxmlformats.org/officeDocument/2006/relationships/tags" Target="../tags/tag84.xml"/><Relationship Id="rId23" Type="http://schemas.openxmlformats.org/officeDocument/2006/relationships/slideLayout" Target="../slideLayouts/slideLayout10.xml"/><Relationship Id="rId10" Type="http://schemas.openxmlformats.org/officeDocument/2006/relationships/tags" Target="../tags/tag79.xml"/><Relationship Id="rId19" Type="http://schemas.openxmlformats.org/officeDocument/2006/relationships/tags" Target="../tags/tag88.xml"/><Relationship Id="rId4" Type="http://schemas.openxmlformats.org/officeDocument/2006/relationships/tags" Target="../tags/tag73.xml"/><Relationship Id="rId9" Type="http://schemas.openxmlformats.org/officeDocument/2006/relationships/tags" Target="../tags/tag78.xml"/><Relationship Id="rId14" Type="http://schemas.openxmlformats.org/officeDocument/2006/relationships/tags" Target="../tags/tag83.xml"/><Relationship Id="rId22" Type="http://schemas.openxmlformats.org/officeDocument/2006/relationships/tags" Target="../tags/tag9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93.xml"/><Relationship Id="rId1" Type="http://schemas.openxmlformats.org/officeDocument/2006/relationships/tags" Target="../tags/tag92.xml"/><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95.xml"/><Relationship Id="rId1" Type="http://schemas.openxmlformats.org/officeDocument/2006/relationships/tags" Target="../tags/tag94.xml"/><Relationship Id="rId4" Type="http://schemas.openxmlformats.org/officeDocument/2006/relationships/notesSlide" Target="../notesSlides/notesSlide8.xml"/></Relationships>
</file>

<file path=ppt/slides/_rels/slide18.xml.rels><?xml version="1.0" encoding="UTF-8" standalone="yes"?>
<Relationships xmlns="http://schemas.openxmlformats.org/package/2006/relationships"><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tags" Target="../tags/tag96.xml"/><Relationship Id="rId5" Type="http://schemas.openxmlformats.org/officeDocument/2006/relationships/image" Target="../media/image5.png"/><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tags" Target="../tags/tag99.xml"/><Relationship Id="rId5" Type="http://schemas.openxmlformats.org/officeDocument/2006/relationships/image" Target="../media/image5.png"/><Relationship Id="rId4"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03.xml"/><Relationship Id="rId1" Type="http://schemas.openxmlformats.org/officeDocument/2006/relationships/tags" Target="../tags/tag102.xml"/><Relationship Id="rId4" Type="http://schemas.openxmlformats.org/officeDocument/2006/relationships/notesSlide" Target="../notesSlides/notesSlide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05.xml"/><Relationship Id="rId1" Type="http://schemas.openxmlformats.org/officeDocument/2006/relationships/tags" Target="../tags/tag104.xml"/><Relationship Id="rId4" Type="http://schemas.openxmlformats.org/officeDocument/2006/relationships/notesSlide" Target="../notesSlides/notesSlide10.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07.xml"/><Relationship Id="rId1" Type="http://schemas.openxmlformats.org/officeDocument/2006/relationships/tags" Target="../tags/tag106.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08.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9.xml"/><Relationship Id="rId1" Type="http://schemas.openxmlformats.org/officeDocument/2006/relationships/tags" Target="../tags/tag109.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11.xml"/><Relationship Id="rId1" Type="http://schemas.openxmlformats.org/officeDocument/2006/relationships/tags" Target="../tags/tag110.xml"/><Relationship Id="rId4" Type="http://schemas.openxmlformats.org/officeDocument/2006/relationships/notesSlide" Target="../notesSlides/notesSlide1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13.xml"/><Relationship Id="rId1" Type="http://schemas.openxmlformats.org/officeDocument/2006/relationships/tags" Target="../tags/tag112.xml"/><Relationship Id="rId4" Type="http://schemas.openxmlformats.org/officeDocument/2006/relationships/notesSlide" Target="../notesSlides/notesSlide13.xml"/></Relationships>
</file>

<file path=ppt/slides/_rels/slide27.xml.rels><?xml version="1.0" encoding="UTF-8" standalone="yes"?>
<Relationships xmlns="http://schemas.openxmlformats.org/package/2006/relationships"><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image" Target="../media/image7.jpeg"/><Relationship Id="rId5" Type="http://schemas.openxmlformats.org/officeDocument/2006/relationships/slideLayout" Target="../slideLayouts/slideLayout3.xml"/><Relationship Id="rId4" Type="http://schemas.openxmlformats.org/officeDocument/2006/relationships/tags" Target="../tags/tag11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19.xml"/><Relationship Id="rId1" Type="http://schemas.openxmlformats.org/officeDocument/2006/relationships/tags" Target="../tags/tag118.xml"/><Relationship Id="rId4" Type="http://schemas.openxmlformats.org/officeDocument/2006/relationships/notesSlide" Target="../notesSlides/notesSlide14.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1.xml"/><Relationship Id="rId1" Type="http://schemas.openxmlformats.org/officeDocument/2006/relationships/tags" Target="../tags/tag120.xml"/><Relationship Id="rId4" Type="http://schemas.openxmlformats.org/officeDocument/2006/relationships/notesSlide" Target="../notesSlides/notesSlide15.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3.xml"/><Relationship Id="rId1" Type="http://schemas.openxmlformats.org/officeDocument/2006/relationships/tags" Target="../tags/tag122.xml"/></Relationships>
</file>

<file path=ppt/slides/_rels/slide31.xml.rels><?xml version="1.0" encoding="UTF-8" standalone="yes"?>
<Relationships xmlns="http://schemas.openxmlformats.org/package/2006/relationships"><Relationship Id="rId8" Type="http://schemas.openxmlformats.org/officeDocument/2006/relationships/tags" Target="../tags/tag131.xml"/><Relationship Id="rId13" Type="http://schemas.openxmlformats.org/officeDocument/2006/relationships/tags" Target="../tags/tag136.xml"/><Relationship Id="rId3" Type="http://schemas.openxmlformats.org/officeDocument/2006/relationships/tags" Target="../tags/tag126.xml"/><Relationship Id="rId7" Type="http://schemas.openxmlformats.org/officeDocument/2006/relationships/tags" Target="../tags/tag130.xml"/><Relationship Id="rId12" Type="http://schemas.openxmlformats.org/officeDocument/2006/relationships/tags" Target="../tags/tag135.xml"/><Relationship Id="rId2" Type="http://schemas.openxmlformats.org/officeDocument/2006/relationships/tags" Target="../tags/tag125.xml"/><Relationship Id="rId16" Type="http://schemas.openxmlformats.org/officeDocument/2006/relationships/notesSlide" Target="../notesSlides/notesSlide16.xml"/><Relationship Id="rId1" Type="http://schemas.openxmlformats.org/officeDocument/2006/relationships/tags" Target="../tags/tag124.xml"/><Relationship Id="rId6" Type="http://schemas.openxmlformats.org/officeDocument/2006/relationships/tags" Target="../tags/tag129.xml"/><Relationship Id="rId11" Type="http://schemas.openxmlformats.org/officeDocument/2006/relationships/tags" Target="../tags/tag134.xml"/><Relationship Id="rId5" Type="http://schemas.openxmlformats.org/officeDocument/2006/relationships/tags" Target="../tags/tag128.xml"/><Relationship Id="rId15" Type="http://schemas.openxmlformats.org/officeDocument/2006/relationships/slideLayout" Target="../slideLayouts/slideLayout12.xml"/><Relationship Id="rId10" Type="http://schemas.openxmlformats.org/officeDocument/2006/relationships/tags" Target="../tags/tag133.xml"/><Relationship Id="rId4" Type="http://schemas.openxmlformats.org/officeDocument/2006/relationships/tags" Target="../tags/tag127.xml"/><Relationship Id="rId9" Type="http://schemas.openxmlformats.org/officeDocument/2006/relationships/tags" Target="../tags/tag132.xml"/><Relationship Id="rId14" Type="http://schemas.openxmlformats.org/officeDocument/2006/relationships/tags" Target="../tags/tag1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CS106X</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custDataLst>
              <p:tags r:id="rId1"/>
            </p:custDataLst>
          </p:nvPr>
        </p:nvSpPr>
        <p:spPr>
          <a:xfrm>
            <a:off x="871717" y="401184"/>
            <a:ext cx="7707313" cy="488950"/>
          </a:xfrm>
        </p:spPr>
        <p:txBody>
          <a:bodyPr/>
          <a:lstStyle/>
          <a:p>
            <a:r>
              <a:rPr lang="en-US" dirty="0" smtClean="0"/>
              <a:t>Today’s Topics</a:t>
            </a:r>
          </a:p>
        </p:txBody>
      </p:sp>
      <p:sp>
        <p:nvSpPr>
          <p:cNvPr id="5" name="Content Placeholder 4"/>
          <p:cNvSpPr>
            <a:spLocks noGrp="1"/>
          </p:cNvSpPr>
          <p:nvPr>
            <p:ph sz="quarter" idx="10"/>
            <p:custDataLst>
              <p:tags r:id="rId2"/>
            </p:custDataLst>
          </p:nvPr>
        </p:nvSpPr>
        <p:spPr>
          <a:xfrm>
            <a:off x="968595" y="1169993"/>
            <a:ext cx="7798711" cy="3848574"/>
          </a:xfrm>
        </p:spPr>
        <p:txBody>
          <a:bodyPr wrap="square" numCol="1" anchor="t" anchorCtr="0" compatLnSpc="1">
            <a:prstTxWarp prst="textNoShape">
              <a:avLst/>
            </a:prstTxWarp>
            <a:normAutofit/>
          </a:bodyPr>
          <a:lstStyle/>
          <a:p>
            <a:pPr>
              <a:buFont typeface="+mj-lt"/>
              <a:buAutoNum type="arabicPeriod"/>
            </a:pPr>
            <a:r>
              <a:rPr lang="en-US" b="1" dirty="0" smtClean="0"/>
              <a:t>Quick final exam discussion</a:t>
            </a:r>
          </a:p>
          <a:p>
            <a:pPr marL="565785" lvl="1" indent="-342900"/>
            <a:r>
              <a:rPr lang="en-US" dirty="0" smtClean="0">
                <a:solidFill>
                  <a:schemeClr val="accent1"/>
                </a:solidFill>
              </a:rPr>
              <a:t>Details/logistics, topics, sources for practice problems</a:t>
            </a:r>
          </a:p>
          <a:p>
            <a:pPr>
              <a:buFont typeface="+mj-lt"/>
              <a:buAutoNum type="arabicPeriod"/>
            </a:pPr>
            <a:r>
              <a:rPr lang="en-US" b="1" dirty="0" smtClean="0"/>
              <a:t>Quarter wrap-up</a:t>
            </a:r>
            <a:endParaRPr lang="en-US" b="1" dirty="0"/>
          </a:p>
          <a:p>
            <a:pPr marL="565785" lvl="1" indent="-342900"/>
            <a:r>
              <a:rPr lang="en-US" dirty="0" smtClean="0">
                <a:solidFill>
                  <a:schemeClr val="accent1"/>
                </a:solidFill>
              </a:rPr>
              <a:t>Putting it all together: what have we accomplished together this quarter?</a:t>
            </a:r>
          </a:p>
          <a:p>
            <a:pPr>
              <a:buFont typeface="+mj-lt"/>
              <a:buAutoNum type="arabicPeriod"/>
            </a:pPr>
            <a:r>
              <a:rPr lang="en-US" b="1" dirty="0" smtClean="0"/>
              <a:t>What next?</a:t>
            </a:r>
            <a:endParaRPr lang="en-US" b="1" dirty="0"/>
          </a:p>
          <a:p>
            <a:pPr marL="565785" lvl="1" indent="-342900"/>
            <a:r>
              <a:rPr lang="en-US" dirty="0" smtClean="0">
                <a:solidFill>
                  <a:schemeClr val="accent1"/>
                </a:solidFill>
              </a:rPr>
              <a:t>Options for continuing your passion for CS after this quarter is done</a:t>
            </a:r>
          </a:p>
          <a:p>
            <a:pPr marL="565785" lvl="1" indent="-342900"/>
            <a:r>
              <a:rPr lang="en-US" dirty="0" smtClean="0">
                <a:solidFill>
                  <a:schemeClr val="accent1"/>
                </a:solidFill>
              </a:rPr>
              <a:t>Preview of CS107: stack exploits</a:t>
            </a:r>
            <a:endParaRPr lang="en-US" dirty="0">
              <a:solidFill>
                <a:schemeClr val="accent1"/>
              </a:solidFill>
            </a:endParaRPr>
          </a:p>
          <a:p>
            <a:pPr marL="619760"/>
            <a:endParaRPr lang="en-US" dirty="0" smtClean="0">
              <a:solidFill>
                <a:schemeClr val="accent1"/>
              </a:solidFill>
            </a:endParaRPr>
          </a:p>
          <a:p>
            <a:pPr marL="565785" lvl="1" indent="-342900"/>
            <a:endParaRPr lang="en-US" dirty="0" smtClean="0">
              <a:solidFill>
                <a:schemeClr val="accent1"/>
              </a:solidFill>
            </a:endParaRPr>
          </a:p>
          <a:p>
            <a:pPr marL="0" lvl="1" indent="0">
              <a:buNone/>
            </a:pPr>
            <a:endParaRPr lang="en-US" b="1" dirty="0">
              <a:solidFill>
                <a:schemeClr val="bg2"/>
              </a:solidFill>
            </a:endParaRPr>
          </a:p>
          <a:p>
            <a:pPr marL="0" lvl="1" indent="0">
              <a:buNone/>
            </a:pPr>
            <a:endParaRPr lang="en-US" dirty="0">
              <a:solidFill>
                <a:schemeClr val="bg1">
                  <a:lumMod val="50000"/>
                </a:schemeClr>
              </a:solidFill>
            </a:endParaRPr>
          </a:p>
          <a:p>
            <a:pPr marL="0" lvl="1" indent="0">
              <a:buNone/>
            </a:pPr>
            <a:endParaRPr lang="en-US" dirty="0" smtClean="0">
              <a:solidFill>
                <a:schemeClr val="bg1">
                  <a:lumMod val="50000"/>
                </a:schemeClr>
              </a:solidFill>
            </a:endParaRPr>
          </a:p>
          <a:p>
            <a:pPr marL="0" lvl="1" indent="0">
              <a:buNone/>
            </a:pPr>
            <a:endParaRPr lang="en-US" dirty="0" smtClean="0">
              <a:solidFill>
                <a:schemeClr val="bg1">
                  <a:lumMod val="50000"/>
                </a:schemeClr>
              </a:solidFill>
            </a:endParaRPr>
          </a:p>
          <a:p>
            <a:pPr marL="0" lvl="1" indent="0">
              <a:buNone/>
            </a:pPr>
            <a:endParaRPr lang="en-US" dirty="0" smtClean="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Final Exam</a:t>
            </a:r>
            <a:endParaRPr lang="en-US" dirty="0"/>
          </a:p>
        </p:txBody>
      </p:sp>
      <p:sp>
        <p:nvSpPr>
          <p:cNvPr id="5" name="Text Placeholder 4"/>
          <p:cNvSpPr>
            <a:spLocks noGrp="1"/>
          </p:cNvSpPr>
          <p:nvPr>
            <p:ph type="body" idx="1"/>
            <p:custDataLst>
              <p:tags r:id="rId2"/>
            </p:custDataLst>
          </p:nvPr>
        </p:nvSpPr>
        <p:spPr/>
        <p:txBody>
          <a:bodyPr/>
          <a:lstStyle/>
          <a:p>
            <a:endParaRPr lang="en-US" dirty="0"/>
          </a:p>
        </p:txBody>
      </p:sp>
    </p:spTree>
    <p:extLst>
      <p:ext uri="{BB962C8B-B14F-4D97-AF65-F5344CB8AC3E}">
        <p14:creationId xmlns:p14="http://schemas.microsoft.com/office/powerpoint/2010/main" val="42750459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Logistics</a:t>
            </a:r>
            <a:endParaRPr lang="en-US" dirty="0"/>
          </a:p>
        </p:txBody>
      </p:sp>
      <p:sp>
        <p:nvSpPr>
          <p:cNvPr id="3" name="Content Placeholder 2"/>
          <p:cNvSpPr>
            <a:spLocks noGrp="1"/>
          </p:cNvSpPr>
          <p:nvPr>
            <p:ph sz="quarter" idx="10"/>
            <p:custDataLst>
              <p:tags r:id="rId2"/>
            </p:custDataLst>
          </p:nvPr>
        </p:nvSpPr>
        <p:spPr/>
        <p:txBody>
          <a:bodyPr/>
          <a:lstStyle/>
          <a:p>
            <a:pPr>
              <a:buFont typeface="Wingdings" panose="05000000000000000000" pitchFamily="2" charset="2"/>
              <a:buChar char="§"/>
            </a:pPr>
            <a:r>
              <a:rPr lang="en-US" dirty="0" smtClean="0"/>
              <a:t>Open notes: 2 pages (4 sides)</a:t>
            </a:r>
          </a:p>
          <a:p>
            <a:pPr>
              <a:buFont typeface="Wingdings" panose="05000000000000000000" pitchFamily="2" charset="2"/>
              <a:buChar char="§"/>
            </a:pPr>
            <a:r>
              <a:rPr lang="en-US" dirty="0" smtClean="0"/>
              <a:t>Open textbook</a:t>
            </a:r>
          </a:p>
          <a:p>
            <a:pPr>
              <a:buFont typeface="Wingdings" panose="05000000000000000000" pitchFamily="2" charset="2"/>
              <a:buChar char="§"/>
            </a:pPr>
            <a:r>
              <a:rPr lang="en-US" dirty="0" smtClean="0"/>
              <a:t>3 hours</a:t>
            </a:r>
          </a:p>
          <a:p>
            <a:pPr lvl="1"/>
            <a:r>
              <a:rPr lang="en-US" dirty="0" smtClean="0">
                <a:solidFill>
                  <a:schemeClr val="tx1"/>
                </a:solidFill>
              </a:rPr>
              <a:t>In this room (Gates B01)</a:t>
            </a:r>
            <a:endParaRPr lang="en-US" dirty="0">
              <a:solidFill>
                <a:schemeClr val="tx1"/>
              </a:solidFill>
            </a:endParaRPr>
          </a:p>
        </p:txBody>
      </p:sp>
    </p:spTree>
    <p:extLst>
      <p:ext uri="{BB962C8B-B14F-4D97-AF65-F5344CB8AC3E}">
        <p14:creationId xmlns:p14="http://schemas.microsoft.com/office/powerpoint/2010/main" val="14608589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p:txBody>
          <a:bodyPr/>
          <a:lstStyle/>
          <a:p>
            <a:r>
              <a:rPr lang="en-US" dirty="0" smtClean="0"/>
              <a:t>Final Exam Topics</a:t>
            </a:r>
            <a:endParaRPr lang="en-US" dirty="0"/>
          </a:p>
        </p:txBody>
      </p:sp>
      <p:sp>
        <p:nvSpPr>
          <p:cNvPr id="6" name="Content Placeholder 5"/>
          <p:cNvSpPr>
            <a:spLocks noGrp="1"/>
          </p:cNvSpPr>
          <p:nvPr>
            <p:ph sz="quarter" idx="10"/>
            <p:custDataLst>
              <p:tags r:id="rId2"/>
            </p:custDataLst>
          </p:nvPr>
        </p:nvSpPr>
        <p:spPr/>
        <p:txBody>
          <a:bodyPr>
            <a:normAutofit/>
          </a:bodyPr>
          <a:lstStyle/>
          <a:p>
            <a:pPr>
              <a:buFont typeface="Wingdings" panose="05000000000000000000" pitchFamily="2" charset="2"/>
              <a:buChar char="§"/>
            </a:pPr>
            <a:r>
              <a:rPr lang="en-US" dirty="0"/>
              <a:t>ADTs</a:t>
            </a:r>
          </a:p>
          <a:p>
            <a:pPr>
              <a:buFont typeface="Wingdings" panose="05000000000000000000" pitchFamily="2" charset="2"/>
              <a:buChar char="§"/>
            </a:pPr>
            <a:r>
              <a:rPr lang="en-US" dirty="0"/>
              <a:t>Recursion</a:t>
            </a:r>
          </a:p>
          <a:p>
            <a:pPr>
              <a:buFont typeface="Wingdings" panose="05000000000000000000" pitchFamily="2" charset="2"/>
              <a:buChar char="§"/>
            </a:pPr>
            <a:r>
              <a:rPr lang="en-US" dirty="0"/>
              <a:t>Backtracking</a:t>
            </a:r>
          </a:p>
          <a:p>
            <a:pPr>
              <a:buFont typeface="Wingdings" panose="05000000000000000000" pitchFamily="2" charset="2"/>
              <a:buChar char="§"/>
            </a:pPr>
            <a:r>
              <a:rPr lang="en-US" dirty="0"/>
              <a:t>Objects and classes</a:t>
            </a:r>
          </a:p>
          <a:p>
            <a:pPr>
              <a:buFont typeface="Wingdings" panose="05000000000000000000" pitchFamily="2" charset="2"/>
              <a:buChar char="§"/>
            </a:pPr>
            <a:r>
              <a:rPr lang="en-US" dirty="0"/>
              <a:t>Big-O analysis</a:t>
            </a:r>
          </a:p>
          <a:p>
            <a:pPr>
              <a:buFont typeface="Wingdings" panose="05000000000000000000" pitchFamily="2" charset="2"/>
              <a:buChar char="§"/>
            </a:pPr>
            <a:r>
              <a:rPr lang="en-US" dirty="0" smtClean="0"/>
              <a:t>Pointers and dynamic memory</a:t>
            </a:r>
            <a:endParaRPr lang="en-US" dirty="0"/>
          </a:p>
          <a:p>
            <a:pPr>
              <a:buFont typeface="Wingdings" panose="05000000000000000000" pitchFamily="2" charset="2"/>
              <a:buChar char="§"/>
            </a:pPr>
            <a:r>
              <a:rPr lang="en-US" dirty="0" smtClean="0">
                <a:solidFill>
                  <a:schemeClr val="bg2"/>
                </a:solidFill>
              </a:rPr>
              <a:t>Trees: heaps, binary </a:t>
            </a:r>
            <a:r>
              <a:rPr lang="en-US" dirty="0">
                <a:solidFill>
                  <a:schemeClr val="bg2"/>
                </a:solidFill>
              </a:rPr>
              <a:t>search </a:t>
            </a:r>
            <a:r>
              <a:rPr lang="en-US" dirty="0" smtClean="0">
                <a:solidFill>
                  <a:schemeClr val="bg2"/>
                </a:solidFill>
              </a:rPr>
              <a:t>trees, tries, types of traversals</a:t>
            </a:r>
          </a:p>
          <a:p>
            <a:pPr>
              <a:buFont typeface="Wingdings" panose="05000000000000000000" pitchFamily="2" charset="2"/>
              <a:buChar char="§"/>
            </a:pPr>
            <a:r>
              <a:rPr lang="en-US" dirty="0" smtClean="0">
                <a:solidFill>
                  <a:schemeClr val="bg2"/>
                </a:solidFill>
              </a:rPr>
              <a:t>Hashing</a:t>
            </a:r>
            <a:endParaRPr lang="en-US" dirty="0">
              <a:solidFill>
                <a:schemeClr val="bg2"/>
              </a:solidFill>
            </a:endParaRPr>
          </a:p>
          <a:p>
            <a:pPr>
              <a:buFont typeface="Wingdings" panose="05000000000000000000" pitchFamily="2" charset="2"/>
              <a:buChar char="§"/>
            </a:pPr>
            <a:r>
              <a:rPr lang="en-US" dirty="0" smtClean="0">
                <a:solidFill>
                  <a:schemeClr val="bg2"/>
                </a:solidFill>
              </a:rPr>
              <a:t>Graphs: Dijkstra's</a:t>
            </a:r>
            <a:r>
              <a:rPr lang="en-US" dirty="0">
                <a:solidFill>
                  <a:schemeClr val="bg2"/>
                </a:solidFill>
              </a:rPr>
              <a:t>, A*, </a:t>
            </a:r>
            <a:r>
              <a:rPr lang="en-US" dirty="0" err="1">
                <a:solidFill>
                  <a:schemeClr val="bg2"/>
                </a:solidFill>
              </a:rPr>
              <a:t>Kruskals</a:t>
            </a:r>
            <a:r>
              <a:rPr lang="en-US" dirty="0">
                <a:solidFill>
                  <a:schemeClr val="bg2"/>
                </a:solidFill>
              </a:rPr>
              <a:t>, BFS, </a:t>
            </a:r>
            <a:r>
              <a:rPr lang="en-US" dirty="0" smtClean="0">
                <a:solidFill>
                  <a:schemeClr val="bg2"/>
                </a:solidFill>
              </a:rPr>
              <a:t>DFS</a:t>
            </a:r>
            <a:endParaRPr lang="en-US" dirty="0">
              <a:solidFill>
                <a:schemeClr val="bg2"/>
              </a:solidFill>
            </a:endParaRPr>
          </a:p>
          <a:p>
            <a:pPr>
              <a:buFont typeface="Wingdings" panose="05000000000000000000" pitchFamily="2" charset="2"/>
              <a:buChar char="§"/>
            </a:pPr>
            <a:r>
              <a:rPr lang="en-US" dirty="0">
                <a:solidFill>
                  <a:schemeClr val="bg2"/>
                </a:solidFill>
              </a:rPr>
              <a:t>Inheritance, Polymorphism</a:t>
            </a:r>
          </a:p>
          <a:p>
            <a:pPr>
              <a:buFont typeface="Wingdings" panose="05000000000000000000" pitchFamily="2" charset="2"/>
              <a:buChar char="§"/>
            </a:pPr>
            <a:r>
              <a:rPr lang="en-US" dirty="0">
                <a:solidFill>
                  <a:schemeClr val="bg2"/>
                </a:solidFill>
              </a:rPr>
              <a:t>Sorting algorithms</a:t>
            </a:r>
          </a:p>
          <a:p>
            <a:pPr>
              <a:buFont typeface="Wingdings" panose="05000000000000000000" pitchFamily="2" charset="2"/>
              <a:buChar char="§"/>
            </a:pPr>
            <a:endParaRPr lang="en-US" dirty="0"/>
          </a:p>
        </p:txBody>
      </p:sp>
      <p:sp>
        <p:nvSpPr>
          <p:cNvPr id="4" name="Slide Number Placeholder 3"/>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5</a:t>
            </a:fld>
            <a:endParaRPr lang="en-US"/>
          </a:p>
        </p:txBody>
      </p:sp>
    </p:spTree>
    <p:extLst>
      <p:ext uri="{BB962C8B-B14F-4D97-AF65-F5344CB8AC3E}">
        <p14:creationId xmlns:p14="http://schemas.microsoft.com/office/powerpoint/2010/main" val="28574605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p:txBody>
          <a:bodyPr/>
          <a:lstStyle/>
          <a:p>
            <a:r>
              <a:rPr lang="en-US" dirty="0" smtClean="0"/>
              <a:t>Final Exam Study Strategy</a:t>
            </a:r>
            <a:endParaRPr lang="en-US" dirty="0"/>
          </a:p>
        </p:txBody>
      </p:sp>
      <p:sp>
        <p:nvSpPr>
          <p:cNvPr id="6" name="Content Placeholder 5"/>
          <p:cNvSpPr>
            <a:spLocks noGrp="1"/>
          </p:cNvSpPr>
          <p:nvPr>
            <p:ph sz="quarter" idx="10"/>
            <p:custDataLst>
              <p:tags r:id="rId2"/>
            </p:custDataLst>
          </p:nvPr>
        </p:nvSpPr>
        <p:spPr/>
        <p:txBody>
          <a:bodyPr>
            <a:normAutofit/>
          </a:bodyPr>
          <a:lstStyle/>
          <a:p>
            <a:pPr>
              <a:buFont typeface="Wingdings" panose="05000000000000000000" pitchFamily="2" charset="2"/>
              <a:buChar char="§"/>
            </a:pPr>
            <a:r>
              <a:rPr lang="en-US" dirty="0" smtClean="0"/>
              <a:t>Don’t memorize things—either write it in notes, or learn the concept</a:t>
            </a:r>
          </a:p>
          <a:p>
            <a:pPr lvl="2"/>
            <a:r>
              <a:rPr lang="en-US" sz="1600" dirty="0" smtClean="0">
                <a:solidFill>
                  <a:schemeClr val="bg2"/>
                </a:solidFill>
              </a:rPr>
              <a:t>If you’ve got flash cards, you’re approaching this with the wrong mindset</a:t>
            </a:r>
          </a:p>
          <a:p>
            <a:pPr lvl="2"/>
            <a:r>
              <a:rPr lang="en-US" sz="1600" dirty="0" smtClean="0">
                <a:solidFill>
                  <a:schemeClr val="bg2"/>
                </a:solidFill>
              </a:rPr>
              <a:t>No big multiple choice/true-false section where “memorized” facts would be tested</a:t>
            </a:r>
          </a:p>
          <a:p>
            <a:pPr lvl="1"/>
            <a:r>
              <a:rPr lang="en-US" dirty="0">
                <a:solidFill>
                  <a:schemeClr val="tx1"/>
                </a:solidFill>
              </a:rPr>
              <a:t>Don’t </a:t>
            </a:r>
            <a:r>
              <a:rPr lang="en-US" dirty="0" smtClean="0">
                <a:solidFill>
                  <a:schemeClr val="tx1"/>
                </a:solidFill>
              </a:rPr>
              <a:t>read the book</a:t>
            </a:r>
            <a:endParaRPr lang="en-US" dirty="0">
              <a:solidFill>
                <a:schemeClr val="tx1"/>
              </a:solidFill>
            </a:endParaRPr>
          </a:p>
          <a:p>
            <a:pPr lvl="2"/>
            <a:r>
              <a:rPr lang="en-US" sz="1600" dirty="0" smtClean="0">
                <a:solidFill>
                  <a:schemeClr val="bg2"/>
                </a:solidFill>
              </a:rPr>
              <a:t>Computer science is about creating things, so do some practice problems</a:t>
            </a:r>
            <a:endParaRPr lang="en-US" sz="1600" dirty="0">
              <a:solidFill>
                <a:schemeClr val="bg2"/>
              </a:solidFill>
            </a:endParaRPr>
          </a:p>
          <a:p>
            <a:pPr lvl="2"/>
            <a:r>
              <a:rPr lang="en-US" sz="1600" dirty="0" smtClean="0">
                <a:solidFill>
                  <a:schemeClr val="bg2"/>
                </a:solidFill>
              </a:rPr>
              <a:t>Re-do </a:t>
            </a:r>
            <a:r>
              <a:rPr lang="en-US" sz="1600" dirty="0" err="1" smtClean="0">
                <a:solidFill>
                  <a:schemeClr val="bg2"/>
                </a:solidFill>
              </a:rPr>
              <a:t>Socrative</a:t>
            </a:r>
            <a:r>
              <a:rPr lang="en-US" sz="1600" dirty="0" smtClean="0">
                <a:solidFill>
                  <a:schemeClr val="bg2"/>
                </a:solidFill>
              </a:rPr>
              <a:t> questions from lecture, do old section problems, do CS106B practice exams as warm-up for our practice exams</a:t>
            </a:r>
          </a:p>
          <a:p>
            <a:pPr lvl="2"/>
            <a:r>
              <a:rPr lang="en-US" sz="1600" dirty="0" smtClean="0">
                <a:solidFill>
                  <a:schemeClr val="bg2"/>
                </a:solidFill>
              </a:rPr>
              <a:t>Look at lecture slides or book as needed for review of things you identify as weak points</a:t>
            </a:r>
            <a:endParaRPr lang="en-US" sz="1600" dirty="0">
              <a:solidFill>
                <a:schemeClr val="bg2"/>
              </a:solidFill>
            </a:endParaRPr>
          </a:p>
          <a:p>
            <a:pPr lvl="1"/>
            <a:r>
              <a:rPr lang="en-US" dirty="0">
                <a:solidFill>
                  <a:schemeClr val="tx1"/>
                </a:solidFill>
              </a:rPr>
              <a:t>Don’t </a:t>
            </a:r>
            <a:r>
              <a:rPr lang="en-US" dirty="0" smtClean="0">
                <a:solidFill>
                  <a:schemeClr val="tx1"/>
                </a:solidFill>
              </a:rPr>
              <a:t>stress</a:t>
            </a:r>
            <a:endParaRPr lang="en-US" dirty="0">
              <a:solidFill>
                <a:schemeClr val="tx1"/>
              </a:solidFill>
            </a:endParaRPr>
          </a:p>
          <a:p>
            <a:pPr lvl="2"/>
            <a:r>
              <a:rPr lang="en-US" sz="1600" dirty="0" smtClean="0">
                <a:solidFill>
                  <a:schemeClr val="bg2"/>
                </a:solidFill>
              </a:rPr>
              <a:t>Most of the really mind-bending topics (recursion, pointers) were on the midterm, and you’ve had more time to let those settle in</a:t>
            </a:r>
          </a:p>
          <a:p>
            <a:pPr marL="344488" lvl="2" indent="0">
              <a:buNone/>
            </a:pPr>
            <a:endParaRPr lang="en-US" sz="1600" dirty="0">
              <a:solidFill>
                <a:schemeClr val="bg2"/>
              </a:solidFill>
            </a:endParaRPr>
          </a:p>
          <a:p>
            <a:pPr lvl="1"/>
            <a:endParaRPr lang="en-US" dirty="0">
              <a:solidFill>
                <a:schemeClr val="bg2"/>
              </a:solidFill>
            </a:endParaRPr>
          </a:p>
          <a:p>
            <a:pPr>
              <a:buFont typeface="Wingdings" panose="05000000000000000000" pitchFamily="2" charset="2"/>
              <a:buChar char="§"/>
            </a:pPr>
            <a:endParaRPr lang="en-US" dirty="0"/>
          </a:p>
        </p:txBody>
      </p:sp>
      <p:sp>
        <p:nvSpPr>
          <p:cNvPr id="4" name="Slide Number Placeholder 3"/>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6</a:t>
            </a:fld>
            <a:endParaRPr lang="en-US"/>
          </a:p>
        </p:txBody>
      </p:sp>
    </p:spTree>
    <p:extLst>
      <p:ext uri="{BB962C8B-B14F-4D97-AF65-F5344CB8AC3E}">
        <p14:creationId xmlns:p14="http://schemas.microsoft.com/office/powerpoint/2010/main" val="3681581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09331" y="175186"/>
            <a:ext cx="7707862" cy="488024"/>
          </a:xfrm>
        </p:spPr>
        <p:txBody>
          <a:bodyPr/>
          <a:lstStyle/>
          <a:p>
            <a:r>
              <a:rPr lang="en-US" dirty="0" smtClean="0"/>
              <a:t>Big O Quick Reference </a:t>
            </a:r>
            <a:r>
              <a:rPr lang="en-US" sz="1800" dirty="0" smtClean="0"/>
              <a:t>(see also </a:t>
            </a:r>
            <a:r>
              <a:rPr lang="en-US" sz="1800" dirty="0"/>
              <a:t>http://bigocheatsheet.com</a:t>
            </a:r>
            <a:r>
              <a:rPr lang="en-US" sz="1800" dirty="0" smtClean="0"/>
              <a:t>/)</a:t>
            </a:r>
            <a:endParaRPr lang="en-US" sz="1800" dirty="0"/>
          </a:p>
        </p:txBody>
      </p:sp>
      <p:graphicFrame>
        <p:nvGraphicFramePr>
          <p:cNvPr id="4" name="Content Placeholder 3"/>
          <p:cNvGraphicFramePr>
            <a:graphicFrameLocks noGrp="1"/>
          </p:cNvGraphicFramePr>
          <p:nvPr>
            <p:ph sz="quarter" idx="10"/>
            <p:custDataLst>
              <p:tags r:id="rId2"/>
            </p:custDataLst>
            <p:extLst/>
          </p:nvPr>
        </p:nvGraphicFramePr>
        <p:xfrm>
          <a:off x="809331" y="753190"/>
          <a:ext cx="7561520" cy="3907642"/>
        </p:xfrm>
        <a:graphic>
          <a:graphicData uri="http://schemas.openxmlformats.org/drawingml/2006/table">
            <a:tbl>
              <a:tblPr firstRow="1" bandRow="1">
                <a:tableStyleId>{5C22544A-7EE6-4342-B048-85BDC9FD1C3A}</a:tableStyleId>
              </a:tblPr>
              <a:tblGrid>
                <a:gridCol w="5924450"/>
                <a:gridCol w="1637070"/>
              </a:tblGrid>
              <a:tr h="382436">
                <a:tc>
                  <a:txBody>
                    <a:bodyPr/>
                    <a:lstStyle/>
                    <a:p>
                      <a:r>
                        <a:rPr lang="en-US" sz="1600" dirty="0" smtClean="0"/>
                        <a:t>What</a:t>
                      </a:r>
                      <a:endParaRPr lang="en-US" sz="1600" dirty="0"/>
                    </a:p>
                  </a:txBody>
                  <a:tcPr/>
                </a:tc>
                <a:tc>
                  <a:txBody>
                    <a:bodyPr/>
                    <a:lstStyle/>
                    <a:p>
                      <a:r>
                        <a:rPr lang="en-US" sz="1600" dirty="0" smtClean="0"/>
                        <a:t>Cost</a:t>
                      </a:r>
                      <a:endParaRPr lang="en-US" sz="1600" dirty="0"/>
                    </a:p>
                  </a:txBody>
                  <a:tcPr/>
                </a:tc>
              </a:tr>
              <a:tr h="477206">
                <a:tc>
                  <a:txBody>
                    <a:bodyPr/>
                    <a:lstStyle/>
                    <a:p>
                      <a:pPr marL="285750" indent="-285750">
                        <a:buFont typeface="Arial" panose="020B0604020202020204" pitchFamily="34" charset="0"/>
                        <a:buChar char="•"/>
                      </a:pPr>
                      <a:r>
                        <a:rPr lang="en-US" sz="1600" dirty="0" smtClean="0"/>
                        <a:t>Hash table average case (good</a:t>
                      </a:r>
                      <a:r>
                        <a:rPr lang="en-US" sz="1600" baseline="0" dirty="0" smtClean="0"/>
                        <a:t> design)</a:t>
                      </a:r>
                      <a:endParaRPr lang="en-US" sz="1600" dirty="0"/>
                    </a:p>
                  </a:txBody>
                  <a:tcPr/>
                </a:tc>
                <a:tc>
                  <a:txBody>
                    <a:bodyPr/>
                    <a:lstStyle/>
                    <a:p>
                      <a:r>
                        <a:rPr lang="en-US" sz="1600" dirty="0" smtClean="0"/>
                        <a:t>O(1)</a:t>
                      </a:r>
                      <a:endParaRPr lang="en-US" sz="1600" dirty="0"/>
                    </a:p>
                  </a:txBody>
                  <a:tcPr/>
                </a:tc>
              </a:tr>
              <a:tr h="733767">
                <a:tc>
                  <a:txBody>
                    <a:bodyPr/>
                    <a:lstStyle/>
                    <a:p>
                      <a:pPr marL="285750" indent="-285750">
                        <a:buFont typeface="Arial" panose="020B0604020202020204" pitchFamily="34" charset="0"/>
                        <a:buChar char="•"/>
                      </a:pPr>
                      <a:r>
                        <a:rPr lang="en-US" sz="1600" dirty="0" smtClean="0"/>
                        <a:t>Balanced</a:t>
                      </a:r>
                      <a:r>
                        <a:rPr lang="en-US" sz="1600" baseline="0" dirty="0" smtClean="0"/>
                        <a:t> trees</a:t>
                      </a:r>
                    </a:p>
                    <a:p>
                      <a:pPr marL="742950" lvl="1" indent="-285750">
                        <a:buFont typeface="Arial" panose="020B0604020202020204" pitchFamily="34" charset="0"/>
                        <a:buChar char="•"/>
                      </a:pPr>
                      <a:r>
                        <a:rPr lang="en-US" sz="1600" baseline="0" dirty="0" smtClean="0"/>
                        <a:t>Heap, BST with balancing such as Red-Black</a:t>
                      </a:r>
                    </a:p>
                    <a:p>
                      <a:pPr marL="285750" indent="-285750">
                        <a:buFont typeface="Arial" panose="020B0604020202020204" pitchFamily="34" charset="0"/>
                        <a:buChar char="•"/>
                      </a:pPr>
                      <a:r>
                        <a:rPr lang="en-US" sz="1600" baseline="0" dirty="0" smtClean="0"/>
                        <a:t>Binary search on sorted array</a:t>
                      </a:r>
                      <a:endParaRPr lang="en-US" sz="1600" dirty="0"/>
                    </a:p>
                  </a:txBody>
                  <a:tcPr/>
                </a:tc>
                <a:tc>
                  <a:txBody>
                    <a:bodyPr/>
                    <a:lstStyle/>
                    <a:p>
                      <a:r>
                        <a:rPr lang="en-US" sz="1600" dirty="0" smtClean="0"/>
                        <a:t>O(</a:t>
                      </a:r>
                      <a:r>
                        <a:rPr lang="en-US" sz="1600" dirty="0" err="1" smtClean="0"/>
                        <a:t>logn</a:t>
                      </a:r>
                      <a:r>
                        <a:rPr lang="en-US" sz="1600" dirty="0" smtClean="0"/>
                        <a:t>)</a:t>
                      </a:r>
                      <a:endParaRPr lang="en-US" sz="1600" dirty="0"/>
                    </a:p>
                  </a:txBody>
                  <a:tcPr/>
                </a:tc>
              </a:tr>
              <a:tr h="733767">
                <a:tc>
                  <a:txBody>
                    <a:bodyPr/>
                    <a:lstStyle/>
                    <a:p>
                      <a:pPr marL="285750" indent="-285750">
                        <a:buFont typeface="Arial" panose="020B0604020202020204" pitchFamily="34" charset="0"/>
                        <a:buChar char="•"/>
                      </a:pPr>
                      <a:r>
                        <a:rPr lang="en-US" sz="1600" dirty="0" smtClean="0"/>
                        <a:t>Linked list find</a:t>
                      </a:r>
                    </a:p>
                    <a:p>
                      <a:pPr marL="285750" indent="-285750">
                        <a:buFont typeface="Arial" panose="020B0604020202020204" pitchFamily="34" charset="0"/>
                        <a:buChar char="•"/>
                      </a:pPr>
                      <a:r>
                        <a:rPr lang="en-US" sz="1600" dirty="0" smtClean="0"/>
                        <a:t>Inserting</a:t>
                      </a:r>
                      <a:r>
                        <a:rPr lang="en-US" sz="1600" baseline="0" dirty="0" smtClean="0"/>
                        <a:t> into beginning/middle of array</a:t>
                      </a:r>
                    </a:p>
                    <a:p>
                      <a:pPr marL="285750" indent="-285750">
                        <a:buFont typeface="Arial" panose="020B0604020202020204" pitchFamily="34" charset="0"/>
                        <a:buChar char="•"/>
                      </a:pPr>
                      <a:r>
                        <a:rPr lang="en-US" sz="1600" dirty="0" smtClean="0"/>
                        <a:t>Hash table worst case</a:t>
                      </a:r>
                    </a:p>
                    <a:p>
                      <a:pPr marL="285750" indent="-285750">
                        <a:buFont typeface="Arial" panose="020B0604020202020204" pitchFamily="34" charset="0"/>
                        <a:buChar char="•"/>
                      </a:pPr>
                      <a:r>
                        <a:rPr lang="en-US" sz="1600" dirty="0" smtClean="0"/>
                        <a:t>Unbalanced tree (e.g. BST) worst case</a:t>
                      </a:r>
                      <a:endParaRPr lang="en-US" sz="1600" dirty="0"/>
                    </a:p>
                  </a:txBody>
                  <a:tcPr/>
                </a:tc>
                <a:tc>
                  <a:txBody>
                    <a:bodyPr/>
                    <a:lstStyle/>
                    <a:p>
                      <a:r>
                        <a:rPr lang="en-US" sz="1600" dirty="0" smtClean="0"/>
                        <a:t>O(n)</a:t>
                      </a:r>
                      <a:endParaRPr lang="en-US" sz="1600" dirty="0"/>
                    </a:p>
                  </a:txBody>
                  <a:tcPr/>
                </a:tc>
              </a:tr>
              <a:tr h="477206">
                <a:tc>
                  <a:txBody>
                    <a:bodyPr/>
                    <a:lstStyle/>
                    <a:p>
                      <a:pPr marL="285750" indent="-285750">
                        <a:buFont typeface="Arial" panose="020B0604020202020204" pitchFamily="34" charset="0"/>
                        <a:buChar char="•"/>
                      </a:pPr>
                      <a:r>
                        <a:rPr lang="en-US" sz="1600" dirty="0" smtClean="0"/>
                        <a:t>Good sorting</a:t>
                      </a:r>
                    </a:p>
                    <a:p>
                      <a:pPr marL="742950" lvl="1" indent="-285750">
                        <a:buFont typeface="Arial" panose="020B0604020202020204" pitchFamily="34" charset="0"/>
                        <a:buChar char="•"/>
                      </a:pPr>
                      <a:r>
                        <a:rPr lang="en-US" sz="1600" dirty="0" err="1" smtClean="0"/>
                        <a:t>Mergesort</a:t>
                      </a:r>
                      <a:r>
                        <a:rPr lang="en-US" sz="1600" dirty="0" smtClean="0"/>
                        <a:t>, </a:t>
                      </a:r>
                      <a:r>
                        <a:rPr lang="en-US" sz="1600" dirty="0" err="1" smtClean="0"/>
                        <a:t>Heapsort</a:t>
                      </a:r>
                      <a:r>
                        <a:rPr lang="en-US" sz="1600" dirty="0" smtClean="0"/>
                        <a:t>, Quicksort (expected)</a:t>
                      </a:r>
                    </a:p>
                  </a:txBody>
                  <a:tcPr/>
                </a:tc>
                <a:tc>
                  <a:txBody>
                    <a:bodyPr/>
                    <a:lstStyle/>
                    <a:p>
                      <a:r>
                        <a:rPr lang="en-US" sz="1600" dirty="0" smtClean="0"/>
                        <a:t>O(</a:t>
                      </a:r>
                      <a:r>
                        <a:rPr lang="en-US" sz="1600" dirty="0" err="1" smtClean="0"/>
                        <a:t>nlogn</a:t>
                      </a:r>
                      <a:r>
                        <a:rPr lang="en-US" sz="1600" dirty="0" smtClean="0"/>
                        <a:t>)</a:t>
                      </a:r>
                      <a:endParaRPr lang="en-US" sz="1600" dirty="0"/>
                    </a:p>
                  </a:txBody>
                  <a:tcPr/>
                </a:tc>
              </a:tr>
              <a:tr h="477206">
                <a:tc>
                  <a:txBody>
                    <a:bodyPr/>
                    <a:lstStyle/>
                    <a:p>
                      <a:pPr marL="285750" indent="-285750">
                        <a:buFont typeface="Arial" panose="020B0604020202020204" pitchFamily="34" charset="0"/>
                        <a:buChar char="•"/>
                      </a:pPr>
                      <a:r>
                        <a:rPr lang="en-US" sz="1600" dirty="0" smtClean="0"/>
                        <a:t>Bad sorting</a:t>
                      </a:r>
                    </a:p>
                    <a:p>
                      <a:pPr marL="742950" lvl="1" indent="-285750">
                        <a:buFont typeface="Arial" panose="020B0604020202020204" pitchFamily="34" charset="0"/>
                        <a:buChar char="•"/>
                      </a:pPr>
                      <a:r>
                        <a:rPr lang="en-US" sz="1600" dirty="0" smtClean="0"/>
                        <a:t>Insertion,</a:t>
                      </a:r>
                      <a:r>
                        <a:rPr lang="en-US" sz="1600" baseline="0" dirty="0" smtClean="0"/>
                        <a:t> Bubble, Selection, Quicksort (worst case)</a:t>
                      </a:r>
                      <a:endParaRPr lang="en-US" sz="1600" dirty="0" smtClean="0"/>
                    </a:p>
                  </a:txBody>
                  <a:tcPr/>
                </a:tc>
                <a:tc>
                  <a:txBody>
                    <a:bodyPr/>
                    <a:lstStyle/>
                    <a:p>
                      <a:r>
                        <a:rPr lang="en-US" sz="1600" dirty="0" smtClean="0"/>
                        <a:t>O(n</a:t>
                      </a:r>
                      <a:r>
                        <a:rPr lang="en-US" sz="1600" baseline="30000" dirty="0" smtClean="0"/>
                        <a:t>2</a:t>
                      </a:r>
                      <a:r>
                        <a:rPr lang="en-US" sz="1600" dirty="0" smtClean="0"/>
                        <a:t>)</a:t>
                      </a:r>
                      <a:endParaRPr lang="en-US" sz="1600" dirty="0"/>
                    </a:p>
                  </a:txBody>
                  <a:tcPr/>
                </a:tc>
              </a:tr>
            </a:tbl>
          </a:graphicData>
        </a:graphic>
      </p:graphicFrame>
    </p:spTree>
    <p:extLst>
      <p:ext uri="{BB962C8B-B14F-4D97-AF65-F5344CB8AC3E}">
        <p14:creationId xmlns:p14="http://schemas.microsoft.com/office/powerpoint/2010/main" val="12872091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Quarter Wrap-Up</a:t>
            </a:r>
            <a:endParaRPr lang="en-US" dirty="0"/>
          </a:p>
        </p:txBody>
      </p:sp>
      <p:sp>
        <p:nvSpPr>
          <p:cNvPr id="5" name="Text Placeholder 4"/>
          <p:cNvSpPr>
            <a:spLocks noGrp="1"/>
          </p:cNvSpPr>
          <p:nvPr>
            <p:ph type="body" idx="1"/>
            <p:custDataLst>
              <p:tags r:id="rId2"/>
            </p:custDataLst>
          </p:nvPr>
        </p:nvSpPr>
        <p:spPr/>
        <p:txBody>
          <a:bodyPr/>
          <a:lstStyle/>
          <a:p>
            <a:r>
              <a:rPr lang="en-US" dirty="0" smtClean="0"/>
              <a:t>What did we set out to do in the beginning?</a:t>
            </a:r>
          </a:p>
          <a:p>
            <a:r>
              <a:rPr lang="en-US" dirty="0" smtClean="0"/>
              <a:t>Where are we now?</a:t>
            </a:r>
            <a:endParaRPr lang="en-US" dirty="0"/>
          </a:p>
        </p:txBody>
      </p:sp>
    </p:spTree>
    <p:extLst>
      <p:ext uri="{BB962C8B-B14F-4D97-AF65-F5344CB8AC3E}">
        <p14:creationId xmlns:p14="http://schemas.microsoft.com/office/powerpoint/2010/main" val="3802006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custDataLst>
              <p:tags r:id="rId1"/>
            </p:custDataLst>
          </p:nvPr>
        </p:nvSpPr>
        <p:spPr>
          <a:ln/>
        </p:spPr>
        <p:txBody>
          <a:bodyPr vert="horz" wrap="square" lIns="68580" tIns="7541" rIns="68580" bIns="34290" numCol="1" rtlCol="0" anchor="b" anchorCtr="0" compatLnSpc="1">
            <a:prstTxWarp prst="textNoShape">
              <a:avLst/>
            </a:prstTxWarp>
            <a:normAutofit/>
          </a:bodyPr>
          <a:lstStyle/>
          <a:p>
            <a:pP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smtClean="0"/>
              <a:t>Goals </a:t>
            </a:r>
            <a:r>
              <a:rPr lang="en-US" dirty="0"/>
              <a:t>for this Course</a:t>
            </a:r>
          </a:p>
        </p:txBody>
      </p:sp>
      <p:sp>
        <p:nvSpPr>
          <p:cNvPr id="8194" name="Rectangle 2"/>
          <p:cNvSpPr>
            <a:spLocks noGrp="1" noChangeArrowheads="1"/>
          </p:cNvSpPr>
          <p:nvPr>
            <p:ph idx="4294967295"/>
            <p:custDataLst>
              <p:tags r:id="rId2"/>
            </p:custDataLst>
          </p:nvPr>
        </p:nvSpPr>
        <p:spPr>
          <a:xfrm>
            <a:off x="1213098" y="1137573"/>
            <a:ext cx="6857804" cy="3142982"/>
          </a:xfrm>
          <a:prstGeom prst="rect">
            <a:avLst/>
          </a:prstGeom>
          <a:ln/>
        </p:spPr>
        <p:txBody>
          <a:bodyPr>
            <a:normAutofit/>
          </a:bodyPr>
          <a:lstStyle/>
          <a:p>
            <a:pPr marL="293667"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b="1" dirty="0">
                <a:solidFill>
                  <a:schemeClr val="accent1"/>
                </a:solidFill>
              </a:rPr>
              <a:t>Learn how to model and solve complex problems with computers.</a:t>
            </a:r>
          </a:p>
          <a:p>
            <a:pPr marL="293667"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a:t>To that end:</a:t>
            </a:r>
          </a:p>
          <a:p>
            <a:pPr marL="587334" lvl="1"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a:t>Explore common </a:t>
            </a:r>
            <a:r>
              <a:rPr lang="en-US" dirty="0">
                <a:solidFill>
                  <a:schemeClr val="bg2"/>
                </a:solidFill>
              </a:rPr>
              <a:t>abstractions</a:t>
            </a:r>
            <a:r>
              <a:rPr lang="en-US" dirty="0"/>
              <a:t> for representing problems.</a:t>
            </a:r>
          </a:p>
          <a:p>
            <a:pPr marL="587334" lvl="1"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a:t>Harness </a:t>
            </a:r>
            <a:r>
              <a:rPr lang="en-US" dirty="0">
                <a:solidFill>
                  <a:schemeClr val="bg2"/>
                </a:solidFill>
              </a:rPr>
              <a:t>recursion</a:t>
            </a:r>
            <a:r>
              <a:rPr lang="en-US" dirty="0"/>
              <a:t> and understand how to think about problems recursively.</a:t>
            </a:r>
          </a:p>
          <a:p>
            <a:pPr marL="587334" lvl="1"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smtClean="0"/>
              <a:t>Bring added rigor to your understanding of </a:t>
            </a:r>
            <a:r>
              <a:rPr lang="en-US" dirty="0" smtClean="0">
                <a:solidFill>
                  <a:schemeClr val="bg2"/>
                </a:solidFill>
              </a:rPr>
              <a:t>algorithmic performance</a:t>
            </a:r>
            <a:r>
              <a:rPr lang="en-US" dirty="0" smtClean="0"/>
              <a:t>, so you can </a:t>
            </a:r>
            <a:r>
              <a:rPr lang="en-US" dirty="0"/>
              <a:t>q</a:t>
            </a:r>
            <a:r>
              <a:rPr lang="en-US" dirty="0" smtClean="0"/>
              <a:t>uantitatively compare approaches </a:t>
            </a:r>
            <a:r>
              <a:rPr lang="en-US" dirty="0"/>
              <a:t>for solving problems.</a:t>
            </a:r>
          </a:p>
        </p:txBody>
      </p:sp>
    </p:spTree>
    <p:extLst>
      <p:ext uri="{BB962C8B-B14F-4D97-AF65-F5344CB8AC3E}">
        <p14:creationId xmlns:p14="http://schemas.microsoft.com/office/powerpoint/2010/main" val="768767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ext Box 1"/>
          <p:cNvSpPr txBox="1">
            <a:spLocks noChangeArrowheads="1"/>
          </p:cNvSpPr>
          <p:nvPr>
            <p:custDataLst>
              <p:tags r:id="rId1"/>
            </p:custDataLst>
          </p:nvPr>
        </p:nvSpPr>
        <p:spPr bwMode="auto">
          <a:xfrm>
            <a:off x="1487412" y="205136"/>
            <a:ext cx="6168097" cy="39807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484"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Droid Sans Fallback" charset="0"/>
                <a:cs typeface="Droid Sans Fallback" charset="0"/>
              </a:defRPr>
            </a:lvl9pPr>
          </a:lstStyle>
          <a:p>
            <a:pPr algn="ctr">
              <a:lnSpc>
                <a:spcPct val="98000"/>
              </a:lnSpc>
            </a:pPr>
            <a:endParaRPr lang="en-US" sz="2177" dirty="0">
              <a:latin typeface="DejaVu Serif" panose="02060603050605020204" pitchFamily="18" charset="0"/>
            </a:endParaRPr>
          </a:p>
        </p:txBody>
      </p:sp>
      <p:sp>
        <p:nvSpPr>
          <p:cNvPr id="2" name="Title 1"/>
          <p:cNvSpPr>
            <a:spLocks noGrp="1"/>
          </p:cNvSpPr>
          <p:nvPr>
            <p:ph type="title"/>
            <p:custDataLst>
              <p:tags r:id="rId2"/>
            </p:custDataLst>
          </p:nvPr>
        </p:nvSpPr>
        <p:spPr>
          <a:xfrm>
            <a:off x="948776" y="525795"/>
            <a:ext cx="7707862" cy="488024"/>
          </a:xfrm>
        </p:spPr>
        <p:txBody>
          <a:bodyPr/>
          <a:lstStyle/>
          <a:p>
            <a:r>
              <a:rPr lang="en-US" b="1" dirty="0"/>
              <a:t>From here on out, there are no obvious answers to any problem worth your hourly rate. </a:t>
            </a:r>
            <a:r>
              <a:rPr lang="en-US" b="1" dirty="0" smtClean="0">
                <a:sym typeface="Wingdings" panose="05000000000000000000" pitchFamily="2" charset="2"/>
              </a:rPr>
              <a:t></a:t>
            </a:r>
            <a:endParaRPr lang="en-US" dirty="0"/>
          </a:p>
        </p:txBody>
      </p:sp>
      <p:sp>
        <p:nvSpPr>
          <p:cNvPr id="3" name="Content Placeholder 2"/>
          <p:cNvSpPr>
            <a:spLocks noGrp="1"/>
          </p:cNvSpPr>
          <p:nvPr>
            <p:ph sz="quarter" idx="10"/>
            <p:custDataLst>
              <p:tags r:id="rId3"/>
            </p:custDataLst>
          </p:nvPr>
        </p:nvSpPr>
        <p:spPr>
          <a:xfrm>
            <a:off x="955677" y="1118439"/>
            <a:ext cx="7258809" cy="3549287"/>
          </a:xfrm>
          <a:prstGeom prst="rect">
            <a:avLst/>
          </a:prstGeom>
        </p:spPr>
        <p:txBody>
          <a:bodyPr>
            <a:normAutofit/>
          </a:bodyPr>
          <a:lstStyle/>
          <a:p>
            <a:pPr marL="628650" indent="-285750">
              <a:lnSpc>
                <a:spcPct val="98000"/>
              </a:lnSpc>
              <a:buFont typeface="Arial" panose="020B0604020202020204" pitchFamily="34" charset="0"/>
              <a:buChar char="•"/>
            </a:pPr>
            <a:r>
              <a:rPr lang="en-US" dirty="0" smtClean="0"/>
              <a:t>Programming </a:t>
            </a:r>
            <a:r>
              <a:rPr lang="en-US" dirty="0"/>
              <a:t>is all about exploring new ways to </a:t>
            </a:r>
            <a:r>
              <a:rPr lang="en-US" b="1" dirty="0"/>
              <a:t>model</a:t>
            </a:r>
            <a:r>
              <a:rPr lang="en-US" dirty="0"/>
              <a:t> and </a:t>
            </a:r>
            <a:r>
              <a:rPr lang="en-US" b="1" dirty="0"/>
              <a:t>solve</a:t>
            </a:r>
            <a:r>
              <a:rPr lang="en-US" dirty="0"/>
              <a:t> problems</a:t>
            </a:r>
            <a:r>
              <a:rPr lang="en-US" dirty="0" smtClean="0"/>
              <a:t>.</a:t>
            </a:r>
          </a:p>
          <a:p>
            <a:pPr marL="628650" indent="-285750">
              <a:lnSpc>
                <a:spcPct val="98000"/>
              </a:lnSpc>
              <a:buFont typeface="Arial" panose="020B0604020202020204" pitchFamily="34" charset="0"/>
              <a:buChar char="•"/>
            </a:pPr>
            <a:endParaRPr lang="en-US" dirty="0"/>
          </a:p>
          <a:p>
            <a:pPr marL="628650" indent="-285750">
              <a:lnSpc>
                <a:spcPct val="98000"/>
              </a:lnSpc>
              <a:buFont typeface="Arial" panose="020B0604020202020204" pitchFamily="34" charset="0"/>
              <a:buChar char="•"/>
            </a:pPr>
            <a:r>
              <a:rPr lang="en-US" dirty="0"/>
              <a:t>There are CHOICES and TRADEOFFS in how we model these and how we implement them! (array or linked list? BST or hash table?)</a:t>
            </a:r>
            <a:endParaRPr lang="en-US" b="1" dirty="0"/>
          </a:p>
          <a:p>
            <a:pPr marL="628650" indent="-285750">
              <a:lnSpc>
                <a:spcPct val="98000"/>
              </a:lnSpc>
              <a:buFont typeface="Arial" panose="020B0604020202020204" pitchFamily="34" charset="0"/>
              <a:buChar char="•"/>
            </a:pPr>
            <a:endParaRPr lang="en-US" dirty="0" smtClean="0"/>
          </a:p>
          <a:p>
            <a:pPr marL="628650" indent="-285750">
              <a:lnSpc>
                <a:spcPct val="98000"/>
              </a:lnSpc>
              <a:buFont typeface="Arial" panose="020B0604020202020204" pitchFamily="34" charset="0"/>
              <a:buChar char="•"/>
            </a:pPr>
            <a:r>
              <a:rPr lang="en-US" dirty="0" smtClean="0"/>
              <a:t>Skilled computer scientists recognize that any problem worth tackling has </a:t>
            </a:r>
            <a:r>
              <a:rPr lang="en-US" i="1" dirty="0" smtClean="0"/>
              <a:t>many </a:t>
            </a:r>
            <a:r>
              <a:rPr lang="en-US" dirty="0" smtClean="0"/>
              <a:t>possible models and </a:t>
            </a:r>
            <a:r>
              <a:rPr lang="en-US" i="1" dirty="0" smtClean="0"/>
              <a:t>many </a:t>
            </a:r>
            <a:r>
              <a:rPr lang="en-US" dirty="0" smtClean="0"/>
              <a:t>possible solutions, none of which is clearly better than the others in all dimensions—</a:t>
            </a:r>
            <a:r>
              <a:rPr lang="en-US" b="1" dirty="0" smtClean="0"/>
              <a:t>tradeoffs!</a:t>
            </a:r>
          </a:p>
          <a:p>
            <a:endParaRPr lang="en-US" dirty="0"/>
          </a:p>
        </p:txBody>
      </p:sp>
    </p:spTree>
    <p:extLst>
      <p:ext uri="{BB962C8B-B14F-4D97-AF65-F5344CB8AC3E}">
        <p14:creationId xmlns:p14="http://schemas.microsoft.com/office/powerpoint/2010/main" val="1191355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custDataLst>
              <p:tags r:id="rId1"/>
            </p:custDataLst>
          </p:nvPr>
        </p:nvSpPr>
        <p:spPr>
          <a:xfrm>
            <a:off x="962576" y="1178895"/>
            <a:ext cx="7700963" cy="2992645"/>
          </a:xfrm>
        </p:spPr>
        <p:txBody>
          <a:bodyPr>
            <a:normAutofit fontScale="92500" lnSpcReduction="20000"/>
          </a:bodyPr>
          <a:lstStyle/>
          <a:p>
            <a:pPr marL="0" lvl="1" indent="0">
              <a:buNone/>
            </a:pPr>
            <a:endParaRPr lang="en-US" dirty="0" smtClean="0"/>
          </a:p>
          <a:p>
            <a:pPr marL="0" lvl="1" indent="0">
              <a:buNone/>
            </a:pPr>
            <a:endParaRPr lang="en-US" dirty="0"/>
          </a:p>
          <a:p>
            <a:pPr marL="0" lvl="1" indent="0">
              <a:buNone/>
            </a:pPr>
            <a:r>
              <a:rPr lang="en-US" dirty="0" smtClean="0"/>
              <a:t>You are part of the most competitive group at this level, </a:t>
            </a:r>
          </a:p>
          <a:p>
            <a:pPr marL="0" lvl="1" indent="0">
              <a:buNone/>
            </a:pPr>
            <a:r>
              <a:rPr lang="en-US" dirty="0" smtClean="0"/>
              <a:t>in the best CS department </a:t>
            </a:r>
            <a:r>
              <a:rPr lang="en-US" i="1" dirty="0" smtClean="0"/>
              <a:t>in the world</a:t>
            </a:r>
            <a:r>
              <a:rPr lang="en-US" dirty="0" smtClean="0"/>
              <a:t>, </a:t>
            </a:r>
          </a:p>
          <a:p>
            <a:pPr marL="0" lvl="1" indent="0">
              <a:buNone/>
            </a:pPr>
            <a:r>
              <a:rPr lang="en-US" dirty="0" smtClean="0"/>
              <a:t>and you are so, so close to completing this course! </a:t>
            </a:r>
          </a:p>
          <a:p>
            <a:pPr marL="0" lvl="1" indent="0">
              <a:buNone/>
            </a:pPr>
            <a:endParaRPr lang="en-US" i="1" dirty="0" smtClean="0"/>
          </a:p>
          <a:p>
            <a:pPr marL="0" lvl="1" indent="0">
              <a:buNone/>
            </a:pPr>
            <a:r>
              <a:rPr lang="en-US" sz="2600" b="1" dirty="0">
                <a:solidFill>
                  <a:schemeClr val="bg2"/>
                </a:solidFill>
              </a:rPr>
              <a:t>Congratulations!! </a:t>
            </a:r>
            <a:br>
              <a:rPr lang="en-US" sz="2600" b="1" dirty="0">
                <a:solidFill>
                  <a:schemeClr val="bg2"/>
                </a:solidFill>
              </a:rPr>
            </a:br>
            <a:r>
              <a:rPr lang="en-US" sz="2600" b="1" dirty="0">
                <a:solidFill>
                  <a:schemeClr val="bg2"/>
                </a:solidFill>
              </a:rPr>
              <a:t>You’ve almost made it through CS106X!</a:t>
            </a:r>
            <a:endParaRPr lang="en-US" sz="2600" i="1" dirty="0">
              <a:solidFill>
                <a:schemeClr val="bg2"/>
              </a:solidFill>
            </a:endParaRPr>
          </a:p>
          <a:p>
            <a:pPr lvl="1"/>
            <a:endParaRPr lang="en-US" i="1" dirty="0" smtClean="0">
              <a:solidFill>
                <a:schemeClr val="bg2"/>
              </a:solidFill>
            </a:endParaRPr>
          </a:p>
          <a:p>
            <a:pPr lvl="1"/>
            <a:r>
              <a:rPr lang="en-US" i="1" dirty="0" smtClean="0">
                <a:solidFill>
                  <a:schemeClr val="bg2"/>
                </a:solidFill>
              </a:rPr>
              <a:t>So…what next?</a:t>
            </a:r>
            <a:endParaRPr lang="en-US" i="1" dirty="0">
              <a:solidFill>
                <a:schemeClr val="bg2"/>
              </a:solidFill>
            </a:endParaRPr>
          </a:p>
        </p:txBody>
      </p:sp>
      <p:sp>
        <p:nvSpPr>
          <p:cNvPr id="4" name="Title 3"/>
          <p:cNvSpPr>
            <a:spLocks noGrp="1"/>
          </p:cNvSpPr>
          <p:nvPr>
            <p:ph type="title"/>
            <p:custDataLst>
              <p:tags r:id="rId2"/>
            </p:custDataLst>
          </p:nvPr>
        </p:nvSpPr>
        <p:spPr>
          <a:xfrm>
            <a:off x="955677" y="420071"/>
            <a:ext cx="7707862" cy="834395"/>
          </a:xfrm>
        </p:spPr>
        <p:txBody>
          <a:bodyPr>
            <a:normAutofit/>
          </a:bodyPr>
          <a:lstStyle/>
          <a:p>
            <a:r>
              <a:rPr lang="en-US" b="1" dirty="0" smtClean="0"/>
              <a:t>That’s a lot of material to cover in 10 weeks</a:t>
            </a:r>
            <a:endParaRPr lang="en-US" b="1" dirty="0"/>
          </a:p>
        </p:txBody>
      </p:sp>
    </p:spTree>
    <p:extLst>
      <p:ext uri="{BB962C8B-B14F-4D97-AF65-F5344CB8AC3E}">
        <p14:creationId xmlns:p14="http://schemas.microsoft.com/office/powerpoint/2010/main" val="13413276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What comes next?</a:t>
            </a:r>
            <a:endParaRPr lang="en-US" dirty="0"/>
          </a:p>
        </p:txBody>
      </p:sp>
      <p:sp>
        <p:nvSpPr>
          <p:cNvPr id="5" name="Text Placeholder 4"/>
          <p:cNvSpPr>
            <a:spLocks noGrp="1"/>
          </p:cNvSpPr>
          <p:nvPr>
            <p:ph type="body" idx="1"/>
            <p:custDataLst>
              <p:tags r:id="rId2"/>
            </p:custDataLst>
          </p:nvPr>
        </p:nvSpPr>
        <p:spPr/>
        <p:txBody>
          <a:bodyPr/>
          <a:lstStyle/>
          <a:p>
            <a:r>
              <a:rPr lang="en-US" dirty="0" smtClean="0"/>
              <a:t>You’re conquering this mountain, let’s find some more </a:t>
            </a:r>
            <a:r>
              <a:rPr lang="en-US" dirty="0" smtClean="0">
                <a:sym typeface="Wingdings" panose="05000000000000000000" pitchFamily="2" charset="2"/>
              </a:rPr>
              <a:t></a:t>
            </a:r>
            <a:endParaRPr lang="en-US" dirty="0"/>
          </a:p>
        </p:txBody>
      </p:sp>
    </p:spTree>
    <p:extLst>
      <p:ext uri="{BB962C8B-B14F-4D97-AF65-F5344CB8AC3E}">
        <p14:creationId xmlns:p14="http://schemas.microsoft.com/office/powerpoint/2010/main" val="39226380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
          <p:cNvSpPr>
            <a:spLocks noChangeArrowheads="1"/>
          </p:cNvSpPr>
          <p:nvPr>
            <p:custDataLst>
              <p:tags r:id="rId1"/>
            </p:custDataLst>
          </p:nvPr>
        </p:nvSpPr>
        <p:spPr bwMode="auto">
          <a:xfrm>
            <a:off x="1922515" y="1088297"/>
            <a:ext cx="1821387" cy="333615"/>
          </a:xfrm>
          <a:prstGeom prst="rect">
            <a:avLst/>
          </a:prstGeom>
          <a:solidFill>
            <a:srgbClr val="004586"/>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9800"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2177" b="1" dirty="0">
                <a:solidFill>
                  <a:srgbClr val="FFFFFF"/>
                </a:solidFill>
              </a:rPr>
              <a:t>CS106B/X</a:t>
            </a:r>
          </a:p>
        </p:txBody>
      </p:sp>
      <p:sp>
        <p:nvSpPr>
          <p:cNvPr id="51202" name="Rectangle 2"/>
          <p:cNvSpPr>
            <a:spLocks noChangeArrowheads="1"/>
          </p:cNvSpPr>
          <p:nvPr>
            <p:custDataLst>
              <p:tags r:id="rId2"/>
            </p:custDataLst>
          </p:nvPr>
        </p:nvSpPr>
        <p:spPr bwMode="auto">
          <a:xfrm>
            <a:off x="1922515" y="1421913"/>
            <a:ext cx="1821387" cy="666150"/>
          </a:xfrm>
          <a:prstGeom prst="rect">
            <a:avLst/>
          </a:prstGeom>
          <a:solidFill>
            <a:srgbClr val="0047FF"/>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6201"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768" b="1">
                <a:solidFill>
                  <a:srgbClr val="FFFFFF"/>
                </a:solidFill>
              </a:rPr>
              <a:t>Programming</a:t>
            </a:r>
          </a:p>
          <a:p>
            <a:pPr algn="ctr"/>
            <a:r>
              <a:rPr lang="en-US" sz="1768" b="1">
                <a:solidFill>
                  <a:srgbClr val="FFFFFF"/>
                </a:solidFill>
              </a:rPr>
              <a:t>Abstractions</a:t>
            </a:r>
          </a:p>
        </p:txBody>
      </p:sp>
      <p:sp>
        <p:nvSpPr>
          <p:cNvPr id="51203" name="Rectangle 3"/>
          <p:cNvSpPr>
            <a:spLocks noChangeArrowheads="1"/>
          </p:cNvSpPr>
          <p:nvPr>
            <p:custDataLst>
              <p:tags r:id="rId3"/>
            </p:custDataLst>
          </p:nvPr>
        </p:nvSpPr>
        <p:spPr bwMode="auto">
          <a:xfrm>
            <a:off x="1922515" y="2554475"/>
            <a:ext cx="1821387" cy="332535"/>
          </a:xfrm>
          <a:prstGeom prst="rect">
            <a:avLst/>
          </a:prstGeom>
          <a:solidFill>
            <a:srgbClr val="004586"/>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9800"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2177" b="1">
                <a:solidFill>
                  <a:srgbClr val="FFFFFF"/>
                </a:solidFill>
              </a:rPr>
              <a:t>CS107</a:t>
            </a:r>
          </a:p>
        </p:txBody>
      </p:sp>
      <p:sp>
        <p:nvSpPr>
          <p:cNvPr id="51204" name="Rectangle 4"/>
          <p:cNvSpPr>
            <a:spLocks noChangeArrowheads="1"/>
          </p:cNvSpPr>
          <p:nvPr>
            <p:custDataLst>
              <p:tags r:id="rId4"/>
            </p:custDataLst>
          </p:nvPr>
        </p:nvSpPr>
        <p:spPr bwMode="auto">
          <a:xfrm>
            <a:off x="1922515" y="2888091"/>
            <a:ext cx="1821387" cy="666150"/>
          </a:xfrm>
          <a:prstGeom prst="rect">
            <a:avLst/>
          </a:prstGeom>
          <a:solidFill>
            <a:srgbClr val="0047FF"/>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2602"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361" b="1">
                <a:solidFill>
                  <a:srgbClr val="FFFFFF"/>
                </a:solidFill>
              </a:rPr>
              <a:t>Computer</a:t>
            </a:r>
          </a:p>
          <a:p>
            <a:pPr algn="ctr"/>
            <a:r>
              <a:rPr lang="en-US" sz="1361" b="1">
                <a:solidFill>
                  <a:srgbClr val="FFFFFF"/>
                </a:solidFill>
              </a:rPr>
              <a:t>Organization and</a:t>
            </a:r>
          </a:p>
          <a:p>
            <a:pPr algn="ctr"/>
            <a:r>
              <a:rPr lang="en-US" sz="1361" b="1">
                <a:solidFill>
                  <a:srgbClr val="FFFFFF"/>
                </a:solidFill>
              </a:rPr>
              <a:t>Systems</a:t>
            </a:r>
          </a:p>
        </p:txBody>
      </p:sp>
      <p:sp>
        <p:nvSpPr>
          <p:cNvPr id="51205" name="Rectangle 5"/>
          <p:cNvSpPr>
            <a:spLocks noChangeArrowheads="1"/>
          </p:cNvSpPr>
          <p:nvPr>
            <p:custDataLst>
              <p:tags r:id="rId5"/>
            </p:custDataLst>
          </p:nvPr>
        </p:nvSpPr>
        <p:spPr bwMode="auto">
          <a:xfrm>
            <a:off x="1922515" y="3954796"/>
            <a:ext cx="1821387" cy="333614"/>
          </a:xfrm>
          <a:prstGeom prst="rect">
            <a:avLst/>
          </a:prstGeom>
          <a:solidFill>
            <a:srgbClr val="004586"/>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9800"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2177" b="1">
                <a:solidFill>
                  <a:srgbClr val="FFFFFF"/>
                </a:solidFill>
              </a:rPr>
              <a:t>CS110</a:t>
            </a:r>
          </a:p>
        </p:txBody>
      </p:sp>
      <p:sp>
        <p:nvSpPr>
          <p:cNvPr id="51206" name="Rectangle 6"/>
          <p:cNvSpPr>
            <a:spLocks noChangeArrowheads="1"/>
          </p:cNvSpPr>
          <p:nvPr>
            <p:custDataLst>
              <p:tags r:id="rId6"/>
            </p:custDataLst>
          </p:nvPr>
        </p:nvSpPr>
        <p:spPr bwMode="auto">
          <a:xfrm>
            <a:off x="1922515" y="4287330"/>
            <a:ext cx="1821387" cy="666150"/>
          </a:xfrm>
          <a:prstGeom prst="rect">
            <a:avLst/>
          </a:prstGeom>
          <a:solidFill>
            <a:srgbClr val="0047FF"/>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2602"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361" b="1">
                <a:solidFill>
                  <a:srgbClr val="FFFFFF"/>
                </a:solidFill>
              </a:rPr>
              <a:t>Principles of</a:t>
            </a:r>
          </a:p>
          <a:p>
            <a:pPr algn="ctr"/>
            <a:r>
              <a:rPr lang="en-US" sz="1361" b="1">
                <a:solidFill>
                  <a:srgbClr val="FFFFFF"/>
                </a:solidFill>
              </a:rPr>
              <a:t>Computer Systems</a:t>
            </a:r>
          </a:p>
        </p:txBody>
      </p:sp>
      <p:sp>
        <p:nvSpPr>
          <p:cNvPr id="51207" name="Rectangle 7"/>
          <p:cNvSpPr>
            <a:spLocks noChangeArrowheads="1"/>
          </p:cNvSpPr>
          <p:nvPr>
            <p:custDataLst>
              <p:tags r:id="rId7"/>
            </p:custDataLst>
          </p:nvPr>
        </p:nvSpPr>
        <p:spPr bwMode="auto">
          <a:xfrm>
            <a:off x="5453003" y="1110972"/>
            <a:ext cx="1821387" cy="333614"/>
          </a:xfrm>
          <a:prstGeom prst="rect">
            <a:avLst/>
          </a:prstGeom>
          <a:solidFill>
            <a:srgbClr val="FFD320"/>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9800"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2177" b="1"/>
              <a:t>CS103</a:t>
            </a:r>
          </a:p>
        </p:txBody>
      </p:sp>
      <p:sp>
        <p:nvSpPr>
          <p:cNvPr id="51208" name="Rectangle 8"/>
          <p:cNvSpPr>
            <a:spLocks noChangeArrowheads="1"/>
          </p:cNvSpPr>
          <p:nvPr>
            <p:custDataLst>
              <p:tags r:id="rId8"/>
            </p:custDataLst>
          </p:nvPr>
        </p:nvSpPr>
        <p:spPr bwMode="auto">
          <a:xfrm>
            <a:off x="5453003" y="1443506"/>
            <a:ext cx="1821387" cy="666150"/>
          </a:xfrm>
          <a:prstGeom prst="rect">
            <a:avLst/>
          </a:prstGeom>
          <a:solidFill>
            <a:srgbClr val="FFFFCC"/>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2602"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361" b="1"/>
              <a:t>Mathematical</a:t>
            </a:r>
          </a:p>
          <a:p>
            <a:pPr algn="ctr"/>
            <a:r>
              <a:rPr lang="en-US" sz="1361" b="1"/>
              <a:t>Foundations of</a:t>
            </a:r>
          </a:p>
          <a:p>
            <a:pPr algn="ctr"/>
            <a:r>
              <a:rPr lang="en-US" sz="1361" b="1"/>
              <a:t>Computing</a:t>
            </a:r>
          </a:p>
        </p:txBody>
      </p:sp>
      <p:sp>
        <p:nvSpPr>
          <p:cNvPr id="51209" name="Rectangle 9"/>
          <p:cNvSpPr>
            <a:spLocks noChangeArrowheads="1"/>
          </p:cNvSpPr>
          <p:nvPr>
            <p:custDataLst>
              <p:tags r:id="rId9"/>
            </p:custDataLst>
          </p:nvPr>
        </p:nvSpPr>
        <p:spPr bwMode="auto">
          <a:xfrm>
            <a:off x="5453003" y="2577149"/>
            <a:ext cx="1821387" cy="332535"/>
          </a:xfrm>
          <a:prstGeom prst="rect">
            <a:avLst/>
          </a:prstGeom>
          <a:solidFill>
            <a:srgbClr val="FFD320"/>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9800"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2177" b="1"/>
              <a:t>CS109</a:t>
            </a:r>
          </a:p>
        </p:txBody>
      </p:sp>
      <p:sp>
        <p:nvSpPr>
          <p:cNvPr id="51210" name="Rectangle 10"/>
          <p:cNvSpPr>
            <a:spLocks noChangeArrowheads="1"/>
          </p:cNvSpPr>
          <p:nvPr>
            <p:custDataLst>
              <p:tags r:id="rId10"/>
            </p:custDataLst>
          </p:nvPr>
        </p:nvSpPr>
        <p:spPr bwMode="auto">
          <a:xfrm>
            <a:off x="5453003" y="2909684"/>
            <a:ext cx="1821387" cy="666150"/>
          </a:xfrm>
          <a:prstGeom prst="rect">
            <a:avLst/>
          </a:prstGeom>
          <a:solidFill>
            <a:srgbClr val="FFFFCC"/>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2602"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361" b="1"/>
              <a:t>Intro to Probability</a:t>
            </a:r>
          </a:p>
          <a:p>
            <a:pPr algn="ctr"/>
            <a:r>
              <a:rPr lang="en-US" sz="1361" b="1"/>
              <a:t>for Computer</a:t>
            </a:r>
          </a:p>
          <a:p>
            <a:pPr algn="ctr"/>
            <a:r>
              <a:rPr lang="en-US" sz="1361" b="1"/>
              <a:t>Scientists</a:t>
            </a:r>
          </a:p>
        </p:txBody>
      </p:sp>
      <p:sp>
        <p:nvSpPr>
          <p:cNvPr id="51211" name="Rectangle 11"/>
          <p:cNvSpPr>
            <a:spLocks noChangeArrowheads="1"/>
          </p:cNvSpPr>
          <p:nvPr>
            <p:custDataLst>
              <p:tags r:id="rId11"/>
            </p:custDataLst>
          </p:nvPr>
        </p:nvSpPr>
        <p:spPr bwMode="auto">
          <a:xfrm>
            <a:off x="5453003" y="3976389"/>
            <a:ext cx="1821387" cy="333614"/>
          </a:xfrm>
          <a:prstGeom prst="rect">
            <a:avLst/>
          </a:prstGeom>
          <a:solidFill>
            <a:srgbClr val="FFD320"/>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9800"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2177" b="1"/>
              <a:t>CS161</a:t>
            </a:r>
          </a:p>
        </p:txBody>
      </p:sp>
      <p:sp>
        <p:nvSpPr>
          <p:cNvPr id="51212" name="Rectangle 12"/>
          <p:cNvSpPr>
            <a:spLocks noChangeArrowheads="1"/>
          </p:cNvSpPr>
          <p:nvPr>
            <p:custDataLst>
              <p:tags r:id="rId12"/>
            </p:custDataLst>
          </p:nvPr>
        </p:nvSpPr>
        <p:spPr bwMode="auto">
          <a:xfrm>
            <a:off x="5453003" y="4310003"/>
            <a:ext cx="1821387" cy="666151"/>
          </a:xfrm>
          <a:prstGeom prst="rect">
            <a:avLst/>
          </a:prstGeom>
          <a:solidFill>
            <a:srgbClr val="FFFFCC"/>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2602"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361" b="1"/>
              <a:t>Design and Analysis</a:t>
            </a:r>
          </a:p>
          <a:p>
            <a:pPr algn="ctr"/>
            <a:r>
              <a:rPr lang="en-US" sz="1361" b="1"/>
              <a:t>of Algorithms</a:t>
            </a:r>
          </a:p>
        </p:txBody>
      </p:sp>
      <p:cxnSp>
        <p:nvCxnSpPr>
          <p:cNvPr id="51213" name="AutoShape 13"/>
          <p:cNvCxnSpPr>
            <a:cxnSpLocks noChangeShapeType="1"/>
            <a:stCxn id="51202" idx="2"/>
            <a:endCxn id="51203" idx="0"/>
          </p:cNvCxnSpPr>
          <p:nvPr>
            <p:custDataLst>
              <p:tags r:id="rId13"/>
            </p:custDataLst>
          </p:nvPr>
        </p:nvCxnSpPr>
        <p:spPr bwMode="auto">
          <a:xfrm>
            <a:off x="2832669" y="2088062"/>
            <a:ext cx="1079" cy="466413"/>
          </a:xfrm>
          <a:prstGeom prst="straightConnector1">
            <a:avLst/>
          </a:prstGeom>
          <a:noFill/>
          <a:ln w="18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1214" name="AutoShape 14"/>
          <p:cNvCxnSpPr>
            <a:cxnSpLocks noChangeShapeType="1"/>
            <a:stCxn id="51208" idx="2"/>
            <a:endCxn id="51209" idx="0"/>
          </p:cNvCxnSpPr>
          <p:nvPr>
            <p:custDataLst>
              <p:tags r:id="rId14"/>
            </p:custDataLst>
          </p:nvPr>
        </p:nvCxnSpPr>
        <p:spPr bwMode="auto">
          <a:xfrm>
            <a:off x="6363157" y="2110736"/>
            <a:ext cx="1079" cy="466413"/>
          </a:xfrm>
          <a:prstGeom prst="straightConnector1">
            <a:avLst/>
          </a:prstGeom>
          <a:noFill/>
          <a:ln w="18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1215" name="AutoShape 15"/>
          <p:cNvCxnSpPr>
            <a:cxnSpLocks noChangeShapeType="1"/>
            <a:stCxn id="51210" idx="2"/>
            <a:endCxn id="51211" idx="0"/>
          </p:cNvCxnSpPr>
          <p:nvPr>
            <p:custDataLst>
              <p:tags r:id="rId15"/>
            </p:custDataLst>
          </p:nvPr>
        </p:nvCxnSpPr>
        <p:spPr bwMode="auto">
          <a:xfrm>
            <a:off x="6363157" y="3576915"/>
            <a:ext cx="1079" cy="400553"/>
          </a:xfrm>
          <a:prstGeom prst="straightConnector1">
            <a:avLst/>
          </a:prstGeom>
          <a:noFill/>
          <a:ln w="18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1216" name="AutoShape 16"/>
          <p:cNvCxnSpPr>
            <a:cxnSpLocks noChangeShapeType="1"/>
            <a:stCxn id="51204" idx="2"/>
            <a:endCxn id="51205" idx="0"/>
          </p:cNvCxnSpPr>
          <p:nvPr>
            <p:custDataLst>
              <p:tags r:id="rId16"/>
            </p:custDataLst>
          </p:nvPr>
        </p:nvCxnSpPr>
        <p:spPr bwMode="auto">
          <a:xfrm>
            <a:off x="2832669" y="3554241"/>
            <a:ext cx="1079" cy="400554"/>
          </a:xfrm>
          <a:prstGeom prst="straightConnector1">
            <a:avLst/>
          </a:prstGeom>
          <a:noFill/>
          <a:ln w="18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1217" name="AutoShape 17"/>
          <p:cNvCxnSpPr>
            <a:cxnSpLocks noChangeShapeType="1"/>
            <a:stCxn id="51202" idx="3"/>
            <a:endCxn id="51209" idx="0"/>
          </p:cNvCxnSpPr>
          <p:nvPr>
            <p:custDataLst>
              <p:tags r:id="rId17"/>
            </p:custDataLst>
          </p:nvPr>
        </p:nvCxnSpPr>
        <p:spPr bwMode="auto">
          <a:xfrm>
            <a:off x="3742822" y="1754449"/>
            <a:ext cx="2620335" cy="821621"/>
          </a:xfrm>
          <a:prstGeom prst="straightConnector1">
            <a:avLst/>
          </a:prstGeom>
          <a:noFill/>
          <a:ln w="18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51218" name="Rectangle 18"/>
          <p:cNvSpPr>
            <a:spLocks noGrp="1" noChangeArrowheads="1"/>
          </p:cNvSpPr>
          <p:nvPr>
            <p:ph type="title" idx="4294967295"/>
            <p:custDataLst>
              <p:tags r:id="rId18"/>
            </p:custDataLst>
          </p:nvPr>
        </p:nvSpPr>
        <p:spPr>
          <a:xfrm>
            <a:off x="1487412" y="205136"/>
            <a:ext cx="6168097" cy="858330"/>
          </a:xfrm>
          <a:ln/>
        </p:spPr>
        <p:txBody>
          <a:bodyPr vert="horz" wrap="square" lIns="68580" tIns="7541" rIns="68580" bIns="34290" numCol="1" rtlCol="0" anchor="b" anchorCtr="0" compatLnSpc="1">
            <a:prstTxWarp prst="textNoShape">
              <a:avLst/>
            </a:prstTxWarp>
            <a:normAutofit/>
          </a:bodyPr>
          <a:lstStyle/>
          <a:p>
            <a:pP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a:t>The CS Core</a:t>
            </a:r>
          </a:p>
        </p:txBody>
      </p:sp>
      <p:sp>
        <p:nvSpPr>
          <p:cNvPr id="51219" name="Text Box 19"/>
          <p:cNvSpPr txBox="1">
            <a:spLocks noChangeArrowheads="1"/>
          </p:cNvSpPr>
          <p:nvPr>
            <p:custDataLst>
              <p:tags r:id="rId19"/>
            </p:custDataLst>
          </p:nvPr>
        </p:nvSpPr>
        <p:spPr bwMode="auto">
          <a:xfrm rot="5400000">
            <a:off x="5584721" y="2868657"/>
            <a:ext cx="3886776" cy="3260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1209" tIns="35060" rIns="61209" bIns="30605"/>
          <a:lstStyle>
            <a:lvl1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9pPr>
          </a:lstStyle>
          <a:p>
            <a:pPr algn="ctr">
              <a:lnSpc>
                <a:spcPct val="98000"/>
              </a:lnSpc>
            </a:pPr>
            <a:r>
              <a:rPr lang="en-US" sz="1768" b="1" dirty="0">
                <a:latin typeface="+mn-lt"/>
              </a:rPr>
              <a:t>Theory</a:t>
            </a:r>
          </a:p>
        </p:txBody>
      </p:sp>
      <p:sp>
        <p:nvSpPr>
          <p:cNvPr id="51220" name="Text Box 20"/>
          <p:cNvSpPr txBox="1">
            <a:spLocks noChangeArrowheads="1"/>
          </p:cNvSpPr>
          <p:nvPr>
            <p:custDataLst>
              <p:tags r:id="rId20"/>
            </p:custDataLst>
          </p:nvPr>
        </p:nvSpPr>
        <p:spPr bwMode="auto">
          <a:xfrm rot="16200000">
            <a:off x="-324257" y="2868657"/>
            <a:ext cx="3886776" cy="3260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1209" tIns="35060" rIns="61209" bIns="30605"/>
          <a:lstStyle>
            <a:lvl1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9pPr>
          </a:lstStyle>
          <a:p>
            <a:pPr algn="ctr">
              <a:lnSpc>
                <a:spcPct val="98000"/>
              </a:lnSpc>
            </a:pPr>
            <a:r>
              <a:rPr lang="en-US" sz="1768" b="1" dirty="0">
                <a:latin typeface="+mn-lt"/>
              </a:rPr>
              <a:t>Systems</a:t>
            </a:r>
          </a:p>
        </p:txBody>
      </p:sp>
    </p:spTree>
    <p:extLst>
      <p:ext uri="{BB962C8B-B14F-4D97-AF65-F5344CB8AC3E}">
        <p14:creationId xmlns:p14="http://schemas.microsoft.com/office/powerpoint/2010/main" val="42686951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
          <p:cNvSpPr>
            <a:spLocks noChangeArrowheads="1"/>
          </p:cNvSpPr>
          <p:nvPr>
            <p:custDataLst>
              <p:tags r:id="rId1"/>
            </p:custDataLst>
          </p:nvPr>
        </p:nvSpPr>
        <p:spPr bwMode="auto">
          <a:xfrm>
            <a:off x="1922515" y="1088297"/>
            <a:ext cx="1821387" cy="333615"/>
          </a:xfrm>
          <a:prstGeom prst="rect">
            <a:avLst/>
          </a:prstGeom>
          <a:solidFill>
            <a:srgbClr val="008000"/>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9800"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2177" b="1" dirty="0">
                <a:solidFill>
                  <a:srgbClr val="FFFFFF"/>
                </a:solidFill>
              </a:rPr>
              <a:t>CS106B/X</a:t>
            </a:r>
          </a:p>
        </p:txBody>
      </p:sp>
      <p:sp>
        <p:nvSpPr>
          <p:cNvPr id="52226" name="Rectangle 2"/>
          <p:cNvSpPr>
            <a:spLocks noChangeArrowheads="1"/>
          </p:cNvSpPr>
          <p:nvPr>
            <p:custDataLst>
              <p:tags r:id="rId2"/>
            </p:custDataLst>
          </p:nvPr>
        </p:nvSpPr>
        <p:spPr bwMode="auto">
          <a:xfrm>
            <a:off x="1922515" y="1421913"/>
            <a:ext cx="1821387" cy="666150"/>
          </a:xfrm>
          <a:prstGeom prst="rect">
            <a:avLst/>
          </a:prstGeom>
          <a:solidFill>
            <a:srgbClr val="33CC66"/>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6201"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768" b="1">
                <a:solidFill>
                  <a:srgbClr val="FFFFFF"/>
                </a:solidFill>
              </a:rPr>
              <a:t>Programming</a:t>
            </a:r>
          </a:p>
          <a:p>
            <a:pPr algn="ctr"/>
            <a:r>
              <a:rPr lang="en-US" sz="1768" b="1">
                <a:solidFill>
                  <a:srgbClr val="FFFFFF"/>
                </a:solidFill>
              </a:rPr>
              <a:t>Abstractions</a:t>
            </a:r>
          </a:p>
        </p:txBody>
      </p:sp>
      <p:sp>
        <p:nvSpPr>
          <p:cNvPr id="52227" name="Rectangle 3"/>
          <p:cNvSpPr>
            <a:spLocks noChangeArrowheads="1"/>
          </p:cNvSpPr>
          <p:nvPr>
            <p:custDataLst>
              <p:tags r:id="rId3"/>
            </p:custDataLst>
          </p:nvPr>
        </p:nvSpPr>
        <p:spPr bwMode="auto">
          <a:xfrm>
            <a:off x="1922515" y="2554475"/>
            <a:ext cx="1821387" cy="332535"/>
          </a:xfrm>
          <a:prstGeom prst="rect">
            <a:avLst/>
          </a:prstGeom>
          <a:solidFill>
            <a:srgbClr val="004586"/>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9800"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2177" b="1">
                <a:solidFill>
                  <a:srgbClr val="FFFFFF"/>
                </a:solidFill>
              </a:rPr>
              <a:t>CS107</a:t>
            </a:r>
          </a:p>
        </p:txBody>
      </p:sp>
      <p:sp>
        <p:nvSpPr>
          <p:cNvPr id="52228" name="Rectangle 4"/>
          <p:cNvSpPr>
            <a:spLocks noChangeArrowheads="1"/>
          </p:cNvSpPr>
          <p:nvPr>
            <p:custDataLst>
              <p:tags r:id="rId4"/>
            </p:custDataLst>
          </p:nvPr>
        </p:nvSpPr>
        <p:spPr bwMode="auto">
          <a:xfrm>
            <a:off x="1922515" y="2888091"/>
            <a:ext cx="1821387" cy="666150"/>
          </a:xfrm>
          <a:prstGeom prst="rect">
            <a:avLst/>
          </a:prstGeom>
          <a:solidFill>
            <a:srgbClr val="0047FF"/>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2602"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361" b="1">
                <a:solidFill>
                  <a:srgbClr val="FFFFFF"/>
                </a:solidFill>
              </a:rPr>
              <a:t>Computer</a:t>
            </a:r>
          </a:p>
          <a:p>
            <a:pPr algn="ctr"/>
            <a:r>
              <a:rPr lang="en-US" sz="1361" b="1">
                <a:solidFill>
                  <a:srgbClr val="FFFFFF"/>
                </a:solidFill>
              </a:rPr>
              <a:t>Organization and</a:t>
            </a:r>
          </a:p>
          <a:p>
            <a:pPr algn="ctr"/>
            <a:r>
              <a:rPr lang="en-US" sz="1361" b="1">
                <a:solidFill>
                  <a:srgbClr val="FFFFFF"/>
                </a:solidFill>
              </a:rPr>
              <a:t>Systems</a:t>
            </a:r>
          </a:p>
        </p:txBody>
      </p:sp>
      <p:sp>
        <p:nvSpPr>
          <p:cNvPr id="52229" name="Rectangle 5"/>
          <p:cNvSpPr>
            <a:spLocks noChangeArrowheads="1"/>
          </p:cNvSpPr>
          <p:nvPr>
            <p:custDataLst>
              <p:tags r:id="rId5"/>
            </p:custDataLst>
          </p:nvPr>
        </p:nvSpPr>
        <p:spPr bwMode="auto">
          <a:xfrm>
            <a:off x="1922515" y="3954796"/>
            <a:ext cx="1821387" cy="333614"/>
          </a:xfrm>
          <a:prstGeom prst="rect">
            <a:avLst/>
          </a:prstGeom>
          <a:solidFill>
            <a:srgbClr val="004586"/>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9800"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2177" b="1">
                <a:solidFill>
                  <a:srgbClr val="FFFFFF"/>
                </a:solidFill>
              </a:rPr>
              <a:t>CS110</a:t>
            </a:r>
          </a:p>
        </p:txBody>
      </p:sp>
      <p:sp>
        <p:nvSpPr>
          <p:cNvPr id="52230" name="Rectangle 6"/>
          <p:cNvSpPr>
            <a:spLocks noChangeArrowheads="1"/>
          </p:cNvSpPr>
          <p:nvPr>
            <p:custDataLst>
              <p:tags r:id="rId6"/>
            </p:custDataLst>
          </p:nvPr>
        </p:nvSpPr>
        <p:spPr bwMode="auto">
          <a:xfrm>
            <a:off x="1922515" y="4287330"/>
            <a:ext cx="1821387" cy="666150"/>
          </a:xfrm>
          <a:prstGeom prst="rect">
            <a:avLst/>
          </a:prstGeom>
          <a:solidFill>
            <a:srgbClr val="0047FF"/>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2602"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361" b="1">
                <a:solidFill>
                  <a:srgbClr val="FFFFFF"/>
                </a:solidFill>
              </a:rPr>
              <a:t>Principles of</a:t>
            </a:r>
          </a:p>
          <a:p>
            <a:pPr algn="ctr"/>
            <a:r>
              <a:rPr lang="en-US" sz="1361" b="1">
                <a:solidFill>
                  <a:srgbClr val="FFFFFF"/>
                </a:solidFill>
              </a:rPr>
              <a:t>Computer Systems</a:t>
            </a:r>
          </a:p>
        </p:txBody>
      </p:sp>
      <p:sp>
        <p:nvSpPr>
          <p:cNvPr id="52231" name="Rectangle 7"/>
          <p:cNvSpPr>
            <a:spLocks noChangeArrowheads="1"/>
          </p:cNvSpPr>
          <p:nvPr>
            <p:custDataLst>
              <p:tags r:id="rId7"/>
            </p:custDataLst>
          </p:nvPr>
        </p:nvSpPr>
        <p:spPr bwMode="auto">
          <a:xfrm>
            <a:off x="5453003" y="1110972"/>
            <a:ext cx="1821387" cy="333614"/>
          </a:xfrm>
          <a:prstGeom prst="rect">
            <a:avLst/>
          </a:prstGeom>
          <a:solidFill>
            <a:srgbClr val="FFD320"/>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9800"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2177" b="1"/>
              <a:t>CS103</a:t>
            </a:r>
          </a:p>
        </p:txBody>
      </p:sp>
      <p:sp>
        <p:nvSpPr>
          <p:cNvPr id="52232" name="Rectangle 8"/>
          <p:cNvSpPr>
            <a:spLocks noChangeArrowheads="1"/>
          </p:cNvSpPr>
          <p:nvPr>
            <p:custDataLst>
              <p:tags r:id="rId8"/>
            </p:custDataLst>
          </p:nvPr>
        </p:nvSpPr>
        <p:spPr bwMode="auto">
          <a:xfrm>
            <a:off x="5453003" y="1443506"/>
            <a:ext cx="1821387" cy="666150"/>
          </a:xfrm>
          <a:prstGeom prst="rect">
            <a:avLst/>
          </a:prstGeom>
          <a:solidFill>
            <a:srgbClr val="FFFFCC"/>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2602"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361" b="1"/>
              <a:t>Mathematical</a:t>
            </a:r>
          </a:p>
          <a:p>
            <a:pPr algn="ctr"/>
            <a:r>
              <a:rPr lang="en-US" sz="1361" b="1"/>
              <a:t>Foundations of</a:t>
            </a:r>
          </a:p>
          <a:p>
            <a:pPr algn="ctr"/>
            <a:r>
              <a:rPr lang="en-US" sz="1361" b="1"/>
              <a:t>Computing</a:t>
            </a:r>
          </a:p>
        </p:txBody>
      </p:sp>
      <p:sp>
        <p:nvSpPr>
          <p:cNvPr id="52233" name="Rectangle 9"/>
          <p:cNvSpPr>
            <a:spLocks noChangeArrowheads="1"/>
          </p:cNvSpPr>
          <p:nvPr>
            <p:custDataLst>
              <p:tags r:id="rId9"/>
            </p:custDataLst>
          </p:nvPr>
        </p:nvSpPr>
        <p:spPr bwMode="auto">
          <a:xfrm>
            <a:off x="5453003" y="2577149"/>
            <a:ext cx="1821387" cy="332535"/>
          </a:xfrm>
          <a:prstGeom prst="rect">
            <a:avLst/>
          </a:prstGeom>
          <a:solidFill>
            <a:srgbClr val="FFD320"/>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9800"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2177" b="1"/>
              <a:t>CS109</a:t>
            </a:r>
          </a:p>
        </p:txBody>
      </p:sp>
      <p:sp>
        <p:nvSpPr>
          <p:cNvPr id="52234" name="Rectangle 10"/>
          <p:cNvSpPr>
            <a:spLocks noChangeArrowheads="1"/>
          </p:cNvSpPr>
          <p:nvPr>
            <p:custDataLst>
              <p:tags r:id="rId10"/>
            </p:custDataLst>
          </p:nvPr>
        </p:nvSpPr>
        <p:spPr bwMode="auto">
          <a:xfrm>
            <a:off x="5453003" y="2909684"/>
            <a:ext cx="1821387" cy="666150"/>
          </a:xfrm>
          <a:prstGeom prst="rect">
            <a:avLst/>
          </a:prstGeom>
          <a:solidFill>
            <a:srgbClr val="FFFFCC"/>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2602"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361" b="1"/>
              <a:t>Intro to Probability</a:t>
            </a:r>
          </a:p>
          <a:p>
            <a:pPr algn="ctr"/>
            <a:r>
              <a:rPr lang="en-US" sz="1361" b="1"/>
              <a:t>for Computer</a:t>
            </a:r>
          </a:p>
          <a:p>
            <a:pPr algn="ctr"/>
            <a:r>
              <a:rPr lang="en-US" sz="1361" b="1"/>
              <a:t>Scientists</a:t>
            </a:r>
          </a:p>
        </p:txBody>
      </p:sp>
      <p:sp>
        <p:nvSpPr>
          <p:cNvPr id="52235" name="Rectangle 11"/>
          <p:cNvSpPr>
            <a:spLocks noChangeArrowheads="1"/>
          </p:cNvSpPr>
          <p:nvPr>
            <p:custDataLst>
              <p:tags r:id="rId11"/>
            </p:custDataLst>
          </p:nvPr>
        </p:nvSpPr>
        <p:spPr bwMode="auto">
          <a:xfrm>
            <a:off x="5453003" y="3976389"/>
            <a:ext cx="1821387" cy="333614"/>
          </a:xfrm>
          <a:prstGeom prst="rect">
            <a:avLst/>
          </a:prstGeom>
          <a:solidFill>
            <a:srgbClr val="FFD320"/>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9800"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2177" b="1"/>
              <a:t>CS161</a:t>
            </a:r>
          </a:p>
        </p:txBody>
      </p:sp>
      <p:sp>
        <p:nvSpPr>
          <p:cNvPr id="52236" name="Rectangle 12"/>
          <p:cNvSpPr>
            <a:spLocks noChangeArrowheads="1"/>
          </p:cNvSpPr>
          <p:nvPr>
            <p:custDataLst>
              <p:tags r:id="rId12"/>
            </p:custDataLst>
          </p:nvPr>
        </p:nvSpPr>
        <p:spPr bwMode="auto">
          <a:xfrm>
            <a:off x="5453003" y="4310003"/>
            <a:ext cx="1821387" cy="666151"/>
          </a:xfrm>
          <a:prstGeom prst="rect">
            <a:avLst/>
          </a:prstGeom>
          <a:solidFill>
            <a:srgbClr val="FFFFCC"/>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2602"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361" b="1"/>
              <a:t>Design and Analysis</a:t>
            </a:r>
          </a:p>
          <a:p>
            <a:pPr algn="ctr"/>
            <a:r>
              <a:rPr lang="en-US" sz="1361" b="1"/>
              <a:t>of Algorithms</a:t>
            </a:r>
          </a:p>
        </p:txBody>
      </p:sp>
      <p:cxnSp>
        <p:nvCxnSpPr>
          <p:cNvPr id="52237" name="AutoShape 13"/>
          <p:cNvCxnSpPr>
            <a:cxnSpLocks noChangeShapeType="1"/>
            <a:stCxn id="52226" idx="2"/>
            <a:endCxn id="52227" idx="0"/>
          </p:cNvCxnSpPr>
          <p:nvPr>
            <p:custDataLst>
              <p:tags r:id="rId13"/>
            </p:custDataLst>
          </p:nvPr>
        </p:nvCxnSpPr>
        <p:spPr bwMode="auto">
          <a:xfrm>
            <a:off x="2832669" y="2088062"/>
            <a:ext cx="1079" cy="466413"/>
          </a:xfrm>
          <a:prstGeom prst="straightConnector1">
            <a:avLst/>
          </a:prstGeom>
          <a:noFill/>
          <a:ln w="18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2238" name="AutoShape 14"/>
          <p:cNvCxnSpPr>
            <a:cxnSpLocks noChangeShapeType="1"/>
            <a:stCxn id="52232" idx="2"/>
            <a:endCxn id="52233" idx="0"/>
          </p:cNvCxnSpPr>
          <p:nvPr>
            <p:custDataLst>
              <p:tags r:id="rId14"/>
            </p:custDataLst>
          </p:nvPr>
        </p:nvCxnSpPr>
        <p:spPr bwMode="auto">
          <a:xfrm>
            <a:off x="6363157" y="2110736"/>
            <a:ext cx="1079" cy="466413"/>
          </a:xfrm>
          <a:prstGeom prst="straightConnector1">
            <a:avLst/>
          </a:prstGeom>
          <a:noFill/>
          <a:ln w="18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2239" name="AutoShape 15"/>
          <p:cNvCxnSpPr>
            <a:cxnSpLocks noChangeShapeType="1"/>
            <a:stCxn id="52234" idx="2"/>
            <a:endCxn id="52235" idx="0"/>
          </p:cNvCxnSpPr>
          <p:nvPr>
            <p:custDataLst>
              <p:tags r:id="rId15"/>
            </p:custDataLst>
          </p:nvPr>
        </p:nvCxnSpPr>
        <p:spPr bwMode="auto">
          <a:xfrm>
            <a:off x="6363157" y="3576915"/>
            <a:ext cx="1079" cy="400553"/>
          </a:xfrm>
          <a:prstGeom prst="straightConnector1">
            <a:avLst/>
          </a:prstGeom>
          <a:noFill/>
          <a:ln w="18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2240" name="AutoShape 16"/>
          <p:cNvCxnSpPr>
            <a:cxnSpLocks noChangeShapeType="1"/>
            <a:stCxn id="52228" idx="2"/>
            <a:endCxn id="52229" idx="0"/>
          </p:cNvCxnSpPr>
          <p:nvPr>
            <p:custDataLst>
              <p:tags r:id="rId16"/>
            </p:custDataLst>
          </p:nvPr>
        </p:nvCxnSpPr>
        <p:spPr bwMode="auto">
          <a:xfrm>
            <a:off x="2832669" y="3554241"/>
            <a:ext cx="1079" cy="400554"/>
          </a:xfrm>
          <a:prstGeom prst="straightConnector1">
            <a:avLst/>
          </a:prstGeom>
          <a:noFill/>
          <a:ln w="18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2241" name="AutoShape 17"/>
          <p:cNvCxnSpPr>
            <a:cxnSpLocks noChangeShapeType="1"/>
            <a:stCxn id="52226" idx="3"/>
            <a:endCxn id="52233" idx="0"/>
          </p:cNvCxnSpPr>
          <p:nvPr>
            <p:custDataLst>
              <p:tags r:id="rId17"/>
            </p:custDataLst>
          </p:nvPr>
        </p:nvCxnSpPr>
        <p:spPr bwMode="auto">
          <a:xfrm>
            <a:off x="3742822" y="1754449"/>
            <a:ext cx="2620335" cy="821621"/>
          </a:xfrm>
          <a:prstGeom prst="straightConnector1">
            <a:avLst/>
          </a:prstGeom>
          <a:noFill/>
          <a:ln w="18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52242" name="Rectangle 18"/>
          <p:cNvSpPr>
            <a:spLocks noGrp="1" noChangeArrowheads="1"/>
          </p:cNvSpPr>
          <p:nvPr>
            <p:ph type="title" idx="4294967295"/>
            <p:custDataLst>
              <p:tags r:id="rId18"/>
            </p:custDataLst>
          </p:nvPr>
        </p:nvSpPr>
        <p:spPr>
          <a:xfrm>
            <a:off x="1487412" y="205136"/>
            <a:ext cx="6168097" cy="858330"/>
          </a:xfrm>
          <a:ln/>
        </p:spPr>
        <p:txBody>
          <a:bodyPr vert="horz" wrap="square" lIns="68580" tIns="7541" rIns="68580" bIns="34290" numCol="1" rtlCol="0" anchor="b" anchorCtr="0" compatLnSpc="1">
            <a:prstTxWarp prst="textNoShape">
              <a:avLst/>
            </a:prstTxWarp>
            <a:normAutofit/>
          </a:bodyPr>
          <a:lstStyle/>
          <a:p>
            <a:pP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a:t>The CS Core</a:t>
            </a:r>
          </a:p>
        </p:txBody>
      </p:sp>
      <p:sp>
        <p:nvSpPr>
          <p:cNvPr id="52243" name="Text Box 19"/>
          <p:cNvSpPr txBox="1">
            <a:spLocks noChangeArrowheads="1"/>
          </p:cNvSpPr>
          <p:nvPr>
            <p:custDataLst>
              <p:tags r:id="rId19"/>
            </p:custDataLst>
          </p:nvPr>
        </p:nvSpPr>
        <p:spPr bwMode="auto">
          <a:xfrm rot="5400000">
            <a:off x="5584721" y="2868657"/>
            <a:ext cx="3886776" cy="3260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1209" tIns="35060" rIns="61209" bIns="30605"/>
          <a:lstStyle>
            <a:lvl1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9pPr>
          </a:lstStyle>
          <a:p>
            <a:pPr algn="ctr">
              <a:lnSpc>
                <a:spcPct val="98000"/>
              </a:lnSpc>
            </a:pPr>
            <a:r>
              <a:rPr lang="en-US" sz="1768" b="1" dirty="0">
                <a:latin typeface="+mn-lt"/>
              </a:rPr>
              <a:t>Theory</a:t>
            </a:r>
          </a:p>
        </p:txBody>
      </p:sp>
      <p:sp>
        <p:nvSpPr>
          <p:cNvPr id="52244" name="Text Box 20"/>
          <p:cNvSpPr txBox="1">
            <a:spLocks noChangeArrowheads="1"/>
          </p:cNvSpPr>
          <p:nvPr>
            <p:custDataLst>
              <p:tags r:id="rId20"/>
            </p:custDataLst>
          </p:nvPr>
        </p:nvSpPr>
        <p:spPr bwMode="auto">
          <a:xfrm rot="16200000">
            <a:off x="-324257" y="2868657"/>
            <a:ext cx="3886776" cy="3260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1209" tIns="35060" rIns="61209" bIns="30605"/>
          <a:lstStyle>
            <a:lvl1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9pPr>
          </a:lstStyle>
          <a:p>
            <a:pPr algn="ctr">
              <a:lnSpc>
                <a:spcPct val="98000"/>
              </a:lnSpc>
            </a:pPr>
            <a:r>
              <a:rPr lang="en-US" sz="1768" b="1" dirty="0">
                <a:latin typeface="+mn-lt"/>
              </a:rPr>
              <a:t>Systems</a:t>
            </a:r>
          </a:p>
        </p:txBody>
      </p:sp>
    </p:spTree>
    <p:extLst>
      <p:ext uri="{BB962C8B-B14F-4D97-AF65-F5344CB8AC3E}">
        <p14:creationId xmlns:p14="http://schemas.microsoft.com/office/powerpoint/2010/main" val="7421441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custDataLst>
              <p:tags r:id="rId1"/>
            </p:custDataLst>
          </p:nvPr>
        </p:nvSpPr>
        <p:spPr bwMode="auto">
          <a:xfrm>
            <a:off x="1922515" y="1088297"/>
            <a:ext cx="1821387" cy="333615"/>
          </a:xfrm>
          <a:prstGeom prst="rect">
            <a:avLst/>
          </a:prstGeom>
          <a:solidFill>
            <a:srgbClr val="008000"/>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9800"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2177" b="1" dirty="0">
                <a:solidFill>
                  <a:srgbClr val="FFFFFF"/>
                </a:solidFill>
              </a:rPr>
              <a:t>CS106B/X</a:t>
            </a:r>
          </a:p>
        </p:txBody>
      </p:sp>
      <p:sp>
        <p:nvSpPr>
          <p:cNvPr id="53250" name="Rectangle 2"/>
          <p:cNvSpPr>
            <a:spLocks noChangeArrowheads="1"/>
          </p:cNvSpPr>
          <p:nvPr>
            <p:custDataLst>
              <p:tags r:id="rId2"/>
            </p:custDataLst>
          </p:nvPr>
        </p:nvSpPr>
        <p:spPr bwMode="auto">
          <a:xfrm>
            <a:off x="1922515" y="1421913"/>
            <a:ext cx="1821387" cy="666150"/>
          </a:xfrm>
          <a:prstGeom prst="rect">
            <a:avLst/>
          </a:prstGeom>
          <a:solidFill>
            <a:srgbClr val="33CC66"/>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6201"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768" b="1">
                <a:solidFill>
                  <a:srgbClr val="FFFFFF"/>
                </a:solidFill>
              </a:rPr>
              <a:t>Programming</a:t>
            </a:r>
          </a:p>
          <a:p>
            <a:pPr algn="ctr"/>
            <a:r>
              <a:rPr lang="en-US" sz="1768" b="1">
                <a:solidFill>
                  <a:srgbClr val="FFFFFF"/>
                </a:solidFill>
              </a:rPr>
              <a:t>Abstractions</a:t>
            </a:r>
          </a:p>
        </p:txBody>
      </p:sp>
      <p:sp>
        <p:nvSpPr>
          <p:cNvPr id="53251" name="Rectangle 3"/>
          <p:cNvSpPr>
            <a:spLocks noChangeArrowheads="1"/>
          </p:cNvSpPr>
          <p:nvPr>
            <p:custDataLst>
              <p:tags r:id="rId3"/>
            </p:custDataLst>
          </p:nvPr>
        </p:nvSpPr>
        <p:spPr bwMode="auto">
          <a:xfrm>
            <a:off x="1922515" y="2554475"/>
            <a:ext cx="1821387" cy="332535"/>
          </a:xfrm>
          <a:prstGeom prst="rect">
            <a:avLst/>
          </a:prstGeom>
          <a:solidFill>
            <a:srgbClr val="004586"/>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9800"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2177" b="1">
                <a:solidFill>
                  <a:srgbClr val="FFFFFF"/>
                </a:solidFill>
              </a:rPr>
              <a:t>CS107</a:t>
            </a:r>
          </a:p>
        </p:txBody>
      </p:sp>
      <p:sp>
        <p:nvSpPr>
          <p:cNvPr id="53252" name="Rectangle 4"/>
          <p:cNvSpPr>
            <a:spLocks noChangeArrowheads="1"/>
          </p:cNvSpPr>
          <p:nvPr>
            <p:custDataLst>
              <p:tags r:id="rId4"/>
            </p:custDataLst>
          </p:nvPr>
        </p:nvSpPr>
        <p:spPr bwMode="auto">
          <a:xfrm>
            <a:off x="1922515" y="2888091"/>
            <a:ext cx="1821387" cy="666150"/>
          </a:xfrm>
          <a:prstGeom prst="rect">
            <a:avLst/>
          </a:prstGeom>
          <a:solidFill>
            <a:srgbClr val="0047FF"/>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2602"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361" b="1">
                <a:solidFill>
                  <a:srgbClr val="FFFFFF"/>
                </a:solidFill>
              </a:rPr>
              <a:t>Computer</a:t>
            </a:r>
          </a:p>
          <a:p>
            <a:pPr algn="ctr"/>
            <a:r>
              <a:rPr lang="en-US" sz="1361" b="1">
                <a:solidFill>
                  <a:srgbClr val="FFFFFF"/>
                </a:solidFill>
              </a:rPr>
              <a:t>Organization and</a:t>
            </a:r>
          </a:p>
          <a:p>
            <a:pPr algn="ctr"/>
            <a:r>
              <a:rPr lang="en-US" sz="1361" b="1">
                <a:solidFill>
                  <a:srgbClr val="FFFFFF"/>
                </a:solidFill>
              </a:rPr>
              <a:t>Systems</a:t>
            </a:r>
          </a:p>
        </p:txBody>
      </p:sp>
      <p:sp>
        <p:nvSpPr>
          <p:cNvPr id="53253" name="Rectangle 5"/>
          <p:cNvSpPr>
            <a:spLocks noChangeArrowheads="1"/>
          </p:cNvSpPr>
          <p:nvPr>
            <p:custDataLst>
              <p:tags r:id="rId5"/>
            </p:custDataLst>
          </p:nvPr>
        </p:nvSpPr>
        <p:spPr bwMode="auto">
          <a:xfrm>
            <a:off x="1922515" y="3954796"/>
            <a:ext cx="1821387" cy="333614"/>
          </a:xfrm>
          <a:prstGeom prst="rect">
            <a:avLst/>
          </a:prstGeom>
          <a:solidFill>
            <a:srgbClr val="004586"/>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9800"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2177" b="1">
                <a:solidFill>
                  <a:srgbClr val="FFFFFF"/>
                </a:solidFill>
              </a:rPr>
              <a:t>CS110</a:t>
            </a:r>
          </a:p>
        </p:txBody>
      </p:sp>
      <p:sp>
        <p:nvSpPr>
          <p:cNvPr id="53254" name="Rectangle 6"/>
          <p:cNvSpPr>
            <a:spLocks noChangeArrowheads="1"/>
          </p:cNvSpPr>
          <p:nvPr>
            <p:custDataLst>
              <p:tags r:id="rId6"/>
            </p:custDataLst>
          </p:nvPr>
        </p:nvSpPr>
        <p:spPr bwMode="auto">
          <a:xfrm>
            <a:off x="1922515" y="4287330"/>
            <a:ext cx="1821387" cy="666150"/>
          </a:xfrm>
          <a:prstGeom prst="rect">
            <a:avLst/>
          </a:prstGeom>
          <a:solidFill>
            <a:srgbClr val="0047FF"/>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2602"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361" b="1">
                <a:solidFill>
                  <a:srgbClr val="FFFFFF"/>
                </a:solidFill>
              </a:rPr>
              <a:t>Principles of</a:t>
            </a:r>
          </a:p>
          <a:p>
            <a:pPr algn="ctr"/>
            <a:r>
              <a:rPr lang="en-US" sz="1361" b="1">
                <a:solidFill>
                  <a:srgbClr val="FFFFFF"/>
                </a:solidFill>
              </a:rPr>
              <a:t>Computer Systems</a:t>
            </a:r>
          </a:p>
        </p:txBody>
      </p:sp>
      <p:sp>
        <p:nvSpPr>
          <p:cNvPr id="53255" name="Rectangle 7"/>
          <p:cNvSpPr>
            <a:spLocks noChangeArrowheads="1"/>
          </p:cNvSpPr>
          <p:nvPr>
            <p:custDataLst>
              <p:tags r:id="rId7"/>
            </p:custDataLst>
          </p:nvPr>
        </p:nvSpPr>
        <p:spPr bwMode="auto">
          <a:xfrm>
            <a:off x="5453003" y="1110972"/>
            <a:ext cx="1821387" cy="333614"/>
          </a:xfrm>
          <a:prstGeom prst="rect">
            <a:avLst/>
          </a:prstGeom>
          <a:solidFill>
            <a:srgbClr val="FFD320"/>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9800"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2177" b="1"/>
              <a:t>CS103</a:t>
            </a:r>
          </a:p>
        </p:txBody>
      </p:sp>
      <p:sp>
        <p:nvSpPr>
          <p:cNvPr id="53256" name="Rectangle 8"/>
          <p:cNvSpPr>
            <a:spLocks noChangeArrowheads="1"/>
          </p:cNvSpPr>
          <p:nvPr>
            <p:custDataLst>
              <p:tags r:id="rId8"/>
            </p:custDataLst>
          </p:nvPr>
        </p:nvSpPr>
        <p:spPr bwMode="auto">
          <a:xfrm>
            <a:off x="5453003" y="1443506"/>
            <a:ext cx="1821387" cy="666150"/>
          </a:xfrm>
          <a:prstGeom prst="rect">
            <a:avLst/>
          </a:prstGeom>
          <a:solidFill>
            <a:srgbClr val="FFFFCC"/>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2602"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361" b="1"/>
              <a:t>Mathematical</a:t>
            </a:r>
          </a:p>
          <a:p>
            <a:pPr algn="ctr"/>
            <a:r>
              <a:rPr lang="en-US" sz="1361" b="1"/>
              <a:t>Foundations of</a:t>
            </a:r>
          </a:p>
          <a:p>
            <a:pPr algn="ctr"/>
            <a:r>
              <a:rPr lang="en-US" sz="1361" b="1"/>
              <a:t>Computing</a:t>
            </a:r>
          </a:p>
        </p:txBody>
      </p:sp>
      <p:sp>
        <p:nvSpPr>
          <p:cNvPr id="53257" name="Rectangle 9"/>
          <p:cNvSpPr>
            <a:spLocks noChangeArrowheads="1"/>
          </p:cNvSpPr>
          <p:nvPr>
            <p:custDataLst>
              <p:tags r:id="rId9"/>
            </p:custDataLst>
          </p:nvPr>
        </p:nvSpPr>
        <p:spPr bwMode="auto">
          <a:xfrm>
            <a:off x="5453003" y="2577149"/>
            <a:ext cx="1821387" cy="332535"/>
          </a:xfrm>
          <a:prstGeom prst="rect">
            <a:avLst/>
          </a:prstGeom>
          <a:solidFill>
            <a:srgbClr val="FFD320"/>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9800"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2177" b="1"/>
              <a:t>CS109</a:t>
            </a:r>
          </a:p>
        </p:txBody>
      </p:sp>
      <p:sp>
        <p:nvSpPr>
          <p:cNvPr id="53258" name="Rectangle 10"/>
          <p:cNvSpPr>
            <a:spLocks noChangeArrowheads="1"/>
          </p:cNvSpPr>
          <p:nvPr>
            <p:custDataLst>
              <p:tags r:id="rId10"/>
            </p:custDataLst>
          </p:nvPr>
        </p:nvSpPr>
        <p:spPr bwMode="auto">
          <a:xfrm>
            <a:off x="5453003" y="2909684"/>
            <a:ext cx="1821387" cy="666150"/>
          </a:xfrm>
          <a:prstGeom prst="rect">
            <a:avLst/>
          </a:prstGeom>
          <a:solidFill>
            <a:srgbClr val="FFFFCC"/>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2602"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361" b="1"/>
              <a:t>Intro to Probability</a:t>
            </a:r>
          </a:p>
          <a:p>
            <a:pPr algn="ctr"/>
            <a:r>
              <a:rPr lang="en-US" sz="1361" b="1"/>
              <a:t>for Computer</a:t>
            </a:r>
          </a:p>
          <a:p>
            <a:pPr algn="ctr"/>
            <a:r>
              <a:rPr lang="en-US" sz="1361" b="1"/>
              <a:t>Scientists</a:t>
            </a:r>
          </a:p>
        </p:txBody>
      </p:sp>
      <p:sp>
        <p:nvSpPr>
          <p:cNvPr id="53259" name="Rectangle 11"/>
          <p:cNvSpPr>
            <a:spLocks noChangeArrowheads="1"/>
          </p:cNvSpPr>
          <p:nvPr>
            <p:custDataLst>
              <p:tags r:id="rId11"/>
            </p:custDataLst>
          </p:nvPr>
        </p:nvSpPr>
        <p:spPr bwMode="auto">
          <a:xfrm>
            <a:off x="5453003" y="3976389"/>
            <a:ext cx="1821387" cy="333614"/>
          </a:xfrm>
          <a:prstGeom prst="rect">
            <a:avLst/>
          </a:prstGeom>
          <a:solidFill>
            <a:srgbClr val="FFD320"/>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9800"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2177" b="1"/>
              <a:t>CS161</a:t>
            </a:r>
          </a:p>
        </p:txBody>
      </p:sp>
      <p:sp>
        <p:nvSpPr>
          <p:cNvPr id="53260" name="Rectangle 12"/>
          <p:cNvSpPr>
            <a:spLocks noChangeArrowheads="1"/>
          </p:cNvSpPr>
          <p:nvPr>
            <p:custDataLst>
              <p:tags r:id="rId12"/>
            </p:custDataLst>
          </p:nvPr>
        </p:nvSpPr>
        <p:spPr bwMode="auto">
          <a:xfrm>
            <a:off x="5453003" y="4310003"/>
            <a:ext cx="1821387" cy="666151"/>
          </a:xfrm>
          <a:prstGeom prst="rect">
            <a:avLst/>
          </a:prstGeom>
          <a:solidFill>
            <a:srgbClr val="FFFFCC"/>
          </a:solidFill>
          <a:ln w="18360"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09" tIns="42602" rIns="61209" bIns="30605" anchor="ctr"/>
          <a:lstStyle>
            <a:lvl1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361" b="1"/>
              <a:t>Design and Analysis</a:t>
            </a:r>
          </a:p>
          <a:p>
            <a:pPr algn="ctr"/>
            <a:r>
              <a:rPr lang="en-US" sz="1361" b="1"/>
              <a:t>of Algorithms</a:t>
            </a:r>
          </a:p>
        </p:txBody>
      </p:sp>
      <p:cxnSp>
        <p:nvCxnSpPr>
          <p:cNvPr id="53261" name="AutoShape 13"/>
          <p:cNvCxnSpPr>
            <a:cxnSpLocks noChangeShapeType="1"/>
            <a:stCxn id="53250" idx="2"/>
            <a:endCxn id="53251" idx="0"/>
          </p:cNvCxnSpPr>
          <p:nvPr>
            <p:custDataLst>
              <p:tags r:id="rId13"/>
            </p:custDataLst>
          </p:nvPr>
        </p:nvCxnSpPr>
        <p:spPr bwMode="auto">
          <a:xfrm>
            <a:off x="2832669" y="2088062"/>
            <a:ext cx="1079" cy="466413"/>
          </a:xfrm>
          <a:prstGeom prst="straightConnector1">
            <a:avLst/>
          </a:prstGeom>
          <a:noFill/>
          <a:ln w="18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3262" name="AutoShape 14"/>
          <p:cNvCxnSpPr>
            <a:cxnSpLocks noChangeShapeType="1"/>
            <a:stCxn id="53256" idx="2"/>
            <a:endCxn id="53257" idx="0"/>
          </p:cNvCxnSpPr>
          <p:nvPr>
            <p:custDataLst>
              <p:tags r:id="rId14"/>
            </p:custDataLst>
          </p:nvPr>
        </p:nvCxnSpPr>
        <p:spPr bwMode="auto">
          <a:xfrm>
            <a:off x="6363157" y="2110736"/>
            <a:ext cx="1079" cy="466413"/>
          </a:xfrm>
          <a:prstGeom prst="straightConnector1">
            <a:avLst/>
          </a:prstGeom>
          <a:noFill/>
          <a:ln w="18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3263" name="AutoShape 15"/>
          <p:cNvCxnSpPr>
            <a:cxnSpLocks noChangeShapeType="1"/>
            <a:stCxn id="53258" idx="2"/>
            <a:endCxn id="53259" idx="0"/>
          </p:cNvCxnSpPr>
          <p:nvPr>
            <p:custDataLst>
              <p:tags r:id="rId15"/>
            </p:custDataLst>
          </p:nvPr>
        </p:nvCxnSpPr>
        <p:spPr bwMode="auto">
          <a:xfrm>
            <a:off x="6363157" y="3576915"/>
            <a:ext cx="1079" cy="400553"/>
          </a:xfrm>
          <a:prstGeom prst="straightConnector1">
            <a:avLst/>
          </a:prstGeom>
          <a:noFill/>
          <a:ln w="18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3264" name="AutoShape 16"/>
          <p:cNvCxnSpPr>
            <a:cxnSpLocks noChangeShapeType="1"/>
            <a:stCxn id="53252" idx="2"/>
            <a:endCxn id="53253" idx="0"/>
          </p:cNvCxnSpPr>
          <p:nvPr>
            <p:custDataLst>
              <p:tags r:id="rId16"/>
            </p:custDataLst>
          </p:nvPr>
        </p:nvCxnSpPr>
        <p:spPr bwMode="auto">
          <a:xfrm>
            <a:off x="2832669" y="3554241"/>
            <a:ext cx="1079" cy="400554"/>
          </a:xfrm>
          <a:prstGeom prst="straightConnector1">
            <a:avLst/>
          </a:prstGeom>
          <a:noFill/>
          <a:ln w="18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3265" name="AutoShape 17"/>
          <p:cNvCxnSpPr>
            <a:cxnSpLocks noChangeShapeType="1"/>
            <a:stCxn id="53250" idx="3"/>
            <a:endCxn id="53257" idx="0"/>
          </p:cNvCxnSpPr>
          <p:nvPr>
            <p:custDataLst>
              <p:tags r:id="rId17"/>
            </p:custDataLst>
          </p:nvPr>
        </p:nvCxnSpPr>
        <p:spPr bwMode="auto">
          <a:xfrm>
            <a:off x="3742822" y="1754449"/>
            <a:ext cx="2620335" cy="821621"/>
          </a:xfrm>
          <a:prstGeom prst="straightConnector1">
            <a:avLst/>
          </a:prstGeom>
          <a:noFill/>
          <a:ln w="18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53266" name="Rectangle 18"/>
          <p:cNvSpPr>
            <a:spLocks noGrp="1" noChangeArrowheads="1"/>
          </p:cNvSpPr>
          <p:nvPr>
            <p:ph type="title" idx="4294967295"/>
            <p:custDataLst>
              <p:tags r:id="rId18"/>
            </p:custDataLst>
          </p:nvPr>
        </p:nvSpPr>
        <p:spPr>
          <a:xfrm>
            <a:off x="1487412" y="205136"/>
            <a:ext cx="6168097" cy="858330"/>
          </a:xfrm>
          <a:ln/>
        </p:spPr>
        <p:txBody>
          <a:bodyPr vert="horz" wrap="square" lIns="68580" tIns="7541" rIns="68580" bIns="34290" numCol="1" rtlCol="0" anchor="b" anchorCtr="0" compatLnSpc="1">
            <a:prstTxWarp prst="textNoShape">
              <a:avLst/>
            </a:prstTxWarp>
            <a:normAutofit/>
          </a:bodyPr>
          <a:lstStyle/>
          <a:p>
            <a:pP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a:t>The CS Core</a:t>
            </a:r>
          </a:p>
        </p:txBody>
      </p:sp>
      <p:sp>
        <p:nvSpPr>
          <p:cNvPr id="53267" name="AutoShape 19"/>
          <p:cNvSpPr>
            <a:spLocks noChangeArrowheads="1"/>
          </p:cNvSpPr>
          <p:nvPr>
            <p:custDataLst>
              <p:tags r:id="rId19"/>
            </p:custDataLst>
          </p:nvPr>
        </p:nvSpPr>
        <p:spPr bwMode="auto">
          <a:xfrm>
            <a:off x="1783239" y="2332066"/>
            <a:ext cx="2111815" cy="1399239"/>
          </a:xfrm>
          <a:prstGeom prst="roundRect">
            <a:avLst>
              <a:gd name="adj" fmla="val 16667"/>
            </a:avLst>
          </a:prstGeom>
          <a:noFill/>
          <a:ln w="73080" cap="flat">
            <a:solidFill>
              <a:srgbClr val="0000FF"/>
            </a:solidFill>
            <a:prstDash val="sysDot"/>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4"/>
          </a:p>
        </p:txBody>
      </p:sp>
      <p:sp>
        <p:nvSpPr>
          <p:cNvPr id="53268" name="AutoShape 20"/>
          <p:cNvSpPr>
            <a:spLocks noChangeArrowheads="1"/>
          </p:cNvSpPr>
          <p:nvPr>
            <p:custDataLst>
              <p:tags r:id="rId20"/>
            </p:custDataLst>
          </p:nvPr>
        </p:nvSpPr>
        <p:spPr bwMode="auto">
          <a:xfrm>
            <a:off x="5260823" y="932826"/>
            <a:ext cx="2185232" cy="1399239"/>
          </a:xfrm>
          <a:prstGeom prst="roundRect">
            <a:avLst>
              <a:gd name="adj" fmla="val 16667"/>
            </a:avLst>
          </a:prstGeom>
          <a:noFill/>
          <a:ln w="73080" cap="flat">
            <a:solidFill>
              <a:srgbClr val="0000FF"/>
            </a:solidFill>
            <a:prstDash val="sysDot"/>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4"/>
          </a:p>
        </p:txBody>
      </p:sp>
      <p:sp>
        <p:nvSpPr>
          <p:cNvPr id="53269" name="Text Box 21"/>
          <p:cNvSpPr txBox="1">
            <a:spLocks noChangeArrowheads="1"/>
          </p:cNvSpPr>
          <p:nvPr>
            <p:custDataLst>
              <p:tags r:id="rId21"/>
            </p:custDataLst>
          </p:nvPr>
        </p:nvSpPr>
        <p:spPr bwMode="auto">
          <a:xfrm rot="5400000">
            <a:off x="5584721" y="2868657"/>
            <a:ext cx="3886776" cy="3260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1209" tIns="35060" rIns="61209" bIns="30605"/>
          <a:lstStyle>
            <a:lvl1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9pPr>
          </a:lstStyle>
          <a:p>
            <a:pPr algn="ctr">
              <a:lnSpc>
                <a:spcPct val="98000"/>
              </a:lnSpc>
            </a:pPr>
            <a:r>
              <a:rPr lang="en-US" sz="1768" b="1" dirty="0">
                <a:latin typeface="+mn-lt"/>
              </a:rPr>
              <a:t>Theory</a:t>
            </a:r>
          </a:p>
        </p:txBody>
      </p:sp>
      <p:sp>
        <p:nvSpPr>
          <p:cNvPr id="53270" name="Text Box 22"/>
          <p:cNvSpPr txBox="1">
            <a:spLocks noChangeArrowheads="1"/>
          </p:cNvSpPr>
          <p:nvPr>
            <p:custDataLst>
              <p:tags r:id="rId22"/>
            </p:custDataLst>
          </p:nvPr>
        </p:nvSpPr>
        <p:spPr bwMode="auto">
          <a:xfrm rot="16200000">
            <a:off x="-324257" y="2868657"/>
            <a:ext cx="3886776" cy="3260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1209" tIns="35060" rIns="61209" bIns="30605"/>
          <a:lstStyle>
            <a:lvl1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Droid Sans Fallback" charset="0"/>
                <a:cs typeface="Droid Sans Fallback" charset="0"/>
              </a:defRPr>
            </a:lvl9pPr>
          </a:lstStyle>
          <a:p>
            <a:pPr algn="ctr">
              <a:lnSpc>
                <a:spcPct val="98000"/>
              </a:lnSpc>
            </a:pPr>
            <a:r>
              <a:rPr lang="en-US" sz="1768" b="1" dirty="0">
                <a:latin typeface="+mn-lt"/>
              </a:rPr>
              <a:t>Systems</a:t>
            </a:r>
          </a:p>
        </p:txBody>
      </p:sp>
    </p:spTree>
    <p:extLst>
      <p:ext uri="{BB962C8B-B14F-4D97-AF65-F5344CB8AC3E}">
        <p14:creationId xmlns:p14="http://schemas.microsoft.com/office/powerpoint/2010/main" val="36406621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1"/>
          <p:cNvPicPr>
            <a:picLocks noChangeAspect="1" noChangeArrowheads="1"/>
          </p:cNvPicPr>
          <p:nvPr>
            <p:custDataLst>
              <p:tags r:id="rId1"/>
            </p:custDataLst>
          </p:nvPr>
        </p:nvPicPr>
        <p:blipFill>
          <a:blip r:embed="rId5">
            <a:extLst>
              <a:ext uri="{28A0092B-C50C-407E-A947-70E740481C1C}">
                <a14:useLocalDpi xmlns:a14="http://schemas.microsoft.com/office/drawing/2010/main" val="0"/>
              </a:ext>
            </a:extLst>
          </a:blip>
          <a:srcRect/>
          <a:stretch>
            <a:fillRect/>
          </a:stretch>
        </p:blipFill>
        <p:spPr bwMode="auto">
          <a:xfrm>
            <a:off x="2699870" y="268836"/>
            <a:ext cx="3731305" cy="212909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18360" cap="flat">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7346" name="Text Box 2"/>
          <p:cNvSpPr txBox="1">
            <a:spLocks noChangeArrowheads="1"/>
          </p:cNvSpPr>
          <p:nvPr>
            <p:custDataLst>
              <p:tags r:id="rId2"/>
            </p:custDataLst>
          </p:nvPr>
        </p:nvSpPr>
        <p:spPr bwMode="auto">
          <a:xfrm>
            <a:off x="1657350" y="2549600"/>
            <a:ext cx="5829300" cy="14424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1209" tIns="49800" rIns="61209" bIns="30605"/>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2100" b="1" i="1" dirty="0">
                <a:solidFill>
                  <a:schemeClr val="tx1"/>
                </a:solidFill>
              </a:rPr>
              <a:t>Can computers solve all problems</a:t>
            </a:r>
            <a:r>
              <a:rPr lang="en-US" sz="2100" b="1" i="1" dirty="0" smtClean="0">
                <a:solidFill>
                  <a:schemeClr val="tx1"/>
                </a:solidFill>
              </a:rPr>
              <a:t>?</a:t>
            </a:r>
          </a:p>
          <a:p>
            <a:pPr algn="ctr"/>
            <a:r>
              <a:rPr lang="en-US" sz="1400" dirty="0" smtClean="0">
                <a:solidFill>
                  <a:schemeClr val="bg2"/>
                </a:solidFill>
              </a:rPr>
              <a:t>Spoiler alert: no!</a:t>
            </a:r>
            <a:endParaRPr lang="en-US" sz="1400" dirty="0">
              <a:solidFill>
                <a:schemeClr val="bg2"/>
              </a:solidFill>
            </a:endParaRPr>
          </a:p>
          <a:p>
            <a:pPr algn="ctr"/>
            <a:endParaRPr lang="en-US" sz="1200" b="1" i="1" dirty="0">
              <a:solidFill>
                <a:schemeClr val="tx1"/>
              </a:solidFill>
            </a:endParaRPr>
          </a:p>
          <a:p>
            <a:pPr algn="ctr"/>
            <a:r>
              <a:rPr lang="en-US" sz="2100" b="1" i="1" dirty="0">
                <a:solidFill>
                  <a:schemeClr val="tx1"/>
                </a:solidFill>
              </a:rPr>
              <a:t>Why are some problems harder than others?</a:t>
            </a:r>
          </a:p>
          <a:p>
            <a:pPr algn="ctr"/>
            <a:r>
              <a:rPr lang="en-US" sz="1400" dirty="0" smtClean="0">
                <a:solidFill>
                  <a:schemeClr val="bg2"/>
                </a:solidFill>
              </a:rPr>
              <a:t>We can do find in an unsorted array in O(N), and we can sort an unsorted array in O(</a:t>
            </a:r>
            <a:r>
              <a:rPr lang="en-US" sz="1400" dirty="0" err="1" smtClean="0">
                <a:solidFill>
                  <a:schemeClr val="bg2"/>
                </a:solidFill>
              </a:rPr>
              <a:t>NlogN</a:t>
            </a:r>
            <a:r>
              <a:rPr lang="en-US" sz="1400" dirty="0" smtClean="0">
                <a:solidFill>
                  <a:schemeClr val="bg2"/>
                </a:solidFill>
              </a:rPr>
              <a:t>). Is sorting just inherently a harder problem, or are there better O(N) sorting algorithm yet to be discovered?</a:t>
            </a:r>
            <a:endParaRPr lang="en-US" sz="1400" dirty="0">
              <a:solidFill>
                <a:schemeClr val="bg2"/>
              </a:solidFill>
            </a:endParaRPr>
          </a:p>
          <a:p>
            <a:pPr algn="ctr"/>
            <a:endParaRPr lang="en-US" sz="1200" b="1" i="1" dirty="0">
              <a:solidFill>
                <a:schemeClr val="tx1"/>
              </a:solidFill>
            </a:endParaRPr>
          </a:p>
          <a:p>
            <a:pPr algn="ctr"/>
            <a:r>
              <a:rPr lang="en-US" sz="2100" b="1" i="1" dirty="0">
                <a:solidFill>
                  <a:schemeClr val="tx1"/>
                </a:solidFill>
              </a:rPr>
              <a:t>How can we be certain about this?</a:t>
            </a:r>
          </a:p>
          <a:p>
            <a:pPr algn="ctr"/>
            <a:endParaRPr lang="en-US" sz="2100" b="1" i="1" dirty="0">
              <a:solidFill>
                <a:schemeClr val="tx1"/>
              </a:solidFill>
            </a:endParaRPr>
          </a:p>
        </p:txBody>
      </p:sp>
    </p:spTree>
    <p:extLst>
      <p:ext uri="{BB962C8B-B14F-4D97-AF65-F5344CB8AC3E}">
        <p14:creationId xmlns:p14="http://schemas.microsoft.com/office/powerpoint/2010/main" val="7941808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34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34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
          <p:cNvSpPr>
            <a:spLocks noGrp="1" noChangeArrowheads="1"/>
          </p:cNvSpPr>
          <p:nvPr>
            <p:ph type="title"/>
            <p:custDataLst>
              <p:tags r:id="rId1"/>
            </p:custDataLst>
          </p:nvPr>
        </p:nvSpPr>
        <p:spPr>
          <a:xfrm>
            <a:off x="948776" y="603553"/>
            <a:ext cx="7707862" cy="488024"/>
          </a:xfrm>
          <a:ln/>
        </p:spPr>
        <p:txBody>
          <a:bodyPr vert="horz" wrap="square" lIns="68580" tIns="7541" rIns="68580" bIns="34290" numCol="1" rtlCol="0" anchor="b" anchorCtr="0" compatLnSpc="1">
            <a:prstTxWarp prst="textNoShape">
              <a:avLst/>
            </a:prstTxWarp>
            <a:normAutofit fontScale="90000"/>
          </a:bodyPr>
          <a:lstStyle/>
          <a:p>
            <a:pPr>
              <a:tabLst>
                <a:tab pos="492325" algn="l"/>
                <a:tab pos="984649" algn="l"/>
                <a:tab pos="1476974" algn="l"/>
                <a:tab pos="1969298" algn="l"/>
                <a:tab pos="2461622" algn="l"/>
                <a:tab pos="2953946" algn="l"/>
                <a:tab pos="3446271" algn="l"/>
                <a:tab pos="3938595" algn="l"/>
                <a:tab pos="4430920" algn="l"/>
                <a:tab pos="4923244" algn="l"/>
                <a:tab pos="5415569" algn="l"/>
                <a:tab pos="5907893" algn="l"/>
                <a:tab pos="6400217" algn="l"/>
              </a:tabLst>
            </a:pPr>
            <a:r>
              <a:rPr lang="en-US" b="1" dirty="0"/>
              <a:t>CS107</a:t>
            </a:r>
            <a:r>
              <a:rPr lang="en-US" dirty="0"/>
              <a:t/>
            </a:r>
            <a:br>
              <a:rPr lang="en-US" dirty="0"/>
            </a:br>
            <a:r>
              <a:rPr lang="en-US" sz="2720" dirty="0"/>
              <a:t>Computer Organization and Systems</a:t>
            </a:r>
          </a:p>
        </p:txBody>
      </p:sp>
      <p:sp>
        <p:nvSpPr>
          <p:cNvPr id="64514" name="Text Box 2"/>
          <p:cNvSpPr txBox="1">
            <a:spLocks noChangeArrowheads="1"/>
          </p:cNvSpPr>
          <p:nvPr>
            <p:custDataLst>
              <p:tags r:id="rId2"/>
            </p:custDataLst>
          </p:nvPr>
        </p:nvSpPr>
        <p:spPr bwMode="auto">
          <a:xfrm>
            <a:off x="1219513" y="1504930"/>
            <a:ext cx="6529784" cy="21765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1209" tIns="49800" rIns="61209" bIns="30605"/>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2177" b="1" dirty="0">
                <a:solidFill>
                  <a:schemeClr val="tx1"/>
                </a:solidFill>
              </a:rPr>
              <a:t>How do we encode text, numbers,</a:t>
            </a:r>
            <a:br>
              <a:rPr lang="en-US" sz="2177" b="1" dirty="0">
                <a:solidFill>
                  <a:schemeClr val="tx1"/>
                </a:solidFill>
              </a:rPr>
            </a:br>
            <a:r>
              <a:rPr lang="en-US" sz="2177" b="1" dirty="0">
                <a:solidFill>
                  <a:schemeClr val="tx1"/>
                </a:solidFill>
              </a:rPr>
              <a:t>programs, etc. using just 0s and 1s?</a:t>
            </a:r>
          </a:p>
          <a:p>
            <a:pPr algn="ctr"/>
            <a:endParaRPr lang="en-US" sz="1768" b="1" dirty="0" smtClean="0">
              <a:solidFill>
                <a:schemeClr val="tx1"/>
              </a:solidFill>
            </a:endParaRPr>
          </a:p>
          <a:p>
            <a:pPr algn="ctr"/>
            <a:endParaRPr lang="en-US" sz="1768" b="1" dirty="0">
              <a:solidFill>
                <a:schemeClr val="tx1"/>
              </a:solidFill>
            </a:endParaRPr>
          </a:p>
          <a:p>
            <a:pPr algn="ctr"/>
            <a:r>
              <a:rPr lang="en-US" sz="2177" b="1" dirty="0">
                <a:solidFill>
                  <a:schemeClr val="tx1"/>
                </a:solidFill>
              </a:rPr>
              <a:t>Where does memory come from? </a:t>
            </a:r>
            <a:br>
              <a:rPr lang="en-US" sz="2177" b="1" dirty="0">
                <a:solidFill>
                  <a:schemeClr val="tx1"/>
                </a:solidFill>
              </a:rPr>
            </a:br>
            <a:r>
              <a:rPr lang="en-US" sz="2177" b="1" dirty="0">
                <a:solidFill>
                  <a:schemeClr val="tx1"/>
                </a:solidFill>
              </a:rPr>
              <a:t>How is it managed?</a:t>
            </a:r>
          </a:p>
          <a:p>
            <a:pPr algn="ctr"/>
            <a:endParaRPr lang="en-US" sz="2177" b="1" dirty="0" smtClean="0">
              <a:solidFill>
                <a:schemeClr val="tx1"/>
              </a:solidFill>
            </a:endParaRPr>
          </a:p>
          <a:p>
            <a:pPr algn="ctr"/>
            <a:endParaRPr lang="en-US" sz="2177" b="1" dirty="0">
              <a:solidFill>
                <a:schemeClr val="tx1"/>
              </a:solidFill>
            </a:endParaRPr>
          </a:p>
          <a:p>
            <a:pPr algn="ctr"/>
            <a:r>
              <a:rPr lang="en-US" sz="2177" b="1" dirty="0">
                <a:solidFill>
                  <a:schemeClr val="tx1"/>
                </a:solidFill>
              </a:rPr>
              <a:t>How do compilers, debuggers, etc. work?</a:t>
            </a:r>
          </a:p>
        </p:txBody>
      </p:sp>
    </p:spTree>
    <p:extLst>
      <p:ext uri="{BB962C8B-B14F-4D97-AF65-F5344CB8AC3E}">
        <p14:creationId xmlns:p14="http://schemas.microsoft.com/office/powerpoint/2010/main" val="22008492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46387" y="359541"/>
            <a:ext cx="7810251" cy="488024"/>
          </a:xfrm>
        </p:spPr>
        <p:txBody>
          <a:bodyPr/>
          <a:lstStyle/>
          <a:p>
            <a:r>
              <a:rPr lang="en-US" dirty="0" smtClean="0"/>
              <a:t>CS107 in the news: Heartbleed</a:t>
            </a:r>
            <a:endParaRPr lang="en-US" dirty="0"/>
          </a:p>
        </p:txBody>
      </p:sp>
      <p:sp>
        <p:nvSpPr>
          <p:cNvPr id="3" name="Content Placeholder 2"/>
          <p:cNvSpPr>
            <a:spLocks noGrp="1"/>
          </p:cNvSpPr>
          <p:nvPr>
            <p:ph sz="quarter" idx="10"/>
            <p:custDataLst>
              <p:tags r:id="rId2"/>
            </p:custDataLst>
          </p:nvPr>
        </p:nvSpPr>
        <p:spPr>
          <a:xfrm>
            <a:off x="710360" y="908685"/>
            <a:ext cx="4216059" cy="2472468"/>
          </a:xfrm>
        </p:spPr>
        <p:txBody>
          <a:bodyPr>
            <a:normAutofit fontScale="85000" lnSpcReduction="20000"/>
          </a:bodyPr>
          <a:lstStyle/>
          <a:p>
            <a:pPr>
              <a:buFont typeface="Wingdings" panose="05000000000000000000" pitchFamily="2" charset="2"/>
              <a:buChar char="§"/>
            </a:pPr>
            <a:r>
              <a:rPr lang="en-US" dirty="0" smtClean="0"/>
              <a:t>In April 2014, security experts warned that users of thousands of major websites needed to change their passwords due to potential exposure caused by the “Heartbleed” vulnerability</a:t>
            </a:r>
          </a:p>
          <a:p>
            <a:pPr>
              <a:buFont typeface="Wingdings" panose="05000000000000000000" pitchFamily="2" charset="2"/>
              <a:buChar char="§"/>
            </a:pPr>
            <a:endParaRPr lang="en-US" dirty="0" smtClean="0"/>
          </a:p>
          <a:p>
            <a:pPr>
              <a:buFont typeface="Wingdings" panose="05000000000000000000" pitchFamily="2" charset="2"/>
              <a:buChar char="§"/>
            </a:pPr>
            <a:r>
              <a:rPr lang="en-US" dirty="0" err="1" smtClean="0"/>
              <a:t>Heartbleed</a:t>
            </a:r>
            <a:r>
              <a:rPr lang="en-US" dirty="0" smtClean="0"/>
              <a:t> exploited a </a:t>
            </a:r>
            <a:r>
              <a:rPr lang="en-US" b="1" dirty="0" smtClean="0">
                <a:solidFill>
                  <a:schemeClr val="bg2"/>
                </a:solidFill>
              </a:rPr>
              <a:t>buffer overrun</a:t>
            </a:r>
            <a:r>
              <a:rPr lang="en-US" dirty="0" smtClean="0"/>
              <a:t> bug in </a:t>
            </a:r>
            <a:r>
              <a:rPr lang="en-US" dirty="0" err="1" smtClean="0"/>
              <a:t>OpenSSL</a:t>
            </a:r>
            <a:r>
              <a:rPr lang="en-US" dirty="0" smtClean="0"/>
              <a:t> </a:t>
            </a:r>
          </a:p>
          <a:p>
            <a:pPr lvl="2"/>
            <a:r>
              <a:rPr lang="en-US" dirty="0" smtClean="0"/>
              <a:t>SSL is the layer that secures web interactions, i.e., it’s what make the “s” in “http</a:t>
            </a:r>
            <a:r>
              <a:rPr lang="en-US" dirty="0" smtClean="0">
                <a:solidFill>
                  <a:schemeClr val="bg2"/>
                </a:solidFill>
              </a:rPr>
              <a:t>s</a:t>
            </a:r>
            <a:r>
              <a:rPr lang="en-US" dirty="0" smtClean="0"/>
              <a:t>://” mean something</a:t>
            </a:r>
            <a:endParaRPr lang="en-US" dirty="0"/>
          </a:p>
        </p:txBody>
      </p:sp>
      <p:pic>
        <p:nvPicPr>
          <p:cNvPr id="4" name="Picture 3"/>
          <p:cNvPicPr>
            <a:picLocks noChangeAspect="1"/>
          </p:cNvPicPr>
          <p:nvPr>
            <p:custDataLst>
              <p:tags r:id="rId3"/>
            </p:custDataLst>
          </p:nvPr>
        </p:nvPicPr>
        <p:blipFill>
          <a:blip r:embed="rId5"/>
          <a:stretch>
            <a:fillRect/>
          </a:stretch>
        </p:blipFill>
        <p:spPr>
          <a:xfrm rot="1308268">
            <a:off x="4871430" y="866537"/>
            <a:ext cx="4074482" cy="5295177"/>
          </a:xfrm>
          <a:prstGeom prst="rect">
            <a:avLst/>
          </a:prstGeom>
          <a:ln>
            <a:solidFill>
              <a:schemeClr val="tx1"/>
            </a:solidFill>
          </a:ln>
        </p:spPr>
      </p:pic>
    </p:spTree>
    <p:extLst>
      <p:ext uri="{BB962C8B-B14F-4D97-AF65-F5344CB8AC3E}">
        <p14:creationId xmlns:p14="http://schemas.microsoft.com/office/powerpoint/2010/main" val="32927292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99158" y="359541"/>
            <a:ext cx="7707862" cy="488024"/>
          </a:xfrm>
        </p:spPr>
        <p:txBody>
          <a:bodyPr/>
          <a:lstStyle/>
          <a:p>
            <a:r>
              <a:rPr lang="en-US" dirty="0" smtClean="0"/>
              <a:t>CS107 in the news: Heartbleed</a:t>
            </a:r>
            <a:endParaRPr lang="en-US" dirty="0"/>
          </a:p>
        </p:txBody>
      </p:sp>
      <p:pic>
        <p:nvPicPr>
          <p:cNvPr id="4" name="Picture 3"/>
          <p:cNvPicPr>
            <a:picLocks noChangeAspect="1"/>
          </p:cNvPicPr>
          <p:nvPr>
            <p:custDataLst>
              <p:tags r:id="rId2"/>
            </p:custDataLst>
          </p:nvPr>
        </p:nvPicPr>
        <p:blipFill>
          <a:blip r:embed="rId5"/>
          <a:stretch>
            <a:fillRect/>
          </a:stretch>
        </p:blipFill>
        <p:spPr>
          <a:xfrm rot="1308268">
            <a:off x="4871430" y="866537"/>
            <a:ext cx="4074482" cy="5295177"/>
          </a:xfrm>
          <a:prstGeom prst="rect">
            <a:avLst/>
          </a:prstGeom>
          <a:ln>
            <a:solidFill>
              <a:schemeClr val="tx1"/>
            </a:solidFill>
          </a:ln>
        </p:spPr>
      </p:pic>
      <p:sp>
        <p:nvSpPr>
          <p:cNvPr id="3" name="Content Placeholder 2"/>
          <p:cNvSpPr>
            <a:spLocks noGrp="1"/>
          </p:cNvSpPr>
          <p:nvPr>
            <p:ph sz="quarter" idx="10"/>
            <p:custDataLst>
              <p:tags r:id="rId3"/>
            </p:custDataLst>
          </p:nvPr>
        </p:nvSpPr>
        <p:spPr>
          <a:xfrm>
            <a:off x="597005" y="908683"/>
            <a:ext cx="4116764" cy="4067353"/>
          </a:xfrm>
        </p:spPr>
        <p:txBody>
          <a:bodyPr>
            <a:normAutofit fontScale="85000" lnSpcReduction="20000"/>
          </a:bodyPr>
          <a:lstStyle/>
          <a:p>
            <a:pPr>
              <a:buFont typeface="Wingdings" panose="05000000000000000000" pitchFamily="2" charset="2"/>
              <a:buChar char="§"/>
            </a:pPr>
            <a:r>
              <a:rPr lang="en-US" dirty="0" smtClean="0"/>
              <a:t>The protocol allows you to send “heartbeat” messages, which basically say:</a:t>
            </a:r>
          </a:p>
          <a:p>
            <a:pPr lvl="2"/>
            <a:r>
              <a:rPr lang="en-US" i="1" dirty="0" smtClean="0">
                <a:latin typeface="Consolas" panose="020B0609020204030204" pitchFamily="49" charset="0"/>
                <a:cs typeface="Consolas" panose="020B0609020204030204" pitchFamily="49" charset="0"/>
              </a:rPr>
              <a:t>Are you still there? If you are, repeat this word back to me: </a:t>
            </a:r>
            <a:r>
              <a:rPr lang="en-US" i="1" dirty="0">
                <a:latin typeface="Consolas" panose="020B0609020204030204" pitchFamily="49" charset="0"/>
                <a:cs typeface="Consolas" panose="020B0609020204030204" pitchFamily="49" charset="0"/>
              </a:rPr>
              <a:t>"hello"</a:t>
            </a:r>
            <a:r>
              <a:rPr lang="en-US" i="1" dirty="0" smtClean="0">
                <a:latin typeface="Consolas" panose="020B0609020204030204" pitchFamily="49" charset="0"/>
                <a:cs typeface="Consolas" panose="020B0609020204030204" pitchFamily="49" charset="0"/>
              </a:rPr>
              <a:t> [0x0005 bytes].</a:t>
            </a:r>
          </a:p>
          <a:p>
            <a:pPr lvl="2"/>
            <a:r>
              <a:rPr lang="en-US" dirty="0" smtClean="0"/>
              <a:t>Each char is one byte, so 5 letters</a:t>
            </a:r>
          </a:p>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Unfortunately, the software also let you send messages like this:</a:t>
            </a:r>
          </a:p>
          <a:p>
            <a:pPr lvl="2"/>
            <a:r>
              <a:rPr lang="en-US" i="1" dirty="0" smtClean="0">
                <a:latin typeface="Consolas" panose="020B0609020204030204" pitchFamily="49" charset="0"/>
                <a:cs typeface="Consolas" panose="020B0609020204030204" pitchFamily="49" charset="0"/>
              </a:rPr>
              <a:t>Are </a:t>
            </a:r>
            <a:r>
              <a:rPr lang="en-US" i="1" dirty="0">
                <a:latin typeface="Consolas" panose="020B0609020204030204" pitchFamily="49" charset="0"/>
                <a:cs typeface="Consolas" panose="020B0609020204030204" pitchFamily="49" charset="0"/>
              </a:rPr>
              <a:t>you still there? If you are, repeat this word back to me: "</a:t>
            </a:r>
            <a:r>
              <a:rPr lang="en-US" i="1" dirty="0" smtClean="0">
                <a:latin typeface="Consolas" panose="020B0609020204030204" pitchFamily="49" charset="0"/>
                <a:cs typeface="Consolas" panose="020B0609020204030204" pitchFamily="49" charset="0"/>
              </a:rPr>
              <a:t>hello</a:t>
            </a:r>
            <a:r>
              <a:rPr lang="en-US" i="1" dirty="0">
                <a:latin typeface="Consolas" panose="020B0609020204030204" pitchFamily="49" charset="0"/>
                <a:cs typeface="Consolas" panose="020B0609020204030204" pitchFamily="49" charset="0"/>
              </a:rPr>
              <a:t>" </a:t>
            </a:r>
            <a:r>
              <a:rPr lang="en-US" i="1" dirty="0" smtClean="0">
                <a:latin typeface="Consolas" panose="020B0609020204030204" pitchFamily="49" charset="0"/>
                <a:cs typeface="Consolas" panose="020B0609020204030204" pitchFamily="49" charset="0"/>
              </a:rPr>
              <a:t>[0xFFFF </a:t>
            </a:r>
            <a:r>
              <a:rPr lang="en-US" dirty="0" smtClean="0">
                <a:latin typeface="Consolas" panose="020B0609020204030204" pitchFamily="49" charset="0"/>
                <a:cs typeface="Consolas" panose="020B0609020204030204" pitchFamily="49" charset="0"/>
              </a:rPr>
              <a:t>bytes</a:t>
            </a:r>
            <a:r>
              <a:rPr lang="en-US" i="1" dirty="0" smtClean="0">
                <a:latin typeface="Consolas" panose="020B0609020204030204" pitchFamily="49" charset="0"/>
                <a:cs typeface="Consolas" panose="020B0609020204030204" pitchFamily="49" charset="0"/>
              </a:rPr>
              <a:t>].</a:t>
            </a:r>
          </a:p>
          <a:p>
            <a:pPr lvl="2"/>
            <a:r>
              <a:rPr lang="en-US" dirty="0" smtClean="0"/>
              <a:t>That’s 65535 bytes—much more than the length of</a:t>
            </a:r>
            <a:r>
              <a:rPr lang="en-US" dirty="0">
                <a:latin typeface="Consolas" panose="020B0609020204030204" pitchFamily="49" charset="0"/>
                <a:cs typeface="Consolas" panose="020B0609020204030204" pitchFamily="49" charset="0"/>
              </a:rPr>
              <a:t> "hello"</a:t>
            </a:r>
            <a:r>
              <a:rPr lang="en-US" dirty="0" smtClean="0"/>
              <a:t>!</a:t>
            </a:r>
          </a:p>
          <a:p>
            <a:pPr lvl="2"/>
            <a:r>
              <a:rPr lang="en-US" dirty="0" smtClean="0"/>
              <a:t>So the software would continue for-looping past the end of the </a:t>
            </a:r>
            <a:r>
              <a:rPr lang="en-US" dirty="0"/>
              <a:t>"</a:t>
            </a:r>
            <a:r>
              <a:rPr lang="en-US" dirty="0">
                <a:latin typeface="Consolas" panose="020B0609020204030204" pitchFamily="49" charset="0"/>
                <a:cs typeface="Consolas" panose="020B0609020204030204" pitchFamily="49" charset="0"/>
              </a:rPr>
              <a:t>hello"</a:t>
            </a:r>
            <a:r>
              <a:rPr lang="en-US" dirty="0" smtClean="0"/>
              <a:t>    array, sending information back</a:t>
            </a:r>
          </a:p>
          <a:p>
            <a:pPr lvl="2"/>
            <a:r>
              <a:rPr lang="en-US" dirty="0" smtClean="0"/>
              <a:t>Which causes an error, right?     </a:t>
            </a:r>
            <a:r>
              <a:rPr lang="en-US" b="1" dirty="0" smtClean="0"/>
              <a:t>RIGHT?? </a:t>
            </a:r>
            <a:r>
              <a:rPr lang="en-US" dirty="0" smtClean="0"/>
              <a:t>Turns out, no. </a:t>
            </a:r>
            <a:endParaRPr lang="en-US" b="1" dirty="0"/>
          </a:p>
        </p:txBody>
      </p:sp>
    </p:spTree>
    <p:extLst>
      <p:ext uri="{BB962C8B-B14F-4D97-AF65-F5344CB8AC3E}">
        <p14:creationId xmlns:p14="http://schemas.microsoft.com/office/powerpoint/2010/main" val="88044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
          <p:cNvSpPr>
            <a:spLocks noGrp="1" noChangeArrowheads="1"/>
          </p:cNvSpPr>
          <p:nvPr>
            <p:ph type="title"/>
            <p:custDataLst>
              <p:tags r:id="rId1"/>
            </p:custDataLst>
          </p:nvPr>
        </p:nvSpPr>
        <p:spPr>
          <a:ln/>
        </p:spPr>
        <p:txBody>
          <a:bodyPr vert="horz" wrap="square" lIns="68580" tIns="7541" rIns="68580" bIns="34290" numCol="1" rtlCol="0" anchor="b" anchorCtr="0" compatLnSpc="1">
            <a:prstTxWarp prst="textNoShape">
              <a:avLst/>
            </a:prstTxWarp>
            <a:normAutofit/>
          </a:bodyPr>
          <a:lstStyle/>
          <a:p>
            <a:pP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a:t>What CS107 Isn't</a:t>
            </a:r>
          </a:p>
        </p:txBody>
      </p:sp>
      <p:sp>
        <p:nvSpPr>
          <p:cNvPr id="65538" name="Rectangle 2"/>
          <p:cNvSpPr>
            <a:spLocks noGrp="1" noChangeArrowheads="1"/>
          </p:cNvSpPr>
          <p:nvPr>
            <p:ph idx="4294967295"/>
            <p:custDataLst>
              <p:tags r:id="rId2"/>
            </p:custDataLst>
          </p:nvPr>
        </p:nvSpPr>
        <p:spPr>
          <a:xfrm>
            <a:off x="948775" y="1172496"/>
            <a:ext cx="7707863" cy="3790336"/>
          </a:xfrm>
          <a:prstGeom prst="rect">
            <a:avLst/>
          </a:prstGeom>
          <a:ln/>
        </p:spPr>
        <p:txBody>
          <a:bodyPr vert="horz" lIns="68580" tIns="4456" rIns="68580" bIns="34290" rtlCol="0">
            <a:normAutofit/>
          </a:bodyPr>
          <a:lstStyle/>
          <a:p>
            <a:pPr marL="293667"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sz="1768" dirty="0"/>
              <a:t>CS107 is </a:t>
            </a:r>
            <a:r>
              <a:rPr lang="en-US" sz="1768" b="1" i="1" dirty="0">
                <a:solidFill>
                  <a:srgbClr val="800000"/>
                </a:solidFill>
              </a:rPr>
              <a:t>not</a:t>
            </a:r>
            <a:r>
              <a:rPr lang="en-US" sz="1768" dirty="0"/>
              <a:t> a litmus test for whether you can be a computer scientist.</a:t>
            </a:r>
          </a:p>
          <a:p>
            <a:pPr marL="587334" lvl="1"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sz="1632" dirty="0"/>
              <a:t>You can be a </a:t>
            </a:r>
            <a:r>
              <a:rPr lang="en-US" sz="1632" i="1" dirty="0"/>
              <a:t>great</a:t>
            </a:r>
            <a:r>
              <a:rPr lang="en-US" sz="1632" dirty="0"/>
              <a:t> computer scientist without enjoying low-level systems programming</a:t>
            </a:r>
            <a:r>
              <a:rPr lang="en-US" sz="1632" dirty="0" smtClean="0"/>
              <a:t>.</a:t>
            </a:r>
          </a:p>
          <a:p>
            <a:pPr marL="587334" lvl="1"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endParaRPr lang="en-US" sz="1632" dirty="0"/>
          </a:p>
          <a:p>
            <a:pPr marL="293667"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sz="1768" dirty="0"/>
              <a:t>CS107 is </a:t>
            </a:r>
            <a:r>
              <a:rPr lang="en-US" sz="1768" b="1" i="1" dirty="0">
                <a:solidFill>
                  <a:srgbClr val="800000"/>
                </a:solidFill>
              </a:rPr>
              <a:t>not</a:t>
            </a:r>
            <a:r>
              <a:rPr lang="en-US" sz="1768" dirty="0"/>
              <a:t> indicative of what programming is “really like.”</a:t>
            </a:r>
          </a:p>
          <a:p>
            <a:pPr marL="587334" lvl="1"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sz="1632" dirty="0"/>
              <a:t>CS107 does a lot of low-level programming.  You don't have to do low-level programming to be a good computer scientist</a:t>
            </a:r>
            <a:r>
              <a:rPr lang="en-US" sz="1632" dirty="0" smtClean="0"/>
              <a:t>.</a:t>
            </a:r>
            <a:endParaRPr lang="en-US" sz="1632" dirty="0"/>
          </a:p>
        </p:txBody>
      </p:sp>
    </p:spTree>
    <p:extLst>
      <p:ext uri="{BB962C8B-B14F-4D97-AF65-F5344CB8AC3E}">
        <p14:creationId xmlns:p14="http://schemas.microsoft.com/office/powerpoint/2010/main" val="2998846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6553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6553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6553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1" fill="hold">
                                          <p:stCondLst>
                                            <p:cond delay="0"/>
                                          </p:stCondLst>
                                        </p:cTn>
                                        <p:tgtEl>
                                          <p:spTgt spid="6553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
          <p:cNvSpPr>
            <a:spLocks noGrp="1" noChangeArrowheads="1"/>
          </p:cNvSpPr>
          <p:nvPr>
            <p:ph type="title"/>
            <p:custDataLst>
              <p:tags r:id="rId1"/>
            </p:custDataLst>
          </p:nvPr>
        </p:nvSpPr>
        <p:spPr>
          <a:xfrm>
            <a:off x="948776" y="359540"/>
            <a:ext cx="7707862" cy="1043957"/>
          </a:xfrm>
          <a:ln/>
        </p:spPr>
        <p:txBody>
          <a:bodyPr vert="horz" wrap="square" lIns="68580" tIns="7541" rIns="68580" bIns="34290" numCol="1" rtlCol="0" anchor="b" anchorCtr="0" compatLnSpc="1">
            <a:prstTxWarp prst="textNoShape">
              <a:avLst/>
            </a:prstTxWarp>
            <a:normAutofit fontScale="90000"/>
          </a:bodyPr>
          <a:lstStyle/>
          <a:p>
            <a:pPr>
              <a:tabLst>
                <a:tab pos="492325" algn="l"/>
                <a:tab pos="984649" algn="l"/>
                <a:tab pos="1476974" algn="l"/>
                <a:tab pos="1969298" algn="l"/>
                <a:tab pos="2461622" algn="l"/>
                <a:tab pos="2953946" algn="l"/>
                <a:tab pos="3446271" algn="l"/>
                <a:tab pos="3938595" algn="l"/>
                <a:tab pos="4430920" algn="l"/>
                <a:tab pos="4923244" algn="l"/>
                <a:tab pos="5415569" algn="l"/>
                <a:tab pos="5907893" algn="l"/>
                <a:tab pos="6400217" algn="l"/>
              </a:tabLst>
            </a:pPr>
            <a:r>
              <a:rPr lang="en-US" b="1" dirty="0" smtClean="0"/>
              <a:t>CS107</a:t>
            </a:r>
            <a:r>
              <a:rPr lang="en-US" b="1" u="sng" dirty="0" smtClean="0"/>
              <a:t>E</a:t>
            </a:r>
            <a:r>
              <a:rPr lang="en-US" dirty="0"/>
              <a:t/>
            </a:r>
            <a:br>
              <a:rPr lang="en-US" dirty="0"/>
            </a:br>
            <a:r>
              <a:rPr lang="en-US" sz="2720" dirty="0"/>
              <a:t>Computer Organization and </a:t>
            </a:r>
            <a:r>
              <a:rPr lang="en-US" sz="2720" dirty="0" smtClean="0"/>
              <a:t>Systems—</a:t>
            </a:r>
            <a:r>
              <a:rPr lang="en-US" sz="2720" i="1" u="sng" dirty="0" smtClean="0"/>
              <a:t>Embedded</a:t>
            </a:r>
            <a:endParaRPr lang="en-US" sz="2720" u="sng" dirty="0"/>
          </a:p>
        </p:txBody>
      </p:sp>
      <p:sp>
        <p:nvSpPr>
          <p:cNvPr id="64514" name="Text Box 2"/>
          <p:cNvSpPr txBox="1">
            <a:spLocks noChangeArrowheads="1"/>
          </p:cNvSpPr>
          <p:nvPr>
            <p:custDataLst>
              <p:tags r:id="rId2"/>
            </p:custDataLst>
          </p:nvPr>
        </p:nvSpPr>
        <p:spPr bwMode="auto">
          <a:xfrm>
            <a:off x="970369" y="1589990"/>
            <a:ext cx="7053668" cy="21765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1209" tIns="49800" rIns="61209" bIns="30605"/>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9pPr>
          </a:lstStyle>
          <a:p>
            <a:pPr marL="342900" indent="-342900">
              <a:buFont typeface="Wingdings" panose="05000000000000000000" pitchFamily="2" charset="2"/>
              <a:buChar char="§"/>
            </a:pPr>
            <a:r>
              <a:rPr lang="en-US" sz="1600" b="1" dirty="0" smtClean="0">
                <a:solidFill>
                  <a:schemeClr val="tx1"/>
                </a:solidFill>
              </a:rPr>
              <a:t>Counts </a:t>
            </a:r>
            <a:r>
              <a:rPr lang="en-US" sz="1600" b="1" dirty="0" smtClean="0">
                <a:solidFill>
                  <a:schemeClr val="tx1"/>
                </a:solidFill>
              </a:rPr>
              <a:t>for prerequisites etc. the same as regular CS107</a:t>
            </a:r>
            <a:r>
              <a:rPr lang="en-US" sz="1600" dirty="0" smtClean="0">
                <a:solidFill>
                  <a:schemeClr val="tx1"/>
                </a:solidFill>
              </a:rPr>
              <a:t>, but covers the topics with a new twist: embedded work on </a:t>
            </a:r>
            <a:r>
              <a:rPr lang="en-US" sz="1600" dirty="0" err="1" smtClean="0">
                <a:solidFill>
                  <a:schemeClr val="tx1"/>
                </a:solidFill>
              </a:rPr>
              <a:t>Rasberry</a:t>
            </a:r>
            <a:r>
              <a:rPr lang="en-US" sz="1600" dirty="0" smtClean="0">
                <a:solidFill>
                  <a:schemeClr val="tx1"/>
                </a:solidFill>
              </a:rPr>
              <a:t> </a:t>
            </a:r>
            <a:r>
              <a:rPr lang="en-US" sz="1600" dirty="0" smtClean="0">
                <a:solidFill>
                  <a:schemeClr val="tx1"/>
                </a:solidFill>
              </a:rPr>
              <a:t>Pi</a:t>
            </a:r>
            <a:endParaRPr lang="en-US" sz="1600" dirty="0">
              <a:solidFill>
                <a:schemeClr val="tx1"/>
              </a:solidFill>
            </a:endParaRPr>
          </a:p>
        </p:txBody>
      </p:sp>
    </p:spTree>
    <p:extLst>
      <p:ext uri="{BB962C8B-B14F-4D97-AF65-F5344CB8AC3E}">
        <p14:creationId xmlns:p14="http://schemas.microsoft.com/office/powerpoint/2010/main" val="2358855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custDataLst>
              <p:tags r:id="rId1"/>
            </p:custDataLst>
          </p:nvPr>
        </p:nvPicPr>
        <p:blipFill>
          <a:blip r:embed="rId4"/>
          <a:stretch>
            <a:fillRect/>
          </a:stretch>
        </p:blipFill>
        <p:spPr>
          <a:xfrm>
            <a:off x="1143000" y="0"/>
            <a:ext cx="6858000" cy="5143500"/>
          </a:xfrm>
          <a:prstGeom prst="rect">
            <a:avLst/>
          </a:prstGeom>
        </p:spPr>
      </p:pic>
      <p:sp>
        <p:nvSpPr>
          <p:cNvPr id="5" name="TextBox 4"/>
          <p:cNvSpPr txBox="1"/>
          <p:nvPr>
            <p:custDataLst>
              <p:tags r:id="rId2"/>
            </p:custDataLst>
          </p:nvPr>
        </p:nvSpPr>
        <p:spPr>
          <a:xfrm>
            <a:off x="1443256" y="1180391"/>
            <a:ext cx="6282489" cy="2169825"/>
          </a:xfrm>
          <a:prstGeom prst="rect">
            <a:avLst/>
          </a:prstGeom>
          <a:noFill/>
        </p:spPr>
        <p:txBody>
          <a:bodyPr wrap="none" rtlCol="0">
            <a:spAutoFit/>
          </a:bodyPr>
          <a:lstStyle/>
          <a:p>
            <a:r>
              <a:rPr lang="en-US" sz="2700" dirty="0">
                <a:solidFill>
                  <a:schemeClr val="bg1"/>
                </a:solidFill>
              </a:rPr>
              <a:t>CS107E</a:t>
            </a:r>
          </a:p>
          <a:p>
            <a:r>
              <a:rPr lang="en-US" sz="2700" dirty="0">
                <a:solidFill>
                  <a:schemeClr val="bg1"/>
                </a:solidFill>
              </a:rPr>
              <a:t>Computer Systems from the Ground Up</a:t>
            </a:r>
          </a:p>
          <a:p>
            <a:r>
              <a:rPr lang="en-US" sz="2700" dirty="0">
                <a:solidFill>
                  <a:schemeClr val="bg1"/>
                </a:solidFill>
              </a:rPr>
              <a:t>Pat Hanrahan</a:t>
            </a:r>
          </a:p>
          <a:p>
            <a:r>
              <a:rPr lang="en-US" sz="2700" dirty="0">
                <a:solidFill>
                  <a:schemeClr val="bg1"/>
                </a:solidFill>
              </a:rPr>
              <a:t>Dawson </a:t>
            </a:r>
            <a:r>
              <a:rPr lang="en-US" sz="2700" dirty="0" err="1">
                <a:solidFill>
                  <a:schemeClr val="bg1"/>
                </a:solidFill>
              </a:rPr>
              <a:t>Engler</a:t>
            </a:r>
            <a:endParaRPr lang="en-US" sz="2700" dirty="0">
              <a:solidFill>
                <a:schemeClr val="bg1"/>
              </a:solidFill>
            </a:endParaRPr>
          </a:p>
          <a:p>
            <a:r>
              <a:rPr lang="en-US" sz="2700" dirty="0">
                <a:solidFill>
                  <a:schemeClr val="bg1"/>
                </a:solidFill>
              </a:rPr>
              <a:t>Julie </a:t>
            </a:r>
            <a:r>
              <a:rPr lang="en-US" sz="2700" dirty="0" err="1">
                <a:solidFill>
                  <a:schemeClr val="bg1"/>
                </a:solidFill>
              </a:rPr>
              <a:t>Zelenski</a:t>
            </a:r>
            <a:endParaRPr lang="en-US" dirty="0">
              <a:solidFill>
                <a:schemeClr val="bg1"/>
              </a:solidFill>
            </a:endParaRPr>
          </a:p>
        </p:txBody>
      </p:sp>
    </p:spTree>
    <p:extLst>
      <p:ext uri="{BB962C8B-B14F-4D97-AF65-F5344CB8AC3E}">
        <p14:creationId xmlns:p14="http://schemas.microsoft.com/office/powerpoint/2010/main" val="20667580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custDataLst>
              <p:tags r:id="rId1"/>
            </p:custDataLst>
          </p:nvPr>
        </p:nvSpPr>
        <p:spPr>
          <a:xfrm>
            <a:off x="1485900" y="501316"/>
            <a:ext cx="6172200" cy="4441658"/>
          </a:xfrm>
          <a:prstGeom prst="rect">
            <a:avLst/>
          </a:prstGeom>
        </p:spPr>
        <p:txBody>
          <a:bodyPr>
            <a:normAutofit/>
          </a:bodyPr>
          <a:lstStyle/>
          <a:p>
            <a:pPr>
              <a:buNone/>
            </a:pPr>
            <a:r>
              <a:rPr lang="en-US" dirty="0" smtClean="0"/>
              <a:t>FAQ (</a:t>
            </a:r>
            <a:r>
              <a:rPr lang="en-US" dirty="0" err="1" smtClean="0"/>
              <a:t>vs</a:t>
            </a:r>
            <a:r>
              <a:rPr lang="en-US" dirty="0" smtClean="0"/>
              <a:t> CS107)</a:t>
            </a:r>
          </a:p>
          <a:p>
            <a:pPr lvl="1"/>
            <a:r>
              <a:rPr lang="en-US" sz="1600" dirty="0" smtClean="0"/>
              <a:t>Same goals: understand how computers represent data and execute programs; tools</a:t>
            </a:r>
          </a:p>
          <a:p>
            <a:pPr lvl="1"/>
            <a:r>
              <a:rPr lang="en-US" sz="1600" dirty="0" smtClean="0"/>
              <a:t>Different approach: bare metal on the Raspberry </a:t>
            </a:r>
            <a:r>
              <a:rPr lang="en-US" sz="1600" dirty="0"/>
              <a:t>P</a:t>
            </a:r>
            <a:r>
              <a:rPr lang="en-US" sz="1600" dirty="0" smtClean="0"/>
              <a:t>i; build a working personal computer from scratch</a:t>
            </a:r>
          </a:p>
          <a:p>
            <a:pPr lvl="1"/>
            <a:r>
              <a:rPr lang="en-US" sz="1600" dirty="0" smtClean="0"/>
              <a:t>Logistics</a:t>
            </a:r>
          </a:p>
          <a:p>
            <a:pPr lvl="2"/>
            <a:r>
              <a:rPr lang="en-US" sz="1600" dirty="0" smtClean="0"/>
              <a:t>Same </a:t>
            </a:r>
            <a:r>
              <a:rPr lang="en-US" sz="1600" dirty="0" smtClean="0"/>
              <a:t>format: weekly assignments and </a:t>
            </a:r>
            <a:r>
              <a:rPr lang="en-US" sz="1600" dirty="0" smtClean="0"/>
              <a:t>labs</a:t>
            </a:r>
          </a:p>
          <a:p>
            <a:pPr lvl="2"/>
            <a:r>
              <a:rPr lang="en-US" sz="1600" dirty="0" smtClean="0"/>
              <a:t>Assignments </a:t>
            </a:r>
            <a:r>
              <a:rPr lang="en-US" sz="1600" dirty="0" smtClean="0"/>
              <a:t>build on each </a:t>
            </a:r>
            <a:r>
              <a:rPr lang="en-US" sz="1600" dirty="0" smtClean="0"/>
              <a:t>other</a:t>
            </a:r>
          </a:p>
          <a:p>
            <a:pPr lvl="2"/>
            <a:r>
              <a:rPr lang="en-US" sz="1600" dirty="0" smtClean="0"/>
              <a:t>No </a:t>
            </a:r>
            <a:r>
              <a:rPr lang="en-US" sz="1600" dirty="0" smtClean="0"/>
              <a:t>exams, but a final </a:t>
            </a:r>
            <a:r>
              <a:rPr lang="en-US" sz="1600" dirty="0" smtClean="0"/>
              <a:t>project</a:t>
            </a:r>
          </a:p>
          <a:p>
            <a:pPr lvl="2"/>
            <a:r>
              <a:rPr lang="en-US" sz="1600" dirty="0" smtClean="0"/>
              <a:t>ARM </a:t>
            </a:r>
            <a:r>
              <a:rPr lang="en-US" sz="1600" dirty="0" smtClean="0"/>
              <a:t>vs </a:t>
            </a:r>
            <a:r>
              <a:rPr lang="en-US" sz="1600" dirty="0" smtClean="0"/>
              <a:t>X86</a:t>
            </a:r>
          </a:p>
          <a:p>
            <a:pPr lvl="2"/>
            <a:r>
              <a:rPr lang="en-US" sz="1600" dirty="0" smtClean="0"/>
              <a:t>More </a:t>
            </a:r>
            <a:r>
              <a:rPr lang="en-US" sz="1600" dirty="0" smtClean="0"/>
              <a:t>hardware (thinker Maker Faire, </a:t>
            </a:r>
            <a:r>
              <a:rPr lang="en-US" sz="1600" dirty="0" smtClean="0"/>
              <a:t>breadboard)</a:t>
            </a:r>
          </a:p>
          <a:p>
            <a:pPr lvl="2"/>
            <a:r>
              <a:rPr lang="en-US" sz="1600" dirty="0" smtClean="0"/>
              <a:t>Enrollment </a:t>
            </a:r>
            <a:r>
              <a:rPr lang="en-US" sz="1600" dirty="0" smtClean="0"/>
              <a:t>limited to 40; Application through cs107e on </a:t>
            </a:r>
            <a:r>
              <a:rPr lang="en-US" sz="1600" dirty="0" err="1" smtClean="0"/>
              <a:t>Axess</a:t>
            </a:r>
            <a:r>
              <a:rPr lang="en-US" sz="1600" dirty="0" smtClean="0"/>
              <a:t>; Due 12/12; still lots of openings</a:t>
            </a:r>
            <a:r>
              <a:rPr lang="en-US" sz="1600" dirty="0" smtClean="0"/>
              <a:t>!!</a:t>
            </a:r>
          </a:p>
          <a:p>
            <a:pPr lvl="2"/>
            <a:r>
              <a:rPr lang="en-US" sz="1600" dirty="0" smtClean="0"/>
              <a:t>Will </a:t>
            </a:r>
            <a:r>
              <a:rPr lang="en-US" sz="1600" dirty="0" smtClean="0"/>
              <a:t>be offered in winter and spring</a:t>
            </a:r>
            <a:endParaRPr lang="en-US" sz="1600" dirty="0"/>
          </a:p>
        </p:txBody>
      </p:sp>
    </p:spTree>
    <p:extLst>
      <p:ext uri="{BB962C8B-B14F-4D97-AF65-F5344CB8AC3E}">
        <p14:creationId xmlns:p14="http://schemas.microsoft.com/office/powerpoint/2010/main" val="1825524727"/>
      </p:ext>
    </p:extLst>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ext Box 1"/>
          <p:cNvSpPr txBox="1">
            <a:spLocks noChangeArrowheads="1"/>
          </p:cNvSpPr>
          <p:nvPr>
            <p:custDataLst>
              <p:tags r:id="rId1"/>
            </p:custDataLst>
          </p:nvPr>
        </p:nvSpPr>
        <p:spPr bwMode="auto">
          <a:xfrm>
            <a:off x="1487412" y="205136"/>
            <a:ext cx="6168097" cy="39807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5484"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Droid Sans Fallback" charset="0"/>
                <a:cs typeface="Droid Sans Fallback" charset="0"/>
              </a:defRPr>
            </a:lvl9pPr>
          </a:lstStyle>
          <a:p>
            <a:pPr algn="ctr">
              <a:lnSpc>
                <a:spcPct val="98000"/>
              </a:lnSpc>
            </a:pPr>
            <a:endParaRPr lang="en-US" sz="2177" dirty="0">
              <a:latin typeface="DejaVu Serif" panose="02060603050605020204" pitchFamily="18" charset="0"/>
            </a:endParaRPr>
          </a:p>
          <a:p>
            <a:pPr algn="ctr">
              <a:lnSpc>
                <a:spcPct val="98000"/>
              </a:lnSpc>
            </a:pPr>
            <a:r>
              <a:rPr lang="en-US" sz="2993" dirty="0">
                <a:latin typeface="+mn-lt"/>
              </a:rPr>
              <a:t>Other CS Courses</a:t>
            </a:r>
          </a:p>
        </p:txBody>
      </p:sp>
    </p:spTree>
    <p:extLst>
      <p:ext uri="{BB962C8B-B14F-4D97-AF65-F5344CB8AC3E}">
        <p14:creationId xmlns:p14="http://schemas.microsoft.com/office/powerpoint/2010/main" val="39016503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Grp="1" noChangeArrowheads="1"/>
          </p:cNvSpPr>
          <p:nvPr>
            <p:ph type="title"/>
            <p:custDataLst>
              <p:tags r:id="rId1"/>
            </p:custDataLst>
          </p:nvPr>
        </p:nvSpPr>
        <p:spPr>
          <a:xfrm>
            <a:off x="1449029" y="359491"/>
            <a:ext cx="5268558" cy="857250"/>
          </a:xfrm>
          <a:ln/>
        </p:spPr>
        <p:txBody>
          <a:bodyPr vert="horz" wrap="square" lIns="68580" tIns="7541" rIns="68580" bIns="34290" numCol="1" rtlCol="0" anchor="b" anchorCtr="0" compatLnSpc="1">
            <a:prstTxWarp prst="textNoShape">
              <a:avLst/>
            </a:prstTxWarp>
            <a:normAutofit/>
          </a:bodyPr>
          <a:lstStyle/>
          <a:p>
            <a:pP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b="1" dirty="0" smtClean="0"/>
              <a:t>CS9</a:t>
            </a:r>
            <a:r>
              <a:rPr lang="en-US" dirty="0"/>
              <a:t/>
            </a:r>
            <a:br>
              <a:rPr lang="en-US" dirty="0"/>
            </a:br>
            <a:r>
              <a:rPr lang="en-US" sz="2448" dirty="0"/>
              <a:t>Interviewing for Software Jobs</a:t>
            </a:r>
          </a:p>
        </p:txBody>
      </p:sp>
      <p:sp>
        <p:nvSpPr>
          <p:cNvPr id="67586" name="Rectangle 2"/>
          <p:cNvSpPr>
            <a:spLocks noGrp="1" noChangeArrowheads="1"/>
          </p:cNvSpPr>
          <p:nvPr>
            <p:ph idx="4294967295"/>
            <p:custDataLst>
              <p:tags r:id="rId2"/>
            </p:custDataLst>
          </p:nvPr>
        </p:nvSpPr>
        <p:spPr>
          <a:xfrm>
            <a:off x="1449029" y="1408471"/>
            <a:ext cx="6551971" cy="3262765"/>
          </a:xfrm>
          <a:prstGeom prst="rect">
            <a:avLst/>
          </a:prstGeom>
          <a:ln/>
        </p:spPr>
        <p:txBody>
          <a:bodyPr>
            <a:normAutofit/>
          </a:bodyPr>
          <a:lstStyle/>
          <a:p>
            <a:pPr marL="293667"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smtClean="0"/>
              <a:t>1 unit, 1 meeting per week, little to no outside work</a:t>
            </a:r>
          </a:p>
          <a:p>
            <a:pPr marL="293667"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err="1" smtClean="0"/>
              <a:t>Prereq</a:t>
            </a:r>
            <a:r>
              <a:rPr lang="en-US" dirty="0" smtClean="0"/>
              <a:t>: 106B/X</a:t>
            </a:r>
          </a:p>
          <a:p>
            <a:pPr marL="293667"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smtClean="0"/>
              <a:t>Practice </a:t>
            </a:r>
            <a:r>
              <a:rPr lang="en-US" b="1" dirty="0" smtClean="0"/>
              <a:t>real </a:t>
            </a:r>
            <a:r>
              <a:rPr lang="en-US" dirty="0" smtClean="0"/>
              <a:t>job interview questions</a:t>
            </a:r>
          </a:p>
          <a:p>
            <a:pPr marL="520680" lvl="2"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smtClean="0"/>
              <a:t>Additional topics such as resume polish, negotiating once you have multiple offers, differences between roles (Project Management vs Developer vs Test Engineer)</a:t>
            </a:r>
          </a:p>
          <a:p>
            <a:pPr marL="293667"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b="1" i="1" dirty="0">
                <a:solidFill>
                  <a:schemeClr val="accent1"/>
                </a:solidFill>
              </a:rPr>
              <a:t>Special guests from industry!</a:t>
            </a:r>
          </a:p>
          <a:p>
            <a:pPr marL="73417" indent="0">
              <a:buSzPct val="45000"/>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endParaRPr lang="en-US" dirty="0" smtClean="0"/>
          </a:p>
          <a:p>
            <a:pPr marL="73417" indent="0">
              <a:buSzPct val="45000"/>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smtClean="0"/>
              <a:t>Taught by Cynthia Lee, </a:t>
            </a:r>
            <a:r>
              <a:rPr lang="en-US" dirty="0"/>
              <a:t>Keith </a:t>
            </a:r>
            <a:r>
              <a:rPr lang="en-US" dirty="0" smtClean="0"/>
              <a:t>Schwarz</a:t>
            </a:r>
          </a:p>
          <a:p>
            <a:pPr marL="73417" indent="0">
              <a:buSzPct val="45000"/>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smtClean="0"/>
              <a:t>Offered each autumn quarter</a:t>
            </a:r>
          </a:p>
        </p:txBody>
      </p:sp>
    </p:spTree>
    <p:extLst>
      <p:ext uri="{BB962C8B-B14F-4D97-AF65-F5344CB8AC3E}">
        <p14:creationId xmlns:p14="http://schemas.microsoft.com/office/powerpoint/2010/main" val="10931272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Grp="1" noChangeArrowheads="1"/>
          </p:cNvSpPr>
          <p:nvPr>
            <p:ph type="title"/>
            <p:custDataLst>
              <p:tags r:id="rId1"/>
            </p:custDataLst>
          </p:nvPr>
        </p:nvSpPr>
        <p:spPr>
          <a:xfrm>
            <a:off x="1120878" y="241505"/>
            <a:ext cx="5268558" cy="857250"/>
          </a:xfrm>
          <a:ln/>
        </p:spPr>
        <p:txBody>
          <a:bodyPr vert="horz" wrap="square" lIns="68580" tIns="7541" rIns="68580" bIns="34290" numCol="1" rtlCol="0" anchor="b" anchorCtr="0" compatLnSpc="1">
            <a:prstTxWarp prst="textNoShape">
              <a:avLst/>
            </a:prstTxWarp>
            <a:normAutofit/>
          </a:bodyPr>
          <a:lstStyle/>
          <a:p>
            <a:pP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b="1" dirty="0"/>
              <a:t>CS181</a:t>
            </a:r>
            <a:r>
              <a:rPr lang="en-US" dirty="0"/>
              <a:t/>
            </a:r>
            <a:br>
              <a:rPr lang="en-US" dirty="0"/>
            </a:br>
            <a:r>
              <a:rPr lang="en-US" sz="2448" dirty="0"/>
              <a:t>Computers, Ethics, and Public Policy</a:t>
            </a:r>
          </a:p>
        </p:txBody>
      </p:sp>
      <p:sp>
        <p:nvSpPr>
          <p:cNvPr id="67586" name="Rectangle 2"/>
          <p:cNvSpPr>
            <a:spLocks noGrp="1" noChangeArrowheads="1"/>
          </p:cNvSpPr>
          <p:nvPr>
            <p:ph idx="4294967295"/>
            <p:custDataLst>
              <p:tags r:id="rId2"/>
            </p:custDataLst>
          </p:nvPr>
        </p:nvSpPr>
        <p:spPr>
          <a:xfrm>
            <a:off x="1120877" y="1349477"/>
            <a:ext cx="7447935" cy="3451123"/>
          </a:xfrm>
          <a:prstGeom prst="rect">
            <a:avLst/>
          </a:prstGeom>
          <a:ln/>
        </p:spPr>
        <p:txBody>
          <a:bodyPr>
            <a:normAutofit/>
          </a:bodyPr>
          <a:lstStyle/>
          <a:p>
            <a:pPr marL="293667"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a:t>Some sample news headlines </a:t>
            </a:r>
            <a:r>
              <a:rPr lang="en-US" dirty="0" smtClean="0"/>
              <a:t>recently:</a:t>
            </a:r>
            <a:endParaRPr lang="en-US" dirty="0"/>
          </a:p>
          <a:p>
            <a:pPr marL="587334" lvl="1"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smtClean="0"/>
              <a:t>Edward Snowden reveals that NSA knows more about you than your parents do</a:t>
            </a:r>
          </a:p>
          <a:p>
            <a:pPr marL="587334" lvl="1"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err="1" smtClean="0"/>
              <a:t>GamerGate</a:t>
            </a:r>
            <a:r>
              <a:rPr lang="en-US" dirty="0" smtClean="0"/>
              <a:t>: about harassing women, or about ethics in game journalism?</a:t>
            </a:r>
          </a:p>
          <a:p>
            <a:pPr marL="587334" lvl="1"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smtClean="0"/>
              <a:t>How should </a:t>
            </a:r>
            <a:r>
              <a:rPr lang="en-US" dirty="0" err="1" smtClean="0"/>
              <a:t>AirBnB</a:t>
            </a:r>
            <a:r>
              <a:rPr lang="en-US" dirty="0" smtClean="0"/>
              <a:t> be taxed?</a:t>
            </a:r>
          </a:p>
          <a:p>
            <a:pPr marL="587334" lvl="1"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smtClean="0"/>
              <a:t>The </a:t>
            </a:r>
            <a:r>
              <a:rPr lang="en-US" dirty="0"/>
              <a:t>password to </a:t>
            </a:r>
            <a:r>
              <a:rPr lang="en-US" dirty="0" smtClean="0"/>
              <a:t>launch the US </a:t>
            </a:r>
            <a:r>
              <a:rPr lang="en-US" dirty="0"/>
              <a:t>nuclear arsenal was </a:t>
            </a:r>
            <a:r>
              <a:rPr lang="en-US" dirty="0" smtClean="0"/>
              <a:t>00000000</a:t>
            </a:r>
          </a:p>
          <a:p>
            <a:pPr marL="73417" indent="0">
              <a:buSzPct val="45000"/>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endParaRPr lang="en-US" b="1" i="1" dirty="0" smtClean="0">
              <a:solidFill>
                <a:schemeClr val="accent1"/>
              </a:solidFill>
            </a:endParaRPr>
          </a:p>
          <a:p>
            <a:pPr marL="73417" indent="0">
              <a:buSzPct val="45000"/>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b="1" i="1" dirty="0" smtClean="0">
                <a:solidFill>
                  <a:schemeClr val="accent1"/>
                </a:solidFill>
              </a:rPr>
              <a:t>We have the power to control and create technology, but how should we use it?</a:t>
            </a:r>
          </a:p>
        </p:txBody>
      </p:sp>
    </p:spTree>
    <p:extLst>
      <p:ext uri="{BB962C8B-B14F-4D97-AF65-F5344CB8AC3E}">
        <p14:creationId xmlns:p14="http://schemas.microsoft.com/office/powerpoint/2010/main" val="9805123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endParaRPr lang="en-US"/>
          </a:p>
        </p:txBody>
      </p:sp>
      <p:sp>
        <p:nvSpPr>
          <p:cNvPr id="3" name="Content Placeholder 2"/>
          <p:cNvSpPr>
            <a:spLocks noGrp="1"/>
          </p:cNvSpPr>
          <p:nvPr>
            <p:ph idx="4294967295"/>
            <p:custDataLst>
              <p:tags r:id="rId2"/>
            </p:custDataLst>
          </p:nvPr>
        </p:nvSpPr>
        <p:spPr>
          <a:xfrm>
            <a:off x="1925619" y="1742739"/>
            <a:ext cx="5082988" cy="2631733"/>
          </a:xfrm>
          <a:prstGeom prst="rect">
            <a:avLst/>
          </a:prstGeom>
        </p:spPr>
        <p:txBody>
          <a:bodyPr/>
          <a:lstStyle/>
          <a:p>
            <a:endParaRPr lang="en-US"/>
          </a:p>
        </p:txBody>
      </p:sp>
      <p:pic>
        <p:nvPicPr>
          <p:cNvPr id="1026" name="Picture 2" descr="http://www.washingtonpost.com/rf/image_404h/2010-2019/WashingtonPost/2013/10/30/Local/Images/GOOGLE-CLOUD-EXPLOITATION1383148810.jpg"/>
          <p:cNvPicPr>
            <a:picLocks noChangeAspect="1" noChangeArrowheads="1"/>
          </p:cNvPicPr>
          <p:nvPr>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1143000" y="-6374"/>
            <a:ext cx="6858000" cy="51498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5" name="Straight Arrow Connector 4"/>
          <p:cNvCxnSpPr/>
          <p:nvPr>
            <p:custDataLst>
              <p:tags r:id="rId4"/>
            </p:custDataLst>
          </p:nvPr>
        </p:nvCxnSpPr>
        <p:spPr>
          <a:xfrm flipH="1" flipV="1">
            <a:off x="5221905" y="4511545"/>
            <a:ext cx="536548" cy="151139"/>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14231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Grp="1" noChangeArrowheads="1"/>
          </p:cNvSpPr>
          <p:nvPr>
            <p:ph type="title"/>
            <p:custDataLst>
              <p:tags r:id="rId1"/>
            </p:custDataLst>
          </p:nvPr>
        </p:nvSpPr>
        <p:spPr>
          <a:xfrm>
            <a:off x="948776" y="603553"/>
            <a:ext cx="7707862" cy="488024"/>
          </a:xfrm>
          <a:ln/>
        </p:spPr>
        <p:txBody>
          <a:bodyPr vert="horz" wrap="square" lIns="68580" tIns="7541" rIns="68580" bIns="34290" numCol="1" rtlCol="0" anchor="b" anchorCtr="0" compatLnSpc="1">
            <a:prstTxWarp prst="textNoShape">
              <a:avLst/>
            </a:prstTxWarp>
            <a:normAutofit fontScale="90000"/>
          </a:bodyPr>
          <a:lstStyle/>
          <a:p>
            <a:pPr>
              <a:tabLst>
                <a:tab pos="492325" algn="l"/>
                <a:tab pos="984649" algn="l"/>
                <a:tab pos="1476974" algn="l"/>
                <a:tab pos="1969298" algn="l"/>
                <a:tab pos="2461622" algn="l"/>
                <a:tab pos="2953946" algn="l"/>
                <a:tab pos="3446271" algn="l"/>
                <a:tab pos="3938595" algn="l"/>
                <a:tab pos="4430920" algn="l"/>
                <a:tab pos="4923244" algn="l"/>
                <a:tab pos="5415569" algn="l"/>
                <a:tab pos="5907893" algn="l"/>
                <a:tab pos="6400217" algn="l"/>
              </a:tabLst>
            </a:pPr>
            <a:r>
              <a:rPr lang="en-US" b="1" dirty="0"/>
              <a:t>CS108</a:t>
            </a:r>
            <a:r>
              <a:rPr lang="en-US" dirty="0"/>
              <a:t/>
            </a:r>
            <a:br>
              <a:rPr lang="en-US" dirty="0"/>
            </a:br>
            <a:r>
              <a:rPr lang="en-US" sz="2448" dirty="0"/>
              <a:t>Object-Oriented Systems Design</a:t>
            </a:r>
          </a:p>
        </p:txBody>
      </p:sp>
      <p:sp>
        <p:nvSpPr>
          <p:cNvPr id="68610" name="Rectangle 2"/>
          <p:cNvSpPr>
            <a:spLocks noGrp="1" noChangeArrowheads="1"/>
          </p:cNvSpPr>
          <p:nvPr>
            <p:ph idx="4294967295"/>
            <p:custDataLst>
              <p:tags r:id="rId2"/>
            </p:custDataLst>
          </p:nvPr>
        </p:nvSpPr>
        <p:spPr>
          <a:xfrm>
            <a:off x="948776" y="1323454"/>
            <a:ext cx="7707862" cy="3362632"/>
          </a:xfrm>
          <a:prstGeom prst="rect">
            <a:avLst/>
          </a:prstGeom>
          <a:ln/>
        </p:spPr>
        <p:txBody>
          <a:bodyPr>
            <a:normAutofit/>
          </a:bodyPr>
          <a:lstStyle/>
          <a:p>
            <a:pPr marL="293667"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b="1" i="1" dirty="0">
                <a:solidFill>
                  <a:schemeClr val="accent1"/>
                </a:solidFill>
              </a:rPr>
              <a:t>How do you build large software systems in a team</a:t>
            </a:r>
            <a:r>
              <a:rPr lang="en-US" b="1" i="1" dirty="0" smtClean="0">
                <a:solidFill>
                  <a:schemeClr val="accent1"/>
                </a:solidFill>
              </a:rPr>
              <a:t>?</a:t>
            </a:r>
            <a:endParaRPr lang="en-US" dirty="0" smtClean="0"/>
          </a:p>
          <a:p>
            <a:pPr marL="293667"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smtClean="0"/>
              <a:t>Introduction to things you need to know for work in the “real world”:</a:t>
            </a:r>
            <a:endParaRPr lang="en-US" dirty="0"/>
          </a:p>
          <a:p>
            <a:pPr marL="587334" lvl="1"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a:t>Unit-testing frameworks</a:t>
            </a:r>
          </a:p>
          <a:p>
            <a:pPr marL="587334" lvl="1"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a:t>Object-oriented </a:t>
            </a:r>
            <a:r>
              <a:rPr lang="en-US" dirty="0" smtClean="0"/>
              <a:t>design</a:t>
            </a:r>
            <a:endParaRPr lang="en-US" dirty="0"/>
          </a:p>
          <a:p>
            <a:pPr marL="587334" lvl="1"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a:t>Multithreaded </a:t>
            </a:r>
            <a:r>
              <a:rPr lang="en-US" dirty="0" smtClean="0"/>
              <a:t>applications</a:t>
            </a:r>
            <a:endParaRPr lang="en-US" dirty="0"/>
          </a:p>
          <a:p>
            <a:pPr marL="587334" lvl="1"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a:t>Databases and web </a:t>
            </a:r>
            <a:r>
              <a:rPr lang="en-US" dirty="0" smtClean="0"/>
              <a:t>applications</a:t>
            </a:r>
            <a:endParaRPr lang="en-US" dirty="0"/>
          </a:p>
          <a:p>
            <a:pPr marL="587334" lvl="1"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a:t>Source </a:t>
            </a:r>
            <a:r>
              <a:rPr lang="en-US" dirty="0" smtClean="0"/>
              <a:t>control</a:t>
            </a:r>
            <a:endParaRPr lang="en-US" dirty="0"/>
          </a:p>
        </p:txBody>
      </p:sp>
    </p:spTree>
    <p:extLst>
      <p:ext uri="{BB962C8B-B14F-4D97-AF65-F5344CB8AC3E}">
        <p14:creationId xmlns:p14="http://schemas.microsoft.com/office/powerpoint/2010/main" val="26438466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custDataLst>
              <p:tags r:id="rId1"/>
            </p:custDataLst>
          </p:nvPr>
        </p:nvSpPr>
        <p:spPr>
          <a:xfrm>
            <a:off x="948776" y="533352"/>
            <a:ext cx="7707862" cy="488024"/>
          </a:xfrm>
          <a:ln/>
        </p:spPr>
        <p:txBody>
          <a:bodyPr vert="horz" wrap="square" lIns="68580" tIns="7541" rIns="68580" bIns="34290" numCol="1" rtlCol="0" anchor="b" anchorCtr="0" compatLnSpc="1">
            <a:prstTxWarp prst="textNoShape">
              <a:avLst/>
            </a:prstTxWarp>
            <a:normAutofit fontScale="90000"/>
          </a:bodyPr>
          <a:lstStyle/>
          <a:p>
            <a:pPr>
              <a:tabLst>
                <a:tab pos="492325" algn="l"/>
                <a:tab pos="984649" algn="l"/>
                <a:tab pos="1476974" algn="l"/>
                <a:tab pos="1969298" algn="l"/>
                <a:tab pos="2461622" algn="l"/>
                <a:tab pos="2953946" algn="l"/>
                <a:tab pos="3446271" algn="l"/>
                <a:tab pos="3938595" algn="l"/>
                <a:tab pos="4430920" algn="l"/>
                <a:tab pos="4923244" algn="l"/>
                <a:tab pos="5415569" algn="l"/>
                <a:tab pos="5907893" algn="l"/>
                <a:tab pos="6400217" algn="l"/>
              </a:tabLst>
            </a:pPr>
            <a:r>
              <a:rPr lang="en-US" b="1" dirty="0" smtClean="0"/>
              <a:t>CS193</a:t>
            </a:r>
            <a:r>
              <a:rPr lang="en-US" dirty="0"/>
              <a:t/>
            </a:r>
            <a:br>
              <a:rPr lang="en-US" dirty="0"/>
            </a:br>
            <a:r>
              <a:rPr lang="en-US" dirty="0" smtClean="0"/>
              <a:t>Language-specific courses</a:t>
            </a:r>
            <a:endParaRPr lang="en-US" sz="2448" dirty="0"/>
          </a:p>
        </p:txBody>
      </p:sp>
      <p:sp>
        <p:nvSpPr>
          <p:cNvPr id="69633" name="Rectangle 1"/>
          <p:cNvSpPr>
            <a:spLocks noGrp="1" noChangeArrowheads="1"/>
          </p:cNvSpPr>
          <p:nvPr>
            <p:ph idx="4294967295"/>
            <p:custDataLst>
              <p:tags r:id="rId2"/>
            </p:custDataLst>
          </p:nvPr>
        </p:nvSpPr>
        <p:spPr>
          <a:xfrm>
            <a:off x="825909" y="1095767"/>
            <a:ext cx="7720781" cy="3595579"/>
          </a:xfrm>
          <a:prstGeom prst="rect">
            <a:avLst/>
          </a:prstGeom>
          <a:ln/>
        </p:spPr>
        <p:txBody>
          <a:bodyPr/>
          <a:lstStyle/>
          <a:p>
            <a:pPr marL="293667"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smtClean="0"/>
              <a:t>Misc. offerings </a:t>
            </a:r>
            <a:r>
              <a:rPr lang="en-US" dirty="0"/>
              <a:t>throughout the year, focused on specific technologies:</a:t>
            </a:r>
          </a:p>
          <a:p>
            <a:pPr marL="587334" lvl="1"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a:t>CS193A: Android Programming</a:t>
            </a:r>
          </a:p>
          <a:p>
            <a:pPr marL="587334" lvl="1"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a:t>CS193C: Client-Side Web Technologies</a:t>
            </a:r>
          </a:p>
          <a:p>
            <a:pPr marL="587334" lvl="1"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a:t>CS193I: </a:t>
            </a:r>
            <a:r>
              <a:rPr lang="en-US" dirty="0" err="1"/>
              <a:t>iOS</a:t>
            </a:r>
            <a:r>
              <a:rPr lang="en-US" dirty="0"/>
              <a:t> Programming</a:t>
            </a:r>
          </a:p>
          <a:p>
            <a:pPr marL="587334" lvl="1"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a:t>CS193L: </a:t>
            </a:r>
            <a:r>
              <a:rPr lang="en-US" dirty="0" err="1"/>
              <a:t>Lua</a:t>
            </a:r>
            <a:r>
              <a:rPr lang="en-US" dirty="0"/>
              <a:t> Programming</a:t>
            </a:r>
          </a:p>
          <a:p>
            <a:pPr marL="587334" lvl="1"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a:t>CS193P: iPhone and iPad programming</a:t>
            </a:r>
          </a:p>
          <a:p>
            <a:pPr marL="293667" indent="-220250">
              <a:buSzPct val="45000"/>
              <a:buFont typeface="Wingdings" panose="05000000000000000000" pitchFamily="2" charset="2"/>
              <a:buChar char=""/>
              <a:tabLst>
                <a:tab pos="492325" algn="l"/>
                <a:tab pos="984649" algn="l"/>
                <a:tab pos="1476974" algn="l"/>
                <a:tab pos="1969298" algn="l"/>
                <a:tab pos="2461622" algn="l"/>
                <a:tab pos="2953946" algn="l"/>
                <a:tab pos="3446271" algn="l"/>
                <a:tab pos="3938595" algn="l"/>
                <a:tab pos="4430920" algn="l"/>
                <a:tab pos="4923244" algn="l"/>
                <a:tab pos="5415569" algn="l"/>
                <a:tab pos="5907893" algn="l"/>
              </a:tabLst>
            </a:pPr>
            <a:r>
              <a:rPr lang="en-US" dirty="0"/>
              <a:t>Great for learning particular technologies.</a:t>
            </a:r>
          </a:p>
        </p:txBody>
      </p:sp>
    </p:spTree>
    <p:extLst>
      <p:ext uri="{BB962C8B-B14F-4D97-AF65-F5344CB8AC3E}">
        <p14:creationId xmlns:p14="http://schemas.microsoft.com/office/powerpoint/2010/main" val="28977002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Options besides CS Major</a:t>
            </a:r>
            <a:endParaRPr lang="en-US" dirty="0"/>
          </a:p>
        </p:txBody>
      </p:sp>
      <p:sp>
        <p:nvSpPr>
          <p:cNvPr id="3" name="Content Placeholder 2"/>
          <p:cNvSpPr>
            <a:spLocks noGrp="1"/>
          </p:cNvSpPr>
          <p:nvPr>
            <p:ph idx="4294967295"/>
            <p:custDataLst>
              <p:tags r:id="rId2"/>
            </p:custDataLst>
          </p:nvPr>
        </p:nvSpPr>
        <p:spPr>
          <a:xfrm>
            <a:off x="948775" y="1107949"/>
            <a:ext cx="6948315" cy="2631733"/>
          </a:xfrm>
          <a:prstGeom prst="rect">
            <a:avLst/>
          </a:prstGeom>
        </p:spPr>
        <p:txBody>
          <a:bodyPr>
            <a:normAutofit/>
          </a:bodyPr>
          <a:lstStyle/>
          <a:p>
            <a:r>
              <a:rPr lang="en-US" b="1" dirty="0" smtClean="0"/>
              <a:t>CS Minor: only </a:t>
            </a:r>
            <a:r>
              <a:rPr lang="en-US" b="1" dirty="0"/>
              <a:t>5 more classes!</a:t>
            </a:r>
          </a:p>
          <a:p>
            <a:pPr lvl="1"/>
            <a:r>
              <a:rPr lang="en-US" dirty="0"/>
              <a:t>103, 107, 109, two your choice—fun!</a:t>
            </a:r>
          </a:p>
          <a:p>
            <a:endParaRPr lang="en-US" dirty="0" smtClean="0"/>
          </a:p>
          <a:p>
            <a:r>
              <a:rPr lang="en-US" b="1" dirty="0"/>
              <a:t>CS </a:t>
            </a:r>
            <a:r>
              <a:rPr lang="en-US" b="1" dirty="0" err="1" smtClean="0"/>
              <a:t>Coterminal</a:t>
            </a:r>
            <a:r>
              <a:rPr lang="en-US" b="1" dirty="0" smtClean="0"/>
              <a:t> MS degree</a:t>
            </a:r>
            <a:endParaRPr lang="en-US" b="1" dirty="0"/>
          </a:p>
          <a:p>
            <a:pPr>
              <a:buFont typeface="Wingdings" panose="05000000000000000000" pitchFamily="2" charset="2"/>
              <a:buChar char="§"/>
            </a:pPr>
            <a:r>
              <a:rPr lang="en-US" dirty="0" smtClean="0"/>
              <a:t>Earn an MS in CS while you are here earning your BS</a:t>
            </a:r>
          </a:p>
          <a:p>
            <a:pPr>
              <a:buFont typeface="Wingdings" panose="05000000000000000000" pitchFamily="2" charset="2"/>
              <a:buChar char="§"/>
            </a:pPr>
            <a:r>
              <a:rPr lang="en-US" dirty="0" smtClean="0"/>
              <a:t>Possible for CS majors </a:t>
            </a:r>
            <a:r>
              <a:rPr lang="en-US" b="1" dirty="0" smtClean="0"/>
              <a:t>and </a:t>
            </a:r>
            <a:r>
              <a:rPr lang="en-US" dirty="0" smtClean="0"/>
              <a:t>other majors</a:t>
            </a:r>
          </a:p>
          <a:p>
            <a:pPr lvl="2"/>
            <a:r>
              <a:rPr lang="en-US" dirty="0"/>
              <a:t>e</a:t>
            </a:r>
            <a:r>
              <a:rPr lang="en-US" dirty="0" smtClean="0"/>
              <a:t>x: Math major, CS co-term</a:t>
            </a:r>
          </a:p>
          <a:p>
            <a:pPr lvl="1"/>
            <a:endParaRPr lang="en-US" dirty="0"/>
          </a:p>
          <a:p>
            <a:pPr lvl="1"/>
            <a:endParaRPr lang="en-US" dirty="0" smtClean="0"/>
          </a:p>
          <a:p>
            <a:endParaRPr lang="en-US" dirty="0"/>
          </a:p>
        </p:txBody>
      </p:sp>
    </p:spTree>
    <p:extLst>
      <p:ext uri="{BB962C8B-B14F-4D97-AF65-F5344CB8AC3E}">
        <p14:creationId xmlns:p14="http://schemas.microsoft.com/office/powerpoint/2010/main" val="15901108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77647" y="46196"/>
            <a:ext cx="5502536" cy="552450"/>
          </a:xfrm>
        </p:spPr>
        <p:txBody>
          <a:bodyPr>
            <a:normAutofit fontScale="90000"/>
          </a:bodyPr>
          <a:lstStyle/>
          <a:p>
            <a:r>
              <a:rPr lang="en-US" b="1" dirty="0" smtClean="0"/>
              <a:t>CS107 preview</a:t>
            </a:r>
            <a:r>
              <a:rPr lang="en-US" dirty="0" smtClean="0"/>
              <a:t>: Remember stack frames?</a:t>
            </a:r>
            <a:endParaRPr lang="en-US" dirty="0"/>
          </a:p>
        </p:txBody>
      </p:sp>
      <p:sp>
        <p:nvSpPr>
          <p:cNvPr id="5" name="Text Placeholder 4"/>
          <p:cNvSpPr>
            <a:spLocks noGrp="1"/>
          </p:cNvSpPr>
          <p:nvPr>
            <p:ph type="body" idx="1"/>
            <p:custDataLst>
              <p:tags r:id="rId2"/>
            </p:custDataLst>
          </p:nvPr>
        </p:nvSpPr>
        <p:spPr>
          <a:xfrm>
            <a:off x="554824" y="941308"/>
            <a:ext cx="2292861" cy="479822"/>
          </a:xfrm>
        </p:spPr>
        <p:txBody>
          <a:bodyPr>
            <a:normAutofit/>
          </a:bodyPr>
          <a:lstStyle/>
          <a:p>
            <a:r>
              <a:rPr lang="en-US" dirty="0" smtClean="0"/>
              <a:t>Memory</a:t>
            </a:r>
            <a:endParaRPr lang="en-US" dirty="0"/>
          </a:p>
        </p:txBody>
      </p:sp>
      <p:sp>
        <p:nvSpPr>
          <p:cNvPr id="23" name="Rectangle 22"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1521758" y="108585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custDataLst>
              <p:tags r:id="rId4"/>
            </p:custDataLst>
          </p:nvPr>
        </p:nvSpPr>
        <p:spPr>
          <a:xfrm>
            <a:off x="1521758" y="108585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26" name="Rectangle 25"/>
          <p:cNvSpPr/>
          <p:nvPr>
            <p:custDataLst>
              <p:tags r:id="rId5"/>
            </p:custDataLst>
          </p:nvPr>
        </p:nvSpPr>
        <p:spPr>
          <a:xfrm>
            <a:off x="1517231" y="4514850"/>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cxnSp>
        <p:nvCxnSpPr>
          <p:cNvPr id="29" name="Straight Arrow Connector 28"/>
          <p:cNvCxnSpPr/>
          <p:nvPr>
            <p:custDataLst>
              <p:tags r:id="rId6"/>
            </p:custDataLst>
          </p:nvPr>
        </p:nvCxnSpPr>
        <p:spPr>
          <a:xfrm>
            <a:off x="2736431" y="2762250"/>
            <a:ext cx="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6" idx="0"/>
          </p:cNvCxnSpPr>
          <p:nvPr>
            <p:custDataLst>
              <p:tags r:id="rId7"/>
            </p:custDataLst>
          </p:nvPr>
        </p:nvCxnSpPr>
        <p:spPr>
          <a:xfrm flipV="1">
            <a:off x="2736431" y="4057650"/>
            <a:ext cx="0" cy="457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Rectangle 30"/>
          <p:cNvSpPr/>
          <p:nvPr>
            <p:custDataLst>
              <p:tags r:id="rId8"/>
            </p:custDataLst>
          </p:nvPr>
        </p:nvSpPr>
        <p:spPr>
          <a:xfrm>
            <a:off x="1521758" y="154305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grpSp>
        <p:nvGrpSpPr>
          <p:cNvPr id="32" name="Group 31"/>
          <p:cNvGrpSpPr/>
          <p:nvPr>
            <p:custDataLst>
              <p:tags r:id="rId9"/>
            </p:custDataLst>
          </p:nvPr>
        </p:nvGrpSpPr>
        <p:grpSpPr>
          <a:xfrm>
            <a:off x="1521758" y="2305050"/>
            <a:ext cx="2438400" cy="457200"/>
            <a:chOff x="990600" y="4724400"/>
            <a:chExt cx="2438400" cy="457200"/>
          </a:xfrm>
        </p:grpSpPr>
        <p:sp>
          <p:nvSpPr>
            <p:cNvPr id="33" name="Rectangle 32"/>
            <p:cNvSpPr/>
            <p:nvPr>
              <p:custDataLst>
                <p:tags r:id="rId13"/>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6" name="TextBox 35"/>
            <p:cNvSpPr txBox="1"/>
            <p:nvPr>
              <p:custDataLst>
                <p:tags r:id="rId14"/>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smtClean="0"/>
                <a:t>10</a:t>
              </a:r>
              <a:endParaRPr lang="en-US" dirty="0"/>
            </a:p>
          </p:txBody>
        </p:sp>
      </p:grpSp>
      <p:sp>
        <p:nvSpPr>
          <p:cNvPr id="37" name="Rectangle 36"/>
          <p:cNvSpPr/>
          <p:nvPr>
            <p:custDataLst>
              <p:tags r:id="rId10"/>
            </p:custDataLst>
          </p:nvPr>
        </p:nvSpPr>
        <p:spPr>
          <a:xfrm>
            <a:off x="1045609" y="4596884"/>
            <a:ext cx="312906" cy="369332"/>
          </a:xfrm>
          <a:prstGeom prst="rect">
            <a:avLst/>
          </a:prstGeom>
        </p:spPr>
        <p:txBody>
          <a:bodyPr wrap="none">
            <a:spAutoFit/>
          </a:bodyPr>
          <a:lstStyle/>
          <a:p>
            <a:r>
              <a:rPr lang="en-US" dirty="0" smtClean="0"/>
              <a:t>0</a:t>
            </a:r>
            <a:endParaRPr lang="en-US" dirty="0"/>
          </a:p>
        </p:txBody>
      </p:sp>
      <p:sp>
        <p:nvSpPr>
          <p:cNvPr id="38" name="TextBox 37"/>
          <p:cNvSpPr txBox="1"/>
          <p:nvPr>
            <p:custDataLst>
              <p:tags r:id="rId11"/>
            </p:custDataLst>
          </p:nvPr>
        </p:nvSpPr>
        <p:spPr>
          <a:xfrm>
            <a:off x="3426758" y="1543050"/>
            <a:ext cx="457200" cy="369332"/>
          </a:xfrm>
          <a:prstGeom prst="rect">
            <a:avLst/>
          </a:prstGeom>
          <a:noFill/>
          <a:ln>
            <a:solidFill>
              <a:schemeClr val="tx1"/>
            </a:solidFill>
          </a:ln>
        </p:spPr>
        <p:txBody>
          <a:bodyPr wrap="square" rtlCol="0">
            <a:spAutoFit/>
          </a:bodyPr>
          <a:lstStyle/>
          <a:p>
            <a:r>
              <a:rPr lang="en-US" dirty="0" smtClean="0"/>
              <a:t>10</a:t>
            </a:r>
            <a:endParaRPr lang="en-US" dirty="0"/>
          </a:p>
        </p:txBody>
      </p:sp>
      <p:sp>
        <p:nvSpPr>
          <p:cNvPr id="40" name="TextBox 39"/>
          <p:cNvSpPr txBox="1"/>
          <p:nvPr>
            <p:custDataLst>
              <p:tags r:id="rId12"/>
            </p:custDataLst>
          </p:nvPr>
        </p:nvSpPr>
        <p:spPr>
          <a:xfrm>
            <a:off x="3426758" y="1924050"/>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Tree>
    <p:extLst>
      <p:ext uri="{BB962C8B-B14F-4D97-AF65-F5344CB8AC3E}">
        <p14:creationId xmlns:p14="http://schemas.microsoft.com/office/powerpoint/2010/main" val="896828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15726</TotalTime>
  <Words>1451</Words>
  <Application>Microsoft Office PowerPoint</Application>
  <PresentationFormat>On-screen Show (16:9)</PresentationFormat>
  <Paragraphs>291</Paragraphs>
  <Slides>31</Slides>
  <Notes>16</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31</vt:i4>
      </vt:variant>
    </vt:vector>
  </HeadingPairs>
  <TitlesOfParts>
    <vt:vector size="43" baseType="lpstr">
      <vt:lpstr>MS PGothic</vt:lpstr>
      <vt:lpstr>MS PGothic</vt:lpstr>
      <vt:lpstr>Arial</vt:lpstr>
      <vt:lpstr>Calibri</vt:lpstr>
      <vt:lpstr>Consolas</vt:lpstr>
      <vt:lpstr>DejaVu Serif</vt:lpstr>
      <vt:lpstr>Droid Sans Fallback</vt:lpstr>
      <vt:lpstr>Source Sans Pro</vt:lpstr>
      <vt:lpstr>Source Sans Pro Semibold</vt:lpstr>
      <vt:lpstr>Wingdings</vt:lpstr>
      <vt:lpstr>SU_Preso_16x9_v5</vt:lpstr>
      <vt:lpstr>SU_Template_TopBar</vt:lpstr>
      <vt:lpstr>Programming Abstractions</vt:lpstr>
      <vt:lpstr>Today’s Topics</vt:lpstr>
      <vt:lpstr>Final Exam</vt:lpstr>
      <vt:lpstr>Logistics</vt:lpstr>
      <vt:lpstr>Final Exam Topics</vt:lpstr>
      <vt:lpstr>Final Exam Study Strategy</vt:lpstr>
      <vt:lpstr>Big O Quick Reference (see also http://bigocheatsheet.com/)</vt:lpstr>
      <vt:lpstr>Quarter Wrap-Up</vt:lpstr>
      <vt:lpstr>Goals for this Course</vt:lpstr>
      <vt:lpstr>From here on out, there are no obvious answers to any problem worth your hourly rate. </vt:lpstr>
      <vt:lpstr>That’s a lot of material to cover in 10 weeks</vt:lpstr>
      <vt:lpstr>What comes next?</vt:lpstr>
      <vt:lpstr>The CS Core</vt:lpstr>
      <vt:lpstr>The CS Core</vt:lpstr>
      <vt:lpstr>The CS Core</vt:lpstr>
      <vt:lpstr>PowerPoint Presentation</vt:lpstr>
      <vt:lpstr>CS107 Computer Organization and Systems</vt:lpstr>
      <vt:lpstr>CS107 in the news: Heartbleed</vt:lpstr>
      <vt:lpstr>CS107 in the news: Heartbleed</vt:lpstr>
      <vt:lpstr>What CS107 Isn't</vt:lpstr>
      <vt:lpstr>CS107E Computer Organization and Systems—Embedded</vt:lpstr>
      <vt:lpstr>PowerPoint Presentation</vt:lpstr>
      <vt:lpstr>PowerPoint Presentation</vt:lpstr>
      <vt:lpstr>PowerPoint Presentation</vt:lpstr>
      <vt:lpstr>CS9 Interviewing for Software Jobs</vt:lpstr>
      <vt:lpstr>CS181 Computers, Ethics, and Public Policy</vt:lpstr>
      <vt:lpstr>PowerPoint Presentation</vt:lpstr>
      <vt:lpstr>CS108 Object-Oriented Systems Design</vt:lpstr>
      <vt:lpstr>CS193 Language-specific courses</vt:lpstr>
      <vt:lpstr>Options besides CS Major</vt:lpstr>
      <vt:lpstr>CS107 preview: Remember stack frames?</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373</cp:revision>
  <dcterms:created xsi:type="dcterms:W3CDTF">2014-04-02T04:36:08Z</dcterms:created>
  <dcterms:modified xsi:type="dcterms:W3CDTF">2015-12-02T19:13:16Z</dcterms:modified>
</cp:coreProperties>
</file>