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2"/>
  </p:notesMasterIdLst>
  <p:handoutMasterIdLst>
    <p:handoutMasterId r:id="rId53"/>
  </p:handoutMasterIdLst>
  <p:sldIdLst>
    <p:sldId id="256" r:id="rId2"/>
    <p:sldId id="433" r:id="rId3"/>
    <p:sldId id="693" r:id="rId4"/>
    <p:sldId id="636" r:id="rId5"/>
    <p:sldId id="541" r:id="rId6"/>
    <p:sldId id="682" r:id="rId7"/>
    <p:sldId id="690" r:id="rId8"/>
    <p:sldId id="503" r:id="rId9"/>
    <p:sldId id="683" r:id="rId10"/>
    <p:sldId id="638" r:id="rId11"/>
    <p:sldId id="639" r:id="rId12"/>
    <p:sldId id="640" r:id="rId13"/>
    <p:sldId id="641" r:id="rId14"/>
    <p:sldId id="642" r:id="rId15"/>
    <p:sldId id="643" r:id="rId16"/>
    <p:sldId id="644" r:id="rId17"/>
    <p:sldId id="684" r:id="rId18"/>
    <p:sldId id="657" r:id="rId19"/>
    <p:sldId id="685" r:id="rId20"/>
    <p:sldId id="645" r:id="rId21"/>
    <p:sldId id="646" r:id="rId22"/>
    <p:sldId id="647" r:id="rId23"/>
    <p:sldId id="648" r:id="rId24"/>
    <p:sldId id="649" r:id="rId25"/>
    <p:sldId id="650" r:id="rId26"/>
    <p:sldId id="651" r:id="rId27"/>
    <p:sldId id="652" r:id="rId28"/>
    <p:sldId id="653" r:id="rId29"/>
    <p:sldId id="654" r:id="rId30"/>
    <p:sldId id="655" r:id="rId31"/>
    <p:sldId id="691" r:id="rId32"/>
    <p:sldId id="686" r:id="rId33"/>
    <p:sldId id="656" r:id="rId34"/>
    <p:sldId id="694" r:id="rId35"/>
    <p:sldId id="696" r:id="rId36"/>
    <p:sldId id="699" r:id="rId37"/>
    <p:sldId id="700" r:id="rId38"/>
    <p:sldId id="703" r:id="rId39"/>
    <p:sldId id="705" r:id="rId40"/>
    <p:sldId id="706" r:id="rId41"/>
    <p:sldId id="707" r:id="rId42"/>
    <p:sldId id="708" r:id="rId43"/>
    <p:sldId id="709" r:id="rId44"/>
    <p:sldId id="710" r:id="rId45"/>
    <p:sldId id="711" r:id="rId46"/>
    <p:sldId id="712" r:id="rId47"/>
    <p:sldId id="713" r:id="rId48"/>
    <p:sldId id="681" r:id="rId49"/>
    <p:sldId id="714" r:id="rId50"/>
    <p:sldId id="689" r:id="rId5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693"/>
            <p14:sldId id="636"/>
            <p14:sldId id="541"/>
          </p14:sldIdLst>
        </p14:section>
        <p14:section name="Overview" id="{6DFEA6F6-2A2B-C04B-AAF1-1EB26850646B}">
          <p14:sldIdLst>
            <p14:sldId id="682"/>
            <p14:sldId id="690"/>
            <p14:sldId id="503"/>
          </p14:sldIdLst>
        </p14:section>
        <p14:section name="Registers" id="{4537FF12-6FE4-E241-9B79-C99450E802EB}">
          <p14:sldIdLst>
            <p14:sldId id="683"/>
            <p14:sldId id="638"/>
            <p14:sldId id="639"/>
            <p14:sldId id="640"/>
            <p14:sldId id="641"/>
            <p14:sldId id="642"/>
            <p14:sldId id="643"/>
            <p14:sldId id="644"/>
          </p14:sldIdLst>
        </p14:section>
        <p14:section name="History" id="{D9B21B9F-1CA8-C84D-A546-96AF261C05B7}">
          <p14:sldIdLst>
            <p14:sldId id="684"/>
            <p14:sldId id="657"/>
          </p14:sldIdLst>
        </p14:section>
        <p14:section name="Assembly" id="{0A2CA464-8FA5-2C42-B81E-5B6EB0E4C56F}">
          <p14:sldIdLst>
            <p14:sldId id="685"/>
            <p14:sldId id="645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</p14:sldIdLst>
        </p14:section>
        <p14:section name="Announcements" id="{B9F933C0-6FD2-B34A-BF66-08E003FC8537}">
          <p14:sldIdLst>
            <p14:sldId id="691"/>
          </p14:sldIdLst>
        </p14:section>
        <p14:section name="mov" id="{3355F34F-DD95-BF47-B13C-ACD710AC1E47}">
          <p14:sldIdLst>
            <p14:sldId id="686"/>
            <p14:sldId id="656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681"/>
            <p14:sldId id="714"/>
            <p14:sldId id="6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708" autoAdjust="0"/>
    <p:restoredTop sz="86735" autoAdjust="0"/>
  </p:normalViewPr>
  <p:slideViewPr>
    <p:cSldViewPr>
      <p:cViewPr varScale="1">
        <p:scale>
          <a:sx n="81" d="100"/>
          <a:sy n="81" d="100"/>
        </p:scale>
        <p:origin x="216" y="3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7506E-EA97-0147-A705-C3A33BE847FA}" type="doc">
      <dgm:prSet loTypeId="urn:microsoft.com/office/officeart/2005/8/layout/process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851B483-45EB-0D47-8BDB-EA539FE02D12}">
      <dgm:prSet phldrT="[Text]"/>
      <dgm:spPr/>
      <dgm:t>
        <a:bodyPr/>
        <a:lstStyle/>
        <a:p>
          <a:r>
            <a:rPr lang="en-US" dirty="0"/>
            <a:t>Moving data around</a:t>
          </a:r>
        </a:p>
      </dgm:t>
    </dgm:pt>
    <dgm:pt modelId="{523221ED-B293-AE45-A2DA-D1F9C003A1C3}" type="parTrans" cxnId="{DA51456A-CDF4-2145-A015-59A484F3888A}">
      <dgm:prSet/>
      <dgm:spPr/>
      <dgm:t>
        <a:bodyPr/>
        <a:lstStyle/>
        <a:p>
          <a:endParaRPr lang="en-US"/>
        </a:p>
      </dgm:t>
    </dgm:pt>
    <dgm:pt modelId="{3BCC4DFE-84FC-1342-ADD3-FC6AC8ED3A2D}" type="sibTrans" cxnId="{DA51456A-CDF4-2145-A015-59A484F3888A}">
      <dgm:prSet/>
      <dgm:spPr/>
      <dgm:t>
        <a:bodyPr/>
        <a:lstStyle/>
        <a:p>
          <a:endParaRPr lang="en-US"/>
        </a:p>
      </dgm:t>
    </dgm:pt>
    <dgm:pt modelId="{59E49629-E984-EF4F-A951-4782B688C06C}">
      <dgm:prSet phldrT="[Text]"/>
      <dgm:spPr/>
      <dgm:t>
        <a:bodyPr/>
        <a:lstStyle/>
        <a:p>
          <a:r>
            <a:rPr lang="en-US" dirty="0"/>
            <a:t>Arithmetic and logical operations</a:t>
          </a:r>
        </a:p>
      </dgm:t>
    </dgm:pt>
    <dgm:pt modelId="{70EA6C1F-1055-A64E-A3DE-164FDD6DFDFF}" type="parTrans" cxnId="{3AC052A2-0176-9349-833B-0F779F89652B}">
      <dgm:prSet/>
      <dgm:spPr/>
      <dgm:t>
        <a:bodyPr/>
        <a:lstStyle/>
        <a:p>
          <a:endParaRPr lang="en-US"/>
        </a:p>
      </dgm:t>
    </dgm:pt>
    <dgm:pt modelId="{72481F86-9CE0-C742-AC5A-23D82D6A12A2}" type="sibTrans" cxnId="{3AC052A2-0176-9349-833B-0F779F89652B}">
      <dgm:prSet/>
      <dgm:spPr/>
      <dgm:t>
        <a:bodyPr/>
        <a:lstStyle/>
        <a:p>
          <a:endParaRPr lang="en-US"/>
        </a:p>
      </dgm:t>
    </dgm:pt>
    <dgm:pt modelId="{31D5531A-D5E9-B248-9E8B-66CB0ECF42EB}">
      <dgm:prSet phldrT="[Text]"/>
      <dgm:spPr/>
      <dgm:t>
        <a:bodyPr/>
        <a:lstStyle/>
        <a:p>
          <a:r>
            <a:rPr lang="en-US" dirty="0"/>
            <a:t>Control flow</a:t>
          </a:r>
        </a:p>
      </dgm:t>
    </dgm:pt>
    <dgm:pt modelId="{026DB6D5-DD6D-8B40-A5B6-98A70DD38BA4}" type="parTrans" cxnId="{22542B49-99A2-384F-A822-5565A283AA1D}">
      <dgm:prSet/>
      <dgm:spPr/>
      <dgm:t>
        <a:bodyPr/>
        <a:lstStyle/>
        <a:p>
          <a:endParaRPr lang="en-US"/>
        </a:p>
      </dgm:t>
    </dgm:pt>
    <dgm:pt modelId="{713E378B-E4DF-6D45-B257-C05A1C4E06E8}" type="sibTrans" cxnId="{22542B49-99A2-384F-A822-5565A283AA1D}">
      <dgm:prSet/>
      <dgm:spPr/>
      <dgm:t>
        <a:bodyPr/>
        <a:lstStyle/>
        <a:p>
          <a:endParaRPr lang="en-US"/>
        </a:p>
      </dgm:t>
    </dgm:pt>
    <dgm:pt modelId="{F1A84A0D-D7FF-7C4F-B917-A0382560978B}">
      <dgm:prSet/>
      <dgm:spPr/>
      <dgm:t>
        <a:bodyPr/>
        <a:lstStyle/>
        <a:p>
          <a:r>
            <a:rPr lang="en-US" dirty="0"/>
            <a:t>Function calls</a:t>
          </a:r>
        </a:p>
      </dgm:t>
    </dgm:pt>
    <dgm:pt modelId="{23596400-7414-D349-AF10-BFC11B6F0869}" type="parTrans" cxnId="{C361A79F-C344-6340-B7BC-250C3A2FDDAD}">
      <dgm:prSet/>
      <dgm:spPr/>
      <dgm:t>
        <a:bodyPr/>
        <a:lstStyle/>
        <a:p>
          <a:endParaRPr lang="en-US"/>
        </a:p>
      </dgm:t>
    </dgm:pt>
    <dgm:pt modelId="{937BC85C-2D2A-8F4C-BC00-B92EB8193ED9}" type="sibTrans" cxnId="{C361A79F-C344-6340-B7BC-250C3A2FDDAD}">
      <dgm:prSet/>
      <dgm:spPr/>
      <dgm:t>
        <a:bodyPr/>
        <a:lstStyle/>
        <a:p>
          <a:endParaRPr lang="en-US"/>
        </a:p>
      </dgm:t>
    </dgm:pt>
    <dgm:pt modelId="{0DAC5593-A9B2-DC48-BD34-0E8C48469E3F}" type="pres">
      <dgm:prSet presAssocID="{E487506E-EA97-0147-A705-C3A33BE847FA}" presName="Name0" presStyleCnt="0">
        <dgm:presLayoutVars>
          <dgm:dir/>
          <dgm:resizeHandles val="exact"/>
        </dgm:presLayoutVars>
      </dgm:prSet>
      <dgm:spPr/>
    </dgm:pt>
    <dgm:pt modelId="{1BC7C3E0-B075-294F-9F7C-EF30EB2ED142}" type="pres">
      <dgm:prSet presAssocID="{2851B483-45EB-0D47-8BDB-EA539FE02D12}" presName="node" presStyleLbl="node1" presStyleIdx="0" presStyleCnt="4">
        <dgm:presLayoutVars>
          <dgm:bulletEnabled val="1"/>
        </dgm:presLayoutVars>
      </dgm:prSet>
      <dgm:spPr/>
    </dgm:pt>
    <dgm:pt modelId="{BE1CA340-502F-4349-BC93-93B786FAD329}" type="pres">
      <dgm:prSet presAssocID="{3BCC4DFE-84FC-1342-ADD3-FC6AC8ED3A2D}" presName="sibTrans" presStyleLbl="sibTrans2D1" presStyleIdx="0" presStyleCnt="3"/>
      <dgm:spPr/>
    </dgm:pt>
    <dgm:pt modelId="{A0BACF3C-A14A-384A-86AF-341AD3A5B2B0}" type="pres">
      <dgm:prSet presAssocID="{3BCC4DFE-84FC-1342-ADD3-FC6AC8ED3A2D}" presName="connectorText" presStyleLbl="sibTrans2D1" presStyleIdx="0" presStyleCnt="3"/>
      <dgm:spPr/>
    </dgm:pt>
    <dgm:pt modelId="{EAEF9EE0-EA20-234B-B788-974838974D86}" type="pres">
      <dgm:prSet presAssocID="{59E49629-E984-EF4F-A951-4782B688C06C}" presName="node" presStyleLbl="node1" presStyleIdx="1" presStyleCnt="4">
        <dgm:presLayoutVars>
          <dgm:bulletEnabled val="1"/>
        </dgm:presLayoutVars>
      </dgm:prSet>
      <dgm:spPr/>
    </dgm:pt>
    <dgm:pt modelId="{AA9232A8-52C3-574D-967D-0C7851CC679A}" type="pres">
      <dgm:prSet presAssocID="{72481F86-9CE0-C742-AC5A-23D82D6A12A2}" presName="sibTrans" presStyleLbl="sibTrans2D1" presStyleIdx="1" presStyleCnt="3"/>
      <dgm:spPr/>
    </dgm:pt>
    <dgm:pt modelId="{4782C32B-B9B9-5D42-AA08-3ECB6C385011}" type="pres">
      <dgm:prSet presAssocID="{72481F86-9CE0-C742-AC5A-23D82D6A12A2}" presName="connectorText" presStyleLbl="sibTrans2D1" presStyleIdx="1" presStyleCnt="3"/>
      <dgm:spPr/>
    </dgm:pt>
    <dgm:pt modelId="{908051A3-0428-6D4D-A39A-E225E2361255}" type="pres">
      <dgm:prSet presAssocID="{31D5531A-D5E9-B248-9E8B-66CB0ECF42EB}" presName="node" presStyleLbl="node1" presStyleIdx="2" presStyleCnt="4">
        <dgm:presLayoutVars>
          <dgm:bulletEnabled val="1"/>
        </dgm:presLayoutVars>
      </dgm:prSet>
      <dgm:spPr/>
    </dgm:pt>
    <dgm:pt modelId="{209C8477-62E8-F24C-8E81-846C165396DB}" type="pres">
      <dgm:prSet presAssocID="{713E378B-E4DF-6D45-B257-C05A1C4E06E8}" presName="sibTrans" presStyleLbl="sibTrans2D1" presStyleIdx="2" presStyleCnt="3"/>
      <dgm:spPr/>
    </dgm:pt>
    <dgm:pt modelId="{BC42FEC3-1ED6-EC40-BED5-43F259CA20ED}" type="pres">
      <dgm:prSet presAssocID="{713E378B-E4DF-6D45-B257-C05A1C4E06E8}" presName="connectorText" presStyleLbl="sibTrans2D1" presStyleIdx="2" presStyleCnt="3"/>
      <dgm:spPr/>
    </dgm:pt>
    <dgm:pt modelId="{DB3FB318-B504-944B-9A4A-8E9D236851DE}" type="pres">
      <dgm:prSet presAssocID="{F1A84A0D-D7FF-7C4F-B917-A0382560978B}" presName="node" presStyleLbl="node1" presStyleIdx="3" presStyleCnt="4">
        <dgm:presLayoutVars>
          <dgm:bulletEnabled val="1"/>
        </dgm:presLayoutVars>
      </dgm:prSet>
      <dgm:spPr/>
    </dgm:pt>
  </dgm:ptLst>
  <dgm:cxnLst>
    <dgm:cxn modelId="{898D7C03-26A4-8746-9EA5-ED40DCCF9280}" type="presOf" srcId="{31D5531A-D5E9-B248-9E8B-66CB0ECF42EB}" destId="{908051A3-0428-6D4D-A39A-E225E2361255}" srcOrd="0" destOrd="0" presId="urn:microsoft.com/office/officeart/2005/8/layout/process1"/>
    <dgm:cxn modelId="{22542B49-99A2-384F-A822-5565A283AA1D}" srcId="{E487506E-EA97-0147-A705-C3A33BE847FA}" destId="{31D5531A-D5E9-B248-9E8B-66CB0ECF42EB}" srcOrd="2" destOrd="0" parTransId="{026DB6D5-DD6D-8B40-A5B6-98A70DD38BA4}" sibTransId="{713E378B-E4DF-6D45-B257-C05A1C4E06E8}"/>
    <dgm:cxn modelId="{B7442663-0D8E-5B4D-9917-0FA3AC0F321C}" type="presOf" srcId="{3BCC4DFE-84FC-1342-ADD3-FC6AC8ED3A2D}" destId="{A0BACF3C-A14A-384A-86AF-341AD3A5B2B0}" srcOrd="1" destOrd="0" presId="urn:microsoft.com/office/officeart/2005/8/layout/process1"/>
    <dgm:cxn modelId="{DA51456A-CDF4-2145-A015-59A484F3888A}" srcId="{E487506E-EA97-0147-A705-C3A33BE847FA}" destId="{2851B483-45EB-0D47-8BDB-EA539FE02D12}" srcOrd="0" destOrd="0" parTransId="{523221ED-B293-AE45-A2DA-D1F9C003A1C3}" sibTransId="{3BCC4DFE-84FC-1342-ADD3-FC6AC8ED3A2D}"/>
    <dgm:cxn modelId="{1C5C5575-9B5A-F24B-B4B8-6BF157C7A4B4}" type="presOf" srcId="{59E49629-E984-EF4F-A951-4782B688C06C}" destId="{EAEF9EE0-EA20-234B-B788-974838974D86}" srcOrd="0" destOrd="0" presId="urn:microsoft.com/office/officeart/2005/8/layout/process1"/>
    <dgm:cxn modelId="{22220196-E42C-3E44-8DBA-5E58FF851E29}" type="presOf" srcId="{3BCC4DFE-84FC-1342-ADD3-FC6AC8ED3A2D}" destId="{BE1CA340-502F-4349-BC93-93B786FAD329}" srcOrd="0" destOrd="0" presId="urn:microsoft.com/office/officeart/2005/8/layout/process1"/>
    <dgm:cxn modelId="{D279FF9D-FFE7-1A48-994B-C2CA6E17932A}" type="presOf" srcId="{2851B483-45EB-0D47-8BDB-EA539FE02D12}" destId="{1BC7C3E0-B075-294F-9F7C-EF30EB2ED142}" srcOrd="0" destOrd="0" presId="urn:microsoft.com/office/officeart/2005/8/layout/process1"/>
    <dgm:cxn modelId="{C361A79F-C344-6340-B7BC-250C3A2FDDAD}" srcId="{E487506E-EA97-0147-A705-C3A33BE847FA}" destId="{F1A84A0D-D7FF-7C4F-B917-A0382560978B}" srcOrd="3" destOrd="0" parTransId="{23596400-7414-D349-AF10-BFC11B6F0869}" sibTransId="{937BC85C-2D2A-8F4C-BC00-B92EB8193ED9}"/>
    <dgm:cxn modelId="{3AC052A2-0176-9349-833B-0F779F89652B}" srcId="{E487506E-EA97-0147-A705-C3A33BE847FA}" destId="{59E49629-E984-EF4F-A951-4782B688C06C}" srcOrd="1" destOrd="0" parTransId="{70EA6C1F-1055-A64E-A3DE-164FDD6DFDFF}" sibTransId="{72481F86-9CE0-C742-AC5A-23D82D6A12A2}"/>
    <dgm:cxn modelId="{E518E2AF-B654-FD4A-B930-B2665815FFFE}" type="presOf" srcId="{E487506E-EA97-0147-A705-C3A33BE847FA}" destId="{0DAC5593-A9B2-DC48-BD34-0E8C48469E3F}" srcOrd="0" destOrd="0" presId="urn:microsoft.com/office/officeart/2005/8/layout/process1"/>
    <dgm:cxn modelId="{B2A6B8B6-C2D5-AC42-9A85-2DC53B9F1FBA}" type="presOf" srcId="{F1A84A0D-D7FF-7C4F-B917-A0382560978B}" destId="{DB3FB318-B504-944B-9A4A-8E9D236851DE}" srcOrd="0" destOrd="0" presId="urn:microsoft.com/office/officeart/2005/8/layout/process1"/>
    <dgm:cxn modelId="{254780BA-1915-0445-81BE-C0D73F405244}" type="presOf" srcId="{713E378B-E4DF-6D45-B257-C05A1C4E06E8}" destId="{209C8477-62E8-F24C-8E81-846C165396DB}" srcOrd="0" destOrd="0" presId="urn:microsoft.com/office/officeart/2005/8/layout/process1"/>
    <dgm:cxn modelId="{863275C6-650E-954E-9F38-43E0E782FF9E}" type="presOf" srcId="{713E378B-E4DF-6D45-B257-C05A1C4E06E8}" destId="{BC42FEC3-1ED6-EC40-BED5-43F259CA20ED}" srcOrd="1" destOrd="0" presId="urn:microsoft.com/office/officeart/2005/8/layout/process1"/>
    <dgm:cxn modelId="{797A65E7-6C8D-4147-8760-19484571B897}" type="presOf" srcId="{72481F86-9CE0-C742-AC5A-23D82D6A12A2}" destId="{4782C32B-B9B9-5D42-AA08-3ECB6C385011}" srcOrd="1" destOrd="0" presId="urn:microsoft.com/office/officeart/2005/8/layout/process1"/>
    <dgm:cxn modelId="{864B66F1-825C-D44D-9135-1CA8660E48F8}" type="presOf" srcId="{72481F86-9CE0-C742-AC5A-23D82D6A12A2}" destId="{AA9232A8-52C3-574D-967D-0C7851CC679A}" srcOrd="0" destOrd="0" presId="urn:microsoft.com/office/officeart/2005/8/layout/process1"/>
    <dgm:cxn modelId="{36956255-6C19-844F-93B7-7E8BC1455C61}" type="presParOf" srcId="{0DAC5593-A9B2-DC48-BD34-0E8C48469E3F}" destId="{1BC7C3E0-B075-294F-9F7C-EF30EB2ED142}" srcOrd="0" destOrd="0" presId="urn:microsoft.com/office/officeart/2005/8/layout/process1"/>
    <dgm:cxn modelId="{877038B7-21A6-C846-9663-41AF6B6A7054}" type="presParOf" srcId="{0DAC5593-A9B2-DC48-BD34-0E8C48469E3F}" destId="{BE1CA340-502F-4349-BC93-93B786FAD329}" srcOrd="1" destOrd="0" presId="urn:microsoft.com/office/officeart/2005/8/layout/process1"/>
    <dgm:cxn modelId="{A58BEC63-2BEB-FD45-B6BF-55B6828A539C}" type="presParOf" srcId="{BE1CA340-502F-4349-BC93-93B786FAD329}" destId="{A0BACF3C-A14A-384A-86AF-341AD3A5B2B0}" srcOrd="0" destOrd="0" presId="urn:microsoft.com/office/officeart/2005/8/layout/process1"/>
    <dgm:cxn modelId="{A4690E2C-236C-C048-AFF1-52BC42AC51CB}" type="presParOf" srcId="{0DAC5593-A9B2-DC48-BD34-0E8C48469E3F}" destId="{EAEF9EE0-EA20-234B-B788-974838974D86}" srcOrd="2" destOrd="0" presId="urn:microsoft.com/office/officeart/2005/8/layout/process1"/>
    <dgm:cxn modelId="{4F83C4E1-A923-9048-B8C4-FFBA7BE4FC50}" type="presParOf" srcId="{0DAC5593-A9B2-DC48-BD34-0E8C48469E3F}" destId="{AA9232A8-52C3-574D-967D-0C7851CC679A}" srcOrd="3" destOrd="0" presId="urn:microsoft.com/office/officeart/2005/8/layout/process1"/>
    <dgm:cxn modelId="{A901DD31-C249-5F4D-B804-046B7B25AE1A}" type="presParOf" srcId="{AA9232A8-52C3-574D-967D-0C7851CC679A}" destId="{4782C32B-B9B9-5D42-AA08-3ECB6C385011}" srcOrd="0" destOrd="0" presId="urn:microsoft.com/office/officeart/2005/8/layout/process1"/>
    <dgm:cxn modelId="{7D70AFE6-327F-B04E-855E-919A7EDFC5AA}" type="presParOf" srcId="{0DAC5593-A9B2-DC48-BD34-0E8C48469E3F}" destId="{908051A3-0428-6D4D-A39A-E225E2361255}" srcOrd="4" destOrd="0" presId="urn:microsoft.com/office/officeart/2005/8/layout/process1"/>
    <dgm:cxn modelId="{1DCACD33-BEB1-EF4D-9D4F-4E697EBE87E2}" type="presParOf" srcId="{0DAC5593-A9B2-DC48-BD34-0E8C48469E3F}" destId="{209C8477-62E8-F24C-8E81-846C165396DB}" srcOrd="5" destOrd="0" presId="urn:microsoft.com/office/officeart/2005/8/layout/process1"/>
    <dgm:cxn modelId="{3125C206-07C1-FF40-8E8B-4692556A0E46}" type="presParOf" srcId="{209C8477-62E8-F24C-8E81-846C165396DB}" destId="{BC42FEC3-1ED6-EC40-BED5-43F259CA20ED}" srcOrd="0" destOrd="0" presId="urn:microsoft.com/office/officeart/2005/8/layout/process1"/>
    <dgm:cxn modelId="{E4D65543-65F9-FC46-8A57-1308C2B95227}" type="presParOf" srcId="{0DAC5593-A9B2-DC48-BD34-0E8C48469E3F}" destId="{DB3FB318-B504-944B-9A4A-8E9D236851D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7C3E0-B075-294F-9F7C-EF30EB2ED142}">
      <dsp:nvSpPr>
        <dsp:cNvPr id="0" name=""/>
        <dsp:cNvSpPr/>
      </dsp:nvSpPr>
      <dsp:spPr>
        <a:xfrm>
          <a:off x="4989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Moving data around</a:t>
          </a:r>
        </a:p>
      </dsp:txBody>
      <dsp:txXfrm>
        <a:off x="43325" y="1898484"/>
        <a:ext cx="2104832" cy="1232230"/>
      </dsp:txXfrm>
    </dsp:sp>
    <dsp:sp modelId="{BE1CA340-502F-4349-BC93-93B786FAD329}">
      <dsp:nvSpPr>
        <dsp:cNvPr id="0" name=""/>
        <dsp:cNvSpPr/>
      </dsp:nvSpPr>
      <dsp:spPr>
        <a:xfrm>
          <a:off x="2404643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404643" y="2352296"/>
        <a:ext cx="323735" cy="324607"/>
      </dsp:txXfrm>
    </dsp:sp>
    <dsp:sp modelId="{EAEF9EE0-EA20-234B-B788-974838974D86}">
      <dsp:nvSpPr>
        <dsp:cNvPr id="0" name=""/>
        <dsp:cNvSpPr/>
      </dsp:nvSpPr>
      <dsp:spPr>
        <a:xfrm>
          <a:off x="3059095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Arithmetic and logical operations</a:t>
          </a:r>
        </a:p>
      </dsp:txBody>
      <dsp:txXfrm>
        <a:off x="3097431" y="1898484"/>
        <a:ext cx="2104832" cy="1232230"/>
      </dsp:txXfrm>
    </dsp:sp>
    <dsp:sp modelId="{AA9232A8-52C3-574D-967D-0C7851CC679A}">
      <dsp:nvSpPr>
        <dsp:cNvPr id="0" name=""/>
        <dsp:cNvSpPr/>
      </dsp:nvSpPr>
      <dsp:spPr>
        <a:xfrm>
          <a:off x="5458749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458749" y="2352296"/>
        <a:ext cx="323735" cy="324607"/>
      </dsp:txXfrm>
    </dsp:sp>
    <dsp:sp modelId="{908051A3-0428-6D4D-A39A-E225E2361255}">
      <dsp:nvSpPr>
        <dsp:cNvPr id="0" name=""/>
        <dsp:cNvSpPr/>
      </dsp:nvSpPr>
      <dsp:spPr>
        <a:xfrm>
          <a:off x="6113200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Control flow</a:t>
          </a:r>
        </a:p>
      </dsp:txBody>
      <dsp:txXfrm>
        <a:off x="6151536" y="1898484"/>
        <a:ext cx="2104832" cy="1232230"/>
      </dsp:txXfrm>
    </dsp:sp>
    <dsp:sp modelId="{209C8477-62E8-F24C-8E81-846C165396DB}">
      <dsp:nvSpPr>
        <dsp:cNvPr id="0" name=""/>
        <dsp:cNvSpPr/>
      </dsp:nvSpPr>
      <dsp:spPr>
        <a:xfrm>
          <a:off x="8512855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512855" y="2352296"/>
        <a:ext cx="323735" cy="324607"/>
      </dsp:txXfrm>
    </dsp:sp>
    <dsp:sp modelId="{DB3FB318-B504-944B-9A4A-8E9D236851DE}">
      <dsp:nvSpPr>
        <dsp:cNvPr id="0" name=""/>
        <dsp:cNvSpPr/>
      </dsp:nvSpPr>
      <dsp:spPr>
        <a:xfrm>
          <a:off x="9167306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Function calls</a:t>
          </a:r>
        </a:p>
      </dsp:txBody>
      <dsp:txXfrm>
        <a:off x="9205642" y="1898484"/>
        <a:ext cx="2104832" cy="1232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601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217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11</a:t>
            </a:r>
            <a:br>
              <a:rPr lang="en-US" dirty="0"/>
            </a:br>
            <a:r>
              <a:rPr lang="en-US" sz="3400" dirty="0"/>
              <a:t>Introduction to Assembly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3.1-3.4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6</a:t>
            </a:r>
            <a:r>
              <a:rPr lang="en-US" dirty="0"/>
              <a:t>: How does a computer interpret and execute C programs? </a:t>
            </a:r>
            <a:r>
              <a:rPr lang="en-US" b="0" dirty="0"/>
              <a:t>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454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1EA4-262F-8C4F-A512-0078F892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Assembly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D7657A-C225-D245-9B8A-2168764113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376001"/>
              </p:ext>
            </p:extLst>
          </p:nvPr>
        </p:nvGraphicFramePr>
        <p:xfrm>
          <a:off x="419100" y="1066800"/>
          <a:ext cx="1135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3E3C906-38C1-AF42-900E-0556BBA718F8}"/>
              </a:ext>
            </a:extLst>
          </p:cNvPr>
          <p:cNvSpPr txBox="1"/>
          <p:nvPr/>
        </p:nvSpPr>
        <p:spPr>
          <a:xfrm>
            <a:off x="762000" y="4267200"/>
            <a:ext cx="1359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Today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5CBAE-E9B4-B74C-84C5-EDE58C727048}"/>
              </a:ext>
            </a:extLst>
          </p:cNvPr>
          <p:cNvSpPr txBox="1"/>
          <p:nvPr/>
        </p:nvSpPr>
        <p:spPr>
          <a:xfrm>
            <a:off x="4038600" y="4267200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5/13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15F74-3037-144A-9BCC-9C73AEBF2B00}"/>
              </a:ext>
            </a:extLst>
          </p:cNvPr>
          <p:cNvSpPr txBox="1"/>
          <p:nvPr/>
        </p:nvSpPr>
        <p:spPr>
          <a:xfrm>
            <a:off x="7172043" y="4267199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E051C-C56F-164E-BF01-FF3C3778FBFA}"/>
              </a:ext>
            </a:extLst>
          </p:cNvPr>
          <p:cNvSpPr txBox="1"/>
          <p:nvPr/>
        </p:nvSpPr>
        <p:spPr>
          <a:xfrm>
            <a:off x="10210800" y="4268606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5/20</a:t>
            </a:r>
          </a:p>
        </p:txBody>
      </p:sp>
    </p:spTree>
    <p:extLst>
      <p:ext uri="{BB962C8B-B14F-4D97-AF65-F5344CB8AC3E}">
        <p14:creationId xmlns:p14="http://schemas.microsoft.com/office/powerpoint/2010/main" val="1562076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what assembly language is and why it is important</a:t>
            </a:r>
          </a:p>
          <a:p>
            <a:r>
              <a:rPr lang="en-US" dirty="0"/>
              <a:t>Become familiar with the format of human-readable assembly and x86</a:t>
            </a:r>
          </a:p>
          <a:p>
            <a:r>
              <a:rPr lang="en-US" dirty="0"/>
              <a:t>Learn the </a:t>
            </a:r>
            <a:r>
              <a:rPr lang="en-US" b="1" dirty="0" err="1"/>
              <a:t>mov</a:t>
            </a:r>
            <a:r>
              <a:rPr lang="en-US" dirty="0"/>
              <a:t> instruction and how data moves around at the assembly level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 </a:t>
            </a:r>
            <a:r>
              <a:rPr lang="en-US" dirty="0"/>
              <a:t>GCC and Assembly</a:t>
            </a:r>
          </a:p>
          <a:p>
            <a:r>
              <a:rPr lang="en-US" b="1" dirty="0"/>
              <a:t>Demo:</a:t>
            </a:r>
            <a:r>
              <a:rPr lang="en-US" dirty="0"/>
              <a:t> Looking at an executable</a:t>
            </a:r>
          </a:p>
          <a:p>
            <a:r>
              <a:rPr lang="en-US" dirty="0"/>
              <a:t>Registers and The Assembly Level of Abstraction</a:t>
            </a:r>
          </a:p>
          <a:p>
            <a:r>
              <a:rPr lang="en-US" dirty="0"/>
              <a:t>A Brief History</a:t>
            </a:r>
          </a:p>
          <a:p>
            <a:r>
              <a:rPr lang="en-US" dirty="0"/>
              <a:t>Our First Assembly</a:t>
            </a:r>
          </a:p>
          <a:p>
            <a:r>
              <a:rPr lang="en-US" b="1" dirty="0"/>
              <a:t>Break:</a:t>
            </a:r>
            <a:r>
              <a:rPr lang="en-US" dirty="0"/>
              <a:t> Announcements</a:t>
            </a:r>
            <a:endParaRPr lang="en-US" b="1" dirty="0"/>
          </a:p>
          <a:p>
            <a:r>
              <a:rPr lang="en-US" dirty="0"/>
              <a:t>The </a:t>
            </a:r>
            <a:r>
              <a:rPr lang="en-US" b="1" dirty="0" err="1"/>
              <a:t>mov</a:t>
            </a:r>
            <a:r>
              <a:rPr lang="en-US" dirty="0"/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 </a:t>
            </a:r>
            <a:r>
              <a:rPr lang="en-US" dirty="0"/>
              <a:t>GCC and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Looking at an executable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Registers and The Assembly Level of Abstraction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 Brief History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Our First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Announcements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mov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1104315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/>
              <a:t>GCC</a:t>
            </a:r>
            <a:r>
              <a:rPr lang="en-US" dirty="0"/>
              <a:t> is the compiler that converts your human-readable code into machine-readable instructions.</a:t>
            </a:r>
          </a:p>
          <a:p>
            <a:r>
              <a:rPr lang="en-US" dirty="0"/>
              <a:t>C, and other languages, are high-level abstractions we use to write code efficiently.  But computers don’t really understand things like data structures, variable types, etc.  Compilers are the translator!</a:t>
            </a:r>
          </a:p>
          <a:p>
            <a:r>
              <a:rPr lang="en-US" dirty="0"/>
              <a:t>Pure machine code is 1s and 0s – everything is bits, even your programs!  But we can read it in a human-readable form called </a:t>
            </a:r>
            <a:r>
              <a:rPr lang="en-US" b="1" dirty="0"/>
              <a:t>assembly</a:t>
            </a:r>
            <a:r>
              <a:rPr lang="en-US" dirty="0"/>
              <a:t>.  (Engineers used to write code in assembly before C).</a:t>
            </a:r>
          </a:p>
          <a:p>
            <a:r>
              <a:rPr lang="en-US" dirty="0"/>
              <a:t>There may be multiple assembly instructions needed to encode a single C instruction.</a:t>
            </a:r>
          </a:p>
          <a:p>
            <a:r>
              <a:rPr lang="en-US" dirty="0"/>
              <a:t>We’re going to go behind the curtain to see what the assembly code for our programs looks like.</a:t>
            </a:r>
          </a:p>
        </p:txBody>
      </p:sp>
    </p:spTree>
    <p:extLst>
      <p:ext uri="{BB962C8B-B14F-4D97-AF65-F5344CB8AC3E}">
        <p14:creationId xmlns:p14="http://schemas.microsoft.com/office/powerpoint/2010/main" val="128567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Looking at an Executable (</a:t>
            </a:r>
            <a:r>
              <a:rPr lang="en-US" dirty="0" err="1"/>
              <a:t>objdump</a:t>
            </a:r>
            <a:r>
              <a:rPr lang="en-US" dirty="0"/>
              <a:t> -d)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Overview: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GCC and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Looking at an executable</a:t>
            </a:r>
          </a:p>
          <a:p>
            <a:r>
              <a:rPr lang="en-US" dirty="0"/>
              <a:t>Registers and The Assembly Level of Abstraction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 Brief History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Our First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Announcements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mov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3506170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C947-57AD-D24B-BFF0-AC3A672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531A-D744-BF4B-91F8-D1500BB1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abstracts away the low level details of machine code.  It lets us work using variables, variable types, and other higher level abstractions.</a:t>
            </a:r>
          </a:p>
          <a:p>
            <a:r>
              <a:rPr lang="en-US" dirty="0"/>
              <a:t>C and other languages let us write code that works on most machines.</a:t>
            </a:r>
          </a:p>
          <a:p>
            <a:r>
              <a:rPr lang="en-US" dirty="0"/>
              <a:t>Assembly code is just bytes!  No variable types, no type checking, etc.</a:t>
            </a:r>
          </a:p>
          <a:p>
            <a:r>
              <a:rPr lang="en-US" dirty="0"/>
              <a:t>Assembly/machine code is processor-specific.</a:t>
            </a:r>
          </a:p>
          <a:p>
            <a:r>
              <a:rPr lang="en-US" dirty="0"/>
              <a:t>What is the level of abstraction for assembly code?</a:t>
            </a:r>
          </a:p>
        </p:txBody>
      </p:sp>
    </p:spTree>
    <p:extLst>
      <p:ext uri="{BB962C8B-B14F-4D97-AF65-F5344CB8AC3E}">
        <p14:creationId xmlns:p14="http://schemas.microsoft.com/office/powerpoint/2010/main" val="50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register</a:t>
            </a:r>
            <a:r>
              <a:rPr lang="en-US" dirty="0"/>
              <a:t> is a 64-bit space inside the processor.  </a:t>
            </a:r>
          </a:p>
          <a:p>
            <a:r>
              <a:rPr lang="en-US" dirty="0"/>
              <a:t>There are 16 registers available, each with a unique name.</a:t>
            </a:r>
          </a:p>
          <a:p>
            <a:r>
              <a:rPr lang="en-US" dirty="0"/>
              <a:t>Registers are like “scratch paper” for the processor.  Data being calculated or manipulated is moved to registers first.  Operations are performed on registers.</a:t>
            </a:r>
          </a:p>
          <a:p>
            <a:r>
              <a:rPr lang="en-US" dirty="0"/>
              <a:t>Registers also hold parameters and return values for functions.</a:t>
            </a:r>
          </a:p>
          <a:p>
            <a:r>
              <a:rPr lang="en-US" dirty="0"/>
              <a:t>Registers are extremely </a:t>
            </a:r>
            <a:r>
              <a:rPr lang="en-US" i="1" dirty="0"/>
              <a:t>fast</a:t>
            </a:r>
            <a:r>
              <a:rPr lang="en-US" dirty="0"/>
              <a:t> memory!</a:t>
            </a:r>
          </a:p>
          <a:p>
            <a:r>
              <a:rPr lang="en-US" dirty="0"/>
              <a:t>Processor instructions consist mostly of moving data into/out of registers and performing arithmetic on them.  This is the level of logic your program must be in to execute!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4E9A-D0E4-6D4D-A455-18344D8C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Machine-Level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2809-009B-554C-BBEA-301B5A875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Assembly instructions manipulate these registers.  For example:</a:t>
            </a:r>
          </a:p>
          <a:p>
            <a:r>
              <a:rPr lang="en-US" dirty="0"/>
              <a:t>One instruction adds two numbers in registers</a:t>
            </a:r>
          </a:p>
          <a:p>
            <a:r>
              <a:rPr lang="en-US" dirty="0"/>
              <a:t>One instruction transfers data from a register to memory</a:t>
            </a:r>
          </a:p>
          <a:p>
            <a:r>
              <a:rPr lang="en-US" dirty="0"/>
              <a:t>One instruction transfers data from memory to a register</a:t>
            </a:r>
          </a:p>
        </p:txBody>
      </p:sp>
    </p:spTree>
    <p:extLst>
      <p:ext uri="{BB962C8B-B14F-4D97-AF65-F5344CB8AC3E}">
        <p14:creationId xmlns:p14="http://schemas.microsoft.com/office/powerpoint/2010/main" val="1710408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673-8B5F-3346-925E-89DE45A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86827D-4C95-A446-BBF1-538C39D6B6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76047" y="1371600"/>
            <a:ext cx="7439906" cy="51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01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GCC compiles your program – it lays out memory on the stack and heap and generates assembly instructions to access and do calculations on those memory locations.</a:t>
            </a:r>
          </a:p>
          <a:p>
            <a:r>
              <a:rPr lang="en-US" dirty="0"/>
              <a:t>Here’s what the “assembly-level abstraction”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85968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x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y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Write register 1 to memory for 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Overview: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GCC and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Looking at an executable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Registers and The Assembly Level of Abstraction</a:t>
            </a:r>
          </a:p>
          <a:p>
            <a:r>
              <a:rPr lang="en-US" dirty="0"/>
              <a:t>A Brief History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Our First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Announcements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mov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261234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going to learn the </a:t>
            </a:r>
            <a:r>
              <a:rPr lang="en-US" b="1" dirty="0"/>
              <a:t>x86-64 </a:t>
            </a:r>
            <a:r>
              <a:rPr lang="en-US" dirty="0"/>
              <a:t>instruction set architecture.  This instruction set is used by Intel and AMD processors.</a:t>
            </a:r>
          </a:p>
          <a:p>
            <a:r>
              <a:rPr lang="en-US" dirty="0"/>
              <a:t>There are many other instruction sets: ARM, MIPS, etc.</a:t>
            </a:r>
          </a:p>
          <a:p>
            <a:r>
              <a:rPr lang="en-US" dirty="0"/>
              <a:t>Intel originally designed their instruction set back in 1978.  It has evolved significantly since then, but has aggressively preserved backwards compatibility.</a:t>
            </a:r>
          </a:p>
          <a:p>
            <a:r>
              <a:rPr lang="en-US" dirty="0"/>
              <a:t>Originally 16 bit processor -&gt; then 32 -&gt; now 64 bit.  This dictated the register sizes (and even register names).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4809671"/>
            <a:ext cx="46482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Overview: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GCC and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Looking at an executable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Registers and The Assembly Level of Abstraction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 Brief History</a:t>
            </a:r>
          </a:p>
          <a:p>
            <a:r>
              <a:rPr lang="en-US" dirty="0"/>
              <a:t>Our First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Announcements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mov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1690507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029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69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name of the function (same as C) and the memory address where the code for this function starts.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704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2484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These are the memory addresses where each of the instructions live.  Sequential instructions are sequential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28956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86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add   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228600" y="2485292"/>
            <a:ext cx="48006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assembly code: “human-readable”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257800" y="1737946"/>
            <a:ext cx="533400" cy="28956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18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03 04 8f            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4005c8: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83 c2 01            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768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machine code: raw hexadecimal instructions, representing binary as read by the computer.  Different instructions may be different byte lengths.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28956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06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978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(“opcode”).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stCxn id="4" idx="0"/>
          </p:cNvCxnSpPr>
          <p:nvPr/>
        </p:nvCxnSpPr>
        <p:spPr>
          <a:xfrm flipV="1">
            <a:off x="6057900" y="3657600"/>
            <a:ext cx="190500" cy="1723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048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431116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(“operands”).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581900" y="312420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56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constant value (e.g. 1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543800" y="3657600"/>
            <a:ext cx="304800" cy="1723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835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register (e.g.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edx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7848600" y="3657600"/>
            <a:ext cx="533400" cy="1723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25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A000C-151A-4A42-ADB0-4789A753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63101-1313-1C45-8D63-412407BEB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midterm exam is </a:t>
            </a:r>
            <a:r>
              <a:rPr lang="en-US" b="1" dirty="0"/>
              <a:t>Fri. 5/10 12:30-2:20PM in Nvidia Aud. and 420-041</a:t>
            </a:r>
          </a:p>
          <a:p>
            <a:pPr lvl="1"/>
            <a:r>
              <a:rPr lang="en-US" b="1" dirty="0"/>
              <a:t>Last names A-R: Nvidia Auditorium</a:t>
            </a:r>
          </a:p>
          <a:p>
            <a:pPr lvl="1"/>
            <a:r>
              <a:rPr lang="en-US" b="1" dirty="0"/>
              <a:t>Last Names S-Z: 420-041</a:t>
            </a:r>
          </a:p>
          <a:p>
            <a:r>
              <a:rPr lang="en-US" dirty="0"/>
              <a:t>We have confirmed via email accommodations for all students who have requested midterm accommodations.  If you expected accommodations but did not receive an email, please email the course staff immediately.</a:t>
            </a:r>
          </a:p>
          <a:p>
            <a:r>
              <a:rPr lang="en-US" dirty="0"/>
              <a:t>We’ve added labels on Piazza for posts regarding the different practice exams and practice problems.  Please use these when posting for quick organization!</a:t>
            </a:r>
          </a:p>
          <a:p>
            <a:r>
              <a:rPr lang="en-US" dirty="0"/>
              <a:t>Assignment 4 on time deadline is tonight, assignment 5 goes out then and is due </a:t>
            </a:r>
            <a:r>
              <a:rPr lang="en-US" b="1" dirty="0"/>
              <a:t>Fri. 5/17</a:t>
            </a:r>
            <a:r>
              <a:rPr lang="en-US" dirty="0"/>
              <a:t>.  We recommend starting to work on it </a:t>
            </a:r>
            <a:r>
              <a:rPr lang="en-US" i="1" dirty="0"/>
              <a:t>after</a:t>
            </a:r>
            <a:r>
              <a:rPr lang="en-US" dirty="0"/>
              <a:t> the midterm exam.</a:t>
            </a:r>
          </a:p>
        </p:txBody>
      </p:sp>
    </p:spTree>
    <p:extLst>
      <p:ext uri="{BB962C8B-B14F-4D97-AF65-F5344CB8AC3E}">
        <p14:creationId xmlns:p14="http://schemas.microsoft.com/office/powerpoint/2010/main" val="2622151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Overview: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GCC and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Looking at an executable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Registers and The Assembly Level of Abstraction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 Brief History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Our First Assembly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Announcements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/>
              <a:t>The </a:t>
            </a:r>
            <a:r>
              <a:rPr lang="en-US" b="1" dirty="0" err="1"/>
              <a:t>mov</a:t>
            </a:r>
            <a:r>
              <a:rPr lang="en-US" dirty="0"/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2196369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another.</a:t>
            </a:r>
            <a:endParaRPr lang="en-US" u="sng" dirty="0"/>
          </a:p>
          <a:p>
            <a:pPr marL="0" indent="0" algn="ctr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</a:t>
            </a:r>
          </a:p>
          <a:p>
            <a:r>
              <a:rPr lang="en-US" dirty="0"/>
              <a:t>Register</a:t>
            </a:r>
          </a:p>
          <a:p>
            <a:r>
              <a:rPr lang="en-US" dirty="0"/>
              <a:t>Memory Location 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810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$0x104,_____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724400" y="4792029"/>
            <a:ext cx="3115664" cy="128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0x104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64008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8763000" y="5181600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7086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address 0x104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763000" y="5181600"/>
            <a:ext cx="3115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address 0x104.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#1: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instructions?  For this problem, assume the value </a:t>
            </a:r>
            <a:r>
              <a:rPr lang="en-US" i="1" dirty="0"/>
              <a:t>5</a:t>
            </a:r>
            <a:r>
              <a:rPr lang="en-US" dirty="0"/>
              <a:t> is stored at address 0x42, and the value </a:t>
            </a:r>
            <a:r>
              <a:rPr lang="en-US" i="1" dirty="0"/>
              <a:t>8</a:t>
            </a:r>
            <a:r>
              <a:rPr lang="en-US" dirty="0"/>
              <a:t> is stored in %</a:t>
            </a:r>
            <a:r>
              <a:rPr lang="en-US" dirty="0" err="1"/>
              <a:t>rbx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%rbx,0x55</a:t>
            </a:r>
          </a:p>
        </p:txBody>
      </p:sp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7848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 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(</a:t>
            </a:r>
            <a:r>
              <a:rPr lang="en-US" sz="2600" b="1" i="1" u="sng" dirty="0"/>
              <a:t>0x10 plus </a:t>
            </a:r>
            <a:r>
              <a:rPr lang="en-US" sz="2600" i="1" dirty="0"/>
              <a:t>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(</a:t>
            </a:r>
            <a:r>
              <a:rPr lang="en-US" sz="2600" b="1" i="1" u="sng" dirty="0"/>
              <a:t>0x10 plus</a:t>
            </a:r>
            <a:r>
              <a:rPr lang="en-US" sz="2600" i="1" dirty="0"/>
              <a:t> 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</a:t>
            </a:r>
            <a:r>
              <a:rPr lang="en-US" sz="2600" b="1" i="1" u="sng" dirty="0"/>
              <a:t>0x10 plus</a:t>
            </a:r>
            <a:r>
              <a:rPr lang="en-US" sz="2600" i="1" dirty="0"/>
              <a:t>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4419600" y="5565338"/>
            <a:ext cx="7535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</a:t>
            </a:r>
            <a:r>
              <a:rPr lang="en-US" sz="2600" b="1" i="1" u="sng" dirty="0"/>
              <a:t>0x10 plus</a:t>
            </a:r>
            <a:r>
              <a:rPr lang="en-US" sz="2600" b="1" i="1" dirty="0"/>
              <a:t> </a:t>
            </a:r>
            <a:r>
              <a:rPr lang="en-US" sz="2600" i="1" dirty="0"/>
              <a:t>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#2: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, </a:t>
            </a:r>
            <a:r>
              <a:rPr lang="en-US" i="1" dirty="0"/>
              <a:t>0xAB </a:t>
            </a:r>
            <a:r>
              <a:rPr lang="en-US" dirty="0"/>
              <a:t>is stored at address </a:t>
            </a:r>
            <a:r>
              <a:rPr lang="en-US" i="1" dirty="0"/>
              <a:t>0x104</a:t>
            </a:r>
            <a:r>
              <a:rPr lang="en-US" dirty="0"/>
              <a:t>,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 and </a:t>
            </a:r>
            <a:r>
              <a:rPr lang="en-US" i="1" dirty="0"/>
              <a:t>0x3</a:t>
            </a:r>
            <a:r>
              <a:rPr lang="en-US" dirty="0"/>
              <a:t> is stored in %</a:t>
            </a:r>
            <a:r>
              <a:rPr lang="en-US" dirty="0" err="1"/>
              <a:t>rdx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4(%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9(%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_______,(,%rdx,4)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10200" y="1166119"/>
            <a:ext cx="5562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5499C6-AC6D-E248-8C82-F0332B8D9B29}"/>
              </a:ext>
            </a:extLst>
          </p:cNvPr>
          <p:cNvSpPr/>
          <p:nvPr/>
        </p:nvSpPr>
        <p:spPr bwMode="auto">
          <a:xfrm>
            <a:off x="9232063" y="2680247"/>
            <a:ext cx="2769437" cy="2221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scaling factor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(e.g. 4 here) must be hardcoded to be either 1, 2, 4 or 8.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0x4(,%rdx,4),______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_______,0x4(,%rdx,4)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6308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6019800" y="1166119"/>
            <a:ext cx="609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</a:t>
            </a:r>
            <a:r>
              <a:rPr lang="en-US" sz="2600" b="1" i="1" dirty="0"/>
              <a:t>,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0x4).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416539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(%rax,%rdx,2),________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_________,(%rax,%rdx,2)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43513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800600" y="1166119"/>
            <a:ext cx="7315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b="1" i="1" dirty="0"/>
              <a:t> </a:t>
            </a:r>
            <a:r>
              <a:rPr lang="en-US" sz="2600" i="1" dirty="0"/>
              <a:t>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584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0x4(%rax,%rdx,2),_____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______,0x4(%rax,%rdx,2)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38941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191000" y="1166119"/>
            <a:ext cx="7924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69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,s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i="1" dirty="0"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i="1" dirty="0">
                <a:cs typeface="Consolas" panose="020B0609020204030204" pitchFamily="49" charset="0"/>
              </a:rPr>
              <a:t>is equivalent to…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</a:p>
        </p:txBody>
      </p:sp>
    </p:spTree>
    <p:extLst>
      <p:ext uri="{BB962C8B-B14F-4D97-AF65-F5344CB8AC3E}">
        <p14:creationId xmlns:p14="http://schemas.microsoft.com/office/powerpoint/2010/main" val="2707624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370D-3447-2046-AB8D-5D2CC285D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23615D-458E-3944-96B7-8801F2E46B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550" y="1295400"/>
            <a:ext cx="86487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20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#3: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</a:t>
            </a:r>
            <a:r>
              <a:rPr lang="en-US" dirty="0"/>
              <a:t> is stored in register %</a:t>
            </a:r>
            <a:r>
              <a:rPr lang="en-US" dirty="0" err="1"/>
              <a:t>rcx</a:t>
            </a:r>
            <a:r>
              <a:rPr lang="en-US" dirty="0"/>
              <a:t>, the value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, the value </a:t>
            </a:r>
            <a:r>
              <a:rPr lang="en-US" i="1" dirty="0"/>
              <a:t>0x3</a:t>
            </a:r>
            <a:r>
              <a:rPr lang="en-US" dirty="0"/>
              <a:t> is stored in register %</a:t>
            </a:r>
            <a:r>
              <a:rPr lang="en-US" dirty="0" err="1"/>
              <a:t>rdx</a:t>
            </a:r>
            <a:r>
              <a:rPr lang="en-US" dirty="0"/>
              <a:t>, and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$0x42,0xfc(,%rcx,4)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(%rax,%rdx,4),%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758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 </a:t>
            </a:r>
            <a:r>
              <a:rPr lang="en-US" dirty="0"/>
              <a:t>GCC and Assembly</a:t>
            </a:r>
          </a:p>
          <a:p>
            <a:r>
              <a:rPr lang="en-US" b="1" dirty="0"/>
              <a:t>Demo:</a:t>
            </a:r>
            <a:r>
              <a:rPr lang="en-US" dirty="0"/>
              <a:t> Looking at an executable</a:t>
            </a:r>
          </a:p>
          <a:p>
            <a:r>
              <a:rPr lang="en-US" dirty="0"/>
              <a:t>Registers and The Assembly Level of Abstraction</a:t>
            </a:r>
          </a:p>
          <a:p>
            <a:r>
              <a:rPr lang="en-US" dirty="0"/>
              <a:t>A Brief History</a:t>
            </a:r>
          </a:p>
          <a:p>
            <a:r>
              <a:rPr lang="en-US" dirty="0"/>
              <a:t>Our First Assembly</a:t>
            </a:r>
          </a:p>
          <a:p>
            <a:r>
              <a:rPr lang="en-US" b="1" dirty="0"/>
              <a:t>Break:</a:t>
            </a:r>
            <a:r>
              <a:rPr lang="en-US" dirty="0"/>
              <a:t> Announcements</a:t>
            </a:r>
            <a:endParaRPr lang="en-US" b="1" dirty="0"/>
          </a:p>
          <a:p>
            <a:r>
              <a:rPr lang="en-US" dirty="0"/>
              <a:t>The </a:t>
            </a:r>
            <a:r>
              <a:rPr lang="en-US" b="1" dirty="0" err="1"/>
              <a:t>mov</a:t>
            </a:r>
            <a:r>
              <a:rPr lang="en-US" dirty="0"/>
              <a:t> instruction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diving deeper into assembly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68251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12830</TotalTime>
  <Words>2192</Words>
  <Application>Microsoft Macintosh PowerPoint</Application>
  <PresentationFormat>Widescreen</PresentationFormat>
  <Paragraphs>377</Paragraphs>
  <Slides>50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11 Introduction to Assembly</vt:lpstr>
      <vt:lpstr>CS107 Topic 6: How does a computer interpret and execute C programs?   </vt:lpstr>
      <vt:lpstr>Learning Assembly</vt:lpstr>
      <vt:lpstr>Today’s Learning Goals</vt:lpstr>
      <vt:lpstr>Plan For Today</vt:lpstr>
      <vt:lpstr>Plan For Today</vt:lpstr>
      <vt:lpstr>GCC</vt:lpstr>
      <vt:lpstr>Demo: Looking at an Executable (objdump -d)</vt:lpstr>
      <vt:lpstr>Plan For Today</vt:lpstr>
      <vt:lpstr>Assembly Abstraction</vt:lpstr>
      <vt:lpstr>Registers</vt:lpstr>
      <vt:lpstr>Registers</vt:lpstr>
      <vt:lpstr>Registers</vt:lpstr>
      <vt:lpstr>Machine-Level Code</vt:lpstr>
      <vt:lpstr>Computer Architecture</vt:lpstr>
      <vt:lpstr>GCC And Assembly</vt:lpstr>
      <vt:lpstr>Plan For Today</vt:lpstr>
      <vt:lpstr>Assembly</vt:lpstr>
      <vt:lpstr>Plan For Today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Announcements</vt:lpstr>
      <vt:lpstr>Plan For Today</vt:lpstr>
      <vt:lpstr>mov</vt:lpstr>
      <vt:lpstr>Operand Forms: Immediate</vt:lpstr>
      <vt:lpstr>Operand Forms: Registers</vt:lpstr>
      <vt:lpstr>Operand Forms: Absolute Addresses</vt:lpstr>
      <vt:lpstr>Practice #1: Operand Forms</vt:lpstr>
      <vt:lpstr>Operand Forms: Indirect</vt:lpstr>
      <vt:lpstr>Operand Forms: Base + Displacement</vt:lpstr>
      <vt:lpstr>Operand Forms: Indexed</vt:lpstr>
      <vt:lpstr>Operand Forms: Indexed</vt:lpstr>
      <vt:lpstr>Practice #2: Operand Forms</vt:lpstr>
      <vt:lpstr>Operand Forms: Scaled Indexed</vt:lpstr>
      <vt:lpstr>Operand Forms: Scaled Indexed</vt:lpstr>
      <vt:lpstr>Operand Forms: Scaled Indexed</vt:lpstr>
      <vt:lpstr>Operand Forms: Scaled Indexed</vt:lpstr>
      <vt:lpstr>Most General Operand Form</vt:lpstr>
      <vt:lpstr>Operand Forms</vt:lpstr>
      <vt:lpstr>Practice #3: Operand Forms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1532</cp:revision>
  <cp:lastPrinted>2019-02-04T20:18:09Z</cp:lastPrinted>
  <dcterms:created xsi:type="dcterms:W3CDTF">2008-06-28T20:57:21Z</dcterms:created>
  <dcterms:modified xsi:type="dcterms:W3CDTF">2019-05-10T20:03:33Z</dcterms:modified>
</cp:coreProperties>
</file>