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3.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4.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15.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5"/>
  </p:notesMasterIdLst>
  <p:handoutMasterIdLst>
    <p:handoutMasterId r:id="rId106"/>
  </p:handoutMasterIdLst>
  <p:sldIdLst>
    <p:sldId id="256" r:id="rId2"/>
    <p:sldId id="937" r:id="rId3"/>
    <p:sldId id="636" r:id="rId4"/>
    <p:sldId id="541" r:id="rId5"/>
    <p:sldId id="948" r:id="rId6"/>
    <p:sldId id="949" r:id="rId7"/>
    <p:sldId id="710" r:id="rId8"/>
    <p:sldId id="716" r:id="rId9"/>
    <p:sldId id="714" r:id="rId10"/>
    <p:sldId id="684" r:id="rId11"/>
    <p:sldId id="938" r:id="rId12"/>
    <p:sldId id="784" r:id="rId13"/>
    <p:sldId id="792" r:id="rId14"/>
    <p:sldId id="852" r:id="rId15"/>
    <p:sldId id="853" r:id="rId16"/>
    <p:sldId id="854" r:id="rId17"/>
    <p:sldId id="855" r:id="rId18"/>
    <p:sldId id="856" r:id="rId19"/>
    <p:sldId id="857" r:id="rId20"/>
    <p:sldId id="858" r:id="rId21"/>
    <p:sldId id="786" r:id="rId22"/>
    <p:sldId id="859" r:id="rId23"/>
    <p:sldId id="793" r:id="rId24"/>
    <p:sldId id="794" r:id="rId25"/>
    <p:sldId id="795" r:id="rId26"/>
    <p:sldId id="796" r:id="rId27"/>
    <p:sldId id="797" r:id="rId28"/>
    <p:sldId id="798" r:id="rId29"/>
    <p:sldId id="799" r:id="rId30"/>
    <p:sldId id="801" r:id="rId31"/>
    <p:sldId id="802" r:id="rId32"/>
    <p:sldId id="803" r:id="rId33"/>
    <p:sldId id="862" r:id="rId34"/>
    <p:sldId id="863" r:id="rId35"/>
    <p:sldId id="864" r:id="rId36"/>
    <p:sldId id="865" r:id="rId37"/>
    <p:sldId id="866" r:id="rId38"/>
    <p:sldId id="867" r:id="rId39"/>
    <p:sldId id="868" r:id="rId40"/>
    <p:sldId id="869" r:id="rId41"/>
    <p:sldId id="939" r:id="rId42"/>
    <p:sldId id="809" r:id="rId43"/>
    <p:sldId id="810" r:id="rId44"/>
    <p:sldId id="940" r:id="rId45"/>
    <p:sldId id="870" r:id="rId46"/>
    <p:sldId id="875" r:id="rId47"/>
    <p:sldId id="876" r:id="rId48"/>
    <p:sldId id="877" r:id="rId49"/>
    <p:sldId id="878" r:id="rId50"/>
    <p:sldId id="816" r:id="rId51"/>
    <p:sldId id="885" r:id="rId52"/>
    <p:sldId id="886" r:id="rId53"/>
    <p:sldId id="887" r:id="rId54"/>
    <p:sldId id="888" r:id="rId55"/>
    <p:sldId id="889" r:id="rId56"/>
    <p:sldId id="819" r:id="rId57"/>
    <p:sldId id="891" r:id="rId58"/>
    <p:sldId id="890" r:id="rId59"/>
    <p:sldId id="821" r:id="rId60"/>
    <p:sldId id="941" r:id="rId61"/>
    <p:sldId id="879" r:id="rId62"/>
    <p:sldId id="880" r:id="rId63"/>
    <p:sldId id="881" r:id="rId64"/>
    <p:sldId id="882" r:id="rId65"/>
    <p:sldId id="883" r:id="rId66"/>
    <p:sldId id="833" r:id="rId67"/>
    <p:sldId id="827" r:id="rId68"/>
    <p:sldId id="942" r:id="rId69"/>
    <p:sldId id="828" r:id="rId70"/>
    <p:sldId id="893" r:id="rId71"/>
    <p:sldId id="894" r:id="rId72"/>
    <p:sldId id="895" r:id="rId73"/>
    <p:sldId id="896" r:id="rId74"/>
    <p:sldId id="898" r:id="rId75"/>
    <p:sldId id="899" r:id="rId76"/>
    <p:sldId id="900" r:id="rId77"/>
    <p:sldId id="897" r:id="rId78"/>
    <p:sldId id="901" r:id="rId79"/>
    <p:sldId id="903" r:id="rId80"/>
    <p:sldId id="904" r:id="rId81"/>
    <p:sldId id="905" r:id="rId82"/>
    <p:sldId id="906" r:id="rId83"/>
    <p:sldId id="909" r:id="rId84"/>
    <p:sldId id="910" r:id="rId85"/>
    <p:sldId id="911" r:id="rId86"/>
    <p:sldId id="912" r:id="rId87"/>
    <p:sldId id="913" r:id="rId88"/>
    <p:sldId id="914" r:id="rId89"/>
    <p:sldId id="915" r:id="rId90"/>
    <p:sldId id="943" r:id="rId91"/>
    <p:sldId id="944" r:id="rId92"/>
    <p:sldId id="916" r:id="rId93"/>
    <p:sldId id="917" r:id="rId94"/>
    <p:sldId id="918" r:id="rId95"/>
    <p:sldId id="945" r:id="rId96"/>
    <p:sldId id="919" r:id="rId97"/>
    <p:sldId id="920" r:id="rId98"/>
    <p:sldId id="922" r:id="rId99"/>
    <p:sldId id="923" r:id="rId100"/>
    <p:sldId id="924" r:id="rId101"/>
    <p:sldId id="946" r:id="rId102"/>
    <p:sldId id="935" r:id="rId103"/>
    <p:sldId id="947" r:id="rId104"/>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937"/>
            <p14:sldId id="636"/>
            <p14:sldId id="541"/>
          </p14:sldIdLst>
        </p14:section>
        <p14:section name="Recap" id="{1A451300-8FF2-AB4B-AAE8-A1E1F7D6DDC0}">
          <p14:sldIdLst>
            <p14:sldId id="948"/>
            <p14:sldId id="949"/>
            <p14:sldId id="710"/>
            <p14:sldId id="716"/>
            <p14:sldId id="714"/>
          </p14:sldIdLst>
        </p14:section>
        <p14:section name="rip" id="{C501A7CB-EBE6-2D4B-8D00-98438CEA73A0}">
          <p14:sldIdLst>
            <p14:sldId id="684"/>
            <p14:sldId id="938"/>
            <p14:sldId id="784"/>
            <p14:sldId id="792"/>
            <p14:sldId id="852"/>
            <p14:sldId id="853"/>
            <p14:sldId id="854"/>
            <p14:sldId id="855"/>
            <p14:sldId id="856"/>
            <p14:sldId id="857"/>
            <p14:sldId id="858"/>
            <p14:sldId id="786"/>
            <p14:sldId id="859"/>
            <p14:sldId id="793"/>
            <p14:sldId id="794"/>
            <p14:sldId id="795"/>
            <p14:sldId id="796"/>
            <p14:sldId id="797"/>
            <p14:sldId id="798"/>
            <p14:sldId id="799"/>
            <p14:sldId id="801"/>
            <p14:sldId id="802"/>
            <p14:sldId id="803"/>
            <p14:sldId id="862"/>
            <p14:sldId id="863"/>
            <p14:sldId id="864"/>
            <p14:sldId id="865"/>
            <p14:sldId id="866"/>
            <p14:sldId id="867"/>
            <p14:sldId id="868"/>
            <p14:sldId id="869"/>
          </p14:sldIdLst>
        </p14:section>
        <p14:section name="Stack" id="{B34DF485-F020-BD41-A75E-21BB8A49DA00}">
          <p14:sldIdLst>
            <p14:sldId id="939"/>
            <p14:sldId id="809"/>
            <p14:sldId id="810"/>
            <p14:sldId id="940"/>
            <p14:sldId id="870"/>
            <p14:sldId id="875"/>
            <p14:sldId id="876"/>
            <p14:sldId id="877"/>
            <p14:sldId id="878"/>
            <p14:sldId id="816"/>
            <p14:sldId id="885"/>
            <p14:sldId id="886"/>
            <p14:sldId id="887"/>
            <p14:sldId id="888"/>
            <p14:sldId id="889"/>
            <p14:sldId id="819"/>
            <p14:sldId id="891"/>
            <p14:sldId id="890"/>
            <p14:sldId id="821"/>
            <p14:sldId id="941"/>
            <p14:sldId id="879"/>
            <p14:sldId id="880"/>
            <p14:sldId id="881"/>
            <p14:sldId id="882"/>
            <p14:sldId id="883"/>
            <p14:sldId id="833"/>
            <p14:sldId id="827"/>
            <p14:sldId id="942"/>
            <p14:sldId id="828"/>
            <p14:sldId id="893"/>
            <p14:sldId id="894"/>
            <p14:sldId id="895"/>
            <p14:sldId id="896"/>
            <p14:sldId id="898"/>
            <p14:sldId id="899"/>
            <p14:sldId id="900"/>
            <p14:sldId id="897"/>
            <p14:sldId id="901"/>
            <p14:sldId id="903"/>
            <p14:sldId id="904"/>
            <p14:sldId id="905"/>
            <p14:sldId id="906"/>
            <p14:sldId id="909"/>
            <p14:sldId id="910"/>
            <p14:sldId id="911"/>
            <p14:sldId id="912"/>
            <p14:sldId id="913"/>
            <p14:sldId id="914"/>
            <p14:sldId id="915"/>
            <p14:sldId id="943"/>
            <p14:sldId id="944"/>
            <p14:sldId id="916"/>
            <p14:sldId id="917"/>
            <p14:sldId id="918"/>
          </p14:sldIdLst>
        </p14:section>
        <p14:section name="Announcements" id="{6F5F170A-E221-974F-813D-26127FCDD3B9}">
          <p14:sldIdLst/>
        </p14:section>
        <p14:section name="Owned" id="{80D0AD77-D12B-3949-94D9-90B59F69004B}">
          <p14:sldIdLst>
            <p14:sldId id="945"/>
            <p14:sldId id="919"/>
            <p14:sldId id="920"/>
            <p14:sldId id="922"/>
            <p14:sldId id="923"/>
            <p14:sldId id="924"/>
          </p14:sldIdLst>
        </p14:section>
        <p14:section name="Recursion" id="{13BECB0B-258C-1D4D-A42A-BD59A3F6DA19}">
          <p14:sldIdLst>
            <p14:sldId id="946"/>
            <p14:sldId id="935"/>
            <p14:sldId id="94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86730" autoAdjust="0"/>
  </p:normalViewPr>
  <p:slideViewPr>
    <p:cSldViewPr>
      <p:cViewPr varScale="1">
        <p:scale>
          <a:sx n="137" d="100"/>
          <a:sy n="137" d="100"/>
        </p:scale>
        <p:origin x="216" y="26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536541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5960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420261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189728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1707280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365376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929018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2149353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750401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1119165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2743556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3627994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682194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1267682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247953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pointers!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2274063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42.xml"/><Relationship Id="rId3" Type="http://schemas.openxmlformats.org/officeDocument/2006/relationships/tags" Target="../tags/tag37.xml"/><Relationship Id="rId7" Type="http://schemas.openxmlformats.org/officeDocument/2006/relationships/tags" Target="../tags/tag4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9"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2.xml"/><Relationship Id="rId5" Type="http://schemas.openxmlformats.org/officeDocument/2006/relationships/tags" Target="../tags/tag47.xml"/><Relationship Id="rId4" Type="http://schemas.openxmlformats.org/officeDocument/2006/relationships/tags" Target="../tags/tag46.xml"/></Relationships>
</file>

<file path=ppt/slides/_rels/slide22.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slideLayout" Target="../slideLayouts/slideLayout2.xml"/><Relationship Id="rId5" Type="http://schemas.openxmlformats.org/officeDocument/2006/relationships/tags" Target="../tags/tag57.xml"/><Relationship Id="rId10" Type="http://schemas.openxmlformats.org/officeDocument/2006/relationships/tags" Target="../tags/tag62.xml"/><Relationship Id="rId4" Type="http://schemas.openxmlformats.org/officeDocument/2006/relationships/tags" Target="../tags/tag56.xml"/><Relationship Id="rId9" Type="http://schemas.openxmlformats.org/officeDocument/2006/relationships/tags" Target="../tags/tag61.xml"/></Relationships>
</file>

<file path=ppt/slides/_rels/slide46.xml.rels><?xml version="1.0" encoding="UTF-8" standalone="yes"?>
<Relationships xmlns="http://schemas.openxmlformats.org/package/2006/relationships"><Relationship Id="rId8" Type="http://schemas.openxmlformats.org/officeDocument/2006/relationships/tags" Target="../tags/tag70.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5" Type="http://schemas.openxmlformats.org/officeDocument/2006/relationships/tags" Target="../tags/tag67.xml"/><Relationship Id="rId10" Type="http://schemas.openxmlformats.org/officeDocument/2006/relationships/tags" Target="../tags/tag72.xml"/><Relationship Id="rId4" Type="http://schemas.openxmlformats.org/officeDocument/2006/relationships/tags" Target="../tags/tag66.xml"/><Relationship Id="rId9" Type="http://schemas.openxmlformats.org/officeDocument/2006/relationships/tags" Target="../tags/tag71.xml"/></Relationships>
</file>

<file path=ppt/slides/_rels/slide47.xml.rels><?xml version="1.0" encoding="UTF-8" standalone="yes"?>
<Relationships xmlns="http://schemas.openxmlformats.org/package/2006/relationships"><Relationship Id="rId8" Type="http://schemas.openxmlformats.org/officeDocument/2006/relationships/tags" Target="../tags/tag81.xml"/><Relationship Id="rId13" Type="http://schemas.openxmlformats.org/officeDocument/2006/relationships/slideLayout" Target="../slideLayouts/slideLayout2.xml"/><Relationship Id="rId3" Type="http://schemas.openxmlformats.org/officeDocument/2006/relationships/tags" Target="../tags/tag76.xml"/><Relationship Id="rId7" Type="http://schemas.openxmlformats.org/officeDocument/2006/relationships/tags" Target="../tags/tag80.xml"/><Relationship Id="rId12" Type="http://schemas.openxmlformats.org/officeDocument/2006/relationships/tags" Target="../tags/tag85.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tags" Target="../tags/tag84.xml"/><Relationship Id="rId5" Type="http://schemas.openxmlformats.org/officeDocument/2006/relationships/tags" Target="../tags/tag78.xml"/><Relationship Id="rId10" Type="http://schemas.openxmlformats.org/officeDocument/2006/relationships/tags" Target="../tags/tag83.xml"/><Relationship Id="rId4" Type="http://schemas.openxmlformats.org/officeDocument/2006/relationships/tags" Target="../tags/tag77.xml"/><Relationship Id="rId9" Type="http://schemas.openxmlformats.org/officeDocument/2006/relationships/tags" Target="../tags/tag82.xml"/></Relationships>
</file>

<file path=ppt/slides/_rels/slide48.xml.rels><?xml version="1.0" encoding="UTF-8" standalone="yes"?>
<Relationships xmlns="http://schemas.openxmlformats.org/package/2006/relationships"><Relationship Id="rId8" Type="http://schemas.openxmlformats.org/officeDocument/2006/relationships/tags" Target="../tags/tag93.xml"/><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tags" Target="../tags/tag96.xml"/><Relationship Id="rId5" Type="http://schemas.openxmlformats.org/officeDocument/2006/relationships/tags" Target="../tags/tag90.xml"/><Relationship Id="rId10" Type="http://schemas.openxmlformats.org/officeDocument/2006/relationships/tags" Target="../tags/tag95.xml"/><Relationship Id="rId4" Type="http://schemas.openxmlformats.org/officeDocument/2006/relationships/tags" Target="../tags/tag89.xml"/><Relationship Id="rId9" Type="http://schemas.openxmlformats.org/officeDocument/2006/relationships/tags" Target="../tags/tag94.xml"/></Relationships>
</file>

<file path=ppt/slides/_rels/slide49.xml.rels><?xml version="1.0" encoding="UTF-8" standalone="yes"?>
<Relationships xmlns="http://schemas.openxmlformats.org/package/2006/relationships"><Relationship Id="rId8" Type="http://schemas.openxmlformats.org/officeDocument/2006/relationships/tags" Target="../tags/tag104.xml"/><Relationship Id="rId3" Type="http://schemas.openxmlformats.org/officeDocument/2006/relationships/tags" Target="../tags/tag99.xml"/><Relationship Id="rId7" Type="http://schemas.openxmlformats.org/officeDocument/2006/relationships/tags" Target="../tags/tag103.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slideLayout" Target="../slideLayouts/slideLayout2.xml"/><Relationship Id="rId5" Type="http://schemas.openxmlformats.org/officeDocument/2006/relationships/tags" Target="../tags/tag101.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tags" Target="../tags/tag109.xml"/><Relationship Id="rId7"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s>
</file>

<file path=ppt/slides/_rels/slide62.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115.xml"/><Relationship Id="rId7"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121.xml"/><Relationship Id="rId7" Type="http://schemas.openxmlformats.org/officeDocument/2006/relationships/slideLayout" Target="../slideLayouts/slideLayout2.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127.xml"/><Relationship Id="rId7" Type="http://schemas.openxmlformats.org/officeDocument/2006/relationships/slideLayout" Target="../slideLayouts/slideLayout2.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s>
</file>

<file path=ppt/slides/_rels/slide65.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133.xml"/><Relationship Id="rId7"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tags" Target="../tags/tag137.xml"/></Relationships>
</file>

<file path=ppt/slides/_rels/slide71.xml.rels><?xml version="1.0" encoding="UTF-8" standalone="yes"?>
<Relationships xmlns="http://schemas.openxmlformats.org/package/2006/relationships"><Relationship Id="rId3" Type="http://schemas.openxmlformats.org/officeDocument/2006/relationships/tags" Target="../tags/tag141.xml"/><Relationship Id="rId7"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s>
</file>

<file path=ppt/slides/_rels/slide72.xml.rels><?xml version="1.0" encoding="UTF-8" standalone="yes"?>
<Relationships xmlns="http://schemas.openxmlformats.org/package/2006/relationships"><Relationship Id="rId3" Type="http://schemas.openxmlformats.org/officeDocument/2006/relationships/tags" Target="../tags/tag147.xml"/><Relationship Id="rId7" Type="http://schemas.openxmlformats.org/officeDocument/2006/relationships/slideLayout" Target="../slideLayouts/slideLayout2.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s>
</file>

<file path=ppt/slides/_rels/slide73.xml.rels><?xml version="1.0" encoding="UTF-8" standalone="yes"?>
<Relationships xmlns="http://schemas.openxmlformats.org/package/2006/relationships"><Relationship Id="rId3" Type="http://schemas.openxmlformats.org/officeDocument/2006/relationships/tags" Target="../tags/tag153.xml"/><Relationship Id="rId7" Type="http://schemas.openxmlformats.org/officeDocument/2006/relationships/slideLayout" Target="../slideLayouts/slideLayout2.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tags" Target="../tags/tag156.xml"/><Relationship Id="rId5" Type="http://schemas.openxmlformats.org/officeDocument/2006/relationships/tags" Target="../tags/tag155.xml"/><Relationship Id="rId4" Type="http://schemas.openxmlformats.org/officeDocument/2006/relationships/tags" Target="../tags/tag154.xml"/></Relationships>
</file>

<file path=ppt/slides/_rels/slide74.xml.rels><?xml version="1.0" encoding="UTF-8" standalone="yes"?>
<Relationships xmlns="http://schemas.openxmlformats.org/package/2006/relationships"><Relationship Id="rId3" Type="http://schemas.openxmlformats.org/officeDocument/2006/relationships/tags" Target="../tags/tag159.xml"/><Relationship Id="rId7" Type="http://schemas.openxmlformats.org/officeDocument/2006/relationships/slideLayout" Target="../slideLayouts/slideLayout2.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s>
</file>

<file path=ppt/slides/_rels/slide7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slideLayout" Target="../slideLayouts/slideLayout2.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s>
</file>

<file path=ppt/slides/_rels/slide76.xml.rels><?xml version="1.0" encoding="UTF-8" standalone="yes"?>
<Relationships xmlns="http://schemas.openxmlformats.org/package/2006/relationships"><Relationship Id="rId3" Type="http://schemas.openxmlformats.org/officeDocument/2006/relationships/tags" Target="../tags/tag171.xml"/><Relationship Id="rId7" Type="http://schemas.openxmlformats.org/officeDocument/2006/relationships/slideLayout" Target="../slideLayouts/slideLayout2.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s>
</file>

<file path=ppt/slides/_rels/slide77.xml.rels><?xml version="1.0" encoding="UTF-8" standalone="yes"?>
<Relationships xmlns="http://schemas.openxmlformats.org/package/2006/relationships"><Relationship Id="rId3" Type="http://schemas.openxmlformats.org/officeDocument/2006/relationships/tags" Target="../tags/tag177.xml"/><Relationship Id="rId7" Type="http://schemas.openxmlformats.org/officeDocument/2006/relationships/slideLayout" Target="../slideLayouts/slideLayout2.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tags" Target="../tags/tag180.xml"/><Relationship Id="rId5" Type="http://schemas.openxmlformats.org/officeDocument/2006/relationships/tags" Target="../tags/tag179.xml"/><Relationship Id="rId4" Type="http://schemas.openxmlformats.org/officeDocument/2006/relationships/tags" Target="../tags/tag178.xml"/></Relationships>
</file>

<file path=ppt/slides/_rels/slide78.xml.rels><?xml version="1.0" encoding="UTF-8" standalone="yes"?>
<Relationships xmlns="http://schemas.openxmlformats.org/package/2006/relationships"><Relationship Id="rId3" Type="http://schemas.openxmlformats.org/officeDocument/2006/relationships/tags" Target="../tags/tag183.xml"/><Relationship Id="rId7" Type="http://schemas.openxmlformats.org/officeDocument/2006/relationships/slideLayout" Target="../slideLayouts/slideLayout2.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s>
</file>

<file path=ppt/slides/_rels/slide79.xml.rels><?xml version="1.0" encoding="UTF-8" standalone="yes"?>
<Relationships xmlns="http://schemas.openxmlformats.org/package/2006/relationships"><Relationship Id="rId3" Type="http://schemas.openxmlformats.org/officeDocument/2006/relationships/tags" Target="../tags/tag189.xml"/><Relationship Id="rId7" Type="http://schemas.openxmlformats.org/officeDocument/2006/relationships/slideLayout" Target="../slideLayouts/slideLayout2.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s>
</file>

<file path=ppt/slides/_rels/slide80.xml.rels><?xml version="1.0" encoding="UTF-8" standalone="yes"?>
<Relationships xmlns="http://schemas.openxmlformats.org/package/2006/relationships"><Relationship Id="rId3" Type="http://schemas.openxmlformats.org/officeDocument/2006/relationships/tags" Target="../tags/tag195.xml"/><Relationship Id="rId7" Type="http://schemas.openxmlformats.org/officeDocument/2006/relationships/slideLayout" Target="../slideLayouts/slideLayout2.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s>
</file>

<file path=ppt/slides/_rels/slide81.xml.rels><?xml version="1.0" encoding="UTF-8" standalone="yes"?>
<Relationships xmlns="http://schemas.openxmlformats.org/package/2006/relationships"><Relationship Id="rId8" Type="http://schemas.openxmlformats.org/officeDocument/2006/relationships/tags" Target="../tags/tag206.xml"/><Relationship Id="rId3" Type="http://schemas.openxmlformats.org/officeDocument/2006/relationships/tags" Target="../tags/tag201.xml"/><Relationship Id="rId7" Type="http://schemas.openxmlformats.org/officeDocument/2006/relationships/tags" Target="../tags/tag205.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tags" Target="../tags/tag214.xml"/><Relationship Id="rId3" Type="http://schemas.openxmlformats.org/officeDocument/2006/relationships/tags" Target="../tags/tag209.xml"/><Relationship Id="rId7" Type="http://schemas.openxmlformats.org/officeDocument/2006/relationships/tags" Target="../tags/tag21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slideLayout" Target="../slideLayouts/slideLayout2.xml"/><Relationship Id="rId5" Type="http://schemas.openxmlformats.org/officeDocument/2006/relationships/tags" Target="../tags/tag211.xml"/><Relationship Id="rId10" Type="http://schemas.openxmlformats.org/officeDocument/2006/relationships/tags" Target="../tags/tag216.xml"/><Relationship Id="rId4" Type="http://schemas.openxmlformats.org/officeDocument/2006/relationships/tags" Target="../tags/tag210.xml"/><Relationship Id="rId9" Type="http://schemas.openxmlformats.org/officeDocument/2006/relationships/tags" Target="../tags/tag215.xml"/></Relationships>
</file>

<file path=ppt/slides/_rels/slide83.xml.rels><?xml version="1.0" encoding="UTF-8" standalone="yes"?>
<Relationships xmlns="http://schemas.openxmlformats.org/package/2006/relationships"><Relationship Id="rId8" Type="http://schemas.openxmlformats.org/officeDocument/2006/relationships/tags" Target="../tags/tag224.xml"/><Relationship Id="rId13" Type="http://schemas.openxmlformats.org/officeDocument/2006/relationships/slideLayout" Target="../slideLayouts/slideLayout2.xml"/><Relationship Id="rId3" Type="http://schemas.openxmlformats.org/officeDocument/2006/relationships/tags" Target="../tags/tag219.xml"/><Relationship Id="rId7" Type="http://schemas.openxmlformats.org/officeDocument/2006/relationships/tags" Target="../tags/tag223.xml"/><Relationship Id="rId12" Type="http://schemas.openxmlformats.org/officeDocument/2006/relationships/tags" Target="../tags/tag228.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tags" Target="../tags/tag227.xml"/><Relationship Id="rId5" Type="http://schemas.openxmlformats.org/officeDocument/2006/relationships/tags" Target="../tags/tag221.xml"/><Relationship Id="rId10" Type="http://schemas.openxmlformats.org/officeDocument/2006/relationships/tags" Target="../tags/tag226.xml"/><Relationship Id="rId4" Type="http://schemas.openxmlformats.org/officeDocument/2006/relationships/tags" Target="../tags/tag220.xml"/><Relationship Id="rId9" Type="http://schemas.openxmlformats.org/officeDocument/2006/relationships/tags" Target="../tags/tag225.xml"/></Relationships>
</file>

<file path=ppt/slides/_rels/slide84.xml.rels><?xml version="1.0" encoding="UTF-8" standalone="yes"?>
<Relationships xmlns="http://schemas.openxmlformats.org/package/2006/relationships"><Relationship Id="rId8" Type="http://schemas.openxmlformats.org/officeDocument/2006/relationships/tags" Target="../tags/tag236.xml"/><Relationship Id="rId13" Type="http://schemas.openxmlformats.org/officeDocument/2006/relationships/tags" Target="../tags/tag241.xml"/><Relationship Id="rId3" Type="http://schemas.openxmlformats.org/officeDocument/2006/relationships/tags" Target="../tags/tag231.xml"/><Relationship Id="rId7" Type="http://schemas.openxmlformats.org/officeDocument/2006/relationships/tags" Target="../tags/tag235.xml"/><Relationship Id="rId12" Type="http://schemas.openxmlformats.org/officeDocument/2006/relationships/tags" Target="../tags/tag240.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tags" Target="../tags/tag239.xml"/><Relationship Id="rId5" Type="http://schemas.openxmlformats.org/officeDocument/2006/relationships/tags" Target="../tags/tag233.xml"/><Relationship Id="rId15" Type="http://schemas.openxmlformats.org/officeDocument/2006/relationships/slideLayout" Target="../slideLayouts/slideLayout2.xml"/><Relationship Id="rId10" Type="http://schemas.openxmlformats.org/officeDocument/2006/relationships/tags" Target="../tags/tag238.xml"/><Relationship Id="rId4" Type="http://schemas.openxmlformats.org/officeDocument/2006/relationships/tags" Target="../tags/tag232.xml"/><Relationship Id="rId9" Type="http://schemas.openxmlformats.org/officeDocument/2006/relationships/tags" Target="../tags/tag237.xml"/><Relationship Id="rId14" Type="http://schemas.openxmlformats.org/officeDocument/2006/relationships/tags" Target="../tags/tag242.xml"/></Relationships>
</file>

<file path=ppt/slides/_rels/slide85.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tags" Target="../tags/tag255.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17" Type="http://schemas.openxmlformats.org/officeDocument/2006/relationships/slideLayout" Target="../slideLayouts/slideLayout2.xml"/><Relationship Id="rId2" Type="http://schemas.openxmlformats.org/officeDocument/2006/relationships/tags" Target="../tags/tag244.xml"/><Relationship Id="rId16" Type="http://schemas.openxmlformats.org/officeDocument/2006/relationships/tags" Target="../tags/tag258.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5" Type="http://schemas.openxmlformats.org/officeDocument/2006/relationships/tags" Target="../tags/tag257.xml"/><Relationship Id="rId10" Type="http://schemas.openxmlformats.org/officeDocument/2006/relationships/tags" Target="../tags/tag25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tags" Target="../tags/tag256.xml"/></Relationships>
</file>

<file path=ppt/slides/_rels/slide86.xml.rels><?xml version="1.0" encoding="UTF-8" standalone="yes"?>
<Relationships xmlns="http://schemas.openxmlformats.org/package/2006/relationships"><Relationship Id="rId8" Type="http://schemas.openxmlformats.org/officeDocument/2006/relationships/tags" Target="../tags/tag266.xml"/><Relationship Id="rId13" Type="http://schemas.openxmlformats.org/officeDocument/2006/relationships/tags" Target="../tags/tag271.xml"/><Relationship Id="rId18" Type="http://schemas.openxmlformats.org/officeDocument/2006/relationships/tags" Target="../tags/tag276.xml"/><Relationship Id="rId3" Type="http://schemas.openxmlformats.org/officeDocument/2006/relationships/tags" Target="../tags/tag261.xml"/><Relationship Id="rId7" Type="http://schemas.openxmlformats.org/officeDocument/2006/relationships/tags" Target="../tags/tag265.xml"/><Relationship Id="rId12" Type="http://schemas.openxmlformats.org/officeDocument/2006/relationships/tags" Target="../tags/tag270.xml"/><Relationship Id="rId17" Type="http://schemas.openxmlformats.org/officeDocument/2006/relationships/tags" Target="../tags/tag275.xml"/><Relationship Id="rId2" Type="http://schemas.openxmlformats.org/officeDocument/2006/relationships/tags" Target="../tags/tag260.xml"/><Relationship Id="rId16" Type="http://schemas.openxmlformats.org/officeDocument/2006/relationships/tags" Target="../tags/tag274.xml"/><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tags" Target="../tags/tag269.xml"/><Relationship Id="rId5" Type="http://schemas.openxmlformats.org/officeDocument/2006/relationships/tags" Target="../tags/tag263.xml"/><Relationship Id="rId15" Type="http://schemas.openxmlformats.org/officeDocument/2006/relationships/tags" Target="../tags/tag273.xml"/><Relationship Id="rId10" Type="http://schemas.openxmlformats.org/officeDocument/2006/relationships/tags" Target="../tags/tag268.xml"/><Relationship Id="rId19" Type="http://schemas.openxmlformats.org/officeDocument/2006/relationships/slideLayout" Target="../slideLayouts/slideLayout2.xml"/><Relationship Id="rId4" Type="http://schemas.openxmlformats.org/officeDocument/2006/relationships/tags" Target="../tags/tag262.xml"/><Relationship Id="rId9" Type="http://schemas.openxmlformats.org/officeDocument/2006/relationships/tags" Target="../tags/tag267.xml"/><Relationship Id="rId14" Type="http://schemas.openxmlformats.org/officeDocument/2006/relationships/tags" Target="../tags/tag272.xml"/></Relationships>
</file>

<file path=ppt/slides/_rels/slide87.xml.rels><?xml version="1.0" encoding="UTF-8" standalone="yes"?>
<Relationships xmlns="http://schemas.openxmlformats.org/package/2006/relationships"><Relationship Id="rId8" Type="http://schemas.openxmlformats.org/officeDocument/2006/relationships/tags" Target="../tags/tag284.xml"/><Relationship Id="rId13" Type="http://schemas.openxmlformats.org/officeDocument/2006/relationships/tags" Target="../tags/tag289.xml"/><Relationship Id="rId18" Type="http://schemas.openxmlformats.org/officeDocument/2006/relationships/tags" Target="../tags/tag29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tags" Target="../tags/tag288.xml"/><Relationship Id="rId17" Type="http://schemas.openxmlformats.org/officeDocument/2006/relationships/tags" Target="../tags/tag293.xml"/><Relationship Id="rId2" Type="http://schemas.openxmlformats.org/officeDocument/2006/relationships/tags" Target="../tags/tag278.xml"/><Relationship Id="rId16" Type="http://schemas.openxmlformats.org/officeDocument/2006/relationships/tags" Target="../tags/tag292.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tags" Target="../tags/tag287.xml"/><Relationship Id="rId5" Type="http://schemas.openxmlformats.org/officeDocument/2006/relationships/tags" Target="../tags/tag281.xml"/><Relationship Id="rId15" Type="http://schemas.openxmlformats.org/officeDocument/2006/relationships/tags" Target="../tags/tag291.xml"/><Relationship Id="rId10" Type="http://schemas.openxmlformats.org/officeDocument/2006/relationships/tags" Target="../tags/tag286.xml"/><Relationship Id="rId19" Type="http://schemas.openxmlformats.org/officeDocument/2006/relationships/slideLayout" Target="../slideLayouts/slideLayout2.xml"/><Relationship Id="rId4" Type="http://schemas.openxmlformats.org/officeDocument/2006/relationships/tags" Target="../tags/tag280.xml"/><Relationship Id="rId9" Type="http://schemas.openxmlformats.org/officeDocument/2006/relationships/tags" Target="../tags/tag285.xml"/><Relationship Id="rId14" Type="http://schemas.openxmlformats.org/officeDocument/2006/relationships/tags" Target="../tags/tag290.xml"/></Relationships>
</file>

<file path=ppt/slides/_rels/slide88.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tags" Target="../tags/tag307.xml"/><Relationship Id="rId18" Type="http://schemas.openxmlformats.org/officeDocument/2006/relationships/tags" Target="../tags/tag312.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tags" Target="../tags/tag306.xml"/><Relationship Id="rId17" Type="http://schemas.openxmlformats.org/officeDocument/2006/relationships/tags" Target="../tags/tag311.xml"/><Relationship Id="rId2" Type="http://schemas.openxmlformats.org/officeDocument/2006/relationships/tags" Target="../tags/tag296.xml"/><Relationship Id="rId16" Type="http://schemas.openxmlformats.org/officeDocument/2006/relationships/tags" Target="../tags/tag310.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tags" Target="../tags/tag305.xml"/><Relationship Id="rId5" Type="http://schemas.openxmlformats.org/officeDocument/2006/relationships/tags" Target="../tags/tag299.xml"/><Relationship Id="rId15" Type="http://schemas.openxmlformats.org/officeDocument/2006/relationships/tags" Target="../tags/tag309.xml"/><Relationship Id="rId10" Type="http://schemas.openxmlformats.org/officeDocument/2006/relationships/tags" Target="../tags/tag304.xml"/><Relationship Id="rId19" Type="http://schemas.openxmlformats.org/officeDocument/2006/relationships/slideLayout" Target="../slideLayouts/slideLayout2.xml"/><Relationship Id="rId4" Type="http://schemas.openxmlformats.org/officeDocument/2006/relationships/tags" Target="../tags/tag298.xml"/><Relationship Id="rId9" Type="http://schemas.openxmlformats.org/officeDocument/2006/relationships/tags" Target="../tags/tag303.xml"/><Relationship Id="rId14" Type="http://schemas.openxmlformats.org/officeDocument/2006/relationships/tags" Target="../tags/tag308.xml"/></Relationships>
</file>

<file path=ppt/slides/_rels/slide89.xml.rels><?xml version="1.0" encoding="UTF-8" standalone="yes"?>
<Relationships xmlns="http://schemas.openxmlformats.org/package/2006/relationships"><Relationship Id="rId8" Type="http://schemas.openxmlformats.org/officeDocument/2006/relationships/tags" Target="../tags/tag320.xml"/><Relationship Id="rId13" Type="http://schemas.openxmlformats.org/officeDocument/2006/relationships/tags" Target="../tags/tag325.xml"/><Relationship Id="rId18" Type="http://schemas.openxmlformats.org/officeDocument/2006/relationships/tags" Target="../tags/tag330.xml"/><Relationship Id="rId3" Type="http://schemas.openxmlformats.org/officeDocument/2006/relationships/tags" Target="../tags/tag315.xml"/><Relationship Id="rId7" Type="http://schemas.openxmlformats.org/officeDocument/2006/relationships/tags" Target="../tags/tag319.xml"/><Relationship Id="rId12" Type="http://schemas.openxmlformats.org/officeDocument/2006/relationships/tags" Target="../tags/tag324.xml"/><Relationship Id="rId17" Type="http://schemas.openxmlformats.org/officeDocument/2006/relationships/tags" Target="../tags/tag329.xml"/><Relationship Id="rId2" Type="http://schemas.openxmlformats.org/officeDocument/2006/relationships/tags" Target="../tags/tag314.xml"/><Relationship Id="rId16" Type="http://schemas.openxmlformats.org/officeDocument/2006/relationships/tags" Target="../tags/tag328.xml"/><Relationship Id="rId1" Type="http://schemas.openxmlformats.org/officeDocument/2006/relationships/tags" Target="../tags/tag313.xml"/><Relationship Id="rId6" Type="http://schemas.openxmlformats.org/officeDocument/2006/relationships/tags" Target="../tags/tag318.xml"/><Relationship Id="rId11" Type="http://schemas.openxmlformats.org/officeDocument/2006/relationships/tags" Target="../tags/tag323.xml"/><Relationship Id="rId5" Type="http://schemas.openxmlformats.org/officeDocument/2006/relationships/tags" Target="../tags/tag317.xml"/><Relationship Id="rId15" Type="http://schemas.openxmlformats.org/officeDocument/2006/relationships/tags" Target="../tags/tag327.xml"/><Relationship Id="rId10" Type="http://schemas.openxmlformats.org/officeDocument/2006/relationships/tags" Target="../tags/tag322.xml"/><Relationship Id="rId19" Type="http://schemas.openxmlformats.org/officeDocument/2006/relationships/slideLayout" Target="../slideLayouts/slideLayout2.xml"/><Relationship Id="rId4" Type="http://schemas.openxmlformats.org/officeDocument/2006/relationships/tags" Target="../tags/tag316.xml"/><Relationship Id="rId9" Type="http://schemas.openxmlformats.org/officeDocument/2006/relationships/tags" Target="../tags/tag321.xml"/><Relationship Id="rId14" Type="http://schemas.openxmlformats.org/officeDocument/2006/relationships/tags" Target="../tags/tag32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14</a:t>
            </a:r>
            <a:br>
              <a:rPr lang="en-US" dirty="0"/>
            </a:br>
            <a:r>
              <a:rPr lang="en-US" sz="3400" dirty="0"/>
              <a:t>Assembly: Function Calls and the Runtime Stack</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3.7</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extLst/>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1143000" y="4267199"/>
            <a:ext cx="753732" cy="584775"/>
          </a:xfrm>
          <a:prstGeom prst="rect">
            <a:avLst/>
          </a:prstGeom>
          <a:noFill/>
        </p:spPr>
        <p:txBody>
          <a:bodyPr wrap="none" rtlCol="0">
            <a:spAutoFit/>
          </a:bodyPr>
          <a:lstStyle/>
          <a:p>
            <a:r>
              <a:rPr lang="en-US" sz="3200" b="1" dirty="0"/>
              <a:t>5/6</a:t>
            </a:r>
          </a:p>
        </p:txBody>
      </p:sp>
      <p:sp>
        <p:nvSpPr>
          <p:cNvPr id="7" name="TextBox 6">
            <a:extLst>
              <a:ext uri="{FF2B5EF4-FFF2-40B4-BE49-F238E27FC236}">
                <a16:creationId xmlns:a16="http://schemas.microsoft.com/office/drawing/2014/main" id="{A175CBAE-E9B4-B74C-84C5-EDE58C727048}"/>
              </a:ext>
            </a:extLst>
          </p:cNvPr>
          <p:cNvSpPr txBox="1"/>
          <p:nvPr/>
        </p:nvSpPr>
        <p:spPr>
          <a:xfrm>
            <a:off x="4098603" y="4267198"/>
            <a:ext cx="981359" cy="584775"/>
          </a:xfrm>
          <a:prstGeom prst="rect">
            <a:avLst/>
          </a:prstGeom>
          <a:noFill/>
        </p:spPr>
        <p:txBody>
          <a:bodyPr wrap="none" rtlCol="0">
            <a:spAutoFit/>
          </a:bodyPr>
          <a:lstStyle/>
          <a:p>
            <a:r>
              <a:rPr lang="en-US" sz="3200" b="1" dirty="0"/>
              <a:t>5/13</a:t>
            </a:r>
          </a:p>
        </p:txBody>
      </p:sp>
      <p:sp>
        <p:nvSpPr>
          <p:cNvPr id="8" name="TextBox 7">
            <a:extLst>
              <a:ext uri="{FF2B5EF4-FFF2-40B4-BE49-F238E27FC236}">
                <a16:creationId xmlns:a16="http://schemas.microsoft.com/office/drawing/2014/main" id="{EA315F74-3037-144A-9BCC-9C73AEBF2B00}"/>
              </a:ext>
            </a:extLst>
          </p:cNvPr>
          <p:cNvSpPr txBox="1"/>
          <p:nvPr/>
        </p:nvSpPr>
        <p:spPr>
          <a:xfrm>
            <a:off x="7112040" y="4267198"/>
            <a:ext cx="981359" cy="584775"/>
          </a:xfrm>
          <a:prstGeom prst="rect">
            <a:avLst/>
          </a:prstGeom>
          <a:noFill/>
        </p:spPr>
        <p:txBody>
          <a:bodyPr wrap="none" rtlCol="0">
            <a:spAutoFit/>
          </a:bodyPr>
          <a:lstStyle/>
          <a:p>
            <a:r>
              <a:rPr lang="en-US" sz="3200" b="1" dirty="0"/>
              <a:t>5/17</a:t>
            </a:r>
          </a:p>
        </p:txBody>
      </p:sp>
      <p:sp>
        <p:nvSpPr>
          <p:cNvPr id="9" name="TextBox 8">
            <a:extLst>
              <a:ext uri="{FF2B5EF4-FFF2-40B4-BE49-F238E27FC236}">
                <a16:creationId xmlns:a16="http://schemas.microsoft.com/office/drawing/2014/main" id="{725E051C-C56F-164E-BF01-FF3C3778FBFA}"/>
              </a:ext>
            </a:extLst>
          </p:cNvPr>
          <p:cNvSpPr txBox="1"/>
          <p:nvPr/>
        </p:nvSpPr>
        <p:spPr>
          <a:xfrm>
            <a:off x="9982200" y="4270080"/>
            <a:ext cx="1359668" cy="584775"/>
          </a:xfrm>
          <a:prstGeom prst="rect">
            <a:avLst/>
          </a:prstGeom>
          <a:noFill/>
        </p:spPr>
        <p:txBody>
          <a:bodyPr wrap="none" rtlCol="0">
            <a:spAutoFit/>
          </a:bodyPr>
          <a:lstStyle/>
          <a:p>
            <a:r>
              <a:rPr lang="en-US" sz="3200" b="1" dirty="0"/>
              <a:t>Today</a:t>
            </a:r>
          </a:p>
        </p:txBody>
      </p:sp>
    </p:spTree>
    <p:extLst>
      <p:ext uri="{BB962C8B-B14F-4D97-AF65-F5344CB8AC3E}">
        <p14:creationId xmlns:p14="http://schemas.microsoft.com/office/powerpoint/2010/main" val="233290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what %rip represents and how it is updated.</a:t>
            </a:r>
          </a:p>
          <a:p>
            <a:r>
              <a:rPr lang="en-US" dirty="0"/>
              <a:t>Learn how assembly calls functions and manages stack frames.</a:t>
            </a:r>
          </a:p>
          <a:p>
            <a:r>
              <a:rPr lang="en-US" dirty="0"/>
              <a:t>Learn the rules of register use when calling functions.</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Recap: Control Flow</a:t>
            </a:r>
          </a:p>
          <a:p>
            <a:r>
              <a:rPr lang="en-US" dirty="0"/>
              <a:t>The Instruction Pointer (%rip)</a:t>
            </a:r>
          </a:p>
          <a:p>
            <a:r>
              <a:rPr lang="en-US" dirty="0"/>
              <a:t>Calling Functions</a:t>
            </a:r>
          </a:p>
          <a:p>
            <a:pPr lvl="1"/>
            <a:r>
              <a:rPr lang="en-US" dirty="0"/>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317923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84393-0BC4-6F4B-BAE0-8430237CCB9B}"/>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A9BC6E72-606B-C044-BFE9-FDE8FF3E88FA}"/>
              </a:ext>
            </a:extLst>
          </p:cNvPr>
          <p:cNvSpPr>
            <a:spLocks noGrp="1"/>
          </p:cNvSpPr>
          <p:nvPr>
            <p:ph idx="1"/>
          </p:nvPr>
        </p:nvSpPr>
        <p:spPr/>
        <p:txBody>
          <a:bodyPr/>
          <a:lstStyle/>
          <a:p>
            <a:r>
              <a:rPr lang="en-US" dirty="0"/>
              <a:t>In C, we have control flow statements like </a:t>
            </a:r>
            <a:r>
              <a:rPr lang="en-US" b="1" dirty="0"/>
              <a:t>if</a:t>
            </a:r>
            <a:r>
              <a:rPr lang="en-US" dirty="0"/>
              <a:t>, </a:t>
            </a:r>
            <a:r>
              <a:rPr lang="en-US" b="1" dirty="0"/>
              <a:t>else</a:t>
            </a:r>
            <a:r>
              <a:rPr lang="en-US" dirty="0"/>
              <a:t>, </a:t>
            </a:r>
            <a:r>
              <a:rPr lang="en-US" b="1" dirty="0"/>
              <a:t>while</a:t>
            </a:r>
            <a:r>
              <a:rPr lang="en-US" dirty="0"/>
              <a:t>, </a:t>
            </a:r>
            <a:r>
              <a:rPr lang="en-US" b="1" dirty="0"/>
              <a:t>for</a:t>
            </a:r>
            <a:r>
              <a:rPr lang="en-US" dirty="0"/>
              <a:t>, etc. to write programs that are more expressive than just one instruction following another.</a:t>
            </a:r>
          </a:p>
          <a:p>
            <a:r>
              <a:rPr lang="en-US" dirty="0"/>
              <a:t>This is </a:t>
            </a:r>
            <a:r>
              <a:rPr lang="en-US" i="1" dirty="0"/>
              <a:t>conditional execution of statements</a:t>
            </a:r>
            <a:r>
              <a:rPr lang="en-US" dirty="0"/>
              <a:t>: executing statements if one condition is true, executing other statements if one condition is false, etc.</a:t>
            </a:r>
          </a:p>
          <a:p>
            <a:r>
              <a:rPr lang="en-US" dirty="0"/>
              <a:t>How is this represented in assembly?</a:t>
            </a:r>
          </a:p>
          <a:p>
            <a:pPr lvl="1"/>
            <a:r>
              <a:rPr lang="en-US" dirty="0"/>
              <a:t>A way to store conditions that we will check later</a:t>
            </a:r>
          </a:p>
          <a:p>
            <a:pPr lvl="1"/>
            <a:r>
              <a:rPr lang="en-US" dirty="0"/>
              <a:t>Assembly instructions whose behavior is dependent on these conditions</a:t>
            </a:r>
          </a:p>
        </p:txBody>
      </p:sp>
    </p:spTree>
    <p:extLst>
      <p:ext uri="{BB962C8B-B14F-4D97-AF65-F5344CB8AC3E}">
        <p14:creationId xmlns:p14="http://schemas.microsoft.com/office/powerpoint/2010/main" val="234874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C41E-4EE5-EB44-BFDD-8602C856CD49}"/>
              </a:ext>
            </a:extLst>
          </p:cNvPr>
          <p:cNvSpPr>
            <a:spLocks noGrp="1"/>
          </p:cNvSpPr>
          <p:nvPr>
            <p:ph type="title"/>
          </p:nvPr>
        </p:nvSpPr>
        <p:spPr/>
        <p:txBody>
          <a:bodyPr/>
          <a:lstStyle/>
          <a:p>
            <a:r>
              <a:rPr lang="en-US" dirty="0"/>
              <a:t>Condition Codes</a:t>
            </a:r>
          </a:p>
        </p:txBody>
      </p:sp>
      <p:sp>
        <p:nvSpPr>
          <p:cNvPr id="3" name="Content Placeholder 2">
            <a:extLst>
              <a:ext uri="{FF2B5EF4-FFF2-40B4-BE49-F238E27FC236}">
                <a16:creationId xmlns:a16="http://schemas.microsoft.com/office/drawing/2014/main" id="{1A8996E8-DEB0-0845-94F7-9E7A3288D10A}"/>
              </a:ext>
            </a:extLst>
          </p:cNvPr>
          <p:cNvSpPr>
            <a:spLocks noGrp="1"/>
          </p:cNvSpPr>
          <p:nvPr>
            <p:ph idx="1"/>
          </p:nvPr>
        </p:nvSpPr>
        <p:spPr>
          <a:xfrm>
            <a:off x="152400" y="1295400"/>
            <a:ext cx="11811000" cy="5562600"/>
          </a:xfrm>
        </p:spPr>
        <p:txBody>
          <a:bodyPr/>
          <a:lstStyle/>
          <a:p>
            <a:pPr marL="0" indent="0">
              <a:buNone/>
            </a:pPr>
            <a:r>
              <a:rPr lang="en-US" dirty="0"/>
              <a:t>Alongside normal registers, the CPU also has single-bit </a:t>
            </a:r>
            <a:r>
              <a:rPr lang="en-US" i="1" dirty="0"/>
              <a:t>condition code</a:t>
            </a:r>
            <a:r>
              <a:rPr lang="en-US" dirty="0"/>
              <a:t> registers.  They store the results of the most recent arithmetic or logical operation.</a:t>
            </a:r>
          </a:p>
          <a:p>
            <a:pPr marL="0" indent="0">
              <a:buNone/>
            </a:pPr>
            <a:endParaRPr lang="en-US" u="sng" dirty="0"/>
          </a:p>
          <a:p>
            <a:pPr marL="0" indent="0">
              <a:buNone/>
            </a:pPr>
            <a:r>
              <a:rPr lang="en-US" dirty="0"/>
              <a:t>Most common condition codes:</a:t>
            </a:r>
          </a:p>
          <a:p>
            <a:r>
              <a:rPr lang="en-US" b="1" dirty="0"/>
              <a:t>CF:</a:t>
            </a:r>
            <a:r>
              <a:rPr lang="en-US" dirty="0"/>
              <a:t> Carry flag.  The most recent operation generated a carry out of the most significant bit.  Used to detect overflow for unsigned operations.</a:t>
            </a:r>
          </a:p>
          <a:p>
            <a:r>
              <a:rPr lang="en-US" b="1" dirty="0"/>
              <a:t>ZF:</a:t>
            </a:r>
            <a:r>
              <a:rPr lang="en-US" dirty="0"/>
              <a:t> Zero flag.  The most recent operation yielded zero.</a:t>
            </a:r>
          </a:p>
          <a:p>
            <a:r>
              <a:rPr lang="en-US" b="1" dirty="0"/>
              <a:t>SF: </a:t>
            </a:r>
            <a:r>
              <a:rPr lang="en-US" dirty="0"/>
              <a:t>Sign flag. The most recent operation yielded a negative value.</a:t>
            </a:r>
          </a:p>
          <a:p>
            <a:r>
              <a:rPr lang="en-US" b="1" dirty="0"/>
              <a:t>OF:</a:t>
            </a:r>
            <a:r>
              <a:rPr lang="en-US" dirty="0"/>
              <a:t> Overflow flag.  The most recent operation caused a two’s-complement overflow-either negative or positive.</a:t>
            </a:r>
            <a:endParaRPr lang="en-US" b="1" dirty="0"/>
          </a:p>
        </p:txBody>
      </p:sp>
    </p:spTree>
    <p:extLst>
      <p:ext uri="{BB962C8B-B14F-4D97-AF65-F5344CB8AC3E}">
        <p14:creationId xmlns:p14="http://schemas.microsoft.com/office/powerpoint/2010/main" val="180308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sz="4000" dirty="0"/>
              <a:t>Condition Code-Dependent Instructions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dirty="0"/>
              <a:t>There are three common instruction types that use condition codes:</a:t>
            </a:r>
          </a:p>
          <a:p>
            <a:r>
              <a:rPr lang="en-US" b="1" dirty="0"/>
              <a:t>set</a:t>
            </a:r>
            <a:r>
              <a:rPr lang="en-US" dirty="0"/>
              <a:t> instructions that conditionally set a byte to 0 or 1</a:t>
            </a:r>
          </a:p>
          <a:p>
            <a:r>
              <a:rPr lang="en-US" dirty="0"/>
              <a:t>new versions of </a:t>
            </a:r>
            <a:r>
              <a:rPr lang="en-US" b="1" dirty="0" err="1"/>
              <a:t>mov</a:t>
            </a:r>
            <a:r>
              <a:rPr lang="en-US" b="1" dirty="0"/>
              <a:t> </a:t>
            </a:r>
            <a:r>
              <a:rPr lang="en-US" dirty="0"/>
              <a:t>instructions that conditionally move data</a:t>
            </a:r>
          </a:p>
          <a:p>
            <a:r>
              <a:rPr lang="en-US" b="1" dirty="0" err="1"/>
              <a:t>jmp</a:t>
            </a:r>
            <a:r>
              <a:rPr lang="en-US" dirty="0"/>
              <a:t> instructions that conditionally jump to a different next instruction (there is also an unconditional jump that always jumps)</a:t>
            </a:r>
          </a:p>
        </p:txBody>
      </p:sp>
    </p:spTree>
    <p:extLst>
      <p:ext uri="{BB962C8B-B14F-4D97-AF65-F5344CB8AC3E}">
        <p14:creationId xmlns:p14="http://schemas.microsoft.com/office/powerpoint/2010/main" val="2390923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2CA4-1E82-524F-9793-97C40E2E6337}"/>
              </a:ext>
            </a:extLst>
          </p:cNvPr>
          <p:cNvSpPr>
            <a:spLocks noGrp="1"/>
          </p:cNvSpPr>
          <p:nvPr>
            <p:ph type="title"/>
          </p:nvPr>
        </p:nvSpPr>
        <p:spPr/>
        <p:txBody>
          <a:bodyPr/>
          <a:lstStyle/>
          <a:p>
            <a:r>
              <a:rPr lang="en-US" dirty="0"/>
              <a:t>Conditional Jumps</a:t>
            </a:r>
          </a:p>
        </p:txBody>
      </p:sp>
      <p:sp>
        <p:nvSpPr>
          <p:cNvPr id="3" name="Content Placeholder 2">
            <a:extLst>
              <a:ext uri="{FF2B5EF4-FFF2-40B4-BE49-F238E27FC236}">
                <a16:creationId xmlns:a16="http://schemas.microsoft.com/office/drawing/2014/main" id="{0E4F1BDC-B492-6F47-A7F5-22B689390778}"/>
              </a:ext>
            </a:extLst>
          </p:cNvPr>
          <p:cNvSpPr>
            <a:spLocks noGrp="1"/>
          </p:cNvSpPr>
          <p:nvPr>
            <p:ph idx="1"/>
          </p:nvPr>
        </p:nvSpPr>
        <p:spPr/>
        <p:txBody>
          <a:bodyPr/>
          <a:lstStyle/>
          <a:p>
            <a:r>
              <a:rPr lang="en-US" dirty="0"/>
              <a:t>There are also variants of </a:t>
            </a:r>
            <a:r>
              <a:rPr lang="en-US" b="1" dirty="0" err="1"/>
              <a:t>jmp</a:t>
            </a:r>
            <a:r>
              <a:rPr lang="en-US" dirty="0"/>
              <a:t> that jump only if certain conditions are true (“Conditional Jump”).  The jump location for these must be hardcoded into the instruction.</a:t>
            </a:r>
          </a:p>
        </p:txBody>
      </p:sp>
      <p:pic>
        <p:nvPicPr>
          <p:cNvPr id="5" name="Picture 4">
            <a:extLst>
              <a:ext uri="{FF2B5EF4-FFF2-40B4-BE49-F238E27FC236}">
                <a16:creationId xmlns:a16="http://schemas.microsoft.com/office/drawing/2014/main" id="{D453579F-0B32-5745-82CD-489F9F8BE0DD}"/>
              </a:ext>
            </a:extLst>
          </p:cNvPr>
          <p:cNvPicPr>
            <a:picLocks noChangeAspect="1"/>
          </p:cNvPicPr>
          <p:nvPr/>
        </p:nvPicPr>
        <p:blipFill>
          <a:blip r:embed="rId2"/>
          <a:stretch>
            <a:fillRect/>
          </a:stretch>
        </p:blipFill>
        <p:spPr>
          <a:xfrm>
            <a:off x="2362200" y="2362200"/>
            <a:ext cx="7076171" cy="4197397"/>
          </a:xfrm>
          <a:prstGeom prst="rect">
            <a:avLst/>
          </a:prstGeom>
        </p:spPr>
      </p:pic>
      <p:sp>
        <p:nvSpPr>
          <p:cNvPr id="6" name="Rectangle 5">
            <a:extLst>
              <a:ext uri="{FF2B5EF4-FFF2-40B4-BE49-F238E27FC236}">
                <a16:creationId xmlns:a16="http://schemas.microsoft.com/office/drawing/2014/main" id="{4400807D-99B8-194D-B3EC-FC6CCF493481}"/>
              </a:ext>
            </a:extLst>
          </p:cNvPr>
          <p:cNvSpPr/>
          <p:nvPr/>
        </p:nvSpPr>
        <p:spPr>
          <a:xfrm>
            <a:off x="2209800" y="2667000"/>
            <a:ext cx="4648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3508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err="1"/>
              <a:t>jmp</a:t>
            </a:r>
            <a:endParaRPr lang="en-US" dirty="0"/>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err="1"/>
              <a:t>jmp</a:t>
            </a:r>
            <a:r>
              <a:rPr lang="en-US" dirty="0"/>
              <a:t> instruction jumps to another instruction in the assembly code (“Unconditional Jump”).</a:t>
            </a:r>
            <a:endParaRPr lang="en-US" u="sng" dirty="0"/>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Label		(Direct Jump)</a:t>
            </a:r>
          </a:p>
          <a:p>
            <a:pPr marL="0" indent="0" algn="ctr">
              <a:buNone/>
            </a:pP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*Operand	 (Indirect Jump)</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be hardcoded into the instruction (direct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404f8 &lt;loop+0xb&gt;  </a:t>
            </a:r>
            <a:r>
              <a:rPr lang="en-US" dirty="0">
                <a:solidFill>
                  <a:schemeClr val="bg1">
                    <a:lumMod val="65000"/>
                  </a:schemeClr>
                </a:solidFill>
                <a:latin typeface="Consolas" panose="020B0609020204030204" pitchFamily="49" charset="0"/>
                <a:cs typeface="Consolas" panose="020B0609020204030204" pitchFamily="49" charset="0"/>
              </a:rPr>
              <a:t># jump to instruction at 0x404f8</a:t>
            </a:r>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dirty="0"/>
              <a:t>The destination can also be read from a memory location (indirect jump):</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a:t>
            </a:r>
            <a:r>
              <a:rPr lang="en-US" dirty="0">
                <a:solidFill>
                  <a:schemeClr val="bg1">
                    <a:lumMod val="65000"/>
                  </a:schemeClr>
                </a:solidFill>
                <a:latin typeface="Consolas" panose="020B0609020204030204" pitchFamily="49" charset="0"/>
                <a:cs typeface="Consolas" panose="020B0609020204030204" pitchFamily="49" charset="0"/>
              </a:rPr>
              <a:t># jump to instruction at address in %</a:t>
            </a:r>
            <a:r>
              <a:rPr lang="en-US" dirty="0" err="1">
                <a:solidFill>
                  <a:schemeClr val="bg1">
                    <a:lumMod val="65000"/>
                  </a:schemeClr>
                </a:solidFill>
                <a:latin typeface="Consolas" panose="020B0609020204030204" pitchFamily="49" charset="0"/>
                <a:cs typeface="Consolas" panose="020B0609020204030204" pitchFamily="49" charset="0"/>
              </a:rPr>
              <a:t>rax</a:t>
            </a:r>
            <a:endParaRPr lang="en-US" b="1" dirty="0">
              <a:solidFill>
                <a:schemeClr val="bg1">
                  <a:lumMod val="65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8919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4725-334C-FF41-A4F1-74F1AB70F005}"/>
              </a:ext>
            </a:extLst>
          </p:cNvPr>
          <p:cNvSpPr>
            <a:spLocks noGrp="1"/>
          </p:cNvSpPr>
          <p:nvPr>
            <p:ph type="title"/>
          </p:nvPr>
        </p:nvSpPr>
        <p:spPr/>
        <p:txBody>
          <a:bodyPr/>
          <a:lstStyle/>
          <a:p>
            <a:r>
              <a:rPr lang="en-US" dirty="0"/>
              <a:t>Register Responsibilities</a:t>
            </a:r>
          </a:p>
        </p:txBody>
      </p:sp>
      <p:sp>
        <p:nvSpPr>
          <p:cNvPr id="3" name="Content Placeholder 2">
            <a:extLst>
              <a:ext uri="{FF2B5EF4-FFF2-40B4-BE49-F238E27FC236}">
                <a16:creationId xmlns:a16="http://schemas.microsoft.com/office/drawing/2014/main" id="{74B8B470-26E1-B543-96DA-220BB098672D}"/>
              </a:ext>
            </a:extLst>
          </p:cNvPr>
          <p:cNvSpPr>
            <a:spLocks noGrp="1"/>
          </p:cNvSpPr>
          <p:nvPr>
            <p:ph idx="1"/>
          </p:nvPr>
        </p:nvSpPr>
        <p:spPr/>
        <p:txBody>
          <a:bodyPr/>
          <a:lstStyle/>
          <a:p>
            <a:pPr marL="0" indent="0">
              <a:buNone/>
            </a:pPr>
            <a:r>
              <a:rPr lang="en-US" dirty="0"/>
              <a:t>Some registers take on special responsibilities during program execution.</a:t>
            </a:r>
          </a:p>
          <a:p>
            <a:r>
              <a:rPr lang="en-US" b="1" dirty="0"/>
              <a:t>%</a:t>
            </a:r>
            <a:r>
              <a:rPr lang="en-US" b="1" dirty="0" err="1"/>
              <a:t>rax</a:t>
            </a:r>
            <a:r>
              <a:rPr lang="en-US" dirty="0"/>
              <a:t> stores the return value</a:t>
            </a:r>
          </a:p>
          <a:p>
            <a:r>
              <a:rPr lang="en-US" b="1" dirty="0"/>
              <a:t>%</a:t>
            </a:r>
            <a:r>
              <a:rPr lang="en-US" b="1" dirty="0" err="1"/>
              <a:t>rdi</a:t>
            </a:r>
            <a:r>
              <a:rPr lang="en-US" b="1" dirty="0"/>
              <a:t> </a:t>
            </a:r>
            <a:r>
              <a:rPr lang="en-US" dirty="0"/>
              <a:t>stores the first parameter to a function</a:t>
            </a:r>
          </a:p>
          <a:p>
            <a:r>
              <a:rPr lang="en-US" b="1" dirty="0"/>
              <a:t>%</a:t>
            </a:r>
            <a:r>
              <a:rPr lang="en-US" b="1" dirty="0" err="1"/>
              <a:t>rsi</a:t>
            </a:r>
            <a:r>
              <a:rPr lang="en-US" dirty="0"/>
              <a:t> stores the second parameter to a function</a:t>
            </a:r>
          </a:p>
          <a:p>
            <a:r>
              <a:rPr lang="en-US" b="1" dirty="0"/>
              <a:t>%</a:t>
            </a:r>
            <a:r>
              <a:rPr lang="en-US" b="1" dirty="0" err="1"/>
              <a:t>rdx</a:t>
            </a:r>
            <a:r>
              <a:rPr lang="en-US" dirty="0"/>
              <a:t> stores the third parameter to a function</a:t>
            </a:r>
            <a:endParaRPr lang="en-US" b="1" dirty="0"/>
          </a:p>
          <a:p>
            <a:r>
              <a:rPr lang="en-US" b="1" dirty="0">
                <a:solidFill>
                  <a:srgbClr val="FF0000"/>
                </a:solidFill>
              </a:rPr>
              <a:t>%rip </a:t>
            </a:r>
            <a:r>
              <a:rPr lang="en-US" dirty="0">
                <a:solidFill>
                  <a:srgbClr val="FF0000"/>
                </a:solidFill>
              </a:rPr>
              <a:t>stores the address of the next instruction to execute</a:t>
            </a:r>
          </a:p>
          <a:p>
            <a:r>
              <a:rPr lang="en-US" b="1" dirty="0">
                <a:solidFill>
                  <a:srgbClr val="FF0000"/>
                </a:solidFill>
              </a:rPr>
              <a:t>%</a:t>
            </a:r>
            <a:r>
              <a:rPr lang="en-US" b="1" dirty="0" err="1">
                <a:solidFill>
                  <a:srgbClr val="FF0000"/>
                </a:solidFill>
              </a:rPr>
              <a:t>rsp</a:t>
            </a:r>
            <a:r>
              <a:rPr lang="en-US" dirty="0">
                <a:solidFill>
                  <a:srgbClr val="FF0000"/>
                </a:solidFill>
              </a:rPr>
              <a:t> stores the address of the current top element on the stack</a:t>
            </a:r>
            <a:endParaRPr lang="en-US" b="1" dirty="0">
              <a:solidFill>
                <a:srgbClr val="FF0000"/>
              </a:solidFill>
            </a:endParaRPr>
          </a:p>
          <a:p>
            <a:endParaRPr lang="en-US" b="1" dirty="0"/>
          </a:p>
          <a:p>
            <a:pPr marL="0" indent="0">
              <a:buNone/>
            </a:pPr>
            <a:r>
              <a:rPr lang="en-US" dirty="0"/>
              <a:t>See the x86-64 Guide and Reference Sheet on the Resources webpage for more!</a:t>
            </a:r>
          </a:p>
        </p:txBody>
      </p:sp>
    </p:spTree>
    <p:extLst>
      <p:ext uri="{BB962C8B-B14F-4D97-AF65-F5344CB8AC3E}">
        <p14:creationId xmlns:p14="http://schemas.microsoft.com/office/powerpoint/2010/main" val="2304289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rgbClr val="C00000"/>
                </a:solidFill>
              </a:rPr>
              <a:t>The Instruction Pointer (%rip)</a:t>
            </a:r>
          </a:p>
          <a:p>
            <a:r>
              <a:rPr lang="en-US" dirty="0"/>
              <a:t>Calling Functions</a:t>
            </a:r>
          </a:p>
          <a:p>
            <a:pPr lvl="1"/>
            <a:r>
              <a:rPr lang="en-US" dirty="0"/>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4028006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%rip </a:t>
            </a:r>
            <a:r>
              <a:rPr lang="en-US" dirty="0"/>
              <a:t>is a special register that points to the instruction currently executing.</a:t>
            </a:r>
          </a:p>
          <a:p>
            <a:r>
              <a:rPr lang="en-US" b="1" dirty="0"/>
              <a:t>Let’s dive deeper into how %rip works, and how jumps modify it</a:t>
            </a:r>
            <a:r>
              <a:rPr lang="en-US" dirty="0"/>
              <a:t>.</a:t>
            </a:r>
            <a:endParaRPr lang="en-US" b="1" dirty="0"/>
          </a:p>
        </p:txBody>
      </p:sp>
    </p:spTree>
    <p:extLst>
      <p:ext uri="{BB962C8B-B14F-4D97-AF65-F5344CB8AC3E}">
        <p14:creationId xmlns:p14="http://schemas.microsoft.com/office/powerpoint/2010/main" val="1522017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47365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E46D-4A0D-1C41-BA01-B7FA469151DA}"/>
              </a:ext>
            </a:extLst>
          </p:cNvPr>
          <p:cNvSpPr>
            <a:spLocks noGrp="1"/>
          </p:cNvSpPr>
          <p:nvPr>
            <p:ph type="title"/>
          </p:nvPr>
        </p:nvSpPr>
        <p:spPr/>
        <p:txBody>
          <a:bodyPr/>
          <a:lstStyle/>
          <a:p>
            <a:r>
              <a:rPr lang="en-US" dirty="0"/>
              <a:t>Instructions Are Just Bytes!</a:t>
            </a:r>
          </a:p>
        </p:txBody>
      </p:sp>
      <p:pic>
        <p:nvPicPr>
          <p:cNvPr id="4" name="Picture 3">
            <a:extLst>
              <a:ext uri="{FF2B5EF4-FFF2-40B4-BE49-F238E27FC236}">
                <a16:creationId xmlns:a16="http://schemas.microsoft.com/office/drawing/2014/main" id="{095737C9-D2FD-D04E-BFAD-9567B2DB1205}"/>
              </a:ext>
            </a:extLst>
          </p:cNvPr>
          <p:cNvPicPr>
            <a:picLocks noChangeAspect="1"/>
          </p:cNvPicPr>
          <p:nvPr>
            <p:custDataLst>
              <p:tags r:id="rId1"/>
            </p:custDataLst>
          </p:nvPr>
        </p:nvPicPr>
        <p:blipFill>
          <a:blip r:embed="rId3"/>
          <a:stretch>
            <a:fillRect/>
          </a:stretch>
        </p:blipFill>
        <p:spPr>
          <a:xfrm>
            <a:off x="2376047" y="1371600"/>
            <a:ext cx="7439906" cy="5140012"/>
          </a:xfrm>
          <a:prstGeom prst="rect">
            <a:avLst/>
          </a:prstGeom>
        </p:spPr>
      </p:pic>
    </p:spTree>
    <p:extLst>
      <p:ext uri="{BB962C8B-B14F-4D97-AF65-F5344CB8AC3E}">
        <p14:creationId xmlns:p14="http://schemas.microsoft.com/office/powerpoint/2010/main" val="404646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E46D-4A0D-1C41-BA01-B7FA469151DA}"/>
              </a:ext>
            </a:extLst>
          </p:cNvPr>
          <p:cNvSpPr>
            <a:spLocks noGrp="1"/>
          </p:cNvSpPr>
          <p:nvPr>
            <p:ph type="title"/>
          </p:nvPr>
        </p:nvSpPr>
        <p:spPr/>
        <p:txBody>
          <a:bodyPr/>
          <a:lstStyle/>
          <a:p>
            <a:r>
              <a:rPr lang="en-US" dirty="0"/>
              <a:t>Instructions Are Just Bytes!</a:t>
            </a:r>
          </a:p>
        </p:txBody>
      </p:sp>
      <p:pic>
        <p:nvPicPr>
          <p:cNvPr id="4" name="Picture 3">
            <a:extLst>
              <a:ext uri="{FF2B5EF4-FFF2-40B4-BE49-F238E27FC236}">
                <a16:creationId xmlns:a16="http://schemas.microsoft.com/office/drawing/2014/main" id="{095737C9-D2FD-D04E-BFAD-9567B2DB1205}"/>
              </a:ext>
            </a:extLst>
          </p:cNvPr>
          <p:cNvPicPr>
            <a:picLocks noChangeAspect="1"/>
          </p:cNvPicPr>
          <p:nvPr>
            <p:custDataLst>
              <p:tags r:id="rId1"/>
            </p:custDataLst>
          </p:nvPr>
        </p:nvPicPr>
        <p:blipFill>
          <a:blip r:embed="rId3"/>
          <a:stretch>
            <a:fillRect/>
          </a:stretch>
        </p:blipFill>
        <p:spPr>
          <a:xfrm>
            <a:off x="-14325600" y="-4191000"/>
            <a:ext cx="27203400" cy="18794028"/>
          </a:xfrm>
          <a:prstGeom prst="rect">
            <a:avLst/>
          </a:prstGeom>
        </p:spPr>
      </p:pic>
    </p:spTree>
    <p:extLst>
      <p:ext uri="{BB962C8B-B14F-4D97-AF65-F5344CB8AC3E}">
        <p14:creationId xmlns:p14="http://schemas.microsoft.com/office/powerpoint/2010/main" val="14172975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2B93BD7-973B-D540-82F1-8FE1C576E5BA}"/>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373794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Right Arrow 31">
            <a:extLst>
              <a:ext uri="{FF2B5EF4-FFF2-40B4-BE49-F238E27FC236}">
                <a16:creationId xmlns:a16="http://schemas.microsoft.com/office/drawing/2014/main" id="{63D79839-E546-4F46-8BEE-F6EE207A7614}"/>
              </a:ext>
            </a:extLst>
          </p:cNvPr>
          <p:cNvSpPr/>
          <p:nvPr/>
        </p:nvSpPr>
        <p:spPr>
          <a:xfrm>
            <a:off x="3196197" y="2283011"/>
            <a:ext cx="1375803" cy="3077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BE9665-D0A5-1C4B-9C27-FE37A1A66FE8}"/>
              </a:ext>
            </a:extLst>
          </p:cNvPr>
          <p:cNvSpPr/>
          <p:nvPr/>
        </p:nvSpPr>
        <p:spPr>
          <a:xfrm>
            <a:off x="1672797" y="1977330"/>
            <a:ext cx="1523400" cy="923330"/>
          </a:xfrm>
          <a:prstGeom prst="rect">
            <a:avLst/>
          </a:prstGeom>
        </p:spPr>
        <p:txBody>
          <a:bodyPr wrap="square">
            <a:spAutoFit/>
          </a:bodyPr>
          <a:lstStyle/>
          <a:p>
            <a:pPr algn="ctr"/>
            <a:r>
              <a:rPr lang="en-US" dirty="0"/>
              <a:t>Parameters and local variables</a:t>
            </a:r>
          </a:p>
        </p:txBody>
      </p:sp>
      <p:sp>
        <p:nvSpPr>
          <p:cNvPr id="14" name="TextBox 13">
            <a:extLst>
              <a:ext uri="{FF2B5EF4-FFF2-40B4-BE49-F238E27FC236}">
                <a16:creationId xmlns:a16="http://schemas.microsoft.com/office/drawing/2014/main" id="{494B5E84-4DE7-8546-A712-6676D879D836}"/>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4250878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Right Arrow 31">
            <a:extLst>
              <a:ext uri="{FF2B5EF4-FFF2-40B4-BE49-F238E27FC236}">
                <a16:creationId xmlns:a16="http://schemas.microsoft.com/office/drawing/2014/main" id="{63D79839-E546-4F46-8BEE-F6EE207A7614}"/>
              </a:ext>
            </a:extLst>
          </p:cNvPr>
          <p:cNvSpPr/>
          <p:nvPr/>
        </p:nvSpPr>
        <p:spPr>
          <a:xfrm>
            <a:off x="3196197" y="4182951"/>
            <a:ext cx="1375803" cy="3077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BE9665-D0A5-1C4B-9C27-FE37A1A66FE8}"/>
              </a:ext>
            </a:extLst>
          </p:cNvPr>
          <p:cNvSpPr/>
          <p:nvPr/>
        </p:nvSpPr>
        <p:spPr>
          <a:xfrm>
            <a:off x="1066800" y="3877270"/>
            <a:ext cx="2129397" cy="923330"/>
          </a:xfrm>
          <a:prstGeom prst="rect">
            <a:avLst/>
          </a:prstGeom>
        </p:spPr>
        <p:txBody>
          <a:bodyPr wrap="square">
            <a:spAutoFit/>
          </a:bodyPr>
          <a:lstStyle/>
          <a:p>
            <a:pPr algn="ctr"/>
            <a:r>
              <a:rPr lang="en-US" dirty="0"/>
              <a:t>Allocated memory (malloc, </a:t>
            </a:r>
            <a:r>
              <a:rPr lang="en-US" dirty="0" err="1"/>
              <a:t>calloc</a:t>
            </a:r>
            <a:r>
              <a:rPr lang="en-US" dirty="0"/>
              <a:t>, </a:t>
            </a:r>
            <a:r>
              <a:rPr lang="en-US" dirty="0" err="1"/>
              <a:t>realloc</a:t>
            </a:r>
            <a:r>
              <a:rPr lang="en-US" dirty="0"/>
              <a:t>)</a:t>
            </a:r>
          </a:p>
        </p:txBody>
      </p:sp>
      <p:sp>
        <p:nvSpPr>
          <p:cNvPr id="13" name="TextBox 12">
            <a:extLst>
              <a:ext uri="{FF2B5EF4-FFF2-40B4-BE49-F238E27FC236}">
                <a16:creationId xmlns:a16="http://schemas.microsoft.com/office/drawing/2014/main" id="{D0CB28D6-E731-5C41-9829-79EDE1EB264E}"/>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987197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Right Arrow 31">
            <a:extLst>
              <a:ext uri="{FF2B5EF4-FFF2-40B4-BE49-F238E27FC236}">
                <a16:creationId xmlns:a16="http://schemas.microsoft.com/office/drawing/2014/main" id="{63D79839-E546-4F46-8BEE-F6EE207A7614}"/>
              </a:ext>
            </a:extLst>
          </p:cNvPr>
          <p:cNvSpPr/>
          <p:nvPr/>
        </p:nvSpPr>
        <p:spPr>
          <a:xfrm>
            <a:off x="3196197" y="5021151"/>
            <a:ext cx="1375803" cy="3077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BE9665-D0A5-1C4B-9C27-FE37A1A66FE8}"/>
              </a:ext>
            </a:extLst>
          </p:cNvPr>
          <p:cNvSpPr/>
          <p:nvPr/>
        </p:nvSpPr>
        <p:spPr>
          <a:xfrm>
            <a:off x="609600" y="4715470"/>
            <a:ext cx="2586597" cy="923330"/>
          </a:xfrm>
          <a:prstGeom prst="rect">
            <a:avLst/>
          </a:prstGeom>
        </p:spPr>
        <p:txBody>
          <a:bodyPr wrap="square">
            <a:spAutoFit/>
          </a:bodyPr>
          <a:lstStyle/>
          <a:p>
            <a:pPr algn="ctr"/>
            <a:r>
              <a:rPr lang="en-US" dirty="0"/>
              <a:t>Global variables (boo!), static variables and string literals</a:t>
            </a:r>
          </a:p>
        </p:txBody>
      </p:sp>
      <p:sp>
        <p:nvSpPr>
          <p:cNvPr id="13" name="TextBox 12">
            <a:extLst>
              <a:ext uri="{FF2B5EF4-FFF2-40B4-BE49-F238E27FC236}">
                <a16:creationId xmlns:a16="http://schemas.microsoft.com/office/drawing/2014/main" id="{FEC59236-9F3B-4B4F-BFE8-06A32F31F28A}"/>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1062484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09B1-6185-D148-83A8-04E8EB05B7D4}"/>
              </a:ext>
            </a:extLst>
          </p:cNvPr>
          <p:cNvSpPr>
            <a:spLocks noGrp="1"/>
          </p:cNvSpPr>
          <p:nvPr>
            <p:ph type="title"/>
          </p:nvPr>
        </p:nvSpPr>
        <p:spPr/>
        <p:txBody>
          <a:bodyPr/>
          <a:lstStyle/>
          <a:p>
            <a:r>
              <a:rPr lang="en-US" dirty="0"/>
              <a:t>Instructions Are Just Bytes!</a:t>
            </a:r>
          </a:p>
        </p:txBody>
      </p:sp>
      <p:sp>
        <p:nvSpPr>
          <p:cNvPr id="16" name="Rectangle 15">
            <a:extLst>
              <a:ext uri="{FF2B5EF4-FFF2-40B4-BE49-F238E27FC236}">
                <a16:creationId xmlns:a16="http://schemas.microsoft.com/office/drawing/2014/main" id="{E7AE1AF6-FC8F-334B-AE72-BB9B96F7486A}"/>
              </a:ext>
            </a:extLst>
          </p:cNvPr>
          <p:cNvSpPr/>
          <p:nvPr>
            <p:custDataLst>
              <p:tags r:id="rId1"/>
            </p:custDataLst>
          </p:nvPr>
        </p:nvSpPr>
        <p:spPr>
          <a:xfrm>
            <a:off x="4195203" y="5786735"/>
            <a:ext cx="681597" cy="461665"/>
          </a:xfrm>
          <a:prstGeom prst="rect">
            <a:avLst/>
          </a:prstGeom>
        </p:spPr>
        <p:txBody>
          <a:bodyPr wrap="none">
            <a:spAutoFit/>
          </a:bodyPr>
          <a:lstStyle/>
          <a:p>
            <a:r>
              <a:rPr lang="en-US" dirty="0"/>
              <a:t>0x0</a:t>
            </a:r>
          </a:p>
        </p:txBody>
      </p:sp>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193914-60AD-D841-B65F-16BD98DA7090}"/>
              </a:ext>
            </a:extLst>
          </p:cNvPr>
          <p:cNvSpPr/>
          <p:nvPr>
            <p:custDataLst>
              <p:tags r:id="rId2"/>
            </p:custDataLst>
          </p:nvPr>
        </p:nvSpPr>
        <p:spPr>
          <a:xfrm>
            <a:off x="4876800" y="2057400"/>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41A4667-CAF4-D14D-A500-578D2E661C0D}"/>
              </a:ext>
            </a:extLst>
          </p:cNvPr>
          <p:cNvSpPr/>
          <p:nvPr>
            <p:custDataLst>
              <p:tags r:id="rId3"/>
            </p:custDataLst>
          </p:nvPr>
        </p:nvSpPr>
        <p:spPr>
          <a:xfrm>
            <a:off x="4876800" y="4012937"/>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20" name="Straight Arrow Connector 19">
            <a:extLst>
              <a:ext uri="{FF2B5EF4-FFF2-40B4-BE49-F238E27FC236}">
                <a16:creationId xmlns:a16="http://schemas.microsoft.com/office/drawing/2014/main" id="{5D8AEBF1-EEDB-3045-86E2-3399C654EC93}"/>
              </a:ext>
            </a:extLst>
          </p:cNvPr>
          <p:cNvCxnSpPr>
            <a:cxnSpLocks/>
          </p:cNvCxnSpPr>
          <p:nvPr>
            <p:custDataLst>
              <p:tags r:id="rId4"/>
            </p:custDataLst>
          </p:nvPr>
        </p:nvCxnSpPr>
        <p:spPr>
          <a:xfrm flipH="1">
            <a:off x="6096000" y="2866307"/>
            <a:ext cx="1" cy="715093"/>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648D7F7-C13C-8D44-9AF5-79EF4AF7060D}"/>
              </a:ext>
            </a:extLst>
          </p:cNvPr>
          <p:cNvSpPr/>
          <p:nvPr>
            <p:custDataLst>
              <p:tags r:id="rId5"/>
            </p:custDataLst>
          </p:nvPr>
        </p:nvSpPr>
        <p:spPr>
          <a:xfrm>
            <a:off x="4876800" y="2057399"/>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3" name="Rectangle 22">
            <a:extLst>
              <a:ext uri="{FF2B5EF4-FFF2-40B4-BE49-F238E27FC236}">
                <a16:creationId xmlns:a16="http://schemas.microsoft.com/office/drawing/2014/main" id="{DE206192-216F-144D-9623-BF744BC8DBB6}"/>
              </a:ext>
            </a:extLst>
          </p:cNvPr>
          <p:cNvSpPr/>
          <p:nvPr>
            <p:custDataLst>
              <p:tags r:id="rId6"/>
            </p:custDataLst>
          </p:nvPr>
        </p:nvSpPr>
        <p:spPr>
          <a:xfrm>
            <a:off x="4874592" y="4876800"/>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4" name="Rectangle 23">
            <a:extLst>
              <a:ext uri="{FF2B5EF4-FFF2-40B4-BE49-F238E27FC236}">
                <a16:creationId xmlns:a16="http://schemas.microsoft.com/office/drawing/2014/main" id="{A127102D-40B8-DD48-96A6-7EC8B2EDB972}"/>
              </a:ext>
            </a:extLst>
          </p:cNvPr>
          <p:cNvSpPr/>
          <p:nvPr>
            <p:custDataLst>
              <p:tags r:id="rId7"/>
            </p:custDataLst>
          </p:nvPr>
        </p:nvSpPr>
        <p:spPr>
          <a:xfrm>
            <a:off x="4876800" y="5562600"/>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cxnSp>
        <p:nvCxnSpPr>
          <p:cNvPr id="29" name="Straight Arrow Connector 28">
            <a:extLst>
              <a:ext uri="{FF2B5EF4-FFF2-40B4-BE49-F238E27FC236}">
                <a16:creationId xmlns:a16="http://schemas.microsoft.com/office/drawing/2014/main" id="{BBD16155-01EA-0049-9DBC-6F314B7DD8A7}"/>
              </a:ext>
            </a:extLst>
          </p:cNvPr>
          <p:cNvCxnSpPr>
            <a:cxnSpLocks/>
          </p:cNvCxnSpPr>
          <p:nvPr>
            <p:custDataLst>
              <p:tags r:id="rId8"/>
            </p:custDataLst>
          </p:nvPr>
        </p:nvCxnSpPr>
        <p:spPr>
          <a:xfrm flipV="1">
            <a:off x="6093791" y="3581400"/>
            <a:ext cx="0" cy="43952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2" name="Right Arrow 31">
            <a:extLst>
              <a:ext uri="{FF2B5EF4-FFF2-40B4-BE49-F238E27FC236}">
                <a16:creationId xmlns:a16="http://schemas.microsoft.com/office/drawing/2014/main" id="{63D79839-E546-4F46-8BEE-F6EE207A7614}"/>
              </a:ext>
            </a:extLst>
          </p:cNvPr>
          <p:cNvSpPr/>
          <p:nvPr/>
        </p:nvSpPr>
        <p:spPr>
          <a:xfrm>
            <a:off x="3196197" y="5554551"/>
            <a:ext cx="1375803" cy="30778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BE9665-D0A5-1C4B-9C27-FE37A1A66FE8}"/>
              </a:ext>
            </a:extLst>
          </p:cNvPr>
          <p:cNvSpPr/>
          <p:nvPr/>
        </p:nvSpPr>
        <p:spPr>
          <a:xfrm>
            <a:off x="1524000" y="5373469"/>
            <a:ext cx="1672197" cy="646331"/>
          </a:xfrm>
          <a:prstGeom prst="rect">
            <a:avLst/>
          </a:prstGeom>
        </p:spPr>
        <p:txBody>
          <a:bodyPr wrap="square">
            <a:spAutoFit/>
          </a:bodyPr>
          <a:lstStyle/>
          <a:p>
            <a:pPr algn="ctr"/>
            <a:r>
              <a:rPr lang="en-US" dirty="0"/>
              <a:t>Machine code instructions</a:t>
            </a:r>
          </a:p>
        </p:txBody>
      </p:sp>
      <p:sp>
        <p:nvSpPr>
          <p:cNvPr id="13" name="TextBox 12">
            <a:extLst>
              <a:ext uri="{FF2B5EF4-FFF2-40B4-BE49-F238E27FC236}">
                <a16:creationId xmlns:a16="http://schemas.microsoft.com/office/drawing/2014/main" id="{BE314DD7-4961-1840-9288-6A8890C97BF7}"/>
              </a:ext>
            </a:extLst>
          </p:cNvPr>
          <p:cNvSpPr txBox="1"/>
          <p:nvPr/>
        </p:nvSpPr>
        <p:spPr>
          <a:xfrm>
            <a:off x="5302549" y="1592039"/>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3033391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0" y="1447800"/>
            <a:ext cx="6096000" cy="2308324"/>
          </a:xfrm>
          <a:prstGeom prst="rect">
            <a:avLst/>
          </a:prstGeom>
        </p:spPr>
        <p:txBody>
          <a:bodyPr wrap="square">
            <a:spAutoFit/>
          </a:bodyPr>
          <a:lstStyle/>
          <a:p>
            <a:pPr algn="l"/>
            <a:r>
              <a:rPr lang="en-US" sz="2400" dirty="0">
                <a:latin typeface="Consolas" panose="020B0609020204030204" pitchFamily="49" charset="0"/>
                <a:cs typeface="Consolas" panose="020B0609020204030204" pitchFamily="49" charset="0"/>
              </a:rPr>
              <a:t>00000000004004ed &lt;loop&gt;:</a:t>
            </a:r>
          </a:p>
          <a:p>
            <a:pPr algn="l"/>
            <a:r>
              <a:rPr lang="en-US" sz="2400" dirty="0">
                <a:solidFill>
                  <a:srgbClr val="FF0000"/>
                </a:solidFill>
                <a:latin typeface="Consolas" panose="020B0609020204030204" pitchFamily="49" charset="0"/>
                <a:cs typeface="Consolas" panose="020B0609020204030204" pitchFamily="49" charset="0"/>
              </a:rPr>
              <a:t>4004ed: 55                    push</a:t>
            </a:r>
          </a:p>
          <a:p>
            <a:pPr algn="l"/>
            <a:r>
              <a:rPr lang="en-US" sz="2400" dirty="0">
                <a:solidFill>
                  <a:srgbClr val="FFC000"/>
                </a:solidFill>
                <a:latin typeface="Consolas" panose="020B0609020204030204" pitchFamily="49" charset="0"/>
                <a:cs typeface="Consolas" panose="020B0609020204030204" pitchFamily="49" charset="0"/>
              </a:rPr>
              <a:t>4004ee: 48 89 e5              </a:t>
            </a:r>
            <a:r>
              <a:rPr lang="en-US" sz="2400" dirty="0" err="1">
                <a:solidFill>
                  <a:srgbClr val="FFC000"/>
                </a:solidFill>
                <a:latin typeface="Consolas" panose="020B0609020204030204" pitchFamily="49" charset="0"/>
                <a:cs typeface="Consolas" panose="020B0609020204030204" pitchFamily="49" charset="0"/>
              </a:rPr>
              <a:t>mov</a:t>
            </a:r>
            <a:endParaRPr lang="en-US" sz="2400" dirty="0">
              <a:solidFill>
                <a:srgbClr val="FFC000"/>
              </a:solidFill>
              <a:latin typeface="Consolas" panose="020B0609020204030204" pitchFamily="49" charset="0"/>
              <a:cs typeface="Consolas" panose="020B0609020204030204" pitchFamily="49" charset="0"/>
            </a:endParaRPr>
          </a:p>
          <a:p>
            <a:pPr algn="l"/>
            <a:r>
              <a:rPr lang="en-US" sz="2400" dirty="0">
                <a:solidFill>
                  <a:srgbClr val="00B050"/>
                </a:solidFill>
                <a:latin typeface="Consolas" panose="020B0609020204030204" pitchFamily="49" charset="0"/>
                <a:cs typeface="Consolas" panose="020B0609020204030204" pitchFamily="49" charset="0"/>
              </a:rPr>
              <a:t>4004f1: c7 45 fc 00 00 00 00  </a:t>
            </a:r>
            <a:r>
              <a:rPr lang="en-US" sz="2400" dirty="0" err="1">
                <a:solidFill>
                  <a:srgbClr val="00B050"/>
                </a:solidFill>
                <a:latin typeface="Consolas" panose="020B0609020204030204" pitchFamily="49" charset="0"/>
                <a:cs typeface="Consolas" panose="020B0609020204030204" pitchFamily="49" charset="0"/>
              </a:rPr>
              <a:t>movl</a:t>
            </a:r>
            <a:endParaRPr lang="en-US" sz="2400" dirty="0">
              <a:solidFill>
                <a:srgbClr val="00B050"/>
              </a:solidFill>
              <a:latin typeface="Consolas" panose="020B0609020204030204" pitchFamily="49" charset="0"/>
              <a:cs typeface="Consolas" panose="020B0609020204030204" pitchFamily="49" charset="0"/>
            </a:endParaRPr>
          </a:p>
          <a:p>
            <a:pPr algn="l"/>
            <a:r>
              <a:rPr lang="en-US" sz="2400" dirty="0">
                <a:solidFill>
                  <a:srgbClr val="0432FF"/>
                </a:solidFill>
                <a:latin typeface="Consolas" panose="020B0609020204030204" pitchFamily="49" charset="0"/>
                <a:cs typeface="Consolas" panose="020B0609020204030204" pitchFamily="49" charset="0"/>
              </a:rPr>
              <a:t>4004f8: 83 45 fc 01           </a:t>
            </a:r>
            <a:r>
              <a:rPr lang="en-US" sz="2400" dirty="0" err="1">
                <a:solidFill>
                  <a:srgbClr val="0432FF"/>
                </a:solidFill>
                <a:latin typeface="Consolas" panose="020B0609020204030204" pitchFamily="49" charset="0"/>
                <a:cs typeface="Consolas" panose="020B0609020204030204" pitchFamily="49" charset="0"/>
              </a:rPr>
              <a:t>addl</a:t>
            </a:r>
            <a:endParaRPr lang="en-US" sz="2400" dirty="0">
              <a:solidFill>
                <a:srgbClr val="0432FF"/>
              </a:solidFill>
              <a:latin typeface="Consolas" panose="020B0609020204030204" pitchFamily="49" charset="0"/>
              <a:cs typeface="Consolas" panose="020B0609020204030204" pitchFamily="49" charset="0"/>
            </a:endParaRPr>
          </a:p>
          <a:p>
            <a:pPr algn="l"/>
            <a:r>
              <a:rPr lang="en-US" sz="2400" dirty="0">
                <a:solidFill>
                  <a:srgbClr val="7030A0"/>
                </a:solidFill>
                <a:latin typeface="Consolas" panose="020B0609020204030204" pitchFamily="49" charset="0"/>
                <a:cs typeface="Consolas" panose="020B0609020204030204" pitchFamily="49" charset="0"/>
              </a:rPr>
              <a:t>4004fc: </a:t>
            </a:r>
            <a:r>
              <a:rPr lang="en-US" sz="2400" dirty="0" err="1">
                <a:solidFill>
                  <a:srgbClr val="7030A0"/>
                </a:solidFill>
                <a:latin typeface="Consolas" panose="020B0609020204030204" pitchFamily="49" charset="0"/>
                <a:cs typeface="Consolas" panose="020B0609020204030204" pitchFamily="49" charset="0"/>
              </a:rPr>
              <a:t>eb</a:t>
            </a:r>
            <a:r>
              <a:rPr lang="en-US" sz="2400" dirty="0">
                <a:solidFill>
                  <a:srgbClr val="7030A0"/>
                </a:solidFill>
                <a:latin typeface="Consolas" panose="020B0609020204030204" pitchFamily="49" charset="0"/>
                <a:cs typeface="Consolas" panose="020B0609020204030204" pitchFamily="49" charset="0"/>
              </a:rPr>
              <a:t> fa                 </a:t>
            </a:r>
            <a:r>
              <a:rPr lang="en-US" sz="2400" dirty="0" err="1">
                <a:solidFill>
                  <a:srgbClr val="7030A0"/>
                </a:solidFill>
                <a:latin typeface="Consolas" panose="020B0609020204030204" pitchFamily="49" charset="0"/>
                <a:cs typeface="Consolas" panose="020B0609020204030204" pitchFamily="49" charset="0"/>
              </a:rPr>
              <a:t>jmp</a:t>
            </a:r>
            <a:endParaRPr lang="en-US" sz="24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extLst>
              <p:ext uri="{D42A27DB-BD31-4B8C-83A1-F6EECF244321}">
                <p14:modId xmlns:p14="http://schemas.microsoft.com/office/powerpoint/2010/main" val="299015769"/>
              </p:ext>
            </p:extLst>
          </p:nvPr>
        </p:nvGraphicFramePr>
        <p:xfrm>
          <a:off x="640080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72CDE7B8-0536-2F49-934E-CCD569CF475C}"/>
              </a:ext>
            </a:extLst>
          </p:cNvPr>
          <p:cNvSpPr/>
          <p:nvPr>
            <p:custDataLst>
              <p:tags r:id="rId1"/>
            </p:custDataLst>
          </p:nvPr>
        </p:nvSpPr>
        <p:spPr>
          <a:xfrm>
            <a:off x="95250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588C8A7-FADE-534E-9A8F-C3B4AD6DAEA1}"/>
              </a:ext>
            </a:extLst>
          </p:cNvPr>
          <p:cNvSpPr/>
          <p:nvPr>
            <p:custDataLst>
              <p:tags r:id="rId2"/>
            </p:custDataLst>
          </p:nvPr>
        </p:nvSpPr>
        <p:spPr>
          <a:xfrm>
            <a:off x="95250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20" name="Rectangle 19">
            <a:extLst>
              <a:ext uri="{FF2B5EF4-FFF2-40B4-BE49-F238E27FC236}">
                <a16:creationId xmlns:a16="http://schemas.microsoft.com/office/drawing/2014/main" id="{FCCE6707-37DC-864A-8DC7-95B7B753534C}"/>
              </a:ext>
            </a:extLst>
          </p:cNvPr>
          <p:cNvSpPr/>
          <p:nvPr>
            <p:custDataLst>
              <p:tags r:id="rId3"/>
            </p:custDataLst>
          </p:nvPr>
        </p:nvSpPr>
        <p:spPr>
          <a:xfrm>
            <a:off x="95250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1" name="Rectangle 20">
            <a:extLst>
              <a:ext uri="{FF2B5EF4-FFF2-40B4-BE49-F238E27FC236}">
                <a16:creationId xmlns:a16="http://schemas.microsoft.com/office/drawing/2014/main" id="{2AA98D2A-BD88-4D43-BB06-3D28BA985B56}"/>
              </a:ext>
            </a:extLst>
          </p:cNvPr>
          <p:cNvSpPr/>
          <p:nvPr>
            <p:custDataLst>
              <p:tags r:id="rId4"/>
            </p:custDataLst>
          </p:nvPr>
        </p:nvSpPr>
        <p:spPr>
          <a:xfrm>
            <a:off x="95227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2" name="Rectangle 21">
            <a:extLst>
              <a:ext uri="{FF2B5EF4-FFF2-40B4-BE49-F238E27FC236}">
                <a16:creationId xmlns:a16="http://schemas.microsoft.com/office/drawing/2014/main" id="{E8FCE66A-A923-A24E-B40E-37228CB7B2F3}"/>
              </a:ext>
            </a:extLst>
          </p:cNvPr>
          <p:cNvSpPr/>
          <p:nvPr>
            <p:custDataLst>
              <p:tags r:id="rId5"/>
            </p:custDataLst>
          </p:nvPr>
        </p:nvSpPr>
        <p:spPr>
          <a:xfrm>
            <a:off x="95250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3" name="TextBox 2">
            <a:extLst>
              <a:ext uri="{FF2B5EF4-FFF2-40B4-BE49-F238E27FC236}">
                <a16:creationId xmlns:a16="http://schemas.microsoft.com/office/drawing/2014/main" id="{DE9094F5-C7D3-0042-8974-258F7B602A36}"/>
              </a:ext>
            </a:extLst>
          </p:cNvPr>
          <p:cNvSpPr txBox="1"/>
          <p:nvPr/>
        </p:nvSpPr>
        <p:spPr>
          <a:xfrm>
            <a:off x="9950750" y="1727048"/>
            <a:ext cx="1582484" cy="369332"/>
          </a:xfrm>
          <a:prstGeom prst="rect">
            <a:avLst/>
          </a:prstGeom>
          <a:noFill/>
        </p:spPr>
        <p:txBody>
          <a:bodyPr wrap="none" rtlCol="0">
            <a:spAutoFit/>
          </a:bodyPr>
          <a:lstStyle/>
          <a:p>
            <a:r>
              <a:rPr lang="en-US" u="sng" dirty="0"/>
              <a:t>Main Memory</a:t>
            </a:r>
          </a:p>
        </p:txBody>
      </p:sp>
      <p:sp>
        <p:nvSpPr>
          <p:cNvPr id="36" name="Right Brace 35">
            <a:extLst>
              <a:ext uri="{FF2B5EF4-FFF2-40B4-BE49-F238E27FC236}">
                <a16:creationId xmlns:a16="http://schemas.microsoft.com/office/drawing/2014/main" id="{7561BF16-B42D-7C4A-B69B-D570B56F8A09}"/>
              </a:ext>
            </a:extLst>
          </p:cNvPr>
          <p:cNvSpPr/>
          <p:nvPr/>
        </p:nvSpPr>
        <p:spPr>
          <a:xfrm>
            <a:off x="88392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69198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ectangle 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7E051E-2179-9848-A848-A5CF6A752E99}"/>
              </a:ext>
            </a:extLst>
          </p:cNvPr>
          <p:cNvSpPr/>
          <p:nvPr>
            <p:custDataLst>
              <p:tags r:id="rId1"/>
            </p:custDataLst>
          </p:nvPr>
        </p:nvSpPr>
        <p:spPr>
          <a:xfrm>
            <a:off x="131826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48D-B074-EA4E-B3FD-A223861E602B}"/>
              </a:ext>
            </a:extLst>
          </p:cNvPr>
          <p:cNvSpPr/>
          <p:nvPr>
            <p:custDataLst>
              <p:tags r:id="rId2"/>
            </p:custDataLst>
          </p:nvPr>
        </p:nvSpPr>
        <p:spPr>
          <a:xfrm>
            <a:off x="131826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8" name="Rectangle 7">
            <a:extLst>
              <a:ext uri="{FF2B5EF4-FFF2-40B4-BE49-F238E27FC236}">
                <a16:creationId xmlns:a16="http://schemas.microsoft.com/office/drawing/2014/main" id="{FD9FDA60-9D0B-6342-A7BF-FC4347B04E2A}"/>
              </a:ext>
            </a:extLst>
          </p:cNvPr>
          <p:cNvSpPr/>
          <p:nvPr>
            <p:custDataLst>
              <p:tags r:id="rId3"/>
            </p:custDataLst>
          </p:nvPr>
        </p:nvSpPr>
        <p:spPr>
          <a:xfrm>
            <a:off x="131826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9" name="Rectangle 8">
            <a:extLst>
              <a:ext uri="{FF2B5EF4-FFF2-40B4-BE49-F238E27FC236}">
                <a16:creationId xmlns:a16="http://schemas.microsoft.com/office/drawing/2014/main" id="{D9E176DE-D2C2-E146-A776-A106C552DB4B}"/>
              </a:ext>
            </a:extLst>
          </p:cNvPr>
          <p:cNvSpPr/>
          <p:nvPr>
            <p:custDataLst>
              <p:tags r:id="rId4"/>
            </p:custDataLst>
          </p:nvPr>
        </p:nvSpPr>
        <p:spPr>
          <a:xfrm>
            <a:off x="131803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0" name="Rectangle 9">
            <a:extLst>
              <a:ext uri="{FF2B5EF4-FFF2-40B4-BE49-F238E27FC236}">
                <a16:creationId xmlns:a16="http://schemas.microsoft.com/office/drawing/2014/main" id="{62008FC3-6545-E442-94B9-454CDE6363D9}"/>
              </a:ext>
            </a:extLst>
          </p:cNvPr>
          <p:cNvSpPr/>
          <p:nvPr>
            <p:custDataLst>
              <p:tags r:id="rId5"/>
            </p:custDataLst>
          </p:nvPr>
        </p:nvSpPr>
        <p:spPr>
          <a:xfrm>
            <a:off x="131826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1" name="TextBox 10">
            <a:extLst>
              <a:ext uri="{FF2B5EF4-FFF2-40B4-BE49-F238E27FC236}">
                <a16:creationId xmlns:a16="http://schemas.microsoft.com/office/drawing/2014/main" id="{99EE91B9-00F2-594A-B8D8-079EF2507AEB}"/>
              </a:ext>
            </a:extLst>
          </p:cNvPr>
          <p:cNvSpPr txBox="1"/>
          <p:nvPr/>
        </p:nvSpPr>
        <p:spPr>
          <a:xfrm>
            <a:off x="13608350" y="1727048"/>
            <a:ext cx="1582484" cy="369332"/>
          </a:xfrm>
          <a:prstGeom prst="rect">
            <a:avLst/>
          </a:prstGeom>
          <a:noFill/>
        </p:spPr>
        <p:txBody>
          <a:bodyPr wrap="none" rtlCol="0">
            <a:spAutoFit/>
          </a:bodyPr>
          <a:lstStyle/>
          <a:p>
            <a:r>
              <a:rPr lang="en-US" u="sng" dirty="0"/>
              <a:t>Main Memory</a:t>
            </a:r>
          </a:p>
        </p:txBody>
      </p:sp>
      <p:sp>
        <p:nvSpPr>
          <p:cNvPr id="12" name="Right Brace 11">
            <a:extLst>
              <a:ext uri="{FF2B5EF4-FFF2-40B4-BE49-F238E27FC236}">
                <a16:creationId xmlns:a16="http://schemas.microsoft.com/office/drawing/2014/main" id="{743A386B-3FAE-5D4D-8EF1-7D6EB00123FD}"/>
              </a:ext>
            </a:extLst>
          </p:cNvPr>
          <p:cNvSpPr/>
          <p:nvPr/>
        </p:nvSpPr>
        <p:spPr>
          <a:xfrm>
            <a:off x="124968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418272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1981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0x4004ed</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stCxn id="3" idx="3"/>
          </p:cNvCxnSpPr>
          <p:nvPr/>
        </p:nvCxnSpPr>
        <p:spPr>
          <a:xfrm>
            <a:off x="7010400" y="5981700"/>
            <a:ext cx="2316480" cy="3660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0281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3622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0x4004ee</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a:off x="7010400" y="5981700"/>
            <a:ext cx="231648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4745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0x4004f1</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4876800"/>
            <a:ext cx="2316480" cy="11049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045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766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0x4004f8</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1986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6576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1138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t>%rip</a:t>
            </a:r>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7010400" cy="2677656"/>
          </a:xfrm>
          <a:prstGeom prst="rect">
            <a:avLst/>
          </a:prstGeom>
        </p:spPr>
        <p:txBody>
          <a:bodyPr wrap="square">
            <a:spAutoFit/>
          </a:bodyPr>
          <a:lstStyle/>
          <a:p>
            <a:pPr algn="l"/>
            <a:r>
              <a:rPr lang="en-US" sz="2800" dirty="0">
                <a:latin typeface="Consolas" panose="020B0609020204030204" pitchFamily="49" charset="0"/>
                <a:cs typeface="Consolas" panose="020B0609020204030204" pitchFamily="49" charset="0"/>
              </a:rPr>
              <a:t>00000000004004ed &lt;loop&gt;:</a:t>
            </a:r>
          </a:p>
          <a:p>
            <a:pPr algn="l"/>
            <a:r>
              <a:rPr lang="en-US" sz="2800" dirty="0">
                <a:solidFill>
                  <a:srgbClr val="FF0000"/>
                </a:solidFill>
                <a:latin typeface="Consolas" panose="020B0609020204030204" pitchFamily="49" charset="0"/>
                <a:cs typeface="Consolas" panose="020B0609020204030204" pitchFamily="49" charset="0"/>
              </a:rPr>
              <a:t>4004ed: 55                    push</a:t>
            </a:r>
          </a:p>
          <a:p>
            <a:pPr algn="l"/>
            <a:r>
              <a:rPr lang="en-US" sz="2800" dirty="0">
                <a:solidFill>
                  <a:srgbClr val="FFC000"/>
                </a:solidFill>
                <a:latin typeface="Consolas" panose="020B0609020204030204" pitchFamily="49" charset="0"/>
                <a:cs typeface="Consolas" panose="020B0609020204030204" pitchFamily="49" charset="0"/>
              </a:rPr>
              <a:t>4004ee: 48 89 e5              </a:t>
            </a:r>
            <a:r>
              <a:rPr lang="en-US" sz="2800" dirty="0" err="1">
                <a:solidFill>
                  <a:srgbClr val="FFC000"/>
                </a:solidFill>
                <a:latin typeface="Consolas" panose="020B0609020204030204" pitchFamily="49" charset="0"/>
                <a:cs typeface="Consolas" panose="020B0609020204030204" pitchFamily="49" charset="0"/>
              </a:rPr>
              <a:t>mov</a:t>
            </a:r>
            <a:endParaRPr lang="en-US" sz="2800" dirty="0">
              <a:solidFill>
                <a:srgbClr val="FFC000"/>
              </a:solidFill>
              <a:latin typeface="Consolas" panose="020B0609020204030204" pitchFamily="49" charset="0"/>
              <a:cs typeface="Consolas" panose="020B0609020204030204" pitchFamily="49" charset="0"/>
            </a:endParaRPr>
          </a:p>
          <a:p>
            <a:pPr algn="l"/>
            <a:r>
              <a:rPr lang="en-US" sz="2800" dirty="0">
                <a:solidFill>
                  <a:srgbClr val="00B050"/>
                </a:solidFill>
                <a:latin typeface="Consolas" panose="020B0609020204030204" pitchFamily="49" charset="0"/>
                <a:cs typeface="Consolas" panose="020B0609020204030204" pitchFamily="49" charset="0"/>
              </a:rPr>
              <a:t>4004f1: c7 45 fc 00 00 00 00  </a:t>
            </a:r>
            <a:r>
              <a:rPr lang="en-US" sz="2800" dirty="0" err="1">
                <a:solidFill>
                  <a:srgbClr val="00B050"/>
                </a:solidFill>
                <a:latin typeface="Consolas" panose="020B0609020204030204" pitchFamily="49" charset="0"/>
                <a:cs typeface="Consolas" panose="020B0609020204030204" pitchFamily="49" charset="0"/>
              </a:rPr>
              <a:t>movl</a:t>
            </a:r>
            <a:endParaRPr lang="en-US" sz="2800" dirty="0">
              <a:solidFill>
                <a:srgbClr val="00B050"/>
              </a:solidFill>
              <a:latin typeface="Consolas" panose="020B0609020204030204" pitchFamily="49" charset="0"/>
              <a:cs typeface="Consolas" panose="020B0609020204030204" pitchFamily="49" charset="0"/>
            </a:endParaRPr>
          </a:p>
          <a:p>
            <a:pPr algn="l"/>
            <a:r>
              <a:rPr lang="en-US" sz="2800" dirty="0">
                <a:solidFill>
                  <a:srgbClr val="0432FF"/>
                </a:solidFill>
                <a:latin typeface="Consolas" panose="020B0609020204030204" pitchFamily="49" charset="0"/>
                <a:cs typeface="Consolas" panose="020B0609020204030204" pitchFamily="49" charset="0"/>
              </a:rPr>
              <a:t>4004f8: 83 45 fc 01           </a:t>
            </a:r>
            <a:r>
              <a:rPr lang="en-US" sz="2800" dirty="0" err="1">
                <a:solidFill>
                  <a:srgbClr val="0432FF"/>
                </a:solidFill>
                <a:latin typeface="Consolas" panose="020B0609020204030204" pitchFamily="49" charset="0"/>
                <a:cs typeface="Consolas" panose="020B0609020204030204" pitchFamily="49" charset="0"/>
              </a:rPr>
              <a:t>addl</a:t>
            </a:r>
            <a:endParaRPr lang="en-US" sz="2800" dirty="0">
              <a:solidFill>
                <a:srgbClr val="0432FF"/>
              </a:solidFill>
              <a:latin typeface="Consolas" panose="020B0609020204030204" pitchFamily="49" charset="0"/>
              <a:cs typeface="Consolas" panose="020B0609020204030204" pitchFamily="49" charset="0"/>
            </a:endParaRPr>
          </a:p>
          <a:p>
            <a:pPr algn="l"/>
            <a:r>
              <a:rPr lang="en-US" sz="2800" dirty="0">
                <a:solidFill>
                  <a:srgbClr val="7030A0"/>
                </a:solidFill>
                <a:latin typeface="Consolas" panose="020B0609020204030204" pitchFamily="49" charset="0"/>
                <a:cs typeface="Consolas" panose="020B0609020204030204" pitchFamily="49" charset="0"/>
              </a:rPr>
              <a:t>4004fc: </a:t>
            </a:r>
            <a:r>
              <a:rPr lang="en-US" sz="2800" dirty="0" err="1">
                <a:solidFill>
                  <a:srgbClr val="7030A0"/>
                </a:solidFill>
                <a:latin typeface="Consolas" panose="020B0609020204030204" pitchFamily="49" charset="0"/>
                <a:cs typeface="Consolas" panose="020B0609020204030204" pitchFamily="49" charset="0"/>
              </a:rPr>
              <a:t>eb</a:t>
            </a:r>
            <a:r>
              <a:rPr lang="en-US" sz="2800" dirty="0">
                <a:solidFill>
                  <a:srgbClr val="7030A0"/>
                </a:solidFill>
                <a:latin typeface="Consolas" panose="020B0609020204030204" pitchFamily="49" charset="0"/>
                <a:cs typeface="Consolas" panose="020B0609020204030204" pitchFamily="49" charset="0"/>
              </a:rPr>
              <a:t> fa                 </a:t>
            </a:r>
            <a:r>
              <a:rPr lang="en-US" sz="2800" dirty="0" err="1">
                <a:solidFill>
                  <a:srgbClr val="7030A0"/>
                </a:solidFill>
                <a:latin typeface="Consolas" panose="020B0609020204030204" pitchFamily="49" charset="0"/>
                <a:cs typeface="Consolas" panose="020B0609020204030204" pitchFamily="49" charset="0"/>
              </a:rPr>
              <a:t>jmp</a:t>
            </a:r>
            <a:endParaRPr lang="en-US" sz="2800" dirty="0">
              <a:solidFill>
                <a:srgbClr val="7030A0"/>
              </a:solidFill>
              <a:latin typeface="Consolas" panose="020B0609020204030204" pitchFamily="49" charset="0"/>
              <a:cs typeface="Consolas" panose="020B0609020204030204" pitchFamily="49" charset="0"/>
            </a:endParaRP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6576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68B4CE6-179E-2B4B-BB2B-ADC83A0623EF}"/>
              </a:ext>
            </a:extLst>
          </p:cNvPr>
          <p:cNvSpPr/>
          <p:nvPr/>
        </p:nvSpPr>
        <p:spPr bwMode="auto">
          <a:xfrm>
            <a:off x="1021079" y="2362200"/>
            <a:ext cx="5867401" cy="2971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a:r>
              <a:rPr lang="en-US" sz="2800" dirty="0"/>
              <a:t>Special hardware is responsible for setting %rip’s value to the next instruction.</a:t>
            </a:r>
          </a:p>
          <a:p>
            <a:pPr algn="l"/>
            <a:endParaRPr lang="en-US" sz="2800" dirty="0"/>
          </a:p>
          <a:p>
            <a:pPr algn="l"/>
            <a:r>
              <a:rPr lang="en-US" sz="2800" dirty="0"/>
              <a:t>› it does %rip += size of current instruction (in bytes) </a:t>
            </a:r>
            <a:endParaRPr lang="en-US" sz="2800" dirty="0">
              <a:effectLst/>
            </a:endParaRPr>
          </a:p>
        </p:txBody>
      </p:sp>
    </p:spTree>
    <p:extLst>
      <p:ext uri="{BB962C8B-B14F-4D97-AF65-F5344CB8AC3E}">
        <p14:creationId xmlns:p14="http://schemas.microsoft.com/office/powerpoint/2010/main" val="417777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0x400575 &lt;+5&gt;:  </a:t>
            </a:r>
            <a:r>
              <a:rPr lang="en-US" sz="1800" dirty="0" err="1">
                <a:latin typeface="Consolas" panose="020B0609020204030204" pitchFamily="49" charset="0"/>
                <a:cs typeface="Consolas" panose="020B0609020204030204" pitchFamily="49" charset="0"/>
              </a:rPr>
              <a:t>eb</a:t>
            </a:r>
            <a:r>
              <a:rPr lang="en-US" sz="1800" dirty="0">
                <a:latin typeface="Consolas" panose="020B0609020204030204" pitchFamily="49" charset="0"/>
                <a:cs typeface="Consolas" panose="020B0609020204030204" pitchFamily="49" charset="0"/>
              </a:rPr>
              <a:t> 03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505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0x400575 &lt;+5&gt;:  </a:t>
            </a:r>
            <a:r>
              <a:rPr lang="en-US" sz="1800" dirty="0" err="1">
                <a:latin typeface="Consolas" panose="020B0609020204030204" pitchFamily="49" charset="0"/>
                <a:cs typeface="Consolas" panose="020B0609020204030204" pitchFamily="49" charset="0"/>
              </a:rPr>
              <a:t>eb</a:t>
            </a:r>
            <a:r>
              <a:rPr lang="en-US" sz="1800" dirty="0">
                <a:latin typeface="Consolas" panose="020B0609020204030204" pitchFamily="49" charset="0"/>
                <a:cs typeface="Consolas" panose="020B0609020204030204" pitchFamily="49" charset="0"/>
              </a:rPr>
              <a:t> 03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These are 0-based offsets in bytes for each instruction relative to the start of this function.</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6096017" y="1295400"/>
            <a:ext cx="838183" cy="16764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316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dirty="0">
                <a:latin typeface="Consolas" panose="020B0609020204030204" pitchFamily="49" charset="0"/>
                <a:cs typeface="Consolas" panose="020B0609020204030204" pitchFamily="49" charset="0"/>
              </a:rPr>
              <a:t>0x400575 &lt;+5&gt;:  </a:t>
            </a:r>
            <a:r>
              <a:rPr lang="en-US" sz="1800" dirty="0" err="1">
                <a:latin typeface="Consolas" panose="020B0609020204030204" pitchFamily="49" charset="0"/>
                <a:cs typeface="Consolas" panose="020B0609020204030204" pitchFamily="49" charset="0"/>
              </a:rPr>
              <a:t>eb</a:t>
            </a:r>
            <a:r>
              <a:rPr lang="en-US" sz="1800" dirty="0">
                <a:latin typeface="Consolas" panose="020B0609020204030204" pitchFamily="49" charset="0"/>
                <a:cs typeface="Consolas" panose="020B0609020204030204" pitchFamily="49" charset="0"/>
              </a:rPr>
              <a:t> 03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These are bytes for the machine code instructions.  Instructions are variable length.</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6934201" y="1295400"/>
            <a:ext cx="1904999" cy="16764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7697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0x400570 &lt;+0&gt;:  b8 00 00 00 00 </a:t>
            </a:r>
            <a:r>
              <a:rPr lang="en-US" sz="1800" dirty="0" err="1">
                <a:latin typeface="Consolas" panose="020B0609020204030204" pitchFamily="49" charset="0"/>
                <a:cs typeface="Consolas" panose="020B0609020204030204" pitchFamily="49" charset="0"/>
              </a:rPr>
              <a:t>mov</a:t>
            </a:r>
            <a:r>
              <a:rPr lang="en-US" sz="1800" dirty="0">
                <a:latin typeface="Consolas" panose="020B0609020204030204" pitchFamily="49" charset="0"/>
                <a:cs typeface="Consolas" panose="020B0609020204030204" pitchFamily="49" charset="0"/>
              </a:rPr>
              <a:t> $0x0,%eax</a:t>
            </a:r>
          </a:p>
          <a:p>
            <a:pPr marL="0" indent="0">
              <a:spcBef>
                <a:spcPts val="0"/>
              </a:spcBef>
              <a:buNone/>
            </a:pPr>
            <a:r>
              <a:rPr lang="en-US" sz="1800" b="1" dirty="0">
                <a:latin typeface="Consolas" panose="020B0609020204030204" pitchFamily="49" charset="0"/>
                <a:cs typeface="Consolas" panose="020B0609020204030204" pitchFamily="49" charset="0"/>
              </a:rPr>
              <a:t>0x400575 &lt;+5&gt;:  </a:t>
            </a:r>
            <a:r>
              <a:rPr lang="en-US" sz="1800" b="1" dirty="0" err="1">
                <a:latin typeface="Consolas" panose="020B0609020204030204" pitchFamily="49" charset="0"/>
                <a:cs typeface="Consolas" panose="020B0609020204030204" pitchFamily="49" charset="0"/>
              </a:rPr>
              <a:t>eb</a:t>
            </a:r>
            <a:r>
              <a:rPr lang="en-US" sz="1800" b="1" dirty="0">
                <a:latin typeface="Consolas" panose="020B0609020204030204" pitchFamily="49" charset="0"/>
                <a:cs typeface="Consolas" panose="020B0609020204030204" pitchFamily="49" charset="0"/>
              </a:rPr>
              <a:t> 03          </a:t>
            </a:r>
            <a:r>
              <a:rPr lang="en-US" sz="1800" b="1" dirty="0" err="1">
                <a:latin typeface="Consolas" panose="020B0609020204030204" pitchFamily="49" charset="0"/>
                <a:cs typeface="Consolas" panose="020B0609020204030204" pitchFamily="49" charset="0"/>
              </a:rPr>
              <a:t>jmp</a:t>
            </a:r>
            <a:r>
              <a:rPr lang="en-US" sz="1800" b="1" dirty="0">
                <a:latin typeface="Consolas" panose="020B0609020204030204" pitchFamily="49" charset="0"/>
                <a:cs typeface="Consolas" panose="020B0609020204030204" pitchFamily="49" charset="0"/>
              </a:rPr>
              <a:t> 0x40057a &lt;loop+10&gt;</a:t>
            </a:r>
          </a:p>
          <a:p>
            <a:pPr marL="0" indent="0">
              <a:spcBef>
                <a:spcPts val="0"/>
              </a:spcBef>
              <a:buNone/>
            </a:pPr>
            <a:r>
              <a:rPr lang="en-US" sz="1800"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sz="1800" dirty="0">
                <a:latin typeface="Consolas" panose="020B0609020204030204" pitchFamily="49" charset="0"/>
                <a:cs typeface="Consolas" panose="020B0609020204030204" pitchFamily="49" charset="0"/>
              </a:rPr>
              <a:t>0x40057a &lt;+10&gt;: 83 f8 63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0x40057d &lt;+13&gt;: 73 f8          </a:t>
            </a:r>
            <a:r>
              <a:rPr lang="en-US" sz="1800" dirty="0" err="1">
                <a:latin typeface="Consolas" panose="020B0609020204030204" pitchFamily="49" charset="0"/>
                <a:cs typeface="Consolas" panose="020B0609020204030204" pitchFamily="49" charset="0"/>
              </a:rPr>
              <a:t>jle</a:t>
            </a:r>
            <a:r>
              <a:rPr lang="en-US" sz="1800" dirty="0">
                <a:latin typeface="Consolas" panose="020B0609020204030204" pitchFamily="49" charset="0"/>
                <a:cs typeface="Consolas" panose="020B0609020204030204" pitchFamily="49" charset="0"/>
              </a:rPr>
              <a:t> 0x400577 &lt;loop+7&gt;</a:t>
            </a:r>
          </a:p>
          <a:p>
            <a:pPr marL="0" indent="0">
              <a:spcBef>
                <a:spcPts val="0"/>
              </a:spcBef>
              <a:buNone/>
            </a:pPr>
            <a:r>
              <a:rPr lang="en-US" sz="1800" dirty="0">
                <a:latin typeface="Consolas" panose="020B0609020204030204" pitchFamily="49" charset="0"/>
                <a:cs typeface="Consolas" panose="020B0609020204030204" pitchFamily="49" charset="0"/>
              </a:rPr>
              <a:t>0x40057f &lt;+15&gt;: f3 c3          </a:t>
            </a:r>
            <a:r>
              <a:rPr lang="en-US" sz="1800" dirty="0" err="1">
                <a:latin typeface="Consolas" panose="020B0609020204030204" pitchFamily="49" charset="0"/>
                <a:cs typeface="Consolas" panose="020B0609020204030204" pitchFamily="49" charset="0"/>
              </a:rPr>
              <a:t>repz</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4860036" y="1524000"/>
            <a:ext cx="7053071"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439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b="1" dirty="0">
                <a:latin typeface="Consolas" panose="020B0609020204030204" pitchFamily="49" charset="0"/>
                <a:cs typeface="Consolas" panose="020B0609020204030204" pitchFamily="49" charset="0"/>
              </a:rPr>
              <a:t>0x400575 &lt;+5&gt;:  </a:t>
            </a:r>
            <a:r>
              <a:rPr lang="en-US" b="1" dirty="0" err="1">
                <a:latin typeface="Consolas" panose="020B0609020204030204" pitchFamily="49" charset="0"/>
                <a:cs typeface="Consolas" panose="020B0609020204030204" pitchFamily="49" charset="0"/>
              </a:rPr>
              <a:t>eb</a:t>
            </a:r>
            <a:r>
              <a:rPr lang="en-US" b="1" dirty="0">
                <a:latin typeface="Consolas" panose="020B0609020204030204" pitchFamily="49" charset="0"/>
                <a:cs typeface="Consolas" panose="020B0609020204030204" pitchFamily="49" charset="0"/>
              </a:rPr>
              <a:t> 03          </a:t>
            </a: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1676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Tree>
    <p:extLst>
      <p:ext uri="{BB962C8B-B14F-4D97-AF65-F5344CB8AC3E}">
        <p14:creationId xmlns:p14="http://schemas.microsoft.com/office/powerpoint/2010/main" val="33716265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b="1" dirty="0">
                <a:latin typeface="Consolas" panose="020B0609020204030204" pitchFamily="49" charset="0"/>
                <a:cs typeface="Consolas" panose="020B0609020204030204" pitchFamily="49" charset="0"/>
              </a:rPr>
              <a:t>0x400575 &lt;+5&gt;:  </a:t>
            </a:r>
            <a:r>
              <a:rPr lang="en-US" b="1" dirty="0" err="1">
                <a:latin typeface="Consolas" panose="020B0609020204030204" pitchFamily="49" charset="0"/>
                <a:cs typeface="Consolas" panose="020B0609020204030204" pitchFamily="49" charset="0"/>
              </a:rPr>
              <a:t>eb</a:t>
            </a:r>
            <a:r>
              <a:rPr lang="en-US" b="1" dirty="0">
                <a:latin typeface="Consolas" panose="020B0609020204030204" pitchFamily="49" charset="0"/>
                <a:cs typeface="Consolas" panose="020B0609020204030204" pitchFamily="49" charset="0"/>
              </a:rPr>
              <a:t> 03          </a:t>
            </a: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1676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167188"/>
            <a:ext cx="2743200" cy="609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latin typeface="+mn-lt"/>
                <a:cs typeface="Courier New" panose="02070309020205020404" pitchFamily="49" charset="0"/>
              </a:rPr>
              <a:t>0xeb</a:t>
            </a:r>
            <a:r>
              <a:rPr lang="en-US" sz="2800" dirty="0">
                <a:latin typeface="+mn-lt"/>
                <a:cs typeface="Courier New" panose="02070309020205020404" pitchFamily="49" charset="0"/>
              </a:rPr>
              <a:t> means </a:t>
            </a:r>
            <a:r>
              <a:rPr lang="en-US" sz="2800" b="1" dirty="0" err="1">
                <a:latin typeface="+mn-lt"/>
                <a:cs typeface="Courier New" panose="02070309020205020404" pitchFamily="49" charset="0"/>
              </a:rPr>
              <a:t>jmp</a:t>
            </a:r>
            <a:r>
              <a:rPr lang="en-US" sz="2800" dirty="0">
                <a:latin typeface="+mn-lt"/>
                <a:cs typeface="Courier New" panose="02070309020205020404" pitchFamily="49" charset="0"/>
              </a:rPr>
              <a:t>.  </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1828800" y="1981200"/>
            <a:ext cx="1676400" cy="21859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177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b="1" dirty="0">
                <a:latin typeface="Consolas" panose="020B0609020204030204" pitchFamily="49" charset="0"/>
                <a:cs typeface="Consolas" panose="020B0609020204030204" pitchFamily="49" charset="0"/>
              </a:rPr>
              <a:t>0x400575 &lt;+5&gt;:  </a:t>
            </a:r>
            <a:r>
              <a:rPr lang="en-US" b="1" dirty="0" err="1">
                <a:latin typeface="Consolas" panose="020B0609020204030204" pitchFamily="49" charset="0"/>
                <a:cs typeface="Consolas" panose="020B0609020204030204" pitchFamily="49" charset="0"/>
              </a:rPr>
              <a:t>eb</a:t>
            </a:r>
            <a:r>
              <a:rPr lang="en-US" b="1" dirty="0">
                <a:latin typeface="Consolas" panose="020B0609020204030204" pitchFamily="49" charset="0"/>
                <a:cs typeface="Consolas" panose="020B0609020204030204" pitchFamily="49" charset="0"/>
              </a:rPr>
              <a:t> 03          </a:t>
            </a:r>
            <a:r>
              <a:rPr lang="en-US" b="1" dirty="0" err="1">
                <a:latin typeface="Consolas" panose="020B0609020204030204" pitchFamily="49" charset="0"/>
                <a:cs typeface="Consolas" panose="020B0609020204030204" pitchFamily="49" charset="0"/>
              </a:rPr>
              <a:t>jmp</a:t>
            </a:r>
            <a:r>
              <a:rPr lang="en-US" b="1"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1676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034118"/>
            <a:ext cx="36576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0x03</a:t>
            </a:r>
            <a:r>
              <a:rPr lang="en-US" sz="2800" dirty="0">
                <a:cs typeface="Courier New" panose="02070309020205020404" pitchFamily="49" charset="0"/>
              </a:rPr>
              <a:t> is the number of instruction bytes to jump relative to %rip.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2286000" y="1981200"/>
            <a:ext cx="1828800" cy="2052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52D2BD2B-3DBE-7749-BE7C-5BC213C7F2A0}"/>
              </a:ext>
            </a:extLst>
          </p:cNvPr>
          <p:cNvSpPr/>
          <p:nvPr/>
        </p:nvSpPr>
        <p:spPr bwMode="auto">
          <a:xfrm>
            <a:off x="75438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3</a:t>
            </a:r>
            <a:r>
              <a:rPr lang="en-US" sz="2800" dirty="0">
                <a:cs typeface="Courier New" panose="02070309020205020404" pitchFamily="49" charset="0"/>
              </a:rPr>
              <a:t> bytes further!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17813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b="1" dirty="0">
                <a:latin typeface="Consolas" panose="020B0609020204030204" pitchFamily="49" charset="0"/>
                <a:cs typeface="Consolas" panose="020B0609020204030204" pitchFamily="49" charset="0"/>
              </a:rPr>
              <a:t>0x40057a &lt;+10&gt;: 83 f8 63       </a:t>
            </a:r>
            <a:r>
              <a:rPr lang="en-US" b="1" dirty="0" err="1">
                <a:latin typeface="Consolas" panose="020B0609020204030204" pitchFamily="49" charset="0"/>
                <a:cs typeface="Consolas" panose="020B0609020204030204" pitchFamily="49" charset="0"/>
              </a:rPr>
              <a:t>cmp</a:t>
            </a:r>
            <a:r>
              <a:rPr lang="en-US" b="1"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438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034118"/>
            <a:ext cx="3657600" cy="152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0x03</a:t>
            </a:r>
            <a:r>
              <a:rPr lang="en-US" sz="2800" dirty="0">
                <a:cs typeface="Courier New" panose="02070309020205020404" pitchFamily="49" charset="0"/>
              </a:rPr>
              <a:t> is the number of instruction bytes to jump relative to %rip.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2286000" y="1981200"/>
            <a:ext cx="1828800" cy="2052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6C029C7-7825-984F-8638-4FDDD5F5B9FF}"/>
              </a:ext>
            </a:extLst>
          </p:cNvPr>
          <p:cNvSpPr/>
          <p:nvPr/>
        </p:nvSpPr>
        <p:spPr bwMode="auto">
          <a:xfrm>
            <a:off x="75438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3</a:t>
            </a:r>
            <a:r>
              <a:rPr lang="en-US" sz="2800" dirty="0">
                <a:cs typeface="Courier New" panose="02070309020205020404" pitchFamily="49" charset="0"/>
              </a:rPr>
              <a:t> bytes further!</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78619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b="1" dirty="0">
                <a:latin typeface="Consolas" panose="020B0609020204030204" pitchFamily="49" charset="0"/>
                <a:cs typeface="Consolas" panose="020B0609020204030204" pitchFamily="49" charset="0"/>
              </a:rPr>
              <a:t>0x40057d &lt;+13&gt;: 73 f8          </a:t>
            </a:r>
            <a:r>
              <a:rPr lang="en-US" b="1" dirty="0" err="1">
                <a:latin typeface="Consolas" panose="020B0609020204030204" pitchFamily="49" charset="0"/>
                <a:cs typeface="Consolas" panose="020B0609020204030204" pitchFamily="49" charset="0"/>
              </a:rPr>
              <a:t>jle</a:t>
            </a:r>
            <a:r>
              <a:rPr lang="en-US" b="1"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819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6" name="Rectangle 5">
            <a:extLst>
              <a:ext uri="{FF2B5EF4-FFF2-40B4-BE49-F238E27FC236}">
                <a16:creationId xmlns:a16="http://schemas.microsoft.com/office/drawing/2014/main" id="{2B9F58CB-56A8-1146-9C80-AB9832135A86}"/>
              </a:ext>
            </a:extLst>
          </p:cNvPr>
          <p:cNvSpPr/>
          <p:nvPr/>
        </p:nvSpPr>
        <p:spPr bwMode="auto">
          <a:xfrm>
            <a:off x="457200" y="4034118"/>
            <a:ext cx="2895600" cy="4572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0x73</a:t>
            </a:r>
            <a:r>
              <a:rPr lang="en-US" sz="2800" dirty="0">
                <a:cs typeface="Courier New" panose="02070309020205020404" pitchFamily="49" charset="0"/>
              </a:rPr>
              <a:t> means </a:t>
            </a:r>
            <a:r>
              <a:rPr lang="en-US" sz="2800" b="1" dirty="0" err="1">
                <a:cs typeface="Courier New" panose="02070309020205020404" pitchFamily="49" charset="0"/>
              </a:rPr>
              <a:t>jle</a:t>
            </a:r>
            <a:r>
              <a:rPr lang="en-US" sz="2800" dirty="0">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7" name="Straight Arrow Connector 6">
            <a:extLst>
              <a:ext uri="{FF2B5EF4-FFF2-40B4-BE49-F238E27FC236}">
                <a16:creationId xmlns:a16="http://schemas.microsoft.com/office/drawing/2014/main" id="{FA33479D-B814-154A-AAF0-49825CC8DDB0}"/>
              </a:ext>
            </a:extLst>
          </p:cNvPr>
          <p:cNvCxnSpPr>
            <a:cxnSpLocks/>
            <a:stCxn id="6" idx="0"/>
          </p:cNvCxnSpPr>
          <p:nvPr/>
        </p:nvCxnSpPr>
        <p:spPr>
          <a:xfrm flipV="1">
            <a:off x="1905000" y="3124200"/>
            <a:ext cx="1676400" cy="909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889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b="1" dirty="0">
                <a:latin typeface="Consolas" panose="020B0609020204030204" pitchFamily="49" charset="0"/>
                <a:cs typeface="Consolas" panose="020B0609020204030204" pitchFamily="49" charset="0"/>
              </a:rPr>
              <a:t>0x40057d &lt;+13&gt;: 73 f8          </a:t>
            </a:r>
            <a:r>
              <a:rPr lang="en-US" b="1" dirty="0" err="1">
                <a:latin typeface="Consolas" panose="020B0609020204030204" pitchFamily="49" charset="0"/>
                <a:cs typeface="Consolas" panose="020B0609020204030204" pitchFamily="49" charset="0"/>
              </a:rPr>
              <a:t>jle</a:t>
            </a:r>
            <a:r>
              <a:rPr lang="en-US" b="1"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819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8" name="Rectangle 7">
            <a:extLst>
              <a:ext uri="{FF2B5EF4-FFF2-40B4-BE49-F238E27FC236}">
                <a16:creationId xmlns:a16="http://schemas.microsoft.com/office/drawing/2014/main" id="{EE7592A8-82C7-434D-9DE6-7E96236DA471}"/>
              </a:ext>
            </a:extLst>
          </p:cNvPr>
          <p:cNvSpPr/>
          <p:nvPr/>
        </p:nvSpPr>
        <p:spPr bwMode="auto">
          <a:xfrm>
            <a:off x="4572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0xf8</a:t>
            </a:r>
            <a:r>
              <a:rPr lang="en-US" sz="2800" dirty="0">
                <a:cs typeface="Courier New" panose="02070309020205020404" pitchFamily="49" charset="0"/>
              </a:rPr>
              <a:t> is the number of instruction bytes to jump relative to %rip.  This is -8 (in two’s complement!).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9" name="Straight Arrow Connector 8">
            <a:extLst>
              <a:ext uri="{FF2B5EF4-FFF2-40B4-BE49-F238E27FC236}">
                <a16:creationId xmlns:a16="http://schemas.microsoft.com/office/drawing/2014/main" id="{4743459E-006F-064F-BBD8-218F5F52ECF3}"/>
              </a:ext>
            </a:extLst>
          </p:cNvPr>
          <p:cNvCxnSpPr>
            <a:cxnSpLocks/>
            <a:stCxn id="8" idx="0"/>
          </p:cNvCxnSpPr>
          <p:nvPr/>
        </p:nvCxnSpPr>
        <p:spPr>
          <a:xfrm flipV="1">
            <a:off x="2628900" y="3124200"/>
            <a:ext cx="1562100" cy="909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1AE6C0D-686B-6645-B59C-0898CA4FC055}"/>
              </a:ext>
            </a:extLst>
          </p:cNvPr>
          <p:cNvSpPr/>
          <p:nvPr/>
        </p:nvSpPr>
        <p:spPr bwMode="auto">
          <a:xfrm>
            <a:off x="7696200" y="4034118"/>
            <a:ext cx="41910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8 </a:t>
            </a:r>
            <a:r>
              <a:rPr lang="en-US" sz="2800" dirty="0">
                <a:cs typeface="Courier New" panose="02070309020205020404" pitchFamily="49" charset="0"/>
              </a:rPr>
              <a:t>bytes back!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77207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152400" y="1299882"/>
            <a:ext cx="11853672" cy="5181600"/>
          </a:xfrm>
        </p:spPr>
        <p:txBody>
          <a:bodyPr/>
          <a:lstStyle/>
          <a:p>
            <a:pPr marL="0" indent="0">
              <a:spcBef>
                <a:spcPts val="0"/>
              </a:spcBef>
              <a:buNone/>
            </a:pPr>
            <a:r>
              <a:rPr lang="en-US" dirty="0">
                <a:latin typeface="Consolas" panose="020B0609020204030204" pitchFamily="49" charset="0"/>
                <a:cs typeface="Consolas" panose="020B0609020204030204" pitchFamily="49" charset="0"/>
              </a:rPr>
              <a:t>0x400570 &lt;+0&gt;:  b8 00 00 00 00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$0x0,%eax</a:t>
            </a:r>
          </a:p>
          <a:p>
            <a:pPr marL="0" indent="0">
              <a:spcBef>
                <a:spcPts val="0"/>
              </a:spcBef>
              <a:buNone/>
            </a:pPr>
            <a:r>
              <a:rPr lang="en-US" dirty="0">
                <a:latin typeface="Consolas" panose="020B0609020204030204" pitchFamily="49" charset="0"/>
                <a:cs typeface="Consolas" panose="020B0609020204030204" pitchFamily="49" charset="0"/>
              </a:rPr>
              <a:t>0x400575 &lt;+5&gt;:  </a:t>
            </a:r>
            <a:r>
              <a:rPr lang="en-US" dirty="0" err="1">
                <a:latin typeface="Consolas" panose="020B0609020204030204" pitchFamily="49" charset="0"/>
                <a:cs typeface="Consolas" panose="020B0609020204030204" pitchFamily="49" charset="0"/>
              </a:rPr>
              <a:t>eb</a:t>
            </a:r>
            <a:r>
              <a:rPr lang="en-US" dirty="0">
                <a:latin typeface="Consolas" panose="020B0609020204030204" pitchFamily="49" charset="0"/>
                <a:cs typeface="Consolas" panose="020B0609020204030204" pitchFamily="49" charset="0"/>
              </a:rPr>
              <a:t> 03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0x40057a &lt;loop+10&gt;</a:t>
            </a:r>
          </a:p>
          <a:p>
            <a:pPr marL="0" indent="0">
              <a:spcBef>
                <a:spcPts val="0"/>
              </a:spcBef>
              <a:buNone/>
            </a:pPr>
            <a:r>
              <a:rPr lang="en-US" b="1" dirty="0">
                <a:latin typeface="Consolas" panose="020B0609020204030204" pitchFamily="49" charset="0"/>
                <a:cs typeface="Consolas" panose="020B0609020204030204" pitchFamily="49" charset="0"/>
              </a:rPr>
              <a:t>0x400577 &lt;+7&gt;:  83 c0 01       add $0x1,%eax</a:t>
            </a:r>
          </a:p>
          <a:p>
            <a:pPr marL="0" indent="0">
              <a:spcBef>
                <a:spcPts val="0"/>
              </a:spcBef>
              <a:buNone/>
            </a:pPr>
            <a:r>
              <a:rPr lang="en-US" dirty="0">
                <a:latin typeface="Consolas" panose="020B0609020204030204" pitchFamily="49" charset="0"/>
                <a:cs typeface="Consolas" panose="020B0609020204030204" pitchFamily="49" charset="0"/>
              </a:rPr>
              <a:t>0x40057a &lt;+10&gt;: 83 f8 63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$0x63,%eax</a:t>
            </a:r>
          </a:p>
          <a:p>
            <a:pPr marL="0" indent="0">
              <a:spcBef>
                <a:spcPts val="0"/>
              </a:spcBef>
              <a:buNone/>
            </a:pPr>
            <a:r>
              <a:rPr lang="en-US" dirty="0">
                <a:latin typeface="Consolas" panose="020B0609020204030204" pitchFamily="49" charset="0"/>
                <a:cs typeface="Consolas" panose="020B0609020204030204" pitchFamily="49" charset="0"/>
              </a:rPr>
              <a:t>0x40057d &lt;+13&gt;: 73 f8          </a:t>
            </a: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0x400577 &lt;loop+7&gt;</a:t>
            </a:r>
          </a:p>
          <a:p>
            <a:pPr marL="0" indent="0">
              <a:spcBef>
                <a:spcPts val="0"/>
              </a:spcBef>
              <a:buNone/>
            </a:pPr>
            <a:r>
              <a:rPr lang="en-US" dirty="0">
                <a:latin typeface="Consolas" panose="020B0609020204030204" pitchFamily="49" charset="0"/>
                <a:cs typeface="Consolas" panose="020B0609020204030204" pitchFamily="49" charset="0"/>
              </a:rPr>
              <a:t>0x40057f &lt;+15&gt;: f3 c3          </a:t>
            </a:r>
            <a:r>
              <a:rPr lang="en-US" dirty="0" err="1">
                <a:latin typeface="Consolas" panose="020B0609020204030204" pitchFamily="49" charset="0"/>
                <a:cs typeface="Consolas" panose="020B0609020204030204" pitchFamily="49" charset="0"/>
              </a:rPr>
              <a:t>repz</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
        <p:nvSpPr>
          <p:cNvPr id="5" name="Rounded Rectangle 4">
            <a:extLst>
              <a:ext uri="{FF2B5EF4-FFF2-40B4-BE49-F238E27FC236}">
                <a16:creationId xmlns:a16="http://schemas.microsoft.com/office/drawing/2014/main" id="{C2AE044F-AE44-B342-A044-8146B4486896}"/>
              </a:ext>
            </a:extLst>
          </p:cNvPr>
          <p:cNvSpPr/>
          <p:nvPr/>
        </p:nvSpPr>
        <p:spPr>
          <a:xfrm>
            <a:off x="152401" y="2057400"/>
            <a:ext cx="10744199" cy="4572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%rip</a:t>
            </a:r>
          </a:p>
        </p:txBody>
      </p:sp>
      <p:sp>
        <p:nvSpPr>
          <p:cNvPr id="8" name="Rectangle 7">
            <a:extLst>
              <a:ext uri="{FF2B5EF4-FFF2-40B4-BE49-F238E27FC236}">
                <a16:creationId xmlns:a16="http://schemas.microsoft.com/office/drawing/2014/main" id="{EE7592A8-82C7-434D-9DE6-7E96236DA471}"/>
              </a:ext>
            </a:extLst>
          </p:cNvPr>
          <p:cNvSpPr/>
          <p:nvPr/>
        </p:nvSpPr>
        <p:spPr bwMode="auto">
          <a:xfrm>
            <a:off x="457200" y="4034118"/>
            <a:ext cx="43434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b="1" dirty="0">
                <a:cs typeface="Courier New" panose="02070309020205020404" pitchFamily="49" charset="0"/>
              </a:rPr>
              <a:t>0xf8</a:t>
            </a:r>
            <a:r>
              <a:rPr lang="en-US" sz="2800" dirty="0">
                <a:cs typeface="Courier New" panose="02070309020205020404" pitchFamily="49" charset="0"/>
              </a:rPr>
              <a:t> is the number of instruction bytes to jump relative to %rip.  This is -8 (in two’s complement!).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cxnSp>
        <p:nvCxnSpPr>
          <p:cNvPr id="9" name="Straight Arrow Connector 8">
            <a:extLst>
              <a:ext uri="{FF2B5EF4-FFF2-40B4-BE49-F238E27FC236}">
                <a16:creationId xmlns:a16="http://schemas.microsoft.com/office/drawing/2014/main" id="{4743459E-006F-064F-BBD8-218F5F52ECF3}"/>
              </a:ext>
            </a:extLst>
          </p:cNvPr>
          <p:cNvCxnSpPr>
            <a:cxnSpLocks/>
            <a:stCxn id="8" idx="0"/>
          </p:cNvCxnSpPr>
          <p:nvPr/>
        </p:nvCxnSpPr>
        <p:spPr>
          <a:xfrm flipV="1">
            <a:off x="2628900" y="3124200"/>
            <a:ext cx="1562100" cy="9099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1AE6C0D-686B-6645-B59C-0898CA4FC055}"/>
              </a:ext>
            </a:extLst>
          </p:cNvPr>
          <p:cNvSpPr/>
          <p:nvPr/>
        </p:nvSpPr>
        <p:spPr bwMode="auto">
          <a:xfrm>
            <a:off x="7696200" y="4034118"/>
            <a:ext cx="4191000" cy="182879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With no jump, %rip would advance to the next line.  This </a:t>
            </a:r>
            <a:r>
              <a:rPr lang="en-US" sz="2800" b="1" dirty="0" err="1">
                <a:cs typeface="Courier New" panose="02070309020205020404" pitchFamily="49" charset="0"/>
              </a:rPr>
              <a:t>jmp</a:t>
            </a:r>
            <a:r>
              <a:rPr lang="en-US" sz="2800" dirty="0">
                <a:cs typeface="Courier New" panose="02070309020205020404" pitchFamily="49" charset="0"/>
              </a:rPr>
              <a:t> says to </a:t>
            </a:r>
            <a:r>
              <a:rPr lang="en-US" sz="2800" u="sng" dirty="0">
                <a:cs typeface="Courier New" panose="02070309020205020404" pitchFamily="49" charset="0"/>
              </a:rPr>
              <a:t>then</a:t>
            </a:r>
            <a:r>
              <a:rPr lang="en-US" sz="2800" dirty="0">
                <a:cs typeface="Courier New" panose="02070309020205020404" pitchFamily="49" charset="0"/>
              </a:rPr>
              <a:t> go </a:t>
            </a:r>
            <a:r>
              <a:rPr lang="en-US" sz="2800" b="1" dirty="0">
                <a:cs typeface="Courier New" panose="02070309020205020404" pitchFamily="49" charset="0"/>
              </a:rPr>
              <a:t>8 </a:t>
            </a:r>
            <a:r>
              <a:rPr lang="en-US" sz="2800" dirty="0">
                <a:cs typeface="Courier New" panose="02070309020205020404" pitchFamily="49" charset="0"/>
              </a:rPr>
              <a:t>bytes back!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4232842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F6E8AE-88FB-C44D-AF4B-815820F345B8}"/>
              </a:ext>
            </a:extLst>
          </p:cNvPr>
          <p:cNvSpPr>
            <a:spLocks noGrp="1"/>
          </p:cNvSpPr>
          <p:nvPr>
            <p:ph type="title"/>
          </p:nvPr>
        </p:nvSpPr>
        <p:spPr/>
        <p:txBody>
          <a:bodyPr/>
          <a:lstStyle/>
          <a:p>
            <a:r>
              <a:rPr lang="en-US" dirty="0"/>
              <a:t>Summary: Instruction Pointer</a:t>
            </a:r>
          </a:p>
        </p:txBody>
      </p:sp>
      <p:sp>
        <p:nvSpPr>
          <p:cNvPr id="6" name="Content Placeholder 5">
            <a:extLst>
              <a:ext uri="{FF2B5EF4-FFF2-40B4-BE49-F238E27FC236}">
                <a16:creationId xmlns:a16="http://schemas.microsoft.com/office/drawing/2014/main" id="{7EA70795-55B3-5045-9C0E-437635FDADBD}"/>
              </a:ext>
            </a:extLst>
          </p:cNvPr>
          <p:cNvSpPr>
            <a:spLocks noGrp="1"/>
          </p:cNvSpPr>
          <p:nvPr>
            <p:ph idx="1"/>
          </p:nvPr>
        </p:nvSpPr>
        <p:spPr/>
        <p:txBody>
          <a:bodyPr/>
          <a:lstStyle/>
          <a:p>
            <a:r>
              <a:rPr lang="en-US" dirty="0"/>
              <a:t>Machine code instructions live in main memory, just like stack and heap data.</a:t>
            </a:r>
          </a:p>
          <a:p>
            <a:r>
              <a:rPr lang="en-US" dirty="0"/>
              <a:t>%rip is a register that stores a number (an address) of the currently executing instruction.  It marks where we currently are in the program’s instructions. </a:t>
            </a:r>
          </a:p>
          <a:p>
            <a:r>
              <a:rPr lang="en-US" dirty="0"/>
              <a:t>To advance to the next instruction, special hardware adds the size of the current instruction in bytes.</a:t>
            </a:r>
          </a:p>
          <a:p>
            <a:r>
              <a:rPr lang="en-US" b="1" dirty="0" err="1"/>
              <a:t>jmp</a:t>
            </a:r>
            <a:r>
              <a:rPr lang="en-US" dirty="0"/>
              <a:t> instructions work by adjusting %rip by a specified amount.</a:t>
            </a:r>
          </a:p>
        </p:txBody>
      </p:sp>
    </p:spTree>
    <p:extLst>
      <p:ext uri="{BB962C8B-B14F-4D97-AF65-F5344CB8AC3E}">
        <p14:creationId xmlns:p14="http://schemas.microsoft.com/office/powerpoint/2010/main" val="137605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b="1" dirty="0">
                <a:solidFill>
                  <a:srgbClr val="C00000"/>
                </a:solidFill>
              </a:rPr>
              <a:t>Calling Functions</a:t>
            </a:r>
          </a:p>
          <a:p>
            <a:pPr lvl="1"/>
            <a:r>
              <a:rPr lang="en-US" dirty="0"/>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784658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D394C-4A15-7143-A9A0-ECB7C1F42E93}"/>
              </a:ext>
            </a:extLst>
          </p:cNvPr>
          <p:cNvSpPr>
            <a:spLocks noGrp="1"/>
          </p:cNvSpPr>
          <p:nvPr>
            <p:ph type="title"/>
          </p:nvPr>
        </p:nvSpPr>
        <p:spPr/>
        <p:txBody>
          <a:bodyPr/>
          <a:lstStyle/>
          <a:p>
            <a:r>
              <a:rPr lang="en-US" dirty="0"/>
              <a:t>How do we call functions in assembly?</a:t>
            </a:r>
          </a:p>
        </p:txBody>
      </p:sp>
    </p:spTree>
    <p:extLst>
      <p:ext uri="{BB962C8B-B14F-4D97-AF65-F5344CB8AC3E}">
        <p14:creationId xmlns:p14="http://schemas.microsoft.com/office/powerpoint/2010/main" val="2023118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t>Pass Data </a:t>
            </a:r>
            <a:r>
              <a:rPr lang="en-US" dirty="0"/>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
        <p:nvSpPr>
          <p:cNvPr id="4" name="Rectangle 3">
            <a:extLst>
              <a:ext uri="{FF2B5EF4-FFF2-40B4-BE49-F238E27FC236}">
                <a16:creationId xmlns:a16="http://schemas.microsoft.com/office/drawing/2014/main" id="{43142C1D-9162-C746-9CC9-9BB734BECE3C}"/>
              </a:ext>
            </a:extLst>
          </p:cNvPr>
          <p:cNvSpPr/>
          <p:nvPr/>
        </p:nvSpPr>
        <p:spPr bwMode="auto">
          <a:xfrm>
            <a:off x="4114800" y="3886200"/>
            <a:ext cx="3962400" cy="10712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How does assembly interact with the stack?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b="1" dirty="0">
                <a:solidFill>
                  <a:srgbClr val="C00000"/>
                </a:solidFill>
              </a:rPr>
              <a:t>Calling Functions</a:t>
            </a:r>
          </a:p>
          <a:p>
            <a:pPr lvl="1"/>
            <a:r>
              <a:rPr lang="en-US" b="1" dirty="0">
                <a:solidFill>
                  <a:srgbClr val="C00000"/>
                </a:solidFill>
              </a:rPr>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3070123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2719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4455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animBg="1"/>
      <p:bldP spid="12" grpId="0" animBg="1"/>
      <p:bldP spid="13" grpId="0" animBg="1"/>
      <p:bldP spid="14" grpId="0" animBg="1"/>
      <p:bldP spid="15" grpId="0"/>
      <p:bldP spid="2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3060711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202360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6012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
        <p:nvSpPr>
          <p:cNvPr id="18" name="Rectangle 17">
            <a:extLst>
              <a:ext uri="{FF2B5EF4-FFF2-40B4-BE49-F238E27FC236}">
                <a16:creationId xmlns:a16="http://schemas.microsoft.com/office/drawing/2014/main" id="{96C67A1A-BC63-3143-8B4A-3E777A61C484}"/>
              </a:ext>
            </a:extLst>
          </p:cNvPr>
          <p:cNvSpPr/>
          <p:nvPr>
            <p:custDataLst>
              <p:tags r:id="rId12"/>
            </p:custDataLst>
          </p:nvPr>
        </p:nvSpPr>
        <p:spPr>
          <a:xfrm>
            <a:off x="4764085" y="44958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foo2()        </a:t>
            </a:r>
          </a:p>
        </p:txBody>
      </p:sp>
    </p:spTree>
    <p:extLst>
      <p:ext uri="{BB962C8B-B14F-4D97-AF65-F5344CB8AC3E}">
        <p14:creationId xmlns:p14="http://schemas.microsoft.com/office/powerpoint/2010/main" val="35713080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1023320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%rip</a:t>
            </a:r>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28149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a:extLst/>
        </p:spPr>
        <p:txBody>
          <a:bodyPr vert="horz" wrap="square" lIns="91440" tIns="45720" rIns="91440" bIns="45720" numCol="1" rtlCol="0" anchor="t" anchorCtr="0" compatLnSpc="1">
            <a:prstTxWarp prst="textNoShape">
              <a:avLst/>
            </a:prstTxWarp>
          </a:bodyPr>
          <a:lstStyle/>
          <a:p>
            <a:pPr marL="0" indent="0" algn="l">
              <a:buNone/>
            </a:pPr>
            <a:r>
              <a:rPr lang="en-US" sz="2800" b="1" dirty="0"/>
              <a:t>Key idea: %</a:t>
            </a:r>
            <a:r>
              <a:rPr lang="en-US" sz="2800" b="1" dirty="0" err="1"/>
              <a:t>rsp</a:t>
            </a:r>
            <a:r>
              <a:rPr lang="en-US" sz="2800" b="1" dirty="0"/>
              <a:t> </a:t>
            </a:r>
            <a:r>
              <a:rPr lang="en-US" sz="2800" dirty="0"/>
              <a:t>must point to the same place before and after a function is called, since stack frames go away when a function finishes.</a:t>
            </a: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800860922"/>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34706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4063952364"/>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Consolas" panose="020B0609020204030204" pitchFamily="49" charset="0"/>
                          <a:cs typeface="Consolas" panose="020B0609020204030204" pitchFamily="49" charset="0"/>
                        </a:rPr>
                        <a:t>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8;</a:t>
                      </a:r>
                    </a:p>
                    <a:p>
                      <a:r>
                        <a:rPr lang="en-US" sz="2800" dirty="0">
                          <a:solidFill>
                            <a:schemeClr val="bg1">
                              <a:lumMod val="85000"/>
                            </a:schemeClr>
                          </a:solidFill>
                          <a:latin typeface="Consolas" panose="020B0609020204030204" pitchFamily="49" charset="0"/>
                          <a:cs typeface="Consolas" panose="020B0609020204030204" pitchFamily="49" charset="0"/>
                        </a:rPr>
                        <a:t>M[R[%</a:t>
                      </a:r>
                      <a:r>
                        <a:rPr lang="en-US" sz="2800" dirty="0" err="1">
                          <a:solidFill>
                            <a:schemeClr val="bg1">
                              <a:lumMod val="85000"/>
                            </a:schemeClr>
                          </a:solidFill>
                          <a:latin typeface="Consolas" panose="020B0609020204030204" pitchFamily="49" charset="0"/>
                          <a:cs typeface="Consolas" panose="020B0609020204030204" pitchFamily="49" charset="0"/>
                        </a:rPr>
                        <a:t>rsp</a:t>
                      </a:r>
                      <a:r>
                        <a:rPr lang="en-US" sz="2800" dirty="0">
                          <a:solidFill>
                            <a:schemeClr val="bg1">
                              <a:lumMod val="85000"/>
                            </a:schemeClr>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2296990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3387018735"/>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0" dirty="0">
                          <a:solidFill>
                            <a:schemeClr val="bg1">
                              <a:lumMod val="85000"/>
                            </a:schemeClr>
                          </a:solidFill>
                          <a:latin typeface="Consolas" panose="020B0609020204030204" pitchFamily="49" charset="0"/>
                          <a:cs typeface="Consolas" panose="020B0609020204030204" pitchFamily="49" charset="0"/>
                        </a:rPr>
                        <a:t>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8;</a:t>
                      </a:r>
                    </a:p>
                    <a:p>
                      <a:r>
                        <a:rPr lang="en-US" sz="2800" b="1" dirty="0">
                          <a:solidFill>
                            <a:srgbClr val="FF0000"/>
                          </a:solidFill>
                          <a:latin typeface="Consolas" panose="020B0609020204030204" pitchFamily="49" charset="0"/>
                          <a:cs typeface="Consolas" panose="020B0609020204030204" pitchFamily="49" charset="0"/>
                        </a:rPr>
                        <a:t>M[R[%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195778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562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a:p>
            <a:endParaRPr lang="en-US" dirty="0"/>
          </a:p>
          <a:p>
            <a:endParaRPr lang="en-US" dirty="0"/>
          </a:p>
          <a:p>
            <a:endParaRPr lang="en-US" dirty="0"/>
          </a:p>
          <a:p>
            <a:pPr marL="0" indent="0">
              <a:buNone/>
            </a:pPr>
            <a:endParaRPr lang="en-US" dirty="0"/>
          </a:p>
          <a:p>
            <a:pPr marL="0" indent="0">
              <a:buNone/>
            </a:pPr>
            <a:endParaRPr lang="en-US" sz="600" dirty="0"/>
          </a:p>
          <a:p>
            <a:r>
              <a:rPr lang="en-US" dirty="0"/>
              <a:t>This behavior is equivalent to the following, but </a:t>
            </a:r>
            <a:r>
              <a:rPr lang="en-US" dirty="0" err="1"/>
              <a:t>pushq</a:t>
            </a:r>
            <a:r>
              <a:rPr lang="en-US" dirty="0"/>
              <a:t> is a shorter instruction:</a:t>
            </a:r>
          </a:p>
          <a:p>
            <a:pPr marL="0" indent="0">
              <a:spcBef>
                <a:spcPts val="0"/>
              </a:spcBef>
              <a:buNone/>
            </a:pPr>
            <a:r>
              <a:rPr lang="en-US" dirty="0"/>
              <a:t>            </a:t>
            </a: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S</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p>
          <a:p>
            <a:r>
              <a:rPr lang="en-US" dirty="0"/>
              <a:t>Sometimes, you’ll see instructions just explicitly decrement the stack pointer to make room for future data.</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562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endParaRPr lang="en-US" dirty="0"/>
          </a:p>
          <a:p>
            <a:r>
              <a:rPr lang="en-US" b="1" dirty="0"/>
              <a:t>Note</a:t>
            </a:r>
            <a:r>
              <a:rPr lang="en-US" dirty="0"/>
              <a:t>:</a:t>
            </a:r>
            <a:r>
              <a:rPr lang="en-US" b="1" dirty="0"/>
              <a:t> </a:t>
            </a:r>
            <a:r>
              <a:rPr lang="en-US" dirty="0"/>
              <a:t>this </a:t>
            </a:r>
            <a:r>
              <a:rPr lang="en-US" i="1" dirty="0"/>
              <a:t>does not</a:t>
            </a:r>
            <a:r>
              <a:rPr lang="en-US" dirty="0"/>
              <a:t> remove/clear out the data!  It just increments %</a:t>
            </a:r>
            <a:r>
              <a:rPr lang="en-US" dirty="0" err="1"/>
              <a:t>rsp</a:t>
            </a:r>
            <a:r>
              <a:rPr lang="en-US" dirty="0"/>
              <a:t> to indicate the next push can overwrite that location.</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1158629467"/>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45278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pPr marL="0" indent="0">
              <a:buNone/>
            </a:pPr>
            <a:endParaRPr lang="en-US" sz="1000" dirty="0"/>
          </a:p>
          <a:p>
            <a:r>
              <a:rPr lang="en-US" dirty="0"/>
              <a:t>This behavior is equivalent to the following, but </a:t>
            </a:r>
            <a:r>
              <a:rPr lang="en-US" dirty="0" err="1"/>
              <a:t>popq</a:t>
            </a:r>
            <a:r>
              <a:rPr lang="en-US" dirty="0"/>
              <a:t> is a shorter instruction: </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D</a:t>
            </a:r>
          </a:p>
          <a:p>
            <a:pPr marL="0" indent="0">
              <a:spcBef>
                <a:spcPts val="0"/>
              </a:spcBef>
              <a:buNone/>
            </a:pPr>
            <a:r>
              <a:rPr lang="en-US" b="1" i="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a:spcBef>
                <a:spcPts val="0"/>
              </a:spcBef>
            </a:pPr>
            <a:r>
              <a:rPr lang="en-US" dirty="0"/>
              <a:t>Sometimes, you’ll see instructions just explicitly increment the stack pointer to pop data.</a:t>
            </a:r>
            <a:endParaRPr lang="en-US" b="1" dirty="0"/>
          </a:p>
          <a:p>
            <a:pPr marL="0" indent="0">
              <a:spcBef>
                <a:spcPts val="0"/>
              </a:spcBef>
              <a:buNone/>
            </a:pPr>
            <a:endParaRPr lang="en-US" b="1" dirty="0">
              <a:latin typeface="Consolas" panose="020B0609020204030204" pitchFamily="49" charset="0"/>
              <a:cs typeface="Consolas" panose="020B0609020204030204" pitchFamily="49" charset="0"/>
            </a:endParaRP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0319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Pushing onto the Stack</a:t>
            </a:r>
          </a:p>
        </p:txBody>
      </p:sp>
      <p:pic>
        <p:nvPicPr>
          <p:cNvPr id="3" name="Picture 2">
            <a:extLst>
              <a:ext uri="{FF2B5EF4-FFF2-40B4-BE49-F238E27FC236}">
                <a16:creationId xmlns:a16="http://schemas.microsoft.com/office/drawing/2014/main" id="{AFF26FA0-87E3-E745-A968-B917765DB37A}"/>
              </a:ext>
            </a:extLst>
          </p:cNvPr>
          <p:cNvPicPr>
            <a:picLocks noChangeAspect="1"/>
          </p:cNvPicPr>
          <p:nvPr/>
        </p:nvPicPr>
        <p:blipFill rotWithShape="1">
          <a:blip r:embed="rId2"/>
          <a:srcRect r="62774"/>
          <a:stretch/>
        </p:blipFill>
        <p:spPr>
          <a:xfrm>
            <a:off x="457200" y="1232007"/>
            <a:ext cx="3886200" cy="5702193"/>
          </a:xfrm>
          <a:prstGeom prst="rect">
            <a:avLst/>
          </a:prstGeom>
        </p:spPr>
      </p:pic>
    </p:spTree>
    <p:extLst>
      <p:ext uri="{BB962C8B-B14F-4D97-AF65-F5344CB8AC3E}">
        <p14:creationId xmlns:p14="http://schemas.microsoft.com/office/powerpoint/2010/main" val="30568413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Pushing onto the Stack</a:t>
            </a:r>
          </a:p>
        </p:txBody>
      </p:sp>
      <p:pic>
        <p:nvPicPr>
          <p:cNvPr id="3" name="Picture 2">
            <a:extLst>
              <a:ext uri="{FF2B5EF4-FFF2-40B4-BE49-F238E27FC236}">
                <a16:creationId xmlns:a16="http://schemas.microsoft.com/office/drawing/2014/main" id="{AFF26FA0-87E3-E745-A968-B917765DB37A}"/>
              </a:ext>
            </a:extLst>
          </p:cNvPr>
          <p:cNvPicPr>
            <a:picLocks noChangeAspect="1"/>
          </p:cNvPicPr>
          <p:nvPr/>
        </p:nvPicPr>
        <p:blipFill rotWithShape="1">
          <a:blip r:embed="rId2"/>
          <a:srcRect r="30657"/>
          <a:stretch/>
        </p:blipFill>
        <p:spPr>
          <a:xfrm>
            <a:off x="457200" y="1232007"/>
            <a:ext cx="7239000" cy="5702193"/>
          </a:xfrm>
          <a:prstGeom prst="rect">
            <a:avLst/>
          </a:prstGeom>
        </p:spPr>
      </p:pic>
    </p:spTree>
    <p:extLst>
      <p:ext uri="{BB962C8B-B14F-4D97-AF65-F5344CB8AC3E}">
        <p14:creationId xmlns:p14="http://schemas.microsoft.com/office/powerpoint/2010/main" val="31972440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Pushing onto the Stack</a:t>
            </a:r>
          </a:p>
        </p:txBody>
      </p:sp>
      <p:pic>
        <p:nvPicPr>
          <p:cNvPr id="3" name="Picture 2">
            <a:extLst>
              <a:ext uri="{FF2B5EF4-FFF2-40B4-BE49-F238E27FC236}">
                <a16:creationId xmlns:a16="http://schemas.microsoft.com/office/drawing/2014/main" id="{AFF26FA0-87E3-E745-A968-B917765DB37A}"/>
              </a:ext>
            </a:extLst>
          </p:cNvPr>
          <p:cNvPicPr>
            <a:picLocks noChangeAspect="1"/>
          </p:cNvPicPr>
          <p:nvPr/>
        </p:nvPicPr>
        <p:blipFill>
          <a:blip r:embed="rId2"/>
          <a:stretch>
            <a:fillRect/>
          </a:stretch>
        </p:blipFill>
        <p:spPr>
          <a:xfrm>
            <a:off x="457200" y="1232007"/>
            <a:ext cx="10439400" cy="5702193"/>
          </a:xfrm>
          <a:prstGeom prst="rect">
            <a:avLst/>
          </a:prstGeom>
        </p:spPr>
      </p:pic>
    </p:spTree>
    <p:extLst>
      <p:ext uri="{BB962C8B-B14F-4D97-AF65-F5344CB8AC3E}">
        <p14:creationId xmlns:p14="http://schemas.microsoft.com/office/powerpoint/2010/main" val="8025232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5356828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b="1" dirty="0">
                <a:solidFill>
                  <a:srgbClr val="C00000"/>
                </a:solidFill>
              </a:rPr>
              <a:t>Calling Functions</a:t>
            </a:r>
          </a:p>
          <a:p>
            <a:pPr lvl="1"/>
            <a:r>
              <a:rPr lang="en-US" dirty="0"/>
              <a:t>The Stack</a:t>
            </a:r>
          </a:p>
          <a:p>
            <a:pPr lvl="1"/>
            <a:r>
              <a:rPr lang="en-US" b="1" dirty="0">
                <a:solidFill>
                  <a:srgbClr val="C00000"/>
                </a:solidFill>
              </a:rPr>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2079462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r>
              <a:rPr lang="en-US" b="1" dirty="0"/>
              <a:t>Problem: </a:t>
            </a:r>
            <a:r>
              <a:rPr lang="en-US" dirty="0"/>
              <a:t>%rip points to the currently executing instruction.  To call a function, we must </a:t>
            </a:r>
            <a:r>
              <a:rPr lang="en-US" u="sng" dirty="0"/>
              <a:t>remember</a:t>
            </a:r>
            <a:r>
              <a:rPr lang="en-US" b="1" dirty="0"/>
              <a:t> </a:t>
            </a:r>
            <a:r>
              <a:rPr lang="en-US" dirty="0"/>
              <a:t>the </a:t>
            </a:r>
            <a:r>
              <a:rPr lang="en-US" i="1" dirty="0"/>
              <a:t>next </a:t>
            </a:r>
            <a:r>
              <a:rPr lang="en-US" dirty="0"/>
              <a:t>caller instruction to resume at after.</a:t>
            </a:r>
          </a:p>
          <a:p>
            <a:r>
              <a:rPr lang="en-US" b="1" dirty="0"/>
              <a:t>Solution:</a:t>
            </a:r>
            <a:r>
              <a:rPr lang="en-US" dirty="0"/>
              <a:t> push the current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128435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sp>
        <p:nvSpPr>
          <p:cNvPr id="15" name="Rectangle 14">
            <a:extLst>
              <a:ext uri="{FF2B5EF4-FFF2-40B4-BE49-F238E27FC236}">
                <a16:creationId xmlns:a16="http://schemas.microsoft.com/office/drawing/2014/main" id="{B089E8C5-1A5D-B94F-B7D2-C76329162DAB}"/>
              </a:ext>
            </a:extLst>
          </p:cNvPr>
          <p:cNvSpPr/>
          <p:nvPr>
            <p:custDataLst>
              <p:tags r:id="rId2"/>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16" name="Rectangle 15">
            <a:extLst>
              <a:ext uri="{FF2B5EF4-FFF2-40B4-BE49-F238E27FC236}">
                <a16:creationId xmlns:a16="http://schemas.microsoft.com/office/drawing/2014/main" id="{08FD92BF-642D-2B4B-A9A6-48F41B18F2B2}"/>
              </a:ext>
            </a:extLst>
          </p:cNvPr>
          <p:cNvSpPr/>
          <p:nvPr>
            <p:custDataLst>
              <p:tags r:id="rId3"/>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7" name="Straight Arrow Connector 16">
            <a:extLst>
              <a:ext uri="{FF2B5EF4-FFF2-40B4-BE49-F238E27FC236}">
                <a16:creationId xmlns:a16="http://schemas.microsoft.com/office/drawing/2014/main" id="{9AFB68E3-E2E5-3847-AE52-AB81C1D207FA}"/>
              </a:ext>
            </a:extLst>
          </p:cNvPr>
          <p:cNvCxnSpPr>
            <a:cxnSpLocks/>
            <a:stCxn id="15" idx="3"/>
          </p:cNvCxnSpPr>
          <p:nvPr/>
        </p:nvCxnSpPr>
        <p:spPr>
          <a:xfrm flipV="1">
            <a:off x="6734099" y="3609019"/>
            <a:ext cx="1751554" cy="164945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4"/>
            </p:custDataLst>
          </p:nvPr>
        </p:nvCxnSpPr>
        <p:spPr>
          <a:xfrm>
            <a:off x="10123953" y="35928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F51DCB4A-EC5E-4E42-AAB7-0653F4A36DC6}"/>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29" name="Rectangle 28">
            <a:extLst>
              <a:ext uri="{FF2B5EF4-FFF2-40B4-BE49-F238E27FC236}">
                <a16:creationId xmlns:a16="http://schemas.microsoft.com/office/drawing/2014/main" id="{FE9E5C59-57D7-D44F-BE2A-81135B5240ED}"/>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0" name="Straight Arrow Connector 29">
            <a:extLst>
              <a:ext uri="{FF2B5EF4-FFF2-40B4-BE49-F238E27FC236}">
                <a16:creationId xmlns:a16="http://schemas.microsoft.com/office/drawing/2014/main" id="{B67C57FD-EC72-E54B-8A6F-E5461838B5B5}"/>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C212FD-F1E9-6A43-BAA1-8B6229120F1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5699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4620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r>
              <a:rPr lang="en-US" b="1" dirty="0"/>
              <a:t>Problem: </a:t>
            </a:r>
            <a:r>
              <a:rPr lang="en-US" dirty="0"/>
              <a:t>%rip points to the currently executing instruction.  To call a function, we must </a:t>
            </a:r>
            <a:r>
              <a:rPr lang="en-US" u="sng" dirty="0"/>
              <a:t>remember</a:t>
            </a:r>
            <a:r>
              <a:rPr lang="en-US" b="1" dirty="0"/>
              <a:t> </a:t>
            </a:r>
            <a:r>
              <a:rPr lang="en-US" dirty="0"/>
              <a:t>the </a:t>
            </a:r>
            <a:r>
              <a:rPr lang="en-US" i="1" dirty="0"/>
              <a:t>next </a:t>
            </a:r>
            <a:r>
              <a:rPr lang="en-US" dirty="0"/>
              <a:t>caller instruction to resume at after.</a:t>
            </a:r>
          </a:p>
          <a:p>
            <a:r>
              <a:rPr lang="en-US" b="1" dirty="0"/>
              <a:t>Solution:</a:t>
            </a:r>
            <a:r>
              <a:rPr lang="en-US" dirty="0"/>
              <a:t> push the current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52428189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262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9B1B437-817B-D24F-94CE-C140156B990F}"/>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30" name="Rectangle 29">
            <a:extLst>
              <a:ext uri="{FF2B5EF4-FFF2-40B4-BE49-F238E27FC236}">
                <a16:creationId xmlns:a16="http://schemas.microsoft.com/office/drawing/2014/main" id="{79A91F31-C63F-C04D-A52B-3D1921A76E23}"/>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363F9294-0CC9-2A46-A2A3-1CA9F0CBC028}"/>
              </a:ext>
            </a:extLst>
          </p:cNvPr>
          <p:cNvCxnSpPr>
            <a:cxnSpLocks/>
            <a:stCxn id="29"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C6D0083-5FA9-1548-BC50-9C108443DF7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33" name="Rectangle 32">
            <a:extLst>
              <a:ext uri="{FF2B5EF4-FFF2-40B4-BE49-F238E27FC236}">
                <a16:creationId xmlns:a16="http://schemas.microsoft.com/office/drawing/2014/main" id="{A4B37148-CFAD-674D-8AFD-87765D4E4AFE}"/>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4" name="Straight Arrow Connector 33">
            <a:extLst>
              <a:ext uri="{FF2B5EF4-FFF2-40B4-BE49-F238E27FC236}">
                <a16:creationId xmlns:a16="http://schemas.microsoft.com/office/drawing/2014/main" id="{E6494735-FC0E-844D-94E7-73E4999D068C}"/>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8D491-DEE3-2D4F-ABEA-EB0734E7F14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0066043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r>
              <a:rPr lang="en-US" b="1" dirty="0"/>
              <a:t>Problem: </a:t>
            </a:r>
            <a:r>
              <a:rPr lang="en-US" dirty="0"/>
              <a:t>%rip points to the currently executing instruction.  To call a function, we must </a:t>
            </a:r>
            <a:r>
              <a:rPr lang="en-US" u="sng" dirty="0"/>
              <a:t>remember</a:t>
            </a:r>
            <a:r>
              <a:rPr lang="en-US" b="1" dirty="0"/>
              <a:t> </a:t>
            </a:r>
            <a:r>
              <a:rPr lang="en-US" dirty="0"/>
              <a:t>the </a:t>
            </a:r>
            <a:r>
              <a:rPr lang="en-US" i="1" dirty="0"/>
              <a:t>next </a:t>
            </a:r>
            <a:r>
              <a:rPr lang="en-US" dirty="0"/>
              <a:t>caller instruction to resume at after.</a:t>
            </a:r>
          </a:p>
          <a:p>
            <a:r>
              <a:rPr lang="en-US" b="1" dirty="0"/>
              <a:t>Solution:</a:t>
            </a:r>
            <a:r>
              <a:rPr lang="en-US" dirty="0"/>
              <a:t> push the current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1140391018"/>
              </p:ext>
            </p:extLst>
          </p:nvPr>
        </p:nvGraphicFramePr>
        <p:xfrm>
          <a:off x="8523753" y="1776963"/>
          <a:ext cx="3200400" cy="3381815"/>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r h="1043978">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2635436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51930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B6A68972-A4CB-5E40-8E9D-C5E4E114B511}"/>
              </a:ext>
            </a:extLst>
          </p:cNvPr>
          <p:cNvSpPr txBox="1"/>
          <p:nvPr/>
        </p:nvSpPr>
        <p:spPr>
          <a:xfrm>
            <a:off x="6935185" y="4344484"/>
            <a:ext cx="103425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foo()</a:t>
            </a:r>
          </a:p>
        </p:txBody>
      </p:sp>
      <p:sp>
        <p:nvSpPr>
          <p:cNvPr id="16" name="Left Bracket 15">
            <a:extLst>
              <a:ext uri="{FF2B5EF4-FFF2-40B4-BE49-F238E27FC236}">
                <a16:creationId xmlns:a16="http://schemas.microsoft.com/office/drawing/2014/main" id="{EBCC3E33-B9BE-B048-A25B-38F506034314}"/>
              </a:ext>
            </a:extLst>
          </p:cNvPr>
          <p:cNvSpPr/>
          <p:nvPr/>
        </p:nvSpPr>
        <p:spPr>
          <a:xfrm>
            <a:off x="8026100" y="4160444"/>
            <a:ext cx="355376" cy="944956"/>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0xff08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5193011"/>
            <a:ext cx="1789654" cy="6546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Left Bracket 37">
            <a:extLst>
              <a:ext uri="{FF2B5EF4-FFF2-40B4-BE49-F238E27FC236}">
                <a16:creationId xmlns:a16="http://schemas.microsoft.com/office/drawing/2014/main" id="{556F2592-27A2-BC43-9CE2-C08762B80B47}"/>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31D7D50E-14A3-C049-B3A5-8E990444D5A8}"/>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1329429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r>
              <a:rPr lang="en-US" b="1" dirty="0"/>
              <a:t>Problem: </a:t>
            </a:r>
            <a:r>
              <a:rPr lang="en-US" dirty="0"/>
              <a:t>%rip points to the currently executing instruction.  To call a function, we must </a:t>
            </a:r>
            <a:r>
              <a:rPr lang="en-US" u="sng" dirty="0"/>
              <a:t>remember</a:t>
            </a:r>
            <a:r>
              <a:rPr lang="en-US" b="1" dirty="0"/>
              <a:t> </a:t>
            </a:r>
            <a:r>
              <a:rPr lang="en-US" dirty="0"/>
              <a:t>the </a:t>
            </a:r>
            <a:r>
              <a:rPr lang="en-US" i="1" dirty="0"/>
              <a:t>next </a:t>
            </a:r>
            <a:r>
              <a:rPr lang="en-US" dirty="0"/>
              <a:t>caller instruction to resume at after.</a:t>
            </a:r>
          </a:p>
          <a:p>
            <a:r>
              <a:rPr lang="en-US" b="1" dirty="0"/>
              <a:t>Solution:</a:t>
            </a:r>
            <a:r>
              <a:rPr lang="en-US" dirty="0"/>
              <a:t> push the current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3822113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148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D71D11-DCBC-1645-8A8B-6C7DE246940F}"/>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33" name="Left Bracket 32">
            <a:extLst>
              <a:ext uri="{FF2B5EF4-FFF2-40B4-BE49-F238E27FC236}">
                <a16:creationId xmlns:a16="http://schemas.microsoft.com/office/drawing/2014/main" id="{9B8B80A7-FDA1-C84A-9F66-55A64A0AAEE3}"/>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E37535CF-2DA2-174D-9101-A1DA3CCD0B0F}"/>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631304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766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r>
              <a:rPr lang="en-US" b="1" dirty="0"/>
              <a:t>Problem: </a:t>
            </a:r>
            <a:r>
              <a:rPr lang="en-US" dirty="0"/>
              <a:t>%rip points to the currently executing instruction.  To call a function, we must </a:t>
            </a:r>
            <a:r>
              <a:rPr lang="en-US" u="sng" dirty="0"/>
              <a:t>remember</a:t>
            </a:r>
            <a:r>
              <a:rPr lang="en-US" b="1" dirty="0"/>
              <a:t> </a:t>
            </a:r>
            <a:r>
              <a:rPr lang="en-US" dirty="0"/>
              <a:t>the </a:t>
            </a:r>
            <a:r>
              <a:rPr lang="en-US" i="1" dirty="0"/>
              <a:t>next </a:t>
            </a:r>
            <a:r>
              <a:rPr lang="en-US" dirty="0"/>
              <a:t>caller instruction to resume at after.</a:t>
            </a:r>
          </a:p>
          <a:p>
            <a:r>
              <a:rPr lang="en-US" b="1" dirty="0"/>
              <a:t>Solution:</a:t>
            </a:r>
            <a:r>
              <a:rPr lang="en-US" dirty="0"/>
              <a:t> push the current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06929530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35814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3574721"/>
            <a:ext cx="1789654" cy="16837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059718-D9E0-6947-8B1B-20B7986F1843}"/>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40202228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Call And Return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t>call</a:t>
            </a:r>
            <a:r>
              <a:rPr lang="en-US" dirty="0"/>
              <a:t> instruction pushes the value of %rip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a:t>
            </a:r>
            <a:r>
              <a:rPr lang="en-US" b="1" dirty="0"/>
              <a:t>ret</a:t>
            </a:r>
            <a:r>
              <a:rPr lang="en-US" dirty="0"/>
              <a:t> instruction pops the value of %rip from the stack and stores it in %rip.</a:t>
            </a:r>
            <a:endParaRPr lang="en-US" u="sng" dirty="0"/>
          </a:p>
          <a:p>
            <a:pPr marL="0" indent="0" algn="ctr">
              <a:buNone/>
            </a:pPr>
            <a:r>
              <a:rPr lang="en-US" b="1" dirty="0">
                <a:latin typeface="Consolas" panose="020B0609020204030204" pitchFamily="49" charset="0"/>
                <a:cs typeface="Consolas" panose="020B0609020204030204" pitchFamily="49" charset="0"/>
              </a:rPr>
              <a:t>ret</a:t>
            </a:r>
            <a:endParaRPr lang="en-US" dirty="0"/>
          </a:p>
          <a:p>
            <a:pPr marL="0" indent="0">
              <a:buNone/>
            </a:pPr>
            <a:r>
              <a:rPr lang="en-US" dirty="0"/>
              <a:t>The </a:t>
            </a:r>
            <a:r>
              <a:rPr lang="en-US"/>
              <a:t>stored %rip </a:t>
            </a:r>
            <a:r>
              <a:rPr lang="en-US" dirty="0"/>
              <a:t>value for a function is called its </a:t>
            </a:r>
            <a:r>
              <a:rPr lang="en-US" b="1" dirty="0"/>
              <a:t>return address.  </a:t>
            </a:r>
            <a:r>
              <a:rPr lang="en-US" dirty="0"/>
              <a:t>It is the address of the instruction at which to resume the function’s execution. (not to be confused with </a:t>
            </a:r>
            <a:r>
              <a:rPr lang="en-US" b="1" dirty="0"/>
              <a:t>return value</a:t>
            </a:r>
            <a:r>
              <a:rPr lang="en-US" dirty="0"/>
              <a:t>, which is the value returned from a function). </a:t>
            </a:r>
          </a:p>
          <a:p>
            <a:pPr marL="0" indent="0" algn="ctr">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978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t>Pass Data </a:t>
            </a:r>
            <a:r>
              <a:rPr lang="en-US" dirty="0"/>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37634714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b="1" dirty="0">
                <a:solidFill>
                  <a:srgbClr val="C00000"/>
                </a:solidFill>
              </a:rPr>
              <a:t>Calling Functions</a:t>
            </a:r>
          </a:p>
          <a:p>
            <a:pPr lvl="1"/>
            <a:r>
              <a:rPr lang="en-US" dirty="0"/>
              <a:t>The Stack</a:t>
            </a:r>
          </a:p>
          <a:p>
            <a:pPr lvl="1"/>
            <a:r>
              <a:rPr lang="en-US" dirty="0"/>
              <a:t>Passing Control</a:t>
            </a:r>
          </a:p>
          <a:p>
            <a:pPr lvl="1"/>
            <a:r>
              <a:rPr lang="en-US" b="1" dirty="0">
                <a:solidFill>
                  <a:srgbClr val="C00000"/>
                </a:solidFill>
              </a:rPr>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39518469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dirty="0" err="1"/>
              <a:t>rdi</a:t>
            </a:r>
            <a:r>
              <a:rPr lang="en-US" dirty="0"/>
              <a:t>, %</a:t>
            </a:r>
            <a:r>
              <a:rPr lang="en-US" dirty="0" err="1"/>
              <a:t>rsi</a:t>
            </a:r>
            <a:r>
              <a:rPr lang="en-US" dirty="0"/>
              <a:t>, %</a:t>
            </a:r>
            <a:r>
              <a:rPr lang="en-US" dirty="0" err="1"/>
              <a:t>rdx</a:t>
            </a:r>
            <a:r>
              <a:rPr lang="en-US" dirty="0"/>
              <a:t>, %</a:t>
            </a:r>
            <a:r>
              <a:rPr lang="en-US" dirty="0" err="1"/>
              <a:t>rcx</a:t>
            </a:r>
            <a:r>
              <a:rPr lang="en-US" dirty="0"/>
              <a:t>, %r8, %r9, in that order)</a:t>
            </a:r>
          </a:p>
          <a:p>
            <a:r>
              <a:rPr lang="en-US" dirty="0"/>
              <a:t>Parameters beyond the first 6 are put on the stack.</a:t>
            </a:r>
          </a:p>
          <a:p>
            <a:r>
              <a:rPr lang="en-US" dirty="0"/>
              <a:t>If the caller expects a return value, it looks in %</a:t>
            </a:r>
            <a:r>
              <a:rPr lang="en-US"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2969883792"/>
              </p:ext>
            </p:extLst>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7432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4247317"/>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294877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831237295"/>
              </p:ext>
            </p:extLst>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0xffea08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1524000"/>
            <a:ext cx="359278" cy="24815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7432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01EE6ACC-4990-1D42-965D-4079A017FAA1}"/>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8" name="Rectangle 7">
            <a:extLst>
              <a:ext uri="{FF2B5EF4-FFF2-40B4-BE49-F238E27FC236}">
                <a16:creationId xmlns:a16="http://schemas.microsoft.com/office/drawing/2014/main" id="{7D272922-7887-1D4C-8A3D-7D5B22A29631}"/>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53562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3063854470"/>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166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20" name="Rectangle 19">
            <a:extLst>
              <a:ext uri="{FF2B5EF4-FFF2-40B4-BE49-F238E27FC236}">
                <a16:creationId xmlns:a16="http://schemas.microsoft.com/office/drawing/2014/main" id="{0BBBC659-3215-774E-95EC-407EC09876E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01600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2316150960"/>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b="1" dirty="0">
                <a:solidFill>
                  <a:srgbClr val="FF0000"/>
                </a:solidFill>
                <a:latin typeface="Consolas" panose="020B0609020204030204" pitchFamily="49" charset="0"/>
                <a:cs typeface="Consolas" panose="020B0609020204030204" pitchFamily="49" charset="0"/>
              </a:rPr>
              <a:t>0x400553 &lt;+4&gt;: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$0x1,0xc(%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296A6451-09E6-3043-9D48-C302EFC4167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01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3051114335"/>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0x40055b &lt;+12&gt;: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$0x2,0x8(%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4400BFE-7D03-8C42-A48D-36C7EA389A7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71265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3122136682"/>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22504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0x400563 &lt;+20&gt;: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$0x3,0x4(%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D0E65D2-B785-4C48-B23A-E1271233D047}"/>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87359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1353064892"/>
              </p:ext>
            </p:extLst>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2"/>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3"/>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0x40056b &lt;+28&gt;: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cxnSp>
        <p:nvCxnSpPr>
          <p:cNvPr id="18" name="Straight Arrow Connector 17">
            <a:extLst>
              <a:ext uri="{FF2B5EF4-FFF2-40B4-BE49-F238E27FC236}">
                <a16:creationId xmlns:a16="http://schemas.microsoft.com/office/drawing/2014/main" id="{EAFD27CF-0D7D-C94A-B178-F8224F9B45A0}"/>
              </a:ext>
            </a:extLst>
          </p:cNvPr>
          <p:cNvCxnSpPr>
            <a:cxnSpLocks/>
          </p:cNvCxnSpPr>
          <p:nvPr>
            <p:custDataLst>
              <p:tags r:id="rId6"/>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A07F4C9-D279-654F-8B90-0CE2D211783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3508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2428250753"/>
              </p:ext>
            </p:extLst>
          </p:nvPr>
        </p:nvGraphicFramePr>
        <p:xfrm>
          <a:off x="7467600" y="1243563"/>
          <a:ext cx="3200400" cy="320040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4507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43843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31760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0x400572 &lt;+35&gt;: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2EB3F4D-409C-3045-AD5F-C6F2B81FDC0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189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1533495155"/>
              </p:ext>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0x400574</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b="1" dirty="0">
                <a:solidFill>
                  <a:srgbClr val="FF0000"/>
                </a:solidFill>
                <a:latin typeface="Consolas" panose="020B0609020204030204" pitchFamily="49" charset="0"/>
                <a:cs typeface="Consolas" panose="020B0609020204030204" pitchFamily="49" charset="0"/>
              </a:rPr>
              <a:t>0x400574 &lt;+37&gt;: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8F318450-BEB7-DA49-BBA0-D1624811860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3233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ECCDDDA5-4F88-BA41-B8FB-D5ED39FFC415}"/>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27967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34" name="Rectangle 33">
            <a:extLst>
              <a:ext uri="{FF2B5EF4-FFF2-40B4-BE49-F238E27FC236}">
                <a16:creationId xmlns:a16="http://schemas.microsoft.com/office/drawing/2014/main" id="{8636FD02-4EA7-CC4F-A2A3-F837B67ADAA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461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114F7253-62F1-DC48-844F-9E47D879C6F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014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b="1" dirty="0">
                <a:solidFill>
                  <a:srgbClr val="FF0000"/>
                </a:solidFill>
                <a:latin typeface="Consolas" panose="020B0609020204030204" pitchFamily="49" charset="0"/>
                <a:cs typeface="Consolas" panose="020B0609020204030204" pitchFamily="49" charset="0"/>
              </a:rPr>
              <a:t>0x40057c &lt;+45&gt;: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9FA4A76-5D0C-544D-B040-B32767488B6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6362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b="1" dirty="0">
                <a:solidFill>
                  <a:srgbClr val="FF0000"/>
                </a:solidFill>
                <a:latin typeface="Consolas" panose="020B0609020204030204" pitchFamily="49" charset="0"/>
                <a:cs typeface="Consolas" panose="020B0609020204030204" pitchFamily="49" charset="0"/>
              </a:rPr>
              <a:t>0x400582 &lt;+51&gt;:   lea    0x10(%</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rcx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9356D69C-D383-E34E-95A5-CECD2548323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30668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0x400587</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0x400587 &lt;+56&gt;:   lea    0x14(%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8A280093-FC83-0A42-AD0F-A3B4FCDC2A78}"/>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50616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0x40058c &lt;+61&gt;:   lea    0x18(%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rsi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5"/>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6"/>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195DA11-7118-6647-93DB-5870B951393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09610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0x400591</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0x400591 &lt;+66&gt;:   lea    0x1c(%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558015E-18D9-3043-A983-D47BF2E2FFE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78124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172248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ext uri="{D42A27DB-BD31-4B8C-83A1-F6EECF244321}">
                <p14:modId xmlns:p14="http://schemas.microsoft.com/office/powerpoint/2010/main" val="574028161"/>
              </p:ext>
            </p:extLst>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901692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extLst/>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71667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dirty="0"/>
              <a:t>Calling Functions</a:t>
            </a:r>
          </a:p>
          <a:p>
            <a:pPr lvl="1"/>
            <a:r>
              <a:rPr lang="en-US" dirty="0"/>
              <a:t>The Stack</a:t>
            </a:r>
          </a:p>
          <a:p>
            <a:pPr lvl="1"/>
            <a:r>
              <a:rPr lang="en-US" dirty="0"/>
              <a:t>Passing Control</a:t>
            </a:r>
          </a:p>
          <a:p>
            <a:pPr lvl="1"/>
            <a:r>
              <a:rPr lang="en-US" dirty="0"/>
              <a:t>Passing Data</a:t>
            </a:r>
          </a:p>
          <a:p>
            <a:pPr lvl="1"/>
            <a:r>
              <a:rPr lang="en-US" b="1" dirty="0">
                <a:solidFill>
                  <a:srgbClr val="C00000"/>
                </a:solidFill>
              </a:rPr>
              <a:t>Break: Announcements</a:t>
            </a:r>
          </a:p>
          <a:p>
            <a:pPr lvl="1"/>
            <a:r>
              <a:rPr lang="en-US" dirty="0"/>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25485186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b="1" dirty="0">
                <a:solidFill>
                  <a:srgbClr val="C00000"/>
                </a:solidFill>
              </a:rPr>
              <a:t>Calling Functions</a:t>
            </a:r>
          </a:p>
          <a:p>
            <a:pPr lvl="1"/>
            <a:r>
              <a:rPr lang="en-US" dirty="0"/>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b="1" dirty="0">
                <a:solidFill>
                  <a:srgbClr val="C00000"/>
                </a:solidFill>
              </a:rPr>
              <a:t>Local Storage</a:t>
            </a:r>
          </a:p>
          <a:p>
            <a:r>
              <a:rPr lang="en-US" dirty="0"/>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12232926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11386454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we’ve often seen local variables stored directly in registers, rather than on the stack as we’d expect.  This is for optimization reasons.</a:t>
            </a:r>
          </a:p>
          <a:p>
            <a:r>
              <a:rPr lang="en-US" dirty="0"/>
              <a:t>There are </a:t>
            </a:r>
            <a:r>
              <a:rPr lang="en-US" b="1" dirty="0"/>
              <a:t>three</a:t>
            </a:r>
            <a:r>
              <a:rPr lang="en-US" dirty="0"/>
              <a:t> common reasons that local data must be in memory:</a:t>
            </a:r>
          </a:p>
          <a:p>
            <a:pPr lvl="1"/>
            <a:r>
              <a:rPr lang="en-US" dirty="0"/>
              <a:t>We’ve run out of registers</a:t>
            </a:r>
          </a:p>
          <a:p>
            <a:pPr lvl="1"/>
            <a:r>
              <a:rPr lang="en-US" dirty="0"/>
              <a:t>The ‘&amp;’ operator is used on it, so we must generate an address for it</a:t>
            </a:r>
          </a:p>
          <a:p>
            <a:pPr lvl="1"/>
            <a:r>
              <a:rPr lang="en-US" dirty="0"/>
              <a:t>They are arrays or structs (need to use address arithmetic)</a:t>
            </a:r>
          </a:p>
        </p:txBody>
      </p:sp>
    </p:spTree>
    <p:extLst>
      <p:ext uri="{BB962C8B-B14F-4D97-AF65-F5344CB8AC3E}">
        <p14:creationId xmlns:p14="http://schemas.microsoft.com/office/powerpoint/2010/main" val="41263202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Local Storage</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152400" y="1295400"/>
            <a:ext cx="5562600" cy="5181600"/>
          </a:xfrm>
        </p:spPr>
        <p:txBody>
          <a:bodyPr/>
          <a:lstStyle/>
          <a:p>
            <a:pPr marL="0" indent="0">
              <a:spcBef>
                <a:spcPts val="0"/>
              </a:spcBef>
              <a:buNone/>
            </a:pPr>
            <a:r>
              <a:rPr lang="en-US" sz="2000" dirty="0">
                <a:latin typeface="Consolas" panose="020B0609020204030204" pitchFamily="49" charset="0"/>
                <a:cs typeface="Consolas" panose="020B0609020204030204" pitchFamily="49" charset="0"/>
              </a:rPr>
              <a:t>long </a:t>
            </a:r>
            <a:r>
              <a:rPr lang="en-US" sz="2000" dirty="0" err="1">
                <a:latin typeface="Consolas" panose="020B0609020204030204" pitchFamily="49" charset="0"/>
                <a:cs typeface="Consolas" panose="020B0609020204030204" pitchFamily="49" charset="0"/>
              </a:rPr>
              <a:t>swap_add</a:t>
            </a:r>
            <a:r>
              <a:rPr lang="en-US" sz="2000" dirty="0">
                <a:latin typeface="Consolas" panose="020B0609020204030204" pitchFamily="49" charset="0"/>
                <a:cs typeface="Consolas" panose="020B0609020204030204" pitchFamily="49" charset="0"/>
              </a:rPr>
              <a:t>(long *</a:t>
            </a:r>
            <a:r>
              <a:rPr lang="en-US" sz="2000" dirty="0" err="1">
                <a:latin typeface="Consolas" panose="020B0609020204030204" pitchFamily="49" charset="0"/>
                <a:cs typeface="Consolas" panose="020B0609020204030204" pitchFamily="49" charset="0"/>
              </a:rPr>
              <a:t>xp</a:t>
            </a:r>
            <a:r>
              <a:rPr lang="en-US" sz="2000" dirty="0">
                <a:latin typeface="Consolas" panose="020B0609020204030204" pitchFamily="49" charset="0"/>
                <a:cs typeface="Consolas" panose="020B0609020204030204" pitchFamily="49" charset="0"/>
              </a:rPr>
              <a:t>, long *</a:t>
            </a:r>
            <a:r>
              <a:rPr lang="en-US" sz="2000" dirty="0" err="1">
                <a:latin typeface="Consolas" panose="020B0609020204030204" pitchFamily="49" charset="0"/>
                <a:cs typeface="Consolas" panose="020B0609020204030204" pitchFamily="49" charset="0"/>
              </a:rPr>
              <a:t>yp</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long x = *</a:t>
            </a:r>
            <a:r>
              <a:rPr lang="en-US" sz="2000" dirty="0" err="1">
                <a:latin typeface="Consolas" panose="020B0609020204030204" pitchFamily="49" charset="0"/>
                <a:cs typeface="Consolas" panose="020B0609020204030204" pitchFamily="49" charset="0"/>
              </a:rPr>
              <a:t>xp</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long y = *</a:t>
            </a:r>
            <a:r>
              <a:rPr lang="en-US" sz="2000" dirty="0" err="1">
                <a:latin typeface="Consolas" panose="020B0609020204030204" pitchFamily="49" charset="0"/>
                <a:cs typeface="Consolas" panose="020B0609020204030204" pitchFamily="49" charset="0"/>
              </a:rPr>
              <a:t>yp</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xp</a:t>
            </a:r>
            <a:r>
              <a:rPr lang="en-US" sz="2000" dirty="0">
                <a:latin typeface="Consolas" panose="020B0609020204030204" pitchFamily="49" charset="0"/>
                <a:cs typeface="Consolas" panose="020B0609020204030204" pitchFamily="49" charset="0"/>
              </a:rPr>
              <a:t> = y;</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yp</a:t>
            </a:r>
            <a:r>
              <a:rPr lang="en-US" sz="2000" dirty="0">
                <a:latin typeface="Consolas" panose="020B0609020204030204" pitchFamily="49" charset="0"/>
                <a:cs typeface="Consolas" panose="020B0609020204030204" pitchFamily="49" charset="0"/>
              </a:rPr>
              <a:t> = x;</a:t>
            </a:r>
          </a:p>
          <a:p>
            <a:pPr marL="0" indent="0">
              <a:spcBef>
                <a:spcPts val="0"/>
              </a:spcBef>
              <a:buNone/>
            </a:pPr>
            <a:r>
              <a:rPr lang="en-US" sz="2000" dirty="0">
                <a:latin typeface="Consolas" panose="020B0609020204030204" pitchFamily="49" charset="0"/>
                <a:cs typeface="Consolas" panose="020B0609020204030204" pitchFamily="49" charset="0"/>
              </a:rPr>
              <a:t>    return x + y;</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long caller() {</a:t>
            </a:r>
          </a:p>
          <a:p>
            <a:pPr marL="0" indent="0">
              <a:spcBef>
                <a:spcPts val="0"/>
              </a:spcBef>
              <a:buNone/>
            </a:pPr>
            <a:r>
              <a:rPr lang="en-US" sz="2000" dirty="0">
                <a:latin typeface="Consolas" panose="020B0609020204030204" pitchFamily="49" charset="0"/>
                <a:cs typeface="Consolas" panose="020B0609020204030204" pitchFamily="49" charset="0"/>
              </a:rPr>
              <a:t>    long arg1 = 534;</a:t>
            </a:r>
          </a:p>
          <a:p>
            <a:pPr marL="0" indent="0">
              <a:spcBef>
                <a:spcPts val="0"/>
              </a:spcBef>
              <a:buNone/>
            </a:pPr>
            <a:r>
              <a:rPr lang="en-US" sz="2000" dirty="0">
                <a:latin typeface="Consolas" panose="020B0609020204030204" pitchFamily="49" charset="0"/>
                <a:cs typeface="Consolas" panose="020B0609020204030204" pitchFamily="49" charset="0"/>
              </a:rPr>
              <a:t>    long arg2 = 1057;</a:t>
            </a:r>
          </a:p>
          <a:p>
            <a:pPr marL="0" indent="0">
              <a:spcBef>
                <a:spcPts val="0"/>
              </a:spcBef>
              <a:buNone/>
            </a:pPr>
            <a:r>
              <a:rPr lang="en-US" sz="2000" dirty="0">
                <a:latin typeface="Consolas" panose="020B0609020204030204" pitchFamily="49" charset="0"/>
                <a:cs typeface="Consolas" panose="020B0609020204030204" pitchFamily="49" charset="0"/>
              </a:rPr>
              <a:t>    long sum = </a:t>
            </a:r>
            <a:r>
              <a:rPr lang="en-US" sz="2000" dirty="0" err="1">
                <a:latin typeface="Consolas" panose="020B0609020204030204" pitchFamily="49" charset="0"/>
                <a:cs typeface="Consolas" panose="020B0609020204030204" pitchFamily="49" charset="0"/>
              </a:rPr>
              <a:t>swap_add</a:t>
            </a:r>
            <a:r>
              <a:rPr lang="en-US" sz="2000" dirty="0">
                <a:latin typeface="Consolas" panose="020B0609020204030204" pitchFamily="49" charset="0"/>
                <a:cs typeface="Consolas" panose="020B0609020204030204" pitchFamily="49" charset="0"/>
              </a:rPr>
              <a:t>(&amp;arg1, &amp;arg2);</a:t>
            </a:r>
          </a:p>
          <a:p>
            <a:pPr marL="0" indent="0">
              <a:spcBef>
                <a:spcPts val="0"/>
              </a:spcBef>
              <a:buNone/>
            </a:pPr>
            <a:r>
              <a:rPr lang="en-US" sz="2000" dirty="0">
                <a:latin typeface="Consolas" panose="020B0609020204030204" pitchFamily="49" charset="0"/>
                <a:cs typeface="Consolas" panose="020B0609020204030204" pitchFamily="49" charset="0"/>
              </a:rPr>
              <a:t>    long diff = arg1 - arg2;</a:t>
            </a:r>
          </a:p>
          <a:p>
            <a:pPr marL="0" indent="0">
              <a:spcBef>
                <a:spcPts val="0"/>
              </a:spcBef>
              <a:buNone/>
            </a:pPr>
            <a:r>
              <a:rPr lang="en-US" sz="2000" dirty="0">
                <a:latin typeface="Consolas" panose="020B0609020204030204" pitchFamily="49" charset="0"/>
                <a:cs typeface="Consolas" panose="020B0609020204030204" pitchFamily="49" charset="0"/>
              </a:rPr>
              <a:t>    return sum * diff;</a:t>
            </a:r>
          </a:p>
          <a:p>
            <a:pPr marL="0" indent="0">
              <a:spcBef>
                <a:spcPts val="0"/>
              </a:spcBef>
              <a:buNone/>
            </a:pPr>
            <a:r>
              <a:rPr lang="en-US" sz="2000"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5715000" y="1299882"/>
            <a:ext cx="6291072" cy="5181600"/>
          </a:xfrm>
        </p:spPr>
        <p:txBody>
          <a:bodyPr/>
          <a:lstStyle/>
          <a:p>
            <a:pPr marL="0" indent="0">
              <a:spcBef>
                <a:spcPts val="0"/>
              </a:spcBef>
              <a:buNone/>
            </a:pPr>
            <a:r>
              <a:rPr lang="en-US" sz="1600" dirty="0">
                <a:latin typeface="Consolas" panose="020B0609020204030204" pitchFamily="49" charset="0"/>
                <a:cs typeface="Consolas" panose="020B0609020204030204" pitchFamily="49" charset="0"/>
              </a:rPr>
              <a:t>caller:</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subq</a:t>
            </a:r>
            <a:r>
              <a:rPr lang="en-US" sz="1600" dirty="0">
                <a:latin typeface="Consolas" panose="020B0609020204030204" pitchFamily="49" charset="0"/>
                <a:cs typeface="Consolas" panose="020B0609020204030204" pitchFamily="49" charset="0"/>
              </a:rPr>
              <a:t> $16, %</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16 bytes for stack frame</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movq</a:t>
            </a:r>
            <a:r>
              <a:rPr lang="en-US" sz="1600" dirty="0">
                <a:latin typeface="Consolas" panose="020B0609020204030204" pitchFamily="49" charset="0"/>
                <a:cs typeface="Consolas" panose="020B0609020204030204" pitchFamily="49" charset="0"/>
              </a:rPr>
              <a:t> $534, (%</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store 534 in arg1</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movq</a:t>
            </a:r>
            <a:r>
              <a:rPr lang="en-US" sz="1600" dirty="0">
                <a:latin typeface="Consolas" panose="020B0609020204030204" pitchFamily="49" charset="0"/>
                <a:cs typeface="Consolas" panose="020B0609020204030204" pitchFamily="49" charset="0"/>
              </a:rPr>
              <a:t> $1057, 8(%</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store 1057 in arg2</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leaq</a:t>
            </a:r>
            <a:r>
              <a:rPr lang="en-US" sz="1600" dirty="0">
                <a:latin typeface="Consolas" panose="020B0609020204030204" pitchFamily="49" charset="0"/>
                <a:cs typeface="Consolas" panose="020B0609020204030204" pitchFamily="49" charset="0"/>
              </a:rPr>
              <a:t> 8(%</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rsi</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compute &amp;arg2 as second </a:t>
            </a:r>
            <a:r>
              <a:rPr lang="en-US" sz="1600" dirty="0" err="1">
                <a:solidFill>
                  <a:srgbClr val="008000"/>
                </a:solidFill>
                <a:latin typeface="Consolas" panose="020B0609020204030204" pitchFamily="49" charset="0"/>
                <a:cs typeface="Consolas" panose="020B0609020204030204" pitchFamily="49" charset="0"/>
              </a:rPr>
              <a:t>arg</a:t>
            </a:r>
            <a:endParaRPr lang="en-US" sz="1600" dirty="0">
              <a:solidFill>
                <a:srgbClr val="008000"/>
              </a:solidFill>
              <a:latin typeface="Consolas" panose="020B0609020204030204" pitchFamily="49" charset="0"/>
              <a:cs typeface="Consolas" panose="020B0609020204030204" pitchFamily="49" charset="0"/>
            </a:endParaRP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movq</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rdi</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compute &amp;arg1 as first </a:t>
            </a:r>
            <a:r>
              <a:rPr lang="en-US" sz="1600" dirty="0" err="1">
                <a:solidFill>
                  <a:srgbClr val="008000"/>
                </a:solidFill>
                <a:latin typeface="Consolas" panose="020B0609020204030204" pitchFamily="49" charset="0"/>
                <a:cs typeface="Consolas" panose="020B0609020204030204" pitchFamily="49" charset="0"/>
              </a:rPr>
              <a:t>arg</a:t>
            </a:r>
            <a:endParaRPr lang="en-US" sz="1600" dirty="0">
              <a:solidFill>
                <a:srgbClr val="008000"/>
              </a:solidFill>
              <a:latin typeface="Consolas" panose="020B0609020204030204" pitchFamily="49" charset="0"/>
              <a:cs typeface="Consolas" panose="020B0609020204030204" pitchFamily="49" charset="0"/>
            </a:endParaRPr>
          </a:p>
          <a:p>
            <a:pPr marL="0" indent="0">
              <a:spcBef>
                <a:spcPts val="0"/>
              </a:spcBef>
              <a:buNone/>
            </a:pPr>
            <a:r>
              <a:rPr lang="en-US" sz="1600" dirty="0">
                <a:latin typeface="Consolas" panose="020B0609020204030204" pitchFamily="49" charset="0"/>
                <a:cs typeface="Consolas" panose="020B0609020204030204" pitchFamily="49" charset="0"/>
              </a:rPr>
              <a:t>    call </a:t>
            </a:r>
            <a:r>
              <a:rPr lang="en-US" sz="1600" dirty="0" err="1">
                <a:latin typeface="Consolas" panose="020B0609020204030204" pitchFamily="49" charset="0"/>
                <a:cs typeface="Consolas" panose="020B0609020204030204" pitchFamily="49" charset="0"/>
              </a:rPr>
              <a:t>swap_add</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call </a:t>
            </a:r>
            <a:r>
              <a:rPr lang="en-US" sz="1600" dirty="0" err="1">
                <a:solidFill>
                  <a:srgbClr val="008000"/>
                </a:solidFill>
                <a:latin typeface="Consolas" panose="020B0609020204030204" pitchFamily="49" charset="0"/>
                <a:cs typeface="Consolas" panose="020B0609020204030204" pitchFamily="49" charset="0"/>
              </a:rPr>
              <a:t>swap_add</a:t>
            </a:r>
            <a:r>
              <a:rPr lang="en-US" sz="1600" dirty="0">
                <a:solidFill>
                  <a:srgbClr val="008000"/>
                </a:solidFill>
                <a:latin typeface="Consolas" panose="020B0609020204030204" pitchFamily="49" charset="0"/>
                <a:cs typeface="Consolas" panose="020B0609020204030204" pitchFamily="49" charset="0"/>
              </a:rPr>
              <a:t>(&amp;arg1, &amp;arg2)</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movq</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a:t>
            </a:r>
            <a:r>
              <a:rPr lang="en-US" sz="1600" dirty="0" err="1">
                <a:latin typeface="Consolas" panose="020B0609020204030204" pitchFamily="49" charset="0"/>
                <a:cs typeface="Consolas" panose="020B0609020204030204" pitchFamily="49" charset="0"/>
              </a:rPr>
              <a:t>rdx</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get arg1</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subq</a:t>
            </a:r>
            <a:r>
              <a:rPr lang="en-US" sz="1600" dirty="0">
                <a:latin typeface="Consolas" panose="020B0609020204030204" pitchFamily="49" charset="0"/>
                <a:cs typeface="Consolas" panose="020B0609020204030204" pitchFamily="49" charset="0"/>
              </a:rPr>
              <a:t> 8(%</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rdx</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compute diff = arg1 - arg2</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imulq</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rdx</a:t>
            </a: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rax</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compute sum * diff</a:t>
            </a:r>
          </a:p>
          <a:p>
            <a:pPr marL="0" indent="0">
              <a:spcBef>
                <a:spcPts val="0"/>
              </a:spcBef>
              <a:buNone/>
            </a:pPr>
            <a:r>
              <a:rPr lang="en-US" sz="1600" dirty="0">
                <a:latin typeface="Consolas" panose="020B0609020204030204" pitchFamily="49" charset="0"/>
                <a:cs typeface="Consolas" panose="020B0609020204030204" pitchFamily="49" charset="0"/>
              </a:rPr>
              <a:t>    </a:t>
            </a:r>
            <a:r>
              <a:rPr lang="en-US" sz="1600" dirty="0" err="1">
                <a:latin typeface="Consolas" panose="020B0609020204030204" pitchFamily="49" charset="0"/>
                <a:cs typeface="Consolas" panose="020B0609020204030204" pitchFamily="49" charset="0"/>
              </a:rPr>
              <a:t>addq</a:t>
            </a:r>
            <a:r>
              <a:rPr lang="en-US" sz="1600" dirty="0">
                <a:latin typeface="Consolas" panose="020B0609020204030204" pitchFamily="49" charset="0"/>
                <a:cs typeface="Consolas" panose="020B0609020204030204" pitchFamily="49" charset="0"/>
              </a:rPr>
              <a:t> $16, %</a:t>
            </a:r>
            <a:r>
              <a:rPr lang="en-US" sz="1600" dirty="0" err="1">
                <a:latin typeface="Consolas" panose="020B0609020204030204" pitchFamily="49" charset="0"/>
                <a:cs typeface="Consolas" panose="020B0609020204030204" pitchFamily="49" charset="0"/>
              </a:rPr>
              <a:t>rsp</a:t>
            </a:r>
            <a:r>
              <a:rPr lang="en-US" sz="1600" dirty="0">
                <a:latin typeface="Consolas" panose="020B0609020204030204" pitchFamily="49" charset="0"/>
                <a:cs typeface="Consolas" panose="020B0609020204030204" pitchFamily="49" charset="0"/>
              </a:rPr>
              <a:t>      </a:t>
            </a:r>
            <a:r>
              <a:rPr lang="en-US" sz="1600" dirty="0">
                <a:solidFill>
                  <a:srgbClr val="008000"/>
                </a:solidFill>
                <a:latin typeface="Consolas" panose="020B0609020204030204" pitchFamily="49" charset="0"/>
                <a:cs typeface="Consolas" panose="020B0609020204030204" pitchFamily="49" charset="0"/>
              </a:rPr>
              <a:t>// deallocate stack frame</a:t>
            </a:r>
          </a:p>
          <a:p>
            <a:pPr marL="0" indent="0">
              <a:spcBef>
                <a:spcPts val="0"/>
              </a:spcBef>
              <a:buNone/>
            </a:pPr>
            <a:r>
              <a:rPr lang="en-US" sz="1600" dirty="0">
                <a:latin typeface="Consolas" panose="020B0609020204030204" pitchFamily="49" charset="0"/>
                <a:cs typeface="Consolas" panose="020B0609020204030204" pitchFamily="49" charset="0"/>
              </a:rPr>
              <a:t>    ret                 </a:t>
            </a:r>
            <a:r>
              <a:rPr lang="en-US" sz="1600" dirty="0">
                <a:solidFill>
                  <a:srgbClr val="008000"/>
                </a:solidFill>
                <a:latin typeface="Consolas" panose="020B0609020204030204" pitchFamily="49" charset="0"/>
                <a:cs typeface="Consolas" panose="020B0609020204030204" pitchFamily="49" charset="0"/>
              </a:rPr>
              <a:t>// return and restore %rip</a:t>
            </a:r>
          </a:p>
        </p:txBody>
      </p:sp>
      <p:cxnSp>
        <p:nvCxnSpPr>
          <p:cNvPr id="7" name="Straight Connector 6">
            <a:extLst>
              <a:ext uri="{FF2B5EF4-FFF2-40B4-BE49-F238E27FC236}">
                <a16:creationId xmlns:a16="http://schemas.microsoft.com/office/drawing/2014/main" id="{EA0955F0-0255-824B-94B1-1FCA5C5B3672}"/>
              </a:ext>
            </a:extLst>
          </p:cNvPr>
          <p:cNvCxnSpPr/>
          <p:nvPr/>
        </p:nvCxnSpPr>
        <p:spPr>
          <a:xfrm>
            <a:off x="5715000" y="1295400"/>
            <a:ext cx="0" cy="5562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5754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dirty="0"/>
              <a:t>Calling Functions</a:t>
            </a:r>
          </a:p>
          <a:p>
            <a:pPr lvl="1"/>
            <a:r>
              <a:rPr lang="en-US" dirty="0"/>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b="1" dirty="0">
                <a:solidFill>
                  <a:srgbClr val="C00000"/>
                </a:solidFill>
              </a:rPr>
              <a:t>Register Restrictions</a:t>
            </a:r>
          </a:p>
          <a:p>
            <a:r>
              <a:rPr lang="en-US" dirty="0"/>
              <a:t>Pulling it all together: recursion example</a:t>
            </a:r>
          </a:p>
          <a:p>
            <a:pPr lvl="1"/>
            <a:endParaRPr lang="en-US" dirty="0"/>
          </a:p>
          <a:p>
            <a:endParaRPr lang="en-US" dirty="0"/>
          </a:p>
        </p:txBody>
      </p:sp>
    </p:spTree>
    <p:extLst>
      <p:ext uri="{BB962C8B-B14F-4D97-AF65-F5344CB8AC3E}">
        <p14:creationId xmlns:p14="http://schemas.microsoft.com/office/powerpoint/2010/main" val="15452078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3D27F-556C-B848-968B-1058C2A9D344}"/>
              </a:ext>
            </a:extLst>
          </p:cNvPr>
          <p:cNvSpPr>
            <a:spLocks noGrp="1"/>
          </p:cNvSpPr>
          <p:nvPr>
            <p:ph type="title"/>
          </p:nvPr>
        </p:nvSpPr>
        <p:spPr/>
        <p:txBody>
          <a:bodyPr/>
          <a:lstStyle/>
          <a:p>
            <a:r>
              <a:rPr lang="en-US" dirty="0"/>
              <a:t>Register Restrictions</a:t>
            </a:r>
          </a:p>
        </p:txBody>
      </p:sp>
      <p:sp>
        <p:nvSpPr>
          <p:cNvPr id="6" name="Content Placeholder 5">
            <a:extLst>
              <a:ext uri="{FF2B5EF4-FFF2-40B4-BE49-F238E27FC236}">
                <a16:creationId xmlns:a16="http://schemas.microsoft.com/office/drawing/2014/main" id="{79319C3F-DFD5-0649-9B24-E5158E9888DA}"/>
              </a:ext>
            </a:extLst>
          </p:cNvPr>
          <p:cNvSpPr>
            <a:spLocks noGrp="1"/>
          </p:cNvSpPr>
          <p:nvPr>
            <p:ph idx="1"/>
          </p:nvPr>
        </p:nvSpPr>
        <p:spPr/>
        <p:txBody>
          <a:bodyPr/>
          <a:lstStyle/>
          <a:p>
            <a:r>
              <a:rPr lang="en-US" dirty="0"/>
              <a:t>There is only one copy of registers for all programs and instructions.</a:t>
            </a:r>
          </a:p>
          <a:p>
            <a:r>
              <a:rPr lang="en-US" dirty="0"/>
              <a:t>Therefore, there are some rules that callers and </a:t>
            </a:r>
            <a:r>
              <a:rPr lang="en-US" dirty="0" err="1"/>
              <a:t>callees</a:t>
            </a:r>
            <a:r>
              <a:rPr lang="en-US" dirty="0"/>
              <a:t> must follow when using registers so they do not interfere with one another.</a:t>
            </a:r>
          </a:p>
          <a:p>
            <a:r>
              <a:rPr lang="en-US" dirty="0"/>
              <a:t>There are two types of registers: </a:t>
            </a:r>
            <a:r>
              <a:rPr lang="en-US" b="1" dirty="0"/>
              <a:t>caller-owned </a:t>
            </a:r>
            <a:r>
              <a:rPr lang="en-US" dirty="0"/>
              <a:t>and </a:t>
            </a:r>
            <a:r>
              <a:rPr lang="en-US" b="1" dirty="0" err="1"/>
              <a:t>callee</a:t>
            </a:r>
            <a:r>
              <a:rPr lang="en-US" b="1" dirty="0"/>
              <a:t>-owned</a:t>
            </a:r>
            <a:endParaRPr lang="en-US" dirty="0"/>
          </a:p>
        </p:txBody>
      </p:sp>
    </p:spTree>
    <p:extLst>
      <p:ext uri="{BB962C8B-B14F-4D97-AF65-F5344CB8AC3E}">
        <p14:creationId xmlns:p14="http://schemas.microsoft.com/office/powerpoint/2010/main" val="13026015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47F7B-FC11-964C-9064-DA2CAFDAC012}"/>
              </a:ext>
            </a:extLst>
          </p:cNvPr>
          <p:cNvSpPr>
            <a:spLocks noGrp="1"/>
          </p:cNvSpPr>
          <p:nvPr>
            <p:ph type="title"/>
          </p:nvPr>
        </p:nvSpPr>
        <p:spPr/>
        <p:txBody>
          <a:bodyPr/>
          <a:lstStyle/>
          <a:p>
            <a:r>
              <a:rPr lang="en-US" dirty="0"/>
              <a:t>Register Restrictions</a:t>
            </a:r>
          </a:p>
        </p:txBody>
      </p:sp>
      <p:sp>
        <p:nvSpPr>
          <p:cNvPr id="5" name="Content Placeholder 4">
            <a:extLst>
              <a:ext uri="{FF2B5EF4-FFF2-40B4-BE49-F238E27FC236}">
                <a16:creationId xmlns:a16="http://schemas.microsoft.com/office/drawing/2014/main" id="{1FB6852D-913D-DE4A-9FAC-1ECABCDB4C04}"/>
              </a:ext>
            </a:extLst>
          </p:cNvPr>
          <p:cNvSpPr>
            <a:spLocks noGrp="1"/>
          </p:cNvSpPr>
          <p:nvPr>
            <p:ph sz="half" idx="1"/>
          </p:nvPr>
        </p:nvSpPr>
        <p:spPr/>
        <p:txBody>
          <a:bodyPr/>
          <a:lstStyle/>
          <a:p>
            <a:r>
              <a:rPr lang="en-US" dirty="0"/>
              <a:t>If a </a:t>
            </a:r>
            <a:r>
              <a:rPr lang="en-US" dirty="0" err="1"/>
              <a:t>callee</a:t>
            </a:r>
            <a:r>
              <a:rPr lang="en-US" dirty="0"/>
              <a:t> wants to use this, they must </a:t>
            </a:r>
            <a:r>
              <a:rPr lang="en-US" i="1" dirty="0"/>
              <a:t>save</a:t>
            </a:r>
            <a:r>
              <a:rPr lang="en-US" dirty="0"/>
              <a:t> the existing value and </a:t>
            </a:r>
            <a:r>
              <a:rPr lang="en-US" i="1" dirty="0"/>
              <a:t>restore</a:t>
            </a:r>
            <a:r>
              <a:rPr lang="en-US" dirty="0"/>
              <a:t> it back into the register after they are done.</a:t>
            </a:r>
          </a:p>
          <a:p>
            <a:r>
              <a:rPr lang="en-US" dirty="0"/>
              <a:t>If a caller wants to use this, they can store values there during function calls and can assume that the values will be preserved.</a:t>
            </a:r>
          </a:p>
        </p:txBody>
      </p:sp>
      <p:sp>
        <p:nvSpPr>
          <p:cNvPr id="6" name="Content Placeholder 5">
            <a:extLst>
              <a:ext uri="{FF2B5EF4-FFF2-40B4-BE49-F238E27FC236}">
                <a16:creationId xmlns:a16="http://schemas.microsoft.com/office/drawing/2014/main" id="{E5679340-A2F8-434C-B57D-3BDF0E6C1C45}"/>
              </a:ext>
            </a:extLst>
          </p:cNvPr>
          <p:cNvSpPr>
            <a:spLocks noGrp="1"/>
          </p:cNvSpPr>
          <p:nvPr>
            <p:ph sz="half" idx="10"/>
          </p:nvPr>
        </p:nvSpPr>
        <p:spPr>
          <a:xfrm>
            <a:off x="6172200" y="2316956"/>
            <a:ext cx="5833872" cy="4464844"/>
          </a:xfrm>
        </p:spPr>
        <p:txBody>
          <a:bodyPr/>
          <a:lstStyle/>
          <a:p>
            <a:r>
              <a:rPr lang="en-US" dirty="0"/>
              <a:t>If a </a:t>
            </a:r>
            <a:r>
              <a:rPr lang="en-US" dirty="0" err="1"/>
              <a:t>callee</a:t>
            </a:r>
            <a:r>
              <a:rPr lang="en-US" dirty="0"/>
              <a:t> wants to use this, they can do so without worrying about overwriting data.  They do not need to save the existing value.</a:t>
            </a:r>
          </a:p>
          <a:p>
            <a:r>
              <a:rPr lang="en-US" dirty="0"/>
              <a:t>If a caller wants to use this, they must be careful when calling a function, as that function may overwrite the contents!  They may want to </a:t>
            </a:r>
            <a:r>
              <a:rPr lang="en-US" i="1" dirty="0"/>
              <a:t>save</a:t>
            </a:r>
            <a:r>
              <a:rPr lang="en-US" dirty="0"/>
              <a:t> the existing value and </a:t>
            </a:r>
            <a:r>
              <a:rPr lang="en-US" i="1" dirty="0"/>
              <a:t>restore</a:t>
            </a:r>
            <a:r>
              <a:rPr lang="en-US" dirty="0"/>
              <a:t> it back into the register after the function call.</a:t>
            </a:r>
          </a:p>
        </p:txBody>
      </p:sp>
      <p:sp>
        <p:nvSpPr>
          <p:cNvPr id="7" name="Text Placeholder 6">
            <a:extLst>
              <a:ext uri="{FF2B5EF4-FFF2-40B4-BE49-F238E27FC236}">
                <a16:creationId xmlns:a16="http://schemas.microsoft.com/office/drawing/2014/main" id="{161AF229-959A-2242-89F4-8FCD5FE7031B}"/>
              </a:ext>
            </a:extLst>
          </p:cNvPr>
          <p:cNvSpPr>
            <a:spLocks noGrp="1"/>
          </p:cNvSpPr>
          <p:nvPr>
            <p:ph type="body" idx="11"/>
          </p:nvPr>
        </p:nvSpPr>
        <p:spPr/>
        <p:txBody>
          <a:bodyPr/>
          <a:lstStyle/>
          <a:p>
            <a:r>
              <a:rPr lang="en-US" dirty="0"/>
              <a:t>Caller Owned</a:t>
            </a:r>
          </a:p>
        </p:txBody>
      </p:sp>
      <p:sp>
        <p:nvSpPr>
          <p:cNvPr id="8" name="Text Placeholder 7">
            <a:extLst>
              <a:ext uri="{FF2B5EF4-FFF2-40B4-BE49-F238E27FC236}">
                <a16:creationId xmlns:a16="http://schemas.microsoft.com/office/drawing/2014/main" id="{33AD237C-E5D6-8244-BE89-EE4440F86DD2}"/>
              </a:ext>
            </a:extLst>
          </p:cNvPr>
          <p:cNvSpPr>
            <a:spLocks noGrp="1"/>
          </p:cNvSpPr>
          <p:nvPr>
            <p:ph type="body" idx="12"/>
          </p:nvPr>
        </p:nvSpPr>
        <p:spPr/>
        <p:txBody>
          <a:bodyPr/>
          <a:lstStyle/>
          <a:p>
            <a:r>
              <a:rPr lang="en-US" dirty="0" err="1"/>
              <a:t>Callee</a:t>
            </a:r>
            <a:r>
              <a:rPr lang="en-US" dirty="0"/>
              <a:t>-Owned</a:t>
            </a:r>
          </a:p>
        </p:txBody>
      </p:sp>
    </p:spTree>
    <p:extLst>
      <p:ext uri="{BB962C8B-B14F-4D97-AF65-F5344CB8AC3E}">
        <p14:creationId xmlns:p14="http://schemas.microsoft.com/office/powerpoint/2010/main" val="15194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Register Restrictions</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152400" y="1295400"/>
            <a:ext cx="5562600" cy="5181600"/>
          </a:xfrm>
        </p:spPr>
        <p:txBody>
          <a:bodyPr/>
          <a:lstStyle/>
          <a:p>
            <a:pPr marL="0" indent="0">
              <a:spcBef>
                <a:spcPts val="0"/>
              </a:spcBef>
              <a:buNone/>
            </a:pPr>
            <a:r>
              <a:rPr lang="en-US" sz="3200" dirty="0">
                <a:latin typeface="Consolas" panose="020B0609020204030204" pitchFamily="49" charset="0"/>
                <a:cs typeface="Consolas" panose="020B0609020204030204" pitchFamily="49" charset="0"/>
              </a:rPr>
              <a:t>long P(long x, long y) {</a:t>
            </a:r>
          </a:p>
          <a:p>
            <a:pPr marL="0" indent="0">
              <a:spcBef>
                <a:spcPts val="0"/>
              </a:spcBef>
              <a:buNone/>
            </a:pPr>
            <a:r>
              <a:rPr lang="en-US" sz="3200" dirty="0">
                <a:latin typeface="Consolas" panose="020B0609020204030204" pitchFamily="49" charset="0"/>
                <a:cs typeface="Consolas" panose="020B0609020204030204" pitchFamily="49" charset="0"/>
              </a:rPr>
              <a:t>    long u = Q(y);</a:t>
            </a:r>
          </a:p>
          <a:p>
            <a:pPr marL="0" indent="0">
              <a:spcBef>
                <a:spcPts val="0"/>
              </a:spcBef>
              <a:buNone/>
            </a:pPr>
            <a:r>
              <a:rPr lang="en-US" sz="3200" dirty="0">
                <a:latin typeface="Consolas" panose="020B0609020204030204" pitchFamily="49" charset="0"/>
                <a:cs typeface="Consolas" panose="020B0609020204030204" pitchFamily="49" charset="0"/>
              </a:rPr>
              <a:t>    long v = Q(x);</a:t>
            </a:r>
          </a:p>
          <a:p>
            <a:pPr marL="0" indent="0">
              <a:spcBef>
                <a:spcPts val="0"/>
              </a:spcBef>
              <a:buNone/>
            </a:pPr>
            <a:r>
              <a:rPr lang="en-US" sz="3200" dirty="0">
                <a:latin typeface="Consolas" panose="020B0609020204030204" pitchFamily="49" charset="0"/>
                <a:cs typeface="Consolas" panose="020B0609020204030204" pitchFamily="49" charset="0"/>
              </a:rPr>
              <a:t>    return u + v;</a:t>
            </a:r>
          </a:p>
          <a:p>
            <a:pPr marL="0" indent="0">
              <a:spcBef>
                <a:spcPts val="0"/>
              </a:spcBef>
              <a:buNone/>
            </a:pPr>
            <a:r>
              <a:rPr lang="en-US" sz="3200"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5715000" y="1299882"/>
            <a:ext cx="6291072" cy="5481918"/>
          </a:xfrm>
        </p:spPr>
        <p:txBody>
          <a:bodyPr/>
          <a:lstStyle/>
          <a:p>
            <a:pPr marL="0" indent="0">
              <a:spcBef>
                <a:spcPts val="0"/>
              </a:spcBef>
              <a:buNone/>
            </a:pPr>
            <a:r>
              <a:rPr lang="en-US" sz="1800" u="sng" dirty="0">
                <a:latin typeface="Consolas" panose="020B0609020204030204" pitchFamily="49" charset="0"/>
                <a:cs typeface="Consolas" panose="020B0609020204030204" pitchFamily="49" charset="0"/>
              </a:rPr>
              <a:t>long P(long x, long y), x in %</a:t>
            </a:r>
            <a:r>
              <a:rPr lang="en-US" sz="1800" u="sng" dirty="0" err="1">
                <a:latin typeface="Consolas" panose="020B0609020204030204" pitchFamily="49" charset="0"/>
                <a:cs typeface="Consolas" panose="020B0609020204030204" pitchFamily="49" charset="0"/>
              </a:rPr>
              <a:t>rdi</a:t>
            </a:r>
            <a:r>
              <a:rPr lang="en-US" sz="1800" u="sng" dirty="0">
                <a:latin typeface="Consolas" panose="020B0609020204030204" pitchFamily="49" charset="0"/>
                <a:cs typeface="Consolas" panose="020B0609020204030204" pitchFamily="49" charset="0"/>
              </a:rPr>
              <a:t>, y in %</a:t>
            </a:r>
            <a:r>
              <a:rPr lang="en-US" sz="1800" u="sng" dirty="0" err="1">
                <a:latin typeface="Consolas" panose="020B0609020204030204" pitchFamily="49" charset="0"/>
                <a:cs typeface="Consolas" panose="020B0609020204030204" pitchFamily="49" charset="0"/>
              </a:rPr>
              <a:t>rsi</a:t>
            </a:r>
            <a:r>
              <a:rPr lang="en-US" sz="1800" u="sng"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push %</a:t>
            </a:r>
            <a:r>
              <a:rPr lang="en-US" dirty="0" err="1">
                <a:latin typeface="Consolas" panose="020B0609020204030204" pitchFamily="49" charset="0"/>
                <a:cs typeface="Consolas" panose="020B0609020204030204" pitchFamily="49" charset="0"/>
              </a:rPr>
              <a:t>rbp</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push %</a:t>
            </a:r>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rbp</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40056d &lt;Q(long)&gt;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rbp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40056d &lt;Q(long)&gt;</a:t>
            </a:r>
          </a:p>
          <a:p>
            <a:pPr marL="0" indent="0">
              <a:spcBef>
                <a:spcPts val="0"/>
              </a:spcBef>
              <a:buNone/>
            </a:pPr>
            <a:r>
              <a:rPr lang="en-US" dirty="0">
                <a:latin typeface="Consolas" panose="020B0609020204030204" pitchFamily="49" charset="0"/>
                <a:cs typeface="Consolas" panose="020B0609020204030204" pitchFamily="49" charset="0"/>
              </a:rPr>
              <a:t> add %</a:t>
            </a:r>
            <a:r>
              <a:rPr lang="en-US" dirty="0" err="1">
                <a:latin typeface="Consolas" panose="020B0609020204030204" pitchFamily="49" charset="0"/>
                <a:cs typeface="Consolas" panose="020B0609020204030204" pitchFamily="49" charset="0"/>
              </a:rPr>
              <a:t>rbx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pop %</a:t>
            </a:r>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pop %</a:t>
            </a:r>
            <a:r>
              <a:rPr lang="en-US" dirty="0" err="1">
                <a:latin typeface="Consolas" panose="020B0609020204030204" pitchFamily="49" charset="0"/>
                <a:cs typeface="Consolas" panose="020B0609020204030204" pitchFamily="49" charset="0"/>
              </a:rPr>
              <a:t>rbp</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endParaRPr lang="en-US" dirty="0">
              <a:solidFill>
                <a:srgbClr val="008000"/>
              </a:solidFill>
              <a:latin typeface="Consolas" panose="020B0609020204030204" pitchFamily="49" charset="0"/>
              <a:cs typeface="Consolas" panose="020B0609020204030204" pitchFamily="49" charset="0"/>
            </a:endParaRPr>
          </a:p>
        </p:txBody>
      </p:sp>
      <p:cxnSp>
        <p:nvCxnSpPr>
          <p:cNvPr id="7" name="Straight Connector 6">
            <a:extLst>
              <a:ext uri="{FF2B5EF4-FFF2-40B4-BE49-F238E27FC236}">
                <a16:creationId xmlns:a16="http://schemas.microsoft.com/office/drawing/2014/main" id="{EA0955F0-0255-824B-94B1-1FCA5C5B3672}"/>
              </a:ext>
            </a:extLst>
          </p:cNvPr>
          <p:cNvCxnSpPr/>
          <p:nvPr/>
        </p:nvCxnSpPr>
        <p:spPr>
          <a:xfrm>
            <a:off x="5715000" y="1295400"/>
            <a:ext cx="0" cy="5562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35279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Register Restrictions</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152400" y="1295400"/>
            <a:ext cx="5562600" cy="5181600"/>
          </a:xfrm>
        </p:spPr>
        <p:txBody>
          <a:bodyPr/>
          <a:lstStyle/>
          <a:p>
            <a:pPr marL="0" indent="0">
              <a:spcBef>
                <a:spcPts val="0"/>
              </a:spcBef>
              <a:buNone/>
            </a:pPr>
            <a:r>
              <a:rPr lang="en-US" sz="3200" dirty="0">
                <a:latin typeface="Consolas" panose="020B0609020204030204" pitchFamily="49" charset="0"/>
                <a:cs typeface="Consolas" panose="020B0609020204030204" pitchFamily="49" charset="0"/>
              </a:rPr>
              <a:t>long P(long x, long y) {</a:t>
            </a:r>
          </a:p>
          <a:p>
            <a:pPr marL="0" indent="0">
              <a:spcBef>
                <a:spcPts val="0"/>
              </a:spcBef>
              <a:buNone/>
            </a:pPr>
            <a:r>
              <a:rPr lang="en-US" sz="3200" dirty="0">
                <a:latin typeface="Consolas" panose="020B0609020204030204" pitchFamily="49" charset="0"/>
                <a:cs typeface="Consolas" panose="020B0609020204030204" pitchFamily="49" charset="0"/>
              </a:rPr>
              <a:t>    long u = Q(y);</a:t>
            </a:r>
          </a:p>
          <a:p>
            <a:pPr marL="0" indent="0">
              <a:spcBef>
                <a:spcPts val="0"/>
              </a:spcBef>
              <a:buNone/>
            </a:pPr>
            <a:r>
              <a:rPr lang="en-US" sz="3200" dirty="0">
                <a:latin typeface="Consolas" panose="020B0609020204030204" pitchFamily="49" charset="0"/>
                <a:cs typeface="Consolas" panose="020B0609020204030204" pitchFamily="49" charset="0"/>
              </a:rPr>
              <a:t>    long v = Q(x);</a:t>
            </a:r>
          </a:p>
          <a:p>
            <a:pPr marL="0" indent="0">
              <a:spcBef>
                <a:spcPts val="0"/>
              </a:spcBef>
              <a:buNone/>
            </a:pPr>
            <a:r>
              <a:rPr lang="en-US" sz="3200" dirty="0">
                <a:latin typeface="Consolas" panose="020B0609020204030204" pitchFamily="49" charset="0"/>
                <a:cs typeface="Consolas" panose="020B0609020204030204" pitchFamily="49" charset="0"/>
              </a:rPr>
              <a:t>    return u + v;</a:t>
            </a:r>
          </a:p>
          <a:p>
            <a:pPr marL="0" indent="0">
              <a:spcBef>
                <a:spcPts val="0"/>
              </a:spcBef>
              <a:buNone/>
            </a:pPr>
            <a:r>
              <a:rPr lang="en-US" sz="3200"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5715000" y="1299882"/>
            <a:ext cx="6291072" cy="5481918"/>
          </a:xfrm>
        </p:spPr>
        <p:txBody>
          <a:bodyPr/>
          <a:lstStyle/>
          <a:p>
            <a:pPr marL="0" indent="0">
              <a:spcBef>
                <a:spcPts val="0"/>
              </a:spcBef>
              <a:buNone/>
            </a:pPr>
            <a:r>
              <a:rPr lang="en-US" sz="1800" u="sng" dirty="0">
                <a:latin typeface="Consolas" panose="020B0609020204030204" pitchFamily="49" charset="0"/>
                <a:cs typeface="Consolas" panose="020B0609020204030204" pitchFamily="49" charset="0"/>
              </a:rPr>
              <a:t>long P(long x, long y), x in %</a:t>
            </a:r>
            <a:r>
              <a:rPr lang="en-US" sz="1800" u="sng" dirty="0" err="1">
                <a:latin typeface="Consolas" panose="020B0609020204030204" pitchFamily="49" charset="0"/>
                <a:cs typeface="Consolas" panose="020B0609020204030204" pitchFamily="49" charset="0"/>
              </a:rPr>
              <a:t>rdi</a:t>
            </a:r>
            <a:r>
              <a:rPr lang="en-US" sz="1800" u="sng" dirty="0">
                <a:latin typeface="Consolas" panose="020B0609020204030204" pitchFamily="49" charset="0"/>
                <a:cs typeface="Consolas" panose="020B0609020204030204" pitchFamily="49" charset="0"/>
              </a:rPr>
              <a:t>, y in %</a:t>
            </a:r>
            <a:r>
              <a:rPr lang="en-US" sz="1800" u="sng" dirty="0" err="1">
                <a:latin typeface="Consolas" panose="020B0609020204030204" pitchFamily="49" charset="0"/>
                <a:cs typeface="Consolas" panose="020B0609020204030204" pitchFamily="49" charset="0"/>
              </a:rPr>
              <a:t>rsi</a:t>
            </a:r>
            <a:r>
              <a:rPr lang="en-US" sz="1800" u="sng"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push %</a:t>
            </a:r>
            <a:r>
              <a:rPr lang="en-US" dirty="0" err="1">
                <a:solidFill>
                  <a:srgbClr val="FF0000"/>
                </a:solidFill>
                <a:latin typeface="Consolas" panose="020B0609020204030204" pitchFamily="49" charset="0"/>
                <a:cs typeface="Consolas" panose="020B0609020204030204" pitchFamily="49" charset="0"/>
              </a:rPr>
              <a:t>rbp</a:t>
            </a:r>
            <a:endParaRPr lang="en-US"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push %</a:t>
            </a:r>
            <a:r>
              <a:rPr lang="en-US" dirty="0" err="1">
                <a:solidFill>
                  <a:srgbClr val="FF0000"/>
                </a:solidFill>
                <a:latin typeface="Consolas" panose="020B0609020204030204" pitchFamily="49" charset="0"/>
                <a:cs typeface="Consolas" panose="020B0609020204030204" pitchFamily="49" charset="0"/>
              </a:rPr>
              <a:t>rbx</a:t>
            </a:r>
            <a:endParaRPr lang="en-US"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rbp</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40056d &lt;Q(long)&gt;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rbp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40056d &lt;Q(long)&gt;</a:t>
            </a:r>
          </a:p>
          <a:p>
            <a:pPr marL="0" indent="0">
              <a:spcBef>
                <a:spcPts val="0"/>
              </a:spcBef>
              <a:buNone/>
            </a:pPr>
            <a:r>
              <a:rPr lang="en-US" dirty="0">
                <a:latin typeface="Consolas" panose="020B0609020204030204" pitchFamily="49" charset="0"/>
                <a:cs typeface="Consolas" panose="020B0609020204030204" pitchFamily="49" charset="0"/>
              </a:rPr>
              <a:t> add %</a:t>
            </a:r>
            <a:r>
              <a:rPr lang="en-US" dirty="0" err="1">
                <a:latin typeface="Consolas" panose="020B0609020204030204" pitchFamily="49" charset="0"/>
                <a:cs typeface="Consolas" panose="020B0609020204030204" pitchFamily="49" charset="0"/>
              </a:rPr>
              <a:t>rbx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pop %</a:t>
            </a:r>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pop %</a:t>
            </a:r>
            <a:r>
              <a:rPr lang="en-US" dirty="0" err="1">
                <a:latin typeface="Consolas" panose="020B0609020204030204" pitchFamily="49" charset="0"/>
                <a:cs typeface="Consolas" panose="020B0609020204030204" pitchFamily="49" charset="0"/>
              </a:rPr>
              <a:t>rbp</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endParaRPr lang="en-US" dirty="0">
              <a:solidFill>
                <a:srgbClr val="008000"/>
              </a:solidFill>
              <a:latin typeface="Consolas" panose="020B0609020204030204" pitchFamily="49" charset="0"/>
              <a:cs typeface="Consolas" panose="020B0609020204030204" pitchFamily="49" charset="0"/>
            </a:endParaRPr>
          </a:p>
        </p:txBody>
      </p:sp>
      <p:cxnSp>
        <p:nvCxnSpPr>
          <p:cNvPr id="7" name="Straight Connector 6">
            <a:extLst>
              <a:ext uri="{FF2B5EF4-FFF2-40B4-BE49-F238E27FC236}">
                <a16:creationId xmlns:a16="http://schemas.microsoft.com/office/drawing/2014/main" id="{EA0955F0-0255-824B-94B1-1FCA5C5B3672}"/>
              </a:ext>
            </a:extLst>
          </p:cNvPr>
          <p:cNvCxnSpPr/>
          <p:nvPr/>
        </p:nvCxnSpPr>
        <p:spPr>
          <a:xfrm>
            <a:off x="5715000" y="1295400"/>
            <a:ext cx="0" cy="5562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08251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Register Restrictions</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152400" y="1295400"/>
            <a:ext cx="5562600" cy="5181600"/>
          </a:xfrm>
        </p:spPr>
        <p:txBody>
          <a:bodyPr/>
          <a:lstStyle/>
          <a:p>
            <a:pPr marL="0" indent="0">
              <a:spcBef>
                <a:spcPts val="0"/>
              </a:spcBef>
              <a:buNone/>
            </a:pPr>
            <a:r>
              <a:rPr lang="en-US" sz="3200" dirty="0">
                <a:latin typeface="Consolas" panose="020B0609020204030204" pitchFamily="49" charset="0"/>
                <a:cs typeface="Consolas" panose="020B0609020204030204" pitchFamily="49" charset="0"/>
              </a:rPr>
              <a:t>long P(long x, long y) {</a:t>
            </a:r>
          </a:p>
          <a:p>
            <a:pPr marL="0" indent="0">
              <a:spcBef>
                <a:spcPts val="0"/>
              </a:spcBef>
              <a:buNone/>
            </a:pPr>
            <a:r>
              <a:rPr lang="en-US" sz="3200" dirty="0">
                <a:latin typeface="Consolas" panose="020B0609020204030204" pitchFamily="49" charset="0"/>
                <a:cs typeface="Consolas" panose="020B0609020204030204" pitchFamily="49" charset="0"/>
              </a:rPr>
              <a:t>    long u = Q(y);</a:t>
            </a:r>
          </a:p>
          <a:p>
            <a:pPr marL="0" indent="0">
              <a:spcBef>
                <a:spcPts val="0"/>
              </a:spcBef>
              <a:buNone/>
            </a:pPr>
            <a:r>
              <a:rPr lang="en-US" sz="3200" dirty="0">
                <a:latin typeface="Consolas" panose="020B0609020204030204" pitchFamily="49" charset="0"/>
                <a:cs typeface="Consolas" panose="020B0609020204030204" pitchFamily="49" charset="0"/>
              </a:rPr>
              <a:t>    long v = Q(x);</a:t>
            </a:r>
          </a:p>
          <a:p>
            <a:pPr marL="0" indent="0">
              <a:spcBef>
                <a:spcPts val="0"/>
              </a:spcBef>
              <a:buNone/>
            </a:pPr>
            <a:r>
              <a:rPr lang="en-US" sz="3200" dirty="0">
                <a:latin typeface="Consolas" panose="020B0609020204030204" pitchFamily="49" charset="0"/>
                <a:cs typeface="Consolas" panose="020B0609020204030204" pitchFamily="49" charset="0"/>
              </a:rPr>
              <a:t>    return u + v;</a:t>
            </a:r>
          </a:p>
          <a:p>
            <a:pPr marL="0" indent="0">
              <a:spcBef>
                <a:spcPts val="0"/>
              </a:spcBef>
              <a:buNone/>
            </a:pPr>
            <a:r>
              <a:rPr lang="en-US" sz="3200"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5715000" y="1299882"/>
            <a:ext cx="6291072" cy="5481918"/>
          </a:xfrm>
        </p:spPr>
        <p:txBody>
          <a:bodyPr/>
          <a:lstStyle/>
          <a:p>
            <a:pPr marL="0" indent="0">
              <a:spcBef>
                <a:spcPts val="0"/>
              </a:spcBef>
              <a:buNone/>
            </a:pPr>
            <a:r>
              <a:rPr lang="en-US" sz="1800" u="sng" dirty="0">
                <a:latin typeface="Consolas" panose="020B0609020204030204" pitchFamily="49" charset="0"/>
                <a:cs typeface="Consolas" panose="020B0609020204030204" pitchFamily="49" charset="0"/>
              </a:rPr>
              <a:t>long P(long x, long y), x in %</a:t>
            </a:r>
            <a:r>
              <a:rPr lang="en-US" sz="1800" u="sng" dirty="0" err="1">
                <a:latin typeface="Consolas" panose="020B0609020204030204" pitchFamily="49" charset="0"/>
                <a:cs typeface="Consolas" panose="020B0609020204030204" pitchFamily="49" charset="0"/>
              </a:rPr>
              <a:t>rdi</a:t>
            </a:r>
            <a:r>
              <a:rPr lang="en-US" sz="1800" u="sng" dirty="0">
                <a:latin typeface="Consolas" panose="020B0609020204030204" pitchFamily="49" charset="0"/>
                <a:cs typeface="Consolas" panose="020B0609020204030204" pitchFamily="49" charset="0"/>
              </a:rPr>
              <a:t>, y in %</a:t>
            </a:r>
            <a:r>
              <a:rPr lang="en-US" sz="1800" u="sng" dirty="0" err="1">
                <a:latin typeface="Consolas" panose="020B0609020204030204" pitchFamily="49" charset="0"/>
                <a:cs typeface="Consolas" panose="020B0609020204030204" pitchFamily="49" charset="0"/>
              </a:rPr>
              <a:t>rsi</a:t>
            </a:r>
            <a:r>
              <a:rPr lang="en-US" sz="1800" u="sng"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 </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push %</a:t>
            </a:r>
            <a:r>
              <a:rPr lang="en-US" dirty="0" err="1">
                <a:solidFill>
                  <a:srgbClr val="FF0000"/>
                </a:solidFill>
                <a:latin typeface="Consolas" panose="020B0609020204030204" pitchFamily="49" charset="0"/>
                <a:cs typeface="Consolas" panose="020B0609020204030204" pitchFamily="49" charset="0"/>
              </a:rPr>
              <a:t>rbp</a:t>
            </a:r>
            <a:endParaRPr lang="en-US"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push %</a:t>
            </a:r>
            <a:r>
              <a:rPr lang="en-US" dirty="0" err="1">
                <a:solidFill>
                  <a:srgbClr val="FF0000"/>
                </a:solidFill>
                <a:latin typeface="Consolas" panose="020B0609020204030204" pitchFamily="49" charset="0"/>
                <a:cs typeface="Consolas" panose="020B0609020204030204" pitchFamily="49" charset="0"/>
              </a:rPr>
              <a:t>rbx</a:t>
            </a:r>
            <a:endParaRPr lang="en-US"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rbp</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40056d &lt;Q(long)&gt;</a:t>
            </a: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rbx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rbp</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40056d &lt;Q(long)&gt;</a:t>
            </a:r>
          </a:p>
          <a:p>
            <a:pPr marL="0" indent="0">
              <a:spcBef>
                <a:spcPts val="0"/>
              </a:spcBef>
              <a:buNone/>
            </a:pPr>
            <a:r>
              <a:rPr lang="en-US" dirty="0">
                <a:latin typeface="Consolas" panose="020B0609020204030204" pitchFamily="49" charset="0"/>
                <a:cs typeface="Consolas" panose="020B0609020204030204" pitchFamily="49" charset="0"/>
              </a:rPr>
              <a:t> add %</a:t>
            </a:r>
            <a:r>
              <a:rPr lang="en-US" dirty="0" err="1">
                <a:latin typeface="Consolas" panose="020B0609020204030204" pitchFamily="49" charset="0"/>
                <a:cs typeface="Consolas" panose="020B0609020204030204" pitchFamily="49" charset="0"/>
              </a:rPr>
              <a:t>rbx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pop %</a:t>
            </a:r>
            <a:r>
              <a:rPr lang="en-US" dirty="0" err="1">
                <a:solidFill>
                  <a:srgbClr val="FF0000"/>
                </a:solidFill>
                <a:latin typeface="Consolas" panose="020B0609020204030204" pitchFamily="49" charset="0"/>
                <a:cs typeface="Consolas" panose="020B0609020204030204" pitchFamily="49" charset="0"/>
              </a:rPr>
              <a:t>rbx</a:t>
            </a:r>
            <a:endParaRPr lang="en-US"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pop %</a:t>
            </a:r>
            <a:r>
              <a:rPr lang="en-US" dirty="0" err="1">
                <a:solidFill>
                  <a:srgbClr val="FF0000"/>
                </a:solidFill>
                <a:latin typeface="Consolas" panose="020B0609020204030204" pitchFamily="49" charset="0"/>
                <a:cs typeface="Consolas" panose="020B0609020204030204" pitchFamily="49" charset="0"/>
              </a:rPr>
              <a:t>rbp</a:t>
            </a:r>
            <a:endParaRPr lang="en-US"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retq</a:t>
            </a:r>
            <a:endParaRPr lang="en-US" dirty="0">
              <a:solidFill>
                <a:srgbClr val="008000"/>
              </a:solidFill>
              <a:latin typeface="Consolas" panose="020B0609020204030204" pitchFamily="49" charset="0"/>
              <a:cs typeface="Consolas" panose="020B0609020204030204" pitchFamily="49" charset="0"/>
            </a:endParaRPr>
          </a:p>
        </p:txBody>
      </p:sp>
      <p:cxnSp>
        <p:nvCxnSpPr>
          <p:cNvPr id="7" name="Straight Connector 6">
            <a:extLst>
              <a:ext uri="{FF2B5EF4-FFF2-40B4-BE49-F238E27FC236}">
                <a16:creationId xmlns:a16="http://schemas.microsoft.com/office/drawing/2014/main" id="{EA0955F0-0255-824B-94B1-1FCA5C5B3672}"/>
              </a:ext>
            </a:extLst>
          </p:cNvPr>
          <p:cNvCxnSpPr/>
          <p:nvPr/>
        </p:nvCxnSpPr>
        <p:spPr>
          <a:xfrm>
            <a:off x="5715000" y="1295400"/>
            <a:ext cx="0" cy="5562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53307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dirty="0"/>
              <a:t>Calling Functions</a:t>
            </a:r>
          </a:p>
          <a:p>
            <a:pPr lvl="1"/>
            <a:r>
              <a:rPr lang="en-US" dirty="0"/>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b="1" dirty="0">
                <a:solidFill>
                  <a:srgbClr val="C00000"/>
                </a:solidFill>
              </a:rPr>
              <a:t>Pulling it all together: recursion example</a:t>
            </a:r>
          </a:p>
          <a:p>
            <a:pPr lvl="1"/>
            <a:endParaRPr lang="en-US" dirty="0"/>
          </a:p>
          <a:p>
            <a:endParaRPr lang="en-US" dirty="0"/>
          </a:p>
        </p:txBody>
      </p:sp>
    </p:spTree>
    <p:extLst>
      <p:ext uri="{BB962C8B-B14F-4D97-AF65-F5344CB8AC3E}">
        <p14:creationId xmlns:p14="http://schemas.microsoft.com/office/powerpoint/2010/main" val="21000616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A48B1-099C-DC4E-A758-5CD0625E6ADE}"/>
              </a:ext>
            </a:extLst>
          </p:cNvPr>
          <p:cNvSpPr>
            <a:spLocks noGrp="1"/>
          </p:cNvSpPr>
          <p:nvPr>
            <p:ph type="title"/>
          </p:nvPr>
        </p:nvSpPr>
        <p:spPr/>
        <p:txBody>
          <a:bodyPr/>
          <a:lstStyle/>
          <a:p>
            <a:r>
              <a:rPr lang="en-US" dirty="0"/>
              <a:t>Example: Recursion</a:t>
            </a:r>
          </a:p>
        </p:txBody>
      </p:sp>
      <p:sp>
        <p:nvSpPr>
          <p:cNvPr id="3" name="Content Placeholder 2">
            <a:extLst>
              <a:ext uri="{FF2B5EF4-FFF2-40B4-BE49-F238E27FC236}">
                <a16:creationId xmlns:a16="http://schemas.microsoft.com/office/drawing/2014/main" id="{AE2AF72C-8CF5-FF41-B17B-1C33A77A041A}"/>
              </a:ext>
            </a:extLst>
          </p:cNvPr>
          <p:cNvSpPr>
            <a:spLocks noGrp="1"/>
          </p:cNvSpPr>
          <p:nvPr>
            <p:ph idx="1"/>
          </p:nvPr>
        </p:nvSpPr>
        <p:spPr/>
        <p:txBody>
          <a:bodyPr/>
          <a:lstStyle/>
          <a:p>
            <a:r>
              <a:rPr lang="en-US" dirty="0"/>
              <a:t>Let’s take a look at an example of recursion at the assembly level.</a:t>
            </a:r>
          </a:p>
          <a:p>
            <a:r>
              <a:rPr lang="en-US" dirty="0"/>
              <a:t>We’ll put to use everything we’ve learned about registers, the stack, function calls, parameters, and assembly instructions!</a:t>
            </a:r>
          </a:p>
          <a:p>
            <a:r>
              <a:rPr lang="en-US" dirty="0"/>
              <a:t>We’ll also see how helpful GDB can be when tracing through assembly.</a:t>
            </a:r>
          </a:p>
        </p:txBody>
      </p:sp>
      <p:pic>
        <p:nvPicPr>
          <p:cNvPr id="4" name="Picture 3">
            <a:extLst>
              <a:ext uri="{FF2B5EF4-FFF2-40B4-BE49-F238E27FC236}">
                <a16:creationId xmlns:a16="http://schemas.microsoft.com/office/drawing/2014/main" id="{9BECC1E9-9A0E-5B4D-AB13-B860F128A50B}"/>
              </a:ext>
            </a:extLst>
          </p:cNvPr>
          <p:cNvPicPr>
            <a:picLocks noChangeAspect="1"/>
          </p:cNvPicPr>
          <p:nvPr/>
        </p:nvPicPr>
        <p:blipFill>
          <a:blip r:embed="rId2"/>
          <a:stretch>
            <a:fillRect/>
          </a:stretch>
        </p:blipFill>
        <p:spPr>
          <a:xfrm>
            <a:off x="5403850" y="4870450"/>
            <a:ext cx="1384300" cy="1384300"/>
          </a:xfrm>
          <a:prstGeom prst="rect">
            <a:avLst/>
          </a:prstGeom>
        </p:spPr>
      </p:pic>
    </p:spTree>
    <p:extLst>
      <p:ext uri="{BB962C8B-B14F-4D97-AF65-F5344CB8AC3E}">
        <p14:creationId xmlns:p14="http://schemas.microsoft.com/office/powerpoint/2010/main" val="193673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The Instruction Pointer (%rip)</a:t>
            </a:r>
          </a:p>
          <a:p>
            <a:r>
              <a:rPr lang="en-US" dirty="0"/>
              <a:t>Calling Functions</a:t>
            </a:r>
          </a:p>
          <a:p>
            <a:pPr lvl="1"/>
            <a:r>
              <a:rPr lang="en-US" dirty="0"/>
              <a:t>The Stack</a:t>
            </a:r>
          </a:p>
          <a:p>
            <a:pPr lvl="1"/>
            <a:r>
              <a:rPr lang="en-US" dirty="0"/>
              <a:t>Passing Control</a:t>
            </a:r>
          </a:p>
          <a:p>
            <a:pPr lvl="1"/>
            <a:r>
              <a:rPr lang="en-US" dirty="0"/>
              <a:t>Passing Data</a:t>
            </a:r>
          </a:p>
          <a:p>
            <a:pPr lvl="1"/>
            <a:r>
              <a:rPr lang="en-US" b="1" dirty="0"/>
              <a:t>Break: </a:t>
            </a:r>
            <a:r>
              <a:rPr lang="en-US" dirty="0"/>
              <a:t>Announcements</a:t>
            </a:r>
            <a:endParaRPr lang="en-US" b="1" dirty="0"/>
          </a:p>
          <a:p>
            <a:pPr lvl="1"/>
            <a:r>
              <a:rPr lang="en-US" dirty="0"/>
              <a:t>Local Storage</a:t>
            </a:r>
          </a:p>
          <a:p>
            <a:r>
              <a:rPr lang="en-US" dirty="0"/>
              <a:t>Register Restrictions</a:t>
            </a:r>
          </a:p>
          <a:p>
            <a:r>
              <a:rPr lang="en-US" dirty="0"/>
              <a:t>Pulling it all together: recursion example</a:t>
            </a:r>
          </a:p>
          <a:p>
            <a:endParaRPr lang="en-US" dirty="0"/>
          </a:p>
          <a:p>
            <a:pPr marL="0" indent="0">
              <a:buNone/>
            </a:pPr>
            <a:r>
              <a:rPr lang="en-US" i="1" dirty="0"/>
              <a:t>That’s it for assembly!  </a:t>
            </a:r>
            <a:r>
              <a:rPr lang="en-US" b="1" dirty="0"/>
              <a:t>Next time: </a:t>
            </a:r>
            <a:r>
              <a:rPr lang="en-US" dirty="0"/>
              <a:t>managing the heap</a:t>
            </a:r>
          </a:p>
          <a:p>
            <a:pPr lvl="1"/>
            <a:endParaRPr lang="en-US" dirty="0"/>
          </a:p>
          <a:p>
            <a:endParaRPr lang="en-US" dirty="0"/>
          </a:p>
        </p:txBody>
      </p:sp>
    </p:spTree>
    <p:extLst>
      <p:ext uri="{BB962C8B-B14F-4D97-AF65-F5344CB8AC3E}">
        <p14:creationId xmlns:p14="http://schemas.microsoft.com/office/powerpoint/2010/main" val="41437146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13928</TotalTime>
  <Words>7644</Words>
  <Application>Microsoft Macintosh PowerPoint</Application>
  <PresentationFormat>Widescreen</PresentationFormat>
  <Paragraphs>1907</Paragraphs>
  <Slides>103</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103</vt:i4>
      </vt:variant>
    </vt:vector>
  </HeadingPairs>
  <TitlesOfParts>
    <vt:vector size="110" baseType="lpstr">
      <vt:lpstr>Andale Mono</vt:lpstr>
      <vt:lpstr>Arial</vt:lpstr>
      <vt:lpstr>Calibri</vt:lpstr>
      <vt:lpstr>Consolas</vt:lpstr>
      <vt:lpstr>Tahoma</vt:lpstr>
      <vt:lpstr>Verdana</vt:lpstr>
      <vt:lpstr>Default Design</vt:lpstr>
      <vt:lpstr>CS107, Lecture 14 Assembly: Function Calls and the Runtime Stack</vt:lpstr>
      <vt:lpstr>Learning Assembly</vt:lpstr>
      <vt:lpstr>Learning Goals</vt:lpstr>
      <vt:lpstr>Plan For Today</vt:lpstr>
      <vt:lpstr>Control</vt:lpstr>
      <vt:lpstr>Condition Codes</vt:lpstr>
      <vt:lpstr>Condition Code-Dependent Instructions</vt:lpstr>
      <vt:lpstr>Conditional Jumps</vt:lpstr>
      <vt:lpstr>jmp</vt:lpstr>
      <vt:lpstr>Register Responsibilities</vt:lpstr>
      <vt:lpstr>Plan For Today</vt:lpstr>
      <vt:lpstr>%rip</vt:lpstr>
      <vt:lpstr>%rip</vt:lpstr>
      <vt:lpstr>Instructions Are Just Bytes!</vt:lpstr>
      <vt:lpstr>Instructions Are Just Bytes!</vt:lpstr>
      <vt:lpstr>Instructions Are Just Bytes!</vt:lpstr>
      <vt:lpstr>Instructions Are Just Bytes!</vt:lpstr>
      <vt:lpstr>Instructions Are Just Bytes!</vt:lpstr>
      <vt:lpstr>Instructions Are Just Bytes!</vt:lpstr>
      <vt:lpstr>Instructions Are Just Bytes!</vt:lpstr>
      <vt:lpstr>%rip</vt:lpstr>
      <vt:lpstr>%rip</vt:lpstr>
      <vt:lpstr>%rip</vt:lpstr>
      <vt:lpstr>%rip</vt:lpstr>
      <vt:lpstr>%rip</vt:lpstr>
      <vt:lpstr>%rip</vt:lpstr>
      <vt:lpstr>%rip</vt:lpstr>
      <vt:lpstr>%rip</vt:lpstr>
      <vt:lpstr>%rip</vt:lpstr>
      <vt:lpstr>%rip</vt:lpstr>
      <vt:lpstr>%rip</vt:lpstr>
      <vt:lpstr>%rip</vt:lpstr>
      <vt:lpstr>%rip</vt:lpstr>
      <vt:lpstr>%rip</vt:lpstr>
      <vt:lpstr>%rip</vt:lpstr>
      <vt:lpstr>%rip</vt:lpstr>
      <vt:lpstr>%rip</vt:lpstr>
      <vt:lpstr>%rip</vt:lpstr>
      <vt:lpstr>%rip</vt:lpstr>
      <vt:lpstr>Summary: Instruction Pointer</vt:lpstr>
      <vt:lpstr>Plan For Today</vt:lpstr>
      <vt:lpstr>How do we call functions in assembly?</vt:lpstr>
      <vt:lpstr>Calling Functions In Assembly</vt:lpstr>
      <vt:lpstr>Plan For Today</vt:lpstr>
      <vt:lpstr>%rip</vt:lpstr>
      <vt:lpstr>%rip</vt:lpstr>
      <vt:lpstr>%rip</vt:lpstr>
      <vt:lpstr>%rip</vt:lpstr>
      <vt:lpstr>%rip</vt:lpstr>
      <vt:lpstr>push</vt:lpstr>
      <vt:lpstr>push</vt:lpstr>
      <vt:lpstr>push</vt:lpstr>
      <vt:lpstr>push</vt:lpstr>
      <vt:lpstr>pop</vt:lpstr>
      <vt:lpstr>pop</vt:lpstr>
      <vt:lpstr>Pushing onto the Stack</vt:lpstr>
      <vt:lpstr>Pushing onto the Stack</vt:lpstr>
      <vt:lpstr>Pushing onto the Stack</vt:lpstr>
      <vt:lpstr>Calling Functions In Assembly</vt:lpstr>
      <vt:lpstr>Plan For Today</vt:lpstr>
      <vt:lpstr>Remembering Where We Left Off</vt:lpstr>
      <vt:lpstr>Remembering Where We Left Off</vt:lpstr>
      <vt:lpstr>Remembering Where We Left Off</vt:lpstr>
      <vt:lpstr>Remembering Where We Left Off</vt:lpstr>
      <vt:lpstr>Remembering Where We Left Off</vt:lpstr>
      <vt:lpstr>Call And Return</vt:lpstr>
      <vt:lpstr>Calling Functions In Assembly</vt:lpstr>
      <vt:lpstr>Plan For Today</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Plan For Today</vt:lpstr>
      <vt:lpstr>Plan For Today</vt:lpstr>
      <vt:lpstr>Calling Functions In Assembly</vt:lpstr>
      <vt:lpstr>Local Storage</vt:lpstr>
      <vt:lpstr>Local Storage</vt:lpstr>
      <vt:lpstr>Plan For Today</vt:lpstr>
      <vt:lpstr>Register Restrictions</vt:lpstr>
      <vt:lpstr>Register Restrictions</vt:lpstr>
      <vt:lpstr>Register Restrictions</vt:lpstr>
      <vt:lpstr>Register Restrictions</vt:lpstr>
      <vt:lpstr>Register Restrictions</vt:lpstr>
      <vt:lpstr>Plan For Today</vt:lpstr>
      <vt:lpstr>Example: Recursion</vt:lpstr>
      <vt:lpstr>Plan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Nicholas Paul Troccoli</cp:lastModifiedBy>
  <cp:revision>1643</cp:revision>
  <cp:lastPrinted>2019-05-20T19:08:43Z</cp:lastPrinted>
  <dcterms:created xsi:type="dcterms:W3CDTF">2008-06-28T20:57:21Z</dcterms:created>
  <dcterms:modified xsi:type="dcterms:W3CDTF">2019-05-20T21:25:42Z</dcterms:modified>
</cp:coreProperties>
</file>