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6" r:id="rId2"/>
    <p:sldId id="433" r:id="rId3"/>
    <p:sldId id="636" r:id="rId4"/>
    <p:sldId id="541" r:id="rId5"/>
    <p:sldId id="1109" r:id="rId6"/>
    <p:sldId id="1062" r:id="rId7"/>
    <p:sldId id="1063" r:id="rId8"/>
    <p:sldId id="1110" r:id="rId9"/>
    <p:sldId id="1064" r:id="rId10"/>
    <p:sldId id="1065" r:id="rId11"/>
    <p:sldId id="1066" r:id="rId12"/>
    <p:sldId id="1067" r:id="rId13"/>
    <p:sldId id="1091" r:id="rId14"/>
    <p:sldId id="1084" r:id="rId15"/>
    <p:sldId id="1068" r:id="rId16"/>
    <p:sldId id="1069" r:id="rId17"/>
    <p:sldId id="1070" r:id="rId18"/>
    <p:sldId id="1071" r:id="rId19"/>
    <p:sldId id="1085" r:id="rId20"/>
    <p:sldId id="1072" r:id="rId21"/>
    <p:sldId id="1082" r:id="rId22"/>
    <p:sldId id="1083" r:id="rId23"/>
    <p:sldId id="1086" r:id="rId24"/>
    <p:sldId id="1087" r:id="rId25"/>
    <p:sldId id="1088" r:id="rId26"/>
    <p:sldId id="1089" r:id="rId27"/>
    <p:sldId id="1090" r:id="rId28"/>
    <p:sldId id="1073" r:id="rId29"/>
    <p:sldId id="1093" r:id="rId30"/>
    <p:sldId id="1094" r:id="rId31"/>
    <p:sldId id="1095" r:id="rId32"/>
    <p:sldId id="1096" r:id="rId33"/>
    <p:sldId id="1097" r:id="rId34"/>
    <p:sldId id="1098" r:id="rId35"/>
    <p:sldId id="1111" r:id="rId36"/>
    <p:sldId id="1099" r:id="rId37"/>
    <p:sldId id="1100" r:id="rId38"/>
    <p:sldId id="1101" r:id="rId39"/>
    <p:sldId id="1102" r:id="rId40"/>
    <p:sldId id="1103" r:id="rId41"/>
    <p:sldId id="1104" r:id="rId42"/>
    <p:sldId id="1112" r:id="rId43"/>
    <p:sldId id="1106" r:id="rId44"/>
    <p:sldId id="1107" r:id="rId45"/>
    <p:sldId id="1108" r:id="rId46"/>
    <p:sldId id="396" r:id="rId47"/>
    <p:sldId id="1074" r:id="rId48"/>
    <p:sldId id="1113" r:id="rId49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433"/>
            <p14:sldId id="636"/>
            <p14:sldId id="541"/>
          </p14:sldIdLst>
        </p14:section>
        <p14:section name="Optimization" id="{FBD55031-DED5-9445-8340-34E75A703C74}">
          <p14:sldIdLst>
            <p14:sldId id="1109"/>
            <p14:sldId id="1062"/>
            <p14:sldId id="1063"/>
            <p14:sldId id="1110"/>
            <p14:sldId id="1064"/>
            <p14:sldId id="1065"/>
            <p14:sldId id="1066"/>
            <p14:sldId id="1067"/>
            <p14:sldId id="1091"/>
            <p14:sldId id="1084"/>
            <p14:sldId id="1068"/>
            <p14:sldId id="1069"/>
            <p14:sldId id="1070"/>
            <p14:sldId id="1071"/>
            <p14:sldId id="1085"/>
            <p14:sldId id="1072"/>
            <p14:sldId id="1082"/>
            <p14:sldId id="1083"/>
            <p14:sldId id="1086"/>
            <p14:sldId id="1087"/>
            <p14:sldId id="1088"/>
            <p14:sldId id="1089"/>
            <p14:sldId id="1090"/>
            <p14:sldId id="1073"/>
            <p14:sldId id="1093"/>
            <p14:sldId id="1094"/>
            <p14:sldId id="1095"/>
            <p14:sldId id="1096"/>
            <p14:sldId id="1097"/>
            <p14:sldId id="1098"/>
            <p14:sldId id="1111"/>
            <p14:sldId id="1099"/>
            <p14:sldId id="1100"/>
            <p14:sldId id="1101"/>
            <p14:sldId id="1102"/>
            <p14:sldId id="1103"/>
            <p14:sldId id="1104"/>
            <p14:sldId id="1112"/>
            <p14:sldId id="1106"/>
            <p14:sldId id="1107"/>
            <p14:sldId id="1108"/>
            <p14:sldId id="396"/>
            <p14:sldId id="1074"/>
          </p14:sldIdLst>
        </p14:section>
        <p14:section name="Recap" id="{745DA939-E44A-0C40-BECC-2C5C1C4E8C93}">
          <p14:sldIdLst>
            <p14:sldId id="11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432FF"/>
    <a:srgbClr val="4472C4"/>
    <a:srgbClr val="F8F8F8"/>
    <a:srgbClr val="D27BD6"/>
    <a:srgbClr val="D62ED6"/>
    <a:srgbClr val="942092"/>
    <a:srgbClr val="FF9999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63" autoAdjust="0"/>
    <p:restoredTop sz="86903" autoAdjust="0"/>
  </p:normalViewPr>
  <p:slideViewPr>
    <p:cSldViewPr>
      <p:cViewPr varScale="1">
        <p:scale>
          <a:sx n="93" d="100"/>
          <a:sy n="93" d="100"/>
        </p:scale>
        <p:origin x="224" y="2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2793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89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cc.gnu.org/onlinedocs/gcc/Optimize-Options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16</a:t>
            </a:r>
            <a:br>
              <a:rPr lang="en-US" dirty="0"/>
            </a:br>
            <a:r>
              <a:rPr lang="en-US" sz="3400" dirty="0"/>
              <a:t>Optimization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5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3352800"/>
          </a:xfrm>
        </p:spPr>
        <p:txBody>
          <a:bodyPr/>
          <a:lstStyle/>
          <a:p>
            <a:r>
              <a:rPr lang="en-US" u="sng" dirty="0"/>
              <a:t>CS107 Topic 7</a:t>
            </a:r>
            <a:r>
              <a:rPr lang="en-US" dirty="0"/>
              <a:t>: How do the core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malloc/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/free</a:t>
            </a:r>
            <a:r>
              <a:rPr lang="en-US" dirty="0"/>
              <a:t> memory-allocation operations work?</a:t>
            </a:r>
          </a:p>
        </p:txBody>
      </p:sp>
    </p:spTree>
    <p:extLst>
      <p:ext uri="{BB962C8B-B14F-4D97-AF65-F5344CB8AC3E}">
        <p14:creationId xmlns:p14="http://schemas.microsoft.com/office/powerpoint/2010/main" val="1411386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Understand how we can optimize our code to improve efficiency and speed</a:t>
            </a:r>
          </a:p>
          <a:p>
            <a:r>
              <a:rPr lang="en-US" dirty="0"/>
              <a:t>Learn about the optimizations GCC can perform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dirty="0"/>
              <a:t>Caching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dirty="0"/>
              <a:t>Caching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4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A366D-A4A6-1B46-BA88-AD6CBE62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9B36C-E5D1-2147-B1CD-D6D4C2E17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Optimization is the task of making your program faster or more efficient with space or time.  You’ve seen explorations of efficiency with Big-O notation!</a:t>
            </a:r>
          </a:p>
          <a:p>
            <a:r>
              <a:rPr lang="en-US" i="1" dirty="0"/>
              <a:t>Targeted, intentional</a:t>
            </a:r>
            <a:r>
              <a:rPr lang="en-US" dirty="0"/>
              <a:t> optimizations to alleviate bottlenecks can result in big gains.  But it’s important to only work to optimize where necessary.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2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E2723-29DC-1C47-8D8B-7B691504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7559-A195-2441-B951-A255F4F78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605" lvl="1" indent="0">
              <a:buNone/>
            </a:pPr>
            <a:r>
              <a:rPr lang="en-US" sz="2800" dirty="0"/>
              <a:t>Most of what </a:t>
            </a:r>
            <a:r>
              <a:rPr lang="en-US" sz="2800" u="sng" dirty="0"/>
              <a:t>you</a:t>
            </a:r>
            <a:r>
              <a:rPr lang="en-US" sz="2800" dirty="0"/>
              <a:t> need to do with optimization can be summarized by:</a:t>
            </a:r>
          </a:p>
          <a:p>
            <a:pPr marL="14605" lvl="1" indent="0">
              <a:buNone/>
            </a:pPr>
            <a:endParaRPr lang="en-US" sz="2800" dirty="0"/>
          </a:p>
          <a:p>
            <a:pPr marL="471805" lvl="1" indent="-457200">
              <a:buAutoNum type="arabicParenR"/>
            </a:pPr>
            <a:r>
              <a:rPr lang="en-US" sz="2800" dirty="0"/>
              <a:t>If doing something seldom and only on small inputs, do whatever is simplest to code, understand, and debug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If doing things thing a lot, or on big inputs, make the primary algorithm’s Big-O cost reasonable </a:t>
            </a:r>
          </a:p>
          <a:p>
            <a:pPr marL="471805" lvl="1" indent="-457200">
              <a:buAutoNum type="arabicParenR"/>
            </a:pPr>
            <a:r>
              <a:rPr lang="en-US" sz="2800" b="1" dirty="0"/>
              <a:t>Let </a:t>
            </a:r>
            <a:r>
              <a:rPr lang="en-US" sz="2800" b="1" dirty="0" err="1"/>
              <a:t>gcc</a:t>
            </a:r>
            <a:r>
              <a:rPr lang="en-US" sz="2800" b="1" dirty="0"/>
              <a:t> do its magic from there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Optimize explicitly as a last resort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1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b="1" dirty="0">
                <a:solidFill>
                  <a:srgbClr val="C00000"/>
                </a:solidFill>
              </a:rPr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dirty="0"/>
              <a:t>Caching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5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7505" lvl="1"/>
            <a:r>
              <a:rPr lang="en-US" dirty="0"/>
              <a:t>Today, we’ll be comparing two levels of optimization in the </a:t>
            </a:r>
            <a:r>
              <a:rPr lang="en-US" dirty="0" err="1"/>
              <a:t>gcc</a:t>
            </a:r>
            <a:r>
              <a:rPr lang="en-US" dirty="0"/>
              <a:t> compiler:</a:t>
            </a:r>
          </a:p>
          <a:p>
            <a:pPr marL="638493" lvl="2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gcc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–O0  //mostly just literal translation of C</a:t>
            </a:r>
          </a:p>
          <a:p>
            <a:pPr marL="638493" lvl="2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gcc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–O2  //enable nearly all reasonable optimizations </a:t>
            </a:r>
          </a:p>
          <a:p>
            <a:pPr marL="638493" lvl="2"/>
            <a:r>
              <a:rPr lang="en-US" dirty="0"/>
              <a:t>(we use –</a:t>
            </a:r>
            <a:r>
              <a:rPr lang="en-US" dirty="0" err="1"/>
              <a:t>Og</a:t>
            </a:r>
            <a:r>
              <a:rPr lang="en-US" dirty="0"/>
              <a:t>, like –O0 but with less needless use of the stack)</a:t>
            </a:r>
          </a:p>
          <a:p>
            <a:pPr marL="357505" lvl="1"/>
            <a:endParaRPr lang="en-US" dirty="0"/>
          </a:p>
          <a:p>
            <a:pPr marL="357505" lvl="1"/>
            <a:r>
              <a:rPr lang="en-US" dirty="0"/>
              <a:t>There are other custom and more aggressive levels of optimization, e.g.:</a:t>
            </a:r>
          </a:p>
          <a:p>
            <a:pPr marL="638493"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-O3     //more aggressive than O2, trade size for speed</a:t>
            </a:r>
          </a:p>
          <a:p>
            <a:pPr marL="638493"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//optimize for size</a:t>
            </a:r>
          </a:p>
          <a:p>
            <a:pPr marL="638493"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Ofast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//disregard standards compliance (!!)</a:t>
            </a:r>
          </a:p>
          <a:p>
            <a:pPr marL="638493" lvl="2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7505" lvl="1"/>
            <a:r>
              <a:rPr lang="en-US" dirty="0">
                <a:latin typeface="Source Sans Pro "/>
                <a:cs typeface="Consolas" panose="020B0609020204030204" pitchFamily="49" charset="0"/>
              </a:rPr>
              <a:t>Exhaustive list of </a:t>
            </a:r>
            <a:r>
              <a:rPr lang="en-US" dirty="0" err="1">
                <a:latin typeface="Source Sans Pro "/>
                <a:cs typeface="Consolas" panose="020B0609020204030204" pitchFamily="49" charset="0"/>
              </a:rPr>
              <a:t>gcc</a:t>
            </a:r>
            <a:r>
              <a:rPr lang="en-US" dirty="0">
                <a:latin typeface="Source Sans Pro "/>
                <a:cs typeface="Consolas" panose="020B0609020204030204" pitchFamily="49" charset="0"/>
              </a:rPr>
              <a:t> optimization-related flags:</a:t>
            </a:r>
          </a:p>
          <a:p>
            <a:pPr marL="638493" lvl="2"/>
            <a:r>
              <a:rPr lang="en-US" dirty="0">
                <a:cs typeface="Consolas" panose="020B0609020204030204" pitchFamily="49" charset="0"/>
                <a:hlinkClick r:id="rId2"/>
              </a:rPr>
              <a:t>https://gcc.gnu.org/onlinedocs/gcc/Optimize-Options.html</a:t>
            </a:r>
            <a:endParaRPr lang="en-US" dirty="0">
              <a:cs typeface="Consolas" panose="020B0609020204030204" pitchFamily="49" charset="0"/>
            </a:endParaRPr>
          </a:p>
          <a:p>
            <a:pPr marL="357505"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04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875A-0A5F-154A-8B30-ADBFC635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Matrix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ECCC4-8EA5-D64B-A391-F5E594CA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-44132">
              <a:buNone/>
            </a:pPr>
            <a:r>
              <a:rPr lang="en-US" dirty="0">
                <a:cs typeface="Consolas" panose="020B0609020204030204" pitchFamily="49" charset="0"/>
              </a:rPr>
              <a:t>Here’s a standard matrix multiply, a triply-nested for loop:</a:t>
            </a:r>
          </a:p>
          <a:p>
            <a:pPr marL="413068" lvl="2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void mmm(double a[][DIM], double b[][DIM], double c[][DIM],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n)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&lt; n;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j = 0; j &lt; n;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j++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for (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k = 0; k &lt; n; k++) {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c[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][j] += a[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][k]*b[k][j];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757555" lvl="3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6C5B5F-901A-1E4D-998A-BE4B5E3B6640}"/>
              </a:ext>
            </a:extLst>
          </p:cNvPr>
          <p:cNvSpPr/>
          <p:nvPr/>
        </p:nvSpPr>
        <p:spPr bwMode="auto">
          <a:xfrm>
            <a:off x="304800" y="5429071"/>
            <a:ext cx="5478137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		// -O0 (no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optimization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0.44M 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50^2: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3.13M 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24.80M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F466A-12C9-4446-BF51-D6F4FEB06BF2}"/>
              </a:ext>
            </a:extLst>
          </p:cNvPr>
          <p:cNvSpPr/>
          <p:nvPr/>
        </p:nvSpPr>
        <p:spPr bwMode="auto">
          <a:xfrm>
            <a:off x="6019800" y="5429070"/>
            <a:ext cx="5715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./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mult_opt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	// -O2 (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optimization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0.11M (</a:t>
            </a:r>
            <a:r>
              <a:rPr lang="fr-FR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50^2: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0.47M (</a:t>
            </a:r>
            <a:r>
              <a:rPr lang="fr-FR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matrix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multiply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100^2: cycles   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3.67M (</a:t>
            </a:r>
            <a:r>
              <a:rPr lang="fr-FR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  <a:p>
            <a:r>
              <a:rPr lang="en-US" dirty="0"/>
              <a:t>Psychic Powers</a:t>
            </a:r>
          </a:p>
        </p:txBody>
      </p:sp>
    </p:spTree>
    <p:extLst>
      <p:ext uri="{BB962C8B-B14F-4D97-AF65-F5344CB8AC3E}">
        <p14:creationId xmlns:p14="http://schemas.microsoft.com/office/powerpoint/2010/main" val="3894691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  <a:p>
            <a:r>
              <a:rPr lang="en-US" strike="sngStrike" dirty="0"/>
              <a:t>Psychic Powers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46F4ED-C512-D041-9497-74760AF2F8C2}"/>
              </a:ext>
            </a:extLst>
          </p:cNvPr>
          <p:cNvSpPr/>
          <p:nvPr/>
        </p:nvSpPr>
        <p:spPr bwMode="auto">
          <a:xfrm>
            <a:off x="2971800" y="4800600"/>
            <a:ext cx="1669973" cy="597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(kidding.)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26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Optimizations may target one or more of:</a:t>
            </a:r>
          </a:p>
          <a:p>
            <a:r>
              <a:rPr lang="en-US" dirty="0"/>
              <a:t>Static instruction count</a:t>
            </a:r>
          </a:p>
          <a:p>
            <a:r>
              <a:rPr lang="en-US" dirty="0"/>
              <a:t>Dynamic instruction count</a:t>
            </a:r>
          </a:p>
          <a:p>
            <a:r>
              <a:rPr lang="en-US" dirty="0"/>
              <a:t>Cycle count / execution time</a:t>
            </a:r>
          </a:p>
        </p:txBody>
      </p:sp>
    </p:spTree>
    <p:extLst>
      <p:ext uri="{BB962C8B-B14F-4D97-AF65-F5344CB8AC3E}">
        <p14:creationId xmlns:p14="http://schemas.microsoft.com/office/powerpoint/2010/main" val="2568317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2143594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Constant Folding</a:t>
            </a:r>
            <a:r>
              <a:rPr lang="en-US" dirty="0"/>
              <a:t> pre-calculates constants at compile-time where possible.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seconds = 60 * 60 * 24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n_days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What is the consequence of this for you as a programmer?  What should you do differently or the same knowing that compilers can do this for you?</a:t>
            </a:r>
          </a:p>
        </p:txBody>
      </p:sp>
    </p:spTree>
    <p:extLst>
      <p:ext uri="{BB962C8B-B14F-4D97-AF65-F5344CB8AC3E}">
        <p14:creationId xmlns:p14="http://schemas.microsoft.com/office/powerpoint/2010/main" val="2675261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C3B4-D3C7-814B-8252-354CD38B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2DD3B-BDD4-9B4C-93A4-D36440102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 fold(int param)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char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[5];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a = 0x107;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b = a *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int c = sqrt(2.0);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return a * param + (a + 0x15/c +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("Hello") * b - 0x37) /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61500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8305800" cy="5483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0000000000400626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400626:	55                   	push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400627:	53                   	push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400628:	48 83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ec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08          	sub    $0x8,%rsp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40062c:	89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	mov 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40062e:	f2 0f 10 05 da 00 00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movsd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0xda(%rip),%xmm0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400635:	00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400636:	e8 d5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ff ff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400510 &lt;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sqrt@plt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40063b:	f2 0f 2c c8          	cvttsd2si %xmm0,%ecx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40063f:	69 ed 07 01 00 00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$0x107,%ebp,%ebp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400645:	b8 15 00 00 00       	mov    $0x15,%eax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40064a:	99   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cltd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40064b:	f7 f9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idiv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40064d:	8d 98 07 01 00 00    	lea    0x107(%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ebx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400653:	bf 04 07 40 00       	mov    $0x400704,%edi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400658:	e8 93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ff ff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callq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4004f0 &lt;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strlen@plt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40065d:	48 69 c0 23 05 00 00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$0x523,%rax,%rax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400664:	48 63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db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movslq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ebx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400667:	48 8d 44 18 c9       	lea    -0x37(%rax,%rbx,1),%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40066c:	48 c1 e8 02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shr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$0x2,%rax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400670:	01 e8                	add 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400672:	48 83 c4 08          	add    $0x8,%rsp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400676:	5b                   	pop 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400677:	5d                   	pop 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rbp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400678:	c3   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83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7700963" cy="5483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00000000004004f0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4004f0:	69 c7 07 01 00 00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$0x107,%edi,%eax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4004f6:	05 a5 06 00 00       	add    $0x6a5,%eax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4004fb:	c3   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4004fc:	0f 1f 40 00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nopl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0x0(%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4539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b="1" u="sng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2375145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17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00000000004004f0 &lt;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subexp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4004f0:	81 c6 07 01 00 00    	add    $0x107,%esi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4004f6:	0f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4004f9:	8d 04 77             	lea    (%rdi,%rsi,2),%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4004fc:	0f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c6             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4004ff:	c3                   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3972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+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param2 + 0x107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00000000004004f0 &lt;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subexp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4004f0:	81 c6 07 01 00 00    	add    $0x107,%esi</a:t>
            </a: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4004f6:	0f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 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4004f9:	8d 04 77             	lea    (%rdi,%rsi,2),%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4004fc:	0f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c6             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4004ff:	c3                   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2161D6-E48B-1843-94F3-62ACE2DF4D4C}"/>
              </a:ext>
            </a:extLst>
          </p:cNvPr>
          <p:cNvSpPr/>
          <p:nvPr/>
        </p:nvSpPr>
        <p:spPr bwMode="auto">
          <a:xfrm>
            <a:off x="8458200" y="1981200"/>
            <a:ext cx="3505200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optimization is done even at –O0!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924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b="1" u="sng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1372154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Dead code elimination </a:t>
            </a:r>
            <a:r>
              <a:rPr lang="en-US" dirty="0"/>
              <a:t>removes code that doesn’t serve a purpose: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(param1 &lt; param2 &amp;&amp; param1 &gt; param2)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(”This test can never be true!\n");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// Empty for loop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1000;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// If/else that does the same operation in both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(param1 == param2)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param1++;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param1++;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// If/else that more trickily does the same operation in both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(param1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return param1;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00175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8305800" cy="5483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dead_code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4004d6: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4004db:	eb 03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4004e0 &lt;dead_code+0xa&gt;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4004dd:	83 c0 01             	add    $0x1,%eax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4004e0:	3d e7 03 00 00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$0x3e7,%eax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4004e5:	7e f6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4004dd &lt;dead_code+0x7&gt;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4004e7:	39 f7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4004e9:	75 05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4004f0 &lt;dead_code+0x1a&gt;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4004eb:	8d 47 01             	lea    0x1(%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4004ee:	eb 03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4004f3 &lt;dead_code+0x1d&gt;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4004f0:	8d 47 01             	lea    0x1(%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4004f3:	f3 c3                	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164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" y="1219200"/>
            <a:ext cx="7700963" cy="5483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00000000004004f0 &lt;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dead_code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4004f0: 8d 47 01              lea    0x1(%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4004f3: c3             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4004f4: 66 2e 0f 1f 84 00 00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nopw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%cs:0x0(%rax,%rax,1)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4004fb: 00 00 00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4004fe: 66 90          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xchg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%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ax,%ax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15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b="1" u="sng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2785892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B0BD-E6EE-8242-817B-8E1A826F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F3ED9-3E71-E04D-9572-BCC4151B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Strength reduction</a:t>
            </a:r>
            <a:r>
              <a:rPr lang="en-US" dirty="0"/>
              <a:t> changes divide to multiply, multiply to add/shift, and mod to AND to avoid using instructions that cost many cycles (multiply and divide).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a = param2 * 32;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b = a * 7;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c = b / 3;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d = param2 % 2;</a:t>
            </a:r>
          </a:p>
          <a:p>
            <a:pPr marL="0" indent="0">
              <a:spcBef>
                <a:spcPts val="50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&lt;= param2;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c += param1[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+ 0x107 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return c + d;</a:t>
            </a:r>
          </a:p>
        </p:txBody>
      </p:sp>
    </p:spTree>
    <p:extLst>
      <p:ext uri="{BB962C8B-B14F-4D97-AF65-F5344CB8AC3E}">
        <p14:creationId xmlns:p14="http://schemas.microsoft.com/office/powerpoint/2010/main" val="3845110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b="1" u="sng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586384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Code motion </a:t>
            </a:r>
            <a:r>
              <a:rPr lang="en-US" dirty="0"/>
              <a:t>moves code outside of a loop if possible.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sum +=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] + </a:t>
            </a:r>
            <a:r>
              <a:rPr lang="pt-BR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r>
              <a:rPr lang="pt-BR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(bar + 3)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Common subexpression elimination deals with expressions that appear multiple times in the code.  Here, the expression appears once, but is calculated each loop iteration.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18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b="1" u="sng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1176565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Tail recursion </a:t>
            </a:r>
            <a:r>
              <a:rPr lang="en-US" dirty="0"/>
              <a:t>is an example of where GCC can identify recursive patterns that can be more efficiently implemented iteratively.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&lt;= 1)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1;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t-BR" dirty="0" err="1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 - 1);</a:t>
            </a:r>
          </a:p>
          <a:p>
            <a:pPr marL="0" lvl="1" indent="-158433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saw this in lab7!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733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b="1" u="sng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482864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Unrolling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Loop Unrolling: </a:t>
            </a:r>
            <a:r>
              <a:rPr lang="en-US" dirty="0"/>
              <a:t>Do n loop iterations’ worth of work per actual loop iteration, so we save ourselves from doing the loop overhead (test and jump) every time, and instead incur overhead only every n-</a:t>
            </a:r>
            <a:r>
              <a:rPr lang="en-US" dirty="0" err="1"/>
              <a:t>th</a:t>
            </a:r>
            <a:r>
              <a:rPr lang="en-US" dirty="0"/>
              <a:t>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 (int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 - 4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 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+ 1];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+ 2];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sum +=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+ 3];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// after the loop handle any leftovers</a:t>
            </a:r>
          </a:p>
        </p:txBody>
      </p:sp>
    </p:spTree>
    <p:extLst>
      <p:ext uri="{BB962C8B-B14F-4D97-AF65-F5344CB8AC3E}">
        <p14:creationId xmlns:p14="http://schemas.microsoft.com/office/powerpoint/2010/main" val="4171481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b="1" dirty="0">
                <a:solidFill>
                  <a:srgbClr val="C00000"/>
                </a:solidFill>
              </a:rPr>
              <a:t>Limitations of GCC Optimization</a:t>
            </a:r>
          </a:p>
          <a:p>
            <a:r>
              <a:rPr lang="en-US" dirty="0"/>
              <a:t>Caching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19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char_sum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int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sum +=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72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char_sum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int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sum +=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    </a:t>
            </a:r>
            <a:r>
              <a:rPr lang="en-US" b="1" dirty="0" err="1"/>
              <a:t>strlen</a:t>
            </a:r>
            <a:r>
              <a:rPr lang="en-US" b="1" dirty="0"/>
              <a:t> called for every character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413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char_sum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int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sum +=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    </a:t>
            </a:r>
            <a:r>
              <a:rPr lang="en-US" b="1" dirty="0" err="1"/>
              <a:t>strlen</a:t>
            </a:r>
            <a:r>
              <a:rPr lang="en-US" b="1" dirty="0"/>
              <a:t> called for every character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             </a:t>
            </a:r>
            <a:r>
              <a:rPr lang="en-US" b="1" dirty="0"/>
              <a:t>code motion – pull </a:t>
            </a:r>
            <a:r>
              <a:rPr lang="en-US" b="1" dirty="0" err="1"/>
              <a:t>strlen</a:t>
            </a:r>
            <a:r>
              <a:rPr lang="en-US" b="1" dirty="0"/>
              <a:t> out of loop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428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lower1(char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if (s[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&gt;= 'A' &amp;&amp;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&lt;= 'Z')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-= ('A' - 'a');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090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lower1(char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if (s[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&gt;= 'A' &amp;&amp;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&lt;= 'Z')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-= ('A' - 'a');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    </a:t>
            </a:r>
            <a:r>
              <a:rPr lang="en-US" b="1" dirty="0" err="1"/>
              <a:t>strlen</a:t>
            </a:r>
            <a:r>
              <a:rPr lang="en-US" b="1" dirty="0"/>
              <a:t> called for every character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        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03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lower1(char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size_t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strlen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(s);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if (s[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&gt;= 'A' &amp;&amp;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&lt;= 'Z')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s[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] -= ('A' - 'a');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    </a:t>
            </a:r>
            <a:r>
              <a:rPr lang="en-US" b="1" dirty="0" err="1"/>
              <a:t>strlen</a:t>
            </a:r>
            <a:r>
              <a:rPr lang="en-US" b="1" dirty="0"/>
              <a:t> called for every character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             </a:t>
            </a:r>
            <a:r>
              <a:rPr lang="en-US" b="1" dirty="0"/>
              <a:t>nothing!  s is changing, so GCC doesn’t know if length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                                              is constant across iterations.  But </a:t>
            </a:r>
            <a:r>
              <a:rPr lang="en-US" b="1" i="1" u="sng" dirty="0"/>
              <a:t>we</a:t>
            </a:r>
            <a:r>
              <a:rPr lang="en-US" b="1" dirty="0"/>
              <a:t> know its length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                                              doesn’t change.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59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b="1" dirty="0">
                <a:solidFill>
                  <a:srgbClr val="C00000"/>
                </a:solidFill>
              </a:rPr>
              <a:t>Caching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722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7AD9-1F85-364E-9800-EE680C86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E226-DEE7-B441-AC42-9AE5ED28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Processor speed is not the only bottleneck in program performance – memory access is perhaps even more of a bottleneck!</a:t>
            </a:r>
          </a:p>
          <a:p>
            <a:r>
              <a:rPr lang="en-US" dirty="0"/>
              <a:t>Memory exists in levels, and goes from </a:t>
            </a:r>
            <a:r>
              <a:rPr lang="en-US" i="1" dirty="0"/>
              <a:t>really fast </a:t>
            </a:r>
            <a:r>
              <a:rPr lang="en-US" dirty="0"/>
              <a:t>(registers) to </a:t>
            </a:r>
            <a:r>
              <a:rPr lang="en-US" i="1" dirty="0"/>
              <a:t>really slow </a:t>
            </a:r>
            <a:r>
              <a:rPr lang="en-US" dirty="0"/>
              <a:t>(disk).</a:t>
            </a:r>
          </a:p>
          <a:p>
            <a:r>
              <a:rPr lang="en-US" dirty="0"/>
              <a:t>As data is more frequently used, it ends up in faster and faster memory.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D23060-D8FA-F749-84F9-B3C0EEE02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69950" y="3581400"/>
            <a:ext cx="10452100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239601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caching depends on locality.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Temporal locality</a:t>
            </a:r>
          </a:p>
          <a:p>
            <a:r>
              <a:rPr lang="en-US" dirty="0"/>
              <a:t>Repeat access to the same data tends to be co-located in TIME </a:t>
            </a:r>
          </a:p>
          <a:p>
            <a:r>
              <a:rPr lang="en-US" dirty="0"/>
              <a:t>Intuitively: things I have used recently, I am likely to use again soon </a:t>
            </a:r>
          </a:p>
          <a:p>
            <a:pPr marL="0" indent="0">
              <a:buNone/>
            </a:pPr>
            <a:r>
              <a:rPr lang="en-US" b="1" dirty="0"/>
              <a:t>Spatial locality</a:t>
            </a:r>
          </a:p>
          <a:p>
            <a:r>
              <a:rPr lang="en-US" dirty="0"/>
              <a:t>Related data tends to be co-located in SPACE </a:t>
            </a:r>
          </a:p>
          <a:p>
            <a:r>
              <a:rPr lang="en-US" dirty="0"/>
              <a:t>Intuitively: data that is near a used item is more likely to also be accessed</a:t>
            </a:r>
          </a:p>
        </p:txBody>
      </p:sp>
    </p:spTree>
    <p:extLst>
      <p:ext uri="{BB962C8B-B14F-4D97-AF65-F5344CB8AC3E}">
        <p14:creationId xmlns:p14="http://schemas.microsoft.com/office/powerpoint/2010/main" val="1804792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3FCE-A5F5-C547-BCC4-A3D179D4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B621E-9462-7D43-83A7-0349AFA79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caching depends on locality.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Realistic scenario:</a:t>
            </a:r>
          </a:p>
          <a:p>
            <a:r>
              <a:rPr lang="en-US" dirty="0"/>
              <a:t> 97% cache hit rate </a:t>
            </a:r>
          </a:p>
          <a:p>
            <a:r>
              <a:rPr lang="en-US" dirty="0"/>
              <a:t>Cache hit costs 1 cycle </a:t>
            </a:r>
          </a:p>
          <a:p>
            <a:r>
              <a:rPr lang="en-US" dirty="0"/>
              <a:t>Cache miss costs 100 cycles </a:t>
            </a:r>
          </a:p>
          <a:p>
            <a:r>
              <a:rPr lang="en-US" dirty="0"/>
              <a:t>How much of your memory access time is spent on 3% of accesses that are cache misses?</a:t>
            </a:r>
          </a:p>
        </p:txBody>
      </p:sp>
    </p:spTree>
    <p:extLst>
      <p:ext uri="{BB962C8B-B14F-4D97-AF65-F5344CB8AC3E}">
        <p14:creationId xmlns:p14="http://schemas.microsoft.com/office/powerpoint/2010/main" val="4069489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cache.c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63394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Assignment 7: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Explore various optimizations you can make to your code to reduce instruction count and runtime.</a:t>
            </a:r>
          </a:p>
          <a:p>
            <a:pPr lvl="1"/>
            <a:r>
              <a:rPr lang="en-US" dirty="0"/>
              <a:t>More efficient Big-O for your algorithms</a:t>
            </a:r>
          </a:p>
          <a:p>
            <a:pPr lvl="1"/>
            <a:r>
              <a:rPr lang="en-US" dirty="0"/>
              <a:t>Explore other ways to reduce instruction count</a:t>
            </a:r>
          </a:p>
          <a:p>
            <a:pPr lvl="2"/>
            <a:r>
              <a:rPr lang="en-US" dirty="0"/>
              <a:t>Look for hotspots using </a:t>
            </a:r>
            <a:r>
              <a:rPr lang="en-US" dirty="0" err="1"/>
              <a:t>callgrind</a:t>
            </a:r>
            <a:endParaRPr lang="en-US" dirty="0"/>
          </a:p>
          <a:p>
            <a:pPr lvl="2"/>
            <a:r>
              <a:rPr lang="en-US" dirty="0"/>
              <a:t>Optimize using –O2</a:t>
            </a:r>
          </a:p>
          <a:p>
            <a:pPr lvl="2"/>
            <a:r>
              <a:rPr lang="en-US" dirty="0"/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19353233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What is optimization?</a:t>
            </a:r>
          </a:p>
          <a:p>
            <a:r>
              <a:rPr lang="en-US" dirty="0"/>
              <a:t>GCC Optimization</a:t>
            </a:r>
          </a:p>
          <a:p>
            <a:r>
              <a:rPr lang="en-US" dirty="0"/>
              <a:t>Limitations of GCC Optimization</a:t>
            </a:r>
          </a:p>
          <a:p>
            <a:r>
              <a:rPr lang="en-US" dirty="0"/>
              <a:t>Caching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Next time</a:t>
            </a:r>
            <a:r>
              <a:rPr lang="en-US" dirty="0"/>
              <a:t>: additional topics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822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15289</TotalTime>
  <Words>2243</Words>
  <Application>Microsoft Macintosh PowerPoint</Application>
  <PresentationFormat>Widescreen</PresentationFormat>
  <Paragraphs>445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Andale Mono</vt:lpstr>
      <vt:lpstr>Arial</vt:lpstr>
      <vt:lpstr>Calibri</vt:lpstr>
      <vt:lpstr>Consolas</vt:lpstr>
      <vt:lpstr>Source Sans Pro </vt:lpstr>
      <vt:lpstr>Tahoma</vt:lpstr>
      <vt:lpstr>Verdana</vt:lpstr>
      <vt:lpstr>Default Design</vt:lpstr>
      <vt:lpstr>CS107, Lecture 16 Optimization</vt:lpstr>
      <vt:lpstr>CS107 Topic 7: How do the core malloc/realloc/free memory-allocation operations work?</vt:lpstr>
      <vt:lpstr>Learning Goals</vt:lpstr>
      <vt:lpstr>Plan For Today</vt:lpstr>
      <vt:lpstr>Plan For Today</vt:lpstr>
      <vt:lpstr>Optimization</vt:lpstr>
      <vt:lpstr>Optimization</vt:lpstr>
      <vt:lpstr>Plan For Today</vt:lpstr>
      <vt:lpstr>GCC Optimization</vt:lpstr>
      <vt:lpstr>Example: Matrix Multiplication</vt:lpstr>
      <vt:lpstr>GCC Optimizations</vt:lpstr>
      <vt:lpstr>GCC Optimizations</vt:lpstr>
      <vt:lpstr>GCC Optimizations</vt:lpstr>
      <vt:lpstr>GCC Optimizations</vt:lpstr>
      <vt:lpstr>Constant Folding</vt:lpstr>
      <vt:lpstr>Constant Folding</vt:lpstr>
      <vt:lpstr>Constant Folding: Before (-O0)</vt:lpstr>
      <vt:lpstr>Constant Folding: After (-O2)</vt:lpstr>
      <vt:lpstr>GCC Optimizations</vt:lpstr>
      <vt:lpstr>Common Sub-Expression Elimination</vt:lpstr>
      <vt:lpstr>Common Sub-Expression Elimination</vt:lpstr>
      <vt:lpstr>Common Sub-Expression Elimination</vt:lpstr>
      <vt:lpstr>GCC Optimizations</vt:lpstr>
      <vt:lpstr>Dead Code</vt:lpstr>
      <vt:lpstr>Dead Code: Before (-O0)</vt:lpstr>
      <vt:lpstr>Dead Code: After (-O2)</vt:lpstr>
      <vt:lpstr>GCC Optimizations</vt:lpstr>
      <vt:lpstr>Strength Reduction</vt:lpstr>
      <vt:lpstr>GCC Optimizations</vt:lpstr>
      <vt:lpstr>Code Motion</vt:lpstr>
      <vt:lpstr>GCC Optimizations</vt:lpstr>
      <vt:lpstr>Tail Recursion</vt:lpstr>
      <vt:lpstr>GCC Optimizations</vt:lpstr>
      <vt:lpstr>Loop Unrolling</vt:lpstr>
      <vt:lpstr>Plan For Today</vt:lpstr>
      <vt:lpstr>Limitations of GCC Optimization</vt:lpstr>
      <vt:lpstr>Limitations of GCC Optimization</vt:lpstr>
      <vt:lpstr>Limitations of GCC Optimization</vt:lpstr>
      <vt:lpstr>Limitations of GCC Optimization</vt:lpstr>
      <vt:lpstr>Limitations of GCC Optimization</vt:lpstr>
      <vt:lpstr>Limitations of GCC Optimization</vt:lpstr>
      <vt:lpstr>Plan For Today</vt:lpstr>
      <vt:lpstr>Caching</vt:lpstr>
      <vt:lpstr>Caching</vt:lpstr>
      <vt:lpstr>Caching</vt:lpstr>
      <vt:lpstr>Demo: cache.c</vt:lpstr>
      <vt:lpstr>Assignment 7: Optimization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Nick Troccoli</cp:lastModifiedBy>
  <cp:revision>1760</cp:revision>
  <cp:lastPrinted>2019-05-24T19:16:11Z</cp:lastPrinted>
  <dcterms:created xsi:type="dcterms:W3CDTF">2008-06-28T20:57:21Z</dcterms:created>
  <dcterms:modified xsi:type="dcterms:W3CDTF">2019-05-27T19:47:46Z</dcterms:modified>
</cp:coreProperties>
</file>