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tags/tag1.xml" ContentType="application/vnd.openxmlformats-officedocument.presentationml.tags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8"/>
  </p:notesMasterIdLst>
  <p:handoutMasterIdLst>
    <p:handoutMasterId r:id="rId129"/>
  </p:handoutMasterIdLst>
  <p:sldIdLst>
    <p:sldId id="256" r:id="rId2"/>
    <p:sldId id="433" r:id="rId3"/>
    <p:sldId id="257" r:id="rId4"/>
    <p:sldId id="422" r:id="rId5"/>
    <p:sldId id="258" r:id="rId6"/>
    <p:sldId id="259" r:id="rId7"/>
    <p:sldId id="260" r:id="rId8"/>
    <p:sldId id="261" r:id="rId9"/>
    <p:sldId id="262" r:id="rId10"/>
    <p:sldId id="263" r:id="rId11"/>
    <p:sldId id="423" r:id="rId12"/>
    <p:sldId id="264" r:id="rId13"/>
    <p:sldId id="265" r:id="rId14"/>
    <p:sldId id="280" r:id="rId15"/>
    <p:sldId id="281" r:id="rId16"/>
    <p:sldId id="282" r:id="rId17"/>
    <p:sldId id="277" r:id="rId18"/>
    <p:sldId id="434" r:id="rId19"/>
    <p:sldId id="436" r:id="rId20"/>
    <p:sldId id="276" r:id="rId21"/>
    <p:sldId id="424" r:id="rId22"/>
    <p:sldId id="279" r:id="rId23"/>
    <p:sldId id="283" r:id="rId24"/>
    <p:sldId id="285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86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38" r:id="rId50"/>
    <p:sldId id="287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44" r:id="rId60"/>
    <p:sldId id="339" r:id="rId61"/>
    <p:sldId id="340" r:id="rId62"/>
    <p:sldId id="341" r:id="rId63"/>
    <p:sldId id="342" r:id="rId64"/>
    <p:sldId id="343" r:id="rId65"/>
    <p:sldId id="345" r:id="rId66"/>
    <p:sldId id="346" r:id="rId67"/>
    <p:sldId id="347" r:id="rId68"/>
    <p:sldId id="402" r:id="rId69"/>
    <p:sldId id="403" r:id="rId70"/>
    <p:sldId id="404" r:id="rId71"/>
    <p:sldId id="405" r:id="rId72"/>
    <p:sldId id="406" r:id="rId73"/>
    <p:sldId id="407" r:id="rId74"/>
    <p:sldId id="408" r:id="rId75"/>
    <p:sldId id="409" r:id="rId76"/>
    <p:sldId id="410" r:id="rId77"/>
    <p:sldId id="411" r:id="rId78"/>
    <p:sldId id="412" r:id="rId79"/>
    <p:sldId id="413" r:id="rId80"/>
    <p:sldId id="414" r:id="rId81"/>
    <p:sldId id="415" r:id="rId82"/>
    <p:sldId id="416" r:id="rId83"/>
    <p:sldId id="417" r:id="rId84"/>
    <p:sldId id="418" r:id="rId85"/>
    <p:sldId id="289" r:id="rId86"/>
    <p:sldId id="421" r:id="rId87"/>
    <p:sldId id="435" r:id="rId88"/>
    <p:sldId id="290" r:id="rId89"/>
    <p:sldId id="330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63" r:id="rId100"/>
    <p:sldId id="362" r:id="rId101"/>
    <p:sldId id="357" r:id="rId102"/>
    <p:sldId id="358" r:id="rId103"/>
    <p:sldId id="359" r:id="rId104"/>
    <p:sldId id="360" r:id="rId105"/>
    <p:sldId id="364" r:id="rId106"/>
    <p:sldId id="365" r:id="rId107"/>
    <p:sldId id="367" r:id="rId108"/>
    <p:sldId id="366" r:id="rId109"/>
    <p:sldId id="361" r:id="rId110"/>
    <p:sldId id="368" r:id="rId111"/>
    <p:sldId id="369" r:id="rId112"/>
    <p:sldId id="370" r:id="rId113"/>
    <p:sldId id="371" r:id="rId114"/>
    <p:sldId id="425" r:id="rId115"/>
    <p:sldId id="372" r:id="rId116"/>
    <p:sldId id="426" r:id="rId117"/>
    <p:sldId id="397" r:id="rId118"/>
    <p:sldId id="398" r:id="rId119"/>
    <p:sldId id="399" r:id="rId120"/>
    <p:sldId id="396" r:id="rId121"/>
    <p:sldId id="427" r:id="rId122"/>
    <p:sldId id="400" r:id="rId123"/>
    <p:sldId id="401" r:id="rId124"/>
    <p:sldId id="419" r:id="rId125"/>
    <p:sldId id="420" r:id="rId126"/>
    <p:sldId id="432" r:id="rId127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257"/>
          </p14:sldIdLst>
        </p14:section>
        <p14:section name="Characters" id="{A3B4E6CF-C38E-9A4A-9340-DD56A4EEFC50}">
          <p14:sldIdLst>
            <p14:sldId id="422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Strings" id="{509FF919-21CD-EF43-AE53-6AEA6BAB18FF}">
          <p14:sldIdLst>
            <p14:sldId id="423"/>
            <p14:sldId id="264"/>
            <p14:sldId id="265"/>
            <p14:sldId id="280"/>
            <p14:sldId id="281"/>
            <p14:sldId id="282"/>
            <p14:sldId id="277"/>
            <p14:sldId id="434"/>
            <p14:sldId id="436"/>
            <p14:sldId id="276"/>
          </p14:sldIdLst>
        </p14:section>
        <p14:section name="Ops" id="{5C55143E-3A8D-3046-9298-F2EEB1746F74}">
          <p14:sldIdLst>
            <p14:sldId id="424"/>
            <p14:sldId id="279"/>
            <p14:sldId id="283"/>
            <p14:sldId id="285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86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87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44"/>
            <p14:sldId id="339"/>
            <p14:sldId id="340"/>
            <p14:sldId id="341"/>
            <p14:sldId id="342"/>
            <p14:sldId id="343"/>
            <p14:sldId id="345"/>
            <p14:sldId id="346"/>
            <p14:sldId id="347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289"/>
            <p14:sldId id="421"/>
            <p14:sldId id="435"/>
            <p14:sldId id="290"/>
            <p14:sldId id="330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63"/>
            <p14:sldId id="362"/>
            <p14:sldId id="357"/>
            <p14:sldId id="358"/>
            <p14:sldId id="359"/>
            <p14:sldId id="360"/>
            <p14:sldId id="364"/>
            <p14:sldId id="365"/>
            <p14:sldId id="367"/>
            <p14:sldId id="366"/>
            <p14:sldId id="361"/>
            <p14:sldId id="368"/>
            <p14:sldId id="369"/>
            <p14:sldId id="370"/>
            <p14:sldId id="371"/>
          </p14:sldIdLst>
        </p14:section>
        <p14:section name="Announcements" id="{3D07241E-0D33-FD4B-838B-55379AE26108}">
          <p14:sldIdLst>
            <p14:sldId id="425"/>
            <p14:sldId id="372"/>
          </p14:sldIdLst>
        </p14:section>
        <p14:section name="Practice" id="{516B4EA8-23F2-DB4C-9E2D-00CF05715CCE}">
          <p14:sldIdLst>
            <p14:sldId id="426"/>
            <p14:sldId id="397"/>
            <p14:sldId id="398"/>
            <p14:sldId id="399"/>
            <p14:sldId id="396"/>
          </p14:sldIdLst>
        </p14:section>
        <p14:section name="Ops 2" id="{F359F0FA-BC65-CF49-BA39-D150CE193D25}">
          <p14:sldIdLst>
            <p14:sldId id="427"/>
            <p14:sldId id="400"/>
            <p14:sldId id="401"/>
            <p14:sldId id="419"/>
            <p14:sldId id="420"/>
            <p14:sldId id="4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9300"/>
    <a:srgbClr val="DDDDDD"/>
    <a:srgbClr val="F8F8F8"/>
    <a:srgbClr val="FF9999"/>
    <a:srgbClr val="8C1515"/>
    <a:srgbClr val="FFFFC0"/>
    <a:srgbClr val="FFFF80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51" autoAdjust="0"/>
    <p:restoredTop sz="86572" autoAdjust="0"/>
  </p:normalViewPr>
  <p:slideViewPr>
    <p:cSldViewPr>
      <p:cViewPr varScale="1">
        <p:scale>
          <a:sx n="80" d="100"/>
          <a:sy n="80" d="100"/>
        </p:scale>
        <p:origin x="208" y="5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019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9359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9696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92460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4978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9168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18630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4056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69609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thoughts about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71326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3761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4618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5689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6668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50793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07072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59510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1538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98036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04837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1919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87203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889836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6893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792164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009561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7681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14663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896656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93059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30465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71093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1073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75625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47278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3749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98310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619850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59787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87850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97582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70551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48209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99462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80760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65166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43373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21988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04310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382580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49499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869231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56407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80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79592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7120564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64279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6080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234582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298005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578656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922047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467013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563959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63443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05983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181247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3383133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959018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531920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1687124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6245678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569647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67912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592279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672113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908338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Ideal: </a:t>
            </a:r>
            <a:r>
              <a:rPr lang="en-US" dirty="0" err="1"/>
              <a:t>strlen</a:t>
            </a:r>
            <a:r>
              <a:rPr lang="en-US" dirty="0"/>
              <a:t>(“Hello”) + 1</a:t>
            </a:r>
          </a:p>
          <a:p>
            <a:r>
              <a:rPr lang="en-US" dirty="0"/>
              <a:t>Also ok: 6</a:t>
            </a:r>
          </a:p>
          <a:p>
            <a:r>
              <a:rPr lang="en-US" dirty="0"/>
              <a:t>Wasteful: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466764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value should go in the blank?
https://www.polleverywhere.com/multiple_choice_polls/6e5VHQsGyG7sytGK3x6JH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91830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486249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710102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195466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773688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440773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902836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9219424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871746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3492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255380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6194704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745239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467907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7253068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584115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006428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7941955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728109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96048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2290281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4883876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1577327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1065387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1480897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4188079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527559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123949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8413638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14875383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22903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5891331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218414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354432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542034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7734527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8663355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90936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65559926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755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hyperlink" Target="https://www.polleverywhere.com/multiple_choice_polls/6e5VHQsGyG7sytGK3x6JH" TargetMode="External"/><Relationship Id="rId5" Type="http://schemas.openxmlformats.org/officeDocument/2006/relationships/hyperlink" Target="https://www.liveslides.com/download" TargetMode="External"/><Relationship Id="rId4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 Spring 2019, Lecture 4</a:t>
            </a:r>
            <a:br>
              <a:rPr lang="en-US" dirty="0"/>
            </a:br>
            <a:r>
              <a:rPr lang="en-US" sz="3400" dirty="0"/>
              <a:t> C Strings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2</a:t>
            </a:r>
            <a:r>
              <a:rPr lang="en-US" dirty="0"/>
              <a:t>: How can a computer represent and manipulate more complex data like text?  </a:t>
            </a:r>
          </a:p>
        </p:txBody>
      </p:sp>
    </p:spTree>
    <p:extLst>
      <p:ext uri="{BB962C8B-B14F-4D97-AF65-F5344CB8AC3E}">
        <p14:creationId xmlns:p14="http://schemas.microsoft.com/office/powerpoint/2010/main" val="18522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r>
              <a:rPr lang="en-US" b="1" dirty="0"/>
              <a:t>Break</a:t>
            </a:r>
            <a:r>
              <a:rPr lang="en-US" dirty="0"/>
              <a:t>: Announcements</a:t>
            </a:r>
          </a:p>
          <a:p>
            <a:r>
              <a:rPr lang="en-US" b="1" dirty="0"/>
              <a:t>Practice</a:t>
            </a:r>
            <a:r>
              <a:rPr lang="en-US" dirty="0"/>
              <a:t>: Diamond</a:t>
            </a:r>
          </a:p>
          <a:p>
            <a:r>
              <a:rPr lang="en-US" dirty="0"/>
              <a:t>More String Operations: Searching and Spans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Common String Operations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Comparing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Copying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Concatenating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Substrings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Announcements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Diamond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More String Operations: Searching and Spans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60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is a variable type that represents a single character or “glyph”.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letterA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plus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'+'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space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 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newLine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'\n'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tab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'\t'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singleQuote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'\''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backSlash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'\\'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Under the hood, C represents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</a:t>
            </a:r>
            <a:r>
              <a:rPr lang="en-US" dirty="0"/>
              <a:t> (its “ASCII value”).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Uppercase letters are sequentially numbered</a:t>
            </a:r>
          </a:p>
          <a:p>
            <a:r>
              <a:rPr lang="en-US" dirty="0"/>
              <a:t>Lowercase letters are sequentially numbered</a:t>
            </a:r>
          </a:p>
          <a:p>
            <a:r>
              <a:rPr lang="en-US" dirty="0"/>
              <a:t>Digits are sequentially numbered</a:t>
            </a:r>
          </a:p>
          <a:p>
            <a:r>
              <a:rPr lang="en-US" dirty="0"/>
              <a:t>Lowercase letters are 32 more than their uppercase equivalents (bit flip!)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65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lowercaseA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97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zeroDigit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'0’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areEqual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earlierLetter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&lt;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+ 1;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diff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 - 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2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or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4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prints out every lowercase character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&lt;=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("%c",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3419"/>
              </p:ext>
            </p:extLst>
          </p:nvPr>
        </p:nvGraphicFramePr>
        <p:xfrm>
          <a:off x="1611630" y="13716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isalpha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or 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isspace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isdigit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'0'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uppercase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lowercase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81F845B-7FCD-094F-AB55-117C3C596A2D}"/>
              </a:ext>
            </a:extLst>
          </p:cNvPr>
          <p:cNvSpPr txBox="1"/>
          <p:nvPr/>
        </p:nvSpPr>
        <p:spPr>
          <a:xfrm>
            <a:off x="1887540" y="6007608"/>
            <a:ext cx="84169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Remember: these </a:t>
            </a:r>
            <a:r>
              <a:rPr lang="en-US" sz="2600" b="1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return</a:t>
            </a:r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 the new char, they cannot modify an existing char!</a:t>
            </a:r>
          </a:p>
        </p:txBody>
      </p:sp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isalpha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capital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toupper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'b'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digit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'4'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</p:txBody>
      </p:sp>
    </p:spTree>
    <p:extLst>
      <p:ext uri="{BB962C8B-B14F-4D97-AF65-F5344CB8AC3E}">
        <p14:creationId xmlns:p14="http://schemas.microsoft.com/office/powerpoint/2010/main" val="3212846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Common String Operations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Comparing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Copying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Concatenating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Substrings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Announcements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Diamond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More String Operations: Searching and Spans</a:t>
            </a: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17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sz="3000" dirty="0"/>
              <a:t>C has no dedicated variable type for strings.  Instead, a string is represented as an </a:t>
            </a:r>
            <a:r>
              <a:rPr lang="en-US" altLang="x-none" sz="3000" b="1" dirty="0"/>
              <a:t>array of characters</a:t>
            </a:r>
            <a:r>
              <a:rPr lang="en-US" altLang="x-none" sz="3000" dirty="0"/>
              <a:t>.</a:t>
            </a:r>
            <a:endParaRPr lang="en-US" altLang="x-none" sz="3000" dirty="0">
              <a:latin typeface="Consolas" charset="0"/>
            </a:endParaRP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char text[] = "Hello, world!";</a:t>
            </a:r>
          </a:p>
          <a:p>
            <a:pPr lvl="1">
              <a:buFontTx/>
              <a:buNone/>
            </a:pPr>
            <a:endParaRPr lang="en-US" altLang="x-none" dirty="0">
              <a:latin typeface="Consolas" charset="0"/>
            </a:endParaRPr>
          </a:p>
          <a:p>
            <a:pPr>
              <a:buFontTx/>
              <a:buNone/>
            </a:pPr>
            <a:endParaRPr lang="en-US" altLang="x-none" dirty="0"/>
          </a:p>
          <a:p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EFF54167-86D7-C54A-8432-47CBE0DD9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371084"/>
              </p:ext>
            </p:extLst>
          </p:nvPr>
        </p:nvGraphicFramePr>
        <p:xfrm>
          <a:off x="1371600" y="3013868"/>
          <a:ext cx="9753603" cy="830263"/>
        </p:xfrm>
        <a:graphic>
          <a:graphicData uri="http://schemas.openxmlformats.org/drawingml/2006/table">
            <a:tbl>
              <a:tblPr/>
              <a:tblGrid>
                <a:gridCol w="1378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5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3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38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53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643877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899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FE00-229C-2B49-850C-9A960A97D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F4130-FA28-2C41-BA39-3064A666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 figures out size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empty[]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'h';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ea typeface="Courier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hello, world!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stringToFillIn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[30];	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or specify size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stringToFillIn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'a';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27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 strings are just arrays of characters.  How do we determine string length?</a:t>
            </a:r>
          </a:p>
          <a:p>
            <a:pPr marL="0" indent="0">
              <a:buNone/>
            </a:pPr>
            <a:r>
              <a:rPr lang="en-US" b="1" dirty="0"/>
              <a:t>Option 1:</a:t>
            </a:r>
            <a:r>
              <a:rPr lang="en-US" dirty="0"/>
              <a:t> reserve the first byte to store the length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141748"/>
              </p:ext>
            </p:extLst>
          </p:nvPr>
        </p:nvGraphicFramePr>
        <p:xfrm>
          <a:off x="1219198" y="2895600"/>
          <a:ext cx="9753602" cy="830263"/>
        </p:xfrm>
        <a:graphic>
          <a:graphicData uri="http://schemas.openxmlformats.org/drawingml/2006/table">
            <a:tbl>
              <a:tblPr/>
              <a:tblGrid>
                <a:gridCol w="1293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337">
                  <a:extLst>
                    <a:ext uri="{9D8B030D-6E8A-4147-A177-3AD203B41FA5}">
                      <a16:colId xmlns:a16="http://schemas.microsoft.com/office/drawing/2014/main" val="4102841937"/>
                    </a:ext>
                  </a:extLst>
                </a:gridCol>
                <a:gridCol w="605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9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5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603916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?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8BD97A-CBA8-9B46-BC60-F3A32AA8D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36977"/>
              </p:ext>
            </p:extLst>
          </p:nvPr>
        </p:nvGraphicFramePr>
        <p:xfrm>
          <a:off x="2031999" y="4095591"/>
          <a:ext cx="8128000" cy="23774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9905193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3566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8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Can get length in O(1) time!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Length is limited by size of 1 byte, and longer lengths need more bytes.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Must compensate for indices (index 0 is length)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575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36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 strings are just arrays of characters.  How do we determine string length?</a:t>
            </a:r>
          </a:p>
          <a:p>
            <a:pPr marL="0" indent="0">
              <a:buNone/>
            </a:pPr>
            <a:r>
              <a:rPr lang="en-US" b="1" dirty="0"/>
              <a:t>Option 2:</a:t>
            </a:r>
            <a:r>
              <a:rPr lang="en-US" dirty="0"/>
              <a:t> terminate every string with a '\0' character.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729558"/>
              </p:ext>
            </p:extLst>
          </p:nvPr>
        </p:nvGraphicFramePr>
        <p:xfrm>
          <a:off x="457200" y="26670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8BD97A-CBA8-9B46-BC60-F3A32AA8D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284922"/>
              </p:ext>
            </p:extLst>
          </p:nvPr>
        </p:nvGraphicFramePr>
        <p:xfrm>
          <a:off x="2032000" y="4267200"/>
          <a:ext cx="8128000" cy="20116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9905193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3566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Cons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8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/>
                        <a:t>Always uses exactly 1 extra byte.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/>
                        <a:t>Doesn’t change indices of other characters.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Requires traversing the string to calculate its length.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575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4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 strings use Option 2 – they are arrays of characters, ending with a </a:t>
            </a:r>
            <a:r>
              <a:rPr lang="en-US" b="1" dirty="0"/>
              <a:t>null-terminating character</a:t>
            </a:r>
            <a:r>
              <a:rPr lang="en-US" dirty="0"/>
              <a:t> '\0’.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 the provided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function to calculate string length.  The null-terminating character does </a:t>
            </a:r>
            <a:r>
              <a:rPr lang="en-US" i="1" dirty="0"/>
              <a:t>not</a:t>
            </a:r>
            <a:r>
              <a:rPr lang="en-US" dirty="0"/>
              <a:t> count towards the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22E1137-16F2-AE46-9B5F-0AED4A3CEC44}"/>
              </a:ext>
            </a:extLst>
          </p:cNvPr>
          <p:cNvSpPr/>
          <p:nvPr/>
        </p:nvSpPr>
        <p:spPr bwMode="auto">
          <a:xfrm>
            <a:off x="838200" y="5715000"/>
            <a:ext cx="105156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</a:rPr>
              <a:t>Caution:</a:t>
            </a:r>
            <a:r>
              <a:rPr lang="en-US" sz="2800" dirty="0"/>
              <a:t>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800" dirty="0"/>
              <a:t> is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O(N)</a:t>
            </a:r>
            <a:r>
              <a:rPr lang="en-US" sz="2800" dirty="0"/>
              <a:t> because it must scan the entire string!  Save the value if you plan to refer to the length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60934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…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secondChar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'e'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("%s\n",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Hello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D13D92-B803-A046-A578-207B091481A4}"/>
              </a:ext>
            </a:extLst>
          </p:cNvPr>
          <p:cNvSpPr/>
          <p:nvPr/>
        </p:nvSpPr>
        <p:spPr bwMode="auto">
          <a:xfrm>
            <a:off x="6970505" y="4800600"/>
            <a:ext cx="4992895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You can still operate on the string the same way as with a char[].</a:t>
            </a:r>
          </a:p>
        </p:txBody>
      </p:sp>
    </p:spTree>
    <p:extLst>
      <p:ext uri="{BB962C8B-B14F-4D97-AF65-F5344CB8AC3E}">
        <p14:creationId xmlns:p14="http://schemas.microsoft.com/office/powerpoint/2010/main" val="1237550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create a char * variable yourself that points to an address within in an existing string.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points to 'H'</a:t>
            </a:r>
          </a:p>
        </p:txBody>
      </p:sp>
    </p:spTree>
    <p:extLst>
      <p:ext uri="{BB962C8B-B14F-4D97-AF65-F5344CB8AC3E}">
        <p14:creationId xmlns:p14="http://schemas.microsoft.com/office/powerpoint/2010/main" val="1283432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AEB5-5B24-614B-891F-61382056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A766-C3BE-E449-A812-7FB0FD45E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vs</a:t>
            </a:r>
          </a:p>
          <a:p>
            <a:pPr marL="0" indent="0" algn="ctr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Both are essentially pointers to the first character in the string.  However, you </a:t>
            </a:r>
            <a:r>
              <a:rPr lang="en-US" altLang="x-none" b="1" dirty="0"/>
              <a:t>cannot</a:t>
            </a:r>
            <a:r>
              <a:rPr lang="en-US" altLang="x-none" dirty="0"/>
              <a:t> reassign an array after you create it.    You</a:t>
            </a:r>
            <a:r>
              <a:rPr lang="en-US" altLang="x-none" b="1" dirty="0"/>
              <a:t> can</a:t>
            </a:r>
            <a:r>
              <a:rPr lang="en-US" altLang="x-none" dirty="0"/>
              <a:t> reassign a pointer after you create it.</a:t>
            </a:r>
            <a:endParaRPr lang="en-US" altLang="x-none" b="1" dirty="0"/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strike="sngStrike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strike="sngStrike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"Another string"</a:t>
            </a:r>
            <a:r>
              <a:rPr lang="en-US" sz="24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allowed!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myOtherString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	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ok</a:t>
            </a:r>
          </a:p>
          <a:p>
            <a:pPr marL="0" indent="0">
              <a:buNone/>
            </a:pP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8680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Characters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Announcements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Diamond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More String Operations: Searching and Spans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Password Verification</a:t>
            </a:r>
            <a:endParaRPr lang="en-US" b="1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922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</a:t>
            </a:r>
            <a:r>
              <a:rPr lang="en-US" u="sng" dirty="0"/>
              <a:t>cannot</a:t>
            </a:r>
            <a:r>
              <a:rPr lang="en-US" dirty="0"/>
              <a:t> compare C strings using comparison operators like ==, &lt;  or &gt;.  This compares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str1 = 0x7f42, str2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*str1, char *str2)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(str1 &gt; str2) { …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compares 0x7f42 &gt; 0x654d!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== 0) {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// equal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// str1 comes before str2 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 else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// str1 comes after str2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42766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</a:t>
            </a:r>
            <a:r>
              <a:rPr lang="en-US" u="sng" dirty="0"/>
              <a:t>cannot</a:t>
            </a:r>
            <a:r>
              <a:rPr lang="en-US" dirty="0"/>
              <a:t> copy C strings using =.  This copies character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0x7f42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*str2 = str1;	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0x7f42.  Points to same string!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str2[0] = 'H';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0x7f42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str2[0] = 'H';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</p:txBody>
      </p:sp>
    </p:spTree>
    <p:extLst>
      <p:ext uri="{BB962C8B-B14F-4D97-AF65-F5344CB8AC3E}">
        <p14:creationId xmlns:p14="http://schemas.microsoft.com/office/powerpoint/2010/main" val="162880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10D6B0AD-700C-5841-9A5D-7B8AC038C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909109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316237"/>
              </p:ext>
            </p:extLst>
          </p:nvPr>
        </p:nvGraphicFramePr>
        <p:xfrm>
          <a:off x="3935338" y="4343400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</p:spTree>
    <p:extLst>
      <p:ext uri="{BB962C8B-B14F-4D97-AF65-F5344CB8AC3E}">
        <p14:creationId xmlns:p14="http://schemas.microsoft.com/office/powerpoint/2010/main" val="3024798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02293"/>
              </p:ext>
            </p:extLst>
          </p:nvPr>
        </p:nvGraphicFramePr>
        <p:xfrm>
          <a:off x="3935337" y="4343400"/>
          <a:ext cx="4537260" cy="830263"/>
        </p:xfrm>
        <a:graphic>
          <a:graphicData uri="http://schemas.openxmlformats.org/drawingml/2006/table">
            <a:tbl>
              <a:tblPr/>
              <a:tblGrid>
                <a:gridCol w="756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A9624-AAC2-2343-B4A6-2E712ABDF231}"/>
              </a:ext>
            </a:extLst>
          </p:cNvPr>
          <p:cNvCxnSpPr/>
          <p:nvPr/>
        </p:nvCxnSpPr>
        <p:spPr>
          <a:xfrm>
            <a:off x="4267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514E0866-1188-5741-9EE1-315D53FD3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935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277820"/>
              </p:ext>
            </p:extLst>
          </p:nvPr>
        </p:nvGraphicFramePr>
        <p:xfrm>
          <a:off x="3935337" y="4343400"/>
          <a:ext cx="4537266" cy="830263"/>
        </p:xfrm>
        <a:graphic>
          <a:graphicData uri="http://schemas.openxmlformats.org/drawingml/2006/table">
            <a:tbl>
              <a:tblPr/>
              <a:tblGrid>
                <a:gridCol w="756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A9624-AAC2-2343-B4A6-2E712ABDF231}"/>
              </a:ext>
            </a:extLst>
          </p:cNvPr>
          <p:cNvCxnSpPr/>
          <p:nvPr/>
        </p:nvCxnSpPr>
        <p:spPr>
          <a:xfrm>
            <a:off x="5029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5C038DA0-CA02-3F4B-9579-0C969A334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008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377128"/>
              </p:ext>
            </p:extLst>
          </p:nvPr>
        </p:nvGraphicFramePr>
        <p:xfrm>
          <a:off x="3935336" y="4343400"/>
          <a:ext cx="4537266" cy="830263"/>
        </p:xfrm>
        <a:graphic>
          <a:graphicData uri="http://schemas.openxmlformats.org/drawingml/2006/table">
            <a:tbl>
              <a:tblPr/>
              <a:tblGrid>
                <a:gridCol w="756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A9624-AAC2-2343-B4A6-2E712ABDF231}"/>
              </a:ext>
            </a:extLst>
          </p:cNvPr>
          <p:cNvCxnSpPr/>
          <p:nvPr/>
        </p:nvCxnSpPr>
        <p:spPr>
          <a:xfrm>
            <a:off x="5791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ECF01D15-1B4F-AE44-838F-13BFE6E6A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845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690620"/>
              </p:ext>
            </p:extLst>
          </p:nvPr>
        </p:nvGraphicFramePr>
        <p:xfrm>
          <a:off x="3935337" y="4343400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A9624-AAC2-2343-B4A6-2E712ABDF231}"/>
              </a:ext>
            </a:extLst>
          </p:cNvPr>
          <p:cNvCxnSpPr/>
          <p:nvPr/>
        </p:nvCxnSpPr>
        <p:spPr>
          <a:xfrm>
            <a:off x="64770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91A4905-378B-3140-AD6F-6BFABB3F4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134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541013"/>
              </p:ext>
            </p:extLst>
          </p:nvPr>
        </p:nvGraphicFramePr>
        <p:xfrm>
          <a:off x="3935337" y="4343400"/>
          <a:ext cx="4537260" cy="830263"/>
        </p:xfrm>
        <a:graphic>
          <a:graphicData uri="http://schemas.openxmlformats.org/drawingml/2006/table">
            <a:tbl>
              <a:tblPr/>
              <a:tblGrid>
                <a:gridCol w="756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A9624-AAC2-2343-B4A6-2E712ABDF231}"/>
              </a:ext>
            </a:extLst>
          </p:cNvPr>
          <p:cNvCxnSpPr/>
          <p:nvPr/>
        </p:nvCxnSpPr>
        <p:spPr>
          <a:xfrm>
            <a:off x="7315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1B39156-CBDA-DE40-B53B-3B40D1715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23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287162"/>
              </p:ext>
            </p:extLst>
          </p:nvPr>
        </p:nvGraphicFramePr>
        <p:xfrm>
          <a:off x="3935337" y="4343400"/>
          <a:ext cx="4537266" cy="830263"/>
        </p:xfrm>
        <a:graphic>
          <a:graphicData uri="http://schemas.openxmlformats.org/drawingml/2006/table">
            <a:tbl>
              <a:tblPr/>
              <a:tblGrid>
                <a:gridCol w="756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3A9624-AAC2-2343-B4A6-2E712ABDF231}"/>
              </a:ext>
            </a:extLst>
          </p:cNvPr>
          <p:cNvCxnSpPr/>
          <p:nvPr/>
        </p:nvCxnSpPr>
        <p:spPr>
          <a:xfrm>
            <a:off x="8077200" y="3962400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5871C6AA-C5E3-C34A-970C-D34301017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35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3022238" y="345274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24767"/>
              </p:ext>
            </p:extLst>
          </p:nvPr>
        </p:nvGraphicFramePr>
        <p:xfrm>
          <a:off x="3935338" y="4343400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3016300" y="478228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27271525-4B9B-9043-AB17-B521E7F31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34858"/>
              </p:ext>
            </p:extLst>
          </p:nvPr>
        </p:nvGraphicFramePr>
        <p:xfrm>
          <a:off x="3941275" y="3013867"/>
          <a:ext cx="4537272" cy="830263"/>
        </p:xfrm>
        <a:graphic>
          <a:graphicData uri="http://schemas.openxmlformats.org/drawingml/2006/table">
            <a:tbl>
              <a:tblPr/>
              <a:tblGrid>
                <a:gridCol w="75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180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are responsible for ensuring there is enough space in the destination to hold the entire copy, </a:t>
            </a:r>
            <a:r>
              <a:rPr lang="en-US" i="1" dirty="0"/>
              <a:t>including the null-terminating character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Writing past your memory bounds is called a “buffer overflow”.  It can allow for security vulnerabilities!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9665"/>
              </p:ext>
            </p:extLst>
          </p:nvPr>
        </p:nvGraphicFramePr>
        <p:xfrm>
          <a:off x="1148414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2B9F0C6D-F0EF-2042-B52D-7F316959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44392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748412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0453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1A5E2-BEF8-3140-9AB0-E68B8D09AD87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23E4406-383B-7C41-9F69-0A57EA14C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817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9215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07A9B-B2D3-BE4B-A14D-F7765C74741F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FECD74C9-B0DC-E94B-A0B3-781E8A3D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18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39054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12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D00C5-C390-1542-BD8B-C6487786EB6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EDFC01C0-0F6D-3440-BF99-32CC14346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594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52789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4F6C2A0-33D7-FA43-85A5-A8FFCE3A0F99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B4656AF5-4CC0-2E41-A46D-3774E431F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3672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388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464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18A5593-A188-8841-BE26-B00774D1EF81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9C3526A9-3161-E84E-AE34-B807570B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749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64680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541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16354-4A36-2948-8021-339331202E9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B50AB28-1248-E145-8F3B-4A2162A50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120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9403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80432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17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85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4019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93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081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85215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769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147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7200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845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3277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165541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22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541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5677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98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5705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6496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074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4207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4814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15824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2636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27242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5532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/>
              <a:t> copies at most the first n bytes of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dirty="0"/>
              <a:t> to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.  If there is no null-terminating character in these bytes, then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will </a:t>
            </a:r>
            <a:r>
              <a:rPr lang="en-US" i="1" dirty="0"/>
              <a:t>not be null terminated</a:t>
            </a:r>
            <a:r>
              <a:rPr lang="en-US" dirty="0"/>
              <a:t>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		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is no null-terminating character, we may not be able to tell where the end of the string is anymore.  E.g.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may continue reading into some other memory in search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8450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97264F2-BBFB-B04F-9968-A5FE6A7CC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755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5581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1342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08ACB81-9D30-724A-ADDC-EA903C0C901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5497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07535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12C5EC-A3CF-C544-B00B-C5EDEA5450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4815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612967"/>
              </p:ext>
            </p:extLst>
          </p:nvPr>
        </p:nvGraphicFramePr>
        <p:xfrm>
          <a:off x="1148414" y="4579937"/>
          <a:ext cx="3880780" cy="830263"/>
        </p:xfrm>
        <a:graphic>
          <a:graphicData uri="http://schemas.openxmlformats.org/drawingml/2006/table">
            <a:tbl>
              <a:tblPr/>
              <a:tblGrid>
                <a:gridCol w="77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3048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FEA1403-56BB-AB4F-BF3D-DB08DC14415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077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968606"/>
              </p:ext>
            </p:extLst>
          </p:nvPr>
        </p:nvGraphicFramePr>
        <p:xfrm>
          <a:off x="1148414" y="4579937"/>
          <a:ext cx="3880780" cy="830263"/>
        </p:xfrm>
        <a:graphic>
          <a:graphicData uri="http://schemas.openxmlformats.org/drawingml/2006/table">
            <a:tbl>
              <a:tblPr/>
              <a:tblGrid>
                <a:gridCol w="77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F0D2278-E2DE-E647-84AE-CDEF504C575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788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06507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5BBC17-EAE3-F24B-B679-C772A94DB238}"/>
              </a:ext>
            </a:extLst>
          </p:cNvPr>
          <p:cNvCxnSpPr/>
          <p:nvPr/>
        </p:nvCxnSpPr>
        <p:spPr>
          <a:xfrm>
            <a:off x="4572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0790B645-ABF0-0240-A125-E0D589185F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8309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19212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50D59901-7951-624C-8F67-52F368BDCFD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847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82828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5762254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1524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9990577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2286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1495852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048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3143272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810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42599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4648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5392870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5410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9121953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172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42363734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934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3031173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77724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8727744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482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1721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 flipV="1">
            <a:off x="1524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321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46177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 flipV="1">
            <a:off x="2286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7210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12026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 flipV="1">
            <a:off x="3048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8963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472495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 flipV="1">
            <a:off x="3886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7501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787473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09C0F3-A1EE-1748-8A81-39217308E6B9}"/>
              </a:ext>
            </a:extLst>
          </p:cNvPr>
          <p:cNvCxnSpPr>
            <a:cxnSpLocks/>
          </p:cNvCxnSpPr>
          <p:nvPr/>
        </p:nvCxnSpPr>
        <p:spPr>
          <a:xfrm flipV="1">
            <a:off x="4648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9264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1602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6221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1430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1524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5964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2286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4586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312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4591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38100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3520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4648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0988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5410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428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172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3061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93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775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"hello there";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41B4DF-2772-C44D-AF9E-4AD31827D871}"/>
              </a:ext>
            </a:extLst>
          </p:cNvPr>
          <p:cNvCxnSpPr>
            <a:cxnSpLocks/>
          </p:cNvCxnSpPr>
          <p:nvPr/>
        </p:nvCxnSpPr>
        <p:spPr>
          <a:xfrm flipV="1">
            <a:off x="6934200" y="42672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$ ./strncpy_buggy wonderful…">
            <a:extLst>
              <a:ext uri="{FF2B5EF4-FFF2-40B4-BE49-F238E27FC236}">
                <a16:creationId xmlns:a16="http://schemas.microsoft.com/office/drawing/2014/main" id="{BC7A80E0-A8D5-434D-869F-4AAE9F3034A7}"/>
              </a:ext>
            </a:extLst>
          </p:cNvPr>
          <p:cNvSpPr txBox="1"/>
          <p:nvPr/>
        </p:nvSpPr>
        <p:spPr>
          <a:xfrm>
            <a:off x="992323" y="5231588"/>
            <a:ext cx="10207354" cy="1210588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/>
              <a:t>$ ./</a:t>
            </a:r>
            <a:r>
              <a:rPr sz="2400" dirty="0" err="1"/>
              <a:t>strncpy_buggy</a:t>
            </a:r>
            <a:r>
              <a:rPr sz="2400" dirty="0"/>
              <a:t> wonderful</a:t>
            </a:r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/>
              <a:t>word: wonderful</a:t>
            </a:r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 err="1"/>
              <a:t>wordcopy</a:t>
            </a:r>
            <a:r>
              <a:rPr sz="2400" dirty="0"/>
              <a:t>: </a:t>
            </a:r>
            <a:r>
              <a:rPr sz="2400" dirty="0" err="1"/>
              <a:t>wonde</a:t>
            </a:r>
            <a:r>
              <a:rPr sz="2400" dirty="0"/>
              <a:t>⍰⍰J⍰⍰⍰</a:t>
            </a:r>
          </a:p>
        </p:txBody>
      </p:sp>
    </p:spTree>
    <p:extLst>
      <p:ext uri="{BB962C8B-B14F-4D97-AF65-F5344CB8AC3E}">
        <p14:creationId xmlns:p14="http://schemas.microsoft.com/office/powerpoint/2010/main" val="25306278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necessary, make sure to add a null-terminating character yourself.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room for string and '\0'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str1, 5);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str2[5] = '\0';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null-terminating char</a:t>
            </a:r>
          </a:p>
        </p:txBody>
      </p:sp>
    </p:spTree>
    <p:extLst>
      <p:ext uri="{BB962C8B-B14F-4D97-AF65-F5344CB8AC3E}">
        <p14:creationId xmlns:p14="http://schemas.microsoft.com/office/powerpoint/2010/main" val="9187319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34F0-58E8-1543-AF39-8643ECA5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Copying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6FD8-9E0A-0747-BDB0-0CF8853D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477000" cy="51816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What value should go in the blank at right?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4			     (text code: 649421)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5		    	     (text code: 649422)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6			     (text code: 649427)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12			     (text code: 649428)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err="1"/>
              <a:t>strlen</a:t>
            </a:r>
            <a:r>
              <a:rPr lang="en-US" dirty="0"/>
              <a:t>(“hello”)       (text code: 649429)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Something else     (text code: 649430)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637533-7DA7-A540-8C4A-C8781852C152}"/>
              </a:ext>
            </a:extLst>
          </p:cNvPr>
          <p:cNvSpPr txBox="1">
            <a:spLocks/>
          </p:cNvSpPr>
          <p:nvPr/>
        </p:nvSpPr>
        <p:spPr bwMode="auto">
          <a:xfrm>
            <a:off x="6934200" y="1321130"/>
            <a:ext cx="4876800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hello[]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______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hello);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3C988-1DDD-E74A-9C33-99D7E96A7857}"/>
              </a:ext>
            </a:extLst>
          </p:cNvPr>
          <p:cNvSpPr/>
          <p:nvPr/>
        </p:nvSpPr>
        <p:spPr>
          <a:xfrm>
            <a:off x="152400" y="526445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>
              <a:buNone/>
            </a:pPr>
            <a:r>
              <a:rPr lang="en-US" sz="2800" b="1" dirty="0"/>
              <a:t>Respond at </a:t>
            </a:r>
            <a:r>
              <a:rPr lang="en-US" sz="2800" b="1" dirty="0" err="1"/>
              <a:t>pollev.com</a:t>
            </a:r>
            <a:r>
              <a:rPr lang="en-US" sz="2800" b="1" dirty="0"/>
              <a:t>/nicktroccoli901 or text a code above to 22333.</a:t>
            </a:r>
          </a:p>
        </p:txBody>
      </p:sp>
    </p:spTree>
    <p:extLst>
      <p:ext uri="{BB962C8B-B14F-4D97-AF65-F5344CB8AC3E}">
        <p14:creationId xmlns:p14="http://schemas.microsoft.com/office/powerpoint/2010/main" val="428454898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4838701" y="4876800"/>
            <a:ext cx="2625367" cy="6256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 action="ppaction://hlinkfile"/>
          </p:cNvPr>
          <p:cNvSpPr/>
          <p:nvPr/>
        </p:nvSpPr>
        <p:spPr>
          <a:xfrm>
            <a:off x="3263900" y="622301"/>
            <a:ext cx="5638800" cy="39115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930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</a:t>
            </a:r>
            <a:r>
              <a:rPr lang="en-US" u="sng" dirty="0"/>
              <a:t>cannot</a:t>
            </a:r>
            <a:r>
              <a:rPr lang="en-US" dirty="0"/>
              <a:t> concatenate C strings using +.  This adds character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char str1[]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char *str3 = str1 + str2;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compile!</a:t>
            </a:r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enough space for strings + '\0’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removes old '\0', adds new '\0' at end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 world!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Both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dirty="0"/>
              <a:t> and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dirty="0"/>
              <a:t> remove the old '\0' and add a new one at the end.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802662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469407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3529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215782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1722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12EBFD81-64E3-AA4F-B690-6DDD64F22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902463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402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049176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69342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875402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0187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839982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76962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151778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70238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908076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84582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444733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89446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016397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92202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379789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525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48303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99822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396311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224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71261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8638C8-890C-7542-B17B-F0E39FA21E3E}"/>
              </a:ext>
            </a:extLst>
          </p:cNvPr>
          <p:cNvCxnSpPr>
            <a:cxnSpLocks/>
          </p:cNvCxnSpPr>
          <p:nvPr/>
        </p:nvCxnSpPr>
        <p:spPr>
          <a:xfrm>
            <a:off x="10820400" y="28194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849832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6975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625618"/>
              </p:ext>
            </p:extLst>
          </p:nvPr>
        </p:nvGraphicFramePr>
        <p:xfrm>
          <a:off x="1148414" y="32464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443796"/>
              </p:ext>
            </p:extLst>
          </p:nvPr>
        </p:nvGraphicFramePr>
        <p:xfrm>
          <a:off x="1148414" y="45799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05226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86074"/>
              </p:ext>
            </p:extLst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758979"/>
              </p:ext>
            </p:extLst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9693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"car"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5319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8903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str1 + 4;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51816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6623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str1 + 4;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242396"/>
              </p:ext>
            </p:extLst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51816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8233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*str2 = str1 + 4;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51816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77109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04465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6999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965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str2[4] = '\0';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638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str2[4] = '\0';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6057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072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1156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295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str2[3] = '\0';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0181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str2[3] = '\0';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8995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Characters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Common String Operations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Comparing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Copying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Concatenating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Substrings</a:t>
            </a:r>
          </a:p>
          <a:p>
            <a:r>
              <a:rPr lang="en-US" b="1" dirty="0"/>
              <a:t>Break</a:t>
            </a:r>
            <a:r>
              <a:rPr lang="en-US" dirty="0"/>
              <a:t>: Announcements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Diamond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More String Operations: Searching and Spans</a:t>
            </a: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000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9CE77-1B3D-7C4D-B5C1-5B953B89A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44F81-9EB3-F242-82D4-F590530A4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1 clarification: recursion, like loops, not allowed for SAT</a:t>
            </a:r>
          </a:p>
          <a:p>
            <a:r>
              <a:rPr lang="en-US" dirty="0"/>
              <a:t>Piazza is an official channel for course communication this quarter</a:t>
            </a:r>
          </a:p>
          <a:p>
            <a:r>
              <a:rPr lang="en-US" dirty="0"/>
              <a:t>We hope you enjoyed your first lab!</a:t>
            </a:r>
          </a:p>
          <a:p>
            <a:r>
              <a:rPr lang="en-US" dirty="0"/>
              <a:t>3 minute break</a:t>
            </a:r>
          </a:p>
        </p:txBody>
      </p:sp>
    </p:spTree>
    <p:extLst>
      <p:ext uri="{BB962C8B-B14F-4D97-AF65-F5344CB8AC3E}">
        <p14:creationId xmlns:p14="http://schemas.microsoft.com/office/powerpoint/2010/main" val="165383159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Characters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Common String Operations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Comparing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Copying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Concatenating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Substrings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Announcements</a:t>
            </a:r>
          </a:p>
          <a:p>
            <a:r>
              <a:rPr lang="en-US" b="1" dirty="0"/>
              <a:t>Practice</a:t>
            </a:r>
            <a:r>
              <a:rPr lang="en-US" dirty="0"/>
              <a:t>: Diamond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More String Operations: Searching and Spans</a:t>
            </a: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339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pPr lvl="1"/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diamond("DAISY")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Y</a:t>
            </a:r>
            <a:endParaRPr lang="en-US" alt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2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pPr lvl="1"/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diamond("DAISY")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DAISY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SY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Y</a:t>
            </a:r>
            <a:endParaRPr lang="en-US" alt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pic>
        <p:nvPicPr>
          <p:cNvPr id="5" name="Picture 4" descr="A brown and white dog walking on a beach&#13;&#10;&#13;&#10;Description automatically generated">
            <a:extLst>
              <a:ext uri="{FF2B5EF4-FFF2-40B4-BE49-F238E27FC236}">
                <a16:creationId xmlns:a16="http://schemas.microsoft.com/office/drawing/2014/main" id="{5B49BAF7-42B3-6A49-886D-474004F547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66" t="18889" r="34167" b="18889"/>
          <a:stretch/>
        </p:blipFill>
        <p:spPr>
          <a:xfrm>
            <a:off x="8382000" y="2057400"/>
            <a:ext cx="3352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8327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Daisy!</a:t>
            </a:r>
          </a:p>
        </p:txBody>
      </p:sp>
      <p:pic>
        <p:nvPicPr>
          <p:cNvPr id="5" name="Picture 4" descr="A brown and white dog walking on a beach&#13;&#10;&#13;&#10;Description automatically generated">
            <a:extLst>
              <a:ext uri="{FF2B5EF4-FFF2-40B4-BE49-F238E27FC236}">
                <a16:creationId xmlns:a16="http://schemas.microsoft.com/office/drawing/2014/main" id="{5B49BAF7-42B3-6A49-886D-474004F547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66" t="18889" r="34167" b="18889"/>
          <a:stretch/>
        </p:blipFill>
        <p:spPr>
          <a:xfrm>
            <a:off x="7581405" y="1828800"/>
            <a:ext cx="3352800" cy="4267200"/>
          </a:xfrm>
          <a:prstGeom prst="rect">
            <a:avLst/>
          </a:prstGeom>
        </p:spPr>
      </p:pic>
      <p:pic>
        <p:nvPicPr>
          <p:cNvPr id="8" name="Picture 7" descr="A dog sitting in the snow&#13;&#10;&#13;&#10;Description automatically generated">
            <a:extLst>
              <a:ext uri="{FF2B5EF4-FFF2-40B4-BE49-F238E27FC236}">
                <a16:creationId xmlns:a16="http://schemas.microsoft.com/office/drawing/2014/main" id="{19387A07-211A-ED43-A4B1-A769253EF9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67" t="16667"/>
          <a:stretch/>
        </p:blipFill>
        <p:spPr>
          <a:xfrm>
            <a:off x="914400" y="1828800"/>
            <a:ext cx="6201664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7196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Diamond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7569513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Characters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Strings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Common String Operations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Comparing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Copying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Concatenating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Substrings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Break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Announcements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Practice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: Diamond</a:t>
            </a:r>
          </a:p>
          <a:p>
            <a:r>
              <a:rPr lang="en-US" dirty="0"/>
              <a:t>More String Operations: Searching and Spans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463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E708-DB73-2845-B715-7EB72507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Letters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FB427-267C-6944-A7D9-CFA9CAC60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strchr</a:t>
            </a:r>
            <a:r>
              <a:rPr lang="en-US" dirty="0"/>
              <a:t> returns a pointer to the first occurrence of a character in a string, or NULL if the character is not in the string.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daisy[]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"Daisy"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letterA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strchr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(daisy, 'a');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daisy);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Daisy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letterA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aisy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are multiple occurrences of the letter,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strchr</a:t>
            </a:r>
            <a:r>
              <a:rPr lang="en-US" dirty="0"/>
              <a:t> returns a pointer to the </a:t>
            </a:r>
            <a:r>
              <a:rPr lang="en-US" i="1" dirty="0"/>
              <a:t>first</a:t>
            </a:r>
            <a:r>
              <a:rPr lang="en-US" dirty="0"/>
              <a:t> one.  Use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strrchr</a:t>
            </a:r>
            <a:r>
              <a:rPr lang="en-US" dirty="0"/>
              <a:t> to obtain a pointer to the </a:t>
            </a:r>
            <a:r>
              <a:rPr lang="en-US" i="1" dirty="0"/>
              <a:t>last </a:t>
            </a:r>
            <a:r>
              <a:rPr lang="en-US" dirty="0"/>
              <a:t>occurrence.</a:t>
            </a:r>
          </a:p>
        </p:txBody>
      </p:sp>
    </p:spTree>
    <p:extLst>
      <p:ext uri="{BB962C8B-B14F-4D97-AF65-F5344CB8AC3E}">
        <p14:creationId xmlns:p14="http://schemas.microsoft.com/office/powerpoint/2010/main" val="26924402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E708-DB73-2845-B715-7EB72507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FB427-267C-6944-A7D9-CFA9CAC60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strstr</a:t>
            </a:r>
            <a:r>
              <a:rPr lang="en-US" dirty="0"/>
              <a:t> returns a pointer to the first occurrence of the second string in the first, or NULL if it cannot be found.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daisy[]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"Daisy Dog"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substr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(daisy,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"Dog"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daisy);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Daisy Dog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substr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Dog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are multiple occurrences of the string,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strstr</a:t>
            </a:r>
            <a:r>
              <a:rPr lang="en-US" dirty="0"/>
              <a:t> returns a pointer to the </a:t>
            </a:r>
            <a:r>
              <a:rPr lang="en-US" i="1" dirty="0"/>
              <a:t>first</a:t>
            </a:r>
            <a:r>
              <a:rPr lang="en-US" dirty="0"/>
              <a:t> one.</a:t>
            </a:r>
          </a:p>
        </p:txBody>
      </p:sp>
    </p:spTree>
    <p:extLst>
      <p:ext uri="{BB962C8B-B14F-4D97-AF65-F5344CB8AC3E}">
        <p14:creationId xmlns:p14="http://schemas.microsoft.com/office/powerpoint/2010/main" val="389719290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81D4-1D56-F148-8076-ED3C4A63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Spans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CF353-1F38-6241-8863-7068D78FA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/>
              <a:t> returns the </a:t>
            </a:r>
            <a:r>
              <a:rPr lang="en-US" i="1" dirty="0"/>
              <a:t>length</a:t>
            </a:r>
            <a:r>
              <a:rPr lang="en-US" dirty="0"/>
              <a:t> of the initial part of the first string which contains only characters in the second string.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daisy[]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"Daisy Dog"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spanLength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(daisy,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Daeoi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</a:t>
            </a:r>
          </a:p>
        </p:txBody>
      </p:sp>
    </p:spTree>
    <p:extLst>
      <p:ext uri="{BB962C8B-B14F-4D97-AF65-F5344CB8AC3E}">
        <p14:creationId xmlns:p14="http://schemas.microsoft.com/office/powerpoint/2010/main" val="161856462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81D4-1D56-F148-8076-ED3C4A63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Spans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CF353-1F38-6241-8863-7068D78FA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strcspn</a:t>
            </a:r>
            <a:r>
              <a:rPr lang="en-US" dirty="0"/>
              <a:t> (c = “complement”) returns the </a:t>
            </a:r>
            <a:r>
              <a:rPr lang="en-US" i="1" dirty="0"/>
              <a:t>length</a:t>
            </a:r>
            <a:r>
              <a:rPr lang="en-US" dirty="0"/>
              <a:t> of the initial part of the first string which contains only characters </a:t>
            </a:r>
            <a:r>
              <a:rPr lang="en-US" u="sng" dirty="0"/>
              <a:t>not in</a:t>
            </a:r>
            <a:r>
              <a:rPr lang="en-US" dirty="0"/>
              <a:t> the second string.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daisy[]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"Daisy Dog"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spanLength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strcspn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(daisy,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isdor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2</a:t>
            </a:r>
          </a:p>
        </p:txBody>
      </p:sp>
    </p:spTree>
    <p:extLst>
      <p:ext uri="{BB962C8B-B14F-4D97-AF65-F5344CB8AC3E}">
        <p14:creationId xmlns:p14="http://schemas.microsoft.com/office/powerpoint/2010/main" val="188705313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r>
              <a:rPr lang="en-US" b="1" dirty="0"/>
              <a:t>Break</a:t>
            </a:r>
            <a:r>
              <a:rPr lang="en-US" dirty="0"/>
              <a:t>: Announcements</a:t>
            </a:r>
          </a:p>
          <a:p>
            <a:r>
              <a:rPr lang="en-US" b="1" dirty="0"/>
              <a:t>Practice</a:t>
            </a:r>
            <a:r>
              <a:rPr lang="en-US" dirty="0"/>
              <a:t>: Diamond</a:t>
            </a:r>
          </a:p>
          <a:p>
            <a:r>
              <a:rPr lang="en-US" dirty="0"/>
              <a:t>More String Operations: Searching and Spans</a:t>
            </a:r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more strings</a:t>
            </a:r>
            <a:endParaRPr lang="en-US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475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9947</TotalTime>
  <Words>7868</Words>
  <Application>Microsoft Macintosh PowerPoint</Application>
  <PresentationFormat>Widescreen</PresentationFormat>
  <Paragraphs>3695</Paragraphs>
  <Slides>126</Slides>
  <Notes>126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35" baseType="lpstr">
      <vt:lpstr>Andale Mono</vt:lpstr>
      <vt:lpstr>Arial</vt:lpstr>
      <vt:lpstr>Calibri</vt:lpstr>
      <vt:lpstr>Chalkboard</vt:lpstr>
      <vt:lpstr>Consolas</vt:lpstr>
      <vt:lpstr>Courier</vt:lpstr>
      <vt:lpstr>Tahoma</vt:lpstr>
      <vt:lpstr>Verdana</vt:lpstr>
      <vt:lpstr>Default Design</vt:lpstr>
      <vt:lpstr>CS107 Spring 2019, Lecture 4  C Strings</vt:lpstr>
      <vt:lpstr>CS107 Topic 2: How can a computer represent and manipulate more complex data like text?  </vt:lpstr>
      <vt:lpstr>Plan For Today</vt:lpstr>
      <vt:lpstr>Plan For Today</vt:lpstr>
      <vt:lpstr>Char</vt:lpstr>
      <vt:lpstr>ASCII</vt:lpstr>
      <vt:lpstr>ASCII</vt:lpstr>
      <vt:lpstr>ASCII</vt:lpstr>
      <vt:lpstr>Common ctype.h Functions</vt:lpstr>
      <vt:lpstr>Common ctype.h Functions</vt:lpstr>
      <vt:lpstr>Plan For Today</vt:lpstr>
      <vt:lpstr>C Strings</vt:lpstr>
      <vt:lpstr>Creating Strings</vt:lpstr>
      <vt:lpstr>String Length</vt:lpstr>
      <vt:lpstr>String Length</vt:lpstr>
      <vt:lpstr>String Length</vt:lpstr>
      <vt:lpstr>C Strings As Parameters</vt:lpstr>
      <vt:lpstr>C Strings As Parameters</vt:lpstr>
      <vt:lpstr>char *</vt:lpstr>
      <vt:lpstr>char * vs. char[]</vt:lpstr>
      <vt:lpstr>Plan For Today</vt:lpstr>
      <vt:lpstr>Common string.h Functions</vt:lpstr>
      <vt:lpstr>Comparing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Copying Strings</vt:lpstr>
      <vt:lpstr>String Copying Exercise</vt:lpstr>
      <vt:lpstr>PowerPoint Presentation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Concatenating 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Substrings</vt:lpstr>
      <vt:lpstr>Plan For Today</vt:lpstr>
      <vt:lpstr>Announcements</vt:lpstr>
      <vt:lpstr>Plan For Today</vt:lpstr>
      <vt:lpstr>String Diamond</vt:lpstr>
      <vt:lpstr>String Diamond</vt:lpstr>
      <vt:lpstr>Daisy!</vt:lpstr>
      <vt:lpstr>Practice: Diamond</vt:lpstr>
      <vt:lpstr>Plan For Today</vt:lpstr>
      <vt:lpstr>Searching For Letters</vt:lpstr>
      <vt:lpstr>Searching For Strings</vt:lpstr>
      <vt:lpstr>String Spans</vt:lpstr>
      <vt:lpstr>String Spans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924</cp:revision>
  <cp:lastPrinted>2019-04-12T19:26:31Z</cp:lastPrinted>
  <dcterms:created xsi:type="dcterms:W3CDTF">2008-06-28T20:57:21Z</dcterms:created>
  <dcterms:modified xsi:type="dcterms:W3CDTF">2019-04-12T21:01:34Z</dcterms:modified>
</cp:coreProperties>
</file>