
<file path=[Content_Types].xml><?xml version="1.0" encoding="utf-8"?>
<Types xmlns="http://schemas.openxmlformats.org/package/2006/content-types">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02"/>
  </p:notesMasterIdLst>
  <p:handoutMasterIdLst>
    <p:handoutMasterId r:id="rId103"/>
  </p:handoutMasterIdLst>
  <p:sldIdLst>
    <p:sldId id="256" r:id="rId2"/>
    <p:sldId id="541" r:id="rId3"/>
    <p:sldId id="635" r:id="rId4"/>
    <p:sldId id="524" r:id="rId5"/>
    <p:sldId id="525" r:id="rId6"/>
    <p:sldId id="526" r:id="rId7"/>
    <p:sldId id="527" r:id="rId8"/>
    <p:sldId id="528" r:id="rId9"/>
    <p:sldId id="529" r:id="rId10"/>
    <p:sldId id="285" r:id="rId11"/>
    <p:sldId id="520" r:id="rId12"/>
    <p:sldId id="521" r:id="rId13"/>
    <p:sldId id="522" r:id="rId14"/>
    <p:sldId id="613" r:id="rId15"/>
    <p:sldId id="612" r:id="rId16"/>
    <p:sldId id="533" r:id="rId17"/>
    <p:sldId id="530" r:id="rId18"/>
    <p:sldId id="531" r:id="rId19"/>
    <p:sldId id="532" r:id="rId20"/>
    <p:sldId id="534" r:id="rId21"/>
    <p:sldId id="636" r:id="rId22"/>
    <p:sldId id="622" r:id="rId23"/>
    <p:sldId id="544" r:id="rId24"/>
    <p:sldId id="545" r:id="rId25"/>
    <p:sldId id="546" r:id="rId26"/>
    <p:sldId id="547" r:id="rId27"/>
    <p:sldId id="548" r:id="rId28"/>
    <p:sldId id="549" r:id="rId29"/>
    <p:sldId id="551" r:id="rId30"/>
    <p:sldId id="550" r:id="rId31"/>
    <p:sldId id="552" r:id="rId32"/>
    <p:sldId id="554" r:id="rId33"/>
    <p:sldId id="555" r:id="rId34"/>
    <p:sldId id="553" r:id="rId35"/>
    <p:sldId id="557" r:id="rId36"/>
    <p:sldId id="556" r:id="rId37"/>
    <p:sldId id="559" r:id="rId38"/>
    <p:sldId id="560" r:id="rId39"/>
    <p:sldId id="561" r:id="rId40"/>
    <p:sldId id="563" r:id="rId41"/>
    <p:sldId id="565" r:id="rId42"/>
    <p:sldId id="564" r:id="rId43"/>
    <p:sldId id="569" r:id="rId44"/>
    <p:sldId id="566" r:id="rId45"/>
    <p:sldId id="571" r:id="rId46"/>
    <p:sldId id="570" r:id="rId47"/>
    <p:sldId id="573" r:id="rId48"/>
    <p:sldId id="572" r:id="rId49"/>
    <p:sldId id="574" r:id="rId50"/>
    <p:sldId id="575" r:id="rId51"/>
    <p:sldId id="576" r:id="rId52"/>
    <p:sldId id="577" r:id="rId53"/>
    <p:sldId id="578" r:id="rId54"/>
    <p:sldId id="579" r:id="rId55"/>
    <p:sldId id="580" r:id="rId56"/>
    <p:sldId id="582" r:id="rId57"/>
    <p:sldId id="583" r:id="rId58"/>
    <p:sldId id="584" r:id="rId59"/>
    <p:sldId id="585" r:id="rId60"/>
    <p:sldId id="586" r:id="rId61"/>
    <p:sldId id="587" r:id="rId62"/>
    <p:sldId id="588" r:id="rId63"/>
    <p:sldId id="589" r:id="rId64"/>
    <p:sldId id="590" r:id="rId65"/>
    <p:sldId id="591" r:id="rId66"/>
    <p:sldId id="592" r:id="rId67"/>
    <p:sldId id="637" r:id="rId68"/>
    <p:sldId id="594" r:id="rId69"/>
    <p:sldId id="614" r:id="rId70"/>
    <p:sldId id="596" r:id="rId71"/>
    <p:sldId id="597" r:id="rId72"/>
    <p:sldId id="598" r:id="rId73"/>
    <p:sldId id="600" r:id="rId74"/>
    <p:sldId id="601" r:id="rId75"/>
    <p:sldId id="602" r:id="rId76"/>
    <p:sldId id="603" r:id="rId77"/>
    <p:sldId id="604" r:id="rId78"/>
    <p:sldId id="605" r:id="rId79"/>
    <p:sldId id="606" r:id="rId80"/>
    <p:sldId id="615" r:id="rId81"/>
    <p:sldId id="627" r:id="rId82"/>
    <p:sldId id="607" r:id="rId83"/>
    <p:sldId id="608" r:id="rId84"/>
    <p:sldId id="609" r:id="rId85"/>
    <p:sldId id="616" r:id="rId86"/>
    <p:sldId id="611" r:id="rId87"/>
    <p:sldId id="631" r:id="rId88"/>
    <p:sldId id="503" r:id="rId89"/>
    <p:sldId id="638" r:id="rId90"/>
    <p:sldId id="633" r:id="rId91"/>
    <p:sldId id="634" r:id="rId92"/>
    <p:sldId id="639" r:id="rId93"/>
    <p:sldId id="610" r:id="rId94"/>
    <p:sldId id="617" r:id="rId95"/>
    <p:sldId id="618" r:id="rId96"/>
    <p:sldId id="628" r:id="rId97"/>
    <p:sldId id="632" r:id="rId98"/>
    <p:sldId id="629" r:id="rId99"/>
    <p:sldId id="630" r:id="rId100"/>
    <p:sldId id="640" r:id="rId101"/>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 id="541"/>
          </p14:sldIdLst>
        </p14:section>
        <p14:section name="Const" id="{479E0551-0B27-8942-84E1-B292829D7885}">
          <p14:sldIdLst>
            <p14:sldId id="635"/>
            <p14:sldId id="524"/>
            <p14:sldId id="525"/>
            <p14:sldId id="526"/>
            <p14:sldId id="527"/>
            <p14:sldId id="528"/>
            <p14:sldId id="529"/>
          </p14:sldIdLst>
        </p14:section>
        <p14:section name="Struct" id="{6313BADE-FDF7-134A-B15B-54A8BE0951E1}">
          <p14:sldIdLst>
            <p14:sldId id="285"/>
            <p14:sldId id="520"/>
            <p14:sldId id="521"/>
            <p14:sldId id="522"/>
            <p14:sldId id="613"/>
            <p14:sldId id="612"/>
            <p14:sldId id="533"/>
            <p14:sldId id="530"/>
            <p14:sldId id="531"/>
            <p14:sldId id="532"/>
          </p14:sldIdLst>
        </p14:section>
        <p14:section name="Ternary" id="{86AC879A-7894-8640-93C2-D102651DC607}">
          <p14:sldIdLst>
            <p14:sldId id="534"/>
          </p14:sldIdLst>
        </p14:section>
        <p14:section name="Stack" id="{546B7A1F-9230-1944-8FB3-084572DE803F}">
          <p14:sldIdLst>
            <p14:sldId id="636"/>
            <p14:sldId id="622"/>
            <p14:sldId id="544"/>
            <p14:sldId id="545"/>
            <p14:sldId id="546"/>
            <p14:sldId id="547"/>
            <p14:sldId id="548"/>
            <p14:sldId id="549"/>
            <p14:sldId id="551"/>
            <p14:sldId id="550"/>
            <p14:sldId id="552"/>
            <p14:sldId id="554"/>
            <p14:sldId id="555"/>
            <p14:sldId id="553"/>
            <p14:sldId id="557"/>
            <p14:sldId id="556"/>
            <p14:sldId id="559"/>
            <p14:sldId id="560"/>
            <p14:sldId id="561"/>
            <p14:sldId id="563"/>
            <p14:sldId id="565"/>
            <p14:sldId id="564"/>
            <p14:sldId id="569"/>
            <p14:sldId id="566"/>
            <p14:sldId id="571"/>
            <p14:sldId id="570"/>
            <p14:sldId id="573"/>
            <p14:sldId id="572"/>
            <p14:sldId id="574"/>
            <p14:sldId id="575"/>
            <p14:sldId id="576"/>
            <p14:sldId id="577"/>
            <p14:sldId id="578"/>
            <p14:sldId id="579"/>
            <p14:sldId id="580"/>
            <p14:sldId id="582"/>
            <p14:sldId id="583"/>
            <p14:sldId id="584"/>
            <p14:sldId id="585"/>
            <p14:sldId id="586"/>
            <p14:sldId id="587"/>
            <p14:sldId id="588"/>
            <p14:sldId id="589"/>
            <p14:sldId id="590"/>
            <p14:sldId id="591"/>
            <p14:sldId id="592"/>
          </p14:sldIdLst>
        </p14:section>
        <p14:section name="Heap" id="{EE875222-34FC-2445-9B2E-0830FF3E9880}">
          <p14:sldIdLst>
            <p14:sldId id="637"/>
            <p14:sldId id="594"/>
            <p14:sldId id="614"/>
            <p14:sldId id="596"/>
            <p14:sldId id="597"/>
            <p14:sldId id="598"/>
            <p14:sldId id="600"/>
            <p14:sldId id="601"/>
            <p14:sldId id="602"/>
            <p14:sldId id="603"/>
            <p14:sldId id="604"/>
            <p14:sldId id="605"/>
            <p14:sldId id="606"/>
            <p14:sldId id="615"/>
            <p14:sldId id="627"/>
            <p14:sldId id="607"/>
            <p14:sldId id="608"/>
            <p14:sldId id="609"/>
            <p14:sldId id="616"/>
            <p14:sldId id="611"/>
            <p14:sldId id="631"/>
            <p14:sldId id="503"/>
            <p14:sldId id="638"/>
            <p14:sldId id="633"/>
            <p14:sldId id="634"/>
          </p14:sldIdLst>
        </p14:section>
        <p14:section name="realloc" id="{FA0785C8-8379-D246-8BB2-CC0BD52BBA92}">
          <p14:sldIdLst>
            <p14:sldId id="639"/>
            <p14:sldId id="610"/>
            <p14:sldId id="617"/>
            <p14:sldId id="618"/>
            <p14:sldId id="628"/>
            <p14:sldId id="632"/>
            <p14:sldId id="629"/>
            <p14:sldId id="630"/>
            <p14:sldId id="640"/>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a:srgbClr val="D27BD6"/>
    <a:srgbClr val="D62ED6"/>
    <a:srgbClr val="942092"/>
    <a:srgbClr val="FF9999"/>
    <a:srgbClr val="008000"/>
    <a:srgbClr val="FF9300"/>
    <a:srgbClr val="DDDDDD"/>
    <a:srgbClr val="F8F8F8"/>
    <a:srgbClr val="8C151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53" autoAdjust="0"/>
    <p:restoredTop sz="86568" autoAdjust="0"/>
  </p:normalViewPr>
  <p:slideViewPr>
    <p:cSldViewPr>
      <p:cViewPr varScale="1">
        <p:scale>
          <a:sx n="90" d="100"/>
          <a:sy n="90" d="100"/>
        </p:scale>
        <p:origin x="232" y="328"/>
      </p:cViewPr>
      <p:guideLst>
        <p:guide orient="horz" pos="2160"/>
        <p:guide pos="3840"/>
      </p:guideLst>
    </p:cSldViewPr>
  </p:slideViewPr>
  <p:outlineViewPr>
    <p:cViewPr>
      <p:scale>
        <a:sx n="33" d="100"/>
        <a:sy n="33" d="100"/>
      </p:scale>
      <p:origin x="0" y="-2554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ableStyles" Target="tableStyle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8609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88</a:t>
            </a:fld>
            <a:endParaRPr lang="en-US" altLang="x-none"/>
          </a:p>
        </p:txBody>
      </p:sp>
    </p:spTree>
    <p:extLst>
      <p:ext uri="{BB962C8B-B14F-4D97-AF65-F5344CB8AC3E}">
        <p14:creationId xmlns:p14="http://schemas.microsoft.com/office/powerpoint/2010/main" val="8600764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97</a:t>
            </a:fld>
            <a:endParaRPr lang="en-US" altLang="x-none"/>
          </a:p>
        </p:txBody>
      </p:sp>
    </p:spTree>
    <p:extLst>
      <p:ext uri="{BB962C8B-B14F-4D97-AF65-F5344CB8AC3E}">
        <p14:creationId xmlns:p14="http://schemas.microsoft.com/office/powerpoint/2010/main" val="20648269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Marty Stepp, Cynthia Lee, Chris Gregg,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8478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1908888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4"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tags" Target="../tags/tag4.xml"/><Relationship Id="rId4"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4"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4"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4"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4"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4"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4"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4"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tags" Target="../tags/tag30.xml"/><Relationship Id="rId2" Type="http://schemas.openxmlformats.org/officeDocument/2006/relationships/tags" Target="../tags/tag29.xml"/><Relationship Id="rId1" Type="http://schemas.openxmlformats.org/officeDocument/2006/relationships/tags" Target="../tags/tag28.xml"/><Relationship Id="rId4"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tags" Target="../tags/tag33.xml"/><Relationship Id="rId2" Type="http://schemas.openxmlformats.org/officeDocument/2006/relationships/tags" Target="../tags/tag32.xml"/><Relationship Id="rId1" Type="http://schemas.openxmlformats.org/officeDocument/2006/relationships/tags" Target="../tags/tag31.xml"/><Relationship Id="rId4"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tags" Target="../tags/tag36.xml"/><Relationship Id="rId2" Type="http://schemas.openxmlformats.org/officeDocument/2006/relationships/tags" Target="../tags/tag35.xml"/><Relationship Id="rId1" Type="http://schemas.openxmlformats.org/officeDocument/2006/relationships/tags" Target="../tags/tag34.xml"/><Relationship Id="rId4"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tags" Target="../tags/tag37.xml"/><Relationship Id="rId4"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4"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tags" Target="../tags/tag45.xml"/><Relationship Id="rId2" Type="http://schemas.openxmlformats.org/officeDocument/2006/relationships/tags" Target="../tags/tag44.xml"/><Relationship Id="rId1" Type="http://schemas.openxmlformats.org/officeDocument/2006/relationships/tags" Target="../tags/tag43.xml"/><Relationship Id="rId4"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tags" Target="../tags/tag48.xml"/><Relationship Id="rId2" Type="http://schemas.openxmlformats.org/officeDocument/2006/relationships/tags" Target="../tags/tag47.xml"/><Relationship Id="rId1" Type="http://schemas.openxmlformats.org/officeDocument/2006/relationships/tags" Target="../tags/tag46.xml"/><Relationship Id="rId4"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tags" Target="../tags/tag49.xml"/><Relationship Id="rId4"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tags" Target="../tags/tag54.xml"/><Relationship Id="rId2" Type="http://schemas.openxmlformats.org/officeDocument/2006/relationships/tags" Target="../tags/tag53.xml"/><Relationship Id="rId1" Type="http://schemas.openxmlformats.org/officeDocument/2006/relationships/tags" Target="../tags/tag52.xml"/><Relationship Id="rId4"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tags" Target="../tags/tag55.xml"/><Relationship Id="rId4"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tags" Target="../tags/tag60.xml"/><Relationship Id="rId2" Type="http://schemas.openxmlformats.org/officeDocument/2006/relationships/tags" Target="../tags/tag59.xml"/><Relationship Id="rId1" Type="http://schemas.openxmlformats.org/officeDocument/2006/relationships/tags" Target="../tags/tag58.xml"/><Relationship Id="rId4"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tags" Target="../tags/tag63.xml"/><Relationship Id="rId2" Type="http://schemas.openxmlformats.org/officeDocument/2006/relationships/tags" Target="../tags/tag62.xml"/><Relationship Id="rId1" Type="http://schemas.openxmlformats.org/officeDocument/2006/relationships/tags" Target="../tags/tag61.xml"/><Relationship Id="rId4"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tags" Target="../tags/tag66.xml"/><Relationship Id="rId2" Type="http://schemas.openxmlformats.org/officeDocument/2006/relationships/tags" Target="../tags/tag65.xml"/><Relationship Id="rId1" Type="http://schemas.openxmlformats.org/officeDocument/2006/relationships/tags" Target="../tags/tag64.xml"/><Relationship Id="rId4"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tags" Target="../tags/tag69.xml"/><Relationship Id="rId2" Type="http://schemas.openxmlformats.org/officeDocument/2006/relationships/tags" Target="../tags/tag68.xml"/><Relationship Id="rId1" Type="http://schemas.openxmlformats.org/officeDocument/2006/relationships/tags" Target="../tags/tag67.xml"/><Relationship Id="rId4"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tags" Target="../tags/tag72.xml"/><Relationship Id="rId2" Type="http://schemas.openxmlformats.org/officeDocument/2006/relationships/tags" Target="../tags/tag71.xml"/><Relationship Id="rId1" Type="http://schemas.openxmlformats.org/officeDocument/2006/relationships/tags" Target="../tags/tag70.xml"/><Relationship Id="rId4"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tags" Target="../tags/tag75.xml"/><Relationship Id="rId2" Type="http://schemas.openxmlformats.org/officeDocument/2006/relationships/tags" Target="../tags/tag74.xml"/><Relationship Id="rId1" Type="http://schemas.openxmlformats.org/officeDocument/2006/relationships/tags" Target="../tags/tag73.xml"/><Relationship Id="rId4"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tags" Target="../tags/tag78.xml"/><Relationship Id="rId2" Type="http://schemas.openxmlformats.org/officeDocument/2006/relationships/tags" Target="../tags/tag77.xml"/><Relationship Id="rId1" Type="http://schemas.openxmlformats.org/officeDocument/2006/relationships/tags" Target="../tags/tag76.xml"/><Relationship Id="rId4"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tags" Target="../tags/tag81.xml"/><Relationship Id="rId2" Type="http://schemas.openxmlformats.org/officeDocument/2006/relationships/tags" Target="../tags/tag80.xml"/><Relationship Id="rId1" Type="http://schemas.openxmlformats.org/officeDocument/2006/relationships/tags" Target="../tags/tag79.xml"/><Relationship Id="rId4"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tags" Target="../tags/tag84.xml"/><Relationship Id="rId2" Type="http://schemas.openxmlformats.org/officeDocument/2006/relationships/tags" Target="../tags/tag83.xml"/><Relationship Id="rId1" Type="http://schemas.openxmlformats.org/officeDocument/2006/relationships/tags" Target="../tags/tag82.xml"/><Relationship Id="rId4"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tags" Target="../tags/tag87.xml"/><Relationship Id="rId2" Type="http://schemas.openxmlformats.org/officeDocument/2006/relationships/tags" Target="../tags/tag86.xml"/><Relationship Id="rId1" Type="http://schemas.openxmlformats.org/officeDocument/2006/relationships/tags" Target="../tags/tag85.xml"/><Relationship Id="rId4"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tags" Target="../tags/tag90.xml"/><Relationship Id="rId2" Type="http://schemas.openxmlformats.org/officeDocument/2006/relationships/tags" Target="../tags/tag89.xml"/><Relationship Id="rId1" Type="http://schemas.openxmlformats.org/officeDocument/2006/relationships/tags" Target="../tags/tag88.xml"/><Relationship Id="rId4"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tags" Target="../tags/tag93.xml"/><Relationship Id="rId2" Type="http://schemas.openxmlformats.org/officeDocument/2006/relationships/tags" Target="../tags/tag92.xml"/><Relationship Id="rId1" Type="http://schemas.openxmlformats.org/officeDocument/2006/relationships/tags" Target="../tags/tag91.xml"/><Relationship Id="rId4"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tags" Target="../tags/tag96.xml"/><Relationship Id="rId2" Type="http://schemas.openxmlformats.org/officeDocument/2006/relationships/tags" Target="../tags/tag95.xml"/><Relationship Id="rId1" Type="http://schemas.openxmlformats.org/officeDocument/2006/relationships/tags" Target="../tags/tag94.xml"/><Relationship Id="rId4"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tags" Target="../tags/tag99.xml"/><Relationship Id="rId2" Type="http://schemas.openxmlformats.org/officeDocument/2006/relationships/tags" Target="../tags/tag98.xml"/><Relationship Id="rId1" Type="http://schemas.openxmlformats.org/officeDocument/2006/relationships/tags" Target="../tags/tag97.xml"/><Relationship Id="rId4"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tags" Target="../tags/tag102.xml"/><Relationship Id="rId2" Type="http://schemas.openxmlformats.org/officeDocument/2006/relationships/tags" Target="../tags/tag101.xml"/><Relationship Id="rId1" Type="http://schemas.openxmlformats.org/officeDocument/2006/relationships/tags" Target="../tags/tag100.xml"/><Relationship Id="rId4"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tags" Target="../tags/tag105.xml"/><Relationship Id="rId2" Type="http://schemas.openxmlformats.org/officeDocument/2006/relationships/tags" Target="../tags/tag104.xml"/><Relationship Id="rId1" Type="http://schemas.openxmlformats.org/officeDocument/2006/relationships/tags" Target="../tags/tag103.xml"/><Relationship Id="rId4"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tags" Target="../tags/tag108.xml"/><Relationship Id="rId2" Type="http://schemas.openxmlformats.org/officeDocument/2006/relationships/tags" Target="../tags/tag107.xml"/><Relationship Id="rId1" Type="http://schemas.openxmlformats.org/officeDocument/2006/relationships/tags" Target="../tags/tag106.xml"/><Relationship Id="rId4"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tags" Target="../tags/tag111.xml"/><Relationship Id="rId2" Type="http://schemas.openxmlformats.org/officeDocument/2006/relationships/tags" Target="../tags/tag110.xml"/><Relationship Id="rId1" Type="http://schemas.openxmlformats.org/officeDocument/2006/relationships/tags" Target="../tags/tag109.xml"/><Relationship Id="rId4"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tags" Target="../tags/tag114.xml"/><Relationship Id="rId2" Type="http://schemas.openxmlformats.org/officeDocument/2006/relationships/tags" Target="../tags/tag113.xml"/><Relationship Id="rId1" Type="http://schemas.openxmlformats.org/officeDocument/2006/relationships/tags" Target="../tags/tag112.xml"/><Relationship Id="rId4"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tags" Target="../tags/tag117.xml"/><Relationship Id="rId2" Type="http://schemas.openxmlformats.org/officeDocument/2006/relationships/tags" Target="../tags/tag116.xml"/><Relationship Id="rId1" Type="http://schemas.openxmlformats.org/officeDocument/2006/relationships/tags" Target="../tags/tag115.xml"/><Relationship Id="rId4"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tags" Target="../tags/tag120.xml"/><Relationship Id="rId2" Type="http://schemas.openxmlformats.org/officeDocument/2006/relationships/tags" Target="../tags/tag119.xml"/><Relationship Id="rId1" Type="http://schemas.openxmlformats.org/officeDocument/2006/relationships/tags" Target="../tags/tag118.xml"/><Relationship Id="rId4"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tags" Target="../tags/tag123.xml"/><Relationship Id="rId2" Type="http://schemas.openxmlformats.org/officeDocument/2006/relationships/tags" Target="../tags/tag122.xml"/><Relationship Id="rId1" Type="http://schemas.openxmlformats.org/officeDocument/2006/relationships/tags" Target="../tags/tag121.xml"/><Relationship Id="rId4"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tags" Target="../tags/tag126.xml"/><Relationship Id="rId2" Type="http://schemas.openxmlformats.org/officeDocument/2006/relationships/tags" Target="../tags/tag125.xml"/><Relationship Id="rId1" Type="http://schemas.openxmlformats.org/officeDocument/2006/relationships/tags" Target="../tags/tag124.xml"/><Relationship Id="rId4"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tags" Target="../tags/tag129.xml"/><Relationship Id="rId2" Type="http://schemas.openxmlformats.org/officeDocument/2006/relationships/tags" Target="../tags/tag128.xml"/><Relationship Id="rId1" Type="http://schemas.openxmlformats.org/officeDocument/2006/relationships/tags" Target="../tags/tag127.xml"/><Relationship Id="rId4"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tags" Target="../tags/tag132.xml"/><Relationship Id="rId2" Type="http://schemas.openxmlformats.org/officeDocument/2006/relationships/tags" Target="../tags/tag131.xml"/><Relationship Id="rId1" Type="http://schemas.openxmlformats.org/officeDocument/2006/relationships/tags" Target="../tags/tag130.xml"/><Relationship Id="rId4"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tags" Target="../tags/tag135.xml"/><Relationship Id="rId2" Type="http://schemas.openxmlformats.org/officeDocument/2006/relationships/tags" Target="../tags/tag134.xml"/><Relationship Id="rId1" Type="http://schemas.openxmlformats.org/officeDocument/2006/relationships/tags" Target="../tags/tag133.xml"/><Relationship Id="rId4"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tags" Target="../tags/tag138.xml"/><Relationship Id="rId2" Type="http://schemas.openxmlformats.org/officeDocument/2006/relationships/tags" Target="../tags/tag137.xml"/><Relationship Id="rId1" Type="http://schemas.openxmlformats.org/officeDocument/2006/relationships/tags" Target="../tags/tag136.xml"/><Relationship Id="rId4"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tags" Target="../tags/tag141.xml"/><Relationship Id="rId2" Type="http://schemas.openxmlformats.org/officeDocument/2006/relationships/tags" Target="../tags/tag140.xml"/><Relationship Id="rId1" Type="http://schemas.openxmlformats.org/officeDocument/2006/relationships/tags" Target="../tags/tag139.xml"/><Relationship Id="rId4"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tags" Target="../tags/tag144.xml"/><Relationship Id="rId2" Type="http://schemas.openxmlformats.org/officeDocument/2006/relationships/tags" Target="../tags/tag143.xml"/><Relationship Id="rId1" Type="http://schemas.openxmlformats.org/officeDocument/2006/relationships/tags" Target="../tags/tag142.xml"/><Relationship Id="rId4"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tags" Target="../tags/tag147.xml"/><Relationship Id="rId2" Type="http://schemas.openxmlformats.org/officeDocument/2006/relationships/tags" Target="../tags/tag146.xml"/><Relationship Id="rId1" Type="http://schemas.openxmlformats.org/officeDocument/2006/relationships/tags" Target="../tags/tag145.xml"/><Relationship Id="rId4"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tags" Target="../tags/tag150.xml"/><Relationship Id="rId2" Type="http://schemas.openxmlformats.org/officeDocument/2006/relationships/tags" Target="../tags/tag149.xml"/><Relationship Id="rId1" Type="http://schemas.openxmlformats.org/officeDocument/2006/relationships/tags" Target="../tags/tag148.xml"/><Relationship Id="rId4"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Spring 2019, Lecture 7</a:t>
            </a:r>
            <a:br>
              <a:rPr lang="en-US" dirty="0"/>
            </a:br>
            <a:r>
              <a:rPr lang="en-US" sz="3400" dirty="0"/>
              <a:t>Stack and Heap</a:t>
            </a:r>
          </a:p>
        </p:txBody>
      </p:sp>
      <p:sp>
        <p:nvSpPr>
          <p:cNvPr id="5" name="Subtitle 4">
            <a:extLst>
              <a:ext uri="{FF2B5EF4-FFF2-40B4-BE49-F238E27FC236}">
                <a16:creationId xmlns:a16="http://schemas.microsoft.com/office/drawing/2014/main" id="{3970DCAE-2B81-B74E-A534-6E46C769C62D}"/>
              </a:ext>
            </a:extLst>
          </p:cNvPr>
          <p:cNvSpPr>
            <a:spLocks noGrp="1"/>
          </p:cNvSpPr>
          <p:nvPr>
            <p:ph type="subTitle" idx="1"/>
          </p:nvPr>
        </p:nvSpPr>
        <p:spPr/>
        <p:txBody>
          <a:bodyPr/>
          <a:lstStyle/>
          <a:p>
            <a:r>
              <a:rPr lang="en-US" dirty="0"/>
              <a:t>Reading: K&amp;R 5.6-5.9 or Essential C section 6 on the heap</a:t>
            </a:r>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t>Miscellaneous Useful Topics</a:t>
            </a:r>
          </a:p>
          <a:p>
            <a:pPr lvl="1"/>
            <a:r>
              <a:rPr lang="en-US" b="1" dirty="0" err="1"/>
              <a:t>const</a:t>
            </a:r>
            <a:endParaRPr lang="en-US" b="1" dirty="0"/>
          </a:p>
          <a:p>
            <a:pPr lvl="1"/>
            <a:r>
              <a:rPr lang="en-US" dirty="0"/>
              <a:t>Structs</a:t>
            </a:r>
          </a:p>
          <a:p>
            <a:pPr lvl="1"/>
            <a:r>
              <a:rPr lang="en-US" dirty="0"/>
              <a:t>Ternary</a:t>
            </a:r>
          </a:p>
          <a:p>
            <a:r>
              <a:rPr lang="en-US" dirty="0"/>
              <a:t>The Stack</a:t>
            </a:r>
          </a:p>
          <a:p>
            <a:r>
              <a:rPr lang="en-US" dirty="0"/>
              <a:t>The Heap and Dynamic Memory</a:t>
            </a:r>
          </a:p>
          <a:p>
            <a:r>
              <a:rPr lang="en-US" b="1" dirty="0"/>
              <a:t>Practice: </a:t>
            </a:r>
            <a:r>
              <a:rPr lang="en-US" dirty="0"/>
              <a:t>Pig Latin</a:t>
            </a:r>
          </a:p>
          <a:p>
            <a:r>
              <a:rPr lang="en-US" dirty="0"/>
              <a:t>Announcements</a:t>
            </a:r>
          </a:p>
          <a:p>
            <a:r>
              <a:rPr lang="en-US" dirty="0" err="1">
                <a:latin typeface="Consolas" panose="020B0609020204030204" pitchFamily="49" charset="0"/>
                <a:cs typeface="Consolas" panose="020B0609020204030204" pitchFamily="49" charset="0"/>
              </a:rPr>
              <a:t>Realloc</a:t>
            </a:r>
            <a:endParaRPr lang="en-US" dirty="0">
              <a:latin typeface="Consolas" panose="020B0609020204030204" pitchFamily="49" charset="0"/>
              <a:cs typeface="Consolas" panose="020B0609020204030204" pitchFamily="49" charset="0"/>
            </a:endParaRPr>
          </a:p>
          <a:p>
            <a:r>
              <a:rPr lang="en-US" b="1" dirty="0"/>
              <a:t>Practice: </a:t>
            </a:r>
            <a:r>
              <a:rPr lang="en-US" dirty="0"/>
              <a:t>Pig Latin Part 2</a:t>
            </a:r>
          </a:p>
          <a:p>
            <a:endParaRPr lang="en-US" b="1" dirty="0"/>
          </a:p>
          <a:p>
            <a:endParaRPr lang="en-US" dirty="0"/>
          </a:p>
        </p:txBody>
      </p:sp>
    </p:spTree>
    <p:extLst>
      <p:ext uri="{BB962C8B-B14F-4D97-AF65-F5344CB8AC3E}">
        <p14:creationId xmlns:p14="http://schemas.microsoft.com/office/powerpoint/2010/main" val="31792392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b="1" dirty="0">
                <a:solidFill>
                  <a:srgbClr val="C00000"/>
                </a:solidFill>
              </a:rPr>
              <a:t>Miscellaneous Useful Topics</a:t>
            </a:r>
          </a:p>
          <a:p>
            <a:pPr lvl="1"/>
            <a:r>
              <a:rPr lang="en-US" b="1" dirty="0" err="1">
                <a:solidFill>
                  <a:srgbClr val="C00000"/>
                </a:solidFill>
              </a:rPr>
              <a:t>const</a:t>
            </a:r>
            <a:endParaRPr lang="en-US" b="1" dirty="0">
              <a:solidFill>
                <a:srgbClr val="C00000"/>
              </a:solidFill>
            </a:endParaRPr>
          </a:p>
          <a:p>
            <a:pPr lvl="1"/>
            <a:r>
              <a:rPr lang="en-US" b="1" dirty="0">
                <a:solidFill>
                  <a:srgbClr val="C00000"/>
                </a:solidFill>
              </a:rPr>
              <a:t>Structs</a:t>
            </a:r>
          </a:p>
          <a:p>
            <a:pPr lvl="1"/>
            <a:r>
              <a:rPr lang="en-US" b="1" dirty="0">
                <a:solidFill>
                  <a:srgbClr val="C00000"/>
                </a:solidFill>
              </a:rPr>
              <a:t>Ternary</a:t>
            </a:r>
          </a:p>
          <a:p>
            <a:r>
              <a:rPr lang="en-US" dirty="0"/>
              <a:t>The Stack</a:t>
            </a:r>
          </a:p>
          <a:p>
            <a:r>
              <a:rPr lang="en-US" dirty="0"/>
              <a:t>The Heap and Dynamic Memory</a:t>
            </a:r>
          </a:p>
          <a:p>
            <a:r>
              <a:rPr lang="en-US" b="1" dirty="0"/>
              <a:t>Practice: </a:t>
            </a:r>
            <a:r>
              <a:rPr lang="en-US" dirty="0"/>
              <a:t>Pig Latin</a:t>
            </a:r>
          </a:p>
          <a:p>
            <a:r>
              <a:rPr lang="en-US" dirty="0"/>
              <a:t>Announcements</a:t>
            </a:r>
          </a:p>
          <a:p>
            <a:r>
              <a:rPr lang="en-US" dirty="0" err="1">
                <a:latin typeface="Consolas" panose="020B0609020204030204" pitchFamily="49" charset="0"/>
                <a:cs typeface="Consolas" panose="020B0609020204030204" pitchFamily="49" charset="0"/>
              </a:rPr>
              <a:t>Realloc</a:t>
            </a:r>
            <a:endParaRPr lang="en-US" dirty="0">
              <a:latin typeface="Consolas" panose="020B0609020204030204" pitchFamily="49" charset="0"/>
              <a:cs typeface="Consolas" panose="020B0609020204030204" pitchFamily="49" charset="0"/>
            </a:endParaRPr>
          </a:p>
          <a:p>
            <a:r>
              <a:rPr lang="en-US" b="1" dirty="0"/>
              <a:t>Practice: </a:t>
            </a:r>
            <a:r>
              <a:rPr lang="en-US" dirty="0"/>
              <a:t>Pig Latin Part 2</a:t>
            </a:r>
          </a:p>
          <a:p>
            <a:endParaRPr lang="en-US" b="1" dirty="0"/>
          </a:p>
          <a:p>
            <a:endParaRPr lang="en-US" dirty="0"/>
          </a:p>
        </p:txBody>
      </p:sp>
    </p:spTree>
    <p:extLst>
      <p:ext uri="{BB962C8B-B14F-4D97-AF65-F5344CB8AC3E}">
        <p14:creationId xmlns:p14="http://schemas.microsoft.com/office/powerpoint/2010/main" val="1091795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22390-555B-5E41-B109-6302D1FE0D80}"/>
              </a:ext>
            </a:extLst>
          </p:cNvPr>
          <p:cNvSpPr>
            <a:spLocks noGrp="1"/>
          </p:cNvSpPr>
          <p:nvPr>
            <p:ph type="title"/>
          </p:nvPr>
        </p:nvSpPr>
        <p:spPr/>
        <p:txBody>
          <a:bodyPr/>
          <a:lstStyle/>
          <a:p>
            <a:r>
              <a:rPr lang="en-US" dirty="0" err="1"/>
              <a:t>Const</a:t>
            </a:r>
            <a:endParaRPr lang="en-US" dirty="0"/>
          </a:p>
        </p:txBody>
      </p:sp>
      <p:sp>
        <p:nvSpPr>
          <p:cNvPr id="3" name="Content Placeholder 2">
            <a:extLst>
              <a:ext uri="{FF2B5EF4-FFF2-40B4-BE49-F238E27FC236}">
                <a16:creationId xmlns:a16="http://schemas.microsoft.com/office/drawing/2014/main" id="{DB1E59ED-346E-8743-BAC3-4F03C47CBC4F}"/>
              </a:ext>
            </a:extLst>
          </p:cNvPr>
          <p:cNvSpPr>
            <a:spLocks noGrp="1"/>
          </p:cNvSpPr>
          <p:nvPr>
            <p:ph idx="1"/>
          </p:nvPr>
        </p:nvSpPr>
        <p:spPr/>
        <p:txBody>
          <a:bodyPr/>
          <a:lstStyle/>
          <a:p>
            <a:r>
              <a:rPr lang="en-US" dirty="0"/>
              <a:t>Use </a:t>
            </a:r>
            <a:r>
              <a:rPr lang="en-US" b="1" dirty="0" err="1"/>
              <a:t>const</a:t>
            </a:r>
            <a:r>
              <a:rPr lang="en-US" dirty="0"/>
              <a:t> to declare global constants in your program.  This indicates the variable cannot change after being created.</a:t>
            </a:r>
          </a:p>
          <a:p>
            <a:endParaRPr lang="en-US" dirty="0"/>
          </a:p>
          <a:p>
            <a:pPr marL="0" indent="0" fontAlgn="auto">
              <a:spcBef>
                <a:spcPts val="0"/>
              </a:spcBef>
              <a:spcAft>
                <a:spcPts val="0"/>
              </a:spcAft>
              <a:buNone/>
            </a:pPr>
            <a:r>
              <a:rPr lang="en-US" b="1" dirty="0" err="1">
                <a:latin typeface="Consolas" panose="020B0609020204030204" pitchFamily="49" charset="0"/>
                <a:cs typeface="Consolas" panose="020B0609020204030204" pitchFamily="49" charset="0"/>
              </a:rPr>
              <a:t>const</a:t>
            </a:r>
            <a:r>
              <a:rPr lang="en-US" b="1" dirty="0">
                <a:latin typeface="Consolas" panose="020B0609020204030204" pitchFamily="49" charset="0"/>
                <a:cs typeface="Consolas" panose="020B0609020204030204" pitchFamily="49" charset="0"/>
              </a:rPr>
              <a:t> double PI = </a:t>
            </a:r>
            <a:r>
              <a:rPr lang="en-US" dirty="0">
                <a:latin typeface="Consolas" panose="020B0609020204030204" pitchFamily="49" charset="0"/>
                <a:cs typeface="Consolas" panose="020B0609020204030204" pitchFamily="49" charset="0"/>
              </a:rPr>
              <a:t>3.1415;</a:t>
            </a:r>
          </a:p>
          <a:p>
            <a:pPr marL="0" indent="0" fontAlgn="auto">
              <a:spcBef>
                <a:spcPts val="0"/>
              </a:spcBef>
              <a:spcAft>
                <a:spcPts val="0"/>
              </a:spcAft>
              <a:buNone/>
            </a:pPr>
            <a:r>
              <a:rPr lang="en-US" b="1" dirty="0" err="1">
                <a:latin typeface="Consolas" panose="020B0609020204030204" pitchFamily="49" charset="0"/>
                <a:cs typeface="Consolas" panose="020B0609020204030204" pitchFamily="49" charset="0"/>
              </a:rPr>
              <a:t>const</a:t>
            </a: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int</a:t>
            </a:r>
            <a:r>
              <a:rPr lang="en-US" b="1" dirty="0">
                <a:latin typeface="Consolas" panose="020B0609020204030204" pitchFamily="49" charset="0"/>
                <a:cs typeface="Consolas" panose="020B0609020204030204" pitchFamily="49" charset="0"/>
              </a:rPr>
              <a:t> DAYS_IN_WEEK </a:t>
            </a:r>
            <a:r>
              <a:rPr lang="en-US" dirty="0">
                <a:latin typeface="Consolas" panose="020B0609020204030204" pitchFamily="49" charset="0"/>
                <a:cs typeface="Consolas" panose="020B0609020204030204" pitchFamily="49" charset="0"/>
              </a:rPr>
              <a:t>= 7;</a:t>
            </a:r>
            <a:endParaRPr lang="en-US" b="1" dirty="0">
              <a:latin typeface="Consolas" panose="020B0609020204030204" pitchFamily="49" charset="0"/>
              <a:cs typeface="Consolas" panose="020B0609020204030204" pitchFamily="49" charset="0"/>
            </a:endParaRPr>
          </a:p>
          <a:p>
            <a:pPr marL="0" indent="0" fontAlgn="auto">
              <a:spcBef>
                <a:spcPts val="0"/>
              </a:spcBef>
              <a:spcAft>
                <a:spcPts val="0"/>
              </a:spcAft>
              <a:buNone/>
            </a:pPr>
            <a:endParaRPr lang="en-US"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marL="0" indent="0" fontAlgn="auto">
              <a:spcBef>
                <a:spcPts val="0"/>
              </a:spcBef>
              <a:spcAft>
                <a:spcPts val="0"/>
              </a:spcAft>
              <a:buNone/>
            </a:pPr>
            <a:r>
              <a:rPr lang="en-US" dirty="0">
                <a:latin typeface="Consolas" panose="020B0609020204030204" pitchFamily="49" charset="0"/>
                <a:cs typeface="Consolas" panose="020B0609020204030204" pitchFamily="49" charset="0"/>
              </a:rPr>
              <a:t>	…</a:t>
            </a:r>
          </a:p>
          <a:p>
            <a:pPr marL="0" indent="0" fontAlgn="auto">
              <a:spcBef>
                <a:spcPts val="0"/>
              </a:spcBef>
              <a:spcAft>
                <a:spcPts val="0"/>
              </a:spcAft>
              <a:buNone/>
            </a:pPr>
            <a:r>
              <a:rPr lang="en-US" dirty="0">
                <a:latin typeface="Consolas" panose="020B0609020204030204" pitchFamily="49" charset="0"/>
                <a:cs typeface="Consolas" panose="020B0609020204030204" pitchFamily="49" charset="0"/>
              </a:rPr>
              <a:t>	if (x == DAYS_IN_WEEK) {</a:t>
            </a:r>
          </a:p>
          <a:p>
            <a:pPr marL="0" indent="0" fontAlgn="auto">
              <a:spcBef>
                <a:spcPts val="0"/>
              </a:spcBef>
              <a:spcAft>
                <a:spcPts val="0"/>
              </a:spcAft>
              <a:buNone/>
            </a:pPr>
            <a:r>
              <a:rPr lang="en-US" dirty="0">
                <a:latin typeface="Consolas" panose="020B0609020204030204" pitchFamily="49" charset="0"/>
                <a:cs typeface="Consolas" panose="020B0609020204030204" pitchFamily="49" charset="0"/>
              </a:rPr>
              <a:t>		…</a:t>
            </a:r>
          </a:p>
          <a:p>
            <a:pPr marL="0" indent="0" fontAlgn="auto">
              <a:spcBef>
                <a:spcPts val="0"/>
              </a:spcBef>
              <a:spcAft>
                <a:spcPts val="0"/>
              </a:spcAft>
              <a:buNone/>
            </a:pPr>
            <a:r>
              <a:rPr lang="en-US" dirty="0">
                <a:latin typeface="Consolas" panose="020B0609020204030204" pitchFamily="49" charset="0"/>
                <a:cs typeface="Consolas" panose="020B0609020204030204" pitchFamily="49" charset="0"/>
              </a:rPr>
              <a:t>	}</a:t>
            </a:r>
          </a:p>
          <a:p>
            <a:pPr marL="0" indent="0" fontAlgn="auto">
              <a:spcBef>
                <a:spcPts val="0"/>
              </a:spcBef>
              <a:spcAft>
                <a:spcPts val="0"/>
              </a:spcAft>
              <a:buNone/>
            </a:pPr>
            <a:r>
              <a:rPr lang="en-US" dirty="0">
                <a:latin typeface="Consolas" panose="020B0609020204030204" pitchFamily="49" charset="0"/>
                <a:cs typeface="Consolas" panose="020B0609020204030204" pitchFamily="49" charset="0"/>
              </a:rPr>
              <a:t>	…</a:t>
            </a:r>
          </a:p>
          <a:p>
            <a:pPr marL="0" indent="0" fontAlgn="auto">
              <a:spcBef>
                <a:spcPts val="0"/>
              </a:spcBef>
              <a:spcAft>
                <a:spcPts val="0"/>
              </a:spcAft>
              <a:buNone/>
            </a:pPr>
            <a:r>
              <a:rPr lang="en-US"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42836283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22390-555B-5E41-B109-6302D1FE0D80}"/>
              </a:ext>
            </a:extLst>
          </p:cNvPr>
          <p:cNvSpPr>
            <a:spLocks noGrp="1"/>
          </p:cNvSpPr>
          <p:nvPr>
            <p:ph type="title"/>
          </p:nvPr>
        </p:nvSpPr>
        <p:spPr/>
        <p:txBody>
          <a:bodyPr/>
          <a:lstStyle/>
          <a:p>
            <a:r>
              <a:rPr lang="en-US" dirty="0" err="1"/>
              <a:t>Const</a:t>
            </a:r>
            <a:endParaRPr lang="en-US" dirty="0"/>
          </a:p>
        </p:txBody>
      </p:sp>
      <p:sp>
        <p:nvSpPr>
          <p:cNvPr id="3" name="Content Placeholder 2">
            <a:extLst>
              <a:ext uri="{FF2B5EF4-FFF2-40B4-BE49-F238E27FC236}">
                <a16:creationId xmlns:a16="http://schemas.microsoft.com/office/drawing/2014/main" id="{DB1E59ED-346E-8743-BAC3-4F03C47CBC4F}"/>
              </a:ext>
            </a:extLst>
          </p:cNvPr>
          <p:cNvSpPr>
            <a:spLocks noGrp="1"/>
          </p:cNvSpPr>
          <p:nvPr>
            <p:ph idx="1"/>
          </p:nvPr>
        </p:nvSpPr>
        <p:spPr/>
        <p:txBody>
          <a:bodyPr/>
          <a:lstStyle/>
          <a:p>
            <a:r>
              <a:rPr lang="en-US" dirty="0"/>
              <a:t>Use </a:t>
            </a:r>
            <a:r>
              <a:rPr lang="en-US" b="1" dirty="0" err="1"/>
              <a:t>const</a:t>
            </a:r>
            <a:r>
              <a:rPr lang="en-US" dirty="0"/>
              <a:t> with pointers to indicate that the data that is pointed to cannot change.</a:t>
            </a:r>
          </a:p>
          <a:p>
            <a:endParaRPr lang="en-US" dirty="0"/>
          </a:p>
          <a:p>
            <a:pPr marL="0" indent="0">
              <a:buNone/>
            </a:pPr>
            <a:r>
              <a:rPr lang="en-US" dirty="0"/>
              <a:t>char </a:t>
            </a:r>
            <a:r>
              <a:rPr lang="en-US" dirty="0" err="1"/>
              <a:t>str</a:t>
            </a:r>
            <a:r>
              <a:rPr lang="en-US" dirty="0"/>
              <a:t>[] = "Hello";</a:t>
            </a:r>
          </a:p>
          <a:p>
            <a:pPr marL="0" indent="0" fontAlgn="auto">
              <a:spcBef>
                <a:spcPts val="0"/>
              </a:spcBef>
              <a:spcAft>
                <a:spcPts val="0"/>
              </a:spcAft>
              <a:buNone/>
            </a:pPr>
            <a:r>
              <a:rPr lang="en-US" b="1" dirty="0" err="1">
                <a:latin typeface="Consolas" panose="020B0609020204030204" pitchFamily="49" charset="0"/>
                <a:cs typeface="Consolas" panose="020B0609020204030204" pitchFamily="49" charset="0"/>
              </a:rPr>
              <a:t>const</a:t>
            </a:r>
            <a:r>
              <a:rPr lang="en-US" b="1" dirty="0">
                <a:latin typeface="Consolas" panose="020B0609020204030204" pitchFamily="49" charset="0"/>
                <a:cs typeface="Consolas" panose="020B0609020204030204" pitchFamily="49" charset="0"/>
              </a:rPr>
              <a:t> char *s = </a:t>
            </a:r>
            <a:r>
              <a:rPr lang="en-US" b="1" dirty="0" err="1">
                <a:latin typeface="Consolas" panose="020B0609020204030204" pitchFamily="49" charset="0"/>
                <a:cs typeface="Consolas" panose="020B0609020204030204" pitchFamily="49" charset="0"/>
              </a:rPr>
              <a:t>str</a:t>
            </a:r>
            <a:r>
              <a:rPr lang="en-US" b="1" dirty="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a:p>
            <a:pPr marL="0" indent="0" fontAlgn="auto">
              <a:spcBef>
                <a:spcPts val="0"/>
              </a:spcBef>
              <a:spcAft>
                <a:spcPts val="0"/>
              </a:spcAft>
              <a:buNone/>
            </a:pPr>
            <a:endParaRPr lang="en-US" b="1"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dirty="0">
                <a:solidFill>
                  <a:srgbClr val="00B050"/>
                </a:solidFill>
                <a:latin typeface="Consolas" panose="020B0609020204030204" pitchFamily="49" charset="0"/>
                <a:cs typeface="Consolas" panose="020B0609020204030204" pitchFamily="49" charset="0"/>
              </a:rPr>
              <a:t>// Cannot use s to change characters it points to</a:t>
            </a:r>
          </a:p>
          <a:p>
            <a:pPr marL="0" indent="0" fontAlgn="auto">
              <a:spcBef>
                <a:spcPts val="0"/>
              </a:spcBef>
              <a:spcAft>
                <a:spcPts val="0"/>
              </a:spcAft>
              <a:buNone/>
            </a:pPr>
            <a:r>
              <a:rPr lang="en-US" strike="sngStrike" dirty="0">
                <a:solidFill>
                  <a:srgbClr val="FF0000"/>
                </a:solidFill>
                <a:latin typeface="Consolas" panose="020B0609020204030204" pitchFamily="49" charset="0"/>
                <a:cs typeface="Consolas" panose="020B0609020204030204" pitchFamily="49" charset="0"/>
              </a:rPr>
              <a:t>s[0] = 'h';</a:t>
            </a:r>
          </a:p>
        </p:txBody>
      </p:sp>
    </p:spTree>
    <p:extLst>
      <p:ext uri="{BB962C8B-B14F-4D97-AF65-F5344CB8AC3E}">
        <p14:creationId xmlns:p14="http://schemas.microsoft.com/office/powerpoint/2010/main" val="31899171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22390-555B-5E41-B109-6302D1FE0D80}"/>
              </a:ext>
            </a:extLst>
          </p:cNvPr>
          <p:cNvSpPr>
            <a:spLocks noGrp="1"/>
          </p:cNvSpPr>
          <p:nvPr>
            <p:ph type="title"/>
          </p:nvPr>
        </p:nvSpPr>
        <p:spPr/>
        <p:txBody>
          <a:bodyPr/>
          <a:lstStyle/>
          <a:p>
            <a:r>
              <a:rPr lang="en-US" dirty="0" err="1"/>
              <a:t>Const</a:t>
            </a:r>
            <a:endParaRPr lang="en-US" dirty="0"/>
          </a:p>
        </p:txBody>
      </p:sp>
      <p:sp>
        <p:nvSpPr>
          <p:cNvPr id="3" name="Content Placeholder 2">
            <a:extLst>
              <a:ext uri="{FF2B5EF4-FFF2-40B4-BE49-F238E27FC236}">
                <a16:creationId xmlns:a16="http://schemas.microsoft.com/office/drawing/2014/main" id="{DB1E59ED-346E-8743-BAC3-4F03C47CBC4F}"/>
              </a:ext>
            </a:extLst>
          </p:cNvPr>
          <p:cNvSpPr>
            <a:spLocks noGrp="1"/>
          </p:cNvSpPr>
          <p:nvPr>
            <p:ph idx="1"/>
          </p:nvPr>
        </p:nvSpPr>
        <p:spPr/>
        <p:txBody>
          <a:bodyPr/>
          <a:lstStyle/>
          <a:p>
            <a:pPr marL="0" indent="0">
              <a:buNone/>
            </a:pPr>
            <a:r>
              <a:rPr lang="en-US" dirty="0"/>
              <a:t>Sometimes we use </a:t>
            </a:r>
            <a:r>
              <a:rPr lang="en-US" b="1" dirty="0" err="1"/>
              <a:t>const</a:t>
            </a:r>
            <a:r>
              <a:rPr lang="en-US" dirty="0"/>
              <a:t> with pointer parameters to indicate that the function will not / should not change what it points to.  The actual pointer can be changed, however.</a:t>
            </a:r>
          </a:p>
          <a:p>
            <a:pPr marL="0" indent="0">
              <a:buNone/>
            </a:pPr>
            <a:r>
              <a:rPr lang="en-US" dirty="0">
                <a:solidFill>
                  <a:srgbClr val="00B050"/>
                </a:solidFill>
                <a:latin typeface="Consolas" panose="020B0609020204030204" pitchFamily="49" charset="0"/>
                <a:cs typeface="Consolas" panose="020B0609020204030204" pitchFamily="49" charset="0"/>
              </a:rPr>
              <a:t>// This function promises to not change </a:t>
            </a:r>
            <a:r>
              <a:rPr lang="en-US" dirty="0" err="1">
                <a:solidFill>
                  <a:srgbClr val="00B050"/>
                </a:solidFill>
                <a:latin typeface="Consolas" panose="020B0609020204030204" pitchFamily="49" charset="0"/>
                <a:cs typeface="Consolas" panose="020B0609020204030204" pitchFamily="49" charset="0"/>
              </a:rPr>
              <a:t>str’s</a:t>
            </a:r>
            <a:r>
              <a:rPr lang="en-US" dirty="0">
                <a:solidFill>
                  <a:srgbClr val="00B050"/>
                </a:solidFill>
                <a:latin typeface="Consolas" panose="020B0609020204030204" pitchFamily="49" charset="0"/>
                <a:cs typeface="Consolas" panose="020B0609020204030204" pitchFamily="49" charset="0"/>
              </a:rPr>
              <a:t> characters</a:t>
            </a:r>
            <a:endParaRPr lang="en-US" dirty="0"/>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countUppercase</a:t>
            </a:r>
            <a:r>
              <a:rPr lang="en-US" dirty="0">
                <a:latin typeface="Consolas" panose="020B0609020204030204" pitchFamily="49" charset="0"/>
                <a:cs typeface="Consolas" panose="020B0609020204030204" pitchFamily="49" charset="0"/>
              </a:rPr>
              <a:t>(</a:t>
            </a:r>
            <a:r>
              <a:rPr lang="en-US" b="1" dirty="0" err="1">
                <a:latin typeface="Consolas" panose="020B0609020204030204" pitchFamily="49" charset="0"/>
                <a:cs typeface="Consolas" panose="020B0609020204030204" pitchFamily="49" charset="0"/>
              </a:rPr>
              <a:t>const</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count = 0;</a:t>
            </a:r>
          </a:p>
          <a:p>
            <a:pPr marL="0" indent="0">
              <a:spcBef>
                <a:spcPts val="0"/>
              </a:spcBef>
              <a:buNone/>
            </a:pPr>
            <a:r>
              <a:rPr lang="en-US" dirty="0">
                <a:latin typeface="Consolas" panose="020B0609020204030204" pitchFamily="49" charset="0"/>
                <a:cs typeface="Consolas" panose="020B0609020204030204" pitchFamily="49" charset="0"/>
              </a:rPr>
              <a:t>	for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0;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&lt; </a:t>
            </a:r>
            <a:r>
              <a:rPr lang="en-US" dirty="0" err="1">
                <a:latin typeface="Consolas" panose="020B0609020204030204" pitchFamily="49" charset="0"/>
                <a:cs typeface="Consolas" panose="020B0609020204030204" pitchFamily="49" charset="0"/>
              </a:rPr>
              <a:t>strlen</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if (</a:t>
            </a:r>
            <a:r>
              <a:rPr lang="en-US" dirty="0" err="1">
                <a:latin typeface="Consolas" panose="020B0609020204030204" pitchFamily="49" charset="0"/>
                <a:cs typeface="Consolas" panose="020B0609020204030204" pitchFamily="49" charset="0"/>
              </a:rPr>
              <a:t>isupper</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count++;</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return count;</a:t>
            </a:r>
          </a:p>
          <a:p>
            <a:pPr marL="0" indent="0">
              <a:spcBef>
                <a:spcPts val="0"/>
              </a:spcBef>
              <a:buNone/>
            </a:pPr>
            <a:r>
              <a:rPr lang="en-US"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4044136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019B2-C91F-3340-A85B-FE06A42821C9}"/>
              </a:ext>
            </a:extLst>
          </p:cNvPr>
          <p:cNvSpPr>
            <a:spLocks noGrp="1"/>
          </p:cNvSpPr>
          <p:nvPr>
            <p:ph type="title"/>
          </p:nvPr>
        </p:nvSpPr>
        <p:spPr/>
        <p:txBody>
          <a:bodyPr/>
          <a:lstStyle/>
          <a:p>
            <a:r>
              <a:rPr lang="en-US" dirty="0" err="1"/>
              <a:t>Const</a:t>
            </a:r>
            <a:endParaRPr lang="en-US" dirty="0"/>
          </a:p>
        </p:txBody>
      </p:sp>
      <p:sp>
        <p:nvSpPr>
          <p:cNvPr id="3" name="Content Placeholder 2">
            <a:extLst>
              <a:ext uri="{FF2B5EF4-FFF2-40B4-BE49-F238E27FC236}">
                <a16:creationId xmlns:a16="http://schemas.microsoft.com/office/drawing/2014/main" id="{347E9CFC-2F00-1746-93A4-0683926B4BC7}"/>
              </a:ext>
            </a:extLst>
          </p:cNvPr>
          <p:cNvSpPr>
            <a:spLocks noGrp="1"/>
          </p:cNvSpPr>
          <p:nvPr>
            <p:ph idx="1"/>
          </p:nvPr>
        </p:nvSpPr>
        <p:spPr/>
        <p:txBody>
          <a:bodyPr/>
          <a:lstStyle/>
          <a:p>
            <a:pPr marL="0" indent="0">
              <a:buNone/>
            </a:pPr>
            <a:r>
              <a:rPr lang="en-US" dirty="0"/>
              <a:t>By definition, C gets upset when you set a </a:t>
            </a:r>
            <a:r>
              <a:rPr lang="en-US" b="1" dirty="0"/>
              <a:t>non-</a:t>
            </a:r>
            <a:r>
              <a:rPr lang="en-US" b="1" dirty="0" err="1"/>
              <a:t>const</a:t>
            </a:r>
            <a:r>
              <a:rPr lang="en-US" dirty="0"/>
              <a:t> pointer equal to a </a:t>
            </a:r>
            <a:r>
              <a:rPr lang="en-US" b="1" dirty="0" err="1"/>
              <a:t>const</a:t>
            </a:r>
            <a:r>
              <a:rPr lang="en-US" dirty="0"/>
              <a:t> pointer.  You need to be consistent with </a:t>
            </a:r>
            <a:r>
              <a:rPr lang="en-US" b="1" dirty="0" err="1"/>
              <a:t>const</a:t>
            </a:r>
            <a:r>
              <a:rPr lang="en-US" dirty="0"/>
              <a:t> to reflect what you cannot modify.</a:t>
            </a:r>
          </a:p>
          <a:p>
            <a:pPr marL="0" indent="0">
              <a:buNone/>
            </a:pPr>
            <a:endParaRPr lang="en-US" dirty="0">
              <a:solidFill>
                <a:srgbClr val="00B050"/>
              </a:solidFill>
              <a:latin typeface="Consolas" panose="020B0609020204030204" pitchFamily="49" charset="0"/>
              <a:cs typeface="Consolas" panose="020B0609020204030204" pitchFamily="49" charset="0"/>
            </a:endParaRPr>
          </a:p>
          <a:p>
            <a:pPr marL="0" indent="0">
              <a:buNone/>
            </a:pPr>
            <a:r>
              <a:rPr lang="en-US" dirty="0">
                <a:solidFill>
                  <a:srgbClr val="00B050"/>
                </a:solidFill>
                <a:latin typeface="Consolas" panose="020B0609020204030204" pitchFamily="49" charset="0"/>
                <a:cs typeface="Consolas" panose="020B0609020204030204" pitchFamily="49" charset="0"/>
              </a:rPr>
              <a:t>// This function promises to not change </a:t>
            </a:r>
            <a:r>
              <a:rPr lang="en-US" dirty="0" err="1">
                <a:solidFill>
                  <a:srgbClr val="00B050"/>
                </a:solidFill>
                <a:latin typeface="Consolas" panose="020B0609020204030204" pitchFamily="49" charset="0"/>
                <a:cs typeface="Consolas" panose="020B0609020204030204" pitchFamily="49" charset="0"/>
              </a:rPr>
              <a:t>str’s</a:t>
            </a:r>
            <a:r>
              <a:rPr lang="en-US" dirty="0">
                <a:solidFill>
                  <a:srgbClr val="00B050"/>
                </a:solidFill>
                <a:latin typeface="Consolas" panose="020B0609020204030204" pitchFamily="49" charset="0"/>
                <a:cs typeface="Consolas" panose="020B0609020204030204" pitchFamily="49" charset="0"/>
              </a:rPr>
              <a:t> characters</a:t>
            </a:r>
            <a:endParaRPr lang="en-US" dirty="0"/>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countUppercase</a:t>
            </a:r>
            <a:r>
              <a:rPr lang="en-US" dirty="0">
                <a:latin typeface="Consolas" panose="020B0609020204030204" pitchFamily="49" charset="0"/>
                <a:cs typeface="Consolas" panose="020B0609020204030204" pitchFamily="49" charset="0"/>
              </a:rPr>
              <a:t>(</a:t>
            </a:r>
            <a:r>
              <a:rPr lang="en-US" b="1" dirty="0" err="1">
                <a:latin typeface="Consolas" panose="020B0609020204030204" pitchFamily="49" charset="0"/>
                <a:cs typeface="Consolas" panose="020B0609020204030204" pitchFamily="49" charset="0"/>
              </a:rPr>
              <a:t>const</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strToModify</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strToModify</a:t>
            </a:r>
            <a:r>
              <a:rPr lang="en-US" dirty="0">
                <a:latin typeface="Consolas" panose="020B0609020204030204" pitchFamily="49" charset="0"/>
                <a:cs typeface="Consolas" panose="020B0609020204030204" pitchFamily="49" charset="0"/>
              </a:rPr>
              <a:t>[0] = …	</a:t>
            </a:r>
          </a:p>
          <a:p>
            <a:pPr marL="0" indent="0">
              <a:spcBef>
                <a:spcPts val="0"/>
              </a:spcBef>
              <a:buNone/>
            </a:pPr>
            <a:r>
              <a:rPr lang="en-US"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0734847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019B2-C91F-3340-A85B-FE06A42821C9}"/>
              </a:ext>
            </a:extLst>
          </p:cNvPr>
          <p:cNvSpPr>
            <a:spLocks noGrp="1"/>
          </p:cNvSpPr>
          <p:nvPr>
            <p:ph type="title"/>
          </p:nvPr>
        </p:nvSpPr>
        <p:spPr/>
        <p:txBody>
          <a:bodyPr/>
          <a:lstStyle/>
          <a:p>
            <a:r>
              <a:rPr lang="en-US" dirty="0" err="1"/>
              <a:t>Const</a:t>
            </a:r>
            <a:endParaRPr lang="en-US" dirty="0"/>
          </a:p>
        </p:txBody>
      </p:sp>
      <p:sp>
        <p:nvSpPr>
          <p:cNvPr id="3" name="Content Placeholder 2">
            <a:extLst>
              <a:ext uri="{FF2B5EF4-FFF2-40B4-BE49-F238E27FC236}">
                <a16:creationId xmlns:a16="http://schemas.microsoft.com/office/drawing/2014/main" id="{347E9CFC-2F00-1746-93A4-0683926B4BC7}"/>
              </a:ext>
            </a:extLst>
          </p:cNvPr>
          <p:cNvSpPr>
            <a:spLocks noGrp="1"/>
          </p:cNvSpPr>
          <p:nvPr>
            <p:ph idx="1"/>
          </p:nvPr>
        </p:nvSpPr>
        <p:spPr/>
        <p:txBody>
          <a:bodyPr/>
          <a:lstStyle/>
          <a:p>
            <a:pPr marL="0" indent="0">
              <a:buNone/>
            </a:pPr>
            <a:r>
              <a:rPr lang="en-US" dirty="0"/>
              <a:t>By definition, C gets upset when you set a </a:t>
            </a:r>
            <a:r>
              <a:rPr lang="en-US" b="1" dirty="0"/>
              <a:t>non-</a:t>
            </a:r>
            <a:r>
              <a:rPr lang="en-US" b="1" dirty="0" err="1"/>
              <a:t>const</a:t>
            </a:r>
            <a:r>
              <a:rPr lang="en-US" dirty="0"/>
              <a:t> pointer equal to a </a:t>
            </a:r>
            <a:r>
              <a:rPr lang="en-US" b="1" dirty="0" err="1"/>
              <a:t>const</a:t>
            </a:r>
            <a:r>
              <a:rPr lang="en-US" dirty="0"/>
              <a:t> pointer.  You need to be consistent with </a:t>
            </a:r>
            <a:r>
              <a:rPr lang="en-US" b="1" dirty="0" err="1"/>
              <a:t>const</a:t>
            </a:r>
            <a:r>
              <a:rPr lang="en-US" dirty="0"/>
              <a:t> to reflect what you cannot modify.  </a:t>
            </a:r>
            <a:r>
              <a:rPr lang="en-US" b="1" dirty="0"/>
              <a:t>Think of </a:t>
            </a:r>
            <a:r>
              <a:rPr lang="en-US" b="1" dirty="0" err="1"/>
              <a:t>const</a:t>
            </a:r>
            <a:r>
              <a:rPr lang="en-US" b="1" dirty="0"/>
              <a:t> as part of the variable type</a:t>
            </a:r>
            <a:r>
              <a:rPr lang="en-US" dirty="0"/>
              <a:t>.</a:t>
            </a:r>
          </a:p>
          <a:p>
            <a:pPr marL="0" indent="0">
              <a:buNone/>
            </a:pPr>
            <a:endParaRPr lang="en-US" dirty="0">
              <a:solidFill>
                <a:srgbClr val="00B050"/>
              </a:solidFill>
              <a:latin typeface="Consolas" panose="020B0609020204030204" pitchFamily="49" charset="0"/>
              <a:cs typeface="Consolas" panose="020B0609020204030204" pitchFamily="49" charset="0"/>
            </a:endParaRPr>
          </a:p>
          <a:p>
            <a:pPr marL="0" indent="0">
              <a:buNone/>
            </a:pPr>
            <a:r>
              <a:rPr lang="en-US" dirty="0">
                <a:solidFill>
                  <a:srgbClr val="00B050"/>
                </a:solidFill>
                <a:latin typeface="Consolas" panose="020B0609020204030204" pitchFamily="49" charset="0"/>
                <a:cs typeface="Consolas" panose="020B0609020204030204" pitchFamily="49" charset="0"/>
              </a:rPr>
              <a:t>// This function promises to not change </a:t>
            </a:r>
            <a:r>
              <a:rPr lang="en-US" dirty="0" err="1">
                <a:solidFill>
                  <a:srgbClr val="00B050"/>
                </a:solidFill>
                <a:latin typeface="Consolas" panose="020B0609020204030204" pitchFamily="49" charset="0"/>
                <a:cs typeface="Consolas" panose="020B0609020204030204" pitchFamily="49" charset="0"/>
              </a:rPr>
              <a:t>str’s</a:t>
            </a:r>
            <a:r>
              <a:rPr lang="en-US" dirty="0">
                <a:solidFill>
                  <a:srgbClr val="00B050"/>
                </a:solidFill>
                <a:latin typeface="Consolas" panose="020B0609020204030204" pitchFamily="49" charset="0"/>
                <a:cs typeface="Consolas" panose="020B0609020204030204" pitchFamily="49" charset="0"/>
              </a:rPr>
              <a:t> characters</a:t>
            </a:r>
            <a:endParaRPr lang="en-US" dirty="0"/>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countUppercase</a:t>
            </a:r>
            <a:r>
              <a:rPr lang="en-US" dirty="0">
                <a:latin typeface="Consolas" panose="020B0609020204030204" pitchFamily="49" charset="0"/>
                <a:cs typeface="Consolas" panose="020B0609020204030204" pitchFamily="49" charset="0"/>
              </a:rPr>
              <a:t>(</a:t>
            </a:r>
            <a:r>
              <a:rPr lang="en-US" b="1" dirty="0" err="1">
                <a:latin typeface="Consolas" panose="020B0609020204030204" pitchFamily="49" charset="0"/>
                <a:cs typeface="Consolas" panose="020B0609020204030204" pitchFamily="49" charset="0"/>
              </a:rPr>
              <a:t>const</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const</a:t>
            </a:r>
            <a:r>
              <a:rPr lang="en-US" b="1" dirty="0">
                <a:latin typeface="Consolas" panose="020B0609020204030204" pitchFamily="49" charset="0"/>
                <a:cs typeface="Consolas" panose="020B0609020204030204" pitchFamily="49" charset="0"/>
              </a:rPr>
              <a:t> </a:t>
            </a: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strToModify</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a:t>
            </a:r>
          </a:p>
          <a:p>
            <a:pPr marL="0" indent="0">
              <a:spcBef>
                <a:spcPts val="0"/>
              </a:spcBef>
              <a:buNone/>
            </a:pPr>
            <a:r>
              <a:rPr lang="en-US" strike="sngStrike" dirty="0">
                <a:solidFill>
                  <a:srgbClr val="FF0000"/>
                </a:solidFill>
                <a:latin typeface="Consolas" panose="020B0609020204030204" pitchFamily="49" charset="0"/>
                <a:cs typeface="Consolas" panose="020B0609020204030204" pitchFamily="49" charset="0"/>
              </a:rPr>
              <a:t>	</a:t>
            </a:r>
            <a:r>
              <a:rPr lang="en-US" strike="sngStrike" dirty="0" err="1">
                <a:solidFill>
                  <a:srgbClr val="FF0000"/>
                </a:solidFill>
                <a:latin typeface="Consolas" panose="020B0609020204030204" pitchFamily="49" charset="0"/>
                <a:cs typeface="Consolas" panose="020B0609020204030204" pitchFamily="49" charset="0"/>
              </a:rPr>
              <a:t>strToModify</a:t>
            </a:r>
            <a:r>
              <a:rPr lang="en-US" strike="sngStrike" dirty="0">
                <a:solidFill>
                  <a:srgbClr val="FF0000"/>
                </a:solidFill>
                <a:latin typeface="Consolas" panose="020B0609020204030204" pitchFamily="49" charset="0"/>
                <a:cs typeface="Consolas" panose="020B0609020204030204" pitchFamily="49" charset="0"/>
              </a:rPr>
              <a:t>[0] = …	</a:t>
            </a:r>
          </a:p>
          <a:p>
            <a:pPr marL="0" indent="0">
              <a:spcBef>
                <a:spcPts val="0"/>
              </a:spcBef>
              <a:buNone/>
            </a:pPr>
            <a:r>
              <a:rPr lang="en-US"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2730316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019B2-C91F-3340-A85B-FE06A42821C9}"/>
              </a:ext>
            </a:extLst>
          </p:cNvPr>
          <p:cNvSpPr>
            <a:spLocks noGrp="1"/>
          </p:cNvSpPr>
          <p:nvPr>
            <p:ph type="title"/>
          </p:nvPr>
        </p:nvSpPr>
        <p:spPr/>
        <p:txBody>
          <a:bodyPr/>
          <a:lstStyle/>
          <a:p>
            <a:r>
              <a:rPr lang="en-US" dirty="0" err="1"/>
              <a:t>Const</a:t>
            </a:r>
            <a:endParaRPr lang="en-US" dirty="0"/>
          </a:p>
        </p:txBody>
      </p:sp>
      <p:sp>
        <p:nvSpPr>
          <p:cNvPr id="3" name="Content Placeholder 2">
            <a:extLst>
              <a:ext uri="{FF2B5EF4-FFF2-40B4-BE49-F238E27FC236}">
                <a16:creationId xmlns:a16="http://schemas.microsoft.com/office/drawing/2014/main" id="{347E9CFC-2F00-1746-93A4-0683926B4BC7}"/>
              </a:ext>
            </a:extLst>
          </p:cNvPr>
          <p:cNvSpPr>
            <a:spLocks noGrp="1"/>
          </p:cNvSpPr>
          <p:nvPr>
            <p:ph idx="1"/>
          </p:nvPr>
        </p:nvSpPr>
        <p:spPr/>
        <p:txBody>
          <a:bodyPr/>
          <a:lstStyle/>
          <a:p>
            <a:pPr marL="0" indent="0">
              <a:buNone/>
            </a:pPr>
            <a:r>
              <a:rPr lang="en-US" b="1" dirty="0" err="1"/>
              <a:t>const</a:t>
            </a:r>
            <a:r>
              <a:rPr lang="en-US" b="1" dirty="0"/>
              <a:t> </a:t>
            </a:r>
            <a:r>
              <a:rPr lang="en-US" dirty="0"/>
              <a:t>can be confusing to interpret in some variable types.</a:t>
            </a:r>
          </a:p>
          <a:p>
            <a:pPr marL="0" indent="0">
              <a:buNone/>
            </a:pPr>
            <a:endParaRPr lang="en-US" dirty="0"/>
          </a:p>
          <a:p>
            <a:pPr marL="0" indent="0">
              <a:buNone/>
            </a:pPr>
            <a:r>
              <a:rPr lang="en-US" dirty="0">
                <a:solidFill>
                  <a:srgbClr val="00B050"/>
                </a:solidFill>
                <a:latin typeface="Consolas" panose="020B0609020204030204" pitchFamily="49" charset="0"/>
                <a:cs typeface="Consolas" panose="020B0609020204030204" pitchFamily="49" charset="0"/>
              </a:rPr>
              <a:t>// cannot modify this char</a:t>
            </a:r>
            <a:endParaRPr lang="en-US" dirty="0"/>
          </a:p>
          <a:p>
            <a:pPr marL="0" indent="0">
              <a:buNone/>
            </a:pPr>
            <a:r>
              <a:rPr lang="en-US" dirty="0" err="1">
                <a:latin typeface="Consolas" panose="020B0609020204030204" pitchFamily="49" charset="0"/>
                <a:cs typeface="Consolas" panose="020B0609020204030204" pitchFamily="49" charset="0"/>
              </a:rPr>
              <a:t>const</a:t>
            </a:r>
            <a:r>
              <a:rPr lang="en-US" dirty="0">
                <a:latin typeface="Consolas" panose="020B0609020204030204" pitchFamily="49" charset="0"/>
                <a:cs typeface="Consolas" panose="020B0609020204030204" pitchFamily="49" charset="0"/>
              </a:rPr>
              <a:t> char c = 'h';</a:t>
            </a:r>
            <a:endParaRPr lang="en-US" dirty="0">
              <a:solidFill>
                <a:srgbClr val="00B050"/>
              </a:solidFill>
              <a:latin typeface="Consolas" panose="020B0609020204030204" pitchFamily="49" charset="0"/>
              <a:cs typeface="Consolas" panose="020B0609020204030204" pitchFamily="49" charset="0"/>
            </a:endParaRPr>
          </a:p>
          <a:p>
            <a:pPr marL="0" indent="0">
              <a:buNone/>
            </a:pPr>
            <a:endParaRPr lang="en-US" dirty="0">
              <a:solidFill>
                <a:srgbClr val="00B050"/>
              </a:solidFill>
              <a:latin typeface="Consolas" panose="020B0609020204030204" pitchFamily="49" charset="0"/>
              <a:cs typeface="Consolas" panose="020B0609020204030204" pitchFamily="49" charset="0"/>
            </a:endParaRPr>
          </a:p>
          <a:p>
            <a:pPr marL="0" indent="0">
              <a:buNone/>
            </a:pPr>
            <a:r>
              <a:rPr lang="en-US" dirty="0">
                <a:solidFill>
                  <a:srgbClr val="00B050"/>
                </a:solidFill>
                <a:latin typeface="Consolas" panose="020B0609020204030204" pitchFamily="49" charset="0"/>
                <a:cs typeface="Consolas" panose="020B0609020204030204" pitchFamily="49" charset="0"/>
              </a:rPr>
              <a:t>// cannot modify chars pointed to by </a:t>
            </a:r>
            <a:r>
              <a:rPr lang="en-US" dirty="0" err="1">
                <a:solidFill>
                  <a:srgbClr val="00B050"/>
                </a:solidFill>
                <a:latin typeface="Consolas" panose="020B0609020204030204" pitchFamily="49" charset="0"/>
                <a:cs typeface="Consolas" panose="020B0609020204030204" pitchFamily="49" charset="0"/>
              </a:rPr>
              <a:t>str</a:t>
            </a:r>
            <a:endParaRPr lang="en-US" dirty="0">
              <a:latin typeface="Consolas" panose="020B0609020204030204" pitchFamily="49" charset="0"/>
              <a:cs typeface="Consolas" panose="020B0609020204030204" pitchFamily="49" charset="0"/>
            </a:endParaRPr>
          </a:p>
          <a:p>
            <a:pPr marL="0" indent="0">
              <a:buNone/>
            </a:pPr>
            <a:r>
              <a:rPr lang="en-US" dirty="0" err="1">
                <a:latin typeface="Consolas" panose="020B0609020204030204" pitchFamily="49" charset="0"/>
                <a:cs typeface="Consolas" panose="020B0609020204030204" pitchFamily="49" charset="0"/>
              </a:rPr>
              <a:t>const</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 </a:t>
            </a:r>
            <a:endParaRPr lang="en-US" dirty="0">
              <a:solidFill>
                <a:srgbClr val="00B050"/>
              </a:solidFill>
              <a:latin typeface="Consolas" panose="020B0609020204030204" pitchFamily="49" charset="0"/>
              <a:cs typeface="Consolas" panose="020B0609020204030204" pitchFamily="49" charset="0"/>
            </a:endParaRPr>
          </a:p>
          <a:p>
            <a:pPr marL="0" indent="0">
              <a:buNone/>
            </a:pPr>
            <a:endParaRPr lang="en-US" dirty="0">
              <a:latin typeface="Consolas" panose="020B0609020204030204" pitchFamily="49" charset="0"/>
              <a:cs typeface="Consolas" panose="020B0609020204030204" pitchFamily="49" charset="0"/>
            </a:endParaRPr>
          </a:p>
          <a:p>
            <a:pPr marL="0" indent="0">
              <a:buNone/>
            </a:pPr>
            <a:r>
              <a:rPr lang="en-US" dirty="0">
                <a:solidFill>
                  <a:srgbClr val="00B050"/>
                </a:solidFill>
                <a:latin typeface="Consolas" panose="020B0609020204030204" pitchFamily="49" charset="0"/>
                <a:cs typeface="Consolas" panose="020B0609020204030204" pitchFamily="49" charset="0"/>
              </a:rPr>
              <a:t>// cannot modify chars pointed to by *</a:t>
            </a:r>
            <a:r>
              <a:rPr lang="en-US" dirty="0" err="1">
                <a:solidFill>
                  <a:srgbClr val="00B050"/>
                </a:solidFill>
                <a:latin typeface="Consolas" panose="020B0609020204030204" pitchFamily="49" charset="0"/>
                <a:cs typeface="Consolas" panose="020B0609020204030204" pitchFamily="49" charset="0"/>
              </a:rPr>
              <a:t>strPtr</a:t>
            </a:r>
            <a:endParaRPr lang="en-US" dirty="0">
              <a:latin typeface="Consolas" panose="020B0609020204030204" pitchFamily="49" charset="0"/>
              <a:cs typeface="Consolas" panose="020B0609020204030204" pitchFamily="49" charset="0"/>
            </a:endParaRPr>
          </a:p>
          <a:p>
            <a:pPr marL="0" indent="0">
              <a:buNone/>
            </a:pPr>
            <a:r>
              <a:rPr lang="en-US" dirty="0" err="1">
                <a:latin typeface="Consolas" panose="020B0609020204030204" pitchFamily="49" charset="0"/>
                <a:cs typeface="Consolas" panose="020B0609020204030204" pitchFamily="49" charset="0"/>
              </a:rPr>
              <a:t>const</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strPtr</a:t>
            </a:r>
            <a:r>
              <a:rPr lang="en-US" dirty="0">
                <a:latin typeface="Consolas" panose="020B0609020204030204" pitchFamily="49" charset="0"/>
                <a:cs typeface="Consolas" panose="020B0609020204030204" pitchFamily="49" charset="0"/>
              </a:rPr>
              <a:t> = …	</a:t>
            </a:r>
            <a:endParaRPr lang="en-US" dirty="0">
              <a:solidFill>
                <a:srgbClr val="00B050"/>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3589324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2">
            <a:extLst>
              <a:ext uri="{FF2B5EF4-FFF2-40B4-BE49-F238E27FC236}">
                <a16:creationId xmlns:a16="http://schemas.microsoft.com/office/drawing/2014/main" id="{83EF649C-19C9-FA41-9942-C3F9D796B73A}"/>
              </a:ext>
            </a:extLst>
          </p:cNvPr>
          <p:cNvSpPr>
            <a:spLocks noGrp="1" noChangeArrowheads="1"/>
          </p:cNvSpPr>
          <p:nvPr>
            <p:ph type="title"/>
          </p:nvPr>
        </p:nvSpPr>
        <p:spPr/>
        <p:txBody>
          <a:bodyPr/>
          <a:lstStyle/>
          <a:p>
            <a:r>
              <a:rPr lang="en-US" altLang="en-US" dirty="0"/>
              <a:t>Structs</a:t>
            </a:r>
          </a:p>
        </p:txBody>
      </p:sp>
      <p:sp>
        <p:nvSpPr>
          <p:cNvPr id="395267" name="Rectangle 3">
            <a:extLst>
              <a:ext uri="{FF2B5EF4-FFF2-40B4-BE49-F238E27FC236}">
                <a16:creationId xmlns:a16="http://schemas.microsoft.com/office/drawing/2014/main" id="{127F1403-F2EF-F649-9C8D-59FE84F60B5B}"/>
              </a:ext>
            </a:extLst>
          </p:cNvPr>
          <p:cNvSpPr>
            <a:spLocks noGrp="1" noChangeArrowheads="1"/>
          </p:cNvSpPr>
          <p:nvPr>
            <p:ph type="body" idx="1"/>
          </p:nvPr>
        </p:nvSpPr>
        <p:spPr/>
        <p:txBody>
          <a:bodyPr/>
          <a:lstStyle/>
          <a:p>
            <a:pPr marL="0" indent="0">
              <a:buNone/>
            </a:pPr>
            <a:r>
              <a:rPr lang="en-US" altLang="en-US" dirty="0"/>
              <a:t>A </a:t>
            </a:r>
            <a:r>
              <a:rPr lang="en-US" altLang="en-US" i="1" dirty="0"/>
              <a:t>struct</a:t>
            </a:r>
            <a:r>
              <a:rPr lang="en-US" altLang="en-US" dirty="0"/>
              <a:t> is a way to define a new variable type that is a group of other variables.</a:t>
            </a:r>
          </a:p>
          <a:p>
            <a:pPr marL="0" indent="0">
              <a:buNone/>
            </a:pPr>
            <a:endParaRPr lang="en-US" altLang="en-US" dirty="0"/>
          </a:p>
          <a:p>
            <a:pPr marL="0" indent="0">
              <a:spcBef>
                <a:spcPts val="0"/>
              </a:spcBef>
              <a:buNone/>
            </a:pPr>
            <a:r>
              <a:rPr lang="en-US" altLang="en-US" sz="2400" b="1" dirty="0">
                <a:latin typeface="Consolas" panose="020B0609020204030204" pitchFamily="49" charset="0"/>
                <a:cs typeface="Consolas" panose="020B0609020204030204" pitchFamily="49" charset="0"/>
              </a:rPr>
              <a:t>struct</a:t>
            </a:r>
            <a:r>
              <a:rPr lang="en-US" altLang="en-US" sz="2400" dirty="0">
                <a:latin typeface="Consolas" panose="020B0609020204030204" pitchFamily="49" charset="0"/>
                <a:cs typeface="Consolas" panose="020B0609020204030204" pitchFamily="49" charset="0"/>
              </a:rPr>
              <a:t> date {		</a:t>
            </a:r>
            <a:r>
              <a:rPr lang="en-US" altLang="en-US" sz="2400" dirty="0">
                <a:solidFill>
                  <a:srgbClr val="00B050"/>
                </a:solidFill>
                <a:latin typeface="Consolas" panose="020B0609020204030204" pitchFamily="49" charset="0"/>
                <a:cs typeface="Consolas" panose="020B0609020204030204" pitchFamily="49" charset="0"/>
              </a:rPr>
              <a:t>// declaring a struct type</a:t>
            </a:r>
          </a:p>
          <a:p>
            <a:pPr marL="0" indent="0">
              <a:spcBef>
                <a:spcPts val="0"/>
              </a:spcBef>
              <a:buNone/>
            </a:pPr>
            <a:r>
              <a:rPr lang="en-US" altLang="en-US" sz="2400" b="1" dirty="0">
                <a:latin typeface="Consolas" panose="020B0609020204030204" pitchFamily="49" charset="0"/>
                <a:cs typeface="Consolas" panose="020B0609020204030204" pitchFamily="49" charset="0"/>
              </a:rPr>
              <a:t>    </a:t>
            </a:r>
            <a:r>
              <a:rPr lang="en-US" altLang="en-US" sz="2400" dirty="0" err="1">
                <a:latin typeface="Consolas" panose="020B0609020204030204" pitchFamily="49" charset="0"/>
                <a:cs typeface="Consolas" panose="020B0609020204030204" pitchFamily="49" charset="0"/>
              </a:rPr>
              <a:t>int</a:t>
            </a:r>
            <a:r>
              <a:rPr lang="en-US" altLang="en-US" sz="2400" dirty="0">
                <a:latin typeface="Consolas" panose="020B0609020204030204" pitchFamily="49" charset="0"/>
                <a:cs typeface="Consolas" panose="020B0609020204030204" pitchFamily="49" charset="0"/>
              </a:rPr>
              <a:t> month;</a:t>
            </a:r>
          </a:p>
          <a:p>
            <a:pPr marL="0" indent="0">
              <a:spcBef>
                <a:spcPts val="0"/>
              </a:spcBef>
              <a:buNone/>
            </a:pPr>
            <a:r>
              <a:rPr lang="en-US" altLang="en-US" sz="2400" b="1" dirty="0">
                <a:latin typeface="Consolas" panose="020B0609020204030204" pitchFamily="49" charset="0"/>
                <a:cs typeface="Consolas" panose="020B0609020204030204" pitchFamily="49" charset="0"/>
              </a:rPr>
              <a:t>    </a:t>
            </a:r>
            <a:r>
              <a:rPr lang="en-US" altLang="en-US" sz="2400" dirty="0" err="1">
                <a:latin typeface="Consolas" panose="020B0609020204030204" pitchFamily="49" charset="0"/>
                <a:cs typeface="Consolas" panose="020B0609020204030204" pitchFamily="49" charset="0"/>
              </a:rPr>
              <a:t>int</a:t>
            </a:r>
            <a:r>
              <a:rPr lang="en-US" altLang="en-US" sz="2400" dirty="0">
                <a:latin typeface="Consolas" panose="020B0609020204030204" pitchFamily="49" charset="0"/>
                <a:cs typeface="Consolas" panose="020B0609020204030204" pitchFamily="49" charset="0"/>
              </a:rPr>
              <a:t> day;		</a:t>
            </a:r>
            <a:r>
              <a:rPr lang="en-US" altLang="en-US" sz="2400" dirty="0">
                <a:solidFill>
                  <a:srgbClr val="00B050"/>
                </a:solidFill>
                <a:latin typeface="Consolas" panose="020B0609020204030204" pitchFamily="49" charset="0"/>
                <a:cs typeface="Consolas" panose="020B0609020204030204" pitchFamily="49" charset="0"/>
              </a:rPr>
              <a:t>// members of each date structure</a:t>
            </a:r>
          </a:p>
          <a:p>
            <a:pPr marL="0" indent="0">
              <a:spcBef>
                <a:spcPts val="0"/>
              </a:spcBef>
              <a:buNone/>
            </a:pPr>
            <a:r>
              <a:rPr lang="en-US" altLang="en-US" sz="2400" dirty="0">
                <a:latin typeface="Consolas" panose="020B0609020204030204" pitchFamily="49" charset="0"/>
                <a:cs typeface="Consolas" panose="020B0609020204030204" pitchFamily="49" charset="0"/>
              </a:rPr>
              <a:t>};</a:t>
            </a:r>
          </a:p>
          <a:p>
            <a:pPr marL="0" indent="0">
              <a:spcBef>
                <a:spcPts val="0"/>
              </a:spcBef>
              <a:buNone/>
            </a:pPr>
            <a:r>
              <a:rPr lang="en-US" altLang="en-US" sz="2400" dirty="0">
                <a:latin typeface="Consolas" panose="020B0609020204030204" pitchFamily="49" charset="0"/>
                <a:cs typeface="Consolas" panose="020B0609020204030204" pitchFamily="49" charset="0"/>
              </a:rPr>
              <a:t>…</a:t>
            </a:r>
          </a:p>
          <a:p>
            <a:pPr marL="0" indent="0">
              <a:spcBef>
                <a:spcPts val="0"/>
              </a:spcBef>
              <a:buNone/>
            </a:pPr>
            <a:endParaRPr lang="en-US" altLang="en-US" sz="2400" dirty="0">
              <a:latin typeface="Consolas" panose="020B0609020204030204" pitchFamily="49" charset="0"/>
              <a:cs typeface="Consolas" panose="020B0609020204030204" pitchFamily="49" charset="0"/>
            </a:endParaRPr>
          </a:p>
          <a:p>
            <a:pPr marL="0" indent="0">
              <a:spcBef>
                <a:spcPts val="0"/>
              </a:spcBef>
              <a:buNone/>
            </a:pPr>
            <a:r>
              <a:rPr lang="en-US" altLang="en-US" sz="2400" dirty="0">
                <a:latin typeface="Consolas" panose="020B0609020204030204" pitchFamily="49" charset="0"/>
                <a:cs typeface="Consolas" panose="020B0609020204030204" pitchFamily="49" charset="0"/>
              </a:rPr>
              <a:t>struct date today;	               </a:t>
            </a:r>
            <a:r>
              <a:rPr lang="en-US" altLang="en-US" sz="2400" dirty="0">
                <a:solidFill>
                  <a:srgbClr val="00B050"/>
                </a:solidFill>
                <a:latin typeface="Consolas" panose="020B0609020204030204" pitchFamily="49" charset="0"/>
                <a:cs typeface="Consolas" panose="020B0609020204030204" pitchFamily="49" charset="0"/>
              </a:rPr>
              <a:t>// construct structure instances</a:t>
            </a:r>
          </a:p>
          <a:p>
            <a:pPr marL="0" indent="0">
              <a:spcBef>
                <a:spcPts val="0"/>
              </a:spcBef>
              <a:buNone/>
            </a:pPr>
            <a:r>
              <a:rPr lang="en-US" altLang="en-US" sz="2400" dirty="0" err="1">
                <a:latin typeface="Consolas" panose="020B0609020204030204" pitchFamily="49" charset="0"/>
                <a:cs typeface="Consolas" panose="020B0609020204030204" pitchFamily="49" charset="0"/>
              </a:rPr>
              <a:t>today.month</a:t>
            </a:r>
            <a:r>
              <a:rPr lang="en-US" altLang="en-US" sz="2400" dirty="0">
                <a:latin typeface="Consolas" panose="020B0609020204030204" pitchFamily="49" charset="0"/>
                <a:cs typeface="Consolas" panose="020B0609020204030204" pitchFamily="49" charset="0"/>
              </a:rPr>
              <a:t> = 1;</a:t>
            </a:r>
          </a:p>
          <a:p>
            <a:pPr marL="0" indent="0">
              <a:spcBef>
                <a:spcPts val="0"/>
              </a:spcBef>
              <a:buNone/>
            </a:pPr>
            <a:r>
              <a:rPr lang="en-US" altLang="en-US" sz="2400" dirty="0" err="1">
                <a:latin typeface="Consolas" panose="020B0609020204030204" pitchFamily="49" charset="0"/>
                <a:cs typeface="Consolas" panose="020B0609020204030204" pitchFamily="49" charset="0"/>
              </a:rPr>
              <a:t>today.day</a:t>
            </a:r>
            <a:r>
              <a:rPr lang="en-US" altLang="en-US" sz="2400" dirty="0">
                <a:latin typeface="Consolas" panose="020B0609020204030204" pitchFamily="49" charset="0"/>
                <a:cs typeface="Consolas" panose="020B0609020204030204" pitchFamily="49" charset="0"/>
              </a:rPr>
              <a:t> = 28;</a:t>
            </a:r>
          </a:p>
          <a:p>
            <a:pPr marL="0" indent="0">
              <a:spcBef>
                <a:spcPts val="0"/>
              </a:spcBef>
              <a:buNone/>
            </a:pPr>
            <a:endParaRPr lang="en-US" altLang="en-US" sz="2400" dirty="0">
              <a:latin typeface="Consolas" panose="020B0609020204030204" pitchFamily="49" charset="0"/>
              <a:cs typeface="Consolas" panose="020B0609020204030204" pitchFamily="49" charset="0"/>
            </a:endParaRPr>
          </a:p>
          <a:p>
            <a:pPr marL="0" indent="0">
              <a:spcBef>
                <a:spcPts val="0"/>
              </a:spcBef>
              <a:buNone/>
            </a:pPr>
            <a:r>
              <a:rPr lang="en-US" altLang="en-US" sz="2400" dirty="0">
                <a:latin typeface="Consolas" panose="020B0609020204030204" pitchFamily="49" charset="0"/>
                <a:cs typeface="Consolas" panose="020B0609020204030204" pitchFamily="49" charset="0"/>
              </a:rPr>
              <a:t>struct date </a:t>
            </a:r>
            <a:r>
              <a:rPr lang="en-US" altLang="en-US" sz="2400" dirty="0" err="1">
                <a:latin typeface="Consolas" panose="020B0609020204030204" pitchFamily="49" charset="0"/>
                <a:cs typeface="Consolas" panose="020B0609020204030204" pitchFamily="49" charset="0"/>
              </a:rPr>
              <a:t>new_years_eve</a:t>
            </a:r>
            <a:r>
              <a:rPr lang="en-US" altLang="en-US" sz="2400" dirty="0">
                <a:latin typeface="Consolas" panose="020B0609020204030204" pitchFamily="49" charset="0"/>
                <a:cs typeface="Consolas" panose="020B0609020204030204" pitchFamily="49" charset="0"/>
              </a:rPr>
              <a:t> = {12, 31};   </a:t>
            </a:r>
            <a:r>
              <a:rPr lang="en-US" altLang="en-US" sz="2400" dirty="0">
                <a:solidFill>
                  <a:srgbClr val="00B050"/>
                </a:solidFill>
                <a:latin typeface="Consolas" panose="020B0609020204030204" pitchFamily="49" charset="0"/>
                <a:cs typeface="Consolas" panose="020B0609020204030204" pitchFamily="49" charset="0"/>
              </a:rPr>
              <a:t>// shorter initializer syntax</a:t>
            </a:r>
            <a:endParaRPr lang="en-US" altLang="en-US" sz="2000" dirty="0">
              <a:solidFill>
                <a:srgbClr val="00B050"/>
              </a:solidFill>
              <a:latin typeface="Consolas" panose="020B0609020204030204" pitchFamily="49" charset="0"/>
            </a:endParaRPr>
          </a:p>
          <a:p>
            <a:pPr lvl="1">
              <a:lnSpc>
                <a:spcPct val="80000"/>
              </a:lnSpc>
              <a:buFontTx/>
              <a:buNone/>
            </a:pPr>
            <a:r>
              <a:rPr lang="en-US" altLang="en-US" sz="2000" dirty="0">
                <a:latin typeface="Consolas" panose="020B0609020204030204" pitchFamily="49" charset="0"/>
              </a:rPr>
              <a:t>	</a:t>
            </a:r>
            <a:endParaRPr lang="en-US" altLang="en-US" sz="2000" dirty="0">
              <a:solidFill>
                <a:srgbClr val="008000"/>
              </a:solidFill>
              <a:latin typeface="Consolas" panose="020B0609020204030204" pitchFamily="49" charset="0"/>
            </a:endParaRPr>
          </a:p>
        </p:txBody>
      </p:sp>
    </p:spTree>
    <p:extLst>
      <p:ext uri="{BB962C8B-B14F-4D97-AF65-F5344CB8AC3E}">
        <p14:creationId xmlns:p14="http://schemas.microsoft.com/office/powerpoint/2010/main" val="12022766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2">
            <a:extLst>
              <a:ext uri="{FF2B5EF4-FFF2-40B4-BE49-F238E27FC236}">
                <a16:creationId xmlns:a16="http://schemas.microsoft.com/office/drawing/2014/main" id="{83EF649C-19C9-FA41-9942-C3F9D796B73A}"/>
              </a:ext>
            </a:extLst>
          </p:cNvPr>
          <p:cNvSpPr>
            <a:spLocks noGrp="1" noChangeArrowheads="1"/>
          </p:cNvSpPr>
          <p:nvPr>
            <p:ph type="title"/>
          </p:nvPr>
        </p:nvSpPr>
        <p:spPr/>
        <p:txBody>
          <a:bodyPr/>
          <a:lstStyle/>
          <a:p>
            <a:r>
              <a:rPr lang="en-US" altLang="en-US" dirty="0"/>
              <a:t>Structs</a:t>
            </a:r>
          </a:p>
        </p:txBody>
      </p:sp>
      <p:sp>
        <p:nvSpPr>
          <p:cNvPr id="395267" name="Rectangle 3">
            <a:extLst>
              <a:ext uri="{FF2B5EF4-FFF2-40B4-BE49-F238E27FC236}">
                <a16:creationId xmlns:a16="http://schemas.microsoft.com/office/drawing/2014/main" id="{127F1403-F2EF-F649-9C8D-59FE84F60B5B}"/>
              </a:ext>
            </a:extLst>
          </p:cNvPr>
          <p:cNvSpPr>
            <a:spLocks noGrp="1" noChangeArrowheads="1"/>
          </p:cNvSpPr>
          <p:nvPr>
            <p:ph type="body" idx="1"/>
          </p:nvPr>
        </p:nvSpPr>
        <p:spPr/>
        <p:txBody>
          <a:bodyPr/>
          <a:lstStyle/>
          <a:p>
            <a:pPr marL="0" indent="0">
              <a:buNone/>
            </a:pPr>
            <a:r>
              <a:rPr lang="en-US" altLang="en-US" dirty="0"/>
              <a:t>Wrap the struct definition in a </a:t>
            </a:r>
            <a:r>
              <a:rPr lang="en-US" altLang="en-US" b="1" dirty="0"/>
              <a:t>typedef </a:t>
            </a:r>
            <a:r>
              <a:rPr lang="en-US" altLang="en-US" dirty="0"/>
              <a:t>to avoid having to include the word </a:t>
            </a:r>
            <a:r>
              <a:rPr lang="en-US" altLang="en-US" b="1" dirty="0"/>
              <a:t>struct</a:t>
            </a:r>
            <a:r>
              <a:rPr lang="en-US" altLang="en-US" dirty="0"/>
              <a:t> every time you make a new variable of that type.</a:t>
            </a:r>
          </a:p>
          <a:p>
            <a:pPr marL="0" indent="0">
              <a:buNone/>
            </a:pPr>
            <a:endParaRPr lang="en-US" altLang="en-US" dirty="0"/>
          </a:p>
          <a:p>
            <a:pPr marL="0" indent="0">
              <a:spcBef>
                <a:spcPts val="0"/>
              </a:spcBef>
              <a:buNone/>
            </a:pPr>
            <a:r>
              <a:rPr lang="en-US" altLang="en-US" sz="2400" b="1" dirty="0">
                <a:solidFill>
                  <a:srgbClr val="FF0000"/>
                </a:solidFill>
                <a:latin typeface="Consolas" panose="020B0609020204030204" pitchFamily="49" charset="0"/>
                <a:cs typeface="Consolas" panose="020B0609020204030204" pitchFamily="49" charset="0"/>
              </a:rPr>
              <a:t>typedef</a:t>
            </a:r>
            <a:r>
              <a:rPr lang="en-US" altLang="en-US" sz="2400" b="1" dirty="0">
                <a:latin typeface="Consolas" panose="020B0609020204030204" pitchFamily="49" charset="0"/>
                <a:cs typeface="Consolas" panose="020B0609020204030204" pitchFamily="49" charset="0"/>
              </a:rPr>
              <a:t> struct</a:t>
            </a:r>
            <a:r>
              <a:rPr lang="en-US" altLang="en-US" sz="2400" dirty="0">
                <a:latin typeface="Consolas" panose="020B0609020204030204" pitchFamily="49" charset="0"/>
                <a:cs typeface="Consolas" panose="020B0609020204030204" pitchFamily="49" charset="0"/>
              </a:rPr>
              <a:t> date {		</a:t>
            </a:r>
            <a:endParaRPr lang="en-US" alt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altLang="en-US" sz="2400" b="1" dirty="0">
                <a:latin typeface="Consolas" panose="020B0609020204030204" pitchFamily="49" charset="0"/>
                <a:cs typeface="Consolas" panose="020B0609020204030204" pitchFamily="49" charset="0"/>
              </a:rPr>
              <a:t>    </a:t>
            </a:r>
            <a:r>
              <a:rPr lang="en-US" altLang="en-US" sz="2400" dirty="0" err="1">
                <a:latin typeface="Consolas" panose="020B0609020204030204" pitchFamily="49" charset="0"/>
                <a:cs typeface="Consolas" panose="020B0609020204030204" pitchFamily="49" charset="0"/>
              </a:rPr>
              <a:t>int</a:t>
            </a:r>
            <a:r>
              <a:rPr lang="en-US" altLang="en-US" sz="2400" dirty="0">
                <a:latin typeface="Consolas" panose="020B0609020204030204" pitchFamily="49" charset="0"/>
                <a:cs typeface="Consolas" panose="020B0609020204030204" pitchFamily="49" charset="0"/>
              </a:rPr>
              <a:t> month;</a:t>
            </a:r>
          </a:p>
          <a:p>
            <a:pPr marL="0" indent="0">
              <a:spcBef>
                <a:spcPts val="0"/>
              </a:spcBef>
              <a:buNone/>
            </a:pPr>
            <a:r>
              <a:rPr lang="en-US" altLang="en-US" sz="2400" b="1" dirty="0">
                <a:latin typeface="Consolas" panose="020B0609020204030204" pitchFamily="49" charset="0"/>
                <a:cs typeface="Consolas" panose="020B0609020204030204" pitchFamily="49" charset="0"/>
              </a:rPr>
              <a:t>    </a:t>
            </a:r>
            <a:r>
              <a:rPr lang="en-US" altLang="en-US" sz="2400" dirty="0" err="1">
                <a:latin typeface="Consolas" panose="020B0609020204030204" pitchFamily="49" charset="0"/>
                <a:cs typeface="Consolas" panose="020B0609020204030204" pitchFamily="49" charset="0"/>
              </a:rPr>
              <a:t>int</a:t>
            </a:r>
            <a:r>
              <a:rPr lang="en-US" altLang="en-US" sz="2400" dirty="0">
                <a:latin typeface="Consolas" panose="020B0609020204030204" pitchFamily="49" charset="0"/>
                <a:cs typeface="Consolas" panose="020B0609020204030204" pitchFamily="49" charset="0"/>
              </a:rPr>
              <a:t> day;		</a:t>
            </a:r>
            <a:endParaRPr lang="en-US" alt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altLang="en-US" sz="2400" dirty="0">
                <a:latin typeface="Consolas" panose="020B0609020204030204" pitchFamily="49" charset="0"/>
                <a:cs typeface="Consolas" panose="020B0609020204030204" pitchFamily="49" charset="0"/>
              </a:rPr>
              <a:t>} </a:t>
            </a:r>
            <a:r>
              <a:rPr lang="en-US" altLang="en-US" sz="2400" dirty="0">
                <a:solidFill>
                  <a:srgbClr val="FF0000"/>
                </a:solidFill>
                <a:latin typeface="Consolas" panose="020B0609020204030204" pitchFamily="49" charset="0"/>
                <a:cs typeface="Consolas" panose="020B0609020204030204" pitchFamily="49" charset="0"/>
              </a:rPr>
              <a:t>date</a:t>
            </a:r>
            <a:r>
              <a:rPr lang="en-US" altLang="en-US" sz="2400" dirty="0">
                <a:latin typeface="Consolas" panose="020B0609020204030204" pitchFamily="49" charset="0"/>
                <a:cs typeface="Consolas" panose="020B0609020204030204" pitchFamily="49" charset="0"/>
              </a:rPr>
              <a:t>;</a:t>
            </a:r>
          </a:p>
          <a:p>
            <a:pPr marL="0" indent="0">
              <a:spcBef>
                <a:spcPts val="0"/>
              </a:spcBef>
              <a:buNone/>
            </a:pPr>
            <a:r>
              <a:rPr lang="en-US" altLang="en-US" sz="2400" dirty="0">
                <a:latin typeface="Consolas" panose="020B0609020204030204" pitchFamily="49" charset="0"/>
                <a:cs typeface="Consolas" panose="020B0609020204030204" pitchFamily="49" charset="0"/>
              </a:rPr>
              <a:t>…</a:t>
            </a:r>
          </a:p>
          <a:p>
            <a:pPr marL="0" indent="0">
              <a:spcBef>
                <a:spcPts val="0"/>
              </a:spcBef>
              <a:buNone/>
            </a:pPr>
            <a:endParaRPr lang="en-US" altLang="en-US" sz="2400" dirty="0">
              <a:latin typeface="Consolas" panose="020B0609020204030204" pitchFamily="49" charset="0"/>
              <a:cs typeface="Consolas" panose="020B0609020204030204" pitchFamily="49" charset="0"/>
            </a:endParaRPr>
          </a:p>
          <a:p>
            <a:pPr marL="0" indent="0">
              <a:spcBef>
                <a:spcPts val="0"/>
              </a:spcBef>
              <a:buNone/>
            </a:pPr>
            <a:r>
              <a:rPr lang="en-US" altLang="en-US" sz="2400" dirty="0">
                <a:solidFill>
                  <a:srgbClr val="FF0000"/>
                </a:solidFill>
                <a:latin typeface="Consolas" panose="020B0609020204030204" pitchFamily="49" charset="0"/>
                <a:cs typeface="Consolas" panose="020B0609020204030204" pitchFamily="49" charset="0"/>
              </a:rPr>
              <a:t>date</a:t>
            </a:r>
            <a:r>
              <a:rPr lang="en-US" altLang="en-US" sz="2400" dirty="0">
                <a:latin typeface="Consolas" panose="020B0609020204030204" pitchFamily="49" charset="0"/>
                <a:cs typeface="Consolas" panose="020B0609020204030204" pitchFamily="49" charset="0"/>
              </a:rPr>
              <a:t> today;	</a:t>
            </a:r>
            <a:endParaRPr lang="en-US" alt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altLang="en-US" sz="2400" dirty="0" err="1">
                <a:latin typeface="Consolas" panose="020B0609020204030204" pitchFamily="49" charset="0"/>
                <a:cs typeface="Consolas" panose="020B0609020204030204" pitchFamily="49" charset="0"/>
              </a:rPr>
              <a:t>today.month</a:t>
            </a:r>
            <a:r>
              <a:rPr lang="en-US" altLang="en-US" sz="2400" dirty="0">
                <a:latin typeface="Consolas" panose="020B0609020204030204" pitchFamily="49" charset="0"/>
                <a:cs typeface="Consolas" panose="020B0609020204030204" pitchFamily="49" charset="0"/>
              </a:rPr>
              <a:t> = 1;</a:t>
            </a:r>
          </a:p>
          <a:p>
            <a:pPr marL="0" indent="0">
              <a:spcBef>
                <a:spcPts val="0"/>
              </a:spcBef>
              <a:buNone/>
            </a:pPr>
            <a:r>
              <a:rPr lang="en-US" altLang="en-US" sz="2400" dirty="0" err="1">
                <a:latin typeface="Consolas" panose="020B0609020204030204" pitchFamily="49" charset="0"/>
                <a:cs typeface="Consolas" panose="020B0609020204030204" pitchFamily="49" charset="0"/>
              </a:rPr>
              <a:t>today.day</a:t>
            </a:r>
            <a:r>
              <a:rPr lang="en-US" altLang="en-US" sz="2400" dirty="0">
                <a:latin typeface="Consolas" panose="020B0609020204030204" pitchFamily="49" charset="0"/>
                <a:cs typeface="Consolas" panose="020B0609020204030204" pitchFamily="49" charset="0"/>
              </a:rPr>
              <a:t> = 28;</a:t>
            </a:r>
          </a:p>
          <a:p>
            <a:pPr marL="0" indent="0">
              <a:spcBef>
                <a:spcPts val="0"/>
              </a:spcBef>
              <a:buNone/>
            </a:pPr>
            <a:endParaRPr lang="en-US" altLang="en-US" sz="2400" dirty="0">
              <a:latin typeface="Consolas" panose="020B0609020204030204" pitchFamily="49" charset="0"/>
              <a:cs typeface="Consolas" panose="020B0609020204030204" pitchFamily="49" charset="0"/>
            </a:endParaRPr>
          </a:p>
          <a:p>
            <a:pPr marL="0" indent="0">
              <a:spcBef>
                <a:spcPts val="0"/>
              </a:spcBef>
              <a:buNone/>
            </a:pPr>
            <a:r>
              <a:rPr lang="en-US" altLang="en-US" sz="2400" dirty="0">
                <a:solidFill>
                  <a:srgbClr val="FF0000"/>
                </a:solidFill>
                <a:latin typeface="Consolas" panose="020B0609020204030204" pitchFamily="49" charset="0"/>
                <a:cs typeface="Consolas" panose="020B0609020204030204" pitchFamily="49" charset="0"/>
              </a:rPr>
              <a:t>date </a:t>
            </a:r>
            <a:r>
              <a:rPr lang="en-US" altLang="en-US" sz="2400" dirty="0" err="1">
                <a:latin typeface="Consolas" panose="020B0609020204030204" pitchFamily="49" charset="0"/>
                <a:cs typeface="Consolas" panose="020B0609020204030204" pitchFamily="49" charset="0"/>
              </a:rPr>
              <a:t>new_years_eve</a:t>
            </a:r>
            <a:r>
              <a:rPr lang="en-US" altLang="en-US" sz="2400" dirty="0">
                <a:latin typeface="Consolas" panose="020B0609020204030204" pitchFamily="49" charset="0"/>
                <a:cs typeface="Consolas" panose="020B0609020204030204" pitchFamily="49" charset="0"/>
              </a:rPr>
              <a:t> = {12, 31};   </a:t>
            </a:r>
            <a:endParaRPr lang="en-US" altLang="en-US" sz="2400" dirty="0">
              <a:solidFill>
                <a:srgbClr val="00B050"/>
              </a:solidFill>
              <a:latin typeface="Consolas" panose="020B0609020204030204" pitchFamily="49" charset="0"/>
            </a:endParaRPr>
          </a:p>
        </p:txBody>
      </p:sp>
    </p:spTree>
    <p:extLst>
      <p:ext uri="{BB962C8B-B14F-4D97-AF65-F5344CB8AC3E}">
        <p14:creationId xmlns:p14="http://schemas.microsoft.com/office/powerpoint/2010/main" val="40051220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2">
            <a:extLst>
              <a:ext uri="{FF2B5EF4-FFF2-40B4-BE49-F238E27FC236}">
                <a16:creationId xmlns:a16="http://schemas.microsoft.com/office/drawing/2014/main" id="{83EF649C-19C9-FA41-9942-C3F9D796B73A}"/>
              </a:ext>
            </a:extLst>
          </p:cNvPr>
          <p:cNvSpPr>
            <a:spLocks noGrp="1" noChangeArrowheads="1"/>
          </p:cNvSpPr>
          <p:nvPr>
            <p:ph type="title"/>
          </p:nvPr>
        </p:nvSpPr>
        <p:spPr/>
        <p:txBody>
          <a:bodyPr/>
          <a:lstStyle/>
          <a:p>
            <a:r>
              <a:rPr lang="en-US" altLang="en-US" dirty="0"/>
              <a:t>Structs</a:t>
            </a:r>
          </a:p>
        </p:txBody>
      </p:sp>
      <p:sp>
        <p:nvSpPr>
          <p:cNvPr id="395267" name="Rectangle 3">
            <a:extLst>
              <a:ext uri="{FF2B5EF4-FFF2-40B4-BE49-F238E27FC236}">
                <a16:creationId xmlns:a16="http://schemas.microsoft.com/office/drawing/2014/main" id="{127F1403-F2EF-F649-9C8D-59FE84F60B5B}"/>
              </a:ext>
            </a:extLst>
          </p:cNvPr>
          <p:cNvSpPr>
            <a:spLocks noGrp="1" noChangeArrowheads="1"/>
          </p:cNvSpPr>
          <p:nvPr>
            <p:ph type="body" idx="1"/>
          </p:nvPr>
        </p:nvSpPr>
        <p:spPr>
          <a:xfrm>
            <a:off x="152400" y="1295400"/>
            <a:ext cx="11811000" cy="5410200"/>
          </a:xfrm>
        </p:spPr>
        <p:txBody>
          <a:bodyPr/>
          <a:lstStyle/>
          <a:p>
            <a:pPr marL="0" indent="0">
              <a:buNone/>
            </a:pPr>
            <a:r>
              <a:rPr lang="en-US" altLang="en-US" dirty="0"/>
              <a:t>If you pass a struct as a parameter, like for other parameters, C passes a </a:t>
            </a:r>
            <a:r>
              <a:rPr lang="en-US" altLang="en-US" b="1" dirty="0"/>
              <a:t>copy</a:t>
            </a:r>
            <a:r>
              <a:rPr lang="en-US" altLang="en-US" dirty="0"/>
              <a:t> of the entire struct. </a:t>
            </a:r>
            <a:endParaRPr lang="en-US" altLang="en-US" sz="2400" dirty="0"/>
          </a:p>
          <a:p>
            <a:pPr marL="0" indent="0">
              <a:buNone/>
            </a:pPr>
            <a:endParaRPr lang="en-US" altLang="en-US" sz="2400" dirty="0">
              <a:latin typeface="Consolas" panose="020B0609020204030204" pitchFamily="49" charset="0"/>
            </a:endParaRPr>
          </a:p>
          <a:p>
            <a:pPr marL="0" indent="0">
              <a:spcBef>
                <a:spcPts val="0"/>
              </a:spcBef>
              <a:buNone/>
            </a:pPr>
            <a:r>
              <a:rPr lang="en-US" altLang="en-US" sz="2400" dirty="0">
                <a:latin typeface="Consolas" panose="020B0609020204030204" pitchFamily="49" charset="0"/>
              </a:rPr>
              <a:t>void </a:t>
            </a:r>
            <a:r>
              <a:rPr lang="en-US" altLang="en-US" sz="2400" dirty="0" err="1">
                <a:latin typeface="Consolas" panose="020B0609020204030204" pitchFamily="49" charset="0"/>
              </a:rPr>
              <a:t>advance_day</a:t>
            </a:r>
            <a:r>
              <a:rPr lang="en-US" altLang="en-US" sz="2400" dirty="0">
                <a:latin typeface="Consolas" panose="020B0609020204030204" pitchFamily="49" charset="0"/>
              </a:rPr>
              <a:t>(date d) {</a:t>
            </a:r>
          </a:p>
          <a:p>
            <a:pPr marL="0" indent="0">
              <a:spcBef>
                <a:spcPts val="0"/>
              </a:spcBef>
              <a:buNone/>
            </a:pPr>
            <a:r>
              <a:rPr lang="en-US" altLang="en-US" sz="2400" dirty="0">
                <a:latin typeface="Consolas" panose="020B0609020204030204" pitchFamily="49" charset="0"/>
              </a:rPr>
              <a:t>	</a:t>
            </a:r>
            <a:r>
              <a:rPr lang="en-US" altLang="en-US" sz="2400" dirty="0" err="1">
                <a:latin typeface="Consolas" panose="020B0609020204030204" pitchFamily="49" charset="0"/>
              </a:rPr>
              <a:t>d.day</a:t>
            </a:r>
            <a:r>
              <a:rPr lang="en-US" altLang="en-US" sz="2400" dirty="0">
                <a:latin typeface="Consolas" panose="020B0609020204030204" pitchFamily="49" charset="0"/>
              </a:rPr>
              <a:t>++;</a:t>
            </a:r>
          </a:p>
          <a:p>
            <a:pPr marL="0" indent="0">
              <a:spcBef>
                <a:spcPts val="0"/>
              </a:spcBef>
              <a:buNone/>
            </a:pPr>
            <a:r>
              <a:rPr lang="en-US" altLang="en-US" sz="2400" dirty="0">
                <a:latin typeface="Consolas" panose="020B0609020204030204" pitchFamily="49" charset="0"/>
              </a:rPr>
              <a:t>}</a:t>
            </a:r>
          </a:p>
          <a:p>
            <a:pPr marL="0" indent="0">
              <a:spcBef>
                <a:spcPts val="0"/>
              </a:spcBef>
              <a:buNone/>
            </a:pPr>
            <a:endParaRPr lang="en-US" altLang="en-US" sz="2400" dirty="0">
              <a:latin typeface="Consolas" panose="020B0609020204030204" pitchFamily="49" charset="0"/>
            </a:endParaRPr>
          </a:p>
          <a:p>
            <a:pPr marL="0" indent="0">
              <a:spcBef>
                <a:spcPts val="0"/>
              </a:spcBef>
              <a:buNone/>
            </a:pPr>
            <a:r>
              <a:rPr lang="en-US" altLang="en-US" sz="2400" dirty="0" err="1">
                <a:latin typeface="Consolas" panose="020B0609020204030204" pitchFamily="49" charset="0"/>
              </a:rPr>
              <a:t>int</a:t>
            </a:r>
            <a:r>
              <a:rPr lang="en-US" altLang="en-US" sz="2400" dirty="0">
                <a:latin typeface="Consolas" panose="020B0609020204030204" pitchFamily="49" charset="0"/>
              </a:rPr>
              <a:t> main(</a:t>
            </a:r>
            <a:r>
              <a:rPr lang="en-US" altLang="en-US" sz="2400" dirty="0" err="1">
                <a:latin typeface="Consolas" panose="020B0609020204030204" pitchFamily="49" charset="0"/>
              </a:rPr>
              <a:t>int</a:t>
            </a:r>
            <a:r>
              <a:rPr lang="en-US" altLang="en-US" sz="2400" dirty="0">
                <a:latin typeface="Consolas" panose="020B0609020204030204" pitchFamily="49" charset="0"/>
              </a:rPr>
              <a:t> </a:t>
            </a:r>
            <a:r>
              <a:rPr lang="en-US" altLang="en-US" sz="2400" dirty="0" err="1">
                <a:latin typeface="Consolas" panose="020B0609020204030204" pitchFamily="49" charset="0"/>
              </a:rPr>
              <a:t>argc</a:t>
            </a:r>
            <a:r>
              <a:rPr lang="en-US" altLang="en-US" sz="2400" dirty="0">
                <a:latin typeface="Consolas" panose="020B0609020204030204" pitchFamily="49" charset="0"/>
              </a:rPr>
              <a:t>, char *</a:t>
            </a:r>
            <a:r>
              <a:rPr lang="en-US" altLang="en-US" sz="2400" dirty="0" err="1">
                <a:latin typeface="Consolas" panose="020B0609020204030204" pitchFamily="49" charset="0"/>
              </a:rPr>
              <a:t>argv</a:t>
            </a:r>
            <a:r>
              <a:rPr lang="en-US" altLang="en-US" sz="2400" dirty="0">
                <a:latin typeface="Consolas" panose="020B0609020204030204" pitchFamily="49" charset="0"/>
              </a:rPr>
              <a:t>[]) {</a:t>
            </a:r>
          </a:p>
          <a:p>
            <a:pPr marL="0" indent="0">
              <a:spcBef>
                <a:spcPts val="0"/>
              </a:spcBef>
              <a:buNone/>
            </a:pPr>
            <a:r>
              <a:rPr lang="en-US" altLang="en-US" sz="2400" dirty="0">
                <a:latin typeface="Consolas" panose="020B0609020204030204" pitchFamily="49" charset="0"/>
              </a:rPr>
              <a:t>	date </a:t>
            </a:r>
            <a:r>
              <a:rPr lang="en-US" altLang="en-US" sz="2400" dirty="0" err="1">
                <a:latin typeface="Consolas" panose="020B0609020204030204" pitchFamily="49" charset="0"/>
              </a:rPr>
              <a:t>my_date</a:t>
            </a:r>
            <a:r>
              <a:rPr lang="en-US" altLang="en-US" sz="2400" dirty="0">
                <a:latin typeface="Consolas" panose="020B0609020204030204" pitchFamily="49" charset="0"/>
              </a:rPr>
              <a:t> = {1, 28};</a:t>
            </a:r>
          </a:p>
          <a:p>
            <a:pPr marL="0" indent="0">
              <a:spcBef>
                <a:spcPts val="0"/>
              </a:spcBef>
              <a:buNone/>
            </a:pPr>
            <a:r>
              <a:rPr lang="en-US" altLang="en-US" sz="2400" dirty="0">
                <a:latin typeface="Consolas" panose="020B0609020204030204" pitchFamily="49" charset="0"/>
              </a:rPr>
              <a:t>	</a:t>
            </a:r>
            <a:r>
              <a:rPr lang="en-US" altLang="en-US" sz="2400" dirty="0" err="1">
                <a:latin typeface="Consolas" panose="020B0609020204030204" pitchFamily="49" charset="0"/>
              </a:rPr>
              <a:t>advance_day</a:t>
            </a:r>
            <a:r>
              <a:rPr lang="en-US" altLang="en-US" sz="2400" dirty="0">
                <a:latin typeface="Consolas" panose="020B0609020204030204" pitchFamily="49" charset="0"/>
              </a:rPr>
              <a:t>(</a:t>
            </a:r>
            <a:r>
              <a:rPr lang="en-US" altLang="en-US" sz="2400" dirty="0" err="1">
                <a:latin typeface="Consolas" panose="020B0609020204030204" pitchFamily="49" charset="0"/>
              </a:rPr>
              <a:t>my_date</a:t>
            </a:r>
            <a:r>
              <a:rPr lang="en-US" altLang="en-US" sz="2400" dirty="0">
                <a:latin typeface="Consolas" panose="020B0609020204030204" pitchFamily="49" charset="0"/>
              </a:rPr>
              <a:t>);</a:t>
            </a:r>
          </a:p>
          <a:p>
            <a:pPr marL="0" indent="0">
              <a:spcBef>
                <a:spcPts val="0"/>
              </a:spcBef>
              <a:buNone/>
            </a:pPr>
            <a:r>
              <a:rPr lang="en-US" altLang="en-US" sz="2400" dirty="0">
                <a:latin typeface="Consolas" panose="020B0609020204030204" pitchFamily="49" charset="0"/>
              </a:rPr>
              <a:t>	</a:t>
            </a:r>
            <a:r>
              <a:rPr lang="en-US" altLang="en-US" sz="2400" dirty="0" err="1">
                <a:latin typeface="Consolas" panose="020B0609020204030204" pitchFamily="49" charset="0"/>
              </a:rPr>
              <a:t>printf</a:t>
            </a:r>
            <a:r>
              <a:rPr lang="en-US" altLang="en-US" sz="2400" dirty="0">
                <a:latin typeface="Consolas" panose="020B0609020204030204" pitchFamily="49" charset="0"/>
              </a:rPr>
              <a:t>(</a:t>
            </a:r>
            <a:r>
              <a:rPr lang="en-US" altLang="en-US" sz="2400" dirty="0">
                <a:solidFill>
                  <a:srgbClr val="0432FF"/>
                </a:solidFill>
                <a:latin typeface="Consolas" panose="020B0609020204030204" pitchFamily="49" charset="0"/>
              </a:rPr>
              <a:t>"%d"</a:t>
            </a:r>
            <a:r>
              <a:rPr lang="en-US" altLang="en-US" sz="2400" dirty="0">
                <a:latin typeface="Consolas" panose="020B0609020204030204" pitchFamily="49" charset="0"/>
              </a:rPr>
              <a:t>, </a:t>
            </a:r>
            <a:r>
              <a:rPr lang="en-US" altLang="en-US" sz="2400" dirty="0" err="1">
                <a:latin typeface="Consolas" panose="020B0609020204030204" pitchFamily="49" charset="0"/>
              </a:rPr>
              <a:t>my_date.day</a:t>
            </a:r>
            <a:r>
              <a:rPr lang="en-US" altLang="en-US" sz="2400" dirty="0">
                <a:latin typeface="Consolas" panose="020B0609020204030204" pitchFamily="49" charset="0"/>
              </a:rPr>
              <a:t>);	</a:t>
            </a:r>
            <a:r>
              <a:rPr lang="en-US" altLang="en-US" sz="2400" dirty="0">
                <a:solidFill>
                  <a:srgbClr val="00B050"/>
                </a:solidFill>
                <a:latin typeface="Consolas" panose="020B0609020204030204" pitchFamily="49" charset="0"/>
              </a:rPr>
              <a:t>// 28</a:t>
            </a:r>
          </a:p>
          <a:p>
            <a:pPr marL="0" indent="0">
              <a:spcBef>
                <a:spcPts val="0"/>
              </a:spcBef>
              <a:buNone/>
            </a:pPr>
            <a:r>
              <a:rPr lang="en-US" altLang="en-US" sz="2400" dirty="0">
                <a:latin typeface="Consolas" panose="020B0609020204030204" pitchFamily="49" charset="0"/>
              </a:rPr>
              <a:t>	return 0;</a:t>
            </a:r>
          </a:p>
          <a:p>
            <a:pPr marL="0" indent="0">
              <a:spcBef>
                <a:spcPts val="0"/>
              </a:spcBef>
              <a:buNone/>
            </a:pPr>
            <a:r>
              <a:rPr lang="en-US" altLang="en-US" sz="2400" dirty="0">
                <a:latin typeface="Consolas" panose="020B0609020204030204" pitchFamily="49" charset="0"/>
              </a:rPr>
              <a:t>}</a:t>
            </a:r>
          </a:p>
        </p:txBody>
      </p:sp>
    </p:spTree>
    <p:extLst>
      <p:ext uri="{BB962C8B-B14F-4D97-AF65-F5344CB8AC3E}">
        <p14:creationId xmlns:p14="http://schemas.microsoft.com/office/powerpoint/2010/main" val="22010495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2">
            <a:extLst>
              <a:ext uri="{FF2B5EF4-FFF2-40B4-BE49-F238E27FC236}">
                <a16:creationId xmlns:a16="http://schemas.microsoft.com/office/drawing/2014/main" id="{83EF649C-19C9-FA41-9942-C3F9D796B73A}"/>
              </a:ext>
            </a:extLst>
          </p:cNvPr>
          <p:cNvSpPr>
            <a:spLocks noGrp="1" noChangeArrowheads="1"/>
          </p:cNvSpPr>
          <p:nvPr>
            <p:ph type="title"/>
          </p:nvPr>
        </p:nvSpPr>
        <p:spPr/>
        <p:txBody>
          <a:bodyPr/>
          <a:lstStyle/>
          <a:p>
            <a:r>
              <a:rPr lang="en-US" altLang="en-US" dirty="0"/>
              <a:t>Structs</a:t>
            </a:r>
          </a:p>
        </p:txBody>
      </p:sp>
      <p:sp>
        <p:nvSpPr>
          <p:cNvPr id="395267" name="Rectangle 3">
            <a:extLst>
              <a:ext uri="{FF2B5EF4-FFF2-40B4-BE49-F238E27FC236}">
                <a16:creationId xmlns:a16="http://schemas.microsoft.com/office/drawing/2014/main" id="{127F1403-F2EF-F649-9C8D-59FE84F60B5B}"/>
              </a:ext>
            </a:extLst>
          </p:cNvPr>
          <p:cNvSpPr>
            <a:spLocks noGrp="1" noChangeArrowheads="1"/>
          </p:cNvSpPr>
          <p:nvPr>
            <p:ph type="body" idx="1"/>
          </p:nvPr>
        </p:nvSpPr>
        <p:spPr>
          <a:xfrm>
            <a:off x="152400" y="1295400"/>
            <a:ext cx="11811000" cy="5562600"/>
          </a:xfrm>
        </p:spPr>
        <p:txBody>
          <a:bodyPr/>
          <a:lstStyle/>
          <a:p>
            <a:pPr marL="0" indent="0">
              <a:buNone/>
            </a:pPr>
            <a:r>
              <a:rPr lang="en-US" altLang="en-US" dirty="0"/>
              <a:t>If you pass a struct as a parameter, like for other parameters, C passes a </a:t>
            </a:r>
            <a:r>
              <a:rPr lang="en-US" altLang="en-US" b="1" dirty="0"/>
              <a:t>copy</a:t>
            </a:r>
            <a:r>
              <a:rPr lang="en-US" altLang="en-US" dirty="0"/>
              <a:t> of the entire struct.   </a:t>
            </a:r>
            <a:r>
              <a:rPr lang="en-US" altLang="en-US" b="1" dirty="0"/>
              <a:t>Use a pointer to modify a specific instance.</a:t>
            </a:r>
            <a:endParaRPr lang="en-US" altLang="en-US" sz="2400" dirty="0"/>
          </a:p>
          <a:p>
            <a:pPr marL="0" indent="0">
              <a:buNone/>
            </a:pPr>
            <a:endParaRPr lang="en-US" altLang="en-US" sz="2400" dirty="0">
              <a:latin typeface="Consolas" panose="020B0609020204030204" pitchFamily="49" charset="0"/>
            </a:endParaRPr>
          </a:p>
          <a:p>
            <a:pPr marL="0" indent="0">
              <a:spcBef>
                <a:spcPts val="0"/>
              </a:spcBef>
              <a:buNone/>
            </a:pPr>
            <a:r>
              <a:rPr lang="en-US" altLang="en-US" sz="2400" dirty="0">
                <a:latin typeface="Consolas" panose="020B0609020204030204" pitchFamily="49" charset="0"/>
              </a:rPr>
              <a:t>void </a:t>
            </a:r>
            <a:r>
              <a:rPr lang="en-US" altLang="en-US" sz="2400" dirty="0" err="1">
                <a:latin typeface="Consolas" panose="020B0609020204030204" pitchFamily="49" charset="0"/>
              </a:rPr>
              <a:t>advance_day</a:t>
            </a:r>
            <a:r>
              <a:rPr lang="en-US" altLang="en-US" sz="2400" dirty="0">
                <a:latin typeface="Consolas" panose="020B0609020204030204" pitchFamily="49" charset="0"/>
              </a:rPr>
              <a:t>(date *d) {</a:t>
            </a:r>
          </a:p>
          <a:p>
            <a:pPr marL="0" indent="0">
              <a:spcBef>
                <a:spcPts val="0"/>
              </a:spcBef>
              <a:buNone/>
            </a:pPr>
            <a:r>
              <a:rPr lang="en-US" altLang="en-US" sz="2400" dirty="0">
                <a:latin typeface="Consolas" panose="020B0609020204030204" pitchFamily="49" charset="0"/>
              </a:rPr>
              <a:t>	(*d).day++;</a:t>
            </a:r>
          </a:p>
          <a:p>
            <a:pPr marL="0" indent="0">
              <a:spcBef>
                <a:spcPts val="0"/>
              </a:spcBef>
              <a:buNone/>
            </a:pPr>
            <a:r>
              <a:rPr lang="en-US" altLang="en-US" sz="2400" dirty="0">
                <a:latin typeface="Consolas" panose="020B0609020204030204" pitchFamily="49" charset="0"/>
              </a:rPr>
              <a:t>}</a:t>
            </a:r>
          </a:p>
          <a:p>
            <a:pPr marL="0" indent="0">
              <a:spcBef>
                <a:spcPts val="0"/>
              </a:spcBef>
              <a:buNone/>
            </a:pPr>
            <a:endParaRPr lang="en-US" altLang="en-US" sz="2400" dirty="0">
              <a:latin typeface="Consolas" panose="020B0609020204030204" pitchFamily="49" charset="0"/>
            </a:endParaRPr>
          </a:p>
          <a:p>
            <a:pPr marL="0" indent="0">
              <a:spcBef>
                <a:spcPts val="0"/>
              </a:spcBef>
              <a:buNone/>
            </a:pPr>
            <a:r>
              <a:rPr lang="en-US" altLang="en-US" sz="2400" dirty="0" err="1">
                <a:latin typeface="Consolas" panose="020B0609020204030204" pitchFamily="49" charset="0"/>
              </a:rPr>
              <a:t>int</a:t>
            </a:r>
            <a:r>
              <a:rPr lang="en-US" altLang="en-US" sz="2400" dirty="0">
                <a:latin typeface="Consolas" panose="020B0609020204030204" pitchFamily="49" charset="0"/>
              </a:rPr>
              <a:t> main(</a:t>
            </a:r>
            <a:r>
              <a:rPr lang="en-US" altLang="en-US" sz="2400" dirty="0" err="1">
                <a:latin typeface="Consolas" panose="020B0609020204030204" pitchFamily="49" charset="0"/>
              </a:rPr>
              <a:t>int</a:t>
            </a:r>
            <a:r>
              <a:rPr lang="en-US" altLang="en-US" sz="2400" dirty="0">
                <a:latin typeface="Consolas" panose="020B0609020204030204" pitchFamily="49" charset="0"/>
              </a:rPr>
              <a:t> </a:t>
            </a:r>
            <a:r>
              <a:rPr lang="en-US" altLang="en-US" sz="2400" dirty="0" err="1">
                <a:latin typeface="Consolas" panose="020B0609020204030204" pitchFamily="49" charset="0"/>
              </a:rPr>
              <a:t>argc</a:t>
            </a:r>
            <a:r>
              <a:rPr lang="en-US" altLang="en-US" sz="2400" dirty="0">
                <a:latin typeface="Consolas" panose="020B0609020204030204" pitchFamily="49" charset="0"/>
              </a:rPr>
              <a:t>, char *</a:t>
            </a:r>
            <a:r>
              <a:rPr lang="en-US" altLang="en-US" sz="2400" dirty="0" err="1">
                <a:latin typeface="Consolas" panose="020B0609020204030204" pitchFamily="49" charset="0"/>
              </a:rPr>
              <a:t>argv</a:t>
            </a:r>
            <a:r>
              <a:rPr lang="en-US" altLang="en-US" sz="2400" dirty="0">
                <a:latin typeface="Consolas" panose="020B0609020204030204" pitchFamily="49" charset="0"/>
              </a:rPr>
              <a:t>[]) {</a:t>
            </a:r>
          </a:p>
          <a:p>
            <a:pPr marL="0" indent="0">
              <a:spcBef>
                <a:spcPts val="0"/>
              </a:spcBef>
              <a:buNone/>
            </a:pPr>
            <a:r>
              <a:rPr lang="en-US" altLang="en-US" sz="2400" dirty="0">
                <a:latin typeface="Consolas" panose="020B0609020204030204" pitchFamily="49" charset="0"/>
              </a:rPr>
              <a:t>	date </a:t>
            </a:r>
            <a:r>
              <a:rPr lang="en-US" altLang="en-US" sz="2400" dirty="0" err="1">
                <a:latin typeface="Consolas" panose="020B0609020204030204" pitchFamily="49" charset="0"/>
              </a:rPr>
              <a:t>my_date</a:t>
            </a:r>
            <a:r>
              <a:rPr lang="en-US" altLang="en-US" sz="2400" dirty="0">
                <a:latin typeface="Consolas" panose="020B0609020204030204" pitchFamily="49" charset="0"/>
              </a:rPr>
              <a:t> = {1, 28};</a:t>
            </a:r>
          </a:p>
          <a:p>
            <a:pPr marL="0" indent="0">
              <a:spcBef>
                <a:spcPts val="0"/>
              </a:spcBef>
              <a:buNone/>
            </a:pPr>
            <a:r>
              <a:rPr lang="en-US" altLang="en-US" sz="2400" dirty="0">
                <a:latin typeface="Consolas" panose="020B0609020204030204" pitchFamily="49" charset="0"/>
              </a:rPr>
              <a:t>	</a:t>
            </a:r>
            <a:r>
              <a:rPr lang="en-US" altLang="en-US" sz="2400" dirty="0" err="1">
                <a:latin typeface="Consolas" panose="020B0609020204030204" pitchFamily="49" charset="0"/>
              </a:rPr>
              <a:t>advance_day</a:t>
            </a:r>
            <a:r>
              <a:rPr lang="en-US" altLang="en-US" sz="2400" dirty="0">
                <a:latin typeface="Consolas" panose="020B0609020204030204" pitchFamily="49" charset="0"/>
              </a:rPr>
              <a:t>(&amp;</a:t>
            </a:r>
            <a:r>
              <a:rPr lang="en-US" altLang="en-US" sz="2400" dirty="0" err="1">
                <a:latin typeface="Consolas" panose="020B0609020204030204" pitchFamily="49" charset="0"/>
              </a:rPr>
              <a:t>my_date</a:t>
            </a:r>
            <a:r>
              <a:rPr lang="en-US" altLang="en-US" sz="2400" dirty="0">
                <a:latin typeface="Consolas" panose="020B0609020204030204" pitchFamily="49" charset="0"/>
              </a:rPr>
              <a:t>);</a:t>
            </a:r>
          </a:p>
          <a:p>
            <a:pPr marL="0" indent="0">
              <a:spcBef>
                <a:spcPts val="0"/>
              </a:spcBef>
              <a:buNone/>
            </a:pPr>
            <a:r>
              <a:rPr lang="en-US" altLang="en-US" sz="2400" dirty="0">
                <a:latin typeface="Consolas" panose="020B0609020204030204" pitchFamily="49" charset="0"/>
              </a:rPr>
              <a:t>	</a:t>
            </a:r>
            <a:r>
              <a:rPr lang="en-US" altLang="en-US" sz="2400" dirty="0" err="1">
                <a:latin typeface="Consolas" panose="020B0609020204030204" pitchFamily="49" charset="0"/>
              </a:rPr>
              <a:t>printf</a:t>
            </a:r>
            <a:r>
              <a:rPr lang="en-US" altLang="en-US" sz="2400" dirty="0">
                <a:latin typeface="Consolas" panose="020B0609020204030204" pitchFamily="49" charset="0"/>
              </a:rPr>
              <a:t>(</a:t>
            </a:r>
            <a:r>
              <a:rPr lang="en-US" altLang="en-US" sz="2400" dirty="0">
                <a:solidFill>
                  <a:srgbClr val="0432FF"/>
                </a:solidFill>
                <a:latin typeface="Consolas" panose="020B0609020204030204" pitchFamily="49" charset="0"/>
              </a:rPr>
              <a:t>"%d"</a:t>
            </a:r>
            <a:r>
              <a:rPr lang="en-US" altLang="en-US" sz="2400" dirty="0">
                <a:latin typeface="Consolas" panose="020B0609020204030204" pitchFamily="49" charset="0"/>
              </a:rPr>
              <a:t>, </a:t>
            </a:r>
            <a:r>
              <a:rPr lang="en-US" altLang="en-US" sz="2400" dirty="0" err="1">
                <a:latin typeface="Consolas" panose="020B0609020204030204" pitchFamily="49" charset="0"/>
              </a:rPr>
              <a:t>my_date.day</a:t>
            </a:r>
            <a:r>
              <a:rPr lang="en-US" altLang="en-US" sz="2400" dirty="0">
                <a:latin typeface="Consolas" panose="020B0609020204030204" pitchFamily="49" charset="0"/>
              </a:rPr>
              <a:t>);	</a:t>
            </a:r>
            <a:r>
              <a:rPr lang="en-US" altLang="en-US" sz="2400" dirty="0">
                <a:solidFill>
                  <a:srgbClr val="00B050"/>
                </a:solidFill>
                <a:latin typeface="Consolas" panose="020B0609020204030204" pitchFamily="49" charset="0"/>
              </a:rPr>
              <a:t>// 29</a:t>
            </a:r>
          </a:p>
          <a:p>
            <a:pPr marL="0" indent="0">
              <a:spcBef>
                <a:spcPts val="0"/>
              </a:spcBef>
              <a:buNone/>
            </a:pPr>
            <a:r>
              <a:rPr lang="en-US" altLang="en-US" sz="2400" dirty="0">
                <a:latin typeface="Consolas" panose="020B0609020204030204" pitchFamily="49" charset="0"/>
              </a:rPr>
              <a:t>	return 0;</a:t>
            </a:r>
          </a:p>
          <a:p>
            <a:pPr marL="0" indent="0">
              <a:spcBef>
                <a:spcPts val="0"/>
              </a:spcBef>
              <a:buNone/>
            </a:pPr>
            <a:r>
              <a:rPr lang="en-US" altLang="en-US" sz="2400" dirty="0">
                <a:latin typeface="Consolas" panose="020B0609020204030204" pitchFamily="49" charset="0"/>
              </a:rPr>
              <a:t>}</a:t>
            </a:r>
          </a:p>
        </p:txBody>
      </p:sp>
    </p:spTree>
    <p:extLst>
      <p:ext uri="{BB962C8B-B14F-4D97-AF65-F5344CB8AC3E}">
        <p14:creationId xmlns:p14="http://schemas.microsoft.com/office/powerpoint/2010/main" val="21886554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2">
            <a:extLst>
              <a:ext uri="{FF2B5EF4-FFF2-40B4-BE49-F238E27FC236}">
                <a16:creationId xmlns:a16="http://schemas.microsoft.com/office/drawing/2014/main" id="{83EF649C-19C9-FA41-9942-C3F9D796B73A}"/>
              </a:ext>
            </a:extLst>
          </p:cNvPr>
          <p:cNvSpPr>
            <a:spLocks noGrp="1" noChangeArrowheads="1"/>
          </p:cNvSpPr>
          <p:nvPr>
            <p:ph type="title"/>
          </p:nvPr>
        </p:nvSpPr>
        <p:spPr/>
        <p:txBody>
          <a:bodyPr/>
          <a:lstStyle/>
          <a:p>
            <a:r>
              <a:rPr lang="en-US" altLang="en-US" dirty="0"/>
              <a:t>Structs</a:t>
            </a:r>
          </a:p>
        </p:txBody>
      </p:sp>
      <p:sp>
        <p:nvSpPr>
          <p:cNvPr id="395267" name="Rectangle 3">
            <a:extLst>
              <a:ext uri="{FF2B5EF4-FFF2-40B4-BE49-F238E27FC236}">
                <a16:creationId xmlns:a16="http://schemas.microsoft.com/office/drawing/2014/main" id="{127F1403-F2EF-F649-9C8D-59FE84F60B5B}"/>
              </a:ext>
            </a:extLst>
          </p:cNvPr>
          <p:cNvSpPr>
            <a:spLocks noGrp="1" noChangeArrowheads="1"/>
          </p:cNvSpPr>
          <p:nvPr>
            <p:ph type="body" idx="1"/>
          </p:nvPr>
        </p:nvSpPr>
        <p:spPr>
          <a:xfrm>
            <a:off x="152400" y="1295400"/>
            <a:ext cx="11811000" cy="5562600"/>
          </a:xfrm>
        </p:spPr>
        <p:txBody>
          <a:bodyPr/>
          <a:lstStyle/>
          <a:p>
            <a:pPr marL="0" indent="0">
              <a:buNone/>
            </a:pPr>
            <a:r>
              <a:rPr lang="en-US" altLang="en-US" dirty="0"/>
              <a:t>The </a:t>
            </a:r>
            <a:r>
              <a:rPr lang="en-US" altLang="en-US" b="1" dirty="0"/>
              <a:t>arrow</a:t>
            </a:r>
            <a:r>
              <a:rPr lang="en-US" altLang="en-US" dirty="0"/>
              <a:t> operator lets you access the field of a struct pointed to by a pointer.</a:t>
            </a:r>
          </a:p>
          <a:p>
            <a:pPr marL="0" indent="0">
              <a:buNone/>
            </a:pPr>
            <a:endParaRPr lang="en-US" altLang="en-US" sz="2400" dirty="0">
              <a:latin typeface="Consolas" panose="020B0609020204030204" pitchFamily="49" charset="0"/>
            </a:endParaRPr>
          </a:p>
          <a:p>
            <a:pPr marL="0" indent="0">
              <a:spcBef>
                <a:spcPts val="0"/>
              </a:spcBef>
              <a:buNone/>
            </a:pPr>
            <a:r>
              <a:rPr lang="en-US" altLang="en-US" sz="2400" dirty="0">
                <a:latin typeface="Consolas" panose="020B0609020204030204" pitchFamily="49" charset="0"/>
              </a:rPr>
              <a:t>void </a:t>
            </a:r>
            <a:r>
              <a:rPr lang="en-US" altLang="en-US" sz="2400" dirty="0" err="1">
                <a:latin typeface="Consolas" panose="020B0609020204030204" pitchFamily="49" charset="0"/>
              </a:rPr>
              <a:t>advance_day</a:t>
            </a:r>
            <a:r>
              <a:rPr lang="en-US" altLang="en-US" sz="2400" dirty="0">
                <a:latin typeface="Consolas" panose="020B0609020204030204" pitchFamily="49" charset="0"/>
              </a:rPr>
              <a:t>(date *d) {</a:t>
            </a:r>
          </a:p>
          <a:p>
            <a:pPr marL="0" indent="0">
              <a:spcBef>
                <a:spcPts val="0"/>
              </a:spcBef>
              <a:buNone/>
            </a:pPr>
            <a:r>
              <a:rPr lang="en-US" altLang="en-US" sz="2400" dirty="0">
                <a:latin typeface="Consolas" panose="020B0609020204030204" pitchFamily="49" charset="0"/>
              </a:rPr>
              <a:t>	</a:t>
            </a:r>
            <a:r>
              <a:rPr lang="en-US" altLang="en-US" sz="2400" dirty="0">
                <a:solidFill>
                  <a:srgbClr val="FF0000"/>
                </a:solidFill>
                <a:latin typeface="Consolas" panose="020B0609020204030204" pitchFamily="49" charset="0"/>
              </a:rPr>
              <a:t>d-&gt;day++;</a:t>
            </a:r>
          </a:p>
          <a:p>
            <a:pPr marL="0" indent="0">
              <a:spcBef>
                <a:spcPts val="0"/>
              </a:spcBef>
              <a:buNone/>
            </a:pPr>
            <a:r>
              <a:rPr lang="en-US" altLang="en-US" sz="2400" dirty="0">
                <a:latin typeface="Consolas" panose="020B0609020204030204" pitchFamily="49" charset="0"/>
              </a:rPr>
              <a:t>}</a:t>
            </a:r>
          </a:p>
          <a:p>
            <a:pPr marL="0" indent="0">
              <a:spcBef>
                <a:spcPts val="0"/>
              </a:spcBef>
              <a:buNone/>
            </a:pPr>
            <a:endParaRPr lang="en-US" altLang="en-US" sz="2400" dirty="0">
              <a:latin typeface="Consolas" panose="020B0609020204030204" pitchFamily="49" charset="0"/>
            </a:endParaRPr>
          </a:p>
          <a:p>
            <a:pPr marL="0" indent="0">
              <a:spcBef>
                <a:spcPts val="0"/>
              </a:spcBef>
              <a:buNone/>
            </a:pPr>
            <a:r>
              <a:rPr lang="en-US" altLang="en-US" sz="2400" dirty="0" err="1">
                <a:latin typeface="Consolas" panose="020B0609020204030204" pitchFamily="49" charset="0"/>
              </a:rPr>
              <a:t>int</a:t>
            </a:r>
            <a:r>
              <a:rPr lang="en-US" altLang="en-US" sz="2400" dirty="0">
                <a:latin typeface="Consolas" panose="020B0609020204030204" pitchFamily="49" charset="0"/>
              </a:rPr>
              <a:t> main(</a:t>
            </a:r>
            <a:r>
              <a:rPr lang="en-US" altLang="en-US" sz="2400" dirty="0" err="1">
                <a:latin typeface="Consolas" panose="020B0609020204030204" pitchFamily="49" charset="0"/>
              </a:rPr>
              <a:t>int</a:t>
            </a:r>
            <a:r>
              <a:rPr lang="en-US" altLang="en-US" sz="2400" dirty="0">
                <a:latin typeface="Consolas" panose="020B0609020204030204" pitchFamily="49" charset="0"/>
              </a:rPr>
              <a:t> </a:t>
            </a:r>
            <a:r>
              <a:rPr lang="en-US" altLang="en-US" sz="2400" dirty="0" err="1">
                <a:latin typeface="Consolas" panose="020B0609020204030204" pitchFamily="49" charset="0"/>
              </a:rPr>
              <a:t>argc</a:t>
            </a:r>
            <a:r>
              <a:rPr lang="en-US" altLang="en-US" sz="2400" dirty="0">
                <a:latin typeface="Consolas" panose="020B0609020204030204" pitchFamily="49" charset="0"/>
              </a:rPr>
              <a:t>, char *</a:t>
            </a:r>
            <a:r>
              <a:rPr lang="en-US" altLang="en-US" sz="2400" dirty="0" err="1">
                <a:latin typeface="Consolas" panose="020B0609020204030204" pitchFamily="49" charset="0"/>
              </a:rPr>
              <a:t>argv</a:t>
            </a:r>
            <a:r>
              <a:rPr lang="en-US" altLang="en-US" sz="2400" dirty="0">
                <a:latin typeface="Consolas" panose="020B0609020204030204" pitchFamily="49" charset="0"/>
              </a:rPr>
              <a:t>[]) {</a:t>
            </a:r>
          </a:p>
          <a:p>
            <a:pPr marL="0" indent="0">
              <a:spcBef>
                <a:spcPts val="0"/>
              </a:spcBef>
              <a:buNone/>
            </a:pPr>
            <a:r>
              <a:rPr lang="en-US" altLang="en-US" sz="2400" dirty="0">
                <a:latin typeface="Consolas" panose="020B0609020204030204" pitchFamily="49" charset="0"/>
              </a:rPr>
              <a:t>	date </a:t>
            </a:r>
            <a:r>
              <a:rPr lang="en-US" altLang="en-US" sz="2400" dirty="0" err="1">
                <a:latin typeface="Consolas" panose="020B0609020204030204" pitchFamily="49" charset="0"/>
              </a:rPr>
              <a:t>my_date</a:t>
            </a:r>
            <a:r>
              <a:rPr lang="en-US" altLang="en-US" sz="2400" dirty="0">
                <a:latin typeface="Consolas" panose="020B0609020204030204" pitchFamily="49" charset="0"/>
              </a:rPr>
              <a:t> = {1, 28};</a:t>
            </a:r>
          </a:p>
          <a:p>
            <a:pPr marL="0" indent="0">
              <a:spcBef>
                <a:spcPts val="0"/>
              </a:spcBef>
              <a:buNone/>
            </a:pPr>
            <a:r>
              <a:rPr lang="en-US" altLang="en-US" sz="2400" dirty="0">
                <a:latin typeface="Consolas" panose="020B0609020204030204" pitchFamily="49" charset="0"/>
              </a:rPr>
              <a:t>	</a:t>
            </a:r>
            <a:r>
              <a:rPr lang="en-US" altLang="en-US" sz="2400" dirty="0" err="1">
                <a:latin typeface="Consolas" panose="020B0609020204030204" pitchFamily="49" charset="0"/>
              </a:rPr>
              <a:t>advance_day</a:t>
            </a:r>
            <a:r>
              <a:rPr lang="en-US" altLang="en-US" sz="2400" dirty="0">
                <a:latin typeface="Consolas" panose="020B0609020204030204" pitchFamily="49" charset="0"/>
              </a:rPr>
              <a:t>(&amp;</a:t>
            </a:r>
            <a:r>
              <a:rPr lang="en-US" altLang="en-US" sz="2400" dirty="0" err="1">
                <a:latin typeface="Consolas" panose="020B0609020204030204" pitchFamily="49" charset="0"/>
              </a:rPr>
              <a:t>my_date</a:t>
            </a:r>
            <a:r>
              <a:rPr lang="en-US" altLang="en-US" sz="2400" dirty="0">
                <a:latin typeface="Consolas" panose="020B0609020204030204" pitchFamily="49" charset="0"/>
              </a:rPr>
              <a:t>);</a:t>
            </a:r>
          </a:p>
          <a:p>
            <a:pPr marL="0" indent="0">
              <a:spcBef>
                <a:spcPts val="0"/>
              </a:spcBef>
              <a:buNone/>
            </a:pPr>
            <a:r>
              <a:rPr lang="en-US" altLang="en-US" sz="2400" dirty="0">
                <a:latin typeface="Consolas" panose="020B0609020204030204" pitchFamily="49" charset="0"/>
              </a:rPr>
              <a:t>	</a:t>
            </a:r>
            <a:r>
              <a:rPr lang="en-US" altLang="en-US" sz="2400" dirty="0" err="1">
                <a:latin typeface="Consolas" panose="020B0609020204030204" pitchFamily="49" charset="0"/>
              </a:rPr>
              <a:t>printf</a:t>
            </a:r>
            <a:r>
              <a:rPr lang="en-US" altLang="en-US" sz="2400" dirty="0">
                <a:latin typeface="Consolas" panose="020B0609020204030204" pitchFamily="49" charset="0"/>
              </a:rPr>
              <a:t>(</a:t>
            </a:r>
            <a:r>
              <a:rPr lang="en-US" altLang="en-US" sz="2400" dirty="0">
                <a:solidFill>
                  <a:srgbClr val="0432FF"/>
                </a:solidFill>
                <a:latin typeface="Consolas" panose="020B0609020204030204" pitchFamily="49" charset="0"/>
              </a:rPr>
              <a:t>"%d"</a:t>
            </a:r>
            <a:r>
              <a:rPr lang="en-US" altLang="en-US" sz="2400" dirty="0">
                <a:latin typeface="Consolas" panose="020B0609020204030204" pitchFamily="49" charset="0"/>
              </a:rPr>
              <a:t>, </a:t>
            </a:r>
            <a:r>
              <a:rPr lang="en-US" altLang="en-US" sz="2400" dirty="0" err="1">
                <a:latin typeface="Consolas" panose="020B0609020204030204" pitchFamily="49" charset="0"/>
              </a:rPr>
              <a:t>my_date.day</a:t>
            </a:r>
            <a:r>
              <a:rPr lang="en-US" altLang="en-US" sz="2400" dirty="0">
                <a:latin typeface="Consolas" panose="020B0609020204030204" pitchFamily="49" charset="0"/>
              </a:rPr>
              <a:t>);	</a:t>
            </a:r>
            <a:r>
              <a:rPr lang="en-US" altLang="en-US" sz="2400" dirty="0">
                <a:solidFill>
                  <a:srgbClr val="00B050"/>
                </a:solidFill>
                <a:latin typeface="Consolas" panose="020B0609020204030204" pitchFamily="49" charset="0"/>
              </a:rPr>
              <a:t>// 29</a:t>
            </a:r>
          </a:p>
          <a:p>
            <a:pPr marL="0" indent="0">
              <a:spcBef>
                <a:spcPts val="0"/>
              </a:spcBef>
              <a:buNone/>
            </a:pPr>
            <a:r>
              <a:rPr lang="en-US" altLang="en-US" sz="2400" dirty="0">
                <a:latin typeface="Consolas" panose="020B0609020204030204" pitchFamily="49" charset="0"/>
              </a:rPr>
              <a:t>	return 0;</a:t>
            </a:r>
          </a:p>
          <a:p>
            <a:pPr marL="0" indent="0">
              <a:spcBef>
                <a:spcPts val="0"/>
              </a:spcBef>
              <a:buNone/>
            </a:pPr>
            <a:r>
              <a:rPr lang="en-US" altLang="en-US" sz="2400" dirty="0">
                <a:latin typeface="Consolas" panose="020B0609020204030204" pitchFamily="49" charset="0"/>
              </a:rPr>
              <a:t>}</a:t>
            </a:r>
          </a:p>
          <a:p>
            <a:pPr marL="0" indent="0">
              <a:spcBef>
                <a:spcPts val="0"/>
              </a:spcBef>
              <a:buNone/>
            </a:pPr>
            <a:endParaRPr lang="en-US" altLang="en-US" sz="2400" dirty="0">
              <a:latin typeface="Consolas" panose="020B0609020204030204" pitchFamily="49" charset="0"/>
            </a:endParaRPr>
          </a:p>
        </p:txBody>
      </p:sp>
    </p:spTree>
    <p:extLst>
      <p:ext uri="{BB962C8B-B14F-4D97-AF65-F5344CB8AC3E}">
        <p14:creationId xmlns:p14="http://schemas.microsoft.com/office/powerpoint/2010/main" val="33125165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2">
            <a:extLst>
              <a:ext uri="{FF2B5EF4-FFF2-40B4-BE49-F238E27FC236}">
                <a16:creationId xmlns:a16="http://schemas.microsoft.com/office/drawing/2014/main" id="{83EF649C-19C9-FA41-9942-C3F9D796B73A}"/>
              </a:ext>
            </a:extLst>
          </p:cNvPr>
          <p:cNvSpPr>
            <a:spLocks noGrp="1" noChangeArrowheads="1"/>
          </p:cNvSpPr>
          <p:nvPr>
            <p:ph type="title"/>
          </p:nvPr>
        </p:nvSpPr>
        <p:spPr/>
        <p:txBody>
          <a:bodyPr/>
          <a:lstStyle/>
          <a:p>
            <a:r>
              <a:rPr lang="en-US" altLang="en-US" dirty="0"/>
              <a:t>Structs</a:t>
            </a:r>
          </a:p>
        </p:txBody>
      </p:sp>
      <p:sp>
        <p:nvSpPr>
          <p:cNvPr id="395267" name="Rectangle 3">
            <a:extLst>
              <a:ext uri="{FF2B5EF4-FFF2-40B4-BE49-F238E27FC236}">
                <a16:creationId xmlns:a16="http://schemas.microsoft.com/office/drawing/2014/main" id="{127F1403-F2EF-F649-9C8D-59FE84F60B5B}"/>
              </a:ext>
            </a:extLst>
          </p:cNvPr>
          <p:cNvSpPr>
            <a:spLocks noGrp="1" noChangeArrowheads="1"/>
          </p:cNvSpPr>
          <p:nvPr>
            <p:ph type="body" idx="1"/>
          </p:nvPr>
        </p:nvSpPr>
        <p:spPr>
          <a:xfrm>
            <a:off x="152400" y="1295400"/>
            <a:ext cx="11811000" cy="5562600"/>
          </a:xfrm>
        </p:spPr>
        <p:txBody>
          <a:bodyPr/>
          <a:lstStyle/>
          <a:p>
            <a:pPr marL="0" indent="0">
              <a:buNone/>
            </a:pPr>
            <a:r>
              <a:rPr lang="en-US" altLang="en-US" dirty="0"/>
              <a:t>C allows you to return structs from functions as well.  It returns whatever is contained within the struct. </a:t>
            </a:r>
          </a:p>
          <a:p>
            <a:pPr marL="0" indent="0">
              <a:buNone/>
            </a:pPr>
            <a:endParaRPr lang="en-US" altLang="en-US" sz="2400" dirty="0">
              <a:latin typeface="Consolas" panose="020B0609020204030204" pitchFamily="49" charset="0"/>
            </a:endParaRPr>
          </a:p>
          <a:p>
            <a:pPr marL="0" indent="0">
              <a:spcBef>
                <a:spcPts val="0"/>
              </a:spcBef>
              <a:buNone/>
            </a:pPr>
            <a:r>
              <a:rPr lang="en-US" altLang="en-US" sz="2400" dirty="0">
                <a:latin typeface="Consolas" panose="020B0609020204030204" pitchFamily="49" charset="0"/>
              </a:rPr>
              <a:t>date </a:t>
            </a:r>
            <a:r>
              <a:rPr lang="en-US" altLang="en-US" sz="2400" dirty="0" err="1">
                <a:latin typeface="Consolas" panose="020B0609020204030204" pitchFamily="49" charset="0"/>
              </a:rPr>
              <a:t>create_new_years_date</a:t>
            </a:r>
            <a:r>
              <a:rPr lang="en-US" altLang="en-US" sz="2400" dirty="0">
                <a:latin typeface="Consolas" panose="020B0609020204030204" pitchFamily="49" charset="0"/>
              </a:rPr>
              <a:t>() {</a:t>
            </a:r>
          </a:p>
          <a:p>
            <a:pPr marL="0" indent="0">
              <a:spcBef>
                <a:spcPts val="0"/>
              </a:spcBef>
              <a:buNone/>
            </a:pPr>
            <a:r>
              <a:rPr lang="en-US" altLang="en-US" sz="2400" dirty="0">
                <a:latin typeface="Consolas" panose="020B0609020204030204" pitchFamily="49" charset="0"/>
              </a:rPr>
              <a:t>	date d = {1, 1};</a:t>
            </a:r>
          </a:p>
          <a:p>
            <a:pPr marL="0" indent="0">
              <a:spcBef>
                <a:spcPts val="0"/>
              </a:spcBef>
              <a:buNone/>
            </a:pPr>
            <a:r>
              <a:rPr lang="en-US" altLang="en-US" sz="2400" dirty="0">
                <a:latin typeface="Consolas" panose="020B0609020204030204" pitchFamily="49" charset="0"/>
              </a:rPr>
              <a:t>     return d;		</a:t>
            </a:r>
            <a:r>
              <a:rPr lang="en-US" altLang="en-US" sz="2400" dirty="0">
                <a:solidFill>
                  <a:srgbClr val="00B050"/>
                </a:solidFill>
                <a:latin typeface="Consolas" panose="020B0609020204030204" pitchFamily="49" charset="0"/>
              </a:rPr>
              <a:t>// or </a:t>
            </a:r>
            <a:r>
              <a:rPr lang="en-US" altLang="en-US" sz="2400" b="1" dirty="0">
                <a:solidFill>
                  <a:srgbClr val="00B050"/>
                </a:solidFill>
                <a:latin typeface="Consolas" panose="020B0609020204030204" pitchFamily="49" charset="0"/>
              </a:rPr>
              <a:t>return (date){1, 1};</a:t>
            </a:r>
          </a:p>
          <a:p>
            <a:pPr marL="0" indent="0">
              <a:spcBef>
                <a:spcPts val="0"/>
              </a:spcBef>
              <a:buNone/>
            </a:pPr>
            <a:r>
              <a:rPr lang="en-US" altLang="en-US" sz="2400" dirty="0">
                <a:latin typeface="Consolas" panose="020B0609020204030204" pitchFamily="49" charset="0"/>
              </a:rPr>
              <a:t>}</a:t>
            </a:r>
          </a:p>
          <a:p>
            <a:pPr marL="0" indent="0">
              <a:spcBef>
                <a:spcPts val="0"/>
              </a:spcBef>
              <a:buNone/>
            </a:pPr>
            <a:endParaRPr lang="en-US" altLang="en-US" sz="2400" dirty="0">
              <a:latin typeface="Consolas" panose="020B0609020204030204" pitchFamily="49" charset="0"/>
            </a:endParaRPr>
          </a:p>
          <a:p>
            <a:pPr marL="0" indent="0">
              <a:spcBef>
                <a:spcPts val="0"/>
              </a:spcBef>
              <a:buNone/>
            </a:pPr>
            <a:r>
              <a:rPr lang="en-US" altLang="en-US" sz="2400" dirty="0" err="1">
                <a:latin typeface="Consolas" panose="020B0609020204030204" pitchFamily="49" charset="0"/>
              </a:rPr>
              <a:t>int</a:t>
            </a:r>
            <a:r>
              <a:rPr lang="en-US" altLang="en-US" sz="2400" dirty="0">
                <a:latin typeface="Consolas" panose="020B0609020204030204" pitchFamily="49" charset="0"/>
              </a:rPr>
              <a:t> main(</a:t>
            </a:r>
            <a:r>
              <a:rPr lang="en-US" altLang="en-US" sz="2400" dirty="0" err="1">
                <a:latin typeface="Consolas" panose="020B0609020204030204" pitchFamily="49" charset="0"/>
              </a:rPr>
              <a:t>int</a:t>
            </a:r>
            <a:r>
              <a:rPr lang="en-US" altLang="en-US" sz="2400" dirty="0">
                <a:latin typeface="Consolas" panose="020B0609020204030204" pitchFamily="49" charset="0"/>
              </a:rPr>
              <a:t> </a:t>
            </a:r>
            <a:r>
              <a:rPr lang="en-US" altLang="en-US" sz="2400" dirty="0" err="1">
                <a:latin typeface="Consolas" panose="020B0609020204030204" pitchFamily="49" charset="0"/>
              </a:rPr>
              <a:t>argc</a:t>
            </a:r>
            <a:r>
              <a:rPr lang="en-US" altLang="en-US" sz="2400" dirty="0">
                <a:latin typeface="Consolas" panose="020B0609020204030204" pitchFamily="49" charset="0"/>
              </a:rPr>
              <a:t>, char *</a:t>
            </a:r>
            <a:r>
              <a:rPr lang="en-US" altLang="en-US" sz="2400" dirty="0" err="1">
                <a:latin typeface="Consolas" panose="020B0609020204030204" pitchFamily="49" charset="0"/>
              </a:rPr>
              <a:t>argv</a:t>
            </a:r>
            <a:r>
              <a:rPr lang="en-US" altLang="en-US" sz="2400" dirty="0">
                <a:latin typeface="Consolas" panose="020B0609020204030204" pitchFamily="49" charset="0"/>
              </a:rPr>
              <a:t>[]) {</a:t>
            </a:r>
          </a:p>
          <a:p>
            <a:pPr marL="0" indent="0">
              <a:spcBef>
                <a:spcPts val="0"/>
              </a:spcBef>
              <a:buNone/>
            </a:pPr>
            <a:r>
              <a:rPr lang="en-US" altLang="en-US" sz="2400" dirty="0">
                <a:latin typeface="Consolas" panose="020B0609020204030204" pitchFamily="49" charset="0"/>
              </a:rPr>
              <a:t>	date </a:t>
            </a:r>
            <a:r>
              <a:rPr lang="en-US" altLang="en-US" sz="2400" dirty="0" err="1">
                <a:latin typeface="Consolas" panose="020B0609020204030204" pitchFamily="49" charset="0"/>
              </a:rPr>
              <a:t>my_date</a:t>
            </a:r>
            <a:r>
              <a:rPr lang="en-US" altLang="en-US" sz="2400" dirty="0">
                <a:latin typeface="Consolas" panose="020B0609020204030204" pitchFamily="49" charset="0"/>
              </a:rPr>
              <a:t> = </a:t>
            </a:r>
            <a:r>
              <a:rPr lang="en-US" altLang="en-US" sz="2400" dirty="0" err="1">
                <a:latin typeface="Consolas" panose="020B0609020204030204" pitchFamily="49" charset="0"/>
              </a:rPr>
              <a:t>create_new_years_date</a:t>
            </a:r>
            <a:r>
              <a:rPr lang="en-US" altLang="en-US" sz="2400" dirty="0">
                <a:latin typeface="Consolas" panose="020B0609020204030204" pitchFamily="49" charset="0"/>
              </a:rPr>
              <a:t>();</a:t>
            </a:r>
          </a:p>
          <a:p>
            <a:pPr marL="0" indent="0">
              <a:spcBef>
                <a:spcPts val="0"/>
              </a:spcBef>
              <a:buNone/>
            </a:pPr>
            <a:r>
              <a:rPr lang="en-US" altLang="en-US" sz="2400" dirty="0">
                <a:latin typeface="Consolas" panose="020B0609020204030204" pitchFamily="49" charset="0"/>
              </a:rPr>
              <a:t> 	</a:t>
            </a:r>
            <a:r>
              <a:rPr lang="en-US" altLang="en-US" sz="2400" dirty="0" err="1">
                <a:latin typeface="Consolas" panose="020B0609020204030204" pitchFamily="49" charset="0"/>
              </a:rPr>
              <a:t>printf</a:t>
            </a:r>
            <a:r>
              <a:rPr lang="en-US" altLang="en-US" sz="2400" dirty="0">
                <a:latin typeface="Consolas" panose="020B0609020204030204" pitchFamily="49" charset="0"/>
              </a:rPr>
              <a:t>(</a:t>
            </a:r>
            <a:r>
              <a:rPr lang="en-US" altLang="en-US" sz="2400" dirty="0">
                <a:solidFill>
                  <a:srgbClr val="0432FF"/>
                </a:solidFill>
                <a:latin typeface="Consolas" panose="020B0609020204030204" pitchFamily="49" charset="0"/>
              </a:rPr>
              <a:t>"%d"</a:t>
            </a:r>
            <a:r>
              <a:rPr lang="en-US" altLang="en-US" sz="2400" dirty="0">
                <a:latin typeface="Consolas" panose="020B0609020204030204" pitchFamily="49" charset="0"/>
              </a:rPr>
              <a:t>, </a:t>
            </a:r>
            <a:r>
              <a:rPr lang="en-US" altLang="en-US" sz="2400" dirty="0" err="1">
                <a:latin typeface="Consolas" panose="020B0609020204030204" pitchFamily="49" charset="0"/>
              </a:rPr>
              <a:t>my_date.day</a:t>
            </a:r>
            <a:r>
              <a:rPr lang="en-US" altLang="en-US" sz="2400" dirty="0">
                <a:latin typeface="Consolas" panose="020B0609020204030204" pitchFamily="49" charset="0"/>
              </a:rPr>
              <a:t>);	</a:t>
            </a:r>
            <a:r>
              <a:rPr lang="en-US" altLang="en-US" sz="2400" dirty="0">
                <a:solidFill>
                  <a:srgbClr val="00B050"/>
                </a:solidFill>
                <a:latin typeface="Consolas" panose="020B0609020204030204" pitchFamily="49" charset="0"/>
              </a:rPr>
              <a:t>// 1</a:t>
            </a:r>
          </a:p>
          <a:p>
            <a:pPr marL="0" indent="0">
              <a:spcBef>
                <a:spcPts val="0"/>
              </a:spcBef>
              <a:buNone/>
            </a:pPr>
            <a:r>
              <a:rPr lang="en-US" altLang="en-US" sz="2400" dirty="0">
                <a:latin typeface="Consolas" panose="020B0609020204030204" pitchFamily="49" charset="0"/>
              </a:rPr>
              <a:t>	return 0;</a:t>
            </a:r>
          </a:p>
          <a:p>
            <a:pPr marL="0" indent="0">
              <a:spcBef>
                <a:spcPts val="0"/>
              </a:spcBef>
              <a:buNone/>
            </a:pPr>
            <a:r>
              <a:rPr lang="en-US" altLang="en-US" sz="2400" dirty="0">
                <a:latin typeface="Consolas" panose="020B0609020204030204" pitchFamily="49" charset="0"/>
              </a:rPr>
              <a:t>}</a:t>
            </a:r>
          </a:p>
        </p:txBody>
      </p:sp>
    </p:spTree>
    <p:extLst>
      <p:ext uri="{BB962C8B-B14F-4D97-AF65-F5344CB8AC3E}">
        <p14:creationId xmlns:p14="http://schemas.microsoft.com/office/powerpoint/2010/main" val="19703457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2">
            <a:extLst>
              <a:ext uri="{FF2B5EF4-FFF2-40B4-BE49-F238E27FC236}">
                <a16:creationId xmlns:a16="http://schemas.microsoft.com/office/drawing/2014/main" id="{83EF649C-19C9-FA41-9942-C3F9D796B73A}"/>
              </a:ext>
            </a:extLst>
          </p:cNvPr>
          <p:cNvSpPr>
            <a:spLocks noGrp="1" noChangeArrowheads="1"/>
          </p:cNvSpPr>
          <p:nvPr>
            <p:ph type="title"/>
          </p:nvPr>
        </p:nvSpPr>
        <p:spPr/>
        <p:txBody>
          <a:bodyPr/>
          <a:lstStyle/>
          <a:p>
            <a:r>
              <a:rPr lang="en-US" altLang="en-US" dirty="0"/>
              <a:t>Structs</a:t>
            </a:r>
          </a:p>
        </p:txBody>
      </p:sp>
      <p:sp>
        <p:nvSpPr>
          <p:cNvPr id="395267" name="Rectangle 3">
            <a:extLst>
              <a:ext uri="{FF2B5EF4-FFF2-40B4-BE49-F238E27FC236}">
                <a16:creationId xmlns:a16="http://schemas.microsoft.com/office/drawing/2014/main" id="{127F1403-F2EF-F649-9C8D-59FE84F60B5B}"/>
              </a:ext>
            </a:extLst>
          </p:cNvPr>
          <p:cNvSpPr>
            <a:spLocks noGrp="1" noChangeArrowheads="1"/>
          </p:cNvSpPr>
          <p:nvPr>
            <p:ph type="body" idx="1"/>
          </p:nvPr>
        </p:nvSpPr>
        <p:spPr>
          <a:xfrm>
            <a:off x="152400" y="1295400"/>
            <a:ext cx="11811000" cy="5410200"/>
          </a:xfrm>
        </p:spPr>
        <p:txBody>
          <a:bodyPr/>
          <a:lstStyle/>
          <a:p>
            <a:pPr marL="0" indent="0">
              <a:buNone/>
            </a:pPr>
            <a:r>
              <a:rPr lang="en-US" altLang="en-US" b="1" dirty="0" err="1"/>
              <a:t>sizeof</a:t>
            </a:r>
            <a:r>
              <a:rPr lang="en-US" altLang="en-US" dirty="0"/>
              <a:t> gives you the entire size of a struct, which is the sum of the sizes of all its contents.</a:t>
            </a:r>
          </a:p>
          <a:p>
            <a:pPr marL="0" indent="0">
              <a:buNone/>
            </a:pPr>
            <a:endParaRPr lang="en-US" altLang="en-US" dirty="0"/>
          </a:p>
          <a:p>
            <a:pPr>
              <a:lnSpc>
                <a:spcPct val="80000"/>
              </a:lnSpc>
              <a:buNone/>
            </a:pPr>
            <a:r>
              <a:rPr lang="en-US" altLang="en-US" sz="2400" b="1" dirty="0">
                <a:latin typeface="Consolas" panose="020B0609020204030204" pitchFamily="49" charset="0"/>
              </a:rPr>
              <a:t>typedef struct</a:t>
            </a:r>
            <a:r>
              <a:rPr lang="en-US" altLang="en-US" sz="2400" dirty="0">
                <a:latin typeface="Consolas" panose="020B0609020204030204" pitchFamily="49" charset="0"/>
              </a:rPr>
              <a:t> date {</a:t>
            </a:r>
          </a:p>
          <a:p>
            <a:pPr>
              <a:lnSpc>
                <a:spcPct val="80000"/>
              </a:lnSpc>
              <a:buNone/>
            </a:pPr>
            <a:r>
              <a:rPr lang="en-US" altLang="en-US" sz="2400" dirty="0">
                <a:latin typeface="Consolas" panose="020B0609020204030204" pitchFamily="49" charset="0"/>
              </a:rPr>
              <a:t>	    </a:t>
            </a:r>
            <a:r>
              <a:rPr lang="en-US" altLang="en-US" sz="2400" dirty="0" err="1">
                <a:latin typeface="Consolas" panose="020B0609020204030204" pitchFamily="49" charset="0"/>
              </a:rPr>
              <a:t>int</a:t>
            </a:r>
            <a:r>
              <a:rPr lang="en-US" altLang="en-US" sz="2400" dirty="0">
                <a:latin typeface="Consolas" panose="020B0609020204030204" pitchFamily="49" charset="0"/>
              </a:rPr>
              <a:t> month;</a:t>
            </a:r>
          </a:p>
          <a:p>
            <a:pPr>
              <a:lnSpc>
                <a:spcPct val="80000"/>
              </a:lnSpc>
              <a:buNone/>
            </a:pPr>
            <a:r>
              <a:rPr lang="en-US" altLang="en-US" sz="2400" dirty="0">
                <a:latin typeface="Consolas" panose="020B0609020204030204" pitchFamily="49" charset="0"/>
              </a:rPr>
              <a:t>	    </a:t>
            </a:r>
            <a:r>
              <a:rPr lang="en-US" altLang="en-US" sz="2400" dirty="0" err="1">
                <a:latin typeface="Consolas" panose="020B0609020204030204" pitchFamily="49" charset="0"/>
              </a:rPr>
              <a:t>int</a:t>
            </a:r>
            <a:r>
              <a:rPr lang="en-US" altLang="en-US" sz="2400" dirty="0">
                <a:latin typeface="Consolas" panose="020B0609020204030204" pitchFamily="49" charset="0"/>
              </a:rPr>
              <a:t> day;       </a:t>
            </a:r>
          </a:p>
          <a:p>
            <a:pPr>
              <a:lnSpc>
                <a:spcPct val="80000"/>
              </a:lnSpc>
              <a:buNone/>
            </a:pPr>
            <a:r>
              <a:rPr lang="en-US" altLang="en-US" sz="2400" dirty="0">
                <a:latin typeface="Consolas" panose="020B0609020204030204" pitchFamily="49" charset="0"/>
              </a:rPr>
              <a:t>	} date;</a:t>
            </a:r>
          </a:p>
          <a:p>
            <a:pPr marL="0" indent="0">
              <a:buNone/>
            </a:pPr>
            <a:endParaRPr lang="en-US" altLang="en-US" sz="2400" dirty="0">
              <a:latin typeface="Consolas" panose="020B0609020204030204" pitchFamily="49" charset="0"/>
            </a:endParaRPr>
          </a:p>
          <a:p>
            <a:pPr marL="0" indent="0">
              <a:buNone/>
            </a:pPr>
            <a:r>
              <a:rPr lang="en-US" altLang="en-US" sz="2400" dirty="0" err="1">
                <a:latin typeface="Consolas" panose="020B0609020204030204" pitchFamily="49" charset="0"/>
              </a:rPr>
              <a:t>int</a:t>
            </a:r>
            <a:r>
              <a:rPr lang="en-US" altLang="en-US" sz="2400" dirty="0">
                <a:latin typeface="Consolas" panose="020B0609020204030204" pitchFamily="49" charset="0"/>
              </a:rPr>
              <a:t> main(</a:t>
            </a:r>
            <a:r>
              <a:rPr lang="en-US" altLang="en-US" sz="2400" dirty="0" err="1">
                <a:latin typeface="Consolas" panose="020B0609020204030204" pitchFamily="49" charset="0"/>
              </a:rPr>
              <a:t>int</a:t>
            </a:r>
            <a:r>
              <a:rPr lang="en-US" altLang="en-US" sz="2400" dirty="0">
                <a:latin typeface="Consolas" panose="020B0609020204030204" pitchFamily="49" charset="0"/>
              </a:rPr>
              <a:t> </a:t>
            </a:r>
            <a:r>
              <a:rPr lang="en-US" altLang="en-US" sz="2400" dirty="0" err="1">
                <a:latin typeface="Consolas" panose="020B0609020204030204" pitchFamily="49" charset="0"/>
              </a:rPr>
              <a:t>argc</a:t>
            </a:r>
            <a:r>
              <a:rPr lang="en-US" altLang="en-US" sz="2400" dirty="0">
                <a:latin typeface="Consolas" panose="020B0609020204030204" pitchFamily="49" charset="0"/>
              </a:rPr>
              <a:t>, char *</a:t>
            </a:r>
            <a:r>
              <a:rPr lang="en-US" altLang="en-US" sz="2400" dirty="0" err="1">
                <a:latin typeface="Consolas" panose="020B0609020204030204" pitchFamily="49" charset="0"/>
              </a:rPr>
              <a:t>argv</a:t>
            </a:r>
            <a:r>
              <a:rPr lang="en-US" altLang="en-US" sz="2400" dirty="0">
                <a:latin typeface="Consolas" panose="020B0609020204030204" pitchFamily="49" charset="0"/>
              </a:rPr>
              <a:t>[]) {</a:t>
            </a:r>
          </a:p>
          <a:p>
            <a:pPr marL="0" indent="0">
              <a:buNone/>
            </a:pPr>
            <a:r>
              <a:rPr lang="en-US" altLang="en-US" sz="2400" dirty="0">
                <a:latin typeface="Consolas" panose="020B0609020204030204" pitchFamily="49" charset="0"/>
              </a:rPr>
              <a:t>	</a:t>
            </a:r>
            <a:r>
              <a:rPr lang="en-US" altLang="en-US" sz="2400" dirty="0" err="1">
                <a:latin typeface="Consolas" panose="020B0609020204030204" pitchFamily="49" charset="0"/>
              </a:rPr>
              <a:t>int</a:t>
            </a:r>
            <a:r>
              <a:rPr lang="en-US" altLang="en-US" sz="2400" dirty="0">
                <a:latin typeface="Consolas" panose="020B0609020204030204" pitchFamily="49" charset="0"/>
              </a:rPr>
              <a:t> size = </a:t>
            </a:r>
            <a:r>
              <a:rPr lang="en-US" altLang="en-US" sz="2400" dirty="0" err="1">
                <a:latin typeface="Consolas" panose="020B0609020204030204" pitchFamily="49" charset="0"/>
              </a:rPr>
              <a:t>sizeof</a:t>
            </a:r>
            <a:r>
              <a:rPr lang="en-US" altLang="en-US" sz="2400" dirty="0">
                <a:latin typeface="Consolas" panose="020B0609020204030204" pitchFamily="49" charset="0"/>
              </a:rPr>
              <a:t>(date);	</a:t>
            </a:r>
            <a:r>
              <a:rPr lang="en-US" altLang="en-US" sz="2400" dirty="0">
                <a:solidFill>
                  <a:srgbClr val="00B050"/>
                </a:solidFill>
                <a:latin typeface="Consolas" panose="020B0609020204030204" pitchFamily="49" charset="0"/>
              </a:rPr>
              <a:t>// 8	</a:t>
            </a:r>
          </a:p>
          <a:p>
            <a:pPr marL="0" indent="0">
              <a:buNone/>
            </a:pPr>
            <a:r>
              <a:rPr lang="en-US" altLang="en-US" sz="2400" dirty="0">
                <a:solidFill>
                  <a:srgbClr val="00B050"/>
                </a:solidFill>
                <a:latin typeface="Consolas" panose="020B0609020204030204" pitchFamily="49" charset="0"/>
              </a:rPr>
              <a:t>     	</a:t>
            </a:r>
            <a:r>
              <a:rPr lang="en-US" altLang="en-US" sz="2400" dirty="0">
                <a:latin typeface="Consolas" panose="020B0609020204030204" pitchFamily="49" charset="0"/>
              </a:rPr>
              <a:t>return 0;</a:t>
            </a:r>
          </a:p>
          <a:p>
            <a:pPr marL="0" indent="0">
              <a:buNone/>
            </a:pPr>
            <a:r>
              <a:rPr lang="en-US" altLang="en-US" sz="2400" dirty="0">
                <a:latin typeface="Consolas" panose="020B0609020204030204" pitchFamily="49" charset="0"/>
              </a:rPr>
              <a:t>}</a:t>
            </a:r>
          </a:p>
        </p:txBody>
      </p:sp>
    </p:spTree>
    <p:extLst>
      <p:ext uri="{BB962C8B-B14F-4D97-AF65-F5344CB8AC3E}">
        <p14:creationId xmlns:p14="http://schemas.microsoft.com/office/powerpoint/2010/main" val="10763473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957D6-2C60-C146-9D89-191E4C4F25D0}"/>
              </a:ext>
            </a:extLst>
          </p:cNvPr>
          <p:cNvSpPr>
            <a:spLocks noGrp="1"/>
          </p:cNvSpPr>
          <p:nvPr>
            <p:ph type="title"/>
          </p:nvPr>
        </p:nvSpPr>
        <p:spPr/>
        <p:txBody>
          <a:bodyPr/>
          <a:lstStyle/>
          <a:p>
            <a:r>
              <a:rPr lang="en-US" dirty="0"/>
              <a:t>Arrays of Structs</a:t>
            </a:r>
          </a:p>
        </p:txBody>
      </p:sp>
      <p:sp>
        <p:nvSpPr>
          <p:cNvPr id="3" name="Content Placeholder 2">
            <a:extLst>
              <a:ext uri="{FF2B5EF4-FFF2-40B4-BE49-F238E27FC236}">
                <a16:creationId xmlns:a16="http://schemas.microsoft.com/office/drawing/2014/main" id="{860F07F1-FF95-2B48-A98F-A2CF8795FDD5}"/>
              </a:ext>
            </a:extLst>
          </p:cNvPr>
          <p:cNvSpPr>
            <a:spLocks noGrp="1"/>
          </p:cNvSpPr>
          <p:nvPr>
            <p:ph idx="1"/>
          </p:nvPr>
        </p:nvSpPr>
        <p:spPr/>
        <p:txBody>
          <a:bodyPr/>
          <a:lstStyle/>
          <a:p>
            <a:pPr marL="0" indent="0">
              <a:buNone/>
            </a:pPr>
            <a:r>
              <a:rPr lang="en-US" dirty="0"/>
              <a:t>You can create arrays of structs just like any other variable type.</a:t>
            </a:r>
          </a:p>
          <a:p>
            <a:pPr marL="0" indent="0">
              <a:buNone/>
            </a:pPr>
            <a:endParaRPr lang="en-US" dirty="0"/>
          </a:p>
          <a:p>
            <a:pPr marL="0" indent="0">
              <a:spcBef>
                <a:spcPts val="0"/>
              </a:spcBef>
              <a:buNone/>
            </a:pPr>
            <a:r>
              <a:rPr lang="en-US" b="1" dirty="0">
                <a:latin typeface="Consolas" panose="020B0609020204030204" pitchFamily="49" charset="0"/>
                <a:cs typeface="Consolas" panose="020B0609020204030204" pitchFamily="49" charset="0"/>
              </a:rPr>
              <a:t>typedef</a:t>
            </a: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my_struct</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x;</a:t>
            </a:r>
          </a:p>
          <a:p>
            <a:pPr marL="0" indent="0">
              <a:spcBef>
                <a:spcPts val="0"/>
              </a:spcBef>
              <a:buNone/>
            </a:pPr>
            <a:r>
              <a:rPr lang="en-US" dirty="0">
                <a:latin typeface="Consolas" panose="020B0609020204030204" pitchFamily="49" charset="0"/>
                <a:cs typeface="Consolas" panose="020B0609020204030204" pitchFamily="49" charset="0"/>
              </a:rPr>
              <a:t>	char c;</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my_struct</a:t>
            </a: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my_struct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array_of_structs</a:t>
            </a:r>
            <a:r>
              <a:rPr lang="en-US" dirty="0">
                <a:latin typeface="Consolas" panose="020B0609020204030204" pitchFamily="49" charset="0"/>
                <a:cs typeface="Consolas" panose="020B0609020204030204" pitchFamily="49" charset="0"/>
              </a:rPr>
              <a:t>[5];</a:t>
            </a:r>
          </a:p>
        </p:txBody>
      </p:sp>
    </p:spTree>
    <p:extLst>
      <p:ext uri="{BB962C8B-B14F-4D97-AF65-F5344CB8AC3E}">
        <p14:creationId xmlns:p14="http://schemas.microsoft.com/office/powerpoint/2010/main" val="15025762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957D6-2C60-C146-9D89-191E4C4F25D0}"/>
              </a:ext>
            </a:extLst>
          </p:cNvPr>
          <p:cNvSpPr>
            <a:spLocks noGrp="1"/>
          </p:cNvSpPr>
          <p:nvPr>
            <p:ph type="title"/>
          </p:nvPr>
        </p:nvSpPr>
        <p:spPr/>
        <p:txBody>
          <a:bodyPr/>
          <a:lstStyle/>
          <a:p>
            <a:r>
              <a:rPr lang="en-US" dirty="0"/>
              <a:t>Arrays of Structs</a:t>
            </a:r>
          </a:p>
        </p:txBody>
      </p:sp>
      <p:sp>
        <p:nvSpPr>
          <p:cNvPr id="3" name="Content Placeholder 2">
            <a:extLst>
              <a:ext uri="{FF2B5EF4-FFF2-40B4-BE49-F238E27FC236}">
                <a16:creationId xmlns:a16="http://schemas.microsoft.com/office/drawing/2014/main" id="{860F07F1-FF95-2B48-A98F-A2CF8795FDD5}"/>
              </a:ext>
            </a:extLst>
          </p:cNvPr>
          <p:cNvSpPr>
            <a:spLocks noGrp="1"/>
          </p:cNvSpPr>
          <p:nvPr>
            <p:ph idx="1"/>
          </p:nvPr>
        </p:nvSpPr>
        <p:spPr/>
        <p:txBody>
          <a:bodyPr/>
          <a:lstStyle/>
          <a:p>
            <a:pPr marL="0" indent="0">
              <a:buNone/>
            </a:pPr>
            <a:r>
              <a:rPr lang="en-US" dirty="0"/>
              <a:t>To initialize an entry of the array using short syntax, you must add a cast to confirm the type to C.</a:t>
            </a:r>
          </a:p>
          <a:p>
            <a:pPr marL="0" indent="0">
              <a:buNone/>
            </a:pPr>
            <a:endParaRPr lang="en-US" dirty="0"/>
          </a:p>
          <a:p>
            <a:pPr marL="0" indent="0">
              <a:spcBef>
                <a:spcPts val="0"/>
              </a:spcBef>
              <a:buNone/>
            </a:pPr>
            <a:r>
              <a:rPr lang="en-US" b="1" dirty="0">
                <a:latin typeface="Consolas" panose="020B0609020204030204" pitchFamily="49" charset="0"/>
                <a:cs typeface="Consolas" panose="020B0609020204030204" pitchFamily="49" charset="0"/>
              </a:rPr>
              <a:t>typedef</a:t>
            </a: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my_struct</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x;</a:t>
            </a:r>
          </a:p>
          <a:p>
            <a:pPr marL="0" indent="0">
              <a:spcBef>
                <a:spcPts val="0"/>
              </a:spcBef>
              <a:buNone/>
            </a:pPr>
            <a:r>
              <a:rPr lang="en-US" dirty="0">
                <a:latin typeface="Consolas" panose="020B0609020204030204" pitchFamily="49" charset="0"/>
                <a:cs typeface="Consolas" panose="020B0609020204030204" pitchFamily="49" charset="0"/>
              </a:rPr>
              <a:t>	char c;</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my_struct</a:t>
            </a: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my_struct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array_of_structs</a:t>
            </a:r>
            <a:r>
              <a:rPr lang="en-US" dirty="0">
                <a:latin typeface="Consolas" panose="020B0609020204030204" pitchFamily="49" charset="0"/>
                <a:cs typeface="Consolas" panose="020B0609020204030204" pitchFamily="49" charset="0"/>
              </a:rPr>
              <a:t>[5];</a:t>
            </a:r>
          </a:p>
          <a:p>
            <a:pPr marL="0" indent="0">
              <a:spcBef>
                <a:spcPts val="0"/>
              </a:spcBef>
              <a:buNone/>
            </a:pPr>
            <a:r>
              <a:rPr lang="en-US" dirty="0" err="1">
                <a:latin typeface="Consolas" panose="020B0609020204030204" pitchFamily="49" charset="0"/>
                <a:cs typeface="Consolas" panose="020B0609020204030204" pitchFamily="49" charset="0"/>
              </a:rPr>
              <a:t>array_of_structs</a:t>
            </a:r>
            <a:r>
              <a:rPr lang="en-US" dirty="0">
                <a:latin typeface="Consolas" panose="020B0609020204030204" pitchFamily="49" charset="0"/>
                <a:cs typeface="Consolas" panose="020B0609020204030204" pitchFamily="49" charset="0"/>
              </a:rPr>
              <a:t>[0] = (</a:t>
            </a:r>
            <a:r>
              <a:rPr lang="en-US" dirty="0" err="1">
                <a:latin typeface="Consolas" panose="020B0609020204030204" pitchFamily="49" charset="0"/>
                <a:cs typeface="Consolas" panose="020B0609020204030204" pitchFamily="49" charset="0"/>
              </a:rPr>
              <a:t>my_struct</a:t>
            </a:r>
            <a:r>
              <a:rPr lang="en-US" dirty="0">
                <a:latin typeface="Consolas" panose="020B0609020204030204" pitchFamily="49" charset="0"/>
                <a:cs typeface="Consolas" panose="020B0609020204030204" pitchFamily="49" charset="0"/>
              </a:rPr>
              <a:t>){0, 'A'};</a:t>
            </a:r>
          </a:p>
        </p:txBody>
      </p:sp>
    </p:spTree>
    <p:extLst>
      <p:ext uri="{BB962C8B-B14F-4D97-AF65-F5344CB8AC3E}">
        <p14:creationId xmlns:p14="http://schemas.microsoft.com/office/powerpoint/2010/main" val="29151259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957D6-2C60-C146-9D89-191E4C4F25D0}"/>
              </a:ext>
            </a:extLst>
          </p:cNvPr>
          <p:cNvSpPr>
            <a:spLocks noGrp="1"/>
          </p:cNvSpPr>
          <p:nvPr>
            <p:ph type="title"/>
          </p:nvPr>
        </p:nvSpPr>
        <p:spPr/>
        <p:txBody>
          <a:bodyPr/>
          <a:lstStyle/>
          <a:p>
            <a:r>
              <a:rPr lang="en-US" dirty="0"/>
              <a:t>Arrays of Structs</a:t>
            </a:r>
          </a:p>
        </p:txBody>
      </p:sp>
      <p:sp>
        <p:nvSpPr>
          <p:cNvPr id="3" name="Content Placeholder 2">
            <a:extLst>
              <a:ext uri="{FF2B5EF4-FFF2-40B4-BE49-F238E27FC236}">
                <a16:creationId xmlns:a16="http://schemas.microsoft.com/office/drawing/2014/main" id="{860F07F1-FF95-2B48-A98F-A2CF8795FDD5}"/>
              </a:ext>
            </a:extLst>
          </p:cNvPr>
          <p:cNvSpPr>
            <a:spLocks noGrp="1"/>
          </p:cNvSpPr>
          <p:nvPr>
            <p:ph idx="1"/>
          </p:nvPr>
        </p:nvSpPr>
        <p:spPr/>
        <p:txBody>
          <a:bodyPr/>
          <a:lstStyle/>
          <a:p>
            <a:pPr marL="0" indent="0">
              <a:buNone/>
            </a:pPr>
            <a:r>
              <a:rPr lang="en-US" dirty="0"/>
              <a:t>You can also set each field individually.</a:t>
            </a:r>
          </a:p>
          <a:p>
            <a:pPr marL="0" indent="0">
              <a:buNone/>
            </a:pPr>
            <a:endParaRPr lang="en-US" dirty="0"/>
          </a:p>
          <a:p>
            <a:pPr marL="0" indent="0">
              <a:spcBef>
                <a:spcPts val="0"/>
              </a:spcBef>
              <a:buNone/>
            </a:pPr>
            <a:r>
              <a:rPr lang="en-US" b="1" dirty="0">
                <a:latin typeface="Consolas" panose="020B0609020204030204" pitchFamily="49" charset="0"/>
                <a:cs typeface="Consolas" panose="020B0609020204030204" pitchFamily="49" charset="0"/>
              </a:rPr>
              <a:t>typedef</a:t>
            </a: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my_struct</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x;</a:t>
            </a:r>
          </a:p>
          <a:p>
            <a:pPr marL="0" indent="0">
              <a:spcBef>
                <a:spcPts val="0"/>
              </a:spcBef>
              <a:buNone/>
            </a:pPr>
            <a:r>
              <a:rPr lang="en-US" dirty="0">
                <a:latin typeface="Consolas" panose="020B0609020204030204" pitchFamily="49" charset="0"/>
                <a:cs typeface="Consolas" panose="020B0609020204030204" pitchFamily="49" charset="0"/>
              </a:rPr>
              <a:t>	char c;</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my_struct</a:t>
            </a: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r>
              <a:rPr lang="en-US" dirty="0" err="1">
                <a:latin typeface="Consolas" panose="020B0609020204030204" pitchFamily="49" charset="0"/>
                <a:cs typeface="Consolas" panose="020B0609020204030204" pitchFamily="49" charset="0"/>
              </a:rPr>
              <a:t>my_struct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array_of_structs</a:t>
            </a:r>
            <a:r>
              <a:rPr lang="en-US" dirty="0">
                <a:latin typeface="Consolas" panose="020B0609020204030204" pitchFamily="49" charset="0"/>
                <a:cs typeface="Consolas" panose="020B0609020204030204" pitchFamily="49" charset="0"/>
              </a:rPr>
              <a:t>[5];</a:t>
            </a:r>
          </a:p>
          <a:p>
            <a:pPr marL="0" indent="0">
              <a:spcBef>
                <a:spcPts val="0"/>
              </a:spcBef>
              <a:buNone/>
            </a:pPr>
            <a:r>
              <a:rPr lang="en-US" dirty="0" err="1">
                <a:latin typeface="Consolas" panose="020B0609020204030204" pitchFamily="49" charset="0"/>
                <a:cs typeface="Consolas" panose="020B0609020204030204" pitchFamily="49" charset="0"/>
              </a:rPr>
              <a:t>array_of_structs</a:t>
            </a:r>
            <a:r>
              <a:rPr lang="en-US" dirty="0">
                <a:latin typeface="Consolas" panose="020B0609020204030204" pitchFamily="49" charset="0"/>
                <a:cs typeface="Consolas" panose="020B0609020204030204" pitchFamily="49" charset="0"/>
              </a:rPr>
              <a:t>[0].x = 2;</a:t>
            </a:r>
          </a:p>
          <a:p>
            <a:pPr marL="0" indent="0">
              <a:spcBef>
                <a:spcPts val="0"/>
              </a:spcBef>
              <a:buNone/>
            </a:pPr>
            <a:r>
              <a:rPr lang="en-US" dirty="0" err="1">
                <a:latin typeface="Consolas" panose="020B0609020204030204" pitchFamily="49" charset="0"/>
                <a:cs typeface="Consolas" panose="020B0609020204030204" pitchFamily="49" charset="0"/>
              </a:rPr>
              <a:t>array_of_structs</a:t>
            </a:r>
            <a:r>
              <a:rPr lang="en-US" dirty="0">
                <a:latin typeface="Consolas" panose="020B0609020204030204" pitchFamily="49" charset="0"/>
                <a:cs typeface="Consolas" panose="020B0609020204030204" pitchFamily="49" charset="0"/>
              </a:rPr>
              <a:t>[0].c = 'A';</a:t>
            </a:r>
          </a:p>
        </p:txBody>
      </p:sp>
    </p:spTree>
    <p:extLst>
      <p:ext uri="{BB962C8B-B14F-4D97-AF65-F5344CB8AC3E}">
        <p14:creationId xmlns:p14="http://schemas.microsoft.com/office/powerpoint/2010/main" val="9438654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510BB-A2A6-9C44-B06B-954A74C390EB}"/>
              </a:ext>
            </a:extLst>
          </p:cNvPr>
          <p:cNvSpPr>
            <a:spLocks noGrp="1"/>
          </p:cNvSpPr>
          <p:nvPr>
            <p:ph type="title"/>
          </p:nvPr>
        </p:nvSpPr>
        <p:spPr/>
        <p:txBody>
          <a:bodyPr/>
          <a:lstStyle/>
          <a:p>
            <a:r>
              <a:rPr lang="en-US" dirty="0"/>
              <a:t>Ternary Operator</a:t>
            </a:r>
          </a:p>
        </p:txBody>
      </p:sp>
      <p:sp>
        <p:nvSpPr>
          <p:cNvPr id="3" name="Content Placeholder 2">
            <a:extLst>
              <a:ext uri="{FF2B5EF4-FFF2-40B4-BE49-F238E27FC236}">
                <a16:creationId xmlns:a16="http://schemas.microsoft.com/office/drawing/2014/main" id="{0BB8A597-3CC7-3240-AC03-57BEC63893E2}"/>
              </a:ext>
            </a:extLst>
          </p:cNvPr>
          <p:cNvSpPr>
            <a:spLocks noGrp="1"/>
          </p:cNvSpPr>
          <p:nvPr>
            <p:ph idx="1"/>
          </p:nvPr>
        </p:nvSpPr>
        <p:spPr>
          <a:xfrm>
            <a:off x="152400" y="1295400"/>
            <a:ext cx="11811000" cy="5562600"/>
          </a:xfrm>
        </p:spPr>
        <p:txBody>
          <a:bodyPr/>
          <a:lstStyle/>
          <a:p>
            <a:pPr marL="0" indent="0">
              <a:buNone/>
            </a:pPr>
            <a:r>
              <a:rPr lang="en-US" dirty="0"/>
              <a:t>The ternary operator is a shorthand for using if/else to evaluate to a value.</a:t>
            </a:r>
          </a:p>
          <a:p>
            <a:pPr marL="0" indent="0">
              <a:buNone/>
            </a:pPr>
            <a:endParaRPr lang="en-US" dirty="0"/>
          </a:p>
          <a:p>
            <a:pPr marL="0" indent="0" algn="ctr">
              <a:buNone/>
            </a:pPr>
            <a:r>
              <a:rPr lang="en-US" b="1" dirty="0">
                <a:latin typeface="Consolas" panose="020B0609020204030204" pitchFamily="49" charset="0"/>
                <a:cs typeface="Consolas" panose="020B0609020204030204" pitchFamily="49" charset="0"/>
              </a:rPr>
              <a:t>condition ? </a:t>
            </a:r>
            <a:r>
              <a:rPr lang="en-US" b="1" dirty="0" err="1">
                <a:latin typeface="Consolas" panose="020B0609020204030204" pitchFamily="49" charset="0"/>
                <a:cs typeface="Consolas" panose="020B0609020204030204" pitchFamily="49" charset="0"/>
              </a:rPr>
              <a:t>expressionIfTrue</a:t>
            </a:r>
            <a:r>
              <a:rPr lang="en-US" b="1" dirty="0">
                <a:latin typeface="Consolas" panose="020B0609020204030204" pitchFamily="49" charset="0"/>
                <a:cs typeface="Consolas" panose="020B0609020204030204" pitchFamily="49" charset="0"/>
              </a:rPr>
              <a:t> : </a:t>
            </a:r>
            <a:r>
              <a:rPr lang="en-US" b="1" dirty="0" err="1">
                <a:latin typeface="Consolas" panose="020B0609020204030204" pitchFamily="49" charset="0"/>
                <a:cs typeface="Consolas" panose="020B0609020204030204" pitchFamily="49" charset="0"/>
              </a:rPr>
              <a:t>expressionIfFalse</a:t>
            </a:r>
            <a:endParaRPr lang="en-US" b="1" dirty="0">
              <a:latin typeface="Consolas" panose="020B0609020204030204" pitchFamily="49" charset="0"/>
              <a:cs typeface="Consolas" panose="020B0609020204030204" pitchFamily="49" charset="0"/>
            </a:endParaRPr>
          </a:p>
          <a:p>
            <a:pPr marL="0" indent="0">
              <a:buNone/>
            </a:pPr>
            <a:endParaRPr lang="en-US" dirty="0"/>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x;</a:t>
            </a:r>
          </a:p>
          <a:p>
            <a:pPr marL="0" indent="0">
              <a:spcBef>
                <a:spcPts val="0"/>
              </a:spcBef>
              <a:buNone/>
            </a:pPr>
            <a:r>
              <a:rPr lang="en-US" dirty="0">
                <a:latin typeface="Consolas" panose="020B0609020204030204" pitchFamily="49" charset="0"/>
                <a:cs typeface="Consolas" panose="020B0609020204030204" pitchFamily="49" charset="0"/>
              </a:rPr>
              <a:t>if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&gt; 1) {</a:t>
            </a:r>
          </a:p>
          <a:p>
            <a:pPr marL="0" indent="0">
              <a:spcBef>
                <a:spcPts val="0"/>
              </a:spcBef>
              <a:buNone/>
            </a:pPr>
            <a:r>
              <a:rPr lang="en-US" dirty="0">
                <a:latin typeface="Consolas" panose="020B0609020204030204" pitchFamily="49" charset="0"/>
                <a:cs typeface="Consolas" panose="020B0609020204030204" pitchFamily="49" charset="0"/>
              </a:rPr>
              <a:t>	x = 50;</a:t>
            </a:r>
          </a:p>
          <a:p>
            <a:pPr marL="0" indent="0">
              <a:spcBef>
                <a:spcPts val="0"/>
              </a:spcBef>
              <a:buNone/>
            </a:pPr>
            <a:r>
              <a:rPr lang="en-US" dirty="0">
                <a:latin typeface="Consolas" panose="020B0609020204030204" pitchFamily="49" charset="0"/>
                <a:cs typeface="Consolas" panose="020B0609020204030204" pitchFamily="49" charset="0"/>
              </a:rPr>
              <a:t>} else {</a:t>
            </a:r>
          </a:p>
          <a:p>
            <a:pPr marL="0" indent="0">
              <a:spcBef>
                <a:spcPts val="0"/>
              </a:spcBef>
              <a:buNone/>
            </a:pPr>
            <a:r>
              <a:rPr lang="en-US" dirty="0">
                <a:latin typeface="Consolas" panose="020B0609020204030204" pitchFamily="49" charset="0"/>
                <a:cs typeface="Consolas" panose="020B0609020204030204" pitchFamily="49" charset="0"/>
              </a:rPr>
              <a:t>	x = 0;</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equivalent to</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x =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&gt; 1 ? 50 : 0;</a:t>
            </a:r>
          </a:p>
        </p:txBody>
      </p:sp>
    </p:spTree>
    <p:extLst>
      <p:ext uri="{BB962C8B-B14F-4D97-AF65-F5344CB8AC3E}">
        <p14:creationId xmlns:p14="http://schemas.microsoft.com/office/powerpoint/2010/main" val="2412734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t>Miscellaneous Useful Topics</a:t>
            </a:r>
          </a:p>
          <a:p>
            <a:pPr lvl="1"/>
            <a:r>
              <a:rPr lang="en-US" b="1" dirty="0" err="1"/>
              <a:t>const</a:t>
            </a:r>
            <a:endParaRPr lang="en-US" b="1" dirty="0"/>
          </a:p>
          <a:p>
            <a:pPr lvl="1"/>
            <a:r>
              <a:rPr lang="en-US" dirty="0"/>
              <a:t>Structs</a:t>
            </a:r>
          </a:p>
          <a:p>
            <a:pPr lvl="1"/>
            <a:r>
              <a:rPr lang="en-US" dirty="0"/>
              <a:t>Ternary</a:t>
            </a:r>
          </a:p>
          <a:p>
            <a:r>
              <a:rPr lang="en-US" b="1" dirty="0">
                <a:solidFill>
                  <a:srgbClr val="C00000"/>
                </a:solidFill>
              </a:rPr>
              <a:t>The Stack</a:t>
            </a:r>
          </a:p>
          <a:p>
            <a:r>
              <a:rPr lang="en-US" dirty="0"/>
              <a:t>The Heap and Dynamic Memory</a:t>
            </a:r>
          </a:p>
          <a:p>
            <a:r>
              <a:rPr lang="en-US" b="1" dirty="0"/>
              <a:t>Practice: </a:t>
            </a:r>
            <a:r>
              <a:rPr lang="en-US" dirty="0"/>
              <a:t>Pig Latin</a:t>
            </a:r>
          </a:p>
          <a:p>
            <a:r>
              <a:rPr lang="en-US" dirty="0"/>
              <a:t>Announcements</a:t>
            </a:r>
          </a:p>
          <a:p>
            <a:r>
              <a:rPr lang="en-US" dirty="0" err="1">
                <a:latin typeface="Consolas" panose="020B0609020204030204" pitchFamily="49" charset="0"/>
                <a:cs typeface="Consolas" panose="020B0609020204030204" pitchFamily="49" charset="0"/>
              </a:rPr>
              <a:t>Realloc</a:t>
            </a:r>
            <a:endParaRPr lang="en-US" dirty="0">
              <a:latin typeface="Consolas" panose="020B0609020204030204" pitchFamily="49" charset="0"/>
              <a:cs typeface="Consolas" panose="020B0609020204030204" pitchFamily="49" charset="0"/>
            </a:endParaRPr>
          </a:p>
          <a:p>
            <a:r>
              <a:rPr lang="en-US" b="1" dirty="0"/>
              <a:t>Practice: </a:t>
            </a:r>
            <a:r>
              <a:rPr lang="en-US" dirty="0"/>
              <a:t>Pig Latin Part 2</a:t>
            </a:r>
          </a:p>
          <a:p>
            <a:endParaRPr lang="en-US" b="1" dirty="0"/>
          </a:p>
          <a:p>
            <a:endParaRPr lang="en-US" dirty="0"/>
          </a:p>
        </p:txBody>
      </p:sp>
    </p:spTree>
    <p:extLst>
      <p:ext uri="{BB962C8B-B14F-4D97-AF65-F5344CB8AC3E}">
        <p14:creationId xmlns:p14="http://schemas.microsoft.com/office/powerpoint/2010/main" val="26979607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86AA2-ED41-564C-B7EA-73F700A62EDC}"/>
              </a:ext>
            </a:extLst>
          </p:cNvPr>
          <p:cNvSpPr>
            <a:spLocks noGrp="1"/>
          </p:cNvSpPr>
          <p:nvPr>
            <p:ph type="title"/>
          </p:nvPr>
        </p:nvSpPr>
        <p:spPr/>
        <p:txBody>
          <a:bodyPr/>
          <a:lstStyle/>
          <a:p>
            <a:r>
              <a:rPr lang="en-US" dirty="0"/>
              <a:t>Memory Layout</a:t>
            </a:r>
          </a:p>
        </p:txBody>
      </p:sp>
      <p:pic>
        <p:nvPicPr>
          <p:cNvPr id="31" name="Content Placeholder 30" descr="A screenshot of a cell phone&#13;&#10;&#13;&#10;Description automatically generated">
            <a:extLst>
              <a:ext uri="{FF2B5EF4-FFF2-40B4-BE49-F238E27FC236}">
                <a16:creationId xmlns:a16="http://schemas.microsoft.com/office/drawing/2014/main" id="{7114982A-2E5B-154C-98E6-C1D69F291589}"/>
              </a:ext>
            </a:extLst>
          </p:cNvPr>
          <p:cNvPicPr>
            <a:picLocks noGrp="1" noChangeAspect="1"/>
          </p:cNvPicPr>
          <p:nvPr>
            <p:ph idx="1"/>
          </p:nvPr>
        </p:nvPicPr>
        <p:blipFill>
          <a:blip r:embed="rId2"/>
          <a:stretch>
            <a:fillRect/>
          </a:stretch>
        </p:blipFill>
        <p:spPr>
          <a:xfrm>
            <a:off x="8991600" y="1371600"/>
            <a:ext cx="2631664" cy="5181600"/>
          </a:xfrm>
        </p:spPr>
      </p:pic>
      <p:sp>
        <p:nvSpPr>
          <p:cNvPr id="32" name="Content Placeholder 2">
            <a:extLst>
              <a:ext uri="{FF2B5EF4-FFF2-40B4-BE49-F238E27FC236}">
                <a16:creationId xmlns:a16="http://schemas.microsoft.com/office/drawing/2014/main" id="{B6053DC0-A802-9641-AFB2-D56637D7920F}"/>
              </a:ext>
            </a:extLst>
          </p:cNvPr>
          <p:cNvSpPr txBox="1">
            <a:spLocks/>
          </p:cNvSpPr>
          <p:nvPr/>
        </p:nvSpPr>
        <p:spPr bwMode="auto">
          <a:xfrm>
            <a:off x="152400" y="1295400"/>
            <a:ext cx="83820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dirty="0"/>
              <a:t>We are going to dive deeper into different areas of memory used by our programs.</a:t>
            </a:r>
          </a:p>
          <a:p>
            <a:pPr fontAlgn="auto">
              <a:spcAft>
                <a:spcPts val="0"/>
              </a:spcAft>
            </a:pPr>
            <a:r>
              <a:rPr lang="en-US" dirty="0">
                <a:cs typeface="Courier New" panose="02070309020205020404" pitchFamily="49" charset="0"/>
              </a:rPr>
              <a:t>The </a:t>
            </a:r>
            <a:r>
              <a:rPr lang="en-US" b="1" dirty="0">
                <a:cs typeface="Courier New" panose="02070309020205020404" pitchFamily="49" charset="0"/>
              </a:rPr>
              <a:t>stack</a:t>
            </a:r>
            <a:r>
              <a:rPr lang="en-US" dirty="0">
                <a:cs typeface="Courier New" panose="02070309020205020404" pitchFamily="49" charset="0"/>
              </a:rPr>
              <a:t> is the place where all local variables and parameters live for each function.  A function’s stack “frame” goes away when the function returns.</a:t>
            </a:r>
          </a:p>
          <a:p>
            <a:pPr fontAlgn="auto">
              <a:spcAft>
                <a:spcPts val="0"/>
              </a:spcAft>
            </a:pPr>
            <a:r>
              <a:rPr lang="en-US" dirty="0"/>
              <a:t>The stack grows </a:t>
            </a:r>
            <a:r>
              <a:rPr lang="en-US" b="1" dirty="0"/>
              <a:t>downwards</a:t>
            </a:r>
            <a:r>
              <a:rPr lang="en-US" dirty="0"/>
              <a:t> when a new function is called, and shrinks </a:t>
            </a:r>
            <a:r>
              <a:rPr lang="en-US" b="1" dirty="0"/>
              <a:t>upwards</a:t>
            </a:r>
            <a:r>
              <a:rPr lang="en-US" dirty="0"/>
              <a:t> when the function is finished.</a:t>
            </a:r>
          </a:p>
        </p:txBody>
      </p:sp>
    </p:spTree>
    <p:extLst>
      <p:ext uri="{BB962C8B-B14F-4D97-AF65-F5344CB8AC3E}">
        <p14:creationId xmlns:p14="http://schemas.microsoft.com/office/powerpoint/2010/main" val="261733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endParaRPr lang="en-US" b="0" dirty="0">
              <a:latin typeface="+mn-lt"/>
              <a:cs typeface="Courier New" panose="02070309020205020404" pitchFamily="49" charset="0"/>
            </a:endParaRPr>
          </a:p>
          <a:p>
            <a:pPr algn="l"/>
            <a:r>
              <a:rPr lang="en-US" dirty="0">
                <a:latin typeface="+mn-lt"/>
                <a:cs typeface="Courier New" panose="02070309020205020404" pitchFamily="49" charset="0"/>
              </a:rPr>
              <a:t>  </a:t>
            </a:r>
            <a:r>
              <a:rPr lang="en-US" b="0" dirty="0">
                <a:latin typeface="+mn-lt"/>
                <a:cs typeface="Courier New" panose="02070309020205020404" pitchFamily="49" charset="0"/>
              </a:rPr>
              <a:t>               </a:t>
            </a:r>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a:latin typeface="+mn-lt"/>
                <a:cs typeface="Courier New" panose="02070309020205020404" pitchFamily="49" charset="0"/>
              </a:rPr>
              <a:t>   </a:t>
            </a:r>
            <a:r>
              <a:rPr lang="en-US" b="0" dirty="0">
                <a:latin typeface="+mn-lt"/>
                <a:cs typeface="Courier New" panose="02070309020205020404" pitchFamily="49" charset="0"/>
              </a:rPr>
              <a:t>              </a:t>
            </a:r>
            <a:r>
              <a:rPr lang="en-US" b="0" dirty="0" err="1">
                <a:latin typeface="+mn-lt"/>
                <a:cs typeface="Courier New" panose="02070309020205020404" pitchFamily="49" charset="0"/>
              </a:rPr>
              <a:t>argv</a:t>
            </a:r>
            <a:r>
              <a:rPr lang="en-US" b="0" dirty="0">
                <a:latin typeface="+mn-lt"/>
                <a:cs typeface="Courier New" panose="02070309020205020404" pitchFamily="49" charset="0"/>
              </a:rPr>
              <a:t>:</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6019800" cy="4069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70000"/>
              </a:lnSpc>
              <a:buFontTx/>
              <a:buNone/>
            </a:pPr>
            <a:r>
              <a:rPr lang="en-US" altLang="en-US" sz="2000" dirty="0" err="1">
                <a:solidFill>
                  <a:srgbClr val="FF0000"/>
                </a:solidFill>
                <a:latin typeface="Consolas" panose="020B0609020204030204" pitchFamily="49" charset="0"/>
              </a:rPr>
              <a:t>int</a:t>
            </a:r>
            <a:r>
              <a:rPr lang="en-US" altLang="en-US" sz="2000" b="0" dirty="0">
                <a:solidFill>
                  <a:srgbClr val="FF0000"/>
                </a:solidFill>
                <a:latin typeface="Consolas" panose="020B0609020204030204" pitchFamily="49" charset="0"/>
              </a:rPr>
              <a:t> </a:t>
            </a:r>
            <a:r>
              <a:rPr lang="en-US" altLang="en-US" sz="2000" b="1" dirty="0">
                <a:solidFill>
                  <a:srgbClr val="FF0000"/>
                </a:solidFill>
                <a:latin typeface="Consolas" panose="020B0609020204030204" pitchFamily="49" charset="0"/>
              </a:rPr>
              <a:t>main</a:t>
            </a:r>
            <a:r>
              <a:rPr lang="en-US" altLang="en-US" sz="2000" b="0" dirty="0">
                <a:solidFill>
                  <a:srgbClr val="FF0000"/>
                </a:solidFill>
                <a:latin typeface="Consolas" panose="020B0609020204030204" pitchFamily="49" charset="0"/>
              </a:rPr>
              <a:t>(</a:t>
            </a:r>
            <a:r>
              <a:rPr lang="en-US" altLang="en-US" sz="2000" b="0" dirty="0" err="1">
                <a:solidFill>
                  <a:srgbClr val="FF0000"/>
                </a:solidFill>
                <a:latin typeface="Consolas" panose="020B0609020204030204" pitchFamily="49" charset="0"/>
              </a:rPr>
              <a:t>int</a:t>
            </a:r>
            <a:r>
              <a:rPr lang="en-US" altLang="en-US" sz="2000" dirty="0">
                <a:solidFill>
                  <a:srgbClr val="FF0000"/>
                </a:solidFill>
                <a:latin typeface="Consolas" panose="020B0609020204030204" pitchFamily="49" charset="0"/>
              </a:rPr>
              <a:t> </a:t>
            </a:r>
            <a:r>
              <a:rPr lang="en-US" altLang="en-US" sz="2000" dirty="0" err="1">
                <a:solidFill>
                  <a:srgbClr val="FF0000"/>
                </a:solidFill>
                <a:latin typeface="Consolas" panose="020B0609020204030204" pitchFamily="49" charset="0"/>
              </a:rPr>
              <a:t>argc</a:t>
            </a:r>
            <a:r>
              <a:rPr lang="en-US" altLang="en-US" sz="2000" dirty="0">
                <a:solidFill>
                  <a:srgbClr val="FF0000"/>
                </a:solidFill>
                <a:latin typeface="Consolas" panose="020B0609020204030204" pitchFamily="49" charset="0"/>
              </a:rPr>
              <a:t>, char *</a:t>
            </a:r>
            <a:r>
              <a:rPr lang="en-US" altLang="en-US" sz="2000" dirty="0" err="1">
                <a:solidFill>
                  <a:srgbClr val="FF0000"/>
                </a:solidFill>
                <a:latin typeface="Consolas" panose="020B0609020204030204" pitchFamily="49" charset="0"/>
              </a:rPr>
              <a:t>argv</a:t>
            </a:r>
            <a:r>
              <a:rPr lang="en-US" altLang="en-US" sz="2000" dirty="0">
                <a:solidFill>
                  <a:srgbClr val="FF0000"/>
                </a:solidFill>
                <a:latin typeface="Consolas" panose="020B0609020204030204" pitchFamily="49" charset="0"/>
              </a:rPr>
              <a:t>[]</a:t>
            </a:r>
            <a:r>
              <a:rPr lang="en-US" altLang="en-US" sz="2000" b="0" dirty="0">
                <a:solidFill>
                  <a:srgbClr val="FF0000"/>
                </a:solidFill>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a = 42;</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b = 17;</a:t>
            </a:r>
          </a:p>
          <a:p>
            <a:pPr lvl="1">
              <a:lnSpc>
                <a:spcPct val="70000"/>
              </a:lnSpc>
              <a:buFontTx/>
              <a:buNone/>
            </a:pPr>
            <a:r>
              <a:rPr lang="en-US" altLang="en-US" sz="2000" b="0" dirty="0">
                <a:latin typeface="Consolas" panose="020B0609020204030204" pitchFamily="49" charset="0"/>
              </a:rPr>
              <a:t>    func1();</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"Done."</a:t>
            </a:r>
            <a:r>
              <a:rPr lang="en-US" altLang="en-US" sz="2000" b="0" dirty="0">
                <a:latin typeface="Consolas" panose="020B0609020204030204" pitchFamily="49" charset="0"/>
              </a:rPr>
              <a:t>);</a:t>
            </a:r>
          </a:p>
          <a:p>
            <a:pPr lvl="1">
              <a:lnSpc>
                <a:spcPct val="70000"/>
              </a:lnSpc>
              <a:buFontTx/>
              <a:buNone/>
            </a:pPr>
            <a:r>
              <a:rPr lang="en-US" altLang="en-US" sz="2000" b="0" dirty="0">
                <a:latin typeface="Consolas" panose="020B0609020204030204" pitchFamily="49" charset="0"/>
              </a:rPr>
              <a:t>    return 0;</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a:t>
            </a:r>
            <a:r>
              <a:rPr lang="en-US" altLang="en-US" sz="2000" b="0" dirty="0">
                <a:latin typeface="Consolas" panose="020B0609020204030204" pitchFamily="49" charset="0"/>
              </a:rPr>
              <a:t> </a:t>
            </a:r>
            <a:r>
              <a:rPr lang="en-US" altLang="en-US" sz="2000" b="1" dirty="0">
                <a:latin typeface="Consolas" panose="020B0609020204030204" pitchFamily="49" charset="0"/>
              </a:rPr>
              <a:t>func1</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c = 99;</a:t>
            </a:r>
          </a:p>
          <a:p>
            <a:pPr lvl="1">
              <a:lnSpc>
                <a:spcPct val="70000"/>
              </a:lnSpc>
              <a:buFontTx/>
              <a:buNone/>
            </a:pPr>
            <a:r>
              <a:rPr lang="en-US" altLang="en-US" sz="2000" b="0" dirty="0">
                <a:latin typeface="Consolas" panose="020B0609020204030204" pitchFamily="49" charset="0"/>
              </a:rPr>
              <a:t>    func2();</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a:t>
            </a:r>
            <a:r>
              <a:rPr lang="en-US" altLang="en-US" sz="2000" b="0" dirty="0">
                <a:latin typeface="Consolas" panose="020B0609020204030204" pitchFamily="49" charset="0"/>
              </a:rPr>
              <a:t> </a:t>
            </a:r>
            <a:r>
              <a:rPr lang="en-US" altLang="en-US" sz="2000" b="1" dirty="0">
                <a:latin typeface="Consolas" panose="020B0609020204030204" pitchFamily="49" charset="0"/>
              </a:rPr>
              <a:t>func2</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d = 0;</a:t>
            </a:r>
          </a:p>
          <a:p>
            <a:pPr lvl="1">
              <a:lnSpc>
                <a:spcPct val="70000"/>
              </a:lnSpc>
              <a:buFontTx/>
              <a:buNone/>
            </a:pPr>
            <a:r>
              <a:rPr lang="en-US" altLang="en-US" sz="2000" b="0" dirty="0">
                <a:latin typeface="Consolas" panose="020B0609020204030204" pitchFamily="49" charset="0"/>
              </a:rPr>
              <a:t>}</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3" name="Left Brace 2">
            <a:extLst>
              <a:ext uri="{FF2B5EF4-FFF2-40B4-BE49-F238E27FC236}">
                <a16:creationId xmlns:a16="http://schemas.microsoft.com/office/drawing/2014/main" id="{F3C2D3C9-2572-A240-82E1-3BA402C9EA74}"/>
              </a:ext>
            </a:extLst>
          </p:cNvPr>
          <p:cNvSpPr/>
          <p:nvPr/>
        </p:nvSpPr>
        <p:spPr>
          <a:xfrm>
            <a:off x="8686800" y="1837014"/>
            <a:ext cx="381000" cy="1416013"/>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a:extLst>
              <a:ext uri="{FF2B5EF4-FFF2-40B4-BE49-F238E27FC236}">
                <a16:creationId xmlns:a16="http://schemas.microsoft.com/office/drawing/2014/main" id="{84D3D372-26E4-9446-A972-52EB0F397A86}"/>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28609345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a:              </a:t>
            </a:r>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a:latin typeface="+mn-lt"/>
                <a:cs typeface="Courier New" panose="02070309020205020404" pitchFamily="49" charset="0"/>
              </a:rPr>
              <a:t>   </a:t>
            </a:r>
            <a:r>
              <a:rPr lang="en-US" b="0" dirty="0">
                <a:latin typeface="+mn-lt"/>
                <a:cs typeface="Courier New" panose="02070309020205020404" pitchFamily="49" charset="0"/>
              </a:rPr>
              <a:t>              </a:t>
            </a:r>
            <a:r>
              <a:rPr lang="en-US" b="0" dirty="0" err="1">
                <a:latin typeface="+mn-lt"/>
                <a:cs typeface="Courier New" panose="02070309020205020404" pitchFamily="49" charset="0"/>
              </a:rPr>
              <a:t>argv</a:t>
            </a:r>
            <a:r>
              <a:rPr lang="en-US" b="0" dirty="0">
                <a:latin typeface="+mn-lt"/>
                <a:cs typeface="Courier New" panose="02070309020205020404" pitchFamily="49" charset="0"/>
              </a:rPr>
              <a:t>:</a:t>
            </a:r>
          </a:p>
        </p:txBody>
      </p:sp>
      <p:sp>
        <p:nvSpPr>
          <p:cNvPr id="23" name="Rectangle 22">
            <a:extLst>
              <a:ext uri="{FF2B5EF4-FFF2-40B4-BE49-F238E27FC236}">
                <a16:creationId xmlns:a16="http://schemas.microsoft.com/office/drawing/2014/main" id="{29FA3FD3-22BC-7B4B-A453-2091E74C3706}"/>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42</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6019800" cy="4567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70000"/>
              </a:lnSpc>
              <a:buFontTx/>
              <a:buNone/>
            </a:pPr>
            <a:r>
              <a:rPr lang="en-US" altLang="en-US" sz="2000" dirty="0" err="1">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a:t>
            </a:r>
            <a:r>
              <a:rPr lang="en-US" altLang="en-US" sz="2000" b="0" dirty="0" err="1">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solidFill>
                  <a:srgbClr val="FF0000"/>
                </a:solidFill>
                <a:latin typeface="Consolas" panose="020B0609020204030204" pitchFamily="49" charset="0"/>
              </a:rPr>
              <a:t>    </a:t>
            </a:r>
            <a:r>
              <a:rPr lang="en-US" altLang="en-US" sz="2000" dirty="0" err="1">
                <a:solidFill>
                  <a:srgbClr val="FF0000"/>
                </a:solidFill>
                <a:latin typeface="Consolas" panose="020B0609020204030204" pitchFamily="49" charset="0"/>
              </a:rPr>
              <a:t>int</a:t>
            </a:r>
            <a:r>
              <a:rPr lang="en-US" altLang="en-US" sz="2000" b="0" dirty="0">
                <a:solidFill>
                  <a:srgbClr val="FF0000"/>
                </a:solidFill>
                <a:latin typeface="Consolas" panose="020B0609020204030204" pitchFamily="49" charset="0"/>
              </a:rPr>
              <a:t> a = 42;</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b = 17;</a:t>
            </a:r>
          </a:p>
          <a:p>
            <a:pPr lvl="1">
              <a:lnSpc>
                <a:spcPct val="70000"/>
              </a:lnSpc>
              <a:buFontTx/>
              <a:buNone/>
            </a:pPr>
            <a:r>
              <a:rPr lang="en-US" altLang="en-US" sz="2000" b="0" dirty="0">
                <a:latin typeface="Consolas" panose="020B0609020204030204" pitchFamily="49" charset="0"/>
              </a:rPr>
              <a:t>    func1();</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"Done."</a:t>
            </a:r>
            <a:r>
              <a:rPr lang="en-US" altLang="en-US" sz="2000" b="0" dirty="0">
                <a:latin typeface="Consolas" panose="020B0609020204030204" pitchFamily="49" charset="0"/>
              </a:rPr>
              <a:t>);</a:t>
            </a:r>
          </a:p>
          <a:p>
            <a:pPr lvl="1">
              <a:lnSpc>
                <a:spcPct val="70000"/>
              </a:lnSpc>
              <a:buFontTx/>
              <a:buNone/>
            </a:pPr>
            <a:r>
              <a:rPr lang="en-US" altLang="en-US" sz="2000" dirty="0">
                <a:latin typeface="Consolas" panose="020B0609020204030204" pitchFamily="49" charset="0"/>
              </a:rPr>
              <a:t>    return 0;</a:t>
            </a:r>
            <a:endParaRPr lang="en-US" altLang="en-US" sz="2000" b="0" dirty="0">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a:t>
            </a:r>
            <a:r>
              <a:rPr lang="en-US" altLang="en-US" sz="2000" b="0" dirty="0">
                <a:latin typeface="Consolas" panose="020B0609020204030204" pitchFamily="49" charset="0"/>
              </a:rPr>
              <a:t> </a:t>
            </a:r>
            <a:r>
              <a:rPr lang="en-US" altLang="en-US" sz="2000" b="1" dirty="0">
                <a:latin typeface="Consolas" panose="020B0609020204030204" pitchFamily="49" charset="0"/>
              </a:rPr>
              <a:t>func1</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c = 99;</a:t>
            </a:r>
          </a:p>
          <a:p>
            <a:pPr lvl="1">
              <a:lnSpc>
                <a:spcPct val="70000"/>
              </a:lnSpc>
              <a:buFontTx/>
              <a:buNone/>
            </a:pPr>
            <a:r>
              <a:rPr lang="en-US" altLang="en-US" sz="2000" b="0" dirty="0">
                <a:latin typeface="Consolas" panose="020B0609020204030204" pitchFamily="49" charset="0"/>
              </a:rPr>
              <a:t>    func2();</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a:t>
            </a:r>
            <a:r>
              <a:rPr lang="en-US" altLang="en-US" sz="2000" b="0" dirty="0">
                <a:latin typeface="Consolas" panose="020B0609020204030204" pitchFamily="49" charset="0"/>
              </a:rPr>
              <a:t> </a:t>
            </a:r>
            <a:r>
              <a:rPr lang="en-US" altLang="en-US" sz="2000" b="1" dirty="0">
                <a:latin typeface="Consolas" panose="020B0609020204030204" pitchFamily="49" charset="0"/>
              </a:rPr>
              <a:t>func2</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d = 0;</a:t>
            </a:r>
          </a:p>
          <a:p>
            <a:pPr lvl="1">
              <a:lnSpc>
                <a:spcPct val="70000"/>
              </a:lnSpc>
              <a:buFontTx/>
              <a:buNone/>
            </a:pPr>
            <a:r>
              <a:rPr lang="en-US" altLang="en-US" sz="2000" b="0" dirty="0">
                <a:latin typeface="Consolas" panose="020B0609020204030204" pitchFamily="49" charset="0"/>
              </a:rPr>
              <a:t>}</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6" name="Left Brace 15">
            <a:extLst>
              <a:ext uri="{FF2B5EF4-FFF2-40B4-BE49-F238E27FC236}">
                <a16:creationId xmlns:a16="http://schemas.microsoft.com/office/drawing/2014/main" id="{894E3DB2-793B-4E4E-8ED3-989B4A685DE1}"/>
              </a:ext>
            </a:extLst>
          </p:cNvPr>
          <p:cNvSpPr/>
          <p:nvPr/>
        </p:nvSpPr>
        <p:spPr>
          <a:xfrm>
            <a:off x="8686800" y="1837014"/>
            <a:ext cx="381000" cy="1416013"/>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TextBox 16">
            <a:extLst>
              <a:ext uri="{FF2B5EF4-FFF2-40B4-BE49-F238E27FC236}">
                <a16:creationId xmlns:a16="http://schemas.microsoft.com/office/drawing/2014/main" id="{56C95BA6-D910-4E48-B2F3-866A1A4551EB}"/>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40763791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a:              </a:t>
            </a:r>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b:              </a:t>
            </a:r>
            <a:r>
              <a:rPr lang="en-US" b="0" dirty="0" err="1">
                <a:latin typeface="+mn-lt"/>
                <a:cs typeface="Courier New" panose="02070309020205020404" pitchFamily="49" charset="0"/>
              </a:rPr>
              <a:t>argv</a:t>
            </a:r>
            <a:r>
              <a:rPr lang="en-US" b="0" dirty="0">
                <a:latin typeface="+mn-lt"/>
                <a:cs typeface="Courier New" panose="02070309020205020404" pitchFamily="49" charset="0"/>
              </a:rPr>
              <a:t>:</a:t>
            </a:r>
          </a:p>
        </p:txBody>
      </p:sp>
      <p:sp>
        <p:nvSpPr>
          <p:cNvPr id="23" name="Rectangle 22">
            <a:extLst>
              <a:ext uri="{FF2B5EF4-FFF2-40B4-BE49-F238E27FC236}">
                <a16:creationId xmlns:a16="http://schemas.microsoft.com/office/drawing/2014/main" id="{29FA3FD3-22BC-7B4B-A453-2091E74C3706}"/>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42</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4" name="Rectangle 23">
            <a:extLst>
              <a:ext uri="{FF2B5EF4-FFF2-40B4-BE49-F238E27FC236}">
                <a16:creationId xmlns:a16="http://schemas.microsoft.com/office/drawing/2014/main" id="{336C8082-290E-564C-9B5D-911F62B8BDB2}"/>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17</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6019800" cy="46441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70000"/>
              </a:lnSpc>
              <a:buFontTx/>
              <a:buNone/>
            </a:pPr>
            <a:r>
              <a:rPr lang="en-US" altLang="en-US" sz="2000" dirty="0" err="1">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a:t>
            </a:r>
            <a:r>
              <a:rPr lang="en-US" altLang="en-US" sz="2000" b="0" dirty="0" err="1">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a = 42;</a:t>
            </a:r>
          </a:p>
          <a:p>
            <a:pPr lvl="1">
              <a:lnSpc>
                <a:spcPct val="70000"/>
              </a:lnSpc>
              <a:buFontTx/>
              <a:buNone/>
            </a:pPr>
            <a:r>
              <a:rPr lang="en-US" altLang="en-US" sz="2000" b="0" dirty="0">
                <a:solidFill>
                  <a:srgbClr val="FF0000"/>
                </a:solidFill>
                <a:latin typeface="Consolas" panose="020B0609020204030204" pitchFamily="49" charset="0"/>
              </a:rPr>
              <a:t>    </a:t>
            </a:r>
            <a:r>
              <a:rPr lang="en-US" altLang="en-US" sz="2000" dirty="0" err="1">
                <a:solidFill>
                  <a:srgbClr val="FF0000"/>
                </a:solidFill>
                <a:latin typeface="Consolas" panose="020B0609020204030204" pitchFamily="49" charset="0"/>
              </a:rPr>
              <a:t>int</a:t>
            </a:r>
            <a:r>
              <a:rPr lang="en-US" altLang="en-US" sz="2000" b="0" dirty="0">
                <a:solidFill>
                  <a:srgbClr val="FF0000"/>
                </a:solidFill>
                <a:latin typeface="Consolas" panose="020B0609020204030204" pitchFamily="49" charset="0"/>
              </a:rPr>
              <a:t> b = 17;</a:t>
            </a:r>
          </a:p>
          <a:p>
            <a:pPr lvl="1">
              <a:lnSpc>
                <a:spcPct val="70000"/>
              </a:lnSpc>
              <a:buFontTx/>
              <a:buNone/>
            </a:pPr>
            <a:r>
              <a:rPr lang="en-US" altLang="en-US" sz="2000" b="0" dirty="0">
                <a:latin typeface="Consolas" panose="020B0609020204030204" pitchFamily="49" charset="0"/>
              </a:rPr>
              <a:t>    func1();</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"Done."</a:t>
            </a:r>
            <a:r>
              <a:rPr lang="en-US" altLang="en-US" sz="2000" b="0" dirty="0">
                <a:latin typeface="Consolas" panose="020B0609020204030204" pitchFamily="49" charset="0"/>
              </a:rPr>
              <a:t>);</a:t>
            </a:r>
          </a:p>
          <a:p>
            <a:pPr lvl="1">
              <a:lnSpc>
                <a:spcPct val="70000"/>
              </a:lnSpc>
              <a:buFontTx/>
              <a:buNone/>
            </a:pPr>
            <a:r>
              <a:rPr lang="en-US" altLang="en-US" sz="2000" dirty="0">
                <a:latin typeface="Consolas" panose="020B0609020204030204" pitchFamily="49" charset="0"/>
              </a:rPr>
              <a:t>    return 0;</a:t>
            </a:r>
            <a:endParaRPr lang="en-US" altLang="en-US" sz="2000" b="0" dirty="0">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a:t>
            </a:r>
            <a:r>
              <a:rPr lang="en-US" altLang="en-US" sz="2000" b="0" dirty="0">
                <a:latin typeface="Consolas" panose="020B0609020204030204" pitchFamily="49" charset="0"/>
              </a:rPr>
              <a:t> </a:t>
            </a:r>
            <a:r>
              <a:rPr lang="en-US" altLang="en-US" sz="2000" b="1" dirty="0">
                <a:latin typeface="Consolas" panose="020B0609020204030204" pitchFamily="49" charset="0"/>
              </a:rPr>
              <a:t>func1</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c = 99;</a:t>
            </a:r>
          </a:p>
          <a:p>
            <a:pPr lvl="1">
              <a:lnSpc>
                <a:spcPct val="70000"/>
              </a:lnSpc>
              <a:buFontTx/>
              <a:buNone/>
            </a:pPr>
            <a:r>
              <a:rPr lang="en-US" altLang="en-US" sz="2000" b="0" dirty="0">
                <a:latin typeface="Consolas" panose="020B0609020204030204" pitchFamily="49" charset="0"/>
              </a:rPr>
              <a:t>    func2();</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a:t>
            </a:r>
            <a:r>
              <a:rPr lang="en-US" altLang="en-US" sz="2000" b="0" dirty="0">
                <a:latin typeface="Consolas" panose="020B0609020204030204" pitchFamily="49" charset="0"/>
              </a:rPr>
              <a:t> </a:t>
            </a:r>
            <a:r>
              <a:rPr lang="en-US" altLang="en-US" sz="2000" b="1" dirty="0">
                <a:latin typeface="Consolas" panose="020B0609020204030204" pitchFamily="49" charset="0"/>
              </a:rPr>
              <a:t>func2</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d = 0;</a:t>
            </a:r>
          </a:p>
          <a:p>
            <a:pPr lvl="1">
              <a:lnSpc>
                <a:spcPct val="70000"/>
              </a:lnSpc>
              <a:buFontTx/>
              <a:buNone/>
            </a:pPr>
            <a:r>
              <a:rPr lang="en-US" altLang="en-US" sz="2000" b="0" dirty="0">
                <a:latin typeface="Consolas" panose="020B0609020204030204" pitchFamily="49" charset="0"/>
              </a:rPr>
              <a:t>}</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6" name="Left Brace 15">
            <a:extLst>
              <a:ext uri="{FF2B5EF4-FFF2-40B4-BE49-F238E27FC236}">
                <a16:creationId xmlns:a16="http://schemas.microsoft.com/office/drawing/2014/main" id="{7B575646-CB28-4944-A90C-2B86A4C821CB}"/>
              </a:ext>
            </a:extLst>
          </p:cNvPr>
          <p:cNvSpPr/>
          <p:nvPr/>
        </p:nvSpPr>
        <p:spPr>
          <a:xfrm>
            <a:off x="8686800" y="1837014"/>
            <a:ext cx="381000" cy="1416013"/>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TextBox 16">
            <a:extLst>
              <a:ext uri="{FF2B5EF4-FFF2-40B4-BE49-F238E27FC236}">
                <a16:creationId xmlns:a16="http://schemas.microsoft.com/office/drawing/2014/main" id="{6C45007A-2FA8-1C47-881A-99E73B8F4B71}"/>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25940782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a:              </a:t>
            </a:r>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b:              </a:t>
            </a:r>
            <a:r>
              <a:rPr lang="en-US" b="0" dirty="0" err="1">
                <a:latin typeface="+mn-lt"/>
                <a:cs typeface="Courier New" panose="02070309020205020404" pitchFamily="49" charset="0"/>
              </a:rPr>
              <a:t>argv</a:t>
            </a:r>
            <a:r>
              <a:rPr lang="en-US" b="0" dirty="0">
                <a:latin typeface="+mn-lt"/>
                <a:cs typeface="Courier New" panose="02070309020205020404" pitchFamily="49" charset="0"/>
              </a:rPr>
              <a:t>:</a:t>
            </a:r>
          </a:p>
        </p:txBody>
      </p:sp>
      <p:sp>
        <p:nvSpPr>
          <p:cNvPr id="23" name="Rectangle 22">
            <a:extLst>
              <a:ext uri="{FF2B5EF4-FFF2-40B4-BE49-F238E27FC236}">
                <a16:creationId xmlns:a16="http://schemas.microsoft.com/office/drawing/2014/main" id="{29FA3FD3-22BC-7B4B-A453-2091E74C3706}"/>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42</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4" name="Rectangle 23">
            <a:extLst>
              <a:ext uri="{FF2B5EF4-FFF2-40B4-BE49-F238E27FC236}">
                <a16:creationId xmlns:a16="http://schemas.microsoft.com/office/drawing/2014/main" id="{336C8082-290E-564C-9B5D-911F62B8BDB2}"/>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17</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6019800" cy="4567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70000"/>
              </a:lnSpc>
              <a:buFontTx/>
              <a:buNone/>
            </a:pPr>
            <a:r>
              <a:rPr lang="en-US" altLang="en-US" sz="2000" dirty="0" err="1">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a:t>
            </a:r>
            <a:r>
              <a:rPr lang="en-US" altLang="en-US" sz="2000" b="0" dirty="0" err="1">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a = 42;</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b = 17;</a:t>
            </a:r>
          </a:p>
          <a:p>
            <a:pPr lvl="1">
              <a:lnSpc>
                <a:spcPct val="70000"/>
              </a:lnSpc>
              <a:buFontTx/>
              <a:buNone/>
            </a:pPr>
            <a:r>
              <a:rPr lang="en-US" altLang="en-US" sz="2000" b="0" dirty="0">
                <a:solidFill>
                  <a:srgbClr val="FF0000"/>
                </a:solidFill>
                <a:latin typeface="Consolas" panose="020B0609020204030204" pitchFamily="49" charset="0"/>
              </a:rPr>
              <a:t>    func1();</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"Done."</a:t>
            </a:r>
            <a:r>
              <a:rPr lang="en-US" altLang="en-US" sz="2000" b="0" dirty="0">
                <a:latin typeface="Consolas" panose="020B0609020204030204" pitchFamily="49" charset="0"/>
              </a:rPr>
              <a:t>);</a:t>
            </a:r>
          </a:p>
          <a:p>
            <a:pPr lvl="1">
              <a:lnSpc>
                <a:spcPct val="70000"/>
              </a:lnSpc>
              <a:buFontTx/>
              <a:buNone/>
            </a:pPr>
            <a:r>
              <a:rPr lang="en-US" altLang="en-US" sz="2000" dirty="0">
                <a:latin typeface="Consolas" panose="020B0609020204030204" pitchFamily="49" charset="0"/>
              </a:rPr>
              <a:t>    return 0;</a:t>
            </a:r>
            <a:endParaRPr lang="en-US" altLang="en-US" sz="2000" b="0" dirty="0">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a:t>
            </a:r>
            <a:r>
              <a:rPr lang="en-US" altLang="en-US" sz="2000" b="0" dirty="0">
                <a:latin typeface="Consolas" panose="020B0609020204030204" pitchFamily="49" charset="0"/>
              </a:rPr>
              <a:t> </a:t>
            </a:r>
            <a:r>
              <a:rPr lang="en-US" altLang="en-US" sz="2000" b="1" dirty="0">
                <a:latin typeface="Consolas" panose="020B0609020204030204" pitchFamily="49" charset="0"/>
              </a:rPr>
              <a:t>func1</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c = 99;</a:t>
            </a:r>
          </a:p>
          <a:p>
            <a:pPr lvl="1">
              <a:lnSpc>
                <a:spcPct val="70000"/>
              </a:lnSpc>
              <a:buFontTx/>
              <a:buNone/>
            </a:pPr>
            <a:r>
              <a:rPr lang="en-US" altLang="en-US" sz="2000" b="0" dirty="0">
                <a:latin typeface="Consolas" panose="020B0609020204030204" pitchFamily="49" charset="0"/>
              </a:rPr>
              <a:t>    func2();</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a:t>
            </a:r>
            <a:r>
              <a:rPr lang="en-US" altLang="en-US" sz="2000" b="0" dirty="0">
                <a:latin typeface="Consolas" panose="020B0609020204030204" pitchFamily="49" charset="0"/>
              </a:rPr>
              <a:t> </a:t>
            </a:r>
            <a:r>
              <a:rPr lang="en-US" altLang="en-US" sz="2000" b="1" dirty="0">
                <a:latin typeface="Consolas" panose="020B0609020204030204" pitchFamily="49" charset="0"/>
              </a:rPr>
              <a:t>func2</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d = 0;</a:t>
            </a:r>
          </a:p>
          <a:p>
            <a:pPr lvl="1">
              <a:lnSpc>
                <a:spcPct val="70000"/>
              </a:lnSpc>
              <a:buFontTx/>
              <a:buNone/>
            </a:pPr>
            <a:r>
              <a:rPr lang="en-US" altLang="en-US" sz="2000" b="0" dirty="0">
                <a:latin typeface="Consolas" panose="020B0609020204030204" pitchFamily="49" charset="0"/>
              </a:rPr>
              <a:t>}</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3" name="Down Arrow 2">
            <a:extLst>
              <a:ext uri="{FF2B5EF4-FFF2-40B4-BE49-F238E27FC236}">
                <a16:creationId xmlns:a16="http://schemas.microsoft.com/office/drawing/2014/main" id="{15FB9786-96DB-464F-9AC8-9DCB616438E3}"/>
              </a:ext>
            </a:extLst>
          </p:cNvPr>
          <p:cNvSpPr/>
          <p:nvPr/>
        </p:nvSpPr>
        <p:spPr>
          <a:xfrm>
            <a:off x="10373807" y="3392930"/>
            <a:ext cx="457200" cy="5334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Left Brace 16">
            <a:extLst>
              <a:ext uri="{FF2B5EF4-FFF2-40B4-BE49-F238E27FC236}">
                <a16:creationId xmlns:a16="http://schemas.microsoft.com/office/drawing/2014/main" id="{AE12E45A-0163-CE4D-A160-1FD5990FA77D}"/>
              </a:ext>
            </a:extLst>
          </p:cNvPr>
          <p:cNvSpPr/>
          <p:nvPr/>
        </p:nvSpPr>
        <p:spPr>
          <a:xfrm>
            <a:off x="8686800" y="1837014"/>
            <a:ext cx="381000" cy="1416013"/>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D3D630E3-F809-8B4B-8046-665CDD9FB6E3}"/>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27534876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a:              </a:t>
            </a:r>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b:              </a:t>
            </a:r>
            <a:r>
              <a:rPr lang="en-US" b="0" dirty="0" err="1">
                <a:latin typeface="+mn-lt"/>
                <a:cs typeface="Courier New" panose="02070309020205020404" pitchFamily="49" charset="0"/>
              </a:rPr>
              <a:t>argv</a:t>
            </a:r>
            <a:r>
              <a:rPr lang="en-US" b="0" dirty="0">
                <a:latin typeface="+mn-lt"/>
                <a:cs typeface="Courier New" panose="02070309020205020404" pitchFamily="49" charset="0"/>
              </a:rPr>
              <a:t>:</a:t>
            </a:r>
          </a:p>
        </p:txBody>
      </p:sp>
      <p:sp>
        <p:nvSpPr>
          <p:cNvPr id="23" name="Rectangle 22">
            <a:extLst>
              <a:ext uri="{FF2B5EF4-FFF2-40B4-BE49-F238E27FC236}">
                <a16:creationId xmlns:a16="http://schemas.microsoft.com/office/drawing/2014/main" id="{29FA3FD3-22BC-7B4B-A453-2091E74C3706}"/>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42</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4" name="Rectangle 23">
            <a:extLst>
              <a:ext uri="{FF2B5EF4-FFF2-40B4-BE49-F238E27FC236}">
                <a16:creationId xmlns:a16="http://schemas.microsoft.com/office/drawing/2014/main" id="{336C8082-290E-564C-9B5D-911F62B8BDB2}"/>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17</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6019800" cy="4567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70000"/>
              </a:lnSpc>
              <a:buFontTx/>
              <a:buNone/>
            </a:pPr>
            <a:r>
              <a:rPr lang="en-US" altLang="en-US" sz="2000" dirty="0" err="1">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a:t>
            </a:r>
            <a:r>
              <a:rPr lang="en-US" altLang="en-US" sz="2000" b="0" dirty="0" err="1">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a = 42;</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b = 17;</a:t>
            </a:r>
          </a:p>
          <a:p>
            <a:pPr lvl="1">
              <a:lnSpc>
                <a:spcPct val="70000"/>
              </a:lnSpc>
              <a:buFontTx/>
              <a:buNone/>
            </a:pPr>
            <a:r>
              <a:rPr lang="en-US" altLang="en-US" sz="2000" b="0" dirty="0">
                <a:latin typeface="Consolas" panose="020B0609020204030204" pitchFamily="49" charset="0"/>
              </a:rPr>
              <a:t>    func1();</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"Done."</a:t>
            </a:r>
            <a:r>
              <a:rPr lang="en-US" altLang="en-US" sz="2000" b="0" dirty="0">
                <a:latin typeface="Consolas" panose="020B0609020204030204" pitchFamily="49" charset="0"/>
              </a:rPr>
              <a:t>);</a:t>
            </a:r>
          </a:p>
          <a:p>
            <a:pPr lvl="1">
              <a:lnSpc>
                <a:spcPct val="70000"/>
              </a:lnSpc>
              <a:buFontTx/>
              <a:buNone/>
            </a:pPr>
            <a:r>
              <a:rPr lang="en-US" altLang="en-US" sz="2000" dirty="0">
                <a:latin typeface="Consolas" panose="020B0609020204030204" pitchFamily="49" charset="0"/>
              </a:rPr>
              <a:t>    return 0;</a:t>
            </a:r>
            <a:endParaRPr lang="en-US" altLang="en-US" sz="2000" b="0" dirty="0">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r>
              <a:rPr lang="en-US" altLang="en-US" sz="2000" dirty="0">
                <a:solidFill>
                  <a:srgbClr val="FF0000"/>
                </a:solidFill>
                <a:latin typeface="Consolas" panose="020B0609020204030204" pitchFamily="49" charset="0"/>
              </a:rPr>
              <a:t>void</a:t>
            </a:r>
            <a:r>
              <a:rPr lang="en-US" altLang="en-US" sz="2000" b="0" dirty="0">
                <a:solidFill>
                  <a:srgbClr val="FF0000"/>
                </a:solidFill>
                <a:latin typeface="Consolas" panose="020B0609020204030204" pitchFamily="49" charset="0"/>
              </a:rPr>
              <a:t> </a:t>
            </a:r>
            <a:r>
              <a:rPr lang="en-US" altLang="en-US" sz="2000" b="1" dirty="0">
                <a:solidFill>
                  <a:srgbClr val="FF0000"/>
                </a:solidFill>
                <a:latin typeface="Consolas" panose="020B0609020204030204" pitchFamily="49" charset="0"/>
              </a:rPr>
              <a:t>func1</a:t>
            </a:r>
            <a:r>
              <a:rPr lang="en-US" altLang="en-US" sz="2000" b="0" dirty="0">
                <a:solidFill>
                  <a:srgbClr val="FF0000"/>
                </a:solidFill>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c = 99;</a:t>
            </a:r>
          </a:p>
          <a:p>
            <a:pPr lvl="1">
              <a:lnSpc>
                <a:spcPct val="70000"/>
              </a:lnSpc>
              <a:buFontTx/>
              <a:buNone/>
            </a:pPr>
            <a:r>
              <a:rPr lang="en-US" altLang="en-US" sz="2000" b="0" dirty="0">
                <a:latin typeface="Consolas" panose="020B0609020204030204" pitchFamily="49" charset="0"/>
              </a:rPr>
              <a:t>    func2();</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a:t>
            </a:r>
            <a:r>
              <a:rPr lang="en-US" altLang="en-US" sz="2000" b="0" dirty="0">
                <a:latin typeface="Consolas" panose="020B0609020204030204" pitchFamily="49" charset="0"/>
              </a:rPr>
              <a:t> </a:t>
            </a:r>
            <a:r>
              <a:rPr lang="en-US" altLang="en-US" sz="2000" b="1" dirty="0">
                <a:latin typeface="Consolas" panose="020B0609020204030204" pitchFamily="49" charset="0"/>
              </a:rPr>
              <a:t>func2</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d = 0;</a:t>
            </a:r>
          </a:p>
          <a:p>
            <a:pPr lvl="1">
              <a:lnSpc>
                <a:spcPct val="70000"/>
              </a:lnSpc>
              <a:buFontTx/>
              <a:buNone/>
            </a:pPr>
            <a:r>
              <a:rPr lang="en-US" altLang="en-US" sz="2000" b="0" dirty="0">
                <a:latin typeface="Consolas" panose="020B0609020204030204" pitchFamily="49" charset="0"/>
              </a:rPr>
              <a:t>}</a:t>
            </a: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314342"/>
            <a:ext cx="2438399" cy="120032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func1</a:t>
            </a:r>
          </a:p>
          <a:p>
            <a:pPr algn="l"/>
            <a:endParaRPr lang="en-US" b="0"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 </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6" name="Left Brace 15">
            <a:extLst>
              <a:ext uri="{FF2B5EF4-FFF2-40B4-BE49-F238E27FC236}">
                <a16:creationId xmlns:a16="http://schemas.microsoft.com/office/drawing/2014/main" id="{24979802-B715-894A-BA68-20A575ABB384}"/>
              </a:ext>
            </a:extLst>
          </p:cNvPr>
          <p:cNvSpPr/>
          <p:nvPr/>
        </p:nvSpPr>
        <p:spPr>
          <a:xfrm>
            <a:off x="8686800" y="1837014"/>
            <a:ext cx="381000" cy="2677657"/>
          </a:xfrm>
          <a:prstGeom prst="leftBrace">
            <a:avLst>
              <a:gd name="adj1" fmla="val 8333"/>
              <a:gd name="adj2" fmla="val 26522"/>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TextBox 16">
            <a:extLst>
              <a:ext uri="{FF2B5EF4-FFF2-40B4-BE49-F238E27FC236}">
                <a16:creationId xmlns:a16="http://schemas.microsoft.com/office/drawing/2014/main" id="{7C25073F-84CB-3A47-B4EA-B46AF5E24276}"/>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17496613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a:              </a:t>
            </a:r>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b:              </a:t>
            </a:r>
            <a:r>
              <a:rPr lang="en-US" b="0" dirty="0" err="1">
                <a:latin typeface="+mn-lt"/>
                <a:cs typeface="Courier New" panose="02070309020205020404" pitchFamily="49" charset="0"/>
              </a:rPr>
              <a:t>argv</a:t>
            </a:r>
            <a:r>
              <a:rPr lang="en-US" b="0" dirty="0">
                <a:latin typeface="+mn-lt"/>
                <a:cs typeface="Courier New" panose="02070309020205020404" pitchFamily="49" charset="0"/>
              </a:rPr>
              <a:t>:</a:t>
            </a:r>
          </a:p>
        </p:txBody>
      </p:sp>
      <p:sp>
        <p:nvSpPr>
          <p:cNvPr id="23" name="Rectangle 22">
            <a:extLst>
              <a:ext uri="{FF2B5EF4-FFF2-40B4-BE49-F238E27FC236}">
                <a16:creationId xmlns:a16="http://schemas.microsoft.com/office/drawing/2014/main" id="{29FA3FD3-22BC-7B4B-A453-2091E74C3706}"/>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42</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4" name="Rectangle 23">
            <a:extLst>
              <a:ext uri="{FF2B5EF4-FFF2-40B4-BE49-F238E27FC236}">
                <a16:creationId xmlns:a16="http://schemas.microsoft.com/office/drawing/2014/main" id="{336C8082-290E-564C-9B5D-911F62B8BDB2}"/>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17</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6019800" cy="4567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70000"/>
              </a:lnSpc>
              <a:buFontTx/>
              <a:buNone/>
            </a:pPr>
            <a:r>
              <a:rPr lang="en-US" altLang="en-US" sz="2000" dirty="0" err="1">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a:t>
            </a:r>
            <a:r>
              <a:rPr lang="en-US" altLang="en-US" sz="2000" b="0" dirty="0" err="1">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a = 42;</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b = 17;</a:t>
            </a:r>
          </a:p>
          <a:p>
            <a:pPr lvl="1">
              <a:lnSpc>
                <a:spcPct val="70000"/>
              </a:lnSpc>
              <a:buFontTx/>
              <a:buNone/>
            </a:pPr>
            <a:r>
              <a:rPr lang="en-US" altLang="en-US" sz="2000" b="0" dirty="0">
                <a:latin typeface="Consolas" panose="020B0609020204030204" pitchFamily="49" charset="0"/>
              </a:rPr>
              <a:t>    func1();</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"Done."</a:t>
            </a:r>
            <a:r>
              <a:rPr lang="en-US" altLang="en-US" sz="2000" b="0" dirty="0">
                <a:latin typeface="Consolas" panose="020B0609020204030204" pitchFamily="49" charset="0"/>
              </a:rPr>
              <a:t>);</a:t>
            </a:r>
          </a:p>
          <a:p>
            <a:pPr lvl="1">
              <a:lnSpc>
                <a:spcPct val="70000"/>
              </a:lnSpc>
              <a:buFontTx/>
              <a:buNone/>
            </a:pPr>
            <a:r>
              <a:rPr lang="en-US" altLang="en-US" sz="2000" dirty="0">
                <a:latin typeface="Consolas" panose="020B0609020204030204" pitchFamily="49" charset="0"/>
              </a:rPr>
              <a:t>    return 0;</a:t>
            </a:r>
            <a:endParaRPr lang="en-US" altLang="en-US" sz="2000" b="0" dirty="0">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a:t>
            </a:r>
            <a:r>
              <a:rPr lang="en-US" altLang="en-US" sz="2000" b="0" dirty="0">
                <a:latin typeface="Consolas" panose="020B0609020204030204" pitchFamily="49" charset="0"/>
              </a:rPr>
              <a:t> </a:t>
            </a:r>
            <a:r>
              <a:rPr lang="en-US" altLang="en-US" sz="2000" b="1" dirty="0">
                <a:latin typeface="Consolas" panose="020B0609020204030204" pitchFamily="49" charset="0"/>
              </a:rPr>
              <a:t>func1</a:t>
            </a:r>
            <a:r>
              <a:rPr lang="en-US" altLang="en-US" sz="2000" b="0" dirty="0">
                <a:latin typeface="Consolas" panose="020B0609020204030204" pitchFamily="49" charset="0"/>
              </a:rPr>
              <a:t>() {</a:t>
            </a:r>
          </a:p>
          <a:p>
            <a:pPr lvl="1">
              <a:lnSpc>
                <a:spcPct val="70000"/>
              </a:lnSpc>
              <a:buFontTx/>
              <a:buNone/>
            </a:pPr>
            <a:r>
              <a:rPr lang="en-US" altLang="en-US" sz="2000" b="0" dirty="0">
                <a:solidFill>
                  <a:srgbClr val="FF0000"/>
                </a:solidFill>
                <a:latin typeface="Consolas" panose="020B0609020204030204" pitchFamily="49" charset="0"/>
              </a:rPr>
              <a:t>    </a:t>
            </a:r>
            <a:r>
              <a:rPr lang="en-US" altLang="en-US" sz="2000" dirty="0" err="1">
                <a:solidFill>
                  <a:srgbClr val="FF0000"/>
                </a:solidFill>
                <a:latin typeface="Consolas" panose="020B0609020204030204" pitchFamily="49" charset="0"/>
              </a:rPr>
              <a:t>int</a:t>
            </a:r>
            <a:r>
              <a:rPr lang="en-US" altLang="en-US" sz="2000" b="0" dirty="0">
                <a:solidFill>
                  <a:srgbClr val="FF0000"/>
                </a:solidFill>
                <a:latin typeface="Consolas" panose="020B0609020204030204" pitchFamily="49" charset="0"/>
              </a:rPr>
              <a:t> c = 99;</a:t>
            </a:r>
          </a:p>
          <a:p>
            <a:pPr lvl="1">
              <a:lnSpc>
                <a:spcPct val="70000"/>
              </a:lnSpc>
              <a:buFontTx/>
              <a:buNone/>
            </a:pPr>
            <a:r>
              <a:rPr lang="en-US" altLang="en-US" sz="2000" b="0" dirty="0">
                <a:latin typeface="Consolas" panose="020B0609020204030204" pitchFamily="49" charset="0"/>
              </a:rPr>
              <a:t>    func2();</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a:t>
            </a:r>
            <a:r>
              <a:rPr lang="en-US" altLang="en-US" sz="2000" b="0" dirty="0">
                <a:latin typeface="Consolas" panose="020B0609020204030204" pitchFamily="49" charset="0"/>
              </a:rPr>
              <a:t> </a:t>
            </a:r>
            <a:r>
              <a:rPr lang="en-US" altLang="en-US" sz="2000" b="1" dirty="0">
                <a:latin typeface="Consolas" panose="020B0609020204030204" pitchFamily="49" charset="0"/>
              </a:rPr>
              <a:t>func2</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d = 0;</a:t>
            </a:r>
          </a:p>
          <a:p>
            <a:pPr lvl="1">
              <a:lnSpc>
                <a:spcPct val="70000"/>
              </a:lnSpc>
              <a:buFontTx/>
              <a:buNone/>
            </a:pPr>
            <a:r>
              <a:rPr lang="en-US" altLang="en-US" sz="2000" b="0" dirty="0">
                <a:latin typeface="Consolas" panose="020B0609020204030204" pitchFamily="49" charset="0"/>
              </a:rPr>
              <a:t>}</a:t>
            </a: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314342"/>
            <a:ext cx="2438399" cy="120032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func1</a:t>
            </a:r>
          </a:p>
          <a:p>
            <a:pPr algn="l"/>
            <a:endParaRPr lang="en-US" b="0" dirty="0">
              <a:latin typeface="+mn-lt"/>
              <a:cs typeface="Courier New" panose="02070309020205020404" pitchFamily="49" charset="0"/>
            </a:endParaRPr>
          </a:p>
          <a:p>
            <a:pPr algn="l"/>
            <a:r>
              <a:rPr lang="en-US" dirty="0">
                <a:latin typeface="+mn-lt"/>
                <a:cs typeface="Courier New" panose="02070309020205020404" pitchFamily="49" charset="0"/>
              </a:rPr>
              <a:t>c</a:t>
            </a:r>
            <a:r>
              <a:rPr lang="en-US" b="0" dirty="0">
                <a:latin typeface="+mn-lt"/>
                <a:cs typeface="Courier New" panose="02070309020205020404" pitchFamily="49" charset="0"/>
              </a:rPr>
              <a:t>:</a:t>
            </a:r>
          </a:p>
          <a:p>
            <a:pPr algn="l"/>
            <a:r>
              <a:rPr lang="en-US" b="0" dirty="0">
                <a:latin typeface="+mn-lt"/>
                <a:cs typeface="Courier New" panose="02070309020205020404" pitchFamily="49" charset="0"/>
              </a:rPr>
              <a:t> </a:t>
            </a:r>
          </a:p>
        </p:txBody>
      </p:sp>
      <p:sp>
        <p:nvSpPr>
          <p:cNvPr id="29" name="Rectangle 28">
            <a:extLst>
              <a:ext uri="{FF2B5EF4-FFF2-40B4-BE49-F238E27FC236}">
                <a16:creationId xmlns:a16="http://schemas.microsoft.com/office/drawing/2014/main" id="{C001FF74-5D05-FC4E-8F7A-1099BC4387F0}"/>
              </a:ext>
            </a:extLst>
          </p:cNvPr>
          <p:cNvSpPr/>
          <p:nvPr/>
        </p:nvSpPr>
        <p:spPr bwMode="auto">
          <a:xfrm>
            <a:off x="9733554" y="3818214"/>
            <a:ext cx="477246"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99</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6" name="Left Brace 15">
            <a:extLst>
              <a:ext uri="{FF2B5EF4-FFF2-40B4-BE49-F238E27FC236}">
                <a16:creationId xmlns:a16="http://schemas.microsoft.com/office/drawing/2014/main" id="{36034C03-6920-0241-A0EB-D4CE2810810B}"/>
              </a:ext>
            </a:extLst>
          </p:cNvPr>
          <p:cNvSpPr/>
          <p:nvPr/>
        </p:nvSpPr>
        <p:spPr>
          <a:xfrm>
            <a:off x="8686800" y="1837014"/>
            <a:ext cx="381000" cy="2677657"/>
          </a:xfrm>
          <a:prstGeom prst="leftBrace">
            <a:avLst>
              <a:gd name="adj1" fmla="val 8333"/>
              <a:gd name="adj2" fmla="val 26522"/>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TextBox 16">
            <a:extLst>
              <a:ext uri="{FF2B5EF4-FFF2-40B4-BE49-F238E27FC236}">
                <a16:creationId xmlns:a16="http://schemas.microsoft.com/office/drawing/2014/main" id="{41A3798D-3224-1244-9BE4-599FD20AC4EC}"/>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29539695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a:              </a:t>
            </a:r>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b:              </a:t>
            </a:r>
            <a:r>
              <a:rPr lang="en-US" b="0" dirty="0" err="1">
                <a:latin typeface="+mn-lt"/>
                <a:cs typeface="Courier New" panose="02070309020205020404" pitchFamily="49" charset="0"/>
              </a:rPr>
              <a:t>argv</a:t>
            </a:r>
            <a:r>
              <a:rPr lang="en-US" b="0" dirty="0">
                <a:latin typeface="+mn-lt"/>
                <a:cs typeface="Courier New" panose="02070309020205020404" pitchFamily="49" charset="0"/>
              </a:rPr>
              <a:t>:</a:t>
            </a:r>
          </a:p>
        </p:txBody>
      </p:sp>
      <p:sp>
        <p:nvSpPr>
          <p:cNvPr id="23" name="Rectangle 22">
            <a:extLst>
              <a:ext uri="{FF2B5EF4-FFF2-40B4-BE49-F238E27FC236}">
                <a16:creationId xmlns:a16="http://schemas.microsoft.com/office/drawing/2014/main" id="{29FA3FD3-22BC-7B4B-A453-2091E74C3706}"/>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42</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4" name="Rectangle 23">
            <a:extLst>
              <a:ext uri="{FF2B5EF4-FFF2-40B4-BE49-F238E27FC236}">
                <a16:creationId xmlns:a16="http://schemas.microsoft.com/office/drawing/2014/main" id="{336C8082-290E-564C-9B5D-911F62B8BDB2}"/>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17</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6019800" cy="4567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70000"/>
              </a:lnSpc>
              <a:buFontTx/>
              <a:buNone/>
            </a:pPr>
            <a:r>
              <a:rPr lang="en-US" altLang="en-US" sz="2000" dirty="0" err="1">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a:t>
            </a:r>
            <a:r>
              <a:rPr lang="en-US" altLang="en-US" sz="2000" b="0" dirty="0" err="1">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a = 42;</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b = 17;</a:t>
            </a:r>
          </a:p>
          <a:p>
            <a:pPr lvl="1">
              <a:lnSpc>
                <a:spcPct val="70000"/>
              </a:lnSpc>
              <a:buFontTx/>
              <a:buNone/>
            </a:pPr>
            <a:r>
              <a:rPr lang="en-US" altLang="en-US" sz="2000" b="0" dirty="0">
                <a:latin typeface="Consolas" panose="020B0609020204030204" pitchFamily="49" charset="0"/>
              </a:rPr>
              <a:t>    func1();</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"Done."</a:t>
            </a:r>
            <a:r>
              <a:rPr lang="en-US" altLang="en-US" sz="2000" b="0" dirty="0">
                <a:latin typeface="Consolas" panose="020B0609020204030204" pitchFamily="49" charset="0"/>
              </a:rPr>
              <a:t>);</a:t>
            </a:r>
          </a:p>
          <a:p>
            <a:pPr lvl="1">
              <a:lnSpc>
                <a:spcPct val="70000"/>
              </a:lnSpc>
              <a:buFontTx/>
              <a:buNone/>
            </a:pPr>
            <a:r>
              <a:rPr lang="en-US" altLang="en-US" sz="2000" dirty="0">
                <a:latin typeface="Consolas" panose="020B0609020204030204" pitchFamily="49" charset="0"/>
              </a:rPr>
              <a:t>    return 0;</a:t>
            </a:r>
            <a:endParaRPr lang="en-US" altLang="en-US" sz="2000" b="0" dirty="0">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a:t>
            </a:r>
            <a:r>
              <a:rPr lang="en-US" altLang="en-US" sz="2000" b="0" dirty="0">
                <a:latin typeface="Consolas" panose="020B0609020204030204" pitchFamily="49" charset="0"/>
              </a:rPr>
              <a:t> </a:t>
            </a:r>
            <a:r>
              <a:rPr lang="en-US" altLang="en-US" sz="2000" b="1" dirty="0">
                <a:latin typeface="Consolas" panose="020B0609020204030204" pitchFamily="49" charset="0"/>
              </a:rPr>
              <a:t>func1</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c = 99;</a:t>
            </a:r>
          </a:p>
          <a:p>
            <a:pPr lvl="1">
              <a:lnSpc>
                <a:spcPct val="70000"/>
              </a:lnSpc>
              <a:buFontTx/>
              <a:buNone/>
            </a:pPr>
            <a:r>
              <a:rPr lang="en-US" altLang="en-US" sz="2000" b="0" dirty="0">
                <a:solidFill>
                  <a:srgbClr val="FF0000"/>
                </a:solidFill>
                <a:latin typeface="Consolas" panose="020B0609020204030204" pitchFamily="49" charset="0"/>
              </a:rPr>
              <a:t>    func2();</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a:t>
            </a:r>
            <a:r>
              <a:rPr lang="en-US" altLang="en-US" sz="2000" b="0" dirty="0">
                <a:latin typeface="Consolas" panose="020B0609020204030204" pitchFamily="49" charset="0"/>
              </a:rPr>
              <a:t> </a:t>
            </a:r>
            <a:r>
              <a:rPr lang="en-US" altLang="en-US" sz="2000" b="1" dirty="0">
                <a:latin typeface="Consolas" panose="020B0609020204030204" pitchFamily="49" charset="0"/>
              </a:rPr>
              <a:t>func2</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d = 0;</a:t>
            </a:r>
          </a:p>
          <a:p>
            <a:pPr lvl="1">
              <a:lnSpc>
                <a:spcPct val="70000"/>
              </a:lnSpc>
              <a:buFontTx/>
              <a:buNone/>
            </a:pPr>
            <a:r>
              <a:rPr lang="en-US" altLang="en-US" sz="2000" b="0" dirty="0">
                <a:latin typeface="Consolas" panose="020B0609020204030204" pitchFamily="49" charset="0"/>
              </a:rPr>
              <a:t>}</a:t>
            </a: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314342"/>
            <a:ext cx="2438399" cy="120032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func1</a:t>
            </a:r>
          </a:p>
          <a:p>
            <a:pPr algn="l"/>
            <a:endParaRPr lang="en-US" b="0" dirty="0">
              <a:latin typeface="+mn-lt"/>
              <a:cs typeface="Courier New" panose="02070309020205020404" pitchFamily="49" charset="0"/>
            </a:endParaRPr>
          </a:p>
          <a:p>
            <a:pPr algn="l"/>
            <a:r>
              <a:rPr lang="en-US" dirty="0">
                <a:latin typeface="+mn-lt"/>
                <a:cs typeface="Courier New" panose="02070309020205020404" pitchFamily="49" charset="0"/>
              </a:rPr>
              <a:t>c</a:t>
            </a:r>
            <a:r>
              <a:rPr lang="en-US" b="0" dirty="0">
                <a:latin typeface="+mn-lt"/>
                <a:cs typeface="Courier New" panose="02070309020205020404" pitchFamily="49" charset="0"/>
              </a:rPr>
              <a:t>:</a:t>
            </a:r>
          </a:p>
          <a:p>
            <a:pPr algn="l"/>
            <a:r>
              <a:rPr lang="en-US" b="0" dirty="0">
                <a:latin typeface="+mn-lt"/>
                <a:cs typeface="Courier New" panose="02070309020205020404" pitchFamily="49" charset="0"/>
              </a:rPr>
              <a:t> </a:t>
            </a:r>
          </a:p>
        </p:txBody>
      </p:sp>
      <p:sp>
        <p:nvSpPr>
          <p:cNvPr id="29" name="Rectangle 28">
            <a:extLst>
              <a:ext uri="{FF2B5EF4-FFF2-40B4-BE49-F238E27FC236}">
                <a16:creationId xmlns:a16="http://schemas.microsoft.com/office/drawing/2014/main" id="{C001FF74-5D05-FC4E-8F7A-1099BC4387F0}"/>
              </a:ext>
            </a:extLst>
          </p:cNvPr>
          <p:cNvSpPr/>
          <p:nvPr/>
        </p:nvSpPr>
        <p:spPr bwMode="auto">
          <a:xfrm>
            <a:off x="9733554" y="3818214"/>
            <a:ext cx="477246"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99</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4" name="Down Arrow 13">
            <a:extLst>
              <a:ext uri="{FF2B5EF4-FFF2-40B4-BE49-F238E27FC236}">
                <a16:creationId xmlns:a16="http://schemas.microsoft.com/office/drawing/2014/main" id="{2A865A33-511A-1C46-993D-63443118BC20}"/>
              </a:ext>
            </a:extLst>
          </p:cNvPr>
          <p:cNvSpPr/>
          <p:nvPr/>
        </p:nvSpPr>
        <p:spPr>
          <a:xfrm>
            <a:off x="10373807" y="4572000"/>
            <a:ext cx="457200" cy="5334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Left Brace 14">
            <a:extLst>
              <a:ext uri="{FF2B5EF4-FFF2-40B4-BE49-F238E27FC236}">
                <a16:creationId xmlns:a16="http://schemas.microsoft.com/office/drawing/2014/main" id="{D25DAC21-8320-274C-B286-1570438FEC49}"/>
              </a:ext>
            </a:extLst>
          </p:cNvPr>
          <p:cNvSpPr/>
          <p:nvPr/>
        </p:nvSpPr>
        <p:spPr>
          <a:xfrm>
            <a:off x="8686800" y="1837014"/>
            <a:ext cx="381000" cy="2677657"/>
          </a:xfrm>
          <a:prstGeom prst="leftBrace">
            <a:avLst>
              <a:gd name="adj1" fmla="val 8333"/>
              <a:gd name="adj2" fmla="val 26522"/>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TextBox 15">
            <a:extLst>
              <a:ext uri="{FF2B5EF4-FFF2-40B4-BE49-F238E27FC236}">
                <a16:creationId xmlns:a16="http://schemas.microsoft.com/office/drawing/2014/main" id="{30BD46DA-70B7-C749-B641-4E068B0B7230}"/>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25722331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a:              </a:t>
            </a:r>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b:              </a:t>
            </a:r>
            <a:r>
              <a:rPr lang="en-US" b="0" dirty="0" err="1">
                <a:latin typeface="+mn-lt"/>
                <a:cs typeface="Courier New" panose="02070309020205020404" pitchFamily="49" charset="0"/>
              </a:rPr>
              <a:t>argv</a:t>
            </a:r>
            <a:r>
              <a:rPr lang="en-US" b="0" dirty="0">
                <a:latin typeface="+mn-lt"/>
                <a:cs typeface="Courier New" panose="02070309020205020404" pitchFamily="49" charset="0"/>
              </a:rPr>
              <a:t>:</a:t>
            </a:r>
          </a:p>
        </p:txBody>
      </p:sp>
      <p:sp>
        <p:nvSpPr>
          <p:cNvPr id="23" name="Rectangle 22">
            <a:extLst>
              <a:ext uri="{FF2B5EF4-FFF2-40B4-BE49-F238E27FC236}">
                <a16:creationId xmlns:a16="http://schemas.microsoft.com/office/drawing/2014/main" id="{29FA3FD3-22BC-7B4B-A453-2091E74C3706}"/>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42</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4" name="Rectangle 23">
            <a:extLst>
              <a:ext uri="{FF2B5EF4-FFF2-40B4-BE49-F238E27FC236}">
                <a16:creationId xmlns:a16="http://schemas.microsoft.com/office/drawing/2014/main" id="{336C8082-290E-564C-9B5D-911F62B8BDB2}"/>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17</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6019800" cy="4567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70000"/>
              </a:lnSpc>
              <a:buFontTx/>
              <a:buNone/>
            </a:pPr>
            <a:r>
              <a:rPr lang="en-US" altLang="en-US" sz="2000" dirty="0" err="1">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a:t>
            </a:r>
            <a:r>
              <a:rPr lang="en-US" altLang="en-US" sz="2000" b="0" dirty="0" err="1">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a = 42;</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b = 17;</a:t>
            </a:r>
          </a:p>
          <a:p>
            <a:pPr lvl="1">
              <a:lnSpc>
                <a:spcPct val="70000"/>
              </a:lnSpc>
              <a:buFontTx/>
              <a:buNone/>
            </a:pPr>
            <a:r>
              <a:rPr lang="en-US" altLang="en-US" sz="2000" b="0" dirty="0">
                <a:latin typeface="Consolas" panose="020B0609020204030204" pitchFamily="49" charset="0"/>
              </a:rPr>
              <a:t>    func1();</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"Done."</a:t>
            </a:r>
            <a:r>
              <a:rPr lang="en-US" altLang="en-US" sz="2000" b="0" dirty="0">
                <a:latin typeface="Consolas" panose="020B0609020204030204" pitchFamily="49" charset="0"/>
              </a:rPr>
              <a:t>);</a:t>
            </a:r>
          </a:p>
          <a:p>
            <a:pPr lvl="1">
              <a:lnSpc>
                <a:spcPct val="70000"/>
              </a:lnSpc>
              <a:buFontTx/>
              <a:buNone/>
            </a:pPr>
            <a:r>
              <a:rPr lang="en-US" altLang="en-US" sz="2000" dirty="0">
                <a:latin typeface="Consolas" panose="020B0609020204030204" pitchFamily="49" charset="0"/>
              </a:rPr>
              <a:t>    return 0;</a:t>
            </a:r>
            <a:endParaRPr lang="en-US" altLang="en-US" sz="2000" b="0" dirty="0">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a:t>
            </a:r>
            <a:r>
              <a:rPr lang="en-US" altLang="en-US" sz="2000" b="0" dirty="0">
                <a:latin typeface="Consolas" panose="020B0609020204030204" pitchFamily="49" charset="0"/>
              </a:rPr>
              <a:t> </a:t>
            </a:r>
            <a:r>
              <a:rPr lang="en-US" altLang="en-US" sz="2000" b="1" dirty="0">
                <a:latin typeface="Consolas" panose="020B0609020204030204" pitchFamily="49" charset="0"/>
              </a:rPr>
              <a:t>func1</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c = 99;</a:t>
            </a:r>
          </a:p>
          <a:p>
            <a:pPr lvl="1">
              <a:lnSpc>
                <a:spcPct val="70000"/>
              </a:lnSpc>
              <a:buFontTx/>
              <a:buNone/>
            </a:pPr>
            <a:r>
              <a:rPr lang="en-US" altLang="en-US" sz="2000" b="0" dirty="0">
                <a:latin typeface="Consolas" panose="020B0609020204030204" pitchFamily="49" charset="0"/>
              </a:rPr>
              <a:t>    func2();</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r>
              <a:rPr lang="en-US" altLang="en-US" sz="2000" dirty="0">
                <a:solidFill>
                  <a:srgbClr val="FF0000"/>
                </a:solidFill>
                <a:latin typeface="Consolas" panose="020B0609020204030204" pitchFamily="49" charset="0"/>
              </a:rPr>
              <a:t>void</a:t>
            </a:r>
            <a:r>
              <a:rPr lang="en-US" altLang="en-US" sz="2000" b="0" dirty="0">
                <a:solidFill>
                  <a:srgbClr val="FF0000"/>
                </a:solidFill>
                <a:latin typeface="Consolas" panose="020B0609020204030204" pitchFamily="49" charset="0"/>
              </a:rPr>
              <a:t> </a:t>
            </a:r>
            <a:r>
              <a:rPr lang="en-US" altLang="en-US" sz="2000" b="1" dirty="0">
                <a:solidFill>
                  <a:srgbClr val="FF0000"/>
                </a:solidFill>
                <a:latin typeface="Consolas" panose="020B0609020204030204" pitchFamily="49" charset="0"/>
              </a:rPr>
              <a:t>func2</a:t>
            </a:r>
            <a:r>
              <a:rPr lang="en-US" altLang="en-US" sz="2000" b="0" dirty="0">
                <a:solidFill>
                  <a:srgbClr val="FF0000"/>
                </a:solidFill>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d = 0;</a:t>
            </a:r>
          </a:p>
          <a:p>
            <a:pPr lvl="1">
              <a:lnSpc>
                <a:spcPct val="70000"/>
              </a:lnSpc>
              <a:buFontTx/>
              <a:buNone/>
            </a:pPr>
            <a:r>
              <a:rPr lang="en-US" altLang="en-US" sz="2000" b="0" dirty="0">
                <a:latin typeface="Consolas" panose="020B0609020204030204" pitchFamily="49" charset="0"/>
              </a:rPr>
              <a:t>}</a:t>
            </a: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314342"/>
            <a:ext cx="2438399" cy="120032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func1</a:t>
            </a:r>
          </a:p>
          <a:p>
            <a:pPr algn="l"/>
            <a:endParaRPr lang="en-US" b="0" dirty="0">
              <a:latin typeface="+mn-lt"/>
              <a:cs typeface="Courier New" panose="02070309020205020404" pitchFamily="49" charset="0"/>
            </a:endParaRPr>
          </a:p>
          <a:p>
            <a:pPr algn="l"/>
            <a:r>
              <a:rPr lang="en-US" dirty="0">
                <a:latin typeface="+mn-lt"/>
                <a:cs typeface="Courier New" panose="02070309020205020404" pitchFamily="49" charset="0"/>
              </a:rPr>
              <a:t>c</a:t>
            </a:r>
            <a:r>
              <a:rPr lang="en-US" b="0" dirty="0">
                <a:latin typeface="+mn-lt"/>
                <a:cs typeface="Courier New" panose="02070309020205020404" pitchFamily="49" charset="0"/>
              </a:rPr>
              <a:t>:</a:t>
            </a:r>
          </a:p>
          <a:p>
            <a:pPr algn="l"/>
            <a:r>
              <a:rPr lang="en-US" b="0" dirty="0">
                <a:latin typeface="+mn-lt"/>
                <a:cs typeface="Courier New" panose="02070309020205020404" pitchFamily="49" charset="0"/>
              </a:rPr>
              <a:t> </a:t>
            </a:r>
          </a:p>
        </p:txBody>
      </p:sp>
      <p:sp>
        <p:nvSpPr>
          <p:cNvPr id="29" name="Rectangle 28">
            <a:extLst>
              <a:ext uri="{FF2B5EF4-FFF2-40B4-BE49-F238E27FC236}">
                <a16:creationId xmlns:a16="http://schemas.microsoft.com/office/drawing/2014/main" id="{C001FF74-5D05-FC4E-8F7A-1099BC4387F0}"/>
              </a:ext>
            </a:extLst>
          </p:cNvPr>
          <p:cNvSpPr/>
          <p:nvPr/>
        </p:nvSpPr>
        <p:spPr bwMode="auto">
          <a:xfrm>
            <a:off x="9733554" y="3818214"/>
            <a:ext cx="477246"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99</a:t>
            </a:r>
          </a:p>
        </p:txBody>
      </p:sp>
      <p:sp>
        <p:nvSpPr>
          <p:cNvPr id="31" name="TextBox 30">
            <a:extLst>
              <a:ext uri="{FF2B5EF4-FFF2-40B4-BE49-F238E27FC236}">
                <a16:creationId xmlns:a16="http://schemas.microsoft.com/office/drawing/2014/main" id="{AF7FE59C-F60B-0B42-AA7F-00BFE4868939}"/>
              </a:ext>
            </a:extLst>
          </p:cNvPr>
          <p:cNvSpPr txBox="1"/>
          <p:nvPr/>
        </p:nvSpPr>
        <p:spPr>
          <a:xfrm>
            <a:off x="9383207" y="4514671"/>
            <a:ext cx="2438399" cy="1200329"/>
          </a:xfrm>
          <a:prstGeom prst="rect">
            <a:avLst/>
          </a:prstGeom>
          <a:solidFill>
            <a:schemeClr val="accent6">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func2</a:t>
            </a:r>
          </a:p>
          <a:p>
            <a:pPr algn="l"/>
            <a:endParaRPr lang="en-US" b="0"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 </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6" name="Left Brace 15">
            <a:extLst>
              <a:ext uri="{FF2B5EF4-FFF2-40B4-BE49-F238E27FC236}">
                <a16:creationId xmlns:a16="http://schemas.microsoft.com/office/drawing/2014/main" id="{49FEF76D-DF5A-EF4A-A3CD-8DCC799EF73E}"/>
              </a:ext>
            </a:extLst>
          </p:cNvPr>
          <p:cNvSpPr/>
          <p:nvPr/>
        </p:nvSpPr>
        <p:spPr>
          <a:xfrm>
            <a:off x="8686800" y="1837014"/>
            <a:ext cx="381000" cy="3877986"/>
          </a:xfrm>
          <a:prstGeom prst="leftBrace">
            <a:avLst>
              <a:gd name="adj1" fmla="val 8333"/>
              <a:gd name="adj2" fmla="val 18269"/>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TextBox 16">
            <a:extLst>
              <a:ext uri="{FF2B5EF4-FFF2-40B4-BE49-F238E27FC236}">
                <a16:creationId xmlns:a16="http://schemas.microsoft.com/office/drawing/2014/main" id="{4C6CB23F-D177-DA40-A365-82EF609858C9}"/>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39586446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a:              </a:t>
            </a:r>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b:              </a:t>
            </a:r>
            <a:r>
              <a:rPr lang="en-US" b="0" dirty="0" err="1">
                <a:latin typeface="+mn-lt"/>
                <a:cs typeface="Courier New" panose="02070309020205020404" pitchFamily="49" charset="0"/>
              </a:rPr>
              <a:t>argv</a:t>
            </a:r>
            <a:r>
              <a:rPr lang="en-US" b="0" dirty="0">
                <a:latin typeface="+mn-lt"/>
                <a:cs typeface="Courier New" panose="02070309020205020404" pitchFamily="49" charset="0"/>
              </a:rPr>
              <a:t>:</a:t>
            </a:r>
          </a:p>
        </p:txBody>
      </p:sp>
      <p:sp>
        <p:nvSpPr>
          <p:cNvPr id="23" name="Rectangle 22">
            <a:extLst>
              <a:ext uri="{FF2B5EF4-FFF2-40B4-BE49-F238E27FC236}">
                <a16:creationId xmlns:a16="http://schemas.microsoft.com/office/drawing/2014/main" id="{29FA3FD3-22BC-7B4B-A453-2091E74C3706}"/>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42</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4" name="Rectangle 23">
            <a:extLst>
              <a:ext uri="{FF2B5EF4-FFF2-40B4-BE49-F238E27FC236}">
                <a16:creationId xmlns:a16="http://schemas.microsoft.com/office/drawing/2014/main" id="{336C8082-290E-564C-9B5D-911F62B8BDB2}"/>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17</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6019800" cy="4567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70000"/>
              </a:lnSpc>
              <a:buFontTx/>
              <a:buNone/>
            </a:pPr>
            <a:r>
              <a:rPr lang="en-US" altLang="en-US" sz="2000" dirty="0" err="1">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a:t>
            </a:r>
            <a:r>
              <a:rPr lang="en-US" altLang="en-US" sz="2000" b="0" dirty="0" err="1">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a = 42;</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b = 17;</a:t>
            </a:r>
          </a:p>
          <a:p>
            <a:pPr lvl="1">
              <a:lnSpc>
                <a:spcPct val="70000"/>
              </a:lnSpc>
              <a:buFontTx/>
              <a:buNone/>
            </a:pPr>
            <a:r>
              <a:rPr lang="en-US" altLang="en-US" sz="2000" b="0" dirty="0">
                <a:latin typeface="Consolas" panose="020B0609020204030204" pitchFamily="49" charset="0"/>
              </a:rPr>
              <a:t>    func1();</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"Done."</a:t>
            </a:r>
            <a:r>
              <a:rPr lang="en-US" altLang="en-US" sz="2000" b="0" dirty="0">
                <a:latin typeface="Consolas" panose="020B0609020204030204" pitchFamily="49" charset="0"/>
              </a:rPr>
              <a:t>);</a:t>
            </a:r>
          </a:p>
          <a:p>
            <a:pPr lvl="1">
              <a:lnSpc>
                <a:spcPct val="70000"/>
              </a:lnSpc>
              <a:buFontTx/>
              <a:buNone/>
            </a:pPr>
            <a:r>
              <a:rPr lang="en-US" altLang="en-US" sz="2000" dirty="0">
                <a:latin typeface="Consolas" panose="020B0609020204030204" pitchFamily="49" charset="0"/>
              </a:rPr>
              <a:t>    return 0;</a:t>
            </a:r>
            <a:endParaRPr lang="en-US" altLang="en-US" sz="2000" b="0" dirty="0">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a:t>
            </a:r>
            <a:r>
              <a:rPr lang="en-US" altLang="en-US" sz="2000" b="0" dirty="0">
                <a:latin typeface="Consolas" panose="020B0609020204030204" pitchFamily="49" charset="0"/>
              </a:rPr>
              <a:t> </a:t>
            </a:r>
            <a:r>
              <a:rPr lang="en-US" altLang="en-US" sz="2000" b="1" dirty="0">
                <a:latin typeface="Consolas" panose="020B0609020204030204" pitchFamily="49" charset="0"/>
              </a:rPr>
              <a:t>func1</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c = 99;</a:t>
            </a:r>
          </a:p>
          <a:p>
            <a:pPr lvl="1">
              <a:lnSpc>
                <a:spcPct val="70000"/>
              </a:lnSpc>
              <a:buFontTx/>
              <a:buNone/>
            </a:pPr>
            <a:r>
              <a:rPr lang="en-US" altLang="en-US" sz="2000" b="0" dirty="0">
                <a:latin typeface="Consolas" panose="020B0609020204030204" pitchFamily="49" charset="0"/>
              </a:rPr>
              <a:t>    func2();</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a:t>
            </a:r>
            <a:r>
              <a:rPr lang="en-US" altLang="en-US" sz="2000" b="0" dirty="0">
                <a:latin typeface="Consolas" panose="020B0609020204030204" pitchFamily="49" charset="0"/>
              </a:rPr>
              <a:t> </a:t>
            </a:r>
            <a:r>
              <a:rPr lang="en-US" altLang="en-US" sz="2000" b="1" dirty="0">
                <a:latin typeface="Consolas" panose="020B0609020204030204" pitchFamily="49" charset="0"/>
              </a:rPr>
              <a:t>func2</a:t>
            </a:r>
            <a:r>
              <a:rPr lang="en-US" altLang="en-US" sz="2000" b="0" dirty="0">
                <a:latin typeface="Consolas" panose="020B0609020204030204" pitchFamily="49" charset="0"/>
              </a:rPr>
              <a:t>() {</a:t>
            </a:r>
          </a:p>
          <a:p>
            <a:pPr lvl="1">
              <a:lnSpc>
                <a:spcPct val="70000"/>
              </a:lnSpc>
              <a:buFontTx/>
              <a:buNone/>
            </a:pPr>
            <a:r>
              <a:rPr lang="en-US" altLang="en-US" sz="2000" b="0" dirty="0">
                <a:solidFill>
                  <a:srgbClr val="FF0000"/>
                </a:solidFill>
                <a:latin typeface="Consolas" panose="020B0609020204030204" pitchFamily="49" charset="0"/>
              </a:rPr>
              <a:t>    </a:t>
            </a:r>
            <a:r>
              <a:rPr lang="en-US" altLang="en-US" sz="2000" dirty="0" err="1">
                <a:solidFill>
                  <a:srgbClr val="FF0000"/>
                </a:solidFill>
                <a:latin typeface="Consolas" panose="020B0609020204030204" pitchFamily="49" charset="0"/>
              </a:rPr>
              <a:t>int</a:t>
            </a:r>
            <a:r>
              <a:rPr lang="en-US" altLang="en-US" sz="2000" b="0" dirty="0">
                <a:solidFill>
                  <a:srgbClr val="FF0000"/>
                </a:solidFill>
                <a:latin typeface="Consolas" panose="020B0609020204030204" pitchFamily="49" charset="0"/>
              </a:rPr>
              <a:t> d = 0;</a:t>
            </a:r>
          </a:p>
          <a:p>
            <a:pPr lvl="1">
              <a:lnSpc>
                <a:spcPct val="70000"/>
              </a:lnSpc>
              <a:buFontTx/>
              <a:buNone/>
            </a:pPr>
            <a:r>
              <a:rPr lang="en-US" altLang="en-US" sz="2000" b="0" dirty="0">
                <a:latin typeface="Consolas" panose="020B0609020204030204" pitchFamily="49" charset="0"/>
              </a:rPr>
              <a:t>}</a:t>
            </a: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314342"/>
            <a:ext cx="2438399" cy="120032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func1</a:t>
            </a:r>
          </a:p>
          <a:p>
            <a:pPr algn="l"/>
            <a:endParaRPr lang="en-US" b="0" dirty="0">
              <a:latin typeface="+mn-lt"/>
              <a:cs typeface="Courier New" panose="02070309020205020404" pitchFamily="49" charset="0"/>
            </a:endParaRPr>
          </a:p>
          <a:p>
            <a:pPr algn="l"/>
            <a:r>
              <a:rPr lang="en-US" dirty="0">
                <a:latin typeface="+mn-lt"/>
                <a:cs typeface="Courier New" panose="02070309020205020404" pitchFamily="49" charset="0"/>
              </a:rPr>
              <a:t>c</a:t>
            </a:r>
            <a:r>
              <a:rPr lang="en-US" b="0" dirty="0">
                <a:latin typeface="+mn-lt"/>
                <a:cs typeface="Courier New" panose="02070309020205020404" pitchFamily="49" charset="0"/>
              </a:rPr>
              <a:t>:</a:t>
            </a:r>
          </a:p>
          <a:p>
            <a:pPr algn="l"/>
            <a:r>
              <a:rPr lang="en-US" b="0" dirty="0">
                <a:latin typeface="+mn-lt"/>
                <a:cs typeface="Courier New" panose="02070309020205020404" pitchFamily="49" charset="0"/>
              </a:rPr>
              <a:t> </a:t>
            </a:r>
          </a:p>
        </p:txBody>
      </p:sp>
      <p:sp>
        <p:nvSpPr>
          <p:cNvPr id="29" name="Rectangle 28">
            <a:extLst>
              <a:ext uri="{FF2B5EF4-FFF2-40B4-BE49-F238E27FC236}">
                <a16:creationId xmlns:a16="http://schemas.microsoft.com/office/drawing/2014/main" id="{C001FF74-5D05-FC4E-8F7A-1099BC4387F0}"/>
              </a:ext>
            </a:extLst>
          </p:cNvPr>
          <p:cNvSpPr/>
          <p:nvPr/>
        </p:nvSpPr>
        <p:spPr bwMode="auto">
          <a:xfrm>
            <a:off x="9733554" y="3818214"/>
            <a:ext cx="477246"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99</a:t>
            </a:r>
          </a:p>
        </p:txBody>
      </p:sp>
      <p:sp>
        <p:nvSpPr>
          <p:cNvPr id="31" name="TextBox 30">
            <a:extLst>
              <a:ext uri="{FF2B5EF4-FFF2-40B4-BE49-F238E27FC236}">
                <a16:creationId xmlns:a16="http://schemas.microsoft.com/office/drawing/2014/main" id="{AF7FE59C-F60B-0B42-AA7F-00BFE4868939}"/>
              </a:ext>
            </a:extLst>
          </p:cNvPr>
          <p:cNvSpPr txBox="1"/>
          <p:nvPr/>
        </p:nvSpPr>
        <p:spPr>
          <a:xfrm>
            <a:off x="9383207" y="4514671"/>
            <a:ext cx="2438399" cy="1200329"/>
          </a:xfrm>
          <a:prstGeom prst="rect">
            <a:avLst/>
          </a:prstGeom>
          <a:solidFill>
            <a:schemeClr val="accent6">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func2</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d:</a:t>
            </a:r>
          </a:p>
          <a:p>
            <a:pPr algn="l"/>
            <a:r>
              <a:rPr lang="en-US" b="0" dirty="0">
                <a:latin typeface="+mn-lt"/>
                <a:cs typeface="Courier New" panose="02070309020205020404" pitchFamily="49" charset="0"/>
              </a:rPr>
              <a:t> </a:t>
            </a:r>
          </a:p>
        </p:txBody>
      </p:sp>
      <p:sp>
        <p:nvSpPr>
          <p:cNvPr id="32" name="Rectangle 31">
            <a:extLst>
              <a:ext uri="{FF2B5EF4-FFF2-40B4-BE49-F238E27FC236}">
                <a16:creationId xmlns:a16="http://schemas.microsoft.com/office/drawing/2014/main" id="{9A064EEE-E8D7-BB4F-A2F7-45F9E4F783F6}"/>
              </a:ext>
            </a:extLst>
          </p:cNvPr>
          <p:cNvSpPr/>
          <p:nvPr/>
        </p:nvSpPr>
        <p:spPr bwMode="auto">
          <a:xfrm>
            <a:off x="9719309" y="5018543"/>
            <a:ext cx="491491"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6" name="Left Brace 15">
            <a:extLst>
              <a:ext uri="{FF2B5EF4-FFF2-40B4-BE49-F238E27FC236}">
                <a16:creationId xmlns:a16="http://schemas.microsoft.com/office/drawing/2014/main" id="{A8D1E29F-7E33-8245-BD5F-0E52E83E2638}"/>
              </a:ext>
            </a:extLst>
          </p:cNvPr>
          <p:cNvSpPr/>
          <p:nvPr/>
        </p:nvSpPr>
        <p:spPr>
          <a:xfrm>
            <a:off x="8686800" y="1837014"/>
            <a:ext cx="381000" cy="3877986"/>
          </a:xfrm>
          <a:prstGeom prst="leftBrace">
            <a:avLst>
              <a:gd name="adj1" fmla="val 8333"/>
              <a:gd name="adj2" fmla="val 18269"/>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TextBox 16">
            <a:extLst>
              <a:ext uri="{FF2B5EF4-FFF2-40B4-BE49-F238E27FC236}">
                <a16:creationId xmlns:a16="http://schemas.microsoft.com/office/drawing/2014/main" id="{F6BC905B-FA0F-864D-8696-0F757AC765BA}"/>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19043155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a:              </a:t>
            </a:r>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b:              </a:t>
            </a:r>
            <a:r>
              <a:rPr lang="en-US" b="0" dirty="0" err="1">
                <a:latin typeface="+mn-lt"/>
                <a:cs typeface="Courier New" panose="02070309020205020404" pitchFamily="49" charset="0"/>
              </a:rPr>
              <a:t>argv</a:t>
            </a:r>
            <a:r>
              <a:rPr lang="en-US" b="0" dirty="0">
                <a:latin typeface="+mn-lt"/>
                <a:cs typeface="Courier New" panose="02070309020205020404" pitchFamily="49" charset="0"/>
              </a:rPr>
              <a:t>:</a:t>
            </a:r>
          </a:p>
        </p:txBody>
      </p:sp>
      <p:sp>
        <p:nvSpPr>
          <p:cNvPr id="23" name="Rectangle 22">
            <a:extLst>
              <a:ext uri="{FF2B5EF4-FFF2-40B4-BE49-F238E27FC236}">
                <a16:creationId xmlns:a16="http://schemas.microsoft.com/office/drawing/2014/main" id="{29FA3FD3-22BC-7B4B-A453-2091E74C3706}"/>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42</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4" name="Rectangle 23">
            <a:extLst>
              <a:ext uri="{FF2B5EF4-FFF2-40B4-BE49-F238E27FC236}">
                <a16:creationId xmlns:a16="http://schemas.microsoft.com/office/drawing/2014/main" id="{336C8082-290E-564C-9B5D-911F62B8BDB2}"/>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17</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6019800" cy="4567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70000"/>
              </a:lnSpc>
              <a:buFontTx/>
              <a:buNone/>
            </a:pPr>
            <a:r>
              <a:rPr lang="en-US" altLang="en-US" sz="2000" dirty="0" err="1">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a:t>
            </a:r>
            <a:r>
              <a:rPr lang="en-US" altLang="en-US" sz="2000" b="0" dirty="0" err="1">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a = 42;</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b = 17;</a:t>
            </a:r>
          </a:p>
          <a:p>
            <a:pPr lvl="1">
              <a:lnSpc>
                <a:spcPct val="70000"/>
              </a:lnSpc>
              <a:buFontTx/>
              <a:buNone/>
            </a:pPr>
            <a:r>
              <a:rPr lang="en-US" altLang="en-US" sz="2000" b="0" dirty="0">
                <a:latin typeface="Consolas" panose="020B0609020204030204" pitchFamily="49" charset="0"/>
              </a:rPr>
              <a:t>    func1();</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"Done."</a:t>
            </a:r>
            <a:r>
              <a:rPr lang="en-US" altLang="en-US" sz="2000" b="0" dirty="0">
                <a:latin typeface="Consolas" panose="020B0609020204030204" pitchFamily="49" charset="0"/>
              </a:rPr>
              <a:t>);</a:t>
            </a:r>
          </a:p>
          <a:p>
            <a:pPr lvl="1">
              <a:lnSpc>
                <a:spcPct val="70000"/>
              </a:lnSpc>
              <a:buFontTx/>
              <a:buNone/>
            </a:pPr>
            <a:r>
              <a:rPr lang="en-US" altLang="en-US" sz="2000" dirty="0">
                <a:latin typeface="Consolas" panose="020B0609020204030204" pitchFamily="49" charset="0"/>
              </a:rPr>
              <a:t>    return 0;</a:t>
            </a:r>
            <a:endParaRPr lang="en-US" altLang="en-US" sz="2000" b="0" dirty="0">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a:t>
            </a:r>
            <a:r>
              <a:rPr lang="en-US" altLang="en-US" sz="2000" b="0" dirty="0">
                <a:latin typeface="Consolas" panose="020B0609020204030204" pitchFamily="49" charset="0"/>
              </a:rPr>
              <a:t> </a:t>
            </a:r>
            <a:r>
              <a:rPr lang="en-US" altLang="en-US" sz="2000" b="1" dirty="0">
                <a:latin typeface="Consolas" panose="020B0609020204030204" pitchFamily="49" charset="0"/>
              </a:rPr>
              <a:t>func1</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c = 99;</a:t>
            </a:r>
          </a:p>
          <a:p>
            <a:pPr lvl="1">
              <a:lnSpc>
                <a:spcPct val="70000"/>
              </a:lnSpc>
              <a:buFontTx/>
              <a:buNone/>
            </a:pPr>
            <a:r>
              <a:rPr lang="en-US" altLang="en-US" sz="2000" b="0" dirty="0">
                <a:latin typeface="Consolas" panose="020B0609020204030204" pitchFamily="49" charset="0"/>
              </a:rPr>
              <a:t>    func2();</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a:t>
            </a:r>
            <a:r>
              <a:rPr lang="en-US" altLang="en-US" sz="2000" b="0" dirty="0">
                <a:latin typeface="Consolas" panose="020B0609020204030204" pitchFamily="49" charset="0"/>
              </a:rPr>
              <a:t> </a:t>
            </a:r>
            <a:r>
              <a:rPr lang="en-US" altLang="en-US" sz="2000" b="1" dirty="0">
                <a:latin typeface="Consolas" panose="020B0609020204030204" pitchFamily="49" charset="0"/>
              </a:rPr>
              <a:t>func2</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d = 0;</a:t>
            </a:r>
          </a:p>
          <a:p>
            <a:pPr lvl="1">
              <a:lnSpc>
                <a:spcPct val="70000"/>
              </a:lnSpc>
              <a:buFontTx/>
              <a:buNone/>
            </a:pPr>
            <a:r>
              <a:rPr lang="en-US" altLang="en-US" sz="2000" b="0" dirty="0">
                <a:solidFill>
                  <a:srgbClr val="FF0000"/>
                </a:solidFill>
                <a:latin typeface="Consolas" panose="020B0609020204030204" pitchFamily="49" charset="0"/>
              </a:rPr>
              <a:t>}</a:t>
            </a: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314342"/>
            <a:ext cx="2438399" cy="120032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func1</a:t>
            </a:r>
          </a:p>
          <a:p>
            <a:pPr algn="l"/>
            <a:endParaRPr lang="en-US" b="0" dirty="0">
              <a:latin typeface="+mn-lt"/>
              <a:cs typeface="Courier New" panose="02070309020205020404" pitchFamily="49" charset="0"/>
            </a:endParaRPr>
          </a:p>
          <a:p>
            <a:pPr algn="l"/>
            <a:r>
              <a:rPr lang="en-US" dirty="0">
                <a:latin typeface="+mn-lt"/>
                <a:cs typeface="Courier New" panose="02070309020205020404" pitchFamily="49" charset="0"/>
              </a:rPr>
              <a:t>c</a:t>
            </a:r>
            <a:r>
              <a:rPr lang="en-US" b="0" dirty="0">
                <a:latin typeface="+mn-lt"/>
                <a:cs typeface="Courier New" panose="02070309020205020404" pitchFamily="49" charset="0"/>
              </a:rPr>
              <a:t>:</a:t>
            </a:r>
          </a:p>
          <a:p>
            <a:pPr algn="l"/>
            <a:r>
              <a:rPr lang="en-US" b="0" dirty="0">
                <a:latin typeface="+mn-lt"/>
                <a:cs typeface="Courier New" panose="02070309020205020404" pitchFamily="49" charset="0"/>
              </a:rPr>
              <a:t> </a:t>
            </a:r>
          </a:p>
        </p:txBody>
      </p:sp>
      <p:sp>
        <p:nvSpPr>
          <p:cNvPr id="29" name="Rectangle 28">
            <a:extLst>
              <a:ext uri="{FF2B5EF4-FFF2-40B4-BE49-F238E27FC236}">
                <a16:creationId xmlns:a16="http://schemas.microsoft.com/office/drawing/2014/main" id="{C001FF74-5D05-FC4E-8F7A-1099BC4387F0}"/>
              </a:ext>
            </a:extLst>
          </p:cNvPr>
          <p:cNvSpPr/>
          <p:nvPr/>
        </p:nvSpPr>
        <p:spPr bwMode="auto">
          <a:xfrm>
            <a:off x="9733554" y="3818214"/>
            <a:ext cx="477246"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99</a:t>
            </a:r>
          </a:p>
        </p:txBody>
      </p:sp>
      <p:sp>
        <p:nvSpPr>
          <p:cNvPr id="31" name="TextBox 30">
            <a:extLst>
              <a:ext uri="{FF2B5EF4-FFF2-40B4-BE49-F238E27FC236}">
                <a16:creationId xmlns:a16="http://schemas.microsoft.com/office/drawing/2014/main" id="{AF7FE59C-F60B-0B42-AA7F-00BFE4868939}"/>
              </a:ext>
            </a:extLst>
          </p:cNvPr>
          <p:cNvSpPr txBox="1"/>
          <p:nvPr/>
        </p:nvSpPr>
        <p:spPr>
          <a:xfrm>
            <a:off x="9383207" y="4514671"/>
            <a:ext cx="2438399" cy="1200329"/>
          </a:xfrm>
          <a:prstGeom prst="rect">
            <a:avLst/>
          </a:prstGeom>
          <a:solidFill>
            <a:schemeClr val="accent6">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func2</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d:</a:t>
            </a:r>
          </a:p>
          <a:p>
            <a:pPr algn="l"/>
            <a:r>
              <a:rPr lang="en-US" b="0" dirty="0">
                <a:latin typeface="+mn-lt"/>
                <a:cs typeface="Courier New" panose="02070309020205020404" pitchFamily="49" charset="0"/>
              </a:rPr>
              <a:t> </a:t>
            </a:r>
          </a:p>
        </p:txBody>
      </p:sp>
      <p:sp>
        <p:nvSpPr>
          <p:cNvPr id="32" name="Rectangle 31">
            <a:extLst>
              <a:ext uri="{FF2B5EF4-FFF2-40B4-BE49-F238E27FC236}">
                <a16:creationId xmlns:a16="http://schemas.microsoft.com/office/drawing/2014/main" id="{9A064EEE-E8D7-BB4F-A2F7-45F9E4F783F6}"/>
              </a:ext>
            </a:extLst>
          </p:cNvPr>
          <p:cNvSpPr/>
          <p:nvPr/>
        </p:nvSpPr>
        <p:spPr bwMode="auto">
          <a:xfrm>
            <a:off x="9719309" y="5018543"/>
            <a:ext cx="491491"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6" name="Down Arrow 15">
            <a:extLst>
              <a:ext uri="{FF2B5EF4-FFF2-40B4-BE49-F238E27FC236}">
                <a16:creationId xmlns:a16="http://schemas.microsoft.com/office/drawing/2014/main" id="{4EB53A96-CC1D-BD42-9EBA-3D69AEE6B0D1}"/>
              </a:ext>
            </a:extLst>
          </p:cNvPr>
          <p:cNvSpPr/>
          <p:nvPr/>
        </p:nvSpPr>
        <p:spPr>
          <a:xfrm flipV="1">
            <a:off x="10373806" y="5501939"/>
            <a:ext cx="457200" cy="552288"/>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4"/>
            <a:ext cx="381000" cy="3877986"/>
          </a:xfrm>
          <a:prstGeom prst="leftBrace">
            <a:avLst>
              <a:gd name="adj1" fmla="val 8333"/>
              <a:gd name="adj2" fmla="val 18269"/>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1280652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a:              </a:t>
            </a:r>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b:              </a:t>
            </a:r>
            <a:r>
              <a:rPr lang="en-US" b="0" dirty="0" err="1">
                <a:latin typeface="+mn-lt"/>
                <a:cs typeface="Courier New" panose="02070309020205020404" pitchFamily="49" charset="0"/>
              </a:rPr>
              <a:t>argv</a:t>
            </a:r>
            <a:r>
              <a:rPr lang="en-US" b="0" dirty="0">
                <a:latin typeface="+mn-lt"/>
                <a:cs typeface="Courier New" panose="02070309020205020404" pitchFamily="49" charset="0"/>
              </a:rPr>
              <a:t>:</a:t>
            </a:r>
          </a:p>
        </p:txBody>
      </p:sp>
      <p:sp>
        <p:nvSpPr>
          <p:cNvPr id="23" name="Rectangle 22">
            <a:extLst>
              <a:ext uri="{FF2B5EF4-FFF2-40B4-BE49-F238E27FC236}">
                <a16:creationId xmlns:a16="http://schemas.microsoft.com/office/drawing/2014/main" id="{29FA3FD3-22BC-7B4B-A453-2091E74C3706}"/>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42</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4" name="Rectangle 23">
            <a:extLst>
              <a:ext uri="{FF2B5EF4-FFF2-40B4-BE49-F238E27FC236}">
                <a16:creationId xmlns:a16="http://schemas.microsoft.com/office/drawing/2014/main" id="{336C8082-290E-564C-9B5D-911F62B8BDB2}"/>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17</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6019800" cy="4567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70000"/>
              </a:lnSpc>
              <a:buFontTx/>
              <a:buNone/>
            </a:pPr>
            <a:r>
              <a:rPr lang="en-US" altLang="en-US" sz="2000" dirty="0" err="1">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a:t>
            </a:r>
            <a:r>
              <a:rPr lang="en-US" altLang="en-US" sz="2000" b="0" dirty="0" err="1">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a = 42;</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b = 17;</a:t>
            </a:r>
          </a:p>
          <a:p>
            <a:pPr lvl="1">
              <a:lnSpc>
                <a:spcPct val="70000"/>
              </a:lnSpc>
              <a:buFontTx/>
              <a:buNone/>
            </a:pPr>
            <a:r>
              <a:rPr lang="en-US" altLang="en-US" sz="2000" b="0" dirty="0">
                <a:latin typeface="Consolas" panose="020B0609020204030204" pitchFamily="49" charset="0"/>
              </a:rPr>
              <a:t>    func1();</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"Done."</a:t>
            </a:r>
            <a:r>
              <a:rPr lang="en-US" altLang="en-US" sz="2000" b="0" dirty="0">
                <a:latin typeface="Consolas" panose="020B0609020204030204" pitchFamily="49" charset="0"/>
              </a:rPr>
              <a:t>);</a:t>
            </a:r>
          </a:p>
          <a:p>
            <a:pPr lvl="1">
              <a:lnSpc>
                <a:spcPct val="70000"/>
              </a:lnSpc>
              <a:buFontTx/>
              <a:buNone/>
            </a:pPr>
            <a:r>
              <a:rPr lang="en-US" altLang="en-US" sz="2000" dirty="0">
                <a:latin typeface="Consolas" panose="020B0609020204030204" pitchFamily="49" charset="0"/>
              </a:rPr>
              <a:t>    return 0;</a:t>
            </a:r>
            <a:endParaRPr lang="en-US" altLang="en-US" sz="2000" b="0" dirty="0">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a:t>
            </a:r>
            <a:r>
              <a:rPr lang="en-US" altLang="en-US" sz="2000" b="0" dirty="0">
                <a:latin typeface="Consolas" panose="020B0609020204030204" pitchFamily="49" charset="0"/>
              </a:rPr>
              <a:t> </a:t>
            </a:r>
            <a:r>
              <a:rPr lang="en-US" altLang="en-US" sz="2000" b="1" dirty="0">
                <a:latin typeface="Consolas" panose="020B0609020204030204" pitchFamily="49" charset="0"/>
              </a:rPr>
              <a:t>func1</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c = 99;</a:t>
            </a:r>
          </a:p>
          <a:p>
            <a:pPr lvl="1">
              <a:lnSpc>
                <a:spcPct val="70000"/>
              </a:lnSpc>
              <a:buFontTx/>
              <a:buNone/>
            </a:pPr>
            <a:r>
              <a:rPr lang="en-US" altLang="en-US" sz="2000" b="0" dirty="0">
                <a:latin typeface="Consolas" panose="020B0609020204030204" pitchFamily="49" charset="0"/>
              </a:rPr>
              <a:t>    func2();</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a:t>
            </a:r>
            <a:r>
              <a:rPr lang="en-US" altLang="en-US" sz="2000" b="0" dirty="0">
                <a:latin typeface="Consolas" panose="020B0609020204030204" pitchFamily="49" charset="0"/>
              </a:rPr>
              <a:t> </a:t>
            </a:r>
            <a:r>
              <a:rPr lang="en-US" altLang="en-US" sz="2000" b="1" dirty="0">
                <a:latin typeface="Consolas" panose="020B0609020204030204" pitchFamily="49" charset="0"/>
              </a:rPr>
              <a:t>func2</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d = 0;</a:t>
            </a:r>
          </a:p>
          <a:p>
            <a:pPr lvl="1">
              <a:lnSpc>
                <a:spcPct val="70000"/>
              </a:lnSpc>
              <a:buFontTx/>
              <a:buNone/>
            </a:pPr>
            <a:r>
              <a:rPr lang="en-US" altLang="en-US" sz="2000" b="0" dirty="0">
                <a:solidFill>
                  <a:srgbClr val="FF0000"/>
                </a:solidFill>
                <a:latin typeface="Consolas" panose="020B0609020204030204" pitchFamily="49" charset="0"/>
              </a:rPr>
              <a:t>}</a:t>
            </a: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314342"/>
            <a:ext cx="2438399" cy="120032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func1</a:t>
            </a:r>
          </a:p>
          <a:p>
            <a:pPr algn="l"/>
            <a:endParaRPr lang="en-US" b="0" dirty="0">
              <a:latin typeface="+mn-lt"/>
              <a:cs typeface="Courier New" panose="02070309020205020404" pitchFamily="49" charset="0"/>
            </a:endParaRPr>
          </a:p>
          <a:p>
            <a:pPr algn="l"/>
            <a:r>
              <a:rPr lang="en-US" dirty="0">
                <a:latin typeface="+mn-lt"/>
                <a:cs typeface="Courier New" panose="02070309020205020404" pitchFamily="49" charset="0"/>
              </a:rPr>
              <a:t>c</a:t>
            </a:r>
            <a:r>
              <a:rPr lang="en-US" b="0" dirty="0">
                <a:latin typeface="+mn-lt"/>
                <a:cs typeface="Courier New" panose="02070309020205020404" pitchFamily="49" charset="0"/>
              </a:rPr>
              <a:t>:</a:t>
            </a:r>
          </a:p>
          <a:p>
            <a:pPr algn="l"/>
            <a:r>
              <a:rPr lang="en-US" b="0" dirty="0">
                <a:latin typeface="+mn-lt"/>
                <a:cs typeface="Courier New" panose="02070309020205020404" pitchFamily="49" charset="0"/>
              </a:rPr>
              <a:t> </a:t>
            </a:r>
          </a:p>
        </p:txBody>
      </p:sp>
      <p:sp>
        <p:nvSpPr>
          <p:cNvPr id="29" name="Rectangle 28">
            <a:extLst>
              <a:ext uri="{FF2B5EF4-FFF2-40B4-BE49-F238E27FC236}">
                <a16:creationId xmlns:a16="http://schemas.microsoft.com/office/drawing/2014/main" id="{C001FF74-5D05-FC4E-8F7A-1099BC4387F0}"/>
              </a:ext>
            </a:extLst>
          </p:cNvPr>
          <p:cNvSpPr/>
          <p:nvPr/>
        </p:nvSpPr>
        <p:spPr bwMode="auto">
          <a:xfrm>
            <a:off x="9733554" y="3818214"/>
            <a:ext cx="477246"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99</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6" name="Left Brace 15">
            <a:extLst>
              <a:ext uri="{FF2B5EF4-FFF2-40B4-BE49-F238E27FC236}">
                <a16:creationId xmlns:a16="http://schemas.microsoft.com/office/drawing/2014/main" id="{4B93A25A-861E-8C48-9E80-253A054C6DFB}"/>
              </a:ext>
            </a:extLst>
          </p:cNvPr>
          <p:cNvSpPr/>
          <p:nvPr/>
        </p:nvSpPr>
        <p:spPr>
          <a:xfrm>
            <a:off x="8686800" y="1837014"/>
            <a:ext cx="381000" cy="2677657"/>
          </a:xfrm>
          <a:prstGeom prst="leftBrace">
            <a:avLst>
              <a:gd name="adj1" fmla="val 8333"/>
              <a:gd name="adj2" fmla="val 26522"/>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TextBox 16">
            <a:extLst>
              <a:ext uri="{FF2B5EF4-FFF2-40B4-BE49-F238E27FC236}">
                <a16:creationId xmlns:a16="http://schemas.microsoft.com/office/drawing/2014/main" id="{1449B080-B046-FF49-AADD-856C699D94E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34462444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a:              </a:t>
            </a:r>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b:              </a:t>
            </a:r>
            <a:r>
              <a:rPr lang="en-US" b="0" dirty="0" err="1">
                <a:latin typeface="+mn-lt"/>
                <a:cs typeface="Courier New" panose="02070309020205020404" pitchFamily="49" charset="0"/>
              </a:rPr>
              <a:t>argv</a:t>
            </a:r>
            <a:r>
              <a:rPr lang="en-US" b="0" dirty="0">
                <a:latin typeface="+mn-lt"/>
                <a:cs typeface="Courier New" panose="02070309020205020404" pitchFamily="49" charset="0"/>
              </a:rPr>
              <a:t>:</a:t>
            </a:r>
          </a:p>
        </p:txBody>
      </p:sp>
      <p:sp>
        <p:nvSpPr>
          <p:cNvPr id="23" name="Rectangle 22">
            <a:extLst>
              <a:ext uri="{FF2B5EF4-FFF2-40B4-BE49-F238E27FC236}">
                <a16:creationId xmlns:a16="http://schemas.microsoft.com/office/drawing/2014/main" id="{29FA3FD3-22BC-7B4B-A453-2091E74C3706}"/>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42</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4" name="Rectangle 23">
            <a:extLst>
              <a:ext uri="{FF2B5EF4-FFF2-40B4-BE49-F238E27FC236}">
                <a16:creationId xmlns:a16="http://schemas.microsoft.com/office/drawing/2014/main" id="{336C8082-290E-564C-9B5D-911F62B8BDB2}"/>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17</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6019800" cy="4567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70000"/>
              </a:lnSpc>
              <a:buFontTx/>
              <a:buNone/>
            </a:pPr>
            <a:r>
              <a:rPr lang="en-US" altLang="en-US" sz="2000" dirty="0" err="1">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a:t>
            </a:r>
            <a:r>
              <a:rPr lang="en-US" altLang="en-US" sz="2000" b="0" dirty="0" err="1">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a = 42;</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b = 17;</a:t>
            </a:r>
          </a:p>
          <a:p>
            <a:pPr lvl="1">
              <a:lnSpc>
                <a:spcPct val="70000"/>
              </a:lnSpc>
              <a:buFontTx/>
              <a:buNone/>
            </a:pPr>
            <a:r>
              <a:rPr lang="en-US" altLang="en-US" sz="2000" b="0" dirty="0">
                <a:latin typeface="Consolas" panose="020B0609020204030204" pitchFamily="49" charset="0"/>
              </a:rPr>
              <a:t>    func1();</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"Done."</a:t>
            </a:r>
            <a:r>
              <a:rPr lang="en-US" altLang="en-US" sz="2000" b="0" dirty="0">
                <a:latin typeface="Consolas" panose="020B0609020204030204" pitchFamily="49" charset="0"/>
              </a:rPr>
              <a:t>);</a:t>
            </a:r>
          </a:p>
          <a:p>
            <a:pPr lvl="1">
              <a:lnSpc>
                <a:spcPct val="70000"/>
              </a:lnSpc>
              <a:buFontTx/>
              <a:buNone/>
            </a:pPr>
            <a:r>
              <a:rPr lang="en-US" altLang="en-US" sz="2000" dirty="0">
                <a:latin typeface="Consolas" panose="020B0609020204030204" pitchFamily="49" charset="0"/>
              </a:rPr>
              <a:t>    return 0;</a:t>
            </a:r>
            <a:endParaRPr lang="en-US" altLang="en-US" sz="2000" b="0" dirty="0">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a:t>
            </a:r>
            <a:r>
              <a:rPr lang="en-US" altLang="en-US" sz="2000" b="0" dirty="0">
                <a:latin typeface="Consolas" panose="020B0609020204030204" pitchFamily="49" charset="0"/>
              </a:rPr>
              <a:t> </a:t>
            </a:r>
            <a:r>
              <a:rPr lang="en-US" altLang="en-US" sz="2000" b="1" dirty="0">
                <a:latin typeface="Consolas" panose="020B0609020204030204" pitchFamily="49" charset="0"/>
              </a:rPr>
              <a:t>func1</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c = 99;</a:t>
            </a:r>
          </a:p>
          <a:p>
            <a:pPr lvl="1">
              <a:lnSpc>
                <a:spcPct val="70000"/>
              </a:lnSpc>
              <a:buFontTx/>
              <a:buNone/>
            </a:pPr>
            <a:r>
              <a:rPr lang="en-US" altLang="en-US" sz="2000" b="0" dirty="0">
                <a:latin typeface="Consolas" panose="020B0609020204030204" pitchFamily="49" charset="0"/>
              </a:rPr>
              <a:t>    func2();</a:t>
            </a:r>
          </a:p>
          <a:p>
            <a:pPr lvl="1">
              <a:lnSpc>
                <a:spcPct val="70000"/>
              </a:lnSpc>
              <a:buFontTx/>
              <a:buNone/>
            </a:pPr>
            <a:r>
              <a:rPr lang="en-US" altLang="en-US" sz="2000" b="0" dirty="0">
                <a:solidFill>
                  <a:srgbClr val="FF0000"/>
                </a:solidFill>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a:t>
            </a:r>
            <a:r>
              <a:rPr lang="en-US" altLang="en-US" sz="2000" b="0" dirty="0">
                <a:latin typeface="Consolas" panose="020B0609020204030204" pitchFamily="49" charset="0"/>
              </a:rPr>
              <a:t> </a:t>
            </a:r>
            <a:r>
              <a:rPr lang="en-US" altLang="en-US" sz="2000" b="1" dirty="0">
                <a:latin typeface="Consolas" panose="020B0609020204030204" pitchFamily="49" charset="0"/>
              </a:rPr>
              <a:t>func2</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d = 0;</a:t>
            </a:r>
          </a:p>
          <a:p>
            <a:pPr lvl="1">
              <a:lnSpc>
                <a:spcPct val="70000"/>
              </a:lnSpc>
              <a:buFontTx/>
              <a:buNone/>
            </a:pPr>
            <a:r>
              <a:rPr lang="en-US" altLang="en-US" sz="2000" b="0" dirty="0">
                <a:latin typeface="Consolas" panose="020B0609020204030204" pitchFamily="49" charset="0"/>
              </a:rPr>
              <a:t>}</a:t>
            </a: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314342"/>
            <a:ext cx="2438399" cy="120032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func1</a:t>
            </a:r>
          </a:p>
          <a:p>
            <a:pPr algn="l"/>
            <a:endParaRPr lang="en-US" b="0" dirty="0">
              <a:latin typeface="+mn-lt"/>
              <a:cs typeface="Courier New" panose="02070309020205020404" pitchFamily="49" charset="0"/>
            </a:endParaRPr>
          </a:p>
          <a:p>
            <a:pPr algn="l"/>
            <a:r>
              <a:rPr lang="en-US" dirty="0">
                <a:latin typeface="+mn-lt"/>
                <a:cs typeface="Courier New" panose="02070309020205020404" pitchFamily="49" charset="0"/>
              </a:rPr>
              <a:t>c</a:t>
            </a:r>
            <a:r>
              <a:rPr lang="en-US" b="0" dirty="0">
                <a:latin typeface="+mn-lt"/>
                <a:cs typeface="Courier New" panose="02070309020205020404" pitchFamily="49" charset="0"/>
              </a:rPr>
              <a:t>:</a:t>
            </a:r>
          </a:p>
          <a:p>
            <a:pPr algn="l"/>
            <a:r>
              <a:rPr lang="en-US" b="0" dirty="0">
                <a:latin typeface="+mn-lt"/>
                <a:cs typeface="Courier New" panose="02070309020205020404" pitchFamily="49" charset="0"/>
              </a:rPr>
              <a:t> </a:t>
            </a:r>
          </a:p>
        </p:txBody>
      </p:sp>
      <p:sp>
        <p:nvSpPr>
          <p:cNvPr id="29" name="Rectangle 28">
            <a:extLst>
              <a:ext uri="{FF2B5EF4-FFF2-40B4-BE49-F238E27FC236}">
                <a16:creationId xmlns:a16="http://schemas.microsoft.com/office/drawing/2014/main" id="{C001FF74-5D05-FC4E-8F7A-1099BC4387F0}"/>
              </a:ext>
            </a:extLst>
          </p:cNvPr>
          <p:cNvSpPr/>
          <p:nvPr/>
        </p:nvSpPr>
        <p:spPr bwMode="auto">
          <a:xfrm>
            <a:off x="9733554" y="3818214"/>
            <a:ext cx="477246"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99</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6" name="Down Arrow 15">
            <a:extLst>
              <a:ext uri="{FF2B5EF4-FFF2-40B4-BE49-F238E27FC236}">
                <a16:creationId xmlns:a16="http://schemas.microsoft.com/office/drawing/2014/main" id="{413A803A-6382-6F4C-8D2E-42C4785B99B1}"/>
              </a:ext>
            </a:extLst>
          </p:cNvPr>
          <p:cNvSpPr/>
          <p:nvPr/>
        </p:nvSpPr>
        <p:spPr>
          <a:xfrm flipV="1">
            <a:off x="10373806" y="4267200"/>
            <a:ext cx="457200" cy="552288"/>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Left Brace 16">
            <a:extLst>
              <a:ext uri="{FF2B5EF4-FFF2-40B4-BE49-F238E27FC236}">
                <a16:creationId xmlns:a16="http://schemas.microsoft.com/office/drawing/2014/main" id="{90E0930A-655F-EF4F-80AD-D79F3B164862}"/>
              </a:ext>
            </a:extLst>
          </p:cNvPr>
          <p:cNvSpPr/>
          <p:nvPr/>
        </p:nvSpPr>
        <p:spPr>
          <a:xfrm>
            <a:off x="8686800" y="1837014"/>
            <a:ext cx="381000" cy="2677657"/>
          </a:xfrm>
          <a:prstGeom prst="leftBrace">
            <a:avLst>
              <a:gd name="adj1" fmla="val 8333"/>
              <a:gd name="adj2" fmla="val 26522"/>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315998CD-5E3F-FB47-A691-A3E863A5291E}"/>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42535583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a:              </a:t>
            </a:r>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b:              </a:t>
            </a:r>
            <a:r>
              <a:rPr lang="en-US" b="0" dirty="0" err="1">
                <a:latin typeface="+mn-lt"/>
                <a:cs typeface="Courier New" panose="02070309020205020404" pitchFamily="49" charset="0"/>
              </a:rPr>
              <a:t>argv</a:t>
            </a:r>
            <a:r>
              <a:rPr lang="en-US" b="0" dirty="0">
                <a:latin typeface="+mn-lt"/>
                <a:cs typeface="Courier New" panose="02070309020205020404" pitchFamily="49" charset="0"/>
              </a:rPr>
              <a:t>:</a:t>
            </a:r>
          </a:p>
        </p:txBody>
      </p:sp>
      <p:sp>
        <p:nvSpPr>
          <p:cNvPr id="23" name="Rectangle 22">
            <a:extLst>
              <a:ext uri="{FF2B5EF4-FFF2-40B4-BE49-F238E27FC236}">
                <a16:creationId xmlns:a16="http://schemas.microsoft.com/office/drawing/2014/main" id="{29FA3FD3-22BC-7B4B-A453-2091E74C3706}"/>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42</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4" name="Rectangle 23">
            <a:extLst>
              <a:ext uri="{FF2B5EF4-FFF2-40B4-BE49-F238E27FC236}">
                <a16:creationId xmlns:a16="http://schemas.microsoft.com/office/drawing/2014/main" id="{336C8082-290E-564C-9B5D-911F62B8BDB2}"/>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17</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6019800" cy="4567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70000"/>
              </a:lnSpc>
              <a:buFontTx/>
              <a:buNone/>
            </a:pPr>
            <a:r>
              <a:rPr lang="en-US" altLang="en-US" sz="2000" dirty="0" err="1">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a:t>
            </a:r>
            <a:r>
              <a:rPr lang="en-US" altLang="en-US" sz="2000" b="0" dirty="0" err="1">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a = 42;</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b = 17;</a:t>
            </a:r>
          </a:p>
          <a:p>
            <a:pPr lvl="1">
              <a:lnSpc>
                <a:spcPct val="70000"/>
              </a:lnSpc>
              <a:buFontTx/>
              <a:buNone/>
            </a:pPr>
            <a:r>
              <a:rPr lang="en-US" altLang="en-US" sz="2000" b="0" dirty="0">
                <a:latin typeface="Consolas" panose="020B0609020204030204" pitchFamily="49" charset="0"/>
              </a:rPr>
              <a:t>    func1();</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"Done."</a:t>
            </a:r>
            <a:r>
              <a:rPr lang="en-US" altLang="en-US" sz="2000" b="0" dirty="0">
                <a:latin typeface="Consolas" panose="020B0609020204030204" pitchFamily="49" charset="0"/>
              </a:rPr>
              <a:t>);</a:t>
            </a:r>
          </a:p>
          <a:p>
            <a:pPr lvl="1">
              <a:lnSpc>
                <a:spcPct val="70000"/>
              </a:lnSpc>
              <a:buFontTx/>
              <a:buNone/>
            </a:pPr>
            <a:r>
              <a:rPr lang="en-US" altLang="en-US" sz="2000" dirty="0">
                <a:latin typeface="Consolas" panose="020B0609020204030204" pitchFamily="49" charset="0"/>
              </a:rPr>
              <a:t>    return 0;</a:t>
            </a:r>
            <a:endParaRPr lang="en-US" altLang="en-US" sz="2000" b="0" dirty="0">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a:t>
            </a:r>
            <a:r>
              <a:rPr lang="en-US" altLang="en-US" sz="2000" b="0" dirty="0">
                <a:latin typeface="Consolas" panose="020B0609020204030204" pitchFamily="49" charset="0"/>
              </a:rPr>
              <a:t> </a:t>
            </a:r>
            <a:r>
              <a:rPr lang="en-US" altLang="en-US" sz="2000" b="1" dirty="0">
                <a:latin typeface="Consolas" panose="020B0609020204030204" pitchFamily="49" charset="0"/>
              </a:rPr>
              <a:t>func1</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c = 99;</a:t>
            </a:r>
          </a:p>
          <a:p>
            <a:pPr lvl="1">
              <a:lnSpc>
                <a:spcPct val="70000"/>
              </a:lnSpc>
              <a:buFontTx/>
              <a:buNone/>
            </a:pPr>
            <a:r>
              <a:rPr lang="en-US" altLang="en-US" sz="2000" b="0" dirty="0">
                <a:latin typeface="Consolas" panose="020B0609020204030204" pitchFamily="49" charset="0"/>
              </a:rPr>
              <a:t>    func2();</a:t>
            </a:r>
          </a:p>
          <a:p>
            <a:pPr lvl="1">
              <a:lnSpc>
                <a:spcPct val="70000"/>
              </a:lnSpc>
              <a:buFontTx/>
              <a:buNone/>
            </a:pPr>
            <a:r>
              <a:rPr lang="en-US" altLang="en-US" sz="2000" b="0" dirty="0">
                <a:solidFill>
                  <a:srgbClr val="FF0000"/>
                </a:solidFill>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a:t>
            </a:r>
            <a:r>
              <a:rPr lang="en-US" altLang="en-US" sz="2000" b="0" dirty="0">
                <a:latin typeface="Consolas" panose="020B0609020204030204" pitchFamily="49" charset="0"/>
              </a:rPr>
              <a:t> </a:t>
            </a:r>
            <a:r>
              <a:rPr lang="en-US" altLang="en-US" sz="2000" b="1" dirty="0">
                <a:latin typeface="Consolas" panose="020B0609020204030204" pitchFamily="49" charset="0"/>
              </a:rPr>
              <a:t>func2</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d = 0;</a:t>
            </a:r>
          </a:p>
          <a:p>
            <a:pPr lvl="1">
              <a:lnSpc>
                <a:spcPct val="70000"/>
              </a:lnSpc>
              <a:buFontTx/>
              <a:buNone/>
            </a:pPr>
            <a:r>
              <a:rPr lang="en-US" altLang="en-US" sz="2000" b="0" dirty="0">
                <a:latin typeface="Consolas" panose="020B0609020204030204" pitchFamily="49" charset="0"/>
              </a:rPr>
              <a:t>}</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4" name="Left Brace 13">
            <a:extLst>
              <a:ext uri="{FF2B5EF4-FFF2-40B4-BE49-F238E27FC236}">
                <a16:creationId xmlns:a16="http://schemas.microsoft.com/office/drawing/2014/main" id="{83BF1049-39E5-5D45-ABF0-312FA779CA85}"/>
              </a:ext>
            </a:extLst>
          </p:cNvPr>
          <p:cNvSpPr/>
          <p:nvPr/>
        </p:nvSpPr>
        <p:spPr>
          <a:xfrm>
            <a:off x="8686800" y="1837014"/>
            <a:ext cx="381000" cy="1416013"/>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TextBox 14">
            <a:extLst>
              <a:ext uri="{FF2B5EF4-FFF2-40B4-BE49-F238E27FC236}">
                <a16:creationId xmlns:a16="http://schemas.microsoft.com/office/drawing/2014/main" id="{08D2081D-D270-EA4A-9AC9-13C8E1A75314}"/>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23809728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a:              </a:t>
            </a:r>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b:              </a:t>
            </a:r>
            <a:r>
              <a:rPr lang="en-US" b="0" dirty="0" err="1">
                <a:latin typeface="+mn-lt"/>
                <a:cs typeface="Courier New" panose="02070309020205020404" pitchFamily="49" charset="0"/>
              </a:rPr>
              <a:t>argv</a:t>
            </a:r>
            <a:r>
              <a:rPr lang="en-US" b="0" dirty="0">
                <a:latin typeface="+mn-lt"/>
                <a:cs typeface="Courier New" panose="02070309020205020404" pitchFamily="49" charset="0"/>
              </a:rPr>
              <a:t>:</a:t>
            </a:r>
          </a:p>
        </p:txBody>
      </p:sp>
      <p:sp>
        <p:nvSpPr>
          <p:cNvPr id="23" name="Rectangle 22">
            <a:extLst>
              <a:ext uri="{FF2B5EF4-FFF2-40B4-BE49-F238E27FC236}">
                <a16:creationId xmlns:a16="http://schemas.microsoft.com/office/drawing/2014/main" id="{29FA3FD3-22BC-7B4B-A453-2091E74C3706}"/>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42</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4" name="Rectangle 23">
            <a:extLst>
              <a:ext uri="{FF2B5EF4-FFF2-40B4-BE49-F238E27FC236}">
                <a16:creationId xmlns:a16="http://schemas.microsoft.com/office/drawing/2014/main" id="{336C8082-290E-564C-9B5D-911F62B8BDB2}"/>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17</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6019800" cy="4567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70000"/>
              </a:lnSpc>
              <a:buFontTx/>
              <a:buNone/>
            </a:pPr>
            <a:r>
              <a:rPr lang="en-US" altLang="en-US" sz="2000" dirty="0" err="1">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a:t>
            </a:r>
            <a:r>
              <a:rPr lang="en-US" altLang="en-US" sz="2000" b="0" dirty="0" err="1">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a = 42;</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b = 17;</a:t>
            </a:r>
          </a:p>
          <a:p>
            <a:pPr lvl="1">
              <a:lnSpc>
                <a:spcPct val="70000"/>
              </a:lnSpc>
              <a:buFontTx/>
              <a:buNone/>
            </a:pPr>
            <a:r>
              <a:rPr lang="en-US" altLang="en-US" sz="2000" b="0" dirty="0">
                <a:latin typeface="Consolas" panose="020B0609020204030204" pitchFamily="49" charset="0"/>
              </a:rPr>
              <a:t>    func1();</a:t>
            </a:r>
          </a:p>
          <a:p>
            <a:pPr lvl="1">
              <a:lnSpc>
                <a:spcPct val="70000"/>
              </a:lnSpc>
              <a:buFontTx/>
              <a:buNone/>
            </a:pPr>
            <a:r>
              <a:rPr lang="en-US" altLang="en-US" sz="2000" b="0" dirty="0">
                <a:solidFill>
                  <a:srgbClr val="FF0000"/>
                </a:solidFill>
                <a:latin typeface="Consolas" panose="020B0609020204030204" pitchFamily="49" charset="0"/>
              </a:rPr>
              <a:t>    </a:t>
            </a:r>
            <a:r>
              <a:rPr lang="en-US" altLang="en-US" sz="2000" b="0" dirty="0" err="1">
                <a:solidFill>
                  <a:srgbClr val="FF0000"/>
                </a:solidFill>
                <a:latin typeface="Consolas" panose="020B0609020204030204" pitchFamily="49" charset="0"/>
              </a:rPr>
              <a:t>printf</a:t>
            </a:r>
            <a:r>
              <a:rPr lang="en-US" altLang="en-US" sz="2000" b="0" dirty="0">
                <a:solidFill>
                  <a:srgbClr val="FF0000"/>
                </a:solidFill>
                <a:latin typeface="Consolas" panose="020B0609020204030204" pitchFamily="49" charset="0"/>
              </a:rPr>
              <a:t>("Done.");</a:t>
            </a:r>
          </a:p>
          <a:p>
            <a:pPr lvl="1">
              <a:lnSpc>
                <a:spcPct val="70000"/>
              </a:lnSpc>
              <a:buFontTx/>
              <a:buNone/>
            </a:pPr>
            <a:r>
              <a:rPr lang="en-US" altLang="en-US" sz="2000" dirty="0">
                <a:latin typeface="Consolas" panose="020B0609020204030204" pitchFamily="49" charset="0"/>
              </a:rPr>
              <a:t>    return 0;</a:t>
            </a:r>
            <a:endParaRPr lang="en-US" altLang="en-US" sz="2000" b="0" dirty="0">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a:t>
            </a:r>
            <a:r>
              <a:rPr lang="en-US" altLang="en-US" sz="2000" b="0" dirty="0">
                <a:latin typeface="Consolas" panose="020B0609020204030204" pitchFamily="49" charset="0"/>
              </a:rPr>
              <a:t> </a:t>
            </a:r>
            <a:r>
              <a:rPr lang="en-US" altLang="en-US" sz="2000" b="1" dirty="0">
                <a:latin typeface="Consolas" panose="020B0609020204030204" pitchFamily="49" charset="0"/>
              </a:rPr>
              <a:t>func1</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c = 99;</a:t>
            </a:r>
          </a:p>
          <a:p>
            <a:pPr lvl="1">
              <a:lnSpc>
                <a:spcPct val="70000"/>
              </a:lnSpc>
              <a:buFontTx/>
              <a:buNone/>
            </a:pPr>
            <a:r>
              <a:rPr lang="en-US" altLang="en-US" sz="2000" b="0" dirty="0">
                <a:latin typeface="Consolas" panose="020B0609020204030204" pitchFamily="49" charset="0"/>
              </a:rPr>
              <a:t>    func2();</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a:t>
            </a:r>
            <a:r>
              <a:rPr lang="en-US" altLang="en-US" sz="2000" b="0" dirty="0">
                <a:latin typeface="Consolas" panose="020B0609020204030204" pitchFamily="49" charset="0"/>
              </a:rPr>
              <a:t> </a:t>
            </a:r>
            <a:r>
              <a:rPr lang="en-US" altLang="en-US" sz="2000" b="1" dirty="0">
                <a:latin typeface="Consolas" panose="020B0609020204030204" pitchFamily="49" charset="0"/>
              </a:rPr>
              <a:t>func2</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d = 0;</a:t>
            </a:r>
          </a:p>
          <a:p>
            <a:pPr lvl="1">
              <a:lnSpc>
                <a:spcPct val="70000"/>
              </a:lnSpc>
              <a:buFontTx/>
              <a:buNone/>
            </a:pPr>
            <a:r>
              <a:rPr lang="en-US" altLang="en-US" sz="2000" b="0" dirty="0">
                <a:latin typeface="Consolas" panose="020B0609020204030204" pitchFamily="49" charset="0"/>
              </a:rPr>
              <a:t>}</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6" name="Left Brace 15">
            <a:extLst>
              <a:ext uri="{FF2B5EF4-FFF2-40B4-BE49-F238E27FC236}">
                <a16:creationId xmlns:a16="http://schemas.microsoft.com/office/drawing/2014/main" id="{4AC9C9FA-37B6-6D47-A747-A9884B60BA80}"/>
              </a:ext>
            </a:extLst>
          </p:cNvPr>
          <p:cNvSpPr/>
          <p:nvPr/>
        </p:nvSpPr>
        <p:spPr>
          <a:xfrm>
            <a:off x="8686800" y="1837014"/>
            <a:ext cx="381000" cy="1416013"/>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TextBox 16">
            <a:extLst>
              <a:ext uri="{FF2B5EF4-FFF2-40B4-BE49-F238E27FC236}">
                <a16:creationId xmlns:a16="http://schemas.microsoft.com/office/drawing/2014/main" id="{9ECF4CEB-4B70-8540-A7EC-63F0BB01D7CF}"/>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36831804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a:              </a:t>
            </a:r>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b:              </a:t>
            </a:r>
            <a:r>
              <a:rPr lang="en-US" b="0" dirty="0" err="1">
                <a:latin typeface="+mn-lt"/>
                <a:cs typeface="Courier New" panose="02070309020205020404" pitchFamily="49" charset="0"/>
              </a:rPr>
              <a:t>argv</a:t>
            </a:r>
            <a:r>
              <a:rPr lang="en-US" b="0" dirty="0">
                <a:latin typeface="+mn-lt"/>
                <a:cs typeface="Courier New" panose="02070309020205020404" pitchFamily="49" charset="0"/>
              </a:rPr>
              <a:t>:</a:t>
            </a:r>
          </a:p>
        </p:txBody>
      </p:sp>
      <p:sp>
        <p:nvSpPr>
          <p:cNvPr id="23" name="Rectangle 22">
            <a:extLst>
              <a:ext uri="{FF2B5EF4-FFF2-40B4-BE49-F238E27FC236}">
                <a16:creationId xmlns:a16="http://schemas.microsoft.com/office/drawing/2014/main" id="{29FA3FD3-22BC-7B4B-A453-2091E74C3706}"/>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42</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4" name="Rectangle 23">
            <a:extLst>
              <a:ext uri="{FF2B5EF4-FFF2-40B4-BE49-F238E27FC236}">
                <a16:creationId xmlns:a16="http://schemas.microsoft.com/office/drawing/2014/main" id="{336C8082-290E-564C-9B5D-911F62B8BDB2}"/>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17</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6019800" cy="4567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70000"/>
              </a:lnSpc>
              <a:buFontTx/>
              <a:buNone/>
            </a:pPr>
            <a:r>
              <a:rPr lang="en-US" altLang="en-US" sz="2000" dirty="0" err="1">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a:t>
            </a:r>
            <a:r>
              <a:rPr lang="en-US" altLang="en-US" sz="2000" b="0" dirty="0" err="1">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a = 42;</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b = 17;</a:t>
            </a:r>
          </a:p>
          <a:p>
            <a:pPr lvl="1">
              <a:lnSpc>
                <a:spcPct val="70000"/>
              </a:lnSpc>
              <a:buFontTx/>
              <a:buNone/>
            </a:pPr>
            <a:r>
              <a:rPr lang="en-US" altLang="en-US" sz="2000" b="0" dirty="0">
                <a:latin typeface="Consolas" panose="020B0609020204030204" pitchFamily="49" charset="0"/>
              </a:rPr>
              <a:t>    func1();</a:t>
            </a:r>
          </a:p>
          <a:p>
            <a:pPr lvl="1">
              <a:lnSpc>
                <a:spcPct val="70000"/>
              </a:lnSpc>
              <a:buFontTx/>
              <a:buNone/>
            </a:pPr>
            <a:r>
              <a:rPr lang="en-US" altLang="en-US" sz="2000" dirty="0">
                <a:latin typeface="Consolas" panose="020B0609020204030204" pitchFamily="49" charset="0"/>
              </a:rPr>
              <a:t>    </a:t>
            </a:r>
            <a:r>
              <a:rPr lang="en-US" altLang="en-US" sz="2000" dirty="0" err="1">
                <a:latin typeface="Consolas" panose="020B0609020204030204" pitchFamily="49" charset="0"/>
              </a:rPr>
              <a:t>printf</a:t>
            </a:r>
            <a:r>
              <a:rPr lang="en-US" altLang="en-US" sz="2000" dirty="0">
                <a:latin typeface="Consolas" panose="020B0609020204030204" pitchFamily="49" charset="0"/>
              </a:rPr>
              <a:t>(</a:t>
            </a:r>
            <a:r>
              <a:rPr lang="en-US" altLang="en-US" sz="2000" dirty="0">
                <a:solidFill>
                  <a:srgbClr val="0432FF"/>
                </a:solidFill>
                <a:latin typeface="Consolas" panose="020B0609020204030204" pitchFamily="49" charset="0"/>
              </a:rPr>
              <a:t>"Done."</a:t>
            </a:r>
            <a:r>
              <a:rPr lang="en-US" altLang="en-US" sz="2000" dirty="0">
                <a:latin typeface="Consolas" panose="020B0609020204030204" pitchFamily="49" charset="0"/>
              </a:rPr>
              <a:t>);    </a:t>
            </a:r>
          </a:p>
          <a:p>
            <a:pPr lvl="1">
              <a:lnSpc>
                <a:spcPct val="70000"/>
              </a:lnSpc>
              <a:buFontTx/>
              <a:buNone/>
            </a:pPr>
            <a:r>
              <a:rPr lang="en-US" altLang="en-US" sz="2000" dirty="0">
                <a:solidFill>
                  <a:srgbClr val="FF0000"/>
                </a:solidFill>
                <a:latin typeface="Consolas" panose="020B0609020204030204" pitchFamily="49" charset="0"/>
              </a:rPr>
              <a:t>    return 0;</a:t>
            </a:r>
            <a:endParaRPr lang="en-US" altLang="en-US" sz="2000" b="0" dirty="0">
              <a:solidFill>
                <a:srgbClr val="FF0000"/>
              </a:solidFill>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a:t>
            </a:r>
            <a:r>
              <a:rPr lang="en-US" altLang="en-US" sz="2000" b="0" dirty="0">
                <a:latin typeface="Consolas" panose="020B0609020204030204" pitchFamily="49" charset="0"/>
              </a:rPr>
              <a:t> </a:t>
            </a:r>
            <a:r>
              <a:rPr lang="en-US" altLang="en-US" sz="2000" b="1" dirty="0">
                <a:latin typeface="Consolas" panose="020B0609020204030204" pitchFamily="49" charset="0"/>
              </a:rPr>
              <a:t>func1</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c = 99;</a:t>
            </a:r>
          </a:p>
          <a:p>
            <a:pPr lvl="1">
              <a:lnSpc>
                <a:spcPct val="70000"/>
              </a:lnSpc>
              <a:buFontTx/>
              <a:buNone/>
            </a:pPr>
            <a:r>
              <a:rPr lang="en-US" altLang="en-US" sz="2000" b="0" dirty="0">
                <a:latin typeface="Consolas" panose="020B0609020204030204" pitchFamily="49" charset="0"/>
              </a:rPr>
              <a:t>    func2();</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a:t>
            </a:r>
            <a:r>
              <a:rPr lang="en-US" altLang="en-US" sz="2000" b="0" dirty="0">
                <a:latin typeface="Consolas" panose="020B0609020204030204" pitchFamily="49" charset="0"/>
              </a:rPr>
              <a:t> </a:t>
            </a:r>
            <a:r>
              <a:rPr lang="en-US" altLang="en-US" sz="2000" b="1" dirty="0">
                <a:latin typeface="Consolas" panose="020B0609020204030204" pitchFamily="49" charset="0"/>
              </a:rPr>
              <a:t>func2</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d = 0;</a:t>
            </a:r>
          </a:p>
          <a:p>
            <a:pPr lvl="1">
              <a:lnSpc>
                <a:spcPct val="70000"/>
              </a:lnSpc>
              <a:buFontTx/>
              <a:buNone/>
            </a:pPr>
            <a:r>
              <a:rPr lang="en-US" altLang="en-US" sz="2000" b="0" dirty="0">
                <a:latin typeface="Consolas" panose="020B0609020204030204" pitchFamily="49" charset="0"/>
              </a:rPr>
              <a:t>}</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2" name="Left Brace 11">
            <a:extLst>
              <a:ext uri="{FF2B5EF4-FFF2-40B4-BE49-F238E27FC236}">
                <a16:creationId xmlns:a16="http://schemas.microsoft.com/office/drawing/2014/main" id="{E4C8623A-891C-E14F-93B1-0CC2FEA2D67A}"/>
              </a:ext>
            </a:extLst>
          </p:cNvPr>
          <p:cNvSpPr/>
          <p:nvPr/>
        </p:nvSpPr>
        <p:spPr>
          <a:xfrm>
            <a:off x="8686800" y="1837014"/>
            <a:ext cx="381000" cy="1416013"/>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TextBox 12">
            <a:extLst>
              <a:ext uri="{FF2B5EF4-FFF2-40B4-BE49-F238E27FC236}">
                <a16:creationId xmlns:a16="http://schemas.microsoft.com/office/drawing/2014/main" id="{05493BE9-E6F8-6749-A362-2898E503ED3D}"/>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284457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a:              </a:t>
            </a:r>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b:              </a:t>
            </a:r>
            <a:r>
              <a:rPr lang="en-US" b="0" dirty="0" err="1">
                <a:latin typeface="+mn-lt"/>
                <a:cs typeface="Courier New" panose="02070309020205020404" pitchFamily="49" charset="0"/>
              </a:rPr>
              <a:t>argv</a:t>
            </a:r>
            <a:r>
              <a:rPr lang="en-US" b="0" dirty="0">
                <a:latin typeface="+mn-lt"/>
                <a:cs typeface="Courier New" panose="02070309020205020404" pitchFamily="49" charset="0"/>
              </a:rPr>
              <a:t>:</a:t>
            </a:r>
          </a:p>
        </p:txBody>
      </p:sp>
      <p:sp>
        <p:nvSpPr>
          <p:cNvPr id="23" name="Rectangle 22">
            <a:extLst>
              <a:ext uri="{FF2B5EF4-FFF2-40B4-BE49-F238E27FC236}">
                <a16:creationId xmlns:a16="http://schemas.microsoft.com/office/drawing/2014/main" id="{29FA3FD3-22BC-7B4B-A453-2091E74C3706}"/>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42</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4" name="Rectangle 23">
            <a:extLst>
              <a:ext uri="{FF2B5EF4-FFF2-40B4-BE49-F238E27FC236}">
                <a16:creationId xmlns:a16="http://schemas.microsoft.com/office/drawing/2014/main" id="{336C8082-290E-564C-9B5D-911F62B8BDB2}"/>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17</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6019800" cy="4567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70000"/>
              </a:lnSpc>
              <a:buFontTx/>
              <a:buNone/>
            </a:pPr>
            <a:r>
              <a:rPr lang="en-US" altLang="en-US" sz="2000" dirty="0" err="1">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a:t>
            </a:r>
            <a:r>
              <a:rPr lang="en-US" altLang="en-US" sz="2000" b="0" dirty="0" err="1">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a = 42;</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b = 17;</a:t>
            </a:r>
          </a:p>
          <a:p>
            <a:pPr lvl="1">
              <a:lnSpc>
                <a:spcPct val="70000"/>
              </a:lnSpc>
              <a:buFontTx/>
              <a:buNone/>
            </a:pPr>
            <a:r>
              <a:rPr lang="en-US" altLang="en-US" sz="2000" b="0" dirty="0">
                <a:latin typeface="Consolas" panose="020B0609020204030204" pitchFamily="49" charset="0"/>
              </a:rPr>
              <a:t>    func1();</a:t>
            </a:r>
          </a:p>
          <a:p>
            <a:pPr lvl="1">
              <a:lnSpc>
                <a:spcPct val="70000"/>
              </a:lnSpc>
              <a:buFontTx/>
              <a:buNone/>
            </a:pPr>
            <a:r>
              <a:rPr lang="en-US" altLang="en-US" sz="2000" dirty="0">
                <a:latin typeface="Consolas" panose="020B0609020204030204" pitchFamily="49" charset="0"/>
              </a:rPr>
              <a:t>    </a:t>
            </a:r>
            <a:r>
              <a:rPr lang="en-US" altLang="en-US" sz="2000" dirty="0" err="1">
                <a:latin typeface="Consolas" panose="020B0609020204030204" pitchFamily="49" charset="0"/>
              </a:rPr>
              <a:t>printf</a:t>
            </a:r>
            <a:r>
              <a:rPr lang="en-US" altLang="en-US" sz="2000" dirty="0">
                <a:latin typeface="Consolas" panose="020B0609020204030204" pitchFamily="49" charset="0"/>
              </a:rPr>
              <a:t>(</a:t>
            </a:r>
            <a:r>
              <a:rPr lang="en-US" altLang="en-US" sz="2000" dirty="0">
                <a:solidFill>
                  <a:srgbClr val="0432FF"/>
                </a:solidFill>
                <a:latin typeface="Consolas" panose="020B0609020204030204" pitchFamily="49" charset="0"/>
              </a:rPr>
              <a:t>"Done."</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return 0;</a:t>
            </a:r>
            <a:endParaRPr lang="en-US" altLang="en-US" sz="2000" b="0" dirty="0">
              <a:latin typeface="Consolas" panose="020B0609020204030204" pitchFamily="49" charset="0"/>
            </a:endParaRPr>
          </a:p>
          <a:p>
            <a:pPr lvl="1">
              <a:lnSpc>
                <a:spcPct val="70000"/>
              </a:lnSpc>
              <a:buFontTx/>
              <a:buNone/>
            </a:pPr>
            <a:r>
              <a:rPr lang="en-US" altLang="en-US" sz="2000" b="0" dirty="0">
                <a:solidFill>
                  <a:srgbClr val="FF0000"/>
                </a:solidFill>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a:t>
            </a:r>
            <a:r>
              <a:rPr lang="en-US" altLang="en-US" sz="2000" b="0" dirty="0">
                <a:latin typeface="Consolas" panose="020B0609020204030204" pitchFamily="49" charset="0"/>
              </a:rPr>
              <a:t> </a:t>
            </a:r>
            <a:r>
              <a:rPr lang="en-US" altLang="en-US" sz="2000" b="1" dirty="0">
                <a:latin typeface="Consolas" panose="020B0609020204030204" pitchFamily="49" charset="0"/>
              </a:rPr>
              <a:t>func1</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c = 99;</a:t>
            </a:r>
          </a:p>
          <a:p>
            <a:pPr lvl="1">
              <a:lnSpc>
                <a:spcPct val="70000"/>
              </a:lnSpc>
              <a:buFontTx/>
              <a:buNone/>
            </a:pPr>
            <a:r>
              <a:rPr lang="en-US" altLang="en-US" sz="2000" b="0" dirty="0">
                <a:latin typeface="Consolas" panose="020B0609020204030204" pitchFamily="49" charset="0"/>
              </a:rPr>
              <a:t>    func2();</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a:t>
            </a:r>
            <a:r>
              <a:rPr lang="en-US" altLang="en-US" sz="2000" b="0" dirty="0">
                <a:latin typeface="Consolas" panose="020B0609020204030204" pitchFamily="49" charset="0"/>
              </a:rPr>
              <a:t> </a:t>
            </a:r>
            <a:r>
              <a:rPr lang="en-US" altLang="en-US" sz="2000" b="1" dirty="0">
                <a:latin typeface="Consolas" panose="020B0609020204030204" pitchFamily="49" charset="0"/>
              </a:rPr>
              <a:t>func2</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d = 0;</a:t>
            </a:r>
          </a:p>
          <a:p>
            <a:pPr lvl="1">
              <a:lnSpc>
                <a:spcPct val="70000"/>
              </a:lnSpc>
              <a:buFontTx/>
              <a:buNone/>
            </a:pPr>
            <a:r>
              <a:rPr lang="en-US" altLang="en-US" sz="2000" b="0" dirty="0">
                <a:latin typeface="Consolas" panose="020B0609020204030204" pitchFamily="49" charset="0"/>
              </a:rPr>
              <a:t>}</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2" name="Down Arrow 11">
            <a:extLst>
              <a:ext uri="{FF2B5EF4-FFF2-40B4-BE49-F238E27FC236}">
                <a16:creationId xmlns:a16="http://schemas.microsoft.com/office/drawing/2014/main" id="{A6469A80-A20A-3948-A6E2-4AE7AAE391F2}"/>
              </a:ext>
            </a:extLst>
          </p:cNvPr>
          <p:cNvSpPr/>
          <p:nvPr/>
        </p:nvSpPr>
        <p:spPr>
          <a:xfrm flipV="1">
            <a:off x="10373806" y="3200400"/>
            <a:ext cx="457200" cy="552288"/>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Left Brace 12">
            <a:extLst>
              <a:ext uri="{FF2B5EF4-FFF2-40B4-BE49-F238E27FC236}">
                <a16:creationId xmlns:a16="http://schemas.microsoft.com/office/drawing/2014/main" id="{01C0C421-970C-5142-B793-614FF1F3972B}"/>
              </a:ext>
            </a:extLst>
          </p:cNvPr>
          <p:cNvSpPr/>
          <p:nvPr/>
        </p:nvSpPr>
        <p:spPr>
          <a:xfrm>
            <a:off x="8686800" y="1837014"/>
            <a:ext cx="381000" cy="1416013"/>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B149D395-31BB-ED42-A4C8-26A54963CA32}"/>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34295727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6019800" cy="4567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70000"/>
              </a:lnSpc>
              <a:buFontTx/>
              <a:buNone/>
            </a:pPr>
            <a:r>
              <a:rPr lang="en-US" altLang="en-US" sz="2000" dirty="0" err="1">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a:t>
            </a:r>
            <a:r>
              <a:rPr lang="en-US" altLang="en-US" sz="2000" b="0" dirty="0" err="1">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a = 42;</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b = 17;</a:t>
            </a:r>
          </a:p>
          <a:p>
            <a:pPr lvl="1">
              <a:lnSpc>
                <a:spcPct val="70000"/>
              </a:lnSpc>
              <a:buFontTx/>
              <a:buNone/>
            </a:pPr>
            <a:r>
              <a:rPr lang="en-US" altLang="en-US" sz="2000" b="0" dirty="0">
                <a:latin typeface="Consolas" panose="020B0609020204030204" pitchFamily="49" charset="0"/>
              </a:rPr>
              <a:t>    func1();</a:t>
            </a:r>
          </a:p>
          <a:p>
            <a:pPr lvl="1">
              <a:lnSpc>
                <a:spcPct val="70000"/>
              </a:lnSpc>
              <a:buFontTx/>
              <a:buNone/>
            </a:pPr>
            <a:r>
              <a:rPr lang="en-US" altLang="en-US" sz="2000" dirty="0">
                <a:latin typeface="Consolas" panose="020B0609020204030204" pitchFamily="49" charset="0"/>
              </a:rPr>
              <a:t>    </a:t>
            </a:r>
            <a:r>
              <a:rPr lang="en-US" altLang="en-US" sz="2000" dirty="0" err="1">
                <a:latin typeface="Consolas" panose="020B0609020204030204" pitchFamily="49" charset="0"/>
              </a:rPr>
              <a:t>printf</a:t>
            </a:r>
            <a:r>
              <a:rPr lang="en-US" altLang="en-US" sz="2000" dirty="0">
                <a:latin typeface="Consolas" panose="020B0609020204030204" pitchFamily="49" charset="0"/>
              </a:rPr>
              <a:t>(</a:t>
            </a:r>
            <a:r>
              <a:rPr lang="en-US" altLang="en-US" sz="2000" dirty="0">
                <a:solidFill>
                  <a:srgbClr val="0432FF"/>
                </a:solidFill>
                <a:latin typeface="Consolas" panose="020B0609020204030204" pitchFamily="49" charset="0"/>
              </a:rPr>
              <a:t>"Done."</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return 0;</a:t>
            </a:r>
            <a:endParaRPr lang="en-US" altLang="en-US" sz="2000" b="0" dirty="0">
              <a:latin typeface="Consolas" panose="020B0609020204030204" pitchFamily="49" charset="0"/>
            </a:endParaRPr>
          </a:p>
          <a:p>
            <a:pPr lvl="1">
              <a:lnSpc>
                <a:spcPct val="70000"/>
              </a:lnSpc>
              <a:buFontTx/>
              <a:buNone/>
            </a:pPr>
            <a:r>
              <a:rPr lang="en-US" altLang="en-US" sz="2000" b="0" dirty="0">
                <a:solidFill>
                  <a:srgbClr val="FF0000"/>
                </a:solidFill>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a:t>
            </a:r>
            <a:r>
              <a:rPr lang="en-US" altLang="en-US" sz="2000" b="0" dirty="0">
                <a:latin typeface="Consolas" panose="020B0609020204030204" pitchFamily="49" charset="0"/>
              </a:rPr>
              <a:t> </a:t>
            </a:r>
            <a:r>
              <a:rPr lang="en-US" altLang="en-US" sz="2000" b="1" dirty="0">
                <a:latin typeface="Consolas" panose="020B0609020204030204" pitchFamily="49" charset="0"/>
              </a:rPr>
              <a:t>func1</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c = 99;</a:t>
            </a:r>
          </a:p>
          <a:p>
            <a:pPr lvl="1">
              <a:lnSpc>
                <a:spcPct val="70000"/>
              </a:lnSpc>
              <a:buFontTx/>
              <a:buNone/>
            </a:pPr>
            <a:r>
              <a:rPr lang="en-US" altLang="en-US" sz="2000" b="0" dirty="0">
                <a:latin typeface="Consolas" panose="020B0609020204030204" pitchFamily="49" charset="0"/>
              </a:rPr>
              <a:t>    func2();</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a:t>
            </a:r>
            <a:r>
              <a:rPr lang="en-US" altLang="en-US" sz="2000" b="0" dirty="0">
                <a:latin typeface="Consolas" panose="020B0609020204030204" pitchFamily="49" charset="0"/>
              </a:rPr>
              <a:t> </a:t>
            </a:r>
            <a:r>
              <a:rPr lang="en-US" altLang="en-US" sz="2000" b="1" dirty="0">
                <a:latin typeface="Consolas" panose="020B0609020204030204" pitchFamily="49" charset="0"/>
              </a:rPr>
              <a:t>func2</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d = 0;</a:t>
            </a:r>
          </a:p>
          <a:p>
            <a:pPr lvl="1">
              <a:lnSpc>
                <a:spcPct val="70000"/>
              </a:lnSpc>
              <a:buFontTx/>
              <a:buNone/>
            </a:pPr>
            <a:r>
              <a:rPr lang="en-US" altLang="en-US" sz="2000" b="0" dirty="0">
                <a:latin typeface="Consolas" panose="020B0609020204030204" pitchFamily="49" charset="0"/>
              </a:rPr>
              <a:t>}</a:t>
            </a:r>
          </a:p>
        </p:txBody>
      </p:sp>
    </p:spTree>
    <p:extLst>
      <p:ext uri="{BB962C8B-B14F-4D97-AF65-F5344CB8AC3E}">
        <p14:creationId xmlns:p14="http://schemas.microsoft.com/office/powerpoint/2010/main" val="18802220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sz="2200" dirty="0"/>
              <a:t>Each function</a:t>
            </a:r>
            <a:r>
              <a:rPr lang="en-US" sz="2200" b="1" dirty="0"/>
              <a:t> call</a:t>
            </a:r>
            <a:r>
              <a:rPr lang="en-US" sz="2200" dirty="0"/>
              <a:t> has its own </a:t>
            </a:r>
            <a:r>
              <a:rPr lang="en-US" sz="2200" i="1" dirty="0"/>
              <a:t>stack frame </a:t>
            </a:r>
            <a:r>
              <a:rPr lang="en-US" sz="2200" dirty="0"/>
              <a:t>for its own copy of variables.</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err="1">
                <a:solidFill>
                  <a:srgbClr val="FF0000"/>
                </a:solidFill>
                <a:latin typeface="Consolas" panose="020B0609020204030204" pitchFamily="49" charset="0"/>
              </a:rPr>
              <a:t>int</a:t>
            </a:r>
            <a:r>
              <a:rPr lang="en-US" altLang="en-US" sz="2000" b="0" dirty="0">
                <a:solidFill>
                  <a:srgbClr val="FF0000"/>
                </a:solidFill>
                <a:latin typeface="Consolas" panose="020B0609020204030204" pitchFamily="49" charset="0"/>
              </a:rPr>
              <a:t> </a:t>
            </a:r>
            <a:r>
              <a:rPr lang="en-US" altLang="en-US" sz="2000" b="1" dirty="0">
                <a:solidFill>
                  <a:srgbClr val="FF0000"/>
                </a:solidFill>
                <a:latin typeface="Consolas" panose="020B0609020204030204" pitchFamily="49" charset="0"/>
              </a:rPr>
              <a:t>main</a:t>
            </a:r>
            <a:r>
              <a:rPr lang="en-US" altLang="en-US" sz="2000" b="0" dirty="0">
                <a:solidFill>
                  <a:srgbClr val="FF0000"/>
                </a:solidFill>
                <a:latin typeface="Consolas" panose="020B0609020204030204" pitchFamily="49" charset="0"/>
              </a:rPr>
              <a:t>(</a:t>
            </a:r>
            <a:r>
              <a:rPr lang="en-US" altLang="en-US" sz="2000" b="0" dirty="0" err="1">
                <a:solidFill>
                  <a:srgbClr val="FF0000"/>
                </a:solidFill>
                <a:latin typeface="Consolas" panose="020B0609020204030204" pitchFamily="49" charset="0"/>
              </a:rPr>
              <a:t>int</a:t>
            </a:r>
            <a:r>
              <a:rPr lang="en-US" altLang="en-US" sz="2000" dirty="0">
                <a:solidFill>
                  <a:srgbClr val="FF0000"/>
                </a:solidFill>
                <a:latin typeface="Consolas" panose="020B0609020204030204" pitchFamily="49" charset="0"/>
              </a:rPr>
              <a:t> </a:t>
            </a:r>
            <a:r>
              <a:rPr lang="en-US" altLang="en-US" sz="2000" dirty="0" err="1">
                <a:solidFill>
                  <a:srgbClr val="FF0000"/>
                </a:solidFill>
                <a:latin typeface="Consolas" panose="020B0609020204030204" pitchFamily="49" charset="0"/>
              </a:rPr>
              <a:t>argc</a:t>
            </a:r>
            <a:r>
              <a:rPr lang="en-US" altLang="en-US" sz="2000" dirty="0">
                <a:solidFill>
                  <a:srgbClr val="FF0000"/>
                </a:solidFill>
                <a:latin typeface="Consolas" panose="020B0609020204030204" pitchFamily="49" charset="0"/>
              </a:rPr>
              <a:t>, char *</a:t>
            </a:r>
            <a:r>
              <a:rPr lang="en-US" altLang="en-US" sz="2000" dirty="0" err="1">
                <a:solidFill>
                  <a:srgbClr val="FF0000"/>
                </a:solidFill>
                <a:latin typeface="Consolas" panose="020B0609020204030204" pitchFamily="49" charset="0"/>
              </a:rPr>
              <a:t>argv</a:t>
            </a:r>
            <a:r>
              <a:rPr lang="en-US" altLang="en-US" sz="2000" dirty="0">
                <a:solidFill>
                  <a:srgbClr val="FF0000"/>
                </a:solidFill>
                <a:latin typeface="Consolas" panose="020B0609020204030204" pitchFamily="49" charset="0"/>
              </a:rPr>
              <a:t>[]</a:t>
            </a:r>
            <a:r>
              <a:rPr lang="en-US" altLang="en-US" sz="2000" b="0" dirty="0">
                <a:solidFill>
                  <a:srgbClr val="FF0000"/>
                </a:solidFill>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a:t>
            </a:r>
            <a:r>
              <a:rPr lang="en-US" altLang="en-US" sz="2000" b="0" dirty="0">
                <a:latin typeface="Consolas" panose="020B0609020204030204" pitchFamily="49" charset="0"/>
              </a:rPr>
              <a:t>, </a:t>
            </a:r>
            <a:r>
              <a:rPr lang="en-US" altLang="en-US" sz="2000" dirty="0">
                <a:latin typeface="Consolas" panose="020B0609020204030204" pitchFamily="49" charset="0"/>
              </a:rPr>
              <a:t>factorial(4));</a:t>
            </a:r>
          </a:p>
          <a:p>
            <a:pPr lvl="1">
              <a:lnSpc>
                <a:spcPct val="70000"/>
              </a:lnSpc>
              <a:buFontTx/>
              <a:buNone/>
            </a:pPr>
            <a:r>
              <a:rPr lang="en-US" altLang="en-US" sz="2000" b="0" dirty="0">
                <a:latin typeface="Consolas" panose="020B0609020204030204" pitchFamily="49" charset="0"/>
              </a:rPr>
              <a:t>    return 0;</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r>
              <a:rPr lang="en-US" altLang="en-US" sz="2000" dirty="0" err="1">
                <a:latin typeface="Consolas" panose="020B0609020204030204" pitchFamily="49" charset="0"/>
              </a:rPr>
              <a:t>int</a:t>
            </a:r>
            <a:r>
              <a:rPr lang="en-US" altLang="en-US" sz="2000" dirty="0">
                <a:latin typeface="Consolas" panose="020B0609020204030204" pitchFamily="49" charset="0"/>
              </a:rPr>
              <a:t> factorial(</a:t>
            </a:r>
            <a:r>
              <a:rPr lang="en-US" altLang="en-US" sz="2000" dirty="0" err="1">
                <a:latin typeface="Consolas" panose="020B0609020204030204" pitchFamily="49" charset="0"/>
              </a:rPr>
              <a:t>int</a:t>
            </a:r>
            <a:r>
              <a:rPr lang="en-US" altLang="en-US" sz="2000" dirty="0">
                <a:latin typeface="Consolas" panose="020B0609020204030204" pitchFamily="49" charset="0"/>
              </a:rPr>
              <a:t> n) {</a:t>
            </a:r>
          </a:p>
          <a:p>
            <a:pPr lvl="1">
              <a:lnSpc>
                <a:spcPct val="70000"/>
              </a:lnSpc>
              <a:buFontTx/>
              <a:buNone/>
            </a:pPr>
            <a:r>
              <a:rPr lang="en-US" altLang="en-US" sz="2000" dirty="0">
                <a:latin typeface="Consolas" panose="020B0609020204030204" pitchFamily="49" charset="0"/>
              </a:rPr>
              <a:t>    if (n == 1) {</a:t>
            </a:r>
          </a:p>
          <a:p>
            <a:pPr lvl="1">
              <a:lnSpc>
                <a:spcPct val="70000"/>
              </a:lnSpc>
              <a:buFontTx/>
              <a:buNone/>
            </a:pPr>
            <a:r>
              <a:rPr lang="en-US" altLang="en-US" sz="2000" dirty="0">
                <a:latin typeface="Consolas" panose="020B0609020204030204" pitchFamily="49" charset="0"/>
              </a:rPr>
              <a:t>        return 1;</a:t>
            </a:r>
          </a:p>
          <a:p>
            <a:pPr lvl="1">
              <a:lnSpc>
                <a:spcPct val="70000"/>
              </a:lnSpc>
              <a:buFontTx/>
              <a:buNone/>
            </a:pPr>
            <a:r>
              <a:rPr lang="en-US" altLang="en-US" sz="2000" dirty="0">
                <a:latin typeface="Consolas" panose="020B0609020204030204" pitchFamily="49" charset="0"/>
              </a:rPr>
              <a:t>    } else {</a:t>
            </a:r>
          </a:p>
          <a:p>
            <a:pPr lvl="1">
              <a:lnSpc>
                <a:spcPct val="70000"/>
              </a:lnSpc>
              <a:buFontTx/>
              <a:buNone/>
            </a:pPr>
            <a:r>
              <a:rPr lang="en-US" altLang="en-US" sz="2000" dirty="0">
                <a:latin typeface="Consolas" panose="020B0609020204030204" pitchFamily="49" charset="0"/>
              </a:rPr>
              <a:t>        return n * factorial(n – 1);</a:t>
            </a:r>
          </a:p>
          <a:p>
            <a:pPr lvl="1">
              <a:lnSpc>
                <a:spcPct val="70000"/>
              </a:lnSpc>
              <a:buFontTx/>
              <a:buNone/>
            </a:pPr>
            <a:r>
              <a:rPr lang="en-US" altLang="en-US" sz="200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4"/>
            <a:ext cx="381000" cy="1200330"/>
          </a:xfrm>
          <a:prstGeom prst="leftBrace">
            <a:avLst>
              <a:gd name="adj1" fmla="val 8333"/>
              <a:gd name="adj2" fmla="val 58793"/>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21838099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sz="2200" dirty="0"/>
              <a:t>Each function</a:t>
            </a:r>
            <a:r>
              <a:rPr lang="en-US" sz="2200" b="1" dirty="0"/>
              <a:t> call</a:t>
            </a:r>
            <a:r>
              <a:rPr lang="en-US" sz="2200" dirty="0"/>
              <a:t> has its own </a:t>
            </a:r>
            <a:r>
              <a:rPr lang="en-US" sz="2200" i="1" dirty="0"/>
              <a:t>stack frame </a:t>
            </a:r>
            <a:r>
              <a:rPr lang="en-US" sz="2200" dirty="0"/>
              <a:t>for its own copy of variables.</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err="1">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a:t>
            </a:r>
            <a:r>
              <a:rPr lang="en-US" altLang="en-US" sz="2000" b="0" dirty="0" err="1">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solidFill>
                  <a:srgbClr val="FF0000"/>
                </a:solidFill>
                <a:latin typeface="Consolas" panose="020B0609020204030204" pitchFamily="49" charset="0"/>
              </a:rPr>
              <a:t>    </a:t>
            </a:r>
            <a:r>
              <a:rPr lang="en-US" altLang="en-US" sz="2000" b="0" dirty="0" err="1">
                <a:solidFill>
                  <a:srgbClr val="FF0000"/>
                </a:solidFill>
                <a:latin typeface="Consolas" panose="020B0609020204030204" pitchFamily="49" charset="0"/>
              </a:rPr>
              <a:t>printf</a:t>
            </a:r>
            <a:r>
              <a:rPr lang="en-US" altLang="en-US" sz="2000" b="0" dirty="0">
                <a:solidFill>
                  <a:srgbClr val="FF0000"/>
                </a:solidFill>
                <a:latin typeface="Consolas" panose="020B0609020204030204" pitchFamily="49" charset="0"/>
              </a:rPr>
              <a:t>("%d", </a:t>
            </a:r>
            <a:r>
              <a:rPr lang="en-US" altLang="en-US" sz="2000" dirty="0">
                <a:solidFill>
                  <a:srgbClr val="FF0000"/>
                </a:solidFill>
                <a:latin typeface="Consolas" panose="020B0609020204030204" pitchFamily="49" charset="0"/>
              </a:rPr>
              <a:t>factorial(4));</a:t>
            </a:r>
          </a:p>
          <a:p>
            <a:pPr lvl="1">
              <a:lnSpc>
                <a:spcPct val="70000"/>
              </a:lnSpc>
              <a:buFontTx/>
              <a:buNone/>
            </a:pPr>
            <a:r>
              <a:rPr lang="en-US" altLang="en-US" sz="2000" b="0" dirty="0">
                <a:latin typeface="Consolas" panose="020B0609020204030204" pitchFamily="49" charset="0"/>
              </a:rPr>
              <a:t>    return 0;</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r>
              <a:rPr lang="en-US" altLang="en-US" sz="2000" dirty="0" err="1">
                <a:latin typeface="Consolas" panose="020B0609020204030204" pitchFamily="49" charset="0"/>
              </a:rPr>
              <a:t>int</a:t>
            </a:r>
            <a:r>
              <a:rPr lang="en-US" altLang="en-US" sz="2000" dirty="0">
                <a:latin typeface="Consolas" panose="020B0609020204030204" pitchFamily="49" charset="0"/>
              </a:rPr>
              <a:t> factorial(</a:t>
            </a:r>
            <a:r>
              <a:rPr lang="en-US" altLang="en-US" sz="2000" dirty="0" err="1">
                <a:latin typeface="Consolas" panose="020B0609020204030204" pitchFamily="49" charset="0"/>
              </a:rPr>
              <a:t>int</a:t>
            </a:r>
            <a:r>
              <a:rPr lang="en-US" altLang="en-US" sz="2000" dirty="0">
                <a:latin typeface="Consolas" panose="020B0609020204030204" pitchFamily="49" charset="0"/>
              </a:rPr>
              <a:t> n) {</a:t>
            </a:r>
          </a:p>
          <a:p>
            <a:pPr lvl="1">
              <a:lnSpc>
                <a:spcPct val="70000"/>
              </a:lnSpc>
              <a:buFontTx/>
              <a:buNone/>
            </a:pPr>
            <a:r>
              <a:rPr lang="en-US" altLang="en-US" sz="2000" dirty="0">
                <a:latin typeface="Consolas" panose="020B0609020204030204" pitchFamily="49" charset="0"/>
              </a:rPr>
              <a:t>    if (n == 1) {</a:t>
            </a:r>
          </a:p>
          <a:p>
            <a:pPr lvl="1">
              <a:lnSpc>
                <a:spcPct val="70000"/>
              </a:lnSpc>
              <a:buFontTx/>
              <a:buNone/>
            </a:pPr>
            <a:r>
              <a:rPr lang="en-US" altLang="en-US" sz="2000" dirty="0">
                <a:latin typeface="Consolas" panose="020B0609020204030204" pitchFamily="49" charset="0"/>
              </a:rPr>
              <a:t>        return 1;</a:t>
            </a:r>
          </a:p>
          <a:p>
            <a:pPr lvl="1">
              <a:lnSpc>
                <a:spcPct val="70000"/>
              </a:lnSpc>
              <a:buFontTx/>
              <a:buNone/>
            </a:pPr>
            <a:r>
              <a:rPr lang="en-US" altLang="en-US" sz="2000" dirty="0">
                <a:latin typeface="Consolas" panose="020B0609020204030204" pitchFamily="49" charset="0"/>
              </a:rPr>
              <a:t>    } else {</a:t>
            </a:r>
          </a:p>
          <a:p>
            <a:pPr lvl="1">
              <a:lnSpc>
                <a:spcPct val="70000"/>
              </a:lnSpc>
              <a:buFontTx/>
              <a:buNone/>
            </a:pPr>
            <a:r>
              <a:rPr lang="en-US" altLang="en-US" sz="2000" dirty="0">
                <a:latin typeface="Consolas" panose="020B0609020204030204" pitchFamily="49" charset="0"/>
              </a:rPr>
              <a:t>        return n * factorial(n – 1);</a:t>
            </a:r>
          </a:p>
          <a:p>
            <a:pPr lvl="1">
              <a:lnSpc>
                <a:spcPct val="70000"/>
              </a:lnSpc>
              <a:buFontTx/>
              <a:buNone/>
            </a:pPr>
            <a:r>
              <a:rPr lang="en-US" altLang="en-US" sz="200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4"/>
            <a:ext cx="381000" cy="1200330"/>
          </a:xfrm>
          <a:prstGeom prst="leftBrace">
            <a:avLst>
              <a:gd name="adj1" fmla="val 8333"/>
              <a:gd name="adj2" fmla="val 58793"/>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2" name="Down Arrow 11">
            <a:extLst>
              <a:ext uri="{FF2B5EF4-FFF2-40B4-BE49-F238E27FC236}">
                <a16:creationId xmlns:a16="http://schemas.microsoft.com/office/drawing/2014/main" id="{ED18BFDD-B429-454F-A415-9B4862B90A16}"/>
              </a:ext>
            </a:extLst>
          </p:cNvPr>
          <p:cNvSpPr/>
          <p:nvPr/>
        </p:nvSpPr>
        <p:spPr>
          <a:xfrm>
            <a:off x="10373807" y="3124200"/>
            <a:ext cx="457200" cy="5334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507428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sz="2200" dirty="0"/>
              <a:t>Each function</a:t>
            </a:r>
            <a:r>
              <a:rPr lang="en-US" sz="2200" b="1" dirty="0"/>
              <a:t> call</a:t>
            </a:r>
            <a:r>
              <a:rPr lang="en-US" sz="2200" dirty="0"/>
              <a:t> has its own </a:t>
            </a:r>
            <a:r>
              <a:rPr lang="en-US" sz="2200" i="1" dirty="0"/>
              <a:t>stack frame </a:t>
            </a:r>
            <a:r>
              <a:rPr lang="en-US" sz="2200" dirty="0"/>
              <a:t>for its own copy of variables.</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err="1">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a:t>
            </a:r>
            <a:r>
              <a:rPr lang="en-US" altLang="en-US" sz="2000" b="0" dirty="0" err="1">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a:t>
            </a:r>
            <a:r>
              <a:rPr lang="en-US" altLang="en-US" sz="2000" b="0" dirty="0">
                <a:latin typeface="Consolas" panose="020B0609020204030204" pitchFamily="49" charset="0"/>
              </a:rPr>
              <a:t>, </a:t>
            </a:r>
            <a:r>
              <a:rPr lang="en-US" altLang="en-US" sz="2000" dirty="0">
                <a:latin typeface="Consolas" panose="020B0609020204030204" pitchFamily="49" charset="0"/>
              </a:rPr>
              <a:t>factorial(4));</a:t>
            </a:r>
          </a:p>
          <a:p>
            <a:pPr lvl="1">
              <a:lnSpc>
                <a:spcPct val="70000"/>
              </a:lnSpc>
              <a:buFontTx/>
              <a:buNone/>
            </a:pPr>
            <a:r>
              <a:rPr lang="en-US" altLang="en-US" sz="2000" b="0" dirty="0">
                <a:latin typeface="Consolas" panose="020B0609020204030204" pitchFamily="49" charset="0"/>
              </a:rPr>
              <a:t>    return 0;</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r>
              <a:rPr lang="en-US" altLang="en-US" sz="2000" dirty="0" err="1">
                <a:solidFill>
                  <a:srgbClr val="FF0000"/>
                </a:solidFill>
                <a:latin typeface="Consolas" panose="020B0609020204030204" pitchFamily="49" charset="0"/>
              </a:rPr>
              <a:t>int</a:t>
            </a:r>
            <a:r>
              <a:rPr lang="en-US" altLang="en-US" sz="2000" dirty="0">
                <a:solidFill>
                  <a:srgbClr val="FF0000"/>
                </a:solidFill>
                <a:latin typeface="Consolas" panose="020B0609020204030204" pitchFamily="49" charset="0"/>
              </a:rPr>
              <a:t> factorial(</a:t>
            </a:r>
            <a:r>
              <a:rPr lang="en-US" altLang="en-US" sz="2000" dirty="0" err="1">
                <a:solidFill>
                  <a:srgbClr val="FF0000"/>
                </a:solidFill>
                <a:latin typeface="Consolas" panose="020B0609020204030204" pitchFamily="49" charset="0"/>
              </a:rPr>
              <a:t>int</a:t>
            </a:r>
            <a:r>
              <a:rPr lang="en-US" altLang="en-US" sz="2000" dirty="0">
                <a:solidFill>
                  <a:srgbClr val="FF0000"/>
                </a:solidFill>
                <a:latin typeface="Consolas" panose="020B0609020204030204" pitchFamily="49" charset="0"/>
              </a:rPr>
              <a:t> n) {</a:t>
            </a:r>
          </a:p>
          <a:p>
            <a:pPr lvl="1">
              <a:lnSpc>
                <a:spcPct val="70000"/>
              </a:lnSpc>
              <a:buFontTx/>
              <a:buNone/>
            </a:pPr>
            <a:r>
              <a:rPr lang="en-US" altLang="en-US" sz="2000" dirty="0">
                <a:latin typeface="Consolas" panose="020B0609020204030204" pitchFamily="49" charset="0"/>
              </a:rPr>
              <a:t>    if (n == 1) {</a:t>
            </a:r>
          </a:p>
          <a:p>
            <a:pPr lvl="1">
              <a:lnSpc>
                <a:spcPct val="70000"/>
              </a:lnSpc>
              <a:buFontTx/>
              <a:buNone/>
            </a:pPr>
            <a:r>
              <a:rPr lang="en-US" altLang="en-US" sz="2000" dirty="0">
                <a:latin typeface="Consolas" panose="020B0609020204030204" pitchFamily="49" charset="0"/>
              </a:rPr>
              <a:t>        return 1;</a:t>
            </a:r>
          </a:p>
          <a:p>
            <a:pPr lvl="1">
              <a:lnSpc>
                <a:spcPct val="70000"/>
              </a:lnSpc>
              <a:buFontTx/>
              <a:buNone/>
            </a:pPr>
            <a:r>
              <a:rPr lang="en-US" altLang="en-US" sz="2000" dirty="0">
                <a:latin typeface="Consolas" panose="020B0609020204030204" pitchFamily="49" charset="0"/>
              </a:rPr>
              <a:t>    } else {</a:t>
            </a:r>
          </a:p>
          <a:p>
            <a:pPr lvl="1">
              <a:lnSpc>
                <a:spcPct val="70000"/>
              </a:lnSpc>
              <a:buFontTx/>
              <a:buNone/>
            </a:pPr>
            <a:r>
              <a:rPr lang="en-US" altLang="en-US" sz="2000" dirty="0">
                <a:latin typeface="Consolas" panose="020B0609020204030204" pitchFamily="49" charset="0"/>
              </a:rPr>
              <a:t>        return n * factorial(n – 1);</a:t>
            </a:r>
          </a:p>
          <a:p>
            <a:pPr lvl="1">
              <a:lnSpc>
                <a:spcPct val="70000"/>
              </a:lnSpc>
              <a:buFontTx/>
              <a:buNone/>
            </a:pPr>
            <a:r>
              <a:rPr lang="en-US" altLang="en-US" sz="200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a:t>
            </a: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80021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3"/>
            <a:ext cx="381000" cy="2006503"/>
          </a:xfrm>
          <a:prstGeom prst="leftBrace">
            <a:avLst>
              <a:gd name="adj1" fmla="val 8333"/>
              <a:gd name="adj2" fmla="val 3531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721521"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763493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sz="2200" dirty="0"/>
              <a:t>Each function</a:t>
            </a:r>
            <a:r>
              <a:rPr lang="en-US" sz="2200" b="1" dirty="0"/>
              <a:t> call</a:t>
            </a:r>
            <a:r>
              <a:rPr lang="en-US" sz="2200" dirty="0"/>
              <a:t> has its own </a:t>
            </a:r>
            <a:r>
              <a:rPr lang="en-US" sz="2200" i="1" dirty="0"/>
              <a:t>stack frame </a:t>
            </a:r>
            <a:r>
              <a:rPr lang="en-US" sz="2200" dirty="0"/>
              <a:t>for its own copy of variables.</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err="1">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a:t>
            </a:r>
            <a:r>
              <a:rPr lang="en-US" altLang="en-US" sz="2000" b="0" dirty="0" err="1">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a:t>
            </a:r>
            <a:r>
              <a:rPr lang="en-US" altLang="en-US" sz="2000" b="0" dirty="0">
                <a:latin typeface="Consolas" panose="020B0609020204030204" pitchFamily="49" charset="0"/>
              </a:rPr>
              <a:t>, </a:t>
            </a:r>
            <a:r>
              <a:rPr lang="en-US" altLang="en-US" sz="2000" dirty="0">
                <a:latin typeface="Consolas" panose="020B0609020204030204" pitchFamily="49" charset="0"/>
              </a:rPr>
              <a:t>factorial(4));</a:t>
            </a:r>
          </a:p>
          <a:p>
            <a:pPr lvl="1">
              <a:lnSpc>
                <a:spcPct val="70000"/>
              </a:lnSpc>
              <a:buFontTx/>
              <a:buNone/>
            </a:pPr>
            <a:r>
              <a:rPr lang="en-US" altLang="en-US" sz="2000" b="0" dirty="0">
                <a:latin typeface="Consolas" panose="020B0609020204030204" pitchFamily="49" charset="0"/>
              </a:rPr>
              <a:t>    return 0;</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r>
              <a:rPr lang="en-US" altLang="en-US" sz="2000" dirty="0" err="1">
                <a:latin typeface="Consolas" panose="020B0609020204030204" pitchFamily="49" charset="0"/>
              </a:rPr>
              <a:t>int</a:t>
            </a:r>
            <a:r>
              <a:rPr lang="en-US" altLang="en-US" sz="2000" dirty="0">
                <a:latin typeface="Consolas" panose="020B0609020204030204" pitchFamily="49" charset="0"/>
              </a:rPr>
              <a:t> factorial(</a:t>
            </a:r>
            <a:r>
              <a:rPr lang="en-US" altLang="en-US" sz="2000" dirty="0" err="1">
                <a:latin typeface="Consolas" panose="020B0609020204030204" pitchFamily="49" charset="0"/>
              </a:rPr>
              <a:t>int</a:t>
            </a:r>
            <a:r>
              <a:rPr lang="en-US" altLang="en-US" sz="2000" dirty="0">
                <a:latin typeface="Consolas" panose="020B0609020204030204" pitchFamily="49" charset="0"/>
              </a:rPr>
              <a:t> n) {</a:t>
            </a:r>
          </a:p>
          <a:p>
            <a:pPr lvl="1">
              <a:lnSpc>
                <a:spcPct val="70000"/>
              </a:lnSpc>
              <a:buFontTx/>
              <a:buNone/>
            </a:pPr>
            <a:r>
              <a:rPr lang="en-US" altLang="en-US" sz="2000" dirty="0">
                <a:latin typeface="Consolas" panose="020B0609020204030204" pitchFamily="49" charset="0"/>
              </a:rPr>
              <a:t>    if (n == 1) {</a:t>
            </a:r>
          </a:p>
          <a:p>
            <a:pPr lvl="1">
              <a:lnSpc>
                <a:spcPct val="70000"/>
              </a:lnSpc>
              <a:buFontTx/>
              <a:buNone/>
            </a:pPr>
            <a:r>
              <a:rPr lang="en-US" altLang="en-US" sz="2000" dirty="0">
                <a:latin typeface="Consolas" panose="020B0609020204030204" pitchFamily="49" charset="0"/>
              </a:rPr>
              <a:t>        return 1;</a:t>
            </a:r>
          </a:p>
          <a:p>
            <a:pPr lvl="1">
              <a:lnSpc>
                <a:spcPct val="70000"/>
              </a:lnSpc>
              <a:buFontTx/>
              <a:buNone/>
            </a:pPr>
            <a:r>
              <a:rPr lang="en-US" altLang="en-US" sz="2000" dirty="0">
                <a:latin typeface="Consolas" panose="020B0609020204030204" pitchFamily="49" charset="0"/>
              </a:rPr>
              <a:t>    } else {</a:t>
            </a:r>
          </a:p>
          <a:p>
            <a:pPr lvl="1">
              <a:lnSpc>
                <a:spcPct val="70000"/>
              </a:lnSpc>
              <a:buFontTx/>
              <a:buNone/>
            </a:pPr>
            <a:r>
              <a:rPr lang="en-US" altLang="en-US" sz="2000" dirty="0">
                <a:solidFill>
                  <a:srgbClr val="FF0000"/>
                </a:solidFill>
                <a:latin typeface="Consolas" panose="020B0609020204030204" pitchFamily="49" charset="0"/>
              </a:rPr>
              <a:t>        return n * factorial(n – 1);</a:t>
            </a:r>
          </a:p>
          <a:p>
            <a:pPr lvl="1">
              <a:lnSpc>
                <a:spcPct val="70000"/>
              </a:lnSpc>
              <a:buFontTx/>
              <a:buNone/>
            </a:pPr>
            <a:r>
              <a:rPr lang="en-US" altLang="en-US" sz="200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a:t>
            </a: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80021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3"/>
            <a:ext cx="381000" cy="2006503"/>
          </a:xfrm>
          <a:prstGeom prst="leftBrace">
            <a:avLst>
              <a:gd name="adj1" fmla="val 8333"/>
              <a:gd name="adj2" fmla="val 3531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721521"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14" name="Down Arrow 13">
            <a:extLst>
              <a:ext uri="{FF2B5EF4-FFF2-40B4-BE49-F238E27FC236}">
                <a16:creationId xmlns:a16="http://schemas.microsoft.com/office/drawing/2014/main" id="{701E06DB-D9D1-4F41-BD65-58DF0FB63A17}"/>
              </a:ext>
            </a:extLst>
          </p:cNvPr>
          <p:cNvSpPr/>
          <p:nvPr/>
        </p:nvSpPr>
        <p:spPr>
          <a:xfrm>
            <a:off x="10373807" y="3962400"/>
            <a:ext cx="457200" cy="5334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33338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sz="2200" dirty="0"/>
              <a:t>Each function</a:t>
            </a:r>
            <a:r>
              <a:rPr lang="en-US" sz="2200" b="1" dirty="0"/>
              <a:t> call</a:t>
            </a:r>
            <a:r>
              <a:rPr lang="en-US" sz="2200" dirty="0"/>
              <a:t> has its own </a:t>
            </a:r>
            <a:r>
              <a:rPr lang="en-US" sz="2200" i="1" dirty="0"/>
              <a:t>stack frame </a:t>
            </a:r>
            <a:r>
              <a:rPr lang="en-US" sz="2200" dirty="0"/>
              <a:t>for its own copy of variables.</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err="1">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a:t>
            </a:r>
            <a:r>
              <a:rPr lang="en-US" altLang="en-US" sz="2000" b="0" dirty="0" err="1">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a:t>
            </a:r>
            <a:r>
              <a:rPr lang="en-US" altLang="en-US" sz="2000" b="0" dirty="0">
                <a:latin typeface="Consolas" panose="020B0609020204030204" pitchFamily="49" charset="0"/>
              </a:rPr>
              <a:t>, </a:t>
            </a:r>
            <a:r>
              <a:rPr lang="en-US" altLang="en-US" sz="2000" dirty="0">
                <a:latin typeface="Consolas" panose="020B0609020204030204" pitchFamily="49" charset="0"/>
              </a:rPr>
              <a:t>factorial(4));</a:t>
            </a:r>
          </a:p>
          <a:p>
            <a:pPr lvl="1">
              <a:lnSpc>
                <a:spcPct val="70000"/>
              </a:lnSpc>
              <a:buFontTx/>
              <a:buNone/>
            </a:pPr>
            <a:r>
              <a:rPr lang="en-US" altLang="en-US" sz="2000" b="0" dirty="0">
                <a:latin typeface="Consolas" panose="020B0609020204030204" pitchFamily="49" charset="0"/>
              </a:rPr>
              <a:t>    return 0;</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r>
              <a:rPr lang="en-US" altLang="en-US" sz="2000" dirty="0" err="1">
                <a:solidFill>
                  <a:srgbClr val="FF0000"/>
                </a:solidFill>
                <a:latin typeface="Consolas" panose="020B0609020204030204" pitchFamily="49" charset="0"/>
              </a:rPr>
              <a:t>int</a:t>
            </a:r>
            <a:r>
              <a:rPr lang="en-US" altLang="en-US" sz="2000" dirty="0">
                <a:solidFill>
                  <a:srgbClr val="FF0000"/>
                </a:solidFill>
                <a:latin typeface="Consolas" panose="020B0609020204030204" pitchFamily="49" charset="0"/>
              </a:rPr>
              <a:t> factorial(</a:t>
            </a:r>
            <a:r>
              <a:rPr lang="en-US" altLang="en-US" sz="2000" dirty="0" err="1">
                <a:solidFill>
                  <a:srgbClr val="FF0000"/>
                </a:solidFill>
                <a:latin typeface="Consolas" panose="020B0609020204030204" pitchFamily="49" charset="0"/>
              </a:rPr>
              <a:t>int</a:t>
            </a:r>
            <a:r>
              <a:rPr lang="en-US" altLang="en-US" sz="2000" dirty="0">
                <a:solidFill>
                  <a:srgbClr val="FF0000"/>
                </a:solidFill>
                <a:latin typeface="Consolas" panose="020B0609020204030204" pitchFamily="49" charset="0"/>
              </a:rPr>
              <a:t> n) {</a:t>
            </a:r>
          </a:p>
          <a:p>
            <a:pPr lvl="1">
              <a:lnSpc>
                <a:spcPct val="70000"/>
              </a:lnSpc>
              <a:buFontTx/>
              <a:buNone/>
            </a:pPr>
            <a:r>
              <a:rPr lang="en-US" altLang="en-US" sz="2000" dirty="0">
                <a:latin typeface="Consolas" panose="020B0609020204030204" pitchFamily="49" charset="0"/>
              </a:rPr>
              <a:t>    if (n == 1) {</a:t>
            </a:r>
          </a:p>
          <a:p>
            <a:pPr lvl="1">
              <a:lnSpc>
                <a:spcPct val="70000"/>
              </a:lnSpc>
              <a:buFontTx/>
              <a:buNone/>
            </a:pPr>
            <a:r>
              <a:rPr lang="en-US" altLang="en-US" sz="2000" dirty="0">
                <a:latin typeface="Consolas" panose="020B0609020204030204" pitchFamily="49" charset="0"/>
              </a:rPr>
              <a:t>        return 1;</a:t>
            </a:r>
          </a:p>
          <a:p>
            <a:pPr lvl="1">
              <a:lnSpc>
                <a:spcPct val="70000"/>
              </a:lnSpc>
              <a:buFontTx/>
              <a:buNone/>
            </a:pPr>
            <a:r>
              <a:rPr lang="en-US" altLang="en-US" sz="2000" dirty="0">
                <a:latin typeface="Consolas" panose="020B0609020204030204" pitchFamily="49" charset="0"/>
              </a:rPr>
              <a:t>    } else {</a:t>
            </a:r>
          </a:p>
          <a:p>
            <a:pPr lvl="1">
              <a:lnSpc>
                <a:spcPct val="70000"/>
              </a:lnSpc>
              <a:buFontTx/>
              <a:buNone/>
            </a:pPr>
            <a:r>
              <a:rPr lang="en-US" altLang="en-US" sz="2000" dirty="0">
                <a:latin typeface="Consolas" panose="020B0609020204030204" pitchFamily="49" charset="0"/>
              </a:rPr>
              <a:t>        return n * factorial(n – 1);</a:t>
            </a:r>
          </a:p>
          <a:p>
            <a:pPr lvl="1">
              <a:lnSpc>
                <a:spcPct val="70000"/>
              </a:lnSpc>
              <a:buFontTx/>
              <a:buNone/>
            </a:pPr>
            <a:r>
              <a:rPr lang="en-US" altLang="en-US" sz="200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a:t>
            </a: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80021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3"/>
            <a:ext cx="381000" cy="2811187"/>
          </a:xfrm>
          <a:prstGeom prst="leftBrace">
            <a:avLst>
              <a:gd name="adj1" fmla="val 8333"/>
              <a:gd name="adj2" fmla="val 24887"/>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721521"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5" name="TextBox 24">
            <a:extLst>
              <a:ext uri="{FF2B5EF4-FFF2-40B4-BE49-F238E27FC236}">
                <a16:creationId xmlns:a16="http://schemas.microsoft.com/office/drawing/2014/main" id="{D17D1788-19AD-6B4B-B251-0504E11706DF}"/>
              </a:ext>
            </a:extLst>
          </p:cNvPr>
          <p:cNvSpPr txBox="1"/>
          <p:nvPr/>
        </p:nvSpPr>
        <p:spPr>
          <a:xfrm>
            <a:off x="9383207" y="3847981"/>
            <a:ext cx="2438399" cy="800219"/>
          </a:xfrm>
          <a:prstGeom prst="rect">
            <a:avLst/>
          </a:prstGeom>
          <a:solidFill>
            <a:schemeClr val="accent6">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26" name="Rectangle 25">
            <a:extLst>
              <a:ext uri="{FF2B5EF4-FFF2-40B4-BE49-F238E27FC236}">
                <a16:creationId xmlns:a16="http://schemas.microsoft.com/office/drawing/2014/main" id="{514D3CC1-77C5-9A45-A32C-371FA9C64C3B}"/>
              </a:ext>
            </a:extLst>
          </p:cNvPr>
          <p:cNvSpPr/>
          <p:nvPr/>
        </p:nvSpPr>
        <p:spPr bwMode="auto">
          <a:xfrm>
            <a:off x="9721521" y="4184663"/>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3</a:t>
            </a:r>
          </a:p>
        </p:txBody>
      </p:sp>
    </p:spTree>
    <p:extLst>
      <p:ext uri="{BB962C8B-B14F-4D97-AF65-F5344CB8AC3E}">
        <p14:creationId xmlns:p14="http://schemas.microsoft.com/office/powerpoint/2010/main" val="20223989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sz="2200" dirty="0"/>
              <a:t>Each function</a:t>
            </a:r>
            <a:r>
              <a:rPr lang="en-US" sz="2200" b="1" dirty="0"/>
              <a:t> call</a:t>
            </a:r>
            <a:r>
              <a:rPr lang="en-US" sz="2200" dirty="0"/>
              <a:t> has its own </a:t>
            </a:r>
            <a:r>
              <a:rPr lang="en-US" sz="2200" i="1" dirty="0"/>
              <a:t>stack frame </a:t>
            </a:r>
            <a:r>
              <a:rPr lang="en-US" sz="2200" dirty="0"/>
              <a:t>for its own copy of variables.</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err="1">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a:t>
            </a:r>
            <a:r>
              <a:rPr lang="en-US" altLang="en-US" sz="2000" b="0" dirty="0" err="1">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a:t>
            </a:r>
            <a:r>
              <a:rPr lang="en-US" altLang="en-US" sz="2000" b="0" dirty="0">
                <a:latin typeface="Consolas" panose="020B0609020204030204" pitchFamily="49" charset="0"/>
              </a:rPr>
              <a:t>, </a:t>
            </a:r>
            <a:r>
              <a:rPr lang="en-US" altLang="en-US" sz="2000" dirty="0">
                <a:latin typeface="Consolas" panose="020B0609020204030204" pitchFamily="49" charset="0"/>
              </a:rPr>
              <a:t>factorial(4));</a:t>
            </a:r>
          </a:p>
          <a:p>
            <a:pPr lvl="1">
              <a:lnSpc>
                <a:spcPct val="70000"/>
              </a:lnSpc>
              <a:buFontTx/>
              <a:buNone/>
            </a:pPr>
            <a:r>
              <a:rPr lang="en-US" altLang="en-US" sz="2000" b="0" dirty="0">
                <a:latin typeface="Consolas" panose="020B0609020204030204" pitchFamily="49" charset="0"/>
              </a:rPr>
              <a:t>    return 0;</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r>
              <a:rPr lang="en-US" altLang="en-US" sz="2000" dirty="0" err="1">
                <a:latin typeface="Consolas" panose="020B0609020204030204" pitchFamily="49" charset="0"/>
              </a:rPr>
              <a:t>int</a:t>
            </a:r>
            <a:r>
              <a:rPr lang="en-US" altLang="en-US" sz="2000" dirty="0">
                <a:latin typeface="Consolas" panose="020B0609020204030204" pitchFamily="49" charset="0"/>
              </a:rPr>
              <a:t> factorial(</a:t>
            </a:r>
            <a:r>
              <a:rPr lang="en-US" altLang="en-US" sz="2000" dirty="0" err="1">
                <a:latin typeface="Consolas" panose="020B0609020204030204" pitchFamily="49" charset="0"/>
              </a:rPr>
              <a:t>int</a:t>
            </a:r>
            <a:r>
              <a:rPr lang="en-US" altLang="en-US" sz="2000" dirty="0">
                <a:latin typeface="Consolas" panose="020B0609020204030204" pitchFamily="49" charset="0"/>
              </a:rPr>
              <a:t> n) {</a:t>
            </a:r>
          </a:p>
          <a:p>
            <a:pPr lvl="1">
              <a:lnSpc>
                <a:spcPct val="70000"/>
              </a:lnSpc>
              <a:buFontTx/>
              <a:buNone/>
            </a:pPr>
            <a:r>
              <a:rPr lang="en-US" altLang="en-US" sz="2000" dirty="0">
                <a:latin typeface="Consolas" panose="020B0609020204030204" pitchFamily="49" charset="0"/>
              </a:rPr>
              <a:t>    if (n == 1) {</a:t>
            </a:r>
          </a:p>
          <a:p>
            <a:pPr lvl="1">
              <a:lnSpc>
                <a:spcPct val="70000"/>
              </a:lnSpc>
              <a:buFontTx/>
              <a:buNone/>
            </a:pPr>
            <a:r>
              <a:rPr lang="en-US" altLang="en-US" sz="2000" dirty="0">
                <a:latin typeface="Consolas" panose="020B0609020204030204" pitchFamily="49" charset="0"/>
              </a:rPr>
              <a:t>        return 1;</a:t>
            </a:r>
          </a:p>
          <a:p>
            <a:pPr lvl="1">
              <a:lnSpc>
                <a:spcPct val="70000"/>
              </a:lnSpc>
              <a:buFontTx/>
              <a:buNone/>
            </a:pPr>
            <a:r>
              <a:rPr lang="en-US" altLang="en-US" sz="2000" dirty="0">
                <a:latin typeface="Consolas" panose="020B0609020204030204" pitchFamily="49" charset="0"/>
              </a:rPr>
              <a:t>    } else {</a:t>
            </a:r>
          </a:p>
          <a:p>
            <a:pPr lvl="1">
              <a:lnSpc>
                <a:spcPct val="70000"/>
              </a:lnSpc>
              <a:buFontTx/>
              <a:buNone/>
            </a:pPr>
            <a:r>
              <a:rPr lang="en-US" altLang="en-US" sz="2000" dirty="0">
                <a:solidFill>
                  <a:srgbClr val="FF0000"/>
                </a:solidFill>
                <a:latin typeface="Consolas" panose="020B0609020204030204" pitchFamily="49" charset="0"/>
              </a:rPr>
              <a:t>        return n * factorial(n – 1);</a:t>
            </a:r>
          </a:p>
          <a:p>
            <a:pPr lvl="1">
              <a:lnSpc>
                <a:spcPct val="70000"/>
              </a:lnSpc>
              <a:buFontTx/>
              <a:buNone/>
            </a:pPr>
            <a:r>
              <a:rPr lang="en-US" altLang="en-US" sz="200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a:t>
            </a: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80021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3"/>
            <a:ext cx="381000" cy="2811187"/>
          </a:xfrm>
          <a:prstGeom prst="leftBrace">
            <a:avLst>
              <a:gd name="adj1" fmla="val 8333"/>
              <a:gd name="adj2" fmla="val 24887"/>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721521"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5" name="TextBox 24">
            <a:extLst>
              <a:ext uri="{FF2B5EF4-FFF2-40B4-BE49-F238E27FC236}">
                <a16:creationId xmlns:a16="http://schemas.microsoft.com/office/drawing/2014/main" id="{D17D1788-19AD-6B4B-B251-0504E11706DF}"/>
              </a:ext>
            </a:extLst>
          </p:cNvPr>
          <p:cNvSpPr txBox="1"/>
          <p:nvPr/>
        </p:nvSpPr>
        <p:spPr>
          <a:xfrm>
            <a:off x="9383207" y="3847981"/>
            <a:ext cx="2438399" cy="800219"/>
          </a:xfrm>
          <a:prstGeom prst="rect">
            <a:avLst/>
          </a:prstGeom>
          <a:solidFill>
            <a:schemeClr val="accent6">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26" name="Rectangle 25">
            <a:extLst>
              <a:ext uri="{FF2B5EF4-FFF2-40B4-BE49-F238E27FC236}">
                <a16:creationId xmlns:a16="http://schemas.microsoft.com/office/drawing/2014/main" id="{514D3CC1-77C5-9A45-A32C-371FA9C64C3B}"/>
              </a:ext>
            </a:extLst>
          </p:cNvPr>
          <p:cNvSpPr/>
          <p:nvPr/>
        </p:nvSpPr>
        <p:spPr bwMode="auto">
          <a:xfrm>
            <a:off x="9721521" y="4184663"/>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3</a:t>
            </a:r>
          </a:p>
        </p:txBody>
      </p:sp>
      <p:sp>
        <p:nvSpPr>
          <p:cNvPr id="16" name="Down Arrow 15">
            <a:extLst>
              <a:ext uri="{FF2B5EF4-FFF2-40B4-BE49-F238E27FC236}">
                <a16:creationId xmlns:a16="http://schemas.microsoft.com/office/drawing/2014/main" id="{95BC0780-F5AE-F148-919F-2C097B0192F1}"/>
              </a:ext>
            </a:extLst>
          </p:cNvPr>
          <p:cNvSpPr/>
          <p:nvPr/>
        </p:nvSpPr>
        <p:spPr>
          <a:xfrm>
            <a:off x="10373807" y="4724400"/>
            <a:ext cx="457200" cy="5334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88291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sz="2200" dirty="0"/>
              <a:t>Each function</a:t>
            </a:r>
            <a:r>
              <a:rPr lang="en-US" sz="2200" b="1" dirty="0"/>
              <a:t> call</a:t>
            </a:r>
            <a:r>
              <a:rPr lang="en-US" sz="2200" dirty="0"/>
              <a:t> has its own </a:t>
            </a:r>
            <a:r>
              <a:rPr lang="en-US" sz="2200" i="1" dirty="0"/>
              <a:t>stack frame </a:t>
            </a:r>
            <a:r>
              <a:rPr lang="en-US" sz="2200" dirty="0"/>
              <a:t>for its own copy of variables.</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err="1">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a:t>
            </a:r>
            <a:r>
              <a:rPr lang="en-US" altLang="en-US" sz="2000" b="0" dirty="0" err="1">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a:t>
            </a:r>
            <a:r>
              <a:rPr lang="en-US" altLang="en-US" sz="2000" b="0" dirty="0">
                <a:latin typeface="Consolas" panose="020B0609020204030204" pitchFamily="49" charset="0"/>
              </a:rPr>
              <a:t>, </a:t>
            </a:r>
            <a:r>
              <a:rPr lang="en-US" altLang="en-US" sz="2000" dirty="0">
                <a:latin typeface="Consolas" panose="020B0609020204030204" pitchFamily="49" charset="0"/>
              </a:rPr>
              <a:t>factorial(4));</a:t>
            </a:r>
          </a:p>
          <a:p>
            <a:pPr lvl="1">
              <a:lnSpc>
                <a:spcPct val="70000"/>
              </a:lnSpc>
              <a:buFontTx/>
              <a:buNone/>
            </a:pPr>
            <a:r>
              <a:rPr lang="en-US" altLang="en-US" sz="2000" b="0" dirty="0">
                <a:latin typeface="Consolas" panose="020B0609020204030204" pitchFamily="49" charset="0"/>
              </a:rPr>
              <a:t>    return 0;</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r>
              <a:rPr lang="en-US" altLang="en-US" sz="2000" dirty="0" err="1">
                <a:solidFill>
                  <a:srgbClr val="FF0000"/>
                </a:solidFill>
                <a:latin typeface="Consolas" panose="020B0609020204030204" pitchFamily="49" charset="0"/>
              </a:rPr>
              <a:t>int</a:t>
            </a:r>
            <a:r>
              <a:rPr lang="en-US" altLang="en-US" sz="2000" dirty="0">
                <a:solidFill>
                  <a:srgbClr val="FF0000"/>
                </a:solidFill>
                <a:latin typeface="Consolas" panose="020B0609020204030204" pitchFamily="49" charset="0"/>
              </a:rPr>
              <a:t> factorial(</a:t>
            </a:r>
            <a:r>
              <a:rPr lang="en-US" altLang="en-US" sz="2000" dirty="0" err="1">
                <a:solidFill>
                  <a:srgbClr val="FF0000"/>
                </a:solidFill>
                <a:latin typeface="Consolas" panose="020B0609020204030204" pitchFamily="49" charset="0"/>
              </a:rPr>
              <a:t>int</a:t>
            </a:r>
            <a:r>
              <a:rPr lang="en-US" altLang="en-US" sz="2000" dirty="0">
                <a:solidFill>
                  <a:srgbClr val="FF0000"/>
                </a:solidFill>
                <a:latin typeface="Consolas" panose="020B0609020204030204" pitchFamily="49" charset="0"/>
              </a:rPr>
              <a:t> n) {</a:t>
            </a:r>
          </a:p>
          <a:p>
            <a:pPr lvl="1">
              <a:lnSpc>
                <a:spcPct val="70000"/>
              </a:lnSpc>
              <a:buFontTx/>
              <a:buNone/>
            </a:pPr>
            <a:r>
              <a:rPr lang="en-US" altLang="en-US" sz="2000" dirty="0">
                <a:latin typeface="Consolas" panose="020B0609020204030204" pitchFamily="49" charset="0"/>
              </a:rPr>
              <a:t>    if (n == 1) {</a:t>
            </a:r>
          </a:p>
          <a:p>
            <a:pPr lvl="1">
              <a:lnSpc>
                <a:spcPct val="70000"/>
              </a:lnSpc>
              <a:buFontTx/>
              <a:buNone/>
            </a:pPr>
            <a:r>
              <a:rPr lang="en-US" altLang="en-US" sz="2000" dirty="0">
                <a:latin typeface="Consolas" panose="020B0609020204030204" pitchFamily="49" charset="0"/>
              </a:rPr>
              <a:t>        return 1;</a:t>
            </a:r>
          </a:p>
          <a:p>
            <a:pPr lvl="1">
              <a:lnSpc>
                <a:spcPct val="70000"/>
              </a:lnSpc>
              <a:buFontTx/>
              <a:buNone/>
            </a:pPr>
            <a:r>
              <a:rPr lang="en-US" altLang="en-US" sz="2000" dirty="0">
                <a:latin typeface="Consolas" panose="020B0609020204030204" pitchFamily="49" charset="0"/>
              </a:rPr>
              <a:t>    } else {</a:t>
            </a:r>
          </a:p>
          <a:p>
            <a:pPr lvl="1">
              <a:lnSpc>
                <a:spcPct val="70000"/>
              </a:lnSpc>
              <a:buFontTx/>
              <a:buNone/>
            </a:pPr>
            <a:r>
              <a:rPr lang="en-US" altLang="en-US" sz="2000" dirty="0">
                <a:latin typeface="Consolas" panose="020B0609020204030204" pitchFamily="49" charset="0"/>
              </a:rPr>
              <a:t>        return n * factorial(n – 1);</a:t>
            </a:r>
          </a:p>
          <a:p>
            <a:pPr lvl="1">
              <a:lnSpc>
                <a:spcPct val="70000"/>
              </a:lnSpc>
              <a:buFontTx/>
              <a:buNone/>
            </a:pPr>
            <a:r>
              <a:rPr lang="en-US" altLang="en-US" sz="200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a:t>
            </a: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80021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4"/>
            <a:ext cx="381000" cy="3611406"/>
          </a:xfrm>
          <a:prstGeom prst="leftBrace">
            <a:avLst>
              <a:gd name="adj1" fmla="val 8333"/>
              <a:gd name="adj2" fmla="val 19423"/>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721521"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5" name="TextBox 24">
            <a:extLst>
              <a:ext uri="{FF2B5EF4-FFF2-40B4-BE49-F238E27FC236}">
                <a16:creationId xmlns:a16="http://schemas.microsoft.com/office/drawing/2014/main" id="{D17D1788-19AD-6B4B-B251-0504E11706DF}"/>
              </a:ext>
            </a:extLst>
          </p:cNvPr>
          <p:cNvSpPr txBox="1"/>
          <p:nvPr/>
        </p:nvSpPr>
        <p:spPr>
          <a:xfrm>
            <a:off x="9383207" y="3847981"/>
            <a:ext cx="2438399" cy="800219"/>
          </a:xfrm>
          <a:prstGeom prst="rect">
            <a:avLst/>
          </a:prstGeom>
          <a:solidFill>
            <a:schemeClr val="accent6">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26" name="Rectangle 25">
            <a:extLst>
              <a:ext uri="{FF2B5EF4-FFF2-40B4-BE49-F238E27FC236}">
                <a16:creationId xmlns:a16="http://schemas.microsoft.com/office/drawing/2014/main" id="{514D3CC1-77C5-9A45-A32C-371FA9C64C3B}"/>
              </a:ext>
            </a:extLst>
          </p:cNvPr>
          <p:cNvSpPr/>
          <p:nvPr/>
        </p:nvSpPr>
        <p:spPr bwMode="auto">
          <a:xfrm>
            <a:off x="9721521" y="4184663"/>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3</a:t>
            </a:r>
          </a:p>
        </p:txBody>
      </p:sp>
      <p:sp>
        <p:nvSpPr>
          <p:cNvPr id="30" name="TextBox 29">
            <a:extLst>
              <a:ext uri="{FF2B5EF4-FFF2-40B4-BE49-F238E27FC236}">
                <a16:creationId xmlns:a16="http://schemas.microsoft.com/office/drawing/2014/main" id="{D1B41900-C103-1F44-A3BF-DAE659E361B4}"/>
              </a:ext>
            </a:extLst>
          </p:cNvPr>
          <p:cNvSpPr txBox="1"/>
          <p:nvPr/>
        </p:nvSpPr>
        <p:spPr>
          <a:xfrm>
            <a:off x="9383207" y="4648200"/>
            <a:ext cx="2438399" cy="800219"/>
          </a:xfrm>
          <a:prstGeom prst="rect">
            <a:avLst/>
          </a:prstGeom>
          <a:solidFill>
            <a:schemeClr val="accent4">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35" name="Rectangle 34">
            <a:extLst>
              <a:ext uri="{FF2B5EF4-FFF2-40B4-BE49-F238E27FC236}">
                <a16:creationId xmlns:a16="http://schemas.microsoft.com/office/drawing/2014/main" id="{9437DC8C-7764-EE4F-B3BB-08C3CAC106EC}"/>
              </a:ext>
            </a:extLst>
          </p:cNvPr>
          <p:cNvSpPr/>
          <p:nvPr/>
        </p:nvSpPr>
        <p:spPr bwMode="auto">
          <a:xfrm>
            <a:off x="9721521" y="49848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2</a:t>
            </a:r>
          </a:p>
        </p:txBody>
      </p:sp>
    </p:spTree>
    <p:extLst>
      <p:ext uri="{BB962C8B-B14F-4D97-AF65-F5344CB8AC3E}">
        <p14:creationId xmlns:p14="http://schemas.microsoft.com/office/powerpoint/2010/main" val="14153282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sz="2200" dirty="0"/>
              <a:t>Each function</a:t>
            </a:r>
            <a:r>
              <a:rPr lang="en-US" sz="2200" b="1" dirty="0"/>
              <a:t> call</a:t>
            </a:r>
            <a:r>
              <a:rPr lang="en-US" sz="2200" dirty="0"/>
              <a:t> has its own </a:t>
            </a:r>
            <a:r>
              <a:rPr lang="en-US" sz="2200" i="1" dirty="0"/>
              <a:t>stack frame </a:t>
            </a:r>
            <a:r>
              <a:rPr lang="en-US" sz="2200" dirty="0"/>
              <a:t>for its own copy of variables.</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err="1">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a:t>
            </a:r>
            <a:r>
              <a:rPr lang="en-US" altLang="en-US" sz="2000" b="0" dirty="0" err="1">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a:t>
            </a:r>
            <a:r>
              <a:rPr lang="en-US" altLang="en-US" sz="2000" b="0" dirty="0">
                <a:latin typeface="Consolas" panose="020B0609020204030204" pitchFamily="49" charset="0"/>
              </a:rPr>
              <a:t>, </a:t>
            </a:r>
            <a:r>
              <a:rPr lang="en-US" altLang="en-US" sz="2000" dirty="0">
                <a:latin typeface="Consolas" panose="020B0609020204030204" pitchFamily="49" charset="0"/>
              </a:rPr>
              <a:t>factorial(4));</a:t>
            </a:r>
          </a:p>
          <a:p>
            <a:pPr lvl="1">
              <a:lnSpc>
                <a:spcPct val="70000"/>
              </a:lnSpc>
              <a:buFontTx/>
              <a:buNone/>
            </a:pPr>
            <a:r>
              <a:rPr lang="en-US" altLang="en-US" sz="2000" b="0" dirty="0">
                <a:latin typeface="Consolas" panose="020B0609020204030204" pitchFamily="49" charset="0"/>
              </a:rPr>
              <a:t>    return 0;</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r>
              <a:rPr lang="en-US" altLang="en-US" sz="2000" dirty="0" err="1">
                <a:latin typeface="Consolas" panose="020B0609020204030204" pitchFamily="49" charset="0"/>
              </a:rPr>
              <a:t>int</a:t>
            </a:r>
            <a:r>
              <a:rPr lang="en-US" altLang="en-US" sz="2000" dirty="0">
                <a:latin typeface="Consolas" panose="020B0609020204030204" pitchFamily="49" charset="0"/>
              </a:rPr>
              <a:t> factorial(</a:t>
            </a:r>
            <a:r>
              <a:rPr lang="en-US" altLang="en-US" sz="2000" dirty="0" err="1">
                <a:latin typeface="Consolas" panose="020B0609020204030204" pitchFamily="49" charset="0"/>
              </a:rPr>
              <a:t>int</a:t>
            </a:r>
            <a:r>
              <a:rPr lang="en-US" altLang="en-US" sz="2000" dirty="0">
                <a:latin typeface="Consolas" panose="020B0609020204030204" pitchFamily="49" charset="0"/>
              </a:rPr>
              <a:t> n) {</a:t>
            </a:r>
          </a:p>
          <a:p>
            <a:pPr lvl="1">
              <a:lnSpc>
                <a:spcPct val="70000"/>
              </a:lnSpc>
              <a:buFontTx/>
              <a:buNone/>
            </a:pPr>
            <a:r>
              <a:rPr lang="en-US" altLang="en-US" sz="2000" dirty="0">
                <a:latin typeface="Consolas" panose="020B0609020204030204" pitchFamily="49" charset="0"/>
              </a:rPr>
              <a:t>    if (n == 1) {</a:t>
            </a:r>
          </a:p>
          <a:p>
            <a:pPr lvl="1">
              <a:lnSpc>
                <a:spcPct val="70000"/>
              </a:lnSpc>
              <a:buFontTx/>
              <a:buNone/>
            </a:pPr>
            <a:r>
              <a:rPr lang="en-US" altLang="en-US" sz="2000" dirty="0">
                <a:latin typeface="Consolas" panose="020B0609020204030204" pitchFamily="49" charset="0"/>
              </a:rPr>
              <a:t>        return 1;</a:t>
            </a:r>
          </a:p>
          <a:p>
            <a:pPr lvl="1">
              <a:lnSpc>
                <a:spcPct val="70000"/>
              </a:lnSpc>
              <a:buFontTx/>
              <a:buNone/>
            </a:pPr>
            <a:r>
              <a:rPr lang="en-US" altLang="en-US" sz="2000" dirty="0">
                <a:latin typeface="Consolas" panose="020B0609020204030204" pitchFamily="49" charset="0"/>
              </a:rPr>
              <a:t>    } else {</a:t>
            </a:r>
          </a:p>
          <a:p>
            <a:pPr lvl="1">
              <a:lnSpc>
                <a:spcPct val="70000"/>
              </a:lnSpc>
              <a:buFontTx/>
              <a:buNone/>
            </a:pPr>
            <a:r>
              <a:rPr lang="en-US" altLang="en-US" sz="2000" dirty="0">
                <a:solidFill>
                  <a:srgbClr val="FF0000"/>
                </a:solidFill>
                <a:latin typeface="Consolas" panose="020B0609020204030204" pitchFamily="49" charset="0"/>
              </a:rPr>
              <a:t>        return n * factorial(n – 1);</a:t>
            </a:r>
          </a:p>
          <a:p>
            <a:pPr lvl="1">
              <a:lnSpc>
                <a:spcPct val="70000"/>
              </a:lnSpc>
              <a:buFontTx/>
              <a:buNone/>
            </a:pPr>
            <a:r>
              <a:rPr lang="en-US" altLang="en-US" sz="200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a:t>
            </a: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80021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4"/>
            <a:ext cx="381000" cy="3611406"/>
          </a:xfrm>
          <a:prstGeom prst="leftBrace">
            <a:avLst>
              <a:gd name="adj1" fmla="val 8333"/>
              <a:gd name="adj2" fmla="val 19423"/>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721521"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5" name="TextBox 24">
            <a:extLst>
              <a:ext uri="{FF2B5EF4-FFF2-40B4-BE49-F238E27FC236}">
                <a16:creationId xmlns:a16="http://schemas.microsoft.com/office/drawing/2014/main" id="{D17D1788-19AD-6B4B-B251-0504E11706DF}"/>
              </a:ext>
            </a:extLst>
          </p:cNvPr>
          <p:cNvSpPr txBox="1"/>
          <p:nvPr/>
        </p:nvSpPr>
        <p:spPr>
          <a:xfrm>
            <a:off x="9383207" y="3847981"/>
            <a:ext cx="2438399" cy="800219"/>
          </a:xfrm>
          <a:prstGeom prst="rect">
            <a:avLst/>
          </a:prstGeom>
          <a:solidFill>
            <a:schemeClr val="accent6">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26" name="Rectangle 25">
            <a:extLst>
              <a:ext uri="{FF2B5EF4-FFF2-40B4-BE49-F238E27FC236}">
                <a16:creationId xmlns:a16="http://schemas.microsoft.com/office/drawing/2014/main" id="{514D3CC1-77C5-9A45-A32C-371FA9C64C3B}"/>
              </a:ext>
            </a:extLst>
          </p:cNvPr>
          <p:cNvSpPr/>
          <p:nvPr/>
        </p:nvSpPr>
        <p:spPr bwMode="auto">
          <a:xfrm>
            <a:off x="9721521" y="4184663"/>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3</a:t>
            </a:r>
          </a:p>
        </p:txBody>
      </p:sp>
      <p:sp>
        <p:nvSpPr>
          <p:cNvPr id="30" name="TextBox 29">
            <a:extLst>
              <a:ext uri="{FF2B5EF4-FFF2-40B4-BE49-F238E27FC236}">
                <a16:creationId xmlns:a16="http://schemas.microsoft.com/office/drawing/2014/main" id="{D1B41900-C103-1F44-A3BF-DAE659E361B4}"/>
              </a:ext>
            </a:extLst>
          </p:cNvPr>
          <p:cNvSpPr txBox="1"/>
          <p:nvPr/>
        </p:nvSpPr>
        <p:spPr>
          <a:xfrm>
            <a:off x="9383207" y="4648200"/>
            <a:ext cx="2438399" cy="800219"/>
          </a:xfrm>
          <a:prstGeom prst="rect">
            <a:avLst/>
          </a:prstGeom>
          <a:solidFill>
            <a:schemeClr val="accent4">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35" name="Rectangle 34">
            <a:extLst>
              <a:ext uri="{FF2B5EF4-FFF2-40B4-BE49-F238E27FC236}">
                <a16:creationId xmlns:a16="http://schemas.microsoft.com/office/drawing/2014/main" id="{9437DC8C-7764-EE4F-B3BB-08C3CAC106EC}"/>
              </a:ext>
            </a:extLst>
          </p:cNvPr>
          <p:cNvSpPr/>
          <p:nvPr/>
        </p:nvSpPr>
        <p:spPr bwMode="auto">
          <a:xfrm>
            <a:off x="9721521" y="49848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2</a:t>
            </a:r>
          </a:p>
        </p:txBody>
      </p:sp>
      <p:sp>
        <p:nvSpPr>
          <p:cNvPr id="21" name="Down Arrow 20">
            <a:extLst>
              <a:ext uri="{FF2B5EF4-FFF2-40B4-BE49-F238E27FC236}">
                <a16:creationId xmlns:a16="http://schemas.microsoft.com/office/drawing/2014/main" id="{04ECC091-7007-834F-B6D4-B0C73462C793}"/>
              </a:ext>
            </a:extLst>
          </p:cNvPr>
          <p:cNvSpPr/>
          <p:nvPr/>
        </p:nvSpPr>
        <p:spPr>
          <a:xfrm>
            <a:off x="10373807" y="5562600"/>
            <a:ext cx="457200" cy="5334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449537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sz="2200" dirty="0"/>
              <a:t>Each function</a:t>
            </a:r>
            <a:r>
              <a:rPr lang="en-US" sz="2200" b="1" dirty="0"/>
              <a:t> call</a:t>
            </a:r>
            <a:r>
              <a:rPr lang="en-US" sz="2200" dirty="0"/>
              <a:t> has its own </a:t>
            </a:r>
            <a:r>
              <a:rPr lang="en-US" sz="2200" i="1" dirty="0"/>
              <a:t>stack frame </a:t>
            </a:r>
            <a:r>
              <a:rPr lang="en-US" sz="2200" dirty="0"/>
              <a:t>for its own copy of variables.</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err="1">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a:t>
            </a:r>
            <a:r>
              <a:rPr lang="en-US" altLang="en-US" sz="2000" b="0" dirty="0" err="1">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a:t>
            </a:r>
            <a:r>
              <a:rPr lang="en-US" altLang="en-US" sz="2000" b="0" dirty="0">
                <a:latin typeface="Consolas" panose="020B0609020204030204" pitchFamily="49" charset="0"/>
              </a:rPr>
              <a:t>, </a:t>
            </a:r>
            <a:r>
              <a:rPr lang="en-US" altLang="en-US" sz="2000" dirty="0">
                <a:latin typeface="Consolas" panose="020B0609020204030204" pitchFamily="49" charset="0"/>
              </a:rPr>
              <a:t>factorial(4));</a:t>
            </a:r>
          </a:p>
          <a:p>
            <a:pPr lvl="1">
              <a:lnSpc>
                <a:spcPct val="70000"/>
              </a:lnSpc>
              <a:buFontTx/>
              <a:buNone/>
            </a:pPr>
            <a:r>
              <a:rPr lang="en-US" altLang="en-US" sz="2000" b="0" dirty="0">
                <a:latin typeface="Consolas" panose="020B0609020204030204" pitchFamily="49" charset="0"/>
              </a:rPr>
              <a:t>    return 0;</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r>
              <a:rPr lang="en-US" altLang="en-US" sz="2000" dirty="0" err="1">
                <a:solidFill>
                  <a:srgbClr val="FF0000"/>
                </a:solidFill>
                <a:latin typeface="Consolas" panose="020B0609020204030204" pitchFamily="49" charset="0"/>
              </a:rPr>
              <a:t>int</a:t>
            </a:r>
            <a:r>
              <a:rPr lang="en-US" altLang="en-US" sz="2000" dirty="0">
                <a:solidFill>
                  <a:srgbClr val="FF0000"/>
                </a:solidFill>
                <a:latin typeface="Consolas" panose="020B0609020204030204" pitchFamily="49" charset="0"/>
              </a:rPr>
              <a:t> factorial(</a:t>
            </a:r>
            <a:r>
              <a:rPr lang="en-US" altLang="en-US" sz="2000" dirty="0" err="1">
                <a:solidFill>
                  <a:srgbClr val="FF0000"/>
                </a:solidFill>
                <a:latin typeface="Consolas" panose="020B0609020204030204" pitchFamily="49" charset="0"/>
              </a:rPr>
              <a:t>int</a:t>
            </a:r>
            <a:r>
              <a:rPr lang="en-US" altLang="en-US" sz="2000" dirty="0">
                <a:solidFill>
                  <a:srgbClr val="FF0000"/>
                </a:solidFill>
                <a:latin typeface="Consolas" panose="020B0609020204030204" pitchFamily="49" charset="0"/>
              </a:rPr>
              <a:t> n) {</a:t>
            </a:r>
          </a:p>
          <a:p>
            <a:pPr lvl="1">
              <a:lnSpc>
                <a:spcPct val="70000"/>
              </a:lnSpc>
              <a:buFontTx/>
              <a:buNone/>
            </a:pPr>
            <a:r>
              <a:rPr lang="en-US" altLang="en-US" sz="2000" dirty="0">
                <a:latin typeface="Consolas" panose="020B0609020204030204" pitchFamily="49" charset="0"/>
              </a:rPr>
              <a:t>    if (n == 1) {</a:t>
            </a:r>
          </a:p>
          <a:p>
            <a:pPr lvl="1">
              <a:lnSpc>
                <a:spcPct val="70000"/>
              </a:lnSpc>
              <a:buFontTx/>
              <a:buNone/>
            </a:pPr>
            <a:r>
              <a:rPr lang="en-US" altLang="en-US" sz="2000" dirty="0">
                <a:latin typeface="Consolas" panose="020B0609020204030204" pitchFamily="49" charset="0"/>
              </a:rPr>
              <a:t>        return 1;</a:t>
            </a:r>
          </a:p>
          <a:p>
            <a:pPr lvl="1">
              <a:lnSpc>
                <a:spcPct val="70000"/>
              </a:lnSpc>
              <a:buFontTx/>
              <a:buNone/>
            </a:pPr>
            <a:r>
              <a:rPr lang="en-US" altLang="en-US" sz="2000" dirty="0">
                <a:latin typeface="Consolas" panose="020B0609020204030204" pitchFamily="49" charset="0"/>
              </a:rPr>
              <a:t>    } else {</a:t>
            </a:r>
          </a:p>
          <a:p>
            <a:pPr lvl="1">
              <a:lnSpc>
                <a:spcPct val="70000"/>
              </a:lnSpc>
              <a:buFontTx/>
              <a:buNone/>
            </a:pPr>
            <a:r>
              <a:rPr lang="en-US" altLang="en-US" sz="2000" dirty="0">
                <a:latin typeface="Consolas" panose="020B0609020204030204" pitchFamily="49" charset="0"/>
              </a:rPr>
              <a:t>        return n * factorial(n – 1);</a:t>
            </a:r>
          </a:p>
          <a:p>
            <a:pPr lvl="1">
              <a:lnSpc>
                <a:spcPct val="70000"/>
              </a:lnSpc>
              <a:buFontTx/>
              <a:buNone/>
            </a:pPr>
            <a:r>
              <a:rPr lang="en-US" altLang="en-US" sz="200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a:t>
            </a: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80021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3"/>
            <a:ext cx="381000" cy="4420583"/>
          </a:xfrm>
          <a:prstGeom prst="leftBrace">
            <a:avLst>
              <a:gd name="adj1" fmla="val 8333"/>
              <a:gd name="adj2" fmla="val 15942"/>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721521"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5" name="TextBox 24">
            <a:extLst>
              <a:ext uri="{FF2B5EF4-FFF2-40B4-BE49-F238E27FC236}">
                <a16:creationId xmlns:a16="http://schemas.microsoft.com/office/drawing/2014/main" id="{D17D1788-19AD-6B4B-B251-0504E11706DF}"/>
              </a:ext>
            </a:extLst>
          </p:cNvPr>
          <p:cNvSpPr txBox="1"/>
          <p:nvPr/>
        </p:nvSpPr>
        <p:spPr>
          <a:xfrm>
            <a:off x="9383207" y="3847981"/>
            <a:ext cx="2438399" cy="800219"/>
          </a:xfrm>
          <a:prstGeom prst="rect">
            <a:avLst/>
          </a:prstGeom>
          <a:solidFill>
            <a:schemeClr val="accent6">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26" name="Rectangle 25">
            <a:extLst>
              <a:ext uri="{FF2B5EF4-FFF2-40B4-BE49-F238E27FC236}">
                <a16:creationId xmlns:a16="http://schemas.microsoft.com/office/drawing/2014/main" id="{514D3CC1-77C5-9A45-A32C-371FA9C64C3B}"/>
              </a:ext>
            </a:extLst>
          </p:cNvPr>
          <p:cNvSpPr/>
          <p:nvPr/>
        </p:nvSpPr>
        <p:spPr bwMode="auto">
          <a:xfrm>
            <a:off x="9721521" y="4184663"/>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3</a:t>
            </a:r>
          </a:p>
        </p:txBody>
      </p:sp>
      <p:sp>
        <p:nvSpPr>
          <p:cNvPr id="30" name="TextBox 29">
            <a:extLst>
              <a:ext uri="{FF2B5EF4-FFF2-40B4-BE49-F238E27FC236}">
                <a16:creationId xmlns:a16="http://schemas.microsoft.com/office/drawing/2014/main" id="{D1B41900-C103-1F44-A3BF-DAE659E361B4}"/>
              </a:ext>
            </a:extLst>
          </p:cNvPr>
          <p:cNvSpPr txBox="1"/>
          <p:nvPr/>
        </p:nvSpPr>
        <p:spPr>
          <a:xfrm>
            <a:off x="9383207" y="4648200"/>
            <a:ext cx="2438399" cy="800219"/>
          </a:xfrm>
          <a:prstGeom prst="rect">
            <a:avLst/>
          </a:prstGeom>
          <a:solidFill>
            <a:schemeClr val="accent4">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35" name="Rectangle 34">
            <a:extLst>
              <a:ext uri="{FF2B5EF4-FFF2-40B4-BE49-F238E27FC236}">
                <a16:creationId xmlns:a16="http://schemas.microsoft.com/office/drawing/2014/main" id="{9437DC8C-7764-EE4F-B3BB-08C3CAC106EC}"/>
              </a:ext>
            </a:extLst>
          </p:cNvPr>
          <p:cNvSpPr/>
          <p:nvPr/>
        </p:nvSpPr>
        <p:spPr bwMode="auto">
          <a:xfrm>
            <a:off x="9721521" y="49848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2</a:t>
            </a:r>
          </a:p>
        </p:txBody>
      </p:sp>
      <p:sp>
        <p:nvSpPr>
          <p:cNvPr id="36" name="TextBox 35">
            <a:extLst>
              <a:ext uri="{FF2B5EF4-FFF2-40B4-BE49-F238E27FC236}">
                <a16:creationId xmlns:a16="http://schemas.microsoft.com/office/drawing/2014/main" id="{BDCA44DD-7D96-5D4E-8B2F-9283719063EC}"/>
              </a:ext>
            </a:extLst>
          </p:cNvPr>
          <p:cNvSpPr txBox="1"/>
          <p:nvPr/>
        </p:nvSpPr>
        <p:spPr>
          <a:xfrm>
            <a:off x="9383207" y="5457378"/>
            <a:ext cx="2438399" cy="800219"/>
          </a:xfrm>
          <a:prstGeom prst="rect">
            <a:avLst/>
          </a:prstGeom>
          <a:solidFill>
            <a:schemeClr val="tx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37" name="Rectangle 36">
            <a:extLst>
              <a:ext uri="{FF2B5EF4-FFF2-40B4-BE49-F238E27FC236}">
                <a16:creationId xmlns:a16="http://schemas.microsoft.com/office/drawing/2014/main" id="{0E342A5E-F879-C644-9932-1F9ED4FEFE39}"/>
              </a:ext>
            </a:extLst>
          </p:cNvPr>
          <p:cNvSpPr/>
          <p:nvPr/>
        </p:nvSpPr>
        <p:spPr bwMode="auto">
          <a:xfrm>
            <a:off x="9721521" y="579406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latin typeface="Arial" panose="020B0604020202020204" pitchFamily="34" charset="0"/>
              </a:rPr>
              <a:t>1</a:t>
            </a:r>
            <a:endParaRPr kumimoji="0" lang="en-US" sz="180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426515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sz="2200" dirty="0"/>
              <a:t>Each function</a:t>
            </a:r>
            <a:r>
              <a:rPr lang="en-US" sz="2200" b="1" dirty="0"/>
              <a:t> call</a:t>
            </a:r>
            <a:r>
              <a:rPr lang="en-US" sz="2200" dirty="0"/>
              <a:t> has its own </a:t>
            </a:r>
            <a:r>
              <a:rPr lang="en-US" sz="2200" i="1" dirty="0"/>
              <a:t>stack frame </a:t>
            </a:r>
            <a:r>
              <a:rPr lang="en-US" sz="2200" dirty="0"/>
              <a:t>for its own copy of variables.</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err="1">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a:t>
            </a:r>
            <a:r>
              <a:rPr lang="en-US" altLang="en-US" sz="2000" b="0" dirty="0" err="1">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a:t>
            </a:r>
            <a:r>
              <a:rPr lang="en-US" altLang="en-US" sz="2000" b="0" dirty="0">
                <a:latin typeface="Consolas" panose="020B0609020204030204" pitchFamily="49" charset="0"/>
              </a:rPr>
              <a:t>, </a:t>
            </a:r>
            <a:r>
              <a:rPr lang="en-US" altLang="en-US" sz="2000" dirty="0">
                <a:latin typeface="Consolas" panose="020B0609020204030204" pitchFamily="49" charset="0"/>
              </a:rPr>
              <a:t>factorial(4));</a:t>
            </a:r>
          </a:p>
          <a:p>
            <a:pPr lvl="1">
              <a:lnSpc>
                <a:spcPct val="70000"/>
              </a:lnSpc>
              <a:buFontTx/>
              <a:buNone/>
            </a:pPr>
            <a:r>
              <a:rPr lang="en-US" altLang="en-US" sz="2000" b="0" dirty="0">
                <a:latin typeface="Consolas" panose="020B0609020204030204" pitchFamily="49" charset="0"/>
              </a:rPr>
              <a:t>    return 0;</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r>
              <a:rPr lang="en-US" altLang="en-US" sz="2000" dirty="0" err="1">
                <a:latin typeface="Consolas" panose="020B0609020204030204" pitchFamily="49" charset="0"/>
              </a:rPr>
              <a:t>int</a:t>
            </a:r>
            <a:r>
              <a:rPr lang="en-US" altLang="en-US" sz="2000" dirty="0">
                <a:latin typeface="Consolas" panose="020B0609020204030204" pitchFamily="49" charset="0"/>
              </a:rPr>
              <a:t> factorial(</a:t>
            </a:r>
            <a:r>
              <a:rPr lang="en-US" altLang="en-US" sz="2000" dirty="0" err="1">
                <a:latin typeface="Consolas" panose="020B0609020204030204" pitchFamily="49" charset="0"/>
              </a:rPr>
              <a:t>int</a:t>
            </a:r>
            <a:r>
              <a:rPr lang="en-US" altLang="en-US" sz="2000" dirty="0">
                <a:latin typeface="Consolas" panose="020B0609020204030204" pitchFamily="49" charset="0"/>
              </a:rPr>
              <a:t> n) {</a:t>
            </a:r>
          </a:p>
          <a:p>
            <a:pPr lvl="1">
              <a:lnSpc>
                <a:spcPct val="70000"/>
              </a:lnSpc>
              <a:buFontTx/>
              <a:buNone/>
            </a:pPr>
            <a:r>
              <a:rPr lang="en-US" altLang="en-US" sz="2000" dirty="0">
                <a:latin typeface="Consolas" panose="020B0609020204030204" pitchFamily="49" charset="0"/>
              </a:rPr>
              <a:t>    if (n == 1) {</a:t>
            </a:r>
          </a:p>
          <a:p>
            <a:pPr lvl="1">
              <a:lnSpc>
                <a:spcPct val="70000"/>
              </a:lnSpc>
              <a:buFontTx/>
              <a:buNone/>
            </a:pPr>
            <a:r>
              <a:rPr lang="en-US" altLang="en-US" sz="2000" dirty="0">
                <a:solidFill>
                  <a:srgbClr val="FF0000"/>
                </a:solidFill>
                <a:latin typeface="Consolas" panose="020B0609020204030204" pitchFamily="49" charset="0"/>
              </a:rPr>
              <a:t>        return 1;</a:t>
            </a:r>
          </a:p>
          <a:p>
            <a:pPr lvl="1">
              <a:lnSpc>
                <a:spcPct val="70000"/>
              </a:lnSpc>
              <a:buFontTx/>
              <a:buNone/>
            </a:pPr>
            <a:r>
              <a:rPr lang="en-US" altLang="en-US" sz="2000" dirty="0">
                <a:latin typeface="Consolas" panose="020B0609020204030204" pitchFamily="49" charset="0"/>
              </a:rPr>
              <a:t>    } else {</a:t>
            </a:r>
          </a:p>
          <a:p>
            <a:pPr lvl="1">
              <a:lnSpc>
                <a:spcPct val="70000"/>
              </a:lnSpc>
              <a:buFontTx/>
              <a:buNone/>
            </a:pPr>
            <a:r>
              <a:rPr lang="en-US" altLang="en-US" sz="2000" dirty="0">
                <a:latin typeface="Consolas" panose="020B0609020204030204" pitchFamily="49" charset="0"/>
              </a:rPr>
              <a:t>        return n * factorial(n – 1);</a:t>
            </a:r>
          </a:p>
          <a:p>
            <a:pPr lvl="1">
              <a:lnSpc>
                <a:spcPct val="70000"/>
              </a:lnSpc>
              <a:buFontTx/>
              <a:buNone/>
            </a:pPr>
            <a:r>
              <a:rPr lang="en-US" altLang="en-US" sz="200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a:t>
            </a: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80021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3"/>
            <a:ext cx="381000" cy="4420583"/>
          </a:xfrm>
          <a:prstGeom prst="leftBrace">
            <a:avLst>
              <a:gd name="adj1" fmla="val 8333"/>
              <a:gd name="adj2" fmla="val 15942"/>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721521"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5" name="TextBox 24">
            <a:extLst>
              <a:ext uri="{FF2B5EF4-FFF2-40B4-BE49-F238E27FC236}">
                <a16:creationId xmlns:a16="http://schemas.microsoft.com/office/drawing/2014/main" id="{D17D1788-19AD-6B4B-B251-0504E11706DF}"/>
              </a:ext>
            </a:extLst>
          </p:cNvPr>
          <p:cNvSpPr txBox="1"/>
          <p:nvPr/>
        </p:nvSpPr>
        <p:spPr>
          <a:xfrm>
            <a:off x="9383207" y="3847981"/>
            <a:ext cx="2438399" cy="800219"/>
          </a:xfrm>
          <a:prstGeom prst="rect">
            <a:avLst/>
          </a:prstGeom>
          <a:solidFill>
            <a:schemeClr val="accent6">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26" name="Rectangle 25">
            <a:extLst>
              <a:ext uri="{FF2B5EF4-FFF2-40B4-BE49-F238E27FC236}">
                <a16:creationId xmlns:a16="http://schemas.microsoft.com/office/drawing/2014/main" id="{514D3CC1-77C5-9A45-A32C-371FA9C64C3B}"/>
              </a:ext>
            </a:extLst>
          </p:cNvPr>
          <p:cNvSpPr/>
          <p:nvPr/>
        </p:nvSpPr>
        <p:spPr bwMode="auto">
          <a:xfrm>
            <a:off x="9721521" y="4184663"/>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3</a:t>
            </a:r>
          </a:p>
        </p:txBody>
      </p:sp>
      <p:sp>
        <p:nvSpPr>
          <p:cNvPr id="30" name="TextBox 29">
            <a:extLst>
              <a:ext uri="{FF2B5EF4-FFF2-40B4-BE49-F238E27FC236}">
                <a16:creationId xmlns:a16="http://schemas.microsoft.com/office/drawing/2014/main" id="{D1B41900-C103-1F44-A3BF-DAE659E361B4}"/>
              </a:ext>
            </a:extLst>
          </p:cNvPr>
          <p:cNvSpPr txBox="1"/>
          <p:nvPr/>
        </p:nvSpPr>
        <p:spPr>
          <a:xfrm>
            <a:off x="9383207" y="4648200"/>
            <a:ext cx="2438399" cy="800219"/>
          </a:xfrm>
          <a:prstGeom prst="rect">
            <a:avLst/>
          </a:prstGeom>
          <a:solidFill>
            <a:schemeClr val="accent4">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35" name="Rectangle 34">
            <a:extLst>
              <a:ext uri="{FF2B5EF4-FFF2-40B4-BE49-F238E27FC236}">
                <a16:creationId xmlns:a16="http://schemas.microsoft.com/office/drawing/2014/main" id="{9437DC8C-7764-EE4F-B3BB-08C3CAC106EC}"/>
              </a:ext>
            </a:extLst>
          </p:cNvPr>
          <p:cNvSpPr/>
          <p:nvPr/>
        </p:nvSpPr>
        <p:spPr bwMode="auto">
          <a:xfrm>
            <a:off x="9721521" y="49848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2</a:t>
            </a:r>
          </a:p>
        </p:txBody>
      </p:sp>
      <p:sp>
        <p:nvSpPr>
          <p:cNvPr id="36" name="TextBox 35">
            <a:extLst>
              <a:ext uri="{FF2B5EF4-FFF2-40B4-BE49-F238E27FC236}">
                <a16:creationId xmlns:a16="http://schemas.microsoft.com/office/drawing/2014/main" id="{BDCA44DD-7D96-5D4E-8B2F-9283719063EC}"/>
              </a:ext>
            </a:extLst>
          </p:cNvPr>
          <p:cNvSpPr txBox="1"/>
          <p:nvPr/>
        </p:nvSpPr>
        <p:spPr>
          <a:xfrm>
            <a:off x="9383207" y="5457378"/>
            <a:ext cx="2438399" cy="800219"/>
          </a:xfrm>
          <a:prstGeom prst="rect">
            <a:avLst/>
          </a:prstGeom>
          <a:solidFill>
            <a:schemeClr val="tx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37" name="Rectangle 36">
            <a:extLst>
              <a:ext uri="{FF2B5EF4-FFF2-40B4-BE49-F238E27FC236}">
                <a16:creationId xmlns:a16="http://schemas.microsoft.com/office/drawing/2014/main" id="{0E342A5E-F879-C644-9932-1F9ED4FEFE39}"/>
              </a:ext>
            </a:extLst>
          </p:cNvPr>
          <p:cNvSpPr/>
          <p:nvPr/>
        </p:nvSpPr>
        <p:spPr bwMode="auto">
          <a:xfrm>
            <a:off x="9721521" y="579406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latin typeface="Arial" panose="020B0604020202020204" pitchFamily="34" charset="0"/>
              </a:rPr>
              <a:t>1</a:t>
            </a:r>
            <a:endParaRPr kumimoji="0" lang="en-US" sz="1800" i="0" u="none" strike="noStrike" cap="none" normalizeH="0" baseline="0" dirty="0">
              <a:ln>
                <a:noFill/>
              </a:ln>
              <a:solidFill>
                <a:schemeClr val="tx1"/>
              </a:solidFill>
              <a:effectLst/>
              <a:latin typeface="Arial" panose="020B0604020202020204" pitchFamily="34" charset="0"/>
            </a:endParaRPr>
          </a:p>
        </p:txBody>
      </p:sp>
      <p:sp>
        <p:nvSpPr>
          <p:cNvPr id="3" name="U-Turn Arrow 2">
            <a:extLst>
              <a:ext uri="{FF2B5EF4-FFF2-40B4-BE49-F238E27FC236}">
                <a16:creationId xmlns:a16="http://schemas.microsoft.com/office/drawing/2014/main" id="{5851457C-2CC0-AC48-804D-94CFBE701707}"/>
              </a:ext>
            </a:extLst>
          </p:cNvPr>
          <p:cNvSpPr/>
          <p:nvPr/>
        </p:nvSpPr>
        <p:spPr>
          <a:xfrm rot="16200000">
            <a:off x="8268048" y="5019496"/>
            <a:ext cx="1143000" cy="915096"/>
          </a:xfrm>
          <a:prstGeom prst="uturnArrow">
            <a:avLst>
              <a:gd name="adj1" fmla="val 25000"/>
              <a:gd name="adj2" fmla="val 25000"/>
              <a:gd name="adj3" fmla="val 25000"/>
              <a:gd name="adj4" fmla="val 43750"/>
              <a:gd name="adj5" fmla="val 1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TextBox 5">
            <a:extLst>
              <a:ext uri="{FF2B5EF4-FFF2-40B4-BE49-F238E27FC236}">
                <a16:creationId xmlns:a16="http://schemas.microsoft.com/office/drawing/2014/main" id="{ADFFE1A3-4A1E-3B49-8134-73ADE91E99A9}"/>
              </a:ext>
            </a:extLst>
          </p:cNvPr>
          <p:cNvSpPr txBox="1"/>
          <p:nvPr/>
        </p:nvSpPr>
        <p:spPr>
          <a:xfrm>
            <a:off x="7212008" y="5424728"/>
            <a:ext cx="1184940" cy="369332"/>
          </a:xfrm>
          <a:prstGeom prst="rect">
            <a:avLst/>
          </a:prstGeom>
          <a:noFill/>
        </p:spPr>
        <p:txBody>
          <a:bodyPr wrap="none" rtlCol="0">
            <a:spAutoFit/>
          </a:bodyPr>
          <a:lstStyle/>
          <a:p>
            <a:r>
              <a:rPr lang="en-US" dirty="0">
                <a:solidFill>
                  <a:srgbClr val="FF0000"/>
                </a:solidFill>
              </a:rPr>
              <a:t>Returns 1</a:t>
            </a:r>
          </a:p>
        </p:txBody>
      </p:sp>
    </p:spTree>
    <p:extLst>
      <p:ext uri="{BB962C8B-B14F-4D97-AF65-F5344CB8AC3E}">
        <p14:creationId xmlns:p14="http://schemas.microsoft.com/office/powerpoint/2010/main" val="598257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sz="2200" dirty="0"/>
              <a:t>Each function</a:t>
            </a:r>
            <a:r>
              <a:rPr lang="en-US" sz="2200" b="1" dirty="0"/>
              <a:t> call</a:t>
            </a:r>
            <a:r>
              <a:rPr lang="en-US" sz="2200" dirty="0"/>
              <a:t> has its own </a:t>
            </a:r>
            <a:r>
              <a:rPr lang="en-US" sz="2200" i="1" dirty="0"/>
              <a:t>stack frame </a:t>
            </a:r>
            <a:r>
              <a:rPr lang="en-US" sz="2200" dirty="0"/>
              <a:t>for its own copy of variables.</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err="1">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a:t>
            </a:r>
            <a:r>
              <a:rPr lang="en-US" altLang="en-US" sz="2000" b="0" dirty="0" err="1">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a:t>
            </a:r>
            <a:r>
              <a:rPr lang="en-US" altLang="en-US" sz="2000" b="0" dirty="0">
                <a:latin typeface="Consolas" panose="020B0609020204030204" pitchFamily="49" charset="0"/>
              </a:rPr>
              <a:t>, </a:t>
            </a:r>
            <a:r>
              <a:rPr lang="en-US" altLang="en-US" sz="2000" dirty="0">
                <a:latin typeface="Consolas" panose="020B0609020204030204" pitchFamily="49" charset="0"/>
              </a:rPr>
              <a:t>factorial(4));</a:t>
            </a:r>
          </a:p>
          <a:p>
            <a:pPr lvl="1">
              <a:lnSpc>
                <a:spcPct val="70000"/>
              </a:lnSpc>
              <a:buFontTx/>
              <a:buNone/>
            </a:pPr>
            <a:r>
              <a:rPr lang="en-US" altLang="en-US" sz="2000" b="0" dirty="0">
                <a:latin typeface="Consolas" panose="020B0609020204030204" pitchFamily="49" charset="0"/>
              </a:rPr>
              <a:t>    return 0;</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r>
              <a:rPr lang="en-US" altLang="en-US" sz="2000" dirty="0" err="1">
                <a:latin typeface="Consolas" panose="020B0609020204030204" pitchFamily="49" charset="0"/>
              </a:rPr>
              <a:t>int</a:t>
            </a:r>
            <a:r>
              <a:rPr lang="en-US" altLang="en-US" sz="2000" dirty="0">
                <a:latin typeface="Consolas" panose="020B0609020204030204" pitchFamily="49" charset="0"/>
              </a:rPr>
              <a:t> factorial(</a:t>
            </a:r>
            <a:r>
              <a:rPr lang="en-US" altLang="en-US" sz="2000" dirty="0" err="1">
                <a:latin typeface="Consolas" panose="020B0609020204030204" pitchFamily="49" charset="0"/>
              </a:rPr>
              <a:t>int</a:t>
            </a:r>
            <a:r>
              <a:rPr lang="en-US" altLang="en-US" sz="2000" dirty="0">
                <a:latin typeface="Consolas" panose="020B0609020204030204" pitchFamily="49" charset="0"/>
              </a:rPr>
              <a:t> n) {</a:t>
            </a:r>
          </a:p>
          <a:p>
            <a:pPr lvl="1">
              <a:lnSpc>
                <a:spcPct val="70000"/>
              </a:lnSpc>
              <a:buFontTx/>
              <a:buNone/>
            </a:pPr>
            <a:r>
              <a:rPr lang="en-US" altLang="en-US" sz="2000" dirty="0">
                <a:latin typeface="Consolas" panose="020B0609020204030204" pitchFamily="49" charset="0"/>
              </a:rPr>
              <a:t>    if (n == 1) {</a:t>
            </a:r>
          </a:p>
          <a:p>
            <a:pPr lvl="1">
              <a:lnSpc>
                <a:spcPct val="70000"/>
              </a:lnSpc>
              <a:buFontTx/>
              <a:buNone/>
            </a:pPr>
            <a:r>
              <a:rPr lang="en-US" altLang="en-US" sz="2000" dirty="0">
                <a:latin typeface="Consolas" panose="020B0609020204030204" pitchFamily="49" charset="0"/>
              </a:rPr>
              <a:t>        return 1;</a:t>
            </a:r>
          </a:p>
          <a:p>
            <a:pPr lvl="1">
              <a:lnSpc>
                <a:spcPct val="70000"/>
              </a:lnSpc>
              <a:buFontTx/>
              <a:buNone/>
            </a:pPr>
            <a:r>
              <a:rPr lang="en-US" altLang="en-US" sz="2000" dirty="0">
                <a:latin typeface="Consolas" panose="020B0609020204030204" pitchFamily="49" charset="0"/>
              </a:rPr>
              <a:t>    } else {</a:t>
            </a:r>
          </a:p>
          <a:p>
            <a:pPr lvl="1">
              <a:lnSpc>
                <a:spcPct val="70000"/>
              </a:lnSpc>
              <a:buFontTx/>
              <a:buNone/>
            </a:pPr>
            <a:r>
              <a:rPr lang="en-US" altLang="en-US" sz="2000" dirty="0">
                <a:solidFill>
                  <a:srgbClr val="FF0000"/>
                </a:solidFill>
                <a:latin typeface="Consolas" panose="020B0609020204030204" pitchFamily="49" charset="0"/>
              </a:rPr>
              <a:t>        return n * factorial(n – 1);</a:t>
            </a:r>
          </a:p>
          <a:p>
            <a:pPr lvl="1">
              <a:lnSpc>
                <a:spcPct val="70000"/>
              </a:lnSpc>
              <a:buFontTx/>
              <a:buNone/>
            </a:pPr>
            <a:r>
              <a:rPr lang="en-US" altLang="en-US" sz="200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a:t>
            </a: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80021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4"/>
            <a:ext cx="381000" cy="3611406"/>
          </a:xfrm>
          <a:prstGeom prst="leftBrace">
            <a:avLst>
              <a:gd name="adj1" fmla="val 8333"/>
              <a:gd name="adj2" fmla="val 19423"/>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721521"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5" name="TextBox 24">
            <a:extLst>
              <a:ext uri="{FF2B5EF4-FFF2-40B4-BE49-F238E27FC236}">
                <a16:creationId xmlns:a16="http://schemas.microsoft.com/office/drawing/2014/main" id="{D17D1788-19AD-6B4B-B251-0504E11706DF}"/>
              </a:ext>
            </a:extLst>
          </p:cNvPr>
          <p:cNvSpPr txBox="1"/>
          <p:nvPr/>
        </p:nvSpPr>
        <p:spPr>
          <a:xfrm>
            <a:off x="9383207" y="3847981"/>
            <a:ext cx="2438399" cy="800219"/>
          </a:xfrm>
          <a:prstGeom prst="rect">
            <a:avLst/>
          </a:prstGeom>
          <a:solidFill>
            <a:schemeClr val="accent6">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26" name="Rectangle 25">
            <a:extLst>
              <a:ext uri="{FF2B5EF4-FFF2-40B4-BE49-F238E27FC236}">
                <a16:creationId xmlns:a16="http://schemas.microsoft.com/office/drawing/2014/main" id="{514D3CC1-77C5-9A45-A32C-371FA9C64C3B}"/>
              </a:ext>
            </a:extLst>
          </p:cNvPr>
          <p:cNvSpPr/>
          <p:nvPr/>
        </p:nvSpPr>
        <p:spPr bwMode="auto">
          <a:xfrm>
            <a:off x="9721521" y="4184663"/>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3</a:t>
            </a:r>
          </a:p>
        </p:txBody>
      </p:sp>
      <p:sp>
        <p:nvSpPr>
          <p:cNvPr id="30" name="TextBox 29">
            <a:extLst>
              <a:ext uri="{FF2B5EF4-FFF2-40B4-BE49-F238E27FC236}">
                <a16:creationId xmlns:a16="http://schemas.microsoft.com/office/drawing/2014/main" id="{D1B41900-C103-1F44-A3BF-DAE659E361B4}"/>
              </a:ext>
            </a:extLst>
          </p:cNvPr>
          <p:cNvSpPr txBox="1"/>
          <p:nvPr/>
        </p:nvSpPr>
        <p:spPr>
          <a:xfrm>
            <a:off x="9383207" y="4648200"/>
            <a:ext cx="2438399" cy="800219"/>
          </a:xfrm>
          <a:prstGeom prst="rect">
            <a:avLst/>
          </a:prstGeom>
          <a:solidFill>
            <a:schemeClr val="accent4">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35" name="Rectangle 34">
            <a:extLst>
              <a:ext uri="{FF2B5EF4-FFF2-40B4-BE49-F238E27FC236}">
                <a16:creationId xmlns:a16="http://schemas.microsoft.com/office/drawing/2014/main" id="{9437DC8C-7764-EE4F-B3BB-08C3CAC106EC}"/>
              </a:ext>
            </a:extLst>
          </p:cNvPr>
          <p:cNvSpPr/>
          <p:nvPr/>
        </p:nvSpPr>
        <p:spPr bwMode="auto">
          <a:xfrm>
            <a:off x="9721521" y="49848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2</a:t>
            </a:r>
          </a:p>
        </p:txBody>
      </p:sp>
      <p:sp>
        <p:nvSpPr>
          <p:cNvPr id="3" name="U-Turn Arrow 2">
            <a:extLst>
              <a:ext uri="{FF2B5EF4-FFF2-40B4-BE49-F238E27FC236}">
                <a16:creationId xmlns:a16="http://schemas.microsoft.com/office/drawing/2014/main" id="{5851457C-2CC0-AC48-804D-94CFBE701707}"/>
              </a:ext>
            </a:extLst>
          </p:cNvPr>
          <p:cNvSpPr/>
          <p:nvPr/>
        </p:nvSpPr>
        <p:spPr>
          <a:xfrm rot="16200000">
            <a:off x="8268048" y="4152553"/>
            <a:ext cx="1143000" cy="915096"/>
          </a:xfrm>
          <a:prstGeom prst="uturnArrow">
            <a:avLst>
              <a:gd name="adj1" fmla="val 25000"/>
              <a:gd name="adj2" fmla="val 25000"/>
              <a:gd name="adj3" fmla="val 25000"/>
              <a:gd name="adj4" fmla="val 43750"/>
              <a:gd name="adj5" fmla="val 1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TextBox 5">
            <a:extLst>
              <a:ext uri="{FF2B5EF4-FFF2-40B4-BE49-F238E27FC236}">
                <a16:creationId xmlns:a16="http://schemas.microsoft.com/office/drawing/2014/main" id="{ADFFE1A3-4A1E-3B49-8134-73ADE91E99A9}"/>
              </a:ext>
            </a:extLst>
          </p:cNvPr>
          <p:cNvSpPr txBox="1"/>
          <p:nvPr/>
        </p:nvSpPr>
        <p:spPr>
          <a:xfrm>
            <a:off x="7212008" y="4557785"/>
            <a:ext cx="1184940" cy="369332"/>
          </a:xfrm>
          <a:prstGeom prst="rect">
            <a:avLst/>
          </a:prstGeom>
          <a:noFill/>
        </p:spPr>
        <p:txBody>
          <a:bodyPr wrap="none" rtlCol="0">
            <a:spAutoFit/>
          </a:bodyPr>
          <a:lstStyle/>
          <a:p>
            <a:r>
              <a:rPr lang="en-US" dirty="0">
                <a:solidFill>
                  <a:srgbClr val="FF0000"/>
                </a:solidFill>
              </a:rPr>
              <a:t>Returns 2</a:t>
            </a:r>
          </a:p>
        </p:txBody>
      </p:sp>
    </p:spTree>
    <p:extLst>
      <p:ext uri="{BB962C8B-B14F-4D97-AF65-F5344CB8AC3E}">
        <p14:creationId xmlns:p14="http://schemas.microsoft.com/office/powerpoint/2010/main" val="159501939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sz="2200" dirty="0"/>
              <a:t>Each function</a:t>
            </a:r>
            <a:r>
              <a:rPr lang="en-US" sz="2200" b="1" dirty="0"/>
              <a:t> call</a:t>
            </a:r>
            <a:r>
              <a:rPr lang="en-US" sz="2200" dirty="0"/>
              <a:t> has its own </a:t>
            </a:r>
            <a:r>
              <a:rPr lang="en-US" sz="2200" i="1" dirty="0"/>
              <a:t>stack frame </a:t>
            </a:r>
            <a:r>
              <a:rPr lang="en-US" sz="2200" dirty="0"/>
              <a:t>for its own copy of variables.</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err="1">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a:t>
            </a:r>
            <a:r>
              <a:rPr lang="en-US" altLang="en-US" sz="2000" b="0" dirty="0" err="1">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a:t>
            </a:r>
            <a:r>
              <a:rPr lang="en-US" altLang="en-US" sz="2000" b="0" dirty="0">
                <a:latin typeface="Consolas" panose="020B0609020204030204" pitchFamily="49" charset="0"/>
              </a:rPr>
              <a:t>, </a:t>
            </a:r>
            <a:r>
              <a:rPr lang="en-US" altLang="en-US" sz="2000" dirty="0">
                <a:latin typeface="Consolas" panose="020B0609020204030204" pitchFamily="49" charset="0"/>
              </a:rPr>
              <a:t>factorial(4));</a:t>
            </a:r>
          </a:p>
          <a:p>
            <a:pPr lvl="1">
              <a:lnSpc>
                <a:spcPct val="70000"/>
              </a:lnSpc>
              <a:buFontTx/>
              <a:buNone/>
            </a:pPr>
            <a:r>
              <a:rPr lang="en-US" altLang="en-US" sz="2000" b="0" dirty="0">
                <a:latin typeface="Consolas" panose="020B0609020204030204" pitchFamily="49" charset="0"/>
              </a:rPr>
              <a:t>    return 0;</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r>
              <a:rPr lang="en-US" altLang="en-US" sz="2000" dirty="0" err="1">
                <a:latin typeface="Consolas" panose="020B0609020204030204" pitchFamily="49" charset="0"/>
              </a:rPr>
              <a:t>int</a:t>
            </a:r>
            <a:r>
              <a:rPr lang="en-US" altLang="en-US" sz="2000" dirty="0">
                <a:latin typeface="Consolas" panose="020B0609020204030204" pitchFamily="49" charset="0"/>
              </a:rPr>
              <a:t> factorial(</a:t>
            </a:r>
            <a:r>
              <a:rPr lang="en-US" altLang="en-US" sz="2000" dirty="0" err="1">
                <a:latin typeface="Consolas" panose="020B0609020204030204" pitchFamily="49" charset="0"/>
              </a:rPr>
              <a:t>int</a:t>
            </a:r>
            <a:r>
              <a:rPr lang="en-US" altLang="en-US" sz="2000" dirty="0">
                <a:latin typeface="Consolas" panose="020B0609020204030204" pitchFamily="49" charset="0"/>
              </a:rPr>
              <a:t> n) {</a:t>
            </a:r>
          </a:p>
          <a:p>
            <a:pPr lvl="1">
              <a:lnSpc>
                <a:spcPct val="70000"/>
              </a:lnSpc>
              <a:buFontTx/>
              <a:buNone/>
            </a:pPr>
            <a:r>
              <a:rPr lang="en-US" altLang="en-US" sz="2000" dirty="0">
                <a:latin typeface="Consolas" panose="020B0609020204030204" pitchFamily="49" charset="0"/>
              </a:rPr>
              <a:t>    if (n == 1) {</a:t>
            </a:r>
          </a:p>
          <a:p>
            <a:pPr lvl="1">
              <a:lnSpc>
                <a:spcPct val="70000"/>
              </a:lnSpc>
              <a:buFontTx/>
              <a:buNone/>
            </a:pPr>
            <a:r>
              <a:rPr lang="en-US" altLang="en-US" sz="2000" dirty="0">
                <a:latin typeface="Consolas" panose="020B0609020204030204" pitchFamily="49" charset="0"/>
              </a:rPr>
              <a:t>        return 1;</a:t>
            </a:r>
          </a:p>
          <a:p>
            <a:pPr lvl="1">
              <a:lnSpc>
                <a:spcPct val="70000"/>
              </a:lnSpc>
              <a:buFontTx/>
              <a:buNone/>
            </a:pPr>
            <a:r>
              <a:rPr lang="en-US" altLang="en-US" sz="2000" dirty="0">
                <a:latin typeface="Consolas" panose="020B0609020204030204" pitchFamily="49" charset="0"/>
              </a:rPr>
              <a:t>    } else {</a:t>
            </a:r>
          </a:p>
          <a:p>
            <a:pPr lvl="1">
              <a:lnSpc>
                <a:spcPct val="70000"/>
              </a:lnSpc>
              <a:buFontTx/>
              <a:buNone/>
            </a:pPr>
            <a:r>
              <a:rPr lang="en-US" altLang="en-US" sz="2000" dirty="0">
                <a:solidFill>
                  <a:srgbClr val="FF0000"/>
                </a:solidFill>
                <a:latin typeface="Consolas" panose="020B0609020204030204" pitchFamily="49" charset="0"/>
              </a:rPr>
              <a:t>        return n * factorial(n – 1);</a:t>
            </a:r>
          </a:p>
          <a:p>
            <a:pPr lvl="1">
              <a:lnSpc>
                <a:spcPct val="70000"/>
              </a:lnSpc>
              <a:buFontTx/>
              <a:buNone/>
            </a:pPr>
            <a:r>
              <a:rPr lang="en-US" altLang="en-US" sz="200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a:t>
            </a: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80021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3"/>
            <a:ext cx="381000" cy="2811187"/>
          </a:xfrm>
          <a:prstGeom prst="leftBrace">
            <a:avLst>
              <a:gd name="adj1" fmla="val 8333"/>
              <a:gd name="adj2" fmla="val 24887"/>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721521"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5" name="TextBox 24">
            <a:extLst>
              <a:ext uri="{FF2B5EF4-FFF2-40B4-BE49-F238E27FC236}">
                <a16:creationId xmlns:a16="http://schemas.microsoft.com/office/drawing/2014/main" id="{D17D1788-19AD-6B4B-B251-0504E11706DF}"/>
              </a:ext>
            </a:extLst>
          </p:cNvPr>
          <p:cNvSpPr txBox="1"/>
          <p:nvPr/>
        </p:nvSpPr>
        <p:spPr>
          <a:xfrm>
            <a:off x="9383207" y="3847981"/>
            <a:ext cx="2438399" cy="800219"/>
          </a:xfrm>
          <a:prstGeom prst="rect">
            <a:avLst/>
          </a:prstGeom>
          <a:solidFill>
            <a:schemeClr val="accent6">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26" name="Rectangle 25">
            <a:extLst>
              <a:ext uri="{FF2B5EF4-FFF2-40B4-BE49-F238E27FC236}">
                <a16:creationId xmlns:a16="http://schemas.microsoft.com/office/drawing/2014/main" id="{514D3CC1-77C5-9A45-A32C-371FA9C64C3B}"/>
              </a:ext>
            </a:extLst>
          </p:cNvPr>
          <p:cNvSpPr/>
          <p:nvPr/>
        </p:nvSpPr>
        <p:spPr bwMode="auto">
          <a:xfrm>
            <a:off x="9721521" y="4184663"/>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3</a:t>
            </a:r>
          </a:p>
        </p:txBody>
      </p:sp>
      <p:sp>
        <p:nvSpPr>
          <p:cNvPr id="3" name="U-Turn Arrow 2">
            <a:extLst>
              <a:ext uri="{FF2B5EF4-FFF2-40B4-BE49-F238E27FC236}">
                <a16:creationId xmlns:a16="http://schemas.microsoft.com/office/drawing/2014/main" id="{5851457C-2CC0-AC48-804D-94CFBE701707}"/>
              </a:ext>
            </a:extLst>
          </p:cNvPr>
          <p:cNvSpPr/>
          <p:nvPr/>
        </p:nvSpPr>
        <p:spPr>
          <a:xfrm rot="16200000">
            <a:off x="8268048" y="3466752"/>
            <a:ext cx="1143000" cy="915096"/>
          </a:xfrm>
          <a:prstGeom prst="uturnArrow">
            <a:avLst>
              <a:gd name="adj1" fmla="val 25000"/>
              <a:gd name="adj2" fmla="val 25000"/>
              <a:gd name="adj3" fmla="val 25000"/>
              <a:gd name="adj4" fmla="val 43750"/>
              <a:gd name="adj5" fmla="val 1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TextBox 5">
            <a:extLst>
              <a:ext uri="{FF2B5EF4-FFF2-40B4-BE49-F238E27FC236}">
                <a16:creationId xmlns:a16="http://schemas.microsoft.com/office/drawing/2014/main" id="{ADFFE1A3-4A1E-3B49-8134-73ADE91E99A9}"/>
              </a:ext>
            </a:extLst>
          </p:cNvPr>
          <p:cNvSpPr txBox="1"/>
          <p:nvPr/>
        </p:nvSpPr>
        <p:spPr>
          <a:xfrm>
            <a:off x="7212008" y="3871984"/>
            <a:ext cx="1184940" cy="369332"/>
          </a:xfrm>
          <a:prstGeom prst="rect">
            <a:avLst/>
          </a:prstGeom>
          <a:noFill/>
        </p:spPr>
        <p:txBody>
          <a:bodyPr wrap="none" rtlCol="0">
            <a:spAutoFit/>
          </a:bodyPr>
          <a:lstStyle/>
          <a:p>
            <a:r>
              <a:rPr lang="en-US" dirty="0">
                <a:solidFill>
                  <a:srgbClr val="FF0000"/>
                </a:solidFill>
              </a:rPr>
              <a:t>Returns 6</a:t>
            </a:r>
          </a:p>
        </p:txBody>
      </p:sp>
    </p:spTree>
    <p:extLst>
      <p:ext uri="{BB962C8B-B14F-4D97-AF65-F5344CB8AC3E}">
        <p14:creationId xmlns:p14="http://schemas.microsoft.com/office/powerpoint/2010/main" val="13769607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sz="2200" dirty="0"/>
              <a:t>Each function</a:t>
            </a:r>
            <a:r>
              <a:rPr lang="en-US" sz="2200" b="1" dirty="0"/>
              <a:t> call</a:t>
            </a:r>
            <a:r>
              <a:rPr lang="en-US" sz="2200" dirty="0"/>
              <a:t> has its own </a:t>
            </a:r>
            <a:r>
              <a:rPr lang="en-US" sz="2200" i="1" dirty="0"/>
              <a:t>stack frame </a:t>
            </a:r>
            <a:r>
              <a:rPr lang="en-US" sz="2200" dirty="0"/>
              <a:t>for its own copy of variables.</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err="1">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a:t>
            </a:r>
            <a:r>
              <a:rPr lang="en-US" altLang="en-US" sz="2000" b="0" dirty="0" err="1">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a:t>
            </a:r>
            <a:r>
              <a:rPr lang="en-US" altLang="en-US" sz="2000" b="0" dirty="0">
                <a:latin typeface="Consolas" panose="020B0609020204030204" pitchFamily="49" charset="0"/>
              </a:rPr>
              <a:t>, </a:t>
            </a:r>
            <a:r>
              <a:rPr lang="en-US" altLang="en-US" sz="2000" dirty="0">
                <a:latin typeface="Consolas" panose="020B0609020204030204" pitchFamily="49" charset="0"/>
              </a:rPr>
              <a:t>factorial(4));</a:t>
            </a:r>
          </a:p>
          <a:p>
            <a:pPr lvl="1">
              <a:lnSpc>
                <a:spcPct val="70000"/>
              </a:lnSpc>
              <a:buFontTx/>
              <a:buNone/>
            </a:pPr>
            <a:r>
              <a:rPr lang="en-US" altLang="en-US" sz="2000" b="0" dirty="0">
                <a:latin typeface="Consolas" panose="020B0609020204030204" pitchFamily="49" charset="0"/>
              </a:rPr>
              <a:t>    return 0;</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r>
              <a:rPr lang="en-US" altLang="en-US" sz="2000" dirty="0" err="1">
                <a:latin typeface="Consolas" panose="020B0609020204030204" pitchFamily="49" charset="0"/>
              </a:rPr>
              <a:t>int</a:t>
            </a:r>
            <a:r>
              <a:rPr lang="en-US" altLang="en-US" sz="2000" dirty="0">
                <a:latin typeface="Consolas" panose="020B0609020204030204" pitchFamily="49" charset="0"/>
              </a:rPr>
              <a:t> factorial(</a:t>
            </a:r>
            <a:r>
              <a:rPr lang="en-US" altLang="en-US" sz="2000" dirty="0" err="1">
                <a:latin typeface="Consolas" panose="020B0609020204030204" pitchFamily="49" charset="0"/>
              </a:rPr>
              <a:t>int</a:t>
            </a:r>
            <a:r>
              <a:rPr lang="en-US" altLang="en-US" sz="2000" dirty="0">
                <a:latin typeface="Consolas" panose="020B0609020204030204" pitchFamily="49" charset="0"/>
              </a:rPr>
              <a:t> n) {</a:t>
            </a:r>
          </a:p>
          <a:p>
            <a:pPr lvl="1">
              <a:lnSpc>
                <a:spcPct val="70000"/>
              </a:lnSpc>
              <a:buFontTx/>
              <a:buNone/>
            </a:pPr>
            <a:r>
              <a:rPr lang="en-US" altLang="en-US" sz="2000" dirty="0">
                <a:latin typeface="Consolas" panose="020B0609020204030204" pitchFamily="49" charset="0"/>
              </a:rPr>
              <a:t>    if (n == 1) {</a:t>
            </a:r>
          </a:p>
          <a:p>
            <a:pPr lvl="1">
              <a:lnSpc>
                <a:spcPct val="70000"/>
              </a:lnSpc>
              <a:buFontTx/>
              <a:buNone/>
            </a:pPr>
            <a:r>
              <a:rPr lang="en-US" altLang="en-US" sz="2000" dirty="0">
                <a:latin typeface="Consolas" panose="020B0609020204030204" pitchFamily="49" charset="0"/>
              </a:rPr>
              <a:t>        return 1;</a:t>
            </a:r>
          </a:p>
          <a:p>
            <a:pPr lvl="1">
              <a:lnSpc>
                <a:spcPct val="70000"/>
              </a:lnSpc>
              <a:buFontTx/>
              <a:buNone/>
            </a:pPr>
            <a:r>
              <a:rPr lang="en-US" altLang="en-US" sz="2000" dirty="0">
                <a:latin typeface="Consolas" panose="020B0609020204030204" pitchFamily="49" charset="0"/>
              </a:rPr>
              <a:t>    } else {</a:t>
            </a:r>
          </a:p>
          <a:p>
            <a:pPr lvl="1">
              <a:lnSpc>
                <a:spcPct val="70000"/>
              </a:lnSpc>
              <a:buFontTx/>
              <a:buNone/>
            </a:pPr>
            <a:r>
              <a:rPr lang="en-US" altLang="en-US" sz="2000" dirty="0">
                <a:solidFill>
                  <a:srgbClr val="FF0000"/>
                </a:solidFill>
                <a:latin typeface="Consolas" panose="020B0609020204030204" pitchFamily="49" charset="0"/>
              </a:rPr>
              <a:t>        return n * factorial(n – 1);</a:t>
            </a:r>
          </a:p>
          <a:p>
            <a:pPr lvl="1">
              <a:lnSpc>
                <a:spcPct val="70000"/>
              </a:lnSpc>
              <a:buFontTx/>
              <a:buNone/>
            </a:pPr>
            <a:r>
              <a:rPr lang="en-US" altLang="en-US" sz="200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a:t>
            </a: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80021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4"/>
            <a:ext cx="381000" cy="2006502"/>
          </a:xfrm>
          <a:prstGeom prst="leftBrace">
            <a:avLst>
              <a:gd name="adj1" fmla="val 8333"/>
              <a:gd name="adj2" fmla="val 3531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721521"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 name="U-Turn Arrow 2">
            <a:extLst>
              <a:ext uri="{FF2B5EF4-FFF2-40B4-BE49-F238E27FC236}">
                <a16:creationId xmlns:a16="http://schemas.microsoft.com/office/drawing/2014/main" id="{5851457C-2CC0-AC48-804D-94CFBE701707}"/>
              </a:ext>
            </a:extLst>
          </p:cNvPr>
          <p:cNvSpPr/>
          <p:nvPr/>
        </p:nvSpPr>
        <p:spPr>
          <a:xfrm rot="16200000">
            <a:off x="8268048" y="2704752"/>
            <a:ext cx="1143000" cy="915096"/>
          </a:xfrm>
          <a:prstGeom prst="uturnArrow">
            <a:avLst>
              <a:gd name="adj1" fmla="val 25000"/>
              <a:gd name="adj2" fmla="val 25000"/>
              <a:gd name="adj3" fmla="val 25000"/>
              <a:gd name="adj4" fmla="val 43750"/>
              <a:gd name="adj5" fmla="val 1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TextBox 5">
            <a:extLst>
              <a:ext uri="{FF2B5EF4-FFF2-40B4-BE49-F238E27FC236}">
                <a16:creationId xmlns:a16="http://schemas.microsoft.com/office/drawing/2014/main" id="{ADFFE1A3-4A1E-3B49-8134-73ADE91E99A9}"/>
              </a:ext>
            </a:extLst>
          </p:cNvPr>
          <p:cNvSpPr txBox="1"/>
          <p:nvPr/>
        </p:nvSpPr>
        <p:spPr>
          <a:xfrm>
            <a:off x="7083767" y="3109984"/>
            <a:ext cx="1313181" cy="369332"/>
          </a:xfrm>
          <a:prstGeom prst="rect">
            <a:avLst/>
          </a:prstGeom>
          <a:noFill/>
        </p:spPr>
        <p:txBody>
          <a:bodyPr wrap="none" rtlCol="0">
            <a:spAutoFit/>
          </a:bodyPr>
          <a:lstStyle/>
          <a:p>
            <a:r>
              <a:rPr lang="en-US" dirty="0">
                <a:solidFill>
                  <a:srgbClr val="FF0000"/>
                </a:solidFill>
              </a:rPr>
              <a:t>Returns 24</a:t>
            </a:r>
          </a:p>
        </p:txBody>
      </p:sp>
    </p:spTree>
    <p:extLst>
      <p:ext uri="{BB962C8B-B14F-4D97-AF65-F5344CB8AC3E}">
        <p14:creationId xmlns:p14="http://schemas.microsoft.com/office/powerpoint/2010/main" val="322433493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sz="2200" dirty="0"/>
              <a:t>Each function</a:t>
            </a:r>
            <a:r>
              <a:rPr lang="en-US" sz="2200" b="1" dirty="0"/>
              <a:t> call</a:t>
            </a:r>
            <a:r>
              <a:rPr lang="en-US" sz="2200" dirty="0"/>
              <a:t> has its own </a:t>
            </a:r>
            <a:r>
              <a:rPr lang="en-US" sz="2200" i="1" dirty="0"/>
              <a:t>stack frame </a:t>
            </a:r>
            <a:r>
              <a:rPr lang="en-US" sz="2200" dirty="0"/>
              <a:t>for its own copy of variables.</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err="1">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a:t>
            </a:r>
            <a:r>
              <a:rPr lang="en-US" altLang="en-US" sz="2000" b="0" dirty="0" err="1">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solidFill>
                  <a:srgbClr val="FF0000"/>
                </a:solidFill>
                <a:latin typeface="Consolas" panose="020B0609020204030204" pitchFamily="49" charset="0"/>
              </a:rPr>
              <a:t>    </a:t>
            </a:r>
            <a:r>
              <a:rPr lang="en-US" altLang="en-US" sz="2000" b="0" dirty="0" err="1">
                <a:solidFill>
                  <a:srgbClr val="FF0000"/>
                </a:solidFill>
                <a:latin typeface="Consolas" panose="020B0609020204030204" pitchFamily="49" charset="0"/>
              </a:rPr>
              <a:t>printf</a:t>
            </a:r>
            <a:r>
              <a:rPr lang="en-US" altLang="en-US" sz="2000" b="0" dirty="0">
                <a:solidFill>
                  <a:srgbClr val="FF0000"/>
                </a:solidFill>
                <a:latin typeface="Consolas" panose="020B0609020204030204" pitchFamily="49" charset="0"/>
              </a:rPr>
              <a:t>("%d", </a:t>
            </a:r>
            <a:r>
              <a:rPr lang="en-US" altLang="en-US" sz="2000" dirty="0">
                <a:solidFill>
                  <a:srgbClr val="FF0000"/>
                </a:solidFill>
                <a:latin typeface="Consolas" panose="020B0609020204030204" pitchFamily="49" charset="0"/>
              </a:rPr>
              <a:t>factorial(4));</a:t>
            </a:r>
          </a:p>
          <a:p>
            <a:pPr lvl="1">
              <a:lnSpc>
                <a:spcPct val="70000"/>
              </a:lnSpc>
              <a:buFontTx/>
              <a:buNone/>
            </a:pPr>
            <a:r>
              <a:rPr lang="en-US" altLang="en-US" sz="2000" b="0" dirty="0">
                <a:latin typeface="Consolas" panose="020B0609020204030204" pitchFamily="49" charset="0"/>
              </a:rPr>
              <a:t>    return 0;</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r>
              <a:rPr lang="en-US" altLang="en-US" sz="2000" dirty="0" err="1">
                <a:latin typeface="Consolas" panose="020B0609020204030204" pitchFamily="49" charset="0"/>
              </a:rPr>
              <a:t>int</a:t>
            </a:r>
            <a:r>
              <a:rPr lang="en-US" altLang="en-US" sz="2000" dirty="0">
                <a:latin typeface="Consolas" panose="020B0609020204030204" pitchFamily="49" charset="0"/>
              </a:rPr>
              <a:t> factorial(</a:t>
            </a:r>
            <a:r>
              <a:rPr lang="en-US" altLang="en-US" sz="2000" dirty="0" err="1">
                <a:latin typeface="Consolas" panose="020B0609020204030204" pitchFamily="49" charset="0"/>
              </a:rPr>
              <a:t>int</a:t>
            </a:r>
            <a:r>
              <a:rPr lang="en-US" altLang="en-US" sz="2000" dirty="0">
                <a:latin typeface="Consolas" panose="020B0609020204030204" pitchFamily="49" charset="0"/>
              </a:rPr>
              <a:t> n) {</a:t>
            </a:r>
          </a:p>
          <a:p>
            <a:pPr lvl="1">
              <a:lnSpc>
                <a:spcPct val="70000"/>
              </a:lnSpc>
              <a:buFontTx/>
              <a:buNone/>
            </a:pPr>
            <a:r>
              <a:rPr lang="en-US" altLang="en-US" sz="2000" dirty="0">
                <a:latin typeface="Consolas" panose="020B0609020204030204" pitchFamily="49" charset="0"/>
              </a:rPr>
              <a:t>    if (n == 1) {</a:t>
            </a:r>
          </a:p>
          <a:p>
            <a:pPr lvl="1">
              <a:lnSpc>
                <a:spcPct val="70000"/>
              </a:lnSpc>
              <a:buFontTx/>
              <a:buNone/>
            </a:pPr>
            <a:r>
              <a:rPr lang="en-US" altLang="en-US" sz="2000" dirty="0">
                <a:latin typeface="Consolas" panose="020B0609020204030204" pitchFamily="49" charset="0"/>
              </a:rPr>
              <a:t>        return 1;</a:t>
            </a:r>
          </a:p>
          <a:p>
            <a:pPr lvl="1">
              <a:lnSpc>
                <a:spcPct val="70000"/>
              </a:lnSpc>
              <a:buFontTx/>
              <a:buNone/>
            </a:pPr>
            <a:r>
              <a:rPr lang="en-US" altLang="en-US" sz="2000" dirty="0">
                <a:latin typeface="Consolas" panose="020B0609020204030204" pitchFamily="49" charset="0"/>
              </a:rPr>
              <a:t>    } else {</a:t>
            </a:r>
          </a:p>
          <a:p>
            <a:pPr lvl="1">
              <a:lnSpc>
                <a:spcPct val="70000"/>
              </a:lnSpc>
              <a:buFontTx/>
              <a:buNone/>
            </a:pPr>
            <a:r>
              <a:rPr lang="en-US" altLang="en-US" sz="2000" dirty="0">
                <a:latin typeface="Consolas" panose="020B0609020204030204" pitchFamily="49" charset="0"/>
              </a:rPr>
              <a:t>        return n * factorial(n – 1);</a:t>
            </a:r>
          </a:p>
          <a:p>
            <a:pPr lvl="1">
              <a:lnSpc>
                <a:spcPct val="70000"/>
              </a:lnSpc>
              <a:buFontTx/>
              <a:buNone/>
            </a:pPr>
            <a:r>
              <a:rPr lang="en-US" altLang="en-US" sz="200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3"/>
            <a:ext cx="381000" cy="1200329"/>
          </a:xfrm>
          <a:prstGeom prst="leftBrace">
            <a:avLst>
              <a:gd name="adj1" fmla="val 8333"/>
              <a:gd name="adj2" fmla="val 58793"/>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15689697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sz="2200" dirty="0"/>
              <a:t>Each function</a:t>
            </a:r>
            <a:r>
              <a:rPr lang="en-US" sz="2200" b="1" dirty="0"/>
              <a:t> call</a:t>
            </a:r>
            <a:r>
              <a:rPr lang="en-US" sz="2200" dirty="0"/>
              <a:t> has its own </a:t>
            </a:r>
            <a:r>
              <a:rPr lang="en-US" sz="2200" i="1" dirty="0"/>
              <a:t>stack frame </a:t>
            </a:r>
            <a:r>
              <a:rPr lang="en-US" sz="2200" dirty="0"/>
              <a:t>for its own copy of variables.</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err="1">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a:t>
            </a:r>
            <a:r>
              <a:rPr lang="en-US" altLang="en-US" sz="2000" b="0" dirty="0" err="1">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a:t>
            </a:r>
            <a:r>
              <a:rPr lang="en-US" altLang="en-US" sz="2000" dirty="0" err="1">
                <a:latin typeface="Consolas" panose="020B0609020204030204" pitchFamily="49" charset="0"/>
              </a:rPr>
              <a:t>printf</a:t>
            </a:r>
            <a:r>
              <a:rPr lang="en-US" altLang="en-US" sz="2000" dirty="0">
                <a:latin typeface="Consolas" panose="020B0609020204030204" pitchFamily="49" charset="0"/>
              </a:rPr>
              <a:t>(</a:t>
            </a:r>
            <a:r>
              <a:rPr lang="en-US" altLang="en-US" sz="2000" dirty="0">
                <a:solidFill>
                  <a:srgbClr val="0432FF"/>
                </a:solidFill>
                <a:latin typeface="Consolas" panose="020B0609020204030204" pitchFamily="49" charset="0"/>
              </a:rPr>
              <a:t>"%d"</a:t>
            </a:r>
            <a:r>
              <a:rPr lang="en-US" altLang="en-US" sz="2000" dirty="0">
                <a:latin typeface="Consolas" panose="020B0609020204030204" pitchFamily="49" charset="0"/>
              </a:rPr>
              <a:t>, factorial(4));</a:t>
            </a:r>
            <a:r>
              <a:rPr lang="en-US" altLang="en-US" sz="2000" b="0" dirty="0">
                <a:latin typeface="Consolas" panose="020B0609020204030204" pitchFamily="49" charset="0"/>
              </a:rPr>
              <a:t>    </a:t>
            </a:r>
          </a:p>
          <a:p>
            <a:pPr lvl="1">
              <a:lnSpc>
                <a:spcPct val="70000"/>
              </a:lnSpc>
              <a:buFontTx/>
              <a:buNone/>
            </a:pPr>
            <a:r>
              <a:rPr lang="en-US" altLang="en-US" sz="2000" dirty="0">
                <a:solidFill>
                  <a:srgbClr val="FF0000"/>
                </a:solidFill>
                <a:latin typeface="Consolas" panose="020B0609020204030204" pitchFamily="49" charset="0"/>
              </a:rPr>
              <a:t>    </a:t>
            </a:r>
            <a:r>
              <a:rPr lang="en-US" altLang="en-US" sz="2000" b="0" dirty="0">
                <a:solidFill>
                  <a:srgbClr val="FF0000"/>
                </a:solidFill>
                <a:latin typeface="Consolas" panose="020B0609020204030204" pitchFamily="49" charset="0"/>
              </a:rPr>
              <a:t>return 0;</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r>
              <a:rPr lang="en-US" altLang="en-US" sz="2000" dirty="0" err="1">
                <a:latin typeface="Consolas" panose="020B0609020204030204" pitchFamily="49" charset="0"/>
              </a:rPr>
              <a:t>int</a:t>
            </a:r>
            <a:r>
              <a:rPr lang="en-US" altLang="en-US" sz="2000" dirty="0">
                <a:latin typeface="Consolas" panose="020B0609020204030204" pitchFamily="49" charset="0"/>
              </a:rPr>
              <a:t> factorial(</a:t>
            </a:r>
            <a:r>
              <a:rPr lang="en-US" altLang="en-US" sz="2000" dirty="0" err="1">
                <a:latin typeface="Consolas" panose="020B0609020204030204" pitchFamily="49" charset="0"/>
              </a:rPr>
              <a:t>int</a:t>
            </a:r>
            <a:r>
              <a:rPr lang="en-US" altLang="en-US" sz="2000" dirty="0">
                <a:latin typeface="Consolas" panose="020B0609020204030204" pitchFamily="49" charset="0"/>
              </a:rPr>
              <a:t> n) {</a:t>
            </a:r>
          </a:p>
          <a:p>
            <a:pPr lvl="1">
              <a:lnSpc>
                <a:spcPct val="70000"/>
              </a:lnSpc>
              <a:buFontTx/>
              <a:buNone/>
            </a:pPr>
            <a:r>
              <a:rPr lang="en-US" altLang="en-US" sz="2000" dirty="0">
                <a:latin typeface="Consolas" panose="020B0609020204030204" pitchFamily="49" charset="0"/>
              </a:rPr>
              <a:t>    if (n == 1) {</a:t>
            </a:r>
          </a:p>
          <a:p>
            <a:pPr lvl="1">
              <a:lnSpc>
                <a:spcPct val="70000"/>
              </a:lnSpc>
              <a:buFontTx/>
              <a:buNone/>
            </a:pPr>
            <a:r>
              <a:rPr lang="en-US" altLang="en-US" sz="2000" dirty="0">
                <a:latin typeface="Consolas" panose="020B0609020204030204" pitchFamily="49" charset="0"/>
              </a:rPr>
              <a:t>        return 1;</a:t>
            </a:r>
          </a:p>
          <a:p>
            <a:pPr lvl="1">
              <a:lnSpc>
                <a:spcPct val="70000"/>
              </a:lnSpc>
              <a:buFontTx/>
              <a:buNone/>
            </a:pPr>
            <a:r>
              <a:rPr lang="en-US" altLang="en-US" sz="2000" dirty="0">
                <a:latin typeface="Consolas" panose="020B0609020204030204" pitchFamily="49" charset="0"/>
              </a:rPr>
              <a:t>    } else {</a:t>
            </a:r>
          </a:p>
          <a:p>
            <a:pPr lvl="1">
              <a:lnSpc>
                <a:spcPct val="70000"/>
              </a:lnSpc>
              <a:buFontTx/>
              <a:buNone/>
            </a:pPr>
            <a:r>
              <a:rPr lang="en-US" altLang="en-US" sz="2000" dirty="0">
                <a:latin typeface="Consolas" panose="020B0609020204030204" pitchFamily="49" charset="0"/>
              </a:rPr>
              <a:t>        return n * factorial(n – 1);</a:t>
            </a:r>
          </a:p>
          <a:p>
            <a:pPr lvl="1">
              <a:lnSpc>
                <a:spcPct val="70000"/>
              </a:lnSpc>
              <a:buFontTx/>
              <a:buNone/>
            </a:pPr>
            <a:r>
              <a:rPr lang="en-US" altLang="en-US" sz="200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2" name="Left Brace 11">
            <a:extLst>
              <a:ext uri="{FF2B5EF4-FFF2-40B4-BE49-F238E27FC236}">
                <a16:creationId xmlns:a16="http://schemas.microsoft.com/office/drawing/2014/main" id="{D2381695-F186-024E-8ABE-FC8BB132CED4}"/>
              </a:ext>
            </a:extLst>
          </p:cNvPr>
          <p:cNvSpPr/>
          <p:nvPr/>
        </p:nvSpPr>
        <p:spPr>
          <a:xfrm>
            <a:off x="8686800" y="1837013"/>
            <a:ext cx="381000" cy="1200329"/>
          </a:xfrm>
          <a:prstGeom prst="leftBrace">
            <a:avLst>
              <a:gd name="adj1" fmla="val 8333"/>
              <a:gd name="adj2" fmla="val 58793"/>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TextBox 12">
            <a:extLst>
              <a:ext uri="{FF2B5EF4-FFF2-40B4-BE49-F238E27FC236}">
                <a16:creationId xmlns:a16="http://schemas.microsoft.com/office/drawing/2014/main" id="{95952C1F-0EB1-A740-BC72-93CA7BDDE0E7}"/>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309957131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11D0B-C0B4-2C49-A2B2-91B160D3F533}"/>
              </a:ext>
            </a:extLst>
          </p:cNvPr>
          <p:cNvSpPr>
            <a:spLocks noGrp="1"/>
          </p:cNvSpPr>
          <p:nvPr>
            <p:ph type="title"/>
          </p:nvPr>
        </p:nvSpPr>
        <p:spPr/>
        <p:txBody>
          <a:bodyPr/>
          <a:lstStyle/>
          <a:p>
            <a:r>
              <a:rPr lang="en-US" dirty="0"/>
              <a:t>The Stack</a:t>
            </a:r>
          </a:p>
        </p:txBody>
      </p:sp>
      <p:sp>
        <p:nvSpPr>
          <p:cNvPr id="3" name="Content Placeholder 2">
            <a:extLst>
              <a:ext uri="{FF2B5EF4-FFF2-40B4-BE49-F238E27FC236}">
                <a16:creationId xmlns:a16="http://schemas.microsoft.com/office/drawing/2014/main" id="{3A6E0621-BC4C-DC4B-80FF-9F34429B1BD2}"/>
              </a:ext>
            </a:extLst>
          </p:cNvPr>
          <p:cNvSpPr>
            <a:spLocks noGrp="1"/>
          </p:cNvSpPr>
          <p:nvPr>
            <p:ph idx="1"/>
          </p:nvPr>
        </p:nvSpPr>
        <p:spPr/>
        <p:txBody>
          <a:bodyPr/>
          <a:lstStyle/>
          <a:p>
            <a:r>
              <a:rPr lang="en-US" dirty="0"/>
              <a:t>The stack behaves like a…well…stack!  A new function call </a:t>
            </a:r>
            <a:r>
              <a:rPr lang="en-US" b="1" dirty="0"/>
              <a:t>pushes</a:t>
            </a:r>
            <a:r>
              <a:rPr lang="en-US" dirty="0"/>
              <a:t> on a new frame.  A completed function call </a:t>
            </a:r>
            <a:r>
              <a:rPr lang="en-US" b="1" dirty="0"/>
              <a:t>pops</a:t>
            </a:r>
            <a:r>
              <a:rPr lang="en-US" dirty="0"/>
              <a:t> off the most recent frame.</a:t>
            </a:r>
          </a:p>
          <a:p>
            <a:r>
              <a:rPr lang="en-US" i="1" dirty="0"/>
              <a:t>Interesting fact:</a:t>
            </a:r>
            <a:r>
              <a:rPr lang="en-US" dirty="0"/>
              <a:t> C does not clear out memory when a function’s frame is removed.  Instead, it just marks that memory as usable for the next function call.  This is more efficient!</a:t>
            </a:r>
            <a:endParaRPr lang="en-US" i="1" dirty="0"/>
          </a:p>
          <a:p>
            <a:r>
              <a:rPr lang="en-US" dirty="0"/>
              <a:t>A </a:t>
            </a:r>
            <a:r>
              <a:rPr lang="en-US" i="1" dirty="0"/>
              <a:t>stack overflow</a:t>
            </a:r>
            <a:r>
              <a:rPr lang="en-US" dirty="0"/>
              <a:t> is when you use up all stack memory.  E.g. a recursive call with too many function calls.</a:t>
            </a:r>
          </a:p>
          <a:p>
            <a:r>
              <a:rPr lang="en-US" dirty="0"/>
              <a:t>What are the limitations of the stack?</a:t>
            </a:r>
          </a:p>
        </p:txBody>
      </p:sp>
    </p:spTree>
    <p:extLst>
      <p:ext uri="{BB962C8B-B14F-4D97-AF65-F5344CB8AC3E}">
        <p14:creationId xmlns:p14="http://schemas.microsoft.com/office/powerpoint/2010/main" val="4044347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2200" dirty="0" err="1">
                <a:solidFill>
                  <a:srgbClr val="FF0000"/>
                </a:solidFill>
                <a:latin typeface="Consolas" panose="020B0609020204030204" pitchFamily="49" charset="0"/>
              </a:rPr>
              <a:t>int</a:t>
            </a:r>
            <a:r>
              <a:rPr lang="en-US" altLang="en-US" sz="2200" b="0" dirty="0">
                <a:solidFill>
                  <a:srgbClr val="FF0000"/>
                </a:solidFill>
                <a:latin typeface="Consolas" panose="020B0609020204030204" pitchFamily="49" charset="0"/>
              </a:rPr>
              <a:t> </a:t>
            </a:r>
            <a:r>
              <a:rPr lang="en-US" altLang="en-US" sz="2200" b="1" dirty="0">
                <a:solidFill>
                  <a:srgbClr val="FF0000"/>
                </a:solidFill>
                <a:latin typeface="Consolas" panose="020B0609020204030204" pitchFamily="49" charset="0"/>
              </a:rPr>
              <a:t>main</a:t>
            </a:r>
            <a:r>
              <a:rPr lang="en-US" altLang="en-US" sz="2200" b="0" dirty="0">
                <a:solidFill>
                  <a:srgbClr val="FF0000"/>
                </a:solidFill>
                <a:latin typeface="Consolas" panose="020B0609020204030204" pitchFamily="49" charset="0"/>
              </a:rPr>
              <a:t>(</a:t>
            </a:r>
            <a:r>
              <a:rPr lang="en-US" altLang="en-US" sz="2200" b="0" dirty="0" err="1">
                <a:solidFill>
                  <a:srgbClr val="FF0000"/>
                </a:solidFill>
                <a:latin typeface="Consolas" panose="020B0609020204030204" pitchFamily="49" charset="0"/>
              </a:rPr>
              <a:t>int</a:t>
            </a:r>
            <a:r>
              <a:rPr lang="en-US" altLang="en-US" sz="2200" dirty="0">
                <a:solidFill>
                  <a:srgbClr val="FF0000"/>
                </a:solidFill>
                <a:latin typeface="Consolas" panose="020B0609020204030204" pitchFamily="49" charset="0"/>
              </a:rPr>
              <a:t> </a:t>
            </a:r>
            <a:r>
              <a:rPr lang="en-US" altLang="en-US" sz="2200" dirty="0" err="1">
                <a:solidFill>
                  <a:srgbClr val="FF0000"/>
                </a:solidFill>
                <a:latin typeface="Consolas" panose="020B0609020204030204" pitchFamily="49" charset="0"/>
              </a:rPr>
              <a:t>argc</a:t>
            </a:r>
            <a:r>
              <a:rPr lang="en-US" altLang="en-US" sz="2200" dirty="0">
                <a:solidFill>
                  <a:srgbClr val="FF0000"/>
                </a:solidFill>
                <a:latin typeface="Consolas" panose="020B0609020204030204" pitchFamily="49" charset="0"/>
              </a:rPr>
              <a:t>, char *</a:t>
            </a:r>
            <a:r>
              <a:rPr lang="en-US" altLang="en-US" sz="2200" dirty="0" err="1">
                <a:solidFill>
                  <a:srgbClr val="FF0000"/>
                </a:solidFill>
                <a:latin typeface="Consolas" panose="020B0609020204030204" pitchFamily="49" charset="0"/>
              </a:rPr>
              <a:t>argv</a:t>
            </a:r>
            <a:r>
              <a:rPr lang="en-US" altLang="en-US" sz="2200" dirty="0">
                <a:solidFill>
                  <a:srgbClr val="FF0000"/>
                </a:solidFill>
                <a:latin typeface="Consolas" panose="020B0609020204030204" pitchFamily="49" charset="0"/>
              </a:rPr>
              <a:t>[]</a:t>
            </a:r>
            <a:r>
              <a:rPr lang="en-US" altLang="en-US" sz="2200" b="0" dirty="0">
                <a:solidFill>
                  <a:srgbClr val="FF0000"/>
                </a:solidFill>
                <a:latin typeface="Consolas" panose="020B0609020204030204" pitchFamily="49" charset="0"/>
              </a:rPr>
              <a:t>) {</a:t>
            </a:r>
          </a:p>
          <a:p>
            <a:pPr>
              <a:lnSpc>
                <a:spcPct val="70000"/>
              </a:lnSpc>
              <a:buNone/>
            </a:pPr>
            <a:r>
              <a:rPr lang="en-US" altLang="en-US" sz="2200" b="0" dirty="0">
                <a:latin typeface="Consolas" panose="020B0609020204030204" pitchFamily="49" charset="0"/>
              </a:rPr>
              <a:t>    char *</a:t>
            </a:r>
            <a:r>
              <a:rPr lang="en-US" altLang="en-US" sz="2200" b="0" dirty="0" err="1">
                <a:latin typeface="Consolas" panose="020B0609020204030204" pitchFamily="49" charset="0"/>
              </a:rPr>
              <a:t>str</a:t>
            </a:r>
            <a:r>
              <a:rPr lang="en-US" altLang="en-US" sz="2200" b="0" dirty="0">
                <a:latin typeface="Consolas" panose="020B0609020204030204" pitchFamily="49" charset="0"/>
              </a:rPr>
              <a:t> = </a:t>
            </a:r>
            <a:r>
              <a:rPr lang="en-US" altLang="en-US" sz="2200" b="0" dirty="0" err="1">
                <a:latin typeface="Consolas" panose="020B0609020204030204" pitchFamily="49" charset="0"/>
              </a:rPr>
              <a:t>create_string</a:t>
            </a:r>
            <a:r>
              <a:rPr lang="en-US" altLang="en-US" sz="2200" b="0" dirty="0">
                <a:latin typeface="Consolas" panose="020B0609020204030204" pitchFamily="49" charset="0"/>
              </a:rPr>
              <a:t>('a', 4);</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printf</a:t>
            </a:r>
            <a:r>
              <a:rPr lang="en-US" altLang="en-US" sz="2200" dirty="0">
                <a:latin typeface="Consolas" panose="020B0609020204030204" pitchFamily="49" charset="0"/>
              </a:rPr>
              <a:t>(</a:t>
            </a:r>
            <a:r>
              <a:rPr lang="en-US" altLang="en-US" sz="2200" dirty="0">
                <a:solidFill>
                  <a:srgbClr val="0432FF"/>
                </a:solidFill>
                <a:latin typeface="Consolas" panose="020B0609020204030204" pitchFamily="49" charset="0"/>
              </a:rPr>
              <a:t>"%s"</a:t>
            </a:r>
            <a:r>
              <a:rPr lang="en-US" altLang="en-US" sz="2200" dirty="0">
                <a:latin typeface="Consolas" panose="020B0609020204030204" pitchFamily="49" charset="0"/>
              </a:rPr>
              <a:t>, </a:t>
            </a:r>
            <a:r>
              <a:rPr lang="en-US" altLang="en-US" sz="2200" dirty="0" err="1">
                <a:latin typeface="Consolas" panose="020B0609020204030204" pitchFamily="49" charset="0"/>
              </a:rPr>
              <a:t>str</a:t>
            </a:r>
            <a:r>
              <a:rPr lang="en-US" altLang="en-US" sz="2200" dirty="0">
                <a:latin typeface="Consolas" panose="020B0609020204030204" pitchFamily="49" charset="0"/>
              </a:rPr>
              <a:t>);	</a:t>
            </a:r>
            <a:r>
              <a:rPr lang="en-US" altLang="en-US" sz="2200" dirty="0">
                <a:solidFill>
                  <a:srgbClr val="00B050"/>
                </a:solidFill>
                <a:latin typeface="Consolas" panose="020B0609020204030204" pitchFamily="49" charset="0"/>
              </a:rPr>
              <a:t>// want "</a:t>
            </a:r>
            <a:r>
              <a:rPr lang="en-US" altLang="en-US" sz="2200" dirty="0" err="1">
                <a:solidFill>
                  <a:srgbClr val="00B050"/>
                </a:solidFill>
                <a:latin typeface="Consolas" panose="020B0609020204030204" pitchFamily="49" charset="0"/>
              </a:rPr>
              <a:t>aaaa</a:t>
            </a:r>
            <a:r>
              <a:rPr lang="en-US" altLang="en-US" sz="2200" dirty="0">
                <a:solidFill>
                  <a:srgbClr val="00B050"/>
                </a:solidFill>
                <a:latin typeface="Consolas" panose="020B0609020204030204" pitchFamily="49" charset="0"/>
              </a:rPr>
              <a:t>"</a:t>
            </a:r>
          </a:p>
          <a:p>
            <a:pPr>
              <a:lnSpc>
                <a:spcPct val="70000"/>
              </a:lnSpc>
              <a:buNone/>
            </a:pPr>
            <a:r>
              <a:rPr lang="en-US" altLang="en-US" sz="2200" b="0" dirty="0">
                <a:latin typeface="Consolas" panose="020B0609020204030204" pitchFamily="49" charset="0"/>
              </a:rPr>
              <a:t>    return 0;</a:t>
            </a:r>
          </a:p>
          <a:p>
            <a:pPr>
              <a:lnSpc>
                <a:spcPct val="70000"/>
              </a:lnSpc>
              <a:buNone/>
            </a:pPr>
            <a:r>
              <a:rPr lang="en-US" altLang="en-US" sz="2200" b="0" dirty="0">
                <a:latin typeface="Consolas" panose="020B0609020204030204" pitchFamily="49" charset="0"/>
              </a:rPr>
              <a:t>}</a:t>
            </a:r>
          </a:p>
          <a:p>
            <a:pPr>
              <a:lnSpc>
                <a:spcPct val="70000"/>
              </a:lnSpc>
              <a:buNone/>
            </a:pPr>
            <a:endParaRPr lang="en-US" altLang="en-US" sz="2200" b="0" dirty="0">
              <a:latin typeface="Consolas" panose="020B0609020204030204" pitchFamily="49" charset="0"/>
            </a:endParaRPr>
          </a:p>
          <a:p>
            <a:pPr>
              <a:lnSpc>
                <a:spcPct val="70000"/>
              </a:lnSpc>
              <a:buNone/>
            </a:pPr>
            <a:r>
              <a:rPr lang="en-US" altLang="en-US" sz="2200" dirty="0">
                <a:latin typeface="Consolas" panose="020B0609020204030204" pitchFamily="49" charset="0"/>
              </a:rPr>
              <a:t>char *</a:t>
            </a:r>
            <a:r>
              <a:rPr lang="en-US" altLang="en-US" sz="2200" dirty="0" err="1">
                <a:latin typeface="Consolas" panose="020B0609020204030204" pitchFamily="49" charset="0"/>
              </a:rPr>
              <a:t>create_string</a:t>
            </a:r>
            <a:r>
              <a:rPr lang="en-US" altLang="en-US" sz="2200" dirty="0">
                <a:latin typeface="Consolas" panose="020B0609020204030204" pitchFamily="49" charset="0"/>
              </a:rPr>
              <a:t>(char </a:t>
            </a:r>
            <a:r>
              <a:rPr lang="en-US" altLang="en-US" sz="2200" dirty="0" err="1">
                <a:latin typeface="Consolas" panose="020B0609020204030204" pitchFamily="49" charset="0"/>
              </a:rPr>
              <a:t>ch</a:t>
            </a:r>
            <a:r>
              <a:rPr lang="en-US" altLang="en-US" sz="2200" dirty="0">
                <a:latin typeface="Consolas" panose="020B0609020204030204" pitchFamily="49" charset="0"/>
              </a:rPr>
              <a:t>, </a:t>
            </a:r>
            <a:r>
              <a:rPr lang="en-US" altLang="en-US" sz="2200" dirty="0" err="1">
                <a:latin typeface="Consolas" panose="020B0609020204030204" pitchFamily="49" charset="0"/>
              </a:rPr>
              <a:t>int</a:t>
            </a:r>
            <a:r>
              <a:rPr lang="en-US" altLang="en-US" sz="2200" dirty="0">
                <a:latin typeface="Consolas" panose="020B0609020204030204" pitchFamily="49" charset="0"/>
              </a:rPr>
              <a:t> </a:t>
            </a:r>
            <a:r>
              <a:rPr lang="en-US" altLang="en-US" sz="2200" dirty="0" err="1">
                <a:latin typeface="Consolas" panose="020B0609020204030204" pitchFamily="49" charset="0"/>
              </a:rPr>
              <a:t>num</a:t>
            </a:r>
            <a:r>
              <a:rPr lang="en-US" altLang="en-US" sz="2200" dirty="0">
                <a:latin typeface="Consolas" panose="020B0609020204030204" pitchFamily="49" charset="0"/>
              </a:rPr>
              <a:t>) {</a:t>
            </a:r>
          </a:p>
          <a:p>
            <a:pPr>
              <a:lnSpc>
                <a:spcPct val="70000"/>
              </a:lnSpc>
              <a:buNone/>
            </a:pPr>
            <a:r>
              <a:rPr lang="en-US" altLang="en-US" sz="2200" b="0" dirty="0">
                <a:latin typeface="Consolas" panose="020B0609020204030204" pitchFamily="49" charset="0"/>
              </a:rPr>
              <a:t>    char </a:t>
            </a:r>
            <a:r>
              <a:rPr lang="en-US" altLang="en-US" sz="2200" b="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num</a:t>
            </a:r>
            <a:r>
              <a:rPr lang="en-US" altLang="en-US" sz="2200" dirty="0">
                <a:latin typeface="Consolas" panose="020B0609020204030204" pitchFamily="49" charset="0"/>
              </a:rPr>
              <a:t> + 1];</a:t>
            </a:r>
          </a:p>
          <a:p>
            <a:pPr>
              <a:lnSpc>
                <a:spcPct val="70000"/>
              </a:lnSpc>
              <a:buNone/>
            </a:pPr>
            <a:r>
              <a:rPr lang="en-US" altLang="en-US" sz="2200" b="0" dirty="0">
                <a:latin typeface="Consolas" panose="020B0609020204030204" pitchFamily="49" charset="0"/>
              </a:rPr>
              <a:t>    for (</a:t>
            </a:r>
            <a:r>
              <a:rPr lang="en-US" altLang="en-US" sz="2200" b="0" dirty="0" err="1">
                <a:latin typeface="Consolas" panose="020B0609020204030204" pitchFamily="49" charset="0"/>
              </a:rPr>
              <a:t>int</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 0; </a:t>
            </a:r>
            <a:r>
              <a:rPr lang="en-US" altLang="en-US" sz="2200" b="0" dirty="0" err="1">
                <a:latin typeface="Consolas" panose="020B0609020204030204" pitchFamily="49" charset="0"/>
              </a:rPr>
              <a:t>i</a:t>
            </a:r>
            <a:r>
              <a:rPr lang="en-US" altLang="en-US" sz="2200" b="0" dirty="0">
                <a:latin typeface="Consolas" panose="020B0609020204030204" pitchFamily="49" charset="0"/>
              </a:rPr>
              <a:t> &lt; </a:t>
            </a:r>
            <a:r>
              <a:rPr lang="en-US" altLang="en-US" sz="2200" b="0" dirty="0" err="1">
                <a:latin typeface="Consolas" panose="020B0609020204030204" pitchFamily="49" charset="0"/>
              </a:rPr>
              <a:t>num</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i</a:t>
            </a:r>
            <a:r>
              <a:rPr lang="en-US" altLang="en-US" sz="2200" dirty="0">
                <a:latin typeface="Consolas" panose="020B0609020204030204" pitchFamily="49" charset="0"/>
              </a:rPr>
              <a:t>] = </a:t>
            </a:r>
            <a:r>
              <a:rPr lang="en-US" altLang="en-US" sz="2200" dirty="0" err="1">
                <a:latin typeface="Consolas" panose="020B0609020204030204" pitchFamily="49" charset="0"/>
              </a:rPr>
              <a:t>ch</a:t>
            </a:r>
            <a:r>
              <a:rPr lang="en-US" altLang="en-US" sz="2200" dirty="0">
                <a:latin typeface="Consolas" panose="020B0609020204030204" pitchFamily="49" charset="0"/>
              </a:rPr>
              <a:t>;</a:t>
            </a:r>
          </a:p>
          <a:p>
            <a:pPr>
              <a:lnSpc>
                <a:spcPct val="70000"/>
              </a:lnSpc>
              <a:buNone/>
            </a:pP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num</a:t>
            </a:r>
            <a:r>
              <a:rPr lang="en-US" altLang="en-US" sz="2200" dirty="0">
                <a:latin typeface="Consolas" panose="020B0609020204030204" pitchFamily="49" charset="0"/>
              </a:rPr>
              <a:t>] = '\0';</a:t>
            </a:r>
          </a:p>
          <a:p>
            <a:pPr>
              <a:lnSpc>
                <a:spcPct val="70000"/>
              </a:lnSpc>
              <a:buNone/>
            </a:pPr>
            <a:r>
              <a:rPr lang="en-US" altLang="en-US" sz="2200" b="0" dirty="0">
                <a:latin typeface="Consolas" panose="020B0609020204030204" pitchFamily="49" charset="0"/>
              </a:rPr>
              <a:t>    return </a:t>
            </a:r>
            <a:r>
              <a:rPr lang="en-US" altLang="en-US" sz="2200" b="0" dirty="0" err="1">
                <a:latin typeface="Consolas" panose="020B0609020204030204" pitchFamily="49" charset="0"/>
              </a:rPr>
              <a:t>new_str</a:t>
            </a:r>
            <a:r>
              <a:rPr lang="en-US" altLang="en-US" sz="2200" b="0" dirty="0">
                <a:latin typeface="Consolas" panose="020B0609020204030204" pitchFamily="49" charset="0"/>
              </a:rPr>
              <a:t>;</a:t>
            </a:r>
          </a:p>
          <a:p>
            <a:pPr>
              <a:lnSpc>
                <a:spcPct val="70000"/>
              </a:lnSpc>
              <a:buNone/>
            </a:pPr>
            <a:r>
              <a:rPr lang="en-US" altLang="en-US" sz="2200" b="0" dirty="0">
                <a:latin typeface="Consolas" panose="020B0609020204030204" pitchFamily="49" charset="0"/>
              </a:rPr>
              <a:t>}</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4"/>
            <a:ext cx="381000" cy="1200330"/>
          </a:xfrm>
          <a:prstGeom prst="leftBrace">
            <a:avLst>
              <a:gd name="adj1" fmla="val 8333"/>
              <a:gd name="adj2" fmla="val 58962"/>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12926172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2200" dirty="0" err="1">
                <a:latin typeface="Consolas" panose="020B0609020204030204" pitchFamily="49" charset="0"/>
              </a:rPr>
              <a:t>int</a:t>
            </a:r>
            <a:r>
              <a:rPr lang="en-US" altLang="en-US" sz="2200" b="0" dirty="0">
                <a:latin typeface="Consolas" panose="020B0609020204030204" pitchFamily="49" charset="0"/>
              </a:rPr>
              <a:t> </a:t>
            </a:r>
            <a:r>
              <a:rPr lang="en-US" altLang="en-US" sz="2200" b="1" dirty="0">
                <a:latin typeface="Consolas" panose="020B0609020204030204" pitchFamily="49" charset="0"/>
              </a:rPr>
              <a:t>main</a:t>
            </a:r>
            <a:r>
              <a:rPr lang="en-US" altLang="en-US" sz="2200" b="0" dirty="0">
                <a:latin typeface="Consolas" panose="020B0609020204030204" pitchFamily="49" charset="0"/>
              </a:rPr>
              <a:t>(</a:t>
            </a:r>
            <a:r>
              <a:rPr lang="en-US" altLang="en-US" sz="2200" b="0" dirty="0" err="1">
                <a:latin typeface="Consolas" panose="020B0609020204030204" pitchFamily="49" charset="0"/>
              </a:rPr>
              <a:t>int</a:t>
            </a:r>
            <a:r>
              <a:rPr lang="en-US" altLang="en-US" sz="2200" dirty="0">
                <a:latin typeface="Consolas" panose="020B0609020204030204" pitchFamily="49" charset="0"/>
              </a:rPr>
              <a:t> </a:t>
            </a:r>
            <a:r>
              <a:rPr lang="en-US" altLang="en-US" sz="2200" dirty="0" err="1">
                <a:latin typeface="Consolas" panose="020B0609020204030204" pitchFamily="49" charset="0"/>
              </a:rPr>
              <a:t>argc</a:t>
            </a:r>
            <a:r>
              <a:rPr lang="en-US" altLang="en-US" sz="2200" dirty="0">
                <a:latin typeface="Consolas" panose="020B0609020204030204" pitchFamily="49" charset="0"/>
              </a:rPr>
              <a:t>, char *</a:t>
            </a:r>
            <a:r>
              <a:rPr lang="en-US" altLang="en-US" sz="2200" dirty="0" err="1">
                <a:latin typeface="Consolas" panose="020B0609020204030204" pitchFamily="49" charset="0"/>
              </a:rPr>
              <a:t>argv</a:t>
            </a:r>
            <a:r>
              <a:rPr lang="en-US" altLang="en-US" sz="2200" dirty="0">
                <a:latin typeface="Consolas" panose="020B0609020204030204" pitchFamily="49" charset="0"/>
              </a:rPr>
              <a:t>[]</a:t>
            </a:r>
            <a:r>
              <a:rPr lang="en-US" altLang="en-US" sz="2200" b="0" dirty="0">
                <a:latin typeface="Consolas" panose="020B0609020204030204" pitchFamily="49" charset="0"/>
              </a:rPr>
              <a:t>) {</a:t>
            </a:r>
          </a:p>
          <a:p>
            <a:pPr>
              <a:lnSpc>
                <a:spcPct val="70000"/>
              </a:lnSpc>
              <a:buNone/>
            </a:pPr>
            <a:r>
              <a:rPr lang="en-US" altLang="en-US" sz="2200" b="0" dirty="0">
                <a:solidFill>
                  <a:srgbClr val="FF0000"/>
                </a:solidFill>
                <a:latin typeface="Consolas" panose="020B0609020204030204" pitchFamily="49" charset="0"/>
              </a:rPr>
              <a:t>    char *</a:t>
            </a:r>
            <a:r>
              <a:rPr lang="en-US" altLang="en-US" sz="2200" b="0" dirty="0" err="1">
                <a:solidFill>
                  <a:srgbClr val="FF0000"/>
                </a:solidFill>
                <a:latin typeface="Consolas" panose="020B0609020204030204" pitchFamily="49" charset="0"/>
              </a:rPr>
              <a:t>str</a:t>
            </a:r>
            <a:r>
              <a:rPr lang="en-US" altLang="en-US" sz="2200" b="0" dirty="0">
                <a:solidFill>
                  <a:srgbClr val="FF0000"/>
                </a:solidFill>
                <a:latin typeface="Consolas" panose="020B0609020204030204" pitchFamily="49" charset="0"/>
              </a:rPr>
              <a:t> = </a:t>
            </a:r>
            <a:r>
              <a:rPr lang="en-US" altLang="en-US" sz="2200" b="0" dirty="0" err="1">
                <a:solidFill>
                  <a:srgbClr val="FF0000"/>
                </a:solidFill>
                <a:latin typeface="Consolas" panose="020B0609020204030204" pitchFamily="49" charset="0"/>
              </a:rPr>
              <a:t>create_string</a:t>
            </a:r>
            <a:r>
              <a:rPr lang="en-US" altLang="en-US" sz="2200" b="0" dirty="0">
                <a:solidFill>
                  <a:srgbClr val="FF0000"/>
                </a:solidFill>
                <a:latin typeface="Consolas" panose="020B0609020204030204" pitchFamily="49" charset="0"/>
              </a:rPr>
              <a:t>('a', 4);</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printf</a:t>
            </a:r>
            <a:r>
              <a:rPr lang="en-US" altLang="en-US" sz="2200" dirty="0">
                <a:latin typeface="Consolas" panose="020B0609020204030204" pitchFamily="49" charset="0"/>
              </a:rPr>
              <a:t>(</a:t>
            </a:r>
            <a:r>
              <a:rPr lang="en-US" altLang="en-US" sz="2200" dirty="0">
                <a:solidFill>
                  <a:srgbClr val="0432FF"/>
                </a:solidFill>
                <a:latin typeface="Consolas" panose="020B0609020204030204" pitchFamily="49" charset="0"/>
              </a:rPr>
              <a:t>"%s"</a:t>
            </a:r>
            <a:r>
              <a:rPr lang="en-US" altLang="en-US" sz="2200" dirty="0">
                <a:latin typeface="Consolas" panose="020B0609020204030204" pitchFamily="49" charset="0"/>
              </a:rPr>
              <a:t>, </a:t>
            </a:r>
            <a:r>
              <a:rPr lang="en-US" altLang="en-US" sz="2200" dirty="0" err="1">
                <a:latin typeface="Consolas" panose="020B0609020204030204" pitchFamily="49" charset="0"/>
              </a:rPr>
              <a:t>str</a:t>
            </a:r>
            <a:r>
              <a:rPr lang="en-US" altLang="en-US" sz="2200" dirty="0">
                <a:latin typeface="Consolas" panose="020B0609020204030204" pitchFamily="49" charset="0"/>
              </a:rPr>
              <a:t>);	</a:t>
            </a:r>
            <a:r>
              <a:rPr lang="en-US" altLang="en-US" sz="2200" dirty="0">
                <a:solidFill>
                  <a:srgbClr val="00B050"/>
                </a:solidFill>
                <a:latin typeface="Consolas" panose="020B0609020204030204" pitchFamily="49" charset="0"/>
              </a:rPr>
              <a:t>// want "</a:t>
            </a:r>
            <a:r>
              <a:rPr lang="en-US" altLang="en-US" sz="2200" dirty="0" err="1">
                <a:solidFill>
                  <a:srgbClr val="00B050"/>
                </a:solidFill>
                <a:latin typeface="Consolas" panose="020B0609020204030204" pitchFamily="49" charset="0"/>
              </a:rPr>
              <a:t>aaaa</a:t>
            </a:r>
            <a:r>
              <a:rPr lang="en-US" altLang="en-US" sz="2200" dirty="0">
                <a:solidFill>
                  <a:srgbClr val="00B050"/>
                </a:solidFill>
                <a:latin typeface="Consolas" panose="020B0609020204030204" pitchFamily="49" charset="0"/>
              </a:rPr>
              <a:t>"</a:t>
            </a:r>
          </a:p>
          <a:p>
            <a:pPr>
              <a:lnSpc>
                <a:spcPct val="70000"/>
              </a:lnSpc>
              <a:buNone/>
            </a:pPr>
            <a:r>
              <a:rPr lang="en-US" altLang="en-US" sz="2200" b="0" dirty="0">
                <a:latin typeface="Consolas" panose="020B0609020204030204" pitchFamily="49" charset="0"/>
              </a:rPr>
              <a:t>    return 0;</a:t>
            </a:r>
          </a:p>
          <a:p>
            <a:pPr>
              <a:lnSpc>
                <a:spcPct val="70000"/>
              </a:lnSpc>
              <a:buNone/>
            </a:pPr>
            <a:r>
              <a:rPr lang="en-US" altLang="en-US" sz="2200" b="0" dirty="0">
                <a:latin typeface="Consolas" panose="020B0609020204030204" pitchFamily="49" charset="0"/>
              </a:rPr>
              <a:t>}</a:t>
            </a:r>
          </a:p>
          <a:p>
            <a:pPr>
              <a:lnSpc>
                <a:spcPct val="70000"/>
              </a:lnSpc>
              <a:buNone/>
            </a:pPr>
            <a:endParaRPr lang="en-US" altLang="en-US" sz="2200" b="0" dirty="0">
              <a:latin typeface="Consolas" panose="020B0609020204030204" pitchFamily="49" charset="0"/>
            </a:endParaRPr>
          </a:p>
          <a:p>
            <a:pPr>
              <a:lnSpc>
                <a:spcPct val="70000"/>
              </a:lnSpc>
              <a:buNone/>
            </a:pPr>
            <a:r>
              <a:rPr lang="en-US" altLang="en-US" sz="2200" dirty="0">
                <a:latin typeface="Consolas" panose="020B0609020204030204" pitchFamily="49" charset="0"/>
              </a:rPr>
              <a:t>char *</a:t>
            </a:r>
            <a:r>
              <a:rPr lang="en-US" altLang="en-US" sz="2200" dirty="0" err="1">
                <a:latin typeface="Consolas" panose="020B0609020204030204" pitchFamily="49" charset="0"/>
              </a:rPr>
              <a:t>create_string</a:t>
            </a:r>
            <a:r>
              <a:rPr lang="en-US" altLang="en-US" sz="2200" dirty="0">
                <a:latin typeface="Consolas" panose="020B0609020204030204" pitchFamily="49" charset="0"/>
              </a:rPr>
              <a:t>(char </a:t>
            </a:r>
            <a:r>
              <a:rPr lang="en-US" altLang="en-US" sz="2200" dirty="0" err="1">
                <a:latin typeface="Consolas" panose="020B0609020204030204" pitchFamily="49" charset="0"/>
              </a:rPr>
              <a:t>ch</a:t>
            </a:r>
            <a:r>
              <a:rPr lang="en-US" altLang="en-US" sz="2200" dirty="0">
                <a:latin typeface="Consolas" panose="020B0609020204030204" pitchFamily="49" charset="0"/>
              </a:rPr>
              <a:t>, </a:t>
            </a:r>
            <a:r>
              <a:rPr lang="en-US" altLang="en-US" sz="2200" dirty="0" err="1">
                <a:latin typeface="Consolas" panose="020B0609020204030204" pitchFamily="49" charset="0"/>
              </a:rPr>
              <a:t>int</a:t>
            </a:r>
            <a:r>
              <a:rPr lang="en-US" altLang="en-US" sz="2200" dirty="0">
                <a:latin typeface="Consolas" panose="020B0609020204030204" pitchFamily="49" charset="0"/>
              </a:rPr>
              <a:t> </a:t>
            </a:r>
            <a:r>
              <a:rPr lang="en-US" altLang="en-US" sz="2200" dirty="0" err="1">
                <a:latin typeface="Consolas" panose="020B0609020204030204" pitchFamily="49" charset="0"/>
              </a:rPr>
              <a:t>num</a:t>
            </a:r>
            <a:r>
              <a:rPr lang="en-US" altLang="en-US" sz="2200" dirty="0">
                <a:latin typeface="Consolas" panose="020B0609020204030204" pitchFamily="49" charset="0"/>
              </a:rPr>
              <a:t>) {</a:t>
            </a:r>
          </a:p>
          <a:p>
            <a:pPr>
              <a:lnSpc>
                <a:spcPct val="70000"/>
              </a:lnSpc>
              <a:buNone/>
            </a:pPr>
            <a:r>
              <a:rPr lang="en-US" altLang="en-US" sz="2200" b="0" dirty="0">
                <a:latin typeface="Consolas" panose="020B0609020204030204" pitchFamily="49" charset="0"/>
              </a:rPr>
              <a:t>    char </a:t>
            </a:r>
            <a:r>
              <a:rPr lang="en-US" altLang="en-US" sz="2200" b="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num</a:t>
            </a:r>
            <a:r>
              <a:rPr lang="en-US" altLang="en-US" sz="2200" dirty="0">
                <a:latin typeface="Consolas" panose="020B0609020204030204" pitchFamily="49" charset="0"/>
              </a:rPr>
              <a:t> + 1];</a:t>
            </a:r>
          </a:p>
          <a:p>
            <a:pPr>
              <a:lnSpc>
                <a:spcPct val="70000"/>
              </a:lnSpc>
              <a:buNone/>
            </a:pPr>
            <a:r>
              <a:rPr lang="en-US" altLang="en-US" sz="2200" b="0" dirty="0">
                <a:latin typeface="Consolas" panose="020B0609020204030204" pitchFamily="49" charset="0"/>
              </a:rPr>
              <a:t>    for (</a:t>
            </a:r>
            <a:r>
              <a:rPr lang="en-US" altLang="en-US" sz="2200" b="0" dirty="0" err="1">
                <a:latin typeface="Consolas" panose="020B0609020204030204" pitchFamily="49" charset="0"/>
              </a:rPr>
              <a:t>int</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 0; </a:t>
            </a:r>
            <a:r>
              <a:rPr lang="en-US" altLang="en-US" sz="2200" b="0" dirty="0" err="1">
                <a:latin typeface="Consolas" panose="020B0609020204030204" pitchFamily="49" charset="0"/>
              </a:rPr>
              <a:t>i</a:t>
            </a:r>
            <a:r>
              <a:rPr lang="en-US" altLang="en-US" sz="2200" b="0" dirty="0">
                <a:latin typeface="Consolas" panose="020B0609020204030204" pitchFamily="49" charset="0"/>
              </a:rPr>
              <a:t> &lt; </a:t>
            </a:r>
            <a:r>
              <a:rPr lang="en-US" altLang="en-US" sz="2200" b="0" dirty="0" err="1">
                <a:latin typeface="Consolas" panose="020B0609020204030204" pitchFamily="49" charset="0"/>
              </a:rPr>
              <a:t>num</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i</a:t>
            </a:r>
            <a:r>
              <a:rPr lang="en-US" altLang="en-US" sz="2200" dirty="0">
                <a:latin typeface="Consolas" panose="020B0609020204030204" pitchFamily="49" charset="0"/>
              </a:rPr>
              <a:t>] = </a:t>
            </a:r>
            <a:r>
              <a:rPr lang="en-US" altLang="en-US" sz="2200" dirty="0" err="1">
                <a:latin typeface="Consolas" panose="020B0609020204030204" pitchFamily="49" charset="0"/>
              </a:rPr>
              <a:t>ch</a:t>
            </a:r>
            <a:r>
              <a:rPr lang="en-US" altLang="en-US" sz="2200" dirty="0">
                <a:latin typeface="Consolas" panose="020B0609020204030204" pitchFamily="49" charset="0"/>
              </a:rPr>
              <a:t>;</a:t>
            </a:r>
          </a:p>
          <a:p>
            <a:pPr>
              <a:lnSpc>
                <a:spcPct val="70000"/>
              </a:lnSpc>
              <a:buNone/>
            </a:pP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num</a:t>
            </a:r>
            <a:r>
              <a:rPr lang="en-US" altLang="en-US" sz="2200" dirty="0">
                <a:latin typeface="Consolas" panose="020B0609020204030204" pitchFamily="49" charset="0"/>
              </a:rPr>
              <a:t>] = '\0';</a:t>
            </a:r>
          </a:p>
          <a:p>
            <a:pPr>
              <a:lnSpc>
                <a:spcPct val="70000"/>
              </a:lnSpc>
              <a:buNone/>
            </a:pPr>
            <a:r>
              <a:rPr lang="en-US" altLang="en-US" sz="2200" b="0" dirty="0">
                <a:latin typeface="Consolas" panose="020B0609020204030204" pitchFamily="49" charset="0"/>
              </a:rPr>
              <a:t>    return </a:t>
            </a:r>
            <a:r>
              <a:rPr lang="en-US" altLang="en-US" sz="2200" b="0" dirty="0" err="1">
                <a:latin typeface="Consolas" panose="020B0609020204030204" pitchFamily="49" charset="0"/>
              </a:rPr>
              <a:t>new_str</a:t>
            </a:r>
            <a:r>
              <a:rPr lang="en-US" altLang="en-US" sz="2200" b="0" dirty="0">
                <a:latin typeface="Consolas" panose="020B0609020204030204" pitchFamily="49" charset="0"/>
              </a:rPr>
              <a:t>;</a:t>
            </a:r>
          </a:p>
          <a:p>
            <a:pPr>
              <a:lnSpc>
                <a:spcPct val="70000"/>
              </a:lnSpc>
              <a:buNone/>
            </a:pPr>
            <a:r>
              <a:rPr lang="en-US" altLang="en-US" sz="2200" b="0" dirty="0">
                <a:latin typeface="Consolas" panose="020B0609020204030204" pitchFamily="49" charset="0"/>
              </a:rPr>
              <a:t>}</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3"/>
            <a:ext cx="381000" cy="1200329"/>
          </a:xfrm>
          <a:prstGeom prst="leftBrace">
            <a:avLst>
              <a:gd name="adj1" fmla="val 8333"/>
              <a:gd name="adj2" fmla="val 5801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3" name="Down Arrow 22">
            <a:extLst>
              <a:ext uri="{FF2B5EF4-FFF2-40B4-BE49-F238E27FC236}">
                <a16:creationId xmlns:a16="http://schemas.microsoft.com/office/drawing/2014/main" id="{0802BA7B-B3E3-7C4F-B943-305935CCF3A5}"/>
              </a:ext>
            </a:extLst>
          </p:cNvPr>
          <p:cNvSpPr/>
          <p:nvPr/>
        </p:nvSpPr>
        <p:spPr>
          <a:xfrm>
            <a:off x="10373807" y="3124200"/>
            <a:ext cx="457200" cy="5334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7161789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2200" dirty="0" err="1">
                <a:latin typeface="Consolas" panose="020B0609020204030204" pitchFamily="49" charset="0"/>
              </a:rPr>
              <a:t>int</a:t>
            </a:r>
            <a:r>
              <a:rPr lang="en-US" altLang="en-US" sz="2200" b="0" dirty="0">
                <a:latin typeface="Consolas" panose="020B0609020204030204" pitchFamily="49" charset="0"/>
              </a:rPr>
              <a:t> </a:t>
            </a:r>
            <a:r>
              <a:rPr lang="en-US" altLang="en-US" sz="2200" b="1" dirty="0">
                <a:latin typeface="Consolas" panose="020B0609020204030204" pitchFamily="49" charset="0"/>
              </a:rPr>
              <a:t>main</a:t>
            </a:r>
            <a:r>
              <a:rPr lang="en-US" altLang="en-US" sz="2200" b="0" dirty="0">
                <a:latin typeface="Consolas" panose="020B0609020204030204" pitchFamily="49" charset="0"/>
              </a:rPr>
              <a:t>(</a:t>
            </a:r>
            <a:r>
              <a:rPr lang="en-US" altLang="en-US" sz="2200" b="0" dirty="0" err="1">
                <a:latin typeface="Consolas" panose="020B0609020204030204" pitchFamily="49" charset="0"/>
              </a:rPr>
              <a:t>int</a:t>
            </a:r>
            <a:r>
              <a:rPr lang="en-US" altLang="en-US" sz="2200" dirty="0">
                <a:latin typeface="Consolas" panose="020B0609020204030204" pitchFamily="49" charset="0"/>
              </a:rPr>
              <a:t> </a:t>
            </a:r>
            <a:r>
              <a:rPr lang="en-US" altLang="en-US" sz="2200" dirty="0" err="1">
                <a:latin typeface="Consolas" panose="020B0609020204030204" pitchFamily="49" charset="0"/>
              </a:rPr>
              <a:t>argc</a:t>
            </a:r>
            <a:r>
              <a:rPr lang="en-US" altLang="en-US" sz="2200" dirty="0">
                <a:latin typeface="Consolas" panose="020B0609020204030204" pitchFamily="49" charset="0"/>
              </a:rPr>
              <a:t>, char *</a:t>
            </a:r>
            <a:r>
              <a:rPr lang="en-US" altLang="en-US" sz="2200" dirty="0" err="1">
                <a:latin typeface="Consolas" panose="020B0609020204030204" pitchFamily="49" charset="0"/>
              </a:rPr>
              <a:t>argv</a:t>
            </a:r>
            <a:r>
              <a:rPr lang="en-US" altLang="en-US" sz="2200" dirty="0">
                <a:latin typeface="Consolas" panose="020B0609020204030204" pitchFamily="49" charset="0"/>
              </a:rPr>
              <a:t>[]</a:t>
            </a:r>
            <a:r>
              <a:rPr lang="en-US" altLang="en-US" sz="2200" b="0" dirty="0">
                <a:latin typeface="Consolas" panose="020B0609020204030204" pitchFamily="49" charset="0"/>
              </a:rPr>
              <a:t>) {</a:t>
            </a:r>
          </a:p>
          <a:p>
            <a:pPr>
              <a:lnSpc>
                <a:spcPct val="70000"/>
              </a:lnSpc>
              <a:buNone/>
            </a:pPr>
            <a:r>
              <a:rPr lang="en-US" altLang="en-US" sz="2200" b="0" dirty="0">
                <a:latin typeface="Consolas" panose="020B0609020204030204" pitchFamily="49" charset="0"/>
              </a:rPr>
              <a:t>    char *</a:t>
            </a:r>
            <a:r>
              <a:rPr lang="en-US" altLang="en-US" sz="2200" b="0" dirty="0" err="1">
                <a:latin typeface="Consolas" panose="020B0609020204030204" pitchFamily="49" charset="0"/>
              </a:rPr>
              <a:t>str</a:t>
            </a:r>
            <a:r>
              <a:rPr lang="en-US" altLang="en-US" sz="2200" b="0" dirty="0">
                <a:latin typeface="Consolas" panose="020B0609020204030204" pitchFamily="49" charset="0"/>
              </a:rPr>
              <a:t> = </a:t>
            </a:r>
            <a:r>
              <a:rPr lang="en-US" altLang="en-US" sz="2200" b="0" dirty="0" err="1">
                <a:latin typeface="Consolas" panose="020B0609020204030204" pitchFamily="49" charset="0"/>
              </a:rPr>
              <a:t>create_string</a:t>
            </a:r>
            <a:r>
              <a:rPr lang="en-US" altLang="en-US" sz="2200" b="0" dirty="0">
                <a:latin typeface="Consolas" panose="020B0609020204030204" pitchFamily="49" charset="0"/>
              </a:rPr>
              <a:t>('a', 4);</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printf</a:t>
            </a:r>
            <a:r>
              <a:rPr lang="en-US" altLang="en-US" sz="2200" dirty="0">
                <a:latin typeface="Consolas" panose="020B0609020204030204" pitchFamily="49" charset="0"/>
              </a:rPr>
              <a:t>(</a:t>
            </a:r>
            <a:r>
              <a:rPr lang="en-US" altLang="en-US" sz="2200" dirty="0">
                <a:solidFill>
                  <a:srgbClr val="0432FF"/>
                </a:solidFill>
                <a:latin typeface="Consolas" panose="020B0609020204030204" pitchFamily="49" charset="0"/>
              </a:rPr>
              <a:t>"%s"</a:t>
            </a:r>
            <a:r>
              <a:rPr lang="en-US" altLang="en-US" sz="2200" dirty="0">
                <a:latin typeface="Consolas" panose="020B0609020204030204" pitchFamily="49" charset="0"/>
              </a:rPr>
              <a:t>, </a:t>
            </a:r>
            <a:r>
              <a:rPr lang="en-US" altLang="en-US" sz="2200" dirty="0" err="1">
                <a:latin typeface="Consolas" panose="020B0609020204030204" pitchFamily="49" charset="0"/>
              </a:rPr>
              <a:t>str</a:t>
            </a:r>
            <a:r>
              <a:rPr lang="en-US" altLang="en-US" sz="2200" dirty="0">
                <a:latin typeface="Consolas" panose="020B0609020204030204" pitchFamily="49" charset="0"/>
              </a:rPr>
              <a:t>);	</a:t>
            </a:r>
            <a:r>
              <a:rPr lang="en-US" altLang="en-US" sz="2200" dirty="0">
                <a:solidFill>
                  <a:srgbClr val="00B050"/>
                </a:solidFill>
                <a:latin typeface="Consolas" panose="020B0609020204030204" pitchFamily="49" charset="0"/>
              </a:rPr>
              <a:t>// want "</a:t>
            </a:r>
            <a:r>
              <a:rPr lang="en-US" altLang="en-US" sz="2200" dirty="0" err="1">
                <a:solidFill>
                  <a:srgbClr val="00B050"/>
                </a:solidFill>
                <a:latin typeface="Consolas" panose="020B0609020204030204" pitchFamily="49" charset="0"/>
              </a:rPr>
              <a:t>aaaa</a:t>
            </a:r>
            <a:r>
              <a:rPr lang="en-US" altLang="en-US" sz="2200" dirty="0">
                <a:solidFill>
                  <a:srgbClr val="00B050"/>
                </a:solidFill>
                <a:latin typeface="Consolas" panose="020B0609020204030204" pitchFamily="49" charset="0"/>
              </a:rPr>
              <a:t>"</a:t>
            </a:r>
          </a:p>
          <a:p>
            <a:pPr>
              <a:lnSpc>
                <a:spcPct val="70000"/>
              </a:lnSpc>
              <a:buNone/>
            </a:pPr>
            <a:r>
              <a:rPr lang="en-US" altLang="en-US" sz="2200" b="0" dirty="0">
                <a:latin typeface="Consolas" panose="020B0609020204030204" pitchFamily="49" charset="0"/>
              </a:rPr>
              <a:t>    return 0;</a:t>
            </a:r>
          </a:p>
          <a:p>
            <a:pPr>
              <a:lnSpc>
                <a:spcPct val="70000"/>
              </a:lnSpc>
              <a:buNone/>
            </a:pPr>
            <a:r>
              <a:rPr lang="en-US" altLang="en-US" sz="2200" b="0" dirty="0">
                <a:latin typeface="Consolas" panose="020B0609020204030204" pitchFamily="49" charset="0"/>
              </a:rPr>
              <a:t>}</a:t>
            </a:r>
          </a:p>
          <a:p>
            <a:pPr>
              <a:lnSpc>
                <a:spcPct val="70000"/>
              </a:lnSpc>
              <a:buNone/>
            </a:pPr>
            <a:endParaRPr lang="en-US" altLang="en-US" sz="2200" b="0" dirty="0">
              <a:latin typeface="Consolas" panose="020B0609020204030204" pitchFamily="49" charset="0"/>
            </a:endParaRPr>
          </a:p>
          <a:p>
            <a:pPr>
              <a:lnSpc>
                <a:spcPct val="70000"/>
              </a:lnSpc>
              <a:buNone/>
            </a:pPr>
            <a:r>
              <a:rPr lang="en-US" altLang="en-US" sz="2200" dirty="0">
                <a:solidFill>
                  <a:srgbClr val="FF0000"/>
                </a:solidFill>
                <a:latin typeface="Consolas" panose="020B0609020204030204" pitchFamily="49" charset="0"/>
              </a:rPr>
              <a:t>char *</a:t>
            </a:r>
            <a:r>
              <a:rPr lang="en-US" altLang="en-US" sz="2200" dirty="0" err="1">
                <a:solidFill>
                  <a:srgbClr val="FF0000"/>
                </a:solidFill>
                <a:latin typeface="Consolas" panose="020B0609020204030204" pitchFamily="49" charset="0"/>
              </a:rPr>
              <a:t>create_string</a:t>
            </a:r>
            <a:r>
              <a:rPr lang="en-US" altLang="en-US" sz="2200" dirty="0">
                <a:solidFill>
                  <a:srgbClr val="FF0000"/>
                </a:solidFill>
                <a:latin typeface="Consolas" panose="020B0609020204030204" pitchFamily="49" charset="0"/>
              </a:rPr>
              <a:t>(char </a:t>
            </a:r>
            <a:r>
              <a:rPr lang="en-US" altLang="en-US" sz="2200" dirty="0" err="1">
                <a:solidFill>
                  <a:srgbClr val="FF0000"/>
                </a:solidFill>
                <a:latin typeface="Consolas" panose="020B0609020204030204" pitchFamily="49" charset="0"/>
              </a:rPr>
              <a:t>ch</a:t>
            </a:r>
            <a:r>
              <a:rPr lang="en-US" altLang="en-US" sz="2200" dirty="0">
                <a:solidFill>
                  <a:srgbClr val="FF0000"/>
                </a:solidFill>
                <a:latin typeface="Consolas" panose="020B0609020204030204" pitchFamily="49" charset="0"/>
              </a:rPr>
              <a:t>, </a:t>
            </a:r>
            <a:r>
              <a:rPr lang="en-US" altLang="en-US" sz="2200" dirty="0" err="1">
                <a:solidFill>
                  <a:srgbClr val="FF0000"/>
                </a:solidFill>
                <a:latin typeface="Consolas" panose="020B0609020204030204" pitchFamily="49" charset="0"/>
              </a:rPr>
              <a:t>int</a:t>
            </a:r>
            <a:r>
              <a:rPr lang="en-US" altLang="en-US" sz="2200" dirty="0">
                <a:solidFill>
                  <a:srgbClr val="FF0000"/>
                </a:solidFill>
                <a:latin typeface="Consolas" panose="020B0609020204030204" pitchFamily="49" charset="0"/>
              </a:rPr>
              <a:t> </a:t>
            </a:r>
            <a:r>
              <a:rPr lang="en-US" altLang="en-US" sz="2200" dirty="0" err="1">
                <a:solidFill>
                  <a:srgbClr val="FF0000"/>
                </a:solidFill>
                <a:latin typeface="Consolas" panose="020B0609020204030204" pitchFamily="49" charset="0"/>
              </a:rPr>
              <a:t>num</a:t>
            </a:r>
            <a:r>
              <a:rPr lang="en-US" altLang="en-US" sz="2200" dirty="0">
                <a:solidFill>
                  <a:srgbClr val="FF0000"/>
                </a:solidFill>
                <a:latin typeface="Consolas" panose="020B0609020204030204" pitchFamily="49" charset="0"/>
              </a:rPr>
              <a:t>) {</a:t>
            </a:r>
          </a:p>
          <a:p>
            <a:pPr>
              <a:lnSpc>
                <a:spcPct val="70000"/>
              </a:lnSpc>
              <a:buNone/>
            </a:pPr>
            <a:r>
              <a:rPr lang="en-US" altLang="en-US" sz="2200" b="0" dirty="0">
                <a:latin typeface="Consolas" panose="020B0609020204030204" pitchFamily="49" charset="0"/>
              </a:rPr>
              <a:t>    char </a:t>
            </a:r>
            <a:r>
              <a:rPr lang="en-US" altLang="en-US" sz="2200" b="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num</a:t>
            </a:r>
            <a:r>
              <a:rPr lang="en-US" altLang="en-US" sz="2200" dirty="0">
                <a:latin typeface="Consolas" panose="020B0609020204030204" pitchFamily="49" charset="0"/>
              </a:rPr>
              <a:t> + 1];</a:t>
            </a:r>
          </a:p>
          <a:p>
            <a:pPr>
              <a:lnSpc>
                <a:spcPct val="70000"/>
              </a:lnSpc>
              <a:buNone/>
            </a:pPr>
            <a:r>
              <a:rPr lang="en-US" altLang="en-US" sz="2200" b="0" dirty="0">
                <a:latin typeface="Consolas" panose="020B0609020204030204" pitchFamily="49" charset="0"/>
              </a:rPr>
              <a:t>    for (</a:t>
            </a:r>
            <a:r>
              <a:rPr lang="en-US" altLang="en-US" sz="2200" b="0" dirty="0" err="1">
                <a:latin typeface="Consolas" panose="020B0609020204030204" pitchFamily="49" charset="0"/>
              </a:rPr>
              <a:t>int</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 0; </a:t>
            </a:r>
            <a:r>
              <a:rPr lang="en-US" altLang="en-US" sz="2200" b="0" dirty="0" err="1">
                <a:latin typeface="Consolas" panose="020B0609020204030204" pitchFamily="49" charset="0"/>
              </a:rPr>
              <a:t>i</a:t>
            </a:r>
            <a:r>
              <a:rPr lang="en-US" altLang="en-US" sz="2200" b="0" dirty="0">
                <a:latin typeface="Consolas" panose="020B0609020204030204" pitchFamily="49" charset="0"/>
              </a:rPr>
              <a:t> &lt; </a:t>
            </a:r>
            <a:r>
              <a:rPr lang="en-US" altLang="en-US" sz="2200" b="0" dirty="0" err="1">
                <a:latin typeface="Consolas" panose="020B0609020204030204" pitchFamily="49" charset="0"/>
              </a:rPr>
              <a:t>num</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i</a:t>
            </a:r>
            <a:r>
              <a:rPr lang="en-US" altLang="en-US" sz="2200" dirty="0">
                <a:latin typeface="Consolas" panose="020B0609020204030204" pitchFamily="49" charset="0"/>
              </a:rPr>
              <a:t>] = </a:t>
            </a:r>
            <a:r>
              <a:rPr lang="en-US" altLang="en-US" sz="2200" dirty="0" err="1">
                <a:latin typeface="Consolas" panose="020B0609020204030204" pitchFamily="49" charset="0"/>
              </a:rPr>
              <a:t>ch</a:t>
            </a:r>
            <a:r>
              <a:rPr lang="en-US" altLang="en-US" sz="2200" dirty="0">
                <a:latin typeface="Consolas" panose="020B0609020204030204" pitchFamily="49" charset="0"/>
              </a:rPr>
              <a:t>;</a:t>
            </a:r>
          </a:p>
          <a:p>
            <a:pPr>
              <a:lnSpc>
                <a:spcPct val="70000"/>
              </a:lnSpc>
              <a:buNone/>
            </a:pP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num</a:t>
            </a:r>
            <a:r>
              <a:rPr lang="en-US" altLang="en-US" sz="2200" dirty="0">
                <a:latin typeface="Consolas" panose="020B0609020204030204" pitchFamily="49" charset="0"/>
              </a:rPr>
              <a:t>] = '\0';</a:t>
            </a:r>
          </a:p>
          <a:p>
            <a:pPr>
              <a:lnSpc>
                <a:spcPct val="70000"/>
              </a:lnSpc>
              <a:buNone/>
            </a:pPr>
            <a:r>
              <a:rPr lang="en-US" altLang="en-US" sz="2200" b="0" dirty="0">
                <a:latin typeface="Consolas" panose="020B0609020204030204" pitchFamily="49" charset="0"/>
              </a:rPr>
              <a:t>    return </a:t>
            </a:r>
            <a:r>
              <a:rPr lang="en-US" altLang="en-US" sz="2200" b="0" dirty="0" err="1">
                <a:latin typeface="Consolas" panose="020B0609020204030204" pitchFamily="49" charset="0"/>
              </a:rPr>
              <a:t>new_str</a:t>
            </a:r>
            <a:r>
              <a:rPr lang="en-US" altLang="en-US" sz="2200" b="0" dirty="0">
                <a:latin typeface="Consolas" panose="020B0609020204030204" pitchFamily="49" charset="0"/>
              </a:rPr>
              <a:t>;</a:t>
            </a:r>
          </a:p>
          <a:p>
            <a:pPr>
              <a:lnSpc>
                <a:spcPct val="70000"/>
              </a:lnSpc>
              <a:buNone/>
            </a:pPr>
            <a:r>
              <a:rPr lang="en-US" altLang="en-US" sz="2200" b="0" dirty="0">
                <a:latin typeface="Consolas" panose="020B0609020204030204" pitchFamily="49" charset="0"/>
              </a:rPr>
              <a:t>}</a:t>
            </a: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923330"/>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err="1">
                <a:latin typeface="Courier New" panose="02070309020205020404" pitchFamily="49" charset="0"/>
                <a:cs typeface="Courier New" panose="02070309020205020404" pitchFamily="49" charset="0"/>
              </a:rPr>
              <a:t>create_string</a:t>
            </a:r>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ch</a:t>
            </a:r>
            <a:r>
              <a:rPr lang="en-US" b="0" dirty="0">
                <a:latin typeface="+mn-lt"/>
                <a:cs typeface="Courier New" panose="02070309020205020404" pitchFamily="49" charset="0"/>
              </a:rPr>
              <a:t>:                 </a:t>
            </a:r>
            <a:r>
              <a:rPr lang="en-US" b="0" dirty="0" err="1">
                <a:latin typeface="+mn-lt"/>
                <a:cs typeface="Courier New" panose="02070309020205020404" pitchFamily="49" charset="0"/>
              </a:rPr>
              <a:t>num</a:t>
            </a:r>
            <a:r>
              <a:rPr lang="en-US" b="0" dirty="0">
                <a:latin typeface="+mn-lt"/>
                <a:cs typeface="Courier New" panose="02070309020205020404" pitchFamily="49" charset="0"/>
              </a:rPr>
              <a:t>:</a:t>
            </a:r>
          </a:p>
          <a:p>
            <a:pPr algn="l"/>
            <a:endParaRPr lang="en-US" dirty="0">
              <a:latin typeface="+mn-lt"/>
              <a:cs typeface="Courier New" panose="020703090202050204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3"/>
            <a:ext cx="381000" cy="4073309"/>
          </a:xfrm>
          <a:prstGeom prst="leftBrace">
            <a:avLst>
              <a:gd name="adj1" fmla="val 8333"/>
              <a:gd name="adj2" fmla="val 17064"/>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829799"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'a'</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1" name="Rectangle 20">
            <a:extLst>
              <a:ext uri="{FF2B5EF4-FFF2-40B4-BE49-F238E27FC236}">
                <a16:creationId xmlns:a16="http://schemas.microsoft.com/office/drawing/2014/main" id="{04D00402-0A07-534F-9526-28E86BA2BEAD}"/>
              </a:ext>
            </a:extLst>
          </p:cNvPr>
          <p:cNvSpPr/>
          <p:nvPr/>
        </p:nvSpPr>
        <p:spPr bwMode="auto">
          <a:xfrm>
            <a:off x="11211183"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7845768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2200" dirty="0" err="1">
                <a:latin typeface="Consolas" panose="020B0609020204030204" pitchFamily="49" charset="0"/>
              </a:rPr>
              <a:t>int</a:t>
            </a:r>
            <a:r>
              <a:rPr lang="en-US" altLang="en-US" sz="2200" b="0" dirty="0">
                <a:latin typeface="Consolas" panose="020B0609020204030204" pitchFamily="49" charset="0"/>
              </a:rPr>
              <a:t> </a:t>
            </a:r>
            <a:r>
              <a:rPr lang="en-US" altLang="en-US" sz="2200" b="1" dirty="0">
                <a:latin typeface="Consolas" panose="020B0609020204030204" pitchFamily="49" charset="0"/>
              </a:rPr>
              <a:t>main</a:t>
            </a:r>
            <a:r>
              <a:rPr lang="en-US" altLang="en-US" sz="2200" b="0" dirty="0">
                <a:latin typeface="Consolas" panose="020B0609020204030204" pitchFamily="49" charset="0"/>
              </a:rPr>
              <a:t>(</a:t>
            </a:r>
            <a:r>
              <a:rPr lang="en-US" altLang="en-US" sz="2200" b="0" dirty="0" err="1">
                <a:latin typeface="Consolas" panose="020B0609020204030204" pitchFamily="49" charset="0"/>
              </a:rPr>
              <a:t>int</a:t>
            </a:r>
            <a:r>
              <a:rPr lang="en-US" altLang="en-US" sz="2200" dirty="0">
                <a:latin typeface="Consolas" panose="020B0609020204030204" pitchFamily="49" charset="0"/>
              </a:rPr>
              <a:t> </a:t>
            </a:r>
            <a:r>
              <a:rPr lang="en-US" altLang="en-US" sz="2200" dirty="0" err="1">
                <a:latin typeface="Consolas" panose="020B0609020204030204" pitchFamily="49" charset="0"/>
              </a:rPr>
              <a:t>argc</a:t>
            </a:r>
            <a:r>
              <a:rPr lang="en-US" altLang="en-US" sz="2200" dirty="0">
                <a:latin typeface="Consolas" panose="020B0609020204030204" pitchFamily="49" charset="0"/>
              </a:rPr>
              <a:t>, char *</a:t>
            </a:r>
            <a:r>
              <a:rPr lang="en-US" altLang="en-US" sz="2200" dirty="0" err="1">
                <a:latin typeface="Consolas" panose="020B0609020204030204" pitchFamily="49" charset="0"/>
              </a:rPr>
              <a:t>argv</a:t>
            </a:r>
            <a:r>
              <a:rPr lang="en-US" altLang="en-US" sz="2200" dirty="0">
                <a:latin typeface="Consolas" panose="020B0609020204030204" pitchFamily="49" charset="0"/>
              </a:rPr>
              <a:t>[]</a:t>
            </a:r>
            <a:r>
              <a:rPr lang="en-US" altLang="en-US" sz="2200" b="0" dirty="0">
                <a:latin typeface="Consolas" panose="020B0609020204030204" pitchFamily="49" charset="0"/>
              </a:rPr>
              <a:t>) {</a:t>
            </a:r>
          </a:p>
          <a:p>
            <a:pPr>
              <a:lnSpc>
                <a:spcPct val="70000"/>
              </a:lnSpc>
              <a:buNone/>
            </a:pPr>
            <a:r>
              <a:rPr lang="en-US" altLang="en-US" sz="2200" b="0" dirty="0">
                <a:latin typeface="Consolas" panose="020B0609020204030204" pitchFamily="49" charset="0"/>
              </a:rPr>
              <a:t>    char *</a:t>
            </a:r>
            <a:r>
              <a:rPr lang="en-US" altLang="en-US" sz="2200" b="0" dirty="0" err="1">
                <a:latin typeface="Consolas" panose="020B0609020204030204" pitchFamily="49" charset="0"/>
              </a:rPr>
              <a:t>str</a:t>
            </a:r>
            <a:r>
              <a:rPr lang="en-US" altLang="en-US" sz="2200" b="0" dirty="0">
                <a:latin typeface="Consolas" panose="020B0609020204030204" pitchFamily="49" charset="0"/>
              </a:rPr>
              <a:t> = </a:t>
            </a:r>
            <a:r>
              <a:rPr lang="en-US" altLang="en-US" sz="2200" b="0" dirty="0" err="1">
                <a:latin typeface="Consolas" panose="020B0609020204030204" pitchFamily="49" charset="0"/>
              </a:rPr>
              <a:t>create_string</a:t>
            </a:r>
            <a:r>
              <a:rPr lang="en-US" altLang="en-US" sz="2200" b="0" dirty="0">
                <a:latin typeface="Consolas" panose="020B0609020204030204" pitchFamily="49" charset="0"/>
              </a:rPr>
              <a:t>('a', 4);</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printf</a:t>
            </a:r>
            <a:r>
              <a:rPr lang="en-US" altLang="en-US" sz="2200" dirty="0">
                <a:latin typeface="Consolas" panose="020B0609020204030204" pitchFamily="49" charset="0"/>
              </a:rPr>
              <a:t>(</a:t>
            </a:r>
            <a:r>
              <a:rPr lang="en-US" altLang="en-US" sz="2200" dirty="0">
                <a:solidFill>
                  <a:srgbClr val="0432FF"/>
                </a:solidFill>
                <a:latin typeface="Consolas" panose="020B0609020204030204" pitchFamily="49" charset="0"/>
              </a:rPr>
              <a:t>"%s"</a:t>
            </a:r>
            <a:r>
              <a:rPr lang="en-US" altLang="en-US" sz="2200" dirty="0">
                <a:latin typeface="Consolas" panose="020B0609020204030204" pitchFamily="49" charset="0"/>
              </a:rPr>
              <a:t>, </a:t>
            </a:r>
            <a:r>
              <a:rPr lang="en-US" altLang="en-US" sz="2200" dirty="0" err="1">
                <a:latin typeface="Consolas" panose="020B0609020204030204" pitchFamily="49" charset="0"/>
              </a:rPr>
              <a:t>str</a:t>
            </a:r>
            <a:r>
              <a:rPr lang="en-US" altLang="en-US" sz="2200" dirty="0">
                <a:latin typeface="Consolas" panose="020B0609020204030204" pitchFamily="49" charset="0"/>
              </a:rPr>
              <a:t>);	</a:t>
            </a:r>
            <a:r>
              <a:rPr lang="en-US" altLang="en-US" sz="2200" dirty="0">
                <a:solidFill>
                  <a:srgbClr val="00B050"/>
                </a:solidFill>
                <a:latin typeface="Consolas" panose="020B0609020204030204" pitchFamily="49" charset="0"/>
              </a:rPr>
              <a:t>// want "</a:t>
            </a:r>
            <a:r>
              <a:rPr lang="en-US" altLang="en-US" sz="2200" dirty="0" err="1">
                <a:solidFill>
                  <a:srgbClr val="00B050"/>
                </a:solidFill>
                <a:latin typeface="Consolas" panose="020B0609020204030204" pitchFamily="49" charset="0"/>
              </a:rPr>
              <a:t>aaaa</a:t>
            </a:r>
            <a:r>
              <a:rPr lang="en-US" altLang="en-US" sz="2200" dirty="0">
                <a:solidFill>
                  <a:srgbClr val="00B050"/>
                </a:solidFill>
                <a:latin typeface="Consolas" panose="020B0609020204030204" pitchFamily="49" charset="0"/>
              </a:rPr>
              <a:t>"</a:t>
            </a:r>
          </a:p>
          <a:p>
            <a:pPr>
              <a:lnSpc>
                <a:spcPct val="70000"/>
              </a:lnSpc>
              <a:buNone/>
            </a:pPr>
            <a:r>
              <a:rPr lang="en-US" altLang="en-US" sz="2200" b="0" dirty="0">
                <a:latin typeface="Consolas" panose="020B0609020204030204" pitchFamily="49" charset="0"/>
              </a:rPr>
              <a:t>    return 0;</a:t>
            </a:r>
          </a:p>
          <a:p>
            <a:pPr>
              <a:lnSpc>
                <a:spcPct val="70000"/>
              </a:lnSpc>
              <a:buNone/>
            </a:pPr>
            <a:r>
              <a:rPr lang="en-US" altLang="en-US" sz="2200" b="0" dirty="0">
                <a:latin typeface="Consolas" panose="020B0609020204030204" pitchFamily="49" charset="0"/>
              </a:rPr>
              <a:t>}</a:t>
            </a:r>
          </a:p>
          <a:p>
            <a:pPr>
              <a:lnSpc>
                <a:spcPct val="70000"/>
              </a:lnSpc>
              <a:buNone/>
            </a:pPr>
            <a:endParaRPr lang="en-US" altLang="en-US" sz="2200" b="0" dirty="0">
              <a:latin typeface="Consolas" panose="020B0609020204030204" pitchFamily="49" charset="0"/>
            </a:endParaRPr>
          </a:p>
          <a:p>
            <a:pPr>
              <a:lnSpc>
                <a:spcPct val="70000"/>
              </a:lnSpc>
              <a:buNone/>
            </a:pPr>
            <a:r>
              <a:rPr lang="en-US" altLang="en-US" sz="2200" dirty="0">
                <a:latin typeface="Consolas" panose="020B0609020204030204" pitchFamily="49" charset="0"/>
              </a:rPr>
              <a:t>char *</a:t>
            </a:r>
            <a:r>
              <a:rPr lang="en-US" altLang="en-US" sz="2200" dirty="0" err="1">
                <a:latin typeface="Consolas" panose="020B0609020204030204" pitchFamily="49" charset="0"/>
              </a:rPr>
              <a:t>create_string</a:t>
            </a:r>
            <a:r>
              <a:rPr lang="en-US" altLang="en-US" sz="2200" dirty="0">
                <a:latin typeface="Consolas" panose="020B0609020204030204" pitchFamily="49" charset="0"/>
              </a:rPr>
              <a:t>(char </a:t>
            </a:r>
            <a:r>
              <a:rPr lang="en-US" altLang="en-US" sz="2200" dirty="0" err="1">
                <a:latin typeface="Consolas" panose="020B0609020204030204" pitchFamily="49" charset="0"/>
              </a:rPr>
              <a:t>ch</a:t>
            </a:r>
            <a:r>
              <a:rPr lang="en-US" altLang="en-US" sz="2200" dirty="0">
                <a:latin typeface="Consolas" panose="020B0609020204030204" pitchFamily="49" charset="0"/>
              </a:rPr>
              <a:t>, </a:t>
            </a:r>
            <a:r>
              <a:rPr lang="en-US" altLang="en-US" sz="2200" dirty="0" err="1">
                <a:latin typeface="Consolas" panose="020B0609020204030204" pitchFamily="49" charset="0"/>
              </a:rPr>
              <a:t>int</a:t>
            </a:r>
            <a:r>
              <a:rPr lang="en-US" altLang="en-US" sz="2200" dirty="0">
                <a:latin typeface="Consolas" panose="020B0609020204030204" pitchFamily="49" charset="0"/>
              </a:rPr>
              <a:t> </a:t>
            </a:r>
            <a:r>
              <a:rPr lang="en-US" altLang="en-US" sz="2200" dirty="0" err="1">
                <a:latin typeface="Consolas" panose="020B0609020204030204" pitchFamily="49" charset="0"/>
              </a:rPr>
              <a:t>num</a:t>
            </a:r>
            <a:r>
              <a:rPr lang="en-US" altLang="en-US" sz="2200" dirty="0">
                <a:latin typeface="Consolas" panose="020B0609020204030204" pitchFamily="49" charset="0"/>
              </a:rPr>
              <a:t>) {</a:t>
            </a:r>
          </a:p>
          <a:p>
            <a:pPr>
              <a:lnSpc>
                <a:spcPct val="70000"/>
              </a:lnSpc>
              <a:buNone/>
            </a:pPr>
            <a:r>
              <a:rPr lang="en-US" altLang="en-US" sz="2200" b="0" dirty="0">
                <a:solidFill>
                  <a:srgbClr val="FF0000"/>
                </a:solidFill>
                <a:latin typeface="Consolas" panose="020B0609020204030204" pitchFamily="49" charset="0"/>
              </a:rPr>
              <a:t>    char </a:t>
            </a:r>
            <a:r>
              <a:rPr lang="en-US" altLang="en-US" sz="2200" b="0" dirty="0" err="1">
                <a:solidFill>
                  <a:srgbClr val="FF0000"/>
                </a:solidFill>
                <a:latin typeface="Consolas" panose="020B0609020204030204" pitchFamily="49" charset="0"/>
              </a:rPr>
              <a:t>new_str</a:t>
            </a:r>
            <a:r>
              <a:rPr lang="en-US" altLang="en-US" sz="2200" dirty="0">
                <a:solidFill>
                  <a:srgbClr val="FF0000"/>
                </a:solidFill>
                <a:latin typeface="Consolas" panose="020B0609020204030204" pitchFamily="49" charset="0"/>
              </a:rPr>
              <a:t>[</a:t>
            </a:r>
            <a:r>
              <a:rPr lang="en-US" altLang="en-US" sz="2200" dirty="0" err="1">
                <a:solidFill>
                  <a:srgbClr val="FF0000"/>
                </a:solidFill>
                <a:latin typeface="Consolas" panose="020B0609020204030204" pitchFamily="49" charset="0"/>
              </a:rPr>
              <a:t>num</a:t>
            </a:r>
            <a:r>
              <a:rPr lang="en-US" altLang="en-US" sz="2200" dirty="0">
                <a:solidFill>
                  <a:srgbClr val="FF0000"/>
                </a:solidFill>
                <a:latin typeface="Consolas" panose="020B0609020204030204" pitchFamily="49" charset="0"/>
              </a:rPr>
              <a:t> + 1];</a:t>
            </a:r>
          </a:p>
          <a:p>
            <a:pPr>
              <a:lnSpc>
                <a:spcPct val="70000"/>
              </a:lnSpc>
              <a:buNone/>
            </a:pPr>
            <a:r>
              <a:rPr lang="en-US" altLang="en-US" sz="2200" b="0" dirty="0">
                <a:latin typeface="Consolas" panose="020B0609020204030204" pitchFamily="49" charset="0"/>
              </a:rPr>
              <a:t>    for (</a:t>
            </a:r>
            <a:r>
              <a:rPr lang="en-US" altLang="en-US" sz="2200" b="0" dirty="0" err="1">
                <a:latin typeface="Consolas" panose="020B0609020204030204" pitchFamily="49" charset="0"/>
              </a:rPr>
              <a:t>int</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 0; </a:t>
            </a:r>
            <a:r>
              <a:rPr lang="en-US" altLang="en-US" sz="2200" b="0" dirty="0" err="1">
                <a:latin typeface="Consolas" panose="020B0609020204030204" pitchFamily="49" charset="0"/>
              </a:rPr>
              <a:t>i</a:t>
            </a:r>
            <a:r>
              <a:rPr lang="en-US" altLang="en-US" sz="2200" b="0" dirty="0">
                <a:latin typeface="Consolas" panose="020B0609020204030204" pitchFamily="49" charset="0"/>
              </a:rPr>
              <a:t> &lt; </a:t>
            </a:r>
            <a:r>
              <a:rPr lang="en-US" altLang="en-US" sz="2200" b="0" dirty="0" err="1">
                <a:latin typeface="Consolas" panose="020B0609020204030204" pitchFamily="49" charset="0"/>
              </a:rPr>
              <a:t>num</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i</a:t>
            </a:r>
            <a:r>
              <a:rPr lang="en-US" altLang="en-US" sz="2200" dirty="0">
                <a:latin typeface="Consolas" panose="020B0609020204030204" pitchFamily="49" charset="0"/>
              </a:rPr>
              <a:t>] = </a:t>
            </a:r>
            <a:r>
              <a:rPr lang="en-US" altLang="en-US" sz="2200" dirty="0" err="1">
                <a:latin typeface="Consolas" panose="020B0609020204030204" pitchFamily="49" charset="0"/>
              </a:rPr>
              <a:t>ch</a:t>
            </a:r>
            <a:r>
              <a:rPr lang="en-US" altLang="en-US" sz="2200" dirty="0">
                <a:latin typeface="Consolas" panose="020B0609020204030204" pitchFamily="49" charset="0"/>
              </a:rPr>
              <a:t>;</a:t>
            </a:r>
          </a:p>
          <a:p>
            <a:pPr>
              <a:lnSpc>
                <a:spcPct val="70000"/>
              </a:lnSpc>
              <a:buNone/>
            </a:pP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num</a:t>
            </a:r>
            <a:r>
              <a:rPr lang="en-US" altLang="en-US" sz="2200" dirty="0">
                <a:latin typeface="Consolas" panose="020B0609020204030204" pitchFamily="49" charset="0"/>
              </a:rPr>
              <a:t>] = '\0';</a:t>
            </a:r>
          </a:p>
          <a:p>
            <a:pPr>
              <a:lnSpc>
                <a:spcPct val="70000"/>
              </a:lnSpc>
              <a:buNone/>
            </a:pPr>
            <a:r>
              <a:rPr lang="en-US" altLang="en-US" sz="2200" b="0" dirty="0">
                <a:latin typeface="Consolas" panose="020B0609020204030204" pitchFamily="49" charset="0"/>
              </a:rPr>
              <a:t>    return </a:t>
            </a:r>
            <a:r>
              <a:rPr lang="en-US" altLang="en-US" sz="2200" b="0" dirty="0" err="1">
                <a:latin typeface="Consolas" panose="020B0609020204030204" pitchFamily="49" charset="0"/>
              </a:rPr>
              <a:t>new_str</a:t>
            </a:r>
            <a:r>
              <a:rPr lang="en-US" altLang="en-US" sz="2200" b="0" dirty="0">
                <a:latin typeface="Consolas" panose="020B0609020204030204" pitchFamily="49" charset="0"/>
              </a:rPr>
              <a:t>;</a:t>
            </a:r>
          </a:p>
          <a:p>
            <a:pPr>
              <a:lnSpc>
                <a:spcPct val="70000"/>
              </a:lnSpc>
              <a:buNone/>
            </a:pPr>
            <a:r>
              <a:rPr lang="en-US" altLang="en-US" sz="2200" b="0" dirty="0">
                <a:latin typeface="Consolas" panose="020B0609020204030204" pitchFamily="49" charset="0"/>
              </a:rPr>
              <a:t>}</a:t>
            </a: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2862322"/>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err="1">
                <a:latin typeface="Courier New" panose="02070309020205020404" pitchFamily="49" charset="0"/>
                <a:cs typeface="Courier New" panose="02070309020205020404" pitchFamily="49" charset="0"/>
              </a:rPr>
              <a:t>create_string</a:t>
            </a:r>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ch</a:t>
            </a:r>
            <a:r>
              <a:rPr lang="en-US" b="0" dirty="0">
                <a:latin typeface="+mn-lt"/>
                <a:cs typeface="Courier New" panose="02070309020205020404" pitchFamily="49" charset="0"/>
              </a:rPr>
              <a:t>:                 </a:t>
            </a:r>
            <a:r>
              <a:rPr lang="en-US" b="0" dirty="0" err="1">
                <a:latin typeface="+mn-lt"/>
                <a:cs typeface="Courier New" panose="02070309020205020404" pitchFamily="49" charset="0"/>
              </a:rPr>
              <a:t>num</a:t>
            </a:r>
            <a:r>
              <a:rPr lang="en-US" b="0" dirty="0">
                <a:latin typeface="+mn-lt"/>
                <a:cs typeface="Courier New" panose="02070309020205020404" pitchFamily="49" charset="0"/>
              </a:rPr>
              <a:t>:</a:t>
            </a: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r>
              <a:rPr lang="en-US" b="0" dirty="0" err="1">
                <a:latin typeface="+mn-lt"/>
                <a:cs typeface="Courier New" panose="02070309020205020404" pitchFamily="49" charset="0"/>
              </a:rPr>
              <a:t>new_str</a:t>
            </a:r>
            <a:r>
              <a:rPr lang="en-US" b="0" dirty="0">
                <a:latin typeface="+mn-lt"/>
                <a:cs typeface="Courier New" panose="02070309020205020404" pitchFamily="49" charset="0"/>
              </a:rPr>
              <a:t>:</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3"/>
            <a:ext cx="381000" cy="4073309"/>
          </a:xfrm>
          <a:prstGeom prst="leftBrace">
            <a:avLst>
              <a:gd name="adj1" fmla="val 8333"/>
              <a:gd name="adj2" fmla="val 17064"/>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829799"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'a'</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1" name="Rectangle 20">
            <a:extLst>
              <a:ext uri="{FF2B5EF4-FFF2-40B4-BE49-F238E27FC236}">
                <a16:creationId xmlns:a16="http://schemas.microsoft.com/office/drawing/2014/main" id="{04D00402-0A07-534F-9526-28E86BA2BEAD}"/>
              </a:ext>
            </a:extLst>
          </p:cNvPr>
          <p:cNvSpPr/>
          <p:nvPr/>
        </p:nvSpPr>
        <p:spPr bwMode="auto">
          <a:xfrm>
            <a:off x="11211183"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graphicFrame>
        <p:nvGraphicFramePr>
          <p:cNvPr id="3" name="Table 2">
            <a:extLst>
              <a:ext uri="{FF2B5EF4-FFF2-40B4-BE49-F238E27FC236}">
                <a16:creationId xmlns:a16="http://schemas.microsoft.com/office/drawing/2014/main" id="{6C2BD484-FD04-7244-94A3-06872C4B8275}"/>
              </a:ext>
            </a:extLst>
          </p:cNvPr>
          <p:cNvGraphicFramePr>
            <a:graphicFrameLocks noGrp="1"/>
          </p:cNvGraphicFramePr>
          <p:nvPr>
            <p:extLst>
              <p:ext uri="{D42A27DB-BD31-4B8C-83A1-F6EECF244321}">
                <p14:modId xmlns:p14="http://schemas.microsoft.com/office/powerpoint/2010/main" val="4271044755"/>
              </p:ext>
            </p:extLst>
          </p:nvPr>
        </p:nvGraphicFramePr>
        <p:xfrm>
          <a:off x="10426700" y="3962400"/>
          <a:ext cx="469900" cy="1828800"/>
        </p:xfrm>
        <a:graphic>
          <a:graphicData uri="http://schemas.openxmlformats.org/drawingml/2006/table">
            <a:tbl>
              <a:tblPr firstRow="1" bandRow="1">
                <a:tableStyleId>{5940675A-B579-460E-94D1-54222C63F5DA}</a:tableStyleId>
              </a:tblPr>
              <a:tblGrid>
                <a:gridCol w="469900">
                  <a:extLst>
                    <a:ext uri="{9D8B030D-6E8A-4147-A177-3AD203B41FA5}">
                      <a16:colId xmlns:a16="http://schemas.microsoft.com/office/drawing/2014/main" val="1629619811"/>
                    </a:ext>
                  </a:extLst>
                </a:gridCol>
              </a:tblGrid>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latin typeface="Arial" panose="020B0604020202020204" pitchFamily="34" charset="0"/>
                        <a:cs typeface="Arial" panose="020B0604020202020204" pitchFamily="34" charset="0"/>
                      </a:endParaRPr>
                    </a:p>
                  </a:txBody>
                  <a:tcPr>
                    <a:solidFill>
                      <a:schemeClr val="bg1"/>
                    </a:solidFill>
                  </a:tcPr>
                </a:tc>
                <a:extLst>
                  <a:ext uri="{0D108BD9-81ED-4DB2-BD59-A6C34878D82A}">
                    <a16:rowId xmlns:a16="http://schemas.microsoft.com/office/drawing/2014/main" val="2730722652"/>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latin typeface="Arial" panose="020B0604020202020204" pitchFamily="34" charset="0"/>
                        <a:cs typeface="Arial" panose="020B0604020202020204" pitchFamily="34" charset="0"/>
                      </a:endParaRPr>
                    </a:p>
                  </a:txBody>
                  <a:tcPr>
                    <a:solidFill>
                      <a:schemeClr val="bg1"/>
                    </a:solidFill>
                  </a:tcPr>
                </a:tc>
                <a:extLst>
                  <a:ext uri="{0D108BD9-81ED-4DB2-BD59-A6C34878D82A}">
                    <a16:rowId xmlns:a16="http://schemas.microsoft.com/office/drawing/2014/main" val="384050592"/>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latin typeface="Arial" panose="020B0604020202020204" pitchFamily="34" charset="0"/>
                        <a:cs typeface="Arial" panose="020B0604020202020204" pitchFamily="34" charset="0"/>
                      </a:endParaRPr>
                    </a:p>
                  </a:txBody>
                  <a:tcPr>
                    <a:solidFill>
                      <a:schemeClr val="bg1"/>
                    </a:solidFill>
                  </a:tcPr>
                </a:tc>
                <a:extLst>
                  <a:ext uri="{0D108BD9-81ED-4DB2-BD59-A6C34878D82A}">
                    <a16:rowId xmlns:a16="http://schemas.microsoft.com/office/drawing/2014/main" val="1507624016"/>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latin typeface="Arial" panose="020B0604020202020204" pitchFamily="34" charset="0"/>
                        <a:cs typeface="Arial" panose="020B0604020202020204" pitchFamily="34" charset="0"/>
                      </a:endParaRPr>
                    </a:p>
                  </a:txBody>
                  <a:tcPr>
                    <a:solidFill>
                      <a:schemeClr val="bg1"/>
                    </a:solidFill>
                  </a:tcPr>
                </a:tc>
                <a:extLst>
                  <a:ext uri="{0D108BD9-81ED-4DB2-BD59-A6C34878D82A}">
                    <a16:rowId xmlns:a16="http://schemas.microsoft.com/office/drawing/2014/main" val="1218194539"/>
                  </a:ext>
                </a:extLst>
              </a:tr>
              <a:tr h="364041">
                <a:tc>
                  <a:txBody>
                    <a:bodyPr/>
                    <a:lstStyle/>
                    <a:p>
                      <a:endParaRPr lang="en-US" sz="1800" dirty="0">
                        <a:latin typeface="Arial" panose="020B0604020202020204" pitchFamily="34" charset="0"/>
                        <a:cs typeface="Arial" panose="020B0604020202020204" pitchFamily="34" charset="0"/>
                      </a:endParaRPr>
                    </a:p>
                  </a:txBody>
                  <a:tcPr>
                    <a:solidFill>
                      <a:schemeClr val="bg1"/>
                    </a:solidFill>
                  </a:tcPr>
                </a:tc>
                <a:extLst>
                  <a:ext uri="{0D108BD9-81ED-4DB2-BD59-A6C34878D82A}">
                    <a16:rowId xmlns:a16="http://schemas.microsoft.com/office/drawing/2014/main" val="3254138596"/>
                  </a:ext>
                </a:extLst>
              </a:tr>
            </a:tbl>
          </a:graphicData>
        </a:graphic>
      </p:graphicFrame>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52816497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2200" dirty="0" err="1">
                <a:latin typeface="Consolas" panose="020B0609020204030204" pitchFamily="49" charset="0"/>
              </a:rPr>
              <a:t>int</a:t>
            </a:r>
            <a:r>
              <a:rPr lang="en-US" altLang="en-US" sz="2200" b="0" dirty="0">
                <a:latin typeface="Consolas" panose="020B0609020204030204" pitchFamily="49" charset="0"/>
              </a:rPr>
              <a:t> </a:t>
            </a:r>
            <a:r>
              <a:rPr lang="en-US" altLang="en-US" sz="2200" b="1" dirty="0">
                <a:latin typeface="Consolas" panose="020B0609020204030204" pitchFamily="49" charset="0"/>
              </a:rPr>
              <a:t>main</a:t>
            </a:r>
            <a:r>
              <a:rPr lang="en-US" altLang="en-US" sz="2200" b="0" dirty="0">
                <a:latin typeface="Consolas" panose="020B0609020204030204" pitchFamily="49" charset="0"/>
              </a:rPr>
              <a:t>(</a:t>
            </a:r>
            <a:r>
              <a:rPr lang="en-US" altLang="en-US" sz="2200" b="0" dirty="0" err="1">
                <a:latin typeface="Consolas" panose="020B0609020204030204" pitchFamily="49" charset="0"/>
              </a:rPr>
              <a:t>int</a:t>
            </a:r>
            <a:r>
              <a:rPr lang="en-US" altLang="en-US" sz="2200" dirty="0">
                <a:latin typeface="Consolas" panose="020B0609020204030204" pitchFamily="49" charset="0"/>
              </a:rPr>
              <a:t> </a:t>
            </a:r>
            <a:r>
              <a:rPr lang="en-US" altLang="en-US" sz="2200" dirty="0" err="1">
                <a:latin typeface="Consolas" panose="020B0609020204030204" pitchFamily="49" charset="0"/>
              </a:rPr>
              <a:t>argc</a:t>
            </a:r>
            <a:r>
              <a:rPr lang="en-US" altLang="en-US" sz="2200" dirty="0">
                <a:latin typeface="Consolas" panose="020B0609020204030204" pitchFamily="49" charset="0"/>
              </a:rPr>
              <a:t>, char *</a:t>
            </a:r>
            <a:r>
              <a:rPr lang="en-US" altLang="en-US" sz="2200" dirty="0" err="1">
                <a:latin typeface="Consolas" panose="020B0609020204030204" pitchFamily="49" charset="0"/>
              </a:rPr>
              <a:t>argv</a:t>
            </a:r>
            <a:r>
              <a:rPr lang="en-US" altLang="en-US" sz="2200" dirty="0">
                <a:latin typeface="Consolas" panose="020B0609020204030204" pitchFamily="49" charset="0"/>
              </a:rPr>
              <a:t>[]</a:t>
            </a:r>
            <a:r>
              <a:rPr lang="en-US" altLang="en-US" sz="2200" b="0" dirty="0">
                <a:latin typeface="Consolas" panose="020B0609020204030204" pitchFamily="49" charset="0"/>
              </a:rPr>
              <a:t>) {</a:t>
            </a:r>
          </a:p>
          <a:p>
            <a:pPr>
              <a:lnSpc>
                <a:spcPct val="70000"/>
              </a:lnSpc>
              <a:buNone/>
            </a:pPr>
            <a:r>
              <a:rPr lang="en-US" altLang="en-US" sz="2200" b="0" dirty="0">
                <a:latin typeface="Consolas" panose="020B0609020204030204" pitchFamily="49" charset="0"/>
              </a:rPr>
              <a:t>    char *</a:t>
            </a:r>
            <a:r>
              <a:rPr lang="en-US" altLang="en-US" sz="2200" b="0" dirty="0" err="1">
                <a:latin typeface="Consolas" panose="020B0609020204030204" pitchFamily="49" charset="0"/>
              </a:rPr>
              <a:t>str</a:t>
            </a:r>
            <a:r>
              <a:rPr lang="en-US" altLang="en-US" sz="2200" b="0" dirty="0">
                <a:latin typeface="Consolas" panose="020B0609020204030204" pitchFamily="49" charset="0"/>
              </a:rPr>
              <a:t> = </a:t>
            </a:r>
            <a:r>
              <a:rPr lang="en-US" altLang="en-US" sz="2200" b="0" dirty="0" err="1">
                <a:latin typeface="Consolas" panose="020B0609020204030204" pitchFamily="49" charset="0"/>
              </a:rPr>
              <a:t>create_string</a:t>
            </a:r>
            <a:r>
              <a:rPr lang="en-US" altLang="en-US" sz="2200" b="0" dirty="0">
                <a:latin typeface="Consolas" panose="020B0609020204030204" pitchFamily="49" charset="0"/>
              </a:rPr>
              <a:t>('a', 4);</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printf</a:t>
            </a:r>
            <a:r>
              <a:rPr lang="en-US" altLang="en-US" sz="2200" dirty="0">
                <a:latin typeface="Consolas" panose="020B0609020204030204" pitchFamily="49" charset="0"/>
              </a:rPr>
              <a:t>(</a:t>
            </a:r>
            <a:r>
              <a:rPr lang="en-US" altLang="en-US" sz="2200" dirty="0">
                <a:solidFill>
                  <a:srgbClr val="0432FF"/>
                </a:solidFill>
                <a:latin typeface="Consolas" panose="020B0609020204030204" pitchFamily="49" charset="0"/>
              </a:rPr>
              <a:t>"%s"</a:t>
            </a:r>
            <a:r>
              <a:rPr lang="en-US" altLang="en-US" sz="2200" dirty="0">
                <a:latin typeface="Consolas" panose="020B0609020204030204" pitchFamily="49" charset="0"/>
              </a:rPr>
              <a:t>, </a:t>
            </a:r>
            <a:r>
              <a:rPr lang="en-US" altLang="en-US" sz="2200" dirty="0" err="1">
                <a:latin typeface="Consolas" panose="020B0609020204030204" pitchFamily="49" charset="0"/>
              </a:rPr>
              <a:t>str</a:t>
            </a:r>
            <a:r>
              <a:rPr lang="en-US" altLang="en-US" sz="2200" dirty="0">
                <a:latin typeface="Consolas" panose="020B0609020204030204" pitchFamily="49" charset="0"/>
              </a:rPr>
              <a:t>);	</a:t>
            </a:r>
            <a:r>
              <a:rPr lang="en-US" altLang="en-US" sz="2200" dirty="0">
                <a:solidFill>
                  <a:srgbClr val="00B050"/>
                </a:solidFill>
                <a:latin typeface="Consolas" panose="020B0609020204030204" pitchFamily="49" charset="0"/>
              </a:rPr>
              <a:t>// want "</a:t>
            </a:r>
            <a:r>
              <a:rPr lang="en-US" altLang="en-US" sz="2200" dirty="0" err="1">
                <a:solidFill>
                  <a:srgbClr val="00B050"/>
                </a:solidFill>
                <a:latin typeface="Consolas" panose="020B0609020204030204" pitchFamily="49" charset="0"/>
              </a:rPr>
              <a:t>aaaa</a:t>
            </a:r>
            <a:r>
              <a:rPr lang="en-US" altLang="en-US" sz="2200" dirty="0">
                <a:solidFill>
                  <a:srgbClr val="00B050"/>
                </a:solidFill>
                <a:latin typeface="Consolas" panose="020B0609020204030204" pitchFamily="49" charset="0"/>
              </a:rPr>
              <a:t>"</a:t>
            </a:r>
          </a:p>
          <a:p>
            <a:pPr>
              <a:lnSpc>
                <a:spcPct val="70000"/>
              </a:lnSpc>
              <a:buNone/>
            </a:pPr>
            <a:r>
              <a:rPr lang="en-US" altLang="en-US" sz="2200" b="0" dirty="0">
                <a:latin typeface="Consolas" panose="020B0609020204030204" pitchFamily="49" charset="0"/>
              </a:rPr>
              <a:t>    return 0;</a:t>
            </a:r>
          </a:p>
          <a:p>
            <a:pPr>
              <a:lnSpc>
                <a:spcPct val="70000"/>
              </a:lnSpc>
              <a:buNone/>
            </a:pPr>
            <a:r>
              <a:rPr lang="en-US" altLang="en-US" sz="2200" b="0" dirty="0">
                <a:latin typeface="Consolas" panose="020B0609020204030204" pitchFamily="49" charset="0"/>
              </a:rPr>
              <a:t>}</a:t>
            </a:r>
          </a:p>
          <a:p>
            <a:pPr>
              <a:lnSpc>
                <a:spcPct val="70000"/>
              </a:lnSpc>
              <a:buNone/>
            </a:pPr>
            <a:endParaRPr lang="en-US" altLang="en-US" sz="2200" b="0" dirty="0">
              <a:latin typeface="Consolas" panose="020B0609020204030204" pitchFamily="49" charset="0"/>
            </a:endParaRPr>
          </a:p>
          <a:p>
            <a:pPr>
              <a:lnSpc>
                <a:spcPct val="70000"/>
              </a:lnSpc>
              <a:buNone/>
            </a:pPr>
            <a:r>
              <a:rPr lang="en-US" altLang="en-US" sz="2200" dirty="0">
                <a:latin typeface="Consolas" panose="020B0609020204030204" pitchFamily="49" charset="0"/>
              </a:rPr>
              <a:t>char *</a:t>
            </a:r>
            <a:r>
              <a:rPr lang="en-US" altLang="en-US" sz="2200" dirty="0" err="1">
                <a:latin typeface="Consolas" panose="020B0609020204030204" pitchFamily="49" charset="0"/>
              </a:rPr>
              <a:t>create_string</a:t>
            </a:r>
            <a:r>
              <a:rPr lang="en-US" altLang="en-US" sz="2200" dirty="0">
                <a:latin typeface="Consolas" panose="020B0609020204030204" pitchFamily="49" charset="0"/>
              </a:rPr>
              <a:t>(char </a:t>
            </a:r>
            <a:r>
              <a:rPr lang="en-US" altLang="en-US" sz="2200" dirty="0" err="1">
                <a:latin typeface="Consolas" panose="020B0609020204030204" pitchFamily="49" charset="0"/>
              </a:rPr>
              <a:t>ch</a:t>
            </a:r>
            <a:r>
              <a:rPr lang="en-US" altLang="en-US" sz="2200" dirty="0">
                <a:latin typeface="Consolas" panose="020B0609020204030204" pitchFamily="49" charset="0"/>
              </a:rPr>
              <a:t>, </a:t>
            </a:r>
            <a:r>
              <a:rPr lang="en-US" altLang="en-US" sz="2200" dirty="0" err="1">
                <a:latin typeface="Consolas" panose="020B0609020204030204" pitchFamily="49" charset="0"/>
              </a:rPr>
              <a:t>int</a:t>
            </a:r>
            <a:r>
              <a:rPr lang="en-US" altLang="en-US" sz="2200" dirty="0">
                <a:latin typeface="Consolas" panose="020B0609020204030204" pitchFamily="49" charset="0"/>
              </a:rPr>
              <a:t> </a:t>
            </a:r>
            <a:r>
              <a:rPr lang="en-US" altLang="en-US" sz="2200" dirty="0" err="1">
                <a:latin typeface="Consolas" panose="020B0609020204030204" pitchFamily="49" charset="0"/>
              </a:rPr>
              <a:t>num</a:t>
            </a:r>
            <a:r>
              <a:rPr lang="en-US" altLang="en-US" sz="2200" dirty="0">
                <a:latin typeface="Consolas" panose="020B0609020204030204" pitchFamily="49" charset="0"/>
              </a:rPr>
              <a:t>) {</a:t>
            </a:r>
          </a:p>
          <a:p>
            <a:pPr>
              <a:lnSpc>
                <a:spcPct val="70000"/>
              </a:lnSpc>
              <a:buNone/>
            </a:pPr>
            <a:r>
              <a:rPr lang="en-US" altLang="en-US" sz="2200" b="0" dirty="0">
                <a:latin typeface="Consolas" panose="020B0609020204030204" pitchFamily="49" charset="0"/>
              </a:rPr>
              <a:t>    char </a:t>
            </a:r>
            <a:r>
              <a:rPr lang="en-US" altLang="en-US" sz="2200" b="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num</a:t>
            </a:r>
            <a:r>
              <a:rPr lang="en-US" altLang="en-US" sz="2200" dirty="0">
                <a:latin typeface="Consolas" panose="020B0609020204030204" pitchFamily="49" charset="0"/>
              </a:rPr>
              <a:t> + 1];</a:t>
            </a:r>
          </a:p>
          <a:p>
            <a:pPr>
              <a:lnSpc>
                <a:spcPct val="70000"/>
              </a:lnSpc>
              <a:buNone/>
            </a:pPr>
            <a:r>
              <a:rPr lang="en-US" altLang="en-US" sz="2200" b="0" dirty="0">
                <a:latin typeface="Consolas" panose="020B0609020204030204" pitchFamily="49" charset="0"/>
              </a:rPr>
              <a:t>    for (</a:t>
            </a:r>
            <a:r>
              <a:rPr lang="en-US" altLang="en-US" sz="2200" b="0" dirty="0" err="1">
                <a:latin typeface="Consolas" panose="020B0609020204030204" pitchFamily="49" charset="0"/>
              </a:rPr>
              <a:t>int</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 0; </a:t>
            </a:r>
            <a:r>
              <a:rPr lang="en-US" altLang="en-US" sz="2200" b="0" dirty="0" err="1">
                <a:latin typeface="Consolas" panose="020B0609020204030204" pitchFamily="49" charset="0"/>
              </a:rPr>
              <a:t>i</a:t>
            </a:r>
            <a:r>
              <a:rPr lang="en-US" altLang="en-US" sz="2200" b="0" dirty="0">
                <a:latin typeface="Consolas" panose="020B0609020204030204" pitchFamily="49" charset="0"/>
              </a:rPr>
              <a:t> &lt; </a:t>
            </a:r>
            <a:r>
              <a:rPr lang="en-US" altLang="en-US" sz="2200" b="0" dirty="0" err="1">
                <a:latin typeface="Consolas" panose="020B0609020204030204" pitchFamily="49" charset="0"/>
              </a:rPr>
              <a:t>num</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i</a:t>
            </a:r>
            <a:r>
              <a:rPr lang="en-US" altLang="en-US" sz="2200" dirty="0">
                <a:latin typeface="Consolas" panose="020B0609020204030204" pitchFamily="49" charset="0"/>
              </a:rPr>
              <a:t>] = </a:t>
            </a:r>
            <a:r>
              <a:rPr lang="en-US" altLang="en-US" sz="2200" dirty="0" err="1">
                <a:latin typeface="Consolas" panose="020B0609020204030204" pitchFamily="49" charset="0"/>
              </a:rPr>
              <a:t>ch</a:t>
            </a:r>
            <a:r>
              <a:rPr lang="en-US" altLang="en-US" sz="2200" dirty="0">
                <a:latin typeface="Consolas" panose="020B0609020204030204" pitchFamily="49" charset="0"/>
              </a:rPr>
              <a:t>;</a:t>
            </a:r>
          </a:p>
          <a:p>
            <a:pPr>
              <a:lnSpc>
                <a:spcPct val="70000"/>
              </a:lnSpc>
              <a:buNone/>
            </a:pP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num</a:t>
            </a:r>
            <a:r>
              <a:rPr lang="en-US" altLang="en-US" sz="2200" dirty="0">
                <a:latin typeface="Consolas" panose="020B0609020204030204" pitchFamily="49" charset="0"/>
              </a:rPr>
              <a:t>] = '\0';</a:t>
            </a:r>
          </a:p>
          <a:p>
            <a:pPr>
              <a:lnSpc>
                <a:spcPct val="70000"/>
              </a:lnSpc>
              <a:buNone/>
            </a:pPr>
            <a:r>
              <a:rPr lang="en-US" altLang="en-US" sz="2200" b="0" dirty="0">
                <a:solidFill>
                  <a:srgbClr val="FF0000"/>
                </a:solidFill>
                <a:latin typeface="Consolas" panose="020B0609020204030204" pitchFamily="49" charset="0"/>
              </a:rPr>
              <a:t>    return </a:t>
            </a:r>
            <a:r>
              <a:rPr lang="en-US" altLang="en-US" sz="2200" b="0" dirty="0" err="1">
                <a:solidFill>
                  <a:srgbClr val="FF0000"/>
                </a:solidFill>
                <a:latin typeface="Consolas" panose="020B0609020204030204" pitchFamily="49" charset="0"/>
              </a:rPr>
              <a:t>new_str</a:t>
            </a:r>
            <a:r>
              <a:rPr lang="en-US" altLang="en-US" sz="2200" b="0" dirty="0">
                <a:solidFill>
                  <a:srgbClr val="FF0000"/>
                </a:solidFill>
                <a:latin typeface="Consolas" panose="020B0609020204030204" pitchFamily="49" charset="0"/>
              </a:rPr>
              <a:t>;</a:t>
            </a:r>
          </a:p>
          <a:p>
            <a:pPr>
              <a:lnSpc>
                <a:spcPct val="70000"/>
              </a:lnSpc>
              <a:buNone/>
            </a:pPr>
            <a:r>
              <a:rPr lang="en-US" altLang="en-US" sz="2200" b="0" dirty="0">
                <a:latin typeface="Consolas" panose="020B0609020204030204" pitchFamily="49" charset="0"/>
              </a:rPr>
              <a:t>}</a:t>
            </a: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2862322"/>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err="1">
                <a:latin typeface="Courier New" panose="02070309020205020404" pitchFamily="49" charset="0"/>
                <a:cs typeface="Courier New" panose="02070309020205020404" pitchFamily="49" charset="0"/>
              </a:rPr>
              <a:t>create_string</a:t>
            </a:r>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ch</a:t>
            </a:r>
            <a:r>
              <a:rPr lang="en-US" b="0" dirty="0">
                <a:latin typeface="+mn-lt"/>
                <a:cs typeface="Courier New" panose="02070309020205020404" pitchFamily="49" charset="0"/>
              </a:rPr>
              <a:t>:                 </a:t>
            </a:r>
            <a:r>
              <a:rPr lang="en-US" b="0" dirty="0" err="1">
                <a:latin typeface="+mn-lt"/>
                <a:cs typeface="Courier New" panose="02070309020205020404" pitchFamily="49" charset="0"/>
              </a:rPr>
              <a:t>num</a:t>
            </a:r>
            <a:r>
              <a:rPr lang="en-US" b="0" dirty="0">
                <a:latin typeface="+mn-lt"/>
                <a:cs typeface="Courier New" panose="02070309020205020404" pitchFamily="49" charset="0"/>
              </a:rPr>
              <a:t>:</a:t>
            </a: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r>
              <a:rPr lang="en-US" b="0" dirty="0" err="1">
                <a:latin typeface="+mn-lt"/>
                <a:cs typeface="Courier New" panose="02070309020205020404" pitchFamily="49" charset="0"/>
              </a:rPr>
              <a:t>new_str</a:t>
            </a:r>
            <a:r>
              <a:rPr lang="en-US" b="0" dirty="0">
                <a:latin typeface="+mn-lt"/>
                <a:cs typeface="Courier New" panose="02070309020205020404" pitchFamily="49" charset="0"/>
              </a:rPr>
              <a:t>:</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3"/>
            <a:ext cx="381000" cy="4073309"/>
          </a:xfrm>
          <a:prstGeom prst="leftBrace">
            <a:avLst>
              <a:gd name="adj1" fmla="val 8333"/>
              <a:gd name="adj2" fmla="val 17064"/>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829799"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'a'</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1" name="Rectangle 20">
            <a:extLst>
              <a:ext uri="{FF2B5EF4-FFF2-40B4-BE49-F238E27FC236}">
                <a16:creationId xmlns:a16="http://schemas.microsoft.com/office/drawing/2014/main" id="{04D00402-0A07-534F-9526-28E86BA2BEAD}"/>
              </a:ext>
            </a:extLst>
          </p:cNvPr>
          <p:cNvSpPr/>
          <p:nvPr/>
        </p:nvSpPr>
        <p:spPr bwMode="auto">
          <a:xfrm>
            <a:off x="11211183"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graphicFrame>
        <p:nvGraphicFramePr>
          <p:cNvPr id="3" name="Table 2">
            <a:extLst>
              <a:ext uri="{FF2B5EF4-FFF2-40B4-BE49-F238E27FC236}">
                <a16:creationId xmlns:a16="http://schemas.microsoft.com/office/drawing/2014/main" id="{6C2BD484-FD04-7244-94A3-06872C4B8275}"/>
              </a:ext>
            </a:extLst>
          </p:cNvPr>
          <p:cNvGraphicFramePr>
            <a:graphicFrameLocks noGrp="1"/>
          </p:cNvGraphicFramePr>
          <p:nvPr/>
        </p:nvGraphicFramePr>
        <p:xfrm>
          <a:off x="10426700" y="3962400"/>
          <a:ext cx="469900" cy="1828800"/>
        </p:xfrm>
        <a:graphic>
          <a:graphicData uri="http://schemas.openxmlformats.org/drawingml/2006/table">
            <a:tbl>
              <a:tblPr firstRow="1" bandRow="1">
                <a:tableStyleId>{5940675A-B579-460E-94D1-54222C63F5DA}</a:tableStyleId>
              </a:tblPr>
              <a:tblGrid>
                <a:gridCol w="469900">
                  <a:extLst>
                    <a:ext uri="{9D8B030D-6E8A-4147-A177-3AD203B41FA5}">
                      <a16:colId xmlns:a16="http://schemas.microsoft.com/office/drawing/2014/main" val="1629619811"/>
                    </a:ext>
                  </a:extLst>
                </a:gridCol>
              </a:tblGrid>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'\0'</a:t>
                      </a:r>
                    </a:p>
                  </a:txBody>
                  <a:tcPr>
                    <a:solidFill>
                      <a:schemeClr val="bg1"/>
                    </a:solidFill>
                  </a:tcPr>
                </a:tc>
                <a:extLst>
                  <a:ext uri="{0D108BD9-81ED-4DB2-BD59-A6C34878D82A}">
                    <a16:rowId xmlns:a16="http://schemas.microsoft.com/office/drawing/2014/main" val="2730722652"/>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84050592"/>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507624016"/>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218194539"/>
                  </a:ext>
                </a:extLst>
              </a:tr>
              <a:tr h="364041">
                <a:tc>
                  <a:txBody>
                    <a:bodyPr/>
                    <a:lstStyle/>
                    <a:p>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254138596"/>
                  </a:ext>
                </a:extLst>
              </a:tr>
            </a:tbl>
          </a:graphicData>
        </a:graphic>
      </p:graphicFrame>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04913331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2200" dirty="0" err="1">
                <a:latin typeface="Consolas" panose="020B0609020204030204" pitchFamily="49" charset="0"/>
              </a:rPr>
              <a:t>int</a:t>
            </a:r>
            <a:r>
              <a:rPr lang="en-US" altLang="en-US" sz="2200" b="0" dirty="0">
                <a:latin typeface="Consolas" panose="020B0609020204030204" pitchFamily="49" charset="0"/>
              </a:rPr>
              <a:t> </a:t>
            </a:r>
            <a:r>
              <a:rPr lang="en-US" altLang="en-US" sz="2200" b="1" dirty="0">
                <a:latin typeface="Consolas" panose="020B0609020204030204" pitchFamily="49" charset="0"/>
              </a:rPr>
              <a:t>main</a:t>
            </a:r>
            <a:r>
              <a:rPr lang="en-US" altLang="en-US" sz="2200" b="0" dirty="0">
                <a:latin typeface="Consolas" panose="020B0609020204030204" pitchFamily="49" charset="0"/>
              </a:rPr>
              <a:t>(</a:t>
            </a:r>
            <a:r>
              <a:rPr lang="en-US" altLang="en-US" sz="2200" b="0" dirty="0" err="1">
                <a:latin typeface="Consolas" panose="020B0609020204030204" pitchFamily="49" charset="0"/>
              </a:rPr>
              <a:t>int</a:t>
            </a:r>
            <a:r>
              <a:rPr lang="en-US" altLang="en-US" sz="2200" dirty="0">
                <a:latin typeface="Consolas" panose="020B0609020204030204" pitchFamily="49" charset="0"/>
              </a:rPr>
              <a:t> </a:t>
            </a:r>
            <a:r>
              <a:rPr lang="en-US" altLang="en-US" sz="2200" dirty="0" err="1">
                <a:latin typeface="Consolas" panose="020B0609020204030204" pitchFamily="49" charset="0"/>
              </a:rPr>
              <a:t>argc</a:t>
            </a:r>
            <a:r>
              <a:rPr lang="en-US" altLang="en-US" sz="2200" dirty="0">
                <a:latin typeface="Consolas" panose="020B0609020204030204" pitchFamily="49" charset="0"/>
              </a:rPr>
              <a:t>, char *</a:t>
            </a:r>
            <a:r>
              <a:rPr lang="en-US" altLang="en-US" sz="2200" dirty="0" err="1">
                <a:latin typeface="Consolas" panose="020B0609020204030204" pitchFamily="49" charset="0"/>
              </a:rPr>
              <a:t>argv</a:t>
            </a:r>
            <a:r>
              <a:rPr lang="en-US" altLang="en-US" sz="2200" dirty="0">
                <a:latin typeface="Consolas" panose="020B0609020204030204" pitchFamily="49" charset="0"/>
              </a:rPr>
              <a:t>[]</a:t>
            </a:r>
            <a:r>
              <a:rPr lang="en-US" altLang="en-US" sz="2200" b="0" dirty="0">
                <a:latin typeface="Consolas" panose="020B0609020204030204" pitchFamily="49" charset="0"/>
              </a:rPr>
              <a:t>) {</a:t>
            </a:r>
          </a:p>
          <a:p>
            <a:pPr>
              <a:lnSpc>
                <a:spcPct val="70000"/>
              </a:lnSpc>
              <a:buNone/>
            </a:pPr>
            <a:r>
              <a:rPr lang="en-US" altLang="en-US" sz="2200" b="0" dirty="0">
                <a:latin typeface="Consolas" panose="020B0609020204030204" pitchFamily="49" charset="0"/>
              </a:rPr>
              <a:t>    char *</a:t>
            </a:r>
            <a:r>
              <a:rPr lang="en-US" altLang="en-US" sz="2200" b="0" dirty="0" err="1">
                <a:latin typeface="Consolas" panose="020B0609020204030204" pitchFamily="49" charset="0"/>
              </a:rPr>
              <a:t>str</a:t>
            </a:r>
            <a:r>
              <a:rPr lang="en-US" altLang="en-US" sz="2200" b="0" dirty="0">
                <a:latin typeface="Consolas" panose="020B0609020204030204" pitchFamily="49" charset="0"/>
              </a:rPr>
              <a:t> = </a:t>
            </a:r>
            <a:r>
              <a:rPr lang="en-US" altLang="en-US" sz="2200" b="0" dirty="0" err="1">
                <a:latin typeface="Consolas" panose="020B0609020204030204" pitchFamily="49" charset="0"/>
              </a:rPr>
              <a:t>create_string</a:t>
            </a:r>
            <a:r>
              <a:rPr lang="en-US" altLang="en-US" sz="2200" b="0" dirty="0">
                <a:latin typeface="Consolas" panose="020B0609020204030204" pitchFamily="49" charset="0"/>
              </a:rPr>
              <a:t>('a', 4);</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printf</a:t>
            </a:r>
            <a:r>
              <a:rPr lang="en-US" altLang="en-US" sz="2200" dirty="0">
                <a:latin typeface="Consolas" panose="020B0609020204030204" pitchFamily="49" charset="0"/>
              </a:rPr>
              <a:t>(</a:t>
            </a:r>
            <a:r>
              <a:rPr lang="en-US" altLang="en-US" sz="2200" dirty="0">
                <a:solidFill>
                  <a:srgbClr val="0432FF"/>
                </a:solidFill>
                <a:latin typeface="Consolas" panose="020B0609020204030204" pitchFamily="49" charset="0"/>
              </a:rPr>
              <a:t>"%s"</a:t>
            </a:r>
            <a:r>
              <a:rPr lang="en-US" altLang="en-US" sz="2200" dirty="0">
                <a:latin typeface="Consolas" panose="020B0609020204030204" pitchFamily="49" charset="0"/>
              </a:rPr>
              <a:t>, </a:t>
            </a:r>
            <a:r>
              <a:rPr lang="en-US" altLang="en-US" sz="2200" dirty="0" err="1">
                <a:latin typeface="Consolas" panose="020B0609020204030204" pitchFamily="49" charset="0"/>
              </a:rPr>
              <a:t>str</a:t>
            </a:r>
            <a:r>
              <a:rPr lang="en-US" altLang="en-US" sz="2200" dirty="0">
                <a:latin typeface="Consolas" panose="020B0609020204030204" pitchFamily="49" charset="0"/>
              </a:rPr>
              <a:t>);	</a:t>
            </a:r>
            <a:r>
              <a:rPr lang="en-US" altLang="en-US" sz="2200" dirty="0">
                <a:solidFill>
                  <a:srgbClr val="00B050"/>
                </a:solidFill>
                <a:latin typeface="Consolas" panose="020B0609020204030204" pitchFamily="49" charset="0"/>
              </a:rPr>
              <a:t>// want "</a:t>
            </a:r>
            <a:r>
              <a:rPr lang="en-US" altLang="en-US" sz="2200" dirty="0" err="1">
                <a:solidFill>
                  <a:srgbClr val="00B050"/>
                </a:solidFill>
                <a:latin typeface="Consolas" panose="020B0609020204030204" pitchFamily="49" charset="0"/>
              </a:rPr>
              <a:t>aaaa</a:t>
            </a:r>
            <a:r>
              <a:rPr lang="en-US" altLang="en-US" sz="2200" dirty="0">
                <a:solidFill>
                  <a:srgbClr val="00B050"/>
                </a:solidFill>
                <a:latin typeface="Consolas" panose="020B0609020204030204" pitchFamily="49" charset="0"/>
              </a:rPr>
              <a:t>"</a:t>
            </a:r>
          </a:p>
          <a:p>
            <a:pPr>
              <a:lnSpc>
                <a:spcPct val="70000"/>
              </a:lnSpc>
              <a:buNone/>
            </a:pPr>
            <a:r>
              <a:rPr lang="en-US" altLang="en-US" sz="2200" b="0" dirty="0">
                <a:latin typeface="Consolas" panose="020B0609020204030204" pitchFamily="49" charset="0"/>
              </a:rPr>
              <a:t>    return 0;</a:t>
            </a:r>
          </a:p>
          <a:p>
            <a:pPr>
              <a:lnSpc>
                <a:spcPct val="70000"/>
              </a:lnSpc>
              <a:buNone/>
            </a:pPr>
            <a:r>
              <a:rPr lang="en-US" altLang="en-US" sz="2200" b="0" dirty="0">
                <a:latin typeface="Consolas" panose="020B0609020204030204" pitchFamily="49" charset="0"/>
              </a:rPr>
              <a:t>}</a:t>
            </a:r>
          </a:p>
          <a:p>
            <a:pPr>
              <a:lnSpc>
                <a:spcPct val="70000"/>
              </a:lnSpc>
              <a:buNone/>
            </a:pPr>
            <a:endParaRPr lang="en-US" altLang="en-US" sz="2200" b="0" dirty="0">
              <a:latin typeface="Consolas" panose="020B0609020204030204" pitchFamily="49" charset="0"/>
            </a:endParaRPr>
          </a:p>
          <a:p>
            <a:pPr>
              <a:lnSpc>
                <a:spcPct val="70000"/>
              </a:lnSpc>
              <a:buNone/>
            </a:pPr>
            <a:r>
              <a:rPr lang="en-US" altLang="en-US" sz="2200" dirty="0">
                <a:latin typeface="Consolas" panose="020B0609020204030204" pitchFamily="49" charset="0"/>
              </a:rPr>
              <a:t>char *</a:t>
            </a:r>
            <a:r>
              <a:rPr lang="en-US" altLang="en-US" sz="2200" dirty="0" err="1">
                <a:latin typeface="Consolas" panose="020B0609020204030204" pitchFamily="49" charset="0"/>
              </a:rPr>
              <a:t>create_string</a:t>
            </a:r>
            <a:r>
              <a:rPr lang="en-US" altLang="en-US" sz="2200" dirty="0">
                <a:latin typeface="Consolas" panose="020B0609020204030204" pitchFamily="49" charset="0"/>
              </a:rPr>
              <a:t>(char </a:t>
            </a:r>
            <a:r>
              <a:rPr lang="en-US" altLang="en-US" sz="2200" dirty="0" err="1">
                <a:latin typeface="Consolas" panose="020B0609020204030204" pitchFamily="49" charset="0"/>
              </a:rPr>
              <a:t>ch</a:t>
            </a:r>
            <a:r>
              <a:rPr lang="en-US" altLang="en-US" sz="2200" dirty="0">
                <a:latin typeface="Consolas" panose="020B0609020204030204" pitchFamily="49" charset="0"/>
              </a:rPr>
              <a:t>, </a:t>
            </a:r>
            <a:r>
              <a:rPr lang="en-US" altLang="en-US" sz="2200" dirty="0" err="1">
                <a:latin typeface="Consolas" panose="020B0609020204030204" pitchFamily="49" charset="0"/>
              </a:rPr>
              <a:t>int</a:t>
            </a:r>
            <a:r>
              <a:rPr lang="en-US" altLang="en-US" sz="2200" dirty="0">
                <a:latin typeface="Consolas" panose="020B0609020204030204" pitchFamily="49" charset="0"/>
              </a:rPr>
              <a:t> </a:t>
            </a:r>
            <a:r>
              <a:rPr lang="en-US" altLang="en-US" sz="2200" dirty="0" err="1">
                <a:latin typeface="Consolas" panose="020B0609020204030204" pitchFamily="49" charset="0"/>
              </a:rPr>
              <a:t>num</a:t>
            </a:r>
            <a:r>
              <a:rPr lang="en-US" altLang="en-US" sz="2200" dirty="0">
                <a:latin typeface="Consolas" panose="020B0609020204030204" pitchFamily="49" charset="0"/>
              </a:rPr>
              <a:t>) {</a:t>
            </a:r>
          </a:p>
          <a:p>
            <a:pPr>
              <a:lnSpc>
                <a:spcPct val="70000"/>
              </a:lnSpc>
              <a:buNone/>
            </a:pPr>
            <a:r>
              <a:rPr lang="en-US" altLang="en-US" sz="2200" b="0" dirty="0">
                <a:latin typeface="Consolas" panose="020B0609020204030204" pitchFamily="49" charset="0"/>
              </a:rPr>
              <a:t>    char </a:t>
            </a:r>
            <a:r>
              <a:rPr lang="en-US" altLang="en-US" sz="2200" b="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num</a:t>
            </a:r>
            <a:r>
              <a:rPr lang="en-US" altLang="en-US" sz="2200" dirty="0">
                <a:latin typeface="Consolas" panose="020B0609020204030204" pitchFamily="49" charset="0"/>
              </a:rPr>
              <a:t> + 1];</a:t>
            </a:r>
          </a:p>
          <a:p>
            <a:pPr>
              <a:lnSpc>
                <a:spcPct val="70000"/>
              </a:lnSpc>
              <a:buNone/>
            </a:pPr>
            <a:r>
              <a:rPr lang="en-US" altLang="en-US" sz="2200" b="0" dirty="0">
                <a:latin typeface="Consolas" panose="020B0609020204030204" pitchFamily="49" charset="0"/>
              </a:rPr>
              <a:t>    for (</a:t>
            </a:r>
            <a:r>
              <a:rPr lang="en-US" altLang="en-US" sz="2200" b="0" dirty="0" err="1">
                <a:latin typeface="Consolas" panose="020B0609020204030204" pitchFamily="49" charset="0"/>
              </a:rPr>
              <a:t>int</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 0; </a:t>
            </a:r>
            <a:r>
              <a:rPr lang="en-US" altLang="en-US" sz="2200" b="0" dirty="0" err="1">
                <a:latin typeface="Consolas" panose="020B0609020204030204" pitchFamily="49" charset="0"/>
              </a:rPr>
              <a:t>i</a:t>
            </a:r>
            <a:r>
              <a:rPr lang="en-US" altLang="en-US" sz="2200" b="0" dirty="0">
                <a:latin typeface="Consolas" panose="020B0609020204030204" pitchFamily="49" charset="0"/>
              </a:rPr>
              <a:t> &lt; </a:t>
            </a:r>
            <a:r>
              <a:rPr lang="en-US" altLang="en-US" sz="2200" b="0" dirty="0" err="1">
                <a:latin typeface="Consolas" panose="020B0609020204030204" pitchFamily="49" charset="0"/>
              </a:rPr>
              <a:t>num</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i</a:t>
            </a:r>
            <a:r>
              <a:rPr lang="en-US" altLang="en-US" sz="2200" dirty="0">
                <a:latin typeface="Consolas" panose="020B0609020204030204" pitchFamily="49" charset="0"/>
              </a:rPr>
              <a:t>] = </a:t>
            </a:r>
            <a:r>
              <a:rPr lang="en-US" altLang="en-US" sz="2200" dirty="0" err="1">
                <a:latin typeface="Consolas" panose="020B0609020204030204" pitchFamily="49" charset="0"/>
              </a:rPr>
              <a:t>ch</a:t>
            </a:r>
            <a:r>
              <a:rPr lang="en-US" altLang="en-US" sz="2200" dirty="0">
                <a:latin typeface="Consolas" panose="020B0609020204030204" pitchFamily="49" charset="0"/>
              </a:rPr>
              <a:t>;</a:t>
            </a:r>
          </a:p>
          <a:p>
            <a:pPr>
              <a:lnSpc>
                <a:spcPct val="70000"/>
              </a:lnSpc>
              <a:buNone/>
            </a:pP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num</a:t>
            </a:r>
            <a:r>
              <a:rPr lang="en-US" altLang="en-US" sz="2200" dirty="0">
                <a:latin typeface="Consolas" panose="020B0609020204030204" pitchFamily="49" charset="0"/>
              </a:rPr>
              <a:t>] = '\0';</a:t>
            </a:r>
          </a:p>
          <a:p>
            <a:pPr>
              <a:lnSpc>
                <a:spcPct val="70000"/>
              </a:lnSpc>
              <a:buNone/>
            </a:pPr>
            <a:r>
              <a:rPr lang="en-US" altLang="en-US" sz="2200" b="0" dirty="0">
                <a:solidFill>
                  <a:srgbClr val="FF0000"/>
                </a:solidFill>
                <a:latin typeface="Consolas" panose="020B0609020204030204" pitchFamily="49" charset="0"/>
              </a:rPr>
              <a:t>    return </a:t>
            </a:r>
            <a:r>
              <a:rPr lang="en-US" altLang="en-US" sz="2200" b="0" dirty="0" err="1">
                <a:solidFill>
                  <a:srgbClr val="FF0000"/>
                </a:solidFill>
                <a:latin typeface="Consolas" panose="020B0609020204030204" pitchFamily="49" charset="0"/>
              </a:rPr>
              <a:t>new_str</a:t>
            </a:r>
            <a:r>
              <a:rPr lang="en-US" altLang="en-US" sz="2200" b="0" dirty="0">
                <a:solidFill>
                  <a:srgbClr val="FF0000"/>
                </a:solidFill>
                <a:latin typeface="Consolas" panose="020B0609020204030204" pitchFamily="49" charset="0"/>
              </a:rPr>
              <a:t>;</a:t>
            </a:r>
          </a:p>
          <a:p>
            <a:pPr>
              <a:lnSpc>
                <a:spcPct val="70000"/>
              </a:lnSpc>
              <a:buNone/>
            </a:pPr>
            <a:r>
              <a:rPr lang="en-US" altLang="en-US" sz="2200" b="0" dirty="0">
                <a:latin typeface="Consolas" panose="020B0609020204030204" pitchFamily="49" charset="0"/>
              </a:rPr>
              <a:t>}</a:t>
            </a: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2862322"/>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err="1">
                <a:latin typeface="Courier New" panose="02070309020205020404" pitchFamily="49" charset="0"/>
                <a:cs typeface="Courier New" panose="02070309020205020404" pitchFamily="49" charset="0"/>
              </a:rPr>
              <a:t>create_string</a:t>
            </a:r>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ch</a:t>
            </a:r>
            <a:r>
              <a:rPr lang="en-US" b="0" dirty="0">
                <a:latin typeface="+mn-lt"/>
                <a:cs typeface="Courier New" panose="02070309020205020404" pitchFamily="49" charset="0"/>
              </a:rPr>
              <a:t>:                 </a:t>
            </a:r>
            <a:r>
              <a:rPr lang="en-US" b="0" dirty="0" err="1">
                <a:latin typeface="+mn-lt"/>
                <a:cs typeface="Courier New" panose="02070309020205020404" pitchFamily="49" charset="0"/>
              </a:rPr>
              <a:t>num</a:t>
            </a:r>
            <a:r>
              <a:rPr lang="en-US" b="0" dirty="0">
                <a:latin typeface="+mn-lt"/>
                <a:cs typeface="Courier New" panose="02070309020205020404" pitchFamily="49" charset="0"/>
              </a:rPr>
              <a:t>:</a:t>
            </a: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r>
              <a:rPr lang="en-US" b="0" dirty="0" err="1">
                <a:latin typeface="+mn-lt"/>
                <a:cs typeface="Courier New" panose="02070309020205020404" pitchFamily="49" charset="0"/>
              </a:rPr>
              <a:t>new_str</a:t>
            </a:r>
            <a:r>
              <a:rPr lang="en-US" b="0" dirty="0">
                <a:latin typeface="+mn-lt"/>
                <a:cs typeface="Courier New" panose="02070309020205020404" pitchFamily="49" charset="0"/>
              </a:rPr>
              <a:t>:</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3"/>
            <a:ext cx="381000" cy="4073309"/>
          </a:xfrm>
          <a:prstGeom prst="leftBrace">
            <a:avLst>
              <a:gd name="adj1" fmla="val 8333"/>
              <a:gd name="adj2" fmla="val 17064"/>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829799"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'a'</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1" name="Rectangle 20">
            <a:extLst>
              <a:ext uri="{FF2B5EF4-FFF2-40B4-BE49-F238E27FC236}">
                <a16:creationId xmlns:a16="http://schemas.microsoft.com/office/drawing/2014/main" id="{04D00402-0A07-534F-9526-28E86BA2BEAD}"/>
              </a:ext>
            </a:extLst>
          </p:cNvPr>
          <p:cNvSpPr/>
          <p:nvPr/>
        </p:nvSpPr>
        <p:spPr bwMode="auto">
          <a:xfrm>
            <a:off x="11211183"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graphicFrame>
        <p:nvGraphicFramePr>
          <p:cNvPr id="3" name="Table 2">
            <a:extLst>
              <a:ext uri="{FF2B5EF4-FFF2-40B4-BE49-F238E27FC236}">
                <a16:creationId xmlns:a16="http://schemas.microsoft.com/office/drawing/2014/main" id="{6C2BD484-FD04-7244-94A3-06872C4B8275}"/>
              </a:ext>
            </a:extLst>
          </p:cNvPr>
          <p:cNvGraphicFramePr>
            <a:graphicFrameLocks noGrp="1"/>
          </p:cNvGraphicFramePr>
          <p:nvPr/>
        </p:nvGraphicFramePr>
        <p:xfrm>
          <a:off x="10426700" y="3962400"/>
          <a:ext cx="469900" cy="1828800"/>
        </p:xfrm>
        <a:graphic>
          <a:graphicData uri="http://schemas.openxmlformats.org/drawingml/2006/table">
            <a:tbl>
              <a:tblPr firstRow="1" bandRow="1">
                <a:tableStyleId>{5940675A-B579-460E-94D1-54222C63F5DA}</a:tableStyleId>
              </a:tblPr>
              <a:tblGrid>
                <a:gridCol w="469900">
                  <a:extLst>
                    <a:ext uri="{9D8B030D-6E8A-4147-A177-3AD203B41FA5}">
                      <a16:colId xmlns:a16="http://schemas.microsoft.com/office/drawing/2014/main" val="1629619811"/>
                    </a:ext>
                  </a:extLst>
                </a:gridCol>
              </a:tblGrid>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'\0'</a:t>
                      </a:r>
                    </a:p>
                  </a:txBody>
                  <a:tcPr>
                    <a:solidFill>
                      <a:schemeClr val="bg1"/>
                    </a:solidFill>
                  </a:tcPr>
                </a:tc>
                <a:extLst>
                  <a:ext uri="{0D108BD9-81ED-4DB2-BD59-A6C34878D82A}">
                    <a16:rowId xmlns:a16="http://schemas.microsoft.com/office/drawing/2014/main" val="2730722652"/>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84050592"/>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507624016"/>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218194539"/>
                  </a:ext>
                </a:extLst>
              </a:tr>
              <a:tr h="364041">
                <a:tc>
                  <a:txBody>
                    <a:bodyPr/>
                    <a:lstStyle/>
                    <a:p>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254138596"/>
                  </a:ext>
                </a:extLst>
              </a:tr>
            </a:tbl>
          </a:graphicData>
        </a:graphic>
      </p:graphicFrame>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3" name="U-Turn Arrow 22">
            <a:extLst>
              <a:ext uri="{FF2B5EF4-FFF2-40B4-BE49-F238E27FC236}">
                <a16:creationId xmlns:a16="http://schemas.microsoft.com/office/drawing/2014/main" id="{B7BA5832-67F7-AF45-B61B-8C08CAD9D7B5}"/>
              </a:ext>
            </a:extLst>
          </p:cNvPr>
          <p:cNvSpPr/>
          <p:nvPr/>
        </p:nvSpPr>
        <p:spPr>
          <a:xfrm rot="16200000">
            <a:off x="7408387" y="3564413"/>
            <a:ext cx="2862322" cy="915096"/>
          </a:xfrm>
          <a:prstGeom prst="uturnArrow">
            <a:avLst>
              <a:gd name="adj1" fmla="val 25000"/>
              <a:gd name="adj2" fmla="val 25000"/>
              <a:gd name="adj3" fmla="val 25000"/>
              <a:gd name="adj4" fmla="val 43750"/>
              <a:gd name="adj5" fmla="val 1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TextBox 23">
            <a:extLst>
              <a:ext uri="{FF2B5EF4-FFF2-40B4-BE49-F238E27FC236}">
                <a16:creationId xmlns:a16="http://schemas.microsoft.com/office/drawing/2014/main" id="{5CEDAB61-55CA-5E4E-8D34-D9A3C3E58623}"/>
              </a:ext>
            </a:extLst>
          </p:cNvPr>
          <p:cNvSpPr txBox="1"/>
          <p:nvPr/>
        </p:nvSpPr>
        <p:spPr>
          <a:xfrm>
            <a:off x="6267198" y="3974068"/>
            <a:ext cx="2129750" cy="369332"/>
          </a:xfrm>
          <a:prstGeom prst="rect">
            <a:avLst/>
          </a:prstGeom>
          <a:noFill/>
        </p:spPr>
        <p:txBody>
          <a:bodyPr wrap="none" rtlCol="0">
            <a:spAutoFit/>
          </a:bodyPr>
          <a:lstStyle/>
          <a:p>
            <a:r>
              <a:rPr lang="en-US" dirty="0">
                <a:solidFill>
                  <a:srgbClr val="FF0000"/>
                </a:solidFill>
              </a:rPr>
              <a:t>Returns e.g. 0xff50</a:t>
            </a:r>
          </a:p>
        </p:txBody>
      </p:sp>
    </p:spTree>
    <p:extLst>
      <p:ext uri="{BB962C8B-B14F-4D97-AF65-F5344CB8AC3E}">
        <p14:creationId xmlns:p14="http://schemas.microsoft.com/office/powerpoint/2010/main" val="367837141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2200" dirty="0" err="1">
                <a:latin typeface="Consolas" panose="020B0609020204030204" pitchFamily="49" charset="0"/>
              </a:rPr>
              <a:t>int</a:t>
            </a:r>
            <a:r>
              <a:rPr lang="en-US" altLang="en-US" sz="2200" b="0" dirty="0">
                <a:latin typeface="Consolas" panose="020B0609020204030204" pitchFamily="49" charset="0"/>
              </a:rPr>
              <a:t> </a:t>
            </a:r>
            <a:r>
              <a:rPr lang="en-US" altLang="en-US" sz="2200" b="1" dirty="0">
                <a:latin typeface="Consolas" panose="020B0609020204030204" pitchFamily="49" charset="0"/>
              </a:rPr>
              <a:t>main</a:t>
            </a:r>
            <a:r>
              <a:rPr lang="en-US" altLang="en-US" sz="2200" b="0" dirty="0">
                <a:latin typeface="Consolas" panose="020B0609020204030204" pitchFamily="49" charset="0"/>
              </a:rPr>
              <a:t>(</a:t>
            </a:r>
            <a:r>
              <a:rPr lang="en-US" altLang="en-US" sz="2200" b="0" dirty="0" err="1">
                <a:latin typeface="Consolas" panose="020B0609020204030204" pitchFamily="49" charset="0"/>
              </a:rPr>
              <a:t>int</a:t>
            </a:r>
            <a:r>
              <a:rPr lang="en-US" altLang="en-US" sz="2200" dirty="0">
                <a:latin typeface="Consolas" panose="020B0609020204030204" pitchFamily="49" charset="0"/>
              </a:rPr>
              <a:t> </a:t>
            </a:r>
            <a:r>
              <a:rPr lang="en-US" altLang="en-US" sz="2200" dirty="0" err="1">
                <a:latin typeface="Consolas" panose="020B0609020204030204" pitchFamily="49" charset="0"/>
              </a:rPr>
              <a:t>argc</a:t>
            </a:r>
            <a:r>
              <a:rPr lang="en-US" altLang="en-US" sz="2200" dirty="0">
                <a:latin typeface="Consolas" panose="020B0609020204030204" pitchFamily="49" charset="0"/>
              </a:rPr>
              <a:t>, char *</a:t>
            </a:r>
            <a:r>
              <a:rPr lang="en-US" altLang="en-US" sz="2200" dirty="0" err="1">
                <a:latin typeface="Consolas" panose="020B0609020204030204" pitchFamily="49" charset="0"/>
              </a:rPr>
              <a:t>argv</a:t>
            </a:r>
            <a:r>
              <a:rPr lang="en-US" altLang="en-US" sz="2200" dirty="0">
                <a:latin typeface="Consolas" panose="020B0609020204030204" pitchFamily="49" charset="0"/>
              </a:rPr>
              <a:t>[]</a:t>
            </a:r>
            <a:r>
              <a:rPr lang="en-US" altLang="en-US" sz="2200" b="0" dirty="0">
                <a:latin typeface="Consolas" panose="020B0609020204030204" pitchFamily="49" charset="0"/>
              </a:rPr>
              <a:t>) {</a:t>
            </a:r>
          </a:p>
          <a:p>
            <a:pPr>
              <a:lnSpc>
                <a:spcPct val="70000"/>
              </a:lnSpc>
              <a:buNone/>
            </a:pPr>
            <a:r>
              <a:rPr lang="en-US" altLang="en-US" sz="2200" b="0" dirty="0">
                <a:latin typeface="Consolas" panose="020B0609020204030204" pitchFamily="49" charset="0"/>
              </a:rPr>
              <a:t>    char *</a:t>
            </a:r>
            <a:r>
              <a:rPr lang="en-US" altLang="en-US" sz="2200" b="0" dirty="0" err="1">
                <a:latin typeface="Consolas" panose="020B0609020204030204" pitchFamily="49" charset="0"/>
              </a:rPr>
              <a:t>str</a:t>
            </a:r>
            <a:r>
              <a:rPr lang="en-US" altLang="en-US" sz="2200" b="0" dirty="0">
                <a:latin typeface="Consolas" panose="020B0609020204030204" pitchFamily="49" charset="0"/>
              </a:rPr>
              <a:t> = </a:t>
            </a:r>
            <a:r>
              <a:rPr lang="en-US" altLang="en-US" sz="2200" b="0" dirty="0" err="1">
                <a:latin typeface="Consolas" panose="020B0609020204030204" pitchFamily="49" charset="0"/>
              </a:rPr>
              <a:t>create_string</a:t>
            </a:r>
            <a:r>
              <a:rPr lang="en-US" altLang="en-US" sz="2200" b="0" dirty="0">
                <a:latin typeface="Consolas" panose="020B0609020204030204" pitchFamily="49" charset="0"/>
              </a:rPr>
              <a:t>('a', 4);</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printf</a:t>
            </a:r>
            <a:r>
              <a:rPr lang="en-US" altLang="en-US" sz="2200" dirty="0">
                <a:latin typeface="Consolas" panose="020B0609020204030204" pitchFamily="49" charset="0"/>
              </a:rPr>
              <a:t>(</a:t>
            </a:r>
            <a:r>
              <a:rPr lang="en-US" altLang="en-US" sz="2200" dirty="0">
                <a:solidFill>
                  <a:srgbClr val="0432FF"/>
                </a:solidFill>
                <a:latin typeface="Consolas" panose="020B0609020204030204" pitchFamily="49" charset="0"/>
              </a:rPr>
              <a:t>"%s"</a:t>
            </a:r>
            <a:r>
              <a:rPr lang="en-US" altLang="en-US" sz="2200" dirty="0">
                <a:latin typeface="Consolas" panose="020B0609020204030204" pitchFamily="49" charset="0"/>
              </a:rPr>
              <a:t>, </a:t>
            </a:r>
            <a:r>
              <a:rPr lang="en-US" altLang="en-US" sz="2200" dirty="0" err="1">
                <a:latin typeface="Consolas" panose="020B0609020204030204" pitchFamily="49" charset="0"/>
              </a:rPr>
              <a:t>str</a:t>
            </a:r>
            <a:r>
              <a:rPr lang="en-US" altLang="en-US" sz="2200" dirty="0">
                <a:latin typeface="Consolas" panose="020B0609020204030204" pitchFamily="49" charset="0"/>
              </a:rPr>
              <a:t>);	</a:t>
            </a:r>
            <a:r>
              <a:rPr lang="en-US" altLang="en-US" sz="2200" dirty="0">
                <a:solidFill>
                  <a:srgbClr val="00B050"/>
                </a:solidFill>
                <a:latin typeface="Consolas" panose="020B0609020204030204" pitchFamily="49" charset="0"/>
              </a:rPr>
              <a:t>// want "</a:t>
            </a:r>
            <a:r>
              <a:rPr lang="en-US" altLang="en-US" sz="2200" dirty="0" err="1">
                <a:solidFill>
                  <a:srgbClr val="00B050"/>
                </a:solidFill>
                <a:latin typeface="Consolas" panose="020B0609020204030204" pitchFamily="49" charset="0"/>
              </a:rPr>
              <a:t>aaaa</a:t>
            </a:r>
            <a:r>
              <a:rPr lang="en-US" altLang="en-US" sz="2200" dirty="0">
                <a:solidFill>
                  <a:srgbClr val="00B050"/>
                </a:solidFill>
                <a:latin typeface="Consolas" panose="020B0609020204030204" pitchFamily="49" charset="0"/>
              </a:rPr>
              <a:t>"</a:t>
            </a:r>
          </a:p>
          <a:p>
            <a:pPr>
              <a:lnSpc>
                <a:spcPct val="70000"/>
              </a:lnSpc>
              <a:buNone/>
            </a:pPr>
            <a:r>
              <a:rPr lang="en-US" altLang="en-US" sz="2200" b="0" dirty="0">
                <a:latin typeface="Consolas" panose="020B0609020204030204" pitchFamily="49" charset="0"/>
              </a:rPr>
              <a:t>    return 0;</a:t>
            </a:r>
          </a:p>
          <a:p>
            <a:pPr>
              <a:lnSpc>
                <a:spcPct val="70000"/>
              </a:lnSpc>
              <a:buNone/>
            </a:pPr>
            <a:r>
              <a:rPr lang="en-US" altLang="en-US" sz="2200" b="0" dirty="0">
                <a:latin typeface="Consolas" panose="020B0609020204030204" pitchFamily="49" charset="0"/>
              </a:rPr>
              <a:t>}</a:t>
            </a:r>
          </a:p>
          <a:p>
            <a:pPr>
              <a:lnSpc>
                <a:spcPct val="70000"/>
              </a:lnSpc>
              <a:buNone/>
            </a:pPr>
            <a:endParaRPr lang="en-US" altLang="en-US" sz="2200" b="0" dirty="0">
              <a:latin typeface="Consolas" panose="020B0609020204030204" pitchFamily="49" charset="0"/>
            </a:endParaRPr>
          </a:p>
          <a:p>
            <a:pPr>
              <a:lnSpc>
                <a:spcPct val="70000"/>
              </a:lnSpc>
              <a:buNone/>
            </a:pPr>
            <a:r>
              <a:rPr lang="en-US" altLang="en-US" sz="2200" dirty="0">
                <a:latin typeface="Consolas" panose="020B0609020204030204" pitchFamily="49" charset="0"/>
              </a:rPr>
              <a:t>char *</a:t>
            </a:r>
            <a:r>
              <a:rPr lang="en-US" altLang="en-US" sz="2200" dirty="0" err="1">
                <a:latin typeface="Consolas" panose="020B0609020204030204" pitchFamily="49" charset="0"/>
              </a:rPr>
              <a:t>create_string</a:t>
            </a:r>
            <a:r>
              <a:rPr lang="en-US" altLang="en-US" sz="2200" dirty="0">
                <a:latin typeface="Consolas" panose="020B0609020204030204" pitchFamily="49" charset="0"/>
              </a:rPr>
              <a:t>(char </a:t>
            </a:r>
            <a:r>
              <a:rPr lang="en-US" altLang="en-US" sz="2200" dirty="0" err="1">
                <a:latin typeface="Consolas" panose="020B0609020204030204" pitchFamily="49" charset="0"/>
              </a:rPr>
              <a:t>ch</a:t>
            </a:r>
            <a:r>
              <a:rPr lang="en-US" altLang="en-US" sz="2200" dirty="0">
                <a:latin typeface="Consolas" panose="020B0609020204030204" pitchFamily="49" charset="0"/>
              </a:rPr>
              <a:t>, </a:t>
            </a:r>
            <a:r>
              <a:rPr lang="en-US" altLang="en-US" sz="2200" dirty="0" err="1">
                <a:latin typeface="Consolas" panose="020B0609020204030204" pitchFamily="49" charset="0"/>
              </a:rPr>
              <a:t>int</a:t>
            </a:r>
            <a:r>
              <a:rPr lang="en-US" altLang="en-US" sz="2200" dirty="0">
                <a:latin typeface="Consolas" panose="020B0609020204030204" pitchFamily="49" charset="0"/>
              </a:rPr>
              <a:t> </a:t>
            </a:r>
            <a:r>
              <a:rPr lang="en-US" altLang="en-US" sz="2200" dirty="0" err="1">
                <a:latin typeface="Consolas" panose="020B0609020204030204" pitchFamily="49" charset="0"/>
              </a:rPr>
              <a:t>num</a:t>
            </a:r>
            <a:r>
              <a:rPr lang="en-US" altLang="en-US" sz="2200" dirty="0">
                <a:latin typeface="Consolas" panose="020B0609020204030204" pitchFamily="49" charset="0"/>
              </a:rPr>
              <a:t>) {</a:t>
            </a:r>
          </a:p>
          <a:p>
            <a:pPr>
              <a:lnSpc>
                <a:spcPct val="70000"/>
              </a:lnSpc>
              <a:buNone/>
            </a:pPr>
            <a:r>
              <a:rPr lang="en-US" altLang="en-US" sz="2200" b="0" dirty="0">
                <a:latin typeface="Consolas" panose="020B0609020204030204" pitchFamily="49" charset="0"/>
              </a:rPr>
              <a:t>    char </a:t>
            </a:r>
            <a:r>
              <a:rPr lang="en-US" altLang="en-US" sz="2200" b="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num</a:t>
            </a:r>
            <a:r>
              <a:rPr lang="en-US" altLang="en-US" sz="2200" dirty="0">
                <a:latin typeface="Consolas" panose="020B0609020204030204" pitchFamily="49" charset="0"/>
              </a:rPr>
              <a:t> + 1];</a:t>
            </a:r>
          </a:p>
          <a:p>
            <a:pPr>
              <a:lnSpc>
                <a:spcPct val="70000"/>
              </a:lnSpc>
              <a:buNone/>
            </a:pPr>
            <a:r>
              <a:rPr lang="en-US" altLang="en-US" sz="2200" b="0" dirty="0">
                <a:latin typeface="Consolas" panose="020B0609020204030204" pitchFamily="49" charset="0"/>
              </a:rPr>
              <a:t>    for (</a:t>
            </a:r>
            <a:r>
              <a:rPr lang="en-US" altLang="en-US" sz="2200" b="0" dirty="0" err="1">
                <a:latin typeface="Consolas" panose="020B0609020204030204" pitchFamily="49" charset="0"/>
              </a:rPr>
              <a:t>int</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 0; </a:t>
            </a:r>
            <a:r>
              <a:rPr lang="en-US" altLang="en-US" sz="2200" b="0" dirty="0" err="1">
                <a:latin typeface="Consolas" panose="020B0609020204030204" pitchFamily="49" charset="0"/>
              </a:rPr>
              <a:t>i</a:t>
            </a:r>
            <a:r>
              <a:rPr lang="en-US" altLang="en-US" sz="2200" b="0" dirty="0">
                <a:latin typeface="Consolas" panose="020B0609020204030204" pitchFamily="49" charset="0"/>
              </a:rPr>
              <a:t> &lt; </a:t>
            </a:r>
            <a:r>
              <a:rPr lang="en-US" altLang="en-US" sz="2200" b="0" dirty="0" err="1">
                <a:latin typeface="Consolas" panose="020B0609020204030204" pitchFamily="49" charset="0"/>
              </a:rPr>
              <a:t>num</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i</a:t>
            </a:r>
            <a:r>
              <a:rPr lang="en-US" altLang="en-US" sz="2200" dirty="0">
                <a:latin typeface="Consolas" panose="020B0609020204030204" pitchFamily="49" charset="0"/>
              </a:rPr>
              <a:t>] = </a:t>
            </a:r>
            <a:r>
              <a:rPr lang="en-US" altLang="en-US" sz="2200" dirty="0" err="1">
                <a:latin typeface="Consolas" panose="020B0609020204030204" pitchFamily="49" charset="0"/>
              </a:rPr>
              <a:t>ch</a:t>
            </a:r>
            <a:r>
              <a:rPr lang="en-US" altLang="en-US" sz="2200" dirty="0">
                <a:latin typeface="Consolas" panose="020B0609020204030204" pitchFamily="49" charset="0"/>
              </a:rPr>
              <a:t>;</a:t>
            </a:r>
          </a:p>
          <a:p>
            <a:pPr>
              <a:lnSpc>
                <a:spcPct val="70000"/>
              </a:lnSpc>
              <a:buNone/>
            </a:pP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num</a:t>
            </a:r>
            <a:r>
              <a:rPr lang="en-US" altLang="en-US" sz="2200" dirty="0">
                <a:latin typeface="Consolas" panose="020B0609020204030204" pitchFamily="49" charset="0"/>
              </a:rPr>
              <a:t>] = '\0';</a:t>
            </a:r>
          </a:p>
          <a:p>
            <a:pPr>
              <a:lnSpc>
                <a:spcPct val="70000"/>
              </a:lnSpc>
              <a:buNone/>
            </a:pPr>
            <a:r>
              <a:rPr lang="en-US" altLang="en-US" sz="2200" b="0" dirty="0">
                <a:solidFill>
                  <a:srgbClr val="FF0000"/>
                </a:solidFill>
                <a:latin typeface="Consolas" panose="020B0609020204030204" pitchFamily="49" charset="0"/>
              </a:rPr>
              <a:t>    return </a:t>
            </a:r>
            <a:r>
              <a:rPr lang="en-US" altLang="en-US" sz="2200" b="0" dirty="0" err="1">
                <a:solidFill>
                  <a:srgbClr val="FF0000"/>
                </a:solidFill>
                <a:latin typeface="Consolas" panose="020B0609020204030204" pitchFamily="49" charset="0"/>
              </a:rPr>
              <a:t>new_str</a:t>
            </a:r>
            <a:r>
              <a:rPr lang="en-US" altLang="en-US" sz="2200" b="0" dirty="0">
                <a:solidFill>
                  <a:srgbClr val="FF0000"/>
                </a:solidFill>
                <a:latin typeface="Consolas" panose="020B0609020204030204" pitchFamily="49" charset="0"/>
              </a:rPr>
              <a:t>;</a:t>
            </a:r>
          </a:p>
          <a:p>
            <a:pPr>
              <a:lnSpc>
                <a:spcPct val="70000"/>
              </a:lnSpc>
              <a:buNone/>
            </a:pPr>
            <a:r>
              <a:rPr lang="en-US" altLang="en-US" sz="2200" b="0" dirty="0">
                <a:latin typeface="Consolas" panose="020B0609020204030204" pitchFamily="49" charset="0"/>
              </a:rPr>
              <a:t>}</a:t>
            </a: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2862322"/>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err="1">
                <a:latin typeface="Courier New" panose="02070309020205020404" pitchFamily="49" charset="0"/>
                <a:cs typeface="Courier New" panose="02070309020205020404" pitchFamily="49" charset="0"/>
              </a:rPr>
              <a:t>create_string</a:t>
            </a:r>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ch</a:t>
            </a:r>
            <a:r>
              <a:rPr lang="en-US" b="0" dirty="0">
                <a:latin typeface="+mn-lt"/>
                <a:cs typeface="Courier New" panose="02070309020205020404" pitchFamily="49" charset="0"/>
              </a:rPr>
              <a:t>:                 </a:t>
            </a:r>
            <a:r>
              <a:rPr lang="en-US" b="0" dirty="0" err="1">
                <a:latin typeface="+mn-lt"/>
                <a:cs typeface="Courier New" panose="02070309020205020404" pitchFamily="49" charset="0"/>
              </a:rPr>
              <a:t>num</a:t>
            </a:r>
            <a:r>
              <a:rPr lang="en-US" b="0" dirty="0">
                <a:latin typeface="+mn-lt"/>
                <a:cs typeface="Courier New" panose="02070309020205020404" pitchFamily="49" charset="0"/>
              </a:rPr>
              <a:t>:</a:t>
            </a: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r>
              <a:rPr lang="en-US" b="0" dirty="0" err="1">
                <a:latin typeface="+mn-lt"/>
                <a:cs typeface="Courier New" panose="02070309020205020404" pitchFamily="49" charset="0"/>
              </a:rPr>
              <a:t>new_str</a:t>
            </a:r>
            <a:r>
              <a:rPr lang="en-US" b="0" dirty="0">
                <a:latin typeface="+mn-lt"/>
                <a:cs typeface="Courier New" panose="02070309020205020404" pitchFamily="49" charset="0"/>
              </a:rPr>
              <a:t>:</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3"/>
            <a:ext cx="381000" cy="4073309"/>
          </a:xfrm>
          <a:prstGeom prst="leftBrace">
            <a:avLst>
              <a:gd name="adj1" fmla="val 8333"/>
              <a:gd name="adj2" fmla="val 17064"/>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829799"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'a'</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1" name="Rectangle 20">
            <a:extLst>
              <a:ext uri="{FF2B5EF4-FFF2-40B4-BE49-F238E27FC236}">
                <a16:creationId xmlns:a16="http://schemas.microsoft.com/office/drawing/2014/main" id="{04D00402-0A07-534F-9526-28E86BA2BEAD}"/>
              </a:ext>
            </a:extLst>
          </p:cNvPr>
          <p:cNvSpPr/>
          <p:nvPr/>
        </p:nvSpPr>
        <p:spPr bwMode="auto">
          <a:xfrm>
            <a:off x="11211183"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graphicFrame>
        <p:nvGraphicFramePr>
          <p:cNvPr id="3" name="Table 2">
            <a:extLst>
              <a:ext uri="{FF2B5EF4-FFF2-40B4-BE49-F238E27FC236}">
                <a16:creationId xmlns:a16="http://schemas.microsoft.com/office/drawing/2014/main" id="{6C2BD484-FD04-7244-94A3-06872C4B8275}"/>
              </a:ext>
            </a:extLst>
          </p:cNvPr>
          <p:cNvGraphicFramePr>
            <a:graphicFrameLocks noGrp="1"/>
          </p:cNvGraphicFramePr>
          <p:nvPr/>
        </p:nvGraphicFramePr>
        <p:xfrm>
          <a:off x="10426700" y="3962400"/>
          <a:ext cx="469900" cy="1828800"/>
        </p:xfrm>
        <a:graphic>
          <a:graphicData uri="http://schemas.openxmlformats.org/drawingml/2006/table">
            <a:tbl>
              <a:tblPr firstRow="1" bandRow="1">
                <a:tableStyleId>{5940675A-B579-460E-94D1-54222C63F5DA}</a:tableStyleId>
              </a:tblPr>
              <a:tblGrid>
                <a:gridCol w="469900">
                  <a:extLst>
                    <a:ext uri="{9D8B030D-6E8A-4147-A177-3AD203B41FA5}">
                      <a16:colId xmlns:a16="http://schemas.microsoft.com/office/drawing/2014/main" val="1629619811"/>
                    </a:ext>
                  </a:extLst>
                </a:gridCol>
              </a:tblGrid>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'\0'</a:t>
                      </a:r>
                    </a:p>
                  </a:txBody>
                  <a:tcPr>
                    <a:solidFill>
                      <a:schemeClr val="bg1"/>
                    </a:solidFill>
                  </a:tcPr>
                </a:tc>
                <a:extLst>
                  <a:ext uri="{0D108BD9-81ED-4DB2-BD59-A6C34878D82A}">
                    <a16:rowId xmlns:a16="http://schemas.microsoft.com/office/drawing/2014/main" val="2730722652"/>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84050592"/>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507624016"/>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218194539"/>
                  </a:ext>
                </a:extLst>
              </a:tr>
              <a:tr h="364041">
                <a:tc>
                  <a:txBody>
                    <a:bodyPr/>
                    <a:lstStyle/>
                    <a:p>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254138596"/>
                  </a:ext>
                </a:extLst>
              </a:tr>
            </a:tbl>
          </a:graphicData>
        </a:graphic>
      </p:graphicFrame>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0000"/>
                </a:solidFill>
                <a:effectLst/>
                <a:latin typeface="Arial" panose="020B0604020202020204" pitchFamily="34" charset="0"/>
              </a:rPr>
              <a:t>0xff50</a:t>
            </a:r>
          </a:p>
        </p:txBody>
      </p:sp>
      <p:cxnSp>
        <p:nvCxnSpPr>
          <p:cNvPr id="8" name="Straight Arrow Connector 7">
            <a:extLst>
              <a:ext uri="{FF2B5EF4-FFF2-40B4-BE49-F238E27FC236}">
                <a16:creationId xmlns:a16="http://schemas.microsoft.com/office/drawing/2014/main" id="{2BC6E10F-9F55-8E46-96C2-32827DB4F80B}"/>
              </a:ext>
            </a:extLst>
          </p:cNvPr>
          <p:cNvCxnSpPr>
            <a:cxnSpLocks/>
          </p:cNvCxnSpPr>
          <p:nvPr/>
        </p:nvCxnSpPr>
        <p:spPr>
          <a:xfrm flipH="1">
            <a:off x="10896600" y="2521176"/>
            <a:ext cx="457200" cy="3117624"/>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815875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2200" dirty="0" err="1">
                <a:latin typeface="Consolas" panose="020B0609020204030204" pitchFamily="49" charset="0"/>
              </a:rPr>
              <a:t>int</a:t>
            </a:r>
            <a:r>
              <a:rPr lang="en-US" altLang="en-US" sz="2200" b="0" dirty="0">
                <a:latin typeface="Consolas" panose="020B0609020204030204" pitchFamily="49" charset="0"/>
              </a:rPr>
              <a:t> </a:t>
            </a:r>
            <a:r>
              <a:rPr lang="en-US" altLang="en-US" sz="2200" b="1" dirty="0">
                <a:latin typeface="Consolas" panose="020B0609020204030204" pitchFamily="49" charset="0"/>
              </a:rPr>
              <a:t>main</a:t>
            </a:r>
            <a:r>
              <a:rPr lang="en-US" altLang="en-US" sz="2200" b="0" dirty="0">
                <a:latin typeface="Consolas" panose="020B0609020204030204" pitchFamily="49" charset="0"/>
              </a:rPr>
              <a:t>(</a:t>
            </a:r>
            <a:r>
              <a:rPr lang="en-US" altLang="en-US" sz="2200" b="0" dirty="0" err="1">
                <a:latin typeface="Consolas" panose="020B0609020204030204" pitchFamily="49" charset="0"/>
              </a:rPr>
              <a:t>int</a:t>
            </a:r>
            <a:r>
              <a:rPr lang="en-US" altLang="en-US" sz="2200" dirty="0">
                <a:latin typeface="Consolas" panose="020B0609020204030204" pitchFamily="49" charset="0"/>
              </a:rPr>
              <a:t> </a:t>
            </a:r>
            <a:r>
              <a:rPr lang="en-US" altLang="en-US" sz="2200" dirty="0" err="1">
                <a:latin typeface="Consolas" panose="020B0609020204030204" pitchFamily="49" charset="0"/>
              </a:rPr>
              <a:t>argc</a:t>
            </a:r>
            <a:r>
              <a:rPr lang="en-US" altLang="en-US" sz="2200" dirty="0">
                <a:latin typeface="Consolas" panose="020B0609020204030204" pitchFamily="49" charset="0"/>
              </a:rPr>
              <a:t>, char *</a:t>
            </a:r>
            <a:r>
              <a:rPr lang="en-US" altLang="en-US" sz="2200" dirty="0" err="1">
                <a:latin typeface="Consolas" panose="020B0609020204030204" pitchFamily="49" charset="0"/>
              </a:rPr>
              <a:t>argv</a:t>
            </a:r>
            <a:r>
              <a:rPr lang="en-US" altLang="en-US" sz="2200" dirty="0">
                <a:latin typeface="Consolas" panose="020B0609020204030204" pitchFamily="49" charset="0"/>
              </a:rPr>
              <a:t>[]</a:t>
            </a:r>
            <a:r>
              <a:rPr lang="en-US" altLang="en-US" sz="2200" b="0" dirty="0">
                <a:latin typeface="Consolas" panose="020B0609020204030204" pitchFamily="49" charset="0"/>
              </a:rPr>
              <a:t>) {</a:t>
            </a:r>
          </a:p>
          <a:p>
            <a:pPr>
              <a:lnSpc>
                <a:spcPct val="70000"/>
              </a:lnSpc>
              <a:buNone/>
            </a:pPr>
            <a:r>
              <a:rPr lang="en-US" altLang="en-US" sz="2200" b="0" dirty="0">
                <a:latin typeface="Consolas" panose="020B0609020204030204" pitchFamily="49" charset="0"/>
              </a:rPr>
              <a:t>    char *</a:t>
            </a:r>
            <a:r>
              <a:rPr lang="en-US" altLang="en-US" sz="2200" b="0" dirty="0" err="1">
                <a:latin typeface="Consolas" panose="020B0609020204030204" pitchFamily="49" charset="0"/>
              </a:rPr>
              <a:t>str</a:t>
            </a:r>
            <a:r>
              <a:rPr lang="en-US" altLang="en-US" sz="2200" b="0" dirty="0">
                <a:latin typeface="Consolas" panose="020B0609020204030204" pitchFamily="49" charset="0"/>
              </a:rPr>
              <a:t> = </a:t>
            </a:r>
            <a:r>
              <a:rPr lang="en-US" altLang="en-US" sz="2200" b="0" dirty="0" err="1">
                <a:latin typeface="Consolas" panose="020B0609020204030204" pitchFamily="49" charset="0"/>
              </a:rPr>
              <a:t>create_string</a:t>
            </a:r>
            <a:r>
              <a:rPr lang="en-US" altLang="en-US" sz="2200" b="0" dirty="0">
                <a:latin typeface="Consolas" panose="020B0609020204030204" pitchFamily="49" charset="0"/>
              </a:rPr>
              <a:t>('a', 4);</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printf</a:t>
            </a:r>
            <a:r>
              <a:rPr lang="en-US" altLang="en-US" sz="2200" dirty="0">
                <a:latin typeface="Consolas" panose="020B0609020204030204" pitchFamily="49" charset="0"/>
              </a:rPr>
              <a:t>(</a:t>
            </a:r>
            <a:r>
              <a:rPr lang="en-US" altLang="en-US" sz="2200" dirty="0">
                <a:solidFill>
                  <a:srgbClr val="0432FF"/>
                </a:solidFill>
                <a:latin typeface="Consolas" panose="020B0609020204030204" pitchFamily="49" charset="0"/>
              </a:rPr>
              <a:t>"%s"</a:t>
            </a:r>
            <a:r>
              <a:rPr lang="en-US" altLang="en-US" sz="2200" dirty="0">
                <a:latin typeface="Consolas" panose="020B0609020204030204" pitchFamily="49" charset="0"/>
              </a:rPr>
              <a:t>, </a:t>
            </a:r>
            <a:r>
              <a:rPr lang="en-US" altLang="en-US" sz="2200" dirty="0" err="1">
                <a:latin typeface="Consolas" panose="020B0609020204030204" pitchFamily="49" charset="0"/>
              </a:rPr>
              <a:t>str</a:t>
            </a:r>
            <a:r>
              <a:rPr lang="en-US" altLang="en-US" sz="2200" dirty="0">
                <a:latin typeface="Consolas" panose="020B0609020204030204" pitchFamily="49" charset="0"/>
              </a:rPr>
              <a:t>);	</a:t>
            </a:r>
            <a:r>
              <a:rPr lang="en-US" altLang="en-US" sz="2200" dirty="0">
                <a:solidFill>
                  <a:srgbClr val="00B050"/>
                </a:solidFill>
                <a:latin typeface="Consolas" panose="020B0609020204030204" pitchFamily="49" charset="0"/>
              </a:rPr>
              <a:t>// want "</a:t>
            </a:r>
            <a:r>
              <a:rPr lang="en-US" altLang="en-US" sz="2200" dirty="0" err="1">
                <a:solidFill>
                  <a:srgbClr val="00B050"/>
                </a:solidFill>
                <a:latin typeface="Consolas" panose="020B0609020204030204" pitchFamily="49" charset="0"/>
              </a:rPr>
              <a:t>aaaa</a:t>
            </a:r>
            <a:r>
              <a:rPr lang="en-US" altLang="en-US" sz="2200" dirty="0">
                <a:solidFill>
                  <a:srgbClr val="00B050"/>
                </a:solidFill>
                <a:latin typeface="Consolas" panose="020B0609020204030204" pitchFamily="49" charset="0"/>
              </a:rPr>
              <a:t>"</a:t>
            </a:r>
          </a:p>
          <a:p>
            <a:pPr>
              <a:lnSpc>
                <a:spcPct val="70000"/>
              </a:lnSpc>
              <a:buNone/>
            </a:pPr>
            <a:r>
              <a:rPr lang="en-US" altLang="en-US" sz="2200" b="0" dirty="0">
                <a:latin typeface="Consolas" panose="020B0609020204030204" pitchFamily="49" charset="0"/>
              </a:rPr>
              <a:t>    return 0;</a:t>
            </a:r>
          </a:p>
          <a:p>
            <a:pPr>
              <a:lnSpc>
                <a:spcPct val="70000"/>
              </a:lnSpc>
              <a:buNone/>
            </a:pPr>
            <a:r>
              <a:rPr lang="en-US" altLang="en-US" sz="2200" b="0" dirty="0">
                <a:latin typeface="Consolas" panose="020B0609020204030204" pitchFamily="49" charset="0"/>
              </a:rPr>
              <a:t>}</a:t>
            </a:r>
          </a:p>
          <a:p>
            <a:pPr>
              <a:lnSpc>
                <a:spcPct val="70000"/>
              </a:lnSpc>
              <a:buNone/>
            </a:pPr>
            <a:endParaRPr lang="en-US" altLang="en-US" sz="2200" b="0" dirty="0">
              <a:latin typeface="Consolas" panose="020B0609020204030204" pitchFamily="49" charset="0"/>
            </a:endParaRPr>
          </a:p>
          <a:p>
            <a:pPr>
              <a:lnSpc>
                <a:spcPct val="70000"/>
              </a:lnSpc>
              <a:buNone/>
            </a:pPr>
            <a:r>
              <a:rPr lang="en-US" altLang="en-US" sz="2200" dirty="0">
                <a:latin typeface="Consolas" panose="020B0609020204030204" pitchFamily="49" charset="0"/>
              </a:rPr>
              <a:t>char *</a:t>
            </a:r>
            <a:r>
              <a:rPr lang="en-US" altLang="en-US" sz="2200" dirty="0" err="1">
                <a:latin typeface="Consolas" panose="020B0609020204030204" pitchFamily="49" charset="0"/>
              </a:rPr>
              <a:t>create_string</a:t>
            </a:r>
            <a:r>
              <a:rPr lang="en-US" altLang="en-US" sz="2200" dirty="0">
                <a:latin typeface="Consolas" panose="020B0609020204030204" pitchFamily="49" charset="0"/>
              </a:rPr>
              <a:t>(char </a:t>
            </a:r>
            <a:r>
              <a:rPr lang="en-US" altLang="en-US" sz="2200" dirty="0" err="1">
                <a:latin typeface="Consolas" panose="020B0609020204030204" pitchFamily="49" charset="0"/>
              </a:rPr>
              <a:t>ch</a:t>
            </a:r>
            <a:r>
              <a:rPr lang="en-US" altLang="en-US" sz="2200" dirty="0">
                <a:latin typeface="Consolas" panose="020B0609020204030204" pitchFamily="49" charset="0"/>
              </a:rPr>
              <a:t>, </a:t>
            </a:r>
            <a:r>
              <a:rPr lang="en-US" altLang="en-US" sz="2200" dirty="0" err="1">
                <a:latin typeface="Consolas" panose="020B0609020204030204" pitchFamily="49" charset="0"/>
              </a:rPr>
              <a:t>int</a:t>
            </a:r>
            <a:r>
              <a:rPr lang="en-US" altLang="en-US" sz="2200" dirty="0">
                <a:latin typeface="Consolas" panose="020B0609020204030204" pitchFamily="49" charset="0"/>
              </a:rPr>
              <a:t> </a:t>
            </a:r>
            <a:r>
              <a:rPr lang="en-US" altLang="en-US" sz="2200" dirty="0" err="1">
                <a:latin typeface="Consolas" panose="020B0609020204030204" pitchFamily="49" charset="0"/>
              </a:rPr>
              <a:t>num</a:t>
            </a:r>
            <a:r>
              <a:rPr lang="en-US" altLang="en-US" sz="2200" dirty="0">
                <a:latin typeface="Consolas" panose="020B0609020204030204" pitchFamily="49" charset="0"/>
              </a:rPr>
              <a:t>) {</a:t>
            </a:r>
          </a:p>
          <a:p>
            <a:pPr>
              <a:lnSpc>
                <a:spcPct val="70000"/>
              </a:lnSpc>
              <a:buNone/>
            </a:pPr>
            <a:r>
              <a:rPr lang="en-US" altLang="en-US" sz="2200" b="0" dirty="0">
                <a:latin typeface="Consolas" panose="020B0609020204030204" pitchFamily="49" charset="0"/>
              </a:rPr>
              <a:t>    char </a:t>
            </a:r>
            <a:r>
              <a:rPr lang="en-US" altLang="en-US" sz="2200" b="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num</a:t>
            </a:r>
            <a:r>
              <a:rPr lang="en-US" altLang="en-US" sz="2200" dirty="0">
                <a:latin typeface="Consolas" panose="020B0609020204030204" pitchFamily="49" charset="0"/>
              </a:rPr>
              <a:t> + 1];</a:t>
            </a:r>
          </a:p>
          <a:p>
            <a:pPr>
              <a:lnSpc>
                <a:spcPct val="70000"/>
              </a:lnSpc>
              <a:buNone/>
            </a:pPr>
            <a:r>
              <a:rPr lang="en-US" altLang="en-US" sz="2200" b="0" dirty="0">
                <a:latin typeface="Consolas" panose="020B0609020204030204" pitchFamily="49" charset="0"/>
              </a:rPr>
              <a:t>    for (</a:t>
            </a:r>
            <a:r>
              <a:rPr lang="en-US" altLang="en-US" sz="2200" b="0" dirty="0" err="1">
                <a:latin typeface="Consolas" panose="020B0609020204030204" pitchFamily="49" charset="0"/>
              </a:rPr>
              <a:t>int</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 0; </a:t>
            </a:r>
            <a:r>
              <a:rPr lang="en-US" altLang="en-US" sz="2200" b="0" dirty="0" err="1">
                <a:latin typeface="Consolas" panose="020B0609020204030204" pitchFamily="49" charset="0"/>
              </a:rPr>
              <a:t>i</a:t>
            </a:r>
            <a:r>
              <a:rPr lang="en-US" altLang="en-US" sz="2200" b="0" dirty="0">
                <a:latin typeface="Consolas" panose="020B0609020204030204" pitchFamily="49" charset="0"/>
              </a:rPr>
              <a:t> &lt; </a:t>
            </a:r>
            <a:r>
              <a:rPr lang="en-US" altLang="en-US" sz="2200" b="0" dirty="0" err="1">
                <a:latin typeface="Consolas" panose="020B0609020204030204" pitchFamily="49" charset="0"/>
              </a:rPr>
              <a:t>num</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i</a:t>
            </a:r>
            <a:r>
              <a:rPr lang="en-US" altLang="en-US" sz="2200" dirty="0">
                <a:latin typeface="Consolas" panose="020B0609020204030204" pitchFamily="49" charset="0"/>
              </a:rPr>
              <a:t>] = </a:t>
            </a:r>
            <a:r>
              <a:rPr lang="en-US" altLang="en-US" sz="2200" dirty="0" err="1">
                <a:latin typeface="Consolas" panose="020B0609020204030204" pitchFamily="49" charset="0"/>
              </a:rPr>
              <a:t>ch</a:t>
            </a:r>
            <a:r>
              <a:rPr lang="en-US" altLang="en-US" sz="2200" dirty="0">
                <a:latin typeface="Consolas" panose="020B0609020204030204" pitchFamily="49" charset="0"/>
              </a:rPr>
              <a:t>;</a:t>
            </a:r>
          </a:p>
          <a:p>
            <a:pPr>
              <a:lnSpc>
                <a:spcPct val="70000"/>
              </a:lnSpc>
              <a:buNone/>
            </a:pP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num</a:t>
            </a:r>
            <a:r>
              <a:rPr lang="en-US" altLang="en-US" sz="2200" dirty="0">
                <a:latin typeface="Consolas" panose="020B0609020204030204" pitchFamily="49" charset="0"/>
              </a:rPr>
              <a:t>] = '\0';</a:t>
            </a:r>
          </a:p>
          <a:p>
            <a:pPr>
              <a:lnSpc>
                <a:spcPct val="70000"/>
              </a:lnSpc>
              <a:buNone/>
            </a:pPr>
            <a:r>
              <a:rPr lang="en-US" altLang="en-US" sz="2200" b="0" dirty="0">
                <a:latin typeface="Consolas" panose="020B0609020204030204" pitchFamily="49" charset="0"/>
              </a:rPr>
              <a:t>    return </a:t>
            </a:r>
            <a:r>
              <a:rPr lang="en-US" altLang="en-US" sz="2200" b="0" dirty="0" err="1">
                <a:latin typeface="Consolas" panose="020B0609020204030204" pitchFamily="49" charset="0"/>
              </a:rPr>
              <a:t>new_str</a:t>
            </a:r>
            <a:r>
              <a:rPr lang="en-US" altLang="en-US" sz="2200" b="0" dirty="0">
                <a:latin typeface="Consolas" panose="020B0609020204030204" pitchFamily="49" charset="0"/>
              </a:rPr>
              <a:t>;</a:t>
            </a:r>
          </a:p>
          <a:p>
            <a:pPr>
              <a:lnSpc>
                <a:spcPct val="70000"/>
              </a:lnSpc>
              <a:buNone/>
            </a:pPr>
            <a:r>
              <a:rPr lang="en-US" altLang="en-US" sz="2200" b="0" dirty="0">
                <a:solidFill>
                  <a:srgbClr val="FF0000"/>
                </a:solidFill>
                <a:latin typeface="Consolas" panose="020B0609020204030204" pitchFamily="49" charset="0"/>
              </a:rPr>
              <a:t>}</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4"/>
            <a:ext cx="381000" cy="1200330"/>
          </a:xfrm>
          <a:prstGeom prst="leftBrace">
            <a:avLst>
              <a:gd name="adj1" fmla="val 8333"/>
              <a:gd name="adj2" fmla="val 5801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0000"/>
                </a:solidFill>
                <a:effectLst/>
                <a:latin typeface="Arial" panose="020B0604020202020204" pitchFamily="34" charset="0"/>
              </a:rPr>
              <a:t>0xff50</a:t>
            </a:r>
          </a:p>
        </p:txBody>
      </p:sp>
      <p:cxnSp>
        <p:nvCxnSpPr>
          <p:cNvPr id="8" name="Straight Arrow Connector 7">
            <a:extLst>
              <a:ext uri="{FF2B5EF4-FFF2-40B4-BE49-F238E27FC236}">
                <a16:creationId xmlns:a16="http://schemas.microsoft.com/office/drawing/2014/main" id="{2BC6E10F-9F55-8E46-96C2-32827DB4F80B}"/>
              </a:ext>
            </a:extLst>
          </p:cNvPr>
          <p:cNvCxnSpPr>
            <a:cxnSpLocks/>
          </p:cNvCxnSpPr>
          <p:nvPr/>
        </p:nvCxnSpPr>
        <p:spPr>
          <a:xfrm flipH="1">
            <a:off x="10896600" y="2521176"/>
            <a:ext cx="457200" cy="3117624"/>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360066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2200" dirty="0" err="1">
                <a:latin typeface="Consolas" panose="020B0609020204030204" pitchFamily="49" charset="0"/>
              </a:rPr>
              <a:t>int</a:t>
            </a:r>
            <a:r>
              <a:rPr lang="en-US" altLang="en-US" sz="2200" b="0" dirty="0">
                <a:latin typeface="Consolas" panose="020B0609020204030204" pitchFamily="49" charset="0"/>
              </a:rPr>
              <a:t> </a:t>
            </a:r>
            <a:r>
              <a:rPr lang="en-US" altLang="en-US" sz="2200" b="1" dirty="0">
                <a:latin typeface="Consolas" panose="020B0609020204030204" pitchFamily="49" charset="0"/>
              </a:rPr>
              <a:t>main</a:t>
            </a:r>
            <a:r>
              <a:rPr lang="en-US" altLang="en-US" sz="2200" b="0" dirty="0">
                <a:latin typeface="Consolas" panose="020B0609020204030204" pitchFamily="49" charset="0"/>
              </a:rPr>
              <a:t>(</a:t>
            </a:r>
            <a:r>
              <a:rPr lang="en-US" altLang="en-US" sz="2200" b="0" dirty="0" err="1">
                <a:latin typeface="Consolas" panose="020B0609020204030204" pitchFamily="49" charset="0"/>
              </a:rPr>
              <a:t>int</a:t>
            </a:r>
            <a:r>
              <a:rPr lang="en-US" altLang="en-US" sz="2200" dirty="0">
                <a:latin typeface="Consolas" panose="020B0609020204030204" pitchFamily="49" charset="0"/>
              </a:rPr>
              <a:t> </a:t>
            </a:r>
            <a:r>
              <a:rPr lang="en-US" altLang="en-US" sz="2200" dirty="0" err="1">
                <a:latin typeface="Consolas" panose="020B0609020204030204" pitchFamily="49" charset="0"/>
              </a:rPr>
              <a:t>argc</a:t>
            </a:r>
            <a:r>
              <a:rPr lang="en-US" altLang="en-US" sz="2200" dirty="0">
                <a:latin typeface="Consolas" panose="020B0609020204030204" pitchFamily="49" charset="0"/>
              </a:rPr>
              <a:t>, char *</a:t>
            </a:r>
            <a:r>
              <a:rPr lang="en-US" altLang="en-US" sz="2200" dirty="0" err="1">
                <a:latin typeface="Consolas" panose="020B0609020204030204" pitchFamily="49" charset="0"/>
              </a:rPr>
              <a:t>argv</a:t>
            </a:r>
            <a:r>
              <a:rPr lang="en-US" altLang="en-US" sz="2200" dirty="0">
                <a:latin typeface="Consolas" panose="020B0609020204030204" pitchFamily="49" charset="0"/>
              </a:rPr>
              <a:t>[]</a:t>
            </a:r>
            <a:r>
              <a:rPr lang="en-US" altLang="en-US" sz="2200" b="0" dirty="0">
                <a:latin typeface="Consolas" panose="020B0609020204030204" pitchFamily="49" charset="0"/>
              </a:rPr>
              <a:t>) {</a:t>
            </a:r>
          </a:p>
          <a:p>
            <a:pPr>
              <a:lnSpc>
                <a:spcPct val="70000"/>
              </a:lnSpc>
              <a:buNone/>
            </a:pPr>
            <a:r>
              <a:rPr lang="en-US" altLang="en-US" sz="2200" b="0" dirty="0">
                <a:latin typeface="Consolas" panose="020B0609020204030204" pitchFamily="49" charset="0"/>
              </a:rPr>
              <a:t>    char *</a:t>
            </a:r>
            <a:r>
              <a:rPr lang="en-US" altLang="en-US" sz="2200" b="0" dirty="0" err="1">
                <a:latin typeface="Consolas" panose="020B0609020204030204" pitchFamily="49" charset="0"/>
              </a:rPr>
              <a:t>str</a:t>
            </a:r>
            <a:r>
              <a:rPr lang="en-US" altLang="en-US" sz="2200" b="0" dirty="0">
                <a:latin typeface="Consolas" panose="020B0609020204030204" pitchFamily="49" charset="0"/>
              </a:rPr>
              <a:t> = </a:t>
            </a:r>
            <a:r>
              <a:rPr lang="en-US" altLang="en-US" sz="2200" b="0" dirty="0" err="1">
                <a:latin typeface="Consolas" panose="020B0609020204030204" pitchFamily="49" charset="0"/>
              </a:rPr>
              <a:t>create_string</a:t>
            </a:r>
            <a:r>
              <a:rPr lang="en-US" altLang="en-US" sz="2200" b="0" dirty="0">
                <a:latin typeface="Consolas" panose="020B0609020204030204" pitchFamily="49" charset="0"/>
              </a:rPr>
              <a:t>('a', 4);</a:t>
            </a:r>
          </a:p>
          <a:p>
            <a:pPr>
              <a:lnSpc>
                <a:spcPct val="70000"/>
              </a:lnSpc>
              <a:buNone/>
            </a:pPr>
            <a:r>
              <a:rPr lang="en-US" altLang="en-US" sz="2200" dirty="0">
                <a:solidFill>
                  <a:srgbClr val="FF0000"/>
                </a:solidFill>
                <a:latin typeface="Consolas" panose="020B0609020204030204" pitchFamily="49" charset="0"/>
              </a:rPr>
              <a:t>    </a:t>
            </a:r>
            <a:r>
              <a:rPr lang="en-US" altLang="en-US" sz="2200" dirty="0" err="1">
                <a:solidFill>
                  <a:srgbClr val="FF0000"/>
                </a:solidFill>
                <a:latin typeface="Consolas" panose="020B0609020204030204" pitchFamily="49" charset="0"/>
              </a:rPr>
              <a:t>printf</a:t>
            </a:r>
            <a:r>
              <a:rPr lang="en-US" altLang="en-US" sz="2200" dirty="0">
                <a:solidFill>
                  <a:srgbClr val="FF0000"/>
                </a:solidFill>
                <a:latin typeface="Consolas" panose="020B0609020204030204" pitchFamily="49" charset="0"/>
              </a:rPr>
              <a:t>("%s", </a:t>
            </a:r>
            <a:r>
              <a:rPr lang="en-US" altLang="en-US" sz="2200" dirty="0" err="1">
                <a:solidFill>
                  <a:srgbClr val="FF0000"/>
                </a:solidFill>
                <a:latin typeface="Consolas" panose="020B0609020204030204" pitchFamily="49" charset="0"/>
              </a:rPr>
              <a:t>str</a:t>
            </a:r>
            <a:r>
              <a:rPr lang="en-US" altLang="en-US" sz="2200" dirty="0">
                <a:solidFill>
                  <a:srgbClr val="FF0000"/>
                </a:solidFill>
                <a:latin typeface="Consolas" panose="020B0609020204030204" pitchFamily="49" charset="0"/>
              </a:rPr>
              <a:t>);	// want "</a:t>
            </a:r>
            <a:r>
              <a:rPr lang="en-US" altLang="en-US" sz="2200" dirty="0" err="1">
                <a:solidFill>
                  <a:srgbClr val="FF0000"/>
                </a:solidFill>
                <a:latin typeface="Consolas" panose="020B0609020204030204" pitchFamily="49" charset="0"/>
              </a:rPr>
              <a:t>aaaa</a:t>
            </a:r>
            <a:r>
              <a:rPr lang="en-US" altLang="en-US" sz="2200" dirty="0">
                <a:solidFill>
                  <a:srgbClr val="FF0000"/>
                </a:solidFill>
                <a:latin typeface="Consolas" panose="020B0609020204030204" pitchFamily="49" charset="0"/>
              </a:rPr>
              <a:t>"</a:t>
            </a:r>
          </a:p>
          <a:p>
            <a:pPr>
              <a:lnSpc>
                <a:spcPct val="70000"/>
              </a:lnSpc>
              <a:buNone/>
            </a:pPr>
            <a:r>
              <a:rPr lang="en-US" altLang="en-US" sz="2200" b="0" dirty="0">
                <a:latin typeface="Consolas" panose="020B0609020204030204" pitchFamily="49" charset="0"/>
              </a:rPr>
              <a:t>    return 0;</a:t>
            </a:r>
          </a:p>
          <a:p>
            <a:pPr>
              <a:lnSpc>
                <a:spcPct val="70000"/>
              </a:lnSpc>
              <a:buNone/>
            </a:pPr>
            <a:r>
              <a:rPr lang="en-US" altLang="en-US" sz="2200" b="0" dirty="0">
                <a:latin typeface="Consolas" panose="020B0609020204030204" pitchFamily="49" charset="0"/>
              </a:rPr>
              <a:t>}</a:t>
            </a:r>
          </a:p>
          <a:p>
            <a:pPr>
              <a:lnSpc>
                <a:spcPct val="70000"/>
              </a:lnSpc>
              <a:buNone/>
            </a:pPr>
            <a:endParaRPr lang="en-US" altLang="en-US" sz="2200" b="0" dirty="0">
              <a:latin typeface="Consolas" panose="020B0609020204030204" pitchFamily="49" charset="0"/>
            </a:endParaRPr>
          </a:p>
          <a:p>
            <a:pPr>
              <a:lnSpc>
                <a:spcPct val="70000"/>
              </a:lnSpc>
              <a:buNone/>
            </a:pPr>
            <a:r>
              <a:rPr lang="en-US" altLang="en-US" sz="2200" dirty="0">
                <a:latin typeface="Consolas" panose="020B0609020204030204" pitchFamily="49" charset="0"/>
              </a:rPr>
              <a:t>char *</a:t>
            </a:r>
            <a:r>
              <a:rPr lang="en-US" altLang="en-US" sz="2200" dirty="0" err="1">
                <a:latin typeface="Consolas" panose="020B0609020204030204" pitchFamily="49" charset="0"/>
              </a:rPr>
              <a:t>create_string</a:t>
            </a:r>
            <a:r>
              <a:rPr lang="en-US" altLang="en-US" sz="2200" dirty="0">
                <a:latin typeface="Consolas" panose="020B0609020204030204" pitchFamily="49" charset="0"/>
              </a:rPr>
              <a:t>(char </a:t>
            </a:r>
            <a:r>
              <a:rPr lang="en-US" altLang="en-US" sz="2200" dirty="0" err="1">
                <a:latin typeface="Consolas" panose="020B0609020204030204" pitchFamily="49" charset="0"/>
              </a:rPr>
              <a:t>ch</a:t>
            </a:r>
            <a:r>
              <a:rPr lang="en-US" altLang="en-US" sz="2200" dirty="0">
                <a:latin typeface="Consolas" panose="020B0609020204030204" pitchFamily="49" charset="0"/>
              </a:rPr>
              <a:t>, </a:t>
            </a:r>
            <a:r>
              <a:rPr lang="en-US" altLang="en-US" sz="2200" dirty="0" err="1">
                <a:latin typeface="Consolas" panose="020B0609020204030204" pitchFamily="49" charset="0"/>
              </a:rPr>
              <a:t>int</a:t>
            </a:r>
            <a:r>
              <a:rPr lang="en-US" altLang="en-US" sz="2200" dirty="0">
                <a:latin typeface="Consolas" panose="020B0609020204030204" pitchFamily="49" charset="0"/>
              </a:rPr>
              <a:t> </a:t>
            </a:r>
            <a:r>
              <a:rPr lang="en-US" altLang="en-US" sz="2200" dirty="0" err="1">
                <a:latin typeface="Consolas" panose="020B0609020204030204" pitchFamily="49" charset="0"/>
              </a:rPr>
              <a:t>num</a:t>
            </a:r>
            <a:r>
              <a:rPr lang="en-US" altLang="en-US" sz="2200" dirty="0">
                <a:latin typeface="Consolas" panose="020B0609020204030204" pitchFamily="49" charset="0"/>
              </a:rPr>
              <a:t>) {</a:t>
            </a:r>
          </a:p>
          <a:p>
            <a:pPr>
              <a:lnSpc>
                <a:spcPct val="70000"/>
              </a:lnSpc>
              <a:buNone/>
            </a:pPr>
            <a:r>
              <a:rPr lang="en-US" altLang="en-US" sz="2200" b="0" dirty="0">
                <a:latin typeface="Consolas" panose="020B0609020204030204" pitchFamily="49" charset="0"/>
              </a:rPr>
              <a:t>    char </a:t>
            </a:r>
            <a:r>
              <a:rPr lang="en-US" altLang="en-US" sz="2200" b="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num</a:t>
            </a:r>
            <a:r>
              <a:rPr lang="en-US" altLang="en-US" sz="2200" dirty="0">
                <a:latin typeface="Consolas" panose="020B0609020204030204" pitchFamily="49" charset="0"/>
              </a:rPr>
              <a:t> + 1];</a:t>
            </a:r>
          </a:p>
          <a:p>
            <a:pPr>
              <a:lnSpc>
                <a:spcPct val="70000"/>
              </a:lnSpc>
              <a:buNone/>
            </a:pPr>
            <a:r>
              <a:rPr lang="en-US" altLang="en-US" sz="2200" b="0" dirty="0">
                <a:latin typeface="Consolas" panose="020B0609020204030204" pitchFamily="49" charset="0"/>
              </a:rPr>
              <a:t>    for (</a:t>
            </a:r>
            <a:r>
              <a:rPr lang="en-US" altLang="en-US" sz="2200" b="0" dirty="0" err="1">
                <a:latin typeface="Consolas" panose="020B0609020204030204" pitchFamily="49" charset="0"/>
              </a:rPr>
              <a:t>int</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 0; </a:t>
            </a:r>
            <a:r>
              <a:rPr lang="en-US" altLang="en-US" sz="2200" b="0" dirty="0" err="1">
                <a:latin typeface="Consolas" panose="020B0609020204030204" pitchFamily="49" charset="0"/>
              </a:rPr>
              <a:t>i</a:t>
            </a:r>
            <a:r>
              <a:rPr lang="en-US" altLang="en-US" sz="2200" b="0" dirty="0">
                <a:latin typeface="Consolas" panose="020B0609020204030204" pitchFamily="49" charset="0"/>
              </a:rPr>
              <a:t> &lt; </a:t>
            </a:r>
            <a:r>
              <a:rPr lang="en-US" altLang="en-US" sz="2200" b="0" dirty="0" err="1">
                <a:latin typeface="Consolas" panose="020B0609020204030204" pitchFamily="49" charset="0"/>
              </a:rPr>
              <a:t>num</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i</a:t>
            </a:r>
            <a:r>
              <a:rPr lang="en-US" altLang="en-US" sz="2200" dirty="0">
                <a:latin typeface="Consolas" panose="020B0609020204030204" pitchFamily="49" charset="0"/>
              </a:rPr>
              <a:t>] = </a:t>
            </a:r>
            <a:r>
              <a:rPr lang="en-US" altLang="en-US" sz="2200" dirty="0" err="1">
                <a:latin typeface="Consolas" panose="020B0609020204030204" pitchFamily="49" charset="0"/>
              </a:rPr>
              <a:t>ch</a:t>
            </a:r>
            <a:r>
              <a:rPr lang="en-US" altLang="en-US" sz="2200" dirty="0">
                <a:latin typeface="Consolas" panose="020B0609020204030204" pitchFamily="49" charset="0"/>
              </a:rPr>
              <a:t>;</a:t>
            </a:r>
          </a:p>
          <a:p>
            <a:pPr>
              <a:lnSpc>
                <a:spcPct val="70000"/>
              </a:lnSpc>
              <a:buNone/>
            </a:pP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num</a:t>
            </a:r>
            <a:r>
              <a:rPr lang="en-US" altLang="en-US" sz="2200" dirty="0">
                <a:latin typeface="Consolas" panose="020B0609020204030204" pitchFamily="49" charset="0"/>
              </a:rPr>
              <a:t>] = '\0';</a:t>
            </a:r>
          </a:p>
          <a:p>
            <a:pPr>
              <a:lnSpc>
                <a:spcPct val="70000"/>
              </a:lnSpc>
              <a:buNone/>
            </a:pPr>
            <a:r>
              <a:rPr lang="en-US" altLang="en-US" sz="2200" b="0" dirty="0">
                <a:latin typeface="Consolas" panose="020B0609020204030204" pitchFamily="49" charset="0"/>
              </a:rPr>
              <a:t>    return </a:t>
            </a:r>
            <a:r>
              <a:rPr lang="en-US" altLang="en-US" sz="2200" b="0" dirty="0" err="1">
                <a:latin typeface="Consolas" panose="020B0609020204030204" pitchFamily="49" charset="0"/>
              </a:rPr>
              <a:t>new_str</a:t>
            </a:r>
            <a:r>
              <a:rPr lang="en-US" altLang="en-US" sz="2200" b="0" dirty="0">
                <a:latin typeface="Consolas" panose="020B0609020204030204" pitchFamily="49" charset="0"/>
              </a:rPr>
              <a:t>;</a:t>
            </a:r>
          </a:p>
          <a:p>
            <a:pPr>
              <a:lnSpc>
                <a:spcPct val="70000"/>
              </a:lnSpc>
              <a:buNone/>
            </a:pPr>
            <a:r>
              <a:rPr lang="en-US" altLang="en-US" sz="2200" b="0" dirty="0">
                <a:latin typeface="Consolas" panose="020B0609020204030204" pitchFamily="49" charset="0"/>
              </a:rPr>
              <a:t>}</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4"/>
            <a:ext cx="381000" cy="1200330"/>
          </a:xfrm>
          <a:prstGeom prst="leftBrace">
            <a:avLst>
              <a:gd name="adj1" fmla="val 8333"/>
              <a:gd name="adj2" fmla="val 5801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0000"/>
                </a:solidFill>
                <a:effectLst/>
                <a:latin typeface="Arial" panose="020B0604020202020204" pitchFamily="34" charset="0"/>
              </a:rPr>
              <a:t>0xff50</a:t>
            </a:r>
          </a:p>
        </p:txBody>
      </p:sp>
      <p:cxnSp>
        <p:nvCxnSpPr>
          <p:cNvPr id="8" name="Straight Arrow Connector 7">
            <a:extLst>
              <a:ext uri="{FF2B5EF4-FFF2-40B4-BE49-F238E27FC236}">
                <a16:creationId xmlns:a16="http://schemas.microsoft.com/office/drawing/2014/main" id="{2BC6E10F-9F55-8E46-96C2-32827DB4F80B}"/>
              </a:ext>
            </a:extLst>
          </p:cNvPr>
          <p:cNvCxnSpPr>
            <a:cxnSpLocks/>
          </p:cNvCxnSpPr>
          <p:nvPr/>
        </p:nvCxnSpPr>
        <p:spPr>
          <a:xfrm flipH="1">
            <a:off x="10896600" y="2521176"/>
            <a:ext cx="457200" cy="3117624"/>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2567FAD2-FD26-A04F-9DA6-0D0A397A0156}"/>
              </a:ext>
            </a:extLst>
          </p:cNvPr>
          <p:cNvSpPr/>
          <p:nvPr/>
        </p:nvSpPr>
        <p:spPr bwMode="auto">
          <a:xfrm>
            <a:off x="862630" y="5482339"/>
            <a:ext cx="7257257" cy="124604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a:extLst/>
        </p:spPr>
        <p:txBody>
          <a:bodyPr vert="horz" wrap="square" lIns="91440" tIns="45720" rIns="91440" bIns="45720" numCol="1" rtlCol="0" anchor="t" anchorCtr="0" compatLnSpc="1">
            <a:prstTxWarp prst="textNoShape">
              <a:avLst/>
            </a:prstTxWarp>
          </a:bodyPr>
          <a:lstStyle/>
          <a:p>
            <a:pPr algn="l" eaLnBrk="1" hangingPunct="1"/>
            <a:r>
              <a:rPr lang="en-US" sz="2400" u="sng" dirty="0"/>
              <a:t>Problem</a:t>
            </a:r>
            <a:r>
              <a:rPr lang="en-US" sz="2400" dirty="0"/>
              <a:t>:</a:t>
            </a:r>
            <a:r>
              <a:rPr lang="en-US" sz="2400" b="0" dirty="0"/>
              <a:t> local variables go away when a function finishes.  These characters will thus no longer exist, and the address will be for unknown memory!</a:t>
            </a:r>
            <a:endParaRPr kumimoji="0" lang="en-US" sz="2400" i="0" u="none" strike="noStrike" cap="none" normalizeH="0" baseline="0" dirty="0">
              <a:ln>
                <a:noFill/>
              </a:ln>
              <a:solidFill>
                <a:schemeClr val="tx1"/>
              </a:solidFill>
              <a:effectLst/>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370798378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2200" dirty="0" err="1">
                <a:latin typeface="Consolas" panose="020B0609020204030204" pitchFamily="49" charset="0"/>
              </a:rPr>
              <a:t>int</a:t>
            </a:r>
            <a:r>
              <a:rPr lang="en-US" altLang="en-US" sz="2200" b="0" dirty="0">
                <a:latin typeface="Consolas" panose="020B0609020204030204" pitchFamily="49" charset="0"/>
              </a:rPr>
              <a:t> </a:t>
            </a:r>
            <a:r>
              <a:rPr lang="en-US" altLang="en-US" sz="2200" b="1" dirty="0">
                <a:latin typeface="Consolas" panose="020B0609020204030204" pitchFamily="49" charset="0"/>
              </a:rPr>
              <a:t>main</a:t>
            </a:r>
            <a:r>
              <a:rPr lang="en-US" altLang="en-US" sz="2200" b="0" dirty="0">
                <a:latin typeface="Consolas" panose="020B0609020204030204" pitchFamily="49" charset="0"/>
              </a:rPr>
              <a:t>(</a:t>
            </a:r>
            <a:r>
              <a:rPr lang="en-US" altLang="en-US" sz="2200" b="0" dirty="0" err="1">
                <a:latin typeface="Consolas" panose="020B0609020204030204" pitchFamily="49" charset="0"/>
              </a:rPr>
              <a:t>int</a:t>
            </a:r>
            <a:r>
              <a:rPr lang="en-US" altLang="en-US" sz="2200" dirty="0">
                <a:latin typeface="Consolas" panose="020B0609020204030204" pitchFamily="49" charset="0"/>
              </a:rPr>
              <a:t> </a:t>
            </a:r>
            <a:r>
              <a:rPr lang="en-US" altLang="en-US" sz="2200" dirty="0" err="1">
                <a:latin typeface="Consolas" panose="020B0609020204030204" pitchFamily="49" charset="0"/>
              </a:rPr>
              <a:t>argc</a:t>
            </a:r>
            <a:r>
              <a:rPr lang="en-US" altLang="en-US" sz="2200" dirty="0">
                <a:latin typeface="Consolas" panose="020B0609020204030204" pitchFamily="49" charset="0"/>
              </a:rPr>
              <a:t>, char *</a:t>
            </a:r>
            <a:r>
              <a:rPr lang="en-US" altLang="en-US" sz="2200" dirty="0" err="1">
                <a:latin typeface="Consolas" panose="020B0609020204030204" pitchFamily="49" charset="0"/>
              </a:rPr>
              <a:t>argv</a:t>
            </a:r>
            <a:r>
              <a:rPr lang="en-US" altLang="en-US" sz="2200" dirty="0">
                <a:latin typeface="Consolas" panose="020B0609020204030204" pitchFamily="49" charset="0"/>
              </a:rPr>
              <a:t>[]</a:t>
            </a:r>
            <a:r>
              <a:rPr lang="en-US" altLang="en-US" sz="2200" b="0" dirty="0">
                <a:latin typeface="Consolas" panose="020B0609020204030204" pitchFamily="49" charset="0"/>
              </a:rPr>
              <a:t>) {</a:t>
            </a:r>
          </a:p>
          <a:p>
            <a:pPr>
              <a:lnSpc>
                <a:spcPct val="70000"/>
              </a:lnSpc>
              <a:buNone/>
            </a:pPr>
            <a:r>
              <a:rPr lang="en-US" altLang="en-US" sz="2200" b="0" dirty="0">
                <a:latin typeface="Consolas" panose="020B0609020204030204" pitchFamily="49" charset="0"/>
              </a:rPr>
              <a:t>    char *</a:t>
            </a:r>
            <a:r>
              <a:rPr lang="en-US" altLang="en-US" sz="2200" b="0" dirty="0" err="1">
                <a:latin typeface="Consolas" panose="020B0609020204030204" pitchFamily="49" charset="0"/>
              </a:rPr>
              <a:t>str</a:t>
            </a:r>
            <a:r>
              <a:rPr lang="en-US" altLang="en-US" sz="2200" b="0" dirty="0">
                <a:latin typeface="Consolas" panose="020B0609020204030204" pitchFamily="49" charset="0"/>
              </a:rPr>
              <a:t> = </a:t>
            </a:r>
            <a:r>
              <a:rPr lang="en-US" altLang="en-US" sz="2200" b="0" dirty="0" err="1">
                <a:latin typeface="Consolas" panose="020B0609020204030204" pitchFamily="49" charset="0"/>
              </a:rPr>
              <a:t>create_string</a:t>
            </a:r>
            <a:r>
              <a:rPr lang="en-US" altLang="en-US" sz="2200" b="0" dirty="0">
                <a:latin typeface="Consolas" panose="020B0609020204030204" pitchFamily="49" charset="0"/>
              </a:rPr>
              <a:t>('a', 4);</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printf</a:t>
            </a:r>
            <a:r>
              <a:rPr lang="en-US" altLang="en-US" sz="2200" dirty="0">
                <a:latin typeface="Consolas" panose="020B0609020204030204" pitchFamily="49" charset="0"/>
              </a:rPr>
              <a:t>("%s", </a:t>
            </a:r>
            <a:r>
              <a:rPr lang="en-US" altLang="en-US" sz="2200" dirty="0" err="1">
                <a:latin typeface="Consolas" panose="020B0609020204030204" pitchFamily="49" charset="0"/>
              </a:rPr>
              <a:t>str</a:t>
            </a:r>
            <a:r>
              <a:rPr lang="en-US" altLang="en-US" sz="2200" dirty="0">
                <a:latin typeface="Consolas" panose="020B0609020204030204" pitchFamily="49" charset="0"/>
              </a:rPr>
              <a:t>);	// want "</a:t>
            </a:r>
            <a:r>
              <a:rPr lang="en-US" altLang="en-US" sz="2200" dirty="0" err="1">
                <a:latin typeface="Consolas" panose="020B0609020204030204" pitchFamily="49" charset="0"/>
              </a:rPr>
              <a:t>aaaa</a:t>
            </a:r>
            <a:r>
              <a:rPr lang="en-US" altLang="en-US" sz="2200" dirty="0">
                <a:latin typeface="Consolas" panose="020B0609020204030204" pitchFamily="49" charset="0"/>
              </a:rPr>
              <a:t>"</a:t>
            </a:r>
          </a:p>
          <a:p>
            <a:pPr>
              <a:lnSpc>
                <a:spcPct val="70000"/>
              </a:lnSpc>
              <a:buNone/>
            </a:pPr>
            <a:r>
              <a:rPr lang="en-US" altLang="en-US" sz="2200" b="0" dirty="0">
                <a:latin typeface="Consolas" panose="020B0609020204030204" pitchFamily="49" charset="0"/>
              </a:rPr>
              <a:t>    return 0;</a:t>
            </a:r>
          </a:p>
          <a:p>
            <a:pPr>
              <a:lnSpc>
                <a:spcPct val="70000"/>
              </a:lnSpc>
              <a:buNone/>
            </a:pPr>
            <a:r>
              <a:rPr lang="en-US" altLang="en-US" sz="2200" b="0" dirty="0">
                <a:latin typeface="Consolas" panose="020B0609020204030204" pitchFamily="49" charset="0"/>
              </a:rPr>
              <a:t>}</a:t>
            </a:r>
          </a:p>
          <a:p>
            <a:pPr>
              <a:lnSpc>
                <a:spcPct val="70000"/>
              </a:lnSpc>
              <a:buNone/>
            </a:pPr>
            <a:endParaRPr lang="en-US" altLang="en-US" sz="2200" b="0" dirty="0">
              <a:latin typeface="Consolas" panose="020B0609020204030204" pitchFamily="49" charset="0"/>
            </a:endParaRPr>
          </a:p>
          <a:p>
            <a:pPr>
              <a:lnSpc>
                <a:spcPct val="70000"/>
              </a:lnSpc>
              <a:buNone/>
            </a:pPr>
            <a:r>
              <a:rPr lang="en-US" altLang="en-US" sz="2200" dirty="0">
                <a:latin typeface="Consolas" panose="020B0609020204030204" pitchFamily="49" charset="0"/>
              </a:rPr>
              <a:t>char *</a:t>
            </a:r>
            <a:r>
              <a:rPr lang="en-US" altLang="en-US" sz="2200" dirty="0" err="1">
                <a:latin typeface="Consolas" panose="020B0609020204030204" pitchFamily="49" charset="0"/>
              </a:rPr>
              <a:t>create_string</a:t>
            </a:r>
            <a:r>
              <a:rPr lang="en-US" altLang="en-US" sz="2200" dirty="0">
                <a:latin typeface="Consolas" panose="020B0609020204030204" pitchFamily="49" charset="0"/>
              </a:rPr>
              <a:t>(char </a:t>
            </a:r>
            <a:r>
              <a:rPr lang="en-US" altLang="en-US" sz="2200" dirty="0" err="1">
                <a:latin typeface="Consolas" panose="020B0609020204030204" pitchFamily="49" charset="0"/>
              </a:rPr>
              <a:t>ch</a:t>
            </a:r>
            <a:r>
              <a:rPr lang="en-US" altLang="en-US" sz="2200" dirty="0">
                <a:latin typeface="Consolas" panose="020B0609020204030204" pitchFamily="49" charset="0"/>
              </a:rPr>
              <a:t>, </a:t>
            </a:r>
            <a:r>
              <a:rPr lang="en-US" altLang="en-US" sz="2200" dirty="0" err="1">
                <a:latin typeface="Consolas" panose="020B0609020204030204" pitchFamily="49" charset="0"/>
              </a:rPr>
              <a:t>int</a:t>
            </a:r>
            <a:r>
              <a:rPr lang="en-US" altLang="en-US" sz="2200" dirty="0">
                <a:latin typeface="Consolas" panose="020B0609020204030204" pitchFamily="49" charset="0"/>
              </a:rPr>
              <a:t> </a:t>
            </a:r>
            <a:r>
              <a:rPr lang="en-US" altLang="en-US" sz="2200" dirty="0" err="1">
                <a:latin typeface="Consolas" panose="020B0609020204030204" pitchFamily="49" charset="0"/>
              </a:rPr>
              <a:t>num</a:t>
            </a:r>
            <a:r>
              <a:rPr lang="en-US" altLang="en-US" sz="2200" dirty="0">
                <a:latin typeface="Consolas" panose="020B0609020204030204" pitchFamily="49" charset="0"/>
              </a:rPr>
              <a:t>) {</a:t>
            </a:r>
          </a:p>
          <a:p>
            <a:pPr>
              <a:lnSpc>
                <a:spcPct val="70000"/>
              </a:lnSpc>
              <a:buNone/>
            </a:pPr>
            <a:r>
              <a:rPr lang="en-US" altLang="en-US" sz="2200" b="0" dirty="0">
                <a:latin typeface="Consolas" panose="020B0609020204030204" pitchFamily="49" charset="0"/>
              </a:rPr>
              <a:t>    char </a:t>
            </a:r>
            <a:r>
              <a:rPr lang="en-US" altLang="en-US" sz="2200" b="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num</a:t>
            </a:r>
            <a:r>
              <a:rPr lang="en-US" altLang="en-US" sz="2200" dirty="0">
                <a:latin typeface="Consolas" panose="020B0609020204030204" pitchFamily="49" charset="0"/>
              </a:rPr>
              <a:t> + 1];</a:t>
            </a:r>
          </a:p>
          <a:p>
            <a:pPr>
              <a:lnSpc>
                <a:spcPct val="70000"/>
              </a:lnSpc>
              <a:buNone/>
            </a:pPr>
            <a:r>
              <a:rPr lang="en-US" altLang="en-US" sz="2200" b="0" dirty="0">
                <a:latin typeface="Consolas" panose="020B0609020204030204" pitchFamily="49" charset="0"/>
              </a:rPr>
              <a:t>    for (</a:t>
            </a:r>
            <a:r>
              <a:rPr lang="en-US" altLang="en-US" sz="2200" b="0" dirty="0" err="1">
                <a:latin typeface="Consolas" panose="020B0609020204030204" pitchFamily="49" charset="0"/>
              </a:rPr>
              <a:t>int</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 0; </a:t>
            </a:r>
            <a:r>
              <a:rPr lang="en-US" altLang="en-US" sz="2200" b="0" dirty="0" err="1">
                <a:latin typeface="Consolas" panose="020B0609020204030204" pitchFamily="49" charset="0"/>
              </a:rPr>
              <a:t>i</a:t>
            </a:r>
            <a:r>
              <a:rPr lang="en-US" altLang="en-US" sz="2200" b="0" dirty="0">
                <a:latin typeface="Consolas" panose="020B0609020204030204" pitchFamily="49" charset="0"/>
              </a:rPr>
              <a:t> &lt; </a:t>
            </a:r>
            <a:r>
              <a:rPr lang="en-US" altLang="en-US" sz="2200" b="0" dirty="0" err="1">
                <a:latin typeface="Consolas" panose="020B0609020204030204" pitchFamily="49" charset="0"/>
              </a:rPr>
              <a:t>num</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i</a:t>
            </a:r>
            <a:r>
              <a:rPr lang="en-US" altLang="en-US" sz="2200" dirty="0">
                <a:latin typeface="Consolas" panose="020B0609020204030204" pitchFamily="49" charset="0"/>
              </a:rPr>
              <a:t>] = </a:t>
            </a:r>
            <a:r>
              <a:rPr lang="en-US" altLang="en-US" sz="2200" dirty="0" err="1">
                <a:latin typeface="Consolas" panose="020B0609020204030204" pitchFamily="49" charset="0"/>
              </a:rPr>
              <a:t>ch</a:t>
            </a:r>
            <a:r>
              <a:rPr lang="en-US" altLang="en-US" sz="2200" dirty="0">
                <a:latin typeface="Consolas" panose="020B0609020204030204" pitchFamily="49" charset="0"/>
              </a:rPr>
              <a:t>;</a:t>
            </a:r>
          </a:p>
          <a:p>
            <a:pPr>
              <a:lnSpc>
                <a:spcPct val="70000"/>
              </a:lnSpc>
              <a:buNone/>
            </a:pP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num</a:t>
            </a:r>
            <a:r>
              <a:rPr lang="en-US" altLang="en-US" sz="2200" dirty="0">
                <a:latin typeface="Consolas" panose="020B0609020204030204" pitchFamily="49" charset="0"/>
              </a:rPr>
              <a:t>] = '\0';</a:t>
            </a:r>
          </a:p>
          <a:p>
            <a:pPr>
              <a:lnSpc>
                <a:spcPct val="70000"/>
              </a:lnSpc>
              <a:buNone/>
            </a:pPr>
            <a:r>
              <a:rPr lang="en-US" altLang="en-US" sz="2200" b="0" dirty="0">
                <a:latin typeface="Consolas" panose="020B0609020204030204" pitchFamily="49" charset="0"/>
              </a:rPr>
              <a:t>    return </a:t>
            </a:r>
            <a:r>
              <a:rPr lang="en-US" altLang="en-US" sz="2200" b="0" dirty="0" err="1">
                <a:latin typeface="Consolas" panose="020B0609020204030204" pitchFamily="49" charset="0"/>
              </a:rPr>
              <a:t>new_str</a:t>
            </a:r>
            <a:r>
              <a:rPr lang="en-US" altLang="en-US" sz="2200" b="0" dirty="0">
                <a:latin typeface="Consolas" panose="020B0609020204030204" pitchFamily="49" charset="0"/>
              </a:rPr>
              <a:t>;</a:t>
            </a:r>
          </a:p>
          <a:p>
            <a:pPr>
              <a:lnSpc>
                <a:spcPct val="70000"/>
              </a:lnSpc>
              <a:buNone/>
            </a:pPr>
            <a:r>
              <a:rPr lang="en-US" altLang="en-US" sz="2200" b="0" dirty="0">
                <a:latin typeface="Consolas" panose="020B0609020204030204" pitchFamily="49" charset="0"/>
              </a:rPr>
              <a:t>}</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4"/>
            <a:ext cx="381000" cy="1200330"/>
          </a:xfrm>
          <a:prstGeom prst="leftBrace">
            <a:avLst>
              <a:gd name="adj1" fmla="val 8333"/>
              <a:gd name="adj2" fmla="val 5801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0000"/>
                </a:solidFill>
                <a:effectLst/>
                <a:latin typeface="Arial" panose="020B0604020202020204" pitchFamily="34" charset="0"/>
              </a:rPr>
              <a:t>0xff50</a:t>
            </a:r>
          </a:p>
        </p:txBody>
      </p:sp>
      <p:cxnSp>
        <p:nvCxnSpPr>
          <p:cNvPr id="8" name="Straight Arrow Connector 7">
            <a:extLst>
              <a:ext uri="{FF2B5EF4-FFF2-40B4-BE49-F238E27FC236}">
                <a16:creationId xmlns:a16="http://schemas.microsoft.com/office/drawing/2014/main" id="{2BC6E10F-9F55-8E46-96C2-32827DB4F80B}"/>
              </a:ext>
            </a:extLst>
          </p:cNvPr>
          <p:cNvCxnSpPr>
            <a:cxnSpLocks/>
          </p:cNvCxnSpPr>
          <p:nvPr/>
        </p:nvCxnSpPr>
        <p:spPr>
          <a:xfrm flipH="1">
            <a:off x="10896600" y="2521176"/>
            <a:ext cx="457200" cy="3117624"/>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783332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0D048-1445-CE4E-967A-9ACDBF2A76CC}"/>
              </a:ext>
            </a:extLst>
          </p:cNvPr>
          <p:cNvSpPr>
            <a:spLocks noGrp="1"/>
          </p:cNvSpPr>
          <p:nvPr>
            <p:ph type="title"/>
          </p:nvPr>
        </p:nvSpPr>
        <p:spPr/>
        <p:txBody>
          <a:bodyPr/>
          <a:lstStyle/>
          <a:p>
            <a:r>
              <a:rPr lang="en-US" dirty="0"/>
              <a:t>Stacked Against Us</a:t>
            </a:r>
          </a:p>
        </p:txBody>
      </p:sp>
      <p:sp>
        <p:nvSpPr>
          <p:cNvPr id="3" name="Content Placeholder 2">
            <a:extLst>
              <a:ext uri="{FF2B5EF4-FFF2-40B4-BE49-F238E27FC236}">
                <a16:creationId xmlns:a16="http://schemas.microsoft.com/office/drawing/2014/main" id="{8EC5C93D-A381-2248-88BA-E088D142D012}"/>
              </a:ext>
            </a:extLst>
          </p:cNvPr>
          <p:cNvSpPr>
            <a:spLocks noGrp="1"/>
          </p:cNvSpPr>
          <p:nvPr>
            <p:ph idx="1"/>
          </p:nvPr>
        </p:nvSpPr>
        <p:spPr/>
        <p:txBody>
          <a:bodyPr anchor="ctr"/>
          <a:lstStyle/>
          <a:p>
            <a:pPr marL="0" indent="0" algn="ctr">
              <a:buNone/>
            </a:pPr>
            <a:r>
              <a:rPr lang="en-US" sz="5200" dirty="0"/>
              <a:t>This is a problem!  We need a way to have memory that doesn’t get cleaned up when a function exits.</a:t>
            </a:r>
          </a:p>
        </p:txBody>
      </p:sp>
    </p:spTree>
    <p:extLst>
      <p:ext uri="{BB962C8B-B14F-4D97-AF65-F5344CB8AC3E}">
        <p14:creationId xmlns:p14="http://schemas.microsoft.com/office/powerpoint/2010/main" val="281832619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t>Miscellaneous Useful Topics</a:t>
            </a:r>
          </a:p>
          <a:p>
            <a:pPr lvl="1"/>
            <a:r>
              <a:rPr lang="en-US" b="1" dirty="0" err="1"/>
              <a:t>const</a:t>
            </a:r>
            <a:endParaRPr lang="en-US" b="1" dirty="0"/>
          </a:p>
          <a:p>
            <a:pPr lvl="1"/>
            <a:r>
              <a:rPr lang="en-US" dirty="0"/>
              <a:t>Structs</a:t>
            </a:r>
          </a:p>
          <a:p>
            <a:pPr lvl="1"/>
            <a:r>
              <a:rPr lang="en-US" dirty="0"/>
              <a:t>Ternary</a:t>
            </a:r>
          </a:p>
          <a:p>
            <a:r>
              <a:rPr lang="en-US" dirty="0"/>
              <a:t>The Stack</a:t>
            </a:r>
          </a:p>
          <a:p>
            <a:r>
              <a:rPr lang="en-US" b="1" dirty="0">
                <a:solidFill>
                  <a:srgbClr val="C00000"/>
                </a:solidFill>
              </a:rPr>
              <a:t>The Heap and Dynamic Memory</a:t>
            </a:r>
          </a:p>
          <a:p>
            <a:r>
              <a:rPr lang="en-US" b="1" dirty="0"/>
              <a:t>Practice: </a:t>
            </a:r>
            <a:r>
              <a:rPr lang="en-US" dirty="0"/>
              <a:t>Pig Latin</a:t>
            </a:r>
          </a:p>
          <a:p>
            <a:r>
              <a:rPr lang="en-US" dirty="0"/>
              <a:t>Announcements</a:t>
            </a:r>
          </a:p>
          <a:p>
            <a:r>
              <a:rPr lang="en-US" dirty="0" err="1">
                <a:latin typeface="Consolas" panose="020B0609020204030204" pitchFamily="49" charset="0"/>
                <a:cs typeface="Consolas" panose="020B0609020204030204" pitchFamily="49" charset="0"/>
              </a:rPr>
              <a:t>Realloc</a:t>
            </a:r>
            <a:endParaRPr lang="en-US" dirty="0">
              <a:latin typeface="Consolas" panose="020B0609020204030204" pitchFamily="49" charset="0"/>
              <a:cs typeface="Consolas" panose="020B0609020204030204" pitchFamily="49" charset="0"/>
            </a:endParaRPr>
          </a:p>
          <a:p>
            <a:r>
              <a:rPr lang="en-US" b="1" dirty="0"/>
              <a:t>Practice: </a:t>
            </a:r>
            <a:r>
              <a:rPr lang="en-US" dirty="0"/>
              <a:t>Pig Latin Part 2</a:t>
            </a:r>
          </a:p>
          <a:p>
            <a:endParaRPr lang="en-US" b="1" dirty="0"/>
          </a:p>
          <a:p>
            <a:endParaRPr lang="en-US" dirty="0"/>
          </a:p>
        </p:txBody>
      </p:sp>
    </p:spTree>
    <p:extLst>
      <p:ext uri="{BB962C8B-B14F-4D97-AF65-F5344CB8AC3E}">
        <p14:creationId xmlns:p14="http://schemas.microsoft.com/office/powerpoint/2010/main" val="165440695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Heap</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2200" dirty="0" err="1">
                <a:latin typeface="Consolas" panose="020B0609020204030204" pitchFamily="49" charset="0"/>
              </a:rPr>
              <a:t>int</a:t>
            </a:r>
            <a:r>
              <a:rPr lang="en-US" altLang="en-US" sz="2200" b="0" dirty="0">
                <a:latin typeface="Consolas" panose="020B0609020204030204" pitchFamily="49" charset="0"/>
              </a:rPr>
              <a:t> </a:t>
            </a:r>
            <a:r>
              <a:rPr lang="en-US" altLang="en-US" sz="2200" b="1" dirty="0">
                <a:latin typeface="Consolas" panose="020B0609020204030204" pitchFamily="49" charset="0"/>
              </a:rPr>
              <a:t>main</a:t>
            </a:r>
            <a:r>
              <a:rPr lang="en-US" altLang="en-US" sz="2200" b="0" dirty="0">
                <a:latin typeface="Consolas" panose="020B0609020204030204" pitchFamily="49" charset="0"/>
              </a:rPr>
              <a:t>(</a:t>
            </a:r>
            <a:r>
              <a:rPr lang="en-US" altLang="en-US" sz="2200" b="0" dirty="0" err="1">
                <a:latin typeface="Consolas" panose="020B0609020204030204" pitchFamily="49" charset="0"/>
              </a:rPr>
              <a:t>int</a:t>
            </a:r>
            <a:r>
              <a:rPr lang="en-US" altLang="en-US" sz="2200" dirty="0">
                <a:latin typeface="Consolas" panose="020B0609020204030204" pitchFamily="49" charset="0"/>
              </a:rPr>
              <a:t> </a:t>
            </a:r>
            <a:r>
              <a:rPr lang="en-US" altLang="en-US" sz="2200" dirty="0" err="1">
                <a:latin typeface="Consolas" panose="020B0609020204030204" pitchFamily="49" charset="0"/>
              </a:rPr>
              <a:t>argc</a:t>
            </a:r>
            <a:r>
              <a:rPr lang="en-US" altLang="en-US" sz="2200" dirty="0">
                <a:latin typeface="Consolas" panose="020B0609020204030204" pitchFamily="49" charset="0"/>
              </a:rPr>
              <a:t>, char *</a:t>
            </a:r>
            <a:r>
              <a:rPr lang="en-US" altLang="en-US" sz="2200" dirty="0" err="1">
                <a:latin typeface="Consolas" panose="020B0609020204030204" pitchFamily="49" charset="0"/>
              </a:rPr>
              <a:t>argv</a:t>
            </a:r>
            <a:r>
              <a:rPr lang="en-US" altLang="en-US" sz="2200" dirty="0">
                <a:latin typeface="Consolas" panose="020B0609020204030204" pitchFamily="49" charset="0"/>
              </a:rPr>
              <a:t>[]</a:t>
            </a:r>
            <a:r>
              <a:rPr lang="en-US" altLang="en-US" sz="2200" b="0" dirty="0">
                <a:latin typeface="Consolas" panose="020B0609020204030204" pitchFamily="49" charset="0"/>
              </a:rPr>
              <a:t>) {</a:t>
            </a:r>
          </a:p>
          <a:p>
            <a:pPr>
              <a:lnSpc>
                <a:spcPct val="70000"/>
              </a:lnSpc>
              <a:buNone/>
            </a:pPr>
            <a:r>
              <a:rPr lang="en-US" altLang="en-US" sz="2200" b="0" dirty="0">
                <a:latin typeface="Consolas" panose="020B0609020204030204" pitchFamily="49" charset="0"/>
              </a:rPr>
              <a:t>    char *</a:t>
            </a:r>
            <a:r>
              <a:rPr lang="en-US" altLang="en-US" sz="2200" b="0" dirty="0" err="1">
                <a:latin typeface="Consolas" panose="020B0609020204030204" pitchFamily="49" charset="0"/>
              </a:rPr>
              <a:t>str</a:t>
            </a:r>
            <a:r>
              <a:rPr lang="en-US" altLang="en-US" sz="2200" b="0" dirty="0">
                <a:latin typeface="Consolas" panose="020B0609020204030204" pitchFamily="49" charset="0"/>
              </a:rPr>
              <a:t> = </a:t>
            </a:r>
            <a:r>
              <a:rPr lang="en-US" altLang="en-US" sz="2200" b="0" dirty="0" err="1">
                <a:latin typeface="Consolas" panose="020B0609020204030204" pitchFamily="49" charset="0"/>
              </a:rPr>
              <a:t>create_string</a:t>
            </a:r>
            <a:r>
              <a:rPr lang="en-US" altLang="en-US" sz="2200" b="0" dirty="0">
                <a:latin typeface="Consolas" panose="020B0609020204030204" pitchFamily="49" charset="0"/>
              </a:rPr>
              <a:t>('a', 4);</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printf</a:t>
            </a:r>
            <a:r>
              <a:rPr lang="en-US" altLang="en-US" sz="2200" dirty="0">
                <a:latin typeface="Consolas" panose="020B0609020204030204" pitchFamily="49" charset="0"/>
              </a:rPr>
              <a:t>(</a:t>
            </a:r>
            <a:r>
              <a:rPr lang="en-US" altLang="en-US" sz="2200" dirty="0">
                <a:solidFill>
                  <a:srgbClr val="0432FF"/>
                </a:solidFill>
                <a:latin typeface="Consolas" panose="020B0609020204030204" pitchFamily="49" charset="0"/>
              </a:rPr>
              <a:t>"%s"</a:t>
            </a:r>
            <a:r>
              <a:rPr lang="en-US" altLang="en-US" sz="2200" dirty="0">
                <a:latin typeface="Consolas" panose="020B0609020204030204" pitchFamily="49" charset="0"/>
              </a:rPr>
              <a:t>, </a:t>
            </a:r>
            <a:r>
              <a:rPr lang="en-US" altLang="en-US" sz="2200" dirty="0" err="1">
                <a:latin typeface="Consolas" panose="020B0609020204030204" pitchFamily="49" charset="0"/>
              </a:rPr>
              <a:t>str</a:t>
            </a:r>
            <a:r>
              <a:rPr lang="en-US" altLang="en-US" sz="2200" dirty="0">
                <a:latin typeface="Consolas" panose="020B0609020204030204" pitchFamily="49" charset="0"/>
              </a:rPr>
              <a:t>);	</a:t>
            </a:r>
            <a:r>
              <a:rPr lang="en-US" altLang="en-US" sz="2200" dirty="0">
                <a:solidFill>
                  <a:srgbClr val="00B050"/>
                </a:solidFill>
                <a:latin typeface="Consolas" panose="020B0609020204030204" pitchFamily="49" charset="0"/>
              </a:rPr>
              <a:t>// want "</a:t>
            </a:r>
            <a:r>
              <a:rPr lang="en-US" altLang="en-US" sz="2200" dirty="0" err="1">
                <a:solidFill>
                  <a:srgbClr val="00B050"/>
                </a:solidFill>
                <a:latin typeface="Consolas" panose="020B0609020204030204" pitchFamily="49" charset="0"/>
              </a:rPr>
              <a:t>aaaa</a:t>
            </a:r>
            <a:r>
              <a:rPr lang="en-US" altLang="en-US" sz="2200" dirty="0">
                <a:solidFill>
                  <a:srgbClr val="00B050"/>
                </a:solidFill>
                <a:latin typeface="Consolas" panose="020B0609020204030204" pitchFamily="49" charset="0"/>
              </a:rPr>
              <a:t>"</a:t>
            </a:r>
          </a:p>
          <a:p>
            <a:pPr>
              <a:lnSpc>
                <a:spcPct val="70000"/>
              </a:lnSpc>
              <a:buNone/>
            </a:pPr>
            <a:r>
              <a:rPr lang="en-US" altLang="en-US" sz="2200" b="0" dirty="0">
                <a:latin typeface="Consolas" panose="020B0609020204030204" pitchFamily="49" charset="0"/>
              </a:rPr>
              <a:t>    return 0;</a:t>
            </a:r>
          </a:p>
          <a:p>
            <a:pPr>
              <a:lnSpc>
                <a:spcPct val="70000"/>
              </a:lnSpc>
              <a:buNone/>
            </a:pPr>
            <a:r>
              <a:rPr lang="en-US" altLang="en-US" sz="2200" b="0" dirty="0">
                <a:latin typeface="Consolas" panose="020B0609020204030204" pitchFamily="49" charset="0"/>
              </a:rPr>
              <a:t>}</a:t>
            </a:r>
          </a:p>
          <a:p>
            <a:pPr>
              <a:lnSpc>
                <a:spcPct val="70000"/>
              </a:lnSpc>
              <a:buNone/>
            </a:pPr>
            <a:endParaRPr lang="en-US" altLang="en-US" sz="2200" b="0" dirty="0">
              <a:latin typeface="Consolas" panose="020B0609020204030204" pitchFamily="49" charset="0"/>
            </a:endParaRPr>
          </a:p>
          <a:p>
            <a:pPr>
              <a:lnSpc>
                <a:spcPct val="70000"/>
              </a:lnSpc>
              <a:buNone/>
            </a:pPr>
            <a:r>
              <a:rPr lang="en-US" altLang="en-US" sz="2200" dirty="0">
                <a:latin typeface="Consolas" panose="020B0609020204030204" pitchFamily="49" charset="0"/>
              </a:rPr>
              <a:t>char *</a:t>
            </a:r>
            <a:r>
              <a:rPr lang="en-US" altLang="en-US" sz="2200" dirty="0" err="1">
                <a:latin typeface="Consolas" panose="020B0609020204030204" pitchFamily="49" charset="0"/>
              </a:rPr>
              <a:t>create_string</a:t>
            </a:r>
            <a:r>
              <a:rPr lang="en-US" altLang="en-US" sz="2200" dirty="0">
                <a:latin typeface="Consolas" panose="020B0609020204030204" pitchFamily="49" charset="0"/>
              </a:rPr>
              <a:t>(char </a:t>
            </a:r>
            <a:r>
              <a:rPr lang="en-US" altLang="en-US" sz="2200" dirty="0" err="1">
                <a:latin typeface="Consolas" panose="020B0609020204030204" pitchFamily="49" charset="0"/>
              </a:rPr>
              <a:t>ch</a:t>
            </a:r>
            <a:r>
              <a:rPr lang="en-US" altLang="en-US" sz="2200" dirty="0">
                <a:latin typeface="Consolas" panose="020B0609020204030204" pitchFamily="49" charset="0"/>
              </a:rPr>
              <a:t>, </a:t>
            </a:r>
            <a:r>
              <a:rPr lang="en-US" altLang="en-US" sz="2200" dirty="0" err="1">
                <a:latin typeface="Consolas" panose="020B0609020204030204" pitchFamily="49" charset="0"/>
              </a:rPr>
              <a:t>int</a:t>
            </a:r>
            <a:r>
              <a:rPr lang="en-US" altLang="en-US" sz="2200" dirty="0">
                <a:latin typeface="Consolas" panose="020B0609020204030204" pitchFamily="49" charset="0"/>
              </a:rPr>
              <a:t> </a:t>
            </a:r>
            <a:r>
              <a:rPr lang="en-US" altLang="en-US" sz="2200" dirty="0" err="1">
                <a:latin typeface="Consolas" panose="020B0609020204030204" pitchFamily="49" charset="0"/>
              </a:rPr>
              <a:t>num</a:t>
            </a:r>
            <a:r>
              <a:rPr lang="en-US" altLang="en-US" sz="2200" dirty="0">
                <a:latin typeface="Consolas" panose="020B0609020204030204" pitchFamily="49" charset="0"/>
              </a:rPr>
              <a:t>) {</a:t>
            </a:r>
          </a:p>
          <a:p>
            <a:pPr>
              <a:lnSpc>
                <a:spcPct val="70000"/>
              </a:lnSpc>
              <a:buNone/>
            </a:pPr>
            <a:r>
              <a:rPr lang="en-US" altLang="en-US" sz="2200" b="0" dirty="0">
                <a:latin typeface="Consolas" panose="020B0609020204030204" pitchFamily="49" charset="0"/>
              </a:rPr>
              <a:t>    char </a:t>
            </a:r>
            <a:r>
              <a:rPr lang="en-US" altLang="en-US" sz="2200" b="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num</a:t>
            </a:r>
            <a:r>
              <a:rPr lang="en-US" altLang="en-US" sz="2200" dirty="0">
                <a:latin typeface="Consolas" panose="020B0609020204030204" pitchFamily="49" charset="0"/>
              </a:rPr>
              <a:t> + 1];</a:t>
            </a:r>
          </a:p>
          <a:p>
            <a:pPr>
              <a:lnSpc>
                <a:spcPct val="70000"/>
              </a:lnSpc>
              <a:buNone/>
            </a:pPr>
            <a:r>
              <a:rPr lang="en-US" altLang="en-US" sz="2200" b="0" dirty="0">
                <a:latin typeface="Consolas" panose="020B0609020204030204" pitchFamily="49" charset="0"/>
              </a:rPr>
              <a:t>    for (</a:t>
            </a:r>
            <a:r>
              <a:rPr lang="en-US" altLang="en-US" sz="2200" b="0" dirty="0" err="1">
                <a:latin typeface="Consolas" panose="020B0609020204030204" pitchFamily="49" charset="0"/>
              </a:rPr>
              <a:t>int</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 0; </a:t>
            </a:r>
            <a:r>
              <a:rPr lang="en-US" altLang="en-US" sz="2200" b="0" dirty="0" err="1">
                <a:latin typeface="Consolas" panose="020B0609020204030204" pitchFamily="49" charset="0"/>
              </a:rPr>
              <a:t>i</a:t>
            </a:r>
            <a:r>
              <a:rPr lang="en-US" altLang="en-US" sz="2200" b="0" dirty="0">
                <a:latin typeface="Consolas" panose="020B0609020204030204" pitchFamily="49" charset="0"/>
              </a:rPr>
              <a:t> &lt; </a:t>
            </a:r>
            <a:r>
              <a:rPr lang="en-US" altLang="en-US" sz="2200" b="0" dirty="0" err="1">
                <a:latin typeface="Consolas" panose="020B0609020204030204" pitchFamily="49" charset="0"/>
              </a:rPr>
              <a:t>num</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i</a:t>
            </a:r>
            <a:r>
              <a:rPr lang="en-US" altLang="en-US" sz="2200" dirty="0">
                <a:latin typeface="Consolas" panose="020B0609020204030204" pitchFamily="49" charset="0"/>
              </a:rPr>
              <a:t>] = </a:t>
            </a:r>
            <a:r>
              <a:rPr lang="en-US" altLang="en-US" sz="2200" dirty="0" err="1">
                <a:latin typeface="Consolas" panose="020B0609020204030204" pitchFamily="49" charset="0"/>
              </a:rPr>
              <a:t>ch</a:t>
            </a:r>
            <a:r>
              <a:rPr lang="en-US" altLang="en-US" sz="2200" dirty="0">
                <a:latin typeface="Consolas" panose="020B0609020204030204" pitchFamily="49" charset="0"/>
              </a:rPr>
              <a:t>;</a:t>
            </a:r>
          </a:p>
          <a:p>
            <a:pPr>
              <a:lnSpc>
                <a:spcPct val="70000"/>
              </a:lnSpc>
              <a:buNone/>
            </a:pP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num</a:t>
            </a:r>
            <a:r>
              <a:rPr lang="en-US" altLang="en-US" sz="2200" dirty="0">
                <a:latin typeface="Consolas" panose="020B0609020204030204" pitchFamily="49" charset="0"/>
              </a:rPr>
              <a:t>] = '\0';</a:t>
            </a:r>
          </a:p>
          <a:p>
            <a:pPr>
              <a:lnSpc>
                <a:spcPct val="70000"/>
              </a:lnSpc>
              <a:buNone/>
            </a:pPr>
            <a:r>
              <a:rPr lang="en-US" altLang="en-US" sz="2200" b="0" dirty="0">
                <a:solidFill>
                  <a:srgbClr val="FF0000"/>
                </a:solidFill>
                <a:latin typeface="Consolas" panose="020B0609020204030204" pitchFamily="49" charset="0"/>
              </a:rPr>
              <a:t>    return </a:t>
            </a:r>
            <a:r>
              <a:rPr lang="en-US" altLang="en-US" sz="2200" b="0" dirty="0" err="1">
                <a:solidFill>
                  <a:srgbClr val="FF0000"/>
                </a:solidFill>
                <a:latin typeface="Consolas" panose="020B0609020204030204" pitchFamily="49" charset="0"/>
              </a:rPr>
              <a:t>new_str</a:t>
            </a:r>
            <a:r>
              <a:rPr lang="en-US" altLang="en-US" sz="2200" b="0" dirty="0">
                <a:solidFill>
                  <a:srgbClr val="FF0000"/>
                </a:solidFill>
                <a:latin typeface="Consolas" panose="020B0609020204030204" pitchFamily="49" charset="0"/>
              </a:rPr>
              <a:t>;</a:t>
            </a:r>
          </a:p>
          <a:p>
            <a:pPr>
              <a:lnSpc>
                <a:spcPct val="70000"/>
              </a:lnSpc>
              <a:buNone/>
            </a:pPr>
            <a:r>
              <a:rPr lang="en-US" altLang="en-US" sz="2200" b="0" dirty="0">
                <a:latin typeface="Consolas" panose="020B0609020204030204" pitchFamily="49" charset="0"/>
              </a:rPr>
              <a:t>}</a:t>
            </a: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2862322"/>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err="1">
                <a:latin typeface="Courier New" panose="02070309020205020404" pitchFamily="49" charset="0"/>
                <a:cs typeface="Courier New" panose="02070309020205020404" pitchFamily="49" charset="0"/>
              </a:rPr>
              <a:t>create_string</a:t>
            </a:r>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ch</a:t>
            </a:r>
            <a:r>
              <a:rPr lang="en-US" b="0" dirty="0">
                <a:latin typeface="+mn-lt"/>
                <a:cs typeface="Courier New" panose="02070309020205020404" pitchFamily="49" charset="0"/>
              </a:rPr>
              <a:t>:                 </a:t>
            </a:r>
            <a:r>
              <a:rPr lang="en-US" b="0" dirty="0" err="1">
                <a:latin typeface="+mn-lt"/>
                <a:cs typeface="Courier New" panose="02070309020205020404" pitchFamily="49" charset="0"/>
              </a:rPr>
              <a:t>num</a:t>
            </a:r>
            <a:r>
              <a:rPr lang="en-US" b="0" dirty="0">
                <a:latin typeface="+mn-lt"/>
                <a:cs typeface="Courier New" panose="02070309020205020404" pitchFamily="49" charset="0"/>
              </a:rPr>
              <a:t>:</a:t>
            </a: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r>
              <a:rPr lang="en-US" b="0" dirty="0" err="1">
                <a:latin typeface="+mn-lt"/>
                <a:cs typeface="Courier New" panose="02070309020205020404" pitchFamily="49" charset="0"/>
              </a:rPr>
              <a:t>new_str</a:t>
            </a:r>
            <a:r>
              <a:rPr lang="en-US" b="0" dirty="0">
                <a:latin typeface="+mn-lt"/>
                <a:cs typeface="Courier New" panose="02070309020205020404" pitchFamily="49" charset="0"/>
              </a:rPr>
              <a:t>:</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3"/>
            <a:ext cx="381000" cy="4073309"/>
          </a:xfrm>
          <a:prstGeom prst="leftBrace">
            <a:avLst>
              <a:gd name="adj1" fmla="val 8333"/>
              <a:gd name="adj2" fmla="val 17064"/>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829799"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'a'</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1" name="Rectangle 20">
            <a:extLst>
              <a:ext uri="{FF2B5EF4-FFF2-40B4-BE49-F238E27FC236}">
                <a16:creationId xmlns:a16="http://schemas.microsoft.com/office/drawing/2014/main" id="{04D00402-0A07-534F-9526-28E86BA2BEAD}"/>
              </a:ext>
            </a:extLst>
          </p:cNvPr>
          <p:cNvSpPr/>
          <p:nvPr/>
        </p:nvSpPr>
        <p:spPr bwMode="auto">
          <a:xfrm>
            <a:off x="11211183"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graphicFrame>
        <p:nvGraphicFramePr>
          <p:cNvPr id="3" name="Table 2">
            <a:extLst>
              <a:ext uri="{FF2B5EF4-FFF2-40B4-BE49-F238E27FC236}">
                <a16:creationId xmlns:a16="http://schemas.microsoft.com/office/drawing/2014/main" id="{6C2BD484-FD04-7244-94A3-06872C4B8275}"/>
              </a:ext>
            </a:extLst>
          </p:cNvPr>
          <p:cNvGraphicFramePr>
            <a:graphicFrameLocks noGrp="1"/>
          </p:cNvGraphicFramePr>
          <p:nvPr/>
        </p:nvGraphicFramePr>
        <p:xfrm>
          <a:off x="10426700" y="3962400"/>
          <a:ext cx="469900" cy="1828800"/>
        </p:xfrm>
        <a:graphic>
          <a:graphicData uri="http://schemas.openxmlformats.org/drawingml/2006/table">
            <a:tbl>
              <a:tblPr firstRow="1" bandRow="1">
                <a:tableStyleId>{5940675A-B579-460E-94D1-54222C63F5DA}</a:tableStyleId>
              </a:tblPr>
              <a:tblGrid>
                <a:gridCol w="469900">
                  <a:extLst>
                    <a:ext uri="{9D8B030D-6E8A-4147-A177-3AD203B41FA5}">
                      <a16:colId xmlns:a16="http://schemas.microsoft.com/office/drawing/2014/main" val="1629619811"/>
                    </a:ext>
                  </a:extLst>
                </a:gridCol>
              </a:tblGrid>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'\0'</a:t>
                      </a:r>
                    </a:p>
                  </a:txBody>
                  <a:tcPr>
                    <a:solidFill>
                      <a:schemeClr val="bg1"/>
                    </a:solidFill>
                  </a:tcPr>
                </a:tc>
                <a:extLst>
                  <a:ext uri="{0D108BD9-81ED-4DB2-BD59-A6C34878D82A}">
                    <a16:rowId xmlns:a16="http://schemas.microsoft.com/office/drawing/2014/main" val="2730722652"/>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84050592"/>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507624016"/>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218194539"/>
                  </a:ext>
                </a:extLst>
              </a:tr>
              <a:tr h="364041">
                <a:tc>
                  <a:txBody>
                    <a:bodyPr/>
                    <a:lstStyle/>
                    <a:p>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254138596"/>
                  </a:ext>
                </a:extLst>
              </a:tr>
            </a:tbl>
          </a:graphicData>
        </a:graphic>
      </p:graphicFrame>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3" name="Rounded Rectangular Callout 22">
            <a:extLst>
              <a:ext uri="{FF2B5EF4-FFF2-40B4-BE49-F238E27FC236}">
                <a16:creationId xmlns:a16="http://schemas.microsoft.com/office/drawing/2014/main" id="{8F09DBD4-3493-0B44-9C5F-6513A801D3C8}"/>
              </a:ext>
            </a:extLst>
          </p:cNvPr>
          <p:cNvSpPr/>
          <p:nvPr/>
        </p:nvSpPr>
        <p:spPr bwMode="auto">
          <a:xfrm>
            <a:off x="3962400" y="4800599"/>
            <a:ext cx="4356609" cy="1821785"/>
          </a:xfrm>
          <a:prstGeom prst="wedgeRoundRectCallout">
            <a:avLst>
              <a:gd name="adj1" fmla="val -45959"/>
              <a:gd name="adj2" fmla="val 63375"/>
              <a:gd name="adj3" fmla="val 16667"/>
            </a:avLst>
          </a:prstGeom>
          <a:solidFill>
            <a:srgbClr val="FFC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Arial" panose="020B0604020202020204" pitchFamily="34" charset="0"/>
              </a:rPr>
              <a:t>Us</a:t>
            </a:r>
            <a:r>
              <a:rPr kumimoji="0" lang="en-US" sz="2400" i="0" u="none" strike="noStrike" cap="none" normalizeH="0" baseline="0" dirty="0">
                <a:ln>
                  <a:noFill/>
                </a:ln>
                <a:solidFill>
                  <a:schemeClr val="tx1"/>
                </a:solidFill>
                <a:effectLst/>
                <a:latin typeface="Arial" panose="020B0604020202020204" pitchFamily="34" charset="0"/>
              </a:rPr>
              <a:t>: </a:t>
            </a:r>
            <a:r>
              <a:rPr lang="en-US" sz="2400" b="0" dirty="0"/>
              <a:t>h</a:t>
            </a:r>
            <a:r>
              <a:rPr kumimoji="0" lang="en-US" sz="2400" b="0" i="0" u="none" strike="noStrike" cap="none" normalizeH="0" baseline="0" dirty="0">
                <a:ln>
                  <a:noFill/>
                </a:ln>
                <a:solidFill>
                  <a:schemeClr val="tx1"/>
                </a:solidFill>
                <a:effectLst/>
                <a:latin typeface="Arial" panose="020B0604020202020204" pitchFamily="34" charset="0"/>
              </a:rPr>
              <a:t>ey C, is there a way to make this variable in memory that isn’t automatically cleaned up?</a:t>
            </a:r>
          </a:p>
        </p:txBody>
      </p:sp>
    </p:spTree>
    <p:extLst>
      <p:ext uri="{BB962C8B-B14F-4D97-AF65-F5344CB8AC3E}">
        <p14:creationId xmlns:p14="http://schemas.microsoft.com/office/powerpoint/2010/main" val="148281671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Heap</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2200" dirty="0" err="1">
                <a:latin typeface="Consolas" panose="020B0609020204030204" pitchFamily="49" charset="0"/>
              </a:rPr>
              <a:t>int</a:t>
            </a:r>
            <a:r>
              <a:rPr lang="en-US" altLang="en-US" sz="2200" b="0" dirty="0">
                <a:latin typeface="Consolas" panose="020B0609020204030204" pitchFamily="49" charset="0"/>
              </a:rPr>
              <a:t> </a:t>
            </a:r>
            <a:r>
              <a:rPr lang="en-US" altLang="en-US" sz="2200" b="1" dirty="0">
                <a:latin typeface="Consolas" panose="020B0609020204030204" pitchFamily="49" charset="0"/>
              </a:rPr>
              <a:t>main</a:t>
            </a:r>
            <a:r>
              <a:rPr lang="en-US" altLang="en-US" sz="2200" b="0" dirty="0">
                <a:latin typeface="Consolas" panose="020B0609020204030204" pitchFamily="49" charset="0"/>
              </a:rPr>
              <a:t>(</a:t>
            </a:r>
            <a:r>
              <a:rPr lang="en-US" altLang="en-US" sz="2200" b="0" dirty="0" err="1">
                <a:latin typeface="Consolas" panose="020B0609020204030204" pitchFamily="49" charset="0"/>
              </a:rPr>
              <a:t>int</a:t>
            </a:r>
            <a:r>
              <a:rPr lang="en-US" altLang="en-US" sz="2200" dirty="0">
                <a:latin typeface="Consolas" panose="020B0609020204030204" pitchFamily="49" charset="0"/>
              </a:rPr>
              <a:t> </a:t>
            </a:r>
            <a:r>
              <a:rPr lang="en-US" altLang="en-US" sz="2200" dirty="0" err="1">
                <a:latin typeface="Consolas" panose="020B0609020204030204" pitchFamily="49" charset="0"/>
              </a:rPr>
              <a:t>argc</a:t>
            </a:r>
            <a:r>
              <a:rPr lang="en-US" altLang="en-US" sz="2200" dirty="0">
                <a:latin typeface="Consolas" panose="020B0609020204030204" pitchFamily="49" charset="0"/>
              </a:rPr>
              <a:t>, char *</a:t>
            </a:r>
            <a:r>
              <a:rPr lang="en-US" altLang="en-US" sz="2200" dirty="0" err="1">
                <a:latin typeface="Consolas" panose="020B0609020204030204" pitchFamily="49" charset="0"/>
              </a:rPr>
              <a:t>argv</a:t>
            </a:r>
            <a:r>
              <a:rPr lang="en-US" altLang="en-US" sz="2200" dirty="0">
                <a:latin typeface="Consolas" panose="020B0609020204030204" pitchFamily="49" charset="0"/>
              </a:rPr>
              <a:t>[]</a:t>
            </a:r>
            <a:r>
              <a:rPr lang="en-US" altLang="en-US" sz="2200" b="0" dirty="0">
                <a:latin typeface="Consolas" panose="020B0609020204030204" pitchFamily="49" charset="0"/>
              </a:rPr>
              <a:t>) {</a:t>
            </a:r>
          </a:p>
          <a:p>
            <a:pPr>
              <a:lnSpc>
                <a:spcPct val="70000"/>
              </a:lnSpc>
              <a:buNone/>
            </a:pPr>
            <a:r>
              <a:rPr lang="en-US" altLang="en-US" sz="2200" b="0" dirty="0">
                <a:latin typeface="Consolas" panose="020B0609020204030204" pitchFamily="49" charset="0"/>
              </a:rPr>
              <a:t>    char *</a:t>
            </a:r>
            <a:r>
              <a:rPr lang="en-US" altLang="en-US" sz="2200" b="0" dirty="0" err="1">
                <a:latin typeface="Consolas" panose="020B0609020204030204" pitchFamily="49" charset="0"/>
              </a:rPr>
              <a:t>str</a:t>
            </a:r>
            <a:r>
              <a:rPr lang="en-US" altLang="en-US" sz="2200" b="0" dirty="0">
                <a:latin typeface="Consolas" panose="020B0609020204030204" pitchFamily="49" charset="0"/>
              </a:rPr>
              <a:t> = </a:t>
            </a:r>
            <a:r>
              <a:rPr lang="en-US" altLang="en-US" sz="2200" b="0" dirty="0" err="1">
                <a:latin typeface="Consolas" panose="020B0609020204030204" pitchFamily="49" charset="0"/>
              </a:rPr>
              <a:t>create_string</a:t>
            </a:r>
            <a:r>
              <a:rPr lang="en-US" altLang="en-US" sz="2200" b="0" dirty="0">
                <a:latin typeface="Consolas" panose="020B0609020204030204" pitchFamily="49" charset="0"/>
              </a:rPr>
              <a:t>('a', 4);</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printf</a:t>
            </a:r>
            <a:r>
              <a:rPr lang="en-US" altLang="en-US" sz="2200" dirty="0">
                <a:latin typeface="Consolas" panose="020B0609020204030204" pitchFamily="49" charset="0"/>
              </a:rPr>
              <a:t>(</a:t>
            </a:r>
            <a:r>
              <a:rPr lang="en-US" altLang="en-US" sz="2200" dirty="0">
                <a:solidFill>
                  <a:srgbClr val="0432FF"/>
                </a:solidFill>
                <a:latin typeface="Consolas" panose="020B0609020204030204" pitchFamily="49" charset="0"/>
              </a:rPr>
              <a:t>"%s"</a:t>
            </a:r>
            <a:r>
              <a:rPr lang="en-US" altLang="en-US" sz="2200" dirty="0">
                <a:latin typeface="Consolas" panose="020B0609020204030204" pitchFamily="49" charset="0"/>
              </a:rPr>
              <a:t>, </a:t>
            </a:r>
            <a:r>
              <a:rPr lang="en-US" altLang="en-US" sz="2200" dirty="0" err="1">
                <a:latin typeface="Consolas" panose="020B0609020204030204" pitchFamily="49" charset="0"/>
              </a:rPr>
              <a:t>str</a:t>
            </a:r>
            <a:r>
              <a:rPr lang="en-US" altLang="en-US" sz="2200" dirty="0">
                <a:latin typeface="Consolas" panose="020B0609020204030204" pitchFamily="49" charset="0"/>
              </a:rPr>
              <a:t>);	</a:t>
            </a:r>
            <a:r>
              <a:rPr lang="en-US" altLang="en-US" sz="2200" dirty="0">
                <a:solidFill>
                  <a:srgbClr val="00B050"/>
                </a:solidFill>
                <a:latin typeface="Consolas" panose="020B0609020204030204" pitchFamily="49" charset="0"/>
              </a:rPr>
              <a:t>// want "</a:t>
            </a:r>
            <a:r>
              <a:rPr lang="en-US" altLang="en-US" sz="2200" dirty="0" err="1">
                <a:solidFill>
                  <a:srgbClr val="00B050"/>
                </a:solidFill>
                <a:latin typeface="Consolas" panose="020B0609020204030204" pitchFamily="49" charset="0"/>
              </a:rPr>
              <a:t>aaaa</a:t>
            </a:r>
            <a:r>
              <a:rPr lang="en-US" altLang="en-US" sz="2200" dirty="0">
                <a:solidFill>
                  <a:srgbClr val="00B050"/>
                </a:solidFill>
                <a:latin typeface="Consolas" panose="020B0609020204030204" pitchFamily="49" charset="0"/>
              </a:rPr>
              <a:t>"</a:t>
            </a:r>
          </a:p>
          <a:p>
            <a:pPr>
              <a:lnSpc>
                <a:spcPct val="70000"/>
              </a:lnSpc>
              <a:buNone/>
            </a:pPr>
            <a:r>
              <a:rPr lang="en-US" altLang="en-US" sz="2200" b="0" dirty="0">
                <a:latin typeface="Consolas" panose="020B0609020204030204" pitchFamily="49" charset="0"/>
              </a:rPr>
              <a:t>    return 0;</a:t>
            </a:r>
          </a:p>
          <a:p>
            <a:pPr>
              <a:lnSpc>
                <a:spcPct val="70000"/>
              </a:lnSpc>
              <a:buNone/>
            </a:pPr>
            <a:r>
              <a:rPr lang="en-US" altLang="en-US" sz="2200" b="0" dirty="0">
                <a:latin typeface="Consolas" panose="020B0609020204030204" pitchFamily="49" charset="0"/>
              </a:rPr>
              <a:t>}</a:t>
            </a:r>
          </a:p>
          <a:p>
            <a:pPr>
              <a:lnSpc>
                <a:spcPct val="70000"/>
              </a:lnSpc>
              <a:buNone/>
            </a:pPr>
            <a:endParaRPr lang="en-US" altLang="en-US" sz="2200" b="0" dirty="0">
              <a:latin typeface="Consolas" panose="020B0609020204030204" pitchFamily="49" charset="0"/>
            </a:endParaRPr>
          </a:p>
          <a:p>
            <a:pPr>
              <a:lnSpc>
                <a:spcPct val="70000"/>
              </a:lnSpc>
              <a:buNone/>
            </a:pPr>
            <a:r>
              <a:rPr lang="en-US" altLang="en-US" sz="2200" dirty="0">
                <a:latin typeface="Consolas" panose="020B0609020204030204" pitchFamily="49" charset="0"/>
              </a:rPr>
              <a:t>char *</a:t>
            </a:r>
            <a:r>
              <a:rPr lang="en-US" altLang="en-US" sz="2200" dirty="0" err="1">
                <a:latin typeface="Consolas" panose="020B0609020204030204" pitchFamily="49" charset="0"/>
              </a:rPr>
              <a:t>create_string</a:t>
            </a:r>
            <a:r>
              <a:rPr lang="en-US" altLang="en-US" sz="2200" dirty="0">
                <a:latin typeface="Consolas" panose="020B0609020204030204" pitchFamily="49" charset="0"/>
              </a:rPr>
              <a:t>(char </a:t>
            </a:r>
            <a:r>
              <a:rPr lang="en-US" altLang="en-US" sz="2200" dirty="0" err="1">
                <a:latin typeface="Consolas" panose="020B0609020204030204" pitchFamily="49" charset="0"/>
              </a:rPr>
              <a:t>ch</a:t>
            </a:r>
            <a:r>
              <a:rPr lang="en-US" altLang="en-US" sz="2200" dirty="0">
                <a:latin typeface="Consolas" panose="020B0609020204030204" pitchFamily="49" charset="0"/>
              </a:rPr>
              <a:t>, </a:t>
            </a:r>
            <a:r>
              <a:rPr lang="en-US" altLang="en-US" sz="2200" dirty="0" err="1">
                <a:latin typeface="Consolas" panose="020B0609020204030204" pitchFamily="49" charset="0"/>
              </a:rPr>
              <a:t>int</a:t>
            </a:r>
            <a:r>
              <a:rPr lang="en-US" altLang="en-US" sz="2200" dirty="0">
                <a:latin typeface="Consolas" panose="020B0609020204030204" pitchFamily="49" charset="0"/>
              </a:rPr>
              <a:t> </a:t>
            </a:r>
            <a:r>
              <a:rPr lang="en-US" altLang="en-US" sz="2200" dirty="0" err="1">
                <a:latin typeface="Consolas" panose="020B0609020204030204" pitchFamily="49" charset="0"/>
              </a:rPr>
              <a:t>num</a:t>
            </a:r>
            <a:r>
              <a:rPr lang="en-US" altLang="en-US" sz="2200" dirty="0">
                <a:latin typeface="Consolas" panose="020B0609020204030204" pitchFamily="49" charset="0"/>
              </a:rPr>
              <a:t>) {</a:t>
            </a:r>
          </a:p>
          <a:p>
            <a:pPr>
              <a:lnSpc>
                <a:spcPct val="70000"/>
              </a:lnSpc>
              <a:buNone/>
            </a:pPr>
            <a:r>
              <a:rPr lang="en-US" altLang="en-US" sz="2200" b="0" dirty="0">
                <a:latin typeface="Consolas" panose="020B0609020204030204" pitchFamily="49" charset="0"/>
              </a:rPr>
              <a:t>    char </a:t>
            </a:r>
            <a:r>
              <a:rPr lang="en-US" altLang="en-US" sz="2200" b="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num</a:t>
            </a:r>
            <a:r>
              <a:rPr lang="en-US" altLang="en-US" sz="2200" dirty="0">
                <a:latin typeface="Consolas" panose="020B0609020204030204" pitchFamily="49" charset="0"/>
              </a:rPr>
              <a:t> + 1];</a:t>
            </a:r>
          </a:p>
          <a:p>
            <a:pPr>
              <a:lnSpc>
                <a:spcPct val="70000"/>
              </a:lnSpc>
              <a:buNone/>
            </a:pPr>
            <a:r>
              <a:rPr lang="en-US" altLang="en-US" sz="2200" b="0" dirty="0">
                <a:latin typeface="Consolas" panose="020B0609020204030204" pitchFamily="49" charset="0"/>
              </a:rPr>
              <a:t>    for (</a:t>
            </a:r>
            <a:r>
              <a:rPr lang="en-US" altLang="en-US" sz="2200" b="0" dirty="0" err="1">
                <a:latin typeface="Consolas" panose="020B0609020204030204" pitchFamily="49" charset="0"/>
              </a:rPr>
              <a:t>int</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 0; </a:t>
            </a:r>
            <a:r>
              <a:rPr lang="en-US" altLang="en-US" sz="2200" b="0" dirty="0" err="1">
                <a:latin typeface="Consolas" panose="020B0609020204030204" pitchFamily="49" charset="0"/>
              </a:rPr>
              <a:t>i</a:t>
            </a:r>
            <a:r>
              <a:rPr lang="en-US" altLang="en-US" sz="2200" b="0" dirty="0">
                <a:latin typeface="Consolas" panose="020B0609020204030204" pitchFamily="49" charset="0"/>
              </a:rPr>
              <a:t> &lt; </a:t>
            </a:r>
            <a:r>
              <a:rPr lang="en-US" altLang="en-US" sz="2200" b="0" dirty="0" err="1">
                <a:latin typeface="Consolas" panose="020B0609020204030204" pitchFamily="49" charset="0"/>
              </a:rPr>
              <a:t>num</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i</a:t>
            </a:r>
            <a:r>
              <a:rPr lang="en-US" altLang="en-US" sz="2200" dirty="0">
                <a:latin typeface="Consolas" panose="020B0609020204030204" pitchFamily="49" charset="0"/>
              </a:rPr>
              <a:t>] = </a:t>
            </a:r>
            <a:r>
              <a:rPr lang="en-US" altLang="en-US" sz="2200" dirty="0" err="1">
                <a:latin typeface="Consolas" panose="020B0609020204030204" pitchFamily="49" charset="0"/>
              </a:rPr>
              <a:t>ch</a:t>
            </a:r>
            <a:r>
              <a:rPr lang="en-US" altLang="en-US" sz="2200" dirty="0">
                <a:latin typeface="Consolas" panose="020B0609020204030204" pitchFamily="49" charset="0"/>
              </a:rPr>
              <a:t>;</a:t>
            </a:r>
          </a:p>
          <a:p>
            <a:pPr>
              <a:lnSpc>
                <a:spcPct val="70000"/>
              </a:lnSpc>
              <a:buNone/>
            </a:pP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num</a:t>
            </a:r>
            <a:r>
              <a:rPr lang="en-US" altLang="en-US" sz="2200" dirty="0">
                <a:latin typeface="Consolas" panose="020B0609020204030204" pitchFamily="49" charset="0"/>
              </a:rPr>
              <a:t>] = '\0';</a:t>
            </a:r>
          </a:p>
          <a:p>
            <a:pPr>
              <a:lnSpc>
                <a:spcPct val="70000"/>
              </a:lnSpc>
              <a:buNone/>
            </a:pPr>
            <a:r>
              <a:rPr lang="en-US" altLang="en-US" sz="2200" b="0" dirty="0">
                <a:solidFill>
                  <a:srgbClr val="FF0000"/>
                </a:solidFill>
                <a:latin typeface="Consolas" panose="020B0609020204030204" pitchFamily="49" charset="0"/>
              </a:rPr>
              <a:t>    return </a:t>
            </a:r>
            <a:r>
              <a:rPr lang="en-US" altLang="en-US" sz="2200" b="0" dirty="0" err="1">
                <a:solidFill>
                  <a:srgbClr val="FF0000"/>
                </a:solidFill>
                <a:latin typeface="Consolas" panose="020B0609020204030204" pitchFamily="49" charset="0"/>
              </a:rPr>
              <a:t>new_str</a:t>
            </a:r>
            <a:r>
              <a:rPr lang="en-US" altLang="en-US" sz="2200" b="0" dirty="0">
                <a:solidFill>
                  <a:srgbClr val="FF0000"/>
                </a:solidFill>
                <a:latin typeface="Consolas" panose="020B0609020204030204" pitchFamily="49" charset="0"/>
              </a:rPr>
              <a:t>;</a:t>
            </a:r>
          </a:p>
          <a:p>
            <a:pPr>
              <a:lnSpc>
                <a:spcPct val="70000"/>
              </a:lnSpc>
              <a:buNone/>
            </a:pPr>
            <a:r>
              <a:rPr lang="en-US" altLang="en-US" sz="2200" b="0" dirty="0">
                <a:latin typeface="Consolas" panose="020B0609020204030204" pitchFamily="49" charset="0"/>
              </a:rPr>
              <a:t>}</a:t>
            </a: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2862322"/>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err="1">
                <a:latin typeface="Courier New" panose="02070309020205020404" pitchFamily="49" charset="0"/>
                <a:cs typeface="Courier New" panose="02070309020205020404" pitchFamily="49" charset="0"/>
              </a:rPr>
              <a:t>create_string</a:t>
            </a:r>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ch</a:t>
            </a:r>
            <a:r>
              <a:rPr lang="en-US" b="0" dirty="0">
                <a:latin typeface="+mn-lt"/>
                <a:cs typeface="Courier New" panose="02070309020205020404" pitchFamily="49" charset="0"/>
              </a:rPr>
              <a:t>:                 </a:t>
            </a:r>
            <a:r>
              <a:rPr lang="en-US" b="0" dirty="0" err="1">
                <a:latin typeface="+mn-lt"/>
                <a:cs typeface="Courier New" panose="02070309020205020404" pitchFamily="49" charset="0"/>
              </a:rPr>
              <a:t>num</a:t>
            </a:r>
            <a:r>
              <a:rPr lang="en-US" b="0" dirty="0">
                <a:latin typeface="+mn-lt"/>
                <a:cs typeface="Courier New" panose="02070309020205020404" pitchFamily="49" charset="0"/>
              </a:rPr>
              <a:t>:</a:t>
            </a: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r>
              <a:rPr lang="en-US" b="0" dirty="0" err="1">
                <a:latin typeface="+mn-lt"/>
                <a:cs typeface="Courier New" panose="02070309020205020404" pitchFamily="49" charset="0"/>
              </a:rPr>
              <a:t>new_str</a:t>
            </a:r>
            <a:r>
              <a:rPr lang="en-US" b="0" dirty="0">
                <a:latin typeface="+mn-lt"/>
                <a:cs typeface="Courier New" panose="02070309020205020404" pitchFamily="49" charset="0"/>
              </a:rPr>
              <a:t>:</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3"/>
            <a:ext cx="381000" cy="4073309"/>
          </a:xfrm>
          <a:prstGeom prst="leftBrace">
            <a:avLst>
              <a:gd name="adj1" fmla="val 8333"/>
              <a:gd name="adj2" fmla="val 17064"/>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829799"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'a'</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1" name="Rectangle 20">
            <a:extLst>
              <a:ext uri="{FF2B5EF4-FFF2-40B4-BE49-F238E27FC236}">
                <a16:creationId xmlns:a16="http://schemas.microsoft.com/office/drawing/2014/main" id="{04D00402-0A07-534F-9526-28E86BA2BEAD}"/>
              </a:ext>
            </a:extLst>
          </p:cNvPr>
          <p:cNvSpPr/>
          <p:nvPr/>
        </p:nvSpPr>
        <p:spPr bwMode="auto">
          <a:xfrm>
            <a:off x="11211183"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graphicFrame>
        <p:nvGraphicFramePr>
          <p:cNvPr id="3" name="Table 2">
            <a:extLst>
              <a:ext uri="{FF2B5EF4-FFF2-40B4-BE49-F238E27FC236}">
                <a16:creationId xmlns:a16="http://schemas.microsoft.com/office/drawing/2014/main" id="{6C2BD484-FD04-7244-94A3-06872C4B8275}"/>
              </a:ext>
            </a:extLst>
          </p:cNvPr>
          <p:cNvGraphicFramePr>
            <a:graphicFrameLocks noGrp="1"/>
          </p:cNvGraphicFramePr>
          <p:nvPr/>
        </p:nvGraphicFramePr>
        <p:xfrm>
          <a:off x="10426700" y="3962400"/>
          <a:ext cx="469900" cy="1828800"/>
        </p:xfrm>
        <a:graphic>
          <a:graphicData uri="http://schemas.openxmlformats.org/drawingml/2006/table">
            <a:tbl>
              <a:tblPr firstRow="1" bandRow="1">
                <a:tableStyleId>{5940675A-B579-460E-94D1-54222C63F5DA}</a:tableStyleId>
              </a:tblPr>
              <a:tblGrid>
                <a:gridCol w="469900">
                  <a:extLst>
                    <a:ext uri="{9D8B030D-6E8A-4147-A177-3AD203B41FA5}">
                      <a16:colId xmlns:a16="http://schemas.microsoft.com/office/drawing/2014/main" val="1629619811"/>
                    </a:ext>
                  </a:extLst>
                </a:gridCol>
              </a:tblGrid>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'\0'</a:t>
                      </a:r>
                    </a:p>
                  </a:txBody>
                  <a:tcPr>
                    <a:solidFill>
                      <a:schemeClr val="bg1"/>
                    </a:solidFill>
                  </a:tcPr>
                </a:tc>
                <a:extLst>
                  <a:ext uri="{0D108BD9-81ED-4DB2-BD59-A6C34878D82A}">
                    <a16:rowId xmlns:a16="http://schemas.microsoft.com/office/drawing/2014/main" val="2730722652"/>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84050592"/>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507624016"/>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218194539"/>
                  </a:ext>
                </a:extLst>
              </a:tr>
              <a:tr h="364041">
                <a:tc>
                  <a:txBody>
                    <a:bodyPr/>
                    <a:lstStyle/>
                    <a:p>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254138596"/>
                  </a:ext>
                </a:extLst>
              </a:tr>
            </a:tbl>
          </a:graphicData>
        </a:graphic>
      </p:graphicFrame>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4" name="Rounded Rectangular Callout 23">
            <a:extLst>
              <a:ext uri="{FF2B5EF4-FFF2-40B4-BE49-F238E27FC236}">
                <a16:creationId xmlns:a16="http://schemas.microsoft.com/office/drawing/2014/main" id="{49732FBF-A21D-024B-8887-704F103C05C2}"/>
              </a:ext>
            </a:extLst>
          </p:cNvPr>
          <p:cNvSpPr/>
          <p:nvPr/>
        </p:nvSpPr>
        <p:spPr bwMode="auto">
          <a:xfrm>
            <a:off x="3048000" y="5301098"/>
            <a:ext cx="4419600" cy="1241147"/>
          </a:xfrm>
          <a:prstGeom prst="wedgeRoundRectCallout">
            <a:avLst>
              <a:gd name="adj1" fmla="val 41252"/>
              <a:gd name="adj2" fmla="val 75866"/>
              <a:gd name="adj3" fmla="val 16667"/>
            </a:avLst>
          </a:prstGeom>
          <a:solidFill>
            <a:schemeClr val="accent6">
              <a:lumMod val="60000"/>
              <a:lumOff val="4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sz="2400" b="1" dirty="0"/>
              <a:t>C:</a:t>
            </a:r>
            <a:r>
              <a:rPr lang="en-US" sz="2400" b="0" dirty="0"/>
              <a:t> sure, but since I don’t know when to clean it up anymore, it’s your responsibility…</a:t>
            </a:r>
            <a:endParaRPr kumimoji="0" lang="en-US" sz="240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01414162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2E2A1-2C40-5448-AEB3-931C57F3BD27}"/>
              </a:ext>
            </a:extLst>
          </p:cNvPr>
          <p:cNvSpPr>
            <a:spLocks noGrp="1"/>
          </p:cNvSpPr>
          <p:nvPr>
            <p:ph type="title"/>
          </p:nvPr>
        </p:nvSpPr>
        <p:spPr/>
        <p:txBody>
          <a:bodyPr/>
          <a:lstStyle/>
          <a:p>
            <a:r>
              <a:rPr lang="en-US" dirty="0"/>
              <a:t>The Heap</a:t>
            </a:r>
          </a:p>
        </p:txBody>
      </p:sp>
      <p:sp>
        <p:nvSpPr>
          <p:cNvPr id="3" name="Content Placeholder 2">
            <a:extLst>
              <a:ext uri="{FF2B5EF4-FFF2-40B4-BE49-F238E27FC236}">
                <a16:creationId xmlns:a16="http://schemas.microsoft.com/office/drawing/2014/main" id="{E13BA9B5-3B5F-714B-A25D-C543022A96F8}"/>
              </a:ext>
            </a:extLst>
          </p:cNvPr>
          <p:cNvSpPr>
            <a:spLocks noGrp="1"/>
          </p:cNvSpPr>
          <p:nvPr>
            <p:ph idx="1"/>
          </p:nvPr>
        </p:nvSpPr>
        <p:spPr>
          <a:xfrm>
            <a:off x="152400" y="1295400"/>
            <a:ext cx="11811000" cy="5562600"/>
          </a:xfrm>
        </p:spPr>
        <p:txBody>
          <a:bodyPr/>
          <a:lstStyle/>
          <a:p>
            <a:r>
              <a:rPr lang="en-US" dirty="0">
                <a:cs typeface="Courier New" panose="02070309020205020404" pitchFamily="49" charset="0"/>
              </a:rPr>
              <a:t>The </a:t>
            </a:r>
            <a:r>
              <a:rPr lang="en-US" b="1" dirty="0">
                <a:cs typeface="Courier New" panose="02070309020205020404" pitchFamily="49" charset="0"/>
              </a:rPr>
              <a:t>heap</a:t>
            </a:r>
            <a:r>
              <a:rPr lang="en-US" dirty="0">
                <a:cs typeface="Courier New" panose="02070309020205020404" pitchFamily="49" charset="0"/>
              </a:rPr>
              <a:t> is a part of memory below the stack that you can manage yourself.  Unlike the stack, the memory only goes away when you delete it yourself.</a:t>
            </a:r>
          </a:p>
          <a:p>
            <a:r>
              <a:rPr lang="en-US" dirty="0">
                <a:cs typeface="Courier New" panose="02070309020205020404" pitchFamily="49" charset="0"/>
              </a:rPr>
              <a:t>Unlike the stack, the heap grows </a:t>
            </a:r>
            <a:r>
              <a:rPr lang="en-US" b="1" dirty="0">
                <a:cs typeface="Courier New" panose="02070309020205020404" pitchFamily="49" charset="0"/>
              </a:rPr>
              <a:t>upwards</a:t>
            </a:r>
            <a:r>
              <a:rPr lang="en-US" dirty="0">
                <a:cs typeface="Courier New" panose="02070309020205020404" pitchFamily="49" charset="0"/>
              </a:rPr>
              <a:t> as more memory is allocated.</a:t>
            </a:r>
          </a:p>
          <a:p>
            <a:r>
              <a:rPr lang="en-US" dirty="0">
                <a:cs typeface="Courier New" panose="02070309020205020404" pitchFamily="49" charset="0"/>
              </a:rPr>
              <a:t>To allocate memory on the heap, use the </a:t>
            </a:r>
            <a:r>
              <a:rPr lang="en-US" b="1" dirty="0">
                <a:latin typeface="Consolas" panose="020B0609020204030204" pitchFamily="49" charset="0"/>
                <a:cs typeface="Consolas" panose="020B0609020204030204" pitchFamily="49" charset="0"/>
              </a:rPr>
              <a:t>malloc</a:t>
            </a:r>
            <a:r>
              <a:rPr lang="en-US" dirty="0">
                <a:cs typeface="Courier New" panose="02070309020205020404" pitchFamily="49" charset="0"/>
              </a:rPr>
              <a:t> function (“memory allocate”) and specify the number of bytes you’d like. This function returns </a:t>
            </a:r>
            <a:r>
              <a:rPr lang="en-US" i="1" dirty="0">
                <a:cs typeface="Courier New" panose="02070309020205020404" pitchFamily="49" charset="0"/>
              </a:rPr>
              <a:t>the address on the heap of the new memory</a:t>
            </a:r>
            <a:r>
              <a:rPr lang="en-US" dirty="0">
                <a:cs typeface="Courier New" panose="02070309020205020404" pitchFamily="49" charset="0"/>
              </a:rPr>
              <a:t>.</a:t>
            </a:r>
          </a:p>
          <a:p>
            <a:endParaRPr lang="en-US" dirty="0">
              <a:cs typeface="Courier New" panose="02070309020205020404" pitchFamily="49" charset="0"/>
            </a:endParaRPr>
          </a:p>
          <a:p>
            <a:pPr marL="0" indent="0">
              <a:buNone/>
            </a:pPr>
            <a:r>
              <a:rPr lang="en-US" dirty="0">
                <a:latin typeface="Consolas" panose="020B0609020204030204" pitchFamily="49" charset="0"/>
                <a:cs typeface="Consolas" panose="020B0609020204030204" pitchFamily="49" charset="0"/>
              </a:rPr>
              <a:t>	void *malloc(</a:t>
            </a:r>
            <a:r>
              <a:rPr lang="en-US" dirty="0" err="1">
                <a:latin typeface="Consolas" panose="020B0609020204030204" pitchFamily="49" charset="0"/>
                <a:cs typeface="Consolas" panose="020B0609020204030204" pitchFamily="49" charset="0"/>
              </a:rPr>
              <a:t>size_t</a:t>
            </a:r>
            <a:r>
              <a:rPr lang="en-US" dirty="0">
                <a:latin typeface="Consolas" panose="020B0609020204030204" pitchFamily="49" charset="0"/>
                <a:cs typeface="Consolas" panose="020B0609020204030204" pitchFamily="49" charset="0"/>
              </a:rPr>
              <a:t> size);</a:t>
            </a:r>
          </a:p>
          <a:p>
            <a:endParaRPr lang="en-US" dirty="0">
              <a:cs typeface="Courier New" panose="02070309020205020404" pitchFamily="49" charset="0"/>
            </a:endParaRPr>
          </a:p>
          <a:p>
            <a:r>
              <a:rPr lang="en-US" b="1" dirty="0">
                <a:latin typeface="Consolas" panose="020B0609020204030204" pitchFamily="49" charset="0"/>
                <a:cs typeface="Consolas" panose="020B0609020204030204" pitchFamily="49" charset="0"/>
              </a:rPr>
              <a:t>void *</a:t>
            </a:r>
            <a:r>
              <a:rPr lang="en-US" dirty="0">
                <a:cs typeface="Courier New" panose="02070309020205020404" pitchFamily="49" charset="0"/>
              </a:rPr>
              <a:t>means a pointer to generic memory.  You can set another pointer equal to it without any casting.</a:t>
            </a:r>
          </a:p>
          <a:p>
            <a:r>
              <a:rPr lang="en-US" dirty="0">
                <a:cs typeface="Courier New" panose="02070309020205020404" pitchFamily="49" charset="0"/>
              </a:rPr>
              <a:t>The memory is </a:t>
            </a:r>
            <a:r>
              <a:rPr lang="en-US" i="1" dirty="0">
                <a:cs typeface="Courier New" panose="02070309020205020404" pitchFamily="49" charset="0"/>
              </a:rPr>
              <a:t>not</a:t>
            </a:r>
            <a:r>
              <a:rPr lang="en-US" dirty="0">
                <a:cs typeface="Courier New" panose="02070309020205020404" pitchFamily="49" charset="0"/>
              </a:rPr>
              <a:t> cleared out before being allocated to you!</a:t>
            </a:r>
          </a:p>
          <a:p>
            <a:endParaRPr lang="en-US" dirty="0"/>
          </a:p>
        </p:txBody>
      </p:sp>
    </p:spTree>
    <p:extLst>
      <p:ext uri="{BB962C8B-B14F-4D97-AF65-F5344CB8AC3E}">
        <p14:creationId xmlns:p14="http://schemas.microsoft.com/office/powerpoint/2010/main" val="2823408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Heap</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8384094"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2200" dirty="0" err="1">
                <a:latin typeface="Consolas" panose="020B0609020204030204" pitchFamily="49" charset="0"/>
              </a:rPr>
              <a:t>int</a:t>
            </a:r>
            <a:r>
              <a:rPr lang="en-US" altLang="en-US" sz="2200" b="0" dirty="0">
                <a:latin typeface="Consolas" panose="020B0609020204030204" pitchFamily="49" charset="0"/>
              </a:rPr>
              <a:t> </a:t>
            </a:r>
            <a:r>
              <a:rPr lang="en-US" altLang="en-US" sz="2200" b="1" dirty="0">
                <a:latin typeface="Consolas" panose="020B0609020204030204" pitchFamily="49" charset="0"/>
              </a:rPr>
              <a:t>main</a:t>
            </a:r>
            <a:r>
              <a:rPr lang="en-US" altLang="en-US" sz="2200" b="0" dirty="0">
                <a:latin typeface="Consolas" panose="020B0609020204030204" pitchFamily="49" charset="0"/>
              </a:rPr>
              <a:t>(</a:t>
            </a:r>
            <a:r>
              <a:rPr lang="en-US" altLang="en-US" sz="2200" b="0" dirty="0" err="1">
                <a:latin typeface="Consolas" panose="020B0609020204030204" pitchFamily="49" charset="0"/>
              </a:rPr>
              <a:t>int</a:t>
            </a:r>
            <a:r>
              <a:rPr lang="en-US" altLang="en-US" sz="2200" dirty="0">
                <a:latin typeface="Consolas" panose="020B0609020204030204" pitchFamily="49" charset="0"/>
              </a:rPr>
              <a:t> </a:t>
            </a:r>
            <a:r>
              <a:rPr lang="en-US" altLang="en-US" sz="2200" dirty="0" err="1">
                <a:latin typeface="Consolas" panose="020B0609020204030204" pitchFamily="49" charset="0"/>
              </a:rPr>
              <a:t>argc</a:t>
            </a:r>
            <a:r>
              <a:rPr lang="en-US" altLang="en-US" sz="2200" dirty="0">
                <a:latin typeface="Consolas" panose="020B0609020204030204" pitchFamily="49" charset="0"/>
              </a:rPr>
              <a:t>, char *</a:t>
            </a:r>
            <a:r>
              <a:rPr lang="en-US" altLang="en-US" sz="2200" dirty="0" err="1">
                <a:latin typeface="Consolas" panose="020B0609020204030204" pitchFamily="49" charset="0"/>
              </a:rPr>
              <a:t>argv</a:t>
            </a:r>
            <a:r>
              <a:rPr lang="en-US" altLang="en-US" sz="2200" dirty="0">
                <a:latin typeface="Consolas" panose="020B0609020204030204" pitchFamily="49" charset="0"/>
              </a:rPr>
              <a:t>[]</a:t>
            </a:r>
            <a:r>
              <a:rPr lang="en-US" altLang="en-US" sz="2200" b="0" dirty="0">
                <a:latin typeface="Consolas" panose="020B0609020204030204" pitchFamily="49" charset="0"/>
              </a:rPr>
              <a:t>) {</a:t>
            </a:r>
          </a:p>
          <a:p>
            <a:pPr>
              <a:lnSpc>
                <a:spcPct val="70000"/>
              </a:lnSpc>
              <a:buNone/>
            </a:pPr>
            <a:r>
              <a:rPr lang="en-US" altLang="en-US" sz="2200" b="0" dirty="0">
                <a:latin typeface="Consolas" panose="020B0609020204030204" pitchFamily="49" charset="0"/>
              </a:rPr>
              <a:t>    char *</a:t>
            </a:r>
            <a:r>
              <a:rPr lang="en-US" altLang="en-US" sz="2200" b="0" dirty="0" err="1">
                <a:latin typeface="Consolas" panose="020B0609020204030204" pitchFamily="49" charset="0"/>
              </a:rPr>
              <a:t>str</a:t>
            </a:r>
            <a:r>
              <a:rPr lang="en-US" altLang="en-US" sz="2200" b="0" dirty="0">
                <a:latin typeface="Consolas" panose="020B0609020204030204" pitchFamily="49" charset="0"/>
              </a:rPr>
              <a:t> = </a:t>
            </a:r>
            <a:r>
              <a:rPr lang="en-US" altLang="en-US" sz="2200" b="0" dirty="0" err="1">
                <a:latin typeface="Consolas" panose="020B0609020204030204" pitchFamily="49" charset="0"/>
              </a:rPr>
              <a:t>create_string</a:t>
            </a:r>
            <a:r>
              <a:rPr lang="en-US" altLang="en-US" sz="2200" b="0" dirty="0">
                <a:latin typeface="Consolas" panose="020B0609020204030204" pitchFamily="49" charset="0"/>
              </a:rPr>
              <a:t>('a', 4);</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printf</a:t>
            </a:r>
            <a:r>
              <a:rPr lang="en-US" altLang="en-US" sz="2200" dirty="0">
                <a:latin typeface="Consolas" panose="020B0609020204030204" pitchFamily="49" charset="0"/>
              </a:rPr>
              <a:t>(</a:t>
            </a:r>
            <a:r>
              <a:rPr lang="en-US" altLang="en-US" sz="2200" dirty="0">
                <a:solidFill>
                  <a:srgbClr val="0432FF"/>
                </a:solidFill>
                <a:latin typeface="Consolas" panose="020B0609020204030204" pitchFamily="49" charset="0"/>
              </a:rPr>
              <a:t>"%s"</a:t>
            </a:r>
            <a:r>
              <a:rPr lang="en-US" altLang="en-US" sz="2200" dirty="0">
                <a:latin typeface="Consolas" panose="020B0609020204030204" pitchFamily="49" charset="0"/>
              </a:rPr>
              <a:t>, </a:t>
            </a:r>
            <a:r>
              <a:rPr lang="en-US" altLang="en-US" sz="2200" dirty="0" err="1">
                <a:latin typeface="Consolas" panose="020B0609020204030204" pitchFamily="49" charset="0"/>
              </a:rPr>
              <a:t>str</a:t>
            </a:r>
            <a:r>
              <a:rPr lang="en-US" altLang="en-US" sz="2200" dirty="0">
                <a:latin typeface="Consolas" panose="020B0609020204030204" pitchFamily="49" charset="0"/>
              </a:rPr>
              <a:t>);	</a:t>
            </a:r>
            <a:r>
              <a:rPr lang="en-US" altLang="en-US" sz="2200" dirty="0">
                <a:solidFill>
                  <a:srgbClr val="00B050"/>
                </a:solidFill>
                <a:latin typeface="Consolas" panose="020B0609020204030204" pitchFamily="49" charset="0"/>
              </a:rPr>
              <a:t>// want "</a:t>
            </a:r>
            <a:r>
              <a:rPr lang="en-US" altLang="en-US" sz="2200" dirty="0" err="1">
                <a:solidFill>
                  <a:srgbClr val="00B050"/>
                </a:solidFill>
                <a:latin typeface="Consolas" panose="020B0609020204030204" pitchFamily="49" charset="0"/>
              </a:rPr>
              <a:t>aaaa</a:t>
            </a:r>
            <a:r>
              <a:rPr lang="en-US" altLang="en-US" sz="2200" dirty="0">
                <a:solidFill>
                  <a:srgbClr val="00B050"/>
                </a:solidFill>
                <a:latin typeface="Consolas" panose="020B0609020204030204" pitchFamily="49" charset="0"/>
              </a:rPr>
              <a:t>"</a:t>
            </a:r>
          </a:p>
          <a:p>
            <a:pPr>
              <a:lnSpc>
                <a:spcPct val="70000"/>
              </a:lnSpc>
              <a:buNone/>
            </a:pPr>
            <a:r>
              <a:rPr lang="en-US" altLang="en-US" sz="2200" b="0" dirty="0">
                <a:latin typeface="Consolas" panose="020B0609020204030204" pitchFamily="49" charset="0"/>
              </a:rPr>
              <a:t>    return 0;</a:t>
            </a:r>
          </a:p>
          <a:p>
            <a:pPr>
              <a:lnSpc>
                <a:spcPct val="70000"/>
              </a:lnSpc>
              <a:buNone/>
            </a:pPr>
            <a:r>
              <a:rPr lang="en-US" altLang="en-US" sz="2200" b="0" dirty="0">
                <a:latin typeface="Consolas" panose="020B0609020204030204" pitchFamily="49" charset="0"/>
              </a:rPr>
              <a:t>}</a:t>
            </a:r>
          </a:p>
          <a:p>
            <a:pPr>
              <a:lnSpc>
                <a:spcPct val="70000"/>
              </a:lnSpc>
              <a:buNone/>
            </a:pPr>
            <a:endParaRPr lang="en-US" altLang="en-US" sz="2200" b="0" dirty="0">
              <a:latin typeface="Consolas" panose="020B0609020204030204" pitchFamily="49" charset="0"/>
            </a:endParaRPr>
          </a:p>
          <a:p>
            <a:pPr>
              <a:lnSpc>
                <a:spcPct val="70000"/>
              </a:lnSpc>
              <a:buNone/>
            </a:pPr>
            <a:r>
              <a:rPr lang="en-US" altLang="en-US" sz="2200" dirty="0">
                <a:latin typeface="Consolas" panose="020B0609020204030204" pitchFamily="49" charset="0"/>
              </a:rPr>
              <a:t>char *</a:t>
            </a:r>
            <a:r>
              <a:rPr lang="en-US" altLang="en-US" sz="2200" dirty="0" err="1">
                <a:latin typeface="Consolas" panose="020B0609020204030204" pitchFamily="49" charset="0"/>
              </a:rPr>
              <a:t>create_string</a:t>
            </a:r>
            <a:r>
              <a:rPr lang="en-US" altLang="en-US" sz="2200" dirty="0">
                <a:latin typeface="Consolas" panose="020B0609020204030204" pitchFamily="49" charset="0"/>
              </a:rPr>
              <a:t>(char </a:t>
            </a:r>
            <a:r>
              <a:rPr lang="en-US" altLang="en-US" sz="2200" dirty="0" err="1">
                <a:latin typeface="Consolas" panose="020B0609020204030204" pitchFamily="49" charset="0"/>
              </a:rPr>
              <a:t>ch</a:t>
            </a:r>
            <a:r>
              <a:rPr lang="en-US" altLang="en-US" sz="2200" dirty="0">
                <a:latin typeface="Consolas" panose="020B0609020204030204" pitchFamily="49" charset="0"/>
              </a:rPr>
              <a:t>, </a:t>
            </a:r>
            <a:r>
              <a:rPr lang="en-US" altLang="en-US" sz="2200" dirty="0" err="1">
                <a:latin typeface="Consolas" panose="020B0609020204030204" pitchFamily="49" charset="0"/>
              </a:rPr>
              <a:t>int</a:t>
            </a:r>
            <a:r>
              <a:rPr lang="en-US" altLang="en-US" sz="2200" dirty="0">
                <a:latin typeface="Consolas" panose="020B0609020204030204" pitchFamily="49" charset="0"/>
              </a:rPr>
              <a:t> </a:t>
            </a:r>
            <a:r>
              <a:rPr lang="en-US" altLang="en-US" sz="2200" dirty="0" err="1">
                <a:latin typeface="Consolas" panose="020B0609020204030204" pitchFamily="49" charset="0"/>
              </a:rPr>
              <a:t>num</a:t>
            </a:r>
            <a:r>
              <a:rPr lang="en-US" altLang="en-US" sz="2200" dirty="0">
                <a:latin typeface="Consolas" panose="020B0609020204030204" pitchFamily="49" charset="0"/>
              </a:rPr>
              <a:t>) {</a:t>
            </a:r>
          </a:p>
          <a:p>
            <a:pPr>
              <a:lnSpc>
                <a:spcPct val="70000"/>
              </a:lnSpc>
              <a:buNone/>
            </a:pPr>
            <a:r>
              <a:rPr lang="en-US" altLang="en-US" sz="2200" b="1" dirty="0">
                <a:solidFill>
                  <a:schemeClr val="accent1"/>
                </a:solidFill>
                <a:latin typeface="Consolas" panose="020B0609020204030204" pitchFamily="49" charset="0"/>
              </a:rPr>
              <a:t>    char *</a:t>
            </a:r>
            <a:r>
              <a:rPr lang="en-US" altLang="en-US" sz="2200" b="1" dirty="0" err="1">
                <a:solidFill>
                  <a:schemeClr val="accent1"/>
                </a:solidFill>
                <a:latin typeface="Consolas" panose="020B0609020204030204" pitchFamily="49" charset="0"/>
              </a:rPr>
              <a:t>new_str</a:t>
            </a:r>
            <a:r>
              <a:rPr lang="en-US" altLang="en-US" sz="2200" b="1" dirty="0">
                <a:solidFill>
                  <a:schemeClr val="accent1"/>
                </a:solidFill>
                <a:latin typeface="Consolas" panose="020B0609020204030204" pitchFamily="49" charset="0"/>
              </a:rPr>
              <a:t> = malloc(</a:t>
            </a:r>
            <a:r>
              <a:rPr lang="en-US" altLang="en-US" sz="2200" b="1" dirty="0" err="1">
                <a:solidFill>
                  <a:schemeClr val="accent1"/>
                </a:solidFill>
                <a:latin typeface="Consolas" panose="020B0609020204030204" pitchFamily="49" charset="0"/>
              </a:rPr>
              <a:t>sizeof</a:t>
            </a:r>
            <a:r>
              <a:rPr lang="en-US" altLang="en-US" sz="2200" b="1" dirty="0">
                <a:solidFill>
                  <a:schemeClr val="accent1"/>
                </a:solidFill>
                <a:latin typeface="Consolas" panose="020B0609020204030204" pitchFamily="49" charset="0"/>
              </a:rPr>
              <a:t>(char) * (</a:t>
            </a:r>
            <a:r>
              <a:rPr lang="en-US" altLang="en-US" sz="2200" b="1" dirty="0" err="1">
                <a:solidFill>
                  <a:schemeClr val="accent1"/>
                </a:solidFill>
                <a:latin typeface="Consolas" panose="020B0609020204030204" pitchFamily="49" charset="0"/>
              </a:rPr>
              <a:t>num</a:t>
            </a:r>
            <a:r>
              <a:rPr lang="en-US" altLang="en-US" sz="2200" b="1" dirty="0">
                <a:solidFill>
                  <a:schemeClr val="accent1"/>
                </a:solidFill>
                <a:latin typeface="Consolas" panose="020B0609020204030204" pitchFamily="49" charset="0"/>
              </a:rPr>
              <a:t> + 1));</a:t>
            </a:r>
          </a:p>
          <a:p>
            <a:pPr>
              <a:lnSpc>
                <a:spcPct val="70000"/>
              </a:lnSpc>
              <a:buNone/>
            </a:pPr>
            <a:r>
              <a:rPr lang="en-US" altLang="en-US" sz="2200" b="0" dirty="0">
                <a:latin typeface="Consolas" panose="020B0609020204030204" pitchFamily="49" charset="0"/>
              </a:rPr>
              <a:t>    for (</a:t>
            </a:r>
            <a:r>
              <a:rPr lang="en-US" altLang="en-US" sz="2200" b="0" dirty="0" err="1">
                <a:latin typeface="Consolas" panose="020B0609020204030204" pitchFamily="49" charset="0"/>
              </a:rPr>
              <a:t>int</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 0; </a:t>
            </a:r>
            <a:r>
              <a:rPr lang="en-US" altLang="en-US" sz="2200" b="0" dirty="0" err="1">
                <a:latin typeface="Consolas" panose="020B0609020204030204" pitchFamily="49" charset="0"/>
              </a:rPr>
              <a:t>i</a:t>
            </a:r>
            <a:r>
              <a:rPr lang="en-US" altLang="en-US" sz="2200" b="0" dirty="0">
                <a:latin typeface="Consolas" panose="020B0609020204030204" pitchFamily="49" charset="0"/>
              </a:rPr>
              <a:t> &lt; </a:t>
            </a:r>
            <a:r>
              <a:rPr lang="en-US" altLang="en-US" sz="2200" b="0" dirty="0" err="1">
                <a:latin typeface="Consolas" panose="020B0609020204030204" pitchFamily="49" charset="0"/>
              </a:rPr>
              <a:t>num</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i</a:t>
            </a:r>
            <a:r>
              <a:rPr lang="en-US" altLang="en-US" sz="2200" dirty="0">
                <a:latin typeface="Consolas" panose="020B0609020204030204" pitchFamily="49" charset="0"/>
              </a:rPr>
              <a:t>] = </a:t>
            </a:r>
            <a:r>
              <a:rPr lang="en-US" altLang="en-US" sz="2200" dirty="0" err="1">
                <a:latin typeface="Consolas" panose="020B0609020204030204" pitchFamily="49" charset="0"/>
              </a:rPr>
              <a:t>ch</a:t>
            </a:r>
            <a:r>
              <a:rPr lang="en-US" altLang="en-US" sz="2200" dirty="0">
                <a:latin typeface="Consolas" panose="020B0609020204030204" pitchFamily="49" charset="0"/>
              </a:rPr>
              <a:t>;</a:t>
            </a:r>
          </a:p>
          <a:p>
            <a:pPr>
              <a:lnSpc>
                <a:spcPct val="70000"/>
              </a:lnSpc>
              <a:buNone/>
            </a:pP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num</a:t>
            </a:r>
            <a:r>
              <a:rPr lang="en-US" altLang="en-US" sz="2200" dirty="0">
                <a:latin typeface="Consolas" panose="020B0609020204030204" pitchFamily="49" charset="0"/>
              </a:rPr>
              <a:t>] = '\0';</a:t>
            </a:r>
          </a:p>
          <a:p>
            <a:pPr>
              <a:lnSpc>
                <a:spcPct val="70000"/>
              </a:lnSpc>
              <a:buNone/>
            </a:pPr>
            <a:r>
              <a:rPr lang="en-US" altLang="en-US" sz="2200" b="0" dirty="0">
                <a:solidFill>
                  <a:srgbClr val="FF0000"/>
                </a:solidFill>
                <a:latin typeface="Consolas" panose="020B0609020204030204" pitchFamily="49" charset="0"/>
              </a:rPr>
              <a:t>    return </a:t>
            </a:r>
            <a:r>
              <a:rPr lang="en-US" altLang="en-US" sz="2200" b="0" dirty="0" err="1">
                <a:solidFill>
                  <a:srgbClr val="FF0000"/>
                </a:solidFill>
                <a:latin typeface="Consolas" panose="020B0609020204030204" pitchFamily="49" charset="0"/>
              </a:rPr>
              <a:t>new_str</a:t>
            </a:r>
            <a:r>
              <a:rPr lang="en-US" altLang="en-US" sz="2200" b="0" dirty="0">
                <a:solidFill>
                  <a:srgbClr val="FF0000"/>
                </a:solidFill>
                <a:latin typeface="Consolas" panose="020B0609020204030204" pitchFamily="49" charset="0"/>
              </a:rPr>
              <a:t>;</a:t>
            </a:r>
          </a:p>
          <a:p>
            <a:pPr>
              <a:lnSpc>
                <a:spcPct val="70000"/>
              </a:lnSpc>
              <a:buNone/>
            </a:pPr>
            <a:r>
              <a:rPr lang="en-US" altLang="en-US" sz="2200" b="0" dirty="0">
                <a:latin typeface="Consolas" panose="020B0609020204030204" pitchFamily="49" charset="0"/>
              </a:rPr>
              <a:t>}</a:t>
            </a: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120032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err="1">
                <a:latin typeface="Courier New" panose="02070309020205020404" pitchFamily="49" charset="0"/>
                <a:cs typeface="Courier New" panose="02070309020205020404" pitchFamily="49" charset="0"/>
              </a:rPr>
              <a:t>create_string</a:t>
            </a:r>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ch</a:t>
            </a:r>
            <a:r>
              <a:rPr lang="en-US" b="0" dirty="0">
                <a:latin typeface="+mn-lt"/>
                <a:cs typeface="Courier New" panose="02070309020205020404" pitchFamily="49" charset="0"/>
              </a:rPr>
              <a:t>:                 </a:t>
            </a:r>
            <a:r>
              <a:rPr lang="en-US" b="0" dirty="0" err="1">
                <a:latin typeface="+mn-lt"/>
                <a:cs typeface="Courier New" panose="02070309020205020404" pitchFamily="49" charset="0"/>
              </a:rPr>
              <a:t>num</a:t>
            </a:r>
            <a:r>
              <a:rPr lang="en-US" b="0" dirty="0">
                <a:latin typeface="+mn-lt"/>
                <a:cs typeface="Courier New" panose="02070309020205020404" pitchFamily="49" charset="0"/>
              </a:rPr>
              <a:t>:</a:t>
            </a:r>
          </a:p>
          <a:p>
            <a:pPr algn="l"/>
            <a:endParaRPr lang="en-US" dirty="0">
              <a:latin typeface="+mn-lt"/>
              <a:cs typeface="Courier New" panose="02070309020205020404" pitchFamily="49" charset="0"/>
            </a:endParaRPr>
          </a:p>
          <a:p>
            <a:pPr algn="l"/>
            <a:r>
              <a:rPr lang="en-US" b="0" dirty="0" err="1">
                <a:latin typeface="+mn-lt"/>
                <a:cs typeface="Courier New" panose="02070309020205020404" pitchFamily="49" charset="0"/>
              </a:rPr>
              <a:t>new_str</a:t>
            </a:r>
            <a:r>
              <a:rPr lang="en-US" b="0" dirty="0">
                <a:latin typeface="+mn-lt"/>
                <a:cs typeface="Courier New" panose="02070309020205020404" pitchFamily="49" charset="0"/>
              </a:rPr>
              <a:t>:</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4"/>
            <a:ext cx="381000" cy="2411316"/>
          </a:xfrm>
          <a:prstGeom prst="leftBrace">
            <a:avLst>
              <a:gd name="adj1" fmla="val 8333"/>
              <a:gd name="adj2" fmla="val 29388"/>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829799"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'a'</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1" name="Rectangle 20">
            <a:extLst>
              <a:ext uri="{FF2B5EF4-FFF2-40B4-BE49-F238E27FC236}">
                <a16:creationId xmlns:a16="http://schemas.microsoft.com/office/drawing/2014/main" id="{04D00402-0A07-534F-9526-28E86BA2BEAD}"/>
              </a:ext>
            </a:extLst>
          </p:cNvPr>
          <p:cNvSpPr/>
          <p:nvPr/>
        </p:nvSpPr>
        <p:spPr bwMode="auto">
          <a:xfrm>
            <a:off x="11211183"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9" name="TextBox 28">
            <a:extLst>
              <a:ext uri="{FF2B5EF4-FFF2-40B4-BE49-F238E27FC236}">
                <a16:creationId xmlns:a16="http://schemas.microsoft.com/office/drawing/2014/main" id="{DDCC9226-FAE0-CD4D-91D3-9903FFF508B9}"/>
              </a:ext>
            </a:extLst>
          </p:cNvPr>
          <p:cNvSpPr txBox="1"/>
          <p:nvPr/>
        </p:nvSpPr>
        <p:spPr>
          <a:xfrm>
            <a:off x="9383206" y="4798874"/>
            <a:ext cx="2438399" cy="1754326"/>
          </a:xfrm>
          <a:prstGeom prst="rect">
            <a:avLst/>
          </a:prstGeom>
          <a:solidFill>
            <a:srgbClr val="D27BD6">
              <a:alpha val="63137"/>
            </a:srgbClr>
          </a:solidFill>
          <a:ln>
            <a:solidFill>
              <a:schemeClr val="tx1"/>
            </a:solidFill>
          </a:ln>
        </p:spPr>
        <p:txBody>
          <a:bodyPr wrap="square" rtlCol="0">
            <a:spAutoFit/>
          </a:bodyPr>
          <a:lstStyle/>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b="0" dirty="0">
              <a:latin typeface="+mn-lt"/>
              <a:cs typeface="Courier New" panose="02070309020205020404" pitchFamily="49" charset="0"/>
            </a:endParaRPr>
          </a:p>
        </p:txBody>
      </p:sp>
      <p:graphicFrame>
        <p:nvGraphicFramePr>
          <p:cNvPr id="25" name="Table 24">
            <a:extLst>
              <a:ext uri="{FF2B5EF4-FFF2-40B4-BE49-F238E27FC236}">
                <a16:creationId xmlns:a16="http://schemas.microsoft.com/office/drawing/2014/main" id="{AF04EF7D-B38A-E545-97E3-FEDD81F2D790}"/>
              </a:ext>
            </a:extLst>
          </p:cNvPr>
          <p:cNvGraphicFramePr>
            <a:graphicFrameLocks noGrp="1"/>
          </p:cNvGraphicFramePr>
          <p:nvPr/>
        </p:nvGraphicFramePr>
        <p:xfrm>
          <a:off x="10134600" y="4814527"/>
          <a:ext cx="469900" cy="1676400"/>
        </p:xfrm>
        <a:graphic>
          <a:graphicData uri="http://schemas.openxmlformats.org/drawingml/2006/table">
            <a:tbl>
              <a:tblPr firstRow="1" bandRow="1">
                <a:tableStyleId>{5940675A-B579-460E-94D1-54222C63F5DA}</a:tableStyleId>
              </a:tblPr>
              <a:tblGrid>
                <a:gridCol w="469900">
                  <a:extLst>
                    <a:ext uri="{9D8B030D-6E8A-4147-A177-3AD203B41FA5}">
                      <a16:colId xmlns:a16="http://schemas.microsoft.com/office/drawing/2014/main" val="1629619811"/>
                    </a:ext>
                  </a:extLst>
                </a:gridCol>
              </a:tblGrid>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'\0'</a:t>
                      </a:r>
                    </a:p>
                  </a:txBody>
                  <a:tcPr>
                    <a:solidFill>
                      <a:schemeClr val="bg1"/>
                    </a:solidFill>
                  </a:tcPr>
                </a:tc>
                <a:extLst>
                  <a:ext uri="{0D108BD9-81ED-4DB2-BD59-A6C34878D82A}">
                    <a16:rowId xmlns:a16="http://schemas.microsoft.com/office/drawing/2014/main" val="2730722652"/>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84050592"/>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507624016"/>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218194539"/>
                  </a:ext>
                </a:extLst>
              </a:tr>
              <a:tr h="310533">
                <a:tc>
                  <a:txBody>
                    <a:bodyPr/>
                    <a:lstStyle/>
                    <a:p>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254138596"/>
                  </a:ext>
                </a:extLst>
              </a:tr>
            </a:tbl>
          </a:graphicData>
        </a:graphic>
      </p:graphicFrame>
      <p:sp>
        <p:nvSpPr>
          <p:cNvPr id="26" name="Rectangle 25">
            <a:extLst>
              <a:ext uri="{FF2B5EF4-FFF2-40B4-BE49-F238E27FC236}">
                <a16:creationId xmlns:a16="http://schemas.microsoft.com/office/drawing/2014/main" id="{230ECCBD-AD25-B84A-92C5-C0DAA0D37399}"/>
              </a:ext>
            </a:extLst>
          </p:cNvPr>
          <p:cNvSpPr/>
          <p:nvPr/>
        </p:nvSpPr>
        <p:spPr bwMode="auto">
          <a:xfrm>
            <a:off x="10373805" y="3872564"/>
            <a:ext cx="903795"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effectLst/>
                <a:latin typeface="Arial" panose="020B0604020202020204" pitchFamily="34" charset="0"/>
              </a:rPr>
              <a:t>0xed0</a:t>
            </a:r>
          </a:p>
        </p:txBody>
      </p:sp>
      <p:sp>
        <p:nvSpPr>
          <p:cNvPr id="30" name="Left Brace 29">
            <a:extLst>
              <a:ext uri="{FF2B5EF4-FFF2-40B4-BE49-F238E27FC236}">
                <a16:creationId xmlns:a16="http://schemas.microsoft.com/office/drawing/2014/main" id="{59A660B7-1151-F549-A5AC-E3007E569442}"/>
              </a:ext>
            </a:extLst>
          </p:cNvPr>
          <p:cNvSpPr/>
          <p:nvPr/>
        </p:nvSpPr>
        <p:spPr>
          <a:xfrm>
            <a:off x="8686800" y="4794407"/>
            <a:ext cx="381000" cy="1754327"/>
          </a:xfrm>
          <a:prstGeom prst="leftBrace">
            <a:avLst>
              <a:gd name="adj1" fmla="val 8333"/>
              <a:gd name="adj2" fmla="val 29388"/>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TextBox 30">
            <a:extLst>
              <a:ext uri="{FF2B5EF4-FFF2-40B4-BE49-F238E27FC236}">
                <a16:creationId xmlns:a16="http://schemas.microsoft.com/office/drawing/2014/main" id="{0943C27F-A31B-9647-9D0D-9266D0CB7DE9}"/>
              </a:ext>
            </a:extLst>
          </p:cNvPr>
          <p:cNvSpPr txBox="1"/>
          <p:nvPr/>
        </p:nvSpPr>
        <p:spPr>
          <a:xfrm>
            <a:off x="7869969" y="5116432"/>
            <a:ext cx="736100" cy="369332"/>
          </a:xfrm>
          <a:prstGeom prst="rect">
            <a:avLst/>
          </a:prstGeom>
          <a:noFill/>
        </p:spPr>
        <p:txBody>
          <a:bodyPr wrap="none" rtlCol="0">
            <a:spAutoFit/>
          </a:bodyPr>
          <a:lstStyle/>
          <a:p>
            <a:r>
              <a:rPr lang="en-US" dirty="0"/>
              <a:t>Heap</a:t>
            </a:r>
          </a:p>
        </p:txBody>
      </p:sp>
      <p:cxnSp>
        <p:nvCxnSpPr>
          <p:cNvPr id="32" name="Straight Arrow Connector 31">
            <a:extLst>
              <a:ext uri="{FF2B5EF4-FFF2-40B4-BE49-F238E27FC236}">
                <a16:creationId xmlns:a16="http://schemas.microsoft.com/office/drawing/2014/main" id="{BA358072-D053-924D-9FE7-897806B5E95D}"/>
              </a:ext>
            </a:extLst>
          </p:cNvPr>
          <p:cNvCxnSpPr>
            <a:cxnSpLocks/>
          </p:cNvCxnSpPr>
          <p:nvPr/>
        </p:nvCxnSpPr>
        <p:spPr>
          <a:xfrm flipH="1">
            <a:off x="10604500" y="4038600"/>
            <a:ext cx="606683" cy="236220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380213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Heap</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8494292"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2200" dirty="0" err="1">
                <a:latin typeface="Consolas" panose="020B0609020204030204" pitchFamily="49" charset="0"/>
              </a:rPr>
              <a:t>int</a:t>
            </a:r>
            <a:r>
              <a:rPr lang="en-US" altLang="en-US" sz="2200" b="0" dirty="0">
                <a:latin typeface="Consolas" panose="020B0609020204030204" pitchFamily="49" charset="0"/>
              </a:rPr>
              <a:t> </a:t>
            </a:r>
            <a:r>
              <a:rPr lang="en-US" altLang="en-US" sz="2200" b="1" dirty="0">
                <a:latin typeface="Consolas" panose="020B0609020204030204" pitchFamily="49" charset="0"/>
              </a:rPr>
              <a:t>main</a:t>
            </a:r>
            <a:r>
              <a:rPr lang="en-US" altLang="en-US" sz="2200" b="0" dirty="0">
                <a:latin typeface="Consolas" panose="020B0609020204030204" pitchFamily="49" charset="0"/>
              </a:rPr>
              <a:t>(</a:t>
            </a:r>
            <a:r>
              <a:rPr lang="en-US" altLang="en-US" sz="2200" b="0" dirty="0" err="1">
                <a:latin typeface="Consolas" panose="020B0609020204030204" pitchFamily="49" charset="0"/>
              </a:rPr>
              <a:t>int</a:t>
            </a:r>
            <a:r>
              <a:rPr lang="en-US" altLang="en-US" sz="2200" dirty="0">
                <a:latin typeface="Consolas" panose="020B0609020204030204" pitchFamily="49" charset="0"/>
              </a:rPr>
              <a:t> </a:t>
            </a:r>
            <a:r>
              <a:rPr lang="en-US" altLang="en-US" sz="2200" dirty="0" err="1">
                <a:latin typeface="Consolas" panose="020B0609020204030204" pitchFamily="49" charset="0"/>
              </a:rPr>
              <a:t>argc</a:t>
            </a:r>
            <a:r>
              <a:rPr lang="en-US" altLang="en-US" sz="2200" dirty="0">
                <a:latin typeface="Consolas" panose="020B0609020204030204" pitchFamily="49" charset="0"/>
              </a:rPr>
              <a:t>, char *</a:t>
            </a:r>
            <a:r>
              <a:rPr lang="en-US" altLang="en-US" sz="2200" dirty="0" err="1">
                <a:latin typeface="Consolas" panose="020B0609020204030204" pitchFamily="49" charset="0"/>
              </a:rPr>
              <a:t>argv</a:t>
            </a:r>
            <a:r>
              <a:rPr lang="en-US" altLang="en-US" sz="2200" dirty="0">
                <a:latin typeface="Consolas" panose="020B0609020204030204" pitchFamily="49" charset="0"/>
              </a:rPr>
              <a:t>[]</a:t>
            </a:r>
            <a:r>
              <a:rPr lang="en-US" altLang="en-US" sz="2200" b="0" dirty="0">
                <a:latin typeface="Consolas" panose="020B0609020204030204" pitchFamily="49" charset="0"/>
              </a:rPr>
              <a:t>) {</a:t>
            </a:r>
          </a:p>
          <a:p>
            <a:pPr>
              <a:lnSpc>
                <a:spcPct val="70000"/>
              </a:lnSpc>
              <a:buNone/>
            </a:pPr>
            <a:r>
              <a:rPr lang="en-US" altLang="en-US" sz="2200" b="0" dirty="0">
                <a:latin typeface="Consolas" panose="020B0609020204030204" pitchFamily="49" charset="0"/>
              </a:rPr>
              <a:t>    char *</a:t>
            </a:r>
            <a:r>
              <a:rPr lang="en-US" altLang="en-US" sz="2200" b="0" dirty="0" err="1">
                <a:latin typeface="Consolas" panose="020B0609020204030204" pitchFamily="49" charset="0"/>
              </a:rPr>
              <a:t>str</a:t>
            </a:r>
            <a:r>
              <a:rPr lang="en-US" altLang="en-US" sz="2200" b="0" dirty="0">
                <a:latin typeface="Consolas" panose="020B0609020204030204" pitchFamily="49" charset="0"/>
              </a:rPr>
              <a:t> = </a:t>
            </a:r>
            <a:r>
              <a:rPr lang="en-US" altLang="en-US" sz="2200" b="0" dirty="0" err="1">
                <a:latin typeface="Consolas" panose="020B0609020204030204" pitchFamily="49" charset="0"/>
              </a:rPr>
              <a:t>create_string</a:t>
            </a:r>
            <a:r>
              <a:rPr lang="en-US" altLang="en-US" sz="2200" b="0" dirty="0">
                <a:latin typeface="Consolas" panose="020B0609020204030204" pitchFamily="49" charset="0"/>
              </a:rPr>
              <a:t>('a', 4);</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printf</a:t>
            </a:r>
            <a:r>
              <a:rPr lang="en-US" altLang="en-US" sz="2200" dirty="0">
                <a:latin typeface="Consolas" panose="020B0609020204030204" pitchFamily="49" charset="0"/>
              </a:rPr>
              <a:t>(</a:t>
            </a:r>
            <a:r>
              <a:rPr lang="en-US" altLang="en-US" sz="2200" dirty="0">
                <a:solidFill>
                  <a:srgbClr val="0432FF"/>
                </a:solidFill>
                <a:latin typeface="Consolas" panose="020B0609020204030204" pitchFamily="49" charset="0"/>
              </a:rPr>
              <a:t>"%s"</a:t>
            </a:r>
            <a:r>
              <a:rPr lang="en-US" altLang="en-US" sz="2200" dirty="0">
                <a:latin typeface="Consolas" panose="020B0609020204030204" pitchFamily="49" charset="0"/>
              </a:rPr>
              <a:t>, </a:t>
            </a:r>
            <a:r>
              <a:rPr lang="en-US" altLang="en-US" sz="2200" dirty="0" err="1">
                <a:latin typeface="Consolas" panose="020B0609020204030204" pitchFamily="49" charset="0"/>
              </a:rPr>
              <a:t>str</a:t>
            </a:r>
            <a:r>
              <a:rPr lang="en-US" altLang="en-US" sz="2200" dirty="0">
                <a:latin typeface="Consolas" panose="020B0609020204030204" pitchFamily="49" charset="0"/>
              </a:rPr>
              <a:t>);	</a:t>
            </a:r>
            <a:r>
              <a:rPr lang="en-US" altLang="en-US" sz="2200" dirty="0">
                <a:solidFill>
                  <a:srgbClr val="00B050"/>
                </a:solidFill>
                <a:latin typeface="Consolas" panose="020B0609020204030204" pitchFamily="49" charset="0"/>
              </a:rPr>
              <a:t>// want "</a:t>
            </a:r>
            <a:r>
              <a:rPr lang="en-US" altLang="en-US" sz="2200" dirty="0" err="1">
                <a:solidFill>
                  <a:srgbClr val="00B050"/>
                </a:solidFill>
                <a:latin typeface="Consolas" panose="020B0609020204030204" pitchFamily="49" charset="0"/>
              </a:rPr>
              <a:t>aaaa</a:t>
            </a:r>
            <a:r>
              <a:rPr lang="en-US" altLang="en-US" sz="2200" dirty="0">
                <a:solidFill>
                  <a:srgbClr val="00B050"/>
                </a:solidFill>
                <a:latin typeface="Consolas" panose="020B0609020204030204" pitchFamily="49" charset="0"/>
              </a:rPr>
              <a:t>"</a:t>
            </a:r>
          </a:p>
          <a:p>
            <a:pPr>
              <a:lnSpc>
                <a:spcPct val="70000"/>
              </a:lnSpc>
              <a:buNone/>
            </a:pPr>
            <a:r>
              <a:rPr lang="en-US" altLang="en-US" sz="2200" b="0" dirty="0">
                <a:latin typeface="Consolas" panose="020B0609020204030204" pitchFamily="49" charset="0"/>
              </a:rPr>
              <a:t>    return 0;</a:t>
            </a:r>
          </a:p>
          <a:p>
            <a:pPr>
              <a:lnSpc>
                <a:spcPct val="70000"/>
              </a:lnSpc>
              <a:buNone/>
            </a:pPr>
            <a:r>
              <a:rPr lang="en-US" altLang="en-US" sz="2200" b="0" dirty="0">
                <a:latin typeface="Consolas" panose="020B0609020204030204" pitchFamily="49" charset="0"/>
              </a:rPr>
              <a:t>}</a:t>
            </a:r>
          </a:p>
          <a:p>
            <a:pPr>
              <a:lnSpc>
                <a:spcPct val="70000"/>
              </a:lnSpc>
              <a:buNone/>
            </a:pPr>
            <a:endParaRPr lang="en-US" altLang="en-US" sz="2200" b="0" dirty="0">
              <a:latin typeface="Consolas" panose="020B0609020204030204" pitchFamily="49" charset="0"/>
            </a:endParaRPr>
          </a:p>
          <a:p>
            <a:pPr>
              <a:lnSpc>
                <a:spcPct val="70000"/>
              </a:lnSpc>
              <a:buNone/>
            </a:pPr>
            <a:r>
              <a:rPr lang="en-US" altLang="en-US" sz="2200" dirty="0">
                <a:latin typeface="Consolas" panose="020B0609020204030204" pitchFamily="49" charset="0"/>
              </a:rPr>
              <a:t>char *</a:t>
            </a:r>
            <a:r>
              <a:rPr lang="en-US" altLang="en-US" sz="2200" dirty="0" err="1">
                <a:latin typeface="Consolas" panose="020B0609020204030204" pitchFamily="49" charset="0"/>
              </a:rPr>
              <a:t>create_string</a:t>
            </a:r>
            <a:r>
              <a:rPr lang="en-US" altLang="en-US" sz="2200" dirty="0">
                <a:latin typeface="Consolas" panose="020B0609020204030204" pitchFamily="49" charset="0"/>
              </a:rPr>
              <a:t>(char </a:t>
            </a:r>
            <a:r>
              <a:rPr lang="en-US" altLang="en-US" sz="2200" dirty="0" err="1">
                <a:latin typeface="Consolas" panose="020B0609020204030204" pitchFamily="49" charset="0"/>
              </a:rPr>
              <a:t>ch</a:t>
            </a:r>
            <a:r>
              <a:rPr lang="en-US" altLang="en-US" sz="2200" dirty="0">
                <a:latin typeface="Consolas" panose="020B0609020204030204" pitchFamily="49" charset="0"/>
              </a:rPr>
              <a:t>, </a:t>
            </a:r>
            <a:r>
              <a:rPr lang="en-US" altLang="en-US" sz="2200" dirty="0" err="1">
                <a:latin typeface="Consolas" panose="020B0609020204030204" pitchFamily="49" charset="0"/>
              </a:rPr>
              <a:t>int</a:t>
            </a:r>
            <a:r>
              <a:rPr lang="en-US" altLang="en-US" sz="2200" dirty="0">
                <a:latin typeface="Consolas" panose="020B0609020204030204" pitchFamily="49" charset="0"/>
              </a:rPr>
              <a:t> </a:t>
            </a:r>
            <a:r>
              <a:rPr lang="en-US" altLang="en-US" sz="2200" dirty="0" err="1">
                <a:latin typeface="Consolas" panose="020B0609020204030204" pitchFamily="49" charset="0"/>
              </a:rPr>
              <a:t>num</a:t>
            </a:r>
            <a:r>
              <a:rPr lang="en-US" altLang="en-US" sz="2200" dirty="0">
                <a:latin typeface="Consolas" panose="020B0609020204030204" pitchFamily="49" charset="0"/>
              </a:rPr>
              <a:t>) {</a:t>
            </a:r>
          </a:p>
          <a:p>
            <a:pPr>
              <a:lnSpc>
                <a:spcPct val="70000"/>
              </a:lnSpc>
              <a:buNone/>
            </a:pPr>
            <a:r>
              <a:rPr lang="en-US" altLang="en-US" sz="2200" b="1" dirty="0">
                <a:solidFill>
                  <a:schemeClr val="accent1"/>
                </a:solidFill>
                <a:latin typeface="Consolas" panose="020B0609020204030204" pitchFamily="49" charset="0"/>
              </a:rPr>
              <a:t>    char *</a:t>
            </a:r>
            <a:r>
              <a:rPr lang="en-US" altLang="en-US" sz="2200" b="1" dirty="0" err="1">
                <a:solidFill>
                  <a:schemeClr val="accent1"/>
                </a:solidFill>
                <a:latin typeface="Consolas" panose="020B0609020204030204" pitchFamily="49" charset="0"/>
              </a:rPr>
              <a:t>new_str</a:t>
            </a:r>
            <a:r>
              <a:rPr lang="en-US" altLang="en-US" sz="2200" b="1" dirty="0">
                <a:solidFill>
                  <a:schemeClr val="accent1"/>
                </a:solidFill>
                <a:latin typeface="Consolas" panose="020B0609020204030204" pitchFamily="49" charset="0"/>
              </a:rPr>
              <a:t> = malloc(</a:t>
            </a:r>
            <a:r>
              <a:rPr lang="en-US" altLang="en-US" sz="2200" b="1" dirty="0" err="1">
                <a:solidFill>
                  <a:schemeClr val="accent1"/>
                </a:solidFill>
                <a:latin typeface="Consolas" panose="020B0609020204030204" pitchFamily="49" charset="0"/>
              </a:rPr>
              <a:t>sizeof</a:t>
            </a:r>
            <a:r>
              <a:rPr lang="en-US" altLang="en-US" sz="2200" b="1" dirty="0">
                <a:solidFill>
                  <a:schemeClr val="accent1"/>
                </a:solidFill>
                <a:latin typeface="Consolas" panose="020B0609020204030204" pitchFamily="49" charset="0"/>
              </a:rPr>
              <a:t>(char) * (</a:t>
            </a:r>
            <a:r>
              <a:rPr lang="en-US" altLang="en-US" sz="2200" b="1" dirty="0" err="1">
                <a:solidFill>
                  <a:schemeClr val="accent1"/>
                </a:solidFill>
                <a:latin typeface="Consolas" panose="020B0609020204030204" pitchFamily="49" charset="0"/>
              </a:rPr>
              <a:t>num</a:t>
            </a:r>
            <a:r>
              <a:rPr lang="en-US" altLang="en-US" sz="2200" b="1" dirty="0">
                <a:solidFill>
                  <a:schemeClr val="accent1"/>
                </a:solidFill>
                <a:latin typeface="Consolas" panose="020B0609020204030204" pitchFamily="49" charset="0"/>
              </a:rPr>
              <a:t> + 1));</a:t>
            </a:r>
          </a:p>
          <a:p>
            <a:pPr>
              <a:lnSpc>
                <a:spcPct val="70000"/>
              </a:lnSpc>
              <a:buNone/>
            </a:pPr>
            <a:r>
              <a:rPr lang="en-US" altLang="en-US" sz="2200" b="0" dirty="0">
                <a:latin typeface="Consolas" panose="020B0609020204030204" pitchFamily="49" charset="0"/>
              </a:rPr>
              <a:t>    for (</a:t>
            </a:r>
            <a:r>
              <a:rPr lang="en-US" altLang="en-US" sz="2200" b="0" dirty="0" err="1">
                <a:latin typeface="Consolas" panose="020B0609020204030204" pitchFamily="49" charset="0"/>
              </a:rPr>
              <a:t>int</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 0; </a:t>
            </a:r>
            <a:r>
              <a:rPr lang="en-US" altLang="en-US" sz="2200" b="0" dirty="0" err="1">
                <a:latin typeface="Consolas" panose="020B0609020204030204" pitchFamily="49" charset="0"/>
              </a:rPr>
              <a:t>i</a:t>
            </a:r>
            <a:r>
              <a:rPr lang="en-US" altLang="en-US" sz="2200" b="0" dirty="0">
                <a:latin typeface="Consolas" panose="020B0609020204030204" pitchFamily="49" charset="0"/>
              </a:rPr>
              <a:t> &lt; </a:t>
            </a:r>
            <a:r>
              <a:rPr lang="en-US" altLang="en-US" sz="2200" b="0" dirty="0" err="1">
                <a:latin typeface="Consolas" panose="020B0609020204030204" pitchFamily="49" charset="0"/>
              </a:rPr>
              <a:t>num</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i</a:t>
            </a:r>
            <a:r>
              <a:rPr lang="en-US" altLang="en-US" sz="2200" dirty="0">
                <a:latin typeface="Consolas" panose="020B0609020204030204" pitchFamily="49" charset="0"/>
              </a:rPr>
              <a:t>] = </a:t>
            </a:r>
            <a:r>
              <a:rPr lang="en-US" altLang="en-US" sz="2200" dirty="0" err="1">
                <a:latin typeface="Consolas" panose="020B0609020204030204" pitchFamily="49" charset="0"/>
              </a:rPr>
              <a:t>ch</a:t>
            </a:r>
            <a:r>
              <a:rPr lang="en-US" altLang="en-US" sz="2200" dirty="0">
                <a:latin typeface="Consolas" panose="020B0609020204030204" pitchFamily="49" charset="0"/>
              </a:rPr>
              <a:t>;</a:t>
            </a:r>
          </a:p>
          <a:p>
            <a:pPr>
              <a:lnSpc>
                <a:spcPct val="70000"/>
              </a:lnSpc>
              <a:buNone/>
            </a:pP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num</a:t>
            </a:r>
            <a:r>
              <a:rPr lang="en-US" altLang="en-US" sz="2200" dirty="0">
                <a:latin typeface="Consolas" panose="020B0609020204030204" pitchFamily="49" charset="0"/>
              </a:rPr>
              <a:t>] = '\0';</a:t>
            </a:r>
          </a:p>
          <a:p>
            <a:pPr>
              <a:lnSpc>
                <a:spcPct val="70000"/>
              </a:lnSpc>
              <a:buNone/>
            </a:pPr>
            <a:r>
              <a:rPr lang="en-US" altLang="en-US" sz="2200" b="0" dirty="0">
                <a:solidFill>
                  <a:srgbClr val="FF0000"/>
                </a:solidFill>
                <a:latin typeface="Consolas" panose="020B0609020204030204" pitchFamily="49" charset="0"/>
              </a:rPr>
              <a:t>    return </a:t>
            </a:r>
            <a:r>
              <a:rPr lang="en-US" altLang="en-US" sz="2200" b="0" dirty="0" err="1">
                <a:solidFill>
                  <a:srgbClr val="FF0000"/>
                </a:solidFill>
                <a:latin typeface="Consolas" panose="020B0609020204030204" pitchFamily="49" charset="0"/>
              </a:rPr>
              <a:t>new_str</a:t>
            </a:r>
            <a:r>
              <a:rPr lang="en-US" altLang="en-US" sz="2200" b="0" dirty="0">
                <a:solidFill>
                  <a:srgbClr val="FF0000"/>
                </a:solidFill>
                <a:latin typeface="Consolas" panose="020B0609020204030204" pitchFamily="49" charset="0"/>
              </a:rPr>
              <a:t>;</a:t>
            </a:r>
          </a:p>
          <a:p>
            <a:pPr>
              <a:lnSpc>
                <a:spcPct val="70000"/>
              </a:lnSpc>
              <a:buNone/>
            </a:pPr>
            <a:r>
              <a:rPr lang="en-US" altLang="en-US" sz="2200" b="0" dirty="0">
                <a:latin typeface="Consolas" panose="020B0609020204030204" pitchFamily="49" charset="0"/>
              </a:rPr>
              <a:t>}</a:t>
            </a: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120032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err="1">
                <a:latin typeface="Courier New" panose="02070309020205020404" pitchFamily="49" charset="0"/>
                <a:cs typeface="Courier New" panose="02070309020205020404" pitchFamily="49" charset="0"/>
              </a:rPr>
              <a:t>create_string</a:t>
            </a:r>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ch</a:t>
            </a:r>
            <a:r>
              <a:rPr lang="en-US" b="0" dirty="0">
                <a:latin typeface="+mn-lt"/>
                <a:cs typeface="Courier New" panose="02070309020205020404" pitchFamily="49" charset="0"/>
              </a:rPr>
              <a:t>:                 </a:t>
            </a:r>
            <a:r>
              <a:rPr lang="en-US" b="0" dirty="0" err="1">
                <a:latin typeface="+mn-lt"/>
                <a:cs typeface="Courier New" panose="02070309020205020404" pitchFamily="49" charset="0"/>
              </a:rPr>
              <a:t>num</a:t>
            </a:r>
            <a:r>
              <a:rPr lang="en-US" b="0" dirty="0">
                <a:latin typeface="+mn-lt"/>
                <a:cs typeface="Courier New" panose="02070309020205020404" pitchFamily="49" charset="0"/>
              </a:rPr>
              <a:t>:</a:t>
            </a:r>
          </a:p>
          <a:p>
            <a:pPr algn="l"/>
            <a:endParaRPr lang="en-US" dirty="0">
              <a:latin typeface="+mn-lt"/>
              <a:cs typeface="Courier New" panose="02070309020205020404" pitchFamily="49" charset="0"/>
            </a:endParaRPr>
          </a:p>
          <a:p>
            <a:pPr algn="l"/>
            <a:r>
              <a:rPr lang="en-US" b="0" dirty="0" err="1">
                <a:latin typeface="+mn-lt"/>
                <a:cs typeface="Courier New" panose="02070309020205020404" pitchFamily="49" charset="0"/>
              </a:rPr>
              <a:t>new_str</a:t>
            </a:r>
            <a:r>
              <a:rPr lang="en-US" b="0" dirty="0">
                <a:latin typeface="+mn-lt"/>
                <a:cs typeface="Courier New" panose="02070309020205020404" pitchFamily="49" charset="0"/>
              </a:rPr>
              <a:t>:</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4"/>
            <a:ext cx="381000" cy="2411316"/>
          </a:xfrm>
          <a:prstGeom prst="leftBrace">
            <a:avLst>
              <a:gd name="adj1" fmla="val 8333"/>
              <a:gd name="adj2" fmla="val 29388"/>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829799"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'a'</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1" name="Rectangle 20">
            <a:extLst>
              <a:ext uri="{FF2B5EF4-FFF2-40B4-BE49-F238E27FC236}">
                <a16:creationId xmlns:a16="http://schemas.microsoft.com/office/drawing/2014/main" id="{04D00402-0A07-534F-9526-28E86BA2BEAD}"/>
              </a:ext>
            </a:extLst>
          </p:cNvPr>
          <p:cNvSpPr/>
          <p:nvPr/>
        </p:nvSpPr>
        <p:spPr bwMode="auto">
          <a:xfrm>
            <a:off x="11211183"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9" name="TextBox 28">
            <a:extLst>
              <a:ext uri="{FF2B5EF4-FFF2-40B4-BE49-F238E27FC236}">
                <a16:creationId xmlns:a16="http://schemas.microsoft.com/office/drawing/2014/main" id="{DDCC9226-FAE0-CD4D-91D3-9903FFF508B9}"/>
              </a:ext>
            </a:extLst>
          </p:cNvPr>
          <p:cNvSpPr txBox="1"/>
          <p:nvPr/>
        </p:nvSpPr>
        <p:spPr>
          <a:xfrm>
            <a:off x="9383206" y="4798874"/>
            <a:ext cx="2438399" cy="1754326"/>
          </a:xfrm>
          <a:prstGeom prst="rect">
            <a:avLst/>
          </a:prstGeom>
          <a:solidFill>
            <a:srgbClr val="D27BD6">
              <a:alpha val="63137"/>
            </a:srgbClr>
          </a:solidFill>
          <a:ln>
            <a:solidFill>
              <a:schemeClr val="tx1"/>
            </a:solidFill>
          </a:ln>
        </p:spPr>
        <p:txBody>
          <a:bodyPr wrap="square" rtlCol="0">
            <a:spAutoFit/>
          </a:bodyPr>
          <a:lstStyle/>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b="0" dirty="0">
              <a:latin typeface="+mn-lt"/>
              <a:cs typeface="Courier New" panose="02070309020205020404" pitchFamily="49" charset="0"/>
            </a:endParaRPr>
          </a:p>
        </p:txBody>
      </p:sp>
      <p:graphicFrame>
        <p:nvGraphicFramePr>
          <p:cNvPr id="25" name="Table 24">
            <a:extLst>
              <a:ext uri="{FF2B5EF4-FFF2-40B4-BE49-F238E27FC236}">
                <a16:creationId xmlns:a16="http://schemas.microsoft.com/office/drawing/2014/main" id="{AF04EF7D-B38A-E545-97E3-FEDD81F2D790}"/>
              </a:ext>
            </a:extLst>
          </p:cNvPr>
          <p:cNvGraphicFramePr>
            <a:graphicFrameLocks noGrp="1"/>
          </p:cNvGraphicFramePr>
          <p:nvPr/>
        </p:nvGraphicFramePr>
        <p:xfrm>
          <a:off x="10134600" y="4814527"/>
          <a:ext cx="469900" cy="1676400"/>
        </p:xfrm>
        <a:graphic>
          <a:graphicData uri="http://schemas.openxmlformats.org/drawingml/2006/table">
            <a:tbl>
              <a:tblPr firstRow="1" bandRow="1">
                <a:tableStyleId>{5940675A-B579-460E-94D1-54222C63F5DA}</a:tableStyleId>
              </a:tblPr>
              <a:tblGrid>
                <a:gridCol w="469900">
                  <a:extLst>
                    <a:ext uri="{9D8B030D-6E8A-4147-A177-3AD203B41FA5}">
                      <a16:colId xmlns:a16="http://schemas.microsoft.com/office/drawing/2014/main" val="1629619811"/>
                    </a:ext>
                  </a:extLst>
                </a:gridCol>
              </a:tblGrid>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'\0'</a:t>
                      </a:r>
                    </a:p>
                  </a:txBody>
                  <a:tcPr>
                    <a:solidFill>
                      <a:schemeClr val="bg1"/>
                    </a:solidFill>
                  </a:tcPr>
                </a:tc>
                <a:extLst>
                  <a:ext uri="{0D108BD9-81ED-4DB2-BD59-A6C34878D82A}">
                    <a16:rowId xmlns:a16="http://schemas.microsoft.com/office/drawing/2014/main" val="2730722652"/>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84050592"/>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507624016"/>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218194539"/>
                  </a:ext>
                </a:extLst>
              </a:tr>
              <a:tr h="310533">
                <a:tc>
                  <a:txBody>
                    <a:bodyPr/>
                    <a:lstStyle/>
                    <a:p>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254138596"/>
                  </a:ext>
                </a:extLst>
              </a:tr>
            </a:tbl>
          </a:graphicData>
        </a:graphic>
      </p:graphicFrame>
      <p:sp>
        <p:nvSpPr>
          <p:cNvPr id="26" name="Rectangle 25">
            <a:extLst>
              <a:ext uri="{FF2B5EF4-FFF2-40B4-BE49-F238E27FC236}">
                <a16:creationId xmlns:a16="http://schemas.microsoft.com/office/drawing/2014/main" id="{230ECCBD-AD25-B84A-92C5-C0DAA0D37399}"/>
              </a:ext>
            </a:extLst>
          </p:cNvPr>
          <p:cNvSpPr/>
          <p:nvPr/>
        </p:nvSpPr>
        <p:spPr bwMode="auto">
          <a:xfrm>
            <a:off x="10373805" y="3872564"/>
            <a:ext cx="903795"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0000"/>
                </a:solidFill>
                <a:effectLst/>
                <a:latin typeface="Arial" panose="020B0604020202020204" pitchFamily="34" charset="0"/>
              </a:rPr>
              <a:t>0xed0</a:t>
            </a:r>
          </a:p>
        </p:txBody>
      </p:sp>
      <p:sp>
        <p:nvSpPr>
          <p:cNvPr id="30" name="Left Brace 29">
            <a:extLst>
              <a:ext uri="{FF2B5EF4-FFF2-40B4-BE49-F238E27FC236}">
                <a16:creationId xmlns:a16="http://schemas.microsoft.com/office/drawing/2014/main" id="{59A660B7-1151-F549-A5AC-E3007E569442}"/>
              </a:ext>
            </a:extLst>
          </p:cNvPr>
          <p:cNvSpPr/>
          <p:nvPr/>
        </p:nvSpPr>
        <p:spPr>
          <a:xfrm>
            <a:off x="8686800" y="4794407"/>
            <a:ext cx="381000" cy="1754327"/>
          </a:xfrm>
          <a:prstGeom prst="leftBrace">
            <a:avLst>
              <a:gd name="adj1" fmla="val 8333"/>
              <a:gd name="adj2" fmla="val 29388"/>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TextBox 30">
            <a:extLst>
              <a:ext uri="{FF2B5EF4-FFF2-40B4-BE49-F238E27FC236}">
                <a16:creationId xmlns:a16="http://schemas.microsoft.com/office/drawing/2014/main" id="{0943C27F-A31B-9647-9D0D-9266D0CB7DE9}"/>
              </a:ext>
            </a:extLst>
          </p:cNvPr>
          <p:cNvSpPr txBox="1"/>
          <p:nvPr/>
        </p:nvSpPr>
        <p:spPr>
          <a:xfrm>
            <a:off x="7869969" y="5116432"/>
            <a:ext cx="736100" cy="369332"/>
          </a:xfrm>
          <a:prstGeom prst="rect">
            <a:avLst/>
          </a:prstGeom>
          <a:noFill/>
        </p:spPr>
        <p:txBody>
          <a:bodyPr wrap="none" rtlCol="0">
            <a:spAutoFit/>
          </a:bodyPr>
          <a:lstStyle/>
          <a:p>
            <a:r>
              <a:rPr lang="en-US" dirty="0"/>
              <a:t>Heap</a:t>
            </a:r>
          </a:p>
        </p:txBody>
      </p:sp>
      <p:cxnSp>
        <p:nvCxnSpPr>
          <p:cNvPr id="32" name="Straight Arrow Connector 31">
            <a:extLst>
              <a:ext uri="{FF2B5EF4-FFF2-40B4-BE49-F238E27FC236}">
                <a16:creationId xmlns:a16="http://schemas.microsoft.com/office/drawing/2014/main" id="{BA358072-D053-924D-9FE7-897806B5E95D}"/>
              </a:ext>
            </a:extLst>
          </p:cNvPr>
          <p:cNvCxnSpPr>
            <a:cxnSpLocks/>
          </p:cNvCxnSpPr>
          <p:nvPr/>
        </p:nvCxnSpPr>
        <p:spPr>
          <a:xfrm flipH="1">
            <a:off x="10604500" y="4038600"/>
            <a:ext cx="606683" cy="236220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3" name="U-Turn Arrow 22">
            <a:extLst>
              <a:ext uri="{FF2B5EF4-FFF2-40B4-BE49-F238E27FC236}">
                <a16:creationId xmlns:a16="http://schemas.microsoft.com/office/drawing/2014/main" id="{8B8B6ECF-FE14-114C-B751-D09C422C7D02}"/>
              </a:ext>
            </a:extLst>
          </p:cNvPr>
          <p:cNvSpPr/>
          <p:nvPr/>
        </p:nvSpPr>
        <p:spPr>
          <a:xfrm rot="16200000">
            <a:off x="8361640" y="2855674"/>
            <a:ext cx="1200329" cy="670581"/>
          </a:xfrm>
          <a:prstGeom prst="uturnArrow">
            <a:avLst>
              <a:gd name="adj1" fmla="val 25000"/>
              <a:gd name="adj2" fmla="val 25000"/>
              <a:gd name="adj3" fmla="val 25000"/>
              <a:gd name="adj4" fmla="val 43750"/>
              <a:gd name="adj5" fmla="val 1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TextBox 23">
            <a:extLst>
              <a:ext uri="{FF2B5EF4-FFF2-40B4-BE49-F238E27FC236}">
                <a16:creationId xmlns:a16="http://schemas.microsoft.com/office/drawing/2014/main" id="{6FF1F8EC-80BA-A34F-A9CD-67509EBBE385}"/>
              </a:ext>
            </a:extLst>
          </p:cNvPr>
          <p:cNvSpPr txBox="1"/>
          <p:nvPr/>
        </p:nvSpPr>
        <p:spPr>
          <a:xfrm>
            <a:off x="6492595" y="2852677"/>
            <a:ext cx="2133918" cy="369332"/>
          </a:xfrm>
          <a:prstGeom prst="rect">
            <a:avLst/>
          </a:prstGeom>
          <a:noFill/>
        </p:spPr>
        <p:txBody>
          <a:bodyPr wrap="none" rtlCol="0">
            <a:spAutoFit/>
          </a:bodyPr>
          <a:lstStyle/>
          <a:p>
            <a:r>
              <a:rPr lang="en-US" dirty="0">
                <a:solidFill>
                  <a:srgbClr val="FF0000"/>
                </a:solidFill>
              </a:rPr>
              <a:t>Returns e.g. 0xed0</a:t>
            </a:r>
          </a:p>
        </p:txBody>
      </p:sp>
    </p:spTree>
    <p:extLst>
      <p:ext uri="{BB962C8B-B14F-4D97-AF65-F5344CB8AC3E}">
        <p14:creationId xmlns:p14="http://schemas.microsoft.com/office/powerpoint/2010/main" val="83855024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Heap</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599" y="1375661"/>
            <a:ext cx="8366224"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2200" dirty="0" err="1">
                <a:latin typeface="Consolas" panose="020B0609020204030204" pitchFamily="49" charset="0"/>
              </a:rPr>
              <a:t>int</a:t>
            </a:r>
            <a:r>
              <a:rPr lang="en-US" altLang="en-US" sz="2200" b="0" dirty="0">
                <a:latin typeface="Consolas" panose="020B0609020204030204" pitchFamily="49" charset="0"/>
              </a:rPr>
              <a:t> </a:t>
            </a:r>
            <a:r>
              <a:rPr lang="en-US" altLang="en-US" sz="2200" b="1" dirty="0">
                <a:latin typeface="Consolas" panose="020B0609020204030204" pitchFamily="49" charset="0"/>
              </a:rPr>
              <a:t>main</a:t>
            </a:r>
            <a:r>
              <a:rPr lang="en-US" altLang="en-US" sz="2200" b="0" dirty="0">
                <a:latin typeface="Consolas" panose="020B0609020204030204" pitchFamily="49" charset="0"/>
              </a:rPr>
              <a:t>(</a:t>
            </a:r>
            <a:r>
              <a:rPr lang="en-US" altLang="en-US" sz="2200" b="0" dirty="0" err="1">
                <a:latin typeface="Consolas" panose="020B0609020204030204" pitchFamily="49" charset="0"/>
              </a:rPr>
              <a:t>int</a:t>
            </a:r>
            <a:r>
              <a:rPr lang="en-US" altLang="en-US" sz="2200" dirty="0">
                <a:latin typeface="Consolas" panose="020B0609020204030204" pitchFamily="49" charset="0"/>
              </a:rPr>
              <a:t> </a:t>
            </a:r>
            <a:r>
              <a:rPr lang="en-US" altLang="en-US" sz="2200" dirty="0" err="1">
                <a:latin typeface="Consolas" panose="020B0609020204030204" pitchFamily="49" charset="0"/>
              </a:rPr>
              <a:t>argc</a:t>
            </a:r>
            <a:r>
              <a:rPr lang="en-US" altLang="en-US" sz="2200" dirty="0">
                <a:latin typeface="Consolas" panose="020B0609020204030204" pitchFamily="49" charset="0"/>
              </a:rPr>
              <a:t>, char *</a:t>
            </a:r>
            <a:r>
              <a:rPr lang="en-US" altLang="en-US" sz="2200" dirty="0" err="1">
                <a:latin typeface="Consolas" panose="020B0609020204030204" pitchFamily="49" charset="0"/>
              </a:rPr>
              <a:t>argv</a:t>
            </a:r>
            <a:r>
              <a:rPr lang="en-US" altLang="en-US" sz="2200" dirty="0">
                <a:latin typeface="Consolas" panose="020B0609020204030204" pitchFamily="49" charset="0"/>
              </a:rPr>
              <a:t>[]</a:t>
            </a:r>
            <a:r>
              <a:rPr lang="en-US" altLang="en-US" sz="2200" b="0" dirty="0">
                <a:latin typeface="Consolas" panose="020B0609020204030204" pitchFamily="49" charset="0"/>
              </a:rPr>
              <a:t>) {</a:t>
            </a:r>
          </a:p>
          <a:p>
            <a:pPr>
              <a:lnSpc>
                <a:spcPct val="70000"/>
              </a:lnSpc>
              <a:buNone/>
            </a:pPr>
            <a:r>
              <a:rPr lang="en-US" altLang="en-US" sz="2200" b="0" dirty="0">
                <a:latin typeface="Consolas" panose="020B0609020204030204" pitchFamily="49" charset="0"/>
              </a:rPr>
              <a:t>    char *</a:t>
            </a:r>
            <a:r>
              <a:rPr lang="en-US" altLang="en-US" sz="2200" b="0" dirty="0" err="1">
                <a:latin typeface="Consolas" panose="020B0609020204030204" pitchFamily="49" charset="0"/>
              </a:rPr>
              <a:t>str</a:t>
            </a:r>
            <a:r>
              <a:rPr lang="en-US" altLang="en-US" sz="2200" b="0" dirty="0">
                <a:latin typeface="Consolas" panose="020B0609020204030204" pitchFamily="49" charset="0"/>
              </a:rPr>
              <a:t> = </a:t>
            </a:r>
            <a:r>
              <a:rPr lang="en-US" altLang="en-US" sz="2200" b="0" dirty="0" err="1">
                <a:latin typeface="Consolas" panose="020B0609020204030204" pitchFamily="49" charset="0"/>
              </a:rPr>
              <a:t>create_string</a:t>
            </a:r>
            <a:r>
              <a:rPr lang="en-US" altLang="en-US" sz="2200" b="0" dirty="0">
                <a:latin typeface="Consolas" panose="020B0609020204030204" pitchFamily="49" charset="0"/>
              </a:rPr>
              <a:t>('a', 4);</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printf</a:t>
            </a:r>
            <a:r>
              <a:rPr lang="en-US" altLang="en-US" sz="2200" dirty="0">
                <a:latin typeface="Consolas" panose="020B0609020204030204" pitchFamily="49" charset="0"/>
              </a:rPr>
              <a:t>(</a:t>
            </a:r>
            <a:r>
              <a:rPr lang="en-US" altLang="en-US" sz="2200" dirty="0">
                <a:solidFill>
                  <a:srgbClr val="0432FF"/>
                </a:solidFill>
                <a:latin typeface="Consolas" panose="020B0609020204030204" pitchFamily="49" charset="0"/>
              </a:rPr>
              <a:t>"%s"</a:t>
            </a:r>
            <a:r>
              <a:rPr lang="en-US" altLang="en-US" sz="2200" dirty="0">
                <a:latin typeface="Consolas" panose="020B0609020204030204" pitchFamily="49" charset="0"/>
              </a:rPr>
              <a:t>, </a:t>
            </a:r>
            <a:r>
              <a:rPr lang="en-US" altLang="en-US" sz="2200" dirty="0" err="1">
                <a:latin typeface="Consolas" panose="020B0609020204030204" pitchFamily="49" charset="0"/>
              </a:rPr>
              <a:t>str</a:t>
            </a:r>
            <a:r>
              <a:rPr lang="en-US" altLang="en-US" sz="2200" dirty="0">
                <a:latin typeface="Consolas" panose="020B0609020204030204" pitchFamily="49" charset="0"/>
              </a:rPr>
              <a:t>);	</a:t>
            </a:r>
            <a:r>
              <a:rPr lang="en-US" altLang="en-US" sz="2200" dirty="0">
                <a:solidFill>
                  <a:srgbClr val="00B050"/>
                </a:solidFill>
                <a:latin typeface="Consolas" panose="020B0609020204030204" pitchFamily="49" charset="0"/>
              </a:rPr>
              <a:t>// want "</a:t>
            </a:r>
            <a:r>
              <a:rPr lang="en-US" altLang="en-US" sz="2200" dirty="0" err="1">
                <a:solidFill>
                  <a:srgbClr val="00B050"/>
                </a:solidFill>
                <a:latin typeface="Consolas" panose="020B0609020204030204" pitchFamily="49" charset="0"/>
              </a:rPr>
              <a:t>aaaa</a:t>
            </a:r>
            <a:r>
              <a:rPr lang="en-US" altLang="en-US" sz="2200" dirty="0">
                <a:solidFill>
                  <a:srgbClr val="00B050"/>
                </a:solidFill>
                <a:latin typeface="Consolas" panose="020B0609020204030204" pitchFamily="49" charset="0"/>
              </a:rPr>
              <a:t>"</a:t>
            </a:r>
          </a:p>
          <a:p>
            <a:pPr>
              <a:lnSpc>
                <a:spcPct val="70000"/>
              </a:lnSpc>
              <a:buNone/>
            </a:pPr>
            <a:r>
              <a:rPr lang="en-US" altLang="en-US" sz="2200" b="0" dirty="0">
                <a:latin typeface="Consolas" panose="020B0609020204030204" pitchFamily="49" charset="0"/>
              </a:rPr>
              <a:t>    return 0;</a:t>
            </a:r>
          </a:p>
          <a:p>
            <a:pPr>
              <a:lnSpc>
                <a:spcPct val="70000"/>
              </a:lnSpc>
              <a:buNone/>
            </a:pPr>
            <a:r>
              <a:rPr lang="en-US" altLang="en-US" sz="2200" b="0" dirty="0">
                <a:latin typeface="Consolas" panose="020B0609020204030204" pitchFamily="49" charset="0"/>
              </a:rPr>
              <a:t>}</a:t>
            </a:r>
          </a:p>
          <a:p>
            <a:pPr>
              <a:lnSpc>
                <a:spcPct val="70000"/>
              </a:lnSpc>
              <a:buNone/>
            </a:pPr>
            <a:endParaRPr lang="en-US" altLang="en-US" sz="2200" b="0" dirty="0">
              <a:latin typeface="Consolas" panose="020B0609020204030204" pitchFamily="49" charset="0"/>
            </a:endParaRPr>
          </a:p>
          <a:p>
            <a:pPr>
              <a:lnSpc>
                <a:spcPct val="70000"/>
              </a:lnSpc>
              <a:buNone/>
            </a:pPr>
            <a:r>
              <a:rPr lang="en-US" altLang="en-US" sz="2200" dirty="0">
                <a:latin typeface="Consolas" panose="020B0609020204030204" pitchFamily="49" charset="0"/>
              </a:rPr>
              <a:t>char *</a:t>
            </a:r>
            <a:r>
              <a:rPr lang="en-US" altLang="en-US" sz="2200" dirty="0" err="1">
                <a:latin typeface="Consolas" panose="020B0609020204030204" pitchFamily="49" charset="0"/>
              </a:rPr>
              <a:t>create_string</a:t>
            </a:r>
            <a:r>
              <a:rPr lang="en-US" altLang="en-US" sz="2200" dirty="0">
                <a:latin typeface="Consolas" panose="020B0609020204030204" pitchFamily="49" charset="0"/>
              </a:rPr>
              <a:t>(char </a:t>
            </a:r>
            <a:r>
              <a:rPr lang="en-US" altLang="en-US" sz="2200" dirty="0" err="1">
                <a:latin typeface="Consolas" panose="020B0609020204030204" pitchFamily="49" charset="0"/>
              </a:rPr>
              <a:t>ch</a:t>
            </a:r>
            <a:r>
              <a:rPr lang="en-US" altLang="en-US" sz="2200" dirty="0">
                <a:latin typeface="Consolas" panose="020B0609020204030204" pitchFamily="49" charset="0"/>
              </a:rPr>
              <a:t>, </a:t>
            </a:r>
            <a:r>
              <a:rPr lang="en-US" altLang="en-US" sz="2200" dirty="0" err="1">
                <a:latin typeface="Consolas" panose="020B0609020204030204" pitchFamily="49" charset="0"/>
              </a:rPr>
              <a:t>int</a:t>
            </a:r>
            <a:r>
              <a:rPr lang="en-US" altLang="en-US" sz="2200" dirty="0">
                <a:latin typeface="Consolas" panose="020B0609020204030204" pitchFamily="49" charset="0"/>
              </a:rPr>
              <a:t> </a:t>
            </a:r>
            <a:r>
              <a:rPr lang="en-US" altLang="en-US" sz="2200" dirty="0" err="1">
                <a:latin typeface="Consolas" panose="020B0609020204030204" pitchFamily="49" charset="0"/>
              </a:rPr>
              <a:t>num</a:t>
            </a:r>
            <a:r>
              <a:rPr lang="en-US" altLang="en-US" sz="2200" dirty="0">
                <a:latin typeface="Consolas" panose="020B0609020204030204" pitchFamily="49" charset="0"/>
              </a:rPr>
              <a:t>) {</a:t>
            </a:r>
          </a:p>
          <a:p>
            <a:pPr>
              <a:lnSpc>
                <a:spcPct val="70000"/>
              </a:lnSpc>
              <a:buNone/>
            </a:pPr>
            <a:r>
              <a:rPr lang="en-US" altLang="en-US" sz="2200" b="1" dirty="0">
                <a:solidFill>
                  <a:schemeClr val="accent1"/>
                </a:solidFill>
                <a:latin typeface="Consolas" panose="020B0609020204030204" pitchFamily="49" charset="0"/>
              </a:rPr>
              <a:t>    char *</a:t>
            </a:r>
            <a:r>
              <a:rPr lang="en-US" altLang="en-US" sz="2200" b="1" dirty="0" err="1">
                <a:solidFill>
                  <a:schemeClr val="accent1"/>
                </a:solidFill>
                <a:latin typeface="Consolas" panose="020B0609020204030204" pitchFamily="49" charset="0"/>
              </a:rPr>
              <a:t>new_str</a:t>
            </a:r>
            <a:r>
              <a:rPr lang="en-US" altLang="en-US" sz="2200" b="1" dirty="0">
                <a:solidFill>
                  <a:schemeClr val="accent1"/>
                </a:solidFill>
                <a:latin typeface="Consolas" panose="020B0609020204030204" pitchFamily="49" charset="0"/>
              </a:rPr>
              <a:t> = malloc(</a:t>
            </a:r>
            <a:r>
              <a:rPr lang="en-US" altLang="en-US" sz="2200" b="1" dirty="0" err="1">
                <a:solidFill>
                  <a:schemeClr val="accent1"/>
                </a:solidFill>
                <a:latin typeface="Consolas" panose="020B0609020204030204" pitchFamily="49" charset="0"/>
              </a:rPr>
              <a:t>sizeof</a:t>
            </a:r>
            <a:r>
              <a:rPr lang="en-US" altLang="en-US" sz="2200" b="1" dirty="0">
                <a:solidFill>
                  <a:schemeClr val="accent1"/>
                </a:solidFill>
                <a:latin typeface="Consolas" panose="020B0609020204030204" pitchFamily="49" charset="0"/>
              </a:rPr>
              <a:t>(char) * (</a:t>
            </a:r>
            <a:r>
              <a:rPr lang="en-US" altLang="en-US" sz="2200" b="1" dirty="0" err="1">
                <a:solidFill>
                  <a:schemeClr val="accent1"/>
                </a:solidFill>
                <a:latin typeface="Consolas" panose="020B0609020204030204" pitchFamily="49" charset="0"/>
              </a:rPr>
              <a:t>num</a:t>
            </a:r>
            <a:r>
              <a:rPr lang="en-US" altLang="en-US" sz="2200" b="1" dirty="0">
                <a:solidFill>
                  <a:schemeClr val="accent1"/>
                </a:solidFill>
                <a:latin typeface="Consolas" panose="020B0609020204030204" pitchFamily="49" charset="0"/>
              </a:rPr>
              <a:t> + 1));</a:t>
            </a:r>
          </a:p>
          <a:p>
            <a:pPr>
              <a:lnSpc>
                <a:spcPct val="70000"/>
              </a:lnSpc>
              <a:buNone/>
            </a:pPr>
            <a:r>
              <a:rPr lang="en-US" altLang="en-US" sz="2200" b="0" dirty="0">
                <a:latin typeface="Consolas" panose="020B0609020204030204" pitchFamily="49" charset="0"/>
              </a:rPr>
              <a:t>    for (</a:t>
            </a:r>
            <a:r>
              <a:rPr lang="en-US" altLang="en-US" sz="2200" b="0" dirty="0" err="1">
                <a:latin typeface="Consolas" panose="020B0609020204030204" pitchFamily="49" charset="0"/>
              </a:rPr>
              <a:t>int</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 0; </a:t>
            </a:r>
            <a:r>
              <a:rPr lang="en-US" altLang="en-US" sz="2200" b="0" dirty="0" err="1">
                <a:latin typeface="Consolas" panose="020B0609020204030204" pitchFamily="49" charset="0"/>
              </a:rPr>
              <a:t>i</a:t>
            </a:r>
            <a:r>
              <a:rPr lang="en-US" altLang="en-US" sz="2200" b="0" dirty="0">
                <a:latin typeface="Consolas" panose="020B0609020204030204" pitchFamily="49" charset="0"/>
              </a:rPr>
              <a:t> &lt; </a:t>
            </a:r>
            <a:r>
              <a:rPr lang="en-US" altLang="en-US" sz="2200" b="0" dirty="0" err="1">
                <a:latin typeface="Consolas" panose="020B0609020204030204" pitchFamily="49" charset="0"/>
              </a:rPr>
              <a:t>num</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i</a:t>
            </a:r>
            <a:r>
              <a:rPr lang="en-US" altLang="en-US" sz="2200" dirty="0">
                <a:latin typeface="Consolas" panose="020B0609020204030204" pitchFamily="49" charset="0"/>
              </a:rPr>
              <a:t>] = </a:t>
            </a:r>
            <a:r>
              <a:rPr lang="en-US" altLang="en-US" sz="2200" dirty="0" err="1">
                <a:latin typeface="Consolas" panose="020B0609020204030204" pitchFamily="49" charset="0"/>
              </a:rPr>
              <a:t>ch</a:t>
            </a:r>
            <a:r>
              <a:rPr lang="en-US" altLang="en-US" sz="2200" dirty="0">
                <a:latin typeface="Consolas" panose="020B0609020204030204" pitchFamily="49" charset="0"/>
              </a:rPr>
              <a:t>;</a:t>
            </a:r>
          </a:p>
          <a:p>
            <a:pPr>
              <a:lnSpc>
                <a:spcPct val="70000"/>
              </a:lnSpc>
              <a:buNone/>
            </a:pP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num</a:t>
            </a:r>
            <a:r>
              <a:rPr lang="en-US" altLang="en-US" sz="2200" dirty="0">
                <a:latin typeface="Consolas" panose="020B0609020204030204" pitchFamily="49" charset="0"/>
              </a:rPr>
              <a:t>] = '\0';</a:t>
            </a:r>
          </a:p>
          <a:p>
            <a:pPr>
              <a:lnSpc>
                <a:spcPct val="70000"/>
              </a:lnSpc>
              <a:buNone/>
            </a:pPr>
            <a:r>
              <a:rPr lang="en-US" altLang="en-US" sz="2200" b="0" dirty="0">
                <a:solidFill>
                  <a:srgbClr val="FF0000"/>
                </a:solidFill>
                <a:latin typeface="Consolas" panose="020B0609020204030204" pitchFamily="49" charset="0"/>
              </a:rPr>
              <a:t>    return </a:t>
            </a:r>
            <a:r>
              <a:rPr lang="en-US" altLang="en-US" sz="2200" b="0" dirty="0" err="1">
                <a:solidFill>
                  <a:srgbClr val="FF0000"/>
                </a:solidFill>
                <a:latin typeface="Consolas" panose="020B0609020204030204" pitchFamily="49" charset="0"/>
              </a:rPr>
              <a:t>new_str</a:t>
            </a:r>
            <a:r>
              <a:rPr lang="en-US" altLang="en-US" sz="2200" b="0" dirty="0">
                <a:solidFill>
                  <a:srgbClr val="FF0000"/>
                </a:solidFill>
                <a:latin typeface="Consolas" panose="020B0609020204030204" pitchFamily="49" charset="0"/>
              </a:rPr>
              <a:t>;</a:t>
            </a:r>
          </a:p>
          <a:p>
            <a:pPr>
              <a:lnSpc>
                <a:spcPct val="70000"/>
              </a:lnSpc>
              <a:buNone/>
            </a:pPr>
            <a:r>
              <a:rPr lang="en-US" altLang="en-US" sz="2200" b="0" dirty="0">
                <a:latin typeface="Consolas" panose="020B0609020204030204" pitchFamily="49" charset="0"/>
              </a:rPr>
              <a:t>}</a:t>
            </a: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120032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err="1">
                <a:latin typeface="Courier New" panose="02070309020205020404" pitchFamily="49" charset="0"/>
                <a:cs typeface="Courier New" panose="02070309020205020404" pitchFamily="49" charset="0"/>
              </a:rPr>
              <a:t>create_string</a:t>
            </a:r>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ch</a:t>
            </a:r>
            <a:r>
              <a:rPr lang="en-US" b="0" dirty="0">
                <a:latin typeface="+mn-lt"/>
                <a:cs typeface="Courier New" panose="02070309020205020404" pitchFamily="49" charset="0"/>
              </a:rPr>
              <a:t>:                 </a:t>
            </a:r>
            <a:r>
              <a:rPr lang="en-US" b="0" dirty="0" err="1">
                <a:latin typeface="+mn-lt"/>
                <a:cs typeface="Courier New" panose="02070309020205020404" pitchFamily="49" charset="0"/>
              </a:rPr>
              <a:t>num</a:t>
            </a:r>
            <a:r>
              <a:rPr lang="en-US" b="0" dirty="0">
                <a:latin typeface="+mn-lt"/>
                <a:cs typeface="Courier New" panose="02070309020205020404" pitchFamily="49" charset="0"/>
              </a:rPr>
              <a:t>:</a:t>
            </a:r>
          </a:p>
          <a:p>
            <a:pPr algn="l"/>
            <a:endParaRPr lang="en-US" dirty="0">
              <a:latin typeface="+mn-lt"/>
              <a:cs typeface="Courier New" panose="02070309020205020404" pitchFamily="49" charset="0"/>
            </a:endParaRPr>
          </a:p>
          <a:p>
            <a:pPr algn="l"/>
            <a:r>
              <a:rPr lang="en-US" b="0" dirty="0" err="1">
                <a:latin typeface="+mn-lt"/>
                <a:cs typeface="Courier New" panose="02070309020205020404" pitchFamily="49" charset="0"/>
              </a:rPr>
              <a:t>new_str</a:t>
            </a:r>
            <a:r>
              <a:rPr lang="en-US" b="0" dirty="0">
                <a:latin typeface="+mn-lt"/>
                <a:cs typeface="Courier New" panose="02070309020205020404" pitchFamily="49" charset="0"/>
              </a:rPr>
              <a:t>:</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4"/>
            <a:ext cx="381000" cy="2411316"/>
          </a:xfrm>
          <a:prstGeom prst="leftBrace">
            <a:avLst>
              <a:gd name="adj1" fmla="val 8333"/>
              <a:gd name="adj2" fmla="val 29388"/>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829799"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'a'</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1" name="Rectangle 20">
            <a:extLst>
              <a:ext uri="{FF2B5EF4-FFF2-40B4-BE49-F238E27FC236}">
                <a16:creationId xmlns:a16="http://schemas.microsoft.com/office/drawing/2014/main" id="{04D00402-0A07-534F-9526-28E86BA2BEAD}"/>
              </a:ext>
            </a:extLst>
          </p:cNvPr>
          <p:cNvSpPr/>
          <p:nvPr/>
        </p:nvSpPr>
        <p:spPr bwMode="auto">
          <a:xfrm>
            <a:off x="11211183"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0000"/>
                </a:solidFill>
                <a:effectLst/>
                <a:latin typeface="Arial" panose="020B0604020202020204" pitchFamily="34" charset="0"/>
              </a:rPr>
              <a:t>0xed0</a:t>
            </a:r>
          </a:p>
        </p:txBody>
      </p:sp>
      <p:sp>
        <p:nvSpPr>
          <p:cNvPr id="29" name="TextBox 28">
            <a:extLst>
              <a:ext uri="{FF2B5EF4-FFF2-40B4-BE49-F238E27FC236}">
                <a16:creationId xmlns:a16="http://schemas.microsoft.com/office/drawing/2014/main" id="{DDCC9226-FAE0-CD4D-91D3-9903FFF508B9}"/>
              </a:ext>
            </a:extLst>
          </p:cNvPr>
          <p:cNvSpPr txBox="1"/>
          <p:nvPr/>
        </p:nvSpPr>
        <p:spPr>
          <a:xfrm>
            <a:off x="9383206" y="4798874"/>
            <a:ext cx="2438399" cy="1754326"/>
          </a:xfrm>
          <a:prstGeom prst="rect">
            <a:avLst/>
          </a:prstGeom>
          <a:solidFill>
            <a:srgbClr val="D27BD6">
              <a:alpha val="63137"/>
            </a:srgbClr>
          </a:solidFill>
          <a:ln>
            <a:solidFill>
              <a:schemeClr val="tx1"/>
            </a:solidFill>
          </a:ln>
        </p:spPr>
        <p:txBody>
          <a:bodyPr wrap="square" rtlCol="0">
            <a:spAutoFit/>
          </a:bodyPr>
          <a:lstStyle/>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b="0" dirty="0">
              <a:latin typeface="+mn-lt"/>
              <a:cs typeface="Courier New" panose="02070309020205020404" pitchFamily="49" charset="0"/>
            </a:endParaRPr>
          </a:p>
        </p:txBody>
      </p:sp>
      <p:graphicFrame>
        <p:nvGraphicFramePr>
          <p:cNvPr id="25" name="Table 24">
            <a:extLst>
              <a:ext uri="{FF2B5EF4-FFF2-40B4-BE49-F238E27FC236}">
                <a16:creationId xmlns:a16="http://schemas.microsoft.com/office/drawing/2014/main" id="{AF04EF7D-B38A-E545-97E3-FEDD81F2D790}"/>
              </a:ext>
            </a:extLst>
          </p:cNvPr>
          <p:cNvGraphicFramePr>
            <a:graphicFrameLocks noGrp="1"/>
          </p:cNvGraphicFramePr>
          <p:nvPr/>
        </p:nvGraphicFramePr>
        <p:xfrm>
          <a:off x="10134600" y="4814527"/>
          <a:ext cx="469900" cy="1676400"/>
        </p:xfrm>
        <a:graphic>
          <a:graphicData uri="http://schemas.openxmlformats.org/drawingml/2006/table">
            <a:tbl>
              <a:tblPr firstRow="1" bandRow="1">
                <a:tableStyleId>{5940675A-B579-460E-94D1-54222C63F5DA}</a:tableStyleId>
              </a:tblPr>
              <a:tblGrid>
                <a:gridCol w="469900">
                  <a:extLst>
                    <a:ext uri="{9D8B030D-6E8A-4147-A177-3AD203B41FA5}">
                      <a16:colId xmlns:a16="http://schemas.microsoft.com/office/drawing/2014/main" val="1629619811"/>
                    </a:ext>
                  </a:extLst>
                </a:gridCol>
              </a:tblGrid>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'\0'</a:t>
                      </a:r>
                    </a:p>
                  </a:txBody>
                  <a:tcPr>
                    <a:solidFill>
                      <a:schemeClr val="bg1"/>
                    </a:solidFill>
                  </a:tcPr>
                </a:tc>
                <a:extLst>
                  <a:ext uri="{0D108BD9-81ED-4DB2-BD59-A6C34878D82A}">
                    <a16:rowId xmlns:a16="http://schemas.microsoft.com/office/drawing/2014/main" val="2730722652"/>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84050592"/>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507624016"/>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218194539"/>
                  </a:ext>
                </a:extLst>
              </a:tr>
              <a:tr h="310533">
                <a:tc>
                  <a:txBody>
                    <a:bodyPr/>
                    <a:lstStyle/>
                    <a:p>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254138596"/>
                  </a:ext>
                </a:extLst>
              </a:tr>
            </a:tbl>
          </a:graphicData>
        </a:graphic>
      </p:graphicFrame>
      <p:sp>
        <p:nvSpPr>
          <p:cNvPr id="26" name="Rectangle 25">
            <a:extLst>
              <a:ext uri="{FF2B5EF4-FFF2-40B4-BE49-F238E27FC236}">
                <a16:creationId xmlns:a16="http://schemas.microsoft.com/office/drawing/2014/main" id="{230ECCBD-AD25-B84A-92C5-C0DAA0D37399}"/>
              </a:ext>
            </a:extLst>
          </p:cNvPr>
          <p:cNvSpPr/>
          <p:nvPr/>
        </p:nvSpPr>
        <p:spPr bwMode="auto">
          <a:xfrm>
            <a:off x="10373805" y="3872564"/>
            <a:ext cx="903795"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0000"/>
                </a:solidFill>
                <a:effectLst/>
                <a:latin typeface="Arial" panose="020B0604020202020204" pitchFamily="34" charset="0"/>
              </a:rPr>
              <a:t>0xed0</a:t>
            </a:r>
          </a:p>
        </p:txBody>
      </p:sp>
      <p:sp>
        <p:nvSpPr>
          <p:cNvPr id="30" name="Left Brace 29">
            <a:extLst>
              <a:ext uri="{FF2B5EF4-FFF2-40B4-BE49-F238E27FC236}">
                <a16:creationId xmlns:a16="http://schemas.microsoft.com/office/drawing/2014/main" id="{59A660B7-1151-F549-A5AC-E3007E569442}"/>
              </a:ext>
            </a:extLst>
          </p:cNvPr>
          <p:cNvSpPr/>
          <p:nvPr/>
        </p:nvSpPr>
        <p:spPr>
          <a:xfrm>
            <a:off x="8686800" y="4794407"/>
            <a:ext cx="381000" cy="1754327"/>
          </a:xfrm>
          <a:prstGeom prst="leftBrace">
            <a:avLst>
              <a:gd name="adj1" fmla="val 8333"/>
              <a:gd name="adj2" fmla="val 29388"/>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TextBox 30">
            <a:extLst>
              <a:ext uri="{FF2B5EF4-FFF2-40B4-BE49-F238E27FC236}">
                <a16:creationId xmlns:a16="http://schemas.microsoft.com/office/drawing/2014/main" id="{0943C27F-A31B-9647-9D0D-9266D0CB7DE9}"/>
              </a:ext>
            </a:extLst>
          </p:cNvPr>
          <p:cNvSpPr txBox="1"/>
          <p:nvPr/>
        </p:nvSpPr>
        <p:spPr>
          <a:xfrm>
            <a:off x="7869969" y="5116432"/>
            <a:ext cx="736100" cy="369332"/>
          </a:xfrm>
          <a:prstGeom prst="rect">
            <a:avLst/>
          </a:prstGeom>
          <a:noFill/>
        </p:spPr>
        <p:txBody>
          <a:bodyPr wrap="none" rtlCol="0">
            <a:spAutoFit/>
          </a:bodyPr>
          <a:lstStyle/>
          <a:p>
            <a:r>
              <a:rPr lang="en-US" dirty="0"/>
              <a:t>Heap</a:t>
            </a:r>
          </a:p>
        </p:txBody>
      </p:sp>
      <p:cxnSp>
        <p:nvCxnSpPr>
          <p:cNvPr id="32" name="Straight Arrow Connector 31">
            <a:extLst>
              <a:ext uri="{FF2B5EF4-FFF2-40B4-BE49-F238E27FC236}">
                <a16:creationId xmlns:a16="http://schemas.microsoft.com/office/drawing/2014/main" id="{BA358072-D053-924D-9FE7-897806B5E95D}"/>
              </a:ext>
            </a:extLst>
          </p:cNvPr>
          <p:cNvCxnSpPr>
            <a:cxnSpLocks/>
          </p:cNvCxnSpPr>
          <p:nvPr/>
        </p:nvCxnSpPr>
        <p:spPr>
          <a:xfrm flipH="1">
            <a:off x="10604500" y="4038600"/>
            <a:ext cx="606683" cy="236220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Freeform 10">
            <a:extLst>
              <a:ext uri="{FF2B5EF4-FFF2-40B4-BE49-F238E27FC236}">
                <a16:creationId xmlns:a16="http://schemas.microsoft.com/office/drawing/2014/main" id="{0630DD89-E6B3-764C-95AD-66BAB4E5D78F}"/>
              </a:ext>
            </a:extLst>
          </p:cNvPr>
          <p:cNvSpPr/>
          <p:nvPr/>
        </p:nvSpPr>
        <p:spPr>
          <a:xfrm>
            <a:off x="10664190" y="2423160"/>
            <a:ext cx="1339560" cy="4005145"/>
          </a:xfrm>
          <a:custGeom>
            <a:avLst/>
            <a:gdLst>
              <a:gd name="connsiteX0" fmla="*/ 994410 w 1339560"/>
              <a:gd name="connsiteY0" fmla="*/ 0 h 4005145"/>
              <a:gd name="connsiteX1" fmla="*/ 1337310 w 1339560"/>
              <a:gd name="connsiteY1" fmla="*/ 1440180 h 4005145"/>
              <a:gd name="connsiteX2" fmla="*/ 845820 w 1339560"/>
              <a:gd name="connsiteY2" fmla="*/ 3646170 h 4005145"/>
              <a:gd name="connsiteX3" fmla="*/ 0 w 1339560"/>
              <a:gd name="connsiteY3" fmla="*/ 4000500 h 4005145"/>
              <a:gd name="connsiteX4" fmla="*/ 0 w 1339560"/>
              <a:gd name="connsiteY4" fmla="*/ 4000500 h 4005145"/>
              <a:gd name="connsiteX5" fmla="*/ 0 w 1339560"/>
              <a:gd name="connsiteY5" fmla="*/ 4000500 h 4005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9560" h="4005145">
                <a:moveTo>
                  <a:pt x="994410" y="0"/>
                </a:moveTo>
                <a:cubicBezTo>
                  <a:pt x="1178242" y="416242"/>
                  <a:pt x="1362075" y="832485"/>
                  <a:pt x="1337310" y="1440180"/>
                </a:cubicBezTo>
                <a:cubicBezTo>
                  <a:pt x="1312545" y="2047875"/>
                  <a:pt x="1068705" y="3219450"/>
                  <a:pt x="845820" y="3646170"/>
                </a:cubicBezTo>
                <a:cubicBezTo>
                  <a:pt x="622935" y="4072890"/>
                  <a:pt x="0" y="4000500"/>
                  <a:pt x="0" y="4000500"/>
                </a:cubicBezTo>
                <a:lnTo>
                  <a:pt x="0" y="4000500"/>
                </a:lnTo>
                <a:lnTo>
                  <a:pt x="0" y="4000500"/>
                </a:lnTo>
              </a:path>
            </a:pathLst>
          </a:custGeom>
          <a:noFill/>
          <a:ln w="5715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U-Turn Arrow 34">
            <a:extLst>
              <a:ext uri="{FF2B5EF4-FFF2-40B4-BE49-F238E27FC236}">
                <a16:creationId xmlns:a16="http://schemas.microsoft.com/office/drawing/2014/main" id="{F450C7B9-F278-E649-ADE3-0E1E189E05E4}"/>
              </a:ext>
            </a:extLst>
          </p:cNvPr>
          <p:cNvSpPr/>
          <p:nvPr/>
        </p:nvSpPr>
        <p:spPr>
          <a:xfrm rot="16200000">
            <a:off x="8361640" y="2855674"/>
            <a:ext cx="1200329" cy="670581"/>
          </a:xfrm>
          <a:prstGeom prst="uturnArrow">
            <a:avLst>
              <a:gd name="adj1" fmla="val 25000"/>
              <a:gd name="adj2" fmla="val 25000"/>
              <a:gd name="adj3" fmla="val 25000"/>
              <a:gd name="adj4" fmla="val 43750"/>
              <a:gd name="adj5" fmla="val 1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6" name="TextBox 35">
            <a:extLst>
              <a:ext uri="{FF2B5EF4-FFF2-40B4-BE49-F238E27FC236}">
                <a16:creationId xmlns:a16="http://schemas.microsoft.com/office/drawing/2014/main" id="{5503BB0C-516A-B340-88F6-CBB30AD4935C}"/>
              </a:ext>
            </a:extLst>
          </p:cNvPr>
          <p:cNvSpPr txBox="1"/>
          <p:nvPr/>
        </p:nvSpPr>
        <p:spPr>
          <a:xfrm>
            <a:off x="6492595" y="2852677"/>
            <a:ext cx="2133918" cy="369332"/>
          </a:xfrm>
          <a:prstGeom prst="rect">
            <a:avLst/>
          </a:prstGeom>
          <a:noFill/>
        </p:spPr>
        <p:txBody>
          <a:bodyPr wrap="none" rtlCol="0">
            <a:spAutoFit/>
          </a:bodyPr>
          <a:lstStyle/>
          <a:p>
            <a:r>
              <a:rPr lang="en-US" dirty="0">
                <a:solidFill>
                  <a:srgbClr val="FF0000"/>
                </a:solidFill>
              </a:rPr>
              <a:t>Returns e.g. 0xed0</a:t>
            </a:r>
          </a:p>
        </p:txBody>
      </p:sp>
    </p:spTree>
    <p:extLst>
      <p:ext uri="{BB962C8B-B14F-4D97-AF65-F5344CB8AC3E}">
        <p14:creationId xmlns:p14="http://schemas.microsoft.com/office/powerpoint/2010/main" val="66938291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Heap</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8458196"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2200" dirty="0" err="1">
                <a:latin typeface="Consolas" panose="020B0609020204030204" pitchFamily="49" charset="0"/>
              </a:rPr>
              <a:t>int</a:t>
            </a:r>
            <a:r>
              <a:rPr lang="en-US" altLang="en-US" sz="2200" b="0" dirty="0">
                <a:latin typeface="Consolas" panose="020B0609020204030204" pitchFamily="49" charset="0"/>
              </a:rPr>
              <a:t> </a:t>
            </a:r>
            <a:r>
              <a:rPr lang="en-US" altLang="en-US" sz="2200" b="1" dirty="0">
                <a:latin typeface="Consolas" panose="020B0609020204030204" pitchFamily="49" charset="0"/>
              </a:rPr>
              <a:t>main</a:t>
            </a:r>
            <a:r>
              <a:rPr lang="en-US" altLang="en-US" sz="2200" b="0" dirty="0">
                <a:latin typeface="Consolas" panose="020B0609020204030204" pitchFamily="49" charset="0"/>
              </a:rPr>
              <a:t>(</a:t>
            </a:r>
            <a:r>
              <a:rPr lang="en-US" altLang="en-US" sz="2200" b="0" dirty="0" err="1">
                <a:latin typeface="Consolas" panose="020B0609020204030204" pitchFamily="49" charset="0"/>
              </a:rPr>
              <a:t>int</a:t>
            </a:r>
            <a:r>
              <a:rPr lang="en-US" altLang="en-US" sz="2200" dirty="0">
                <a:latin typeface="Consolas" panose="020B0609020204030204" pitchFamily="49" charset="0"/>
              </a:rPr>
              <a:t> </a:t>
            </a:r>
            <a:r>
              <a:rPr lang="en-US" altLang="en-US" sz="2200" dirty="0" err="1">
                <a:latin typeface="Consolas" panose="020B0609020204030204" pitchFamily="49" charset="0"/>
              </a:rPr>
              <a:t>argc</a:t>
            </a:r>
            <a:r>
              <a:rPr lang="en-US" altLang="en-US" sz="2200" dirty="0">
                <a:latin typeface="Consolas" panose="020B0609020204030204" pitchFamily="49" charset="0"/>
              </a:rPr>
              <a:t>, char *</a:t>
            </a:r>
            <a:r>
              <a:rPr lang="en-US" altLang="en-US" sz="2200" dirty="0" err="1">
                <a:latin typeface="Consolas" panose="020B0609020204030204" pitchFamily="49" charset="0"/>
              </a:rPr>
              <a:t>argv</a:t>
            </a:r>
            <a:r>
              <a:rPr lang="en-US" altLang="en-US" sz="2200" dirty="0">
                <a:latin typeface="Consolas" panose="020B0609020204030204" pitchFamily="49" charset="0"/>
              </a:rPr>
              <a:t>[]</a:t>
            </a:r>
            <a:r>
              <a:rPr lang="en-US" altLang="en-US" sz="2200" b="0" dirty="0">
                <a:latin typeface="Consolas" panose="020B0609020204030204" pitchFamily="49" charset="0"/>
              </a:rPr>
              <a:t>) {</a:t>
            </a:r>
          </a:p>
          <a:p>
            <a:pPr>
              <a:lnSpc>
                <a:spcPct val="70000"/>
              </a:lnSpc>
              <a:buNone/>
            </a:pPr>
            <a:r>
              <a:rPr lang="en-US" altLang="en-US" sz="2200" b="0" dirty="0">
                <a:latin typeface="Consolas" panose="020B0609020204030204" pitchFamily="49" charset="0"/>
              </a:rPr>
              <a:t>    char *</a:t>
            </a:r>
            <a:r>
              <a:rPr lang="en-US" altLang="en-US" sz="2200" b="0" dirty="0" err="1">
                <a:latin typeface="Consolas" panose="020B0609020204030204" pitchFamily="49" charset="0"/>
              </a:rPr>
              <a:t>str</a:t>
            </a:r>
            <a:r>
              <a:rPr lang="en-US" altLang="en-US" sz="2200" b="0" dirty="0">
                <a:latin typeface="Consolas" panose="020B0609020204030204" pitchFamily="49" charset="0"/>
              </a:rPr>
              <a:t> = </a:t>
            </a:r>
            <a:r>
              <a:rPr lang="en-US" altLang="en-US" sz="2200" b="0" dirty="0" err="1">
                <a:latin typeface="Consolas" panose="020B0609020204030204" pitchFamily="49" charset="0"/>
              </a:rPr>
              <a:t>create_string</a:t>
            </a:r>
            <a:r>
              <a:rPr lang="en-US" altLang="en-US" sz="2200" b="0" dirty="0">
                <a:latin typeface="Consolas" panose="020B0609020204030204" pitchFamily="49" charset="0"/>
              </a:rPr>
              <a:t>('a', 4);</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printf</a:t>
            </a:r>
            <a:r>
              <a:rPr lang="en-US" altLang="en-US" sz="2200" dirty="0">
                <a:latin typeface="Consolas" panose="020B0609020204030204" pitchFamily="49" charset="0"/>
              </a:rPr>
              <a:t>(</a:t>
            </a:r>
            <a:r>
              <a:rPr lang="en-US" altLang="en-US" sz="2200" dirty="0">
                <a:solidFill>
                  <a:srgbClr val="0432FF"/>
                </a:solidFill>
                <a:latin typeface="Consolas" panose="020B0609020204030204" pitchFamily="49" charset="0"/>
              </a:rPr>
              <a:t>"%s"</a:t>
            </a:r>
            <a:r>
              <a:rPr lang="en-US" altLang="en-US" sz="2200" dirty="0">
                <a:latin typeface="Consolas" panose="020B0609020204030204" pitchFamily="49" charset="0"/>
              </a:rPr>
              <a:t>, </a:t>
            </a:r>
            <a:r>
              <a:rPr lang="en-US" altLang="en-US" sz="2200" dirty="0" err="1">
                <a:latin typeface="Consolas" panose="020B0609020204030204" pitchFamily="49" charset="0"/>
              </a:rPr>
              <a:t>str</a:t>
            </a:r>
            <a:r>
              <a:rPr lang="en-US" altLang="en-US" sz="2200" dirty="0">
                <a:latin typeface="Consolas" panose="020B0609020204030204" pitchFamily="49" charset="0"/>
              </a:rPr>
              <a:t>);	</a:t>
            </a:r>
            <a:r>
              <a:rPr lang="en-US" altLang="en-US" sz="2200" dirty="0">
                <a:solidFill>
                  <a:srgbClr val="00B050"/>
                </a:solidFill>
                <a:latin typeface="Consolas" panose="020B0609020204030204" pitchFamily="49" charset="0"/>
              </a:rPr>
              <a:t>// want "</a:t>
            </a:r>
            <a:r>
              <a:rPr lang="en-US" altLang="en-US" sz="2200" dirty="0" err="1">
                <a:solidFill>
                  <a:srgbClr val="00B050"/>
                </a:solidFill>
                <a:latin typeface="Consolas" panose="020B0609020204030204" pitchFamily="49" charset="0"/>
              </a:rPr>
              <a:t>aaaa</a:t>
            </a:r>
            <a:r>
              <a:rPr lang="en-US" altLang="en-US" sz="2200" dirty="0">
                <a:solidFill>
                  <a:srgbClr val="00B050"/>
                </a:solidFill>
                <a:latin typeface="Consolas" panose="020B0609020204030204" pitchFamily="49" charset="0"/>
              </a:rPr>
              <a:t>"</a:t>
            </a:r>
          </a:p>
          <a:p>
            <a:pPr>
              <a:lnSpc>
                <a:spcPct val="70000"/>
              </a:lnSpc>
              <a:buNone/>
            </a:pPr>
            <a:r>
              <a:rPr lang="en-US" altLang="en-US" sz="2200" b="0" dirty="0">
                <a:latin typeface="Consolas" panose="020B0609020204030204" pitchFamily="49" charset="0"/>
              </a:rPr>
              <a:t>    return 0;</a:t>
            </a:r>
          </a:p>
          <a:p>
            <a:pPr>
              <a:lnSpc>
                <a:spcPct val="70000"/>
              </a:lnSpc>
              <a:buNone/>
            </a:pPr>
            <a:r>
              <a:rPr lang="en-US" altLang="en-US" sz="2200" b="0" dirty="0">
                <a:latin typeface="Consolas" panose="020B0609020204030204" pitchFamily="49" charset="0"/>
              </a:rPr>
              <a:t>}</a:t>
            </a:r>
          </a:p>
          <a:p>
            <a:pPr>
              <a:lnSpc>
                <a:spcPct val="70000"/>
              </a:lnSpc>
              <a:buNone/>
            </a:pPr>
            <a:endParaRPr lang="en-US" altLang="en-US" sz="2200" b="0" dirty="0">
              <a:latin typeface="Consolas" panose="020B0609020204030204" pitchFamily="49" charset="0"/>
            </a:endParaRPr>
          </a:p>
          <a:p>
            <a:pPr>
              <a:lnSpc>
                <a:spcPct val="70000"/>
              </a:lnSpc>
              <a:buNone/>
            </a:pPr>
            <a:r>
              <a:rPr lang="en-US" altLang="en-US" sz="2200" dirty="0">
                <a:latin typeface="Consolas" panose="020B0609020204030204" pitchFamily="49" charset="0"/>
              </a:rPr>
              <a:t>char *</a:t>
            </a:r>
            <a:r>
              <a:rPr lang="en-US" altLang="en-US" sz="2200" dirty="0" err="1">
                <a:latin typeface="Consolas" panose="020B0609020204030204" pitchFamily="49" charset="0"/>
              </a:rPr>
              <a:t>create_string</a:t>
            </a:r>
            <a:r>
              <a:rPr lang="en-US" altLang="en-US" sz="2200" dirty="0">
                <a:latin typeface="Consolas" panose="020B0609020204030204" pitchFamily="49" charset="0"/>
              </a:rPr>
              <a:t>(char </a:t>
            </a:r>
            <a:r>
              <a:rPr lang="en-US" altLang="en-US" sz="2200" dirty="0" err="1">
                <a:latin typeface="Consolas" panose="020B0609020204030204" pitchFamily="49" charset="0"/>
              </a:rPr>
              <a:t>ch</a:t>
            </a:r>
            <a:r>
              <a:rPr lang="en-US" altLang="en-US" sz="2200" dirty="0">
                <a:latin typeface="Consolas" panose="020B0609020204030204" pitchFamily="49" charset="0"/>
              </a:rPr>
              <a:t>, </a:t>
            </a:r>
            <a:r>
              <a:rPr lang="en-US" altLang="en-US" sz="2200" dirty="0" err="1">
                <a:latin typeface="Consolas" panose="020B0609020204030204" pitchFamily="49" charset="0"/>
              </a:rPr>
              <a:t>int</a:t>
            </a:r>
            <a:r>
              <a:rPr lang="en-US" altLang="en-US" sz="2200" dirty="0">
                <a:latin typeface="Consolas" panose="020B0609020204030204" pitchFamily="49" charset="0"/>
              </a:rPr>
              <a:t> </a:t>
            </a:r>
            <a:r>
              <a:rPr lang="en-US" altLang="en-US" sz="2200" dirty="0" err="1">
                <a:latin typeface="Consolas" panose="020B0609020204030204" pitchFamily="49" charset="0"/>
              </a:rPr>
              <a:t>num</a:t>
            </a:r>
            <a:r>
              <a:rPr lang="en-US" altLang="en-US" sz="2200" dirty="0">
                <a:latin typeface="Consolas" panose="020B0609020204030204" pitchFamily="49" charset="0"/>
              </a:rPr>
              <a:t>) {</a:t>
            </a:r>
          </a:p>
          <a:p>
            <a:pPr>
              <a:lnSpc>
                <a:spcPct val="70000"/>
              </a:lnSpc>
              <a:buNone/>
            </a:pPr>
            <a:r>
              <a:rPr lang="en-US" altLang="en-US" sz="2200" b="1" dirty="0">
                <a:solidFill>
                  <a:schemeClr val="accent1"/>
                </a:solidFill>
                <a:latin typeface="Consolas" panose="020B0609020204030204" pitchFamily="49" charset="0"/>
              </a:rPr>
              <a:t>    char *</a:t>
            </a:r>
            <a:r>
              <a:rPr lang="en-US" altLang="en-US" sz="2200" b="1" dirty="0" err="1">
                <a:solidFill>
                  <a:schemeClr val="accent1"/>
                </a:solidFill>
                <a:latin typeface="Consolas" panose="020B0609020204030204" pitchFamily="49" charset="0"/>
              </a:rPr>
              <a:t>new_str</a:t>
            </a:r>
            <a:r>
              <a:rPr lang="en-US" altLang="en-US" sz="2200" b="1" dirty="0">
                <a:solidFill>
                  <a:schemeClr val="accent1"/>
                </a:solidFill>
                <a:latin typeface="Consolas" panose="020B0609020204030204" pitchFamily="49" charset="0"/>
              </a:rPr>
              <a:t> = malloc(</a:t>
            </a:r>
            <a:r>
              <a:rPr lang="en-US" altLang="en-US" sz="2200" b="1" dirty="0" err="1">
                <a:solidFill>
                  <a:schemeClr val="accent1"/>
                </a:solidFill>
                <a:latin typeface="Consolas" panose="020B0609020204030204" pitchFamily="49" charset="0"/>
              </a:rPr>
              <a:t>sizeof</a:t>
            </a:r>
            <a:r>
              <a:rPr lang="en-US" altLang="en-US" sz="2200" b="1" dirty="0">
                <a:solidFill>
                  <a:schemeClr val="accent1"/>
                </a:solidFill>
                <a:latin typeface="Consolas" panose="020B0609020204030204" pitchFamily="49" charset="0"/>
              </a:rPr>
              <a:t>(char) * (</a:t>
            </a:r>
            <a:r>
              <a:rPr lang="en-US" altLang="en-US" sz="2200" b="1" dirty="0" err="1">
                <a:solidFill>
                  <a:schemeClr val="accent1"/>
                </a:solidFill>
                <a:latin typeface="Consolas" panose="020B0609020204030204" pitchFamily="49" charset="0"/>
              </a:rPr>
              <a:t>num</a:t>
            </a:r>
            <a:r>
              <a:rPr lang="en-US" altLang="en-US" sz="2200" b="1" dirty="0">
                <a:solidFill>
                  <a:schemeClr val="accent1"/>
                </a:solidFill>
                <a:latin typeface="Consolas" panose="020B0609020204030204" pitchFamily="49" charset="0"/>
              </a:rPr>
              <a:t> + 1));</a:t>
            </a:r>
          </a:p>
          <a:p>
            <a:pPr>
              <a:lnSpc>
                <a:spcPct val="70000"/>
              </a:lnSpc>
              <a:buNone/>
            </a:pPr>
            <a:r>
              <a:rPr lang="en-US" altLang="en-US" sz="2200" b="0" dirty="0">
                <a:latin typeface="Consolas" panose="020B0609020204030204" pitchFamily="49" charset="0"/>
              </a:rPr>
              <a:t>    for (</a:t>
            </a:r>
            <a:r>
              <a:rPr lang="en-US" altLang="en-US" sz="2200" b="0" dirty="0" err="1">
                <a:latin typeface="Consolas" panose="020B0609020204030204" pitchFamily="49" charset="0"/>
              </a:rPr>
              <a:t>int</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 0; </a:t>
            </a:r>
            <a:r>
              <a:rPr lang="en-US" altLang="en-US" sz="2200" b="0" dirty="0" err="1">
                <a:latin typeface="Consolas" panose="020B0609020204030204" pitchFamily="49" charset="0"/>
              </a:rPr>
              <a:t>i</a:t>
            </a:r>
            <a:r>
              <a:rPr lang="en-US" altLang="en-US" sz="2200" b="0" dirty="0">
                <a:latin typeface="Consolas" panose="020B0609020204030204" pitchFamily="49" charset="0"/>
              </a:rPr>
              <a:t> &lt; </a:t>
            </a:r>
            <a:r>
              <a:rPr lang="en-US" altLang="en-US" sz="2200" b="0" dirty="0" err="1">
                <a:latin typeface="Consolas" panose="020B0609020204030204" pitchFamily="49" charset="0"/>
              </a:rPr>
              <a:t>num</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i</a:t>
            </a:r>
            <a:r>
              <a:rPr lang="en-US" altLang="en-US" sz="2200" dirty="0">
                <a:latin typeface="Consolas" panose="020B0609020204030204" pitchFamily="49" charset="0"/>
              </a:rPr>
              <a:t>] = </a:t>
            </a:r>
            <a:r>
              <a:rPr lang="en-US" altLang="en-US" sz="2200" dirty="0" err="1">
                <a:latin typeface="Consolas" panose="020B0609020204030204" pitchFamily="49" charset="0"/>
              </a:rPr>
              <a:t>ch</a:t>
            </a:r>
            <a:r>
              <a:rPr lang="en-US" altLang="en-US" sz="2200" dirty="0">
                <a:latin typeface="Consolas" panose="020B0609020204030204" pitchFamily="49" charset="0"/>
              </a:rPr>
              <a:t>;</a:t>
            </a:r>
          </a:p>
          <a:p>
            <a:pPr>
              <a:lnSpc>
                <a:spcPct val="70000"/>
              </a:lnSpc>
              <a:buNone/>
            </a:pP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num</a:t>
            </a:r>
            <a:r>
              <a:rPr lang="en-US" altLang="en-US" sz="2200" dirty="0">
                <a:latin typeface="Consolas" panose="020B0609020204030204" pitchFamily="49" charset="0"/>
              </a:rPr>
              <a:t>] = '\0';</a:t>
            </a:r>
          </a:p>
          <a:p>
            <a:pPr>
              <a:lnSpc>
                <a:spcPct val="70000"/>
              </a:lnSpc>
              <a:buNone/>
            </a:pPr>
            <a:r>
              <a:rPr lang="en-US" altLang="en-US" sz="2200" b="0" dirty="0">
                <a:latin typeface="Consolas" panose="020B0609020204030204" pitchFamily="49" charset="0"/>
              </a:rPr>
              <a:t>    return </a:t>
            </a:r>
            <a:r>
              <a:rPr lang="en-US" altLang="en-US" sz="2200" b="0" dirty="0" err="1">
                <a:latin typeface="Consolas" panose="020B0609020204030204" pitchFamily="49" charset="0"/>
              </a:rPr>
              <a:t>new_str</a:t>
            </a:r>
            <a:r>
              <a:rPr lang="en-US" altLang="en-US" sz="2200" b="0" dirty="0">
                <a:latin typeface="Consolas" panose="020B0609020204030204" pitchFamily="49" charset="0"/>
              </a:rPr>
              <a:t>;</a:t>
            </a:r>
          </a:p>
          <a:p>
            <a:pPr>
              <a:lnSpc>
                <a:spcPct val="70000"/>
              </a:lnSpc>
              <a:buNone/>
            </a:pPr>
            <a:r>
              <a:rPr lang="en-US" altLang="en-US" sz="2200" b="0" dirty="0">
                <a:solidFill>
                  <a:srgbClr val="FF0000"/>
                </a:solidFill>
                <a:latin typeface="Consolas" panose="020B0609020204030204" pitchFamily="49" charset="0"/>
              </a:rPr>
              <a:t>}</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4"/>
            <a:ext cx="381000" cy="1200329"/>
          </a:xfrm>
          <a:prstGeom prst="leftBrace">
            <a:avLst>
              <a:gd name="adj1" fmla="val 8333"/>
              <a:gd name="adj2" fmla="val 58907"/>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0000"/>
                </a:solidFill>
                <a:effectLst/>
                <a:latin typeface="Arial" panose="020B0604020202020204" pitchFamily="34" charset="0"/>
              </a:rPr>
              <a:t>0xed0</a:t>
            </a:r>
          </a:p>
        </p:txBody>
      </p:sp>
      <p:sp>
        <p:nvSpPr>
          <p:cNvPr id="29" name="TextBox 28">
            <a:extLst>
              <a:ext uri="{FF2B5EF4-FFF2-40B4-BE49-F238E27FC236}">
                <a16:creationId xmlns:a16="http://schemas.microsoft.com/office/drawing/2014/main" id="{DDCC9226-FAE0-CD4D-91D3-9903FFF508B9}"/>
              </a:ext>
            </a:extLst>
          </p:cNvPr>
          <p:cNvSpPr txBox="1"/>
          <p:nvPr/>
        </p:nvSpPr>
        <p:spPr>
          <a:xfrm>
            <a:off x="9383206" y="4798874"/>
            <a:ext cx="2438399" cy="1754326"/>
          </a:xfrm>
          <a:prstGeom prst="rect">
            <a:avLst/>
          </a:prstGeom>
          <a:solidFill>
            <a:srgbClr val="D27BD6">
              <a:alpha val="63137"/>
            </a:srgbClr>
          </a:solidFill>
          <a:ln>
            <a:solidFill>
              <a:schemeClr val="tx1"/>
            </a:solidFill>
          </a:ln>
        </p:spPr>
        <p:txBody>
          <a:bodyPr wrap="square" rtlCol="0">
            <a:spAutoFit/>
          </a:bodyPr>
          <a:lstStyle/>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b="0" dirty="0">
              <a:latin typeface="+mn-lt"/>
              <a:cs typeface="Courier New" panose="02070309020205020404" pitchFamily="49" charset="0"/>
            </a:endParaRPr>
          </a:p>
        </p:txBody>
      </p:sp>
      <p:graphicFrame>
        <p:nvGraphicFramePr>
          <p:cNvPr id="25" name="Table 24">
            <a:extLst>
              <a:ext uri="{FF2B5EF4-FFF2-40B4-BE49-F238E27FC236}">
                <a16:creationId xmlns:a16="http://schemas.microsoft.com/office/drawing/2014/main" id="{AF04EF7D-B38A-E545-97E3-FEDD81F2D790}"/>
              </a:ext>
            </a:extLst>
          </p:cNvPr>
          <p:cNvGraphicFramePr>
            <a:graphicFrameLocks noGrp="1"/>
          </p:cNvGraphicFramePr>
          <p:nvPr/>
        </p:nvGraphicFramePr>
        <p:xfrm>
          <a:off x="10134600" y="4814527"/>
          <a:ext cx="469900" cy="1676400"/>
        </p:xfrm>
        <a:graphic>
          <a:graphicData uri="http://schemas.openxmlformats.org/drawingml/2006/table">
            <a:tbl>
              <a:tblPr firstRow="1" bandRow="1">
                <a:tableStyleId>{5940675A-B579-460E-94D1-54222C63F5DA}</a:tableStyleId>
              </a:tblPr>
              <a:tblGrid>
                <a:gridCol w="469900">
                  <a:extLst>
                    <a:ext uri="{9D8B030D-6E8A-4147-A177-3AD203B41FA5}">
                      <a16:colId xmlns:a16="http://schemas.microsoft.com/office/drawing/2014/main" val="1629619811"/>
                    </a:ext>
                  </a:extLst>
                </a:gridCol>
              </a:tblGrid>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'\0'</a:t>
                      </a:r>
                    </a:p>
                  </a:txBody>
                  <a:tcPr>
                    <a:solidFill>
                      <a:schemeClr val="bg1"/>
                    </a:solidFill>
                  </a:tcPr>
                </a:tc>
                <a:extLst>
                  <a:ext uri="{0D108BD9-81ED-4DB2-BD59-A6C34878D82A}">
                    <a16:rowId xmlns:a16="http://schemas.microsoft.com/office/drawing/2014/main" val="2730722652"/>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84050592"/>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507624016"/>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218194539"/>
                  </a:ext>
                </a:extLst>
              </a:tr>
              <a:tr h="310533">
                <a:tc>
                  <a:txBody>
                    <a:bodyPr/>
                    <a:lstStyle/>
                    <a:p>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254138596"/>
                  </a:ext>
                </a:extLst>
              </a:tr>
            </a:tbl>
          </a:graphicData>
        </a:graphic>
      </p:graphicFrame>
      <p:sp>
        <p:nvSpPr>
          <p:cNvPr id="30" name="Left Brace 29">
            <a:extLst>
              <a:ext uri="{FF2B5EF4-FFF2-40B4-BE49-F238E27FC236}">
                <a16:creationId xmlns:a16="http://schemas.microsoft.com/office/drawing/2014/main" id="{59A660B7-1151-F549-A5AC-E3007E569442}"/>
              </a:ext>
            </a:extLst>
          </p:cNvPr>
          <p:cNvSpPr/>
          <p:nvPr/>
        </p:nvSpPr>
        <p:spPr>
          <a:xfrm>
            <a:off x="8686800" y="4794407"/>
            <a:ext cx="381000" cy="1754327"/>
          </a:xfrm>
          <a:prstGeom prst="leftBrace">
            <a:avLst>
              <a:gd name="adj1" fmla="val 8333"/>
              <a:gd name="adj2" fmla="val 29388"/>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TextBox 30">
            <a:extLst>
              <a:ext uri="{FF2B5EF4-FFF2-40B4-BE49-F238E27FC236}">
                <a16:creationId xmlns:a16="http://schemas.microsoft.com/office/drawing/2014/main" id="{0943C27F-A31B-9647-9D0D-9266D0CB7DE9}"/>
              </a:ext>
            </a:extLst>
          </p:cNvPr>
          <p:cNvSpPr txBox="1"/>
          <p:nvPr/>
        </p:nvSpPr>
        <p:spPr>
          <a:xfrm>
            <a:off x="7869969" y="5116432"/>
            <a:ext cx="736100" cy="369332"/>
          </a:xfrm>
          <a:prstGeom prst="rect">
            <a:avLst/>
          </a:prstGeom>
          <a:noFill/>
        </p:spPr>
        <p:txBody>
          <a:bodyPr wrap="none" rtlCol="0">
            <a:spAutoFit/>
          </a:bodyPr>
          <a:lstStyle/>
          <a:p>
            <a:r>
              <a:rPr lang="en-US" dirty="0"/>
              <a:t>Heap</a:t>
            </a:r>
          </a:p>
        </p:txBody>
      </p:sp>
      <p:sp>
        <p:nvSpPr>
          <p:cNvPr id="35" name="Freeform 34">
            <a:extLst>
              <a:ext uri="{FF2B5EF4-FFF2-40B4-BE49-F238E27FC236}">
                <a16:creationId xmlns:a16="http://schemas.microsoft.com/office/drawing/2014/main" id="{9EEA4325-A793-774F-B007-2AAC71694ADD}"/>
              </a:ext>
            </a:extLst>
          </p:cNvPr>
          <p:cNvSpPr/>
          <p:nvPr/>
        </p:nvSpPr>
        <p:spPr>
          <a:xfrm>
            <a:off x="10664190" y="2423160"/>
            <a:ext cx="1339560" cy="4005145"/>
          </a:xfrm>
          <a:custGeom>
            <a:avLst/>
            <a:gdLst>
              <a:gd name="connsiteX0" fmla="*/ 994410 w 1339560"/>
              <a:gd name="connsiteY0" fmla="*/ 0 h 4005145"/>
              <a:gd name="connsiteX1" fmla="*/ 1337310 w 1339560"/>
              <a:gd name="connsiteY1" fmla="*/ 1440180 h 4005145"/>
              <a:gd name="connsiteX2" fmla="*/ 845820 w 1339560"/>
              <a:gd name="connsiteY2" fmla="*/ 3646170 h 4005145"/>
              <a:gd name="connsiteX3" fmla="*/ 0 w 1339560"/>
              <a:gd name="connsiteY3" fmla="*/ 4000500 h 4005145"/>
              <a:gd name="connsiteX4" fmla="*/ 0 w 1339560"/>
              <a:gd name="connsiteY4" fmla="*/ 4000500 h 4005145"/>
              <a:gd name="connsiteX5" fmla="*/ 0 w 1339560"/>
              <a:gd name="connsiteY5" fmla="*/ 4000500 h 4005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9560" h="4005145">
                <a:moveTo>
                  <a:pt x="994410" y="0"/>
                </a:moveTo>
                <a:cubicBezTo>
                  <a:pt x="1178242" y="416242"/>
                  <a:pt x="1362075" y="832485"/>
                  <a:pt x="1337310" y="1440180"/>
                </a:cubicBezTo>
                <a:cubicBezTo>
                  <a:pt x="1312545" y="2047875"/>
                  <a:pt x="1068705" y="3219450"/>
                  <a:pt x="845820" y="3646170"/>
                </a:cubicBezTo>
                <a:cubicBezTo>
                  <a:pt x="622935" y="4072890"/>
                  <a:pt x="0" y="4000500"/>
                  <a:pt x="0" y="4000500"/>
                </a:cubicBezTo>
                <a:lnTo>
                  <a:pt x="0" y="4000500"/>
                </a:lnTo>
                <a:lnTo>
                  <a:pt x="0" y="4000500"/>
                </a:lnTo>
              </a:path>
            </a:pathLst>
          </a:custGeom>
          <a:noFill/>
          <a:ln w="5715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640602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Heap</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599" y="1375661"/>
            <a:ext cx="851182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2200" dirty="0" err="1">
                <a:latin typeface="Consolas" panose="020B0609020204030204" pitchFamily="49" charset="0"/>
              </a:rPr>
              <a:t>int</a:t>
            </a:r>
            <a:r>
              <a:rPr lang="en-US" altLang="en-US" sz="2200" b="0" dirty="0">
                <a:latin typeface="Consolas" panose="020B0609020204030204" pitchFamily="49" charset="0"/>
              </a:rPr>
              <a:t> </a:t>
            </a:r>
            <a:r>
              <a:rPr lang="en-US" altLang="en-US" sz="2200" b="1" dirty="0">
                <a:latin typeface="Consolas" panose="020B0609020204030204" pitchFamily="49" charset="0"/>
              </a:rPr>
              <a:t>main</a:t>
            </a:r>
            <a:r>
              <a:rPr lang="en-US" altLang="en-US" sz="2200" b="0" dirty="0">
                <a:latin typeface="Consolas" panose="020B0609020204030204" pitchFamily="49" charset="0"/>
              </a:rPr>
              <a:t>(</a:t>
            </a:r>
            <a:r>
              <a:rPr lang="en-US" altLang="en-US" sz="2200" b="0" dirty="0" err="1">
                <a:latin typeface="Consolas" panose="020B0609020204030204" pitchFamily="49" charset="0"/>
              </a:rPr>
              <a:t>int</a:t>
            </a:r>
            <a:r>
              <a:rPr lang="en-US" altLang="en-US" sz="2200" dirty="0">
                <a:latin typeface="Consolas" panose="020B0609020204030204" pitchFamily="49" charset="0"/>
              </a:rPr>
              <a:t> </a:t>
            </a:r>
            <a:r>
              <a:rPr lang="en-US" altLang="en-US" sz="2200" dirty="0" err="1">
                <a:latin typeface="Consolas" panose="020B0609020204030204" pitchFamily="49" charset="0"/>
              </a:rPr>
              <a:t>argc</a:t>
            </a:r>
            <a:r>
              <a:rPr lang="en-US" altLang="en-US" sz="2200" dirty="0">
                <a:latin typeface="Consolas" panose="020B0609020204030204" pitchFamily="49" charset="0"/>
              </a:rPr>
              <a:t>, char *</a:t>
            </a:r>
            <a:r>
              <a:rPr lang="en-US" altLang="en-US" sz="2200" dirty="0" err="1">
                <a:latin typeface="Consolas" panose="020B0609020204030204" pitchFamily="49" charset="0"/>
              </a:rPr>
              <a:t>argv</a:t>
            </a:r>
            <a:r>
              <a:rPr lang="en-US" altLang="en-US" sz="2200" dirty="0">
                <a:latin typeface="Consolas" panose="020B0609020204030204" pitchFamily="49" charset="0"/>
              </a:rPr>
              <a:t>[]</a:t>
            </a:r>
            <a:r>
              <a:rPr lang="en-US" altLang="en-US" sz="2200" b="0" dirty="0">
                <a:latin typeface="Consolas" panose="020B0609020204030204" pitchFamily="49" charset="0"/>
              </a:rPr>
              <a:t>) {</a:t>
            </a:r>
          </a:p>
          <a:p>
            <a:pPr>
              <a:lnSpc>
                <a:spcPct val="70000"/>
              </a:lnSpc>
              <a:buNone/>
            </a:pPr>
            <a:r>
              <a:rPr lang="en-US" altLang="en-US" sz="2200" b="0" dirty="0">
                <a:latin typeface="Consolas" panose="020B0609020204030204" pitchFamily="49" charset="0"/>
              </a:rPr>
              <a:t>    char *</a:t>
            </a:r>
            <a:r>
              <a:rPr lang="en-US" altLang="en-US" sz="2200" b="0" dirty="0" err="1">
                <a:latin typeface="Consolas" panose="020B0609020204030204" pitchFamily="49" charset="0"/>
              </a:rPr>
              <a:t>str</a:t>
            </a:r>
            <a:r>
              <a:rPr lang="en-US" altLang="en-US" sz="2200" b="0" dirty="0">
                <a:latin typeface="Consolas" panose="020B0609020204030204" pitchFamily="49" charset="0"/>
              </a:rPr>
              <a:t> = </a:t>
            </a:r>
            <a:r>
              <a:rPr lang="en-US" altLang="en-US" sz="2200" b="0" dirty="0" err="1">
                <a:latin typeface="Consolas" panose="020B0609020204030204" pitchFamily="49" charset="0"/>
              </a:rPr>
              <a:t>create_string</a:t>
            </a:r>
            <a:r>
              <a:rPr lang="en-US" altLang="en-US" sz="2200" b="0" dirty="0">
                <a:latin typeface="Consolas" panose="020B0609020204030204" pitchFamily="49" charset="0"/>
              </a:rPr>
              <a:t>('a', 4);</a:t>
            </a:r>
          </a:p>
          <a:p>
            <a:pPr>
              <a:lnSpc>
                <a:spcPct val="70000"/>
              </a:lnSpc>
              <a:buNone/>
            </a:pPr>
            <a:r>
              <a:rPr lang="en-US" altLang="en-US" sz="2200" dirty="0">
                <a:solidFill>
                  <a:srgbClr val="FF0000"/>
                </a:solidFill>
                <a:latin typeface="Consolas" panose="020B0609020204030204" pitchFamily="49" charset="0"/>
              </a:rPr>
              <a:t>    </a:t>
            </a:r>
            <a:r>
              <a:rPr lang="en-US" altLang="en-US" sz="2200" dirty="0" err="1">
                <a:solidFill>
                  <a:srgbClr val="FF0000"/>
                </a:solidFill>
                <a:latin typeface="Consolas" panose="020B0609020204030204" pitchFamily="49" charset="0"/>
              </a:rPr>
              <a:t>printf</a:t>
            </a:r>
            <a:r>
              <a:rPr lang="en-US" altLang="en-US" sz="2200" dirty="0">
                <a:solidFill>
                  <a:srgbClr val="FF0000"/>
                </a:solidFill>
                <a:latin typeface="Consolas" panose="020B0609020204030204" pitchFamily="49" charset="0"/>
              </a:rPr>
              <a:t>("%s", </a:t>
            </a:r>
            <a:r>
              <a:rPr lang="en-US" altLang="en-US" sz="2200" dirty="0" err="1">
                <a:solidFill>
                  <a:srgbClr val="FF0000"/>
                </a:solidFill>
                <a:latin typeface="Consolas" panose="020B0609020204030204" pitchFamily="49" charset="0"/>
              </a:rPr>
              <a:t>str</a:t>
            </a:r>
            <a:r>
              <a:rPr lang="en-US" altLang="en-US" sz="2200" dirty="0">
                <a:solidFill>
                  <a:srgbClr val="FF0000"/>
                </a:solidFill>
                <a:latin typeface="Consolas" panose="020B0609020204030204" pitchFamily="49" charset="0"/>
              </a:rPr>
              <a:t>);	// want "</a:t>
            </a:r>
            <a:r>
              <a:rPr lang="en-US" altLang="en-US" sz="2200" dirty="0" err="1">
                <a:solidFill>
                  <a:srgbClr val="FF0000"/>
                </a:solidFill>
                <a:latin typeface="Consolas" panose="020B0609020204030204" pitchFamily="49" charset="0"/>
              </a:rPr>
              <a:t>aaaa</a:t>
            </a:r>
            <a:r>
              <a:rPr lang="en-US" altLang="en-US" sz="2200" dirty="0">
                <a:solidFill>
                  <a:srgbClr val="FF0000"/>
                </a:solidFill>
                <a:latin typeface="Consolas" panose="020B0609020204030204" pitchFamily="49" charset="0"/>
              </a:rPr>
              <a:t>"</a:t>
            </a:r>
          </a:p>
          <a:p>
            <a:pPr>
              <a:lnSpc>
                <a:spcPct val="70000"/>
              </a:lnSpc>
              <a:buNone/>
            </a:pPr>
            <a:r>
              <a:rPr lang="en-US" altLang="en-US" sz="2200" b="0" dirty="0">
                <a:latin typeface="Consolas" panose="020B0609020204030204" pitchFamily="49" charset="0"/>
              </a:rPr>
              <a:t>    return 0;</a:t>
            </a:r>
          </a:p>
          <a:p>
            <a:pPr>
              <a:lnSpc>
                <a:spcPct val="70000"/>
              </a:lnSpc>
              <a:buNone/>
            </a:pPr>
            <a:r>
              <a:rPr lang="en-US" altLang="en-US" sz="2200" b="0" dirty="0">
                <a:latin typeface="Consolas" panose="020B0609020204030204" pitchFamily="49" charset="0"/>
              </a:rPr>
              <a:t>}</a:t>
            </a:r>
          </a:p>
          <a:p>
            <a:pPr>
              <a:lnSpc>
                <a:spcPct val="70000"/>
              </a:lnSpc>
              <a:buNone/>
            </a:pPr>
            <a:endParaRPr lang="en-US" altLang="en-US" sz="2200" b="0" dirty="0">
              <a:latin typeface="Consolas" panose="020B0609020204030204" pitchFamily="49" charset="0"/>
            </a:endParaRPr>
          </a:p>
          <a:p>
            <a:pPr>
              <a:lnSpc>
                <a:spcPct val="70000"/>
              </a:lnSpc>
              <a:buNone/>
            </a:pPr>
            <a:r>
              <a:rPr lang="en-US" altLang="en-US" sz="2200" dirty="0">
                <a:latin typeface="Consolas" panose="020B0609020204030204" pitchFamily="49" charset="0"/>
              </a:rPr>
              <a:t>char *</a:t>
            </a:r>
            <a:r>
              <a:rPr lang="en-US" altLang="en-US" sz="2200" dirty="0" err="1">
                <a:latin typeface="Consolas" panose="020B0609020204030204" pitchFamily="49" charset="0"/>
              </a:rPr>
              <a:t>create_string</a:t>
            </a:r>
            <a:r>
              <a:rPr lang="en-US" altLang="en-US" sz="2200" dirty="0">
                <a:latin typeface="Consolas" panose="020B0609020204030204" pitchFamily="49" charset="0"/>
              </a:rPr>
              <a:t>(char </a:t>
            </a:r>
            <a:r>
              <a:rPr lang="en-US" altLang="en-US" sz="2200" dirty="0" err="1">
                <a:latin typeface="Consolas" panose="020B0609020204030204" pitchFamily="49" charset="0"/>
              </a:rPr>
              <a:t>ch</a:t>
            </a:r>
            <a:r>
              <a:rPr lang="en-US" altLang="en-US" sz="2200" dirty="0">
                <a:latin typeface="Consolas" panose="020B0609020204030204" pitchFamily="49" charset="0"/>
              </a:rPr>
              <a:t>, </a:t>
            </a:r>
            <a:r>
              <a:rPr lang="en-US" altLang="en-US" sz="2200" dirty="0" err="1">
                <a:latin typeface="Consolas" panose="020B0609020204030204" pitchFamily="49" charset="0"/>
              </a:rPr>
              <a:t>int</a:t>
            </a:r>
            <a:r>
              <a:rPr lang="en-US" altLang="en-US" sz="2200" dirty="0">
                <a:latin typeface="Consolas" panose="020B0609020204030204" pitchFamily="49" charset="0"/>
              </a:rPr>
              <a:t> </a:t>
            </a:r>
            <a:r>
              <a:rPr lang="en-US" altLang="en-US" sz="2200" dirty="0" err="1">
                <a:latin typeface="Consolas" panose="020B0609020204030204" pitchFamily="49" charset="0"/>
              </a:rPr>
              <a:t>num</a:t>
            </a:r>
            <a:r>
              <a:rPr lang="en-US" altLang="en-US" sz="2200" dirty="0">
                <a:latin typeface="Consolas" panose="020B0609020204030204" pitchFamily="49" charset="0"/>
              </a:rPr>
              <a:t>) {</a:t>
            </a:r>
          </a:p>
          <a:p>
            <a:pPr>
              <a:lnSpc>
                <a:spcPct val="70000"/>
              </a:lnSpc>
              <a:buNone/>
            </a:pPr>
            <a:r>
              <a:rPr lang="en-US" altLang="en-US" sz="2200" b="1" dirty="0">
                <a:solidFill>
                  <a:schemeClr val="accent1"/>
                </a:solidFill>
                <a:latin typeface="Consolas" panose="020B0609020204030204" pitchFamily="49" charset="0"/>
              </a:rPr>
              <a:t>    char *</a:t>
            </a:r>
            <a:r>
              <a:rPr lang="en-US" altLang="en-US" sz="2200" b="1" dirty="0" err="1">
                <a:solidFill>
                  <a:schemeClr val="accent1"/>
                </a:solidFill>
                <a:latin typeface="Consolas" panose="020B0609020204030204" pitchFamily="49" charset="0"/>
              </a:rPr>
              <a:t>new_str</a:t>
            </a:r>
            <a:r>
              <a:rPr lang="en-US" altLang="en-US" sz="2200" b="1" dirty="0">
                <a:solidFill>
                  <a:schemeClr val="accent1"/>
                </a:solidFill>
                <a:latin typeface="Consolas" panose="020B0609020204030204" pitchFamily="49" charset="0"/>
              </a:rPr>
              <a:t> = malloc(</a:t>
            </a:r>
            <a:r>
              <a:rPr lang="en-US" altLang="en-US" sz="2200" b="1" dirty="0" err="1">
                <a:solidFill>
                  <a:schemeClr val="accent1"/>
                </a:solidFill>
                <a:latin typeface="Consolas" panose="020B0609020204030204" pitchFamily="49" charset="0"/>
              </a:rPr>
              <a:t>sizeof</a:t>
            </a:r>
            <a:r>
              <a:rPr lang="en-US" altLang="en-US" sz="2200" b="1" dirty="0">
                <a:solidFill>
                  <a:schemeClr val="accent1"/>
                </a:solidFill>
                <a:latin typeface="Consolas" panose="020B0609020204030204" pitchFamily="49" charset="0"/>
              </a:rPr>
              <a:t>(char) * (</a:t>
            </a:r>
            <a:r>
              <a:rPr lang="en-US" altLang="en-US" sz="2200" b="1" dirty="0" err="1">
                <a:solidFill>
                  <a:schemeClr val="accent1"/>
                </a:solidFill>
                <a:latin typeface="Consolas" panose="020B0609020204030204" pitchFamily="49" charset="0"/>
              </a:rPr>
              <a:t>num</a:t>
            </a:r>
            <a:r>
              <a:rPr lang="en-US" altLang="en-US" sz="2200" b="1" dirty="0">
                <a:solidFill>
                  <a:schemeClr val="accent1"/>
                </a:solidFill>
                <a:latin typeface="Consolas" panose="020B0609020204030204" pitchFamily="49" charset="0"/>
              </a:rPr>
              <a:t> + 1));</a:t>
            </a:r>
          </a:p>
          <a:p>
            <a:pPr>
              <a:lnSpc>
                <a:spcPct val="70000"/>
              </a:lnSpc>
              <a:buNone/>
            </a:pPr>
            <a:r>
              <a:rPr lang="en-US" altLang="en-US" sz="2200" b="0" dirty="0">
                <a:latin typeface="Consolas" panose="020B0609020204030204" pitchFamily="49" charset="0"/>
              </a:rPr>
              <a:t>    for (</a:t>
            </a:r>
            <a:r>
              <a:rPr lang="en-US" altLang="en-US" sz="2200" b="0" dirty="0" err="1">
                <a:latin typeface="Consolas" panose="020B0609020204030204" pitchFamily="49" charset="0"/>
              </a:rPr>
              <a:t>int</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 0; </a:t>
            </a:r>
            <a:r>
              <a:rPr lang="en-US" altLang="en-US" sz="2200" b="0" dirty="0" err="1">
                <a:latin typeface="Consolas" panose="020B0609020204030204" pitchFamily="49" charset="0"/>
              </a:rPr>
              <a:t>i</a:t>
            </a:r>
            <a:r>
              <a:rPr lang="en-US" altLang="en-US" sz="2200" b="0" dirty="0">
                <a:latin typeface="Consolas" panose="020B0609020204030204" pitchFamily="49" charset="0"/>
              </a:rPr>
              <a:t> &lt; </a:t>
            </a:r>
            <a:r>
              <a:rPr lang="en-US" altLang="en-US" sz="2200" b="0" dirty="0" err="1">
                <a:latin typeface="Consolas" panose="020B0609020204030204" pitchFamily="49" charset="0"/>
              </a:rPr>
              <a:t>num</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i</a:t>
            </a:r>
            <a:r>
              <a:rPr lang="en-US" altLang="en-US" sz="2200" dirty="0">
                <a:latin typeface="Consolas" panose="020B0609020204030204" pitchFamily="49" charset="0"/>
              </a:rPr>
              <a:t>] = </a:t>
            </a:r>
            <a:r>
              <a:rPr lang="en-US" altLang="en-US" sz="2200" dirty="0" err="1">
                <a:latin typeface="Consolas" panose="020B0609020204030204" pitchFamily="49" charset="0"/>
              </a:rPr>
              <a:t>ch</a:t>
            </a:r>
            <a:r>
              <a:rPr lang="en-US" altLang="en-US" sz="2200" dirty="0">
                <a:latin typeface="Consolas" panose="020B0609020204030204" pitchFamily="49" charset="0"/>
              </a:rPr>
              <a:t>;</a:t>
            </a:r>
          </a:p>
          <a:p>
            <a:pPr>
              <a:lnSpc>
                <a:spcPct val="70000"/>
              </a:lnSpc>
              <a:buNone/>
            </a:pP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num</a:t>
            </a:r>
            <a:r>
              <a:rPr lang="en-US" altLang="en-US" sz="2200" dirty="0">
                <a:latin typeface="Consolas" panose="020B0609020204030204" pitchFamily="49" charset="0"/>
              </a:rPr>
              <a:t>] = '\0';</a:t>
            </a:r>
          </a:p>
          <a:p>
            <a:pPr>
              <a:lnSpc>
                <a:spcPct val="70000"/>
              </a:lnSpc>
              <a:buNone/>
            </a:pPr>
            <a:r>
              <a:rPr lang="en-US" altLang="en-US" sz="2200" b="0" dirty="0">
                <a:latin typeface="Consolas" panose="020B0609020204030204" pitchFamily="49" charset="0"/>
              </a:rPr>
              <a:t>    return </a:t>
            </a:r>
            <a:r>
              <a:rPr lang="en-US" altLang="en-US" sz="2200" b="0" dirty="0" err="1">
                <a:latin typeface="Consolas" panose="020B0609020204030204" pitchFamily="49" charset="0"/>
              </a:rPr>
              <a:t>new_str</a:t>
            </a:r>
            <a:r>
              <a:rPr lang="en-US" altLang="en-US" sz="2200" b="0" dirty="0">
                <a:latin typeface="Consolas" panose="020B0609020204030204" pitchFamily="49" charset="0"/>
              </a:rPr>
              <a:t>;</a:t>
            </a:r>
          </a:p>
          <a:p>
            <a:pPr>
              <a:lnSpc>
                <a:spcPct val="70000"/>
              </a:lnSpc>
              <a:buNone/>
            </a:pPr>
            <a:r>
              <a:rPr lang="en-US" altLang="en-US" sz="2200" b="0" dirty="0">
                <a:latin typeface="Consolas" panose="020B0609020204030204" pitchFamily="49" charset="0"/>
              </a:rPr>
              <a:t>}</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4"/>
            <a:ext cx="381000" cy="1200329"/>
          </a:xfrm>
          <a:prstGeom prst="leftBrace">
            <a:avLst>
              <a:gd name="adj1" fmla="val 8333"/>
              <a:gd name="adj2" fmla="val 58907"/>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0000"/>
                </a:solidFill>
                <a:effectLst/>
                <a:latin typeface="Arial" panose="020B0604020202020204" pitchFamily="34" charset="0"/>
              </a:rPr>
              <a:t>0xed0</a:t>
            </a:r>
          </a:p>
        </p:txBody>
      </p:sp>
      <p:sp>
        <p:nvSpPr>
          <p:cNvPr id="29" name="TextBox 28">
            <a:extLst>
              <a:ext uri="{FF2B5EF4-FFF2-40B4-BE49-F238E27FC236}">
                <a16:creationId xmlns:a16="http://schemas.microsoft.com/office/drawing/2014/main" id="{DDCC9226-FAE0-CD4D-91D3-9903FFF508B9}"/>
              </a:ext>
            </a:extLst>
          </p:cNvPr>
          <p:cNvSpPr txBox="1"/>
          <p:nvPr/>
        </p:nvSpPr>
        <p:spPr>
          <a:xfrm>
            <a:off x="9383206" y="4798874"/>
            <a:ext cx="2438399" cy="1754326"/>
          </a:xfrm>
          <a:prstGeom prst="rect">
            <a:avLst/>
          </a:prstGeom>
          <a:solidFill>
            <a:srgbClr val="D27BD6">
              <a:alpha val="63137"/>
            </a:srgbClr>
          </a:solidFill>
          <a:ln>
            <a:solidFill>
              <a:schemeClr val="tx1"/>
            </a:solidFill>
          </a:ln>
        </p:spPr>
        <p:txBody>
          <a:bodyPr wrap="square" rtlCol="0">
            <a:spAutoFit/>
          </a:bodyPr>
          <a:lstStyle/>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b="0" dirty="0">
              <a:latin typeface="+mn-lt"/>
              <a:cs typeface="Courier New" panose="02070309020205020404" pitchFamily="49" charset="0"/>
            </a:endParaRPr>
          </a:p>
        </p:txBody>
      </p:sp>
      <p:graphicFrame>
        <p:nvGraphicFramePr>
          <p:cNvPr id="25" name="Table 24">
            <a:extLst>
              <a:ext uri="{FF2B5EF4-FFF2-40B4-BE49-F238E27FC236}">
                <a16:creationId xmlns:a16="http://schemas.microsoft.com/office/drawing/2014/main" id="{AF04EF7D-B38A-E545-97E3-FEDD81F2D790}"/>
              </a:ext>
            </a:extLst>
          </p:cNvPr>
          <p:cNvGraphicFramePr>
            <a:graphicFrameLocks noGrp="1"/>
          </p:cNvGraphicFramePr>
          <p:nvPr/>
        </p:nvGraphicFramePr>
        <p:xfrm>
          <a:off x="10134600" y="4814527"/>
          <a:ext cx="469900" cy="1676400"/>
        </p:xfrm>
        <a:graphic>
          <a:graphicData uri="http://schemas.openxmlformats.org/drawingml/2006/table">
            <a:tbl>
              <a:tblPr firstRow="1" bandRow="1">
                <a:tableStyleId>{5940675A-B579-460E-94D1-54222C63F5DA}</a:tableStyleId>
              </a:tblPr>
              <a:tblGrid>
                <a:gridCol w="469900">
                  <a:extLst>
                    <a:ext uri="{9D8B030D-6E8A-4147-A177-3AD203B41FA5}">
                      <a16:colId xmlns:a16="http://schemas.microsoft.com/office/drawing/2014/main" val="1629619811"/>
                    </a:ext>
                  </a:extLst>
                </a:gridCol>
              </a:tblGrid>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'\0'</a:t>
                      </a:r>
                    </a:p>
                  </a:txBody>
                  <a:tcPr>
                    <a:solidFill>
                      <a:schemeClr val="bg1"/>
                    </a:solidFill>
                  </a:tcPr>
                </a:tc>
                <a:extLst>
                  <a:ext uri="{0D108BD9-81ED-4DB2-BD59-A6C34878D82A}">
                    <a16:rowId xmlns:a16="http://schemas.microsoft.com/office/drawing/2014/main" val="2730722652"/>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84050592"/>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507624016"/>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218194539"/>
                  </a:ext>
                </a:extLst>
              </a:tr>
              <a:tr h="310533">
                <a:tc>
                  <a:txBody>
                    <a:bodyPr/>
                    <a:lstStyle/>
                    <a:p>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254138596"/>
                  </a:ext>
                </a:extLst>
              </a:tr>
            </a:tbl>
          </a:graphicData>
        </a:graphic>
      </p:graphicFrame>
      <p:sp>
        <p:nvSpPr>
          <p:cNvPr id="30" name="Left Brace 29">
            <a:extLst>
              <a:ext uri="{FF2B5EF4-FFF2-40B4-BE49-F238E27FC236}">
                <a16:creationId xmlns:a16="http://schemas.microsoft.com/office/drawing/2014/main" id="{59A660B7-1151-F549-A5AC-E3007E569442}"/>
              </a:ext>
            </a:extLst>
          </p:cNvPr>
          <p:cNvSpPr/>
          <p:nvPr/>
        </p:nvSpPr>
        <p:spPr>
          <a:xfrm>
            <a:off x="8686800" y="4794407"/>
            <a:ext cx="381000" cy="1754327"/>
          </a:xfrm>
          <a:prstGeom prst="leftBrace">
            <a:avLst>
              <a:gd name="adj1" fmla="val 8333"/>
              <a:gd name="adj2" fmla="val 29388"/>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TextBox 30">
            <a:extLst>
              <a:ext uri="{FF2B5EF4-FFF2-40B4-BE49-F238E27FC236}">
                <a16:creationId xmlns:a16="http://schemas.microsoft.com/office/drawing/2014/main" id="{0943C27F-A31B-9647-9D0D-9266D0CB7DE9}"/>
              </a:ext>
            </a:extLst>
          </p:cNvPr>
          <p:cNvSpPr txBox="1"/>
          <p:nvPr/>
        </p:nvSpPr>
        <p:spPr>
          <a:xfrm>
            <a:off x="7869969" y="5116432"/>
            <a:ext cx="736100" cy="369332"/>
          </a:xfrm>
          <a:prstGeom prst="rect">
            <a:avLst/>
          </a:prstGeom>
          <a:noFill/>
        </p:spPr>
        <p:txBody>
          <a:bodyPr wrap="none" rtlCol="0">
            <a:spAutoFit/>
          </a:bodyPr>
          <a:lstStyle/>
          <a:p>
            <a:r>
              <a:rPr lang="en-US" dirty="0"/>
              <a:t>Heap</a:t>
            </a:r>
          </a:p>
        </p:txBody>
      </p:sp>
      <p:sp>
        <p:nvSpPr>
          <p:cNvPr id="19" name="Freeform 18">
            <a:extLst>
              <a:ext uri="{FF2B5EF4-FFF2-40B4-BE49-F238E27FC236}">
                <a16:creationId xmlns:a16="http://schemas.microsoft.com/office/drawing/2014/main" id="{86127828-6339-B847-9FBB-480986187534}"/>
              </a:ext>
            </a:extLst>
          </p:cNvPr>
          <p:cNvSpPr/>
          <p:nvPr/>
        </p:nvSpPr>
        <p:spPr>
          <a:xfrm>
            <a:off x="10664190" y="2423160"/>
            <a:ext cx="1339560" cy="4005145"/>
          </a:xfrm>
          <a:custGeom>
            <a:avLst/>
            <a:gdLst>
              <a:gd name="connsiteX0" fmla="*/ 994410 w 1339560"/>
              <a:gd name="connsiteY0" fmla="*/ 0 h 4005145"/>
              <a:gd name="connsiteX1" fmla="*/ 1337310 w 1339560"/>
              <a:gd name="connsiteY1" fmla="*/ 1440180 h 4005145"/>
              <a:gd name="connsiteX2" fmla="*/ 845820 w 1339560"/>
              <a:gd name="connsiteY2" fmla="*/ 3646170 h 4005145"/>
              <a:gd name="connsiteX3" fmla="*/ 0 w 1339560"/>
              <a:gd name="connsiteY3" fmla="*/ 4000500 h 4005145"/>
              <a:gd name="connsiteX4" fmla="*/ 0 w 1339560"/>
              <a:gd name="connsiteY4" fmla="*/ 4000500 h 4005145"/>
              <a:gd name="connsiteX5" fmla="*/ 0 w 1339560"/>
              <a:gd name="connsiteY5" fmla="*/ 4000500 h 4005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9560" h="4005145">
                <a:moveTo>
                  <a:pt x="994410" y="0"/>
                </a:moveTo>
                <a:cubicBezTo>
                  <a:pt x="1178242" y="416242"/>
                  <a:pt x="1362075" y="832485"/>
                  <a:pt x="1337310" y="1440180"/>
                </a:cubicBezTo>
                <a:cubicBezTo>
                  <a:pt x="1312545" y="2047875"/>
                  <a:pt x="1068705" y="3219450"/>
                  <a:pt x="845820" y="3646170"/>
                </a:cubicBezTo>
                <a:cubicBezTo>
                  <a:pt x="622935" y="4072890"/>
                  <a:pt x="0" y="4000500"/>
                  <a:pt x="0" y="4000500"/>
                </a:cubicBezTo>
                <a:lnTo>
                  <a:pt x="0" y="4000500"/>
                </a:lnTo>
                <a:lnTo>
                  <a:pt x="0" y="4000500"/>
                </a:lnTo>
              </a:path>
            </a:pathLst>
          </a:custGeom>
          <a:noFill/>
          <a:ln w="5715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0968413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Heap</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599" y="1375661"/>
            <a:ext cx="8397913"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2200" dirty="0" err="1">
                <a:latin typeface="Consolas" panose="020B0609020204030204" pitchFamily="49" charset="0"/>
              </a:rPr>
              <a:t>int</a:t>
            </a:r>
            <a:r>
              <a:rPr lang="en-US" altLang="en-US" sz="2200" b="0" dirty="0">
                <a:latin typeface="Consolas" panose="020B0609020204030204" pitchFamily="49" charset="0"/>
              </a:rPr>
              <a:t> </a:t>
            </a:r>
            <a:r>
              <a:rPr lang="en-US" altLang="en-US" sz="2200" b="1" dirty="0">
                <a:latin typeface="Consolas" panose="020B0609020204030204" pitchFamily="49" charset="0"/>
              </a:rPr>
              <a:t>main</a:t>
            </a:r>
            <a:r>
              <a:rPr lang="en-US" altLang="en-US" sz="2200" b="0" dirty="0">
                <a:latin typeface="Consolas" panose="020B0609020204030204" pitchFamily="49" charset="0"/>
              </a:rPr>
              <a:t>(</a:t>
            </a:r>
            <a:r>
              <a:rPr lang="en-US" altLang="en-US" sz="2200" b="0" dirty="0" err="1">
                <a:latin typeface="Consolas" panose="020B0609020204030204" pitchFamily="49" charset="0"/>
              </a:rPr>
              <a:t>int</a:t>
            </a:r>
            <a:r>
              <a:rPr lang="en-US" altLang="en-US" sz="2200" dirty="0">
                <a:latin typeface="Consolas" panose="020B0609020204030204" pitchFamily="49" charset="0"/>
              </a:rPr>
              <a:t> </a:t>
            </a:r>
            <a:r>
              <a:rPr lang="en-US" altLang="en-US" sz="2200" dirty="0" err="1">
                <a:latin typeface="Consolas" panose="020B0609020204030204" pitchFamily="49" charset="0"/>
              </a:rPr>
              <a:t>argc</a:t>
            </a:r>
            <a:r>
              <a:rPr lang="en-US" altLang="en-US" sz="2200" dirty="0">
                <a:latin typeface="Consolas" panose="020B0609020204030204" pitchFamily="49" charset="0"/>
              </a:rPr>
              <a:t>, char *</a:t>
            </a:r>
            <a:r>
              <a:rPr lang="en-US" altLang="en-US" sz="2200" dirty="0" err="1">
                <a:latin typeface="Consolas" panose="020B0609020204030204" pitchFamily="49" charset="0"/>
              </a:rPr>
              <a:t>argv</a:t>
            </a:r>
            <a:r>
              <a:rPr lang="en-US" altLang="en-US" sz="2200" dirty="0">
                <a:latin typeface="Consolas" panose="020B0609020204030204" pitchFamily="49" charset="0"/>
              </a:rPr>
              <a:t>[]</a:t>
            </a:r>
            <a:r>
              <a:rPr lang="en-US" altLang="en-US" sz="2200" b="0" dirty="0">
                <a:latin typeface="Consolas" panose="020B0609020204030204" pitchFamily="49" charset="0"/>
              </a:rPr>
              <a:t>) {</a:t>
            </a:r>
          </a:p>
          <a:p>
            <a:pPr>
              <a:lnSpc>
                <a:spcPct val="70000"/>
              </a:lnSpc>
              <a:buNone/>
            </a:pPr>
            <a:r>
              <a:rPr lang="en-US" altLang="en-US" sz="2200" b="0" dirty="0">
                <a:latin typeface="Consolas" panose="020B0609020204030204" pitchFamily="49" charset="0"/>
              </a:rPr>
              <a:t>    char *</a:t>
            </a:r>
            <a:r>
              <a:rPr lang="en-US" altLang="en-US" sz="2200" b="0" dirty="0" err="1">
                <a:latin typeface="Consolas" panose="020B0609020204030204" pitchFamily="49" charset="0"/>
              </a:rPr>
              <a:t>str</a:t>
            </a:r>
            <a:r>
              <a:rPr lang="en-US" altLang="en-US" sz="2200" b="0" dirty="0">
                <a:latin typeface="Consolas" panose="020B0609020204030204" pitchFamily="49" charset="0"/>
              </a:rPr>
              <a:t> = </a:t>
            </a:r>
            <a:r>
              <a:rPr lang="en-US" altLang="en-US" sz="2200" b="0" dirty="0" err="1">
                <a:latin typeface="Consolas" panose="020B0609020204030204" pitchFamily="49" charset="0"/>
              </a:rPr>
              <a:t>create_string</a:t>
            </a:r>
            <a:r>
              <a:rPr lang="en-US" altLang="en-US" sz="2200" b="0" dirty="0">
                <a:latin typeface="Consolas" panose="020B0609020204030204" pitchFamily="49" charset="0"/>
              </a:rPr>
              <a:t>('a', 4);</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printf</a:t>
            </a:r>
            <a:r>
              <a:rPr lang="en-US" altLang="en-US" sz="2200" dirty="0">
                <a:latin typeface="Consolas" panose="020B0609020204030204" pitchFamily="49" charset="0"/>
              </a:rPr>
              <a:t>(</a:t>
            </a:r>
            <a:r>
              <a:rPr lang="en-US" altLang="en-US" sz="2200" dirty="0">
                <a:solidFill>
                  <a:srgbClr val="0432FF"/>
                </a:solidFill>
                <a:latin typeface="Consolas" panose="020B0609020204030204" pitchFamily="49" charset="0"/>
              </a:rPr>
              <a:t>"%s"</a:t>
            </a:r>
            <a:r>
              <a:rPr lang="en-US" altLang="en-US" sz="2200" dirty="0">
                <a:latin typeface="Consolas" panose="020B0609020204030204" pitchFamily="49" charset="0"/>
              </a:rPr>
              <a:t>, </a:t>
            </a:r>
            <a:r>
              <a:rPr lang="en-US" altLang="en-US" sz="2200" dirty="0" err="1">
                <a:latin typeface="Consolas" panose="020B0609020204030204" pitchFamily="49" charset="0"/>
              </a:rPr>
              <a:t>str</a:t>
            </a:r>
            <a:r>
              <a:rPr lang="en-US" altLang="en-US" sz="2200" dirty="0">
                <a:latin typeface="Consolas" panose="020B0609020204030204" pitchFamily="49" charset="0"/>
              </a:rPr>
              <a:t>);	</a:t>
            </a:r>
            <a:r>
              <a:rPr lang="en-US" altLang="en-US" sz="2200" dirty="0">
                <a:solidFill>
                  <a:srgbClr val="00B050"/>
                </a:solidFill>
                <a:latin typeface="Consolas" panose="020B0609020204030204" pitchFamily="49" charset="0"/>
              </a:rPr>
              <a:t>// want "</a:t>
            </a:r>
            <a:r>
              <a:rPr lang="en-US" altLang="en-US" sz="2200" dirty="0" err="1">
                <a:solidFill>
                  <a:srgbClr val="00B050"/>
                </a:solidFill>
                <a:latin typeface="Consolas" panose="020B0609020204030204" pitchFamily="49" charset="0"/>
              </a:rPr>
              <a:t>aaaa</a:t>
            </a:r>
            <a:r>
              <a:rPr lang="en-US" altLang="en-US" sz="2200" dirty="0">
                <a:solidFill>
                  <a:srgbClr val="00B050"/>
                </a:solidFill>
                <a:latin typeface="Consolas" panose="020B0609020204030204" pitchFamily="49" charset="0"/>
              </a:rPr>
              <a:t>"</a:t>
            </a:r>
            <a:r>
              <a:rPr lang="en-US" altLang="en-US" sz="2200" b="0" dirty="0">
                <a:latin typeface="Consolas" panose="020B0609020204030204" pitchFamily="49" charset="0"/>
              </a:rPr>
              <a:t>    </a:t>
            </a:r>
          </a:p>
          <a:p>
            <a:pPr>
              <a:lnSpc>
                <a:spcPct val="70000"/>
              </a:lnSpc>
              <a:buNone/>
            </a:pPr>
            <a:r>
              <a:rPr lang="en-US" altLang="en-US" sz="2200" dirty="0">
                <a:solidFill>
                  <a:srgbClr val="FF0000"/>
                </a:solidFill>
                <a:latin typeface="Consolas" panose="020B0609020204030204" pitchFamily="49" charset="0"/>
              </a:rPr>
              <a:t>    </a:t>
            </a:r>
            <a:r>
              <a:rPr lang="en-US" altLang="en-US" sz="2200" b="0" dirty="0">
                <a:solidFill>
                  <a:srgbClr val="FF0000"/>
                </a:solidFill>
                <a:latin typeface="Consolas" panose="020B0609020204030204" pitchFamily="49" charset="0"/>
              </a:rPr>
              <a:t>return 0;</a:t>
            </a:r>
          </a:p>
          <a:p>
            <a:pPr>
              <a:lnSpc>
                <a:spcPct val="70000"/>
              </a:lnSpc>
              <a:buNone/>
            </a:pPr>
            <a:r>
              <a:rPr lang="en-US" altLang="en-US" sz="2200" b="0" dirty="0">
                <a:latin typeface="Consolas" panose="020B0609020204030204" pitchFamily="49" charset="0"/>
              </a:rPr>
              <a:t>}</a:t>
            </a:r>
          </a:p>
          <a:p>
            <a:pPr>
              <a:lnSpc>
                <a:spcPct val="70000"/>
              </a:lnSpc>
              <a:buNone/>
            </a:pPr>
            <a:endParaRPr lang="en-US" altLang="en-US" sz="2200" b="0" dirty="0">
              <a:latin typeface="Consolas" panose="020B0609020204030204" pitchFamily="49" charset="0"/>
            </a:endParaRPr>
          </a:p>
          <a:p>
            <a:pPr>
              <a:lnSpc>
                <a:spcPct val="70000"/>
              </a:lnSpc>
              <a:buNone/>
            </a:pPr>
            <a:r>
              <a:rPr lang="en-US" altLang="en-US" sz="2200" dirty="0">
                <a:latin typeface="Consolas" panose="020B0609020204030204" pitchFamily="49" charset="0"/>
              </a:rPr>
              <a:t>char *</a:t>
            </a:r>
            <a:r>
              <a:rPr lang="en-US" altLang="en-US" sz="2200" dirty="0" err="1">
                <a:latin typeface="Consolas" panose="020B0609020204030204" pitchFamily="49" charset="0"/>
              </a:rPr>
              <a:t>create_string</a:t>
            </a:r>
            <a:r>
              <a:rPr lang="en-US" altLang="en-US" sz="2200" dirty="0">
                <a:latin typeface="Consolas" panose="020B0609020204030204" pitchFamily="49" charset="0"/>
              </a:rPr>
              <a:t>(char </a:t>
            </a:r>
            <a:r>
              <a:rPr lang="en-US" altLang="en-US" sz="2200" dirty="0" err="1">
                <a:latin typeface="Consolas" panose="020B0609020204030204" pitchFamily="49" charset="0"/>
              </a:rPr>
              <a:t>ch</a:t>
            </a:r>
            <a:r>
              <a:rPr lang="en-US" altLang="en-US" sz="2200" dirty="0">
                <a:latin typeface="Consolas" panose="020B0609020204030204" pitchFamily="49" charset="0"/>
              </a:rPr>
              <a:t>, </a:t>
            </a:r>
            <a:r>
              <a:rPr lang="en-US" altLang="en-US" sz="2200" dirty="0" err="1">
                <a:latin typeface="Consolas" panose="020B0609020204030204" pitchFamily="49" charset="0"/>
              </a:rPr>
              <a:t>int</a:t>
            </a:r>
            <a:r>
              <a:rPr lang="en-US" altLang="en-US" sz="2200" dirty="0">
                <a:latin typeface="Consolas" panose="020B0609020204030204" pitchFamily="49" charset="0"/>
              </a:rPr>
              <a:t> </a:t>
            </a:r>
            <a:r>
              <a:rPr lang="en-US" altLang="en-US" sz="2200" dirty="0" err="1">
                <a:latin typeface="Consolas" panose="020B0609020204030204" pitchFamily="49" charset="0"/>
              </a:rPr>
              <a:t>num</a:t>
            </a:r>
            <a:r>
              <a:rPr lang="en-US" altLang="en-US" sz="2200" dirty="0">
                <a:latin typeface="Consolas" panose="020B0609020204030204" pitchFamily="49" charset="0"/>
              </a:rPr>
              <a:t>) {</a:t>
            </a:r>
          </a:p>
          <a:p>
            <a:pPr>
              <a:lnSpc>
                <a:spcPct val="70000"/>
              </a:lnSpc>
              <a:buNone/>
            </a:pPr>
            <a:r>
              <a:rPr lang="en-US" altLang="en-US" sz="2200" b="1" dirty="0">
                <a:solidFill>
                  <a:schemeClr val="accent1"/>
                </a:solidFill>
                <a:latin typeface="Consolas" panose="020B0609020204030204" pitchFamily="49" charset="0"/>
              </a:rPr>
              <a:t>    char *</a:t>
            </a:r>
            <a:r>
              <a:rPr lang="en-US" altLang="en-US" sz="2200" b="1" dirty="0" err="1">
                <a:solidFill>
                  <a:schemeClr val="accent1"/>
                </a:solidFill>
                <a:latin typeface="Consolas" panose="020B0609020204030204" pitchFamily="49" charset="0"/>
              </a:rPr>
              <a:t>new_str</a:t>
            </a:r>
            <a:r>
              <a:rPr lang="en-US" altLang="en-US" sz="2200" b="1" dirty="0">
                <a:solidFill>
                  <a:schemeClr val="accent1"/>
                </a:solidFill>
                <a:latin typeface="Consolas" panose="020B0609020204030204" pitchFamily="49" charset="0"/>
              </a:rPr>
              <a:t> = malloc(</a:t>
            </a:r>
            <a:r>
              <a:rPr lang="en-US" altLang="en-US" sz="2200" b="1" dirty="0" err="1">
                <a:solidFill>
                  <a:schemeClr val="accent1"/>
                </a:solidFill>
                <a:latin typeface="Consolas" panose="020B0609020204030204" pitchFamily="49" charset="0"/>
              </a:rPr>
              <a:t>sizeof</a:t>
            </a:r>
            <a:r>
              <a:rPr lang="en-US" altLang="en-US" sz="2200" b="1" dirty="0">
                <a:solidFill>
                  <a:schemeClr val="accent1"/>
                </a:solidFill>
                <a:latin typeface="Consolas" panose="020B0609020204030204" pitchFamily="49" charset="0"/>
              </a:rPr>
              <a:t>(char) * (</a:t>
            </a:r>
            <a:r>
              <a:rPr lang="en-US" altLang="en-US" sz="2200" b="1" dirty="0" err="1">
                <a:solidFill>
                  <a:schemeClr val="accent1"/>
                </a:solidFill>
                <a:latin typeface="Consolas" panose="020B0609020204030204" pitchFamily="49" charset="0"/>
              </a:rPr>
              <a:t>num</a:t>
            </a:r>
            <a:r>
              <a:rPr lang="en-US" altLang="en-US" sz="2200" b="1" dirty="0">
                <a:solidFill>
                  <a:schemeClr val="accent1"/>
                </a:solidFill>
                <a:latin typeface="Consolas" panose="020B0609020204030204" pitchFamily="49" charset="0"/>
              </a:rPr>
              <a:t> + 1));</a:t>
            </a:r>
          </a:p>
          <a:p>
            <a:pPr>
              <a:lnSpc>
                <a:spcPct val="70000"/>
              </a:lnSpc>
              <a:buNone/>
            </a:pPr>
            <a:r>
              <a:rPr lang="en-US" altLang="en-US" sz="2200" b="0" dirty="0">
                <a:latin typeface="Consolas" panose="020B0609020204030204" pitchFamily="49" charset="0"/>
              </a:rPr>
              <a:t>    for (</a:t>
            </a:r>
            <a:r>
              <a:rPr lang="en-US" altLang="en-US" sz="2200" b="0" dirty="0" err="1">
                <a:latin typeface="Consolas" panose="020B0609020204030204" pitchFamily="49" charset="0"/>
              </a:rPr>
              <a:t>int</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 0; </a:t>
            </a:r>
            <a:r>
              <a:rPr lang="en-US" altLang="en-US" sz="2200" b="0" dirty="0" err="1">
                <a:latin typeface="Consolas" panose="020B0609020204030204" pitchFamily="49" charset="0"/>
              </a:rPr>
              <a:t>i</a:t>
            </a:r>
            <a:r>
              <a:rPr lang="en-US" altLang="en-US" sz="2200" b="0" dirty="0">
                <a:latin typeface="Consolas" panose="020B0609020204030204" pitchFamily="49" charset="0"/>
              </a:rPr>
              <a:t> &lt; </a:t>
            </a:r>
            <a:r>
              <a:rPr lang="en-US" altLang="en-US" sz="2200" b="0" dirty="0" err="1">
                <a:latin typeface="Consolas" panose="020B0609020204030204" pitchFamily="49" charset="0"/>
              </a:rPr>
              <a:t>num</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i</a:t>
            </a:r>
            <a:r>
              <a:rPr lang="en-US" altLang="en-US" sz="2200" dirty="0">
                <a:latin typeface="Consolas" panose="020B0609020204030204" pitchFamily="49" charset="0"/>
              </a:rPr>
              <a:t>] = </a:t>
            </a:r>
            <a:r>
              <a:rPr lang="en-US" altLang="en-US" sz="2200" dirty="0" err="1">
                <a:latin typeface="Consolas" panose="020B0609020204030204" pitchFamily="49" charset="0"/>
              </a:rPr>
              <a:t>ch</a:t>
            </a:r>
            <a:r>
              <a:rPr lang="en-US" altLang="en-US" sz="2200" dirty="0">
                <a:latin typeface="Consolas" panose="020B0609020204030204" pitchFamily="49" charset="0"/>
              </a:rPr>
              <a:t>;</a:t>
            </a:r>
          </a:p>
          <a:p>
            <a:pPr>
              <a:lnSpc>
                <a:spcPct val="70000"/>
              </a:lnSpc>
              <a:buNone/>
            </a:pP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num</a:t>
            </a:r>
            <a:r>
              <a:rPr lang="en-US" altLang="en-US" sz="2200" dirty="0">
                <a:latin typeface="Consolas" panose="020B0609020204030204" pitchFamily="49" charset="0"/>
              </a:rPr>
              <a:t>] = '\0';</a:t>
            </a:r>
          </a:p>
          <a:p>
            <a:pPr>
              <a:lnSpc>
                <a:spcPct val="70000"/>
              </a:lnSpc>
              <a:buNone/>
            </a:pPr>
            <a:r>
              <a:rPr lang="en-US" altLang="en-US" sz="2200" b="0" dirty="0">
                <a:latin typeface="Consolas" panose="020B0609020204030204" pitchFamily="49" charset="0"/>
              </a:rPr>
              <a:t>    return </a:t>
            </a:r>
            <a:r>
              <a:rPr lang="en-US" altLang="en-US" sz="2200" b="0" dirty="0" err="1">
                <a:latin typeface="Consolas" panose="020B0609020204030204" pitchFamily="49" charset="0"/>
              </a:rPr>
              <a:t>new_str</a:t>
            </a:r>
            <a:r>
              <a:rPr lang="en-US" altLang="en-US" sz="2200" b="0" dirty="0">
                <a:latin typeface="Consolas" panose="020B0609020204030204" pitchFamily="49" charset="0"/>
              </a:rPr>
              <a:t>;</a:t>
            </a:r>
          </a:p>
          <a:p>
            <a:pPr>
              <a:lnSpc>
                <a:spcPct val="70000"/>
              </a:lnSpc>
              <a:buNone/>
            </a:pPr>
            <a:r>
              <a:rPr lang="en-US" altLang="en-US" sz="2200" b="0" dirty="0">
                <a:latin typeface="Consolas" panose="020B0609020204030204" pitchFamily="49" charset="0"/>
              </a:rPr>
              <a:t>}</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4"/>
            <a:ext cx="381000" cy="1200329"/>
          </a:xfrm>
          <a:prstGeom prst="leftBrace">
            <a:avLst>
              <a:gd name="adj1" fmla="val 8333"/>
              <a:gd name="adj2" fmla="val 58907"/>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0000"/>
                </a:solidFill>
                <a:effectLst/>
                <a:latin typeface="Arial" panose="020B0604020202020204" pitchFamily="34" charset="0"/>
              </a:rPr>
              <a:t>0xed0</a:t>
            </a:r>
          </a:p>
        </p:txBody>
      </p:sp>
      <p:sp>
        <p:nvSpPr>
          <p:cNvPr id="29" name="TextBox 28">
            <a:extLst>
              <a:ext uri="{FF2B5EF4-FFF2-40B4-BE49-F238E27FC236}">
                <a16:creationId xmlns:a16="http://schemas.microsoft.com/office/drawing/2014/main" id="{DDCC9226-FAE0-CD4D-91D3-9903FFF508B9}"/>
              </a:ext>
            </a:extLst>
          </p:cNvPr>
          <p:cNvSpPr txBox="1"/>
          <p:nvPr/>
        </p:nvSpPr>
        <p:spPr>
          <a:xfrm>
            <a:off x="9383206" y="4798874"/>
            <a:ext cx="2438399" cy="1754326"/>
          </a:xfrm>
          <a:prstGeom prst="rect">
            <a:avLst/>
          </a:prstGeom>
          <a:solidFill>
            <a:srgbClr val="D27BD6">
              <a:alpha val="63137"/>
            </a:srgbClr>
          </a:solidFill>
          <a:ln>
            <a:solidFill>
              <a:schemeClr val="tx1"/>
            </a:solidFill>
          </a:ln>
        </p:spPr>
        <p:txBody>
          <a:bodyPr wrap="square" rtlCol="0">
            <a:spAutoFit/>
          </a:bodyPr>
          <a:lstStyle/>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b="0" dirty="0">
              <a:latin typeface="+mn-lt"/>
              <a:cs typeface="Courier New" panose="02070309020205020404" pitchFamily="49" charset="0"/>
            </a:endParaRPr>
          </a:p>
        </p:txBody>
      </p:sp>
      <p:graphicFrame>
        <p:nvGraphicFramePr>
          <p:cNvPr id="25" name="Table 24">
            <a:extLst>
              <a:ext uri="{FF2B5EF4-FFF2-40B4-BE49-F238E27FC236}">
                <a16:creationId xmlns:a16="http://schemas.microsoft.com/office/drawing/2014/main" id="{AF04EF7D-B38A-E545-97E3-FEDD81F2D790}"/>
              </a:ext>
            </a:extLst>
          </p:cNvPr>
          <p:cNvGraphicFramePr>
            <a:graphicFrameLocks noGrp="1"/>
          </p:cNvGraphicFramePr>
          <p:nvPr/>
        </p:nvGraphicFramePr>
        <p:xfrm>
          <a:off x="10134600" y="4814527"/>
          <a:ext cx="469900" cy="1676400"/>
        </p:xfrm>
        <a:graphic>
          <a:graphicData uri="http://schemas.openxmlformats.org/drawingml/2006/table">
            <a:tbl>
              <a:tblPr firstRow="1" bandRow="1">
                <a:tableStyleId>{5940675A-B579-460E-94D1-54222C63F5DA}</a:tableStyleId>
              </a:tblPr>
              <a:tblGrid>
                <a:gridCol w="469900">
                  <a:extLst>
                    <a:ext uri="{9D8B030D-6E8A-4147-A177-3AD203B41FA5}">
                      <a16:colId xmlns:a16="http://schemas.microsoft.com/office/drawing/2014/main" val="1629619811"/>
                    </a:ext>
                  </a:extLst>
                </a:gridCol>
              </a:tblGrid>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'\0'</a:t>
                      </a:r>
                    </a:p>
                  </a:txBody>
                  <a:tcPr>
                    <a:solidFill>
                      <a:schemeClr val="bg1"/>
                    </a:solidFill>
                  </a:tcPr>
                </a:tc>
                <a:extLst>
                  <a:ext uri="{0D108BD9-81ED-4DB2-BD59-A6C34878D82A}">
                    <a16:rowId xmlns:a16="http://schemas.microsoft.com/office/drawing/2014/main" val="2730722652"/>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84050592"/>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507624016"/>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218194539"/>
                  </a:ext>
                </a:extLst>
              </a:tr>
              <a:tr h="310533">
                <a:tc>
                  <a:txBody>
                    <a:bodyPr/>
                    <a:lstStyle/>
                    <a:p>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254138596"/>
                  </a:ext>
                </a:extLst>
              </a:tr>
            </a:tbl>
          </a:graphicData>
        </a:graphic>
      </p:graphicFrame>
      <p:sp>
        <p:nvSpPr>
          <p:cNvPr id="30" name="Left Brace 29">
            <a:extLst>
              <a:ext uri="{FF2B5EF4-FFF2-40B4-BE49-F238E27FC236}">
                <a16:creationId xmlns:a16="http://schemas.microsoft.com/office/drawing/2014/main" id="{59A660B7-1151-F549-A5AC-E3007E569442}"/>
              </a:ext>
            </a:extLst>
          </p:cNvPr>
          <p:cNvSpPr/>
          <p:nvPr/>
        </p:nvSpPr>
        <p:spPr>
          <a:xfrm>
            <a:off x="8686800" y="4794407"/>
            <a:ext cx="381000" cy="1754327"/>
          </a:xfrm>
          <a:prstGeom prst="leftBrace">
            <a:avLst>
              <a:gd name="adj1" fmla="val 8333"/>
              <a:gd name="adj2" fmla="val 29388"/>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TextBox 30">
            <a:extLst>
              <a:ext uri="{FF2B5EF4-FFF2-40B4-BE49-F238E27FC236}">
                <a16:creationId xmlns:a16="http://schemas.microsoft.com/office/drawing/2014/main" id="{0943C27F-A31B-9647-9D0D-9266D0CB7DE9}"/>
              </a:ext>
            </a:extLst>
          </p:cNvPr>
          <p:cNvSpPr txBox="1"/>
          <p:nvPr/>
        </p:nvSpPr>
        <p:spPr>
          <a:xfrm>
            <a:off x="7869969" y="5116432"/>
            <a:ext cx="736100" cy="369332"/>
          </a:xfrm>
          <a:prstGeom prst="rect">
            <a:avLst/>
          </a:prstGeom>
          <a:noFill/>
        </p:spPr>
        <p:txBody>
          <a:bodyPr wrap="none" rtlCol="0">
            <a:spAutoFit/>
          </a:bodyPr>
          <a:lstStyle/>
          <a:p>
            <a:r>
              <a:rPr lang="en-US" dirty="0"/>
              <a:t>Heap</a:t>
            </a:r>
          </a:p>
        </p:txBody>
      </p:sp>
      <p:sp>
        <p:nvSpPr>
          <p:cNvPr id="19" name="Freeform 18">
            <a:extLst>
              <a:ext uri="{FF2B5EF4-FFF2-40B4-BE49-F238E27FC236}">
                <a16:creationId xmlns:a16="http://schemas.microsoft.com/office/drawing/2014/main" id="{86127828-6339-B847-9FBB-480986187534}"/>
              </a:ext>
            </a:extLst>
          </p:cNvPr>
          <p:cNvSpPr/>
          <p:nvPr/>
        </p:nvSpPr>
        <p:spPr>
          <a:xfrm>
            <a:off x="10664190" y="2423160"/>
            <a:ext cx="1339560" cy="4005145"/>
          </a:xfrm>
          <a:custGeom>
            <a:avLst/>
            <a:gdLst>
              <a:gd name="connsiteX0" fmla="*/ 994410 w 1339560"/>
              <a:gd name="connsiteY0" fmla="*/ 0 h 4005145"/>
              <a:gd name="connsiteX1" fmla="*/ 1337310 w 1339560"/>
              <a:gd name="connsiteY1" fmla="*/ 1440180 h 4005145"/>
              <a:gd name="connsiteX2" fmla="*/ 845820 w 1339560"/>
              <a:gd name="connsiteY2" fmla="*/ 3646170 h 4005145"/>
              <a:gd name="connsiteX3" fmla="*/ 0 w 1339560"/>
              <a:gd name="connsiteY3" fmla="*/ 4000500 h 4005145"/>
              <a:gd name="connsiteX4" fmla="*/ 0 w 1339560"/>
              <a:gd name="connsiteY4" fmla="*/ 4000500 h 4005145"/>
              <a:gd name="connsiteX5" fmla="*/ 0 w 1339560"/>
              <a:gd name="connsiteY5" fmla="*/ 4000500 h 4005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9560" h="4005145">
                <a:moveTo>
                  <a:pt x="994410" y="0"/>
                </a:moveTo>
                <a:cubicBezTo>
                  <a:pt x="1178242" y="416242"/>
                  <a:pt x="1362075" y="832485"/>
                  <a:pt x="1337310" y="1440180"/>
                </a:cubicBezTo>
                <a:cubicBezTo>
                  <a:pt x="1312545" y="2047875"/>
                  <a:pt x="1068705" y="3219450"/>
                  <a:pt x="845820" y="3646170"/>
                </a:cubicBezTo>
                <a:cubicBezTo>
                  <a:pt x="622935" y="4072890"/>
                  <a:pt x="0" y="4000500"/>
                  <a:pt x="0" y="4000500"/>
                </a:cubicBezTo>
                <a:lnTo>
                  <a:pt x="0" y="4000500"/>
                </a:lnTo>
                <a:lnTo>
                  <a:pt x="0" y="4000500"/>
                </a:lnTo>
              </a:path>
            </a:pathLst>
          </a:custGeom>
          <a:noFill/>
          <a:ln w="5715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3086286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F8194-8C28-CB48-905D-1BD5ED89025F}"/>
              </a:ext>
            </a:extLst>
          </p:cNvPr>
          <p:cNvSpPr>
            <a:spLocks noGrp="1"/>
          </p:cNvSpPr>
          <p:nvPr>
            <p:ph type="title"/>
          </p:nvPr>
        </p:nvSpPr>
        <p:spPr/>
        <p:txBody>
          <a:bodyPr/>
          <a:lstStyle/>
          <a:p>
            <a:r>
              <a:rPr lang="en-US" dirty="0"/>
              <a:t>The Heap</a:t>
            </a:r>
          </a:p>
        </p:txBody>
      </p:sp>
      <p:sp>
        <p:nvSpPr>
          <p:cNvPr id="3" name="Content Placeholder 2">
            <a:extLst>
              <a:ext uri="{FF2B5EF4-FFF2-40B4-BE49-F238E27FC236}">
                <a16:creationId xmlns:a16="http://schemas.microsoft.com/office/drawing/2014/main" id="{208DF9A3-3F22-9447-B6FD-86D91D6C2E4F}"/>
              </a:ext>
            </a:extLst>
          </p:cNvPr>
          <p:cNvSpPr>
            <a:spLocks noGrp="1"/>
          </p:cNvSpPr>
          <p:nvPr>
            <p:ph idx="1"/>
          </p:nvPr>
        </p:nvSpPr>
        <p:spPr/>
        <p:txBody>
          <a:bodyPr/>
          <a:lstStyle/>
          <a:p>
            <a:pPr marL="0" indent="0">
              <a:buNone/>
            </a:pPr>
            <a:r>
              <a:rPr lang="en-US" dirty="0"/>
              <a:t>Let’s write a function that returns an array of the first </a:t>
            </a:r>
            <a:r>
              <a:rPr lang="en-US" b="1" dirty="0"/>
              <a:t>n</a:t>
            </a:r>
            <a:r>
              <a:rPr lang="en-US" dirty="0"/>
              <a:t> multiples of </a:t>
            </a:r>
            <a:r>
              <a:rPr lang="en-US" b="1" dirty="0" err="1"/>
              <a:t>mult</a:t>
            </a:r>
            <a:r>
              <a:rPr lang="en-US" dirty="0"/>
              <a:t>.</a:t>
            </a:r>
          </a:p>
          <a:p>
            <a:pPr marL="0" indent="0">
              <a:buNone/>
            </a:pPr>
            <a:endParaRPr lang="en-US" dirty="0"/>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array_of_multiples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n,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mult</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a:t>
            </a:r>
          </a:p>
          <a:p>
            <a:endParaRPr lang="en-US" dirty="0"/>
          </a:p>
        </p:txBody>
      </p:sp>
    </p:spTree>
    <p:extLst>
      <p:ext uri="{BB962C8B-B14F-4D97-AF65-F5344CB8AC3E}">
        <p14:creationId xmlns:p14="http://schemas.microsoft.com/office/powerpoint/2010/main" val="413716112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F8194-8C28-CB48-905D-1BD5ED89025F}"/>
              </a:ext>
            </a:extLst>
          </p:cNvPr>
          <p:cNvSpPr>
            <a:spLocks noGrp="1"/>
          </p:cNvSpPr>
          <p:nvPr>
            <p:ph type="title"/>
          </p:nvPr>
        </p:nvSpPr>
        <p:spPr/>
        <p:txBody>
          <a:bodyPr/>
          <a:lstStyle/>
          <a:p>
            <a:r>
              <a:rPr lang="en-US" dirty="0"/>
              <a:t>The Heap</a:t>
            </a:r>
          </a:p>
        </p:txBody>
      </p:sp>
      <p:sp>
        <p:nvSpPr>
          <p:cNvPr id="3" name="Content Placeholder 2">
            <a:extLst>
              <a:ext uri="{FF2B5EF4-FFF2-40B4-BE49-F238E27FC236}">
                <a16:creationId xmlns:a16="http://schemas.microsoft.com/office/drawing/2014/main" id="{208DF9A3-3F22-9447-B6FD-86D91D6C2E4F}"/>
              </a:ext>
            </a:extLst>
          </p:cNvPr>
          <p:cNvSpPr>
            <a:spLocks noGrp="1"/>
          </p:cNvSpPr>
          <p:nvPr>
            <p:ph idx="1"/>
          </p:nvPr>
        </p:nvSpPr>
        <p:spPr/>
        <p:txBody>
          <a:bodyPr/>
          <a:lstStyle/>
          <a:p>
            <a:pPr marL="0" indent="0">
              <a:buNone/>
            </a:pPr>
            <a:r>
              <a:rPr lang="en-US" dirty="0"/>
              <a:t>Let’s write a function that returns an array of the first </a:t>
            </a:r>
            <a:r>
              <a:rPr lang="en-US" b="1" dirty="0"/>
              <a:t>n</a:t>
            </a:r>
            <a:r>
              <a:rPr lang="en-US" dirty="0"/>
              <a:t> multiples of </a:t>
            </a:r>
            <a:r>
              <a:rPr lang="en-US" b="1" dirty="0" err="1"/>
              <a:t>mult</a:t>
            </a:r>
            <a:r>
              <a:rPr lang="en-US" dirty="0"/>
              <a:t>.</a:t>
            </a:r>
          </a:p>
          <a:p>
            <a:pPr marL="0" indent="0">
              <a:buNone/>
            </a:pPr>
            <a:endParaRPr lang="en-US" dirty="0"/>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array_of_multiples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n,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mult</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[n];	</a:t>
            </a:r>
            <a:r>
              <a:rPr lang="en-US" dirty="0">
                <a:solidFill>
                  <a:srgbClr val="00B050"/>
                </a:solidFill>
                <a:latin typeface="Consolas" panose="020B0609020204030204" pitchFamily="49" charset="0"/>
                <a:cs typeface="Consolas" panose="020B0609020204030204" pitchFamily="49" charset="0"/>
              </a:rPr>
              <a:t>// on the stack! </a:t>
            </a:r>
            <a:r>
              <a:rPr lang="en-US" dirty="0">
                <a:solidFill>
                  <a:srgbClr val="00B050"/>
                </a:solidFill>
                <a:latin typeface="Consolas" panose="020B0609020204030204" pitchFamily="49" charset="0"/>
                <a:cs typeface="Consolas" panose="020B0609020204030204" pitchFamily="49" charset="0"/>
                <a:sym typeface="Wingdings" pitchFamily="2" charset="2"/>
              </a:rPr>
              <a:t></a:t>
            </a:r>
            <a:endParaRPr lang="en-US"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for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0;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&lt; n;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mult</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+ 1);</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return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a:t>
            </a:r>
          </a:p>
          <a:p>
            <a:endParaRPr lang="en-US" dirty="0"/>
          </a:p>
        </p:txBody>
      </p:sp>
    </p:spTree>
    <p:extLst>
      <p:ext uri="{BB962C8B-B14F-4D97-AF65-F5344CB8AC3E}">
        <p14:creationId xmlns:p14="http://schemas.microsoft.com/office/powerpoint/2010/main" val="312509564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F8194-8C28-CB48-905D-1BD5ED89025F}"/>
              </a:ext>
            </a:extLst>
          </p:cNvPr>
          <p:cNvSpPr>
            <a:spLocks noGrp="1"/>
          </p:cNvSpPr>
          <p:nvPr>
            <p:ph type="title"/>
          </p:nvPr>
        </p:nvSpPr>
        <p:spPr/>
        <p:txBody>
          <a:bodyPr/>
          <a:lstStyle/>
          <a:p>
            <a:r>
              <a:rPr lang="en-US" dirty="0"/>
              <a:t>The Heap</a:t>
            </a:r>
          </a:p>
        </p:txBody>
      </p:sp>
      <p:sp>
        <p:nvSpPr>
          <p:cNvPr id="3" name="Content Placeholder 2">
            <a:extLst>
              <a:ext uri="{FF2B5EF4-FFF2-40B4-BE49-F238E27FC236}">
                <a16:creationId xmlns:a16="http://schemas.microsoft.com/office/drawing/2014/main" id="{208DF9A3-3F22-9447-B6FD-86D91D6C2E4F}"/>
              </a:ext>
            </a:extLst>
          </p:cNvPr>
          <p:cNvSpPr>
            <a:spLocks noGrp="1"/>
          </p:cNvSpPr>
          <p:nvPr>
            <p:ph idx="1"/>
          </p:nvPr>
        </p:nvSpPr>
        <p:spPr/>
        <p:txBody>
          <a:bodyPr/>
          <a:lstStyle/>
          <a:p>
            <a:pPr marL="0" indent="0">
              <a:buNone/>
            </a:pPr>
            <a:r>
              <a:rPr lang="en-US" dirty="0"/>
              <a:t>Let’s write a function that returns an array of the first </a:t>
            </a:r>
            <a:r>
              <a:rPr lang="en-US" b="1" dirty="0"/>
              <a:t>n</a:t>
            </a:r>
            <a:r>
              <a:rPr lang="en-US" dirty="0"/>
              <a:t> multiples of </a:t>
            </a:r>
            <a:r>
              <a:rPr lang="en-US" b="1" dirty="0" err="1"/>
              <a:t>mult</a:t>
            </a:r>
            <a:r>
              <a:rPr lang="en-US" dirty="0"/>
              <a:t>.</a:t>
            </a:r>
          </a:p>
          <a:p>
            <a:pPr marL="0" indent="0">
              <a:buNone/>
            </a:pPr>
            <a:endParaRPr lang="en-US" dirty="0"/>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array_of_multiples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n,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mult</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solidFill>
                  <a:srgbClr val="0070C0"/>
                </a:solidFill>
                <a:latin typeface="Consolas" panose="020B0609020204030204" pitchFamily="49" charset="0"/>
                <a:cs typeface="Consolas" panose="020B0609020204030204" pitchFamily="49" charset="0"/>
              </a:rPr>
              <a:t>int</a:t>
            </a:r>
            <a:r>
              <a:rPr lang="en-US" dirty="0">
                <a:solidFill>
                  <a:srgbClr val="0070C0"/>
                </a:solidFill>
                <a:latin typeface="Consolas" panose="020B0609020204030204" pitchFamily="49" charset="0"/>
                <a:cs typeface="Consolas" panose="020B0609020204030204" pitchFamily="49" charset="0"/>
              </a:rPr>
              <a:t> *</a:t>
            </a:r>
            <a:r>
              <a:rPr lang="en-US" dirty="0" err="1">
                <a:solidFill>
                  <a:srgbClr val="0070C0"/>
                </a:solidFill>
                <a:latin typeface="Consolas" panose="020B0609020204030204" pitchFamily="49" charset="0"/>
                <a:cs typeface="Consolas" panose="020B0609020204030204" pitchFamily="49" charset="0"/>
              </a:rPr>
              <a:t>arr</a:t>
            </a:r>
            <a:r>
              <a:rPr lang="en-US" dirty="0">
                <a:solidFill>
                  <a:srgbClr val="0070C0"/>
                </a:solidFill>
                <a:latin typeface="Consolas" panose="020B0609020204030204" pitchFamily="49" charset="0"/>
                <a:cs typeface="Consolas" panose="020B0609020204030204" pitchFamily="49" charset="0"/>
              </a:rPr>
              <a:t> = malloc(</a:t>
            </a:r>
            <a:r>
              <a:rPr lang="en-US" dirty="0" err="1">
                <a:solidFill>
                  <a:srgbClr val="0070C0"/>
                </a:solidFill>
                <a:latin typeface="Consolas" panose="020B0609020204030204" pitchFamily="49" charset="0"/>
                <a:cs typeface="Consolas" panose="020B0609020204030204" pitchFamily="49" charset="0"/>
              </a:rPr>
              <a:t>sizeof</a:t>
            </a:r>
            <a:r>
              <a:rPr lang="en-US" dirty="0">
                <a:solidFill>
                  <a:srgbClr val="0070C0"/>
                </a:solidFill>
                <a:latin typeface="Consolas" panose="020B0609020204030204" pitchFamily="49" charset="0"/>
                <a:cs typeface="Consolas" panose="020B0609020204030204" pitchFamily="49" charset="0"/>
              </a:rPr>
              <a:t>(</a:t>
            </a:r>
            <a:r>
              <a:rPr lang="en-US" dirty="0" err="1">
                <a:solidFill>
                  <a:srgbClr val="0070C0"/>
                </a:solidFill>
                <a:latin typeface="Consolas" panose="020B0609020204030204" pitchFamily="49" charset="0"/>
                <a:cs typeface="Consolas" panose="020B0609020204030204" pitchFamily="49" charset="0"/>
              </a:rPr>
              <a:t>int</a:t>
            </a:r>
            <a:r>
              <a:rPr lang="en-US" dirty="0">
                <a:solidFill>
                  <a:srgbClr val="0070C0"/>
                </a:solidFill>
                <a:latin typeface="Consolas" panose="020B0609020204030204" pitchFamily="49" charset="0"/>
                <a:cs typeface="Consolas" panose="020B0609020204030204" pitchFamily="49" charset="0"/>
              </a:rPr>
              <a:t>) * n);</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on the heap! </a:t>
            </a:r>
            <a:r>
              <a:rPr lang="en-US" dirty="0">
                <a:solidFill>
                  <a:srgbClr val="00B050"/>
                </a:solidFill>
                <a:latin typeface="Consolas" panose="020B0609020204030204" pitchFamily="49" charset="0"/>
                <a:cs typeface="Consolas" panose="020B0609020204030204" pitchFamily="49" charset="0"/>
                <a:sym typeface="Wingdings" pitchFamily="2" charset="2"/>
              </a:rPr>
              <a:t></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for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0;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&lt; n;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mult</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+ 1);</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return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a:t>
            </a:r>
          </a:p>
          <a:p>
            <a:endParaRPr lang="en-US" dirty="0"/>
          </a:p>
        </p:txBody>
      </p:sp>
    </p:spTree>
    <p:extLst>
      <p:ext uri="{BB962C8B-B14F-4D97-AF65-F5344CB8AC3E}">
        <p14:creationId xmlns:p14="http://schemas.microsoft.com/office/powerpoint/2010/main" val="200570825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18FF3-38DF-AA40-B7D5-B0EB516C6347}"/>
              </a:ext>
            </a:extLst>
          </p:cNvPr>
          <p:cNvSpPr>
            <a:spLocks noGrp="1"/>
          </p:cNvSpPr>
          <p:nvPr>
            <p:ph type="title"/>
          </p:nvPr>
        </p:nvSpPr>
        <p:spPr/>
        <p:txBody>
          <a:bodyPr/>
          <a:lstStyle/>
          <a:p>
            <a:r>
              <a:rPr lang="en-US" dirty="0" err="1"/>
              <a:t>strdup</a:t>
            </a:r>
            <a:endParaRPr lang="en-US" dirty="0"/>
          </a:p>
        </p:txBody>
      </p:sp>
      <p:sp>
        <p:nvSpPr>
          <p:cNvPr id="3" name="Content Placeholder 2">
            <a:extLst>
              <a:ext uri="{FF2B5EF4-FFF2-40B4-BE49-F238E27FC236}">
                <a16:creationId xmlns:a16="http://schemas.microsoft.com/office/drawing/2014/main" id="{6CCADC37-6829-D14C-BF82-5FE826D517F5}"/>
              </a:ext>
            </a:extLst>
          </p:cNvPr>
          <p:cNvSpPr>
            <a:spLocks noGrp="1"/>
          </p:cNvSpPr>
          <p:nvPr>
            <p:ph idx="1"/>
          </p:nvPr>
        </p:nvSpPr>
        <p:spPr/>
        <p:txBody>
          <a:bodyPr/>
          <a:lstStyle/>
          <a:p>
            <a:pPr marL="0" indent="0">
              <a:buNone/>
            </a:pPr>
            <a:r>
              <a:rPr lang="en-US" b="1" dirty="0" err="1"/>
              <a:t>strdup</a:t>
            </a:r>
            <a:r>
              <a:rPr lang="en-US" dirty="0"/>
              <a:t> is a convenience function that returns a heap-allocated string with the provided text, instead of you having to </a:t>
            </a:r>
            <a:r>
              <a:rPr lang="en-US" b="1" dirty="0"/>
              <a:t>malloc</a:t>
            </a:r>
            <a:r>
              <a:rPr lang="en-US" dirty="0"/>
              <a:t> and copy in the string yourself.</a:t>
            </a:r>
          </a:p>
          <a:p>
            <a:endParaRPr lang="en-US" b="1" dirty="0"/>
          </a:p>
          <a:p>
            <a:pPr marL="0" indent="0">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strdup</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"Hello, world!"</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on heap</a:t>
            </a:r>
          </a:p>
          <a:p>
            <a:pPr marL="0" indent="0">
              <a:buNone/>
            </a:pPr>
            <a:endParaRPr lang="en-US" dirty="0">
              <a:solidFill>
                <a:srgbClr val="00B050"/>
              </a:solidFill>
              <a:latin typeface="Consolas" panose="020B0609020204030204" pitchFamily="49" charset="0"/>
              <a:cs typeface="Consolas" panose="020B0609020204030204" pitchFamily="49" charset="0"/>
            </a:endParaRPr>
          </a:p>
          <a:p>
            <a:pPr marL="0" indent="0">
              <a:buNone/>
            </a:pPr>
            <a:r>
              <a:rPr lang="en-US" dirty="0"/>
              <a:t>Note that heap memory can be written to, so you can change the contents of a heap-allocated string.</a:t>
            </a:r>
          </a:p>
          <a:p>
            <a:pPr marL="0" indent="0">
              <a:buNone/>
            </a:pPr>
            <a:endParaRPr lang="en-US" dirty="0">
              <a:solidFill>
                <a:srgbClr val="00B050"/>
              </a:solidFill>
              <a:latin typeface="Consolas" panose="020B0609020204030204" pitchFamily="49" charset="0"/>
              <a:cs typeface="Consolas" panose="020B0609020204030204" pitchFamily="49" charset="0"/>
            </a:endParaRPr>
          </a:p>
          <a:p>
            <a:pPr marL="0" indent="0">
              <a:buNone/>
            </a:pP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[0] = 'h';</a:t>
            </a:r>
            <a:endParaRPr lang="en-US" dirty="0">
              <a:solidFill>
                <a:srgbClr val="00B050"/>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86752267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88109-061C-9649-BBEB-981E17E4C21E}"/>
              </a:ext>
            </a:extLst>
          </p:cNvPr>
          <p:cNvSpPr>
            <a:spLocks noGrp="1"/>
          </p:cNvSpPr>
          <p:nvPr>
            <p:ph type="title"/>
          </p:nvPr>
        </p:nvSpPr>
        <p:spPr/>
        <p:txBody>
          <a:bodyPr/>
          <a:lstStyle/>
          <a:p>
            <a:r>
              <a:rPr lang="en-US" dirty="0" err="1"/>
              <a:t>calloc</a:t>
            </a:r>
            <a:endParaRPr lang="en-US" dirty="0"/>
          </a:p>
        </p:txBody>
      </p:sp>
      <p:sp>
        <p:nvSpPr>
          <p:cNvPr id="3" name="Content Placeholder 2">
            <a:extLst>
              <a:ext uri="{FF2B5EF4-FFF2-40B4-BE49-F238E27FC236}">
                <a16:creationId xmlns:a16="http://schemas.microsoft.com/office/drawing/2014/main" id="{8AAC278D-05E0-7E40-8288-6CA242C60D8B}"/>
              </a:ext>
            </a:extLst>
          </p:cNvPr>
          <p:cNvSpPr>
            <a:spLocks noGrp="1"/>
          </p:cNvSpPr>
          <p:nvPr>
            <p:ph idx="1"/>
          </p:nvPr>
        </p:nvSpPr>
        <p:spPr>
          <a:xfrm>
            <a:off x="152400" y="1295400"/>
            <a:ext cx="11811000" cy="5562600"/>
          </a:xfrm>
        </p:spPr>
        <p:txBody>
          <a:bodyPr/>
          <a:lstStyle/>
          <a:p>
            <a:pPr marL="0" indent="0">
              <a:buNone/>
            </a:pPr>
            <a:r>
              <a:rPr lang="en-US" b="1" dirty="0" err="1"/>
              <a:t>calloc</a:t>
            </a:r>
            <a:r>
              <a:rPr lang="en-US" dirty="0"/>
              <a:t> is a variant of malloc that zeros out allocated memory before returning a pointer to it.</a:t>
            </a:r>
          </a:p>
          <a:p>
            <a:endParaRPr lang="en-US" b="1" dirty="0"/>
          </a:p>
          <a:p>
            <a:pPr marL="0" indent="0">
              <a:buNone/>
            </a:pPr>
            <a:r>
              <a:rPr lang="en-US" dirty="0">
                <a:solidFill>
                  <a:srgbClr val="00B050"/>
                </a:solidFill>
                <a:latin typeface="Consolas" panose="020B0609020204030204" pitchFamily="49" charset="0"/>
                <a:cs typeface="Consolas" panose="020B0609020204030204" pitchFamily="49" charset="0"/>
              </a:rPr>
              <a:t>	</a:t>
            </a: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calloc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size_t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nmemb</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size_t</a:t>
            </a:r>
            <a:r>
              <a:rPr lang="en-US" dirty="0">
                <a:latin typeface="Consolas" panose="020B0609020204030204" pitchFamily="49" charset="0"/>
                <a:cs typeface="Consolas" panose="020B0609020204030204" pitchFamily="49" charset="0"/>
              </a:rPr>
              <a:t> size)</a:t>
            </a:r>
            <a:endParaRPr lang="en-US" dirty="0">
              <a:solidFill>
                <a:srgbClr val="00B050"/>
              </a:solidFill>
              <a:latin typeface="Consolas" panose="020B0609020204030204" pitchFamily="49" charset="0"/>
              <a:cs typeface="Consolas" panose="020B0609020204030204" pitchFamily="49" charset="0"/>
            </a:endParaRPr>
          </a:p>
          <a:p>
            <a:pPr marL="0" indent="0">
              <a:buNone/>
            </a:pPr>
            <a:endParaRPr lang="en-US" dirty="0"/>
          </a:p>
          <a:p>
            <a:r>
              <a:rPr lang="en-US" dirty="0"/>
              <a:t>The parameters are slightly different than malloc.  The first parameter is the number of elements you would like to allocate space for, and the second parameter is the size of each element.</a:t>
            </a:r>
          </a:p>
          <a:p>
            <a:r>
              <a:rPr lang="en-US" dirty="0"/>
              <a:t>This was originally designed to allocate arrays, but works for any memory allocation.  It just multiplies the two numbers together for the total size.</a:t>
            </a:r>
          </a:p>
          <a:p>
            <a:r>
              <a:rPr lang="en-US" dirty="0" err="1"/>
              <a:t>calloc</a:t>
            </a:r>
            <a:r>
              <a:rPr lang="en-US" dirty="0"/>
              <a:t> is more expensive than malloc because it zeros out memory.  Use only when necessary!</a:t>
            </a:r>
          </a:p>
          <a:p>
            <a:endParaRPr lang="en-US" dirty="0"/>
          </a:p>
        </p:txBody>
      </p:sp>
    </p:spTree>
    <p:extLst>
      <p:ext uri="{BB962C8B-B14F-4D97-AF65-F5344CB8AC3E}">
        <p14:creationId xmlns:p14="http://schemas.microsoft.com/office/powerpoint/2010/main" val="1068128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2E2A1-2C40-5448-AEB3-931C57F3BD27}"/>
              </a:ext>
            </a:extLst>
          </p:cNvPr>
          <p:cNvSpPr>
            <a:spLocks noGrp="1"/>
          </p:cNvSpPr>
          <p:nvPr>
            <p:ph type="title"/>
          </p:nvPr>
        </p:nvSpPr>
        <p:spPr/>
        <p:txBody>
          <a:bodyPr/>
          <a:lstStyle/>
          <a:p>
            <a:r>
              <a:rPr lang="en-US" dirty="0"/>
              <a:t>The Heap</a:t>
            </a:r>
          </a:p>
        </p:txBody>
      </p:sp>
      <p:sp>
        <p:nvSpPr>
          <p:cNvPr id="3" name="Content Placeholder 2">
            <a:extLst>
              <a:ext uri="{FF2B5EF4-FFF2-40B4-BE49-F238E27FC236}">
                <a16:creationId xmlns:a16="http://schemas.microsoft.com/office/drawing/2014/main" id="{E13BA9B5-3B5F-714B-A25D-C543022A96F8}"/>
              </a:ext>
            </a:extLst>
          </p:cNvPr>
          <p:cNvSpPr>
            <a:spLocks noGrp="1"/>
          </p:cNvSpPr>
          <p:nvPr>
            <p:ph idx="1"/>
          </p:nvPr>
        </p:nvSpPr>
        <p:spPr/>
        <p:txBody>
          <a:bodyPr/>
          <a:lstStyle/>
          <a:p>
            <a:r>
              <a:rPr lang="en-US" dirty="0">
                <a:latin typeface="Consolas" panose="020B0609020204030204" pitchFamily="49" charset="0"/>
                <a:cs typeface="Consolas" panose="020B0609020204030204" pitchFamily="49" charset="0"/>
              </a:rPr>
              <a:t>malloc</a:t>
            </a:r>
            <a:r>
              <a:rPr lang="en-US" dirty="0">
                <a:cs typeface="Courier New" panose="02070309020205020404" pitchFamily="49" charset="0"/>
              </a:rPr>
              <a:t> returns a pointer to a certain number of allocated bytes.  It doesn’t know or care whether it will be used as an array, a single block of memory, etc.  It just allocates and returns bytes for you.</a:t>
            </a:r>
          </a:p>
          <a:p>
            <a:r>
              <a:rPr lang="en-US" dirty="0">
                <a:cs typeface="Courier New" panose="02070309020205020404" pitchFamily="49" charset="0"/>
              </a:rPr>
              <a:t>If an allocation error occurs (e.g. out of heap memory!), malloc will return NULL.  This is an important case to check, for robustness.</a:t>
            </a:r>
          </a:p>
          <a:p>
            <a:endParaRPr lang="en-US" dirty="0">
              <a:cs typeface="Courier New" panose="020703090202050204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char *bytes = malloc(4);</a:t>
            </a:r>
          </a:p>
          <a:p>
            <a:pPr marL="0" indent="0">
              <a:spcBef>
                <a:spcPts val="0"/>
              </a:spcBef>
              <a:buNone/>
            </a:pPr>
            <a:r>
              <a:rPr lang="en-US" dirty="0">
                <a:latin typeface="Consolas" panose="020B0609020204030204" pitchFamily="49" charset="0"/>
                <a:cs typeface="Consolas" panose="020B0609020204030204" pitchFamily="49" charset="0"/>
              </a:rPr>
              <a:t>	assert(bytes != NULL);</a:t>
            </a:r>
          </a:p>
          <a:p>
            <a:pPr marL="0" indent="0">
              <a:buNone/>
            </a:pPr>
            <a:endParaRPr lang="en-US" dirty="0">
              <a:cs typeface="Courier New" panose="02070309020205020404" pitchFamily="49" charset="0"/>
            </a:endParaRPr>
          </a:p>
          <a:p>
            <a:r>
              <a:rPr lang="en-US" b="1" dirty="0">
                <a:cs typeface="Courier New" panose="02070309020205020404" pitchFamily="49" charset="0"/>
              </a:rPr>
              <a:t>assert</a:t>
            </a:r>
            <a:r>
              <a:rPr lang="en-US" dirty="0">
                <a:cs typeface="Courier New" panose="02070309020205020404" pitchFamily="49" charset="0"/>
              </a:rPr>
              <a:t> will crash the program if the provided condition is false.  Here, if we receive a memory error (which is significant), we terminate the program.</a:t>
            </a:r>
            <a:endParaRPr lang="en-US" b="1" dirty="0">
              <a:cs typeface="Courier New" panose="02070309020205020404" pitchFamily="49" charset="0"/>
            </a:endParaRPr>
          </a:p>
          <a:p>
            <a:endParaRPr lang="en-US" dirty="0"/>
          </a:p>
        </p:txBody>
      </p:sp>
    </p:spTree>
    <p:extLst>
      <p:ext uri="{BB962C8B-B14F-4D97-AF65-F5344CB8AC3E}">
        <p14:creationId xmlns:p14="http://schemas.microsoft.com/office/powerpoint/2010/main" val="997158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F8194-8C28-CB48-905D-1BD5ED89025F}"/>
              </a:ext>
            </a:extLst>
          </p:cNvPr>
          <p:cNvSpPr>
            <a:spLocks noGrp="1"/>
          </p:cNvSpPr>
          <p:nvPr>
            <p:ph type="title"/>
          </p:nvPr>
        </p:nvSpPr>
        <p:spPr/>
        <p:txBody>
          <a:bodyPr/>
          <a:lstStyle/>
          <a:p>
            <a:r>
              <a:rPr lang="en-US" dirty="0"/>
              <a:t>Assert</a:t>
            </a:r>
          </a:p>
        </p:txBody>
      </p:sp>
      <p:sp>
        <p:nvSpPr>
          <p:cNvPr id="3" name="Content Placeholder 2">
            <a:extLst>
              <a:ext uri="{FF2B5EF4-FFF2-40B4-BE49-F238E27FC236}">
                <a16:creationId xmlns:a16="http://schemas.microsoft.com/office/drawing/2014/main" id="{208DF9A3-3F22-9447-B6FD-86D91D6C2E4F}"/>
              </a:ext>
            </a:extLst>
          </p:cNvPr>
          <p:cNvSpPr>
            <a:spLocks noGrp="1"/>
          </p:cNvSpPr>
          <p:nvPr>
            <p:ph idx="1"/>
          </p:nvPr>
        </p:nvSpPr>
        <p:spPr/>
        <p:txBody>
          <a:bodyPr/>
          <a:lstStyle/>
          <a:p>
            <a:pPr marL="0" indent="0">
              <a:buNone/>
            </a:pPr>
            <a:r>
              <a:rPr lang="en-US" dirty="0"/>
              <a:t>Let’s write a function that returns an array of the first </a:t>
            </a:r>
            <a:r>
              <a:rPr lang="en-US" b="1" dirty="0"/>
              <a:t>n</a:t>
            </a:r>
            <a:r>
              <a:rPr lang="en-US" dirty="0"/>
              <a:t> multiples of </a:t>
            </a:r>
            <a:r>
              <a:rPr lang="en-US" b="1" dirty="0" err="1"/>
              <a:t>mult</a:t>
            </a:r>
            <a:r>
              <a:rPr lang="en-US" dirty="0"/>
              <a:t>.</a:t>
            </a:r>
          </a:p>
          <a:p>
            <a:pPr marL="0" indent="0">
              <a:buNone/>
            </a:pPr>
            <a:endParaRPr lang="en-US" dirty="0"/>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array_of_multiples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n,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mult</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 = malloc(</a:t>
            </a:r>
            <a:r>
              <a:rPr lang="en-US" dirty="0" err="1">
                <a:latin typeface="Consolas" panose="020B0609020204030204" pitchFamily="49" charset="0"/>
                <a:cs typeface="Consolas" panose="020B0609020204030204" pitchFamily="49" charset="0"/>
              </a:rPr>
              <a:t>sizeof</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 n);</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    assert(</a:t>
            </a:r>
            <a:r>
              <a:rPr lang="en-US" dirty="0" err="1">
                <a:solidFill>
                  <a:srgbClr val="FF0000"/>
                </a:solidFill>
                <a:latin typeface="Consolas" panose="020B0609020204030204" pitchFamily="49" charset="0"/>
                <a:cs typeface="Consolas" panose="020B0609020204030204" pitchFamily="49" charset="0"/>
              </a:rPr>
              <a:t>arr</a:t>
            </a:r>
            <a:r>
              <a:rPr lang="en-US" dirty="0">
                <a:solidFill>
                  <a:srgbClr val="FF0000"/>
                </a:solidFill>
                <a:latin typeface="Consolas" panose="020B0609020204030204" pitchFamily="49" charset="0"/>
                <a:cs typeface="Consolas" panose="020B0609020204030204" pitchFamily="49" charset="0"/>
              </a:rPr>
              <a:t> != NULL);</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for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0;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&lt; n;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mult</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+ 1);</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return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a:t>
            </a:r>
          </a:p>
          <a:p>
            <a:endParaRPr lang="en-US" dirty="0"/>
          </a:p>
        </p:txBody>
      </p:sp>
    </p:spTree>
    <p:extLst>
      <p:ext uri="{BB962C8B-B14F-4D97-AF65-F5344CB8AC3E}">
        <p14:creationId xmlns:p14="http://schemas.microsoft.com/office/powerpoint/2010/main" val="12578448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A3C38-F07F-144A-9DF0-9ACA77B14C92}"/>
              </a:ext>
            </a:extLst>
          </p:cNvPr>
          <p:cNvSpPr>
            <a:spLocks noGrp="1"/>
          </p:cNvSpPr>
          <p:nvPr>
            <p:ph type="title"/>
          </p:nvPr>
        </p:nvSpPr>
        <p:spPr/>
        <p:txBody>
          <a:bodyPr/>
          <a:lstStyle/>
          <a:p>
            <a:r>
              <a:rPr lang="en-US" dirty="0"/>
              <a:t>Cleaning Up</a:t>
            </a:r>
          </a:p>
        </p:txBody>
      </p:sp>
      <p:sp>
        <p:nvSpPr>
          <p:cNvPr id="3" name="Content Placeholder 2">
            <a:extLst>
              <a:ext uri="{FF2B5EF4-FFF2-40B4-BE49-F238E27FC236}">
                <a16:creationId xmlns:a16="http://schemas.microsoft.com/office/drawing/2014/main" id="{6FA8BE9D-3CBB-A144-AF55-EDEAB3F75C83}"/>
              </a:ext>
            </a:extLst>
          </p:cNvPr>
          <p:cNvSpPr>
            <a:spLocks noGrp="1"/>
          </p:cNvSpPr>
          <p:nvPr>
            <p:ph idx="1"/>
          </p:nvPr>
        </p:nvSpPr>
        <p:spPr>
          <a:xfrm>
            <a:off x="152400" y="1295400"/>
            <a:ext cx="11811000" cy="5486400"/>
          </a:xfrm>
        </p:spPr>
        <p:txBody>
          <a:bodyPr/>
          <a:lstStyle/>
          <a:p>
            <a:r>
              <a:rPr lang="en-US" dirty="0"/>
              <a:t>If we allocated memory on the heap and no longer need it, it is our responsibility to </a:t>
            </a:r>
            <a:r>
              <a:rPr lang="en-US" b="1" dirty="0"/>
              <a:t>delete </a:t>
            </a:r>
            <a:r>
              <a:rPr lang="en-US" dirty="0"/>
              <a:t>it.</a:t>
            </a:r>
          </a:p>
          <a:p>
            <a:r>
              <a:rPr lang="en-US" dirty="0"/>
              <a:t>To do this, use the </a:t>
            </a:r>
            <a:r>
              <a:rPr lang="en-US" b="1" dirty="0"/>
              <a:t>free</a:t>
            </a:r>
            <a:r>
              <a:rPr lang="en-US" dirty="0"/>
              <a:t> command and pass in the </a:t>
            </a:r>
            <a:r>
              <a:rPr lang="en-US" i="1" dirty="0"/>
              <a:t>address on the heap for the memory you no longer need.</a:t>
            </a: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	void free(void *</a:t>
            </a:r>
            <a:r>
              <a:rPr lang="en-US" dirty="0" err="1">
                <a:latin typeface="Consolas" panose="020B0609020204030204" pitchFamily="49" charset="0"/>
                <a:cs typeface="Consolas" panose="020B0609020204030204" pitchFamily="49" charset="0"/>
              </a:rPr>
              <a:t>ptr</a:t>
            </a:r>
            <a:r>
              <a:rPr lang="en-US" dirty="0">
                <a:latin typeface="Consolas" panose="020B0609020204030204" pitchFamily="49" charset="0"/>
                <a:cs typeface="Consolas" panose="020B0609020204030204" pitchFamily="49" charset="0"/>
              </a:rPr>
              <a:t>);</a:t>
            </a:r>
          </a:p>
          <a:p>
            <a:endParaRPr lang="en-US" i="1" dirty="0"/>
          </a:p>
          <a:p>
            <a:r>
              <a:rPr lang="en-US" dirty="0"/>
              <a:t>Example:</a:t>
            </a:r>
          </a:p>
          <a:p>
            <a:pPr marL="0" indent="0">
              <a:buNone/>
            </a:pPr>
            <a:r>
              <a:rPr lang="en-US" dirty="0">
                <a:latin typeface="Consolas" panose="020B0609020204030204" pitchFamily="49" charset="0"/>
                <a:cs typeface="Consolas" panose="020B0609020204030204" pitchFamily="49" charset="0"/>
              </a:rPr>
              <a:t>	char *bytes = malloc(4);</a:t>
            </a:r>
          </a:p>
          <a:p>
            <a:pPr marL="0" indent="0">
              <a:buNone/>
            </a:pPr>
            <a:r>
              <a:rPr lang="en-US" dirty="0">
                <a:latin typeface="Consolas" panose="020B0609020204030204" pitchFamily="49" charset="0"/>
                <a:cs typeface="Consolas" panose="020B0609020204030204" pitchFamily="49" charset="0"/>
              </a:rPr>
              <a:t>	…</a:t>
            </a:r>
          </a:p>
          <a:p>
            <a:pPr marL="0" indent="0">
              <a:buNone/>
            </a:pPr>
            <a:r>
              <a:rPr lang="en-US" dirty="0">
                <a:latin typeface="Consolas" panose="020B0609020204030204" pitchFamily="49" charset="0"/>
                <a:cs typeface="Consolas" panose="020B0609020204030204" pitchFamily="49" charset="0"/>
              </a:rPr>
              <a:t>	free(bytes);</a:t>
            </a:r>
          </a:p>
        </p:txBody>
      </p:sp>
    </p:spTree>
    <p:extLst>
      <p:ext uri="{BB962C8B-B14F-4D97-AF65-F5344CB8AC3E}">
        <p14:creationId xmlns:p14="http://schemas.microsoft.com/office/powerpoint/2010/main" val="3957352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A3C38-F07F-144A-9DF0-9ACA77B14C92}"/>
              </a:ext>
            </a:extLst>
          </p:cNvPr>
          <p:cNvSpPr>
            <a:spLocks noGrp="1"/>
          </p:cNvSpPr>
          <p:nvPr>
            <p:ph type="title"/>
          </p:nvPr>
        </p:nvSpPr>
        <p:spPr/>
        <p:txBody>
          <a:bodyPr/>
          <a:lstStyle/>
          <a:p>
            <a:r>
              <a:rPr lang="en-US" dirty="0"/>
              <a:t>Cleaning Up</a:t>
            </a:r>
          </a:p>
        </p:txBody>
      </p:sp>
      <p:sp>
        <p:nvSpPr>
          <p:cNvPr id="3" name="Content Placeholder 2">
            <a:extLst>
              <a:ext uri="{FF2B5EF4-FFF2-40B4-BE49-F238E27FC236}">
                <a16:creationId xmlns:a16="http://schemas.microsoft.com/office/drawing/2014/main" id="{6FA8BE9D-3CBB-A144-AF55-EDEAB3F75C83}"/>
              </a:ext>
            </a:extLst>
          </p:cNvPr>
          <p:cNvSpPr>
            <a:spLocks noGrp="1"/>
          </p:cNvSpPr>
          <p:nvPr>
            <p:ph idx="1"/>
          </p:nvPr>
        </p:nvSpPr>
        <p:spPr>
          <a:xfrm>
            <a:off x="152400" y="1295400"/>
            <a:ext cx="11811000" cy="5486400"/>
          </a:xfrm>
        </p:spPr>
        <p:txBody>
          <a:bodyPr/>
          <a:lstStyle/>
          <a:p>
            <a:r>
              <a:rPr lang="en-US" dirty="0"/>
              <a:t>You may need to free memory allocated by other functions if that function expects the caller to handle memory cleanup.</a:t>
            </a:r>
            <a:endParaRPr lang="en-US" i="1" dirty="0"/>
          </a:p>
          <a:p>
            <a:pPr marL="0" indent="0">
              <a:buNone/>
            </a:pP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strdup</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"Hello!"</a:t>
            </a:r>
            <a:r>
              <a:rPr lang="en-US" dirty="0">
                <a:latin typeface="Consolas" panose="020B0609020204030204" pitchFamily="49" charset="0"/>
                <a:cs typeface="Consolas" panose="020B0609020204030204" pitchFamily="49" charset="0"/>
              </a:rPr>
              <a:t>);</a:t>
            </a:r>
          </a:p>
          <a:p>
            <a:pPr marL="0" indent="0">
              <a:buNone/>
            </a:pPr>
            <a:r>
              <a:rPr lang="en-US" dirty="0">
                <a:latin typeface="Consolas" panose="020B0609020204030204" pitchFamily="49" charset="0"/>
                <a:cs typeface="Consolas" panose="020B0609020204030204" pitchFamily="49" charset="0"/>
              </a:rPr>
              <a:t>	…</a:t>
            </a:r>
          </a:p>
          <a:p>
            <a:pPr marL="0" indent="0">
              <a:buNone/>
            </a:pPr>
            <a:r>
              <a:rPr lang="en-US" dirty="0">
                <a:latin typeface="Consolas" panose="020B0609020204030204" pitchFamily="49" charset="0"/>
                <a:cs typeface="Consolas" panose="020B0609020204030204" pitchFamily="49" charset="0"/>
              </a:rPr>
              <a:t>	free(</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our responsibility to free!</a:t>
            </a:r>
          </a:p>
        </p:txBody>
      </p:sp>
    </p:spTree>
    <p:extLst>
      <p:ext uri="{BB962C8B-B14F-4D97-AF65-F5344CB8AC3E}">
        <p14:creationId xmlns:p14="http://schemas.microsoft.com/office/powerpoint/2010/main" val="49905619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485B5-989B-4141-89E6-F6A5BE16DA31}"/>
              </a:ext>
            </a:extLst>
          </p:cNvPr>
          <p:cNvSpPr>
            <a:spLocks noGrp="1"/>
          </p:cNvSpPr>
          <p:nvPr>
            <p:ph type="title"/>
          </p:nvPr>
        </p:nvSpPr>
        <p:spPr/>
        <p:txBody>
          <a:bodyPr/>
          <a:lstStyle/>
          <a:p>
            <a:r>
              <a:rPr lang="en-US" dirty="0"/>
              <a:t>Freeing Memory</a:t>
            </a:r>
          </a:p>
        </p:txBody>
      </p:sp>
      <p:sp>
        <p:nvSpPr>
          <p:cNvPr id="3" name="Content Placeholder 2">
            <a:extLst>
              <a:ext uri="{FF2B5EF4-FFF2-40B4-BE49-F238E27FC236}">
                <a16:creationId xmlns:a16="http://schemas.microsoft.com/office/drawing/2014/main" id="{F61D8985-283B-C34F-85B3-3F49434B5F17}"/>
              </a:ext>
            </a:extLst>
          </p:cNvPr>
          <p:cNvSpPr>
            <a:spLocks noGrp="1"/>
          </p:cNvSpPr>
          <p:nvPr>
            <p:ph idx="1"/>
          </p:nvPr>
        </p:nvSpPr>
        <p:spPr/>
        <p:txBody>
          <a:bodyPr/>
          <a:lstStyle/>
          <a:p>
            <a:pPr marL="0" indent="0">
              <a:buNone/>
            </a:pPr>
            <a:r>
              <a:rPr lang="en-US" dirty="0"/>
              <a:t>Make sure you free allocated memory only once.  Even if you have multiple pointers to the same block of allocated memory, each memory </a:t>
            </a:r>
            <a:r>
              <a:rPr lang="en-US" b="1" u="sng" dirty="0"/>
              <a:t>block</a:t>
            </a:r>
            <a:r>
              <a:rPr lang="en-US" dirty="0"/>
              <a:t> should be freed once.</a:t>
            </a:r>
          </a:p>
          <a:p>
            <a:endParaRPr lang="en-US" dirty="0"/>
          </a:p>
          <a:p>
            <a:pPr marL="0" indent="0">
              <a:buNone/>
            </a:pPr>
            <a:r>
              <a:rPr lang="en-US" dirty="0">
                <a:latin typeface="Consolas" panose="020B0609020204030204" pitchFamily="49" charset="0"/>
                <a:cs typeface="Consolas" panose="020B0609020204030204" pitchFamily="49" charset="0"/>
              </a:rPr>
              <a:t>	char *bytes = malloc(4);	</a:t>
            </a:r>
            <a:r>
              <a:rPr lang="en-US" dirty="0">
                <a:solidFill>
                  <a:srgbClr val="00B050"/>
                </a:solidFill>
                <a:latin typeface="Consolas" panose="020B0609020204030204" pitchFamily="49" charset="0"/>
                <a:cs typeface="Consolas" panose="020B0609020204030204" pitchFamily="49" charset="0"/>
              </a:rPr>
              <a:t>// e.g. 0xffff32</a:t>
            </a:r>
          </a:p>
          <a:p>
            <a:pPr marL="0" indent="0">
              <a:buNone/>
            </a:pP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ptr</a:t>
            </a:r>
            <a:r>
              <a:rPr lang="en-US" dirty="0">
                <a:latin typeface="Consolas" panose="020B0609020204030204" pitchFamily="49" charset="0"/>
                <a:cs typeface="Consolas" panose="020B0609020204030204" pitchFamily="49" charset="0"/>
              </a:rPr>
              <a:t> = bytes;			</a:t>
            </a:r>
            <a:r>
              <a:rPr lang="en-US" dirty="0">
                <a:solidFill>
                  <a:srgbClr val="00B050"/>
                </a:solidFill>
                <a:latin typeface="Consolas" panose="020B0609020204030204" pitchFamily="49" charset="0"/>
                <a:cs typeface="Consolas" panose="020B0609020204030204" pitchFamily="49" charset="0"/>
              </a:rPr>
              <a:t>// also 0xffff32!</a:t>
            </a:r>
          </a:p>
          <a:p>
            <a:pPr marL="0" indent="0">
              <a:buNone/>
            </a:pPr>
            <a:r>
              <a:rPr lang="en-US" dirty="0">
                <a:latin typeface="Consolas" panose="020B0609020204030204" pitchFamily="49" charset="0"/>
                <a:cs typeface="Consolas" panose="020B0609020204030204" pitchFamily="49" charset="0"/>
              </a:rPr>
              <a:t>	…</a:t>
            </a:r>
          </a:p>
          <a:p>
            <a:pPr marL="0" indent="0">
              <a:buNone/>
            </a:pPr>
            <a:r>
              <a:rPr lang="en-US" dirty="0">
                <a:latin typeface="Consolas" panose="020B0609020204030204" pitchFamily="49" charset="0"/>
                <a:cs typeface="Consolas" panose="020B0609020204030204" pitchFamily="49" charset="0"/>
              </a:rPr>
              <a:t>	free(bytes);				</a:t>
            </a:r>
            <a:r>
              <a:rPr lang="en-US" dirty="0">
                <a:solidFill>
                  <a:srgbClr val="00B050"/>
                </a:solidFill>
                <a:latin typeface="Consolas" panose="020B0609020204030204" pitchFamily="49" charset="0"/>
                <a:cs typeface="Consolas" panose="020B0609020204030204" pitchFamily="49" charset="0"/>
              </a:rPr>
              <a:t>// free memory at 0xffff32</a:t>
            </a:r>
          </a:p>
          <a:p>
            <a:pPr marL="0" indent="0">
              <a:buNone/>
            </a:pPr>
            <a:r>
              <a:rPr lang="en-US" dirty="0">
                <a:latin typeface="Consolas" panose="020B0609020204030204" pitchFamily="49" charset="0"/>
                <a:cs typeface="Consolas" panose="020B0609020204030204" pitchFamily="49" charset="0"/>
              </a:rPr>
              <a:t>	…</a:t>
            </a:r>
          </a:p>
          <a:p>
            <a:pPr marL="0" indent="0">
              <a:buNone/>
            </a:pPr>
            <a:r>
              <a:rPr lang="en-US" dirty="0">
                <a:latin typeface="Consolas" panose="020B0609020204030204" pitchFamily="49" charset="0"/>
                <a:cs typeface="Consolas" panose="020B0609020204030204" pitchFamily="49" charset="0"/>
              </a:rPr>
              <a:t>    	free(</a:t>
            </a:r>
            <a:r>
              <a:rPr lang="en-US" dirty="0" err="1">
                <a:latin typeface="Consolas" panose="020B0609020204030204" pitchFamily="49" charset="0"/>
                <a:cs typeface="Consolas" panose="020B0609020204030204" pitchFamily="49" charset="0"/>
              </a:rPr>
              <a:t>ptr</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free memory at 0xffff32 again! </a:t>
            </a:r>
            <a:r>
              <a:rPr lang="en-US" dirty="0">
                <a:solidFill>
                  <a:srgbClr val="00B050"/>
                </a:solidFill>
                <a:latin typeface="Consolas" panose="020B0609020204030204" pitchFamily="49" charset="0"/>
                <a:cs typeface="Consolas" panose="020B0609020204030204" pitchFamily="49" charset="0"/>
                <a:sym typeface="Wingdings" pitchFamily="2" charset="2"/>
              </a:rPr>
              <a:t></a:t>
            </a:r>
            <a:endParaRPr lang="en-US" dirty="0">
              <a:solidFill>
                <a:srgbClr val="00B050"/>
              </a:solidFill>
              <a:latin typeface="Consolas" panose="020B0609020204030204" pitchFamily="49" charset="0"/>
              <a:cs typeface="Consolas" panose="020B0609020204030204" pitchFamily="49" charset="0"/>
            </a:endParaRPr>
          </a:p>
          <a:p>
            <a:endParaRPr lang="en-US" dirty="0"/>
          </a:p>
        </p:txBody>
      </p:sp>
    </p:spTree>
    <p:extLst>
      <p:ext uri="{BB962C8B-B14F-4D97-AF65-F5344CB8AC3E}">
        <p14:creationId xmlns:p14="http://schemas.microsoft.com/office/powerpoint/2010/main" val="249569593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485B5-989B-4141-89E6-F6A5BE16DA31}"/>
              </a:ext>
            </a:extLst>
          </p:cNvPr>
          <p:cNvSpPr>
            <a:spLocks noGrp="1"/>
          </p:cNvSpPr>
          <p:nvPr>
            <p:ph type="title"/>
          </p:nvPr>
        </p:nvSpPr>
        <p:spPr/>
        <p:txBody>
          <a:bodyPr/>
          <a:lstStyle/>
          <a:p>
            <a:r>
              <a:rPr lang="en-US" dirty="0"/>
              <a:t>Freeing Memory</a:t>
            </a:r>
          </a:p>
        </p:txBody>
      </p:sp>
      <p:sp>
        <p:nvSpPr>
          <p:cNvPr id="3" name="Content Placeholder 2">
            <a:extLst>
              <a:ext uri="{FF2B5EF4-FFF2-40B4-BE49-F238E27FC236}">
                <a16:creationId xmlns:a16="http://schemas.microsoft.com/office/drawing/2014/main" id="{F61D8985-283B-C34F-85B3-3F49434B5F17}"/>
              </a:ext>
            </a:extLst>
          </p:cNvPr>
          <p:cNvSpPr>
            <a:spLocks noGrp="1"/>
          </p:cNvSpPr>
          <p:nvPr>
            <p:ph idx="1"/>
          </p:nvPr>
        </p:nvSpPr>
        <p:spPr/>
        <p:txBody>
          <a:bodyPr/>
          <a:lstStyle/>
          <a:p>
            <a:pPr marL="0" indent="0">
              <a:buNone/>
            </a:pPr>
            <a:r>
              <a:rPr lang="en-US" dirty="0"/>
              <a:t>Make sure you free the same address you received from a previous allocation call.  You cannot free just part of a previous allocation.</a:t>
            </a:r>
          </a:p>
          <a:p>
            <a:endParaRPr lang="en-US" dirty="0"/>
          </a:p>
          <a:p>
            <a:pPr marL="0" indent="0">
              <a:buNone/>
            </a:pPr>
            <a:r>
              <a:rPr lang="en-US" dirty="0">
                <a:latin typeface="Consolas" panose="020B0609020204030204" pitchFamily="49" charset="0"/>
                <a:cs typeface="Consolas" panose="020B0609020204030204" pitchFamily="49" charset="0"/>
              </a:rPr>
              <a:t>	char *bytes = malloc(4);	</a:t>
            </a:r>
          </a:p>
          <a:p>
            <a:pPr marL="0" indent="0">
              <a:buNone/>
            </a:pPr>
            <a:r>
              <a:rPr lang="en-US" dirty="0">
                <a:latin typeface="Consolas" panose="020B0609020204030204" pitchFamily="49" charset="0"/>
                <a:cs typeface="Consolas" panose="020B0609020204030204" pitchFamily="49" charset="0"/>
              </a:rPr>
              <a:t>	…</a:t>
            </a:r>
          </a:p>
          <a:p>
            <a:pPr marL="0" indent="0">
              <a:buNone/>
            </a:pPr>
            <a:r>
              <a:rPr lang="en-US" dirty="0">
                <a:latin typeface="Consolas" panose="020B0609020204030204" pitchFamily="49" charset="0"/>
                <a:cs typeface="Consolas" panose="020B0609020204030204" pitchFamily="49" charset="0"/>
              </a:rPr>
              <a:t>	free(bytes + 1);			</a:t>
            </a:r>
            <a:r>
              <a:rPr lang="en-US" dirty="0">
                <a:solidFill>
                  <a:srgbClr val="00B050"/>
                </a:solidFill>
                <a:latin typeface="Consolas" panose="020B0609020204030204" pitchFamily="49" charset="0"/>
                <a:cs typeface="Consolas" panose="020B0609020204030204" pitchFamily="49" charset="0"/>
              </a:rPr>
              <a:t>// cannot do this!</a:t>
            </a:r>
          </a:p>
          <a:p>
            <a:pPr marL="0" indent="0">
              <a:buNone/>
            </a:pPr>
            <a:r>
              <a:rPr lang="en-US" dirty="0">
                <a:latin typeface="Consolas" panose="020B0609020204030204" pitchFamily="49" charset="0"/>
                <a:cs typeface="Consolas" panose="020B0609020204030204" pitchFamily="49" charset="0"/>
              </a:rPr>
              <a:t>	…</a:t>
            </a:r>
          </a:p>
          <a:p>
            <a:pPr marL="0" indent="0">
              <a:buNone/>
            </a:pPr>
            <a:r>
              <a:rPr lang="en-US" dirty="0">
                <a:latin typeface="Consolas" panose="020B0609020204030204" pitchFamily="49" charset="0"/>
                <a:cs typeface="Consolas" panose="020B0609020204030204" pitchFamily="49" charset="0"/>
              </a:rPr>
              <a:t>    	free(bytes);				</a:t>
            </a:r>
            <a:r>
              <a:rPr lang="en-US" dirty="0">
                <a:solidFill>
                  <a:srgbClr val="00B050"/>
                </a:solidFill>
                <a:latin typeface="Consolas" panose="020B0609020204030204" pitchFamily="49" charset="0"/>
                <a:cs typeface="Consolas" panose="020B0609020204030204" pitchFamily="49" charset="0"/>
              </a:rPr>
              <a:t>// can only free bytes</a:t>
            </a:r>
          </a:p>
          <a:p>
            <a:endParaRPr lang="en-US" dirty="0"/>
          </a:p>
        </p:txBody>
      </p:sp>
    </p:spTree>
    <p:extLst>
      <p:ext uri="{BB962C8B-B14F-4D97-AF65-F5344CB8AC3E}">
        <p14:creationId xmlns:p14="http://schemas.microsoft.com/office/powerpoint/2010/main" val="174678855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2546BFB-AF33-574D-BD03-E122E7F8F262}"/>
              </a:ext>
            </a:extLst>
          </p:cNvPr>
          <p:cNvSpPr>
            <a:spLocks noGrp="1"/>
          </p:cNvSpPr>
          <p:nvPr>
            <p:ph type="title"/>
          </p:nvPr>
        </p:nvSpPr>
        <p:spPr/>
        <p:txBody>
          <a:bodyPr/>
          <a:lstStyle/>
          <a:p>
            <a:r>
              <a:rPr lang="en-US" dirty="0"/>
              <a:t>Demo: Pig Latin</a:t>
            </a:r>
          </a:p>
        </p:txBody>
      </p:sp>
      <p:pic>
        <p:nvPicPr>
          <p:cNvPr id="4" name="Image" descr="Image">
            <a:extLst>
              <a:ext uri="{FF2B5EF4-FFF2-40B4-BE49-F238E27FC236}">
                <a16:creationId xmlns:a16="http://schemas.microsoft.com/office/drawing/2014/main" id="{A7B04C4C-B20E-B241-ACBE-DE7B19342D7C}"/>
              </a:ext>
            </a:extLst>
          </p:cNvPr>
          <p:cNvPicPr>
            <a:picLocks noChangeAspect="1"/>
          </p:cNvPicPr>
          <p:nvPr/>
        </p:nvPicPr>
        <p:blipFill>
          <a:blip r:embed="rId3">
            <a:extLst/>
          </a:blip>
          <a:stretch>
            <a:fillRect/>
          </a:stretch>
        </p:blipFill>
        <p:spPr>
          <a:xfrm>
            <a:off x="5342861" y="4586422"/>
            <a:ext cx="1506277" cy="1506277"/>
          </a:xfrm>
          <a:prstGeom prst="rect">
            <a:avLst/>
          </a:prstGeom>
          <a:ln w="12700">
            <a:miter lim="400000"/>
          </a:ln>
        </p:spPr>
      </p:pic>
    </p:spTree>
    <p:extLst>
      <p:ext uri="{BB962C8B-B14F-4D97-AF65-F5344CB8AC3E}">
        <p14:creationId xmlns:p14="http://schemas.microsoft.com/office/powerpoint/2010/main" val="313493758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t>Miscellaneous Useful Topics</a:t>
            </a:r>
          </a:p>
          <a:p>
            <a:pPr lvl="1"/>
            <a:r>
              <a:rPr lang="en-US" b="1" dirty="0" err="1"/>
              <a:t>const</a:t>
            </a:r>
            <a:endParaRPr lang="en-US" b="1" dirty="0"/>
          </a:p>
          <a:p>
            <a:pPr lvl="1"/>
            <a:r>
              <a:rPr lang="en-US" dirty="0"/>
              <a:t>Structs</a:t>
            </a:r>
          </a:p>
          <a:p>
            <a:pPr lvl="1"/>
            <a:r>
              <a:rPr lang="en-US" dirty="0"/>
              <a:t>Ternary</a:t>
            </a:r>
          </a:p>
          <a:p>
            <a:r>
              <a:rPr lang="en-US" dirty="0"/>
              <a:t>The Stack</a:t>
            </a:r>
          </a:p>
          <a:p>
            <a:r>
              <a:rPr lang="en-US" dirty="0"/>
              <a:t>The Heap and Dynamic Memory</a:t>
            </a:r>
          </a:p>
          <a:p>
            <a:r>
              <a:rPr lang="en-US" b="1" dirty="0"/>
              <a:t>Practice: </a:t>
            </a:r>
            <a:r>
              <a:rPr lang="en-US" dirty="0"/>
              <a:t>Pig Latin</a:t>
            </a:r>
          </a:p>
          <a:p>
            <a:r>
              <a:rPr lang="en-US" b="1" dirty="0">
                <a:solidFill>
                  <a:srgbClr val="C00000"/>
                </a:solidFill>
              </a:rPr>
              <a:t>Announcements</a:t>
            </a:r>
          </a:p>
          <a:p>
            <a:r>
              <a:rPr lang="en-US" dirty="0" err="1">
                <a:latin typeface="Consolas" panose="020B0609020204030204" pitchFamily="49" charset="0"/>
                <a:cs typeface="Consolas" panose="020B0609020204030204" pitchFamily="49" charset="0"/>
              </a:rPr>
              <a:t>Realloc</a:t>
            </a:r>
            <a:endParaRPr lang="en-US" dirty="0">
              <a:latin typeface="Consolas" panose="020B0609020204030204" pitchFamily="49" charset="0"/>
              <a:cs typeface="Consolas" panose="020B0609020204030204" pitchFamily="49" charset="0"/>
            </a:endParaRPr>
          </a:p>
          <a:p>
            <a:r>
              <a:rPr lang="en-US" b="1" dirty="0"/>
              <a:t>Practice: </a:t>
            </a:r>
            <a:r>
              <a:rPr lang="en-US" dirty="0"/>
              <a:t>Pig Latin Part 2</a:t>
            </a:r>
          </a:p>
          <a:p>
            <a:endParaRPr lang="en-US" b="1" dirty="0"/>
          </a:p>
          <a:p>
            <a:endParaRPr lang="en-US" dirty="0"/>
          </a:p>
        </p:txBody>
      </p:sp>
    </p:spTree>
    <p:extLst>
      <p:ext uri="{BB962C8B-B14F-4D97-AF65-F5344CB8AC3E}">
        <p14:creationId xmlns:p14="http://schemas.microsoft.com/office/powerpoint/2010/main" val="380218016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61755-1A36-5E43-BCF3-475129D9979C}"/>
              </a:ext>
            </a:extLst>
          </p:cNvPr>
          <p:cNvSpPr>
            <a:spLocks noGrp="1"/>
          </p:cNvSpPr>
          <p:nvPr>
            <p:ph type="title"/>
          </p:nvPr>
        </p:nvSpPr>
        <p:spPr/>
        <p:txBody>
          <a:bodyPr/>
          <a:lstStyle/>
          <a:p>
            <a:r>
              <a:rPr lang="en-US" dirty="0"/>
              <a:t>Announcements</a:t>
            </a:r>
          </a:p>
        </p:txBody>
      </p:sp>
      <p:sp>
        <p:nvSpPr>
          <p:cNvPr id="3" name="Content Placeholder 2">
            <a:extLst>
              <a:ext uri="{FF2B5EF4-FFF2-40B4-BE49-F238E27FC236}">
                <a16:creationId xmlns:a16="http://schemas.microsoft.com/office/drawing/2014/main" id="{9DBA3DD9-74F0-5642-BAF6-C4FBF902A048}"/>
              </a:ext>
            </a:extLst>
          </p:cNvPr>
          <p:cNvSpPr>
            <a:spLocks noGrp="1"/>
          </p:cNvSpPr>
          <p:nvPr>
            <p:ph idx="1"/>
          </p:nvPr>
        </p:nvSpPr>
        <p:spPr/>
        <p:txBody>
          <a:bodyPr/>
          <a:lstStyle/>
          <a:p>
            <a:r>
              <a:rPr lang="en-US" dirty="0"/>
              <a:t>Assignment 1 grades released later today</a:t>
            </a:r>
          </a:p>
          <a:p>
            <a:r>
              <a:rPr lang="en-US" dirty="0"/>
              <a:t>Assignment 3 released tonight</a:t>
            </a:r>
          </a:p>
          <a:p>
            <a:pPr lvl="1"/>
            <a:r>
              <a:rPr lang="en-US" dirty="0"/>
              <a:t>Memory, pointers, and stack/heap</a:t>
            </a:r>
          </a:p>
          <a:p>
            <a:pPr lvl="1"/>
            <a:r>
              <a:rPr lang="en-US" dirty="0"/>
              <a:t>Emphasis on debugging</a:t>
            </a:r>
          </a:p>
        </p:txBody>
      </p:sp>
    </p:spTree>
    <p:extLst>
      <p:ext uri="{BB962C8B-B14F-4D97-AF65-F5344CB8AC3E}">
        <p14:creationId xmlns:p14="http://schemas.microsoft.com/office/powerpoint/2010/main" val="66484152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82A2D-D98A-474F-A86B-C1203A7E30BD}"/>
              </a:ext>
            </a:extLst>
          </p:cNvPr>
          <p:cNvSpPr>
            <a:spLocks noGrp="1"/>
          </p:cNvSpPr>
          <p:nvPr>
            <p:ph type="title"/>
          </p:nvPr>
        </p:nvSpPr>
        <p:spPr/>
        <p:txBody>
          <a:bodyPr/>
          <a:lstStyle/>
          <a:p>
            <a:r>
              <a:rPr lang="en-US" dirty="0"/>
              <a:t>Debugging</a:t>
            </a:r>
          </a:p>
        </p:txBody>
      </p:sp>
      <p:sp>
        <p:nvSpPr>
          <p:cNvPr id="3" name="Content Placeholder 2">
            <a:extLst>
              <a:ext uri="{FF2B5EF4-FFF2-40B4-BE49-F238E27FC236}">
                <a16:creationId xmlns:a16="http://schemas.microsoft.com/office/drawing/2014/main" id="{65EFF0FD-A9C5-9140-9223-8381CCB486BE}"/>
              </a:ext>
            </a:extLst>
          </p:cNvPr>
          <p:cNvSpPr>
            <a:spLocks noGrp="1"/>
          </p:cNvSpPr>
          <p:nvPr>
            <p:ph idx="1"/>
          </p:nvPr>
        </p:nvSpPr>
        <p:spPr/>
        <p:txBody>
          <a:bodyPr/>
          <a:lstStyle/>
          <a:p>
            <a:pPr marL="514350" indent="-514350">
              <a:buFont typeface="+mj-lt"/>
              <a:buAutoNum type="arabicPeriod"/>
            </a:pPr>
            <a:r>
              <a:rPr lang="en-US" b="1" dirty="0"/>
              <a:t>Observe</a:t>
            </a:r>
            <a:r>
              <a:rPr lang="en-US" dirty="0"/>
              <a:t> the bug.</a:t>
            </a:r>
          </a:p>
          <a:p>
            <a:pPr marL="514350" indent="-514350">
              <a:buFont typeface="+mj-lt"/>
              <a:buAutoNum type="arabicPeriod"/>
            </a:pPr>
            <a:r>
              <a:rPr lang="en-US" dirty="0"/>
              <a:t>Create a </a:t>
            </a:r>
            <a:r>
              <a:rPr lang="en-US" b="1" dirty="0"/>
              <a:t>simple</a:t>
            </a:r>
            <a:r>
              <a:rPr lang="en-US" dirty="0"/>
              <a:t>, </a:t>
            </a:r>
            <a:r>
              <a:rPr lang="en-US" b="1" dirty="0"/>
              <a:t>reproducible</a:t>
            </a:r>
            <a:r>
              <a:rPr lang="en-US" dirty="0"/>
              <a:t> input.</a:t>
            </a:r>
          </a:p>
          <a:p>
            <a:pPr marL="514350" indent="-514350">
              <a:buFont typeface="+mj-lt"/>
              <a:buAutoNum type="arabicPeriod"/>
            </a:pPr>
            <a:r>
              <a:rPr lang="en-US" b="1" dirty="0"/>
              <a:t>Narrow</a:t>
            </a:r>
            <a:r>
              <a:rPr lang="en-US" dirty="0"/>
              <a:t> the search space.</a:t>
            </a:r>
          </a:p>
          <a:p>
            <a:pPr marL="514350" indent="-514350">
              <a:buFont typeface="+mj-lt"/>
              <a:buAutoNum type="arabicPeriod"/>
            </a:pPr>
            <a:r>
              <a:rPr lang="en-US" b="1" dirty="0"/>
              <a:t>Analyze</a:t>
            </a:r>
            <a:r>
              <a:rPr lang="en-US" dirty="0"/>
              <a:t> using GDB and pictures.</a:t>
            </a:r>
          </a:p>
          <a:p>
            <a:pPr marL="514350" indent="-514350">
              <a:buFont typeface="+mj-lt"/>
              <a:buAutoNum type="arabicPeriod"/>
            </a:pPr>
            <a:r>
              <a:rPr lang="en-US" b="1" dirty="0"/>
              <a:t>Devise and run experiments </a:t>
            </a:r>
            <a:r>
              <a:rPr lang="en-US" dirty="0"/>
              <a:t>until you identify the root cause.</a:t>
            </a:r>
          </a:p>
          <a:p>
            <a:pPr marL="514350" indent="-514350">
              <a:buFont typeface="+mj-lt"/>
              <a:buAutoNum type="arabicPeriod"/>
            </a:pPr>
            <a:r>
              <a:rPr lang="en-US" b="1" dirty="0"/>
              <a:t>Modify</a:t>
            </a:r>
            <a:r>
              <a:rPr lang="en-US" dirty="0"/>
              <a:t> code to squash bug.</a:t>
            </a:r>
          </a:p>
        </p:txBody>
      </p:sp>
      <p:sp>
        <p:nvSpPr>
          <p:cNvPr id="4" name="Rectangle 3">
            <a:extLst>
              <a:ext uri="{FF2B5EF4-FFF2-40B4-BE49-F238E27FC236}">
                <a16:creationId xmlns:a16="http://schemas.microsoft.com/office/drawing/2014/main" id="{083FF9E5-80CE-E843-9BCA-F132C4C01929}"/>
              </a:ext>
            </a:extLst>
          </p:cNvPr>
          <p:cNvSpPr/>
          <p:nvPr/>
        </p:nvSpPr>
        <p:spPr bwMode="auto">
          <a:xfrm>
            <a:off x="1447800" y="5029200"/>
            <a:ext cx="9296400" cy="1447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a:extLst/>
        </p:spPr>
        <p:txBody>
          <a:bodyPr vert="horz" wrap="square" lIns="91440" tIns="45720" rIns="91440" bIns="45720" numCol="1" rtlCol="0" anchor="t" anchorCtr="0" compatLnSpc="1">
            <a:prstTxWarp prst="textNoShape">
              <a:avLst/>
            </a:prstTxWarp>
          </a:bodyPr>
          <a:lstStyle/>
          <a:p>
            <a:pPr algn="l" eaLnBrk="1" hangingPunct="1"/>
            <a:r>
              <a:rPr kumimoji="0" lang="en-US" sz="2800" i="0" u="none" strike="noStrike" cap="none" normalizeH="0" baseline="0" dirty="0">
                <a:ln>
                  <a:noFill/>
                </a:ln>
                <a:solidFill>
                  <a:schemeClr val="tx1"/>
                </a:solidFill>
                <a:effectLst/>
                <a:latin typeface="+mn-lt"/>
                <a:cs typeface="Courier New" panose="02070309020205020404" pitchFamily="49" charset="0"/>
              </a:rPr>
              <a:t>Starting with this assignment, we will only be able to help you with debugging in office hours if you fill out the signup form with information from these steps!</a:t>
            </a:r>
          </a:p>
        </p:txBody>
      </p:sp>
    </p:spTree>
    <p:extLst>
      <p:ext uri="{BB962C8B-B14F-4D97-AF65-F5344CB8AC3E}">
        <p14:creationId xmlns:p14="http://schemas.microsoft.com/office/powerpoint/2010/main" val="139516547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t>Miscellaneous Useful Topics</a:t>
            </a:r>
          </a:p>
          <a:p>
            <a:pPr lvl="1"/>
            <a:r>
              <a:rPr lang="en-US" b="1" dirty="0" err="1"/>
              <a:t>const</a:t>
            </a:r>
            <a:endParaRPr lang="en-US" b="1" dirty="0"/>
          </a:p>
          <a:p>
            <a:pPr lvl="1"/>
            <a:r>
              <a:rPr lang="en-US" dirty="0"/>
              <a:t>Structs</a:t>
            </a:r>
          </a:p>
          <a:p>
            <a:pPr lvl="1"/>
            <a:r>
              <a:rPr lang="en-US" dirty="0"/>
              <a:t>Ternary</a:t>
            </a:r>
          </a:p>
          <a:p>
            <a:r>
              <a:rPr lang="en-US" dirty="0"/>
              <a:t>The Stack</a:t>
            </a:r>
          </a:p>
          <a:p>
            <a:r>
              <a:rPr lang="en-US" dirty="0"/>
              <a:t>The Heap and Dynamic Memory</a:t>
            </a:r>
          </a:p>
          <a:p>
            <a:r>
              <a:rPr lang="en-US" b="1" dirty="0"/>
              <a:t>Practice: </a:t>
            </a:r>
            <a:r>
              <a:rPr lang="en-US" dirty="0"/>
              <a:t>Pig Latin</a:t>
            </a:r>
          </a:p>
          <a:p>
            <a:r>
              <a:rPr lang="en-US" dirty="0"/>
              <a:t>Announcements</a:t>
            </a:r>
          </a:p>
          <a:p>
            <a:r>
              <a:rPr lang="en-US" b="1" dirty="0" err="1">
                <a:solidFill>
                  <a:srgbClr val="C00000"/>
                </a:solidFill>
                <a:latin typeface="Consolas" panose="020B0609020204030204" pitchFamily="49" charset="0"/>
                <a:cs typeface="Consolas" panose="020B0609020204030204" pitchFamily="49" charset="0"/>
              </a:rPr>
              <a:t>Realloc</a:t>
            </a:r>
            <a:endParaRPr lang="en-US" b="1" dirty="0">
              <a:solidFill>
                <a:srgbClr val="C00000"/>
              </a:solidFill>
              <a:latin typeface="Consolas" panose="020B0609020204030204" pitchFamily="49" charset="0"/>
              <a:cs typeface="Consolas" panose="020B0609020204030204" pitchFamily="49" charset="0"/>
            </a:endParaRPr>
          </a:p>
          <a:p>
            <a:r>
              <a:rPr lang="en-US" b="1" dirty="0"/>
              <a:t>Practice: </a:t>
            </a:r>
            <a:r>
              <a:rPr lang="en-US" dirty="0"/>
              <a:t>Pig Latin Part 2</a:t>
            </a:r>
          </a:p>
          <a:p>
            <a:endParaRPr lang="en-US" b="1" dirty="0"/>
          </a:p>
          <a:p>
            <a:endParaRPr lang="en-US" dirty="0"/>
          </a:p>
        </p:txBody>
      </p:sp>
    </p:spTree>
    <p:extLst>
      <p:ext uri="{BB962C8B-B14F-4D97-AF65-F5344CB8AC3E}">
        <p14:creationId xmlns:p14="http://schemas.microsoft.com/office/powerpoint/2010/main" val="354947732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7DD50-14EE-D04A-9C17-8BF4157147C3}"/>
              </a:ext>
            </a:extLst>
          </p:cNvPr>
          <p:cNvSpPr>
            <a:spLocks noGrp="1"/>
          </p:cNvSpPr>
          <p:nvPr>
            <p:ph type="title"/>
          </p:nvPr>
        </p:nvSpPr>
        <p:spPr/>
        <p:txBody>
          <a:bodyPr/>
          <a:lstStyle/>
          <a:p>
            <a:r>
              <a:rPr lang="en-US" dirty="0"/>
              <a:t>Memory Leaks</a:t>
            </a:r>
          </a:p>
        </p:txBody>
      </p:sp>
      <p:sp>
        <p:nvSpPr>
          <p:cNvPr id="3" name="Content Placeholder 2">
            <a:extLst>
              <a:ext uri="{FF2B5EF4-FFF2-40B4-BE49-F238E27FC236}">
                <a16:creationId xmlns:a16="http://schemas.microsoft.com/office/drawing/2014/main" id="{B3099D31-7EDD-6B41-9535-F73968AC5995}"/>
              </a:ext>
            </a:extLst>
          </p:cNvPr>
          <p:cNvSpPr>
            <a:spLocks noGrp="1"/>
          </p:cNvSpPr>
          <p:nvPr>
            <p:ph idx="1"/>
          </p:nvPr>
        </p:nvSpPr>
        <p:spPr/>
        <p:txBody>
          <a:bodyPr/>
          <a:lstStyle/>
          <a:p>
            <a:r>
              <a:rPr lang="en-US" dirty="0"/>
              <a:t>A memory leak is when you allocate memory on the heap, but do not free it.</a:t>
            </a:r>
          </a:p>
          <a:p>
            <a:r>
              <a:rPr lang="en-US" dirty="0"/>
              <a:t>Your program should be responsible for cleaning up any memory it allocates but no longer needs. If you never free any memory and allocate an extremely large amount, you may run out of memory in the heap!</a:t>
            </a:r>
          </a:p>
          <a:p>
            <a:r>
              <a:rPr lang="en-US" dirty="0"/>
              <a:t>However, memory leaks rarely (if ever) cause crashes.  We recommend not to worry about freeing memory until your program is written. Then, go back and free memory as appropriate.</a:t>
            </a:r>
          </a:p>
          <a:p>
            <a:r>
              <a:rPr lang="en-US" dirty="0" err="1"/>
              <a:t>Valgrind</a:t>
            </a:r>
            <a:r>
              <a:rPr lang="en-US" dirty="0"/>
              <a:t> is a very helpful tool for finding memory leaks!</a:t>
            </a:r>
          </a:p>
          <a:p>
            <a:endParaRPr lang="en-US" dirty="0"/>
          </a:p>
          <a:p>
            <a:endParaRPr lang="en-US" dirty="0"/>
          </a:p>
        </p:txBody>
      </p:sp>
    </p:spTree>
    <p:extLst>
      <p:ext uri="{BB962C8B-B14F-4D97-AF65-F5344CB8AC3E}">
        <p14:creationId xmlns:p14="http://schemas.microsoft.com/office/powerpoint/2010/main" val="524304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83A0A-613B-AF4D-9A65-80B7DE3ED947}"/>
              </a:ext>
            </a:extLst>
          </p:cNvPr>
          <p:cNvSpPr>
            <a:spLocks noGrp="1"/>
          </p:cNvSpPr>
          <p:nvPr>
            <p:ph type="title"/>
          </p:nvPr>
        </p:nvSpPr>
        <p:spPr/>
        <p:txBody>
          <a:bodyPr/>
          <a:lstStyle/>
          <a:p>
            <a:r>
              <a:rPr lang="en-US" dirty="0" err="1"/>
              <a:t>realloc</a:t>
            </a:r>
            <a:endParaRPr lang="en-US" dirty="0"/>
          </a:p>
        </p:txBody>
      </p:sp>
      <p:sp>
        <p:nvSpPr>
          <p:cNvPr id="3" name="Content Placeholder 2">
            <a:extLst>
              <a:ext uri="{FF2B5EF4-FFF2-40B4-BE49-F238E27FC236}">
                <a16:creationId xmlns:a16="http://schemas.microsoft.com/office/drawing/2014/main" id="{F9DC5028-8136-E544-95EA-1CC1CC12C3FD}"/>
              </a:ext>
            </a:extLst>
          </p:cNvPr>
          <p:cNvSpPr>
            <a:spLocks noGrp="1"/>
          </p:cNvSpPr>
          <p:nvPr>
            <p:ph idx="1"/>
          </p:nvPr>
        </p:nvSpPr>
        <p:spPr/>
        <p:txBody>
          <a:bodyPr/>
          <a:lstStyle/>
          <a:p>
            <a:r>
              <a:rPr lang="en-US" dirty="0"/>
              <a:t>Another advantage of heap memory is that you can request more for an existing allocation if you need it.</a:t>
            </a:r>
          </a:p>
          <a:p>
            <a:r>
              <a:rPr lang="en-US" dirty="0"/>
              <a:t>The </a:t>
            </a:r>
            <a:r>
              <a:rPr lang="en-US" b="1" dirty="0" err="1"/>
              <a:t>realloc</a:t>
            </a:r>
            <a:r>
              <a:rPr lang="en-US" dirty="0"/>
              <a:t> function takes an existing allocation pointer and enlarges to a new requested size.  It returns the new pointer.</a:t>
            </a:r>
          </a:p>
          <a:p>
            <a:endParaRPr lang="en-US" dirty="0"/>
          </a:p>
          <a:p>
            <a:pPr marL="0" indent="0">
              <a:buNone/>
            </a:pPr>
            <a:r>
              <a:rPr lang="en-US" dirty="0">
                <a:latin typeface="Consolas" panose="020B0609020204030204" pitchFamily="49" charset="0"/>
                <a:cs typeface="Consolas" panose="020B0609020204030204" pitchFamily="49" charset="0"/>
              </a:rPr>
              <a:t>	void *</a:t>
            </a:r>
            <a:r>
              <a:rPr lang="en-US" dirty="0" err="1">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ptr</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size_t</a:t>
            </a:r>
            <a:r>
              <a:rPr lang="en-US" dirty="0">
                <a:latin typeface="Consolas" panose="020B0609020204030204" pitchFamily="49" charset="0"/>
                <a:cs typeface="Consolas" panose="020B0609020204030204" pitchFamily="49" charset="0"/>
              </a:rPr>
              <a:t> size);</a:t>
            </a:r>
          </a:p>
          <a:p>
            <a:pPr marL="0" indent="0">
              <a:buNone/>
            </a:pPr>
            <a:endParaRPr lang="en-US" dirty="0"/>
          </a:p>
          <a:p>
            <a:r>
              <a:rPr lang="en-US" dirty="0"/>
              <a:t>If there is enough space after the existing memory block on the heap for the new size, </a:t>
            </a:r>
            <a:r>
              <a:rPr lang="en-US" b="1" dirty="0" err="1"/>
              <a:t>realloc</a:t>
            </a:r>
            <a:r>
              <a:rPr lang="en-US" dirty="0"/>
              <a:t> simply adds that space to the allocation.</a:t>
            </a:r>
          </a:p>
          <a:p>
            <a:r>
              <a:rPr lang="en-US" dirty="0"/>
              <a:t>If there is not enough space, </a:t>
            </a:r>
            <a:r>
              <a:rPr lang="en-US" b="1" dirty="0" err="1"/>
              <a:t>realloc</a:t>
            </a:r>
            <a:r>
              <a:rPr lang="en-US" dirty="0"/>
              <a:t> </a:t>
            </a:r>
            <a:r>
              <a:rPr lang="en-US" i="1" dirty="0"/>
              <a:t>moves the memory to a larger location</a:t>
            </a:r>
            <a:r>
              <a:rPr lang="en-US" dirty="0"/>
              <a:t>, frees the old memory for you, and </a:t>
            </a:r>
            <a:r>
              <a:rPr lang="en-US" i="1" dirty="0"/>
              <a:t>returns a pointer to the new location</a:t>
            </a:r>
            <a:r>
              <a:rPr lang="en-US" dirty="0"/>
              <a:t>.</a:t>
            </a:r>
          </a:p>
          <a:p>
            <a:pPr marL="0" indent="0">
              <a:buNone/>
            </a:pPr>
            <a:endParaRPr lang="en-US" dirty="0"/>
          </a:p>
        </p:txBody>
      </p:sp>
    </p:spTree>
    <p:extLst>
      <p:ext uri="{BB962C8B-B14F-4D97-AF65-F5344CB8AC3E}">
        <p14:creationId xmlns:p14="http://schemas.microsoft.com/office/powerpoint/2010/main" val="3715736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48966-0F07-4C40-ABBD-DA3E8E190F66}"/>
              </a:ext>
            </a:extLst>
          </p:cNvPr>
          <p:cNvSpPr>
            <a:spLocks noGrp="1"/>
          </p:cNvSpPr>
          <p:nvPr>
            <p:ph type="title"/>
          </p:nvPr>
        </p:nvSpPr>
        <p:spPr/>
        <p:txBody>
          <a:bodyPr/>
          <a:lstStyle/>
          <a:p>
            <a:r>
              <a:rPr lang="en-US" dirty="0" err="1"/>
              <a:t>realloc</a:t>
            </a:r>
            <a:endParaRPr lang="en-US" dirty="0"/>
          </a:p>
        </p:txBody>
      </p:sp>
      <p:sp>
        <p:nvSpPr>
          <p:cNvPr id="3" name="Content Placeholder 2">
            <a:extLst>
              <a:ext uri="{FF2B5EF4-FFF2-40B4-BE49-F238E27FC236}">
                <a16:creationId xmlns:a16="http://schemas.microsoft.com/office/drawing/2014/main" id="{630AE47E-F607-BB43-8AC0-826565E31D33}"/>
              </a:ext>
            </a:extLst>
          </p:cNvPr>
          <p:cNvSpPr>
            <a:spLocks noGrp="1"/>
          </p:cNvSpPr>
          <p:nvPr>
            <p:ph idx="1"/>
          </p:nvPr>
        </p:nvSpPr>
        <p:spPr/>
        <p:txBody>
          <a:bodyPr/>
          <a:lstStyle/>
          <a:p>
            <a:pPr marL="0" indent="0">
              <a:spcBef>
                <a:spcPts val="0"/>
              </a:spcBef>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strdup</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"Hello"</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assert(</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NULL);</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want to make </a:t>
            </a:r>
            <a:r>
              <a:rPr lang="en-US" dirty="0" err="1">
                <a:solidFill>
                  <a:srgbClr val="00B050"/>
                </a:solidFill>
                <a:latin typeface="Consolas" panose="020B0609020204030204" pitchFamily="49" charset="0"/>
                <a:cs typeface="Consolas" panose="020B0609020204030204" pitchFamily="49" charset="0"/>
              </a:rPr>
              <a:t>str</a:t>
            </a:r>
            <a:r>
              <a:rPr lang="en-US" dirty="0">
                <a:solidFill>
                  <a:srgbClr val="00B050"/>
                </a:solidFill>
                <a:latin typeface="Consolas" panose="020B0609020204030204" pitchFamily="49" charset="0"/>
                <a:cs typeface="Consolas" panose="020B0609020204030204" pitchFamily="49" charset="0"/>
              </a:rPr>
              <a:t> longer to hold "Hello world!"</a:t>
            </a:r>
          </a:p>
          <a:p>
            <a:pPr marL="0" indent="0">
              <a:spcBef>
                <a:spcPts val="0"/>
              </a:spcBef>
              <a:buNone/>
            </a:pPr>
            <a:r>
              <a:rPr lang="en-US" dirty="0">
                <a:latin typeface="Consolas" panose="020B0609020204030204" pitchFamily="49" charset="0"/>
                <a:cs typeface="Consolas" panose="020B0609020204030204" pitchFamily="49" charset="0"/>
              </a:rPr>
              <a:t>char *addition = </a:t>
            </a:r>
            <a:r>
              <a:rPr lang="en-US" dirty="0">
                <a:solidFill>
                  <a:srgbClr val="0432FF"/>
                </a:solidFill>
                <a:latin typeface="Consolas" panose="020B0609020204030204" pitchFamily="49" charset="0"/>
                <a:cs typeface="Consolas" panose="020B0609020204030204" pitchFamily="49" charset="0"/>
              </a:rPr>
              <a:t>" world!"</a:t>
            </a:r>
            <a:r>
              <a:rPr lang="en-US" dirty="0">
                <a:latin typeface="Consolas" panose="020B0609020204030204" pitchFamily="49" charset="0"/>
                <a:cs typeface="Consolas" panose="020B0609020204030204" pitchFamily="49" charset="0"/>
              </a:rPr>
              <a:t>;</a:t>
            </a:r>
          </a:p>
          <a:p>
            <a:pPr marL="0" indent="0">
              <a:spcBef>
                <a:spcPts val="0"/>
              </a:spcBef>
              <a:buNone/>
            </a:pP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strlen</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strlen</a:t>
            </a:r>
            <a:r>
              <a:rPr lang="en-US" dirty="0">
                <a:latin typeface="Consolas" panose="020B0609020204030204" pitchFamily="49" charset="0"/>
                <a:cs typeface="Consolas" panose="020B0609020204030204" pitchFamily="49" charset="0"/>
              </a:rPr>
              <a:t>(addition) + 1);</a:t>
            </a:r>
          </a:p>
          <a:p>
            <a:pPr marL="0" indent="0">
              <a:spcBef>
                <a:spcPts val="0"/>
              </a:spcBef>
              <a:buNone/>
            </a:pPr>
            <a:r>
              <a:rPr lang="en-US" dirty="0">
                <a:latin typeface="Consolas" panose="020B0609020204030204" pitchFamily="49" charset="0"/>
                <a:cs typeface="Consolas" panose="020B0609020204030204" pitchFamily="49" charset="0"/>
              </a:rPr>
              <a:t>assert(</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NULL);</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strcat</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addition);</a:t>
            </a:r>
          </a:p>
          <a:p>
            <a:pPr marL="0" indent="0">
              <a:spcBef>
                <a:spcPts val="0"/>
              </a:spcBef>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free(</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17802838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83A0A-613B-AF4D-9A65-80B7DE3ED947}"/>
              </a:ext>
            </a:extLst>
          </p:cNvPr>
          <p:cNvSpPr>
            <a:spLocks noGrp="1"/>
          </p:cNvSpPr>
          <p:nvPr>
            <p:ph type="title"/>
          </p:nvPr>
        </p:nvSpPr>
        <p:spPr/>
        <p:txBody>
          <a:bodyPr/>
          <a:lstStyle/>
          <a:p>
            <a:r>
              <a:rPr lang="en-US" dirty="0" err="1"/>
              <a:t>realloc</a:t>
            </a:r>
            <a:endParaRPr lang="en-US" dirty="0"/>
          </a:p>
        </p:txBody>
      </p:sp>
      <p:sp>
        <p:nvSpPr>
          <p:cNvPr id="3" name="Content Placeholder 2">
            <a:extLst>
              <a:ext uri="{FF2B5EF4-FFF2-40B4-BE49-F238E27FC236}">
                <a16:creationId xmlns:a16="http://schemas.microsoft.com/office/drawing/2014/main" id="{F9DC5028-8136-E544-95EA-1CC1CC12C3FD}"/>
              </a:ext>
            </a:extLst>
          </p:cNvPr>
          <p:cNvSpPr>
            <a:spLocks noGrp="1"/>
          </p:cNvSpPr>
          <p:nvPr>
            <p:ph idx="1"/>
          </p:nvPr>
        </p:nvSpPr>
        <p:spPr/>
        <p:txBody>
          <a:bodyPr/>
          <a:lstStyle/>
          <a:p>
            <a:r>
              <a:rPr lang="en-US" dirty="0" err="1"/>
              <a:t>realloc</a:t>
            </a:r>
            <a:r>
              <a:rPr lang="en-US" dirty="0"/>
              <a:t> only accepts pointers that were previously returned my malloc/etc.</a:t>
            </a:r>
          </a:p>
          <a:p>
            <a:r>
              <a:rPr lang="en-US" dirty="0"/>
              <a:t>Make sure to not pass pointers to the middle of heap-allocated memory.</a:t>
            </a:r>
          </a:p>
          <a:p>
            <a:r>
              <a:rPr lang="en-US" dirty="0"/>
              <a:t>Make sure to not pass pointers to stack memory.</a:t>
            </a:r>
          </a:p>
        </p:txBody>
      </p:sp>
    </p:spTree>
    <p:extLst>
      <p:ext uri="{BB962C8B-B14F-4D97-AF65-F5344CB8AC3E}">
        <p14:creationId xmlns:p14="http://schemas.microsoft.com/office/powerpoint/2010/main" val="3228542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2546BFB-AF33-574D-BD03-E122E7F8F262}"/>
              </a:ext>
            </a:extLst>
          </p:cNvPr>
          <p:cNvSpPr>
            <a:spLocks noGrp="1"/>
          </p:cNvSpPr>
          <p:nvPr>
            <p:ph type="title"/>
          </p:nvPr>
        </p:nvSpPr>
        <p:spPr/>
        <p:txBody>
          <a:bodyPr/>
          <a:lstStyle/>
          <a:p>
            <a:r>
              <a:rPr lang="en-US" dirty="0"/>
              <a:t>Demo: Pig Latin Part 2</a:t>
            </a:r>
          </a:p>
        </p:txBody>
      </p:sp>
      <p:pic>
        <p:nvPicPr>
          <p:cNvPr id="4" name="Image" descr="Image">
            <a:extLst>
              <a:ext uri="{FF2B5EF4-FFF2-40B4-BE49-F238E27FC236}">
                <a16:creationId xmlns:a16="http://schemas.microsoft.com/office/drawing/2014/main" id="{A7B04C4C-B20E-B241-ACBE-DE7B19342D7C}"/>
              </a:ext>
            </a:extLst>
          </p:cNvPr>
          <p:cNvPicPr>
            <a:picLocks noChangeAspect="1"/>
          </p:cNvPicPr>
          <p:nvPr/>
        </p:nvPicPr>
        <p:blipFill>
          <a:blip r:embed="rId3">
            <a:extLst/>
          </a:blip>
          <a:stretch>
            <a:fillRect/>
          </a:stretch>
        </p:blipFill>
        <p:spPr>
          <a:xfrm>
            <a:off x="5342861" y="4586422"/>
            <a:ext cx="1506277" cy="1506277"/>
          </a:xfrm>
          <a:prstGeom prst="rect">
            <a:avLst/>
          </a:prstGeom>
          <a:ln w="12700">
            <a:miter lim="400000"/>
          </a:ln>
        </p:spPr>
      </p:pic>
    </p:spTree>
    <p:extLst>
      <p:ext uri="{BB962C8B-B14F-4D97-AF65-F5344CB8AC3E}">
        <p14:creationId xmlns:p14="http://schemas.microsoft.com/office/powerpoint/2010/main" val="392316996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996F0-2936-354A-A07F-4412C80775A5}"/>
              </a:ext>
            </a:extLst>
          </p:cNvPr>
          <p:cNvSpPr>
            <a:spLocks noGrp="1"/>
          </p:cNvSpPr>
          <p:nvPr>
            <p:ph type="title"/>
          </p:nvPr>
        </p:nvSpPr>
        <p:spPr/>
        <p:txBody>
          <a:bodyPr/>
          <a:lstStyle/>
          <a:p>
            <a:r>
              <a:rPr lang="en-US" dirty="0"/>
              <a:t>Why We ❤️ The Stack</a:t>
            </a:r>
          </a:p>
        </p:txBody>
      </p:sp>
      <p:sp>
        <p:nvSpPr>
          <p:cNvPr id="3" name="Content Placeholder 2">
            <a:extLst>
              <a:ext uri="{FF2B5EF4-FFF2-40B4-BE49-F238E27FC236}">
                <a16:creationId xmlns:a16="http://schemas.microsoft.com/office/drawing/2014/main" id="{85E3DC1D-01F3-684E-9476-A55C95D54516}"/>
              </a:ext>
            </a:extLst>
          </p:cNvPr>
          <p:cNvSpPr>
            <a:spLocks noGrp="1"/>
          </p:cNvSpPr>
          <p:nvPr>
            <p:ph idx="1"/>
          </p:nvPr>
        </p:nvSpPr>
        <p:spPr/>
        <p:txBody>
          <a:bodyPr/>
          <a:lstStyle/>
          <a:p>
            <a:r>
              <a:rPr lang="en-US" b="1" dirty="0"/>
              <a:t>It is fast</a:t>
            </a:r>
            <a:r>
              <a:rPr lang="en-US" dirty="0"/>
              <a:t>.  Your program already has that memory reserved for it!</a:t>
            </a:r>
          </a:p>
          <a:p>
            <a:r>
              <a:rPr lang="en-US" b="1" dirty="0"/>
              <a:t>It is convenient</a:t>
            </a:r>
            <a:r>
              <a:rPr lang="en-US" dirty="0"/>
              <a:t>.  Memory is handled automatically, and is fast because old memory is left in place and marked as usable for future function calls.</a:t>
            </a:r>
          </a:p>
          <a:p>
            <a:r>
              <a:rPr lang="en-US" b="1" dirty="0"/>
              <a:t>It is safe</a:t>
            </a:r>
            <a:r>
              <a:rPr lang="en-US" dirty="0"/>
              <a:t>.  You specify variable types, and the compiler can therefore do checks on the data.  We’ll see later this is not necessarily true on the heap.</a:t>
            </a:r>
            <a:endParaRPr lang="en-US" b="1" dirty="0"/>
          </a:p>
        </p:txBody>
      </p:sp>
    </p:spTree>
    <p:extLst>
      <p:ext uri="{BB962C8B-B14F-4D97-AF65-F5344CB8AC3E}">
        <p14:creationId xmlns:p14="http://schemas.microsoft.com/office/powerpoint/2010/main" val="293286736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996F0-2936-354A-A07F-4412C80775A5}"/>
              </a:ext>
            </a:extLst>
          </p:cNvPr>
          <p:cNvSpPr>
            <a:spLocks noGrp="1"/>
          </p:cNvSpPr>
          <p:nvPr>
            <p:ph type="title"/>
          </p:nvPr>
        </p:nvSpPr>
        <p:spPr/>
        <p:txBody>
          <a:bodyPr/>
          <a:lstStyle/>
          <a:p>
            <a:r>
              <a:rPr lang="en-US" dirty="0"/>
              <a:t>Why We ❤️ The Heap</a:t>
            </a:r>
          </a:p>
        </p:txBody>
      </p:sp>
      <p:sp>
        <p:nvSpPr>
          <p:cNvPr id="3" name="Content Placeholder 2">
            <a:extLst>
              <a:ext uri="{FF2B5EF4-FFF2-40B4-BE49-F238E27FC236}">
                <a16:creationId xmlns:a16="http://schemas.microsoft.com/office/drawing/2014/main" id="{85E3DC1D-01F3-684E-9476-A55C95D54516}"/>
              </a:ext>
            </a:extLst>
          </p:cNvPr>
          <p:cNvSpPr>
            <a:spLocks noGrp="1"/>
          </p:cNvSpPr>
          <p:nvPr>
            <p:ph idx="1"/>
          </p:nvPr>
        </p:nvSpPr>
        <p:spPr/>
        <p:txBody>
          <a:bodyPr/>
          <a:lstStyle/>
          <a:p>
            <a:r>
              <a:rPr lang="en-US" b="1" dirty="0"/>
              <a:t>It is plentiful</a:t>
            </a:r>
            <a:r>
              <a:rPr lang="en-US" dirty="0"/>
              <a:t>.  The stack has at most 8MB by default.  The heap can provide more on demand!</a:t>
            </a:r>
          </a:p>
          <a:p>
            <a:r>
              <a:rPr lang="en-US" b="1" dirty="0"/>
              <a:t>Allocations are resizable.  </a:t>
            </a:r>
            <a:r>
              <a:rPr lang="en-US" dirty="0"/>
              <a:t>Unlike on the stack, if you allocate something (e.g. an array), you can change the size of it later using </a:t>
            </a:r>
            <a:r>
              <a:rPr lang="en-US" dirty="0" err="1"/>
              <a:t>realloc</a:t>
            </a:r>
            <a:r>
              <a:rPr lang="en-US" dirty="0"/>
              <a:t>.</a:t>
            </a:r>
          </a:p>
          <a:p>
            <a:r>
              <a:rPr lang="en-US" b="1" dirty="0"/>
              <a:t>Scope.</a:t>
            </a:r>
            <a:r>
              <a:rPr lang="en-US" dirty="0"/>
              <a:t>  The memory is not cleaned up when its function exits; instead, you control when the memory is freed.</a:t>
            </a:r>
            <a:endParaRPr lang="en-US" b="1" dirty="0"/>
          </a:p>
        </p:txBody>
      </p:sp>
    </p:spTree>
    <p:extLst>
      <p:ext uri="{BB962C8B-B14F-4D97-AF65-F5344CB8AC3E}">
        <p14:creationId xmlns:p14="http://schemas.microsoft.com/office/powerpoint/2010/main" val="228982620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Recap</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t>Miscellaneous Useful Topics</a:t>
            </a:r>
          </a:p>
          <a:p>
            <a:r>
              <a:rPr lang="en-US" dirty="0"/>
              <a:t>The Stack</a:t>
            </a:r>
          </a:p>
          <a:p>
            <a:r>
              <a:rPr lang="en-US" dirty="0"/>
              <a:t>The Heap and Dynamic Memory</a:t>
            </a:r>
          </a:p>
          <a:p>
            <a:r>
              <a:rPr lang="en-US" b="1" dirty="0"/>
              <a:t>Practice: </a:t>
            </a:r>
            <a:r>
              <a:rPr lang="en-US" dirty="0"/>
              <a:t>Pig Latin</a:t>
            </a:r>
          </a:p>
          <a:p>
            <a:r>
              <a:rPr lang="en-US" dirty="0"/>
              <a:t>Announcements</a:t>
            </a:r>
          </a:p>
          <a:p>
            <a:r>
              <a:rPr lang="en-US" dirty="0" err="1">
                <a:latin typeface="Consolas" panose="020B0609020204030204" pitchFamily="49" charset="0"/>
                <a:cs typeface="Consolas" panose="020B0609020204030204" pitchFamily="49" charset="0"/>
              </a:rPr>
              <a:t>Realloc</a:t>
            </a:r>
            <a:endParaRPr lang="en-US" dirty="0">
              <a:latin typeface="Consolas" panose="020B0609020204030204" pitchFamily="49" charset="0"/>
              <a:cs typeface="Consolas" panose="020B0609020204030204" pitchFamily="49" charset="0"/>
            </a:endParaRPr>
          </a:p>
          <a:p>
            <a:r>
              <a:rPr lang="en-US" b="1" dirty="0"/>
              <a:t>Practice: </a:t>
            </a:r>
            <a:r>
              <a:rPr lang="en-US" dirty="0"/>
              <a:t>Pig Latin Part 2</a:t>
            </a:r>
          </a:p>
          <a:p>
            <a:endParaRPr lang="en-US" b="1" dirty="0"/>
          </a:p>
          <a:p>
            <a:pPr marL="0" indent="0">
              <a:buNone/>
            </a:pPr>
            <a:r>
              <a:rPr lang="en-US" b="1" dirty="0"/>
              <a:t>Next time: </a:t>
            </a:r>
            <a:r>
              <a:rPr lang="en-US" dirty="0"/>
              <a:t>C Generics</a:t>
            </a:r>
            <a:endParaRPr lang="en-US" b="1" dirty="0"/>
          </a:p>
        </p:txBody>
      </p:sp>
    </p:spTree>
    <p:extLst>
      <p:ext uri="{BB962C8B-B14F-4D97-AF65-F5344CB8AC3E}">
        <p14:creationId xmlns:p14="http://schemas.microsoft.com/office/powerpoint/2010/main" val="416184900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11714</TotalTime>
  <Words>6139</Words>
  <Application>Microsoft Macintosh PowerPoint</Application>
  <PresentationFormat>Widescreen</PresentationFormat>
  <Paragraphs>2052</Paragraphs>
  <Slides>100</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100</vt:i4>
      </vt:variant>
    </vt:vector>
  </HeadingPairs>
  <TitlesOfParts>
    <vt:vector size="109" baseType="lpstr">
      <vt:lpstr>Andale Mono</vt:lpstr>
      <vt:lpstr>Arial</vt:lpstr>
      <vt:lpstr>Calibri</vt:lpstr>
      <vt:lpstr>Consolas</vt:lpstr>
      <vt:lpstr>Courier New</vt:lpstr>
      <vt:lpstr>Source Sans Pro</vt:lpstr>
      <vt:lpstr>Tahoma</vt:lpstr>
      <vt:lpstr>Verdana</vt:lpstr>
      <vt:lpstr>Default Design</vt:lpstr>
      <vt:lpstr>CS107 Spring 2019, Lecture 7 Stack and Heap</vt:lpstr>
      <vt:lpstr>Plan For Today</vt:lpstr>
      <vt:lpstr>Plan For Today</vt:lpstr>
      <vt:lpstr>Const</vt:lpstr>
      <vt:lpstr>Const</vt:lpstr>
      <vt:lpstr>Const</vt:lpstr>
      <vt:lpstr>Const</vt:lpstr>
      <vt:lpstr>Const</vt:lpstr>
      <vt:lpstr>Const</vt:lpstr>
      <vt:lpstr>Structs</vt:lpstr>
      <vt:lpstr>Structs</vt:lpstr>
      <vt:lpstr>Structs</vt:lpstr>
      <vt:lpstr>Structs</vt:lpstr>
      <vt:lpstr>Structs</vt:lpstr>
      <vt:lpstr>Structs</vt:lpstr>
      <vt:lpstr>Structs</vt:lpstr>
      <vt:lpstr>Arrays of Structs</vt:lpstr>
      <vt:lpstr>Arrays of Structs</vt:lpstr>
      <vt:lpstr>Arrays of Structs</vt:lpstr>
      <vt:lpstr>Ternary Operator</vt:lpstr>
      <vt:lpstr>Plan For Today</vt:lpstr>
      <vt:lpstr>Memory Layout</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Stacked Against Us</vt:lpstr>
      <vt:lpstr>Plan For Today</vt:lpstr>
      <vt:lpstr>The Heap</vt:lpstr>
      <vt:lpstr>The Heap</vt:lpstr>
      <vt:lpstr>The Heap</vt:lpstr>
      <vt:lpstr>The Heap</vt:lpstr>
      <vt:lpstr>The Heap</vt:lpstr>
      <vt:lpstr>The Heap</vt:lpstr>
      <vt:lpstr>The Heap</vt:lpstr>
      <vt:lpstr>The Heap</vt:lpstr>
      <vt:lpstr>The Heap</vt:lpstr>
      <vt:lpstr>The Heap</vt:lpstr>
      <vt:lpstr>The Heap</vt:lpstr>
      <vt:lpstr>The Heap</vt:lpstr>
      <vt:lpstr>strdup</vt:lpstr>
      <vt:lpstr>calloc</vt:lpstr>
      <vt:lpstr>The Heap</vt:lpstr>
      <vt:lpstr>Assert</vt:lpstr>
      <vt:lpstr>Cleaning Up</vt:lpstr>
      <vt:lpstr>Cleaning Up</vt:lpstr>
      <vt:lpstr>Freeing Memory</vt:lpstr>
      <vt:lpstr>Freeing Memory</vt:lpstr>
      <vt:lpstr>Demo: Pig Latin</vt:lpstr>
      <vt:lpstr>Plan For Today</vt:lpstr>
      <vt:lpstr>Announcements</vt:lpstr>
      <vt:lpstr>Debugging</vt:lpstr>
      <vt:lpstr>Plan For Today</vt:lpstr>
      <vt:lpstr>Memory Leaks</vt:lpstr>
      <vt:lpstr>realloc</vt:lpstr>
      <vt:lpstr>realloc</vt:lpstr>
      <vt:lpstr>realloc</vt:lpstr>
      <vt:lpstr>Demo: Pig Latin Part 2</vt:lpstr>
      <vt:lpstr>Why We ❤️ The Stack</vt:lpstr>
      <vt:lpstr>Why We ❤️ The Heap</vt:lpstr>
      <vt:lpstr>Recap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Nicholas Paul Troccoli</cp:lastModifiedBy>
  <cp:revision>1282</cp:revision>
  <cp:lastPrinted>2019-01-18T20:30:54Z</cp:lastPrinted>
  <dcterms:created xsi:type="dcterms:W3CDTF">2008-06-28T20:57:21Z</dcterms:created>
  <dcterms:modified xsi:type="dcterms:W3CDTF">2019-04-22T19:03:41Z</dcterms:modified>
</cp:coreProperties>
</file>