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1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6"/>
  </p:notesMasterIdLst>
  <p:handoutMasterIdLst>
    <p:handoutMasterId r:id="rId127"/>
  </p:handoutMasterIdLst>
  <p:sldIdLst>
    <p:sldId id="256" r:id="rId2"/>
    <p:sldId id="637" r:id="rId3"/>
    <p:sldId id="638" r:id="rId4"/>
    <p:sldId id="639" r:id="rId5"/>
    <p:sldId id="433" r:id="rId6"/>
    <p:sldId id="636" r:id="rId7"/>
    <p:sldId id="541" r:id="rId8"/>
    <p:sldId id="645" r:id="rId9"/>
    <p:sldId id="542" r:id="rId10"/>
    <p:sldId id="646" r:id="rId11"/>
    <p:sldId id="543" r:id="rId12"/>
    <p:sldId id="560" r:id="rId13"/>
    <p:sldId id="559" r:id="rId14"/>
    <p:sldId id="561" r:id="rId15"/>
    <p:sldId id="562" r:id="rId16"/>
    <p:sldId id="563" r:id="rId17"/>
    <p:sldId id="564" r:id="rId18"/>
    <p:sldId id="565" r:id="rId19"/>
    <p:sldId id="566" r:id="rId20"/>
    <p:sldId id="544" r:id="rId21"/>
    <p:sldId id="545" r:id="rId22"/>
    <p:sldId id="567" r:id="rId23"/>
    <p:sldId id="546" r:id="rId24"/>
    <p:sldId id="547" r:id="rId25"/>
    <p:sldId id="568" r:id="rId26"/>
    <p:sldId id="569" r:id="rId27"/>
    <p:sldId id="570" r:id="rId28"/>
    <p:sldId id="571" r:id="rId29"/>
    <p:sldId id="573" r:id="rId30"/>
    <p:sldId id="574" r:id="rId31"/>
    <p:sldId id="575" r:id="rId32"/>
    <p:sldId id="576" r:id="rId33"/>
    <p:sldId id="548" r:id="rId34"/>
    <p:sldId id="577" r:id="rId35"/>
    <p:sldId id="549" r:id="rId36"/>
    <p:sldId id="550" r:id="rId37"/>
    <p:sldId id="579" r:id="rId38"/>
    <p:sldId id="580" r:id="rId39"/>
    <p:sldId id="551" r:id="rId40"/>
    <p:sldId id="552" r:id="rId41"/>
    <p:sldId id="553" r:id="rId42"/>
    <p:sldId id="554" r:id="rId43"/>
    <p:sldId id="555" r:id="rId44"/>
    <p:sldId id="556" r:id="rId45"/>
    <p:sldId id="557" r:id="rId46"/>
    <p:sldId id="584" r:id="rId47"/>
    <p:sldId id="583" r:id="rId48"/>
    <p:sldId id="586" r:id="rId49"/>
    <p:sldId id="581" r:id="rId50"/>
    <p:sldId id="582" r:id="rId51"/>
    <p:sldId id="585" r:id="rId52"/>
    <p:sldId id="587" r:id="rId53"/>
    <p:sldId id="588" r:id="rId54"/>
    <p:sldId id="589" r:id="rId55"/>
    <p:sldId id="590" r:id="rId56"/>
    <p:sldId id="591" r:id="rId57"/>
    <p:sldId id="592" r:id="rId58"/>
    <p:sldId id="593" r:id="rId59"/>
    <p:sldId id="633" r:id="rId60"/>
    <p:sldId id="640" r:id="rId61"/>
    <p:sldId id="594" r:id="rId62"/>
    <p:sldId id="595" r:id="rId63"/>
    <p:sldId id="596" r:id="rId64"/>
    <p:sldId id="597" r:id="rId65"/>
    <p:sldId id="598" r:id="rId66"/>
    <p:sldId id="599" r:id="rId67"/>
    <p:sldId id="600" r:id="rId68"/>
    <p:sldId id="601" r:id="rId69"/>
    <p:sldId id="602" r:id="rId70"/>
    <p:sldId id="604" r:id="rId71"/>
    <p:sldId id="603" r:id="rId72"/>
    <p:sldId id="605" r:id="rId73"/>
    <p:sldId id="606" r:id="rId74"/>
    <p:sldId id="647" r:id="rId75"/>
    <p:sldId id="607" r:id="rId76"/>
    <p:sldId id="503" r:id="rId77"/>
    <p:sldId id="608" r:id="rId78"/>
    <p:sldId id="648" r:id="rId79"/>
    <p:sldId id="652" r:id="rId80"/>
    <p:sldId id="649" r:id="rId81"/>
    <p:sldId id="609" r:id="rId82"/>
    <p:sldId id="610" r:id="rId83"/>
    <p:sldId id="611" r:id="rId84"/>
    <p:sldId id="613" r:id="rId85"/>
    <p:sldId id="612" r:id="rId86"/>
    <p:sldId id="615" r:id="rId87"/>
    <p:sldId id="616" r:id="rId88"/>
    <p:sldId id="614" r:id="rId89"/>
    <p:sldId id="641" r:id="rId90"/>
    <p:sldId id="642" r:id="rId91"/>
    <p:sldId id="643" r:id="rId92"/>
    <p:sldId id="644" r:id="rId93"/>
    <p:sldId id="618" r:id="rId94"/>
    <p:sldId id="619" r:id="rId95"/>
    <p:sldId id="620" r:id="rId96"/>
    <p:sldId id="621" r:id="rId97"/>
    <p:sldId id="622" r:id="rId98"/>
    <p:sldId id="623" r:id="rId99"/>
    <p:sldId id="624" r:id="rId100"/>
    <p:sldId id="625" r:id="rId101"/>
    <p:sldId id="626" r:id="rId102"/>
    <p:sldId id="679" r:id="rId103"/>
    <p:sldId id="650" r:id="rId104"/>
    <p:sldId id="627" r:id="rId105"/>
    <p:sldId id="393" r:id="rId106"/>
    <p:sldId id="296" r:id="rId107"/>
    <p:sldId id="634" r:id="rId108"/>
    <p:sldId id="659" r:id="rId109"/>
    <p:sldId id="654" r:id="rId110"/>
    <p:sldId id="676" r:id="rId111"/>
    <p:sldId id="656" r:id="rId112"/>
    <p:sldId id="677" r:id="rId113"/>
    <p:sldId id="657" r:id="rId114"/>
    <p:sldId id="662" r:id="rId115"/>
    <p:sldId id="663" r:id="rId116"/>
    <p:sldId id="664" r:id="rId117"/>
    <p:sldId id="665" r:id="rId118"/>
    <p:sldId id="666" r:id="rId119"/>
    <p:sldId id="658" r:id="rId120"/>
    <p:sldId id="667" r:id="rId121"/>
    <p:sldId id="668" r:id="rId122"/>
    <p:sldId id="669" r:id="rId123"/>
    <p:sldId id="678" r:id="rId124"/>
    <p:sldId id="651" r:id="rId125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637"/>
            <p14:sldId id="638"/>
            <p14:sldId id="639"/>
            <p14:sldId id="433"/>
            <p14:sldId id="636"/>
            <p14:sldId id="541"/>
          </p14:sldIdLst>
        </p14:section>
        <p14:section name="Overview" id="{9A4FE0B1-93EE-D34F-9908-1BED54BDA81A}">
          <p14:sldIdLst>
            <p14:sldId id="645"/>
            <p14:sldId id="542"/>
            <p14:sldId id="646"/>
            <p14:sldId id="543"/>
            <p14:sldId id="560"/>
            <p14:sldId id="559"/>
            <p14:sldId id="561"/>
            <p14:sldId id="562"/>
            <p14:sldId id="563"/>
            <p14:sldId id="564"/>
            <p14:sldId id="565"/>
            <p14:sldId id="566"/>
            <p14:sldId id="544"/>
            <p14:sldId id="545"/>
            <p14:sldId id="567"/>
            <p14:sldId id="546"/>
            <p14:sldId id="547"/>
            <p14:sldId id="568"/>
            <p14:sldId id="569"/>
            <p14:sldId id="570"/>
            <p14:sldId id="571"/>
            <p14:sldId id="573"/>
            <p14:sldId id="574"/>
            <p14:sldId id="575"/>
            <p14:sldId id="576"/>
            <p14:sldId id="548"/>
            <p14:sldId id="577"/>
            <p14:sldId id="549"/>
            <p14:sldId id="550"/>
            <p14:sldId id="579"/>
            <p14:sldId id="580"/>
            <p14:sldId id="551"/>
            <p14:sldId id="552"/>
            <p14:sldId id="553"/>
            <p14:sldId id="554"/>
            <p14:sldId id="555"/>
            <p14:sldId id="556"/>
            <p14:sldId id="557"/>
            <p14:sldId id="584"/>
            <p14:sldId id="583"/>
            <p14:sldId id="586"/>
            <p14:sldId id="581"/>
            <p14:sldId id="582"/>
            <p14:sldId id="585"/>
            <p14:sldId id="587"/>
            <p14:sldId id="588"/>
            <p14:sldId id="589"/>
            <p14:sldId id="590"/>
            <p14:sldId id="591"/>
            <p14:sldId id="592"/>
            <p14:sldId id="593"/>
            <p14:sldId id="633"/>
            <p14:sldId id="640"/>
            <p14:sldId id="594"/>
            <p14:sldId id="595"/>
            <p14:sldId id="596"/>
            <p14:sldId id="597"/>
            <p14:sldId id="598"/>
            <p14:sldId id="599"/>
            <p14:sldId id="600"/>
            <p14:sldId id="601"/>
            <p14:sldId id="602"/>
            <p14:sldId id="604"/>
            <p14:sldId id="603"/>
            <p14:sldId id="605"/>
            <p14:sldId id="606"/>
            <p14:sldId id="647"/>
            <p14:sldId id="607"/>
            <p14:sldId id="503"/>
            <p14:sldId id="608"/>
          </p14:sldIdLst>
        </p14:section>
        <p14:section name="Announcements" id="{8039B260-F9BA-BD45-BFE3-03953D5D0B31}">
          <p14:sldIdLst>
            <p14:sldId id="648"/>
            <p14:sldId id="652"/>
          </p14:sldIdLst>
        </p14:section>
        <p14:section name="Swap Ends" id="{F3E92966-73AF-A347-B282-EBE996C354EB}">
          <p14:sldIdLst>
            <p14:sldId id="649"/>
            <p14:sldId id="609"/>
            <p14:sldId id="610"/>
            <p14:sldId id="611"/>
            <p14:sldId id="613"/>
            <p14:sldId id="612"/>
            <p14:sldId id="615"/>
            <p14:sldId id="616"/>
            <p14:sldId id="614"/>
            <p14:sldId id="641"/>
            <p14:sldId id="642"/>
            <p14:sldId id="643"/>
            <p14:sldId id="644"/>
            <p14:sldId id="618"/>
            <p14:sldId id="619"/>
            <p14:sldId id="620"/>
            <p14:sldId id="621"/>
            <p14:sldId id="622"/>
            <p14:sldId id="623"/>
            <p14:sldId id="624"/>
            <p14:sldId id="625"/>
            <p14:sldId id="626"/>
            <p14:sldId id="679"/>
          </p14:sldIdLst>
        </p14:section>
        <p14:section name="Stack" id="{4B5B0DB4-507A-C84B-B232-6298D3800525}">
          <p14:sldIdLst>
            <p14:sldId id="650"/>
            <p14:sldId id="627"/>
            <p14:sldId id="393"/>
            <p14:sldId id="296"/>
            <p14:sldId id="634"/>
            <p14:sldId id="659"/>
            <p14:sldId id="654"/>
            <p14:sldId id="676"/>
            <p14:sldId id="656"/>
            <p14:sldId id="677"/>
            <p14:sldId id="657"/>
            <p14:sldId id="662"/>
            <p14:sldId id="663"/>
            <p14:sldId id="664"/>
            <p14:sldId id="665"/>
            <p14:sldId id="666"/>
            <p14:sldId id="658"/>
            <p14:sldId id="667"/>
            <p14:sldId id="668"/>
            <p14:sldId id="669"/>
            <p14:sldId id="678"/>
            <p14:sldId id="65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1515"/>
    <a:srgbClr val="0432FF"/>
    <a:srgbClr val="F8F8F8"/>
    <a:srgbClr val="D27BD6"/>
    <a:srgbClr val="D62ED6"/>
    <a:srgbClr val="942092"/>
    <a:srgbClr val="FF9999"/>
    <a:srgbClr val="008000"/>
    <a:srgbClr val="FF93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1" autoAdjust="0"/>
    <p:restoredTop sz="86595" autoAdjust="0"/>
  </p:normalViewPr>
  <p:slideViewPr>
    <p:cSldViewPr>
      <p:cViewPr>
        <p:scale>
          <a:sx n="81" d="100"/>
          <a:sy n="81" d="100"/>
        </p:scale>
        <p:origin x="1760" y="51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04902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2501473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614695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266181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903938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515264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542302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64662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586385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2540044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5738106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 </a:t>
            </a:r>
            <a:r>
              <a:rPr lang="en-US" dirty="0" err="1"/>
              <a:t>param</a:t>
            </a:r>
            <a:r>
              <a:rPr lang="en-US" dirty="0"/>
              <a:t> is pointer to array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631421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8478486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385423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601914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949477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035132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823016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111613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866573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946596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700361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2344381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97901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086299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62192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Marty Stepp, Cynthia Lee, Chris Gregg,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 Spring 2019, Lecture 8</a:t>
            </a:r>
            <a:br>
              <a:rPr lang="en-US" dirty="0"/>
            </a:br>
            <a:r>
              <a:rPr lang="en-US" sz="3400" dirty="0"/>
              <a:t>C Generics – Void *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FF9DFCE-8C9B-B740-8D01-16FCDC7E33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996F0-2936-354A-A07F-4412C8077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We ❤️ The Stack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E3DC1D-01F3-684E-9476-A55C95D54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It is fast</a:t>
            </a:r>
            <a:r>
              <a:rPr lang="en-US" dirty="0"/>
              <a:t>.  Your program already has that memory reserved for it!</a:t>
            </a:r>
          </a:p>
          <a:p>
            <a:r>
              <a:rPr lang="en-US" b="1" dirty="0"/>
              <a:t>It is convenient</a:t>
            </a:r>
            <a:r>
              <a:rPr lang="en-US" dirty="0"/>
              <a:t>.  Memory is handled automatically, and is fast because old memory is left in place and marked as usable for future function calls.</a:t>
            </a:r>
          </a:p>
          <a:p>
            <a:r>
              <a:rPr lang="en-US" b="1" dirty="0"/>
              <a:t>It is safe</a:t>
            </a:r>
            <a:r>
              <a:rPr lang="en-US" dirty="0"/>
              <a:t>.  You specify variable types, and the compiler can therefore do checks on the data.  We’ll see later this is not necessarily true on the heap.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63274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996F0-2936-354A-A07F-4412C8077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We ❤️ The Heap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E3DC1D-01F3-684E-9476-A55C95D54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It is plentiful</a:t>
            </a:r>
            <a:r>
              <a:rPr lang="en-US" dirty="0"/>
              <a:t>.  The stack has at most 8MB by default.  The heap can provide more on demand!</a:t>
            </a:r>
          </a:p>
          <a:p>
            <a:r>
              <a:rPr lang="en-US" b="1" dirty="0"/>
              <a:t>Allocations are resizable.  </a:t>
            </a:r>
            <a:r>
              <a:rPr lang="en-US" dirty="0"/>
              <a:t>Unlike on the stack, if you allocate something (e.g. an array), you can change the size of it later using </a:t>
            </a:r>
            <a:r>
              <a:rPr lang="en-US" dirty="0" err="1"/>
              <a:t>realloc</a:t>
            </a:r>
            <a:r>
              <a:rPr lang="en-US" dirty="0"/>
              <a:t>.</a:t>
            </a:r>
          </a:p>
          <a:p>
            <a:r>
              <a:rPr lang="en-US" b="1" dirty="0"/>
              <a:t>Scope.</a:t>
            </a:r>
            <a:r>
              <a:rPr lang="en-US" dirty="0"/>
              <a:t>  The memory is not cleaned up when its function exits; instead, you control when the memory is freed.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01527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9BD2C-4DF4-4B44-8197-4C3D0F5A3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 and Heap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25EA1F-C805-8942-8667-6B6F8EBC2F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a general rule of thumb, unless a situation requires dynamic allocation, stack allocation is preferred. Often both techniques are used together in a program.</a:t>
            </a:r>
          </a:p>
          <a:p>
            <a:r>
              <a:rPr lang="en-US" dirty="0"/>
              <a:t>Heap allocation is a necessity when:</a:t>
            </a:r>
          </a:p>
          <a:p>
            <a:pPr lvl="1"/>
            <a:r>
              <a:rPr lang="en-US" dirty="0"/>
              <a:t>you have a very large allocation that could blow out the stack </a:t>
            </a:r>
          </a:p>
          <a:p>
            <a:pPr lvl="1"/>
            <a:r>
              <a:rPr lang="en-US" dirty="0"/>
              <a:t>you need to control the memory lifetime, or memory must persist outside of a function call </a:t>
            </a:r>
          </a:p>
          <a:p>
            <a:pPr lvl="1"/>
            <a:r>
              <a:rPr lang="en-US" dirty="0"/>
              <a:t>you need to resize memory after its initial allocation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063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1CD580-B2C6-7244-909F-1578D0A93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" y="2362200"/>
            <a:ext cx="10958512" cy="2852737"/>
          </a:xfrm>
        </p:spPr>
        <p:txBody>
          <a:bodyPr/>
          <a:lstStyle/>
          <a:p>
            <a:r>
              <a:rPr lang="en-US" u="sng" dirty="0"/>
              <a:t>CS107 Topic 4</a:t>
            </a:r>
            <a:r>
              <a:rPr lang="en-US" dirty="0"/>
              <a:t>: How can we use our knowledge of memory and data representation to write code that works with any data type? </a:t>
            </a:r>
          </a:p>
        </p:txBody>
      </p:sp>
    </p:spTree>
    <p:extLst>
      <p:ext uri="{BB962C8B-B14F-4D97-AF65-F5344CB8AC3E}">
        <p14:creationId xmlns:p14="http://schemas.microsoft.com/office/powerpoint/2010/main" val="3282734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/>
              <a:t>Learn how to write C code that works with any data type.</a:t>
            </a:r>
          </a:p>
          <a:p>
            <a:r>
              <a:rPr lang="en-US" dirty="0"/>
              <a:t>Learn about how to use void * and </a:t>
            </a:r>
            <a:r>
              <a:rPr lang="en-US"/>
              <a:t>avoid potential </a:t>
            </a:r>
            <a:r>
              <a:rPr lang="en-US" dirty="0"/>
              <a:t>pitfalls.</a:t>
            </a:r>
          </a:p>
        </p:txBody>
      </p:sp>
    </p:spTree>
    <p:extLst>
      <p:ext uri="{BB962C8B-B14F-4D97-AF65-F5344CB8AC3E}">
        <p14:creationId xmlns:p14="http://schemas.microsoft.com/office/powerpoint/2010/main" val="459992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b="1" dirty="0"/>
              <a:t>Overview:</a:t>
            </a:r>
            <a:r>
              <a:rPr lang="en-US" dirty="0"/>
              <a:t> Generics</a:t>
            </a:r>
          </a:p>
          <a:p>
            <a:r>
              <a:rPr lang="en-US" dirty="0"/>
              <a:t>Generic Swap</a:t>
            </a:r>
          </a:p>
          <a:p>
            <a:r>
              <a:rPr lang="en-US" dirty="0"/>
              <a:t>Generics Pitfalls</a:t>
            </a:r>
          </a:p>
          <a:p>
            <a:r>
              <a:rPr lang="en-US" b="1" dirty="0"/>
              <a:t>Announcements</a:t>
            </a:r>
          </a:p>
          <a:p>
            <a:r>
              <a:rPr lang="en-US" dirty="0"/>
              <a:t>Generic Array Swap</a:t>
            </a:r>
          </a:p>
          <a:p>
            <a:r>
              <a:rPr lang="en-US" dirty="0"/>
              <a:t>Generic Stack</a:t>
            </a:r>
          </a:p>
        </p:txBody>
      </p:sp>
    </p:spTree>
    <p:extLst>
      <p:ext uri="{BB962C8B-B14F-4D97-AF65-F5344CB8AC3E}">
        <p14:creationId xmlns:p14="http://schemas.microsoft.com/office/powerpoint/2010/main" val="3179239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Overview: Generics</a:t>
            </a:r>
          </a:p>
          <a:p>
            <a:r>
              <a:rPr lang="en-US" dirty="0"/>
              <a:t>Generic Swap</a:t>
            </a:r>
          </a:p>
          <a:p>
            <a:r>
              <a:rPr lang="en-US" dirty="0"/>
              <a:t>Generics Pitfalls</a:t>
            </a:r>
          </a:p>
          <a:p>
            <a:r>
              <a:rPr lang="en-US" b="1" dirty="0"/>
              <a:t>Announcements</a:t>
            </a:r>
          </a:p>
          <a:p>
            <a:r>
              <a:rPr lang="en-US" dirty="0"/>
              <a:t>Generic Array Swap</a:t>
            </a:r>
          </a:p>
          <a:p>
            <a:r>
              <a:rPr lang="en-US" dirty="0"/>
              <a:t>Generic Stack</a:t>
            </a:r>
          </a:p>
        </p:txBody>
      </p:sp>
    </p:spTree>
    <p:extLst>
      <p:ext uri="{BB962C8B-B14F-4D97-AF65-F5344CB8AC3E}">
        <p14:creationId xmlns:p14="http://schemas.microsoft.com/office/powerpoint/2010/main" val="2116199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CF1D3-4746-B144-9619-03D92C068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9BCA9-FA57-894E-93A4-C236450488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always strive to write code that is as general-purpose as possible.</a:t>
            </a:r>
          </a:p>
          <a:p>
            <a:r>
              <a:rPr lang="en-US" dirty="0"/>
              <a:t>Generic code reduces code duplication, and means you can make improvements and fix bugs in one place rather than many.</a:t>
            </a:r>
          </a:p>
          <a:p>
            <a:r>
              <a:rPr lang="en-US" dirty="0"/>
              <a:t>Generics is used throughout C for functions to sort any array, search any array, free arbitrary memory, and more.</a:t>
            </a:r>
          </a:p>
          <a:p>
            <a:r>
              <a:rPr lang="en-US" dirty="0"/>
              <a:t>How can we write generic code in C?</a:t>
            </a:r>
          </a:p>
        </p:txBody>
      </p:sp>
    </p:spTree>
    <p:extLst>
      <p:ext uri="{BB962C8B-B14F-4D97-AF65-F5344CB8AC3E}">
        <p14:creationId xmlns:p14="http://schemas.microsoft.com/office/powerpoint/2010/main" val="2128897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b="1" dirty="0"/>
              <a:t>Overview:</a:t>
            </a:r>
            <a:r>
              <a:rPr lang="en-US" dirty="0"/>
              <a:t> Generics</a:t>
            </a:r>
          </a:p>
          <a:p>
            <a:r>
              <a:rPr lang="en-US" b="1" dirty="0">
                <a:solidFill>
                  <a:srgbClr val="C00000"/>
                </a:solidFill>
              </a:rPr>
              <a:t>Generic Swap</a:t>
            </a:r>
          </a:p>
          <a:p>
            <a:r>
              <a:rPr lang="en-US" dirty="0"/>
              <a:t>Generics Pitfalls</a:t>
            </a:r>
          </a:p>
          <a:p>
            <a:r>
              <a:rPr lang="en-US" b="1" dirty="0"/>
              <a:t>Announcements</a:t>
            </a:r>
          </a:p>
          <a:p>
            <a:r>
              <a:rPr lang="en-US" dirty="0"/>
              <a:t>Generic Array Swap</a:t>
            </a:r>
          </a:p>
          <a:p>
            <a:r>
              <a:rPr lang="en-US" dirty="0"/>
              <a:t>Generic Stack</a:t>
            </a:r>
          </a:p>
        </p:txBody>
      </p:sp>
    </p:spTree>
    <p:extLst>
      <p:ext uri="{BB962C8B-B14F-4D97-AF65-F5344CB8AC3E}">
        <p14:creationId xmlns:p14="http://schemas.microsoft.com/office/powerpoint/2010/main" val="17512671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8625623" cy="5715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You’re asked to write a function that swaps two numbers.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*a,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y = 5;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(&amp;x, &amp;y);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x = 5, y =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"x = %d, y = %d\n"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x, y);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</p:txBody>
      </p:sp>
    </p:spTree>
    <p:extLst>
      <p:ext uri="{BB962C8B-B14F-4D97-AF65-F5344CB8AC3E}">
        <p14:creationId xmlns:p14="http://schemas.microsoft.com/office/powerpoint/2010/main" val="479940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8625623" cy="5715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You’re asked to write a function that swaps two numbers.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*a,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y = 5;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(&amp;x, &amp;y);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x = 5, y =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"x = %d, y = %d\n"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x, y);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A4741C-0A79-1846-B8FA-CF11090D3BC0}"/>
              </a:ext>
            </a:extLst>
          </p:cNvPr>
          <p:cNvSpPr txBox="1"/>
          <p:nvPr/>
        </p:nvSpPr>
        <p:spPr>
          <a:xfrm>
            <a:off x="10637279" y="1154668"/>
            <a:ext cx="761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A48D6261-7441-C441-AEA5-DBA3285C8975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9056072" y="1440180"/>
          <a:ext cx="3011768" cy="18402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3873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22789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56224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16504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629502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C20E40F-112E-B74F-8996-280E96D9CAB2}"/>
              </a:ext>
            </a:extLst>
          </p:cNvPr>
          <p:cNvSpPr txBox="1"/>
          <p:nvPr/>
        </p:nvSpPr>
        <p:spPr>
          <a:xfrm>
            <a:off x="9333127" y="2152874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1E1AB9-0957-3343-9F62-AD2B9A998730}"/>
              </a:ext>
            </a:extLst>
          </p:cNvPr>
          <p:cNvSpPr txBox="1"/>
          <p:nvPr/>
        </p:nvSpPr>
        <p:spPr>
          <a:xfrm>
            <a:off x="7086600" y="23577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5" name="Left Bracket 24">
            <a:extLst>
              <a:ext uri="{FF2B5EF4-FFF2-40B4-BE49-F238E27FC236}">
                <a16:creationId xmlns:a16="http://schemas.microsoft.com/office/drawing/2014/main" id="{58DABA75-709E-6543-B811-0E9475A00248}"/>
              </a:ext>
            </a:extLst>
          </p:cNvPr>
          <p:cNvSpPr/>
          <p:nvPr/>
        </p:nvSpPr>
        <p:spPr>
          <a:xfrm>
            <a:off x="8402813" y="2152873"/>
            <a:ext cx="287281" cy="86915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C6839E-FD02-8E44-9F5E-E6F382C60DFB}"/>
              </a:ext>
            </a:extLst>
          </p:cNvPr>
          <p:cNvSpPr txBox="1"/>
          <p:nvPr/>
        </p:nvSpPr>
        <p:spPr>
          <a:xfrm>
            <a:off x="9333126" y="2560363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38410433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8625623" cy="5715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You’re asked to write a function that swaps two numbers.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*a,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y = 5;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(&amp;x, &amp;y);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x = 5, y =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"x = %d, y = %d\n"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x, y);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A4741C-0A79-1846-B8FA-CF11090D3BC0}"/>
              </a:ext>
            </a:extLst>
          </p:cNvPr>
          <p:cNvSpPr txBox="1"/>
          <p:nvPr/>
        </p:nvSpPr>
        <p:spPr>
          <a:xfrm>
            <a:off x="10637279" y="1154668"/>
            <a:ext cx="761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A48D6261-7441-C441-AEA5-DBA3285C89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3526240"/>
              </p:ext>
            </p:extLst>
          </p:nvPr>
        </p:nvGraphicFramePr>
        <p:xfrm>
          <a:off x="9056072" y="1440180"/>
          <a:ext cx="3011768" cy="29489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3873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22789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56224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16504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6295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0xf18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66211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6665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263374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C20E40F-112E-B74F-8996-280E96D9CAB2}"/>
              </a:ext>
            </a:extLst>
          </p:cNvPr>
          <p:cNvSpPr txBox="1"/>
          <p:nvPr/>
        </p:nvSpPr>
        <p:spPr>
          <a:xfrm>
            <a:off x="9333127" y="2152874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DEC52FB-5765-2B44-96E3-9B86E2D8AD1D}"/>
              </a:ext>
            </a:extLst>
          </p:cNvPr>
          <p:cNvSpPr txBox="1"/>
          <p:nvPr/>
        </p:nvSpPr>
        <p:spPr>
          <a:xfrm>
            <a:off x="9333126" y="3245904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1E1AB9-0957-3343-9F62-AD2B9A998730}"/>
              </a:ext>
            </a:extLst>
          </p:cNvPr>
          <p:cNvSpPr txBox="1"/>
          <p:nvPr/>
        </p:nvSpPr>
        <p:spPr>
          <a:xfrm>
            <a:off x="7086600" y="23577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0C4F152-9291-C44F-B7E1-748C788CEDFD}"/>
              </a:ext>
            </a:extLst>
          </p:cNvPr>
          <p:cNvSpPr txBox="1"/>
          <p:nvPr/>
        </p:nvSpPr>
        <p:spPr>
          <a:xfrm>
            <a:off x="6406927" y="3657600"/>
            <a:ext cx="18838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25" name="Left Bracket 24">
            <a:extLst>
              <a:ext uri="{FF2B5EF4-FFF2-40B4-BE49-F238E27FC236}">
                <a16:creationId xmlns:a16="http://schemas.microsoft.com/office/drawing/2014/main" id="{58DABA75-709E-6543-B811-0E9475A00248}"/>
              </a:ext>
            </a:extLst>
          </p:cNvPr>
          <p:cNvSpPr/>
          <p:nvPr/>
        </p:nvSpPr>
        <p:spPr>
          <a:xfrm>
            <a:off x="8402813" y="2152873"/>
            <a:ext cx="287281" cy="86915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Left Bracket 25">
            <a:extLst>
              <a:ext uri="{FF2B5EF4-FFF2-40B4-BE49-F238E27FC236}">
                <a16:creationId xmlns:a16="http://schemas.microsoft.com/office/drawing/2014/main" id="{9645D676-1BE4-CC40-9197-07860EEE9068}"/>
              </a:ext>
            </a:extLst>
          </p:cNvPr>
          <p:cNvSpPr/>
          <p:nvPr/>
        </p:nvSpPr>
        <p:spPr>
          <a:xfrm>
            <a:off x="8402814" y="3352801"/>
            <a:ext cx="226928" cy="766463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C6839E-FD02-8E44-9F5E-E6F382C60DFB}"/>
              </a:ext>
            </a:extLst>
          </p:cNvPr>
          <p:cNvSpPr txBox="1"/>
          <p:nvPr/>
        </p:nvSpPr>
        <p:spPr>
          <a:xfrm>
            <a:off x="9333126" y="2560363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F2347D6-5C32-0E4F-BCC2-BFC91DC047F3}"/>
              </a:ext>
            </a:extLst>
          </p:cNvPr>
          <p:cNvSpPr txBox="1"/>
          <p:nvPr/>
        </p:nvSpPr>
        <p:spPr>
          <a:xfrm>
            <a:off x="9333126" y="3657599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CC1517B0-621A-4440-B99B-01FF545475EC}"/>
              </a:ext>
            </a:extLst>
          </p:cNvPr>
          <p:cNvSpPr/>
          <p:nvPr/>
        </p:nvSpPr>
        <p:spPr>
          <a:xfrm>
            <a:off x="10760001" y="2799471"/>
            <a:ext cx="283137" cy="703384"/>
          </a:xfrm>
          <a:custGeom>
            <a:avLst/>
            <a:gdLst>
              <a:gd name="connsiteX0" fmla="*/ 184664 w 283137"/>
              <a:gd name="connsiteY0" fmla="*/ 703384 h 703384"/>
              <a:gd name="connsiteX1" fmla="*/ 1784 w 283137"/>
              <a:gd name="connsiteY1" fmla="*/ 309489 h 703384"/>
              <a:gd name="connsiteX2" fmla="*/ 283137 w 283137"/>
              <a:gd name="connsiteY2" fmla="*/ 0 h 70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3137" h="703384">
                <a:moveTo>
                  <a:pt x="184664" y="703384"/>
                </a:moveTo>
                <a:cubicBezTo>
                  <a:pt x="85018" y="565052"/>
                  <a:pt x="-14628" y="426720"/>
                  <a:pt x="1784" y="309489"/>
                </a:cubicBezTo>
                <a:cubicBezTo>
                  <a:pt x="18196" y="192258"/>
                  <a:pt x="150666" y="96129"/>
                  <a:pt x="283137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DC4F2F79-2BDA-214C-9F61-DC488535E394}"/>
              </a:ext>
            </a:extLst>
          </p:cNvPr>
          <p:cNvSpPr/>
          <p:nvPr/>
        </p:nvSpPr>
        <p:spPr>
          <a:xfrm>
            <a:off x="11746523" y="2357736"/>
            <a:ext cx="283136" cy="1524948"/>
          </a:xfrm>
          <a:custGeom>
            <a:avLst/>
            <a:gdLst>
              <a:gd name="connsiteX0" fmla="*/ 168812 w 260702"/>
              <a:gd name="connsiteY0" fmla="*/ 1420837 h 1420837"/>
              <a:gd name="connsiteX1" fmla="*/ 253219 w 260702"/>
              <a:gd name="connsiteY1" fmla="*/ 618979 h 1420837"/>
              <a:gd name="connsiteX2" fmla="*/ 0 w 260702"/>
              <a:gd name="connsiteY2" fmla="*/ 0 h 142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702" h="1420837">
                <a:moveTo>
                  <a:pt x="168812" y="1420837"/>
                </a:moveTo>
                <a:cubicBezTo>
                  <a:pt x="225083" y="1138311"/>
                  <a:pt x="281354" y="855785"/>
                  <a:pt x="253219" y="618979"/>
                </a:cubicBezTo>
                <a:cubicBezTo>
                  <a:pt x="225084" y="382173"/>
                  <a:pt x="112542" y="191086"/>
                  <a:pt x="0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8013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8625623" cy="5715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You’re asked to write a function that swaps two numbers.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*a,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y = 5;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(&amp;x, &amp;y);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x = 5, y =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"x = %d, y = %d\n"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x, y);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A4741C-0A79-1846-B8FA-CF11090D3BC0}"/>
              </a:ext>
            </a:extLst>
          </p:cNvPr>
          <p:cNvSpPr txBox="1"/>
          <p:nvPr/>
        </p:nvSpPr>
        <p:spPr>
          <a:xfrm>
            <a:off x="10637279" y="1154668"/>
            <a:ext cx="761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A48D6261-7441-C441-AEA5-DBA3285C8975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9056072" y="1440180"/>
          <a:ext cx="3011768" cy="33604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3873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22789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56224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16504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6295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0xf18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66211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6665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0xf0c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70441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263374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C20E40F-112E-B74F-8996-280E96D9CAB2}"/>
              </a:ext>
            </a:extLst>
          </p:cNvPr>
          <p:cNvSpPr txBox="1"/>
          <p:nvPr/>
        </p:nvSpPr>
        <p:spPr>
          <a:xfrm>
            <a:off x="9333127" y="2152874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DEC52FB-5765-2B44-96E3-9B86E2D8AD1D}"/>
              </a:ext>
            </a:extLst>
          </p:cNvPr>
          <p:cNvSpPr txBox="1"/>
          <p:nvPr/>
        </p:nvSpPr>
        <p:spPr>
          <a:xfrm>
            <a:off x="9333126" y="3245904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1E1AB9-0957-3343-9F62-AD2B9A998730}"/>
              </a:ext>
            </a:extLst>
          </p:cNvPr>
          <p:cNvSpPr txBox="1"/>
          <p:nvPr/>
        </p:nvSpPr>
        <p:spPr>
          <a:xfrm>
            <a:off x="7086600" y="23577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0C4F152-9291-C44F-B7E1-748C788CEDFD}"/>
              </a:ext>
            </a:extLst>
          </p:cNvPr>
          <p:cNvSpPr txBox="1"/>
          <p:nvPr/>
        </p:nvSpPr>
        <p:spPr>
          <a:xfrm>
            <a:off x="6406927" y="3657600"/>
            <a:ext cx="18838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25" name="Left Bracket 24">
            <a:extLst>
              <a:ext uri="{FF2B5EF4-FFF2-40B4-BE49-F238E27FC236}">
                <a16:creationId xmlns:a16="http://schemas.microsoft.com/office/drawing/2014/main" id="{58DABA75-709E-6543-B811-0E9475A00248}"/>
              </a:ext>
            </a:extLst>
          </p:cNvPr>
          <p:cNvSpPr/>
          <p:nvPr/>
        </p:nvSpPr>
        <p:spPr>
          <a:xfrm>
            <a:off x="8402813" y="2152873"/>
            <a:ext cx="287281" cy="86915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Left Bracket 25">
            <a:extLst>
              <a:ext uri="{FF2B5EF4-FFF2-40B4-BE49-F238E27FC236}">
                <a16:creationId xmlns:a16="http://schemas.microsoft.com/office/drawing/2014/main" id="{9645D676-1BE4-CC40-9197-07860EEE9068}"/>
              </a:ext>
            </a:extLst>
          </p:cNvPr>
          <p:cNvSpPr/>
          <p:nvPr/>
        </p:nvSpPr>
        <p:spPr>
          <a:xfrm>
            <a:off x="8402813" y="3352801"/>
            <a:ext cx="287281" cy="1143000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C6839E-FD02-8E44-9F5E-E6F382C60DFB}"/>
              </a:ext>
            </a:extLst>
          </p:cNvPr>
          <p:cNvSpPr txBox="1"/>
          <p:nvPr/>
        </p:nvSpPr>
        <p:spPr>
          <a:xfrm>
            <a:off x="9333126" y="2560363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F2347D6-5C32-0E4F-BCC2-BFC91DC047F3}"/>
              </a:ext>
            </a:extLst>
          </p:cNvPr>
          <p:cNvSpPr txBox="1"/>
          <p:nvPr/>
        </p:nvSpPr>
        <p:spPr>
          <a:xfrm>
            <a:off x="9333126" y="3657599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207645D-11F9-D943-94ED-7175A922E984}"/>
              </a:ext>
            </a:extLst>
          </p:cNvPr>
          <p:cNvSpPr txBox="1"/>
          <p:nvPr/>
        </p:nvSpPr>
        <p:spPr>
          <a:xfrm>
            <a:off x="8839200" y="4069294"/>
            <a:ext cx="864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temp</a:t>
            </a:r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CC1517B0-621A-4440-B99B-01FF545475EC}"/>
              </a:ext>
            </a:extLst>
          </p:cNvPr>
          <p:cNvSpPr/>
          <p:nvPr/>
        </p:nvSpPr>
        <p:spPr>
          <a:xfrm>
            <a:off x="10760001" y="2799471"/>
            <a:ext cx="283137" cy="703384"/>
          </a:xfrm>
          <a:custGeom>
            <a:avLst/>
            <a:gdLst>
              <a:gd name="connsiteX0" fmla="*/ 184664 w 283137"/>
              <a:gd name="connsiteY0" fmla="*/ 703384 h 703384"/>
              <a:gd name="connsiteX1" fmla="*/ 1784 w 283137"/>
              <a:gd name="connsiteY1" fmla="*/ 309489 h 703384"/>
              <a:gd name="connsiteX2" fmla="*/ 283137 w 283137"/>
              <a:gd name="connsiteY2" fmla="*/ 0 h 70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3137" h="703384">
                <a:moveTo>
                  <a:pt x="184664" y="703384"/>
                </a:moveTo>
                <a:cubicBezTo>
                  <a:pt x="85018" y="565052"/>
                  <a:pt x="-14628" y="426720"/>
                  <a:pt x="1784" y="309489"/>
                </a:cubicBezTo>
                <a:cubicBezTo>
                  <a:pt x="18196" y="192258"/>
                  <a:pt x="150666" y="96129"/>
                  <a:pt x="283137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DC4F2F79-2BDA-214C-9F61-DC488535E394}"/>
              </a:ext>
            </a:extLst>
          </p:cNvPr>
          <p:cNvSpPr/>
          <p:nvPr/>
        </p:nvSpPr>
        <p:spPr>
          <a:xfrm>
            <a:off x="11746523" y="2357736"/>
            <a:ext cx="283136" cy="1524948"/>
          </a:xfrm>
          <a:custGeom>
            <a:avLst/>
            <a:gdLst>
              <a:gd name="connsiteX0" fmla="*/ 168812 w 260702"/>
              <a:gd name="connsiteY0" fmla="*/ 1420837 h 1420837"/>
              <a:gd name="connsiteX1" fmla="*/ 253219 w 260702"/>
              <a:gd name="connsiteY1" fmla="*/ 618979 h 1420837"/>
              <a:gd name="connsiteX2" fmla="*/ 0 w 260702"/>
              <a:gd name="connsiteY2" fmla="*/ 0 h 142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702" h="1420837">
                <a:moveTo>
                  <a:pt x="168812" y="1420837"/>
                </a:moveTo>
                <a:cubicBezTo>
                  <a:pt x="225083" y="1138311"/>
                  <a:pt x="281354" y="855785"/>
                  <a:pt x="253219" y="618979"/>
                </a:cubicBezTo>
                <a:cubicBezTo>
                  <a:pt x="225084" y="382173"/>
                  <a:pt x="112542" y="191086"/>
                  <a:pt x="0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450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8625623" cy="5715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You’re asked to write a function that swaps two numbers.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*a,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y = 5;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(&amp;x, &amp;y);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x = 5, y =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"x = %d, y = %d\n"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x, y);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A4741C-0A79-1846-B8FA-CF11090D3BC0}"/>
              </a:ext>
            </a:extLst>
          </p:cNvPr>
          <p:cNvSpPr txBox="1"/>
          <p:nvPr/>
        </p:nvSpPr>
        <p:spPr>
          <a:xfrm>
            <a:off x="10637279" y="1154668"/>
            <a:ext cx="761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A48D6261-7441-C441-AEA5-DBA3285C89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6044157"/>
              </p:ext>
            </p:extLst>
          </p:nvPr>
        </p:nvGraphicFramePr>
        <p:xfrm>
          <a:off x="9056072" y="1440180"/>
          <a:ext cx="3011768" cy="33604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3873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22789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56224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16504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6295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0xf18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66211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6665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0xf0c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70441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263374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C20E40F-112E-B74F-8996-280E96D9CAB2}"/>
              </a:ext>
            </a:extLst>
          </p:cNvPr>
          <p:cNvSpPr txBox="1"/>
          <p:nvPr/>
        </p:nvSpPr>
        <p:spPr>
          <a:xfrm>
            <a:off x="9333127" y="2152874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DEC52FB-5765-2B44-96E3-9B86E2D8AD1D}"/>
              </a:ext>
            </a:extLst>
          </p:cNvPr>
          <p:cNvSpPr txBox="1"/>
          <p:nvPr/>
        </p:nvSpPr>
        <p:spPr>
          <a:xfrm>
            <a:off x="9333126" y="3245904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1E1AB9-0957-3343-9F62-AD2B9A998730}"/>
              </a:ext>
            </a:extLst>
          </p:cNvPr>
          <p:cNvSpPr txBox="1"/>
          <p:nvPr/>
        </p:nvSpPr>
        <p:spPr>
          <a:xfrm>
            <a:off x="7086600" y="23577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0C4F152-9291-C44F-B7E1-748C788CEDFD}"/>
              </a:ext>
            </a:extLst>
          </p:cNvPr>
          <p:cNvSpPr txBox="1"/>
          <p:nvPr/>
        </p:nvSpPr>
        <p:spPr>
          <a:xfrm>
            <a:off x="6406927" y="3657600"/>
            <a:ext cx="18838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25" name="Left Bracket 24">
            <a:extLst>
              <a:ext uri="{FF2B5EF4-FFF2-40B4-BE49-F238E27FC236}">
                <a16:creationId xmlns:a16="http://schemas.microsoft.com/office/drawing/2014/main" id="{58DABA75-709E-6543-B811-0E9475A00248}"/>
              </a:ext>
            </a:extLst>
          </p:cNvPr>
          <p:cNvSpPr/>
          <p:nvPr/>
        </p:nvSpPr>
        <p:spPr>
          <a:xfrm>
            <a:off x="8402813" y="2152873"/>
            <a:ext cx="287281" cy="86915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Left Bracket 25">
            <a:extLst>
              <a:ext uri="{FF2B5EF4-FFF2-40B4-BE49-F238E27FC236}">
                <a16:creationId xmlns:a16="http://schemas.microsoft.com/office/drawing/2014/main" id="{9645D676-1BE4-CC40-9197-07860EEE9068}"/>
              </a:ext>
            </a:extLst>
          </p:cNvPr>
          <p:cNvSpPr/>
          <p:nvPr/>
        </p:nvSpPr>
        <p:spPr>
          <a:xfrm>
            <a:off x="8402813" y="3352801"/>
            <a:ext cx="287281" cy="1143000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C6839E-FD02-8E44-9F5E-E6F382C60DFB}"/>
              </a:ext>
            </a:extLst>
          </p:cNvPr>
          <p:cNvSpPr txBox="1"/>
          <p:nvPr/>
        </p:nvSpPr>
        <p:spPr>
          <a:xfrm>
            <a:off x="9333126" y="2560363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F2347D6-5C32-0E4F-BCC2-BFC91DC047F3}"/>
              </a:ext>
            </a:extLst>
          </p:cNvPr>
          <p:cNvSpPr txBox="1"/>
          <p:nvPr/>
        </p:nvSpPr>
        <p:spPr>
          <a:xfrm>
            <a:off x="9333126" y="3657599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207645D-11F9-D943-94ED-7175A922E984}"/>
              </a:ext>
            </a:extLst>
          </p:cNvPr>
          <p:cNvSpPr txBox="1"/>
          <p:nvPr/>
        </p:nvSpPr>
        <p:spPr>
          <a:xfrm>
            <a:off x="8839200" y="4069294"/>
            <a:ext cx="864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temp</a:t>
            </a:r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CC1517B0-621A-4440-B99B-01FF545475EC}"/>
              </a:ext>
            </a:extLst>
          </p:cNvPr>
          <p:cNvSpPr/>
          <p:nvPr/>
        </p:nvSpPr>
        <p:spPr>
          <a:xfrm>
            <a:off x="10760001" y="2799471"/>
            <a:ext cx="283137" cy="703384"/>
          </a:xfrm>
          <a:custGeom>
            <a:avLst/>
            <a:gdLst>
              <a:gd name="connsiteX0" fmla="*/ 184664 w 283137"/>
              <a:gd name="connsiteY0" fmla="*/ 703384 h 703384"/>
              <a:gd name="connsiteX1" fmla="*/ 1784 w 283137"/>
              <a:gd name="connsiteY1" fmla="*/ 309489 h 703384"/>
              <a:gd name="connsiteX2" fmla="*/ 283137 w 283137"/>
              <a:gd name="connsiteY2" fmla="*/ 0 h 70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3137" h="703384">
                <a:moveTo>
                  <a:pt x="184664" y="703384"/>
                </a:moveTo>
                <a:cubicBezTo>
                  <a:pt x="85018" y="565052"/>
                  <a:pt x="-14628" y="426720"/>
                  <a:pt x="1784" y="309489"/>
                </a:cubicBezTo>
                <a:cubicBezTo>
                  <a:pt x="18196" y="192258"/>
                  <a:pt x="150666" y="96129"/>
                  <a:pt x="283137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DC4F2F79-2BDA-214C-9F61-DC488535E394}"/>
              </a:ext>
            </a:extLst>
          </p:cNvPr>
          <p:cNvSpPr/>
          <p:nvPr/>
        </p:nvSpPr>
        <p:spPr>
          <a:xfrm>
            <a:off x="11746523" y="2357736"/>
            <a:ext cx="283136" cy="1524948"/>
          </a:xfrm>
          <a:custGeom>
            <a:avLst/>
            <a:gdLst>
              <a:gd name="connsiteX0" fmla="*/ 168812 w 260702"/>
              <a:gd name="connsiteY0" fmla="*/ 1420837 h 1420837"/>
              <a:gd name="connsiteX1" fmla="*/ 253219 w 260702"/>
              <a:gd name="connsiteY1" fmla="*/ 618979 h 1420837"/>
              <a:gd name="connsiteX2" fmla="*/ 0 w 260702"/>
              <a:gd name="connsiteY2" fmla="*/ 0 h 142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702" h="1420837">
                <a:moveTo>
                  <a:pt x="168812" y="1420837"/>
                </a:moveTo>
                <a:cubicBezTo>
                  <a:pt x="225083" y="1138311"/>
                  <a:pt x="281354" y="855785"/>
                  <a:pt x="253219" y="618979"/>
                </a:cubicBezTo>
                <a:cubicBezTo>
                  <a:pt x="225084" y="382173"/>
                  <a:pt x="112542" y="191086"/>
                  <a:pt x="0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4963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8625623" cy="5715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You’re asked to write a function that swaps two numbers.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*a,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y = 5;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(&amp;x, &amp;y);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x = 5, y =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"x = %d, y = %d\n"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x, y);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A4741C-0A79-1846-B8FA-CF11090D3BC0}"/>
              </a:ext>
            </a:extLst>
          </p:cNvPr>
          <p:cNvSpPr txBox="1"/>
          <p:nvPr/>
        </p:nvSpPr>
        <p:spPr>
          <a:xfrm>
            <a:off x="10637279" y="1154668"/>
            <a:ext cx="761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A48D6261-7441-C441-AEA5-DBA3285C89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7926391"/>
              </p:ext>
            </p:extLst>
          </p:nvPr>
        </p:nvGraphicFramePr>
        <p:xfrm>
          <a:off x="9056072" y="1440180"/>
          <a:ext cx="3011768" cy="33604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3873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22789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56224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="1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16504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6295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0xf18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66211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6665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0xf0c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70441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263374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C20E40F-112E-B74F-8996-280E96D9CAB2}"/>
              </a:ext>
            </a:extLst>
          </p:cNvPr>
          <p:cNvSpPr txBox="1"/>
          <p:nvPr/>
        </p:nvSpPr>
        <p:spPr>
          <a:xfrm>
            <a:off x="9333127" y="2152874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DEC52FB-5765-2B44-96E3-9B86E2D8AD1D}"/>
              </a:ext>
            </a:extLst>
          </p:cNvPr>
          <p:cNvSpPr txBox="1"/>
          <p:nvPr/>
        </p:nvSpPr>
        <p:spPr>
          <a:xfrm>
            <a:off x="9333126" y="3245904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1E1AB9-0957-3343-9F62-AD2B9A998730}"/>
              </a:ext>
            </a:extLst>
          </p:cNvPr>
          <p:cNvSpPr txBox="1"/>
          <p:nvPr/>
        </p:nvSpPr>
        <p:spPr>
          <a:xfrm>
            <a:off x="7086600" y="23577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0C4F152-9291-C44F-B7E1-748C788CEDFD}"/>
              </a:ext>
            </a:extLst>
          </p:cNvPr>
          <p:cNvSpPr txBox="1"/>
          <p:nvPr/>
        </p:nvSpPr>
        <p:spPr>
          <a:xfrm>
            <a:off x="6406927" y="3657600"/>
            <a:ext cx="18838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25" name="Left Bracket 24">
            <a:extLst>
              <a:ext uri="{FF2B5EF4-FFF2-40B4-BE49-F238E27FC236}">
                <a16:creationId xmlns:a16="http://schemas.microsoft.com/office/drawing/2014/main" id="{58DABA75-709E-6543-B811-0E9475A00248}"/>
              </a:ext>
            </a:extLst>
          </p:cNvPr>
          <p:cNvSpPr/>
          <p:nvPr/>
        </p:nvSpPr>
        <p:spPr>
          <a:xfrm>
            <a:off x="8402813" y="2152873"/>
            <a:ext cx="287281" cy="86915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Left Bracket 25">
            <a:extLst>
              <a:ext uri="{FF2B5EF4-FFF2-40B4-BE49-F238E27FC236}">
                <a16:creationId xmlns:a16="http://schemas.microsoft.com/office/drawing/2014/main" id="{9645D676-1BE4-CC40-9197-07860EEE9068}"/>
              </a:ext>
            </a:extLst>
          </p:cNvPr>
          <p:cNvSpPr/>
          <p:nvPr/>
        </p:nvSpPr>
        <p:spPr>
          <a:xfrm>
            <a:off x="8402813" y="3352801"/>
            <a:ext cx="287281" cy="1143000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C6839E-FD02-8E44-9F5E-E6F382C60DFB}"/>
              </a:ext>
            </a:extLst>
          </p:cNvPr>
          <p:cNvSpPr txBox="1"/>
          <p:nvPr/>
        </p:nvSpPr>
        <p:spPr>
          <a:xfrm>
            <a:off x="9333126" y="2560363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F2347D6-5C32-0E4F-BCC2-BFC91DC047F3}"/>
              </a:ext>
            </a:extLst>
          </p:cNvPr>
          <p:cNvSpPr txBox="1"/>
          <p:nvPr/>
        </p:nvSpPr>
        <p:spPr>
          <a:xfrm>
            <a:off x="9333126" y="3657599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207645D-11F9-D943-94ED-7175A922E984}"/>
              </a:ext>
            </a:extLst>
          </p:cNvPr>
          <p:cNvSpPr txBox="1"/>
          <p:nvPr/>
        </p:nvSpPr>
        <p:spPr>
          <a:xfrm>
            <a:off x="8839200" y="4069294"/>
            <a:ext cx="864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temp</a:t>
            </a:r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CC1517B0-621A-4440-B99B-01FF545475EC}"/>
              </a:ext>
            </a:extLst>
          </p:cNvPr>
          <p:cNvSpPr/>
          <p:nvPr/>
        </p:nvSpPr>
        <p:spPr>
          <a:xfrm>
            <a:off x="10760001" y="2799471"/>
            <a:ext cx="283137" cy="703384"/>
          </a:xfrm>
          <a:custGeom>
            <a:avLst/>
            <a:gdLst>
              <a:gd name="connsiteX0" fmla="*/ 184664 w 283137"/>
              <a:gd name="connsiteY0" fmla="*/ 703384 h 703384"/>
              <a:gd name="connsiteX1" fmla="*/ 1784 w 283137"/>
              <a:gd name="connsiteY1" fmla="*/ 309489 h 703384"/>
              <a:gd name="connsiteX2" fmla="*/ 283137 w 283137"/>
              <a:gd name="connsiteY2" fmla="*/ 0 h 70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3137" h="703384">
                <a:moveTo>
                  <a:pt x="184664" y="703384"/>
                </a:moveTo>
                <a:cubicBezTo>
                  <a:pt x="85018" y="565052"/>
                  <a:pt x="-14628" y="426720"/>
                  <a:pt x="1784" y="309489"/>
                </a:cubicBezTo>
                <a:cubicBezTo>
                  <a:pt x="18196" y="192258"/>
                  <a:pt x="150666" y="96129"/>
                  <a:pt x="283137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DC4F2F79-2BDA-214C-9F61-DC488535E394}"/>
              </a:ext>
            </a:extLst>
          </p:cNvPr>
          <p:cNvSpPr/>
          <p:nvPr/>
        </p:nvSpPr>
        <p:spPr>
          <a:xfrm>
            <a:off x="11746523" y="2357736"/>
            <a:ext cx="283136" cy="1524948"/>
          </a:xfrm>
          <a:custGeom>
            <a:avLst/>
            <a:gdLst>
              <a:gd name="connsiteX0" fmla="*/ 168812 w 260702"/>
              <a:gd name="connsiteY0" fmla="*/ 1420837 h 1420837"/>
              <a:gd name="connsiteX1" fmla="*/ 253219 w 260702"/>
              <a:gd name="connsiteY1" fmla="*/ 618979 h 1420837"/>
              <a:gd name="connsiteX2" fmla="*/ 0 w 260702"/>
              <a:gd name="connsiteY2" fmla="*/ 0 h 142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702" h="1420837">
                <a:moveTo>
                  <a:pt x="168812" y="1420837"/>
                </a:moveTo>
                <a:cubicBezTo>
                  <a:pt x="225083" y="1138311"/>
                  <a:pt x="281354" y="855785"/>
                  <a:pt x="253219" y="618979"/>
                </a:cubicBezTo>
                <a:cubicBezTo>
                  <a:pt x="225084" y="382173"/>
                  <a:pt x="112542" y="191086"/>
                  <a:pt x="0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529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8625623" cy="5715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You’re asked to write a function that swaps two numbers.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*a,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y = 5;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(&amp;x, &amp;y);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x = 5, y =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"x = %d, y = %d\n"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x, y);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A4741C-0A79-1846-B8FA-CF11090D3BC0}"/>
              </a:ext>
            </a:extLst>
          </p:cNvPr>
          <p:cNvSpPr txBox="1"/>
          <p:nvPr/>
        </p:nvSpPr>
        <p:spPr>
          <a:xfrm>
            <a:off x="10637279" y="1154668"/>
            <a:ext cx="761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A48D6261-7441-C441-AEA5-DBA3285C89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7588943"/>
              </p:ext>
            </p:extLst>
          </p:nvPr>
        </p:nvGraphicFramePr>
        <p:xfrm>
          <a:off x="9056072" y="1440180"/>
          <a:ext cx="3011768" cy="18402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3873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22789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56224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16504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629502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C20E40F-112E-B74F-8996-280E96D9CAB2}"/>
              </a:ext>
            </a:extLst>
          </p:cNvPr>
          <p:cNvSpPr txBox="1"/>
          <p:nvPr/>
        </p:nvSpPr>
        <p:spPr>
          <a:xfrm>
            <a:off x="9333127" y="2152874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1E1AB9-0957-3343-9F62-AD2B9A998730}"/>
              </a:ext>
            </a:extLst>
          </p:cNvPr>
          <p:cNvSpPr txBox="1"/>
          <p:nvPr/>
        </p:nvSpPr>
        <p:spPr>
          <a:xfrm>
            <a:off x="7086600" y="23577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5" name="Left Bracket 24">
            <a:extLst>
              <a:ext uri="{FF2B5EF4-FFF2-40B4-BE49-F238E27FC236}">
                <a16:creationId xmlns:a16="http://schemas.microsoft.com/office/drawing/2014/main" id="{58DABA75-709E-6543-B811-0E9475A00248}"/>
              </a:ext>
            </a:extLst>
          </p:cNvPr>
          <p:cNvSpPr/>
          <p:nvPr/>
        </p:nvSpPr>
        <p:spPr>
          <a:xfrm>
            <a:off x="8402813" y="2152873"/>
            <a:ext cx="287281" cy="86915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C6839E-FD02-8E44-9F5E-E6F382C60DFB}"/>
              </a:ext>
            </a:extLst>
          </p:cNvPr>
          <p:cNvSpPr txBox="1"/>
          <p:nvPr/>
        </p:nvSpPr>
        <p:spPr>
          <a:xfrm>
            <a:off x="9333126" y="2560363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22782602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8625623" cy="5715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You’re asked to write a function that swaps two numbers.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*a,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y = 5;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(&amp;x, &amp;y);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x = 5, y =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("x = %d, y = %d\n", x, y);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A4741C-0A79-1846-B8FA-CF11090D3BC0}"/>
              </a:ext>
            </a:extLst>
          </p:cNvPr>
          <p:cNvSpPr txBox="1"/>
          <p:nvPr/>
        </p:nvSpPr>
        <p:spPr>
          <a:xfrm>
            <a:off x="10637279" y="1154668"/>
            <a:ext cx="761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A48D6261-7441-C441-AEA5-DBA3285C8975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9056072" y="1440180"/>
          <a:ext cx="3011768" cy="18402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3873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22789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56224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16504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629502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C20E40F-112E-B74F-8996-280E96D9CAB2}"/>
              </a:ext>
            </a:extLst>
          </p:cNvPr>
          <p:cNvSpPr txBox="1"/>
          <p:nvPr/>
        </p:nvSpPr>
        <p:spPr>
          <a:xfrm>
            <a:off x="9333127" y="2152874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1E1AB9-0957-3343-9F62-AD2B9A998730}"/>
              </a:ext>
            </a:extLst>
          </p:cNvPr>
          <p:cNvSpPr txBox="1"/>
          <p:nvPr/>
        </p:nvSpPr>
        <p:spPr>
          <a:xfrm>
            <a:off x="7086600" y="23577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5" name="Left Bracket 24">
            <a:extLst>
              <a:ext uri="{FF2B5EF4-FFF2-40B4-BE49-F238E27FC236}">
                <a16:creationId xmlns:a16="http://schemas.microsoft.com/office/drawing/2014/main" id="{58DABA75-709E-6543-B811-0E9475A00248}"/>
              </a:ext>
            </a:extLst>
          </p:cNvPr>
          <p:cNvSpPr/>
          <p:nvPr/>
        </p:nvSpPr>
        <p:spPr>
          <a:xfrm>
            <a:off x="8402813" y="2152873"/>
            <a:ext cx="287281" cy="86915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C6839E-FD02-8E44-9F5E-E6F382C60DFB}"/>
              </a:ext>
            </a:extLst>
          </p:cNvPr>
          <p:cNvSpPr txBox="1"/>
          <p:nvPr/>
        </p:nvSpPr>
        <p:spPr>
          <a:xfrm>
            <a:off x="9333126" y="2560363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41968789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8625623" cy="5715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You’re asked to write a function that swaps two numbers.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*a,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y = 5;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(&amp;x, &amp;y);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x = 5, y =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"x = %d, y = %d\n"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x, y);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A4741C-0A79-1846-B8FA-CF11090D3BC0}"/>
              </a:ext>
            </a:extLst>
          </p:cNvPr>
          <p:cNvSpPr txBox="1"/>
          <p:nvPr/>
        </p:nvSpPr>
        <p:spPr>
          <a:xfrm>
            <a:off x="10637279" y="1154668"/>
            <a:ext cx="761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A48D6261-7441-C441-AEA5-DBA3285C8975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9056072" y="1440180"/>
          <a:ext cx="3011768" cy="18402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3873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22789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56224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16504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629502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C20E40F-112E-B74F-8996-280E96D9CAB2}"/>
              </a:ext>
            </a:extLst>
          </p:cNvPr>
          <p:cNvSpPr txBox="1"/>
          <p:nvPr/>
        </p:nvSpPr>
        <p:spPr>
          <a:xfrm>
            <a:off x="9333127" y="2152874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1E1AB9-0957-3343-9F62-AD2B9A998730}"/>
              </a:ext>
            </a:extLst>
          </p:cNvPr>
          <p:cNvSpPr txBox="1"/>
          <p:nvPr/>
        </p:nvSpPr>
        <p:spPr>
          <a:xfrm>
            <a:off x="7086600" y="23577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5" name="Left Bracket 24">
            <a:extLst>
              <a:ext uri="{FF2B5EF4-FFF2-40B4-BE49-F238E27FC236}">
                <a16:creationId xmlns:a16="http://schemas.microsoft.com/office/drawing/2014/main" id="{58DABA75-709E-6543-B811-0E9475A00248}"/>
              </a:ext>
            </a:extLst>
          </p:cNvPr>
          <p:cNvSpPr/>
          <p:nvPr/>
        </p:nvSpPr>
        <p:spPr>
          <a:xfrm>
            <a:off x="8402813" y="2152873"/>
            <a:ext cx="287281" cy="86915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C6839E-FD02-8E44-9F5E-E6F382C60DFB}"/>
              </a:ext>
            </a:extLst>
          </p:cNvPr>
          <p:cNvSpPr txBox="1"/>
          <p:nvPr/>
        </p:nvSpPr>
        <p:spPr>
          <a:xfrm>
            <a:off x="9333126" y="2560363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7572903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4E81E-11AC-DF46-A09E-9A8D1632E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4206870"/>
          </a:xfrm>
        </p:spPr>
        <p:txBody>
          <a:bodyPr/>
          <a:lstStyle/>
          <a:p>
            <a:r>
              <a:rPr lang="en-US" dirty="0"/>
              <a:t>“Oh, when I said ’numbers’ I meant shorts, not </a:t>
            </a:r>
            <a:r>
              <a:rPr lang="en-US" dirty="0" err="1"/>
              <a:t>ints</a:t>
            </a:r>
            <a:r>
              <a:rPr lang="en-US" dirty="0"/>
              <a:t>.”</a:t>
            </a:r>
            <a:br>
              <a:rPr lang="en-US" dirty="0"/>
            </a:br>
            <a:br>
              <a:rPr lang="en-US" dirty="0"/>
            </a:br>
            <a:r>
              <a:rPr lang="en-US" dirty="0"/>
              <a:t>😑</a:t>
            </a:r>
          </a:p>
        </p:txBody>
      </p:sp>
    </p:spTree>
    <p:extLst>
      <p:ext uri="{BB962C8B-B14F-4D97-AF65-F5344CB8AC3E}">
        <p14:creationId xmlns:p14="http://schemas.microsoft.com/office/powerpoint/2010/main" val="8462644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8625623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swap_short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(short *a, short 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short 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short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short y = 5;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swap_short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(&amp;x, &amp;y);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x = 5, y =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"x = %d, y = %d\n"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x, y);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</p:txBody>
      </p:sp>
    </p:spTree>
    <p:extLst>
      <p:ext uri="{BB962C8B-B14F-4D97-AF65-F5344CB8AC3E}">
        <p14:creationId xmlns:p14="http://schemas.microsoft.com/office/powerpoint/2010/main" val="17953151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8625623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swap_short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(short *a, short 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short 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short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short y = 5;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swap_short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(&amp;x, &amp;y);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x = 5, y =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"x = %d, y = %d\n"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x, y);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A4741C-0A79-1846-B8FA-CF11090D3BC0}"/>
              </a:ext>
            </a:extLst>
          </p:cNvPr>
          <p:cNvSpPr txBox="1"/>
          <p:nvPr/>
        </p:nvSpPr>
        <p:spPr>
          <a:xfrm>
            <a:off x="10637279" y="1154668"/>
            <a:ext cx="761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A48D6261-7441-C441-AEA5-DBA3285C8975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9056072" y="1440180"/>
          <a:ext cx="3011768" cy="33604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3873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22789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56224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16504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6295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0xf18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66211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6665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0xf0e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70441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263374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C20E40F-112E-B74F-8996-280E96D9CAB2}"/>
              </a:ext>
            </a:extLst>
          </p:cNvPr>
          <p:cNvSpPr txBox="1"/>
          <p:nvPr/>
        </p:nvSpPr>
        <p:spPr>
          <a:xfrm>
            <a:off x="9333127" y="2152874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DEC52FB-5765-2B44-96E3-9B86E2D8AD1D}"/>
              </a:ext>
            </a:extLst>
          </p:cNvPr>
          <p:cNvSpPr txBox="1"/>
          <p:nvPr/>
        </p:nvSpPr>
        <p:spPr>
          <a:xfrm>
            <a:off x="9333126" y="3245904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1E1AB9-0957-3343-9F62-AD2B9A998730}"/>
              </a:ext>
            </a:extLst>
          </p:cNvPr>
          <p:cNvSpPr txBox="1"/>
          <p:nvPr/>
        </p:nvSpPr>
        <p:spPr>
          <a:xfrm>
            <a:off x="7086600" y="23577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0C4F152-9291-C44F-B7E1-748C788CEDFD}"/>
              </a:ext>
            </a:extLst>
          </p:cNvPr>
          <p:cNvSpPr txBox="1"/>
          <p:nvPr/>
        </p:nvSpPr>
        <p:spPr>
          <a:xfrm>
            <a:off x="6067090" y="3657600"/>
            <a:ext cx="2223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swap_short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25" name="Left Bracket 24">
            <a:extLst>
              <a:ext uri="{FF2B5EF4-FFF2-40B4-BE49-F238E27FC236}">
                <a16:creationId xmlns:a16="http://schemas.microsoft.com/office/drawing/2014/main" id="{58DABA75-709E-6543-B811-0E9475A00248}"/>
              </a:ext>
            </a:extLst>
          </p:cNvPr>
          <p:cNvSpPr/>
          <p:nvPr/>
        </p:nvSpPr>
        <p:spPr>
          <a:xfrm>
            <a:off x="8402813" y="2152873"/>
            <a:ext cx="287281" cy="86915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Left Bracket 25">
            <a:extLst>
              <a:ext uri="{FF2B5EF4-FFF2-40B4-BE49-F238E27FC236}">
                <a16:creationId xmlns:a16="http://schemas.microsoft.com/office/drawing/2014/main" id="{9645D676-1BE4-CC40-9197-07860EEE9068}"/>
              </a:ext>
            </a:extLst>
          </p:cNvPr>
          <p:cNvSpPr/>
          <p:nvPr/>
        </p:nvSpPr>
        <p:spPr>
          <a:xfrm>
            <a:off x="8402813" y="3352801"/>
            <a:ext cx="287281" cy="1143000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C6839E-FD02-8E44-9F5E-E6F382C60DFB}"/>
              </a:ext>
            </a:extLst>
          </p:cNvPr>
          <p:cNvSpPr txBox="1"/>
          <p:nvPr/>
        </p:nvSpPr>
        <p:spPr>
          <a:xfrm>
            <a:off x="9333126" y="2560363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F2347D6-5C32-0E4F-BCC2-BFC91DC047F3}"/>
              </a:ext>
            </a:extLst>
          </p:cNvPr>
          <p:cNvSpPr txBox="1"/>
          <p:nvPr/>
        </p:nvSpPr>
        <p:spPr>
          <a:xfrm>
            <a:off x="9333126" y="3657599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207645D-11F9-D943-94ED-7175A922E984}"/>
              </a:ext>
            </a:extLst>
          </p:cNvPr>
          <p:cNvSpPr txBox="1"/>
          <p:nvPr/>
        </p:nvSpPr>
        <p:spPr>
          <a:xfrm>
            <a:off x="8839200" y="4069294"/>
            <a:ext cx="864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temp</a:t>
            </a:r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CC1517B0-621A-4440-B99B-01FF545475EC}"/>
              </a:ext>
            </a:extLst>
          </p:cNvPr>
          <p:cNvSpPr/>
          <p:nvPr/>
        </p:nvSpPr>
        <p:spPr>
          <a:xfrm>
            <a:off x="10760001" y="2799471"/>
            <a:ext cx="283137" cy="703384"/>
          </a:xfrm>
          <a:custGeom>
            <a:avLst/>
            <a:gdLst>
              <a:gd name="connsiteX0" fmla="*/ 184664 w 283137"/>
              <a:gd name="connsiteY0" fmla="*/ 703384 h 703384"/>
              <a:gd name="connsiteX1" fmla="*/ 1784 w 283137"/>
              <a:gd name="connsiteY1" fmla="*/ 309489 h 703384"/>
              <a:gd name="connsiteX2" fmla="*/ 283137 w 283137"/>
              <a:gd name="connsiteY2" fmla="*/ 0 h 70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3137" h="703384">
                <a:moveTo>
                  <a:pt x="184664" y="703384"/>
                </a:moveTo>
                <a:cubicBezTo>
                  <a:pt x="85018" y="565052"/>
                  <a:pt x="-14628" y="426720"/>
                  <a:pt x="1784" y="309489"/>
                </a:cubicBezTo>
                <a:cubicBezTo>
                  <a:pt x="18196" y="192258"/>
                  <a:pt x="150666" y="96129"/>
                  <a:pt x="283137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DC4F2F79-2BDA-214C-9F61-DC488535E394}"/>
              </a:ext>
            </a:extLst>
          </p:cNvPr>
          <p:cNvSpPr/>
          <p:nvPr/>
        </p:nvSpPr>
        <p:spPr>
          <a:xfrm>
            <a:off x="11746523" y="2357736"/>
            <a:ext cx="283136" cy="1524948"/>
          </a:xfrm>
          <a:custGeom>
            <a:avLst/>
            <a:gdLst>
              <a:gd name="connsiteX0" fmla="*/ 168812 w 260702"/>
              <a:gd name="connsiteY0" fmla="*/ 1420837 h 1420837"/>
              <a:gd name="connsiteX1" fmla="*/ 253219 w 260702"/>
              <a:gd name="connsiteY1" fmla="*/ 618979 h 1420837"/>
              <a:gd name="connsiteX2" fmla="*/ 0 w 260702"/>
              <a:gd name="connsiteY2" fmla="*/ 0 h 142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702" h="1420837">
                <a:moveTo>
                  <a:pt x="168812" y="1420837"/>
                </a:moveTo>
                <a:cubicBezTo>
                  <a:pt x="225083" y="1138311"/>
                  <a:pt x="281354" y="855785"/>
                  <a:pt x="253219" y="618979"/>
                </a:cubicBezTo>
                <a:cubicBezTo>
                  <a:pt x="225084" y="382173"/>
                  <a:pt x="112542" y="191086"/>
                  <a:pt x="0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9596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4E81E-11AC-DF46-A09E-9A8D1632E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143000"/>
            <a:ext cx="10958512" cy="5943600"/>
          </a:xfrm>
        </p:spPr>
        <p:txBody>
          <a:bodyPr/>
          <a:lstStyle/>
          <a:p>
            <a:r>
              <a:rPr lang="en-US" dirty="0"/>
              <a:t>“You know what, I goofed.  We’re going to use strings.  Could you write something to swap those?”</a:t>
            </a:r>
            <a:br>
              <a:rPr lang="en-US" dirty="0"/>
            </a:br>
            <a:br>
              <a:rPr lang="en-US" dirty="0"/>
            </a:br>
            <a:r>
              <a:rPr lang="en-US" dirty="0"/>
              <a:t>😤</a:t>
            </a:r>
          </a:p>
        </p:txBody>
      </p:sp>
    </p:spTree>
    <p:extLst>
      <p:ext uri="{BB962C8B-B14F-4D97-AF65-F5344CB8AC3E}">
        <p14:creationId xmlns:p14="http://schemas.microsoft.com/office/powerpoint/2010/main" val="33880418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1" y="1295400"/>
            <a:ext cx="6785094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(char **a, char **b)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*x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"2"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*y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"5"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(&amp;x, &amp;y);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x = 5, y =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"x = %s, y = 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x, y);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</p:txBody>
      </p:sp>
    </p:spTree>
    <p:extLst>
      <p:ext uri="{BB962C8B-B14F-4D97-AF65-F5344CB8AC3E}">
        <p14:creationId xmlns:p14="http://schemas.microsoft.com/office/powerpoint/2010/main" val="11867895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1" y="1295400"/>
            <a:ext cx="6785094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(char **a, char **b)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*x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"2"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*y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"5"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(&amp;x, &amp;y);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x = 5, y =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"x = %s, y = 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x, y);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</p:txBody>
      </p:sp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A48D6261-7441-C441-AEA5-DBA3285C89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530439"/>
              </p:ext>
            </p:extLst>
          </p:nvPr>
        </p:nvGraphicFramePr>
        <p:xfrm>
          <a:off x="8797701" y="1440180"/>
          <a:ext cx="3011768" cy="3771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3873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22789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56224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16504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6295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608915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0xe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'5'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19364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0xd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4490058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0xc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'2'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73603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23631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C20E40F-112E-B74F-8996-280E96D9CAB2}"/>
              </a:ext>
            </a:extLst>
          </p:cNvPr>
          <p:cNvSpPr txBox="1"/>
          <p:nvPr/>
        </p:nvSpPr>
        <p:spPr>
          <a:xfrm>
            <a:off x="9074756" y="2152874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1E1AB9-0957-3343-9F62-AD2B9A998730}"/>
              </a:ext>
            </a:extLst>
          </p:cNvPr>
          <p:cNvSpPr txBox="1"/>
          <p:nvPr/>
        </p:nvSpPr>
        <p:spPr>
          <a:xfrm>
            <a:off x="7235706" y="23577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5" name="Left Bracket 24">
            <a:extLst>
              <a:ext uri="{FF2B5EF4-FFF2-40B4-BE49-F238E27FC236}">
                <a16:creationId xmlns:a16="http://schemas.microsoft.com/office/drawing/2014/main" id="{58DABA75-709E-6543-B811-0E9475A00248}"/>
              </a:ext>
            </a:extLst>
          </p:cNvPr>
          <p:cNvSpPr/>
          <p:nvPr/>
        </p:nvSpPr>
        <p:spPr>
          <a:xfrm>
            <a:off x="8551919" y="2152873"/>
            <a:ext cx="287281" cy="86915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C6839E-FD02-8E44-9F5E-E6F382C60DFB}"/>
              </a:ext>
            </a:extLst>
          </p:cNvPr>
          <p:cNvSpPr txBox="1"/>
          <p:nvPr/>
        </p:nvSpPr>
        <p:spPr>
          <a:xfrm>
            <a:off x="9074755" y="2560363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D7EF74-E821-E64C-8075-76AD1E7FB9CE}"/>
              </a:ext>
            </a:extLst>
          </p:cNvPr>
          <p:cNvSpPr txBox="1"/>
          <p:nvPr/>
        </p:nvSpPr>
        <p:spPr>
          <a:xfrm>
            <a:off x="7319880" y="3896309"/>
            <a:ext cx="2223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DATA SEGMENT</a:t>
            </a:r>
          </a:p>
        </p:txBody>
      </p:sp>
      <p:sp>
        <p:nvSpPr>
          <p:cNvPr id="19" name="Left Bracket 18">
            <a:extLst>
              <a:ext uri="{FF2B5EF4-FFF2-40B4-BE49-F238E27FC236}">
                <a16:creationId xmlns:a16="http://schemas.microsoft.com/office/drawing/2014/main" id="{F14FD01E-D203-7743-89E1-F44D2F32D15E}"/>
              </a:ext>
            </a:extLst>
          </p:cNvPr>
          <p:cNvSpPr/>
          <p:nvPr/>
        </p:nvSpPr>
        <p:spPr>
          <a:xfrm>
            <a:off x="9601658" y="3333088"/>
            <a:ext cx="253941" cy="1619912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57EEBA9-E468-6B43-B408-73C6F8301B0C}"/>
              </a:ext>
            </a:extLst>
          </p:cNvPr>
          <p:cNvSpPr/>
          <p:nvPr/>
        </p:nvSpPr>
        <p:spPr>
          <a:xfrm>
            <a:off x="10465915" y="2391508"/>
            <a:ext cx="408411" cy="2332892"/>
          </a:xfrm>
          <a:custGeom>
            <a:avLst/>
            <a:gdLst>
              <a:gd name="connsiteX0" fmla="*/ 211463 w 408411"/>
              <a:gd name="connsiteY0" fmla="*/ 0 h 3048388"/>
              <a:gd name="connsiteX1" fmla="*/ 448 w 408411"/>
              <a:gd name="connsiteY1" fmla="*/ 773723 h 3048388"/>
              <a:gd name="connsiteX2" fmla="*/ 155193 w 408411"/>
              <a:gd name="connsiteY2" fmla="*/ 1758461 h 3048388"/>
              <a:gd name="connsiteX3" fmla="*/ 141125 w 408411"/>
              <a:gd name="connsiteY3" fmla="*/ 2616590 h 3048388"/>
              <a:gd name="connsiteX4" fmla="*/ 112990 w 408411"/>
              <a:gd name="connsiteY4" fmla="*/ 3010486 h 3048388"/>
              <a:gd name="connsiteX5" fmla="*/ 408411 w 408411"/>
              <a:gd name="connsiteY5" fmla="*/ 3010486 h 30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411" h="3048388">
                <a:moveTo>
                  <a:pt x="211463" y="0"/>
                </a:moveTo>
                <a:cubicBezTo>
                  <a:pt x="110644" y="240323"/>
                  <a:pt x="9826" y="480646"/>
                  <a:pt x="448" y="773723"/>
                </a:cubicBezTo>
                <a:cubicBezTo>
                  <a:pt x="-8930" y="1066800"/>
                  <a:pt x="131747" y="1451317"/>
                  <a:pt x="155193" y="1758461"/>
                </a:cubicBezTo>
                <a:cubicBezTo>
                  <a:pt x="178639" y="2065606"/>
                  <a:pt x="148159" y="2407919"/>
                  <a:pt x="141125" y="2616590"/>
                </a:cubicBezTo>
                <a:cubicBezTo>
                  <a:pt x="134091" y="2825261"/>
                  <a:pt x="68442" y="2944837"/>
                  <a:pt x="112990" y="3010486"/>
                </a:cubicBezTo>
                <a:cubicBezTo>
                  <a:pt x="157538" y="3076135"/>
                  <a:pt x="282974" y="3043310"/>
                  <a:pt x="408411" y="3010486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14A0AB4-C30D-8F4A-9EEB-F615260D6FB2}"/>
              </a:ext>
            </a:extLst>
          </p:cNvPr>
          <p:cNvSpPr/>
          <p:nvPr/>
        </p:nvSpPr>
        <p:spPr>
          <a:xfrm>
            <a:off x="11577711" y="2778842"/>
            <a:ext cx="538452" cy="1117468"/>
          </a:xfrm>
          <a:custGeom>
            <a:avLst/>
            <a:gdLst>
              <a:gd name="connsiteX0" fmla="*/ 0 w 538452"/>
              <a:gd name="connsiteY0" fmla="*/ 20630 h 2623153"/>
              <a:gd name="connsiteX1" fmla="*/ 436098 w 538452"/>
              <a:gd name="connsiteY1" fmla="*/ 287916 h 2623153"/>
              <a:gd name="connsiteX2" fmla="*/ 520504 w 538452"/>
              <a:gd name="connsiteY2" fmla="*/ 2032310 h 2623153"/>
              <a:gd name="connsiteX3" fmla="*/ 168812 w 538452"/>
              <a:gd name="connsiteY3" fmla="*/ 2623153 h 2623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452" h="2623153">
                <a:moveTo>
                  <a:pt x="0" y="20630"/>
                </a:moveTo>
                <a:cubicBezTo>
                  <a:pt x="174673" y="-13367"/>
                  <a:pt x="349347" y="-47364"/>
                  <a:pt x="436098" y="287916"/>
                </a:cubicBezTo>
                <a:cubicBezTo>
                  <a:pt x="522849" y="623196"/>
                  <a:pt x="565052" y="1643104"/>
                  <a:pt x="520504" y="2032310"/>
                </a:cubicBezTo>
                <a:cubicBezTo>
                  <a:pt x="475956" y="2421516"/>
                  <a:pt x="322384" y="2522334"/>
                  <a:pt x="168812" y="2623153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908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1" y="1295400"/>
            <a:ext cx="6785094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(char **a, char **b)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*x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"2"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*y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"5"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(&amp;x, &amp;y);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x = 5, y =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"x = %s, y = 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x, y);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</p:txBody>
      </p:sp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A48D6261-7441-C441-AEA5-DBA3285C89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8586829"/>
              </p:ext>
            </p:extLst>
          </p:nvPr>
        </p:nvGraphicFramePr>
        <p:xfrm>
          <a:off x="8797701" y="1440180"/>
          <a:ext cx="3011768" cy="48806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3873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22789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56224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16504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6295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0xf18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66211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6665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26337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608915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0xe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'5'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19364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0xd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4490058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0xc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'2'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73603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23631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C20E40F-112E-B74F-8996-280E96D9CAB2}"/>
              </a:ext>
            </a:extLst>
          </p:cNvPr>
          <p:cNvSpPr txBox="1"/>
          <p:nvPr/>
        </p:nvSpPr>
        <p:spPr>
          <a:xfrm>
            <a:off x="9074756" y="2152874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DEC52FB-5765-2B44-96E3-9B86E2D8AD1D}"/>
              </a:ext>
            </a:extLst>
          </p:cNvPr>
          <p:cNvSpPr txBox="1"/>
          <p:nvPr/>
        </p:nvSpPr>
        <p:spPr>
          <a:xfrm>
            <a:off x="9074755" y="3245904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1E1AB9-0957-3343-9F62-AD2B9A998730}"/>
              </a:ext>
            </a:extLst>
          </p:cNvPr>
          <p:cNvSpPr txBox="1"/>
          <p:nvPr/>
        </p:nvSpPr>
        <p:spPr>
          <a:xfrm>
            <a:off x="7235706" y="23577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0C4F152-9291-C44F-B7E1-748C788CEDFD}"/>
              </a:ext>
            </a:extLst>
          </p:cNvPr>
          <p:cNvSpPr txBox="1"/>
          <p:nvPr/>
        </p:nvSpPr>
        <p:spPr>
          <a:xfrm>
            <a:off x="6046277" y="3657600"/>
            <a:ext cx="2393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25" name="Left Bracket 24">
            <a:extLst>
              <a:ext uri="{FF2B5EF4-FFF2-40B4-BE49-F238E27FC236}">
                <a16:creationId xmlns:a16="http://schemas.microsoft.com/office/drawing/2014/main" id="{58DABA75-709E-6543-B811-0E9475A00248}"/>
              </a:ext>
            </a:extLst>
          </p:cNvPr>
          <p:cNvSpPr/>
          <p:nvPr/>
        </p:nvSpPr>
        <p:spPr>
          <a:xfrm>
            <a:off x="8551919" y="2152873"/>
            <a:ext cx="287281" cy="86915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Left Bracket 25">
            <a:extLst>
              <a:ext uri="{FF2B5EF4-FFF2-40B4-BE49-F238E27FC236}">
                <a16:creationId xmlns:a16="http://schemas.microsoft.com/office/drawing/2014/main" id="{9645D676-1BE4-CC40-9197-07860EEE9068}"/>
              </a:ext>
            </a:extLst>
          </p:cNvPr>
          <p:cNvSpPr/>
          <p:nvPr/>
        </p:nvSpPr>
        <p:spPr>
          <a:xfrm>
            <a:off x="8551920" y="3352801"/>
            <a:ext cx="245782" cy="766463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C6839E-FD02-8E44-9F5E-E6F382C60DFB}"/>
              </a:ext>
            </a:extLst>
          </p:cNvPr>
          <p:cNvSpPr txBox="1"/>
          <p:nvPr/>
        </p:nvSpPr>
        <p:spPr>
          <a:xfrm>
            <a:off x="9074755" y="2560363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F2347D6-5C32-0E4F-BCC2-BFC91DC047F3}"/>
              </a:ext>
            </a:extLst>
          </p:cNvPr>
          <p:cNvSpPr txBox="1"/>
          <p:nvPr/>
        </p:nvSpPr>
        <p:spPr>
          <a:xfrm>
            <a:off x="9074755" y="3657599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DC4F2F79-2BDA-214C-9F61-DC488535E394}"/>
              </a:ext>
            </a:extLst>
          </p:cNvPr>
          <p:cNvSpPr/>
          <p:nvPr/>
        </p:nvSpPr>
        <p:spPr>
          <a:xfrm>
            <a:off x="11488152" y="2357736"/>
            <a:ext cx="283136" cy="1524948"/>
          </a:xfrm>
          <a:custGeom>
            <a:avLst/>
            <a:gdLst>
              <a:gd name="connsiteX0" fmla="*/ 168812 w 260702"/>
              <a:gd name="connsiteY0" fmla="*/ 1420837 h 1420837"/>
              <a:gd name="connsiteX1" fmla="*/ 253219 w 260702"/>
              <a:gd name="connsiteY1" fmla="*/ 618979 h 1420837"/>
              <a:gd name="connsiteX2" fmla="*/ 0 w 260702"/>
              <a:gd name="connsiteY2" fmla="*/ 0 h 142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702" h="1420837">
                <a:moveTo>
                  <a:pt x="168812" y="1420837"/>
                </a:moveTo>
                <a:cubicBezTo>
                  <a:pt x="225083" y="1138311"/>
                  <a:pt x="281354" y="855785"/>
                  <a:pt x="253219" y="618979"/>
                </a:cubicBezTo>
                <a:cubicBezTo>
                  <a:pt x="225084" y="382173"/>
                  <a:pt x="112542" y="191086"/>
                  <a:pt x="0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D7EF74-E821-E64C-8075-76AD1E7FB9CE}"/>
              </a:ext>
            </a:extLst>
          </p:cNvPr>
          <p:cNvSpPr txBox="1"/>
          <p:nvPr/>
        </p:nvSpPr>
        <p:spPr>
          <a:xfrm>
            <a:off x="7319880" y="5420309"/>
            <a:ext cx="2223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DATA SEGMENT</a:t>
            </a:r>
          </a:p>
        </p:txBody>
      </p:sp>
      <p:sp>
        <p:nvSpPr>
          <p:cNvPr id="19" name="Left Bracket 18">
            <a:extLst>
              <a:ext uri="{FF2B5EF4-FFF2-40B4-BE49-F238E27FC236}">
                <a16:creationId xmlns:a16="http://schemas.microsoft.com/office/drawing/2014/main" id="{F14FD01E-D203-7743-89E1-F44D2F32D15E}"/>
              </a:ext>
            </a:extLst>
          </p:cNvPr>
          <p:cNvSpPr/>
          <p:nvPr/>
        </p:nvSpPr>
        <p:spPr>
          <a:xfrm>
            <a:off x="9601658" y="4857088"/>
            <a:ext cx="253941" cy="1619912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F285A36-2D3B-B747-8F3C-1E911DD373FD}"/>
              </a:ext>
            </a:extLst>
          </p:cNvPr>
          <p:cNvSpPr/>
          <p:nvPr/>
        </p:nvSpPr>
        <p:spPr>
          <a:xfrm>
            <a:off x="10621030" y="2827606"/>
            <a:ext cx="112619" cy="647114"/>
          </a:xfrm>
          <a:custGeom>
            <a:avLst/>
            <a:gdLst>
              <a:gd name="connsiteX0" fmla="*/ 98552 w 112619"/>
              <a:gd name="connsiteY0" fmla="*/ 647114 h 647114"/>
              <a:gd name="connsiteX1" fmla="*/ 78 w 112619"/>
              <a:gd name="connsiteY1" fmla="*/ 253219 h 647114"/>
              <a:gd name="connsiteX2" fmla="*/ 112619 w 112619"/>
              <a:gd name="connsiteY2" fmla="*/ 0 h 647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619" h="647114">
                <a:moveTo>
                  <a:pt x="98552" y="647114"/>
                </a:moveTo>
                <a:cubicBezTo>
                  <a:pt x="48143" y="504092"/>
                  <a:pt x="-2266" y="361071"/>
                  <a:pt x="78" y="253219"/>
                </a:cubicBezTo>
                <a:cubicBezTo>
                  <a:pt x="2422" y="145367"/>
                  <a:pt x="57520" y="72683"/>
                  <a:pt x="112619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57EEBA9-E468-6B43-B408-73C6F8301B0C}"/>
              </a:ext>
            </a:extLst>
          </p:cNvPr>
          <p:cNvSpPr/>
          <p:nvPr/>
        </p:nvSpPr>
        <p:spPr>
          <a:xfrm>
            <a:off x="10465915" y="2391508"/>
            <a:ext cx="408411" cy="3490466"/>
          </a:xfrm>
          <a:custGeom>
            <a:avLst/>
            <a:gdLst>
              <a:gd name="connsiteX0" fmla="*/ 211463 w 408411"/>
              <a:gd name="connsiteY0" fmla="*/ 0 h 3048388"/>
              <a:gd name="connsiteX1" fmla="*/ 448 w 408411"/>
              <a:gd name="connsiteY1" fmla="*/ 773723 h 3048388"/>
              <a:gd name="connsiteX2" fmla="*/ 155193 w 408411"/>
              <a:gd name="connsiteY2" fmla="*/ 1758461 h 3048388"/>
              <a:gd name="connsiteX3" fmla="*/ 141125 w 408411"/>
              <a:gd name="connsiteY3" fmla="*/ 2616590 h 3048388"/>
              <a:gd name="connsiteX4" fmla="*/ 112990 w 408411"/>
              <a:gd name="connsiteY4" fmla="*/ 3010486 h 3048388"/>
              <a:gd name="connsiteX5" fmla="*/ 408411 w 408411"/>
              <a:gd name="connsiteY5" fmla="*/ 3010486 h 30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411" h="3048388">
                <a:moveTo>
                  <a:pt x="211463" y="0"/>
                </a:moveTo>
                <a:cubicBezTo>
                  <a:pt x="110644" y="240323"/>
                  <a:pt x="9826" y="480646"/>
                  <a:pt x="448" y="773723"/>
                </a:cubicBezTo>
                <a:cubicBezTo>
                  <a:pt x="-8930" y="1066800"/>
                  <a:pt x="131747" y="1451317"/>
                  <a:pt x="155193" y="1758461"/>
                </a:cubicBezTo>
                <a:cubicBezTo>
                  <a:pt x="178639" y="2065606"/>
                  <a:pt x="148159" y="2407919"/>
                  <a:pt x="141125" y="2616590"/>
                </a:cubicBezTo>
                <a:cubicBezTo>
                  <a:pt x="134091" y="2825261"/>
                  <a:pt x="68442" y="2944837"/>
                  <a:pt x="112990" y="3010486"/>
                </a:cubicBezTo>
                <a:cubicBezTo>
                  <a:pt x="157538" y="3076135"/>
                  <a:pt x="282974" y="3043310"/>
                  <a:pt x="408411" y="3010486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14A0AB4-C30D-8F4A-9EEB-F615260D6FB2}"/>
              </a:ext>
            </a:extLst>
          </p:cNvPr>
          <p:cNvSpPr/>
          <p:nvPr/>
        </p:nvSpPr>
        <p:spPr>
          <a:xfrm>
            <a:off x="11577711" y="2778841"/>
            <a:ext cx="538452" cy="2326559"/>
          </a:xfrm>
          <a:custGeom>
            <a:avLst/>
            <a:gdLst>
              <a:gd name="connsiteX0" fmla="*/ 0 w 538452"/>
              <a:gd name="connsiteY0" fmla="*/ 20630 h 2623153"/>
              <a:gd name="connsiteX1" fmla="*/ 436098 w 538452"/>
              <a:gd name="connsiteY1" fmla="*/ 287916 h 2623153"/>
              <a:gd name="connsiteX2" fmla="*/ 520504 w 538452"/>
              <a:gd name="connsiteY2" fmla="*/ 2032310 h 2623153"/>
              <a:gd name="connsiteX3" fmla="*/ 168812 w 538452"/>
              <a:gd name="connsiteY3" fmla="*/ 2623153 h 2623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452" h="2623153">
                <a:moveTo>
                  <a:pt x="0" y="20630"/>
                </a:moveTo>
                <a:cubicBezTo>
                  <a:pt x="174673" y="-13367"/>
                  <a:pt x="349347" y="-47364"/>
                  <a:pt x="436098" y="287916"/>
                </a:cubicBezTo>
                <a:cubicBezTo>
                  <a:pt x="522849" y="623196"/>
                  <a:pt x="565052" y="1643104"/>
                  <a:pt x="520504" y="2032310"/>
                </a:cubicBezTo>
                <a:cubicBezTo>
                  <a:pt x="475956" y="2421516"/>
                  <a:pt x="322384" y="2522334"/>
                  <a:pt x="168812" y="2623153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4922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1" y="1295400"/>
            <a:ext cx="6785094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(char **a, char **b)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char *temp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*x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"2"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*y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"5"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(&amp;x, &amp;y);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x = 5, y =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"x = %s, y = 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x, y);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</p:txBody>
      </p:sp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A48D6261-7441-C441-AEA5-DBA3285C8975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8797701" y="1440180"/>
          <a:ext cx="3011768" cy="52920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3873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22789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56224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16504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6295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0xf18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66211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6665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0xf08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70441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26337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608915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0xe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'5'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19364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0xd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4490058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0xc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'2'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73603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23631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C20E40F-112E-B74F-8996-280E96D9CAB2}"/>
              </a:ext>
            </a:extLst>
          </p:cNvPr>
          <p:cNvSpPr txBox="1"/>
          <p:nvPr/>
        </p:nvSpPr>
        <p:spPr>
          <a:xfrm>
            <a:off x="9074756" y="2152874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DEC52FB-5765-2B44-96E3-9B86E2D8AD1D}"/>
              </a:ext>
            </a:extLst>
          </p:cNvPr>
          <p:cNvSpPr txBox="1"/>
          <p:nvPr/>
        </p:nvSpPr>
        <p:spPr>
          <a:xfrm>
            <a:off x="9074755" y="3245904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1E1AB9-0957-3343-9F62-AD2B9A998730}"/>
              </a:ext>
            </a:extLst>
          </p:cNvPr>
          <p:cNvSpPr txBox="1"/>
          <p:nvPr/>
        </p:nvSpPr>
        <p:spPr>
          <a:xfrm>
            <a:off x="7235706" y="23577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0C4F152-9291-C44F-B7E1-748C788CEDFD}"/>
              </a:ext>
            </a:extLst>
          </p:cNvPr>
          <p:cNvSpPr txBox="1"/>
          <p:nvPr/>
        </p:nvSpPr>
        <p:spPr>
          <a:xfrm>
            <a:off x="6046277" y="3657600"/>
            <a:ext cx="2393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25" name="Left Bracket 24">
            <a:extLst>
              <a:ext uri="{FF2B5EF4-FFF2-40B4-BE49-F238E27FC236}">
                <a16:creationId xmlns:a16="http://schemas.microsoft.com/office/drawing/2014/main" id="{58DABA75-709E-6543-B811-0E9475A00248}"/>
              </a:ext>
            </a:extLst>
          </p:cNvPr>
          <p:cNvSpPr/>
          <p:nvPr/>
        </p:nvSpPr>
        <p:spPr>
          <a:xfrm>
            <a:off x="8551919" y="2152873"/>
            <a:ext cx="287281" cy="86915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Left Bracket 25">
            <a:extLst>
              <a:ext uri="{FF2B5EF4-FFF2-40B4-BE49-F238E27FC236}">
                <a16:creationId xmlns:a16="http://schemas.microsoft.com/office/drawing/2014/main" id="{9645D676-1BE4-CC40-9197-07860EEE9068}"/>
              </a:ext>
            </a:extLst>
          </p:cNvPr>
          <p:cNvSpPr/>
          <p:nvPr/>
        </p:nvSpPr>
        <p:spPr>
          <a:xfrm>
            <a:off x="8551919" y="3352801"/>
            <a:ext cx="287281" cy="1143000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C6839E-FD02-8E44-9F5E-E6F382C60DFB}"/>
              </a:ext>
            </a:extLst>
          </p:cNvPr>
          <p:cNvSpPr txBox="1"/>
          <p:nvPr/>
        </p:nvSpPr>
        <p:spPr>
          <a:xfrm>
            <a:off x="9074755" y="2560363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F2347D6-5C32-0E4F-BCC2-BFC91DC047F3}"/>
              </a:ext>
            </a:extLst>
          </p:cNvPr>
          <p:cNvSpPr txBox="1"/>
          <p:nvPr/>
        </p:nvSpPr>
        <p:spPr>
          <a:xfrm>
            <a:off x="9074755" y="3657599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207645D-11F9-D943-94ED-7175A922E984}"/>
              </a:ext>
            </a:extLst>
          </p:cNvPr>
          <p:cNvSpPr txBox="1"/>
          <p:nvPr/>
        </p:nvSpPr>
        <p:spPr>
          <a:xfrm>
            <a:off x="8580829" y="4069294"/>
            <a:ext cx="864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temp</a:t>
            </a:r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DC4F2F79-2BDA-214C-9F61-DC488535E394}"/>
              </a:ext>
            </a:extLst>
          </p:cNvPr>
          <p:cNvSpPr/>
          <p:nvPr/>
        </p:nvSpPr>
        <p:spPr>
          <a:xfrm>
            <a:off x="11488152" y="2357736"/>
            <a:ext cx="283136" cy="1524948"/>
          </a:xfrm>
          <a:custGeom>
            <a:avLst/>
            <a:gdLst>
              <a:gd name="connsiteX0" fmla="*/ 168812 w 260702"/>
              <a:gd name="connsiteY0" fmla="*/ 1420837 h 1420837"/>
              <a:gd name="connsiteX1" fmla="*/ 253219 w 260702"/>
              <a:gd name="connsiteY1" fmla="*/ 618979 h 1420837"/>
              <a:gd name="connsiteX2" fmla="*/ 0 w 260702"/>
              <a:gd name="connsiteY2" fmla="*/ 0 h 142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702" h="1420837">
                <a:moveTo>
                  <a:pt x="168812" y="1420837"/>
                </a:moveTo>
                <a:cubicBezTo>
                  <a:pt x="225083" y="1138311"/>
                  <a:pt x="281354" y="855785"/>
                  <a:pt x="253219" y="618979"/>
                </a:cubicBezTo>
                <a:cubicBezTo>
                  <a:pt x="225084" y="382173"/>
                  <a:pt x="112542" y="191086"/>
                  <a:pt x="0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D7EF74-E821-E64C-8075-76AD1E7FB9CE}"/>
              </a:ext>
            </a:extLst>
          </p:cNvPr>
          <p:cNvSpPr txBox="1"/>
          <p:nvPr/>
        </p:nvSpPr>
        <p:spPr>
          <a:xfrm>
            <a:off x="7319880" y="5420309"/>
            <a:ext cx="2223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DATA SEGMENT</a:t>
            </a:r>
          </a:p>
        </p:txBody>
      </p:sp>
      <p:sp>
        <p:nvSpPr>
          <p:cNvPr id="19" name="Left Bracket 18">
            <a:extLst>
              <a:ext uri="{FF2B5EF4-FFF2-40B4-BE49-F238E27FC236}">
                <a16:creationId xmlns:a16="http://schemas.microsoft.com/office/drawing/2014/main" id="{F14FD01E-D203-7743-89E1-F44D2F32D15E}"/>
              </a:ext>
            </a:extLst>
          </p:cNvPr>
          <p:cNvSpPr/>
          <p:nvPr/>
        </p:nvSpPr>
        <p:spPr>
          <a:xfrm>
            <a:off x="9601658" y="4857088"/>
            <a:ext cx="253941" cy="1619912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F285A36-2D3B-B747-8F3C-1E911DD373FD}"/>
              </a:ext>
            </a:extLst>
          </p:cNvPr>
          <p:cNvSpPr/>
          <p:nvPr/>
        </p:nvSpPr>
        <p:spPr>
          <a:xfrm>
            <a:off x="10621030" y="2827606"/>
            <a:ext cx="112619" cy="647114"/>
          </a:xfrm>
          <a:custGeom>
            <a:avLst/>
            <a:gdLst>
              <a:gd name="connsiteX0" fmla="*/ 98552 w 112619"/>
              <a:gd name="connsiteY0" fmla="*/ 647114 h 647114"/>
              <a:gd name="connsiteX1" fmla="*/ 78 w 112619"/>
              <a:gd name="connsiteY1" fmla="*/ 253219 h 647114"/>
              <a:gd name="connsiteX2" fmla="*/ 112619 w 112619"/>
              <a:gd name="connsiteY2" fmla="*/ 0 h 647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619" h="647114">
                <a:moveTo>
                  <a:pt x="98552" y="647114"/>
                </a:moveTo>
                <a:cubicBezTo>
                  <a:pt x="48143" y="504092"/>
                  <a:pt x="-2266" y="361071"/>
                  <a:pt x="78" y="253219"/>
                </a:cubicBezTo>
                <a:cubicBezTo>
                  <a:pt x="2422" y="145367"/>
                  <a:pt x="57520" y="72683"/>
                  <a:pt x="112619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57EEBA9-E468-6B43-B408-73C6F8301B0C}"/>
              </a:ext>
            </a:extLst>
          </p:cNvPr>
          <p:cNvSpPr/>
          <p:nvPr/>
        </p:nvSpPr>
        <p:spPr>
          <a:xfrm>
            <a:off x="10465915" y="2391508"/>
            <a:ext cx="408411" cy="3856892"/>
          </a:xfrm>
          <a:custGeom>
            <a:avLst/>
            <a:gdLst>
              <a:gd name="connsiteX0" fmla="*/ 211463 w 408411"/>
              <a:gd name="connsiteY0" fmla="*/ 0 h 3048388"/>
              <a:gd name="connsiteX1" fmla="*/ 448 w 408411"/>
              <a:gd name="connsiteY1" fmla="*/ 773723 h 3048388"/>
              <a:gd name="connsiteX2" fmla="*/ 155193 w 408411"/>
              <a:gd name="connsiteY2" fmla="*/ 1758461 h 3048388"/>
              <a:gd name="connsiteX3" fmla="*/ 141125 w 408411"/>
              <a:gd name="connsiteY3" fmla="*/ 2616590 h 3048388"/>
              <a:gd name="connsiteX4" fmla="*/ 112990 w 408411"/>
              <a:gd name="connsiteY4" fmla="*/ 3010486 h 3048388"/>
              <a:gd name="connsiteX5" fmla="*/ 408411 w 408411"/>
              <a:gd name="connsiteY5" fmla="*/ 3010486 h 30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411" h="3048388">
                <a:moveTo>
                  <a:pt x="211463" y="0"/>
                </a:moveTo>
                <a:cubicBezTo>
                  <a:pt x="110644" y="240323"/>
                  <a:pt x="9826" y="480646"/>
                  <a:pt x="448" y="773723"/>
                </a:cubicBezTo>
                <a:cubicBezTo>
                  <a:pt x="-8930" y="1066800"/>
                  <a:pt x="131747" y="1451317"/>
                  <a:pt x="155193" y="1758461"/>
                </a:cubicBezTo>
                <a:cubicBezTo>
                  <a:pt x="178639" y="2065606"/>
                  <a:pt x="148159" y="2407919"/>
                  <a:pt x="141125" y="2616590"/>
                </a:cubicBezTo>
                <a:cubicBezTo>
                  <a:pt x="134091" y="2825261"/>
                  <a:pt x="68442" y="2944837"/>
                  <a:pt x="112990" y="3010486"/>
                </a:cubicBezTo>
                <a:cubicBezTo>
                  <a:pt x="157538" y="3076135"/>
                  <a:pt x="282974" y="3043310"/>
                  <a:pt x="408411" y="3010486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14A0AB4-C30D-8F4A-9EEB-F615260D6FB2}"/>
              </a:ext>
            </a:extLst>
          </p:cNvPr>
          <p:cNvSpPr/>
          <p:nvPr/>
        </p:nvSpPr>
        <p:spPr>
          <a:xfrm>
            <a:off x="11577711" y="2778841"/>
            <a:ext cx="538452" cy="2623153"/>
          </a:xfrm>
          <a:custGeom>
            <a:avLst/>
            <a:gdLst>
              <a:gd name="connsiteX0" fmla="*/ 0 w 538452"/>
              <a:gd name="connsiteY0" fmla="*/ 20630 h 2623153"/>
              <a:gd name="connsiteX1" fmla="*/ 436098 w 538452"/>
              <a:gd name="connsiteY1" fmla="*/ 287916 h 2623153"/>
              <a:gd name="connsiteX2" fmla="*/ 520504 w 538452"/>
              <a:gd name="connsiteY2" fmla="*/ 2032310 h 2623153"/>
              <a:gd name="connsiteX3" fmla="*/ 168812 w 538452"/>
              <a:gd name="connsiteY3" fmla="*/ 2623153 h 2623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452" h="2623153">
                <a:moveTo>
                  <a:pt x="0" y="20630"/>
                </a:moveTo>
                <a:cubicBezTo>
                  <a:pt x="174673" y="-13367"/>
                  <a:pt x="349347" y="-47364"/>
                  <a:pt x="436098" y="287916"/>
                </a:cubicBezTo>
                <a:cubicBezTo>
                  <a:pt x="522849" y="623196"/>
                  <a:pt x="565052" y="1643104"/>
                  <a:pt x="520504" y="2032310"/>
                </a:cubicBezTo>
                <a:cubicBezTo>
                  <a:pt x="475956" y="2421516"/>
                  <a:pt x="322384" y="2522334"/>
                  <a:pt x="168812" y="2623153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682AE214-C7C9-434B-A89E-623443DFD83D}"/>
              </a:ext>
            </a:extLst>
          </p:cNvPr>
          <p:cNvSpPr/>
          <p:nvPr/>
        </p:nvSpPr>
        <p:spPr>
          <a:xfrm>
            <a:off x="10733649" y="4343400"/>
            <a:ext cx="315351" cy="1905000"/>
          </a:xfrm>
          <a:custGeom>
            <a:avLst/>
            <a:gdLst>
              <a:gd name="connsiteX0" fmla="*/ 211463 w 408411"/>
              <a:gd name="connsiteY0" fmla="*/ 0 h 3048388"/>
              <a:gd name="connsiteX1" fmla="*/ 448 w 408411"/>
              <a:gd name="connsiteY1" fmla="*/ 773723 h 3048388"/>
              <a:gd name="connsiteX2" fmla="*/ 155193 w 408411"/>
              <a:gd name="connsiteY2" fmla="*/ 1758461 h 3048388"/>
              <a:gd name="connsiteX3" fmla="*/ 141125 w 408411"/>
              <a:gd name="connsiteY3" fmla="*/ 2616590 h 3048388"/>
              <a:gd name="connsiteX4" fmla="*/ 112990 w 408411"/>
              <a:gd name="connsiteY4" fmla="*/ 3010486 h 3048388"/>
              <a:gd name="connsiteX5" fmla="*/ 408411 w 408411"/>
              <a:gd name="connsiteY5" fmla="*/ 3010486 h 30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411" h="3048388">
                <a:moveTo>
                  <a:pt x="211463" y="0"/>
                </a:moveTo>
                <a:cubicBezTo>
                  <a:pt x="110644" y="240323"/>
                  <a:pt x="9826" y="480646"/>
                  <a:pt x="448" y="773723"/>
                </a:cubicBezTo>
                <a:cubicBezTo>
                  <a:pt x="-8930" y="1066800"/>
                  <a:pt x="131747" y="1451317"/>
                  <a:pt x="155193" y="1758461"/>
                </a:cubicBezTo>
                <a:cubicBezTo>
                  <a:pt x="178639" y="2065606"/>
                  <a:pt x="148159" y="2407919"/>
                  <a:pt x="141125" y="2616590"/>
                </a:cubicBezTo>
                <a:cubicBezTo>
                  <a:pt x="134091" y="2825261"/>
                  <a:pt x="68442" y="2944837"/>
                  <a:pt x="112990" y="3010486"/>
                </a:cubicBezTo>
                <a:cubicBezTo>
                  <a:pt x="157538" y="3076135"/>
                  <a:pt x="282974" y="3043310"/>
                  <a:pt x="408411" y="3010486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5740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1" y="1295400"/>
            <a:ext cx="6785094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(char **a, char **b)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*x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"2"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*y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"5"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(&amp;x, &amp;y);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x = 5, y =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"x = %s, y = 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x, y);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</p:txBody>
      </p:sp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A48D6261-7441-C441-AEA5-DBA3285C89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6212265"/>
              </p:ext>
            </p:extLst>
          </p:nvPr>
        </p:nvGraphicFramePr>
        <p:xfrm>
          <a:off x="8797701" y="1440180"/>
          <a:ext cx="3011768" cy="52920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3873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22789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56224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16504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6295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0xf18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66211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6665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0xf08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70441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26337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608915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0xe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'5'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19364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0xd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4490058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0xc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'2'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73603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23631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C20E40F-112E-B74F-8996-280E96D9CAB2}"/>
              </a:ext>
            </a:extLst>
          </p:cNvPr>
          <p:cNvSpPr txBox="1"/>
          <p:nvPr/>
        </p:nvSpPr>
        <p:spPr>
          <a:xfrm>
            <a:off x="9074756" y="2152874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DEC52FB-5765-2B44-96E3-9B86E2D8AD1D}"/>
              </a:ext>
            </a:extLst>
          </p:cNvPr>
          <p:cNvSpPr txBox="1"/>
          <p:nvPr/>
        </p:nvSpPr>
        <p:spPr>
          <a:xfrm>
            <a:off x="9074755" y="3245904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1E1AB9-0957-3343-9F62-AD2B9A998730}"/>
              </a:ext>
            </a:extLst>
          </p:cNvPr>
          <p:cNvSpPr txBox="1"/>
          <p:nvPr/>
        </p:nvSpPr>
        <p:spPr>
          <a:xfrm>
            <a:off x="7235706" y="23577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0C4F152-9291-C44F-B7E1-748C788CEDFD}"/>
              </a:ext>
            </a:extLst>
          </p:cNvPr>
          <p:cNvSpPr txBox="1"/>
          <p:nvPr/>
        </p:nvSpPr>
        <p:spPr>
          <a:xfrm>
            <a:off x="6046277" y="3657600"/>
            <a:ext cx="2393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25" name="Left Bracket 24">
            <a:extLst>
              <a:ext uri="{FF2B5EF4-FFF2-40B4-BE49-F238E27FC236}">
                <a16:creationId xmlns:a16="http://schemas.microsoft.com/office/drawing/2014/main" id="{58DABA75-709E-6543-B811-0E9475A00248}"/>
              </a:ext>
            </a:extLst>
          </p:cNvPr>
          <p:cNvSpPr/>
          <p:nvPr/>
        </p:nvSpPr>
        <p:spPr>
          <a:xfrm>
            <a:off x="8551919" y="2152873"/>
            <a:ext cx="287281" cy="86915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Left Bracket 25">
            <a:extLst>
              <a:ext uri="{FF2B5EF4-FFF2-40B4-BE49-F238E27FC236}">
                <a16:creationId xmlns:a16="http://schemas.microsoft.com/office/drawing/2014/main" id="{9645D676-1BE4-CC40-9197-07860EEE9068}"/>
              </a:ext>
            </a:extLst>
          </p:cNvPr>
          <p:cNvSpPr/>
          <p:nvPr/>
        </p:nvSpPr>
        <p:spPr>
          <a:xfrm>
            <a:off x="8551919" y="3352801"/>
            <a:ext cx="287281" cy="1143000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C6839E-FD02-8E44-9F5E-E6F382C60DFB}"/>
              </a:ext>
            </a:extLst>
          </p:cNvPr>
          <p:cNvSpPr txBox="1"/>
          <p:nvPr/>
        </p:nvSpPr>
        <p:spPr>
          <a:xfrm>
            <a:off x="9074755" y="2560363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F2347D6-5C32-0E4F-BCC2-BFC91DC047F3}"/>
              </a:ext>
            </a:extLst>
          </p:cNvPr>
          <p:cNvSpPr txBox="1"/>
          <p:nvPr/>
        </p:nvSpPr>
        <p:spPr>
          <a:xfrm>
            <a:off x="9074755" y="3657599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207645D-11F9-D943-94ED-7175A922E984}"/>
              </a:ext>
            </a:extLst>
          </p:cNvPr>
          <p:cNvSpPr txBox="1"/>
          <p:nvPr/>
        </p:nvSpPr>
        <p:spPr>
          <a:xfrm>
            <a:off x="8580829" y="4069294"/>
            <a:ext cx="864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temp</a:t>
            </a:r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DC4F2F79-2BDA-214C-9F61-DC488535E394}"/>
              </a:ext>
            </a:extLst>
          </p:cNvPr>
          <p:cNvSpPr/>
          <p:nvPr/>
        </p:nvSpPr>
        <p:spPr>
          <a:xfrm>
            <a:off x="11488152" y="2357736"/>
            <a:ext cx="283136" cy="1524948"/>
          </a:xfrm>
          <a:custGeom>
            <a:avLst/>
            <a:gdLst>
              <a:gd name="connsiteX0" fmla="*/ 168812 w 260702"/>
              <a:gd name="connsiteY0" fmla="*/ 1420837 h 1420837"/>
              <a:gd name="connsiteX1" fmla="*/ 253219 w 260702"/>
              <a:gd name="connsiteY1" fmla="*/ 618979 h 1420837"/>
              <a:gd name="connsiteX2" fmla="*/ 0 w 260702"/>
              <a:gd name="connsiteY2" fmla="*/ 0 h 142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702" h="1420837">
                <a:moveTo>
                  <a:pt x="168812" y="1420837"/>
                </a:moveTo>
                <a:cubicBezTo>
                  <a:pt x="225083" y="1138311"/>
                  <a:pt x="281354" y="855785"/>
                  <a:pt x="253219" y="618979"/>
                </a:cubicBezTo>
                <a:cubicBezTo>
                  <a:pt x="225084" y="382173"/>
                  <a:pt x="112542" y="191086"/>
                  <a:pt x="0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D7EF74-E821-E64C-8075-76AD1E7FB9CE}"/>
              </a:ext>
            </a:extLst>
          </p:cNvPr>
          <p:cNvSpPr txBox="1"/>
          <p:nvPr/>
        </p:nvSpPr>
        <p:spPr>
          <a:xfrm>
            <a:off x="7319880" y="5420309"/>
            <a:ext cx="2223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DATA SEGMENT</a:t>
            </a:r>
          </a:p>
        </p:txBody>
      </p:sp>
      <p:sp>
        <p:nvSpPr>
          <p:cNvPr id="19" name="Left Bracket 18">
            <a:extLst>
              <a:ext uri="{FF2B5EF4-FFF2-40B4-BE49-F238E27FC236}">
                <a16:creationId xmlns:a16="http://schemas.microsoft.com/office/drawing/2014/main" id="{F14FD01E-D203-7743-89E1-F44D2F32D15E}"/>
              </a:ext>
            </a:extLst>
          </p:cNvPr>
          <p:cNvSpPr/>
          <p:nvPr/>
        </p:nvSpPr>
        <p:spPr>
          <a:xfrm>
            <a:off x="9601658" y="4857088"/>
            <a:ext cx="253941" cy="1619912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F285A36-2D3B-B747-8F3C-1E911DD373FD}"/>
              </a:ext>
            </a:extLst>
          </p:cNvPr>
          <p:cNvSpPr/>
          <p:nvPr/>
        </p:nvSpPr>
        <p:spPr>
          <a:xfrm>
            <a:off x="10621030" y="2827606"/>
            <a:ext cx="112619" cy="647114"/>
          </a:xfrm>
          <a:custGeom>
            <a:avLst/>
            <a:gdLst>
              <a:gd name="connsiteX0" fmla="*/ 98552 w 112619"/>
              <a:gd name="connsiteY0" fmla="*/ 647114 h 647114"/>
              <a:gd name="connsiteX1" fmla="*/ 78 w 112619"/>
              <a:gd name="connsiteY1" fmla="*/ 253219 h 647114"/>
              <a:gd name="connsiteX2" fmla="*/ 112619 w 112619"/>
              <a:gd name="connsiteY2" fmla="*/ 0 h 647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619" h="647114">
                <a:moveTo>
                  <a:pt x="98552" y="647114"/>
                </a:moveTo>
                <a:cubicBezTo>
                  <a:pt x="48143" y="504092"/>
                  <a:pt x="-2266" y="361071"/>
                  <a:pt x="78" y="253219"/>
                </a:cubicBezTo>
                <a:cubicBezTo>
                  <a:pt x="2422" y="145367"/>
                  <a:pt x="57520" y="72683"/>
                  <a:pt x="112619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57EEBA9-E468-6B43-B408-73C6F8301B0C}"/>
              </a:ext>
            </a:extLst>
          </p:cNvPr>
          <p:cNvSpPr/>
          <p:nvPr/>
        </p:nvSpPr>
        <p:spPr>
          <a:xfrm>
            <a:off x="10465915" y="2391508"/>
            <a:ext cx="408411" cy="3026312"/>
          </a:xfrm>
          <a:custGeom>
            <a:avLst/>
            <a:gdLst>
              <a:gd name="connsiteX0" fmla="*/ 211463 w 408411"/>
              <a:gd name="connsiteY0" fmla="*/ 0 h 3048388"/>
              <a:gd name="connsiteX1" fmla="*/ 448 w 408411"/>
              <a:gd name="connsiteY1" fmla="*/ 773723 h 3048388"/>
              <a:gd name="connsiteX2" fmla="*/ 155193 w 408411"/>
              <a:gd name="connsiteY2" fmla="*/ 1758461 h 3048388"/>
              <a:gd name="connsiteX3" fmla="*/ 141125 w 408411"/>
              <a:gd name="connsiteY3" fmla="*/ 2616590 h 3048388"/>
              <a:gd name="connsiteX4" fmla="*/ 112990 w 408411"/>
              <a:gd name="connsiteY4" fmla="*/ 3010486 h 3048388"/>
              <a:gd name="connsiteX5" fmla="*/ 408411 w 408411"/>
              <a:gd name="connsiteY5" fmla="*/ 3010486 h 30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411" h="3048388">
                <a:moveTo>
                  <a:pt x="211463" y="0"/>
                </a:moveTo>
                <a:cubicBezTo>
                  <a:pt x="110644" y="240323"/>
                  <a:pt x="9826" y="480646"/>
                  <a:pt x="448" y="773723"/>
                </a:cubicBezTo>
                <a:cubicBezTo>
                  <a:pt x="-8930" y="1066800"/>
                  <a:pt x="131747" y="1451317"/>
                  <a:pt x="155193" y="1758461"/>
                </a:cubicBezTo>
                <a:cubicBezTo>
                  <a:pt x="178639" y="2065606"/>
                  <a:pt x="148159" y="2407919"/>
                  <a:pt x="141125" y="2616590"/>
                </a:cubicBezTo>
                <a:cubicBezTo>
                  <a:pt x="134091" y="2825261"/>
                  <a:pt x="68442" y="2944837"/>
                  <a:pt x="112990" y="3010486"/>
                </a:cubicBezTo>
                <a:cubicBezTo>
                  <a:pt x="157538" y="3076135"/>
                  <a:pt x="282974" y="3043310"/>
                  <a:pt x="408411" y="3010486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14A0AB4-C30D-8F4A-9EEB-F615260D6FB2}"/>
              </a:ext>
            </a:extLst>
          </p:cNvPr>
          <p:cNvSpPr/>
          <p:nvPr/>
        </p:nvSpPr>
        <p:spPr>
          <a:xfrm>
            <a:off x="11577711" y="2778841"/>
            <a:ext cx="538452" cy="2623153"/>
          </a:xfrm>
          <a:custGeom>
            <a:avLst/>
            <a:gdLst>
              <a:gd name="connsiteX0" fmla="*/ 0 w 538452"/>
              <a:gd name="connsiteY0" fmla="*/ 20630 h 2623153"/>
              <a:gd name="connsiteX1" fmla="*/ 436098 w 538452"/>
              <a:gd name="connsiteY1" fmla="*/ 287916 h 2623153"/>
              <a:gd name="connsiteX2" fmla="*/ 520504 w 538452"/>
              <a:gd name="connsiteY2" fmla="*/ 2032310 h 2623153"/>
              <a:gd name="connsiteX3" fmla="*/ 168812 w 538452"/>
              <a:gd name="connsiteY3" fmla="*/ 2623153 h 2623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452" h="2623153">
                <a:moveTo>
                  <a:pt x="0" y="20630"/>
                </a:moveTo>
                <a:cubicBezTo>
                  <a:pt x="174673" y="-13367"/>
                  <a:pt x="349347" y="-47364"/>
                  <a:pt x="436098" y="287916"/>
                </a:cubicBezTo>
                <a:cubicBezTo>
                  <a:pt x="522849" y="623196"/>
                  <a:pt x="565052" y="1643104"/>
                  <a:pt x="520504" y="2032310"/>
                </a:cubicBezTo>
                <a:cubicBezTo>
                  <a:pt x="475956" y="2421516"/>
                  <a:pt x="322384" y="2522334"/>
                  <a:pt x="168812" y="2623153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E9DEEC2B-43F4-6740-8405-E960190EAF1F}"/>
              </a:ext>
            </a:extLst>
          </p:cNvPr>
          <p:cNvSpPr/>
          <p:nvPr/>
        </p:nvSpPr>
        <p:spPr>
          <a:xfrm>
            <a:off x="10733649" y="4343400"/>
            <a:ext cx="315351" cy="1905000"/>
          </a:xfrm>
          <a:custGeom>
            <a:avLst/>
            <a:gdLst>
              <a:gd name="connsiteX0" fmla="*/ 211463 w 408411"/>
              <a:gd name="connsiteY0" fmla="*/ 0 h 3048388"/>
              <a:gd name="connsiteX1" fmla="*/ 448 w 408411"/>
              <a:gd name="connsiteY1" fmla="*/ 773723 h 3048388"/>
              <a:gd name="connsiteX2" fmla="*/ 155193 w 408411"/>
              <a:gd name="connsiteY2" fmla="*/ 1758461 h 3048388"/>
              <a:gd name="connsiteX3" fmla="*/ 141125 w 408411"/>
              <a:gd name="connsiteY3" fmla="*/ 2616590 h 3048388"/>
              <a:gd name="connsiteX4" fmla="*/ 112990 w 408411"/>
              <a:gd name="connsiteY4" fmla="*/ 3010486 h 3048388"/>
              <a:gd name="connsiteX5" fmla="*/ 408411 w 408411"/>
              <a:gd name="connsiteY5" fmla="*/ 3010486 h 30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411" h="3048388">
                <a:moveTo>
                  <a:pt x="211463" y="0"/>
                </a:moveTo>
                <a:cubicBezTo>
                  <a:pt x="110644" y="240323"/>
                  <a:pt x="9826" y="480646"/>
                  <a:pt x="448" y="773723"/>
                </a:cubicBezTo>
                <a:cubicBezTo>
                  <a:pt x="-8930" y="1066800"/>
                  <a:pt x="131747" y="1451317"/>
                  <a:pt x="155193" y="1758461"/>
                </a:cubicBezTo>
                <a:cubicBezTo>
                  <a:pt x="178639" y="2065606"/>
                  <a:pt x="148159" y="2407919"/>
                  <a:pt x="141125" y="2616590"/>
                </a:cubicBezTo>
                <a:cubicBezTo>
                  <a:pt x="134091" y="2825261"/>
                  <a:pt x="68442" y="2944837"/>
                  <a:pt x="112990" y="3010486"/>
                </a:cubicBezTo>
                <a:cubicBezTo>
                  <a:pt x="157538" y="3076135"/>
                  <a:pt x="282974" y="3043310"/>
                  <a:pt x="408411" y="3010486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555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1" y="1295400"/>
            <a:ext cx="6785094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(char **a, char **b)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*x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"2"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*y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"5"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(&amp;x, &amp;y);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x = 5, y =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"x = %s, y = 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x, y);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</p:txBody>
      </p:sp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A48D6261-7441-C441-AEA5-DBA3285C89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2354894"/>
              </p:ext>
            </p:extLst>
          </p:nvPr>
        </p:nvGraphicFramePr>
        <p:xfrm>
          <a:off x="8797701" y="1440180"/>
          <a:ext cx="3011768" cy="52920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3873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22789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56224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="1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16504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6295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0xf18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66211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6665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0xf08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70441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26337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608915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0xe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'5'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19364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0xd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4490058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0xc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'2'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73603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23631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C20E40F-112E-B74F-8996-280E96D9CAB2}"/>
              </a:ext>
            </a:extLst>
          </p:cNvPr>
          <p:cNvSpPr txBox="1"/>
          <p:nvPr/>
        </p:nvSpPr>
        <p:spPr>
          <a:xfrm>
            <a:off x="9074756" y="2152874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DEC52FB-5765-2B44-96E3-9B86E2D8AD1D}"/>
              </a:ext>
            </a:extLst>
          </p:cNvPr>
          <p:cNvSpPr txBox="1"/>
          <p:nvPr/>
        </p:nvSpPr>
        <p:spPr>
          <a:xfrm>
            <a:off x="9074755" y="3245904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1E1AB9-0957-3343-9F62-AD2B9A998730}"/>
              </a:ext>
            </a:extLst>
          </p:cNvPr>
          <p:cNvSpPr txBox="1"/>
          <p:nvPr/>
        </p:nvSpPr>
        <p:spPr>
          <a:xfrm>
            <a:off x="7235706" y="23577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0C4F152-9291-C44F-B7E1-748C788CEDFD}"/>
              </a:ext>
            </a:extLst>
          </p:cNvPr>
          <p:cNvSpPr txBox="1"/>
          <p:nvPr/>
        </p:nvSpPr>
        <p:spPr>
          <a:xfrm>
            <a:off x="6046277" y="3657600"/>
            <a:ext cx="2393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25" name="Left Bracket 24">
            <a:extLst>
              <a:ext uri="{FF2B5EF4-FFF2-40B4-BE49-F238E27FC236}">
                <a16:creationId xmlns:a16="http://schemas.microsoft.com/office/drawing/2014/main" id="{58DABA75-709E-6543-B811-0E9475A00248}"/>
              </a:ext>
            </a:extLst>
          </p:cNvPr>
          <p:cNvSpPr/>
          <p:nvPr/>
        </p:nvSpPr>
        <p:spPr>
          <a:xfrm>
            <a:off x="8551919" y="2152873"/>
            <a:ext cx="287281" cy="86915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Left Bracket 25">
            <a:extLst>
              <a:ext uri="{FF2B5EF4-FFF2-40B4-BE49-F238E27FC236}">
                <a16:creationId xmlns:a16="http://schemas.microsoft.com/office/drawing/2014/main" id="{9645D676-1BE4-CC40-9197-07860EEE9068}"/>
              </a:ext>
            </a:extLst>
          </p:cNvPr>
          <p:cNvSpPr/>
          <p:nvPr/>
        </p:nvSpPr>
        <p:spPr>
          <a:xfrm>
            <a:off x="8551919" y="3352801"/>
            <a:ext cx="287281" cy="1143000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C6839E-FD02-8E44-9F5E-E6F382C60DFB}"/>
              </a:ext>
            </a:extLst>
          </p:cNvPr>
          <p:cNvSpPr txBox="1"/>
          <p:nvPr/>
        </p:nvSpPr>
        <p:spPr>
          <a:xfrm>
            <a:off x="9074755" y="2560363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F2347D6-5C32-0E4F-BCC2-BFC91DC047F3}"/>
              </a:ext>
            </a:extLst>
          </p:cNvPr>
          <p:cNvSpPr txBox="1"/>
          <p:nvPr/>
        </p:nvSpPr>
        <p:spPr>
          <a:xfrm>
            <a:off x="9074755" y="3657599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207645D-11F9-D943-94ED-7175A922E984}"/>
              </a:ext>
            </a:extLst>
          </p:cNvPr>
          <p:cNvSpPr txBox="1"/>
          <p:nvPr/>
        </p:nvSpPr>
        <p:spPr>
          <a:xfrm>
            <a:off x="8580829" y="4069294"/>
            <a:ext cx="864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temp</a:t>
            </a:r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DC4F2F79-2BDA-214C-9F61-DC488535E394}"/>
              </a:ext>
            </a:extLst>
          </p:cNvPr>
          <p:cNvSpPr/>
          <p:nvPr/>
        </p:nvSpPr>
        <p:spPr>
          <a:xfrm>
            <a:off x="11488152" y="2357736"/>
            <a:ext cx="283136" cy="1524948"/>
          </a:xfrm>
          <a:custGeom>
            <a:avLst/>
            <a:gdLst>
              <a:gd name="connsiteX0" fmla="*/ 168812 w 260702"/>
              <a:gd name="connsiteY0" fmla="*/ 1420837 h 1420837"/>
              <a:gd name="connsiteX1" fmla="*/ 253219 w 260702"/>
              <a:gd name="connsiteY1" fmla="*/ 618979 h 1420837"/>
              <a:gd name="connsiteX2" fmla="*/ 0 w 260702"/>
              <a:gd name="connsiteY2" fmla="*/ 0 h 142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702" h="1420837">
                <a:moveTo>
                  <a:pt x="168812" y="1420837"/>
                </a:moveTo>
                <a:cubicBezTo>
                  <a:pt x="225083" y="1138311"/>
                  <a:pt x="281354" y="855785"/>
                  <a:pt x="253219" y="618979"/>
                </a:cubicBezTo>
                <a:cubicBezTo>
                  <a:pt x="225084" y="382173"/>
                  <a:pt x="112542" y="191086"/>
                  <a:pt x="0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D7EF74-E821-E64C-8075-76AD1E7FB9CE}"/>
              </a:ext>
            </a:extLst>
          </p:cNvPr>
          <p:cNvSpPr txBox="1"/>
          <p:nvPr/>
        </p:nvSpPr>
        <p:spPr>
          <a:xfrm>
            <a:off x="7319880" y="5420309"/>
            <a:ext cx="2223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DATA SEGMENT</a:t>
            </a:r>
          </a:p>
        </p:txBody>
      </p:sp>
      <p:sp>
        <p:nvSpPr>
          <p:cNvPr id="19" name="Left Bracket 18">
            <a:extLst>
              <a:ext uri="{FF2B5EF4-FFF2-40B4-BE49-F238E27FC236}">
                <a16:creationId xmlns:a16="http://schemas.microsoft.com/office/drawing/2014/main" id="{F14FD01E-D203-7743-89E1-F44D2F32D15E}"/>
              </a:ext>
            </a:extLst>
          </p:cNvPr>
          <p:cNvSpPr/>
          <p:nvPr/>
        </p:nvSpPr>
        <p:spPr>
          <a:xfrm>
            <a:off x="9601658" y="4857088"/>
            <a:ext cx="253941" cy="1619912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F285A36-2D3B-B747-8F3C-1E911DD373FD}"/>
              </a:ext>
            </a:extLst>
          </p:cNvPr>
          <p:cNvSpPr/>
          <p:nvPr/>
        </p:nvSpPr>
        <p:spPr>
          <a:xfrm>
            <a:off x="10621030" y="2827606"/>
            <a:ext cx="112619" cy="647114"/>
          </a:xfrm>
          <a:custGeom>
            <a:avLst/>
            <a:gdLst>
              <a:gd name="connsiteX0" fmla="*/ 98552 w 112619"/>
              <a:gd name="connsiteY0" fmla="*/ 647114 h 647114"/>
              <a:gd name="connsiteX1" fmla="*/ 78 w 112619"/>
              <a:gd name="connsiteY1" fmla="*/ 253219 h 647114"/>
              <a:gd name="connsiteX2" fmla="*/ 112619 w 112619"/>
              <a:gd name="connsiteY2" fmla="*/ 0 h 647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619" h="647114">
                <a:moveTo>
                  <a:pt x="98552" y="647114"/>
                </a:moveTo>
                <a:cubicBezTo>
                  <a:pt x="48143" y="504092"/>
                  <a:pt x="-2266" y="361071"/>
                  <a:pt x="78" y="253219"/>
                </a:cubicBezTo>
                <a:cubicBezTo>
                  <a:pt x="2422" y="145367"/>
                  <a:pt x="57520" y="72683"/>
                  <a:pt x="112619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57EEBA9-E468-6B43-B408-73C6F8301B0C}"/>
              </a:ext>
            </a:extLst>
          </p:cNvPr>
          <p:cNvSpPr/>
          <p:nvPr/>
        </p:nvSpPr>
        <p:spPr>
          <a:xfrm>
            <a:off x="10465915" y="2391508"/>
            <a:ext cx="408411" cy="3026312"/>
          </a:xfrm>
          <a:custGeom>
            <a:avLst/>
            <a:gdLst>
              <a:gd name="connsiteX0" fmla="*/ 211463 w 408411"/>
              <a:gd name="connsiteY0" fmla="*/ 0 h 3048388"/>
              <a:gd name="connsiteX1" fmla="*/ 448 w 408411"/>
              <a:gd name="connsiteY1" fmla="*/ 773723 h 3048388"/>
              <a:gd name="connsiteX2" fmla="*/ 155193 w 408411"/>
              <a:gd name="connsiteY2" fmla="*/ 1758461 h 3048388"/>
              <a:gd name="connsiteX3" fmla="*/ 141125 w 408411"/>
              <a:gd name="connsiteY3" fmla="*/ 2616590 h 3048388"/>
              <a:gd name="connsiteX4" fmla="*/ 112990 w 408411"/>
              <a:gd name="connsiteY4" fmla="*/ 3010486 h 3048388"/>
              <a:gd name="connsiteX5" fmla="*/ 408411 w 408411"/>
              <a:gd name="connsiteY5" fmla="*/ 3010486 h 30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411" h="3048388">
                <a:moveTo>
                  <a:pt x="211463" y="0"/>
                </a:moveTo>
                <a:cubicBezTo>
                  <a:pt x="110644" y="240323"/>
                  <a:pt x="9826" y="480646"/>
                  <a:pt x="448" y="773723"/>
                </a:cubicBezTo>
                <a:cubicBezTo>
                  <a:pt x="-8930" y="1066800"/>
                  <a:pt x="131747" y="1451317"/>
                  <a:pt x="155193" y="1758461"/>
                </a:cubicBezTo>
                <a:cubicBezTo>
                  <a:pt x="178639" y="2065606"/>
                  <a:pt x="148159" y="2407919"/>
                  <a:pt x="141125" y="2616590"/>
                </a:cubicBezTo>
                <a:cubicBezTo>
                  <a:pt x="134091" y="2825261"/>
                  <a:pt x="68442" y="2944837"/>
                  <a:pt x="112990" y="3010486"/>
                </a:cubicBezTo>
                <a:cubicBezTo>
                  <a:pt x="157538" y="3076135"/>
                  <a:pt x="282974" y="3043310"/>
                  <a:pt x="408411" y="3010486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14A0AB4-C30D-8F4A-9EEB-F615260D6FB2}"/>
              </a:ext>
            </a:extLst>
          </p:cNvPr>
          <p:cNvSpPr/>
          <p:nvPr/>
        </p:nvSpPr>
        <p:spPr>
          <a:xfrm>
            <a:off x="11577711" y="2778841"/>
            <a:ext cx="538452" cy="3469559"/>
          </a:xfrm>
          <a:custGeom>
            <a:avLst/>
            <a:gdLst>
              <a:gd name="connsiteX0" fmla="*/ 0 w 538452"/>
              <a:gd name="connsiteY0" fmla="*/ 20630 h 2623153"/>
              <a:gd name="connsiteX1" fmla="*/ 436098 w 538452"/>
              <a:gd name="connsiteY1" fmla="*/ 287916 h 2623153"/>
              <a:gd name="connsiteX2" fmla="*/ 520504 w 538452"/>
              <a:gd name="connsiteY2" fmla="*/ 2032310 h 2623153"/>
              <a:gd name="connsiteX3" fmla="*/ 168812 w 538452"/>
              <a:gd name="connsiteY3" fmla="*/ 2623153 h 2623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452" h="2623153">
                <a:moveTo>
                  <a:pt x="0" y="20630"/>
                </a:moveTo>
                <a:cubicBezTo>
                  <a:pt x="174673" y="-13367"/>
                  <a:pt x="349347" y="-47364"/>
                  <a:pt x="436098" y="287916"/>
                </a:cubicBezTo>
                <a:cubicBezTo>
                  <a:pt x="522849" y="623196"/>
                  <a:pt x="565052" y="1643104"/>
                  <a:pt x="520504" y="2032310"/>
                </a:cubicBezTo>
                <a:cubicBezTo>
                  <a:pt x="475956" y="2421516"/>
                  <a:pt x="322384" y="2522334"/>
                  <a:pt x="168812" y="2623153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E9DEEC2B-43F4-6740-8405-E960190EAF1F}"/>
              </a:ext>
            </a:extLst>
          </p:cNvPr>
          <p:cNvSpPr/>
          <p:nvPr/>
        </p:nvSpPr>
        <p:spPr>
          <a:xfrm>
            <a:off x="10733649" y="4343400"/>
            <a:ext cx="315351" cy="1905000"/>
          </a:xfrm>
          <a:custGeom>
            <a:avLst/>
            <a:gdLst>
              <a:gd name="connsiteX0" fmla="*/ 211463 w 408411"/>
              <a:gd name="connsiteY0" fmla="*/ 0 h 3048388"/>
              <a:gd name="connsiteX1" fmla="*/ 448 w 408411"/>
              <a:gd name="connsiteY1" fmla="*/ 773723 h 3048388"/>
              <a:gd name="connsiteX2" fmla="*/ 155193 w 408411"/>
              <a:gd name="connsiteY2" fmla="*/ 1758461 h 3048388"/>
              <a:gd name="connsiteX3" fmla="*/ 141125 w 408411"/>
              <a:gd name="connsiteY3" fmla="*/ 2616590 h 3048388"/>
              <a:gd name="connsiteX4" fmla="*/ 112990 w 408411"/>
              <a:gd name="connsiteY4" fmla="*/ 3010486 h 3048388"/>
              <a:gd name="connsiteX5" fmla="*/ 408411 w 408411"/>
              <a:gd name="connsiteY5" fmla="*/ 3010486 h 30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411" h="3048388">
                <a:moveTo>
                  <a:pt x="211463" y="0"/>
                </a:moveTo>
                <a:cubicBezTo>
                  <a:pt x="110644" y="240323"/>
                  <a:pt x="9826" y="480646"/>
                  <a:pt x="448" y="773723"/>
                </a:cubicBezTo>
                <a:cubicBezTo>
                  <a:pt x="-8930" y="1066800"/>
                  <a:pt x="131747" y="1451317"/>
                  <a:pt x="155193" y="1758461"/>
                </a:cubicBezTo>
                <a:cubicBezTo>
                  <a:pt x="178639" y="2065606"/>
                  <a:pt x="148159" y="2407919"/>
                  <a:pt x="141125" y="2616590"/>
                </a:cubicBezTo>
                <a:cubicBezTo>
                  <a:pt x="134091" y="2825261"/>
                  <a:pt x="68442" y="2944837"/>
                  <a:pt x="112990" y="3010486"/>
                </a:cubicBezTo>
                <a:cubicBezTo>
                  <a:pt x="157538" y="3076135"/>
                  <a:pt x="282974" y="3043310"/>
                  <a:pt x="408411" y="3010486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0473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1" y="1295400"/>
            <a:ext cx="6785094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(char **a, char **b)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*x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"2"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*y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"5"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(&amp;x, &amp;y);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x = 5, y =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"x = %s, y = 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x, y);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</p:txBody>
      </p:sp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A48D6261-7441-C441-AEA5-DBA3285C89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5842057"/>
              </p:ext>
            </p:extLst>
          </p:nvPr>
        </p:nvGraphicFramePr>
        <p:xfrm>
          <a:off x="8797701" y="1440180"/>
          <a:ext cx="3011768" cy="3771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3873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22789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56224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16504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26337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608915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0xe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'5'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19364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0xd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4490058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0xc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'2'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73603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23631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C20E40F-112E-B74F-8996-280E96D9CAB2}"/>
              </a:ext>
            </a:extLst>
          </p:cNvPr>
          <p:cNvSpPr txBox="1"/>
          <p:nvPr/>
        </p:nvSpPr>
        <p:spPr>
          <a:xfrm>
            <a:off x="9074756" y="2152874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1E1AB9-0957-3343-9F62-AD2B9A998730}"/>
              </a:ext>
            </a:extLst>
          </p:cNvPr>
          <p:cNvSpPr txBox="1"/>
          <p:nvPr/>
        </p:nvSpPr>
        <p:spPr>
          <a:xfrm>
            <a:off x="7235706" y="23577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5" name="Left Bracket 24">
            <a:extLst>
              <a:ext uri="{FF2B5EF4-FFF2-40B4-BE49-F238E27FC236}">
                <a16:creationId xmlns:a16="http://schemas.microsoft.com/office/drawing/2014/main" id="{58DABA75-709E-6543-B811-0E9475A00248}"/>
              </a:ext>
            </a:extLst>
          </p:cNvPr>
          <p:cNvSpPr/>
          <p:nvPr/>
        </p:nvSpPr>
        <p:spPr>
          <a:xfrm>
            <a:off x="8551919" y="2152873"/>
            <a:ext cx="287281" cy="86915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C6839E-FD02-8E44-9F5E-E6F382C60DFB}"/>
              </a:ext>
            </a:extLst>
          </p:cNvPr>
          <p:cNvSpPr txBox="1"/>
          <p:nvPr/>
        </p:nvSpPr>
        <p:spPr>
          <a:xfrm>
            <a:off x="9074755" y="2560363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D7EF74-E821-E64C-8075-76AD1E7FB9CE}"/>
              </a:ext>
            </a:extLst>
          </p:cNvPr>
          <p:cNvSpPr txBox="1"/>
          <p:nvPr/>
        </p:nvSpPr>
        <p:spPr>
          <a:xfrm>
            <a:off x="7319880" y="3896309"/>
            <a:ext cx="2223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DATA SEGMENT</a:t>
            </a:r>
          </a:p>
        </p:txBody>
      </p:sp>
      <p:sp>
        <p:nvSpPr>
          <p:cNvPr id="19" name="Left Bracket 18">
            <a:extLst>
              <a:ext uri="{FF2B5EF4-FFF2-40B4-BE49-F238E27FC236}">
                <a16:creationId xmlns:a16="http://schemas.microsoft.com/office/drawing/2014/main" id="{F14FD01E-D203-7743-89E1-F44D2F32D15E}"/>
              </a:ext>
            </a:extLst>
          </p:cNvPr>
          <p:cNvSpPr/>
          <p:nvPr/>
        </p:nvSpPr>
        <p:spPr>
          <a:xfrm>
            <a:off x="9601658" y="3333088"/>
            <a:ext cx="253941" cy="1619912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57EEBA9-E468-6B43-B408-73C6F8301B0C}"/>
              </a:ext>
            </a:extLst>
          </p:cNvPr>
          <p:cNvSpPr/>
          <p:nvPr/>
        </p:nvSpPr>
        <p:spPr>
          <a:xfrm>
            <a:off x="10465915" y="2391508"/>
            <a:ext cx="408411" cy="1494692"/>
          </a:xfrm>
          <a:custGeom>
            <a:avLst/>
            <a:gdLst>
              <a:gd name="connsiteX0" fmla="*/ 211463 w 408411"/>
              <a:gd name="connsiteY0" fmla="*/ 0 h 3048388"/>
              <a:gd name="connsiteX1" fmla="*/ 448 w 408411"/>
              <a:gd name="connsiteY1" fmla="*/ 773723 h 3048388"/>
              <a:gd name="connsiteX2" fmla="*/ 155193 w 408411"/>
              <a:gd name="connsiteY2" fmla="*/ 1758461 h 3048388"/>
              <a:gd name="connsiteX3" fmla="*/ 141125 w 408411"/>
              <a:gd name="connsiteY3" fmla="*/ 2616590 h 3048388"/>
              <a:gd name="connsiteX4" fmla="*/ 112990 w 408411"/>
              <a:gd name="connsiteY4" fmla="*/ 3010486 h 3048388"/>
              <a:gd name="connsiteX5" fmla="*/ 408411 w 408411"/>
              <a:gd name="connsiteY5" fmla="*/ 3010486 h 30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411" h="3048388">
                <a:moveTo>
                  <a:pt x="211463" y="0"/>
                </a:moveTo>
                <a:cubicBezTo>
                  <a:pt x="110644" y="240323"/>
                  <a:pt x="9826" y="480646"/>
                  <a:pt x="448" y="773723"/>
                </a:cubicBezTo>
                <a:cubicBezTo>
                  <a:pt x="-8930" y="1066800"/>
                  <a:pt x="131747" y="1451317"/>
                  <a:pt x="155193" y="1758461"/>
                </a:cubicBezTo>
                <a:cubicBezTo>
                  <a:pt x="178639" y="2065606"/>
                  <a:pt x="148159" y="2407919"/>
                  <a:pt x="141125" y="2616590"/>
                </a:cubicBezTo>
                <a:cubicBezTo>
                  <a:pt x="134091" y="2825261"/>
                  <a:pt x="68442" y="2944837"/>
                  <a:pt x="112990" y="3010486"/>
                </a:cubicBezTo>
                <a:cubicBezTo>
                  <a:pt x="157538" y="3076135"/>
                  <a:pt x="282974" y="3043310"/>
                  <a:pt x="408411" y="3010486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14A0AB4-C30D-8F4A-9EEB-F615260D6FB2}"/>
              </a:ext>
            </a:extLst>
          </p:cNvPr>
          <p:cNvSpPr/>
          <p:nvPr/>
        </p:nvSpPr>
        <p:spPr>
          <a:xfrm>
            <a:off x="11577711" y="2778841"/>
            <a:ext cx="538452" cy="2021759"/>
          </a:xfrm>
          <a:custGeom>
            <a:avLst/>
            <a:gdLst>
              <a:gd name="connsiteX0" fmla="*/ 0 w 538452"/>
              <a:gd name="connsiteY0" fmla="*/ 20630 h 2623153"/>
              <a:gd name="connsiteX1" fmla="*/ 436098 w 538452"/>
              <a:gd name="connsiteY1" fmla="*/ 287916 h 2623153"/>
              <a:gd name="connsiteX2" fmla="*/ 520504 w 538452"/>
              <a:gd name="connsiteY2" fmla="*/ 2032310 h 2623153"/>
              <a:gd name="connsiteX3" fmla="*/ 168812 w 538452"/>
              <a:gd name="connsiteY3" fmla="*/ 2623153 h 2623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452" h="2623153">
                <a:moveTo>
                  <a:pt x="0" y="20630"/>
                </a:moveTo>
                <a:cubicBezTo>
                  <a:pt x="174673" y="-13367"/>
                  <a:pt x="349347" y="-47364"/>
                  <a:pt x="436098" y="287916"/>
                </a:cubicBezTo>
                <a:cubicBezTo>
                  <a:pt x="522849" y="623196"/>
                  <a:pt x="565052" y="1643104"/>
                  <a:pt x="520504" y="2032310"/>
                </a:cubicBezTo>
                <a:cubicBezTo>
                  <a:pt x="475956" y="2421516"/>
                  <a:pt x="322384" y="2522334"/>
                  <a:pt x="168812" y="2623153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9958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1" y="1295400"/>
            <a:ext cx="6785094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(char **a, char **b)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*x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"2"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*y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"5"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(&amp;x, &amp;y);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x = 5, y =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("x = %s, y = %s\n", x, y);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</p:txBody>
      </p:sp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A48D6261-7441-C441-AEA5-DBA3285C8975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8797701" y="1440180"/>
          <a:ext cx="3011768" cy="3771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3873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22789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56224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16504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26337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608915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0xe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'5'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19364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0xd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4490058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0xc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'2'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73603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23631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C20E40F-112E-B74F-8996-280E96D9CAB2}"/>
              </a:ext>
            </a:extLst>
          </p:cNvPr>
          <p:cNvSpPr txBox="1"/>
          <p:nvPr/>
        </p:nvSpPr>
        <p:spPr>
          <a:xfrm>
            <a:off x="9074756" y="2152874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1E1AB9-0957-3343-9F62-AD2B9A998730}"/>
              </a:ext>
            </a:extLst>
          </p:cNvPr>
          <p:cNvSpPr txBox="1"/>
          <p:nvPr/>
        </p:nvSpPr>
        <p:spPr>
          <a:xfrm>
            <a:off x="7235706" y="23577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5" name="Left Bracket 24">
            <a:extLst>
              <a:ext uri="{FF2B5EF4-FFF2-40B4-BE49-F238E27FC236}">
                <a16:creationId xmlns:a16="http://schemas.microsoft.com/office/drawing/2014/main" id="{58DABA75-709E-6543-B811-0E9475A00248}"/>
              </a:ext>
            </a:extLst>
          </p:cNvPr>
          <p:cNvSpPr/>
          <p:nvPr/>
        </p:nvSpPr>
        <p:spPr>
          <a:xfrm>
            <a:off x="8551919" y="2152873"/>
            <a:ext cx="287281" cy="86915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C6839E-FD02-8E44-9F5E-E6F382C60DFB}"/>
              </a:ext>
            </a:extLst>
          </p:cNvPr>
          <p:cNvSpPr txBox="1"/>
          <p:nvPr/>
        </p:nvSpPr>
        <p:spPr>
          <a:xfrm>
            <a:off x="9074755" y="2560363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D7EF74-E821-E64C-8075-76AD1E7FB9CE}"/>
              </a:ext>
            </a:extLst>
          </p:cNvPr>
          <p:cNvSpPr txBox="1"/>
          <p:nvPr/>
        </p:nvSpPr>
        <p:spPr>
          <a:xfrm>
            <a:off x="7319880" y="3896309"/>
            <a:ext cx="2223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DATA SEGMENT</a:t>
            </a:r>
          </a:p>
        </p:txBody>
      </p:sp>
      <p:sp>
        <p:nvSpPr>
          <p:cNvPr id="19" name="Left Bracket 18">
            <a:extLst>
              <a:ext uri="{FF2B5EF4-FFF2-40B4-BE49-F238E27FC236}">
                <a16:creationId xmlns:a16="http://schemas.microsoft.com/office/drawing/2014/main" id="{F14FD01E-D203-7743-89E1-F44D2F32D15E}"/>
              </a:ext>
            </a:extLst>
          </p:cNvPr>
          <p:cNvSpPr/>
          <p:nvPr/>
        </p:nvSpPr>
        <p:spPr>
          <a:xfrm>
            <a:off x="9601658" y="3333088"/>
            <a:ext cx="253941" cy="1619912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57EEBA9-E468-6B43-B408-73C6F8301B0C}"/>
              </a:ext>
            </a:extLst>
          </p:cNvPr>
          <p:cNvSpPr/>
          <p:nvPr/>
        </p:nvSpPr>
        <p:spPr>
          <a:xfrm>
            <a:off x="10465915" y="2391508"/>
            <a:ext cx="408411" cy="1494692"/>
          </a:xfrm>
          <a:custGeom>
            <a:avLst/>
            <a:gdLst>
              <a:gd name="connsiteX0" fmla="*/ 211463 w 408411"/>
              <a:gd name="connsiteY0" fmla="*/ 0 h 3048388"/>
              <a:gd name="connsiteX1" fmla="*/ 448 w 408411"/>
              <a:gd name="connsiteY1" fmla="*/ 773723 h 3048388"/>
              <a:gd name="connsiteX2" fmla="*/ 155193 w 408411"/>
              <a:gd name="connsiteY2" fmla="*/ 1758461 h 3048388"/>
              <a:gd name="connsiteX3" fmla="*/ 141125 w 408411"/>
              <a:gd name="connsiteY3" fmla="*/ 2616590 h 3048388"/>
              <a:gd name="connsiteX4" fmla="*/ 112990 w 408411"/>
              <a:gd name="connsiteY4" fmla="*/ 3010486 h 3048388"/>
              <a:gd name="connsiteX5" fmla="*/ 408411 w 408411"/>
              <a:gd name="connsiteY5" fmla="*/ 3010486 h 30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411" h="3048388">
                <a:moveTo>
                  <a:pt x="211463" y="0"/>
                </a:moveTo>
                <a:cubicBezTo>
                  <a:pt x="110644" y="240323"/>
                  <a:pt x="9826" y="480646"/>
                  <a:pt x="448" y="773723"/>
                </a:cubicBezTo>
                <a:cubicBezTo>
                  <a:pt x="-8930" y="1066800"/>
                  <a:pt x="131747" y="1451317"/>
                  <a:pt x="155193" y="1758461"/>
                </a:cubicBezTo>
                <a:cubicBezTo>
                  <a:pt x="178639" y="2065606"/>
                  <a:pt x="148159" y="2407919"/>
                  <a:pt x="141125" y="2616590"/>
                </a:cubicBezTo>
                <a:cubicBezTo>
                  <a:pt x="134091" y="2825261"/>
                  <a:pt x="68442" y="2944837"/>
                  <a:pt x="112990" y="3010486"/>
                </a:cubicBezTo>
                <a:cubicBezTo>
                  <a:pt x="157538" y="3076135"/>
                  <a:pt x="282974" y="3043310"/>
                  <a:pt x="408411" y="3010486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14A0AB4-C30D-8F4A-9EEB-F615260D6FB2}"/>
              </a:ext>
            </a:extLst>
          </p:cNvPr>
          <p:cNvSpPr/>
          <p:nvPr/>
        </p:nvSpPr>
        <p:spPr>
          <a:xfrm>
            <a:off x="11577711" y="2778841"/>
            <a:ext cx="538452" cy="2021759"/>
          </a:xfrm>
          <a:custGeom>
            <a:avLst/>
            <a:gdLst>
              <a:gd name="connsiteX0" fmla="*/ 0 w 538452"/>
              <a:gd name="connsiteY0" fmla="*/ 20630 h 2623153"/>
              <a:gd name="connsiteX1" fmla="*/ 436098 w 538452"/>
              <a:gd name="connsiteY1" fmla="*/ 287916 h 2623153"/>
              <a:gd name="connsiteX2" fmla="*/ 520504 w 538452"/>
              <a:gd name="connsiteY2" fmla="*/ 2032310 h 2623153"/>
              <a:gd name="connsiteX3" fmla="*/ 168812 w 538452"/>
              <a:gd name="connsiteY3" fmla="*/ 2623153 h 2623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452" h="2623153">
                <a:moveTo>
                  <a:pt x="0" y="20630"/>
                </a:moveTo>
                <a:cubicBezTo>
                  <a:pt x="174673" y="-13367"/>
                  <a:pt x="349347" y="-47364"/>
                  <a:pt x="436098" y="287916"/>
                </a:cubicBezTo>
                <a:cubicBezTo>
                  <a:pt x="522849" y="623196"/>
                  <a:pt x="565052" y="1643104"/>
                  <a:pt x="520504" y="2032310"/>
                </a:cubicBezTo>
                <a:cubicBezTo>
                  <a:pt x="475956" y="2421516"/>
                  <a:pt x="322384" y="2522334"/>
                  <a:pt x="168812" y="2623153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7380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1" y="1295400"/>
            <a:ext cx="6785094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(char **a, char **b)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*x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"2"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*y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"5"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(&amp;x, &amp;y);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x = 5, y = 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"x = %s, y = 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x, y);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</p:txBody>
      </p:sp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A48D6261-7441-C441-AEA5-DBA3285C8975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8797701" y="1440180"/>
          <a:ext cx="3011768" cy="3771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3873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22789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56224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16504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26337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608915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0xe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'5'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19364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0xd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4490058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0xc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'2'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73603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23631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C20E40F-112E-B74F-8996-280E96D9CAB2}"/>
              </a:ext>
            </a:extLst>
          </p:cNvPr>
          <p:cNvSpPr txBox="1"/>
          <p:nvPr/>
        </p:nvSpPr>
        <p:spPr>
          <a:xfrm>
            <a:off x="9074756" y="2152874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1E1AB9-0957-3343-9F62-AD2B9A998730}"/>
              </a:ext>
            </a:extLst>
          </p:cNvPr>
          <p:cNvSpPr txBox="1"/>
          <p:nvPr/>
        </p:nvSpPr>
        <p:spPr>
          <a:xfrm>
            <a:off x="7235706" y="23577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5" name="Left Bracket 24">
            <a:extLst>
              <a:ext uri="{FF2B5EF4-FFF2-40B4-BE49-F238E27FC236}">
                <a16:creationId xmlns:a16="http://schemas.microsoft.com/office/drawing/2014/main" id="{58DABA75-709E-6543-B811-0E9475A00248}"/>
              </a:ext>
            </a:extLst>
          </p:cNvPr>
          <p:cNvSpPr/>
          <p:nvPr/>
        </p:nvSpPr>
        <p:spPr>
          <a:xfrm>
            <a:off x="8551919" y="2152873"/>
            <a:ext cx="287281" cy="86915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C6839E-FD02-8E44-9F5E-E6F382C60DFB}"/>
              </a:ext>
            </a:extLst>
          </p:cNvPr>
          <p:cNvSpPr txBox="1"/>
          <p:nvPr/>
        </p:nvSpPr>
        <p:spPr>
          <a:xfrm>
            <a:off x="9074755" y="2560363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D7EF74-E821-E64C-8075-76AD1E7FB9CE}"/>
              </a:ext>
            </a:extLst>
          </p:cNvPr>
          <p:cNvSpPr txBox="1"/>
          <p:nvPr/>
        </p:nvSpPr>
        <p:spPr>
          <a:xfrm>
            <a:off x="7319880" y="3896309"/>
            <a:ext cx="2223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DATA SEGMENT</a:t>
            </a:r>
          </a:p>
        </p:txBody>
      </p:sp>
      <p:sp>
        <p:nvSpPr>
          <p:cNvPr id="19" name="Left Bracket 18">
            <a:extLst>
              <a:ext uri="{FF2B5EF4-FFF2-40B4-BE49-F238E27FC236}">
                <a16:creationId xmlns:a16="http://schemas.microsoft.com/office/drawing/2014/main" id="{F14FD01E-D203-7743-89E1-F44D2F32D15E}"/>
              </a:ext>
            </a:extLst>
          </p:cNvPr>
          <p:cNvSpPr/>
          <p:nvPr/>
        </p:nvSpPr>
        <p:spPr>
          <a:xfrm>
            <a:off x="9601658" y="3333088"/>
            <a:ext cx="253941" cy="1619912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57EEBA9-E468-6B43-B408-73C6F8301B0C}"/>
              </a:ext>
            </a:extLst>
          </p:cNvPr>
          <p:cNvSpPr/>
          <p:nvPr/>
        </p:nvSpPr>
        <p:spPr>
          <a:xfrm>
            <a:off x="10465915" y="2391508"/>
            <a:ext cx="408411" cy="1494692"/>
          </a:xfrm>
          <a:custGeom>
            <a:avLst/>
            <a:gdLst>
              <a:gd name="connsiteX0" fmla="*/ 211463 w 408411"/>
              <a:gd name="connsiteY0" fmla="*/ 0 h 3048388"/>
              <a:gd name="connsiteX1" fmla="*/ 448 w 408411"/>
              <a:gd name="connsiteY1" fmla="*/ 773723 h 3048388"/>
              <a:gd name="connsiteX2" fmla="*/ 155193 w 408411"/>
              <a:gd name="connsiteY2" fmla="*/ 1758461 h 3048388"/>
              <a:gd name="connsiteX3" fmla="*/ 141125 w 408411"/>
              <a:gd name="connsiteY3" fmla="*/ 2616590 h 3048388"/>
              <a:gd name="connsiteX4" fmla="*/ 112990 w 408411"/>
              <a:gd name="connsiteY4" fmla="*/ 3010486 h 3048388"/>
              <a:gd name="connsiteX5" fmla="*/ 408411 w 408411"/>
              <a:gd name="connsiteY5" fmla="*/ 3010486 h 30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411" h="3048388">
                <a:moveTo>
                  <a:pt x="211463" y="0"/>
                </a:moveTo>
                <a:cubicBezTo>
                  <a:pt x="110644" y="240323"/>
                  <a:pt x="9826" y="480646"/>
                  <a:pt x="448" y="773723"/>
                </a:cubicBezTo>
                <a:cubicBezTo>
                  <a:pt x="-8930" y="1066800"/>
                  <a:pt x="131747" y="1451317"/>
                  <a:pt x="155193" y="1758461"/>
                </a:cubicBezTo>
                <a:cubicBezTo>
                  <a:pt x="178639" y="2065606"/>
                  <a:pt x="148159" y="2407919"/>
                  <a:pt x="141125" y="2616590"/>
                </a:cubicBezTo>
                <a:cubicBezTo>
                  <a:pt x="134091" y="2825261"/>
                  <a:pt x="68442" y="2944837"/>
                  <a:pt x="112990" y="3010486"/>
                </a:cubicBezTo>
                <a:cubicBezTo>
                  <a:pt x="157538" y="3076135"/>
                  <a:pt x="282974" y="3043310"/>
                  <a:pt x="408411" y="3010486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14A0AB4-C30D-8F4A-9EEB-F615260D6FB2}"/>
              </a:ext>
            </a:extLst>
          </p:cNvPr>
          <p:cNvSpPr/>
          <p:nvPr/>
        </p:nvSpPr>
        <p:spPr>
          <a:xfrm>
            <a:off x="11577711" y="2778841"/>
            <a:ext cx="538452" cy="2021759"/>
          </a:xfrm>
          <a:custGeom>
            <a:avLst/>
            <a:gdLst>
              <a:gd name="connsiteX0" fmla="*/ 0 w 538452"/>
              <a:gd name="connsiteY0" fmla="*/ 20630 h 2623153"/>
              <a:gd name="connsiteX1" fmla="*/ 436098 w 538452"/>
              <a:gd name="connsiteY1" fmla="*/ 287916 h 2623153"/>
              <a:gd name="connsiteX2" fmla="*/ 520504 w 538452"/>
              <a:gd name="connsiteY2" fmla="*/ 2032310 h 2623153"/>
              <a:gd name="connsiteX3" fmla="*/ 168812 w 538452"/>
              <a:gd name="connsiteY3" fmla="*/ 2623153 h 2623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452" h="2623153">
                <a:moveTo>
                  <a:pt x="0" y="20630"/>
                </a:moveTo>
                <a:cubicBezTo>
                  <a:pt x="174673" y="-13367"/>
                  <a:pt x="349347" y="-47364"/>
                  <a:pt x="436098" y="287916"/>
                </a:cubicBezTo>
                <a:cubicBezTo>
                  <a:pt x="522849" y="623196"/>
                  <a:pt x="565052" y="1643104"/>
                  <a:pt x="520504" y="2032310"/>
                </a:cubicBezTo>
                <a:cubicBezTo>
                  <a:pt x="475956" y="2421516"/>
                  <a:pt x="322384" y="2522334"/>
                  <a:pt x="168812" y="2623153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2538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4E81E-11AC-DF46-A09E-9A8D1632E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143000"/>
            <a:ext cx="10958512" cy="5943600"/>
          </a:xfrm>
        </p:spPr>
        <p:txBody>
          <a:bodyPr/>
          <a:lstStyle/>
          <a:p>
            <a:r>
              <a:rPr lang="en-US" dirty="0"/>
              <a:t>  “Awesome!  Thanks.”  </a:t>
            </a:r>
            <a:r>
              <a:rPr lang="en-US" dirty="0">
                <a:solidFill>
                  <a:schemeClr val="bg1"/>
                </a:solidFill>
              </a:rPr>
              <a:t>We also have 20 custom struct types.  Could you write swap for those too?”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696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4E81E-11AC-DF46-A09E-9A8D1632E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143000"/>
            <a:ext cx="10958512" cy="5943600"/>
          </a:xfrm>
        </p:spPr>
        <p:txBody>
          <a:bodyPr/>
          <a:lstStyle/>
          <a:p>
            <a:r>
              <a:rPr lang="en-US" dirty="0"/>
              <a:t>“Awesome!  Thanks.  We also have 20 custom struct types.  Could you write swap for those too?”</a:t>
            </a:r>
            <a:br>
              <a:rPr lang="en-US" dirty="0"/>
            </a:br>
            <a:br>
              <a:rPr lang="en-US" dirty="0"/>
            </a:br>
            <a:r>
              <a:rPr lang="en-US" dirty="0"/>
              <a:t>🤬</a:t>
            </a:r>
          </a:p>
        </p:txBody>
      </p:sp>
    </p:spTree>
    <p:extLst>
      <p:ext uri="{BB962C8B-B14F-4D97-AF65-F5344CB8AC3E}">
        <p14:creationId xmlns:p14="http://schemas.microsoft.com/office/powerpoint/2010/main" val="36052254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86EA6-0910-854B-8FEA-0628E38A7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FD3E1-AD22-D444-AB76-BD295C1C6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Wouldn’t it be nice if we could write </a:t>
            </a:r>
            <a:r>
              <a:rPr lang="en-US" i="1" dirty="0"/>
              <a:t>one</a:t>
            </a:r>
            <a:r>
              <a:rPr lang="en-US" dirty="0"/>
              <a:t> function that would work with any parameter type, instead of so many different versions?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*a,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*b) { … }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swap_float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(float *a, float *b) { … }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swap_size_t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*a,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*b) { … }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swap_double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(double *a, double *b) { … }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 **a, char **b) { … }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swap_mystruct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mystruct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*a,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mystruct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*b) { … }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3481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1" y="1219200"/>
            <a:ext cx="6629400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*a,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swap_short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(short *a, short 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short 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(char **a, char **b)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*temp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</p:spTree>
    <p:extLst>
      <p:ext uri="{BB962C8B-B14F-4D97-AF65-F5344CB8AC3E}">
        <p14:creationId xmlns:p14="http://schemas.microsoft.com/office/powerpoint/2010/main" val="4486113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1" y="1219200"/>
            <a:ext cx="6629400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*a, </a:t>
            </a:r>
            <a:r>
              <a:rPr lang="en-US" sz="24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swap_short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short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*a,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short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short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*a, </a:t>
            </a:r>
            <a:r>
              <a:rPr lang="en-US" sz="2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</p:spTree>
    <p:extLst>
      <p:ext uri="{BB962C8B-B14F-4D97-AF65-F5344CB8AC3E}">
        <p14:creationId xmlns:p14="http://schemas.microsoft.com/office/powerpoint/2010/main" val="5664516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1" y="1219200"/>
            <a:ext cx="6629400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*a, </a:t>
            </a:r>
            <a:r>
              <a:rPr lang="en-US" sz="24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swap_short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short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*a,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short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short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swap_string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*a, </a:t>
            </a:r>
            <a:r>
              <a:rPr lang="en-US" sz="2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*b)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temp = *a;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*a = *b;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*b = temp;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89741FC-64C0-E940-88E5-DD409B2E9E51}"/>
              </a:ext>
            </a:extLst>
          </p:cNvPr>
          <p:cNvSpPr/>
          <p:nvPr/>
        </p:nvSpPr>
        <p:spPr bwMode="auto">
          <a:xfrm>
            <a:off x="6858000" y="1371600"/>
            <a:ext cx="5123657" cy="4038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All 3: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Take pointers to values to swap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  <a:cs typeface="Courier New" panose="02070309020205020404" pitchFamily="49" charset="0"/>
              </a:rPr>
              <a:t>Create temporary storage to store one of the values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Move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data at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b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into where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a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points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Move data in temp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orary storage into where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b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points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178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swap(pointer to data1, pointer to data2)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</p:spTree>
    <p:extLst>
      <p:ext uri="{BB962C8B-B14F-4D97-AF65-F5344CB8AC3E}">
        <p14:creationId xmlns:p14="http://schemas.microsoft.com/office/powerpoint/2010/main" val="40345131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swap(pointer to data1, pointer to data2)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							4 bytes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							2 bytes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							8 bytes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cs typeface="Consolas" panose="020B0609020204030204" pitchFamily="49" charset="0"/>
              </a:rPr>
              <a:t>Problem: </a:t>
            </a:r>
            <a:r>
              <a:rPr lang="en-US" sz="2400" dirty="0">
                <a:cs typeface="Consolas" panose="020B0609020204030204" pitchFamily="49" charset="0"/>
              </a:rPr>
              <a:t>each type may need a different size temp!</a:t>
            </a:r>
            <a:endParaRPr lang="en-US" sz="2400" b="1" dirty="0">
              <a:cs typeface="Consolas" panose="020B0609020204030204" pitchFamily="49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E712B4-B4E8-C54E-AAA7-A764C18D6C3C}"/>
              </a:ext>
            </a:extLst>
          </p:cNvPr>
          <p:cNvSpPr/>
          <p:nvPr/>
        </p:nvSpPr>
        <p:spPr bwMode="auto">
          <a:xfrm>
            <a:off x="3124200" y="3086100"/>
            <a:ext cx="4724400" cy="685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kumimoji="0" lang="en-US" sz="2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temp = *data1ptr;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2D083C-046F-5B42-B4C0-7553346CD809}"/>
              </a:ext>
            </a:extLst>
          </p:cNvPr>
          <p:cNvSpPr/>
          <p:nvPr/>
        </p:nvSpPr>
        <p:spPr bwMode="auto">
          <a:xfrm>
            <a:off x="3124200" y="4076700"/>
            <a:ext cx="4724400" cy="6858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short temp = *data1ptr;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5F81EA-2490-AB4C-AE7B-9BC0B567DAC8}"/>
              </a:ext>
            </a:extLst>
          </p:cNvPr>
          <p:cNvSpPr/>
          <p:nvPr/>
        </p:nvSpPr>
        <p:spPr bwMode="auto">
          <a:xfrm>
            <a:off x="3124200" y="5067300"/>
            <a:ext cx="4710332" cy="685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char *temp = *data1ptr;</a:t>
            </a:r>
          </a:p>
        </p:txBody>
      </p:sp>
    </p:spTree>
    <p:extLst>
      <p:ext uri="{BB962C8B-B14F-4D97-AF65-F5344CB8AC3E}">
        <p14:creationId xmlns:p14="http://schemas.microsoft.com/office/powerpoint/2010/main" val="49874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swap(pointer to data1, pointer to data2)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							4 bytes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							2 bytes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							8 bytes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cs typeface="Consolas" panose="020B0609020204030204" pitchFamily="49" charset="0"/>
              </a:rPr>
              <a:t>Problem: </a:t>
            </a:r>
            <a:r>
              <a:rPr lang="en-US" sz="2400" dirty="0">
                <a:cs typeface="Consolas" panose="020B0609020204030204" pitchFamily="49" charset="0"/>
              </a:rPr>
              <a:t>each type needs to copy a different amount of data!</a:t>
            </a:r>
            <a:endParaRPr lang="en-US" sz="2400" b="1" dirty="0">
              <a:cs typeface="Consolas" panose="020B0609020204030204" pitchFamily="49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E712B4-B4E8-C54E-AAA7-A764C18D6C3C}"/>
              </a:ext>
            </a:extLst>
          </p:cNvPr>
          <p:cNvSpPr/>
          <p:nvPr/>
        </p:nvSpPr>
        <p:spPr bwMode="auto">
          <a:xfrm>
            <a:off x="3124200" y="3086100"/>
            <a:ext cx="4724400" cy="685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*data1Ptr = *data2ptr;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2D083C-046F-5B42-B4C0-7553346CD809}"/>
              </a:ext>
            </a:extLst>
          </p:cNvPr>
          <p:cNvSpPr/>
          <p:nvPr/>
        </p:nvSpPr>
        <p:spPr bwMode="auto">
          <a:xfrm>
            <a:off x="3124200" y="4076700"/>
            <a:ext cx="4724400" cy="6858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*data1Ptr = *data2ptr;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5F81EA-2490-AB4C-AE7B-9BC0B567DAC8}"/>
              </a:ext>
            </a:extLst>
          </p:cNvPr>
          <p:cNvSpPr/>
          <p:nvPr/>
        </p:nvSpPr>
        <p:spPr bwMode="auto">
          <a:xfrm>
            <a:off x="3124200" y="5067300"/>
            <a:ext cx="4710332" cy="685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*data1Ptr = *data2ptr;</a:t>
            </a:r>
          </a:p>
        </p:txBody>
      </p:sp>
    </p:spTree>
    <p:extLst>
      <p:ext uri="{BB962C8B-B14F-4D97-AF65-F5344CB8AC3E}">
        <p14:creationId xmlns:p14="http://schemas.microsoft.com/office/powerpoint/2010/main" val="4004231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swap(pointer to data1, pointer to data2)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							4 bytes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							2 bytes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							8 bytes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cs typeface="Consolas" panose="020B0609020204030204" pitchFamily="49" charset="0"/>
              </a:rPr>
              <a:t>Problem: </a:t>
            </a:r>
            <a:r>
              <a:rPr lang="en-US" sz="2400" dirty="0">
                <a:cs typeface="Consolas" panose="020B0609020204030204" pitchFamily="49" charset="0"/>
              </a:rPr>
              <a:t>each type needs to copy a different amount of data!</a:t>
            </a:r>
            <a:endParaRPr lang="en-US" sz="2400" b="1" dirty="0">
              <a:cs typeface="Consolas" panose="020B0609020204030204" pitchFamily="49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E712B4-B4E8-C54E-AAA7-A764C18D6C3C}"/>
              </a:ext>
            </a:extLst>
          </p:cNvPr>
          <p:cNvSpPr/>
          <p:nvPr/>
        </p:nvSpPr>
        <p:spPr bwMode="auto">
          <a:xfrm>
            <a:off x="3581400" y="3086100"/>
            <a:ext cx="4267200" cy="685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*data2ptr = temp;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2D083C-046F-5B42-B4C0-7553346CD809}"/>
              </a:ext>
            </a:extLst>
          </p:cNvPr>
          <p:cNvSpPr/>
          <p:nvPr/>
        </p:nvSpPr>
        <p:spPr bwMode="auto">
          <a:xfrm>
            <a:off x="3581400" y="4076700"/>
            <a:ext cx="4267200" cy="6858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*data2ptr = temp;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5F81EA-2490-AB4C-AE7B-9BC0B567DAC8}"/>
              </a:ext>
            </a:extLst>
          </p:cNvPr>
          <p:cNvSpPr/>
          <p:nvPr/>
        </p:nvSpPr>
        <p:spPr bwMode="auto">
          <a:xfrm>
            <a:off x="3567332" y="5067300"/>
            <a:ext cx="4267200" cy="685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*data2ptr = temp;</a:t>
            </a:r>
          </a:p>
        </p:txBody>
      </p:sp>
    </p:spTree>
    <p:extLst>
      <p:ext uri="{BB962C8B-B14F-4D97-AF65-F5344CB8AC3E}">
        <p14:creationId xmlns:p14="http://schemas.microsoft.com/office/powerpoint/2010/main" val="594020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2ACB9-C326-3749-95DA-E78D0C232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" y="2362200"/>
            <a:ext cx="10958512" cy="3505200"/>
          </a:xfrm>
        </p:spPr>
        <p:txBody>
          <a:bodyPr/>
          <a:lstStyle/>
          <a:p>
            <a:r>
              <a:rPr lang="en-US" dirty="0"/>
              <a:t>C knows the size of temp, and knows how many bytes to copy, because of the variable types.</a:t>
            </a:r>
          </a:p>
        </p:txBody>
      </p:sp>
    </p:spTree>
    <p:extLst>
      <p:ext uri="{BB962C8B-B14F-4D97-AF65-F5344CB8AC3E}">
        <p14:creationId xmlns:p14="http://schemas.microsoft.com/office/powerpoint/2010/main" val="21930118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2ACB9-C326-3749-95DA-E78D0C232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" y="2362200"/>
            <a:ext cx="10958512" cy="2852737"/>
          </a:xfrm>
        </p:spPr>
        <p:txBody>
          <a:bodyPr/>
          <a:lstStyle/>
          <a:p>
            <a:r>
              <a:rPr lang="en-US" dirty="0"/>
              <a:t>Is there a way to make a version that doesn’t care about the variable types?</a:t>
            </a:r>
          </a:p>
        </p:txBody>
      </p:sp>
    </p:spTree>
    <p:extLst>
      <p:ext uri="{BB962C8B-B14F-4D97-AF65-F5344CB8AC3E}">
        <p14:creationId xmlns:p14="http://schemas.microsoft.com/office/powerpoint/2010/main" val="17913235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swap(pointer to data1, pointer to data2)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</p:spTree>
    <p:extLst>
      <p:ext uri="{BB962C8B-B14F-4D97-AF65-F5344CB8AC3E}">
        <p14:creationId xmlns:p14="http://schemas.microsoft.com/office/powerpoint/2010/main" val="27287907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swap(pointer to data1, pointer to data2)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</p:spTree>
    <p:extLst>
      <p:ext uri="{BB962C8B-B14F-4D97-AF65-F5344CB8AC3E}">
        <p14:creationId xmlns:p14="http://schemas.microsoft.com/office/powerpoint/2010/main" val="8653728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swap(</a:t>
            </a:r>
            <a:r>
              <a:rPr lang="en-US" sz="2400" b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data1ptr, </a:t>
            </a:r>
            <a:r>
              <a:rPr lang="en-US" sz="2400" b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data2ptr)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</p:spTree>
    <p:extLst>
      <p:ext uri="{BB962C8B-B14F-4D97-AF65-F5344CB8AC3E}">
        <p14:creationId xmlns:p14="http://schemas.microsoft.com/office/powerpoint/2010/main" val="864049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</p:spTree>
    <p:extLst>
      <p:ext uri="{BB962C8B-B14F-4D97-AF65-F5344CB8AC3E}">
        <p14:creationId xmlns:p14="http://schemas.microsoft.com/office/powerpoint/2010/main" val="23694888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190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E10348-B931-F948-AACC-D06E5BDB207C}"/>
              </a:ext>
            </a:extLst>
          </p:cNvPr>
          <p:cNvSpPr/>
          <p:nvPr/>
        </p:nvSpPr>
        <p:spPr bwMode="auto">
          <a:xfrm>
            <a:off x="2353071" y="4191000"/>
            <a:ext cx="7485857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If we don’t know the data type, we don’t know how many bytes it is.  Let’s take that as another parameter.</a:t>
            </a:r>
          </a:p>
        </p:txBody>
      </p:sp>
    </p:spTree>
    <p:extLst>
      <p:ext uri="{BB962C8B-B14F-4D97-AF65-F5344CB8AC3E}">
        <p14:creationId xmlns:p14="http://schemas.microsoft.com/office/powerpoint/2010/main" val="2917581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190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C08F3F-16FD-3945-A582-D8AFF7733D10}"/>
              </a:ext>
            </a:extLst>
          </p:cNvPr>
          <p:cNvSpPr/>
          <p:nvPr/>
        </p:nvSpPr>
        <p:spPr bwMode="auto">
          <a:xfrm>
            <a:off x="2353071" y="4191000"/>
            <a:ext cx="7485857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If we don’t know the data type, we don’t know how many bytes it is.  Let’s take that as another parameter.</a:t>
            </a:r>
          </a:p>
        </p:txBody>
      </p:sp>
    </p:spTree>
    <p:extLst>
      <p:ext uri="{BB962C8B-B14F-4D97-AF65-F5344CB8AC3E}">
        <p14:creationId xmlns:p14="http://schemas.microsoft.com/office/powerpoint/2010/main" val="1849929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2362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E10348-B931-F948-AACC-D06E5BDB207C}"/>
              </a:ext>
            </a:extLst>
          </p:cNvPr>
          <p:cNvSpPr/>
          <p:nvPr/>
        </p:nvSpPr>
        <p:spPr bwMode="auto">
          <a:xfrm>
            <a:off x="2353071" y="4191000"/>
            <a:ext cx="7485857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Let’s start by making space to store the temporary value.  How can we make this temp space?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14847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2362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void temp; ???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E10348-B931-F948-AACC-D06E5BDB207C}"/>
              </a:ext>
            </a:extLst>
          </p:cNvPr>
          <p:cNvSpPr/>
          <p:nvPr/>
        </p:nvSpPr>
        <p:spPr bwMode="auto">
          <a:xfrm>
            <a:off x="2353071" y="4191000"/>
            <a:ext cx="7485857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Let’s start by making space to store the temporary value.  How can we make this temp space?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8259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2362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E10348-B931-F948-AACC-D06E5BDB207C}"/>
              </a:ext>
            </a:extLst>
          </p:cNvPr>
          <p:cNvSpPr/>
          <p:nvPr/>
        </p:nvSpPr>
        <p:spPr bwMode="auto">
          <a:xfrm>
            <a:off x="4000500" y="3962400"/>
            <a:ext cx="4190999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>
                <a:latin typeface="+mn-lt"/>
                <a:cs typeface="Courier New" panose="02070309020205020404" pitchFamily="49" charset="0"/>
              </a:rPr>
              <a:t>temp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is </a:t>
            </a:r>
            <a:r>
              <a:rPr lang="en-US" sz="2800" b="1" dirty="0" err="1">
                <a:latin typeface="+mn-lt"/>
                <a:cs typeface="Courier New" panose="02070309020205020404" pitchFamily="49" charset="0"/>
              </a:rPr>
              <a:t>nbytes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of memory, since each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char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is 1 byte!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0837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2362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E10348-B931-F948-AACC-D06E5BDB207C}"/>
              </a:ext>
            </a:extLst>
          </p:cNvPr>
          <p:cNvSpPr/>
          <p:nvPr/>
        </p:nvSpPr>
        <p:spPr bwMode="auto">
          <a:xfrm>
            <a:off x="3691135" y="4114800"/>
            <a:ext cx="4809729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Now, how can we copy in what 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data1ptr</a:t>
            </a: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 points to into 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temp</a:t>
            </a: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8613410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25908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temp = *data1ptr; ???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E10348-B931-F948-AACC-D06E5BDB207C}"/>
              </a:ext>
            </a:extLst>
          </p:cNvPr>
          <p:cNvSpPr/>
          <p:nvPr/>
        </p:nvSpPr>
        <p:spPr bwMode="auto">
          <a:xfrm>
            <a:off x="2353071" y="4191000"/>
            <a:ext cx="7485857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Now, how can we copy in what 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data1ptr</a:t>
            </a: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 points to into 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temp</a:t>
            </a: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1108845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25908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temp = *data1ptr; ???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E10348-B931-F948-AACC-D06E5BDB207C}"/>
              </a:ext>
            </a:extLst>
          </p:cNvPr>
          <p:cNvSpPr/>
          <p:nvPr/>
        </p:nvSpPr>
        <p:spPr bwMode="auto">
          <a:xfrm>
            <a:off x="2353071" y="4191000"/>
            <a:ext cx="7485857" cy="1828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We can’t dereference a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void *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(or set an array equal to something).  C doesn’t know what it points to!  Therefore, it doesn’t know how many bytes there it should be looking at.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377168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FD92A-5C01-A34E-8ACB-6B1EBAC4B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memcpy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4598F-75C7-1649-AE0A-E9B0C55E94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err="1"/>
              <a:t>memcpy</a:t>
            </a:r>
            <a:r>
              <a:rPr lang="en-US" b="1" dirty="0"/>
              <a:t> </a:t>
            </a:r>
            <a:r>
              <a:rPr lang="en-US" dirty="0"/>
              <a:t>is a function that copies a specified amount of bytes at one address to another address.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dest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void *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n);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It copies the next n bytes that </a:t>
            </a:r>
            <a:r>
              <a:rPr lang="en-US" dirty="0" err="1"/>
              <a:t>src</a:t>
            </a:r>
            <a:r>
              <a:rPr lang="en-US" dirty="0"/>
              <a:t> </a:t>
            </a:r>
            <a:r>
              <a:rPr lang="en-US" u="sng" dirty="0"/>
              <a:t>points to</a:t>
            </a:r>
            <a:r>
              <a:rPr lang="en-US" dirty="0"/>
              <a:t> to the location contained in </a:t>
            </a:r>
            <a:r>
              <a:rPr lang="en-US" dirty="0" err="1"/>
              <a:t>dest</a:t>
            </a:r>
            <a:r>
              <a:rPr lang="en-US" dirty="0"/>
              <a:t>.  (It also returns </a:t>
            </a:r>
            <a:r>
              <a:rPr lang="en-US" b="1" dirty="0" err="1"/>
              <a:t>dest</a:t>
            </a:r>
            <a:r>
              <a:rPr lang="en-US" dirty="0"/>
              <a:t>).  It does </a:t>
            </a:r>
            <a:r>
              <a:rPr lang="en-US" u="sng" dirty="0"/>
              <a:t>not</a:t>
            </a:r>
            <a:r>
              <a:rPr lang="en-US" dirty="0"/>
              <a:t> support regions of memory that overlap.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x = 5;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y = 4;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(&amp;x, &amp;y,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(x));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x = y</a:t>
            </a:r>
          </a:p>
        </p:txBody>
      </p:sp>
    </p:spTree>
    <p:extLst>
      <p:ext uri="{BB962C8B-B14F-4D97-AF65-F5344CB8AC3E}">
        <p14:creationId xmlns:p14="http://schemas.microsoft.com/office/powerpoint/2010/main" val="901079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FD92A-5C01-A34E-8ACB-6B1EBAC4B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memcpy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4598F-75C7-1649-AE0A-E9B0C55E94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err="1"/>
              <a:t>memcpy</a:t>
            </a:r>
            <a:r>
              <a:rPr lang="en-US" b="1" dirty="0"/>
              <a:t> </a:t>
            </a:r>
            <a:r>
              <a:rPr lang="en-US" dirty="0"/>
              <a:t>is a function that copies a specified amount of bytes at one address to another address.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dest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void *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n);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It copies the next n bytes that </a:t>
            </a:r>
            <a:r>
              <a:rPr lang="en-US" dirty="0" err="1"/>
              <a:t>src</a:t>
            </a:r>
            <a:r>
              <a:rPr lang="en-US" dirty="0"/>
              <a:t> </a:t>
            </a:r>
            <a:r>
              <a:rPr lang="en-US" u="sng" dirty="0"/>
              <a:t>points to</a:t>
            </a:r>
            <a:r>
              <a:rPr lang="en-US" dirty="0"/>
              <a:t> to the location contained in </a:t>
            </a:r>
            <a:r>
              <a:rPr lang="en-US" dirty="0" err="1"/>
              <a:t>dest</a:t>
            </a:r>
            <a:r>
              <a:rPr lang="en-US" dirty="0"/>
              <a:t>.  (It also returns </a:t>
            </a:r>
            <a:r>
              <a:rPr lang="en-US" b="1" dirty="0" err="1"/>
              <a:t>dest</a:t>
            </a:r>
            <a:r>
              <a:rPr lang="en-US" dirty="0"/>
              <a:t>).  It does </a:t>
            </a:r>
            <a:r>
              <a:rPr lang="en-US" u="sng" dirty="0"/>
              <a:t>not</a:t>
            </a:r>
            <a:r>
              <a:rPr lang="en-US" dirty="0"/>
              <a:t> support regions of memory that overlap.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x = 5;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y = 4;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(&amp;x, &amp;y,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(x));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x = 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65D5E37-403C-004D-B5F2-96E8DAC0002B}"/>
              </a:ext>
            </a:extLst>
          </p:cNvPr>
          <p:cNvSpPr/>
          <p:nvPr/>
        </p:nvSpPr>
        <p:spPr bwMode="auto">
          <a:xfrm>
            <a:off x="5638800" y="4838700"/>
            <a:ext cx="6287729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 err="1">
                <a:latin typeface="+mn-lt"/>
                <a:cs typeface="Courier New" panose="02070309020205020404" pitchFamily="49" charset="0"/>
              </a:rPr>
              <a:t>memcpy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must take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pointers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to the bytes to work with to know where they live and where they should be copied to.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51727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FD92A-5C01-A34E-8ACB-6B1EBAC4B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memmove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4598F-75C7-1649-AE0A-E9B0C55E94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err="1"/>
              <a:t>memmove</a:t>
            </a:r>
            <a:r>
              <a:rPr lang="en-US" b="1" dirty="0"/>
              <a:t> </a:t>
            </a:r>
            <a:r>
              <a:rPr lang="en-US" dirty="0"/>
              <a:t>is the same as </a:t>
            </a:r>
            <a:r>
              <a:rPr lang="en-US" dirty="0" err="1"/>
              <a:t>memcpy</a:t>
            </a:r>
            <a:r>
              <a:rPr lang="en-US" dirty="0"/>
              <a:t>, but supports overlapping regions of memory.  (Unlike its name implies, it still “copies”).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memmove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dest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void *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n);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It copies the next n bytes that </a:t>
            </a:r>
            <a:r>
              <a:rPr lang="en-US" dirty="0" err="1"/>
              <a:t>src</a:t>
            </a:r>
            <a:r>
              <a:rPr lang="en-US" dirty="0"/>
              <a:t> </a:t>
            </a:r>
            <a:r>
              <a:rPr lang="en-US" u="sng" dirty="0"/>
              <a:t>points to</a:t>
            </a:r>
            <a:r>
              <a:rPr lang="en-US" dirty="0"/>
              <a:t> to the location contained in </a:t>
            </a:r>
            <a:r>
              <a:rPr lang="en-US" dirty="0" err="1"/>
              <a:t>dest</a:t>
            </a:r>
            <a:r>
              <a:rPr lang="en-US" dirty="0"/>
              <a:t>.  (It also returns </a:t>
            </a:r>
            <a:r>
              <a:rPr lang="en-US" b="1" dirty="0" err="1"/>
              <a:t>dest</a:t>
            </a:r>
            <a:r>
              <a:rPr lang="en-US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152021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99AE2-ECB3-6746-8EAD-FBC19D3C1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memmove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3308C4-1284-6C48-AF3B-3CBBD946DC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When might </a:t>
            </a:r>
            <a:r>
              <a:rPr lang="en-US" dirty="0" err="1"/>
              <a:t>memmove</a:t>
            </a:r>
            <a:r>
              <a:rPr lang="en-US" dirty="0"/>
              <a:t> be useful?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F3868E2-961F-B24E-BE30-5BC05B3EF9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7092183"/>
              </p:ext>
            </p:extLst>
          </p:nvPr>
        </p:nvGraphicFramePr>
        <p:xfrm>
          <a:off x="2031998" y="2089204"/>
          <a:ext cx="8128001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1143">
                  <a:extLst>
                    <a:ext uri="{9D8B030D-6E8A-4147-A177-3AD203B41FA5}">
                      <a16:colId xmlns:a16="http://schemas.microsoft.com/office/drawing/2014/main" val="3063895991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3490834022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125988412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030001290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3772339949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411793200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4222448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6753572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593B24D-F22E-3246-A920-FD1F89DD02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4907441"/>
              </p:ext>
            </p:extLst>
          </p:nvPr>
        </p:nvGraphicFramePr>
        <p:xfrm>
          <a:off x="2031999" y="4678680"/>
          <a:ext cx="8128001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1143">
                  <a:extLst>
                    <a:ext uri="{9D8B030D-6E8A-4147-A177-3AD203B41FA5}">
                      <a16:colId xmlns:a16="http://schemas.microsoft.com/office/drawing/2014/main" val="3063895991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3490834022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125988412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030001290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3772339949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411793200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4222448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753572"/>
                  </a:ext>
                </a:extLst>
              </a:tr>
            </a:tbl>
          </a:graphicData>
        </a:graphic>
      </p:graphicFrame>
      <p:sp>
        <p:nvSpPr>
          <p:cNvPr id="6" name="Down Arrow 5">
            <a:extLst>
              <a:ext uri="{FF2B5EF4-FFF2-40B4-BE49-F238E27FC236}">
                <a16:creationId xmlns:a16="http://schemas.microsoft.com/office/drawing/2014/main" id="{8334EAE5-24C6-F143-9738-061597672F3F}"/>
              </a:ext>
            </a:extLst>
          </p:cNvPr>
          <p:cNvSpPr/>
          <p:nvPr/>
        </p:nvSpPr>
        <p:spPr>
          <a:xfrm>
            <a:off x="5867400" y="3352800"/>
            <a:ext cx="457200" cy="606951"/>
          </a:xfrm>
          <a:prstGeom prst="downArrow">
            <a:avLst/>
          </a:prstGeom>
          <a:solidFill>
            <a:srgbClr val="8C151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04680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25908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temp = *data1ptr; ???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E10348-B931-F948-AACC-D06E5BDB207C}"/>
              </a:ext>
            </a:extLst>
          </p:cNvPr>
          <p:cNvSpPr/>
          <p:nvPr/>
        </p:nvSpPr>
        <p:spPr bwMode="auto">
          <a:xfrm>
            <a:off x="2353071" y="4191000"/>
            <a:ext cx="7485857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We can’t dereference a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void *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.  C doesn’t know what it points to!  Therefore, it doesn’t know how many bytes there it should be looking at.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61120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25908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(temp, data1ptr,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</p:spTree>
    <p:extLst>
      <p:ext uri="{BB962C8B-B14F-4D97-AF65-F5344CB8AC3E}">
        <p14:creationId xmlns:p14="http://schemas.microsoft.com/office/powerpoint/2010/main" val="376785211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25908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(temp, data1ptr,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E10348-B931-F948-AACC-D06E5BDB207C}"/>
              </a:ext>
            </a:extLst>
          </p:cNvPr>
          <p:cNvSpPr/>
          <p:nvPr/>
        </p:nvSpPr>
        <p:spPr bwMode="auto">
          <a:xfrm>
            <a:off x="2353071" y="4191000"/>
            <a:ext cx="7485857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We can copy the bytes ourselves into temp!  This is equivalent to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temp = *data1ptr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in non-generic versions, but this works for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any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type of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any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size.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52901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25908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(temp, data1ptr,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E10348-B931-F948-AACC-D06E5BDB207C}"/>
              </a:ext>
            </a:extLst>
          </p:cNvPr>
          <p:cNvSpPr/>
          <p:nvPr/>
        </p:nvSpPr>
        <p:spPr bwMode="auto">
          <a:xfrm>
            <a:off x="2353071" y="4191000"/>
            <a:ext cx="7485857" cy="609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How can we copy data2 to the location of data1?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67342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3124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(temp, data1ptr,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*data1ptr = *data2ptr; ???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4D20D6-8659-3348-9996-A0E991AFDCA1}"/>
              </a:ext>
            </a:extLst>
          </p:cNvPr>
          <p:cNvSpPr/>
          <p:nvPr/>
        </p:nvSpPr>
        <p:spPr bwMode="auto">
          <a:xfrm>
            <a:off x="2353071" y="4191000"/>
            <a:ext cx="7485857" cy="609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How can we copy data2 to the location of data1?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99489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25908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(temp, data1ptr,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(data1ptr, data2ptr,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BE0142-F633-A940-BD0F-A7FB401A514B}"/>
              </a:ext>
            </a:extLst>
          </p:cNvPr>
          <p:cNvSpPr/>
          <p:nvPr/>
        </p:nvSpPr>
        <p:spPr bwMode="auto">
          <a:xfrm>
            <a:off x="2353071" y="4191000"/>
            <a:ext cx="7485857" cy="1066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How can we copy data2 to the location of data1?  </a:t>
            </a:r>
            <a:r>
              <a:rPr lang="en-US" sz="2800" b="1" dirty="0" err="1">
                <a:latin typeface="+mn-lt"/>
                <a:cs typeface="Courier New" panose="02070309020205020404" pitchFamily="49" charset="0"/>
              </a:rPr>
              <a:t>memcpy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!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59573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25908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(temp, data1ptr,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(data1ptr, 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BE0142-F633-A940-BD0F-A7FB401A514B}"/>
              </a:ext>
            </a:extLst>
          </p:cNvPr>
          <p:cNvSpPr/>
          <p:nvPr/>
        </p:nvSpPr>
        <p:spPr bwMode="auto">
          <a:xfrm>
            <a:off x="2353071" y="4191000"/>
            <a:ext cx="7485857" cy="990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How can we copy temp’s data to the location of data2?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59770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3124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(temp, data1ptr,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(data1ptr, 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(data2ptr, temp,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BE0142-F633-A940-BD0F-A7FB401A514B}"/>
              </a:ext>
            </a:extLst>
          </p:cNvPr>
          <p:cNvSpPr/>
          <p:nvPr/>
        </p:nvSpPr>
        <p:spPr bwMode="auto">
          <a:xfrm>
            <a:off x="2353071" y="4191000"/>
            <a:ext cx="7485857" cy="990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How can we copy temp’s data to the location of data2?  </a:t>
            </a:r>
            <a:r>
              <a:rPr lang="en-US" sz="2800" b="1" dirty="0" err="1">
                <a:latin typeface="+mn-lt"/>
                <a:cs typeface="Courier New" panose="02070309020205020404" pitchFamily="49" charset="0"/>
              </a:rPr>
              <a:t>memcpy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!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30592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3124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(temp, data1ptr,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(data1ptr, 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(data2ptr, temp,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95CDA6-9BBC-774C-8C5A-F2A70A070187}"/>
              </a:ext>
            </a:extLst>
          </p:cNvPr>
          <p:cNvSpPr/>
          <p:nvPr/>
        </p:nvSpPr>
        <p:spPr bwMode="auto">
          <a:xfrm>
            <a:off x="2353071" y="4724400"/>
            <a:ext cx="7485857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algn="l" eaLnBrk="1" hangingPunct="1"/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y = 5;</a:t>
            </a:r>
          </a:p>
          <a:p>
            <a:pPr algn="l" eaLnBrk="1" hangingPunct="1"/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swap(&amp;x,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&amp;y, </a:t>
            </a:r>
            <a:r>
              <a:rPr kumimoji="0" lang="en-US" sz="240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(x));</a:t>
            </a:r>
          </a:p>
        </p:txBody>
      </p:sp>
    </p:spTree>
    <p:extLst>
      <p:ext uri="{BB962C8B-B14F-4D97-AF65-F5344CB8AC3E}">
        <p14:creationId xmlns:p14="http://schemas.microsoft.com/office/powerpoint/2010/main" val="254243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3124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(temp, data1ptr,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(data1ptr, 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(data2ptr, temp,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95CDA6-9BBC-774C-8C5A-F2A70A070187}"/>
              </a:ext>
            </a:extLst>
          </p:cNvPr>
          <p:cNvSpPr/>
          <p:nvPr/>
        </p:nvSpPr>
        <p:spPr bwMode="auto">
          <a:xfrm>
            <a:off x="2353071" y="4724400"/>
            <a:ext cx="7485857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short x = 2;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short y = 5;</a:t>
            </a:r>
          </a:p>
          <a:p>
            <a:pPr algn="l" eaLnBrk="1" hangingPunct="1"/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swap(&amp;x,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&amp;y, </a:t>
            </a:r>
            <a:r>
              <a:rPr kumimoji="0" lang="en-US" sz="240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(x));</a:t>
            </a:r>
          </a:p>
        </p:txBody>
      </p:sp>
    </p:spTree>
    <p:extLst>
      <p:ext uri="{BB962C8B-B14F-4D97-AF65-F5344CB8AC3E}">
        <p14:creationId xmlns:p14="http://schemas.microsoft.com/office/powerpoint/2010/main" val="214653903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3124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(temp, data1ptr,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(data1ptr, 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(data2ptr, temp,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95CDA6-9BBC-774C-8C5A-F2A70A070187}"/>
              </a:ext>
            </a:extLst>
          </p:cNvPr>
          <p:cNvSpPr/>
          <p:nvPr/>
        </p:nvSpPr>
        <p:spPr bwMode="auto">
          <a:xfrm>
            <a:off x="2353071" y="4724400"/>
            <a:ext cx="7485857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char *x = "2";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*y = "5";</a:t>
            </a:r>
          </a:p>
          <a:p>
            <a:pPr algn="l" eaLnBrk="1" hangingPunct="1"/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swap(&amp;x,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&amp;y, </a:t>
            </a:r>
            <a:r>
              <a:rPr kumimoji="0" lang="en-US" sz="240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(x));</a:t>
            </a:r>
          </a:p>
        </p:txBody>
      </p:sp>
    </p:spTree>
    <p:extLst>
      <p:ext uri="{BB962C8B-B14F-4D97-AF65-F5344CB8AC3E}">
        <p14:creationId xmlns:p14="http://schemas.microsoft.com/office/powerpoint/2010/main" val="155201149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3124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(temp, data1ptr,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(data1ptr, 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(data2ptr, temp,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Swap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95CDA6-9BBC-774C-8C5A-F2A70A070187}"/>
              </a:ext>
            </a:extLst>
          </p:cNvPr>
          <p:cNvSpPr/>
          <p:nvPr/>
        </p:nvSpPr>
        <p:spPr bwMode="auto">
          <a:xfrm>
            <a:off x="2353071" y="4724400"/>
            <a:ext cx="7485857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mystruct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x = {…};</a:t>
            </a:r>
          </a:p>
          <a:p>
            <a:pPr algn="l" eaLnBrk="1" hangingPunct="1"/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mystruct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y = {…};</a:t>
            </a:r>
          </a:p>
          <a:p>
            <a:pPr algn="l" eaLnBrk="1" hangingPunct="1"/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swap(&amp;x,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&amp;y, </a:t>
            </a:r>
            <a:r>
              <a:rPr kumimoji="0" lang="en-US" sz="240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(x));</a:t>
            </a:r>
          </a:p>
        </p:txBody>
      </p:sp>
    </p:spTree>
    <p:extLst>
      <p:ext uri="{BB962C8B-B14F-4D97-AF65-F5344CB8AC3E}">
        <p14:creationId xmlns:p14="http://schemas.microsoft.com/office/powerpoint/2010/main" val="165520856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C5CE3-B2B0-5C44-A93A-734023577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Generics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08A05-E8D6-7249-9644-15B7C7550B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can use </a:t>
            </a:r>
            <a:r>
              <a:rPr lang="en-US" b="1" dirty="0"/>
              <a:t>void *</a:t>
            </a:r>
            <a:r>
              <a:rPr lang="en-US" dirty="0"/>
              <a:t> and </a:t>
            </a:r>
            <a:r>
              <a:rPr lang="en-US" b="1" dirty="0" err="1"/>
              <a:t>memcpy</a:t>
            </a:r>
            <a:r>
              <a:rPr lang="en-US" dirty="0"/>
              <a:t> to handle memory as generic bytes.</a:t>
            </a:r>
          </a:p>
          <a:p>
            <a:r>
              <a:rPr lang="en-US" dirty="0"/>
              <a:t>As long as we are given where the data of importance is, and how big it is, we can handle it!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(temp, data1ptr,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(data1ptr, data2ptr,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(data2ptr, temp,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49409359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b="1" dirty="0"/>
              <a:t>Overview:</a:t>
            </a:r>
            <a:r>
              <a:rPr lang="en-US" dirty="0"/>
              <a:t> Generics</a:t>
            </a:r>
          </a:p>
          <a:p>
            <a:r>
              <a:rPr lang="en-US" dirty="0"/>
              <a:t>Generic Swap</a:t>
            </a:r>
          </a:p>
          <a:p>
            <a:r>
              <a:rPr lang="en-US" b="1" dirty="0">
                <a:solidFill>
                  <a:srgbClr val="C00000"/>
                </a:solidFill>
              </a:rPr>
              <a:t>Generics Pitfalls</a:t>
            </a:r>
          </a:p>
          <a:p>
            <a:r>
              <a:rPr lang="en-US" b="1" dirty="0"/>
              <a:t>Announcements</a:t>
            </a:r>
          </a:p>
          <a:p>
            <a:r>
              <a:rPr lang="en-US" dirty="0"/>
              <a:t>Generic Array Swap</a:t>
            </a:r>
          </a:p>
          <a:p>
            <a:r>
              <a:rPr lang="en-US" dirty="0"/>
              <a:t>Generic Stack</a:t>
            </a:r>
          </a:p>
        </p:txBody>
      </p:sp>
    </p:spTree>
    <p:extLst>
      <p:ext uri="{BB962C8B-B14F-4D97-AF65-F5344CB8AC3E}">
        <p14:creationId xmlns:p14="http://schemas.microsoft.com/office/powerpoint/2010/main" val="123254605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0C78B-7DF3-7F4D-86A4-5EEDC3864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Void * Pitfalls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4BC619-E668-164A-842F-65BD2424F6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void *</a:t>
            </a:r>
            <a:r>
              <a:rPr lang="en-US" dirty="0"/>
              <a:t>s are powerful, but dangerous - C cannot do as much checking!</a:t>
            </a:r>
          </a:p>
          <a:p>
            <a:r>
              <a:rPr lang="en-US" dirty="0"/>
              <a:t>E.g. with </a:t>
            </a:r>
            <a:r>
              <a:rPr lang="en-US" b="1" dirty="0" err="1"/>
              <a:t>int</a:t>
            </a:r>
            <a:r>
              <a:rPr lang="en-US" dirty="0"/>
              <a:t>, C would never let you swap </a:t>
            </a:r>
            <a:r>
              <a:rPr lang="en-US" i="1" dirty="0"/>
              <a:t>half</a:t>
            </a:r>
            <a:r>
              <a:rPr lang="en-US" dirty="0"/>
              <a:t> of an int.  With </a:t>
            </a:r>
            <a:r>
              <a:rPr lang="en-US" b="1" dirty="0"/>
              <a:t>void *s</a:t>
            </a:r>
            <a:r>
              <a:rPr lang="en-US" dirty="0"/>
              <a:t>, this can happen! (</a:t>
            </a:r>
            <a:r>
              <a:rPr lang="en-US" i="1" dirty="0"/>
              <a:t>How?  Let’s find out!)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98743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Void *s Gone Wrong</a:t>
            </a:r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A7B04C4C-B20E-B241-ACBE-DE7B19342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0754828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69283-FEC7-5D41-B223-D806C8004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Void *Pitfalls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3C9526-95B6-4746-AA6C-5F6FED5D14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Void * has more room for error because it manipulates arbitrary bytes without knowing what they represent.  This can result in some strange memory </a:t>
            </a:r>
            <a:r>
              <a:rPr lang="en-US" dirty="0" err="1"/>
              <a:t>Frankensteins</a:t>
            </a:r>
            <a:r>
              <a:rPr lang="en-US" dirty="0"/>
              <a:t>!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 descr="http://i.ytimg.com/vi/10gPoYjq3EA/hqdefault.jpg">
            <a:extLst>
              <a:ext uri="{FF2B5EF4-FFF2-40B4-BE49-F238E27FC236}">
                <a16:creationId xmlns:a16="http://schemas.microsoft.com/office/drawing/2014/main" id="{FFB7474A-9E26-ED4C-A332-33DA345DCD03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9" b="6465"/>
          <a:stretch/>
        </p:blipFill>
        <p:spPr bwMode="auto">
          <a:xfrm>
            <a:off x="2895600" y="2428101"/>
            <a:ext cx="6400800" cy="420129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430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b="1" dirty="0"/>
              <a:t>Overview:</a:t>
            </a:r>
            <a:r>
              <a:rPr lang="en-US" dirty="0"/>
              <a:t> Generics</a:t>
            </a:r>
          </a:p>
          <a:p>
            <a:r>
              <a:rPr lang="en-US" dirty="0"/>
              <a:t>Generic Swap</a:t>
            </a:r>
          </a:p>
          <a:p>
            <a:r>
              <a:rPr lang="en-US" dirty="0"/>
              <a:t>Generics Pitfalls</a:t>
            </a:r>
          </a:p>
          <a:p>
            <a:r>
              <a:rPr lang="en-US" b="1" dirty="0">
                <a:solidFill>
                  <a:srgbClr val="C00000"/>
                </a:solidFill>
              </a:rPr>
              <a:t>Announcements</a:t>
            </a:r>
          </a:p>
          <a:p>
            <a:r>
              <a:rPr lang="en-US" dirty="0"/>
              <a:t>Generic Array Swap</a:t>
            </a:r>
          </a:p>
          <a:p>
            <a:r>
              <a:rPr lang="en-US" dirty="0"/>
              <a:t>Generic Stack</a:t>
            </a:r>
          </a:p>
        </p:txBody>
      </p:sp>
    </p:spTree>
    <p:extLst>
      <p:ext uri="{BB962C8B-B14F-4D97-AF65-F5344CB8AC3E}">
        <p14:creationId xmlns:p14="http://schemas.microsoft.com/office/powerpoint/2010/main" val="252223897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28243-F673-7A43-9291-9C5FAE79F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D6840-65D4-F643-A65F-061ED7374E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New office hours added: Thurs. 7-9PM PST</a:t>
            </a:r>
          </a:p>
          <a:p>
            <a:r>
              <a:rPr lang="en-US" dirty="0"/>
              <a:t>assign3</a:t>
            </a:r>
          </a:p>
          <a:p>
            <a:pPr lvl="1"/>
            <a:r>
              <a:rPr lang="en-US" dirty="0"/>
              <a:t>We’ve added a new test file, </a:t>
            </a:r>
            <a:r>
              <a:rPr lang="en-US" b="1" dirty="0" err="1"/>
              <a:t>colors_no_end_newline</a:t>
            </a:r>
            <a:r>
              <a:rPr lang="en-US" dirty="0"/>
              <a:t>, without a \n at the end of the file</a:t>
            </a:r>
          </a:p>
          <a:p>
            <a:pPr lvl="1"/>
            <a:r>
              <a:rPr lang="en-US" dirty="0"/>
              <a:t>Remember to </a:t>
            </a:r>
            <a:r>
              <a:rPr lang="en-US" b="1" dirty="0"/>
              <a:t>git add</a:t>
            </a:r>
            <a:r>
              <a:rPr lang="en-US" dirty="0"/>
              <a:t> any custom files you make for your </a:t>
            </a:r>
            <a:r>
              <a:rPr lang="en-US" dirty="0" err="1"/>
              <a:t>custom_tests</a:t>
            </a:r>
            <a:endParaRPr lang="en-US" dirty="0"/>
          </a:p>
          <a:p>
            <a:pPr lvl="1"/>
            <a:r>
              <a:rPr lang="en-US" dirty="0"/>
              <a:t>You do not have to worry about memory leaks if a heap error occurs</a:t>
            </a:r>
          </a:p>
        </p:txBody>
      </p:sp>
    </p:spTree>
    <p:extLst>
      <p:ext uri="{BB962C8B-B14F-4D97-AF65-F5344CB8AC3E}">
        <p14:creationId xmlns:p14="http://schemas.microsoft.com/office/powerpoint/2010/main" val="300358872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b="1" dirty="0"/>
              <a:t>Overview:</a:t>
            </a:r>
            <a:r>
              <a:rPr lang="en-US" dirty="0"/>
              <a:t> Generics</a:t>
            </a:r>
          </a:p>
          <a:p>
            <a:r>
              <a:rPr lang="en-US" dirty="0"/>
              <a:t>Generic Swap</a:t>
            </a:r>
          </a:p>
          <a:p>
            <a:r>
              <a:rPr lang="en-US" dirty="0"/>
              <a:t>Generics Pitfalls</a:t>
            </a:r>
          </a:p>
          <a:p>
            <a:r>
              <a:rPr lang="en-US" b="1" dirty="0"/>
              <a:t>Announcements</a:t>
            </a:r>
          </a:p>
          <a:p>
            <a:r>
              <a:rPr lang="en-US" b="1" dirty="0">
                <a:solidFill>
                  <a:srgbClr val="C00000"/>
                </a:solidFill>
              </a:rPr>
              <a:t>Generic Array Swap</a:t>
            </a:r>
          </a:p>
          <a:p>
            <a:r>
              <a:rPr lang="en-US" dirty="0"/>
              <a:t>Generic Stack</a:t>
            </a:r>
          </a:p>
        </p:txBody>
      </p:sp>
    </p:spTree>
    <p:extLst>
      <p:ext uri="{BB962C8B-B14F-4D97-AF65-F5344CB8AC3E}">
        <p14:creationId xmlns:p14="http://schemas.microsoft.com/office/powerpoint/2010/main" val="118584802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4C630-89F4-E441-9526-B66DA057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 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D5FE-1495-8F40-BCF2-61FBC44BC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096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You’re asked to write a function that swaps the first and last elements in an array of numbers.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swap_ends_int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[0];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[0] =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– 1];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– 1] =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[] = {5, 2, 3, 4, 1};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/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[0]);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swap_ends_int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2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</a:t>
            </a:r>
            <a:r>
              <a:rPr lang="en-US" sz="22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[0] = 1, </a:t>
            </a:r>
            <a:r>
              <a:rPr lang="en-US" sz="22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[4] = 5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sz="2200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[0] = %d, </a:t>
            </a:r>
            <a:r>
              <a:rPr lang="en-US" sz="2200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[4] = %d\n"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[0],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[4]);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7C0113-BA7C-BF48-8758-AC40F9CB0B8F}"/>
              </a:ext>
            </a:extLst>
          </p:cNvPr>
          <p:cNvSpPr/>
          <p:nvPr/>
        </p:nvSpPr>
        <p:spPr bwMode="auto">
          <a:xfrm>
            <a:off x="7315200" y="3124200"/>
            <a:ext cx="4047729" cy="838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400" dirty="0">
                <a:latin typeface="+mn-lt"/>
                <a:cs typeface="Consolas" panose="020B0609020204030204" pitchFamily="49" charset="0"/>
              </a:rPr>
              <a:t>Wait – we just wrote a generic swap function.  Let’s use that!</a:t>
            </a:r>
            <a:endParaRPr kumimoji="0" lang="en-US" sz="240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30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4C630-89F4-E441-9526-B66DA057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 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D5FE-1495-8F40-BCF2-61FBC44BC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096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You’re asked to write a function that swaps the first and last elements in an array of numbers.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swap_ends_int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swap(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– 1, 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(*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[] = {5, 2, 3, 4, 1};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/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[0]);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swap_ends_int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2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</a:t>
            </a:r>
            <a:r>
              <a:rPr lang="en-US" sz="22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[0] = 1, </a:t>
            </a:r>
            <a:r>
              <a:rPr lang="en-US" sz="22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[4] = 5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sz="2200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[0] = %d, </a:t>
            </a:r>
            <a:r>
              <a:rPr lang="en-US" sz="2200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[4] = %d\n"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[0],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[4]);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387170-9D60-6A43-A54C-A3C5104C5069}"/>
              </a:ext>
            </a:extLst>
          </p:cNvPr>
          <p:cNvSpPr/>
          <p:nvPr/>
        </p:nvSpPr>
        <p:spPr bwMode="auto">
          <a:xfrm>
            <a:off x="7315200" y="3124200"/>
            <a:ext cx="4047729" cy="838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400" dirty="0">
                <a:latin typeface="+mn-lt"/>
                <a:cs typeface="Consolas" panose="020B0609020204030204" pitchFamily="49" charset="0"/>
              </a:rPr>
              <a:t>Wait – we just wrote a generic swap function.  Let’s use that!</a:t>
            </a:r>
            <a:endParaRPr kumimoji="0" lang="en-US" sz="240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185092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4C630-89F4-E441-9526-B66DA057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 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D5FE-1495-8F40-BCF2-61FBC44BC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096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Let’s write out what some other versions would look like (just in case).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swap_ends_int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swap(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– 1,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swap_ends_short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(short 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swap(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– 1,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swap_ends_string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(char **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swap(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– 1,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swap_ends_float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(float 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swap(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– 1,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7C79AF-7B3C-CF44-ADDC-364DADE5EDEE}"/>
              </a:ext>
            </a:extLst>
          </p:cNvPr>
          <p:cNvSpPr/>
          <p:nvPr/>
        </p:nvSpPr>
        <p:spPr bwMode="auto">
          <a:xfrm>
            <a:off x="7915671" y="5562600"/>
            <a:ext cx="4047729" cy="8001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400" dirty="0">
                <a:latin typeface="+mn-lt"/>
                <a:cs typeface="Consolas" panose="020B0609020204030204" pitchFamily="49" charset="0"/>
              </a:rPr>
              <a:t>The code seems to be the same regardless of the type!</a:t>
            </a:r>
            <a:endParaRPr kumimoji="0" lang="en-US" sz="240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426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4C630-89F4-E441-9526-B66DA057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 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D5FE-1495-8F40-BCF2-61FBC44BC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096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Let’s write a version of </a:t>
            </a:r>
            <a:r>
              <a:rPr lang="en-US" dirty="0" err="1"/>
              <a:t>swap_ends</a:t>
            </a:r>
            <a:r>
              <a:rPr lang="en-US" dirty="0"/>
              <a:t> that works for any type of array.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sz="22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swap(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– 1,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7C79AF-7B3C-CF44-ADDC-364DADE5EDEE}"/>
              </a:ext>
            </a:extLst>
          </p:cNvPr>
          <p:cNvSpPr/>
          <p:nvPr/>
        </p:nvSpPr>
        <p:spPr bwMode="auto">
          <a:xfrm>
            <a:off x="3124200" y="3846652"/>
            <a:ext cx="6705600" cy="22493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400" dirty="0">
                <a:latin typeface="+mn-lt"/>
                <a:cs typeface="Consolas" panose="020B0609020204030204" pitchFamily="49" charset="0"/>
              </a:rPr>
              <a:t>Is this generic?  Does this work?</a:t>
            </a:r>
          </a:p>
          <a:p>
            <a:pPr algn="l" eaLnBrk="1" hangingPunct="1"/>
            <a:endParaRPr kumimoji="0" lang="en-US" sz="240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nsolas" panose="020B0609020204030204" pitchFamily="49" charset="0"/>
            </a:endParaRPr>
          </a:p>
          <a:p>
            <a:pPr algn="l" eaLnBrk="1" hangingPunct="1"/>
            <a:r>
              <a:rPr lang="en-US" sz="24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cs typeface="Consolas" panose="020B0609020204030204" pitchFamily="49" charset="0"/>
              </a:rPr>
              <a:t>Unfortunately not</a:t>
            </a: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cs typeface="Consolas" panose="020B0609020204030204" pitchFamily="49" charset="0"/>
              </a:rPr>
              <a:t>.  </a:t>
            </a:r>
            <a:r>
              <a:rPr lang="en-US" sz="24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cs typeface="Consolas" panose="020B0609020204030204" pitchFamily="49" charset="0"/>
              </a:rPr>
              <a:t>Firs,t</a:t>
            </a: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cs typeface="Consolas" panose="020B0609020204030204" pitchFamily="49" charset="0"/>
              </a:rPr>
              <a:t> we no longer know the element size.  Second, pointer arithmetic depends on the type of data being pointed to.  With a void *, we lose that information!</a:t>
            </a:r>
            <a:endParaRPr kumimoji="0" lang="en-US" sz="2400" b="1" i="0" u="none" strike="noStrike" cap="none" normalizeH="0" dirty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+mn-lt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700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4C630-89F4-E441-9526-B66DA057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 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D5FE-1495-8F40-BCF2-61FBC44BC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096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Let’s write a version of </a:t>
            </a:r>
            <a:r>
              <a:rPr lang="en-US" dirty="0" err="1"/>
              <a:t>swap_ends</a:t>
            </a:r>
            <a:r>
              <a:rPr lang="en-US" dirty="0"/>
              <a:t> that works for any type of array.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sz="22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swap(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– 1,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7C79AF-7B3C-CF44-ADDC-364DADE5EDEE}"/>
              </a:ext>
            </a:extLst>
          </p:cNvPr>
          <p:cNvSpPr/>
          <p:nvPr/>
        </p:nvSpPr>
        <p:spPr bwMode="auto">
          <a:xfrm>
            <a:off x="3124200" y="3846652"/>
            <a:ext cx="6705600" cy="22493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400" dirty="0">
                <a:latin typeface="+mn-lt"/>
                <a:cs typeface="Consolas" panose="020B0609020204030204" pitchFamily="49" charset="0"/>
              </a:rPr>
              <a:t>Is this generic?  Does this work?</a:t>
            </a:r>
          </a:p>
          <a:p>
            <a:pPr algn="l" eaLnBrk="1" hangingPunct="1"/>
            <a:endParaRPr kumimoji="0" lang="en-US" sz="240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nsolas" panose="020B0609020204030204" pitchFamily="49" charset="0"/>
            </a:endParaRPr>
          </a:p>
          <a:p>
            <a:pPr algn="l" eaLnBrk="1" hangingPunct="1"/>
            <a:r>
              <a:rPr lang="en-US" sz="2400" b="1" dirty="0">
                <a:latin typeface="+mn-lt"/>
                <a:cs typeface="Consolas" panose="020B0609020204030204" pitchFamily="49" charset="0"/>
              </a:rPr>
              <a:t>Unfortunately not</a:t>
            </a:r>
            <a:r>
              <a:rPr lang="en-US" sz="2400" dirty="0">
                <a:latin typeface="+mn-lt"/>
                <a:cs typeface="Consolas" panose="020B0609020204030204" pitchFamily="49" charset="0"/>
              </a:rPr>
              <a:t>.  First, we no longer know the element size.  Second, pointer arithmetic depends on the type of data being pointed to.  With a void *, we lose that information!</a:t>
            </a:r>
            <a:endParaRPr kumimoji="0" lang="en-US" sz="2400" b="1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74703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4C630-89F4-E441-9526-B66DA057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 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D5FE-1495-8F40-BCF2-61FBC44BC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096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Let’s write a version of </a:t>
            </a:r>
            <a:r>
              <a:rPr lang="en-US" dirty="0" err="1"/>
              <a:t>swap_ends</a:t>
            </a:r>
            <a:r>
              <a:rPr lang="en-US" dirty="0"/>
              <a:t> that works for any type of array.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sz="22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swap(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– 1,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BFE99D-0564-C149-B99A-8600DCBBF94A}"/>
              </a:ext>
            </a:extLst>
          </p:cNvPr>
          <p:cNvSpPr/>
          <p:nvPr/>
        </p:nvSpPr>
        <p:spPr bwMode="auto">
          <a:xfrm>
            <a:off x="3371850" y="4038600"/>
            <a:ext cx="5372100" cy="9539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400" dirty="0">
                <a:latin typeface="+mn-lt"/>
                <a:cs typeface="Consolas" panose="020B0609020204030204" pitchFamily="49" charset="0"/>
              </a:rPr>
              <a:t>We need to know the element size, so let’s add a parameter.  </a:t>
            </a:r>
            <a:endParaRPr kumimoji="0" lang="en-US" sz="2400" b="1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64959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4C630-89F4-E441-9526-B66DA057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 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D5FE-1495-8F40-BCF2-61FBC44BC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096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Let’s write a version of </a:t>
            </a:r>
            <a:r>
              <a:rPr lang="en-US" dirty="0" err="1"/>
              <a:t>swap_ends</a:t>
            </a:r>
            <a:r>
              <a:rPr lang="en-US" dirty="0"/>
              <a:t> that works for any type of array.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sz="22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swap(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– 1, </a:t>
            </a:r>
            <a:r>
              <a:rPr lang="en-US" sz="22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4E4D44-D823-CD49-B24C-31709B243670}"/>
              </a:ext>
            </a:extLst>
          </p:cNvPr>
          <p:cNvSpPr/>
          <p:nvPr/>
        </p:nvSpPr>
        <p:spPr bwMode="auto">
          <a:xfrm>
            <a:off x="3371850" y="4038600"/>
            <a:ext cx="5372100" cy="9539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400" dirty="0">
                <a:latin typeface="+mn-lt"/>
                <a:cs typeface="Consolas" panose="020B0609020204030204" pitchFamily="49" charset="0"/>
              </a:rPr>
              <a:t>We need to know the element size, so let’s add a parameter.  </a:t>
            </a:r>
            <a:endParaRPr kumimoji="0" lang="en-US" sz="2400" b="1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14685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9BF2C-6AD2-B547-AA2C-B16F87EEA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 Arithmetic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AD8BA-4DF2-0D44-B94E-E88725F750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– 1</a:t>
            </a:r>
          </a:p>
          <a:p>
            <a:pPr marL="0" indent="0" algn="ctr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Let’s say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nelems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= 4.  How many bytes beyond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arr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is this?</a:t>
            </a: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If it’s an array of…</a:t>
            </a:r>
          </a:p>
          <a:p>
            <a:pPr marL="0" indent="0">
              <a:buNone/>
            </a:pP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Int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750215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9BF2C-6AD2-B547-AA2C-B16F87EEA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 Arithmetic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AD8BA-4DF2-0D44-B94E-E88725F750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– 1</a:t>
            </a:r>
          </a:p>
          <a:p>
            <a:pPr marL="0" indent="0" algn="ctr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Let’s say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nelems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= 4.  How many bytes beyond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arr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is this?</a:t>
            </a: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If it’s an array of…</a:t>
            </a:r>
          </a:p>
          <a:p>
            <a:pPr marL="0" indent="0">
              <a:buNone/>
            </a:pP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Int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adds 3 </a:t>
            </a:r>
            <a:r>
              <a:rPr lang="en-US" u="sng" dirty="0">
                <a:latin typeface="Calibri" panose="020F0502020204030204" pitchFamily="34" charset="0"/>
                <a:cs typeface="Calibri" panose="020F0502020204030204" pitchFamily="34" charset="0"/>
              </a:rPr>
              <a:t>places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arr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and 3 *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sizeof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int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 = 12 bytes</a:t>
            </a:r>
          </a:p>
          <a:p>
            <a:pPr marL="0" indent="0">
              <a:buNone/>
            </a:pP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134318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9BF2C-6AD2-B547-AA2C-B16F87EEA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 Arithmetic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AD8BA-4DF2-0D44-B94E-E88725F750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– 1</a:t>
            </a:r>
          </a:p>
          <a:p>
            <a:pPr marL="0" indent="0" algn="ctr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Let’s say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nelems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= 4.  How many bytes beyond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arr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is this?</a:t>
            </a: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If it’s an array of…</a:t>
            </a:r>
          </a:p>
          <a:p>
            <a:pPr marL="0" indent="0">
              <a:buNone/>
            </a:pP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Int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adds 3 </a:t>
            </a:r>
            <a:r>
              <a:rPr lang="en-US" u="sng" dirty="0">
                <a:latin typeface="Calibri" panose="020F0502020204030204" pitchFamily="34" charset="0"/>
                <a:cs typeface="Calibri" panose="020F0502020204030204" pitchFamily="34" charset="0"/>
              </a:rPr>
              <a:t>places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arr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and 3 *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sizeof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int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 = 12 bytes</a:t>
            </a:r>
          </a:p>
          <a:p>
            <a:pPr marL="0" indent="0"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Short? </a:t>
            </a:r>
          </a:p>
        </p:txBody>
      </p:sp>
    </p:spTree>
    <p:extLst>
      <p:ext uri="{BB962C8B-B14F-4D97-AF65-F5344CB8AC3E}">
        <p14:creationId xmlns:p14="http://schemas.microsoft.com/office/powerpoint/2010/main" val="251320933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9BF2C-6AD2-B547-AA2C-B16F87EEA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 Arithmetic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AD8BA-4DF2-0D44-B94E-E88725F750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– 1</a:t>
            </a:r>
          </a:p>
          <a:p>
            <a:pPr marL="0" indent="0" algn="ctr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Let’s say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nelems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= 4.  How many bytes beyond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arr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is this?</a:t>
            </a: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If it’s an array of…</a:t>
            </a:r>
          </a:p>
          <a:p>
            <a:pPr marL="0" indent="0">
              <a:buNone/>
            </a:pP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Int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adds 3 </a:t>
            </a:r>
            <a:r>
              <a:rPr lang="en-US" u="sng" dirty="0">
                <a:latin typeface="Calibri" panose="020F0502020204030204" pitchFamily="34" charset="0"/>
                <a:cs typeface="Calibri" panose="020F0502020204030204" pitchFamily="34" charset="0"/>
              </a:rPr>
              <a:t>places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arr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and 3 *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sizeof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int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 = 12 bytes</a:t>
            </a:r>
          </a:p>
          <a:p>
            <a:pPr marL="0" indent="0"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Short: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adds 3 </a:t>
            </a:r>
            <a:r>
              <a:rPr lang="en-US" u="sng" dirty="0">
                <a:latin typeface="Calibri" panose="020F0502020204030204" pitchFamily="34" charset="0"/>
                <a:cs typeface="Calibri" panose="020F0502020204030204" pitchFamily="34" charset="0"/>
              </a:rPr>
              <a:t>places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arr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and 3 *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sizeof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(short) = 6 bytes</a:t>
            </a:r>
          </a:p>
          <a:p>
            <a:pPr marL="0" indent="0">
              <a:buNone/>
            </a:pP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91810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9BF2C-6AD2-B547-AA2C-B16F87EEA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 Arithmetic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AD8BA-4DF2-0D44-B94E-E88725F750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– 1</a:t>
            </a:r>
          </a:p>
          <a:p>
            <a:pPr marL="0" indent="0" algn="ctr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Let’s say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nelems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= 4.  How many bytes beyond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arr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is this?</a:t>
            </a: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If it’s an array of…</a:t>
            </a:r>
          </a:p>
          <a:p>
            <a:pPr marL="0" indent="0">
              <a:buNone/>
            </a:pP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Int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adds 3 </a:t>
            </a:r>
            <a:r>
              <a:rPr lang="en-US" u="sng" dirty="0">
                <a:latin typeface="Calibri" panose="020F0502020204030204" pitchFamily="34" charset="0"/>
                <a:cs typeface="Calibri" panose="020F0502020204030204" pitchFamily="34" charset="0"/>
              </a:rPr>
              <a:t>places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arr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and 3 *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sizeof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int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 = 12 bytes</a:t>
            </a:r>
          </a:p>
          <a:p>
            <a:pPr marL="0" indent="0"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Short: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adds 3 </a:t>
            </a:r>
            <a:r>
              <a:rPr lang="en-US" u="sng" dirty="0">
                <a:latin typeface="Calibri" panose="020F0502020204030204" pitchFamily="34" charset="0"/>
                <a:cs typeface="Calibri" panose="020F0502020204030204" pitchFamily="34" charset="0"/>
              </a:rPr>
              <a:t>places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arr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and 3 *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sizeof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(short) = 6 bytes</a:t>
            </a:r>
          </a:p>
          <a:p>
            <a:pPr marL="0" indent="0"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Char *: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adds 3 </a:t>
            </a:r>
            <a:r>
              <a:rPr lang="en-US" u="sng" dirty="0">
                <a:latin typeface="Calibri" panose="020F0502020204030204" pitchFamily="34" charset="0"/>
                <a:cs typeface="Calibri" panose="020F0502020204030204" pitchFamily="34" charset="0"/>
              </a:rPr>
              <a:t>places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arr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and 3 *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sizeof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(char *) = 24 bytes</a:t>
            </a:r>
          </a:p>
          <a:p>
            <a:pPr marL="0" indent="0">
              <a:buNone/>
            </a:pP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In each case, we need to know the element size to do the arithmetic.</a:t>
            </a:r>
          </a:p>
        </p:txBody>
      </p:sp>
    </p:spTree>
    <p:extLst>
      <p:ext uri="{BB962C8B-B14F-4D97-AF65-F5344CB8AC3E}">
        <p14:creationId xmlns:p14="http://schemas.microsoft.com/office/powerpoint/2010/main" val="330554731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4C630-89F4-E441-9526-B66DA057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 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D5FE-1495-8F40-BCF2-61FBC44BC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096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Let’s write a version of </a:t>
            </a:r>
            <a:r>
              <a:rPr lang="en-US" dirty="0" err="1"/>
              <a:t>swap_ends</a:t>
            </a:r>
            <a:r>
              <a:rPr lang="en-US" dirty="0"/>
              <a:t> that works for any type of array.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sz="22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swap(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– 1,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7C79AF-7B3C-CF44-ADDC-364DADE5EDEE}"/>
              </a:ext>
            </a:extLst>
          </p:cNvPr>
          <p:cNvSpPr/>
          <p:nvPr/>
        </p:nvSpPr>
        <p:spPr bwMode="auto">
          <a:xfrm>
            <a:off x="3371850" y="4038600"/>
            <a:ext cx="5372100" cy="2362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400" dirty="0">
                <a:latin typeface="+mn-lt"/>
                <a:cs typeface="Consolas" panose="020B0609020204030204" pitchFamily="49" charset="0"/>
              </a:rPr>
              <a:t>How many bytes past </a:t>
            </a:r>
            <a:r>
              <a:rPr lang="en-US" sz="2400" dirty="0" err="1">
                <a:latin typeface="+mn-lt"/>
                <a:cs typeface="Consolas" panose="020B0609020204030204" pitchFamily="49" charset="0"/>
              </a:rPr>
              <a:t>arr</a:t>
            </a:r>
            <a:r>
              <a:rPr lang="en-US" sz="2400" dirty="0">
                <a:latin typeface="+mn-lt"/>
                <a:cs typeface="Consolas" panose="020B0609020204030204" pitchFamily="49" charset="0"/>
              </a:rPr>
              <a:t> should we go to get to the last element?</a:t>
            </a:r>
          </a:p>
          <a:p>
            <a:pPr algn="l" eaLnBrk="1" hangingPunct="1"/>
            <a:endParaRPr lang="en-US" sz="2400" dirty="0">
              <a:latin typeface="+mn-lt"/>
              <a:cs typeface="Consolas" panose="020B0609020204030204" pitchFamily="49" charset="0"/>
            </a:endParaRPr>
          </a:p>
          <a:p>
            <a:pPr algn="l" eaLnBrk="1" hangingPunct="1"/>
            <a:r>
              <a:rPr lang="en-US" sz="2400" b="1" dirty="0">
                <a:latin typeface="+mn-lt"/>
                <a:cs typeface="Consolas" panose="020B0609020204030204" pitchFamily="49" charset="0"/>
              </a:rPr>
              <a:t>(</a:t>
            </a:r>
            <a:r>
              <a:rPr lang="en-US" sz="2400" b="1" dirty="0" err="1">
                <a:latin typeface="+mn-lt"/>
                <a:cs typeface="Consolas" panose="020B0609020204030204" pitchFamily="49" charset="0"/>
              </a:rPr>
              <a:t>nelems</a:t>
            </a:r>
            <a:r>
              <a:rPr lang="en-US" sz="2400" b="1" dirty="0">
                <a:latin typeface="+mn-lt"/>
                <a:cs typeface="Consolas" panose="020B0609020204030204" pitchFamily="49" charset="0"/>
              </a:rPr>
              <a:t> – 1) * </a:t>
            </a:r>
            <a:r>
              <a:rPr lang="en-US" sz="2400" b="1" dirty="0" err="1">
                <a:latin typeface="+mn-lt"/>
                <a:cs typeface="Consolas" panose="020B0609020204030204" pitchFamily="49" charset="0"/>
              </a:rPr>
              <a:t>elem_bytes</a:t>
            </a:r>
            <a:endParaRPr lang="en-US" sz="2400" b="1" dirty="0">
              <a:latin typeface="+mn-lt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060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4C630-89F4-E441-9526-B66DA057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 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D5FE-1495-8F40-BCF2-61FBC44BC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096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Let’s write a version of </a:t>
            </a:r>
            <a:r>
              <a:rPr lang="en-US" dirty="0" err="1"/>
              <a:t>swap_ends</a:t>
            </a:r>
            <a:r>
              <a:rPr lang="en-US" dirty="0"/>
              <a:t> that works for any type of array.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sz="22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swap(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(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– 1) * 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7C79AF-7B3C-CF44-ADDC-364DADE5EDEE}"/>
              </a:ext>
            </a:extLst>
          </p:cNvPr>
          <p:cNvSpPr/>
          <p:nvPr/>
        </p:nvSpPr>
        <p:spPr bwMode="auto">
          <a:xfrm>
            <a:off x="3371850" y="4038600"/>
            <a:ext cx="5372100" cy="2362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400" dirty="0">
                <a:latin typeface="+mn-lt"/>
                <a:cs typeface="Consolas" panose="020B0609020204030204" pitchFamily="49" charset="0"/>
              </a:rPr>
              <a:t>How many bytes past </a:t>
            </a:r>
            <a:r>
              <a:rPr lang="en-US" sz="2400" dirty="0" err="1">
                <a:latin typeface="+mn-lt"/>
                <a:cs typeface="Consolas" panose="020B0609020204030204" pitchFamily="49" charset="0"/>
              </a:rPr>
              <a:t>arr</a:t>
            </a:r>
            <a:r>
              <a:rPr lang="en-US" sz="2400" dirty="0">
                <a:latin typeface="+mn-lt"/>
                <a:cs typeface="Consolas" panose="020B0609020204030204" pitchFamily="49" charset="0"/>
              </a:rPr>
              <a:t> should we go to get to the last element?</a:t>
            </a:r>
          </a:p>
          <a:p>
            <a:pPr algn="l" eaLnBrk="1" hangingPunct="1"/>
            <a:endParaRPr lang="en-US" sz="2400" dirty="0">
              <a:latin typeface="+mn-lt"/>
              <a:cs typeface="Consolas" panose="020B0609020204030204" pitchFamily="49" charset="0"/>
            </a:endParaRPr>
          </a:p>
          <a:p>
            <a:pPr algn="l" eaLnBrk="1" hangingPunct="1"/>
            <a:r>
              <a:rPr lang="en-US" sz="2400" b="1" dirty="0">
                <a:latin typeface="+mn-lt"/>
                <a:cs typeface="Consolas" panose="020B0609020204030204" pitchFamily="49" charset="0"/>
              </a:rPr>
              <a:t>(</a:t>
            </a:r>
            <a:r>
              <a:rPr lang="en-US" sz="2400" b="1" dirty="0" err="1">
                <a:latin typeface="+mn-lt"/>
                <a:cs typeface="Consolas" panose="020B0609020204030204" pitchFamily="49" charset="0"/>
              </a:rPr>
              <a:t>nelems</a:t>
            </a:r>
            <a:r>
              <a:rPr lang="en-US" sz="2400" b="1" dirty="0">
                <a:latin typeface="+mn-lt"/>
                <a:cs typeface="Consolas" panose="020B0609020204030204" pitchFamily="49" charset="0"/>
              </a:rPr>
              <a:t> – 1) * </a:t>
            </a:r>
            <a:r>
              <a:rPr lang="en-US" sz="2400" b="1" dirty="0" err="1">
                <a:latin typeface="+mn-lt"/>
                <a:cs typeface="Consolas" panose="020B0609020204030204" pitchFamily="49" charset="0"/>
              </a:rPr>
              <a:t>elem_bytes</a:t>
            </a:r>
            <a:endParaRPr lang="en-US" sz="2400" b="1" dirty="0">
              <a:latin typeface="+mn-lt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40401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4C630-89F4-E441-9526-B66DA057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 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D5FE-1495-8F40-BCF2-61FBC44BC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096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Let’s write a version of </a:t>
            </a:r>
            <a:r>
              <a:rPr lang="en-US" dirty="0" err="1"/>
              <a:t>swap_ends</a:t>
            </a:r>
            <a:r>
              <a:rPr lang="en-US" dirty="0"/>
              <a:t> that works for any type of array.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sz="22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swap(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(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– 1) * 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7C79AF-7B3C-CF44-ADDC-364DADE5EDEE}"/>
              </a:ext>
            </a:extLst>
          </p:cNvPr>
          <p:cNvSpPr/>
          <p:nvPr/>
        </p:nvSpPr>
        <p:spPr bwMode="auto">
          <a:xfrm>
            <a:off x="3371850" y="4038600"/>
            <a:ext cx="5372100" cy="2362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400" dirty="0">
                <a:latin typeface="+mn-lt"/>
                <a:cs typeface="Consolas" panose="020B0609020204030204" pitchFamily="49" charset="0"/>
              </a:rPr>
              <a:t>But C still can’t do arithmetic with a void*.  We need to tell it to not worry about it, and just add bytes.  </a:t>
            </a:r>
            <a:r>
              <a:rPr lang="en-US" sz="2400" b="1" dirty="0">
                <a:latin typeface="+mn-lt"/>
                <a:cs typeface="Consolas" panose="020B0609020204030204" pitchFamily="49" charset="0"/>
              </a:rPr>
              <a:t>How can we do this?</a:t>
            </a:r>
          </a:p>
        </p:txBody>
      </p:sp>
    </p:spTree>
    <p:extLst>
      <p:ext uri="{BB962C8B-B14F-4D97-AF65-F5344CB8AC3E}">
        <p14:creationId xmlns:p14="http://schemas.microsoft.com/office/powerpoint/2010/main" val="180587361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4C630-89F4-E441-9526-B66DA057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 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D5FE-1495-8F40-BCF2-61FBC44BC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096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Let’s write a version of </a:t>
            </a:r>
            <a:r>
              <a:rPr lang="en-US" dirty="0" err="1"/>
              <a:t>swap_ends</a:t>
            </a:r>
            <a:r>
              <a:rPr lang="en-US" dirty="0"/>
              <a:t> that works for any type of array.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sz="22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swap(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(char *)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+ 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– 1) *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7C79AF-7B3C-CF44-ADDC-364DADE5EDEE}"/>
              </a:ext>
            </a:extLst>
          </p:cNvPr>
          <p:cNvSpPr/>
          <p:nvPr/>
        </p:nvSpPr>
        <p:spPr bwMode="auto">
          <a:xfrm>
            <a:off x="3371850" y="4038600"/>
            <a:ext cx="5372100" cy="2362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400" dirty="0">
                <a:latin typeface="+mn-lt"/>
                <a:cs typeface="Consolas" panose="020B0609020204030204" pitchFamily="49" charset="0"/>
              </a:rPr>
              <a:t>But C still can’t do arithmetic with a void*.  We need to tell it to not worry about it, and just add bytes.  </a:t>
            </a:r>
            <a:r>
              <a:rPr lang="en-US" sz="2400" b="1" dirty="0">
                <a:latin typeface="+mn-lt"/>
                <a:cs typeface="Consolas" panose="020B0609020204030204" pitchFamily="49" charset="0"/>
              </a:rPr>
              <a:t>How can we do this?</a:t>
            </a:r>
          </a:p>
          <a:p>
            <a:pPr algn="l" eaLnBrk="1" hangingPunct="1"/>
            <a:endParaRPr lang="en-US" sz="2400" b="1" dirty="0">
              <a:latin typeface="+mn-lt"/>
              <a:cs typeface="Consolas" panose="020B0609020204030204" pitchFamily="49" charset="0"/>
            </a:endParaRPr>
          </a:p>
          <a:p>
            <a:pPr algn="l" eaLnBrk="1" hangingPunct="1"/>
            <a:r>
              <a:rPr lang="en-US" sz="2400" dirty="0">
                <a:latin typeface="+mn-lt"/>
                <a:cs typeface="Consolas" panose="020B0609020204030204" pitchFamily="49" charset="0"/>
              </a:rPr>
              <a:t>char * pointers already add bytes!</a:t>
            </a:r>
          </a:p>
        </p:txBody>
      </p:sp>
    </p:spTree>
    <p:extLst>
      <p:ext uri="{BB962C8B-B14F-4D97-AF65-F5344CB8AC3E}">
        <p14:creationId xmlns:p14="http://schemas.microsoft.com/office/powerpoint/2010/main" val="123854608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4C630-89F4-E441-9526-B66DA057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 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D5FE-1495-8F40-BCF2-61FBC44BC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096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You’re asked to write a function that swaps the first and last elements in an array of numbers.  Well, now it can swap for an array of </a:t>
            </a:r>
            <a:r>
              <a:rPr lang="en-US" u="sng" dirty="0"/>
              <a:t>anything</a:t>
            </a:r>
            <a:r>
              <a:rPr lang="en-US" dirty="0"/>
              <a:t>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swap(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(char *)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+ 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– 1) *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60997348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4C630-89F4-E441-9526-B66DA057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 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D5FE-1495-8F40-BCF2-61FBC44BC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096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You’re asked to write a function that swaps the first and last elements in an array of numbers.  Well, now it can swap for an array of </a:t>
            </a:r>
            <a:r>
              <a:rPr lang="en-US" u="sng" dirty="0"/>
              <a:t>anything</a:t>
            </a:r>
            <a:r>
              <a:rPr lang="en-US" dirty="0"/>
              <a:t>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swap(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(char *)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+ 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– 1) *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3BAA64-4883-ED45-BC8C-234980AA3466}"/>
              </a:ext>
            </a:extLst>
          </p:cNvPr>
          <p:cNvSpPr/>
          <p:nvPr/>
        </p:nvSpPr>
        <p:spPr bwMode="auto">
          <a:xfrm>
            <a:off x="1367036" y="4572000"/>
            <a:ext cx="9381728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[] = {5, 2, 3, 4, 1};</a:t>
            </a:r>
          </a:p>
          <a:p>
            <a:pPr algn="l" eaLnBrk="1" hangingPunct="1"/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/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[0]);</a:t>
            </a:r>
          </a:p>
          <a:p>
            <a:pPr algn="l" eaLnBrk="1" hangingPunct="1"/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</a:t>
            </a:r>
            <a:r>
              <a:rPr kumimoji="0" 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wap_ends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0" 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240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kumimoji="0" lang="en-US" sz="240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0" lang="en-US" sz="240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[0]));</a:t>
            </a:r>
          </a:p>
        </p:txBody>
      </p:sp>
    </p:spTree>
    <p:extLst>
      <p:ext uri="{BB962C8B-B14F-4D97-AF65-F5344CB8AC3E}">
        <p14:creationId xmlns:p14="http://schemas.microsoft.com/office/powerpoint/2010/main" val="401142715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4C630-89F4-E441-9526-B66DA057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 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D5FE-1495-8F40-BCF2-61FBC44BC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096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You’re asked to write a function that swaps the first and last elements in an array of numbers.  Well, now it can swap for an array of </a:t>
            </a:r>
            <a:r>
              <a:rPr lang="en-US" u="sng" dirty="0"/>
              <a:t>anything</a:t>
            </a:r>
            <a:r>
              <a:rPr lang="en-US" dirty="0"/>
              <a:t>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swap(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(char *)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+ 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– 1) *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3BAA64-4883-ED45-BC8C-234980AA3466}"/>
              </a:ext>
            </a:extLst>
          </p:cNvPr>
          <p:cNvSpPr/>
          <p:nvPr/>
        </p:nvSpPr>
        <p:spPr bwMode="auto">
          <a:xfrm>
            <a:off x="1367036" y="4572000"/>
            <a:ext cx="9381728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short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[] = {5, 2, 3, 4, 1};</a:t>
            </a:r>
          </a:p>
          <a:p>
            <a:pPr algn="l" eaLnBrk="1" hangingPunct="1"/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/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[0]);</a:t>
            </a:r>
          </a:p>
          <a:p>
            <a:pPr algn="l" eaLnBrk="1" hangingPunct="1"/>
            <a:r>
              <a:rPr kumimoji="0" 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swap_ends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0" 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240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kumimoji="0" lang="en-US" sz="240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0" lang="en-US" sz="240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[0]));</a:t>
            </a:r>
          </a:p>
        </p:txBody>
      </p:sp>
    </p:spTree>
    <p:extLst>
      <p:ext uri="{BB962C8B-B14F-4D97-AF65-F5344CB8AC3E}">
        <p14:creationId xmlns:p14="http://schemas.microsoft.com/office/powerpoint/2010/main" val="340176227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4C630-89F4-E441-9526-B66DA057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 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D5FE-1495-8F40-BCF2-61FBC44BC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096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You’re asked to write a function that swaps the first and last elements in an array of numbers.  Well, now it can swap for an array of </a:t>
            </a:r>
            <a:r>
              <a:rPr lang="en-US" u="sng" dirty="0"/>
              <a:t>anything</a:t>
            </a:r>
            <a:r>
              <a:rPr lang="en-US" dirty="0"/>
              <a:t>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swap(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(char *)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+ 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– 1) *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3BAA64-4883-ED45-BC8C-234980AA3466}"/>
              </a:ext>
            </a:extLst>
          </p:cNvPr>
          <p:cNvSpPr/>
          <p:nvPr/>
        </p:nvSpPr>
        <p:spPr bwMode="auto">
          <a:xfrm>
            <a:off x="1367036" y="4572000"/>
            <a:ext cx="9381728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kumimoji="0" 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[] = {"Hi",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"Hello"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"Howdy"};</a:t>
            </a:r>
          </a:p>
          <a:p>
            <a:pPr algn="l" eaLnBrk="1" hangingPunct="1"/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/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[0]);</a:t>
            </a:r>
          </a:p>
          <a:p>
            <a:pPr algn="l" eaLnBrk="1" hangingPunct="1"/>
            <a:r>
              <a:rPr kumimoji="0" 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swap_ends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0" 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strs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240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kumimoji="0" lang="en-US" sz="240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0" lang="en-US" sz="240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strs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[0]));</a:t>
            </a:r>
          </a:p>
        </p:txBody>
      </p:sp>
    </p:spTree>
    <p:extLst>
      <p:ext uri="{BB962C8B-B14F-4D97-AF65-F5344CB8AC3E}">
        <p14:creationId xmlns:p14="http://schemas.microsoft.com/office/powerpoint/2010/main" val="121456824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4C630-89F4-E441-9526-B66DA057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 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D5FE-1495-8F40-BCF2-61FBC44BC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096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You’re asked to write a function that swaps the first and last elements in an array of numbers.  Well, now it can swap for an array of </a:t>
            </a:r>
            <a:r>
              <a:rPr lang="en-US" u="sng" dirty="0"/>
              <a:t>anything</a:t>
            </a:r>
            <a:r>
              <a:rPr lang="en-US" dirty="0"/>
              <a:t>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swap(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(char *)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+ 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– 1) *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3BAA64-4883-ED45-BC8C-234980AA3466}"/>
              </a:ext>
            </a:extLst>
          </p:cNvPr>
          <p:cNvSpPr/>
          <p:nvPr/>
        </p:nvSpPr>
        <p:spPr bwMode="auto">
          <a:xfrm>
            <a:off x="1367036" y="4572000"/>
            <a:ext cx="9381728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mystruct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structs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[] = …;</a:t>
            </a:r>
          </a:p>
          <a:p>
            <a:pPr algn="l" eaLnBrk="1" hangingPunct="1"/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…;</a:t>
            </a:r>
          </a:p>
          <a:p>
            <a:pPr algn="l" eaLnBrk="1" hangingPunct="1"/>
            <a:r>
              <a:rPr kumimoji="0" 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swap_ends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(structs,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240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kumimoji="0" lang="en-US" sz="240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(structs[0]));</a:t>
            </a:r>
          </a:p>
        </p:txBody>
      </p:sp>
    </p:spTree>
    <p:extLst>
      <p:ext uri="{BB962C8B-B14F-4D97-AF65-F5344CB8AC3E}">
        <p14:creationId xmlns:p14="http://schemas.microsoft.com/office/powerpoint/2010/main" val="209089392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Void *s Gone Wrong</a:t>
            </a:r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A7B04C4C-B20E-B241-ACBE-DE7B19342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05617594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b="1" dirty="0"/>
              <a:t>Overview:</a:t>
            </a:r>
            <a:r>
              <a:rPr lang="en-US" dirty="0"/>
              <a:t> Generics</a:t>
            </a:r>
          </a:p>
          <a:p>
            <a:r>
              <a:rPr lang="en-US" dirty="0"/>
              <a:t>Generic Swap</a:t>
            </a:r>
          </a:p>
          <a:p>
            <a:r>
              <a:rPr lang="en-US" dirty="0"/>
              <a:t>Generics Pitfalls</a:t>
            </a:r>
          </a:p>
          <a:p>
            <a:r>
              <a:rPr lang="en-US" b="1" dirty="0"/>
              <a:t>Announcements</a:t>
            </a:r>
          </a:p>
          <a:p>
            <a:r>
              <a:rPr lang="en-US" dirty="0"/>
              <a:t>Generic Array Swap</a:t>
            </a:r>
          </a:p>
          <a:p>
            <a:r>
              <a:rPr lang="en-US" b="1" dirty="0">
                <a:solidFill>
                  <a:srgbClr val="C00000"/>
                </a:solidFill>
              </a:rPr>
              <a:t>Generic Stack</a:t>
            </a:r>
          </a:p>
        </p:txBody>
      </p:sp>
    </p:spTree>
    <p:extLst>
      <p:ext uri="{BB962C8B-B14F-4D97-AF65-F5344CB8AC3E}">
        <p14:creationId xmlns:p14="http://schemas.microsoft.com/office/powerpoint/2010/main" val="73534674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ACB82-6ADE-154C-90C4-2F01F3F17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29F462-64E3-CF46-B51A-C11AB8F73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 generics are particularly powerful in helping us create generic data structures.</a:t>
            </a:r>
          </a:p>
          <a:p>
            <a:r>
              <a:rPr lang="en-US" dirty="0"/>
              <a:t>Let’s see how we might go about making a Stack in C.</a:t>
            </a:r>
          </a:p>
        </p:txBody>
      </p:sp>
    </p:spTree>
    <p:extLst>
      <p:ext uri="{BB962C8B-B14F-4D97-AF65-F5344CB8AC3E}">
        <p14:creationId xmlns:p14="http://schemas.microsoft.com/office/powerpoint/2010/main" val="130414150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>
            <a:extLst>
              <a:ext uri="{FF2B5EF4-FFF2-40B4-BE49-F238E27FC236}">
                <a16:creationId xmlns:a16="http://schemas.microsoft.com/office/drawing/2014/main" id="{6D9DDB9D-C946-6F49-80AD-0596E95F24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Refresher: Stacks</a:t>
            </a:r>
          </a:p>
        </p:txBody>
      </p:sp>
      <p:sp>
        <p:nvSpPr>
          <p:cNvPr id="248835" name="Rectangle 3">
            <a:extLst>
              <a:ext uri="{FF2B5EF4-FFF2-40B4-BE49-F238E27FC236}">
                <a16:creationId xmlns:a16="http://schemas.microsoft.com/office/drawing/2014/main" id="{9F03FB12-FC3B-8947-9D0B-F248E70197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19518" y="1370635"/>
            <a:ext cx="6649596" cy="5486400"/>
          </a:xfrm>
        </p:spPr>
        <p:txBody>
          <a:bodyPr/>
          <a:lstStyle/>
          <a:p>
            <a:r>
              <a:rPr lang="en-US" dirty="0"/>
              <a:t>A </a:t>
            </a:r>
            <a:r>
              <a:rPr lang="en-US" b="1" dirty="0"/>
              <a:t>Stack </a:t>
            </a:r>
            <a:r>
              <a:rPr lang="en-US" dirty="0"/>
              <a:t>is a data structure representing a stack of things. </a:t>
            </a:r>
          </a:p>
          <a:p>
            <a:r>
              <a:rPr lang="en-US" dirty="0"/>
              <a:t>Objects can be </a:t>
            </a:r>
            <a:r>
              <a:rPr lang="en-US" b="1" i="1" dirty="0"/>
              <a:t>pushed </a:t>
            </a:r>
            <a:r>
              <a:rPr lang="en-US" dirty="0"/>
              <a:t>on top of or </a:t>
            </a:r>
            <a:r>
              <a:rPr lang="en-US" b="1" i="1" dirty="0"/>
              <a:t>popped </a:t>
            </a:r>
            <a:r>
              <a:rPr lang="en-US" dirty="0"/>
              <a:t>from the top of the stack. </a:t>
            </a:r>
          </a:p>
          <a:p>
            <a:r>
              <a:rPr lang="en-US" dirty="0"/>
              <a:t>Only the top of the stack can be accessed; no other objects in the stack are visible. </a:t>
            </a:r>
          </a:p>
          <a:p>
            <a:pPr eaLnBrk="1" hangingPunct="1">
              <a:defRPr/>
            </a:pPr>
            <a:r>
              <a:rPr lang="en-US" dirty="0">
                <a:cs typeface="+mn-cs"/>
              </a:rPr>
              <a:t>Main operations:</a:t>
            </a:r>
          </a:p>
          <a:p>
            <a:pPr lvl="1" eaLnBrk="1" hangingPunct="1">
              <a:defRPr/>
            </a:pPr>
            <a:r>
              <a:rPr lang="en-US" b="1" dirty="0">
                <a:latin typeface="Consolas"/>
                <a:cs typeface="Consolas"/>
              </a:rPr>
              <a:t>push(value)</a:t>
            </a:r>
            <a:r>
              <a:rPr lang="en-US" dirty="0">
                <a:cs typeface="+mn-cs"/>
              </a:rPr>
              <a:t>: add an element to the top of the stack</a:t>
            </a:r>
          </a:p>
          <a:p>
            <a:pPr lvl="1" eaLnBrk="1" hangingPunct="1">
              <a:defRPr/>
            </a:pPr>
            <a:r>
              <a:rPr lang="en-US" b="1" dirty="0">
                <a:latin typeface="Consolas"/>
                <a:cs typeface="Consolas"/>
              </a:rPr>
              <a:t>pop()</a:t>
            </a:r>
            <a:r>
              <a:rPr lang="en-US" dirty="0">
                <a:cs typeface="+mn-cs"/>
              </a:rPr>
              <a:t>: remove and return the top element in the stack</a:t>
            </a:r>
          </a:p>
          <a:p>
            <a:pPr lvl="1" eaLnBrk="1" hangingPunct="1">
              <a:defRPr/>
            </a:pPr>
            <a:r>
              <a:rPr lang="en-US" b="1" dirty="0">
                <a:latin typeface="Consolas"/>
                <a:cs typeface="Consolas"/>
              </a:rPr>
              <a:t>peek()</a:t>
            </a:r>
            <a:r>
              <a:rPr lang="en-US" dirty="0">
                <a:cs typeface="+mn-cs"/>
              </a:rPr>
              <a:t>: return (but do not remove) the top element in the stack</a:t>
            </a:r>
          </a:p>
        </p:txBody>
      </p:sp>
      <p:sp>
        <p:nvSpPr>
          <p:cNvPr id="15" name="Text Box 5">
            <a:extLst>
              <a:ext uri="{FF2B5EF4-FFF2-40B4-BE49-F238E27FC236}">
                <a16:creationId xmlns:a16="http://schemas.microsoft.com/office/drawing/2014/main" id="{9EBD5E6C-D529-A84D-BEF2-FAF733F3F9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4576" y="5194301"/>
            <a:ext cx="6588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>
                <a:latin typeface="Calibri" panose="020F0502020204030204" pitchFamily="34" charset="0"/>
              </a:rPr>
              <a:t>stack</a:t>
            </a:r>
          </a:p>
        </p:txBody>
      </p:sp>
      <p:graphicFrame>
        <p:nvGraphicFramePr>
          <p:cNvPr id="16" name="Group 6">
            <a:extLst>
              <a:ext uri="{FF2B5EF4-FFF2-40B4-BE49-F238E27FC236}">
                <a16:creationId xmlns:a16="http://schemas.microsoft.com/office/drawing/2014/main" id="{1AC0B229-BBC1-DF4D-998C-F54BD11E78D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326314" y="3581400"/>
          <a:ext cx="1817687" cy="158496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692354274"/>
                    </a:ext>
                  </a:extLst>
                </a:gridCol>
                <a:gridCol w="598487">
                  <a:extLst>
                    <a:ext uri="{9D8B030D-6E8A-4147-A177-3AD203B41FA5}">
                      <a16:colId xmlns:a16="http://schemas.microsoft.com/office/drawing/2014/main" val="4195742583"/>
                    </a:ext>
                  </a:extLst>
                </a:gridCol>
              </a:tblGrid>
              <a:tr h="3556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9549162"/>
                  </a:ext>
                </a:extLst>
              </a:tr>
              <a:tr h="3556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top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6868151"/>
                  </a:ext>
                </a:extLst>
              </a:tr>
              <a:tr h="3556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3949274"/>
                  </a:ext>
                </a:extLst>
              </a:tr>
              <a:tr h="3556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bottom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8273246"/>
                  </a:ext>
                </a:extLst>
              </a:tr>
            </a:tbl>
          </a:graphicData>
        </a:graphic>
      </p:graphicFrame>
      <p:sp>
        <p:nvSpPr>
          <p:cNvPr id="17" name="Line 28">
            <a:extLst>
              <a:ext uri="{FF2B5EF4-FFF2-40B4-BE49-F238E27FC236}">
                <a16:creationId xmlns:a16="http://schemas.microsoft.com/office/drawing/2014/main" id="{AD21C73D-097E-0F4B-85BB-0467156137C7}"/>
              </a:ext>
            </a:extLst>
          </p:cNvPr>
          <p:cNvSpPr>
            <a:spLocks noChangeShapeType="1"/>
          </p:cNvSpPr>
          <p:nvPr/>
        </p:nvSpPr>
        <p:spPr bwMode="auto">
          <a:xfrm>
            <a:off x="8164513" y="3048000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Text Box 29">
            <a:extLst>
              <a:ext uri="{FF2B5EF4-FFF2-40B4-BE49-F238E27FC236}">
                <a16:creationId xmlns:a16="http://schemas.microsoft.com/office/drawing/2014/main" id="{935C0935-C6EB-454F-AF93-FFC767BC40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31314" y="2667001"/>
            <a:ext cx="12080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2000">
                <a:latin typeface="Calibri" panose="020F0502020204030204" pitchFamily="34" charset="0"/>
              </a:rPr>
              <a:t>pop, peek</a:t>
            </a:r>
          </a:p>
        </p:txBody>
      </p:sp>
      <p:sp>
        <p:nvSpPr>
          <p:cNvPr id="19" name="Text Box 30">
            <a:extLst>
              <a:ext uri="{FF2B5EF4-FFF2-40B4-BE49-F238E27FC236}">
                <a16:creationId xmlns:a16="http://schemas.microsoft.com/office/drawing/2014/main" id="{6032F31B-52A7-374B-8206-F0CD0A482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8751" y="2667001"/>
            <a:ext cx="6842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2000" dirty="0">
                <a:latin typeface="Calibri" panose="020F0502020204030204" pitchFamily="34" charset="0"/>
              </a:rPr>
              <a:t>push</a:t>
            </a:r>
          </a:p>
        </p:txBody>
      </p:sp>
      <p:sp>
        <p:nvSpPr>
          <p:cNvPr id="20" name="Line 31">
            <a:extLst>
              <a:ext uri="{FF2B5EF4-FFF2-40B4-BE49-F238E27FC236}">
                <a16:creationId xmlns:a16="http://schemas.microsoft.com/office/drawing/2014/main" id="{2F79D427-277A-DC4D-8365-131CE51E4E3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231313" y="3048000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309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8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8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8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8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8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8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88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835" grpId="0" uiExpand="1" build="p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7" name="Rectangle 3">
            <a:extLst>
              <a:ext uri="{FF2B5EF4-FFF2-40B4-BE49-F238E27FC236}">
                <a16:creationId xmlns:a16="http://schemas.microsoft.com/office/drawing/2014/main" id="{9A791331-6565-4F48-9829-7D35C678B4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dirty="0"/>
              <a:t>A stack is often implemented using a </a:t>
            </a:r>
            <a:r>
              <a:rPr lang="en-US" altLang="en-US" b="1" dirty="0"/>
              <a:t>linked list </a:t>
            </a:r>
            <a:r>
              <a:rPr lang="en-US" altLang="en-US" dirty="0"/>
              <a:t>internally.</a:t>
            </a:r>
          </a:p>
          <a:p>
            <a:pPr lvl="1"/>
            <a:r>
              <a:rPr lang="en-US" altLang="en-US" dirty="0"/>
              <a:t>"bottom"	= tail of linked list</a:t>
            </a:r>
          </a:p>
          <a:p>
            <a:pPr lvl="1"/>
            <a:r>
              <a:rPr lang="en-US" altLang="en-US" dirty="0"/>
              <a:t>"top"	              = head of linked list	</a:t>
            </a:r>
            <a:r>
              <a:rPr lang="en-US" altLang="en-US" i="1" dirty="0"/>
              <a:t>(why not the other way around?)</a:t>
            </a:r>
            <a:endParaRPr lang="en-US" altLang="en-US" dirty="0"/>
          </a:p>
          <a:p>
            <a:pPr lvl="1">
              <a:lnSpc>
                <a:spcPct val="70000"/>
              </a:lnSpc>
              <a:buFontTx/>
              <a:buNone/>
            </a:pPr>
            <a:endParaRPr lang="en-US" altLang="en-US" sz="2000" dirty="0">
              <a:latin typeface="Consolas" panose="020B0609020204030204" pitchFamily="49" charset="0"/>
            </a:endParaRPr>
          </a:p>
          <a:p>
            <a:pPr lvl="1">
              <a:lnSpc>
                <a:spcPct val="70000"/>
              </a:lnSpc>
              <a:buFontTx/>
              <a:buNone/>
            </a:pPr>
            <a:endParaRPr lang="en-US" altLang="en-US" sz="2000" dirty="0">
              <a:latin typeface="Consolas" panose="020B0609020204030204" pitchFamily="49" charset="0"/>
            </a:endParaRP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Stack&lt;</a:t>
            </a:r>
            <a:r>
              <a:rPr lang="en-US" altLang="en-US" sz="2000" dirty="0" err="1">
                <a:latin typeface="Consolas" panose="020B0609020204030204" pitchFamily="49" charset="0"/>
              </a:rPr>
              <a:t>int</a:t>
            </a:r>
            <a:r>
              <a:rPr lang="en-US" altLang="en-US" sz="2000" dirty="0">
                <a:latin typeface="Consolas" panose="020B0609020204030204" pitchFamily="49" charset="0"/>
              </a:rPr>
              <a:t>&gt; s;</a:t>
            </a:r>
            <a:endParaRPr lang="en-US" altLang="en-US" sz="20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altLang="en-US" sz="2000" dirty="0" err="1">
                <a:latin typeface="Consolas" panose="020B0609020204030204" pitchFamily="49" charset="0"/>
              </a:rPr>
              <a:t>s.push</a:t>
            </a:r>
            <a:r>
              <a:rPr lang="en-US" altLang="en-US" sz="2000" dirty="0">
                <a:latin typeface="Consolas" panose="020B0609020204030204" pitchFamily="49" charset="0"/>
              </a:rPr>
              <a:t>(42);</a:t>
            </a:r>
            <a:endParaRPr lang="en-US" altLang="en-US" sz="20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altLang="en-US" sz="2000" dirty="0" err="1">
                <a:latin typeface="Consolas" panose="020B0609020204030204" pitchFamily="49" charset="0"/>
              </a:rPr>
              <a:t>s.push</a:t>
            </a:r>
            <a:r>
              <a:rPr lang="en-US" altLang="en-US" sz="2000" dirty="0">
                <a:latin typeface="Consolas" panose="020B0609020204030204" pitchFamily="49" charset="0"/>
              </a:rPr>
              <a:t>(-3);</a:t>
            </a:r>
            <a:endParaRPr lang="en-US" altLang="en-US" sz="20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altLang="en-US" sz="2000" dirty="0" err="1">
                <a:latin typeface="Consolas" panose="020B0609020204030204" pitchFamily="49" charset="0"/>
              </a:rPr>
              <a:t>s.push</a:t>
            </a:r>
            <a:r>
              <a:rPr lang="en-US" altLang="en-US" sz="2000" dirty="0">
                <a:latin typeface="Consolas" panose="020B0609020204030204" pitchFamily="49" charset="0"/>
              </a:rPr>
              <a:t>(17);</a:t>
            </a:r>
          </a:p>
          <a:p>
            <a:pPr lvl="1">
              <a:lnSpc>
                <a:spcPct val="70000"/>
              </a:lnSpc>
              <a:buFontTx/>
              <a:buNone/>
            </a:pPr>
            <a:endParaRPr lang="en-US" altLang="en-US" sz="2000" dirty="0">
              <a:latin typeface="Consolas" panose="020B0609020204030204" pitchFamily="49" charset="0"/>
            </a:endParaRPr>
          </a:p>
          <a:p>
            <a:pPr>
              <a:lnSpc>
                <a:spcPct val="70000"/>
              </a:lnSpc>
              <a:buNone/>
            </a:pPr>
            <a:endParaRPr lang="en-US" altLang="en-US" b="1" dirty="0"/>
          </a:p>
          <a:p>
            <a:pPr>
              <a:lnSpc>
                <a:spcPct val="70000"/>
              </a:lnSpc>
              <a:buNone/>
            </a:pPr>
            <a:r>
              <a:rPr lang="en-US" altLang="en-US" b="1" dirty="0"/>
              <a:t>Problem:</a:t>
            </a:r>
            <a:r>
              <a:rPr lang="en-US" altLang="en-US" dirty="0"/>
              <a:t> C is not object-oriented!  We can’t call methods on variables.</a:t>
            </a:r>
            <a:endParaRPr lang="en-US" altLang="en-US" b="1" dirty="0"/>
          </a:p>
          <a:p>
            <a:pPr lvl="1">
              <a:lnSpc>
                <a:spcPct val="70000"/>
              </a:lnSpc>
              <a:buFontTx/>
              <a:buNone/>
            </a:pPr>
            <a:endParaRPr lang="en-US" altLang="en-US" sz="2000" dirty="0">
              <a:latin typeface="Consolas" panose="020B0609020204030204" pitchFamily="49" charset="0"/>
            </a:endParaRPr>
          </a:p>
          <a:p>
            <a:pPr lvl="1">
              <a:lnSpc>
                <a:spcPct val="70000"/>
              </a:lnSpc>
              <a:buFontTx/>
              <a:buNone/>
            </a:pPr>
            <a:endParaRPr lang="en-US" altLang="en-US" sz="2000" dirty="0">
              <a:latin typeface="Consolas" panose="020B0609020204030204" pitchFamily="49" charset="0"/>
            </a:endParaRPr>
          </a:p>
        </p:txBody>
      </p:sp>
      <p:graphicFrame>
        <p:nvGraphicFramePr>
          <p:cNvPr id="277584" name="Group 80">
            <a:extLst>
              <a:ext uri="{FF2B5EF4-FFF2-40B4-BE49-F238E27FC236}">
                <a16:creationId xmlns:a16="http://schemas.microsoft.com/office/drawing/2014/main" id="{C8B04D9A-9EAC-974D-83EF-D4B5E4B0B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7564270"/>
              </p:ext>
            </p:extLst>
          </p:nvPr>
        </p:nvGraphicFramePr>
        <p:xfrm>
          <a:off x="6257926" y="3276600"/>
          <a:ext cx="676275" cy="396240"/>
        </p:xfrm>
        <a:graphic>
          <a:graphicData uri="http://schemas.openxmlformats.org/drawingml/2006/table">
            <a:tbl>
              <a:tblPr/>
              <a:tblGrid>
                <a:gridCol w="676275">
                  <a:extLst>
                    <a:ext uri="{9D8B030D-6E8A-4147-A177-3AD203B41FA5}">
                      <a16:colId xmlns:a16="http://schemas.microsoft.com/office/drawing/2014/main" val="2436725339"/>
                    </a:ext>
                  </a:extLst>
                </a:gridCol>
              </a:tblGrid>
              <a:tr h="1778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9202874"/>
                  </a:ext>
                </a:extLst>
              </a:tr>
            </a:tbl>
          </a:graphicData>
        </a:graphic>
      </p:graphicFrame>
      <p:sp>
        <p:nvSpPr>
          <p:cNvPr id="277590" name="Line 86">
            <a:extLst>
              <a:ext uri="{FF2B5EF4-FFF2-40B4-BE49-F238E27FC236}">
                <a16:creationId xmlns:a16="http://schemas.microsoft.com/office/drawing/2014/main" id="{8D1902FF-D94C-084F-A004-0302F2DEECF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43725" y="3505200"/>
            <a:ext cx="304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77591" name="Group 87">
            <a:extLst>
              <a:ext uri="{FF2B5EF4-FFF2-40B4-BE49-F238E27FC236}">
                <a16:creationId xmlns:a16="http://schemas.microsoft.com/office/drawing/2014/main" id="{D0DC66CB-F2AA-454D-9A58-44162187D9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0069984"/>
              </p:ext>
            </p:extLst>
          </p:nvPr>
        </p:nvGraphicFramePr>
        <p:xfrm>
          <a:off x="7248526" y="3276600"/>
          <a:ext cx="676275" cy="396240"/>
        </p:xfrm>
        <a:graphic>
          <a:graphicData uri="http://schemas.openxmlformats.org/drawingml/2006/table">
            <a:tbl>
              <a:tblPr/>
              <a:tblGrid>
                <a:gridCol w="676275">
                  <a:extLst>
                    <a:ext uri="{9D8B030D-6E8A-4147-A177-3AD203B41FA5}">
                      <a16:colId xmlns:a16="http://schemas.microsoft.com/office/drawing/2014/main" val="4210570530"/>
                    </a:ext>
                  </a:extLst>
                </a:gridCol>
              </a:tblGrid>
              <a:tr h="1778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1337201"/>
                  </a:ext>
                </a:extLst>
              </a:tr>
            </a:tbl>
          </a:graphicData>
        </a:graphic>
      </p:graphicFrame>
      <p:sp>
        <p:nvSpPr>
          <p:cNvPr id="277597" name="Line 93">
            <a:extLst>
              <a:ext uri="{FF2B5EF4-FFF2-40B4-BE49-F238E27FC236}">
                <a16:creationId xmlns:a16="http://schemas.microsoft.com/office/drawing/2014/main" id="{62961FC8-F528-CA4A-941A-3B2B6D1A0DC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934325" y="3505200"/>
            <a:ext cx="304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77598" name="Group 94">
            <a:extLst>
              <a:ext uri="{FF2B5EF4-FFF2-40B4-BE49-F238E27FC236}">
                <a16:creationId xmlns:a16="http://schemas.microsoft.com/office/drawing/2014/main" id="{4D2A5AB5-5F0A-DB4E-B26E-4B0F3CCBA4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6159077"/>
              </p:ext>
            </p:extLst>
          </p:nvPr>
        </p:nvGraphicFramePr>
        <p:xfrm>
          <a:off x="8239126" y="3276600"/>
          <a:ext cx="676275" cy="396240"/>
        </p:xfrm>
        <a:graphic>
          <a:graphicData uri="http://schemas.openxmlformats.org/drawingml/2006/table">
            <a:tbl>
              <a:tblPr/>
              <a:tblGrid>
                <a:gridCol w="676275">
                  <a:extLst>
                    <a:ext uri="{9D8B030D-6E8A-4147-A177-3AD203B41FA5}">
                      <a16:colId xmlns:a16="http://schemas.microsoft.com/office/drawing/2014/main" val="1152070504"/>
                    </a:ext>
                  </a:extLst>
                </a:gridCol>
              </a:tblGrid>
              <a:tr h="1778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6171075"/>
                  </a:ext>
                </a:extLst>
              </a:tr>
            </a:tbl>
          </a:graphicData>
        </a:graphic>
      </p:graphicFrame>
      <p:sp>
        <p:nvSpPr>
          <p:cNvPr id="277608" name="Text Box 104">
            <a:extLst>
              <a:ext uri="{FF2B5EF4-FFF2-40B4-BE49-F238E27FC236}">
                <a16:creationId xmlns:a16="http://schemas.microsoft.com/office/drawing/2014/main" id="{AE07386C-4580-8040-9A78-E7708A4A73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1" y="3732213"/>
            <a:ext cx="6953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2000" i="1">
                <a:solidFill>
                  <a:schemeClr val="bg2"/>
                </a:solidFill>
                <a:latin typeface="Calibri" panose="020F0502020204030204" pitchFamily="34" charset="0"/>
              </a:rPr>
              <a:t>front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4A3EA68-98BC-984C-9A3B-3B4EC6E93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Refresher: Stacks</a:t>
            </a:r>
          </a:p>
        </p:txBody>
      </p:sp>
    </p:spTree>
    <p:extLst>
      <p:ext uri="{BB962C8B-B14F-4D97-AF65-F5344CB8AC3E}">
        <p14:creationId xmlns:p14="http://schemas.microsoft.com/office/powerpoint/2010/main" val="1698479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</a:t>
            </a:r>
            <a:r>
              <a:rPr lang="en-US" dirty="0" err="1"/>
              <a:t>Int</a:t>
            </a:r>
            <a:r>
              <a:rPr lang="en-US" dirty="0"/>
              <a:t> Stack</a:t>
            </a:r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A7B04C4C-B20E-B241-ACBE-DE7B19342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09281486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0540D-2A21-BB48-AE06-1E9BE019C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" y="2002631"/>
            <a:ext cx="10958512" cy="2852737"/>
          </a:xfrm>
        </p:spPr>
        <p:txBody>
          <a:bodyPr/>
          <a:lstStyle/>
          <a:p>
            <a:r>
              <a:rPr lang="en-US" dirty="0"/>
              <a:t>What modifications are necessary to make a generic stack?</a:t>
            </a:r>
          </a:p>
        </p:txBody>
      </p:sp>
    </p:spTree>
    <p:extLst>
      <p:ext uri="{BB962C8B-B14F-4D97-AF65-F5344CB8AC3E}">
        <p14:creationId xmlns:p14="http://schemas.microsoft.com/office/powerpoint/2010/main" val="4116473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04A44-0361-8C42-B27D-F5ADD3BD9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 Structs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7E0E2-0889-8E46-B21C-66BCB87CC1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typedef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int_node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int_node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*next;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data;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int_node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typedef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int_stack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int_node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*top;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int_stack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0DB3FC-C2B5-634D-B959-4BB9453351D2}"/>
              </a:ext>
            </a:extLst>
          </p:cNvPr>
          <p:cNvSpPr/>
          <p:nvPr/>
        </p:nvSpPr>
        <p:spPr bwMode="auto">
          <a:xfrm>
            <a:off x="6496050" y="2933700"/>
            <a:ext cx="5238750" cy="990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400" dirty="0">
                <a:latin typeface="+mn-lt"/>
                <a:cs typeface="Consolas" panose="020B0609020204030204" pitchFamily="49" charset="0"/>
              </a:rPr>
              <a:t>How might we modify the Stack data representation itself to be generic?</a:t>
            </a:r>
            <a:endParaRPr lang="en-US" sz="2400" b="1" dirty="0">
              <a:latin typeface="+mn-lt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35516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04A44-0361-8C42-B27D-F5ADD3BD9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Stack Structs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7E0E2-0889-8E46-B21C-66BCB87CC1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cs typeface="Consolas" panose="020B0609020204030204" pitchFamily="49" charset="0"/>
              </a:rPr>
              <a:t>Each node can no longer store the data itself, because it could be any size!  Instead, it stores a </a:t>
            </a:r>
            <a:r>
              <a:rPr lang="en-US" i="1" dirty="0">
                <a:cs typeface="Consolas" panose="020B0609020204030204" pitchFamily="49" charset="0"/>
              </a:rPr>
              <a:t>pointer to the data</a:t>
            </a:r>
            <a:r>
              <a:rPr lang="en-US" dirty="0">
                <a:cs typeface="Consolas" panose="020B0609020204030204" pitchFamily="49" charset="0"/>
              </a:rPr>
              <a:t> somewhere else.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typedef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node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node *next;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data;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 node;</a:t>
            </a:r>
          </a:p>
          <a:p>
            <a:pPr marL="0" indent="0">
              <a:spcBef>
                <a:spcPts val="0"/>
              </a:spcBef>
              <a:buNone/>
            </a:pP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typedef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stack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node *top;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 stack;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27508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0FA40-99F9-1F42-BC1F-066BBB183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int_stack_create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4F65C-819A-9647-AF1E-6FF6D1829F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int_stack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int_stack_create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int_stack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*s = malloc(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int_stack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s-&gt;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s-&gt;top = NULL;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s;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E69B7A-0DD0-3342-B230-8FE0ADF2299C}"/>
              </a:ext>
            </a:extLst>
          </p:cNvPr>
          <p:cNvSpPr/>
          <p:nvPr/>
        </p:nvSpPr>
        <p:spPr bwMode="auto">
          <a:xfrm>
            <a:off x="6496050" y="2933700"/>
            <a:ext cx="5238750" cy="990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400" dirty="0">
                <a:latin typeface="+mn-lt"/>
                <a:cs typeface="Consolas" panose="020B0609020204030204" pitchFamily="49" charset="0"/>
              </a:rPr>
              <a:t>How might we modify this function to be generic?</a:t>
            </a:r>
            <a:endParaRPr lang="en-US" sz="2400" b="1" dirty="0"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1C965F-983E-D442-9C19-824A13042BF7}"/>
              </a:ext>
            </a:extLst>
          </p:cNvPr>
          <p:cNvSpPr/>
          <p:nvPr/>
        </p:nvSpPr>
        <p:spPr>
          <a:xfrm>
            <a:off x="152400" y="4875074"/>
            <a:ext cx="3429000" cy="175432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b="1" u="sng" dirty="0">
                <a:latin typeface="+mn-lt"/>
                <a:cs typeface="Consolas" panose="020B0609020204030204" pitchFamily="49" charset="0"/>
              </a:rPr>
              <a:t>From previous slide: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typedef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stack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node *top; 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 stack;</a:t>
            </a:r>
          </a:p>
        </p:txBody>
      </p:sp>
    </p:spTree>
    <p:extLst>
      <p:ext uri="{BB962C8B-B14F-4D97-AF65-F5344CB8AC3E}">
        <p14:creationId xmlns:p14="http://schemas.microsoft.com/office/powerpoint/2010/main" val="393206944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0FA40-99F9-1F42-BC1F-066BBB183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</a:t>
            </a:r>
            <a:r>
              <a:rPr lang="en-US" dirty="0" err="1"/>
              <a:t>stack_create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4F65C-819A-9647-AF1E-6FF6D1829F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stack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stack_create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stack *s = malloc(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(stack));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s-&gt;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s-&gt;top = NULL;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s-&gt;</a:t>
            </a:r>
            <a:r>
              <a:rPr lang="en-US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return s;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94315342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0FA40-99F9-1F42-BC1F-066BBB183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int_stack_push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4F65C-819A-9647-AF1E-6FF6D1829F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int_stack_push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int_stack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*s,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data)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int_node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new_node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malloc(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int_node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new_node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-&gt;data = data;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new_node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-&gt;next = s-&gt;top;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s-&gt;top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new_node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s-&gt;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121F09-FAA2-EB48-9E13-2881058CBDA6}"/>
              </a:ext>
            </a:extLst>
          </p:cNvPr>
          <p:cNvSpPr/>
          <p:nvPr/>
        </p:nvSpPr>
        <p:spPr bwMode="auto">
          <a:xfrm>
            <a:off x="6496050" y="2933700"/>
            <a:ext cx="5238750" cy="990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400" dirty="0">
                <a:latin typeface="+mn-lt"/>
                <a:cs typeface="Consolas" panose="020B0609020204030204" pitchFamily="49" charset="0"/>
              </a:rPr>
              <a:t>How might we modify this function to be generic?</a:t>
            </a:r>
            <a:endParaRPr lang="en-US" sz="2400" b="1" dirty="0"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3DB9C5-B845-2446-83FB-844C3F3DDCB0}"/>
              </a:ext>
            </a:extLst>
          </p:cNvPr>
          <p:cNvSpPr/>
          <p:nvPr/>
        </p:nvSpPr>
        <p:spPr>
          <a:xfrm>
            <a:off x="152400" y="4875074"/>
            <a:ext cx="3429000" cy="175432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b="1" u="sng" dirty="0">
                <a:latin typeface="+mn-lt"/>
                <a:cs typeface="Consolas" panose="020B0609020204030204" pitchFamily="49" charset="0"/>
              </a:rPr>
              <a:t>From previous slide: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typedef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stack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node *top; 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 stack;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B63EF7-361B-5E45-A148-45C26A39503C}"/>
              </a:ext>
            </a:extLst>
          </p:cNvPr>
          <p:cNvSpPr/>
          <p:nvPr/>
        </p:nvSpPr>
        <p:spPr>
          <a:xfrm>
            <a:off x="3581400" y="4875074"/>
            <a:ext cx="3117574" cy="175432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typedef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node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node *next;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data;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 node;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A7E023-A91A-D84B-9DAC-C61FC97CB66D}"/>
              </a:ext>
            </a:extLst>
          </p:cNvPr>
          <p:cNvSpPr/>
          <p:nvPr/>
        </p:nvSpPr>
        <p:spPr>
          <a:xfrm>
            <a:off x="2705100" y="4951274"/>
            <a:ext cx="1752600" cy="30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15883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0FA40-99F9-1F42-BC1F-066BBB183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</a:t>
            </a:r>
            <a:r>
              <a:rPr lang="en-US" dirty="0" err="1"/>
              <a:t>stack_push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4F65C-819A-9647-AF1E-6FF6D1829F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int_stack_push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int_stack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*s,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data)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int_node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new_node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malloc(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int_node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new_node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-&gt;data = data;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new_node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-&gt;next = s-&gt;top;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s-&gt;top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new_node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s-&gt;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807D6B-34E7-2A4F-B756-EC4F5D864C65}"/>
              </a:ext>
            </a:extLst>
          </p:cNvPr>
          <p:cNvSpPr/>
          <p:nvPr/>
        </p:nvSpPr>
        <p:spPr bwMode="auto">
          <a:xfrm>
            <a:off x="2353071" y="4800600"/>
            <a:ext cx="7485857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>
                <a:latin typeface="+mn-lt"/>
                <a:cs typeface="Courier New" panose="02070309020205020404" pitchFamily="49" charset="0"/>
              </a:rPr>
              <a:t>Problem: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we can no longer pass the data itself as a parameter, because it could be any size!  We also cannot copy the data into the node itself.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630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0FA40-99F9-1F42-BC1F-066BBB183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</a:t>
            </a:r>
            <a:r>
              <a:rPr lang="en-US" dirty="0" err="1"/>
              <a:t>stack_push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4F65C-819A-9647-AF1E-6FF6D1829F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int_stack_push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int_stack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*s,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data)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int_node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new_node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malloc(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int_node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new_node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-&gt;data = data;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new_node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-&gt;next = s-&gt;top;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s-&gt;top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new_node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s-&gt;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807D6B-34E7-2A4F-B756-EC4F5D864C65}"/>
              </a:ext>
            </a:extLst>
          </p:cNvPr>
          <p:cNvSpPr/>
          <p:nvPr/>
        </p:nvSpPr>
        <p:spPr bwMode="auto">
          <a:xfrm>
            <a:off x="2353071" y="4800600"/>
            <a:ext cx="7485857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>
                <a:latin typeface="+mn-lt"/>
                <a:cs typeface="Courier New" panose="02070309020205020404" pitchFamily="49" charset="0"/>
              </a:rPr>
              <a:t>Solution: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pass a pointer to the data as a parameter instead, and make a heap-allocated copy of it that the node points to.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25478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0FA40-99F9-1F42-BC1F-066BBB183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</a:t>
            </a:r>
            <a:r>
              <a:rPr lang="en-US" dirty="0" err="1"/>
              <a:t>stack_push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4F65C-819A-9647-AF1E-6FF6D1829F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stack_push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(stack *s, </a:t>
            </a:r>
            <a:r>
              <a:rPr lang="en-US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void *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data)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node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new_node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malloc(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(node));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</a:t>
            </a:r>
            <a:r>
              <a:rPr lang="en-US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new_node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-&gt;data = malloc(s-&gt;</a:t>
            </a:r>
            <a:r>
              <a:rPr lang="en-US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new_node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-&gt;data, data, s-&gt;</a:t>
            </a:r>
            <a:r>
              <a:rPr lang="en-US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new_node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-&gt;next = s-&gt;top;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s-&gt;top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new_node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s-&gt;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807D6B-34E7-2A4F-B756-EC4F5D864C65}"/>
              </a:ext>
            </a:extLst>
          </p:cNvPr>
          <p:cNvSpPr/>
          <p:nvPr/>
        </p:nvSpPr>
        <p:spPr bwMode="auto">
          <a:xfrm>
            <a:off x="2353071" y="4800600"/>
            <a:ext cx="7485857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>
                <a:latin typeface="+mn-lt"/>
                <a:cs typeface="Courier New" panose="02070309020205020404" pitchFamily="49" charset="0"/>
              </a:rPr>
              <a:t>Solution: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pass a pointer to the data as a parameter instead, and make a heap-allocated copy of it that the node points to.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64461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0FA40-99F9-1F42-BC1F-066BBB183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</a:t>
            </a:r>
            <a:r>
              <a:rPr lang="en-US" dirty="0" err="1"/>
              <a:t>stack_push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4F65C-819A-9647-AF1E-6FF6D1829F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stack_push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(stack *s, </a:t>
            </a:r>
            <a:r>
              <a:rPr lang="en-US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void *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data)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node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new_node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malloc(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(node));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</a:t>
            </a:r>
            <a:r>
              <a:rPr lang="en-US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new_node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-&gt;data = data;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new_node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-&gt;next = s-&gt;top;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s-&gt;top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new_node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s-&gt;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217D992-200B-6647-A9AF-3338BD406286}"/>
              </a:ext>
            </a:extLst>
          </p:cNvPr>
          <p:cNvSpPr/>
          <p:nvPr/>
        </p:nvSpPr>
        <p:spPr bwMode="auto">
          <a:xfrm>
            <a:off x="2353071" y="4800600"/>
            <a:ext cx="7485857" cy="1828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Why can’t we do this? </a:t>
            </a:r>
          </a:p>
        </p:txBody>
      </p:sp>
    </p:spTree>
    <p:extLst>
      <p:ext uri="{BB962C8B-B14F-4D97-AF65-F5344CB8AC3E}">
        <p14:creationId xmlns:p14="http://schemas.microsoft.com/office/powerpoint/2010/main" val="2532549502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0FA40-99F9-1F42-BC1F-066BBB183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</a:t>
            </a:r>
            <a:r>
              <a:rPr lang="en-US" dirty="0" err="1"/>
              <a:t>stack_push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4F65C-819A-9647-AF1E-6FF6D1829F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stack_push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(stack *s, </a:t>
            </a:r>
            <a:r>
              <a:rPr lang="en-US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void *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data)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node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new_node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malloc(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(node));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</a:t>
            </a:r>
            <a:r>
              <a:rPr lang="en-US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new_node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-&gt;data = data;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new_node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-&gt;next = s-&gt;top;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s-&gt;top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new_node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s-&gt;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807D6B-34E7-2A4F-B756-EC4F5D864C65}"/>
              </a:ext>
            </a:extLst>
          </p:cNvPr>
          <p:cNvSpPr/>
          <p:nvPr/>
        </p:nvSpPr>
        <p:spPr bwMode="auto">
          <a:xfrm>
            <a:off x="2353071" y="4800600"/>
            <a:ext cx="7485857" cy="1828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Why can’t we do this?  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Because we don’t know where data points to.</a:t>
            </a: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  It could point to stack memory that goes away in the future!  This stack must have its own copy to control its lifetime.</a:t>
            </a:r>
          </a:p>
        </p:txBody>
      </p:sp>
    </p:spTree>
    <p:extLst>
      <p:ext uri="{BB962C8B-B14F-4D97-AF65-F5344CB8AC3E}">
        <p14:creationId xmlns:p14="http://schemas.microsoft.com/office/powerpoint/2010/main" val="345776781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0FA40-99F9-1F42-BC1F-066BBB183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int_stack_pop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4F65C-819A-9647-AF1E-6FF6D1829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int_stack_pop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int_stack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*s)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(s-&gt;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==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error(1, 0,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"Cannot pop from empty stack"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int_node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*n = s-&gt;top;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value = n-&gt;data;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s-&gt;top = n-&gt;next; 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free(n);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s-&gt;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--;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value;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173932-01F5-3F43-B032-DA3C10EBD76C}"/>
              </a:ext>
            </a:extLst>
          </p:cNvPr>
          <p:cNvSpPr/>
          <p:nvPr/>
        </p:nvSpPr>
        <p:spPr bwMode="auto">
          <a:xfrm>
            <a:off x="6496050" y="2933700"/>
            <a:ext cx="5238750" cy="990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400" dirty="0">
                <a:latin typeface="+mn-lt"/>
                <a:cs typeface="Consolas" panose="020B0609020204030204" pitchFamily="49" charset="0"/>
              </a:rPr>
              <a:t>How might we modify this function to be generic?</a:t>
            </a:r>
            <a:endParaRPr lang="en-US" sz="2400" b="1" dirty="0"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539D6F-1B66-7C4C-8B8D-54AABBAE621C}"/>
              </a:ext>
            </a:extLst>
          </p:cNvPr>
          <p:cNvSpPr/>
          <p:nvPr/>
        </p:nvSpPr>
        <p:spPr>
          <a:xfrm>
            <a:off x="5035826" y="4875074"/>
            <a:ext cx="3429000" cy="175432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b="1" u="sng" dirty="0">
                <a:latin typeface="+mn-lt"/>
                <a:cs typeface="Consolas" panose="020B0609020204030204" pitchFamily="49" charset="0"/>
              </a:rPr>
              <a:t>From previous slide: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typedef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stack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node *top; 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 stack;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9DA299-FE87-824D-B6F3-D463D2EA6C4F}"/>
              </a:ext>
            </a:extLst>
          </p:cNvPr>
          <p:cNvSpPr/>
          <p:nvPr/>
        </p:nvSpPr>
        <p:spPr>
          <a:xfrm>
            <a:off x="8464826" y="4875074"/>
            <a:ext cx="3117574" cy="175432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typedef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node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node *next;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data;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 node;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6ECAE7D-D230-9145-ABD3-B3C5E77F3905}"/>
              </a:ext>
            </a:extLst>
          </p:cNvPr>
          <p:cNvSpPr/>
          <p:nvPr/>
        </p:nvSpPr>
        <p:spPr>
          <a:xfrm>
            <a:off x="7588526" y="4951274"/>
            <a:ext cx="1752600" cy="30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50576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0FA40-99F9-1F42-BC1F-066BBB183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</a:t>
            </a:r>
            <a:r>
              <a:rPr lang="en-US" dirty="0" err="1"/>
              <a:t>stack_pop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4F65C-819A-9647-AF1E-6FF6D1829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int_stack_pop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int_stack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*s)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(s-&gt;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==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error(1, 0,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"Cannot pop from empty stack"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int_node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*n = s-&gt;top;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value = n-&gt;data;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s-&gt;top = n-&gt;next; 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free(n);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s-&gt;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--;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value;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D104FC-AB34-C541-BDC3-E81D6CE815E8}"/>
              </a:ext>
            </a:extLst>
          </p:cNvPr>
          <p:cNvSpPr/>
          <p:nvPr/>
        </p:nvSpPr>
        <p:spPr bwMode="auto">
          <a:xfrm>
            <a:off x="5638800" y="5334000"/>
            <a:ext cx="6324600" cy="1066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>
                <a:latin typeface="+mn-lt"/>
                <a:cs typeface="Courier New" panose="02070309020205020404" pitchFamily="49" charset="0"/>
              </a:rPr>
              <a:t>Problem: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we can no longer return the data itself, because it could be any size!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536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0FA40-99F9-1F42-BC1F-066BBB183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</a:t>
            </a:r>
            <a:r>
              <a:rPr lang="en-US" dirty="0" err="1"/>
              <a:t>stack_pop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4F65C-819A-9647-AF1E-6FF6D1829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int_stack_pop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int_stack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*s)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(s-&gt;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==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error(1, 0,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"Cannot pop from empty stack"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int_node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*n = s-&gt;top;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value = n-&gt;data;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s-&gt;top = n-&gt;next; 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free(n);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s-&gt;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--;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value;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D104FC-AB34-C541-BDC3-E81D6CE815E8}"/>
              </a:ext>
            </a:extLst>
          </p:cNvPr>
          <p:cNvSpPr/>
          <p:nvPr/>
        </p:nvSpPr>
        <p:spPr bwMode="auto">
          <a:xfrm>
            <a:off x="5638800" y="4953000"/>
            <a:ext cx="6324600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>
                <a:latin typeface="+mn-lt"/>
                <a:cs typeface="Courier New" panose="02070309020205020404" pitchFamily="49" charset="0"/>
              </a:rPr>
              <a:t>Solution: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have the caller pass a memory location as a parameter, and copy the data value to that location.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21168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0FA40-99F9-1F42-BC1F-066BBB183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</a:t>
            </a:r>
            <a:r>
              <a:rPr lang="en-US" dirty="0" err="1"/>
              <a:t>stack_pop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4F65C-819A-9647-AF1E-6FF6D1829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stack_pop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(stack *s,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if (s-&gt;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==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error(1, 0,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"Cannot pop from empty stack"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node *n = s-&gt;top;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addr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n-&gt;data, s-&gt;</a:t>
            </a:r>
            <a:r>
              <a:rPr lang="en-US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s-&gt;top = n-&gt;next; 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free(n-&gt;data);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free(n);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s-&gt;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--;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D104FC-AB34-C541-BDC3-E81D6CE815E8}"/>
              </a:ext>
            </a:extLst>
          </p:cNvPr>
          <p:cNvSpPr/>
          <p:nvPr/>
        </p:nvSpPr>
        <p:spPr bwMode="auto">
          <a:xfrm>
            <a:off x="5638800" y="4953000"/>
            <a:ext cx="6324600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>
                <a:latin typeface="+mn-lt"/>
                <a:cs typeface="Courier New" panose="02070309020205020404" pitchFamily="49" charset="0"/>
              </a:rPr>
              <a:t>Solution: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have the caller pass a memory location as a parameter, and copy the data value to that location.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76699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Generic Stack</a:t>
            </a:r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A7B04C4C-B20E-B241-ACBE-DE7B19342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03634971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b="1" dirty="0"/>
              <a:t>Overview:</a:t>
            </a:r>
            <a:r>
              <a:rPr lang="en-US" dirty="0"/>
              <a:t> Generics</a:t>
            </a:r>
          </a:p>
          <a:p>
            <a:r>
              <a:rPr lang="en-US" dirty="0"/>
              <a:t>Generic Swap</a:t>
            </a:r>
          </a:p>
          <a:p>
            <a:r>
              <a:rPr lang="en-US" dirty="0"/>
              <a:t>Generics Pitfalls</a:t>
            </a:r>
          </a:p>
          <a:p>
            <a:r>
              <a:rPr lang="en-US" b="1" dirty="0"/>
              <a:t>Announcements</a:t>
            </a:r>
          </a:p>
          <a:p>
            <a:r>
              <a:rPr lang="en-US" dirty="0"/>
              <a:t>Generic Array Swap</a:t>
            </a:r>
          </a:p>
          <a:p>
            <a:r>
              <a:rPr lang="en-US" dirty="0"/>
              <a:t>Generic Stack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Next time: </a:t>
            </a:r>
            <a:r>
              <a:rPr lang="en-US" dirty="0"/>
              <a:t>More Generics, and Function Pointers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8633700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12713</TotalTime>
  <Words>9328</Words>
  <Application>Microsoft Macintosh PowerPoint</Application>
  <PresentationFormat>Widescreen</PresentationFormat>
  <Paragraphs>1654</Paragraphs>
  <Slides>124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124</vt:i4>
      </vt:variant>
    </vt:vector>
  </HeadingPairs>
  <TitlesOfParts>
    <vt:vector size="131" baseType="lpstr">
      <vt:lpstr>Andale Mono</vt:lpstr>
      <vt:lpstr>Arial</vt:lpstr>
      <vt:lpstr>Calibri</vt:lpstr>
      <vt:lpstr>Consolas</vt:lpstr>
      <vt:lpstr>Tahoma</vt:lpstr>
      <vt:lpstr>Verdana</vt:lpstr>
      <vt:lpstr>Default Design</vt:lpstr>
      <vt:lpstr>CS107 Spring 2019, Lecture 8 C Generics – Void *</vt:lpstr>
      <vt:lpstr>Why We ❤️ The Stack</vt:lpstr>
      <vt:lpstr>Why We ❤️ The Heap</vt:lpstr>
      <vt:lpstr>Stack and Heap</vt:lpstr>
      <vt:lpstr>CS107 Topic 4: How can we use our knowledge of memory and data representation to write code that works with any data type? </vt:lpstr>
      <vt:lpstr>Learning Goals</vt:lpstr>
      <vt:lpstr>Plan For Today</vt:lpstr>
      <vt:lpstr>Plan For Today</vt:lpstr>
      <vt:lpstr>Generics</vt:lpstr>
      <vt:lpstr>Plan For Today</vt:lpstr>
      <vt:lpstr>Swap</vt:lpstr>
      <vt:lpstr>Swap</vt:lpstr>
      <vt:lpstr>Swap</vt:lpstr>
      <vt:lpstr>Swap</vt:lpstr>
      <vt:lpstr>Swap</vt:lpstr>
      <vt:lpstr>Swap</vt:lpstr>
      <vt:lpstr>Swap</vt:lpstr>
      <vt:lpstr>Swap</vt:lpstr>
      <vt:lpstr>Swap</vt:lpstr>
      <vt:lpstr>“Oh, when I said ’numbers’ I meant shorts, not ints.”  😑</vt:lpstr>
      <vt:lpstr>Swap</vt:lpstr>
      <vt:lpstr>Swap</vt:lpstr>
      <vt:lpstr>“You know what, I goofed.  We’re going to use strings.  Could you write something to swap those?”  😤</vt:lpstr>
      <vt:lpstr>Swap</vt:lpstr>
      <vt:lpstr>Swap</vt:lpstr>
      <vt:lpstr>Swap</vt:lpstr>
      <vt:lpstr>Swap</vt:lpstr>
      <vt:lpstr>Swap</vt:lpstr>
      <vt:lpstr>Swap</vt:lpstr>
      <vt:lpstr>Swap</vt:lpstr>
      <vt:lpstr>Swap</vt:lpstr>
      <vt:lpstr>Swap</vt:lpstr>
      <vt:lpstr>  “Awesome!  Thanks.”  We also have 20 custom struct types.  Could you write swap for those too?”  </vt:lpstr>
      <vt:lpstr>“Awesome!  Thanks.  We also have 20 custom struct types.  Could you write swap for those too?”  🤬</vt:lpstr>
      <vt:lpstr>Generic Swap</vt:lpstr>
      <vt:lpstr>Generic Swap</vt:lpstr>
      <vt:lpstr>Generic Swap</vt:lpstr>
      <vt:lpstr>Generic Swap</vt:lpstr>
      <vt:lpstr>Generic Swap</vt:lpstr>
      <vt:lpstr>Generic Swap</vt:lpstr>
      <vt:lpstr>Generic Swap</vt:lpstr>
      <vt:lpstr>Generic Swap</vt:lpstr>
      <vt:lpstr>C knows the size of temp, and knows how many bytes to copy, because of the variable types.</vt:lpstr>
      <vt:lpstr>Is there a way to make a version that doesn’t care about the variable types?</vt:lpstr>
      <vt:lpstr>Generic Swap</vt:lpstr>
      <vt:lpstr>Generic Swap</vt:lpstr>
      <vt:lpstr>Generic Swap</vt:lpstr>
      <vt:lpstr>Generic Swap</vt:lpstr>
      <vt:lpstr>Generic Swap</vt:lpstr>
      <vt:lpstr>Generic Swap</vt:lpstr>
      <vt:lpstr>Generic Swap</vt:lpstr>
      <vt:lpstr>Generic Swap</vt:lpstr>
      <vt:lpstr>Generic Swap</vt:lpstr>
      <vt:lpstr>Generic Swap</vt:lpstr>
      <vt:lpstr>Generic Swap</vt:lpstr>
      <vt:lpstr>Generic Swap</vt:lpstr>
      <vt:lpstr>memcpy</vt:lpstr>
      <vt:lpstr>memcpy</vt:lpstr>
      <vt:lpstr>memmove</vt:lpstr>
      <vt:lpstr>memmove</vt:lpstr>
      <vt:lpstr>Generic Swap</vt:lpstr>
      <vt:lpstr>Generic Swap</vt:lpstr>
      <vt:lpstr>Generic Swap</vt:lpstr>
      <vt:lpstr>Generic Swap</vt:lpstr>
      <vt:lpstr>Generic Swap</vt:lpstr>
      <vt:lpstr>Generic Swap</vt:lpstr>
      <vt:lpstr>Generic Swap</vt:lpstr>
      <vt:lpstr>Generic Swap</vt:lpstr>
      <vt:lpstr>Generic Swap</vt:lpstr>
      <vt:lpstr>Generic Swap</vt:lpstr>
      <vt:lpstr>Generic Swap</vt:lpstr>
      <vt:lpstr>Generic Swap</vt:lpstr>
      <vt:lpstr>C Generics</vt:lpstr>
      <vt:lpstr>Plan For Today</vt:lpstr>
      <vt:lpstr>Void * Pitfalls</vt:lpstr>
      <vt:lpstr>Demo: Void *s Gone Wrong</vt:lpstr>
      <vt:lpstr>Void *Pitfalls</vt:lpstr>
      <vt:lpstr>Plan For Today</vt:lpstr>
      <vt:lpstr>Announcements</vt:lpstr>
      <vt:lpstr>Plan For Today</vt:lpstr>
      <vt:lpstr>Swap Ends</vt:lpstr>
      <vt:lpstr>Swap Ends</vt:lpstr>
      <vt:lpstr>Swap Ends</vt:lpstr>
      <vt:lpstr>Swap Ends</vt:lpstr>
      <vt:lpstr>Swap Ends</vt:lpstr>
      <vt:lpstr>Swap Ends</vt:lpstr>
      <vt:lpstr>Swap Ends</vt:lpstr>
      <vt:lpstr>Pointer Arithmetic</vt:lpstr>
      <vt:lpstr>Pointer Arithmetic</vt:lpstr>
      <vt:lpstr>Pointer Arithmetic</vt:lpstr>
      <vt:lpstr>Pointer Arithmetic</vt:lpstr>
      <vt:lpstr>Pointer Arithmetic</vt:lpstr>
      <vt:lpstr>Swap Ends</vt:lpstr>
      <vt:lpstr>Swap Ends</vt:lpstr>
      <vt:lpstr>Swap Ends</vt:lpstr>
      <vt:lpstr>Swap Ends</vt:lpstr>
      <vt:lpstr>Swap Ends</vt:lpstr>
      <vt:lpstr>Swap Ends</vt:lpstr>
      <vt:lpstr>Swap Ends</vt:lpstr>
      <vt:lpstr>Swap Ends</vt:lpstr>
      <vt:lpstr>Swap Ends</vt:lpstr>
      <vt:lpstr>Demo: Void *s Gone Wrong</vt:lpstr>
      <vt:lpstr>Plan For Today</vt:lpstr>
      <vt:lpstr>Stacks</vt:lpstr>
      <vt:lpstr>Refresher: Stacks</vt:lpstr>
      <vt:lpstr>Refresher: Stacks</vt:lpstr>
      <vt:lpstr>Demo: Int Stack</vt:lpstr>
      <vt:lpstr>What modifications are necessary to make a generic stack?</vt:lpstr>
      <vt:lpstr>Stack Structs</vt:lpstr>
      <vt:lpstr>Generic Stack Structs</vt:lpstr>
      <vt:lpstr>int_stack_create</vt:lpstr>
      <vt:lpstr>Generic stack_create</vt:lpstr>
      <vt:lpstr>int_stack_push</vt:lpstr>
      <vt:lpstr>Generic stack_push</vt:lpstr>
      <vt:lpstr>Generic stack_push</vt:lpstr>
      <vt:lpstr>Generic stack_push</vt:lpstr>
      <vt:lpstr>Generic stack_push</vt:lpstr>
      <vt:lpstr>Generic stack_push</vt:lpstr>
      <vt:lpstr>int_stack_pop</vt:lpstr>
      <vt:lpstr>Generic stack_pop</vt:lpstr>
      <vt:lpstr>Generic stack_pop</vt:lpstr>
      <vt:lpstr>Generic stack_pop</vt:lpstr>
      <vt:lpstr>Demo: Generic Stack</vt:lpstr>
      <vt:lpstr>Plan For Today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Nicholas Paul Troccoli</cp:lastModifiedBy>
  <cp:revision>1389</cp:revision>
  <cp:lastPrinted>2019-02-01T22:11:00Z</cp:lastPrinted>
  <dcterms:created xsi:type="dcterms:W3CDTF">2008-06-28T20:57:21Z</dcterms:created>
  <dcterms:modified xsi:type="dcterms:W3CDTF">2019-04-26T19:11:24Z</dcterms:modified>
</cp:coreProperties>
</file>