
<file path=[Content_Types].xml><?xml version="1.0" encoding="utf-8"?>
<Types xmlns="http://schemas.openxmlformats.org/package/2006/content-types">
  <Default Extension="png" ContentType="image/png"/>
  <Default Extension="rels" ContentType="application/vnd.openxmlformats-package.relationships+xml"/>
  <Default Extension="tif" ContentType="image/ti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6.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4"/>
  </p:notesMasterIdLst>
  <p:handoutMasterIdLst>
    <p:handoutMasterId r:id="rId45"/>
  </p:handoutMasterIdLst>
  <p:sldIdLst>
    <p:sldId id="394" r:id="rId2"/>
    <p:sldId id="683" r:id="rId3"/>
    <p:sldId id="684" r:id="rId4"/>
    <p:sldId id="547" r:id="rId5"/>
    <p:sldId id="550" r:id="rId6"/>
    <p:sldId id="548" r:id="rId7"/>
    <p:sldId id="638" r:id="rId8"/>
    <p:sldId id="661" r:id="rId9"/>
    <p:sldId id="664" r:id="rId10"/>
    <p:sldId id="551" r:id="rId11"/>
    <p:sldId id="552" r:id="rId12"/>
    <p:sldId id="679" r:id="rId13"/>
    <p:sldId id="486" r:id="rId14"/>
    <p:sldId id="641" r:id="rId15"/>
    <p:sldId id="642" r:id="rId16"/>
    <p:sldId id="643" r:id="rId17"/>
    <p:sldId id="687" r:id="rId18"/>
    <p:sldId id="685" r:id="rId19"/>
    <p:sldId id="517" r:id="rId20"/>
    <p:sldId id="665" r:id="rId21"/>
    <p:sldId id="680" r:id="rId22"/>
    <p:sldId id="372" r:id="rId23"/>
    <p:sldId id="555" r:id="rId24"/>
    <p:sldId id="681" r:id="rId25"/>
    <p:sldId id="557" r:id="rId26"/>
    <p:sldId id="669" r:id="rId27"/>
    <p:sldId id="673" r:id="rId28"/>
    <p:sldId id="666" r:id="rId29"/>
    <p:sldId id="667" r:id="rId30"/>
    <p:sldId id="649" r:id="rId31"/>
    <p:sldId id="674" r:id="rId32"/>
    <p:sldId id="651" r:id="rId33"/>
    <p:sldId id="682" r:id="rId34"/>
    <p:sldId id="373" r:id="rId35"/>
    <p:sldId id="656" r:id="rId36"/>
    <p:sldId id="675" r:id="rId37"/>
    <p:sldId id="635" r:id="rId38"/>
    <p:sldId id="636" r:id="rId39"/>
    <p:sldId id="503" r:id="rId40"/>
    <p:sldId id="375" r:id="rId41"/>
    <p:sldId id="559" r:id="rId42"/>
    <p:sldId id="686" r:id="rId43"/>
  </p:sldIdLst>
  <p:sldSz cx="12192000" cy="6858000"/>
  <p:notesSz cx="7315200" cy="9601200"/>
  <p:defaultTextStyle>
    <a:defPPr>
      <a:defRPr lang="en-US"/>
    </a:defPPr>
    <a:lvl1pPr algn="r" rtl="0" fontAlgn="base">
      <a:spcBef>
        <a:spcPct val="0"/>
      </a:spcBef>
      <a:spcAft>
        <a:spcPct val="0"/>
      </a:spcAft>
      <a:defRPr kern="1200">
        <a:solidFill>
          <a:schemeClr val="tx1"/>
        </a:solidFill>
        <a:latin typeface="Arial" charset="0"/>
        <a:ea typeface="+mn-ea"/>
        <a:cs typeface="+mn-cs"/>
      </a:defRPr>
    </a:lvl1pPr>
    <a:lvl2pPr marL="457200" algn="r" rtl="0" fontAlgn="base">
      <a:spcBef>
        <a:spcPct val="0"/>
      </a:spcBef>
      <a:spcAft>
        <a:spcPct val="0"/>
      </a:spcAft>
      <a:defRPr kern="1200">
        <a:solidFill>
          <a:schemeClr val="tx1"/>
        </a:solidFill>
        <a:latin typeface="Arial" charset="0"/>
        <a:ea typeface="+mn-ea"/>
        <a:cs typeface="+mn-cs"/>
      </a:defRPr>
    </a:lvl2pPr>
    <a:lvl3pPr marL="914400" algn="r" rtl="0" fontAlgn="base">
      <a:spcBef>
        <a:spcPct val="0"/>
      </a:spcBef>
      <a:spcAft>
        <a:spcPct val="0"/>
      </a:spcAft>
      <a:defRPr kern="1200">
        <a:solidFill>
          <a:schemeClr val="tx1"/>
        </a:solidFill>
        <a:latin typeface="Arial" charset="0"/>
        <a:ea typeface="+mn-ea"/>
        <a:cs typeface="+mn-cs"/>
      </a:defRPr>
    </a:lvl3pPr>
    <a:lvl4pPr marL="1371600" algn="r" rtl="0" fontAlgn="base">
      <a:spcBef>
        <a:spcPct val="0"/>
      </a:spcBef>
      <a:spcAft>
        <a:spcPct val="0"/>
      </a:spcAft>
      <a:defRPr kern="1200">
        <a:solidFill>
          <a:schemeClr val="tx1"/>
        </a:solidFill>
        <a:latin typeface="Arial" charset="0"/>
        <a:ea typeface="+mn-ea"/>
        <a:cs typeface="+mn-cs"/>
      </a:defRPr>
    </a:lvl4pPr>
    <a:lvl5pPr marL="1828800" algn="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Default Section" id="{592FAF66-3620-A943-86AF-4D54BAB3C1D0}">
          <p14:sldIdLst>
            <p14:sldId id="394"/>
            <p14:sldId id="683"/>
          </p14:sldIdLst>
        </p14:section>
        <p14:section name="Strings" id="{509FF919-21CD-EF43-AE53-6AEA6BAB18FF}">
          <p14:sldIdLst>
            <p14:sldId id="684"/>
            <p14:sldId id="547"/>
            <p14:sldId id="550"/>
            <p14:sldId id="548"/>
            <p14:sldId id="638"/>
            <p14:sldId id="661"/>
            <p14:sldId id="664"/>
            <p14:sldId id="551"/>
            <p14:sldId id="552"/>
          </p14:sldIdLst>
        </p14:section>
        <p14:section name="More Ops" id="{5C55143E-3A8D-3046-9298-F2EEB1746F74}">
          <p14:sldIdLst>
            <p14:sldId id="679"/>
            <p14:sldId id="486"/>
            <p14:sldId id="641"/>
            <p14:sldId id="642"/>
            <p14:sldId id="643"/>
            <p14:sldId id="687"/>
            <p14:sldId id="685"/>
            <p14:sldId id="517"/>
            <p14:sldId id="665"/>
          </p14:sldIdLst>
        </p14:section>
        <p14:section name="Announcements" id="{3D07241E-0D33-FD4B-838B-55379AE26108}">
          <p14:sldIdLst>
            <p14:sldId id="680"/>
            <p14:sldId id="372"/>
            <p14:sldId id="555"/>
          </p14:sldIdLst>
        </p14:section>
        <p14:section name="Pointers, part 2" id="{516B4EA8-23F2-DB4C-9E2D-00CF05715CCE}">
          <p14:sldIdLst>
            <p14:sldId id="681"/>
            <p14:sldId id="557"/>
            <p14:sldId id="669"/>
            <p14:sldId id="673"/>
            <p14:sldId id="666"/>
            <p14:sldId id="667"/>
            <p14:sldId id="649"/>
            <p14:sldId id="674"/>
            <p14:sldId id="651"/>
          </p14:sldIdLst>
        </p14:section>
        <p14:section name="Double pointers" id="{F359F0FA-BC65-CF49-BA39-D150CE193D25}">
          <p14:sldIdLst>
            <p14:sldId id="682"/>
            <p14:sldId id="373"/>
            <p14:sldId id="656"/>
            <p14:sldId id="675"/>
            <p14:sldId id="635"/>
            <p14:sldId id="636"/>
            <p14:sldId id="503"/>
            <p14:sldId id="375"/>
            <p14:sldId id="559"/>
            <p14:sldId id="68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a:srgbClr val="0432FF"/>
    <a:srgbClr val="D234D4"/>
    <a:srgbClr val="FF9300"/>
    <a:srgbClr val="FF9999"/>
    <a:srgbClr val="FF40FF"/>
    <a:srgbClr val="DDDDDD"/>
    <a:srgbClr val="8C1515"/>
    <a:srgbClr val="FFFFC0"/>
    <a:srgbClr val="FFFF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124" autoAdjust="0"/>
    <p:restoredTop sz="86096" autoAdjust="0"/>
  </p:normalViewPr>
  <p:slideViewPr>
    <p:cSldViewPr>
      <p:cViewPr>
        <p:scale>
          <a:sx n="80" d="100"/>
          <a:sy n="80" d="100"/>
        </p:scale>
        <p:origin x="480" y="720"/>
      </p:cViewPr>
      <p:guideLst>
        <p:guide orient="horz" pos="2160"/>
        <p:guide pos="3840"/>
      </p:guideLst>
    </p:cSldViewPr>
  </p:slideViewPr>
  <p:outlineViewPr>
    <p:cViewPr>
      <p:scale>
        <a:sx n="33" d="100"/>
        <a:sy n="33" d="100"/>
      </p:scale>
      <p:origin x="0" y="-2554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109" d="100"/>
          <a:sy n="109" d="100"/>
        </p:scale>
        <p:origin x="-2742" y="-7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1314"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661" tIns="48331" rIns="96661" bIns="48331" numCol="1" anchor="t" anchorCtr="0" compatLnSpc="1">
            <a:prstTxWarp prst="textNoShape">
              <a:avLst/>
            </a:prstTxWarp>
          </a:bodyPr>
          <a:lstStyle>
            <a:lvl1pPr algn="l" defTabSz="966788">
              <a:defRPr sz="1300"/>
            </a:lvl1pPr>
          </a:lstStyle>
          <a:p>
            <a:endParaRPr lang="en-US" altLang="x-none"/>
          </a:p>
        </p:txBody>
      </p:sp>
      <p:sp>
        <p:nvSpPr>
          <p:cNvPr id="141316" name="Rectangle 4"/>
          <p:cNvSpPr>
            <a:spLocks noGrp="1" noChangeArrowheads="1"/>
          </p:cNvSpPr>
          <p:nvPr>
            <p:ph type="ftr" sz="quarter" idx="2"/>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661" tIns="48331" rIns="96661" bIns="48331" numCol="1" anchor="b" anchorCtr="0" compatLnSpc="1">
            <a:prstTxWarp prst="textNoShape">
              <a:avLst/>
            </a:prstTxWarp>
          </a:bodyPr>
          <a:lstStyle>
            <a:lvl1pPr algn="l" defTabSz="966788">
              <a:defRPr sz="1300"/>
            </a:lvl1pPr>
          </a:lstStyle>
          <a:p>
            <a:endParaRPr lang="en-US" altLang="x-none"/>
          </a:p>
        </p:txBody>
      </p:sp>
      <p:sp>
        <p:nvSpPr>
          <p:cNvPr id="141317" name="Rectangle 5"/>
          <p:cNvSpPr>
            <a:spLocks noGrp="1" noChangeArrowheads="1"/>
          </p:cNvSpPr>
          <p:nvPr>
            <p:ph type="sldNum" sz="quarter" idx="3"/>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661" tIns="48331" rIns="96661" bIns="48331" numCol="1" anchor="b" anchorCtr="0" compatLnSpc="1">
            <a:prstTxWarp prst="textNoShape">
              <a:avLst/>
            </a:prstTxWarp>
          </a:bodyPr>
          <a:lstStyle>
            <a:lvl1pPr defTabSz="966788">
              <a:defRPr sz="1300"/>
            </a:lvl1pPr>
          </a:lstStyle>
          <a:p>
            <a:fld id="{AC6EEC9E-87D7-B849-9C36-242A317D52C0}" type="slidenum">
              <a:rPr lang="en-US" altLang="x-none"/>
              <a:pPr/>
              <a:t>‹#›</a:t>
            </a:fld>
            <a:endParaRPr lang="en-US" altLang="x-non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661" tIns="48331" rIns="96661" bIns="48331" numCol="1" anchor="t" anchorCtr="0" compatLnSpc="1">
            <a:prstTxWarp prst="textNoShape">
              <a:avLst/>
            </a:prstTxWarp>
          </a:bodyPr>
          <a:lstStyle>
            <a:lvl1pPr algn="l" defTabSz="966788">
              <a:defRPr sz="1300"/>
            </a:lvl1pPr>
          </a:lstStyle>
          <a:p>
            <a:endParaRPr lang="en-US" altLang="x-none"/>
          </a:p>
        </p:txBody>
      </p:sp>
      <p:sp>
        <p:nvSpPr>
          <p:cNvPr id="5123" name="Rectangle 3"/>
          <p:cNvSpPr>
            <a:spLocks noGrp="1" noChangeArrowheads="1"/>
          </p:cNvSpPr>
          <p:nvPr>
            <p:ph type="dt" idx="1"/>
          </p:nvPr>
        </p:nvSpPr>
        <p:spPr bwMode="auto">
          <a:xfrm>
            <a:off x="4143375"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661" tIns="48331" rIns="96661" bIns="48331" numCol="1" anchor="t" anchorCtr="0" compatLnSpc="1">
            <a:prstTxWarp prst="textNoShape">
              <a:avLst/>
            </a:prstTxWarp>
          </a:bodyPr>
          <a:lstStyle>
            <a:lvl1pPr defTabSz="966788">
              <a:defRPr sz="1300"/>
            </a:lvl1pPr>
          </a:lstStyle>
          <a:p>
            <a:endParaRPr lang="en-US" altLang="x-none"/>
          </a:p>
        </p:txBody>
      </p:sp>
      <p:sp>
        <p:nvSpPr>
          <p:cNvPr id="5124"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731838" y="4560888"/>
            <a:ext cx="5851525"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661" tIns="48331" rIns="96661" bIns="48331"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661" tIns="48331" rIns="96661" bIns="48331" numCol="1" anchor="b" anchorCtr="0" compatLnSpc="1">
            <a:prstTxWarp prst="textNoShape">
              <a:avLst/>
            </a:prstTxWarp>
          </a:bodyPr>
          <a:lstStyle>
            <a:lvl1pPr algn="l" defTabSz="966788">
              <a:defRPr sz="1300"/>
            </a:lvl1pPr>
          </a:lstStyle>
          <a:p>
            <a:endParaRPr lang="en-US" altLang="x-none"/>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661" tIns="48331" rIns="96661" bIns="48331" numCol="1" anchor="b" anchorCtr="0" compatLnSpc="1">
            <a:prstTxWarp prst="textNoShape">
              <a:avLst/>
            </a:prstTxWarp>
          </a:bodyPr>
          <a:lstStyle>
            <a:lvl1pPr defTabSz="966788">
              <a:defRPr sz="1300"/>
            </a:lvl1pPr>
          </a:lstStyle>
          <a:p>
            <a:fld id="{AA742258-FB98-3F4C-92C7-D00F89B753B5}" type="slidenum">
              <a:rPr lang="en-US" altLang="x-none"/>
              <a:pPr/>
              <a:t>‹#›</a:t>
            </a:fld>
            <a:endParaRPr lang="en-US" altLang="x-none"/>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 back to CS107, screencast edition. This is Lisa. Because this is a pre-recorded lecture, please do not hesitate to ask any conceptual questions you have to Piazza. I’ll also have extra helper hours for this lecture’s content on Tuesday evening, and location details are on the helper hours calendar.</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1</a:t>
            </a:fld>
            <a:endParaRPr lang="en-US" altLang="x-none"/>
          </a:p>
        </p:txBody>
      </p:sp>
    </p:spTree>
    <p:extLst>
      <p:ext uri="{BB962C8B-B14F-4D97-AF65-F5344CB8AC3E}">
        <p14:creationId xmlns:p14="http://schemas.microsoft.com/office/powerpoint/2010/main" val="33631533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that challenging warmup, we’re going to move to a more amicable exercise, which I’ll call String Diamond. This exercise makes use of the </a:t>
            </a:r>
            <a:r>
              <a:rPr lang="en-US" dirty="0" err="1"/>
              <a:t>strcpy</a:t>
            </a:r>
            <a:r>
              <a:rPr lang="en-US" dirty="0"/>
              <a:t>, substring type of work that we did last time. I want to write this function that will print letters in a diamond, so if I call it with </a:t>
            </a:r>
            <a:r>
              <a:rPr lang="en-US" dirty="0" err="1"/>
              <a:t>pichu</a:t>
            </a:r>
            <a:r>
              <a:rPr lang="en-US" dirty="0"/>
              <a:t>, it will give you this thing here. What is </a:t>
            </a:r>
            <a:r>
              <a:rPr lang="en-US" dirty="0" err="1"/>
              <a:t>pichu</a:t>
            </a:r>
            <a:r>
              <a:rPr lang="en-US" dirty="0"/>
              <a:t>? Well, you might know </a:t>
            </a:r>
            <a:r>
              <a:rPr lang="en-US" dirty="0" err="1"/>
              <a:t>pikachu</a:t>
            </a:r>
            <a:r>
              <a:rPr lang="en-US" dirty="0"/>
              <a:t> from </a:t>
            </a:r>
            <a:r>
              <a:rPr lang="en-US" dirty="0" err="1"/>
              <a:t>pokemon</a:t>
            </a:r>
            <a:r>
              <a:rPr lang="en-US" dirty="0"/>
              <a:t>, </a:t>
            </a:r>
            <a:r>
              <a:rPr lang="en-US" dirty="0" err="1"/>
              <a:t>pichu</a:t>
            </a:r>
            <a:r>
              <a:rPr lang="en-US" dirty="0"/>
              <a:t> is the baby form of </a:t>
            </a:r>
            <a:r>
              <a:rPr lang="en-US" dirty="0" err="1"/>
              <a:t>pikachu</a:t>
            </a:r>
            <a:r>
              <a:rPr lang="en-US" dirty="0"/>
              <a:t>. You might be thinking, how does </a:t>
            </a:r>
            <a:r>
              <a:rPr lang="en-US" dirty="0" err="1"/>
              <a:t>pichu</a:t>
            </a:r>
            <a:r>
              <a:rPr lang="en-US" dirty="0"/>
              <a:t> turn into </a:t>
            </a:r>
            <a:r>
              <a:rPr lang="en-US" dirty="0" err="1"/>
              <a:t>pikachu</a:t>
            </a:r>
            <a:r>
              <a:rPr lang="en-US" dirty="0"/>
              <a:t>? How does a </a:t>
            </a:r>
            <a:r>
              <a:rPr lang="en-US" dirty="0" err="1"/>
              <a:t>pokemon</a:t>
            </a:r>
            <a:r>
              <a:rPr lang="en-US" dirty="0"/>
              <a:t> have a baby? That’s not very important right now, so we’ll just move onto how we might solve this. I’ll show you two implementations, and both of them decompose the diamond problem into printing the top half of the diamond first, up until we print the full word, and then the bottom half, where we need left-aligned spaces.</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10</a:t>
            </a:fld>
            <a:endParaRPr lang="en-US" altLang="x-none"/>
          </a:p>
        </p:txBody>
      </p:sp>
    </p:spTree>
    <p:extLst>
      <p:ext uri="{BB962C8B-B14F-4D97-AF65-F5344CB8AC3E}">
        <p14:creationId xmlns:p14="http://schemas.microsoft.com/office/powerpoint/2010/main" val="33570445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Okay, so that was the diamond exercise. It was really good practice for the string operations we know already.</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11</a:t>
            </a:fld>
            <a:endParaRPr lang="en-US" altLang="x-none"/>
          </a:p>
        </p:txBody>
      </p:sp>
    </p:spTree>
    <p:extLst>
      <p:ext uri="{BB962C8B-B14F-4D97-AF65-F5344CB8AC3E}">
        <p14:creationId xmlns:p14="http://schemas.microsoft.com/office/powerpoint/2010/main" val="21333319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we’re going to cover a few more common string operations. </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12</a:t>
            </a:fld>
            <a:endParaRPr lang="en-US" altLang="x-none"/>
          </a:p>
        </p:txBody>
      </p:sp>
    </p:spTree>
    <p:extLst>
      <p:ext uri="{BB962C8B-B14F-4D97-AF65-F5344CB8AC3E}">
        <p14:creationId xmlns:p14="http://schemas.microsoft.com/office/powerpoint/2010/main" val="5183690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table I showed last time, and yup, it’s still as overwhelming as before. You can read the manual for all of these functions, but I do want to cover the bottom two rows so that you learn that there are some functions that you might have thought useless but are actually very useful. Yeah.</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13</a:t>
            </a:fld>
            <a:endParaRPr lang="en-US" altLang="x-none"/>
          </a:p>
        </p:txBody>
      </p:sp>
    </p:spTree>
    <p:extLst>
      <p:ext uri="{BB962C8B-B14F-4D97-AF65-F5344CB8AC3E}">
        <p14:creationId xmlns:p14="http://schemas.microsoft.com/office/powerpoint/2010/main" val="11180632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start with how to concatenate strings. What do you think would happen if we tried to run the following code? Go ahead, think a bit and I’ll pause for three seconds. *pause* So a lot of you astute learners may have realized, “yeah, takeaway #2 says that all array names really turn into addresses! So this is adding two memory addresses together!” This is totally true, but when we run this code, </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14</a:t>
            </a:fld>
            <a:endParaRPr lang="en-US" altLang="x-none"/>
          </a:p>
        </p:txBody>
      </p:sp>
    </p:spTree>
    <p:extLst>
      <p:ext uri="{BB962C8B-B14F-4D97-AF65-F5344CB8AC3E}">
        <p14:creationId xmlns:p14="http://schemas.microsoft.com/office/powerpoint/2010/main" val="35419974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actually gives a compiler error! Because it turns out you can’t add addresses together! Pointer arithmetic allows you to add and subtract small numbers, like 1 or 2 or 10, to addresses, but adding addresses together, or multiplying addresses? Not allowed. We’ll talk more about this next time.</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15</a:t>
            </a:fld>
            <a:endParaRPr lang="en-US" altLang="x-none"/>
          </a:p>
        </p:txBody>
      </p:sp>
    </p:spTree>
    <p:extLst>
      <p:ext uri="{BB962C8B-B14F-4D97-AF65-F5344CB8AC3E}">
        <p14:creationId xmlns:p14="http://schemas.microsoft.com/office/powerpoint/2010/main" val="23663403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would we do if we wanted to concatenate? We use…yeah, you guessed it, </a:t>
            </a:r>
            <a:r>
              <a:rPr lang="en-US" dirty="0" err="1"/>
              <a:t>strcat</a:t>
            </a:r>
            <a:r>
              <a:rPr lang="en-US" dirty="0"/>
              <a:t>. This appends argument 2 to argument 1. So you have to have an argument 1 with enough space, like here, lines 1 and 2, where we copy in hello first. Then </a:t>
            </a:r>
            <a:r>
              <a:rPr lang="en-US" dirty="0" err="1"/>
              <a:t>strcat</a:t>
            </a:r>
            <a:r>
              <a:rPr lang="en-US" dirty="0"/>
              <a:t> </a:t>
            </a:r>
            <a:r>
              <a:rPr lang="en-US" dirty="0" err="1"/>
              <a:t>wll</a:t>
            </a:r>
            <a:r>
              <a:rPr lang="en-US" dirty="0"/>
              <a:t> take str2 and copy it in starting at the null terminator from str1.</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16</a:t>
            </a:fld>
            <a:endParaRPr lang="en-US" altLang="x-none"/>
          </a:p>
        </p:txBody>
      </p:sp>
    </p:spTree>
    <p:extLst>
      <p:ext uri="{BB962C8B-B14F-4D97-AF65-F5344CB8AC3E}">
        <p14:creationId xmlns:p14="http://schemas.microsoft.com/office/powerpoint/2010/main" val="42865488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Like this. So the old null terminator goes away. </a:t>
            </a:r>
            <a:r>
              <a:rPr lang="en-US" dirty="0" err="1"/>
              <a:t>Strncat</a:t>
            </a:r>
            <a:r>
              <a:rPr lang="en-US" dirty="0"/>
              <a:t> copies n characters. Note that different from </a:t>
            </a:r>
            <a:r>
              <a:rPr lang="en-US" dirty="0" err="1"/>
              <a:t>strcpy</a:t>
            </a:r>
            <a:r>
              <a:rPr lang="en-US" dirty="0"/>
              <a:t> and </a:t>
            </a:r>
            <a:r>
              <a:rPr lang="en-US" dirty="0" err="1"/>
              <a:t>strncpy</a:t>
            </a:r>
            <a:r>
              <a:rPr lang="en-US" dirty="0"/>
              <a:t>, both </a:t>
            </a:r>
            <a:r>
              <a:rPr lang="en-US" dirty="0" err="1"/>
              <a:t>strcat</a:t>
            </a:r>
            <a:r>
              <a:rPr lang="en-US" dirty="0"/>
              <a:t> and </a:t>
            </a:r>
            <a:r>
              <a:rPr lang="en-US" dirty="0" err="1"/>
              <a:t>strncat</a:t>
            </a:r>
            <a:r>
              <a:rPr lang="en-US" dirty="0"/>
              <a:t> </a:t>
            </a:r>
            <a:r>
              <a:rPr lang="en-US" dirty="0" err="1"/>
              <a:t>acutally</a:t>
            </a:r>
            <a:r>
              <a:rPr lang="en-US" dirty="0"/>
              <a:t> explicitly add the null terminator! Something to keep in mind which will come up.</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17</a:t>
            </a:fld>
            <a:endParaRPr lang="en-US" altLang="x-none"/>
          </a:p>
        </p:txBody>
      </p:sp>
    </p:spTree>
    <p:extLst>
      <p:ext uri="{BB962C8B-B14F-4D97-AF65-F5344CB8AC3E}">
        <p14:creationId xmlns:p14="http://schemas.microsoft.com/office/powerpoint/2010/main" val="4232561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now a different type of string operator. String spans. &lt;&gt;  What does this mean? Supposed I wanted to find the first character in the string </a:t>
            </a:r>
            <a:r>
              <a:rPr lang="en-US" dirty="0" err="1"/>
              <a:t>Pokcet</a:t>
            </a:r>
            <a:r>
              <a:rPr lang="en-US" dirty="0"/>
              <a:t> Monsters that doesn’t exist in the string </a:t>
            </a:r>
            <a:r>
              <a:rPr lang="en-US" dirty="0" err="1"/>
              <a:t>Pokemon</a:t>
            </a:r>
            <a:r>
              <a:rPr lang="en-US" dirty="0"/>
              <a:t>. I call </a:t>
            </a:r>
            <a:r>
              <a:rPr lang="en-US" dirty="0" err="1"/>
              <a:t>strspn</a:t>
            </a:r>
            <a:r>
              <a:rPr lang="en-US" dirty="0"/>
              <a:t>, which checks capital P is there, lowercase o is there, but lowercase c is not. So two characters were in the accept string, and I return 2. The fun fact of the day is that </a:t>
            </a:r>
            <a:r>
              <a:rPr lang="en-US" dirty="0" err="1"/>
              <a:t>Pokemon</a:t>
            </a:r>
            <a:r>
              <a:rPr lang="en-US" dirty="0"/>
              <a:t>, the name of the immensely popular, 23-year-old </a:t>
            </a:r>
            <a:r>
              <a:rPr lang="en-US" dirty="0" err="1"/>
              <a:t>multimilliondollar</a:t>
            </a:r>
            <a:r>
              <a:rPr lang="en-US" dirty="0"/>
              <a:t> franchise that appeals to </a:t>
            </a:r>
            <a:r>
              <a:rPr lang="en-US" dirty="0" err="1"/>
              <a:t>childrens</a:t>
            </a:r>
            <a:r>
              <a:rPr lang="en-US" dirty="0"/>
              <a:t> and adults alike, is short for pocket monsters. But that’s not important right now.</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18</a:t>
            </a:fld>
            <a:endParaRPr lang="en-US" altLang="x-none"/>
          </a:p>
        </p:txBody>
      </p:sp>
    </p:spTree>
    <p:extLst>
      <p:ext uri="{BB962C8B-B14F-4D97-AF65-F5344CB8AC3E}">
        <p14:creationId xmlns:p14="http://schemas.microsoft.com/office/powerpoint/2010/main" val="16726502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also have a related function, </a:t>
            </a:r>
            <a:r>
              <a:rPr lang="en-US" dirty="0" err="1"/>
              <a:t>strcspn</a:t>
            </a:r>
            <a:r>
              <a:rPr lang="en-US" dirty="0"/>
              <a:t>. It’s up to you how you want to pronounce this one, really. This </a:t>
            </a:r>
            <a:r>
              <a:rPr lang="en-US" dirty="0" err="1"/>
              <a:t>kinda</a:t>
            </a:r>
            <a:r>
              <a:rPr lang="en-US" dirty="0"/>
              <a:t> does the complement of </a:t>
            </a:r>
            <a:r>
              <a:rPr lang="en-US" dirty="0" err="1"/>
              <a:t>strspn</a:t>
            </a:r>
            <a:r>
              <a:rPr lang="en-US" dirty="0"/>
              <a:t>. &lt;&gt; Let’s take the same string from before, and try to find the number of characters until we encounter a rare letter. The six least frequently used letters in the English language are &lt;&gt;, so this is our reject string. Then </a:t>
            </a:r>
            <a:r>
              <a:rPr lang="en-US" dirty="0" err="1"/>
              <a:t>strcspn</a:t>
            </a:r>
            <a:r>
              <a:rPr lang="en-US" dirty="0"/>
              <a:t> will return 3, because capital P, lowercase o, lowercase c, are not characters in the reject string.</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19</a:t>
            </a:fld>
            <a:endParaRPr lang="en-US" altLang="x-none"/>
          </a:p>
        </p:txBody>
      </p:sp>
    </p:spTree>
    <p:extLst>
      <p:ext uri="{BB962C8B-B14F-4D97-AF65-F5344CB8AC3E}">
        <p14:creationId xmlns:p14="http://schemas.microsoft.com/office/powerpoint/2010/main" val="3960407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last lecture, you might have a lot of questions about how exactly strings, pointers, and memory relate to one another. This was intentional on my part; I wanted to cover most of the conceptual stuff in person, in class, so that I could fill today’s lecture with a lot of examples and practice to get you more comfortable with strings and memory. At the end of today’s class I’ll cover one new short topic, which is double pointers, forming the true crux of C programming.</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2</a:t>
            </a:fld>
            <a:endParaRPr lang="en-US" altLang="x-none"/>
          </a:p>
        </p:txBody>
      </p:sp>
    </p:spTree>
    <p:extLst>
      <p:ext uri="{BB962C8B-B14F-4D97-AF65-F5344CB8AC3E}">
        <p14:creationId xmlns:p14="http://schemas.microsoft.com/office/powerpoint/2010/main" val="8197415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might be thinking to yourself, “when the heck am I ever going to need to find the span of a particular string?” The answer is, all the freaking time. Let’s look at a pig </a:t>
            </a:r>
            <a:r>
              <a:rPr lang="en-US" dirty="0" err="1"/>
              <a:t>latin</a:t>
            </a:r>
            <a:r>
              <a:rPr lang="en-US" dirty="0"/>
              <a:t> exercise which makes copious use of the </a:t>
            </a:r>
            <a:r>
              <a:rPr lang="en-US" dirty="0" err="1"/>
              <a:t>strcat</a:t>
            </a:r>
            <a:r>
              <a:rPr lang="en-US" dirty="0"/>
              <a:t>, </a:t>
            </a:r>
            <a:r>
              <a:rPr lang="en-US" dirty="0" err="1"/>
              <a:t>strncat</a:t>
            </a:r>
            <a:r>
              <a:rPr lang="en-US" dirty="0"/>
              <a:t>, and </a:t>
            </a:r>
            <a:r>
              <a:rPr lang="en-US" dirty="0" err="1"/>
              <a:t>strcspn</a:t>
            </a:r>
            <a:r>
              <a:rPr lang="en-US" dirty="0"/>
              <a:t> functions we covered just now.</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20</a:t>
            </a:fld>
            <a:endParaRPr lang="en-US" altLang="x-none"/>
          </a:p>
        </p:txBody>
      </p:sp>
    </p:spTree>
    <p:extLst>
      <p:ext uri="{BB962C8B-B14F-4D97-AF65-F5344CB8AC3E}">
        <p14:creationId xmlns:p14="http://schemas.microsoft.com/office/powerpoint/2010/main" val="23530172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now back to our scheduled program. We’ve gone through a lot of tough examples, so it’s time for a break.</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21</a:t>
            </a:fld>
            <a:endParaRPr lang="en-US" altLang="x-none"/>
          </a:p>
        </p:txBody>
      </p:sp>
    </p:spTree>
    <p:extLst>
      <p:ext uri="{BB962C8B-B14F-4D97-AF65-F5344CB8AC3E}">
        <p14:creationId xmlns:p14="http://schemas.microsoft.com/office/powerpoint/2010/main" val="31989706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22</a:t>
            </a:fld>
            <a:endParaRPr lang="en-US" altLang="x-none"/>
          </a:p>
        </p:txBody>
      </p:sp>
    </p:spTree>
    <p:extLst>
      <p:ext uri="{BB962C8B-B14F-4D97-AF65-F5344CB8AC3E}">
        <p14:creationId xmlns:p14="http://schemas.microsoft.com/office/powerpoint/2010/main" val="28812779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now a joke break, which hopefully you will appreciate, this is from the popular comic </a:t>
            </a:r>
            <a:r>
              <a:rPr lang="en-US" dirty="0" err="1"/>
              <a:t>xkcd</a:t>
            </a:r>
            <a:r>
              <a:rPr lang="en-US" dirty="0"/>
              <a:t>, and the crux of this joke is that the “few pointers” are just random addresses. Not the hints that stick person A was expecting! Okay, moving on.</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23</a:t>
            </a:fld>
            <a:endParaRPr lang="en-US" altLang="x-none"/>
          </a:p>
        </p:txBody>
      </p:sp>
    </p:spTree>
    <p:extLst>
      <p:ext uri="{BB962C8B-B14F-4D97-AF65-F5344CB8AC3E}">
        <p14:creationId xmlns:p14="http://schemas.microsoft.com/office/powerpoint/2010/main" val="20806348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rest of this lecture will cover a few conceptual details about strings, before moving onto the final small topic about double pointers and arrays of strings. Woohoo we’re almost done with this video!</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24</a:t>
            </a:fld>
            <a:endParaRPr lang="en-US" altLang="x-none"/>
          </a:p>
        </p:txBody>
      </p:sp>
    </p:spTree>
    <p:extLst>
      <p:ext uri="{BB962C8B-B14F-4D97-AF65-F5344CB8AC3E}">
        <p14:creationId xmlns:p14="http://schemas.microsoft.com/office/powerpoint/2010/main" val="30929619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this point, we’ve been using arrays and pointers pretty interchangeably, because we know array names just get translated to addresses anyway. Furthermore, as parameter types, arrays pretty much get passed in as pointers, so the below functions are equivalent.</a:t>
            </a:r>
          </a:p>
          <a:p>
            <a:endParaRPr lang="en-US" dirty="0"/>
          </a:p>
          <a:p>
            <a:r>
              <a:rPr lang="en-US" dirty="0"/>
              <a:t>However, and there is a capital H here, because this is important, &lt;&gt;! And over the next few minutes I’ll go into how they’re different. Keep in mind the following two questions over the next few slides, which will help you separate the two concepts in your head.</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25</a:t>
            </a:fld>
            <a:endParaRPr lang="en-US" altLang="x-none"/>
          </a:p>
        </p:txBody>
      </p:sp>
    </p:spTree>
    <p:extLst>
      <p:ext uri="{BB962C8B-B14F-4D97-AF65-F5344CB8AC3E}">
        <p14:creationId xmlns:p14="http://schemas.microsoft.com/office/powerpoint/2010/main" val="32178143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start by redefining what char[] is vs char *. Char[] refers to an array, which is &lt;&gt;. So </a:t>
            </a:r>
            <a:r>
              <a:rPr lang="en-US" dirty="0" err="1"/>
              <a:t>memorywise</a:t>
            </a:r>
            <a:r>
              <a:rPr lang="en-US" dirty="0"/>
              <a:t>, arrays will basically always live on the stack. This is important, because things that live on the stack are both read and write-enabled.</a:t>
            </a:r>
          </a:p>
          <a:p>
            <a:endParaRPr lang="en-US" dirty="0"/>
          </a:p>
          <a:p>
            <a:r>
              <a:rPr lang="en-US" dirty="0"/>
              <a:t>Address wise, the array name &lt;&gt;. This is important – because this is established at compile-time, the array name will always refer to the original block of memory, and this will not change over execution.</a:t>
            </a:r>
          </a:p>
          <a:p>
            <a:endParaRPr lang="en-US" dirty="0"/>
          </a:p>
          <a:p>
            <a:r>
              <a:rPr lang="en-US" dirty="0"/>
              <a:t>What’s the takeaway here? We can never change the memory address of an array, but we can always modify its contents, because arrays live in stack memory. Small asterisk here about const arrays, meaning read-only content, and static arrays, which are actually declared in the data segment, but we don’t deal with the static keyword in this class.</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26</a:t>
            </a:fld>
            <a:endParaRPr lang="en-US" altLang="x-none"/>
          </a:p>
        </p:txBody>
      </p:sp>
    </p:spTree>
    <p:extLst>
      <p:ext uri="{BB962C8B-B14F-4D97-AF65-F5344CB8AC3E}">
        <p14:creationId xmlns:p14="http://schemas.microsoft.com/office/powerpoint/2010/main" val="16469431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Okay, now pointers. To repeat a bullet point we’ve seen a few times, &lt;&gt;. This bullet point is important, because it means that the memory that a pointer points to could be anywhere, and it is most often in the stack, heap, or data segment. As a quick reminder: stack is memory local to the  function, where local variables live, and heap is memory persistent across different functions, where in C++ you could use new/delete to add/remove things there.</a:t>
            </a:r>
          </a:p>
          <a:p>
            <a:endParaRPr lang="en-US" dirty="0"/>
          </a:p>
          <a:p>
            <a:r>
              <a:rPr lang="en-US" dirty="0"/>
              <a:t>But wait what’s this data segment here? &lt;&gt;. This is basically where things that are created at the beginning of a program live, including string literal constants. This is important because when you use string literal notation, whether it’s in a </a:t>
            </a:r>
            <a:r>
              <a:rPr lang="en-US" dirty="0" err="1"/>
              <a:t>printf</a:t>
            </a:r>
            <a:r>
              <a:rPr lang="en-US" dirty="0"/>
              <a:t> or somewhere else, that literal is stored in the data segment. So the orange outlined box here says, create a string literal, then point str to where that string literal is located, aka in the data segment. Contrast this with what we’ve been doing so far, which is create a character array where everything is stored in local memory on the stack, and then point str to that local memory.</a:t>
            </a:r>
          </a:p>
          <a:p>
            <a:endParaRPr lang="en-US" dirty="0"/>
          </a:p>
          <a:p>
            <a:r>
              <a:rPr lang="en-US" dirty="0"/>
              <a:t>So since pointers can point to read-only memory, the takeaway about char* is that &lt;&gt;.</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27</a:t>
            </a:fld>
            <a:endParaRPr lang="en-US" altLang="x-none"/>
          </a:p>
        </p:txBody>
      </p:sp>
    </p:spTree>
    <p:extLst>
      <p:ext uri="{BB962C8B-B14F-4D97-AF65-F5344CB8AC3E}">
        <p14:creationId xmlns:p14="http://schemas.microsoft.com/office/powerpoint/2010/main" val="16495456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do some exercises related to the difference between char* and char[]. Suppose we’ve instantiated char as below, which I’ll show you, and then I update its address, with str = str + 1, and I modify its contents, with str[1] = ‘u’. Then I print it out, which is a read-only operation anyway.</a:t>
            </a:r>
          </a:p>
          <a:p>
            <a:endParaRPr lang="en-US" dirty="0"/>
          </a:p>
          <a:p>
            <a:r>
              <a:rPr lang="en-US" dirty="0"/>
              <a:t>For each of the four following instantiations, try to figure out whether there will be a compile error, a segmentation fault, or no error. A segmentation fault, or </a:t>
            </a:r>
            <a:r>
              <a:rPr lang="en-US" dirty="0" err="1"/>
              <a:t>segfault</a:t>
            </a:r>
            <a:r>
              <a:rPr lang="en-US" dirty="0"/>
              <a:t> here, is when you try to modify memory in a not okay way. Okay, pause here.</a:t>
            </a:r>
          </a:p>
          <a:p>
            <a:endParaRPr lang="en-US" dirty="0"/>
          </a:p>
          <a:p>
            <a:r>
              <a:rPr lang="en-US" dirty="0"/>
              <a:t>So to answer these questions, let’s just run each of these to see what they do, and we’ll try to interpret why this happens.</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28</a:t>
            </a:fld>
            <a:endParaRPr lang="en-US" altLang="x-none"/>
          </a:p>
        </p:txBody>
      </p:sp>
    </p:spTree>
    <p:extLst>
      <p:ext uri="{BB962C8B-B14F-4D97-AF65-F5344CB8AC3E}">
        <p14:creationId xmlns:p14="http://schemas.microsoft.com/office/powerpoint/2010/main" val="27871650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here are the four answers that we just reached. Now, what is the important part about this? Well, typically when </a:t>
            </a:r>
            <a:r>
              <a:rPr lang="en-US" dirty="0" err="1"/>
              <a:t>segfaults</a:t>
            </a:r>
            <a:r>
              <a:rPr lang="en-US" dirty="0"/>
              <a:t> happen, you won’t have such nice, short code, and it’s difficult to debug. Next week, in lab you’ll learn about this tool called </a:t>
            </a:r>
            <a:r>
              <a:rPr lang="en-US" dirty="0" err="1"/>
              <a:t>valgrind</a:t>
            </a:r>
            <a:r>
              <a:rPr lang="en-US" dirty="0"/>
              <a:t>, which is super useful in helping you detect memory leaks and </a:t>
            </a:r>
            <a:r>
              <a:rPr lang="en-US" dirty="0" err="1"/>
              <a:t>segfaults</a:t>
            </a:r>
            <a:r>
              <a:rPr lang="en-US" dirty="0"/>
              <a:t>.</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29</a:t>
            </a:fld>
            <a:endParaRPr lang="en-US" altLang="x-none"/>
          </a:p>
        </p:txBody>
      </p:sp>
    </p:spTree>
    <p:extLst>
      <p:ext uri="{BB962C8B-B14F-4D97-AF65-F5344CB8AC3E}">
        <p14:creationId xmlns:p14="http://schemas.microsoft.com/office/powerpoint/2010/main" val="3723766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3</a:t>
            </a:fld>
            <a:endParaRPr lang="en-US" altLang="x-none"/>
          </a:p>
        </p:txBody>
      </p:sp>
    </p:spTree>
    <p:extLst>
      <p:ext uri="{BB962C8B-B14F-4D97-AF65-F5344CB8AC3E}">
        <p14:creationId xmlns:p14="http://schemas.microsoft.com/office/powerpoint/2010/main" val="31121145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more details, just because you’ll encounter them. The first is </a:t>
            </a:r>
            <a:r>
              <a:rPr lang="en-US" dirty="0" err="1"/>
              <a:t>sizeof</a:t>
            </a:r>
            <a:r>
              <a:rPr lang="en-US" dirty="0"/>
              <a:t>(), which is a compile time operation. This does indeed affect arrays and pointers! In the following code, if we just call </a:t>
            </a:r>
            <a:r>
              <a:rPr lang="en-US" dirty="0" err="1"/>
              <a:t>sizeof</a:t>
            </a:r>
            <a:r>
              <a:rPr lang="en-US" dirty="0"/>
              <a:t> on the local array variable, then you’ll get the size of this &lt;&gt;, aka 35. But if you call the function, binky, then array gets passed in as a parameter, and then the binky parameter array is actually a pointer. So when we call size of this pointer, it’s the size of a pointer, which is always 8 bytes. *click* </a:t>
            </a:r>
            <a:r>
              <a:rPr lang="en-US" dirty="0" err="1"/>
              <a:t>Strlen</a:t>
            </a:r>
            <a:r>
              <a:rPr lang="en-US" dirty="0"/>
              <a:t> still works as normal, because it goes through </a:t>
            </a:r>
            <a:r>
              <a:rPr lang="en-US" dirty="0" err="1"/>
              <a:t>arr</a:t>
            </a:r>
            <a:r>
              <a:rPr lang="en-US" dirty="0"/>
              <a:t> to check for the null terminator. The takeaway is &lt;&gt;. </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30</a:t>
            </a:fld>
            <a:endParaRPr lang="en-US" altLang="x-none"/>
          </a:p>
        </p:txBody>
      </p:sp>
    </p:spTree>
    <p:extLst>
      <p:ext uri="{BB962C8B-B14F-4D97-AF65-F5344CB8AC3E}">
        <p14:creationId xmlns:p14="http://schemas.microsoft.com/office/powerpoint/2010/main" val="11801223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final extra super nitty gritty detail that you definitely don’t need to know but you probably are asking questions about, so I’ll address it here. What’s the difference between these two initializations? Well, to interpret these, remember that &lt;&gt;.</a:t>
            </a:r>
          </a:p>
          <a:p>
            <a:r>
              <a:rPr lang="en-US" dirty="0"/>
              <a:t>The first will&lt;&gt;.</a:t>
            </a:r>
          </a:p>
          <a:p>
            <a:r>
              <a:rPr lang="en-US" dirty="0"/>
              <a:t>When you declare an array though, what actually happens is &lt;&gt;.</a:t>
            </a:r>
          </a:p>
          <a:p>
            <a:r>
              <a:rPr lang="en-US" dirty="0"/>
              <a:t>Now, this is indeed a fun fact, and the reasoning as to why this is is more subtle, but if you’re curious, you can definitely verify by disassembling the compiled C object code. We’ll get to this in a few weeks’ time.</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31</a:t>
            </a:fld>
            <a:endParaRPr lang="en-US" altLang="x-none"/>
          </a:p>
        </p:txBody>
      </p:sp>
    </p:spTree>
    <p:extLst>
      <p:ext uri="{BB962C8B-B14F-4D97-AF65-F5344CB8AC3E}">
        <p14:creationId xmlns:p14="http://schemas.microsoft.com/office/powerpoint/2010/main" val="14517248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this point, you might be thinking to yourself &lt;&gt;.</a:t>
            </a:r>
          </a:p>
          <a:p>
            <a:r>
              <a:rPr lang="en-US" dirty="0"/>
              <a:t>3: we’ve seen this, like read-only, or even the heap, which we’ll talk about in two lectures’ time.</a:t>
            </a:r>
          </a:p>
          <a:p>
            <a:r>
              <a:rPr lang="en-US" dirty="0"/>
              <a:t>4: Now this is the last point I want to talk about.</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32</a:t>
            </a:fld>
            <a:endParaRPr lang="en-US" altLang="x-none"/>
          </a:p>
        </p:txBody>
      </p:sp>
    </p:spTree>
    <p:extLst>
      <p:ext uri="{BB962C8B-B14F-4D97-AF65-F5344CB8AC3E}">
        <p14:creationId xmlns:p14="http://schemas.microsoft.com/office/powerpoint/2010/main" val="30359125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33</a:t>
            </a:fld>
            <a:endParaRPr lang="en-US" altLang="x-none"/>
          </a:p>
        </p:txBody>
      </p:sp>
    </p:spTree>
    <p:extLst>
      <p:ext uri="{BB962C8B-B14F-4D97-AF65-F5344CB8AC3E}">
        <p14:creationId xmlns:p14="http://schemas.microsoft.com/office/powerpoint/2010/main" val="41202125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 nice takeaway is that because this is an array of character pointers, each string literal in this array can have different lengths, and that’s fine. </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34</a:t>
            </a:fld>
            <a:endParaRPr lang="en-US" altLang="x-none"/>
          </a:p>
        </p:txBody>
      </p:sp>
    </p:spTree>
    <p:extLst>
      <p:ext uri="{BB962C8B-B14F-4D97-AF65-F5344CB8AC3E}">
        <p14:creationId xmlns:p14="http://schemas.microsoft.com/office/powerpoint/2010/main" val="38988281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hey, we can have some mysteries revealed now, woohoo! So remember the signature for the main function of every program? Now we know exactly what </a:t>
            </a:r>
            <a:r>
              <a:rPr lang="en-US" dirty="0" err="1"/>
              <a:t>argv</a:t>
            </a:r>
            <a:r>
              <a:rPr lang="en-US" dirty="0"/>
              <a:t> is!</a:t>
            </a:r>
          </a:p>
          <a:p>
            <a:r>
              <a:rPr lang="en-US" dirty="0"/>
              <a:t>And well, because this is an array of character pointers and not an array of characters, </a:t>
            </a:r>
            <a:r>
              <a:rPr lang="en-US" dirty="0" err="1"/>
              <a:t>argv</a:t>
            </a:r>
            <a:r>
              <a:rPr lang="en-US" dirty="0"/>
              <a:t> itself is not a string on which you can call </a:t>
            </a:r>
            <a:r>
              <a:rPr lang="en-US" dirty="0" err="1"/>
              <a:t>strlen</a:t>
            </a:r>
            <a:r>
              <a:rPr lang="en-US" dirty="0"/>
              <a:t> </a:t>
            </a:r>
            <a:r>
              <a:rPr lang="en-US" dirty="0" err="1"/>
              <a:t>cuz</a:t>
            </a:r>
            <a:r>
              <a:rPr lang="en-US" dirty="0"/>
              <a:t> things are null terminated. So that’s why you are explicitly passed in the length of the </a:t>
            </a:r>
            <a:r>
              <a:rPr lang="en-US" dirty="0" err="1"/>
              <a:t>argv</a:t>
            </a:r>
            <a:r>
              <a:rPr lang="en-US" dirty="0"/>
              <a:t> array, which is </a:t>
            </a:r>
            <a:r>
              <a:rPr lang="en-US" dirty="0" err="1"/>
              <a:t>argc</a:t>
            </a:r>
            <a:r>
              <a:rPr lang="en-US" dirty="0"/>
              <a:t>.</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35</a:t>
            </a:fld>
            <a:endParaRPr lang="en-US" altLang="x-none"/>
          </a:p>
        </p:txBody>
      </p:sp>
    </p:spTree>
    <p:extLst>
      <p:ext uri="{BB962C8B-B14F-4D97-AF65-F5344CB8AC3E}">
        <p14:creationId xmlns:p14="http://schemas.microsoft.com/office/powerpoint/2010/main" val="30760812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Now, a small stylistic note. Recall that arrays passed in as parameters are converted to pointers. This means that the following two prototypes are equivalent. X is a double pointer, no matter which way you write it.</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&lt;&gt;</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And you should always &lt;&gt;. If you want to always write double pointers, fine. But you should be explicit in your code or comments somewhere about what you expect the input to be. This is how I separate between the two cases, where I use the array syntax if I want to process &lt;&gt;, and I use the double pointer syntax if I &lt;&gt;, but again, feel free to interpret it how you’d like.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36</a:t>
            </a:fld>
            <a:endParaRPr lang="en-US" altLang="x-none"/>
          </a:p>
        </p:txBody>
      </p:sp>
    </p:spTree>
    <p:extLst>
      <p:ext uri="{BB962C8B-B14F-4D97-AF65-F5344CB8AC3E}">
        <p14:creationId xmlns:p14="http://schemas.microsoft.com/office/powerpoint/2010/main" val="31553394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start with the case where we want to edit where a pointer points to. In this </a:t>
            </a:r>
            <a:r>
              <a:rPr lang="en-US" dirty="0" err="1"/>
              <a:t>skip_spaces</a:t>
            </a:r>
            <a:r>
              <a:rPr lang="en-US" dirty="0"/>
              <a:t> demo, we’re going to take the input pointer and modify it so that it points to a string that doesn’t have any leading spaces. We often want to do this if we know it’s okay to lose the beginning of the string, maybe because we know there’s some other function managing the memory behind this string. But we’re not doing enough to warrant making a completely new copy of the string, because that’s wasteful. Anyway, so suppose we wanted to do this in the below code, where after calling </a:t>
            </a:r>
            <a:r>
              <a:rPr lang="en-US" dirty="0" err="1"/>
              <a:t>skip_spaces</a:t>
            </a:r>
            <a:r>
              <a:rPr lang="en-US" dirty="0"/>
              <a:t>, we want str to point to the array of “hello”, with no spaces. Take a minute to think about what the parameter type of </a:t>
            </a:r>
            <a:r>
              <a:rPr lang="en-US" dirty="0" err="1"/>
              <a:t>skip_spaces</a:t>
            </a:r>
            <a:r>
              <a:rPr lang="en-US" dirty="0"/>
              <a:t> needs to be, and what this means for how we call </a:t>
            </a:r>
            <a:r>
              <a:rPr lang="en-US" dirty="0" err="1"/>
              <a:t>skip_spaces</a:t>
            </a:r>
            <a:r>
              <a:rPr lang="en-US" dirty="0"/>
              <a:t> in main.</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37</a:t>
            </a:fld>
            <a:endParaRPr lang="en-US" altLang="x-none"/>
          </a:p>
        </p:txBody>
      </p:sp>
    </p:spTree>
    <p:extLst>
      <p:ext uri="{BB962C8B-B14F-4D97-AF65-F5344CB8AC3E}">
        <p14:creationId xmlns:p14="http://schemas.microsoft.com/office/powerpoint/2010/main" val="1605253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it turns out that because we want to modify where str points to, we actually want the parameter to be a pointer to str. If str has type char *, then a pointer to str will have type char **, or double star. To call the </a:t>
            </a:r>
            <a:r>
              <a:rPr lang="en-US" dirty="0" err="1"/>
              <a:t>skip_spaces</a:t>
            </a:r>
            <a:r>
              <a:rPr lang="en-US" dirty="0"/>
              <a:t> function, we’ll then pass in the location of the variable str, because remember, a pointer to str is a variable that holds the the memory address where str lives.</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38</a:t>
            </a:fld>
            <a:endParaRPr lang="en-US" altLang="x-none"/>
          </a:p>
        </p:txBody>
      </p:sp>
    </p:spTree>
    <p:extLst>
      <p:ext uri="{BB962C8B-B14F-4D97-AF65-F5344CB8AC3E}">
        <p14:creationId xmlns:p14="http://schemas.microsoft.com/office/powerpoint/2010/main" val="340990432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Memory diagram</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39</a:t>
            </a:fld>
            <a:endParaRPr lang="en-US" altLang="x-none"/>
          </a:p>
        </p:txBody>
      </p:sp>
    </p:spTree>
    <p:extLst>
      <p:ext uri="{BB962C8B-B14F-4D97-AF65-F5344CB8AC3E}">
        <p14:creationId xmlns:p14="http://schemas.microsoft.com/office/powerpoint/2010/main" val="3846641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three key takeaways from last lecture was that &lt;&gt;. What this means is that strings in the C programming language are no different from character arrays; they just happen to have a null terminator at the end. The presence of this null terminator is essential for basically all of the string library functions, like </a:t>
            </a:r>
            <a:r>
              <a:rPr lang="en-US" dirty="0" err="1"/>
              <a:t>strlen</a:t>
            </a:r>
            <a:r>
              <a:rPr lang="en-US" dirty="0"/>
              <a:t> here, which returns the number of characters up to and excluding the null terminator.</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4</a:t>
            </a:fld>
            <a:endParaRPr lang="en-US" altLang="x-none"/>
          </a:p>
        </p:txBody>
      </p:sp>
    </p:spTree>
    <p:extLst>
      <p:ext uri="{BB962C8B-B14F-4D97-AF65-F5344CB8AC3E}">
        <p14:creationId xmlns:p14="http://schemas.microsoft.com/office/powerpoint/2010/main" val="25948712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Alright, and the very last demo today is going to look at how to work with arrays of strings, aka arrays of character pointers. We’re going to write a function called &lt;&gt;. It takes in a candidate password and information about a </a:t>
            </a:r>
            <a:r>
              <a:rPr lang="en-US" dirty="0" err="1"/>
              <a:t>bad_substrings</a:t>
            </a:r>
            <a:r>
              <a:rPr lang="en-US" dirty="0"/>
              <a:t> array of strings, and &lt;&gt;.</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40</a:t>
            </a:fld>
            <a:endParaRPr lang="en-US" altLang="x-none"/>
          </a:p>
        </p:txBody>
      </p:sp>
    </p:spTree>
    <p:extLst>
      <p:ext uri="{BB962C8B-B14F-4D97-AF65-F5344CB8AC3E}">
        <p14:creationId xmlns:p14="http://schemas.microsoft.com/office/powerpoint/2010/main" val="1100076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stdbool</a:t>
            </a:r>
            <a:endParaRPr lang="en-US" dirty="0"/>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41</a:t>
            </a:fld>
            <a:endParaRPr lang="en-US" altLang="x-none"/>
          </a:p>
        </p:txBody>
      </p:sp>
    </p:spTree>
    <p:extLst>
      <p:ext uri="{BB962C8B-B14F-4D97-AF65-F5344CB8AC3E}">
        <p14:creationId xmlns:p14="http://schemas.microsoft.com/office/powerpoint/2010/main" val="221085927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that’s the end of a very densely packed demo lecture! Again, we did intend this lecture to give you lots of examples of how to use strings and arrays.</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42</a:t>
            </a:fld>
            <a:endParaRPr lang="en-US" altLang="x-none"/>
          </a:p>
        </p:txBody>
      </p:sp>
    </p:spTree>
    <p:extLst>
      <p:ext uri="{BB962C8B-B14F-4D97-AF65-F5344CB8AC3E}">
        <p14:creationId xmlns:p14="http://schemas.microsoft.com/office/powerpoint/2010/main" val="3034048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takeaway starts to reveal that arrays are actually closely related to their exact address in memory. &lt;&gt;. What this means is that if I wanted to create a character pointer, </a:t>
            </a:r>
            <a:r>
              <a:rPr lang="en-US" dirty="0" err="1"/>
              <a:t>ptr</a:t>
            </a:r>
            <a:r>
              <a:rPr lang="en-US" dirty="0"/>
              <a:t>, I want to store an address in it, because a pointer is a variable that holds an address. Then C would interpret the str +1 on the RHS to be, string name? 0xf0, and increment by 1 character size, which happens to be one byte. So 0xf1 is stored in. Then if we print the string starting from the address in </a:t>
            </a:r>
            <a:r>
              <a:rPr lang="en-US" dirty="0" err="1"/>
              <a:t>ptr</a:t>
            </a:r>
            <a:r>
              <a:rPr lang="en-US" dirty="0"/>
              <a:t>, it will print out </a:t>
            </a:r>
            <a:r>
              <a:rPr lang="en-US" dirty="0" err="1"/>
              <a:t>ello</a:t>
            </a:r>
            <a:r>
              <a:rPr lang="en-US" dirty="0"/>
              <a:t>.</a:t>
            </a:r>
          </a:p>
          <a:p>
            <a:endParaRPr lang="en-US" dirty="0"/>
          </a:p>
          <a:p>
            <a:r>
              <a:rPr lang="en-US" dirty="0"/>
              <a:t>A small note that when we increment an address by 1, it doesn’t always increment by 1 byte; it depends on whether the type of the thing stored at that byte, like a double or an int or a char. We’ll cover this more on Friday, but for character arrays, just think of it as incrementing by one byte.</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5</a:t>
            </a:fld>
            <a:endParaRPr lang="en-US" altLang="x-none"/>
          </a:p>
        </p:txBody>
      </p:sp>
    </p:spTree>
    <p:extLst>
      <p:ext uri="{BB962C8B-B14F-4D97-AF65-F5344CB8AC3E}">
        <p14:creationId xmlns:p14="http://schemas.microsoft.com/office/powerpoint/2010/main" val="1472363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third takeaway is more subtle but is critical to you writing your own C functions. &lt;&gt;. This means that if you call a function that requires an int type parameter, the value of the int will be copied into the function’s local version of the parameter. For efficiency purposes though, if an array is passed in, instead of making a copy of the entire array, C just passes in the address of the start of the array, so the parameter type ends up being a pointer.</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6</a:t>
            </a:fld>
            <a:endParaRPr lang="en-US" altLang="x-none"/>
          </a:p>
        </p:txBody>
      </p:sp>
    </p:spTree>
    <p:extLst>
      <p:ext uri="{BB962C8B-B14F-4D97-AF65-F5344CB8AC3E}">
        <p14:creationId xmlns:p14="http://schemas.microsoft.com/office/powerpoint/2010/main" val="24936413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third takeaway is why when you look at the manual for string functions, you don’t see any mention of array notation – just pointers. So </a:t>
            </a:r>
            <a:r>
              <a:rPr lang="en-US" dirty="0" err="1"/>
              <a:t>strcpy</a:t>
            </a:r>
            <a:r>
              <a:rPr lang="en-US" dirty="0"/>
              <a:t> here takes in two pointers to characters and returns a pointer, which ends up being the pointer to the start of the destination buffer. A small note about const here, this means that </a:t>
            </a:r>
            <a:r>
              <a:rPr lang="en-US" dirty="0" err="1"/>
              <a:t>src</a:t>
            </a:r>
            <a:r>
              <a:rPr lang="en-US" dirty="0"/>
              <a:t> is a pointer to a read-only, or const character. So you can change the value of </a:t>
            </a:r>
            <a:r>
              <a:rPr lang="en-US" dirty="0" err="1"/>
              <a:t>src</a:t>
            </a:r>
            <a:r>
              <a:rPr lang="en-US" dirty="0"/>
              <a:t>, i.e., change the address, but you can’t change the value stored at that address. We’ll cover the const keyword in more detail next time.</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7</a:t>
            </a:fld>
            <a:endParaRPr lang="en-US" altLang="x-none"/>
          </a:p>
        </p:txBody>
      </p:sp>
    </p:spTree>
    <p:extLst>
      <p:ext uri="{BB962C8B-B14F-4D97-AF65-F5344CB8AC3E}">
        <p14:creationId xmlns:p14="http://schemas.microsoft.com/office/powerpoint/2010/main" val="395477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dive deeper into one particular implementation of </a:t>
            </a:r>
            <a:r>
              <a:rPr lang="en-US" dirty="0" err="1"/>
              <a:t>strcpy</a:t>
            </a:r>
            <a:r>
              <a:rPr lang="en-US" dirty="0"/>
              <a:t>. One of the purposes of doing a code study is to get you used to reading complex C code. It doesn’t mean that we expect that you can write C code at this level; in fact, we’d rather you not write code like this! C library functions are written to be ultra concise because it needs to be lightweight machine language, not human readable language. So just treat these types of code studies as conceptual exercises in appreciation for the C programming language.</a:t>
            </a:r>
          </a:p>
          <a:p>
            <a:endParaRPr lang="en-US" dirty="0"/>
          </a:p>
          <a:p>
            <a:r>
              <a:rPr lang="en-US" dirty="0"/>
              <a:t>The function on this slide is only six lines, but line 4 is ultra, ultra dense. What exactly is happening here? In order to understand this line, I want you to keep in mind the following points: &lt;&gt;, meaning that the loop will evaluate the condition until the condition evaluates to zero. Because remember, any nonzero condition is treated as “true” in C. The second point is critical, and it helps to interpret the postfix operator. &lt;&gt;. And the third point just tells you that the assignment operator, the single equals sign, does indeed have a return value, which is the result of the assignment. So if you had an integer x, and you said “assign x to 3”, the line “x = 3” would return 3.</a:t>
            </a:r>
          </a:p>
          <a:p>
            <a:endParaRPr lang="en-US" dirty="0"/>
          </a:p>
          <a:p>
            <a:r>
              <a:rPr lang="en-US" dirty="0"/>
              <a:t>Even though this is a prerecording, I do have discussion slides, marked by the bottom right emoji. I’ll just pause for three seconds, but feel free to pause however long you want to process what’s going on. I’m pausing now.</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8</a:t>
            </a:fld>
            <a:endParaRPr lang="en-US" altLang="x-none"/>
          </a:p>
        </p:txBody>
      </p:sp>
    </p:spTree>
    <p:extLst>
      <p:ext uri="{BB962C8B-B14F-4D97-AF65-F5344CB8AC3E}">
        <p14:creationId xmlns:p14="http://schemas.microsoft.com/office/powerpoint/2010/main" val="35693203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Okay, and now we’re back. I have one interpretation of the conditional of the while loop, on the right here. Because there is a postfix operator on both sides, I first do the dereferencing assignment. This means, set the character pointed to by </a:t>
            </a:r>
            <a:r>
              <a:rPr lang="en-US" dirty="0" err="1"/>
              <a:t>dst</a:t>
            </a:r>
            <a:r>
              <a:rPr lang="en-US" dirty="0"/>
              <a:t> to be the </a:t>
            </a:r>
            <a:r>
              <a:rPr lang="en-US" dirty="0" err="1"/>
              <a:t>charcter</a:t>
            </a:r>
            <a:r>
              <a:rPr lang="en-US" dirty="0"/>
              <a:t> pointed to by </a:t>
            </a:r>
            <a:r>
              <a:rPr lang="en-US" dirty="0" err="1"/>
              <a:t>src</a:t>
            </a:r>
            <a:r>
              <a:rPr lang="en-US" dirty="0"/>
              <a:t>. So if </a:t>
            </a:r>
            <a:r>
              <a:rPr lang="en-US" dirty="0" err="1"/>
              <a:t>src</a:t>
            </a:r>
            <a:r>
              <a:rPr lang="en-US" dirty="0"/>
              <a:t> pointed to an ‘h’, this ’h’ would get copied into the memory location that </a:t>
            </a:r>
            <a:r>
              <a:rPr lang="en-US" dirty="0" err="1"/>
              <a:t>dst</a:t>
            </a:r>
            <a:r>
              <a:rPr lang="en-US" dirty="0"/>
              <a:t> points to. Then I save the return value of this assignment operator, which is the value at the address </a:t>
            </a:r>
            <a:r>
              <a:rPr lang="en-US" dirty="0" err="1"/>
              <a:t>dst</a:t>
            </a:r>
            <a:r>
              <a:rPr lang="en-US" dirty="0"/>
              <a:t>, or like ‘h’ or something. This character c is quite important, because it is the one that the while loop checks is nonzero! But before the while loop breaks or continues to the next evaluation, the postfix operator on both sides increments </a:t>
            </a:r>
            <a:r>
              <a:rPr lang="en-US" dirty="0" err="1"/>
              <a:t>src</a:t>
            </a:r>
            <a:r>
              <a:rPr lang="en-US" dirty="0"/>
              <a:t> and </a:t>
            </a:r>
            <a:r>
              <a:rPr lang="en-US" dirty="0" err="1"/>
              <a:t>dst</a:t>
            </a:r>
            <a:r>
              <a:rPr lang="en-US" dirty="0"/>
              <a:t> by one. What does this mean? Well since </a:t>
            </a:r>
            <a:r>
              <a:rPr lang="en-US" dirty="0" err="1"/>
              <a:t>src</a:t>
            </a:r>
            <a:r>
              <a:rPr lang="en-US" dirty="0"/>
              <a:t> and </a:t>
            </a:r>
            <a:r>
              <a:rPr lang="en-US" dirty="0" err="1"/>
              <a:t>dst</a:t>
            </a:r>
            <a:r>
              <a:rPr lang="en-US" dirty="0"/>
              <a:t> are both addresses, they get incremented to point to the next character immediately following them in memory.</a:t>
            </a:r>
          </a:p>
          <a:p>
            <a:r>
              <a:rPr lang="en-US" dirty="0"/>
              <a:t>And now a quick check: when would the character c be zero so that we can break out of the while loop? Well if we look at the ascii values of characters, the null terminator is equivalent to a zero-byte. So c will be nonzero in all other cases, until the last character copied by the dereferencing line is the null terminator itself. Cool stuff, right? But again, we’re not looking for you to be able to write something like this. If you can, great! The code that you write, and honestly the code that I write, too, will be more human-readable, which is the goal we’re striving for in this class.</a:t>
            </a:r>
          </a:p>
        </p:txBody>
      </p:sp>
      <p:sp>
        <p:nvSpPr>
          <p:cNvPr id="4" name="Slide Number Placeholder 3"/>
          <p:cNvSpPr>
            <a:spLocks noGrp="1"/>
          </p:cNvSpPr>
          <p:nvPr>
            <p:ph type="sldNum" sz="quarter" idx="5"/>
          </p:nvPr>
        </p:nvSpPr>
        <p:spPr/>
        <p:txBody>
          <a:bodyPr/>
          <a:lstStyle/>
          <a:p>
            <a:fld id="{AA742258-FB98-3F4C-92C7-D00F89B753B5}" type="slidenum">
              <a:rPr lang="en-US" altLang="x-none" smtClean="0"/>
              <a:pPr/>
              <a:t>9</a:t>
            </a:fld>
            <a:endParaRPr lang="en-US" altLang="x-none"/>
          </a:p>
        </p:txBody>
      </p:sp>
    </p:spTree>
    <p:extLst>
      <p:ext uri="{BB962C8B-B14F-4D97-AF65-F5344CB8AC3E}">
        <p14:creationId xmlns:p14="http://schemas.microsoft.com/office/powerpoint/2010/main" val="1701385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AutoShape 3">
            <a:extLst>
              <a:ext uri="{FF2B5EF4-FFF2-40B4-BE49-F238E27FC236}">
                <a16:creationId xmlns:a16="http://schemas.microsoft.com/office/drawing/2014/main" id="{78340356-4F82-7642-8E61-31438DC79571}"/>
              </a:ext>
            </a:extLst>
          </p:cNvPr>
          <p:cNvSpPr>
            <a:spLocks noChangeArrowheads="1"/>
          </p:cNvSpPr>
          <p:nvPr userDrawn="1"/>
        </p:nvSpPr>
        <p:spPr bwMode="auto">
          <a:xfrm>
            <a:off x="0" y="0"/>
            <a:ext cx="12192000" cy="1143000"/>
          </a:xfrm>
          <a:prstGeom prst="roundRect">
            <a:avLst>
              <a:gd name="adj" fmla="val 111"/>
            </a:avLst>
          </a:prstGeom>
          <a:solidFill>
            <a:srgbClr val="8C1515"/>
          </a:solidFill>
          <a:ln w="9398">
            <a:solidFill>
              <a:srgbClr val="000000"/>
            </a:solidFill>
            <a:miter lim="800000"/>
            <a:headEnd/>
            <a:tailEnd/>
          </a:ln>
        </p:spPr>
        <p:txBody>
          <a:bodyPr wrap="none" lIns="91432" tIns="45716" rIns="91432" bIns="45716" anchor="ctr"/>
          <a:lstStyle>
            <a:lvl1pPr algn="l" defTabSz="457200">
              <a:defRPr>
                <a:solidFill>
                  <a:schemeClr val="tx1"/>
                </a:solidFill>
                <a:latin typeface="Arial" charset="0"/>
              </a:defRPr>
            </a:lvl1pPr>
            <a:lvl2pPr marL="742950" indent="-285750" algn="l" defTabSz="457200">
              <a:defRPr>
                <a:solidFill>
                  <a:schemeClr val="tx1"/>
                </a:solidFill>
                <a:latin typeface="Arial" charset="0"/>
              </a:defRPr>
            </a:lvl2pPr>
            <a:lvl3pPr marL="1143000" indent="-228600" algn="l" defTabSz="457200">
              <a:defRPr>
                <a:solidFill>
                  <a:schemeClr val="tx1"/>
                </a:solidFill>
                <a:latin typeface="Arial" charset="0"/>
              </a:defRPr>
            </a:lvl3pPr>
            <a:lvl4pPr marL="1598613" indent="-227013" algn="l" defTabSz="457200">
              <a:defRPr>
                <a:solidFill>
                  <a:schemeClr val="tx1"/>
                </a:solidFill>
                <a:latin typeface="Arial" charset="0"/>
              </a:defRPr>
            </a:lvl4pPr>
            <a:lvl5pPr marL="2057400" indent="-228600" algn="l"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nSpc>
                <a:spcPct val="93000"/>
              </a:lnSpc>
              <a:buClr>
                <a:srgbClr val="000000"/>
              </a:buClr>
              <a:buSzPct val="100000"/>
              <a:buFont typeface="Andale Mono" charset="0"/>
              <a:buNone/>
            </a:pPr>
            <a:endParaRPr lang="x-none" altLang="x-none">
              <a:latin typeface="Calibri" charset="0"/>
              <a:ea typeface="Arial" charset="0"/>
              <a:cs typeface="Arial" charset="0"/>
            </a:endParaRPr>
          </a:p>
        </p:txBody>
      </p:sp>
      <p:sp>
        <p:nvSpPr>
          <p:cNvPr id="10" name="Rectangle 3">
            <a:extLst>
              <a:ext uri="{FF2B5EF4-FFF2-40B4-BE49-F238E27FC236}">
                <a16:creationId xmlns:a16="http://schemas.microsoft.com/office/drawing/2014/main" id="{F175B182-7757-2B4B-B49F-0C8D09282976}"/>
              </a:ext>
            </a:extLst>
          </p:cNvPr>
          <p:cNvSpPr>
            <a:spLocks noGrp="1" noChangeArrowheads="1"/>
          </p:cNvSpPr>
          <p:nvPr>
            <p:ph type="ctrTitle"/>
          </p:nvPr>
        </p:nvSpPr>
        <p:spPr>
          <a:xfrm>
            <a:off x="914400" y="1600200"/>
            <a:ext cx="10363200" cy="2057400"/>
          </a:xfrm>
          <a:prstGeom prst="rect">
            <a:avLst/>
          </a:prstGeom>
        </p:spPr>
        <p:txBody>
          <a:bodyPr anchor="ctr"/>
          <a:lstStyle>
            <a:lvl1pPr algn="ctr">
              <a:defRPr b="1">
                <a:solidFill>
                  <a:schemeClr val="tx1"/>
                </a:solidFill>
                <a:latin typeface="Calibri" charset="0"/>
              </a:defRPr>
            </a:lvl1pPr>
          </a:lstStyle>
          <a:p>
            <a:pPr lvl="0"/>
            <a:endParaRPr lang="x-none" altLang="x-none" noProof="0"/>
          </a:p>
        </p:txBody>
      </p:sp>
      <p:sp>
        <p:nvSpPr>
          <p:cNvPr id="11" name="Rectangle 4">
            <a:extLst>
              <a:ext uri="{FF2B5EF4-FFF2-40B4-BE49-F238E27FC236}">
                <a16:creationId xmlns:a16="http://schemas.microsoft.com/office/drawing/2014/main" id="{5481B511-27D1-E445-A6E2-A51E87B26D65}"/>
              </a:ext>
            </a:extLst>
          </p:cNvPr>
          <p:cNvSpPr>
            <a:spLocks noGrp="1" noChangeArrowheads="1"/>
          </p:cNvSpPr>
          <p:nvPr>
            <p:ph type="subTitle" idx="1"/>
          </p:nvPr>
        </p:nvSpPr>
        <p:spPr>
          <a:xfrm>
            <a:off x="2895600" y="4114800"/>
            <a:ext cx="6400800" cy="1524000"/>
          </a:xfrm>
        </p:spPr>
        <p:txBody>
          <a:bodyPr/>
          <a:lstStyle>
            <a:lvl1pPr marL="0" indent="0" algn="ctr">
              <a:buFontTx/>
              <a:buNone/>
              <a:defRPr sz="2400"/>
            </a:lvl1pPr>
          </a:lstStyle>
          <a:p>
            <a:pPr lvl="0"/>
            <a:r>
              <a:rPr lang="en-US" altLang="x-none" noProof="0" dirty="0"/>
              <a:t>Click to edit Master subtitle style</a:t>
            </a:r>
          </a:p>
        </p:txBody>
      </p:sp>
      <p:sp>
        <p:nvSpPr>
          <p:cNvPr id="12" name="Text Box 11">
            <a:extLst>
              <a:ext uri="{FF2B5EF4-FFF2-40B4-BE49-F238E27FC236}">
                <a16:creationId xmlns:a16="http://schemas.microsoft.com/office/drawing/2014/main" id="{2CD5DE72-E8AC-D645-BD88-5BA018B04863}"/>
              </a:ext>
            </a:extLst>
          </p:cNvPr>
          <p:cNvSpPr txBox="1">
            <a:spLocks noChangeArrowheads="1"/>
          </p:cNvSpPr>
          <p:nvPr userDrawn="1"/>
        </p:nvSpPr>
        <p:spPr bwMode="auto">
          <a:xfrm>
            <a:off x="2209800" y="6306297"/>
            <a:ext cx="7772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20000"/>
              </a:spcBef>
            </a:pPr>
            <a:r>
              <a:rPr lang="en-US" altLang="x-none" sz="800" dirty="0">
                <a:latin typeface="Calibri" charset="0"/>
              </a:rPr>
              <a:t>This document is copyright (C) Stanford Computer Science and Nick Troccoli, licensed under Creative Commons Attribution 2.5 License.  All rights reserved.</a:t>
            </a:r>
            <a:br>
              <a:rPr lang="en-US" altLang="x-none" sz="800" dirty="0">
                <a:latin typeface="Calibri" charset="0"/>
              </a:rPr>
            </a:br>
            <a:r>
              <a:rPr lang="en-US" altLang="x-none" sz="800" dirty="0">
                <a:latin typeface="Calibri" charset="0"/>
              </a:rPr>
              <a:t>Based on slides created by Marty Stepp, Cynthia Lee, Chris Gregg, and others.</a:t>
            </a:r>
          </a:p>
        </p:txBody>
      </p:sp>
    </p:spTree>
    <p:extLst>
      <p:ext uri="{BB962C8B-B14F-4D97-AF65-F5344CB8AC3E}">
        <p14:creationId xmlns:p14="http://schemas.microsoft.com/office/powerpoint/2010/main" val="21131041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D44EB059-4C62-3143-8431-5E430186071C}"/>
              </a:ext>
            </a:extLst>
          </p:cNvPr>
          <p:cNvSpPr>
            <a:spLocks noGrp="1"/>
          </p:cNvSpPr>
          <p:nvPr>
            <p:ph type="title"/>
          </p:nvPr>
        </p:nvSpPr>
        <p:spPr>
          <a:xfrm>
            <a:off x="457200" y="0"/>
            <a:ext cx="11277600" cy="1143000"/>
          </a:xfrm>
          <a:prstGeom prst="rect">
            <a:avLst/>
          </a:prstGeom>
        </p:spPr>
        <p:txBody>
          <a:bodyPr anchor="ctr"/>
          <a:lstStyle>
            <a:lvl1pPr algn="ctr">
              <a:defRPr b="1">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en-US" dirty="0"/>
              <a:t>Click to edit Master title style</a:t>
            </a:r>
          </a:p>
        </p:txBody>
      </p:sp>
      <p:sp>
        <p:nvSpPr>
          <p:cNvPr id="8" name="Vertical Text Placeholder 2">
            <a:extLst>
              <a:ext uri="{FF2B5EF4-FFF2-40B4-BE49-F238E27FC236}">
                <a16:creationId xmlns:a16="http://schemas.microsoft.com/office/drawing/2014/main" id="{59AEACB6-59D2-4E47-BE1E-F7C225C461AA}"/>
              </a:ext>
            </a:extLst>
          </p:cNvPr>
          <p:cNvSpPr>
            <a:spLocks noGrp="1"/>
          </p:cNvSpPr>
          <p:nvPr>
            <p:ph type="body" orient="vert" idx="1"/>
          </p:nvPr>
        </p:nvSpPr>
        <p:spPr>
          <a:xfrm>
            <a:off x="152400" y="1295400"/>
            <a:ext cx="11811000" cy="5181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87325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873B3-87A4-7A4B-8728-2C42D7D839E7}"/>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CE0E07A-315A-3E41-9879-4FE9534F27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858097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B736492-65D5-7A4F-80A3-31C72A12AB1B}"/>
              </a:ext>
            </a:extLst>
          </p:cNvPr>
          <p:cNvSpPr>
            <a:spLocks noGrp="1"/>
          </p:cNvSpPr>
          <p:nvPr>
            <p:ph type="title"/>
          </p:nvPr>
        </p:nvSpPr>
        <p:spPr>
          <a:xfrm>
            <a:off x="457200" y="0"/>
            <a:ext cx="11277600" cy="1143000"/>
          </a:xfrm>
          <a:prstGeom prst="rect">
            <a:avLst/>
          </a:prstGeom>
        </p:spPr>
        <p:txBody>
          <a:bodyPr anchor="ctr"/>
          <a:lstStyle>
            <a:lvl1pPr algn="ctr">
              <a:defRPr b="1" i="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en-US" dirty="0"/>
              <a:t>Click to edit Master title style</a:t>
            </a:r>
          </a:p>
        </p:txBody>
      </p:sp>
      <p:sp>
        <p:nvSpPr>
          <p:cNvPr id="8" name="Content Placeholder 2">
            <a:extLst>
              <a:ext uri="{FF2B5EF4-FFF2-40B4-BE49-F238E27FC236}">
                <a16:creationId xmlns:a16="http://schemas.microsoft.com/office/drawing/2014/main" id="{B7C47DD1-735B-0D4F-9D32-27E3EDDC71FA}"/>
              </a:ext>
            </a:extLst>
          </p:cNvPr>
          <p:cNvSpPr>
            <a:spLocks noGrp="1"/>
          </p:cNvSpPr>
          <p:nvPr>
            <p:ph idx="1"/>
          </p:nvPr>
        </p:nvSpPr>
        <p:spPr>
          <a:xfrm>
            <a:off x="152400" y="1295400"/>
            <a:ext cx="118110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66779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BA9953C-E887-5F4C-9DD0-4F107760DE90}"/>
              </a:ext>
            </a:extLst>
          </p:cNvPr>
          <p:cNvSpPr>
            <a:spLocks noGrp="1"/>
          </p:cNvSpPr>
          <p:nvPr>
            <p:ph type="title"/>
          </p:nvPr>
        </p:nvSpPr>
        <p:spPr>
          <a:xfrm>
            <a:off x="623888" y="1736730"/>
            <a:ext cx="10958512" cy="2852737"/>
          </a:xfrm>
          <a:prstGeom prst="rect">
            <a:avLst/>
          </a:prstGeom>
        </p:spPr>
        <p:txBody>
          <a:bodyPr anchor="ctr"/>
          <a:lstStyle>
            <a:lvl1pPr algn="ctr">
              <a:defRPr sz="6000" b="1">
                <a:latin typeface="Tahoma" panose="020B0604030504040204" pitchFamily="34" charset="0"/>
                <a:ea typeface="Tahoma" panose="020B0604030504040204" pitchFamily="34" charset="0"/>
                <a:cs typeface="Tahoma" panose="020B0604030504040204" pitchFamily="34" charset="0"/>
              </a:defRPr>
            </a:lvl1pPr>
          </a:lstStyle>
          <a:p>
            <a:r>
              <a:rPr lang="en-US" dirty="0"/>
              <a:t>Click to edit Master title style</a:t>
            </a:r>
          </a:p>
        </p:txBody>
      </p:sp>
      <p:sp>
        <p:nvSpPr>
          <p:cNvPr id="8" name="Text Placeholder 2">
            <a:extLst>
              <a:ext uri="{FF2B5EF4-FFF2-40B4-BE49-F238E27FC236}">
                <a16:creationId xmlns:a16="http://schemas.microsoft.com/office/drawing/2014/main" id="{75DDC236-00E5-2A48-8790-05E2F1718C51}"/>
              </a:ext>
            </a:extLst>
          </p:cNvPr>
          <p:cNvSpPr>
            <a:spLocks noGrp="1"/>
          </p:cNvSpPr>
          <p:nvPr>
            <p:ph type="body" idx="1"/>
          </p:nvPr>
        </p:nvSpPr>
        <p:spPr>
          <a:xfrm>
            <a:off x="623888" y="4589467"/>
            <a:ext cx="10958512"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dirty="0"/>
              <a:t>Click to edit Master text styles</a:t>
            </a:r>
          </a:p>
        </p:txBody>
      </p:sp>
    </p:spTree>
    <p:extLst>
      <p:ext uri="{BB962C8B-B14F-4D97-AF65-F5344CB8AC3E}">
        <p14:creationId xmlns:p14="http://schemas.microsoft.com/office/powerpoint/2010/main" val="1215408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FA560C6-A739-2049-B91E-DFEB262D8051}"/>
              </a:ext>
            </a:extLst>
          </p:cNvPr>
          <p:cNvSpPr>
            <a:spLocks noGrp="1"/>
          </p:cNvSpPr>
          <p:nvPr>
            <p:ph type="title"/>
          </p:nvPr>
        </p:nvSpPr>
        <p:spPr>
          <a:xfrm>
            <a:off x="457200" y="0"/>
            <a:ext cx="11277600" cy="1143000"/>
          </a:xfrm>
          <a:prstGeom prst="rect">
            <a:avLst/>
          </a:prstGeom>
        </p:spPr>
        <p:txBody>
          <a:bodyPr anchor="ctr"/>
          <a:lstStyle>
            <a:lvl1pPr algn="ctr">
              <a:defRPr b="1">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en-US" dirty="0"/>
              <a:t>Click to edit Master title style</a:t>
            </a:r>
          </a:p>
        </p:txBody>
      </p:sp>
      <p:sp>
        <p:nvSpPr>
          <p:cNvPr id="9" name="Content Placeholder 2">
            <a:extLst>
              <a:ext uri="{FF2B5EF4-FFF2-40B4-BE49-F238E27FC236}">
                <a16:creationId xmlns:a16="http://schemas.microsoft.com/office/drawing/2014/main" id="{66053172-13CE-2343-B369-1A8A92D7D9A6}"/>
              </a:ext>
            </a:extLst>
          </p:cNvPr>
          <p:cNvSpPr>
            <a:spLocks noGrp="1"/>
          </p:cNvSpPr>
          <p:nvPr>
            <p:ph sz="half" idx="1"/>
          </p:nvPr>
        </p:nvSpPr>
        <p:spPr>
          <a:xfrm>
            <a:off x="152400" y="1295400"/>
            <a:ext cx="5833872"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2">
            <a:extLst>
              <a:ext uri="{FF2B5EF4-FFF2-40B4-BE49-F238E27FC236}">
                <a16:creationId xmlns:a16="http://schemas.microsoft.com/office/drawing/2014/main" id="{2D86B485-66BF-7341-A676-CCAF29FCB1DA}"/>
              </a:ext>
            </a:extLst>
          </p:cNvPr>
          <p:cNvSpPr>
            <a:spLocks noGrp="1"/>
          </p:cNvSpPr>
          <p:nvPr>
            <p:ph sz="half" idx="10"/>
          </p:nvPr>
        </p:nvSpPr>
        <p:spPr>
          <a:xfrm>
            <a:off x="6172200" y="1299882"/>
            <a:ext cx="5833872"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0539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C58FD81F-A890-1E4F-B50C-FA58B0FE31DB}"/>
              </a:ext>
            </a:extLst>
          </p:cNvPr>
          <p:cNvSpPr>
            <a:spLocks noGrp="1"/>
          </p:cNvSpPr>
          <p:nvPr>
            <p:ph type="title"/>
          </p:nvPr>
        </p:nvSpPr>
        <p:spPr>
          <a:xfrm>
            <a:off x="457200" y="0"/>
            <a:ext cx="11277600" cy="1143000"/>
          </a:xfrm>
          <a:prstGeom prst="rect">
            <a:avLst/>
          </a:prstGeom>
        </p:spPr>
        <p:txBody>
          <a:bodyPr anchor="ctr"/>
          <a:lstStyle>
            <a:lvl1pPr algn="ctr">
              <a:defRPr b="1">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en-US" dirty="0"/>
              <a:t>Click to edit Master title style</a:t>
            </a:r>
          </a:p>
        </p:txBody>
      </p:sp>
      <p:sp>
        <p:nvSpPr>
          <p:cNvPr id="11" name="Content Placeholder 2">
            <a:extLst>
              <a:ext uri="{FF2B5EF4-FFF2-40B4-BE49-F238E27FC236}">
                <a16:creationId xmlns:a16="http://schemas.microsoft.com/office/drawing/2014/main" id="{2EA21BD5-23D0-9A4C-8FB5-C2A851AD2CD3}"/>
              </a:ext>
            </a:extLst>
          </p:cNvPr>
          <p:cNvSpPr>
            <a:spLocks noGrp="1"/>
          </p:cNvSpPr>
          <p:nvPr>
            <p:ph sz="half" idx="1"/>
          </p:nvPr>
        </p:nvSpPr>
        <p:spPr>
          <a:xfrm>
            <a:off x="152400" y="2316956"/>
            <a:ext cx="5833872" cy="41600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2">
            <a:extLst>
              <a:ext uri="{FF2B5EF4-FFF2-40B4-BE49-F238E27FC236}">
                <a16:creationId xmlns:a16="http://schemas.microsoft.com/office/drawing/2014/main" id="{5FAFCA5F-2182-4F49-BA8A-15432F96A26B}"/>
              </a:ext>
            </a:extLst>
          </p:cNvPr>
          <p:cNvSpPr>
            <a:spLocks noGrp="1"/>
          </p:cNvSpPr>
          <p:nvPr>
            <p:ph sz="half" idx="10"/>
          </p:nvPr>
        </p:nvSpPr>
        <p:spPr>
          <a:xfrm>
            <a:off x="6172200" y="2316956"/>
            <a:ext cx="5833872" cy="416452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 Placeholder 2">
            <a:extLst>
              <a:ext uri="{FF2B5EF4-FFF2-40B4-BE49-F238E27FC236}">
                <a16:creationId xmlns:a16="http://schemas.microsoft.com/office/drawing/2014/main" id="{22B291DF-3599-8746-A039-AF3E6FA7DB5C}"/>
              </a:ext>
            </a:extLst>
          </p:cNvPr>
          <p:cNvSpPr>
            <a:spLocks noGrp="1"/>
          </p:cNvSpPr>
          <p:nvPr>
            <p:ph type="body" idx="11"/>
          </p:nvPr>
        </p:nvSpPr>
        <p:spPr>
          <a:xfrm>
            <a:off x="152400" y="1493044"/>
            <a:ext cx="583387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Text Placeholder 2">
            <a:extLst>
              <a:ext uri="{FF2B5EF4-FFF2-40B4-BE49-F238E27FC236}">
                <a16:creationId xmlns:a16="http://schemas.microsoft.com/office/drawing/2014/main" id="{D0D46F08-21FE-D846-93BD-BD73EF536E36}"/>
              </a:ext>
            </a:extLst>
          </p:cNvPr>
          <p:cNvSpPr>
            <a:spLocks noGrp="1"/>
          </p:cNvSpPr>
          <p:nvPr>
            <p:ph type="body" idx="12"/>
          </p:nvPr>
        </p:nvSpPr>
        <p:spPr>
          <a:xfrm>
            <a:off x="6172200" y="1493044"/>
            <a:ext cx="583387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2049982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B15EFE8-1D4D-3341-ABA9-3C476C845AB6}"/>
              </a:ext>
            </a:extLst>
          </p:cNvPr>
          <p:cNvSpPr>
            <a:spLocks noGrp="1"/>
          </p:cNvSpPr>
          <p:nvPr>
            <p:ph type="title"/>
          </p:nvPr>
        </p:nvSpPr>
        <p:spPr>
          <a:xfrm>
            <a:off x="457200" y="0"/>
            <a:ext cx="11277600" cy="1143000"/>
          </a:xfrm>
          <a:prstGeom prst="rect">
            <a:avLst/>
          </a:prstGeom>
        </p:spPr>
        <p:txBody>
          <a:bodyPr anchor="ctr"/>
          <a:lstStyle>
            <a:lvl1pPr algn="ctr">
              <a:defRPr b="1">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en-US" dirty="0"/>
              <a:t>Click to edit Master title style</a:t>
            </a:r>
          </a:p>
        </p:txBody>
      </p:sp>
    </p:spTree>
    <p:extLst>
      <p:ext uri="{BB962C8B-B14F-4D97-AF65-F5344CB8AC3E}">
        <p14:creationId xmlns:p14="http://schemas.microsoft.com/office/powerpoint/2010/main" val="58803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58478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B5AFA63-4AC5-A544-B0C8-BCA9F9986FF7}"/>
              </a:ext>
            </a:extLst>
          </p:cNvPr>
          <p:cNvSpPr>
            <a:spLocks noGrp="1"/>
          </p:cNvSpPr>
          <p:nvPr>
            <p:ph type="title"/>
          </p:nvPr>
        </p:nvSpPr>
        <p:spPr>
          <a:xfrm>
            <a:off x="457200" y="0"/>
            <a:ext cx="11277600" cy="1143000"/>
          </a:xfrm>
          <a:prstGeom prst="rect">
            <a:avLst/>
          </a:prstGeom>
        </p:spPr>
        <p:txBody>
          <a:bodyPr anchor="ctr"/>
          <a:lstStyle>
            <a:lvl1pPr algn="ctr">
              <a:defRPr b="1">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en-US" dirty="0"/>
              <a:t>Click to edit Master title style</a:t>
            </a:r>
          </a:p>
        </p:txBody>
      </p:sp>
      <p:sp>
        <p:nvSpPr>
          <p:cNvPr id="9" name="Content Placeholder 2">
            <a:extLst>
              <a:ext uri="{FF2B5EF4-FFF2-40B4-BE49-F238E27FC236}">
                <a16:creationId xmlns:a16="http://schemas.microsoft.com/office/drawing/2014/main" id="{595D5EC6-7C9A-704C-B040-4E8BFC2DC90C}"/>
              </a:ext>
            </a:extLst>
          </p:cNvPr>
          <p:cNvSpPr>
            <a:spLocks noGrp="1"/>
          </p:cNvSpPr>
          <p:nvPr>
            <p:ph idx="1"/>
          </p:nvPr>
        </p:nvSpPr>
        <p:spPr>
          <a:xfrm>
            <a:off x="4343400" y="1524000"/>
            <a:ext cx="76009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3">
            <a:extLst>
              <a:ext uri="{FF2B5EF4-FFF2-40B4-BE49-F238E27FC236}">
                <a16:creationId xmlns:a16="http://schemas.microsoft.com/office/drawing/2014/main" id="{4F2C3107-306B-114F-B302-3E7C93CBDAAE}"/>
              </a:ext>
            </a:extLst>
          </p:cNvPr>
          <p:cNvSpPr>
            <a:spLocks noGrp="1"/>
          </p:cNvSpPr>
          <p:nvPr>
            <p:ph type="body" sz="half" idx="2"/>
          </p:nvPr>
        </p:nvSpPr>
        <p:spPr>
          <a:xfrm>
            <a:off x="152400" y="1523999"/>
            <a:ext cx="4191000" cy="48736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501040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E60B452-E427-004F-BA7B-F57002120B68}"/>
              </a:ext>
            </a:extLst>
          </p:cNvPr>
          <p:cNvSpPr>
            <a:spLocks noGrp="1"/>
          </p:cNvSpPr>
          <p:nvPr>
            <p:ph type="title"/>
          </p:nvPr>
        </p:nvSpPr>
        <p:spPr>
          <a:xfrm>
            <a:off x="457200" y="0"/>
            <a:ext cx="11277600" cy="1143000"/>
          </a:xfrm>
          <a:prstGeom prst="rect">
            <a:avLst/>
          </a:prstGeom>
        </p:spPr>
        <p:txBody>
          <a:bodyPr anchor="ctr"/>
          <a:lstStyle>
            <a:lvl1pPr algn="ctr">
              <a:defRPr b="1">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en-US" dirty="0"/>
              <a:t>Click to edit Master title style</a:t>
            </a:r>
          </a:p>
        </p:txBody>
      </p:sp>
      <p:sp>
        <p:nvSpPr>
          <p:cNvPr id="10" name="Text Placeholder 3">
            <a:extLst>
              <a:ext uri="{FF2B5EF4-FFF2-40B4-BE49-F238E27FC236}">
                <a16:creationId xmlns:a16="http://schemas.microsoft.com/office/drawing/2014/main" id="{DCBBB664-6680-4947-9DFB-6AAFC2FF45B1}"/>
              </a:ext>
            </a:extLst>
          </p:cNvPr>
          <p:cNvSpPr>
            <a:spLocks noGrp="1"/>
          </p:cNvSpPr>
          <p:nvPr>
            <p:ph type="body" sz="half" idx="2"/>
          </p:nvPr>
        </p:nvSpPr>
        <p:spPr>
          <a:xfrm>
            <a:off x="228600" y="1523999"/>
            <a:ext cx="4114800" cy="48736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1" name="Picture Placeholder 2">
            <a:extLst>
              <a:ext uri="{FF2B5EF4-FFF2-40B4-BE49-F238E27FC236}">
                <a16:creationId xmlns:a16="http://schemas.microsoft.com/office/drawing/2014/main" id="{70EBC0EC-CB7F-8E41-B709-6B10FCE8C4AA}"/>
              </a:ext>
            </a:extLst>
          </p:cNvPr>
          <p:cNvSpPr>
            <a:spLocks noGrp="1"/>
          </p:cNvSpPr>
          <p:nvPr>
            <p:ph type="pic" idx="1"/>
          </p:nvPr>
        </p:nvSpPr>
        <p:spPr>
          <a:xfrm>
            <a:off x="4343400" y="1523999"/>
            <a:ext cx="76200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3036752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lide Number Placeholder 3">
            <a:extLst>
              <a:ext uri="{FF2B5EF4-FFF2-40B4-BE49-F238E27FC236}">
                <a16:creationId xmlns:a16="http://schemas.microsoft.com/office/drawing/2014/main" id="{1BAC2715-7B69-034F-ADD4-FCB4F1C9EE1C}"/>
              </a:ext>
            </a:extLst>
          </p:cNvPr>
          <p:cNvSpPr txBox="1">
            <a:spLocks noGrp="1"/>
          </p:cNvSpPr>
          <p:nvPr userDrawn="1"/>
        </p:nvSpPr>
        <p:spPr>
          <a:xfrm>
            <a:off x="10972800" y="6356355"/>
            <a:ext cx="1016000" cy="365125"/>
          </a:xfrm>
          <a:prstGeom prst="rect">
            <a:avLst/>
          </a:prstGeom>
          <a:noFill/>
        </p:spPr>
        <p:txBody>
          <a:bodyPr lIns="0" tIns="0" rIns="0" bIns="0" anchor="b"/>
          <a:lstStyle/>
          <a:p>
            <a:pPr>
              <a:spcBef>
                <a:spcPts val="500"/>
              </a:spcBef>
            </a:pPr>
            <a:fld id="{6B0F97DD-C0E0-384C-93CD-7A62F824A3DE}" type="slidenum">
              <a:rPr lang="en-US" altLang="x-none" sz="1200">
                <a:solidFill>
                  <a:srgbClr val="424242"/>
                </a:solidFill>
                <a:latin typeface="Verdana" charset="0"/>
              </a:rPr>
              <a:pPr>
                <a:spcBef>
                  <a:spcPts val="500"/>
                </a:spcBef>
              </a:pPr>
              <a:t>‹#›</a:t>
            </a:fld>
            <a:endParaRPr lang="en-US" altLang="x-none"/>
          </a:p>
        </p:txBody>
      </p:sp>
      <p:sp>
        <p:nvSpPr>
          <p:cNvPr id="8" name="AutoShape 3">
            <a:extLst>
              <a:ext uri="{FF2B5EF4-FFF2-40B4-BE49-F238E27FC236}">
                <a16:creationId xmlns:a16="http://schemas.microsoft.com/office/drawing/2014/main" id="{85DF6712-59E7-BE4D-938E-10F7141D2A47}"/>
              </a:ext>
            </a:extLst>
          </p:cNvPr>
          <p:cNvSpPr>
            <a:spLocks noChangeArrowheads="1"/>
          </p:cNvSpPr>
          <p:nvPr userDrawn="1"/>
        </p:nvSpPr>
        <p:spPr bwMode="auto">
          <a:xfrm>
            <a:off x="0" y="0"/>
            <a:ext cx="12192000" cy="1143000"/>
          </a:xfrm>
          <a:prstGeom prst="roundRect">
            <a:avLst>
              <a:gd name="adj" fmla="val 111"/>
            </a:avLst>
          </a:prstGeom>
          <a:solidFill>
            <a:srgbClr val="8C1515"/>
          </a:solidFill>
          <a:ln w="9398">
            <a:solidFill>
              <a:srgbClr val="000000"/>
            </a:solidFill>
            <a:miter lim="800000"/>
            <a:headEnd/>
            <a:tailEnd/>
          </a:ln>
        </p:spPr>
        <p:txBody>
          <a:bodyPr wrap="none" lIns="91432" tIns="45716" rIns="91432" bIns="45716" anchor="ctr"/>
          <a:lstStyle>
            <a:lvl1pPr algn="l" defTabSz="457200">
              <a:defRPr>
                <a:solidFill>
                  <a:schemeClr val="tx1"/>
                </a:solidFill>
                <a:latin typeface="Arial" charset="0"/>
              </a:defRPr>
            </a:lvl1pPr>
            <a:lvl2pPr marL="742950" indent="-285750" algn="l" defTabSz="457200">
              <a:defRPr>
                <a:solidFill>
                  <a:schemeClr val="tx1"/>
                </a:solidFill>
                <a:latin typeface="Arial" charset="0"/>
              </a:defRPr>
            </a:lvl2pPr>
            <a:lvl3pPr marL="1143000" indent="-228600" algn="l" defTabSz="457200">
              <a:defRPr>
                <a:solidFill>
                  <a:schemeClr val="tx1"/>
                </a:solidFill>
                <a:latin typeface="Arial" charset="0"/>
              </a:defRPr>
            </a:lvl3pPr>
            <a:lvl4pPr marL="1598613" indent="-227013" algn="l" defTabSz="457200">
              <a:defRPr>
                <a:solidFill>
                  <a:schemeClr val="tx1"/>
                </a:solidFill>
                <a:latin typeface="Arial" charset="0"/>
              </a:defRPr>
            </a:lvl4pPr>
            <a:lvl5pPr marL="2057400" indent="-228600" algn="l" defTabSz="4572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lnSpc>
                <a:spcPct val="93000"/>
              </a:lnSpc>
              <a:buClr>
                <a:srgbClr val="000000"/>
              </a:buClr>
              <a:buSzPct val="100000"/>
              <a:buFont typeface="Andale Mono" charset="0"/>
              <a:buNone/>
            </a:pPr>
            <a:endParaRPr lang="x-none" altLang="x-none">
              <a:latin typeface="Tahoma" charset="0"/>
              <a:ea typeface="Arial" charset="0"/>
              <a:cs typeface="Arial" charset="0"/>
            </a:endParaRPr>
          </a:p>
        </p:txBody>
      </p:sp>
      <p:sp>
        <p:nvSpPr>
          <p:cNvPr id="9" name="Rectangle 3">
            <a:extLst>
              <a:ext uri="{FF2B5EF4-FFF2-40B4-BE49-F238E27FC236}">
                <a16:creationId xmlns:a16="http://schemas.microsoft.com/office/drawing/2014/main" id="{6DCD2242-3A48-6A44-9897-F959BCA692CF}"/>
              </a:ext>
            </a:extLst>
          </p:cNvPr>
          <p:cNvSpPr>
            <a:spLocks noGrp="1" noChangeArrowheads="1"/>
          </p:cNvSpPr>
          <p:nvPr>
            <p:ph type="body" idx="1"/>
          </p:nvPr>
        </p:nvSpPr>
        <p:spPr bwMode="auto">
          <a:xfrm>
            <a:off x="152400" y="1295400"/>
            <a:ext cx="118364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spTree>
    <p:extLst>
      <p:ext uri="{BB962C8B-B14F-4D97-AF65-F5344CB8AC3E}">
        <p14:creationId xmlns:p14="http://schemas.microsoft.com/office/powerpoint/2010/main" val="19088880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xkcd.com/138/"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notesSlide" Target="../notesSlides/notesSlide26.xml"/><Relationship Id="rId4" Type="http://schemas.openxmlformats.org/officeDocument/2006/relationships/tags" Target="../tags/tag4.xml"/><Relationship Id="rId9"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tags" Target="../tags/tag16.xml"/><Relationship Id="rId3" Type="http://schemas.openxmlformats.org/officeDocument/2006/relationships/tags" Target="../tags/tag11.xml"/><Relationship Id="rId7" Type="http://schemas.openxmlformats.org/officeDocument/2006/relationships/tags" Target="../tags/tag15.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5" Type="http://schemas.openxmlformats.org/officeDocument/2006/relationships/tags" Target="../tags/tag13.xml"/><Relationship Id="rId10" Type="http://schemas.openxmlformats.org/officeDocument/2006/relationships/notesSlide" Target="../notesSlides/notesSlide27.xml"/><Relationship Id="rId4" Type="http://schemas.openxmlformats.org/officeDocument/2006/relationships/tags" Target="../tags/tag12.xml"/><Relationship Id="rId9"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25F6C19-DB9A-1E4B-B9D3-F171C68A9758}"/>
              </a:ext>
            </a:extLst>
          </p:cNvPr>
          <p:cNvSpPr txBox="1">
            <a:spLocks/>
          </p:cNvSpPr>
          <p:nvPr/>
        </p:nvSpPr>
        <p:spPr>
          <a:xfrm>
            <a:off x="914400" y="1600200"/>
            <a:ext cx="10363200" cy="2057400"/>
          </a:xfrm>
          <a:prstGeom prst="rect">
            <a:avLst/>
          </a:prstGeom>
        </p:spPr>
        <p:txBody>
          <a:bodyPr anchor="ctr"/>
          <a:lstStyle>
            <a:lvl1pPr algn="ctr" defTabSz="914400" rtl="0" eaLnBrk="1" latinLnBrk="0" hangingPunct="1">
              <a:lnSpc>
                <a:spcPct val="90000"/>
              </a:lnSpc>
              <a:spcBef>
                <a:spcPct val="0"/>
              </a:spcBef>
              <a:buNone/>
              <a:defRPr sz="4400" b="1" i="0" kern="12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fontAlgn="auto">
              <a:spcAft>
                <a:spcPts val="0"/>
              </a:spcAft>
            </a:pPr>
            <a:r>
              <a:rPr lang="en-US" dirty="0">
                <a:solidFill>
                  <a:schemeClr val="tx1"/>
                </a:solidFill>
                <a:latin typeface="Calibri" panose="020F0502020204030204" pitchFamily="34" charset="0"/>
                <a:cs typeface="Calibri" panose="020F0502020204030204" pitchFamily="34" charset="0"/>
              </a:rPr>
              <a:t>CS107 Winter 2020, Lecture 5</a:t>
            </a:r>
            <a:br>
              <a:rPr lang="en-US" dirty="0">
                <a:solidFill>
                  <a:schemeClr val="tx1"/>
                </a:solidFill>
                <a:latin typeface="Calibri" panose="020F0502020204030204" pitchFamily="34" charset="0"/>
                <a:cs typeface="Calibri" panose="020F0502020204030204" pitchFamily="34" charset="0"/>
              </a:rPr>
            </a:br>
            <a:r>
              <a:rPr lang="en-US" sz="3400" dirty="0">
                <a:solidFill>
                  <a:schemeClr val="tx1"/>
                </a:solidFill>
                <a:latin typeface="Calibri" panose="020F0502020204030204" pitchFamily="34" charset="0"/>
                <a:cs typeface="Calibri" panose="020F0502020204030204" pitchFamily="34" charset="0"/>
              </a:rPr>
              <a:t>More C Strings</a:t>
            </a:r>
          </a:p>
        </p:txBody>
      </p:sp>
      <p:sp>
        <p:nvSpPr>
          <p:cNvPr id="10" name="Subtitle 2">
            <a:extLst>
              <a:ext uri="{FF2B5EF4-FFF2-40B4-BE49-F238E27FC236}">
                <a16:creationId xmlns:a16="http://schemas.microsoft.com/office/drawing/2014/main" id="{D2C8FBCA-D8F5-064E-9430-23FB744BE29E}"/>
              </a:ext>
            </a:extLst>
          </p:cNvPr>
          <p:cNvSpPr txBox="1">
            <a:spLocks/>
          </p:cNvSpPr>
          <p:nvPr/>
        </p:nvSpPr>
        <p:spPr bwMode="auto">
          <a:xfrm>
            <a:off x="2895600" y="4114800"/>
            <a:ext cx="64008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Bef>
                <a:spcPts val="360"/>
              </a:spcBef>
              <a:spcAft>
                <a:spcPts val="0"/>
              </a:spcAft>
              <a:buNone/>
            </a:pPr>
            <a:r>
              <a:rPr lang="en-US" sz="2000" dirty="0"/>
              <a:t>reading:</a:t>
            </a:r>
          </a:p>
          <a:p>
            <a:pPr marL="0" indent="0" algn="ctr">
              <a:spcBef>
                <a:spcPts val="360"/>
              </a:spcBef>
              <a:buNone/>
            </a:pPr>
            <a:r>
              <a:rPr lang="en-US" sz="2000" i="1" dirty="0"/>
              <a:t>Reading: K&amp;R (1.9, 5.5, Appendix B3) or Essential C section 3</a:t>
            </a:r>
          </a:p>
        </p:txBody>
      </p:sp>
      <p:sp>
        <p:nvSpPr>
          <p:cNvPr id="11" name="Title 1">
            <a:extLst>
              <a:ext uri="{FF2B5EF4-FFF2-40B4-BE49-F238E27FC236}">
                <a16:creationId xmlns:a16="http://schemas.microsoft.com/office/drawing/2014/main" id="{0BE6E2CE-1E03-A045-853A-B039037E1600}"/>
              </a:ext>
            </a:extLst>
          </p:cNvPr>
          <p:cNvSpPr txBox="1">
            <a:spLocks/>
          </p:cNvSpPr>
          <p:nvPr/>
        </p:nvSpPr>
        <p:spPr>
          <a:xfrm>
            <a:off x="0" y="6448269"/>
            <a:ext cx="10363200" cy="409731"/>
          </a:xfrm>
          <a:prstGeom prst="rect">
            <a:avLst/>
          </a:prstGeom>
        </p:spPr>
        <p:txBody>
          <a:bodyPr anchor="ctr"/>
          <a:lstStyle>
            <a:lvl1pPr algn="ctr" defTabSz="914400" rtl="0" eaLnBrk="1" latinLnBrk="0" hangingPunct="1">
              <a:lnSpc>
                <a:spcPct val="90000"/>
              </a:lnSpc>
              <a:spcBef>
                <a:spcPct val="0"/>
              </a:spcBef>
              <a:buNone/>
              <a:defRPr sz="4400" b="1" i="0" kern="12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algn="l" fontAlgn="auto">
              <a:spcAft>
                <a:spcPts val="0"/>
              </a:spcAft>
            </a:pPr>
            <a:r>
              <a:rPr lang="en-US" sz="1400" b="0" dirty="0">
                <a:solidFill>
                  <a:schemeClr val="tx1"/>
                </a:solidFill>
                <a:latin typeface="Calibri" panose="020F0502020204030204" pitchFamily="34" charset="0"/>
                <a:cs typeface="Calibri" panose="020F0502020204030204" pitchFamily="34" charset="0"/>
              </a:rPr>
              <a:t>Slides by Jerry Cain and Lisa Yan, who leveraged prior work by Nick </a:t>
            </a:r>
            <a:r>
              <a:rPr lang="en-US" sz="1400" b="0" dirty="0" err="1">
                <a:solidFill>
                  <a:schemeClr val="tx1"/>
                </a:solidFill>
                <a:latin typeface="Calibri" panose="020F0502020204030204" pitchFamily="34" charset="0"/>
                <a:cs typeface="Calibri" panose="020F0502020204030204" pitchFamily="34" charset="0"/>
              </a:rPr>
              <a:t>Troccoli</a:t>
            </a:r>
            <a:r>
              <a:rPr lang="en-US" sz="1400" b="0" dirty="0">
                <a:solidFill>
                  <a:schemeClr val="tx1"/>
                </a:solidFill>
                <a:latin typeface="Calibri" panose="020F0502020204030204" pitchFamily="34" charset="0"/>
                <a:cs typeface="Calibri" panose="020F0502020204030204" pitchFamily="34" charset="0"/>
              </a:rPr>
              <a:t>, Julie </a:t>
            </a:r>
            <a:r>
              <a:rPr lang="en-US" sz="1400" b="0" dirty="0" err="1">
                <a:solidFill>
                  <a:schemeClr val="tx1"/>
                </a:solidFill>
                <a:latin typeface="Calibri" panose="020F0502020204030204" pitchFamily="34" charset="0"/>
                <a:cs typeface="Calibri" panose="020F0502020204030204" pitchFamily="34" charset="0"/>
              </a:rPr>
              <a:t>Zelenski</a:t>
            </a:r>
            <a:r>
              <a:rPr lang="en-US" sz="1400" b="0" dirty="0">
                <a:solidFill>
                  <a:schemeClr val="tx1"/>
                </a:solidFill>
                <a:latin typeface="Calibri" panose="020F0502020204030204" pitchFamily="34" charset="0"/>
                <a:cs typeface="Calibri" panose="020F0502020204030204" pitchFamily="34" charset="0"/>
              </a:rPr>
              <a:t>, Marty Stepp, Cynthia Lee, Chris Gregg, and others.</a:t>
            </a:r>
          </a:p>
        </p:txBody>
      </p:sp>
      <p:sp>
        <p:nvSpPr>
          <p:cNvPr id="2" name="TextBox 1">
            <a:extLst>
              <a:ext uri="{FF2B5EF4-FFF2-40B4-BE49-F238E27FC236}">
                <a16:creationId xmlns:a16="http://schemas.microsoft.com/office/drawing/2014/main" id="{F1C9A73E-123F-FD44-983B-82134ABF3BB0}"/>
              </a:ext>
            </a:extLst>
          </p:cNvPr>
          <p:cNvSpPr txBox="1"/>
          <p:nvPr/>
        </p:nvSpPr>
        <p:spPr>
          <a:xfrm>
            <a:off x="2002027" y="5865167"/>
            <a:ext cx="8187947" cy="461665"/>
          </a:xfrm>
          <a:prstGeom prst="rect">
            <a:avLst/>
          </a:prstGeom>
          <a:noFill/>
        </p:spPr>
        <p:txBody>
          <a:bodyPr wrap="none" rtlCol="0">
            <a:spAutoFit/>
          </a:bodyPr>
          <a:lstStyle/>
          <a:p>
            <a:pPr algn="ctr">
              <a:buClr>
                <a:schemeClr val="accent2"/>
              </a:buClr>
            </a:pPr>
            <a:r>
              <a:rPr lang="en-US" sz="2400" dirty="0">
                <a:latin typeface="Calibri" panose="020F0502020204030204" pitchFamily="34" charset="0"/>
                <a:cs typeface="Calibri" panose="020F0502020204030204" pitchFamily="34" charset="0"/>
              </a:rPr>
              <a:t>Lisa helper hours for this lecture’s content: Tuesday 1/21, 5-7pm</a:t>
            </a:r>
          </a:p>
        </p:txBody>
      </p:sp>
    </p:spTree>
    <p:extLst>
      <p:ext uri="{BB962C8B-B14F-4D97-AF65-F5344CB8AC3E}">
        <p14:creationId xmlns:p14="http://schemas.microsoft.com/office/powerpoint/2010/main" val="483768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36370-542E-8A41-8350-219068F677B4}"/>
              </a:ext>
            </a:extLst>
          </p:cNvPr>
          <p:cNvSpPr>
            <a:spLocks noGrp="1"/>
          </p:cNvSpPr>
          <p:nvPr>
            <p:ph type="title"/>
          </p:nvPr>
        </p:nvSpPr>
        <p:spPr/>
        <p:txBody>
          <a:bodyPr/>
          <a:lstStyle/>
          <a:p>
            <a:r>
              <a:rPr lang="en-US" dirty="0"/>
              <a:t>String Diamond</a:t>
            </a:r>
          </a:p>
        </p:txBody>
      </p:sp>
      <p:sp>
        <p:nvSpPr>
          <p:cNvPr id="3" name="Content Placeholder 2">
            <a:extLst>
              <a:ext uri="{FF2B5EF4-FFF2-40B4-BE49-F238E27FC236}">
                <a16:creationId xmlns:a16="http://schemas.microsoft.com/office/drawing/2014/main" id="{17127664-1C11-3442-8935-E7EB4A7CFB76}"/>
              </a:ext>
            </a:extLst>
          </p:cNvPr>
          <p:cNvSpPr>
            <a:spLocks noGrp="1"/>
          </p:cNvSpPr>
          <p:nvPr>
            <p:ph idx="1"/>
          </p:nvPr>
        </p:nvSpPr>
        <p:spPr/>
        <p:txBody>
          <a:bodyPr/>
          <a:lstStyle/>
          <a:p>
            <a:r>
              <a:rPr lang="en-US" altLang="en-US" dirty="0"/>
              <a:t>Write a function </a:t>
            </a:r>
            <a:r>
              <a:rPr lang="en-US" altLang="en-US" b="1" dirty="0">
                <a:latin typeface="Consolas" panose="020B0609020204030204" pitchFamily="49" charset="0"/>
              </a:rPr>
              <a:t>diamond</a:t>
            </a:r>
            <a:r>
              <a:rPr lang="en-US" altLang="en-US" dirty="0"/>
              <a:t> that accepts a string parameter and prints its letters in a "diamond" format as shown below.</a:t>
            </a:r>
          </a:p>
          <a:p>
            <a:pPr lvl="1"/>
            <a:r>
              <a:rPr lang="en-US" altLang="en-US" dirty="0"/>
              <a:t>For example, </a:t>
            </a:r>
            <a:r>
              <a:rPr lang="en-US" altLang="en-US" dirty="0">
                <a:latin typeface="Consolas" panose="020B0609020204030204" pitchFamily="49" charset="0"/>
              </a:rPr>
              <a:t>diamond("PICHU")</a:t>
            </a:r>
            <a:r>
              <a:rPr lang="en-US" altLang="en-US" dirty="0"/>
              <a:t> should print:</a:t>
            </a:r>
          </a:p>
          <a:p>
            <a:pPr lvl="1">
              <a:buFontTx/>
              <a:buNone/>
            </a:pPr>
            <a:endParaRPr lang="en-US" altLang="en-US" sz="800" dirty="0"/>
          </a:p>
          <a:p>
            <a:pPr lvl="1">
              <a:lnSpc>
                <a:spcPct val="80000"/>
              </a:lnSpc>
              <a:buFontTx/>
              <a:buNone/>
            </a:pPr>
            <a:r>
              <a:rPr lang="pl-PL" altLang="en-US" dirty="0">
                <a:latin typeface="Consolas" panose="020B0609020204030204" pitchFamily="49" charset="0"/>
              </a:rPr>
              <a:t>P</a:t>
            </a:r>
          </a:p>
          <a:p>
            <a:pPr lvl="1">
              <a:lnSpc>
                <a:spcPct val="80000"/>
              </a:lnSpc>
              <a:buFontTx/>
              <a:buNone/>
            </a:pPr>
            <a:r>
              <a:rPr lang="pl-PL" altLang="en-US" dirty="0">
                <a:latin typeface="Consolas" panose="020B0609020204030204" pitchFamily="49" charset="0"/>
              </a:rPr>
              <a:t>PI</a:t>
            </a:r>
          </a:p>
          <a:p>
            <a:pPr lvl="1">
              <a:lnSpc>
                <a:spcPct val="80000"/>
              </a:lnSpc>
              <a:buFontTx/>
              <a:buNone/>
            </a:pPr>
            <a:r>
              <a:rPr lang="pl-PL" altLang="en-US" dirty="0">
                <a:latin typeface="Consolas" panose="020B0609020204030204" pitchFamily="49" charset="0"/>
              </a:rPr>
              <a:t>PIC</a:t>
            </a:r>
          </a:p>
          <a:p>
            <a:pPr lvl="1">
              <a:lnSpc>
                <a:spcPct val="80000"/>
              </a:lnSpc>
              <a:buFontTx/>
              <a:buNone/>
            </a:pPr>
            <a:r>
              <a:rPr lang="pl-PL" altLang="en-US" dirty="0">
                <a:latin typeface="Consolas" panose="020B0609020204030204" pitchFamily="49" charset="0"/>
              </a:rPr>
              <a:t>PICH</a:t>
            </a:r>
          </a:p>
          <a:p>
            <a:pPr lvl="1">
              <a:lnSpc>
                <a:spcPct val="80000"/>
              </a:lnSpc>
              <a:buFontTx/>
              <a:buNone/>
            </a:pPr>
            <a:r>
              <a:rPr lang="pl-PL" altLang="en-US" dirty="0">
                <a:latin typeface="Consolas" panose="020B0609020204030204" pitchFamily="49" charset="0"/>
              </a:rPr>
              <a:t>PICHU</a:t>
            </a:r>
          </a:p>
          <a:p>
            <a:pPr lvl="1">
              <a:lnSpc>
                <a:spcPct val="80000"/>
              </a:lnSpc>
              <a:buFontTx/>
              <a:buNone/>
            </a:pPr>
            <a:r>
              <a:rPr lang="pl-PL" altLang="en-US" dirty="0">
                <a:latin typeface="Consolas" panose="020B0609020204030204" pitchFamily="49" charset="0"/>
              </a:rPr>
              <a:t> ICHU</a:t>
            </a:r>
          </a:p>
          <a:p>
            <a:pPr lvl="1">
              <a:lnSpc>
                <a:spcPct val="80000"/>
              </a:lnSpc>
              <a:buFontTx/>
              <a:buNone/>
            </a:pPr>
            <a:r>
              <a:rPr lang="pl-PL" altLang="en-US" dirty="0">
                <a:latin typeface="Consolas" panose="020B0609020204030204" pitchFamily="49" charset="0"/>
              </a:rPr>
              <a:t>  CHU</a:t>
            </a:r>
          </a:p>
          <a:p>
            <a:pPr lvl="1">
              <a:lnSpc>
                <a:spcPct val="80000"/>
              </a:lnSpc>
              <a:buFontTx/>
              <a:buNone/>
            </a:pPr>
            <a:r>
              <a:rPr lang="pl-PL" altLang="en-US" dirty="0">
                <a:latin typeface="Consolas" panose="020B0609020204030204" pitchFamily="49" charset="0"/>
              </a:rPr>
              <a:t>   HU</a:t>
            </a:r>
          </a:p>
          <a:p>
            <a:pPr lvl="1">
              <a:lnSpc>
                <a:spcPct val="80000"/>
              </a:lnSpc>
              <a:buFontTx/>
              <a:buNone/>
            </a:pPr>
            <a:r>
              <a:rPr lang="pl-PL" altLang="en-US" dirty="0">
                <a:latin typeface="Consolas" panose="020B0609020204030204" pitchFamily="49" charset="0"/>
              </a:rPr>
              <a:t>    U</a:t>
            </a:r>
            <a:endParaRPr lang="en-US" altLang="en-US" dirty="0">
              <a:latin typeface="Consolas" panose="020B0609020204030204" pitchFamily="49" charset="0"/>
            </a:endParaRPr>
          </a:p>
          <a:p>
            <a:endParaRPr lang="en-US" dirty="0"/>
          </a:p>
        </p:txBody>
      </p:sp>
      <p:pic>
        <p:nvPicPr>
          <p:cNvPr id="5" name="Picture 4">
            <a:extLst>
              <a:ext uri="{FF2B5EF4-FFF2-40B4-BE49-F238E27FC236}">
                <a16:creationId xmlns:a16="http://schemas.microsoft.com/office/drawing/2014/main" id="{5B49BAF7-42B3-6A49-886D-474004F5479D}"/>
              </a:ext>
            </a:extLst>
          </p:cNvPr>
          <p:cNvPicPr>
            <a:picLocks noChangeAspect="1"/>
          </p:cNvPicPr>
          <p:nvPr/>
        </p:nvPicPr>
        <p:blipFill rotWithShape="1">
          <a:blip r:embed="rId3"/>
          <a:srcRect/>
          <a:stretch/>
        </p:blipFill>
        <p:spPr>
          <a:xfrm>
            <a:off x="7467600" y="2895600"/>
            <a:ext cx="3352800" cy="2521414"/>
          </a:xfrm>
          <a:prstGeom prst="rect">
            <a:avLst/>
          </a:prstGeom>
        </p:spPr>
      </p:pic>
      <p:sp>
        <p:nvSpPr>
          <p:cNvPr id="4" name="Left Arrow 3">
            <a:extLst>
              <a:ext uri="{FF2B5EF4-FFF2-40B4-BE49-F238E27FC236}">
                <a16:creationId xmlns:a16="http://schemas.microsoft.com/office/drawing/2014/main" id="{224C7883-7038-FC40-873E-DA01B2CA7DD5}"/>
              </a:ext>
            </a:extLst>
          </p:cNvPr>
          <p:cNvSpPr/>
          <p:nvPr/>
        </p:nvSpPr>
        <p:spPr>
          <a:xfrm rot="2824955">
            <a:off x="10321999" y="5074114"/>
            <a:ext cx="838200" cy="685800"/>
          </a:xfrm>
          <a:prstGeom prst="left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5262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2546BFB-AF33-574D-BD03-E122E7F8F262}"/>
              </a:ext>
            </a:extLst>
          </p:cNvPr>
          <p:cNvSpPr>
            <a:spLocks noGrp="1"/>
          </p:cNvSpPr>
          <p:nvPr>
            <p:ph type="title"/>
          </p:nvPr>
        </p:nvSpPr>
        <p:spPr/>
        <p:txBody>
          <a:bodyPr/>
          <a:lstStyle/>
          <a:p>
            <a:r>
              <a:rPr lang="en-US" dirty="0"/>
              <a:t>Practice: Diamond</a:t>
            </a:r>
          </a:p>
        </p:txBody>
      </p:sp>
      <p:pic>
        <p:nvPicPr>
          <p:cNvPr id="4" name="Image">
            <a:extLst>
              <a:ext uri="{FF2B5EF4-FFF2-40B4-BE49-F238E27FC236}">
                <a16:creationId xmlns:a16="http://schemas.microsoft.com/office/drawing/2014/main" id="{A7B04C4C-B20E-B241-ACBE-DE7B19342D7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342861" y="4586422"/>
            <a:ext cx="1506277" cy="1506277"/>
          </a:xfrm>
          <a:prstGeom prst="rect">
            <a:avLst/>
          </a:prstGeom>
          <a:ln w="12700">
            <a:miter lim="400000"/>
          </a:ln>
        </p:spPr>
      </p:pic>
      <p:sp>
        <p:nvSpPr>
          <p:cNvPr id="6" name="TextBox 5">
            <a:extLst>
              <a:ext uri="{FF2B5EF4-FFF2-40B4-BE49-F238E27FC236}">
                <a16:creationId xmlns:a16="http://schemas.microsoft.com/office/drawing/2014/main" id="{2D91BA6E-8A5E-1D4C-9012-1486CA87AC03}"/>
              </a:ext>
            </a:extLst>
          </p:cNvPr>
          <p:cNvSpPr txBox="1"/>
          <p:nvPr/>
        </p:nvSpPr>
        <p:spPr>
          <a:xfrm>
            <a:off x="2837734" y="6324600"/>
            <a:ext cx="6516529" cy="369332"/>
          </a:xfrm>
          <a:prstGeom prst="rect">
            <a:avLst/>
          </a:prstGeom>
          <a:noFill/>
          <a:ln>
            <a:solidFill>
              <a:schemeClr val="tx1"/>
            </a:solidFill>
          </a:ln>
        </p:spPr>
        <p:txBody>
          <a:bodyPr wrap="none" rtlCol="0">
            <a:spAutoFit/>
          </a:bodyPr>
          <a:lstStyle/>
          <a:p>
            <a:r>
              <a:rPr lang="en-US" dirty="0">
                <a:latin typeface="Consolas" panose="020B0609020204030204" pitchFamily="49" charset="0"/>
                <a:cs typeface="Consolas" panose="020B0609020204030204" pitchFamily="49" charset="0"/>
              </a:rPr>
              <a:t>cp -r /</a:t>
            </a:r>
            <a:r>
              <a:rPr lang="en-US" dirty="0" err="1">
                <a:latin typeface="Consolas" panose="020B0609020204030204" pitchFamily="49" charset="0"/>
                <a:cs typeface="Consolas" panose="020B0609020204030204" pitchFamily="49" charset="0"/>
              </a:rPr>
              <a:t>afs</a:t>
            </a:r>
            <a:r>
              <a:rPr lang="en-US" dirty="0">
                <a:latin typeface="Consolas" panose="020B0609020204030204" pitchFamily="49" charset="0"/>
                <a:cs typeface="Consolas" panose="020B0609020204030204" pitchFamily="49" charset="0"/>
              </a:rPr>
              <a:t>/</a:t>
            </a:r>
            <a:r>
              <a:rPr lang="en-US" dirty="0" err="1">
                <a:latin typeface="Consolas" panose="020B0609020204030204" pitchFamily="49" charset="0"/>
                <a:cs typeface="Consolas" panose="020B0609020204030204" pitchFamily="49" charset="0"/>
              </a:rPr>
              <a:t>ir</a:t>
            </a:r>
            <a:r>
              <a:rPr lang="en-US" dirty="0">
                <a:latin typeface="Consolas" panose="020B0609020204030204" pitchFamily="49" charset="0"/>
                <a:cs typeface="Consolas" panose="020B0609020204030204" pitchFamily="49" charset="0"/>
              </a:rPr>
              <a:t>/class/cs107/samples/lectures/lect5 .</a:t>
            </a:r>
          </a:p>
        </p:txBody>
      </p:sp>
    </p:spTree>
    <p:extLst>
      <p:ext uri="{BB962C8B-B14F-4D97-AF65-F5344CB8AC3E}">
        <p14:creationId xmlns:p14="http://schemas.microsoft.com/office/powerpoint/2010/main" val="32276839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E40D6-11C7-A047-AB5B-B5C8F2EF0322}"/>
              </a:ext>
            </a:extLst>
          </p:cNvPr>
          <p:cNvSpPr>
            <a:spLocks noGrp="1"/>
          </p:cNvSpPr>
          <p:nvPr>
            <p:ph type="title"/>
          </p:nvPr>
        </p:nvSpPr>
        <p:spPr/>
        <p:txBody>
          <a:bodyPr/>
          <a:lstStyle/>
          <a:p>
            <a:r>
              <a:rPr lang="en-US" dirty="0"/>
              <a:t>Plan For Today</a:t>
            </a:r>
          </a:p>
        </p:txBody>
      </p:sp>
      <p:sp>
        <p:nvSpPr>
          <p:cNvPr id="3" name="Content Placeholder 2">
            <a:extLst>
              <a:ext uri="{FF2B5EF4-FFF2-40B4-BE49-F238E27FC236}">
                <a16:creationId xmlns:a16="http://schemas.microsoft.com/office/drawing/2014/main" id="{3371D830-896E-D448-AAB6-0B334E219ECC}"/>
              </a:ext>
            </a:extLst>
          </p:cNvPr>
          <p:cNvSpPr>
            <a:spLocks noGrp="1"/>
          </p:cNvSpPr>
          <p:nvPr>
            <p:ph idx="1"/>
          </p:nvPr>
        </p:nvSpPr>
        <p:spPr>
          <a:xfrm>
            <a:off x="152400" y="1295400"/>
            <a:ext cx="11811000" cy="5486400"/>
          </a:xfrm>
        </p:spPr>
        <p:txBody>
          <a:bodyPr/>
          <a:lstStyle/>
          <a:p>
            <a:r>
              <a:rPr lang="en-US" b="1" dirty="0">
                <a:solidFill>
                  <a:schemeClr val="bg1">
                    <a:lumMod val="85000"/>
                  </a:schemeClr>
                </a:solidFill>
              </a:rPr>
              <a:t>Recap</a:t>
            </a:r>
            <a:r>
              <a:rPr lang="en-US" dirty="0">
                <a:solidFill>
                  <a:schemeClr val="bg1">
                    <a:lumMod val="85000"/>
                  </a:schemeClr>
                </a:solidFill>
              </a:rPr>
              <a:t>: Strings and pointers</a:t>
            </a:r>
          </a:p>
          <a:p>
            <a:r>
              <a:rPr lang="en-US" dirty="0"/>
              <a:t>More common string operations: Concatenating, searching, and spans</a:t>
            </a:r>
          </a:p>
          <a:p>
            <a:r>
              <a:rPr lang="en-US" b="1" dirty="0">
                <a:solidFill>
                  <a:schemeClr val="bg1">
                    <a:lumMod val="85000"/>
                  </a:schemeClr>
                </a:solidFill>
              </a:rPr>
              <a:t>Break</a:t>
            </a:r>
            <a:r>
              <a:rPr lang="en-US" dirty="0">
                <a:solidFill>
                  <a:schemeClr val="bg1">
                    <a:lumMod val="85000"/>
                  </a:schemeClr>
                </a:solidFill>
              </a:rPr>
              <a:t>: Announcements</a:t>
            </a:r>
          </a:p>
          <a:p>
            <a:r>
              <a:rPr lang="en-US" dirty="0">
                <a:solidFill>
                  <a:schemeClr val="bg1">
                    <a:lumMod val="85000"/>
                  </a:schemeClr>
                </a:solidFill>
              </a:rPr>
              <a:t>Strings, memory, and pointers, part 2</a:t>
            </a:r>
          </a:p>
          <a:p>
            <a:r>
              <a:rPr lang="en-US" dirty="0">
                <a:solidFill>
                  <a:schemeClr val="bg1">
                    <a:lumMod val="85000"/>
                  </a:schemeClr>
                </a:solidFill>
              </a:rPr>
              <a:t>Double pointers and arrays of strings</a:t>
            </a:r>
          </a:p>
        </p:txBody>
      </p:sp>
    </p:spTree>
    <p:extLst>
      <p:ext uri="{BB962C8B-B14F-4D97-AF65-F5344CB8AC3E}">
        <p14:creationId xmlns:p14="http://schemas.microsoft.com/office/powerpoint/2010/main" val="1753061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439D3-5941-954B-957F-0EA137C7EECA}"/>
              </a:ext>
            </a:extLst>
          </p:cNvPr>
          <p:cNvSpPr>
            <a:spLocks noGrp="1"/>
          </p:cNvSpPr>
          <p:nvPr>
            <p:ph type="title"/>
          </p:nvPr>
        </p:nvSpPr>
        <p:spPr/>
        <p:txBody>
          <a:bodyPr/>
          <a:lstStyle/>
          <a:p>
            <a:r>
              <a:rPr lang="en-US" dirty="0"/>
              <a:t>Common </a:t>
            </a:r>
            <a:r>
              <a:rPr lang="en-US" dirty="0" err="1">
                <a:latin typeface="Consolas" panose="020B0609020204030204" pitchFamily="49" charset="0"/>
                <a:cs typeface="Consolas" panose="020B0609020204030204" pitchFamily="49" charset="0"/>
              </a:rPr>
              <a:t>string.h</a:t>
            </a:r>
            <a:r>
              <a:rPr lang="en-US" dirty="0"/>
              <a:t> Functions</a:t>
            </a:r>
          </a:p>
        </p:txBody>
      </p:sp>
      <p:graphicFrame>
        <p:nvGraphicFramePr>
          <p:cNvPr id="4" name="Group 4">
            <a:extLst>
              <a:ext uri="{FF2B5EF4-FFF2-40B4-BE49-F238E27FC236}">
                <a16:creationId xmlns:a16="http://schemas.microsoft.com/office/drawing/2014/main" id="{0BC3C64A-0975-0848-8C3A-9856B8434729}"/>
              </a:ext>
            </a:extLst>
          </p:cNvPr>
          <p:cNvGraphicFramePr>
            <a:graphicFrameLocks noGrp="1"/>
          </p:cNvGraphicFramePr>
          <p:nvPr>
            <p:extLst>
              <p:ext uri="{D42A27DB-BD31-4B8C-83A1-F6EECF244321}">
                <p14:modId xmlns:p14="http://schemas.microsoft.com/office/powerpoint/2010/main" val="2893548420"/>
              </p:ext>
            </p:extLst>
          </p:nvPr>
        </p:nvGraphicFramePr>
        <p:xfrm>
          <a:off x="304800" y="1219200"/>
          <a:ext cx="11582400" cy="5535168"/>
        </p:xfrm>
        <a:graphic>
          <a:graphicData uri="http://schemas.openxmlformats.org/drawingml/2006/table">
            <a:tbl>
              <a:tblPr/>
              <a:tblGrid>
                <a:gridCol w="4419600">
                  <a:extLst>
                    <a:ext uri="{9D8B030D-6E8A-4147-A177-3AD203B41FA5}">
                      <a16:colId xmlns:a16="http://schemas.microsoft.com/office/drawing/2014/main" val="20000"/>
                    </a:ext>
                  </a:extLst>
                </a:gridCol>
                <a:gridCol w="7162800">
                  <a:extLst>
                    <a:ext uri="{9D8B030D-6E8A-4147-A177-3AD203B41FA5}">
                      <a16:colId xmlns:a16="http://schemas.microsoft.com/office/drawing/2014/main" val="20001"/>
                    </a:ext>
                  </a:extLst>
                </a:gridCol>
              </a:tblGrid>
              <a:tr h="368808">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1" i="0" u="none" strike="noStrike" cap="none" normalizeH="0" baseline="0" dirty="0">
                          <a:ln>
                            <a:noFill/>
                          </a:ln>
                          <a:solidFill>
                            <a:schemeClr val="tx1"/>
                          </a:solidFill>
                          <a:effectLst/>
                          <a:latin typeface="Calibri" charset="0"/>
                          <a:ea typeface="Times New Roman" charset="0"/>
                          <a:cs typeface="Times New Roman" charset="0"/>
                        </a:rPr>
                        <a:t>Function</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1" i="0" u="none" strike="noStrike" cap="none" normalizeH="0" baseline="0" dirty="0">
                          <a:ln>
                            <a:noFill/>
                          </a:ln>
                          <a:solidFill>
                            <a:schemeClr val="tx1"/>
                          </a:solidFill>
                          <a:effectLst/>
                          <a:latin typeface="Calibri" charset="0"/>
                          <a:ea typeface="Times New Roman" charset="0"/>
                          <a:cs typeface="Times New Roman" charset="0"/>
                        </a:rPr>
                        <a:t>Description</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65760">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x-none" sz="1800" b="0" i="0" u="none" strike="noStrike" cap="none" normalizeH="0" baseline="0" dirty="0" err="1">
                          <a:ln>
                            <a:noFill/>
                          </a:ln>
                          <a:solidFill>
                            <a:schemeClr val="tx1"/>
                          </a:solidFill>
                          <a:effectLst/>
                          <a:latin typeface="Consolas" charset="0"/>
                        </a:rPr>
                        <a:t>strlen</a:t>
                      </a:r>
                      <a:r>
                        <a:rPr kumimoji="0" lang="en-US" altLang="x-none" sz="1800" b="0" i="0" u="none" strike="noStrike" cap="none" normalizeH="0" baseline="0" dirty="0">
                          <a:ln>
                            <a:noFill/>
                          </a:ln>
                          <a:solidFill>
                            <a:schemeClr val="tx1"/>
                          </a:solidFill>
                          <a:effectLst/>
                          <a:latin typeface="Consolas" charset="0"/>
                        </a:rPr>
                        <a:t>(</a:t>
                      </a:r>
                      <a:r>
                        <a:rPr kumimoji="0" lang="en-US" altLang="x-none" sz="1800" b="1" i="1" u="none" strike="noStrike" cap="none" normalizeH="0" baseline="0" dirty="0">
                          <a:ln>
                            <a:noFill/>
                          </a:ln>
                          <a:solidFill>
                            <a:schemeClr val="tx1"/>
                          </a:solidFill>
                          <a:effectLst/>
                          <a:latin typeface="Consolas" charset="0"/>
                        </a:rPr>
                        <a:t>str</a:t>
                      </a:r>
                      <a:r>
                        <a:rPr kumimoji="0" lang="en-US" altLang="x-none" sz="1800" b="0" i="0" u="none" strike="noStrike" cap="none" normalizeH="0" baseline="0" dirty="0">
                          <a:ln>
                            <a:noFill/>
                          </a:ln>
                          <a:solidFill>
                            <a:schemeClr val="tx1"/>
                          </a:solidFill>
                          <a:effectLst/>
                          <a:latin typeface="Consolas" charset="0"/>
                        </a:rPr>
                        <a: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x-none" sz="1800" b="0" i="0" u="none" strike="noStrike" cap="none" normalizeH="0" baseline="0" dirty="0">
                          <a:ln>
                            <a:noFill/>
                          </a:ln>
                          <a:solidFill>
                            <a:schemeClr val="tx1"/>
                          </a:solidFill>
                          <a:effectLst/>
                          <a:latin typeface="Calibri" charset="0"/>
                          <a:cs typeface="Times New Roman" charset="0"/>
                        </a:rPr>
                        <a:t>returns the # of chars in a C string (before null-terminating character).</a:t>
                      </a:r>
                      <a:endParaRPr kumimoji="0" lang="en-US" altLang="x-none" sz="1800" b="0" i="0" u="none" strike="noStrike" cap="none" normalizeH="0" baseline="0" dirty="0">
                        <a:ln>
                          <a:noFill/>
                        </a:ln>
                        <a:solidFill>
                          <a:schemeClr val="tx1"/>
                        </a:solidFill>
                        <a:effectLst/>
                        <a:latin typeface="Consolas"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79501">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x-none" sz="1800" b="0" i="0" u="none" strike="noStrike" cap="none" normalizeH="0" baseline="0" dirty="0" err="1">
                          <a:ln>
                            <a:noFill/>
                          </a:ln>
                          <a:solidFill>
                            <a:schemeClr val="tx1"/>
                          </a:solidFill>
                          <a:effectLst/>
                          <a:latin typeface="Consolas" charset="0"/>
                        </a:rPr>
                        <a:t>strcmp</a:t>
                      </a:r>
                      <a:r>
                        <a:rPr kumimoji="0" lang="en-US" altLang="x-none" sz="1800" b="0" i="0" u="none" strike="noStrike" cap="none" normalizeH="0" baseline="0" dirty="0">
                          <a:ln>
                            <a:noFill/>
                          </a:ln>
                          <a:solidFill>
                            <a:schemeClr val="tx1"/>
                          </a:solidFill>
                          <a:effectLst/>
                          <a:latin typeface="Consolas" charset="0"/>
                        </a:rPr>
                        <a:t>(</a:t>
                      </a:r>
                      <a:r>
                        <a:rPr kumimoji="0" lang="en-US" altLang="x-none" sz="1800" b="1" i="1" u="none" strike="noStrike" cap="none" normalizeH="0" baseline="0" dirty="0">
                          <a:ln>
                            <a:noFill/>
                          </a:ln>
                          <a:solidFill>
                            <a:schemeClr val="tx1"/>
                          </a:solidFill>
                          <a:effectLst/>
                          <a:latin typeface="Consolas" charset="0"/>
                        </a:rPr>
                        <a:t>str1, str2</a:t>
                      </a:r>
                      <a:r>
                        <a:rPr kumimoji="0" lang="en-US" altLang="x-none" sz="1800" b="0" i="0" u="none" strike="noStrike" cap="none" normalizeH="0" baseline="0" dirty="0">
                          <a:ln>
                            <a:noFill/>
                          </a:ln>
                          <a:solidFill>
                            <a:schemeClr val="tx1"/>
                          </a:solidFill>
                          <a:effectLst/>
                          <a:latin typeface="Consolas" charset="0"/>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x-none" sz="1800" b="0" i="0" u="none" strike="noStrike" cap="none" normalizeH="0" baseline="0" dirty="0" err="1">
                          <a:ln>
                            <a:noFill/>
                          </a:ln>
                          <a:solidFill>
                            <a:schemeClr val="tx1"/>
                          </a:solidFill>
                          <a:effectLst/>
                          <a:latin typeface="Consolas" charset="0"/>
                        </a:rPr>
                        <a:t>strncmp</a:t>
                      </a:r>
                      <a:r>
                        <a:rPr kumimoji="0" lang="en-US" altLang="x-none" sz="1800" b="0" i="0" u="none" strike="noStrike" cap="none" normalizeH="0" baseline="0" dirty="0">
                          <a:ln>
                            <a:noFill/>
                          </a:ln>
                          <a:solidFill>
                            <a:schemeClr val="tx1"/>
                          </a:solidFill>
                          <a:effectLst/>
                          <a:latin typeface="Consolas" charset="0"/>
                        </a:rPr>
                        <a:t>(</a:t>
                      </a:r>
                      <a:r>
                        <a:rPr kumimoji="0" lang="en-US" altLang="x-none" sz="1800" b="1" i="1" u="none" strike="noStrike" cap="none" normalizeH="0" baseline="0" dirty="0">
                          <a:ln>
                            <a:noFill/>
                          </a:ln>
                          <a:solidFill>
                            <a:schemeClr val="tx1"/>
                          </a:solidFill>
                          <a:effectLst/>
                          <a:latin typeface="Consolas" charset="0"/>
                        </a:rPr>
                        <a:t>str1, str2, n</a:t>
                      </a:r>
                      <a:r>
                        <a:rPr kumimoji="0" lang="en-US" altLang="x-none" sz="1800" b="0" i="0" u="none" strike="noStrike" cap="none" normalizeH="0" baseline="0" dirty="0">
                          <a:ln>
                            <a:noFill/>
                          </a:ln>
                          <a:solidFill>
                            <a:schemeClr val="tx1"/>
                          </a:solidFill>
                          <a:effectLst/>
                          <a:latin typeface="Consolas" charset="0"/>
                        </a:rPr>
                        <a: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x-none" sz="1800" b="0" i="0" u="none" strike="noStrike" cap="none" normalizeH="0" baseline="0" dirty="0">
                          <a:ln>
                            <a:noFill/>
                          </a:ln>
                          <a:solidFill>
                            <a:schemeClr val="tx1"/>
                          </a:solidFill>
                          <a:effectLst/>
                          <a:latin typeface="Calibri" charset="0"/>
                          <a:cs typeface="Times New Roman" charset="0"/>
                        </a:rPr>
                        <a:t>compares two strings; returns 0 if identical, &lt;0 if </a:t>
                      </a:r>
                      <a:r>
                        <a:rPr kumimoji="0" lang="en-US" altLang="x-none" sz="1800" b="1" i="1" u="none" strike="noStrike" cap="none" normalizeH="0" baseline="0" dirty="0">
                          <a:ln>
                            <a:noFill/>
                          </a:ln>
                          <a:solidFill>
                            <a:schemeClr val="tx1"/>
                          </a:solidFill>
                          <a:effectLst/>
                          <a:latin typeface="Consolas" charset="0"/>
                        </a:rPr>
                        <a:t>str1</a:t>
                      </a:r>
                      <a:r>
                        <a:rPr kumimoji="0" lang="en-US" altLang="x-none" sz="1800" b="0" i="0" u="none" strike="noStrike" cap="none" normalizeH="0" baseline="0" dirty="0">
                          <a:ln>
                            <a:noFill/>
                          </a:ln>
                          <a:solidFill>
                            <a:schemeClr val="tx1"/>
                          </a:solidFill>
                          <a:effectLst/>
                          <a:latin typeface="Calibri" charset="0"/>
                          <a:cs typeface="Times New Roman" charset="0"/>
                        </a:rPr>
                        <a:t> comes before </a:t>
                      </a:r>
                      <a:r>
                        <a:rPr kumimoji="0" lang="en-US" altLang="x-none" sz="1800" b="1" i="1" u="none" strike="noStrike" cap="none" normalizeH="0" baseline="0" dirty="0">
                          <a:ln>
                            <a:noFill/>
                          </a:ln>
                          <a:solidFill>
                            <a:schemeClr val="tx1"/>
                          </a:solidFill>
                          <a:effectLst/>
                          <a:latin typeface="Consolas" charset="0"/>
                        </a:rPr>
                        <a:t>str2</a:t>
                      </a:r>
                      <a:r>
                        <a:rPr kumimoji="0" lang="en-US" altLang="x-none" sz="1800" b="0" i="0" u="none" strike="noStrike" cap="none" normalizeH="0" baseline="0" dirty="0">
                          <a:ln>
                            <a:noFill/>
                          </a:ln>
                          <a:solidFill>
                            <a:schemeClr val="tx1"/>
                          </a:solidFill>
                          <a:effectLst/>
                          <a:latin typeface="Calibri" charset="0"/>
                          <a:cs typeface="Times New Roman" charset="0"/>
                        </a:rPr>
                        <a:t> in alphabet, &gt;0 if </a:t>
                      </a:r>
                      <a:r>
                        <a:rPr kumimoji="0" lang="en-US" altLang="x-none" sz="1800" b="1" i="1" u="none" strike="noStrike" cap="none" normalizeH="0" baseline="0" dirty="0">
                          <a:ln>
                            <a:noFill/>
                          </a:ln>
                          <a:solidFill>
                            <a:schemeClr val="tx1"/>
                          </a:solidFill>
                          <a:effectLst/>
                          <a:latin typeface="Consolas" charset="0"/>
                        </a:rPr>
                        <a:t>str1</a:t>
                      </a:r>
                      <a:r>
                        <a:rPr kumimoji="0" lang="en-US" altLang="x-none" sz="1800" b="0" i="0" u="none" strike="noStrike" cap="none" normalizeH="0" baseline="0" dirty="0">
                          <a:ln>
                            <a:noFill/>
                          </a:ln>
                          <a:solidFill>
                            <a:schemeClr val="tx1"/>
                          </a:solidFill>
                          <a:effectLst/>
                          <a:latin typeface="Calibri" charset="0"/>
                          <a:cs typeface="Times New Roman" charset="0"/>
                        </a:rPr>
                        <a:t> comes after </a:t>
                      </a:r>
                      <a:r>
                        <a:rPr kumimoji="0" lang="en-US" altLang="x-none" sz="1800" b="1" i="1" u="none" strike="noStrike" cap="none" normalizeH="0" baseline="0" dirty="0">
                          <a:ln>
                            <a:noFill/>
                          </a:ln>
                          <a:solidFill>
                            <a:schemeClr val="tx1"/>
                          </a:solidFill>
                          <a:effectLst/>
                          <a:latin typeface="Consolas" charset="0"/>
                        </a:rPr>
                        <a:t>str2</a:t>
                      </a:r>
                      <a:r>
                        <a:rPr kumimoji="0" lang="en-US" altLang="x-none" sz="1800" b="0" i="0" u="none" strike="noStrike" cap="none" normalizeH="0" baseline="0" dirty="0">
                          <a:ln>
                            <a:noFill/>
                          </a:ln>
                          <a:solidFill>
                            <a:schemeClr val="tx1"/>
                          </a:solidFill>
                          <a:effectLst/>
                          <a:latin typeface="Calibri" charset="0"/>
                          <a:cs typeface="Times New Roman" charset="0"/>
                        </a:rPr>
                        <a:t> in alphabet. </a:t>
                      </a:r>
                      <a:r>
                        <a:rPr kumimoji="0" lang="en-US" altLang="x-none" sz="1800" b="1" i="1" u="none" strike="noStrike" cap="none" normalizeH="0" baseline="0" dirty="0" err="1">
                          <a:ln>
                            <a:noFill/>
                          </a:ln>
                          <a:solidFill>
                            <a:schemeClr val="tx1"/>
                          </a:solidFill>
                          <a:effectLst/>
                          <a:latin typeface="Consolas" charset="0"/>
                          <a:cs typeface="Times New Roman" charset="0"/>
                        </a:rPr>
                        <a:t>strncmp</a:t>
                      </a:r>
                      <a:r>
                        <a:rPr kumimoji="0" lang="en-US" altLang="x-none" sz="1800" b="1" i="1" u="none" strike="noStrike" cap="none" normalizeH="0" baseline="0" dirty="0">
                          <a:ln>
                            <a:noFill/>
                          </a:ln>
                          <a:solidFill>
                            <a:schemeClr val="tx1"/>
                          </a:solidFill>
                          <a:effectLst/>
                          <a:latin typeface="Consolas" charset="0"/>
                          <a:cs typeface="Times New Roman" charset="0"/>
                        </a:rPr>
                        <a:t> </a:t>
                      </a:r>
                      <a:r>
                        <a:rPr kumimoji="0" lang="en-US" altLang="x-none" sz="1800" b="0" i="0" u="none" strike="noStrike" cap="none" normalizeH="0" baseline="0" dirty="0">
                          <a:ln>
                            <a:noFill/>
                          </a:ln>
                          <a:solidFill>
                            <a:schemeClr val="tx1"/>
                          </a:solidFill>
                          <a:effectLst/>
                          <a:latin typeface="Calibri" charset="0"/>
                          <a:cs typeface="Times New Roman" charset="0"/>
                        </a:rPr>
                        <a:t>stops comparing after at most </a:t>
                      </a:r>
                      <a:r>
                        <a:rPr kumimoji="0" lang="en-US" altLang="x-none" sz="1800" b="1" i="1" u="none" strike="noStrike" cap="none" normalizeH="0" baseline="0" dirty="0">
                          <a:ln>
                            <a:noFill/>
                          </a:ln>
                          <a:solidFill>
                            <a:schemeClr val="tx1"/>
                          </a:solidFill>
                          <a:effectLst/>
                          <a:latin typeface="Consolas" charset="0"/>
                        </a:rPr>
                        <a:t>n</a:t>
                      </a:r>
                      <a:r>
                        <a:rPr kumimoji="0" lang="en-US" altLang="x-none" sz="1800" b="0" i="0" u="none" strike="noStrike" cap="none" normalizeH="0" baseline="0" dirty="0">
                          <a:ln>
                            <a:noFill/>
                          </a:ln>
                          <a:solidFill>
                            <a:schemeClr val="tx1"/>
                          </a:solidFill>
                          <a:effectLst/>
                          <a:latin typeface="Calibri" charset="0"/>
                          <a:cs typeface="Times New Roman" charset="0"/>
                        </a:rPr>
                        <a:t> characters.</a:t>
                      </a:r>
                      <a:endParaRPr kumimoji="0" lang="en-US" altLang="x-none" sz="1800" b="0" i="0" u="none" strike="noStrike" cap="none" normalizeH="0" baseline="0" dirty="0">
                        <a:ln>
                          <a:noFill/>
                        </a:ln>
                        <a:solidFill>
                          <a:schemeClr val="tx1"/>
                        </a:solidFill>
                        <a:effectLst/>
                        <a:latin typeface="Consolas"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8120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x-none" sz="1800" b="0" i="0" u="none" strike="noStrike" cap="none" normalizeH="0" baseline="0" dirty="0" err="1">
                          <a:ln>
                            <a:noFill/>
                          </a:ln>
                          <a:solidFill>
                            <a:schemeClr val="tx1"/>
                          </a:solidFill>
                          <a:effectLst/>
                          <a:latin typeface="Consolas" charset="0"/>
                        </a:rPr>
                        <a:t>strchr</a:t>
                      </a:r>
                      <a:r>
                        <a:rPr kumimoji="0" lang="en-US" altLang="x-none" sz="1800" b="0" i="0" u="none" strike="noStrike" cap="none" normalizeH="0" baseline="0" dirty="0">
                          <a:ln>
                            <a:noFill/>
                          </a:ln>
                          <a:solidFill>
                            <a:schemeClr val="tx1"/>
                          </a:solidFill>
                          <a:effectLst/>
                          <a:latin typeface="Consolas" charset="0"/>
                        </a:rPr>
                        <a:t>(</a:t>
                      </a:r>
                      <a:r>
                        <a:rPr kumimoji="0" lang="en-US" altLang="x-none" sz="1800" b="1" i="1" u="none" strike="noStrike" cap="none" normalizeH="0" baseline="0" dirty="0" err="1">
                          <a:ln>
                            <a:noFill/>
                          </a:ln>
                          <a:solidFill>
                            <a:schemeClr val="tx1"/>
                          </a:solidFill>
                          <a:effectLst/>
                          <a:latin typeface="Consolas" charset="0"/>
                        </a:rPr>
                        <a:t>str</a:t>
                      </a:r>
                      <a:r>
                        <a:rPr kumimoji="0" lang="en-US" altLang="x-none" sz="1800" b="1" i="1" u="none" strike="noStrike" cap="none" normalizeH="0" baseline="0" dirty="0">
                          <a:ln>
                            <a:noFill/>
                          </a:ln>
                          <a:solidFill>
                            <a:schemeClr val="tx1"/>
                          </a:solidFill>
                          <a:effectLst/>
                          <a:latin typeface="Consolas" charset="0"/>
                        </a:rPr>
                        <a:t>, </a:t>
                      </a:r>
                      <a:r>
                        <a:rPr kumimoji="0" lang="en-US" altLang="x-none" sz="1800" b="1" i="1" u="none" strike="noStrike" cap="none" normalizeH="0" baseline="0" dirty="0" err="1">
                          <a:ln>
                            <a:noFill/>
                          </a:ln>
                          <a:solidFill>
                            <a:schemeClr val="tx1"/>
                          </a:solidFill>
                          <a:effectLst/>
                          <a:latin typeface="Consolas" charset="0"/>
                        </a:rPr>
                        <a:t>ch</a:t>
                      </a:r>
                      <a:r>
                        <a:rPr kumimoji="0" lang="en-US" altLang="x-none" sz="1800" b="0" i="0" u="none" strike="noStrike" cap="none" normalizeH="0" baseline="0" dirty="0">
                          <a:ln>
                            <a:noFill/>
                          </a:ln>
                          <a:solidFill>
                            <a:schemeClr val="tx1"/>
                          </a:solidFill>
                          <a:effectLst/>
                          <a:latin typeface="Consolas" charset="0"/>
                        </a:rPr>
                        <a:t>)</a:t>
                      </a: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x-none" sz="1800" b="0" i="0" u="none" strike="noStrike" cap="none" normalizeH="0" baseline="0" dirty="0" err="1">
                          <a:ln>
                            <a:noFill/>
                          </a:ln>
                          <a:solidFill>
                            <a:schemeClr val="tx1"/>
                          </a:solidFill>
                          <a:effectLst/>
                          <a:latin typeface="Consolas" charset="0"/>
                        </a:rPr>
                        <a:t>strrchr</a:t>
                      </a:r>
                      <a:r>
                        <a:rPr kumimoji="0" lang="en-US" altLang="x-none" sz="1800" b="0" i="0" u="none" strike="noStrike" cap="none" normalizeH="0" baseline="0" dirty="0">
                          <a:ln>
                            <a:noFill/>
                          </a:ln>
                          <a:solidFill>
                            <a:schemeClr val="tx1"/>
                          </a:solidFill>
                          <a:effectLst/>
                          <a:latin typeface="Consolas" charset="0"/>
                        </a:rPr>
                        <a:t>(</a:t>
                      </a:r>
                      <a:r>
                        <a:rPr kumimoji="0" lang="en-US" altLang="x-none" sz="1800" b="1" i="1" u="none" strike="noStrike" cap="none" normalizeH="0" baseline="0" dirty="0" err="1">
                          <a:ln>
                            <a:noFill/>
                          </a:ln>
                          <a:solidFill>
                            <a:schemeClr val="tx1"/>
                          </a:solidFill>
                          <a:effectLst/>
                          <a:latin typeface="Consolas" charset="0"/>
                        </a:rPr>
                        <a:t>str</a:t>
                      </a:r>
                      <a:r>
                        <a:rPr kumimoji="0" lang="en-US" altLang="x-none" sz="1800" b="1" i="1" u="none" strike="noStrike" cap="none" normalizeH="0" baseline="0" dirty="0">
                          <a:ln>
                            <a:noFill/>
                          </a:ln>
                          <a:solidFill>
                            <a:schemeClr val="tx1"/>
                          </a:solidFill>
                          <a:effectLst/>
                          <a:latin typeface="Consolas" charset="0"/>
                        </a:rPr>
                        <a:t>, </a:t>
                      </a:r>
                      <a:r>
                        <a:rPr kumimoji="0" lang="en-US" altLang="x-none" sz="1800" b="1" i="1" u="none" strike="noStrike" cap="none" normalizeH="0" baseline="0" dirty="0" err="1">
                          <a:ln>
                            <a:noFill/>
                          </a:ln>
                          <a:solidFill>
                            <a:schemeClr val="tx1"/>
                          </a:solidFill>
                          <a:effectLst/>
                          <a:latin typeface="Consolas" charset="0"/>
                        </a:rPr>
                        <a:t>ch</a:t>
                      </a:r>
                      <a:r>
                        <a:rPr kumimoji="0" lang="en-US" altLang="x-none" sz="1800" b="0" i="0" u="none" strike="noStrike" cap="none" normalizeH="0" baseline="0" dirty="0">
                          <a:ln>
                            <a:noFill/>
                          </a:ln>
                          <a:solidFill>
                            <a:schemeClr val="tx1"/>
                          </a:solidFill>
                          <a:effectLst/>
                          <a:latin typeface="Consolas" charset="0"/>
                        </a:rPr>
                        <a: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character search: returns a pointer to the first occurrence of </a:t>
                      </a:r>
                      <a:r>
                        <a:rPr kumimoji="0" lang="en-US" altLang="x-none" sz="1800" b="1" i="1" u="none" strike="noStrike" cap="none" normalizeH="0" baseline="0" dirty="0" err="1">
                          <a:ln>
                            <a:noFill/>
                          </a:ln>
                          <a:solidFill>
                            <a:schemeClr val="tx1"/>
                          </a:solidFill>
                          <a:effectLst/>
                          <a:latin typeface="Consolas" charset="0"/>
                        </a:rPr>
                        <a:t>ch</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in </a:t>
                      </a:r>
                      <a:r>
                        <a:rPr kumimoji="0" lang="en-US" altLang="x-none" sz="1800" b="1" i="1" u="none" strike="noStrike" cap="none" normalizeH="0" baseline="0" dirty="0" err="1">
                          <a:ln>
                            <a:noFill/>
                          </a:ln>
                          <a:solidFill>
                            <a:schemeClr val="tx1"/>
                          </a:solidFill>
                          <a:effectLst/>
                          <a:latin typeface="Consolas" charset="0"/>
                        </a:rPr>
                        <a:t>str</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or </a:t>
                      </a:r>
                      <a:r>
                        <a:rPr kumimoji="0" lang="en-US" altLang="x-none" sz="1800" b="1" i="1" u="none" strike="noStrike" cap="none" normalizeH="0" baseline="0" dirty="0">
                          <a:ln>
                            <a:noFill/>
                          </a:ln>
                          <a:solidFill>
                            <a:schemeClr val="tx1"/>
                          </a:solidFill>
                          <a:effectLst/>
                          <a:latin typeface="Consolas" charset="0"/>
                        </a:rPr>
                        <a:t>NULL</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if </a:t>
                      </a:r>
                      <a:r>
                        <a:rPr kumimoji="0" lang="en-US" altLang="x-none" sz="1800" b="1" i="1" u="none" strike="noStrike" cap="none" normalizeH="0" baseline="0" dirty="0" err="1">
                          <a:ln>
                            <a:noFill/>
                          </a:ln>
                          <a:solidFill>
                            <a:schemeClr val="tx1"/>
                          </a:solidFill>
                          <a:effectLst/>
                          <a:latin typeface="Consolas" charset="0"/>
                        </a:rPr>
                        <a:t>ch</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was not found in </a:t>
                      </a:r>
                      <a:r>
                        <a:rPr kumimoji="0" lang="en-US" altLang="x-none" sz="1800" b="1" i="1" u="none" strike="noStrike" cap="none" normalizeH="0" baseline="0" dirty="0">
                          <a:ln>
                            <a:noFill/>
                          </a:ln>
                          <a:solidFill>
                            <a:schemeClr val="tx1"/>
                          </a:solidFill>
                          <a:effectLst/>
                          <a:latin typeface="Consolas" charset="0"/>
                        </a:rPr>
                        <a:t>str</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a:t>
                      </a:r>
                      <a:r>
                        <a:rPr kumimoji="0" lang="en-US" altLang="x-none" sz="1800" b="0" i="0" u="none" strike="noStrike" cap="none" normalizeH="0" baseline="0" dirty="0" err="1">
                          <a:ln>
                            <a:noFill/>
                          </a:ln>
                          <a:solidFill>
                            <a:schemeClr val="tx1"/>
                          </a:solidFill>
                          <a:effectLst/>
                          <a:latin typeface="Consolas" charset="0"/>
                        </a:rPr>
                        <a:t>strrchr</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finds the last occurrence.</a:t>
                      </a:r>
                      <a:endParaRPr kumimoji="0" lang="en-US" altLang="x-none" sz="1800" b="0" i="0" u="none" strike="noStrike" cap="none" normalizeH="0" baseline="0" dirty="0">
                        <a:ln>
                          <a:noFill/>
                        </a:ln>
                        <a:solidFill>
                          <a:schemeClr val="tx1"/>
                        </a:solidFill>
                        <a:effectLst/>
                        <a:latin typeface="Consolas"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57200">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x-none" sz="1800" b="0" i="0" u="none" strike="noStrike" cap="none" normalizeH="0" baseline="0" dirty="0" err="1">
                          <a:ln>
                            <a:noFill/>
                          </a:ln>
                          <a:solidFill>
                            <a:schemeClr val="tx1"/>
                          </a:solidFill>
                          <a:effectLst/>
                          <a:latin typeface="Consolas" charset="0"/>
                        </a:rPr>
                        <a:t>strstr</a:t>
                      </a:r>
                      <a:r>
                        <a:rPr kumimoji="0" lang="en-US" altLang="x-none" sz="1800" b="0" i="0" u="none" strike="noStrike" cap="none" normalizeH="0" baseline="0" dirty="0">
                          <a:ln>
                            <a:noFill/>
                          </a:ln>
                          <a:solidFill>
                            <a:schemeClr val="tx1"/>
                          </a:solidFill>
                          <a:effectLst/>
                          <a:latin typeface="Consolas" charset="0"/>
                        </a:rPr>
                        <a:t>(</a:t>
                      </a:r>
                      <a:r>
                        <a:rPr kumimoji="0" lang="en-US" altLang="x-none" sz="1800" b="1" i="1" u="none" strike="noStrike" cap="none" normalizeH="0" baseline="0" dirty="0">
                          <a:ln>
                            <a:noFill/>
                          </a:ln>
                          <a:solidFill>
                            <a:schemeClr val="tx1"/>
                          </a:solidFill>
                          <a:effectLst/>
                          <a:latin typeface="Consolas" charset="0"/>
                        </a:rPr>
                        <a:t>haystack, needle</a:t>
                      </a:r>
                      <a:r>
                        <a:rPr kumimoji="0" lang="en-US" altLang="x-none" sz="1800" b="0" i="0" u="none" strike="noStrike" cap="none" normalizeH="0" baseline="0" dirty="0">
                          <a:ln>
                            <a:noFill/>
                          </a:ln>
                          <a:solidFill>
                            <a:schemeClr val="tx1"/>
                          </a:solidFill>
                          <a:effectLst/>
                          <a:latin typeface="Consolas" charset="0"/>
                        </a:rPr>
                        <a: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string search: returns a pointer to the start of the first occurrence of </a:t>
                      </a:r>
                      <a:r>
                        <a:rPr kumimoji="0" lang="en-US" altLang="x-none" sz="1800" b="1" i="1" u="none" strike="noStrike" cap="none" normalizeH="0" baseline="0" dirty="0">
                          <a:ln>
                            <a:noFill/>
                          </a:ln>
                          <a:solidFill>
                            <a:schemeClr val="tx1"/>
                          </a:solidFill>
                          <a:effectLst/>
                          <a:latin typeface="Consolas" charset="0"/>
                        </a:rPr>
                        <a:t>needle</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in </a:t>
                      </a:r>
                      <a:r>
                        <a:rPr kumimoji="0" lang="en-US" altLang="x-none" sz="1800" b="1" i="1" u="none" strike="noStrike" cap="none" normalizeH="0" baseline="0" dirty="0">
                          <a:ln>
                            <a:noFill/>
                          </a:ln>
                          <a:solidFill>
                            <a:schemeClr val="tx1"/>
                          </a:solidFill>
                          <a:effectLst/>
                          <a:latin typeface="Consolas" charset="0"/>
                        </a:rPr>
                        <a:t>haystack</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or </a:t>
                      </a:r>
                      <a:r>
                        <a:rPr kumimoji="0" lang="en-US" altLang="x-none" sz="1800" b="1" i="1" u="none" strike="noStrike" cap="none" normalizeH="0" baseline="0" dirty="0">
                          <a:ln>
                            <a:noFill/>
                          </a:ln>
                          <a:solidFill>
                            <a:schemeClr val="tx1"/>
                          </a:solidFill>
                          <a:effectLst/>
                          <a:latin typeface="Consolas" charset="0"/>
                        </a:rPr>
                        <a:t>NULL</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if </a:t>
                      </a:r>
                      <a:r>
                        <a:rPr kumimoji="0" lang="en-US" altLang="x-none" sz="1800" b="1" i="1" u="none" strike="noStrike" cap="none" normalizeH="0" baseline="0" dirty="0">
                          <a:ln>
                            <a:noFill/>
                          </a:ln>
                          <a:solidFill>
                            <a:schemeClr val="tx1"/>
                          </a:solidFill>
                          <a:effectLst/>
                          <a:latin typeface="Consolas" charset="0"/>
                        </a:rPr>
                        <a:t>needle </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was not found in </a:t>
                      </a:r>
                      <a:r>
                        <a:rPr kumimoji="0" lang="en-US" altLang="x-none" sz="1800" b="1" i="1" u="none" strike="noStrike" cap="none" normalizeH="0" baseline="0" dirty="0">
                          <a:ln>
                            <a:noFill/>
                          </a:ln>
                          <a:solidFill>
                            <a:schemeClr val="tx1"/>
                          </a:solidFill>
                          <a:effectLst/>
                          <a:latin typeface="Consolas" charset="0"/>
                          <a:ea typeface="Times New Roman" charset="0"/>
                          <a:cs typeface="Times New Roman" charset="0"/>
                        </a:rPr>
                        <a:t>haystack</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a:t>
                      </a:r>
                      <a:endParaRPr kumimoji="0" lang="en-US" altLang="x-none" sz="1800" b="0" i="0" u="none" strike="noStrike" cap="none" normalizeH="0" baseline="0" dirty="0">
                        <a:ln>
                          <a:noFill/>
                        </a:ln>
                        <a:solidFill>
                          <a:schemeClr val="tx1"/>
                        </a:solidFill>
                        <a:effectLst/>
                        <a:latin typeface="Consolas"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79501">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x-none" sz="1800" b="0" i="0" u="none" strike="noStrike" cap="none" normalizeH="0" baseline="0" dirty="0" err="1">
                          <a:ln>
                            <a:noFill/>
                          </a:ln>
                          <a:solidFill>
                            <a:schemeClr val="tx1"/>
                          </a:solidFill>
                          <a:effectLst/>
                          <a:latin typeface="Consolas" charset="0"/>
                        </a:rPr>
                        <a:t>strcpy</a:t>
                      </a:r>
                      <a:r>
                        <a:rPr kumimoji="0" lang="en-US" altLang="x-none" sz="1800" b="0" i="0" u="none" strike="noStrike" cap="none" normalizeH="0" baseline="0" dirty="0">
                          <a:ln>
                            <a:noFill/>
                          </a:ln>
                          <a:solidFill>
                            <a:schemeClr val="tx1"/>
                          </a:solidFill>
                          <a:effectLst/>
                          <a:latin typeface="Consolas" charset="0"/>
                        </a:rPr>
                        <a:t>(</a:t>
                      </a:r>
                      <a:r>
                        <a:rPr kumimoji="0" lang="en-US" altLang="x-none" sz="1800" b="1" i="1" u="none" strike="noStrike" cap="none" normalizeH="0" baseline="0" dirty="0" err="1">
                          <a:ln>
                            <a:noFill/>
                          </a:ln>
                          <a:solidFill>
                            <a:schemeClr val="tx1"/>
                          </a:solidFill>
                          <a:effectLst/>
                          <a:latin typeface="Consolas" charset="0"/>
                        </a:rPr>
                        <a:t>dst</a:t>
                      </a:r>
                      <a:r>
                        <a:rPr kumimoji="0" lang="en-US" altLang="x-none" sz="1800" b="1" i="1" u="none" strike="noStrike" cap="none" normalizeH="0" baseline="0" dirty="0">
                          <a:ln>
                            <a:noFill/>
                          </a:ln>
                          <a:solidFill>
                            <a:schemeClr val="tx1"/>
                          </a:solidFill>
                          <a:effectLst/>
                          <a:latin typeface="Consolas" charset="0"/>
                        </a:rPr>
                        <a:t>, </a:t>
                      </a:r>
                      <a:r>
                        <a:rPr kumimoji="0" lang="en-US" altLang="x-none" sz="1800" b="1" i="1" u="none" strike="noStrike" cap="none" normalizeH="0" baseline="0" dirty="0" err="1">
                          <a:ln>
                            <a:noFill/>
                          </a:ln>
                          <a:solidFill>
                            <a:schemeClr val="tx1"/>
                          </a:solidFill>
                          <a:effectLst/>
                          <a:latin typeface="Consolas" charset="0"/>
                        </a:rPr>
                        <a:t>src</a:t>
                      </a:r>
                      <a:r>
                        <a:rPr kumimoji="0" lang="en-US" altLang="x-none" sz="1800" b="0" i="0" u="none" strike="noStrike" cap="none" normalizeH="0" baseline="0" dirty="0">
                          <a:ln>
                            <a:noFill/>
                          </a:ln>
                          <a:solidFill>
                            <a:schemeClr val="tx1"/>
                          </a:solidFill>
                          <a:effectLst/>
                          <a:latin typeface="Consolas" charset="0"/>
                        </a:rPr>
                        <a:t>),</a:t>
                      </a: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x-none" sz="1800" b="0" i="0" u="none" strike="noStrike" cap="none" normalizeH="0" baseline="0" dirty="0" err="1">
                          <a:ln>
                            <a:noFill/>
                          </a:ln>
                          <a:solidFill>
                            <a:schemeClr val="tx1"/>
                          </a:solidFill>
                          <a:effectLst/>
                          <a:latin typeface="Consolas" charset="0"/>
                        </a:rPr>
                        <a:t>strncpy</a:t>
                      </a:r>
                      <a:r>
                        <a:rPr kumimoji="0" lang="en-US" altLang="x-none" sz="1800" b="0" i="0" u="none" strike="noStrike" cap="none" normalizeH="0" baseline="0" dirty="0">
                          <a:ln>
                            <a:noFill/>
                          </a:ln>
                          <a:solidFill>
                            <a:schemeClr val="tx1"/>
                          </a:solidFill>
                          <a:effectLst/>
                          <a:latin typeface="Consolas" charset="0"/>
                        </a:rPr>
                        <a:t>(</a:t>
                      </a:r>
                      <a:r>
                        <a:rPr kumimoji="0" lang="en-US" altLang="x-none" sz="1800" b="1" i="1" u="none" strike="noStrike" cap="none" normalizeH="0" baseline="0" dirty="0" err="1">
                          <a:ln>
                            <a:noFill/>
                          </a:ln>
                          <a:solidFill>
                            <a:schemeClr val="tx1"/>
                          </a:solidFill>
                          <a:effectLst/>
                          <a:latin typeface="Consolas" charset="0"/>
                        </a:rPr>
                        <a:t>dst</a:t>
                      </a:r>
                      <a:r>
                        <a:rPr kumimoji="0" lang="en-US" altLang="x-none" sz="1800" b="1" i="1" u="none" strike="noStrike" cap="none" normalizeH="0" baseline="0" dirty="0">
                          <a:ln>
                            <a:noFill/>
                          </a:ln>
                          <a:solidFill>
                            <a:schemeClr val="tx1"/>
                          </a:solidFill>
                          <a:effectLst/>
                          <a:latin typeface="Consolas" charset="0"/>
                        </a:rPr>
                        <a:t>, </a:t>
                      </a:r>
                      <a:r>
                        <a:rPr kumimoji="0" lang="en-US" altLang="x-none" sz="1800" b="1" i="1" u="none" strike="noStrike" cap="none" normalizeH="0" baseline="0" dirty="0" err="1">
                          <a:ln>
                            <a:noFill/>
                          </a:ln>
                          <a:solidFill>
                            <a:schemeClr val="tx1"/>
                          </a:solidFill>
                          <a:effectLst/>
                          <a:latin typeface="Consolas" charset="0"/>
                        </a:rPr>
                        <a:t>src</a:t>
                      </a:r>
                      <a:r>
                        <a:rPr kumimoji="0" lang="en-US" altLang="x-none" sz="1800" b="1" i="1" u="none" strike="noStrike" cap="none" normalizeH="0" baseline="0" dirty="0">
                          <a:ln>
                            <a:noFill/>
                          </a:ln>
                          <a:solidFill>
                            <a:schemeClr val="tx1"/>
                          </a:solidFill>
                          <a:effectLst/>
                          <a:latin typeface="Consolas" charset="0"/>
                        </a:rPr>
                        <a:t>, n</a:t>
                      </a:r>
                      <a:r>
                        <a:rPr kumimoji="0" lang="en-US" altLang="x-none" sz="1800" b="0" i="0" u="none" strike="noStrike" cap="none" normalizeH="0" baseline="0" dirty="0">
                          <a:ln>
                            <a:noFill/>
                          </a:ln>
                          <a:solidFill>
                            <a:schemeClr val="tx1"/>
                          </a:solidFill>
                          <a:effectLst/>
                          <a:latin typeface="Consolas" charset="0"/>
                        </a:rPr>
                        <a: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copies characters in </a:t>
                      </a:r>
                      <a:r>
                        <a:rPr kumimoji="0" lang="en-US" altLang="x-none" sz="1800" b="1" i="1" u="none" strike="noStrike" cap="none" normalizeH="0" baseline="0" dirty="0" err="1">
                          <a:ln>
                            <a:noFill/>
                          </a:ln>
                          <a:solidFill>
                            <a:schemeClr val="tx1"/>
                          </a:solidFill>
                          <a:effectLst/>
                          <a:latin typeface="Consolas" charset="0"/>
                        </a:rPr>
                        <a:t>src</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to </a:t>
                      </a:r>
                      <a:r>
                        <a:rPr kumimoji="0" lang="en-US" altLang="x-none" sz="1800" b="1" i="1" u="none" strike="noStrike" cap="none" normalizeH="0" baseline="0" dirty="0" err="1">
                          <a:ln>
                            <a:noFill/>
                          </a:ln>
                          <a:solidFill>
                            <a:schemeClr val="tx1"/>
                          </a:solidFill>
                          <a:effectLst/>
                          <a:latin typeface="Consolas" charset="0"/>
                        </a:rPr>
                        <a:t>dst</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including null-terminating character.  Assumes enough space in </a:t>
                      </a:r>
                      <a:r>
                        <a:rPr kumimoji="0" lang="en-US" altLang="x-none" sz="1800" b="1" i="1" u="none" strike="noStrike" cap="none" normalizeH="0" baseline="0" dirty="0" err="1">
                          <a:ln>
                            <a:noFill/>
                          </a:ln>
                          <a:solidFill>
                            <a:schemeClr val="tx1"/>
                          </a:solidFill>
                          <a:effectLst/>
                          <a:latin typeface="Consolas" charset="0"/>
                        </a:rPr>
                        <a:t>dst</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Strings must not overlap. </a:t>
                      </a:r>
                      <a:r>
                        <a:rPr kumimoji="0" lang="en-US" altLang="x-none" sz="1800" b="1" i="0" u="none" strike="noStrike" cap="none" normalizeH="0" baseline="0" dirty="0" err="1">
                          <a:ln>
                            <a:noFill/>
                          </a:ln>
                          <a:solidFill>
                            <a:schemeClr val="tx1"/>
                          </a:solidFill>
                          <a:effectLst/>
                          <a:latin typeface="Consolas" charset="0"/>
                          <a:ea typeface="Times New Roman" charset="0"/>
                          <a:cs typeface="Times New Roman" charset="0"/>
                        </a:rPr>
                        <a:t>s</a:t>
                      </a:r>
                      <a:r>
                        <a:rPr kumimoji="0" lang="en-US" altLang="x-none" sz="1800" b="1" i="0" u="none" strike="noStrike" cap="none" normalizeH="0" baseline="0" dirty="0" err="1">
                          <a:ln>
                            <a:noFill/>
                          </a:ln>
                          <a:solidFill>
                            <a:schemeClr val="tx1"/>
                          </a:solidFill>
                          <a:effectLst/>
                          <a:latin typeface="Consolas" charset="0"/>
                        </a:rPr>
                        <a:t>trncpy</a:t>
                      </a:r>
                      <a:r>
                        <a:rPr kumimoji="0" lang="en-US" altLang="x-none" sz="1800" b="1" i="0" u="none" strike="noStrike" cap="none" normalizeH="0" baseline="0" dirty="0">
                          <a:ln>
                            <a:noFill/>
                          </a:ln>
                          <a:solidFill>
                            <a:schemeClr val="tx1"/>
                          </a:solidFill>
                          <a:effectLst/>
                          <a:latin typeface="Consolas" charset="0"/>
                        </a:rPr>
                        <a:t> </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stops after at most </a:t>
                      </a:r>
                      <a:r>
                        <a:rPr kumimoji="0" lang="en-US" altLang="x-none" sz="1800" b="1" i="1" u="none" strike="noStrike" cap="none" normalizeH="0" baseline="0" dirty="0">
                          <a:ln>
                            <a:noFill/>
                          </a:ln>
                          <a:solidFill>
                            <a:schemeClr val="tx1"/>
                          </a:solidFill>
                          <a:effectLst/>
                          <a:latin typeface="Consolas" charset="0"/>
                        </a:rPr>
                        <a:t>n</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chars (might not include null-terminating character).</a:t>
                      </a:r>
                      <a:endParaRPr kumimoji="0" lang="en-US" altLang="x-none" sz="1800" b="0" i="0" u="none" strike="noStrike" cap="none" normalizeH="0" baseline="0" dirty="0">
                        <a:ln>
                          <a:noFill/>
                        </a:ln>
                        <a:solidFill>
                          <a:schemeClr val="tx1"/>
                        </a:solidFill>
                        <a:effectLst/>
                        <a:latin typeface="Consolas"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79501">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x-none" sz="1800" b="0" i="0" u="none" strike="noStrike" cap="none" normalizeH="0" baseline="0" dirty="0" err="1">
                          <a:ln>
                            <a:noFill/>
                          </a:ln>
                          <a:solidFill>
                            <a:schemeClr val="tx1"/>
                          </a:solidFill>
                          <a:effectLst/>
                          <a:latin typeface="Consolas" charset="0"/>
                        </a:rPr>
                        <a:t>strcat</a:t>
                      </a:r>
                      <a:r>
                        <a:rPr kumimoji="0" lang="en-US" altLang="x-none" sz="1800" b="0" i="0" u="none" strike="noStrike" cap="none" normalizeH="0" baseline="0" dirty="0">
                          <a:ln>
                            <a:noFill/>
                          </a:ln>
                          <a:solidFill>
                            <a:schemeClr val="tx1"/>
                          </a:solidFill>
                          <a:effectLst/>
                          <a:latin typeface="Consolas" charset="0"/>
                        </a:rPr>
                        <a:t>(</a:t>
                      </a:r>
                      <a:r>
                        <a:rPr kumimoji="0" lang="en-US" altLang="x-none" sz="1800" b="1" i="1" u="none" strike="noStrike" cap="none" normalizeH="0" baseline="0" dirty="0" err="1">
                          <a:ln>
                            <a:noFill/>
                          </a:ln>
                          <a:solidFill>
                            <a:schemeClr val="tx1"/>
                          </a:solidFill>
                          <a:effectLst/>
                          <a:latin typeface="Consolas" charset="0"/>
                        </a:rPr>
                        <a:t>dst</a:t>
                      </a:r>
                      <a:r>
                        <a:rPr kumimoji="0" lang="en-US" altLang="x-none" sz="1800" b="1" i="1" u="none" strike="noStrike" cap="none" normalizeH="0" baseline="0" dirty="0">
                          <a:ln>
                            <a:noFill/>
                          </a:ln>
                          <a:solidFill>
                            <a:schemeClr val="tx1"/>
                          </a:solidFill>
                          <a:effectLst/>
                          <a:latin typeface="Consolas" charset="0"/>
                        </a:rPr>
                        <a:t>, </a:t>
                      </a:r>
                      <a:r>
                        <a:rPr kumimoji="0" lang="en-US" altLang="x-none" sz="1800" b="1" i="1" u="none" strike="noStrike" cap="none" normalizeH="0" baseline="0" dirty="0" err="1">
                          <a:ln>
                            <a:noFill/>
                          </a:ln>
                          <a:solidFill>
                            <a:schemeClr val="tx1"/>
                          </a:solidFill>
                          <a:effectLst/>
                          <a:latin typeface="Consolas" charset="0"/>
                        </a:rPr>
                        <a:t>src</a:t>
                      </a:r>
                      <a:r>
                        <a:rPr kumimoji="0" lang="en-US" altLang="x-none" sz="1800" b="0" i="0" u="none" strike="noStrike" cap="none" normalizeH="0" baseline="0" dirty="0">
                          <a:ln>
                            <a:noFill/>
                          </a:ln>
                          <a:solidFill>
                            <a:schemeClr val="tx1"/>
                          </a:solidFill>
                          <a:effectLst/>
                          <a:latin typeface="Consolas" charset="0"/>
                        </a:rPr>
                        <a:t>),</a:t>
                      </a: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x-none" sz="1800" b="0" i="0" u="none" strike="noStrike" cap="none" normalizeH="0" baseline="0" dirty="0" err="1">
                          <a:ln>
                            <a:noFill/>
                          </a:ln>
                          <a:solidFill>
                            <a:schemeClr val="tx1"/>
                          </a:solidFill>
                          <a:effectLst/>
                          <a:latin typeface="Consolas" charset="0"/>
                        </a:rPr>
                        <a:t>strncat</a:t>
                      </a:r>
                      <a:r>
                        <a:rPr kumimoji="0" lang="en-US" altLang="x-none" sz="1800" b="0" i="0" u="none" strike="noStrike" cap="none" normalizeH="0" baseline="0" dirty="0">
                          <a:ln>
                            <a:noFill/>
                          </a:ln>
                          <a:solidFill>
                            <a:schemeClr val="tx1"/>
                          </a:solidFill>
                          <a:effectLst/>
                          <a:latin typeface="Consolas" charset="0"/>
                        </a:rPr>
                        <a:t>(</a:t>
                      </a:r>
                      <a:r>
                        <a:rPr kumimoji="0" lang="en-US" altLang="x-none" sz="1800" b="1" i="1" u="none" strike="noStrike" cap="none" normalizeH="0" baseline="0" dirty="0" err="1">
                          <a:ln>
                            <a:noFill/>
                          </a:ln>
                          <a:solidFill>
                            <a:schemeClr val="tx1"/>
                          </a:solidFill>
                          <a:effectLst/>
                          <a:latin typeface="Consolas" charset="0"/>
                        </a:rPr>
                        <a:t>dst</a:t>
                      </a:r>
                      <a:r>
                        <a:rPr kumimoji="0" lang="en-US" altLang="x-none" sz="1800" b="1" i="1" u="none" strike="noStrike" cap="none" normalizeH="0" baseline="0" dirty="0">
                          <a:ln>
                            <a:noFill/>
                          </a:ln>
                          <a:solidFill>
                            <a:schemeClr val="tx1"/>
                          </a:solidFill>
                          <a:effectLst/>
                          <a:latin typeface="Consolas" charset="0"/>
                        </a:rPr>
                        <a:t>, </a:t>
                      </a:r>
                      <a:r>
                        <a:rPr kumimoji="0" lang="en-US" altLang="x-none" sz="1800" b="1" i="1" u="none" strike="noStrike" cap="none" normalizeH="0" baseline="0" dirty="0" err="1">
                          <a:ln>
                            <a:noFill/>
                          </a:ln>
                          <a:solidFill>
                            <a:schemeClr val="tx1"/>
                          </a:solidFill>
                          <a:effectLst/>
                          <a:latin typeface="Consolas" charset="0"/>
                        </a:rPr>
                        <a:t>src</a:t>
                      </a:r>
                      <a:r>
                        <a:rPr kumimoji="0" lang="en-US" altLang="x-none" sz="1800" b="1" i="1" u="none" strike="noStrike" cap="none" normalizeH="0" baseline="0" dirty="0">
                          <a:ln>
                            <a:noFill/>
                          </a:ln>
                          <a:solidFill>
                            <a:schemeClr val="tx1"/>
                          </a:solidFill>
                          <a:effectLst/>
                          <a:latin typeface="Consolas" charset="0"/>
                        </a:rPr>
                        <a:t>, n</a:t>
                      </a:r>
                      <a:r>
                        <a:rPr kumimoji="0" lang="en-US" altLang="x-none" sz="1800" b="0" i="0" u="none" strike="noStrike" cap="none" normalizeH="0" baseline="0" dirty="0">
                          <a:ln>
                            <a:noFill/>
                          </a:ln>
                          <a:solidFill>
                            <a:schemeClr val="tx1"/>
                          </a:solidFill>
                          <a:effectLst/>
                          <a:latin typeface="Consolas" charset="0"/>
                        </a:rPr>
                        <a: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concatenate </a:t>
                      </a:r>
                      <a:r>
                        <a:rPr kumimoji="0" lang="en-US" altLang="x-none" sz="1800" b="1" i="1" u="none" strike="noStrike" cap="none" normalizeH="0" baseline="0" dirty="0" err="1">
                          <a:ln>
                            <a:noFill/>
                          </a:ln>
                          <a:solidFill>
                            <a:schemeClr val="tx1"/>
                          </a:solidFill>
                          <a:effectLst/>
                          <a:latin typeface="Consolas" charset="0"/>
                        </a:rPr>
                        <a:t>src</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onto the end of </a:t>
                      </a:r>
                      <a:r>
                        <a:rPr kumimoji="0" lang="en-US" altLang="x-none" sz="1800" b="1" i="1" u="none" strike="noStrike" cap="none" normalizeH="0" baseline="0" dirty="0" err="1">
                          <a:ln>
                            <a:noFill/>
                          </a:ln>
                          <a:solidFill>
                            <a:schemeClr val="tx1"/>
                          </a:solidFill>
                          <a:effectLst/>
                          <a:latin typeface="Consolas" charset="0"/>
                        </a:rPr>
                        <a:t>dst</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a:t>
                      </a:r>
                      <a:r>
                        <a:rPr kumimoji="0" lang="en-US" altLang="x-none" sz="1800" b="1" i="0" u="none" strike="noStrike" cap="none" normalizeH="0" baseline="0" dirty="0" err="1">
                          <a:ln>
                            <a:noFill/>
                          </a:ln>
                          <a:solidFill>
                            <a:schemeClr val="tx1"/>
                          </a:solidFill>
                          <a:effectLst/>
                          <a:latin typeface="Consolas" charset="0"/>
                          <a:ea typeface="Times New Roman" charset="0"/>
                          <a:cs typeface="Times New Roman" charset="0"/>
                        </a:rPr>
                        <a:t>s</a:t>
                      </a:r>
                      <a:r>
                        <a:rPr kumimoji="0" lang="en-US" altLang="x-none" sz="1800" b="1" i="0" u="none" strike="noStrike" cap="none" normalizeH="0" baseline="0" dirty="0" err="1">
                          <a:ln>
                            <a:noFill/>
                          </a:ln>
                          <a:solidFill>
                            <a:schemeClr val="tx1"/>
                          </a:solidFill>
                          <a:effectLst/>
                          <a:latin typeface="Consolas" charset="0"/>
                        </a:rPr>
                        <a:t>trncat</a:t>
                      </a:r>
                      <a:r>
                        <a:rPr kumimoji="0" lang="en-US" altLang="x-none" sz="1800" b="0" i="0" u="none" strike="noStrike" cap="none" normalizeH="0" baseline="0" dirty="0">
                          <a:ln>
                            <a:noFill/>
                          </a:ln>
                          <a:solidFill>
                            <a:schemeClr val="tx1"/>
                          </a:solidFill>
                          <a:effectLst/>
                          <a:latin typeface="Consolas" charset="0"/>
                        </a:rPr>
                        <a:t> </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stops concatenating after at most </a:t>
                      </a:r>
                      <a:r>
                        <a:rPr kumimoji="0" lang="en-US" altLang="x-none" sz="1800" b="1" i="1" u="none" strike="noStrike" cap="none" normalizeH="0" baseline="0" dirty="0">
                          <a:ln>
                            <a:noFill/>
                          </a:ln>
                          <a:solidFill>
                            <a:schemeClr val="tx1"/>
                          </a:solidFill>
                          <a:effectLst/>
                          <a:latin typeface="Consolas" charset="0"/>
                        </a:rPr>
                        <a:t>n</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characters.  </a:t>
                      </a:r>
                      <a:r>
                        <a:rPr kumimoji="0" lang="en-US" altLang="x-none" sz="1800" b="0" i="0" u="sng" strike="noStrike" cap="none" normalizeH="0" baseline="0" dirty="0">
                          <a:ln>
                            <a:noFill/>
                          </a:ln>
                          <a:solidFill>
                            <a:schemeClr val="tx1"/>
                          </a:solidFill>
                          <a:effectLst/>
                          <a:latin typeface="Calibri" charset="0"/>
                          <a:ea typeface="Times New Roman" charset="0"/>
                          <a:cs typeface="Times New Roman" charset="0"/>
                        </a:rPr>
                        <a:t>Always</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adds a null-terminating character.</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79501">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x-none" sz="1800" b="0" i="0" u="none" strike="noStrike" cap="none" normalizeH="0" baseline="0" dirty="0" err="1">
                          <a:ln>
                            <a:noFill/>
                          </a:ln>
                          <a:solidFill>
                            <a:schemeClr val="tx1"/>
                          </a:solidFill>
                          <a:effectLst/>
                          <a:latin typeface="Consolas" charset="0"/>
                        </a:rPr>
                        <a:t>strspn</a:t>
                      </a:r>
                      <a:r>
                        <a:rPr kumimoji="0" lang="en-US" altLang="x-none" sz="1800" b="0" i="0" u="none" strike="noStrike" cap="none" normalizeH="0" baseline="0" dirty="0">
                          <a:ln>
                            <a:noFill/>
                          </a:ln>
                          <a:solidFill>
                            <a:schemeClr val="tx1"/>
                          </a:solidFill>
                          <a:effectLst/>
                          <a:latin typeface="Consolas" charset="0"/>
                        </a:rPr>
                        <a:t>(</a:t>
                      </a:r>
                      <a:r>
                        <a:rPr kumimoji="0" lang="en-US" altLang="x-none" sz="1800" b="1" i="1" u="none" strike="noStrike" cap="none" normalizeH="0" baseline="0" dirty="0" err="1">
                          <a:ln>
                            <a:noFill/>
                          </a:ln>
                          <a:solidFill>
                            <a:schemeClr val="tx1"/>
                          </a:solidFill>
                          <a:effectLst/>
                          <a:latin typeface="Consolas" charset="0"/>
                        </a:rPr>
                        <a:t>str</a:t>
                      </a:r>
                      <a:r>
                        <a:rPr kumimoji="0" lang="en-US" altLang="x-none" sz="1800" b="1" i="1" u="none" strike="noStrike" cap="none" normalizeH="0" baseline="0" dirty="0">
                          <a:ln>
                            <a:noFill/>
                          </a:ln>
                          <a:solidFill>
                            <a:schemeClr val="tx1"/>
                          </a:solidFill>
                          <a:effectLst/>
                          <a:latin typeface="Consolas" charset="0"/>
                        </a:rPr>
                        <a:t>, accept</a:t>
                      </a:r>
                      <a:r>
                        <a:rPr kumimoji="0" lang="en-US" altLang="x-none" sz="1800" b="0" i="0" u="none" strike="noStrike" cap="none" normalizeH="0" baseline="0" dirty="0">
                          <a:ln>
                            <a:noFill/>
                          </a:ln>
                          <a:solidFill>
                            <a:schemeClr val="tx1"/>
                          </a:solidFill>
                          <a:effectLst/>
                          <a:latin typeface="Consolas" charset="0"/>
                        </a:rPr>
                        <a:t>),</a:t>
                      </a: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x-none" sz="1800" b="0" i="0" u="none" strike="noStrike" cap="none" normalizeH="0" baseline="0" dirty="0" err="1">
                          <a:ln>
                            <a:noFill/>
                          </a:ln>
                          <a:solidFill>
                            <a:schemeClr val="tx1"/>
                          </a:solidFill>
                          <a:effectLst/>
                          <a:latin typeface="Consolas" charset="0"/>
                        </a:rPr>
                        <a:t>strcspn</a:t>
                      </a:r>
                      <a:r>
                        <a:rPr kumimoji="0" lang="en-US" altLang="x-none" sz="1800" b="0" i="0" u="none" strike="noStrike" cap="none" normalizeH="0" baseline="0" dirty="0">
                          <a:ln>
                            <a:noFill/>
                          </a:ln>
                          <a:solidFill>
                            <a:schemeClr val="tx1"/>
                          </a:solidFill>
                          <a:effectLst/>
                          <a:latin typeface="Consolas" charset="0"/>
                        </a:rPr>
                        <a:t>(</a:t>
                      </a:r>
                      <a:r>
                        <a:rPr kumimoji="0" lang="en-US" altLang="x-none" sz="1800" b="1" i="1" u="none" strike="noStrike" cap="none" normalizeH="0" baseline="0" dirty="0" err="1">
                          <a:ln>
                            <a:noFill/>
                          </a:ln>
                          <a:solidFill>
                            <a:schemeClr val="tx1"/>
                          </a:solidFill>
                          <a:effectLst/>
                          <a:latin typeface="Consolas" charset="0"/>
                        </a:rPr>
                        <a:t>str</a:t>
                      </a:r>
                      <a:r>
                        <a:rPr kumimoji="0" lang="en-US" altLang="x-none" sz="1800" b="1" i="1" u="none" strike="noStrike" cap="none" normalizeH="0" baseline="0" dirty="0">
                          <a:ln>
                            <a:noFill/>
                          </a:ln>
                          <a:solidFill>
                            <a:schemeClr val="tx1"/>
                          </a:solidFill>
                          <a:effectLst/>
                          <a:latin typeface="Consolas" charset="0"/>
                        </a:rPr>
                        <a:t>, reject</a:t>
                      </a:r>
                      <a:r>
                        <a:rPr kumimoji="0" lang="en-US" altLang="x-none" sz="1800" b="0" i="0" u="none" strike="noStrike" cap="none" normalizeH="0" baseline="0" dirty="0">
                          <a:ln>
                            <a:noFill/>
                          </a:ln>
                          <a:solidFill>
                            <a:schemeClr val="tx1"/>
                          </a:solidFill>
                          <a:effectLst/>
                          <a:latin typeface="Consolas" charset="0"/>
                        </a:rPr>
                        <a: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x-none" sz="1800" b="1" i="0" u="none" strike="noStrike" cap="none" normalizeH="0" baseline="0" dirty="0" err="1">
                          <a:ln>
                            <a:noFill/>
                          </a:ln>
                          <a:solidFill>
                            <a:schemeClr val="tx1"/>
                          </a:solidFill>
                          <a:effectLst/>
                          <a:latin typeface="Consolas" charset="0"/>
                        </a:rPr>
                        <a:t>strspn</a:t>
                      </a:r>
                      <a:r>
                        <a:rPr kumimoji="0" lang="en-US" altLang="x-none" sz="1800" b="0" i="0" u="none" strike="noStrike" cap="none" normalizeH="0" baseline="0" dirty="0">
                          <a:ln>
                            <a:noFill/>
                          </a:ln>
                          <a:solidFill>
                            <a:schemeClr val="tx1"/>
                          </a:solidFill>
                          <a:effectLst/>
                          <a:latin typeface="Consolas" charset="0"/>
                        </a:rPr>
                        <a:t> </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returns the length of the initial part of </a:t>
                      </a:r>
                      <a:r>
                        <a:rPr kumimoji="0" lang="en-US" altLang="x-none" sz="1800" b="1" i="1" u="none" strike="noStrike" cap="none" normalizeH="0" baseline="0" dirty="0">
                          <a:ln>
                            <a:noFill/>
                          </a:ln>
                          <a:solidFill>
                            <a:schemeClr val="tx1"/>
                          </a:solidFill>
                          <a:effectLst/>
                          <a:latin typeface="Consolas" charset="0"/>
                        </a:rPr>
                        <a:t>str</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which contains </a:t>
                      </a:r>
                      <a:r>
                        <a:rPr kumimoji="0" lang="en-US" altLang="x-none" sz="1800" b="0" i="0" u="sng" strike="noStrike" cap="none" normalizeH="0" baseline="0" dirty="0">
                          <a:ln>
                            <a:noFill/>
                          </a:ln>
                          <a:solidFill>
                            <a:schemeClr val="tx1"/>
                          </a:solidFill>
                          <a:effectLst/>
                          <a:latin typeface="Calibri" charset="0"/>
                          <a:ea typeface="Times New Roman" charset="0"/>
                          <a:cs typeface="Times New Roman" charset="0"/>
                        </a:rPr>
                        <a:t>only</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characters in </a:t>
                      </a:r>
                      <a:r>
                        <a:rPr kumimoji="0" lang="en-US" altLang="x-none" sz="1800" b="1" i="1" u="none" strike="noStrike" cap="none" normalizeH="0" baseline="0" dirty="0">
                          <a:ln>
                            <a:noFill/>
                          </a:ln>
                          <a:solidFill>
                            <a:schemeClr val="tx1"/>
                          </a:solidFill>
                          <a:effectLst/>
                          <a:latin typeface="Consolas" charset="0"/>
                        </a:rPr>
                        <a:t>accept</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a:t>
                      </a:r>
                      <a:r>
                        <a:rPr kumimoji="0" lang="en-US" altLang="x-none" sz="1800" b="1" i="0" u="none" strike="noStrike" cap="none" normalizeH="0" baseline="0" dirty="0" err="1">
                          <a:ln>
                            <a:noFill/>
                          </a:ln>
                          <a:solidFill>
                            <a:schemeClr val="tx1"/>
                          </a:solidFill>
                          <a:effectLst/>
                          <a:latin typeface="Consolas" charset="0"/>
                          <a:ea typeface="Times New Roman" charset="0"/>
                          <a:cs typeface="Times New Roman" charset="0"/>
                        </a:rPr>
                        <a:t>s</a:t>
                      </a:r>
                      <a:r>
                        <a:rPr kumimoji="0" lang="en-US" altLang="x-none" sz="1800" b="1" i="0" u="none" strike="noStrike" cap="none" normalizeH="0" baseline="0" dirty="0" err="1">
                          <a:ln>
                            <a:noFill/>
                          </a:ln>
                          <a:solidFill>
                            <a:schemeClr val="tx1"/>
                          </a:solidFill>
                          <a:effectLst/>
                          <a:latin typeface="Consolas" charset="0"/>
                        </a:rPr>
                        <a:t>trcspn</a:t>
                      </a:r>
                      <a:r>
                        <a:rPr kumimoji="0" lang="en-US" altLang="x-none" sz="1800" b="0" i="0" u="none" strike="noStrike" cap="none" normalizeH="0" baseline="0" dirty="0">
                          <a:ln>
                            <a:noFill/>
                          </a:ln>
                          <a:solidFill>
                            <a:schemeClr val="tx1"/>
                          </a:solidFill>
                          <a:effectLst/>
                          <a:latin typeface="Consolas" charset="0"/>
                        </a:rPr>
                        <a:t> </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returns the length of the initial part of </a:t>
                      </a:r>
                      <a:r>
                        <a:rPr kumimoji="0" lang="en-US" altLang="x-none" sz="1800" b="1" i="1" u="none" strike="noStrike" cap="none" normalizeH="0" baseline="0" dirty="0">
                          <a:ln>
                            <a:noFill/>
                          </a:ln>
                          <a:solidFill>
                            <a:schemeClr val="tx1"/>
                          </a:solidFill>
                          <a:effectLst/>
                          <a:latin typeface="Consolas" charset="0"/>
                        </a:rPr>
                        <a:t>str</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which does </a:t>
                      </a:r>
                      <a:r>
                        <a:rPr kumimoji="0" lang="en-US" altLang="x-none" sz="1800" b="0" i="0" u="sng" strike="noStrike" cap="none" normalizeH="0" baseline="0" dirty="0">
                          <a:ln>
                            <a:noFill/>
                          </a:ln>
                          <a:solidFill>
                            <a:schemeClr val="tx1"/>
                          </a:solidFill>
                          <a:effectLst/>
                          <a:latin typeface="Calibri" charset="0"/>
                          <a:ea typeface="Times New Roman" charset="0"/>
                          <a:cs typeface="Times New Roman" charset="0"/>
                        </a:rPr>
                        <a:t>not</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 contain any characters in </a:t>
                      </a:r>
                      <a:r>
                        <a:rPr kumimoji="0" lang="en-US" altLang="x-none" sz="1800" b="1" i="1" u="none" strike="noStrike" cap="none" normalizeH="0" baseline="0" dirty="0">
                          <a:ln>
                            <a:noFill/>
                          </a:ln>
                          <a:solidFill>
                            <a:schemeClr val="tx1"/>
                          </a:solidFill>
                          <a:effectLst/>
                          <a:latin typeface="Consolas" charset="0"/>
                        </a:rPr>
                        <a:t>reject</a:t>
                      </a:r>
                      <a:r>
                        <a:rPr kumimoji="0" lang="en-US" altLang="x-none" sz="1800" b="0" i="0" u="none" strike="noStrike" cap="none" normalizeH="0" baseline="0" dirty="0">
                          <a:ln>
                            <a:noFill/>
                          </a:ln>
                          <a:solidFill>
                            <a:schemeClr val="tx1"/>
                          </a:solidFill>
                          <a:effectLst/>
                          <a:latin typeface="Calibri" charset="0"/>
                          <a:ea typeface="Times New Roman" charset="0"/>
                          <a:cs typeface="Times New Roman" charset="0"/>
                        </a:rPr>
                        <a:t>.</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104407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D42349-BAC8-E34A-B319-0F4B391BE4D7}"/>
              </a:ext>
            </a:extLst>
          </p:cNvPr>
          <p:cNvSpPr>
            <a:spLocks noGrp="1"/>
          </p:cNvSpPr>
          <p:nvPr>
            <p:ph type="title"/>
          </p:nvPr>
        </p:nvSpPr>
        <p:spPr/>
        <p:txBody>
          <a:bodyPr/>
          <a:lstStyle/>
          <a:p>
            <a:r>
              <a:rPr lang="en-US" dirty="0"/>
              <a:t>Concatenating Strings</a:t>
            </a:r>
          </a:p>
        </p:txBody>
      </p:sp>
      <p:sp>
        <p:nvSpPr>
          <p:cNvPr id="3" name="Content Placeholder 2">
            <a:extLst>
              <a:ext uri="{FF2B5EF4-FFF2-40B4-BE49-F238E27FC236}">
                <a16:creationId xmlns:a16="http://schemas.microsoft.com/office/drawing/2014/main" id="{7D0E6366-1C59-1E44-A6F3-713BAC3BA8B2}"/>
              </a:ext>
            </a:extLst>
          </p:cNvPr>
          <p:cNvSpPr>
            <a:spLocks noGrp="1"/>
          </p:cNvSpPr>
          <p:nvPr>
            <p:ph idx="1"/>
          </p:nvPr>
        </p:nvSpPr>
        <p:spPr>
          <a:xfrm>
            <a:off x="152400" y="1295400"/>
            <a:ext cx="11811000" cy="4191000"/>
          </a:xfrm>
        </p:spPr>
        <p:txBody>
          <a:bodyPr/>
          <a:lstStyle/>
          <a:p>
            <a:pPr marL="0" indent="0">
              <a:spcAft>
                <a:spcPts val="600"/>
              </a:spcAft>
              <a:buNone/>
            </a:pPr>
            <a:r>
              <a:rPr lang="en-US" dirty="0"/>
              <a:t>What does the following code do?</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a:solidFill>
                  <a:srgbClr val="00B050"/>
                </a:solidFill>
                <a:latin typeface="Consolas" panose="020B0609020204030204" pitchFamily="49" charset="0"/>
                <a:cs typeface="Consolas" panose="020B0609020204030204" pitchFamily="49" charset="0"/>
              </a:rPr>
              <a:t>char</a:t>
            </a:r>
            <a:r>
              <a:rPr lang="en-US" dirty="0">
                <a:latin typeface="Consolas" panose="020B0609020204030204" pitchFamily="49" charset="0"/>
                <a:cs typeface="Consolas" panose="020B0609020204030204" pitchFamily="49" charset="0"/>
              </a:rPr>
              <a:t> </a:t>
            </a:r>
            <a:r>
              <a:rPr lang="en-US" dirty="0">
                <a:solidFill>
                  <a:schemeClr val="accent2">
                    <a:lumMod val="75000"/>
                  </a:schemeClr>
                </a:solidFill>
                <a:latin typeface="Consolas" panose="020B0609020204030204" pitchFamily="49" charset="0"/>
                <a:cs typeface="Consolas" panose="020B0609020204030204" pitchFamily="49" charset="0"/>
              </a:rPr>
              <a:t>str1</a:t>
            </a:r>
            <a:r>
              <a:rPr lang="en-US" dirty="0">
                <a:latin typeface="Consolas" panose="020B0609020204030204" pitchFamily="49" charset="0"/>
                <a:cs typeface="Consolas" panose="020B0609020204030204" pitchFamily="49" charset="0"/>
              </a:rPr>
              <a:t>[] = </a:t>
            </a:r>
            <a:r>
              <a:rPr lang="en-US" dirty="0">
                <a:solidFill>
                  <a:srgbClr val="7030A0"/>
                </a:solidFill>
                <a:latin typeface="Consolas" panose="020B0609020204030204" pitchFamily="49" charset="0"/>
                <a:cs typeface="Consolas" panose="020B0609020204030204" pitchFamily="49" charset="0"/>
              </a:rPr>
              <a:t>"tomato"</a:t>
            </a:r>
            <a:r>
              <a:rPr lang="en-US" dirty="0">
                <a:latin typeface="Consolas" panose="020B0609020204030204" pitchFamily="49" charset="0"/>
                <a:cs typeface="Consolas" panose="020B0609020204030204" pitchFamily="49" charset="0"/>
              </a:rPr>
              <a:t>;</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a:solidFill>
                  <a:srgbClr val="00B050"/>
                </a:solidFill>
                <a:latin typeface="Consolas" panose="020B0609020204030204" pitchFamily="49" charset="0"/>
                <a:cs typeface="Consolas" panose="020B0609020204030204" pitchFamily="49" charset="0"/>
              </a:rPr>
              <a:t>char</a:t>
            </a:r>
            <a:r>
              <a:rPr lang="en-US" dirty="0">
                <a:latin typeface="Consolas" panose="020B0609020204030204" pitchFamily="49" charset="0"/>
                <a:cs typeface="Consolas" panose="020B0609020204030204" pitchFamily="49" charset="0"/>
              </a:rPr>
              <a:t> </a:t>
            </a:r>
            <a:r>
              <a:rPr lang="en-US" dirty="0">
                <a:solidFill>
                  <a:schemeClr val="accent2">
                    <a:lumMod val="75000"/>
                  </a:schemeClr>
                </a:solidFill>
                <a:latin typeface="Consolas" panose="020B0609020204030204" pitchFamily="49" charset="0"/>
                <a:cs typeface="Consolas" panose="020B0609020204030204" pitchFamily="49" charset="0"/>
              </a:rPr>
              <a:t>str2</a:t>
            </a:r>
            <a:r>
              <a:rPr lang="en-US" dirty="0">
                <a:latin typeface="Consolas" panose="020B0609020204030204" pitchFamily="49" charset="0"/>
                <a:cs typeface="Consolas" panose="020B0609020204030204" pitchFamily="49" charset="0"/>
              </a:rPr>
              <a:t>[] = </a:t>
            </a:r>
            <a:r>
              <a:rPr lang="en-US" dirty="0">
                <a:solidFill>
                  <a:srgbClr val="7030A0"/>
                </a:solidFill>
                <a:latin typeface="Consolas" panose="020B0609020204030204" pitchFamily="49" charset="0"/>
                <a:cs typeface="Consolas" panose="020B0609020204030204" pitchFamily="49" charset="0"/>
              </a:rPr>
              <a:t>"potato"</a:t>
            </a:r>
            <a:r>
              <a:rPr lang="en-US" dirty="0">
                <a:latin typeface="Consolas" panose="020B0609020204030204" pitchFamily="49" charset="0"/>
                <a:cs typeface="Consolas" panose="020B0609020204030204" pitchFamily="49" charset="0"/>
              </a:rPr>
              <a:t>;</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err="1">
                <a:latin typeface="Consolas" panose="020B0609020204030204" pitchFamily="49" charset="0"/>
                <a:cs typeface="Consolas" panose="020B0609020204030204" pitchFamily="49" charset="0"/>
              </a:rPr>
              <a:t>printf</a:t>
            </a:r>
            <a:r>
              <a:rPr lang="en-US" dirty="0">
                <a:latin typeface="Consolas" panose="020B0609020204030204" pitchFamily="49" charset="0"/>
                <a:cs typeface="Consolas" panose="020B0609020204030204" pitchFamily="49" charset="0"/>
              </a:rPr>
              <a:t>(</a:t>
            </a:r>
            <a:r>
              <a:rPr lang="en-US" dirty="0">
                <a:solidFill>
                  <a:srgbClr val="7030A0"/>
                </a:solidFill>
                <a:latin typeface="Consolas" panose="020B0609020204030204" pitchFamily="49" charset="0"/>
                <a:cs typeface="Consolas" panose="020B0609020204030204" pitchFamily="49" charset="0"/>
              </a:rPr>
              <a:t>"%s"</a:t>
            </a:r>
            <a:r>
              <a:rPr lang="en-US" dirty="0">
                <a:latin typeface="Consolas" panose="020B0609020204030204" pitchFamily="49" charset="0"/>
                <a:cs typeface="Consolas" panose="020B0609020204030204" pitchFamily="49" charset="0"/>
              </a:rPr>
              <a:t>, str1 + str2);</a:t>
            </a:r>
          </a:p>
        </p:txBody>
      </p:sp>
      <p:sp>
        <p:nvSpPr>
          <p:cNvPr id="6" name="TextBox 5">
            <a:extLst>
              <a:ext uri="{FF2B5EF4-FFF2-40B4-BE49-F238E27FC236}">
                <a16:creationId xmlns:a16="http://schemas.microsoft.com/office/drawing/2014/main" id="{56F34FF7-5761-6C45-BD01-66E450E819F6}"/>
              </a:ext>
            </a:extLst>
          </p:cNvPr>
          <p:cNvSpPr txBox="1"/>
          <p:nvPr/>
        </p:nvSpPr>
        <p:spPr>
          <a:xfrm>
            <a:off x="228600" y="3123752"/>
            <a:ext cx="6357831" cy="1569660"/>
          </a:xfrm>
          <a:prstGeom prst="rect">
            <a:avLst/>
          </a:prstGeom>
          <a:noFill/>
        </p:spPr>
        <p:txBody>
          <a:bodyPr wrap="none" rtlCol="0">
            <a:spAutoFit/>
          </a:bodyPr>
          <a:lstStyle/>
          <a:p>
            <a:pPr marL="457200" indent="-457200" algn="l">
              <a:buClr>
                <a:schemeClr val="accent2"/>
              </a:buClr>
              <a:buFont typeface="+mj-lt"/>
              <a:buAutoNum type="alphaUcPeriod"/>
            </a:pPr>
            <a:r>
              <a:rPr lang="en-US" sz="2400" dirty="0">
                <a:latin typeface="Arial" panose="020B0604020202020204" pitchFamily="34" charset="0"/>
                <a:cs typeface="Arial" panose="020B0604020202020204" pitchFamily="34" charset="0"/>
              </a:rPr>
              <a:t> Prints </a:t>
            </a:r>
            <a:r>
              <a:rPr lang="en-US" sz="2400" dirty="0">
                <a:latin typeface="Consolas" panose="020B0609020204030204" pitchFamily="49" charset="0"/>
                <a:cs typeface="Consolas" panose="020B0609020204030204" pitchFamily="49" charset="0"/>
              </a:rPr>
              <a:t>"</a:t>
            </a:r>
            <a:r>
              <a:rPr lang="en-US" sz="2400" dirty="0" err="1">
                <a:latin typeface="Consolas" panose="020B0609020204030204" pitchFamily="49" charset="0"/>
                <a:cs typeface="Consolas" panose="020B0609020204030204" pitchFamily="49" charset="0"/>
              </a:rPr>
              <a:t>tomatopotato</a:t>
            </a:r>
            <a:r>
              <a:rPr lang="en-US" sz="2400" dirty="0">
                <a:latin typeface="Consolas" panose="020B0609020204030204" pitchFamily="49" charset="0"/>
                <a:cs typeface="Consolas" panose="020B0609020204030204" pitchFamily="49" charset="0"/>
              </a:rPr>
              <a:t>"</a:t>
            </a:r>
            <a:r>
              <a:rPr lang="en-US" sz="2400" dirty="0">
                <a:latin typeface="Arial" panose="020B0604020202020204" pitchFamily="34" charset="0"/>
                <a:cs typeface="Arial" panose="020B0604020202020204" pitchFamily="34" charset="0"/>
              </a:rPr>
              <a:t>, 12 characters</a:t>
            </a:r>
          </a:p>
          <a:p>
            <a:pPr marL="457200" indent="-457200" algn="l">
              <a:buClr>
                <a:schemeClr val="accent2"/>
              </a:buClr>
              <a:buFont typeface="+mj-lt"/>
              <a:buAutoNum type="alphaUcPeriod"/>
            </a:pPr>
            <a:r>
              <a:rPr lang="en-US" sz="2400" dirty="0">
                <a:latin typeface="Arial" panose="020B0604020202020204" pitchFamily="34" charset="0"/>
                <a:cs typeface="Arial" panose="020B0604020202020204" pitchFamily="34" charset="0"/>
              </a:rPr>
              <a:t> Prints </a:t>
            </a:r>
            <a:r>
              <a:rPr lang="en-US" sz="2400" dirty="0">
                <a:latin typeface="Consolas" panose="020B0609020204030204" pitchFamily="49" charset="0"/>
                <a:cs typeface="Consolas" panose="020B0609020204030204" pitchFamily="49" charset="0"/>
              </a:rPr>
              <a:t>"tomato\0potato"</a:t>
            </a:r>
            <a:r>
              <a:rPr lang="en-US" sz="2400" dirty="0">
                <a:latin typeface="Arial" panose="020B0604020202020204" pitchFamily="34" charset="0"/>
                <a:cs typeface="Arial" panose="020B0604020202020204" pitchFamily="34" charset="0"/>
              </a:rPr>
              <a:t>, 13 characters</a:t>
            </a:r>
          </a:p>
          <a:p>
            <a:pPr marL="457200" indent="-457200" algn="l">
              <a:buClr>
                <a:schemeClr val="accent2"/>
              </a:buClr>
              <a:buFont typeface="+mj-lt"/>
              <a:buAutoNum type="alphaUcPeriod"/>
            </a:pPr>
            <a:r>
              <a:rPr lang="en-US" sz="2400" dirty="0">
                <a:latin typeface="Arial" panose="020B0604020202020204" pitchFamily="34" charset="0"/>
                <a:cs typeface="Arial" panose="020B0604020202020204" pitchFamily="34" charset="0"/>
              </a:rPr>
              <a:t> Prints sum of two memory addresses</a:t>
            </a:r>
          </a:p>
          <a:p>
            <a:pPr marL="457200" indent="-457200" algn="l">
              <a:buClr>
                <a:schemeClr val="accent2"/>
              </a:buClr>
              <a:buFont typeface="+mj-lt"/>
              <a:buAutoNum type="alphaUcPeriod"/>
            </a:pPr>
            <a:r>
              <a:rPr lang="en-US" sz="2400" dirty="0">
                <a:latin typeface="Arial" panose="020B0604020202020204" pitchFamily="34" charset="0"/>
                <a:cs typeface="Arial" panose="020B0604020202020204" pitchFamily="34" charset="0"/>
              </a:rPr>
              <a:t> Compiler error</a:t>
            </a:r>
          </a:p>
        </p:txBody>
      </p:sp>
      <p:sp>
        <p:nvSpPr>
          <p:cNvPr id="10" name="TextBox 9">
            <a:extLst>
              <a:ext uri="{FF2B5EF4-FFF2-40B4-BE49-F238E27FC236}">
                <a16:creationId xmlns:a16="http://schemas.microsoft.com/office/drawing/2014/main" id="{5EECB7A6-2489-5341-9609-F8A6656B176E}"/>
              </a:ext>
            </a:extLst>
          </p:cNvPr>
          <p:cNvSpPr txBox="1"/>
          <p:nvPr/>
        </p:nvSpPr>
        <p:spPr>
          <a:xfrm>
            <a:off x="11152945" y="5658504"/>
            <a:ext cx="781549" cy="923330"/>
          </a:xfrm>
          <a:prstGeom prst="rect">
            <a:avLst/>
          </a:prstGeom>
          <a:noFill/>
        </p:spPr>
        <p:txBody>
          <a:bodyPr wrap="square" rtlCol="0">
            <a:spAutoFit/>
          </a:bodyPr>
          <a:lstStyle/>
          <a:p>
            <a:r>
              <a:rPr lang="en-US" sz="5400" dirty="0">
                <a:solidFill>
                  <a:schemeClr val="tx1">
                    <a:lumMod val="75000"/>
                    <a:lumOff val="25000"/>
                  </a:schemeClr>
                </a:solidFill>
                <a:latin typeface="+mj-lt"/>
              </a:rPr>
              <a:t>🤔</a:t>
            </a:r>
          </a:p>
        </p:txBody>
      </p:sp>
    </p:spTree>
    <p:extLst>
      <p:ext uri="{BB962C8B-B14F-4D97-AF65-F5344CB8AC3E}">
        <p14:creationId xmlns:p14="http://schemas.microsoft.com/office/powerpoint/2010/main" val="5634873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D42349-BAC8-E34A-B319-0F4B391BE4D7}"/>
              </a:ext>
            </a:extLst>
          </p:cNvPr>
          <p:cNvSpPr>
            <a:spLocks noGrp="1"/>
          </p:cNvSpPr>
          <p:nvPr>
            <p:ph type="title"/>
          </p:nvPr>
        </p:nvSpPr>
        <p:spPr/>
        <p:txBody>
          <a:bodyPr/>
          <a:lstStyle/>
          <a:p>
            <a:r>
              <a:rPr lang="en-US" dirty="0"/>
              <a:t>Concatenating Strings</a:t>
            </a:r>
          </a:p>
        </p:txBody>
      </p:sp>
      <p:sp>
        <p:nvSpPr>
          <p:cNvPr id="3" name="Content Placeholder 2">
            <a:extLst>
              <a:ext uri="{FF2B5EF4-FFF2-40B4-BE49-F238E27FC236}">
                <a16:creationId xmlns:a16="http://schemas.microsoft.com/office/drawing/2014/main" id="{7D0E6366-1C59-1E44-A6F3-713BAC3BA8B2}"/>
              </a:ext>
            </a:extLst>
          </p:cNvPr>
          <p:cNvSpPr>
            <a:spLocks noGrp="1"/>
          </p:cNvSpPr>
          <p:nvPr>
            <p:ph idx="1"/>
          </p:nvPr>
        </p:nvSpPr>
        <p:spPr>
          <a:xfrm>
            <a:off x="152400" y="1295400"/>
            <a:ext cx="11811000" cy="4191000"/>
          </a:xfrm>
        </p:spPr>
        <p:txBody>
          <a:bodyPr/>
          <a:lstStyle/>
          <a:p>
            <a:pPr marL="0" indent="0">
              <a:spcAft>
                <a:spcPts val="600"/>
              </a:spcAft>
              <a:buNone/>
            </a:pPr>
            <a:r>
              <a:rPr lang="en-US" dirty="0"/>
              <a:t>What does the following code do?</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a:solidFill>
                  <a:srgbClr val="00B050"/>
                </a:solidFill>
                <a:latin typeface="Consolas" panose="020B0609020204030204" pitchFamily="49" charset="0"/>
                <a:cs typeface="Consolas" panose="020B0609020204030204" pitchFamily="49" charset="0"/>
              </a:rPr>
              <a:t>char</a:t>
            </a:r>
            <a:r>
              <a:rPr lang="en-US" dirty="0">
                <a:latin typeface="Consolas" panose="020B0609020204030204" pitchFamily="49" charset="0"/>
                <a:cs typeface="Consolas" panose="020B0609020204030204" pitchFamily="49" charset="0"/>
              </a:rPr>
              <a:t> </a:t>
            </a:r>
            <a:r>
              <a:rPr lang="en-US" dirty="0">
                <a:solidFill>
                  <a:schemeClr val="accent2">
                    <a:lumMod val="75000"/>
                  </a:schemeClr>
                </a:solidFill>
                <a:latin typeface="Consolas" panose="020B0609020204030204" pitchFamily="49" charset="0"/>
                <a:cs typeface="Consolas" panose="020B0609020204030204" pitchFamily="49" charset="0"/>
              </a:rPr>
              <a:t>str1</a:t>
            </a:r>
            <a:r>
              <a:rPr lang="en-US" dirty="0">
                <a:latin typeface="Consolas" panose="020B0609020204030204" pitchFamily="49" charset="0"/>
                <a:cs typeface="Consolas" panose="020B0609020204030204" pitchFamily="49" charset="0"/>
              </a:rPr>
              <a:t>[] = </a:t>
            </a:r>
            <a:r>
              <a:rPr lang="en-US" dirty="0">
                <a:solidFill>
                  <a:srgbClr val="7030A0"/>
                </a:solidFill>
                <a:latin typeface="Consolas" panose="020B0609020204030204" pitchFamily="49" charset="0"/>
                <a:cs typeface="Consolas" panose="020B0609020204030204" pitchFamily="49" charset="0"/>
              </a:rPr>
              <a:t>"tomato"</a:t>
            </a:r>
            <a:r>
              <a:rPr lang="en-US" dirty="0">
                <a:latin typeface="Consolas" panose="020B0609020204030204" pitchFamily="49" charset="0"/>
                <a:cs typeface="Consolas" panose="020B0609020204030204" pitchFamily="49" charset="0"/>
              </a:rPr>
              <a:t>;</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a:solidFill>
                  <a:srgbClr val="00B050"/>
                </a:solidFill>
                <a:latin typeface="Consolas" panose="020B0609020204030204" pitchFamily="49" charset="0"/>
                <a:cs typeface="Consolas" panose="020B0609020204030204" pitchFamily="49" charset="0"/>
              </a:rPr>
              <a:t>char</a:t>
            </a:r>
            <a:r>
              <a:rPr lang="en-US" dirty="0">
                <a:latin typeface="Consolas" panose="020B0609020204030204" pitchFamily="49" charset="0"/>
                <a:cs typeface="Consolas" panose="020B0609020204030204" pitchFamily="49" charset="0"/>
              </a:rPr>
              <a:t> </a:t>
            </a:r>
            <a:r>
              <a:rPr lang="en-US" dirty="0">
                <a:solidFill>
                  <a:schemeClr val="accent2">
                    <a:lumMod val="75000"/>
                  </a:schemeClr>
                </a:solidFill>
                <a:latin typeface="Consolas" panose="020B0609020204030204" pitchFamily="49" charset="0"/>
                <a:cs typeface="Consolas" panose="020B0609020204030204" pitchFamily="49" charset="0"/>
              </a:rPr>
              <a:t>str2</a:t>
            </a:r>
            <a:r>
              <a:rPr lang="en-US" dirty="0">
                <a:latin typeface="Consolas" panose="020B0609020204030204" pitchFamily="49" charset="0"/>
                <a:cs typeface="Consolas" panose="020B0609020204030204" pitchFamily="49" charset="0"/>
              </a:rPr>
              <a:t>[] = </a:t>
            </a:r>
            <a:r>
              <a:rPr lang="en-US" dirty="0">
                <a:solidFill>
                  <a:srgbClr val="7030A0"/>
                </a:solidFill>
                <a:latin typeface="Consolas" panose="020B0609020204030204" pitchFamily="49" charset="0"/>
                <a:cs typeface="Consolas" panose="020B0609020204030204" pitchFamily="49" charset="0"/>
              </a:rPr>
              <a:t>"potato"</a:t>
            </a:r>
            <a:r>
              <a:rPr lang="en-US" dirty="0">
                <a:latin typeface="Consolas" panose="020B0609020204030204" pitchFamily="49" charset="0"/>
                <a:cs typeface="Consolas" panose="020B0609020204030204" pitchFamily="49" charset="0"/>
              </a:rPr>
              <a:t>;</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err="1">
                <a:latin typeface="Consolas" panose="020B0609020204030204" pitchFamily="49" charset="0"/>
                <a:cs typeface="Consolas" panose="020B0609020204030204" pitchFamily="49" charset="0"/>
              </a:rPr>
              <a:t>printf</a:t>
            </a:r>
            <a:r>
              <a:rPr lang="en-US" dirty="0">
                <a:latin typeface="Consolas" panose="020B0609020204030204" pitchFamily="49" charset="0"/>
                <a:cs typeface="Consolas" panose="020B0609020204030204" pitchFamily="49" charset="0"/>
              </a:rPr>
              <a:t>(</a:t>
            </a:r>
            <a:r>
              <a:rPr lang="en-US" dirty="0">
                <a:solidFill>
                  <a:srgbClr val="7030A0"/>
                </a:solidFill>
                <a:latin typeface="Consolas" panose="020B0609020204030204" pitchFamily="49" charset="0"/>
                <a:cs typeface="Consolas" panose="020B0609020204030204" pitchFamily="49" charset="0"/>
              </a:rPr>
              <a:t>"%s"</a:t>
            </a:r>
            <a:r>
              <a:rPr lang="en-US" dirty="0">
                <a:latin typeface="Consolas" panose="020B0609020204030204" pitchFamily="49" charset="0"/>
                <a:cs typeface="Consolas" panose="020B0609020204030204" pitchFamily="49" charset="0"/>
              </a:rPr>
              <a:t>, str1 + str2);</a:t>
            </a:r>
          </a:p>
        </p:txBody>
      </p:sp>
      <p:sp>
        <p:nvSpPr>
          <p:cNvPr id="6" name="TextBox 5">
            <a:extLst>
              <a:ext uri="{FF2B5EF4-FFF2-40B4-BE49-F238E27FC236}">
                <a16:creationId xmlns:a16="http://schemas.microsoft.com/office/drawing/2014/main" id="{56F34FF7-5761-6C45-BD01-66E450E819F6}"/>
              </a:ext>
            </a:extLst>
          </p:cNvPr>
          <p:cNvSpPr txBox="1"/>
          <p:nvPr/>
        </p:nvSpPr>
        <p:spPr>
          <a:xfrm>
            <a:off x="228600" y="3123752"/>
            <a:ext cx="6357831" cy="1569660"/>
          </a:xfrm>
          <a:prstGeom prst="rect">
            <a:avLst/>
          </a:prstGeom>
          <a:noFill/>
        </p:spPr>
        <p:txBody>
          <a:bodyPr wrap="none" rtlCol="0">
            <a:spAutoFit/>
          </a:bodyPr>
          <a:lstStyle/>
          <a:p>
            <a:pPr marL="457200" indent="-457200" algn="l">
              <a:buClr>
                <a:schemeClr val="accent2"/>
              </a:buClr>
              <a:buFont typeface="+mj-lt"/>
              <a:buAutoNum type="alphaUcPeriod"/>
            </a:pPr>
            <a:r>
              <a:rPr lang="en-US" sz="2400" dirty="0">
                <a:latin typeface="Arial" panose="020B0604020202020204" pitchFamily="34" charset="0"/>
                <a:cs typeface="Arial" panose="020B0604020202020204" pitchFamily="34" charset="0"/>
              </a:rPr>
              <a:t> Prints </a:t>
            </a:r>
            <a:r>
              <a:rPr lang="en-US" sz="2400" dirty="0">
                <a:latin typeface="Consolas" panose="020B0609020204030204" pitchFamily="49" charset="0"/>
                <a:cs typeface="Consolas" panose="020B0609020204030204" pitchFamily="49" charset="0"/>
              </a:rPr>
              <a:t>"</a:t>
            </a:r>
            <a:r>
              <a:rPr lang="en-US" sz="2400" dirty="0" err="1">
                <a:latin typeface="Consolas" panose="020B0609020204030204" pitchFamily="49" charset="0"/>
                <a:cs typeface="Consolas" panose="020B0609020204030204" pitchFamily="49" charset="0"/>
              </a:rPr>
              <a:t>tomatopotato</a:t>
            </a:r>
            <a:r>
              <a:rPr lang="en-US" sz="2400" dirty="0">
                <a:latin typeface="Consolas" panose="020B0609020204030204" pitchFamily="49" charset="0"/>
                <a:cs typeface="Consolas" panose="020B0609020204030204" pitchFamily="49" charset="0"/>
              </a:rPr>
              <a:t>"</a:t>
            </a:r>
            <a:r>
              <a:rPr lang="en-US" sz="2400" dirty="0">
                <a:latin typeface="Arial" panose="020B0604020202020204" pitchFamily="34" charset="0"/>
                <a:cs typeface="Arial" panose="020B0604020202020204" pitchFamily="34" charset="0"/>
              </a:rPr>
              <a:t>, 12 characters</a:t>
            </a:r>
          </a:p>
          <a:p>
            <a:pPr marL="457200" indent="-457200" algn="l">
              <a:buClr>
                <a:schemeClr val="accent2"/>
              </a:buClr>
              <a:buFont typeface="+mj-lt"/>
              <a:buAutoNum type="alphaUcPeriod"/>
            </a:pPr>
            <a:r>
              <a:rPr lang="en-US" sz="2400" dirty="0">
                <a:latin typeface="Arial" panose="020B0604020202020204" pitchFamily="34" charset="0"/>
                <a:cs typeface="Arial" panose="020B0604020202020204" pitchFamily="34" charset="0"/>
              </a:rPr>
              <a:t> Prints </a:t>
            </a:r>
            <a:r>
              <a:rPr lang="en-US" sz="2400" dirty="0">
                <a:latin typeface="Consolas" panose="020B0609020204030204" pitchFamily="49" charset="0"/>
                <a:cs typeface="Consolas" panose="020B0609020204030204" pitchFamily="49" charset="0"/>
              </a:rPr>
              <a:t>"tomato\0potato"</a:t>
            </a:r>
            <a:r>
              <a:rPr lang="en-US" sz="2400" dirty="0">
                <a:latin typeface="Arial" panose="020B0604020202020204" pitchFamily="34" charset="0"/>
                <a:cs typeface="Arial" panose="020B0604020202020204" pitchFamily="34" charset="0"/>
              </a:rPr>
              <a:t>, 13 characters</a:t>
            </a:r>
          </a:p>
          <a:p>
            <a:pPr marL="457200" indent="-457200" algn="l">
              <a:buClr>
                <a:schemeClr val="accent2"/>
              </a:buClr>
              <a:buFont typeface="+mj-lt"/>
              <a:buAutoNum type="alphaUcPeriod"/>
            </a:pPr>
            <a:r>
              <a:rPr lang="en-US" sz="2400" dirty="0">
                <a:latin typeface="Arial" panose="020B0604020202020204" pitchFamily="34" charset="0"/>
                <a:cs typeface="Arial" panose="020B0604020202020204" pitchFamily="34" charset="0"/>
              </a:rPr>
              <a:t> Prints sum of two memory addresses</a:t>
            </a:r>
          </a:p>
          <a:p>
            <a:pPr marL="457200" indent="-457200" algn="l">
              <a:buClr>
                <a:schemeClr val="accent2"/>
              </a:buClr>
              <a:buFont typeface="+mj-lt"/>
              <a:buAutoNum type="alphaUcPeriod"/>
            </a:pPr>
            <a:r>
              <a:rPr lang="en-US" sz="2400" dirty="0">
                <a:latin typeface="Arial" panose="020B0604020202020204" pitchFamily="34" charset="0"/>
                <a:cs typeface="Arial" panose="020B0604020202020204" pitchFamily="34" charset="0"/>
              </a:rPr>
              <a:t> Compiler error</a:t>
            </a:r>
          </a:p>
        </p:txBody>
      </p:sp>
      <p:sp>
        <p:nvSpPr>
          <p:cNvPr id="7" name="Oval 6">
            <a:extLst>
              <a:ext uri="{FF2B5EF4-FFF2-40B4-BE49-F238E27FC236}">
                <a16:creationId xmlns:a16="http://schemas.microsoft.com/office/drawing/2014/main" id="{4B3DD694-509E-894C-8CE2-8087958EAE9A}"/>
              </a:ext>
            </a:extLst>
          </p:cNvPr>
          <p:cNvSpPr/>
          <p:nvPr/>
        </p:nvSpPr>
        <p:spPr>
          <a:xfrm>
            <a:off x="194733" y="4267200"/>
            <a:ext cx="457200" cy="381000"/>
          </a:xfrm>
          <a:prstGeom prst="ellipse">
            <a:avLst/>
          </a:prstGeom>
          <a:noFill/>
          <a:ln w="38100">
            <a:solidFill>
              <a:srgbClr val="FF9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2FAEB16-C893-B340-8865-F668EBF2F087}"/>
              </a:ext>
            </a:extLst>
          </p:cNvPr>
          <p:cNvSpPr/>
          <p:nvPr/>
        </p:nvSpPr>
        <p:spPr bwMode="auto">
          <a:xfrm>
            <a:off x="804333" y="5700777"/>
            <a:ext cx="10439400" cy="942845"/>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outerShdw blurRad="736600" dist="38100" dir="2700000" algn="tl" rotWithShape="0">
              <a:schemeClr val="tx1">
                <a:alpha val="40000"/>
              </a:schemeClr>
            </a:outerShdw>
          </a:effectLst>
        </p:spPr>
        <p:txBody>
          <a:bodyPr vert="horz" wrap="square" lIns="91440" tIns="45720" rIns="91440" bIns="45720" numCol="1" rtlCol="0" anchor="t" anchorCtr="0" compatLnSpc="1">
            <a:prstTxWarp prst="textNoShape">
              <a:avLst/>
            </a:prstTxWarp>
          </a:bodyPr>
          <a:lstStyle/>
          <a:p>
            <a:pPr algn="l" eaLnBrk="1" hangingPunct="1"/>
            <a:r>
              <a:rPr kumimoji="0" lang="en-US" sz="2800" i="0" u="none" strike="noStrike" cap="none" normalizeH="0" baseline="0" dirty="0">
                <a:ln>
                  <a:noFill/>
                </a:ln>
                <a:solidFill>
                  <a:schemeClr val="tx1"/>
                </a:solidFill>
                <a:effectLst/>
                <a:latin typeface="Consolas" panose="020B0609020204030204" pitchFamily="49" charset="0"/>
                <a:cs typeface="Consolas" panose="020B0609020204030204" pitchFamily="49" charset="0"/>
              </a:rPr>
              <a:t>⚠️ </a:t>
            </a:r>
            <a:r>
              <a:rPr kumimoji="0" lang="en-US" sz="2800" i="0" u="none" strike="noStrike" cap="none" normalizeH="0" baseline="0" dirty="0">
                <a:ln>
                  <a:noFill/>
                </a:ln>
                <a:solidFill>
                  <a:schemeClr val="tx1"/>
                </a:solidFill>
                <a:effectLst/>
                <a:latin typeface="+mn-lt"/>
                <a:cs typeface="Courier New" panose="02070309020205020404" pitchFamily="49" charset="0"/>
              </a:rPr>
              <a:t>Pointer arithmetic: You cannot add addresses together</a:t>
            </a:r>
            <a:br>
              <a:rPr lang="en-US" sz="2800" dirty="0">
                <a:latin typeface="+mn-lt"/>
                <a:cs typeface="Courier New" panose="02070309020205020404" pitchFamily="49" charset="0"/>
              </a:rPr>
            </a:br>
            <a:r>
              <a:rPr lang="en-US" sz="2800" dirty="0">
                <a:latin typeface="+mn-lt"/>
                <a:cs typeface="Courier New" panose="02070309020205020404" pitchFamily="49" charset="0"/>
              </a:rPr>
              <a:t>(result will most likely refer to inaccessible memory)</a:t>
            </a:r>
            <a:endParaRPr kumimoji="0" lang="en-US" sz="2800" i="0" u="none" strike="noStrike" cap="none" normalizeH="0" baseline="0" dirty="0">
              <a:ln>
                <a:noFill/>
              </a:ln>
              <a:solidFill>
                <a:schemeClr val="tx1"/>
              </a:solidFill>
              <a:effectLst/>
              <a:latin typeface="+mn-lt"/>
              <a:cs typeface="Courier New" panose="02070309020205020404" pitchFamily="49" charset="0"/>
            </a:endParaRPr>
          </a:p>
        </p:txBody>
      </p:sp>
      <p:sp>
        <p:nvSpPr>
          <p:cNvPr id="9" name="TextBox 8">
            <a:extLst>
              <a:ext uri="{FF2B5EF4-FFF2-40B4-BE49-F238E27FC236}">
                <a16:creationId xmlns:a16="http://schemas.microsoft.com/office/drawing/2014/main" id="{4019B616-FBAE-6441-8D8F-51C1EBC0781C}"/>
              </a:ext>
            </a:extLst>
          </p:cNvPr>
          <p:cNvSpPr txBox="1"/>
          <p:nvPr/>
        </p:nvSpPr>
        <p:spPr>
          <a:xfrm>
            <a:off x="3124200" y="4267200"/>
            <a:ext cx="6357831" cy="1569660"/>
          </a:xfrm>
          <a:prstGeom prst="rect">
            <a:avLst/>
          </a:prstGeom>
          <a:noFill/>
        </p:spPr>
        <p:txBody>
          <a:bodyPr wrap="square" rtlCol="0">
            <a:spAutoFit/>
          </a:bodyPr>
          <a:lstStyle/>
          <a:p>
            <a:pPr algn="l"/>
            <a:r>
              <a:rPr lang="en-US" sz="2400" b="1" dirty="0">
                <a:solidFill>
                  <a:srgbClr val="91020B"/>
                </a:solidFill>
                <a:latin typeface="Menlo" panose="020B0609030804020204" pitchFamily="49" charset="0"/>
              </a:rPr>
              <a:t>error: </a:t>
            </a:r>
            <a:r>
              <a:rPr lang="en-US" sz="2400" dirty="0">
                <a:solidFill>
                  <a:srgbClr val="000000"/>
                </a:solidFill>
                <a:latin typeface="Menlo" panose="020B0609030804020204" pitchFamily="49" charset="0"/>
              </a:rPr>
              <a:t>invalid operands to binary + (have ‘</a:t>
            </a:r>
            <a:r>
              <a:rPr lang="en-US" sz="2400" b="1" dirty="0">
                <a:solidFill>
                  <a:srgbClr val="000000"/>
                </a:solidFill>
                <a:latin typeface="Menlo" panose="020B0609030804020204" pitchFamily="49" charset="0"/>
              </a:rPr>
              <a:t>char *</a:t>
            </a:r>
            <a:r>
              <a:rPr lang="en-US" sz="2400" dirty="0">
                <a:solidFill>
                  <a:srgbClr val="000000"/>
                </a:solidFill>
                <a:latin typeface="Menlo" panose="020B0609030804020204" pitchFamily="49" charset="0"/>
              </a:rPr>
              <a:t>’ and ‘</a:t>
            </a:r>
            <a:r>
              <a:rPr lang="en-US" sz="2400" b="1" dirty="0">
                <a:solidFill>
                  <a:srgbClr val="000000"/>
                </a:solidFill>
                <a:latin typeface="Menlo" panose="020B0609030804020204" pitchFamily="49" charset="0"/>
              </a:rPr>
              <a:t>char *</a:t>
            </a:r>
            <a:r>
              <a:rPr lang="en-US" sz="2400" dirty="0">
                <a:solidFill>
                  <a:srgbClr val="000000"/>
                </a:solidFill>
                <a:latin typeface="Menlo" panose="020B0609030804020204" pitchFamily="49" charset="0"/>
              </a:rPr>
              <a:t>’)</a:t>
            </a:r>
          </a:p>
          <a:p>
            <a:pPr algn="l"/>
            <a:r>
              <a:rPr lang="en-US" sz="2400" dirty="0">
                <a:solidFill>
                  <a:srgbClr val="000000"/>
                </a:solidFill>
                <a:latin typeface="Menlo" panose="020B0609030804020204" pitchFamily="49" charset="0"/>
              </a:rPr>
              <a:t>     </a:t>
            </a:r>
            <a:r>
              <a:rPr lang="en-US" sz="2400" dirty="0" err="1">
                <a:solidFill>
                  <a:srgbClr val="000000"/>
                </a:solidFill>
                <a:latin typeface="Menlo" panose="020B0609030804020204" pitchFamily="49" charset="0"/>
              </a:rPr>
              <a:t>printf</a:t>
            </a:r>
            <a:r>
              <a:rPr lang="en-US" sz="2400" dirty="0">
                <a:solidFill>
                  <a:srgbClr val="000000"/>
                </a:solidFill>
                <a:latin typeface="Menlo" panose="020B0609030804020204" pitchFamily="49" charset="0"/>
              </a:rPr>
              <a:t>("%s", str1 + str2);</a:t>
            </a:r>
          </a:p>
          <a:p>
            <a:pPr algn="l">
              <a:buClr>
                <a:schemeClr val="accent2"/>
              </a:buClr>
            </a:pP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8204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73C2A-62F3-984B-BEF8-4F38C977DC4E}"/>
              </a:ext>
            </a:extLst>
          </p:cNvPr>
          <p:cNvSpPr>
            <a:spLocks noGrp="1"/>
          </p:cNvSpPr>
          <p:nvPr>
            <p:ph type="title"/>
          </p:nvPr>
        </p:nvSpPr>
        <p:spPr/>
        <p:txBody>
          <a:bodyPr/>
          <a:lstStyle/>
          <a:p>
            <a:r>
              <a:rPr lang="en-US" dirty="0"/>
              <a:t>The string library: </a:t>
            </a:r>
            <a:r>
              <a:rPr lang="en-US" dirty="0" err="1">
                <a:latin typeface="Consolas" panose="020B0609020204030204" pitchFamily="49" charset="0"/>
                <a:cs typeface="Consolas" panose="020B0609020204030204" pitchFamily="49" charset="0"/>
              </a:rPr>
              <a:t>strcat</a:t>
            </a:r>
            <a:endParaRPr lang="en-US" dirty="0"/>
          </a:p>
        </p:txBody>
      </p:sp>
      <p:sp>
        <p:nvSpPr>
          <p:cNvPr id="3" name="Content Placeholder 2">
            <a:extLst>
              <a:ext uri="{FF2B5EF4-FFF2-40B4-BE49-F238E27FC236}">
                <a16:creationId xmlns:a16="http://schemas.microsoft.com/office/drawing/2014/main" id="{5A4E04B9-01A0-534B-98DB-2C7A42C4C037}"/>
              </a:ext>
            </a:extLst>
          </p:cNvPr>
          <p:cNvSpPr>
            <a:spLocks noGrp="1"/>
          </p:cNvSpPr>
          <p:nvPr>
            <p:ph idx="1"/>
          </p:nvPr>
        </p:nvSpPr>
        <p:spPr>
          <a:xfrm>
            <a:off x="152400" y="1295400"/>
            <a:ext cx="11811000" cy="2819400"/>
          </a:xfrm>
        </p:spPr>
        <p:txBody>
          <a:bodyPr/>
          <a:lstStyle/>
          <a:p>
            <a:pPr marL="0" indent="0">
              <a:spcAft>
                <a:spcPts val="1600"/>
              </a:spcAft>
              <a:buNone/>
            </a:pPr>
            <a:r>
              <a:rPr lang="en-US" dirty="0"/>
              <a:t>To concatenate strings, use </a:t>
            </a:r>
            <a:r>
              <a:rPr lang="en-US" dirty="0" err="1">
                <a:latin typeface="Consolas" panose="020B0609020204030204" pitchFamily="49" charset="0"/>
                <a:cs typeface="Consolas" panose="020B0609020204030204" pitchFamily="49" charset="0"/>
              </a:rPr>
              <a:t>strcat</a:t>
            </a:r>
            <a:r>
              <a:rPr lang="en-US" dirty="0"/>
              <a:t> (or </a:t>
            </a:r>
            <a:r>
              <a:rPr lang="en-US" dirty="0" err="1">
                <a:latin typeface="Consolas" panose="020B0609020204030204" pitchFamily="49" charset="0"/>
                <a:cs typeface="Consolas" panose="020B0609020204030204" pitchFamily="49" charset="0"/>
              </a:rPr>
              <a:t>strncat</a:t>
            </a:r>
            <a:r>
              <a:rPr lang="en-US" dirty="0"/>
              <a:t>) which will both remove the old </a:t>
            </a:r>
            <a:r>
              <a:rPr lang="en-US" dirty="0">
                <a:latin typeface="Consolas" panose="020B0609020204030204" pitchFamily="49" charset="0"/>
                <a:cs typeface="Consolas" panose="020B0609020204030204" pitchFamily="49" charset="0"/>
              </a:rPr>
              <a:t>'\0'</a:t>
            </a:r>
            <a:r>
              <a:rPr lang="en-US" dirty="0"/>
              <a:t> and add a new one at the end.</a:t>
            </a:r>
            <a:br>
              <a:rPr lang="en-US" dirty="0"/>
            </a:br>
            <a:endParaRPr lang="en-US" dirty="0"/>
          </a:p>
          <a:p>
            <a:pPr marL="0" indent="0">
              <a:spcBef>
                <a:spcPts val="0"/>
              </a:spcBef>
              <a:buNone/>
            </a:pPr>
            <a:r>
              <a:rPr lang="en-US" dirty="0">
                <a:latin typeface="Consolas" panose="020B0609020204030204" pitchFamily="49" charset="0"/>
                <a:cs typeface="Consolas" panose="020B0609020204030204" pitchFamily="49" charset="0"/>
              </a:rPr>
              <a:t>	</a:t>
            </a:r>
            <a:r>
              <a:rPr lang="en-US" dirty="0">
                <a:solidFill>
                  <a:srgbClr val="00B050"/>
                </a:solidFill>
                <a:latin typeface="Consolas" panose="020B0609020204030204" pitchFamily="49" charset="0"/>
                <a:cs typeface="Consolas" panose="020B0609020204030204" pitchFamily="49" charset="0"/>
              </a:rPr>
              <a:t>char</a:t>
            </a:r>
            <a:r>
              <a:rPr lang="en-US" dirty="0">
                <a:latin typeface="Consolas" panose="020B0609020204030204" pitchFamily="49" charset="0"/>
                <a:cs typeface="Consolas" panose="020B0609020204030204" pitchFamily="49" charset="0"/>
              </a:rPr>
              <a:t> </a:t>
            </a:r>
            <a:r>
              <a:rPr lang="en-US" dirty="0">
                <a:solidFill>
                  <a:schemeClr val="accent2">
                    <a:lumMod val="75000"/>
                  </a:schemeClr>
                </a:solidFill>
                <a:latin typeface="Consolas" panose="020B0609020204030204" pitchFamily="49" charset="0"/>
                <a:cs typeface="Consolas" panose="020B0609020204030204" pitchFamily="49" charset="0"/>
              </a:rPr>
              <a:t>str1</a:t>
            </a:r>
            <a:r>
              <a:rPr lang="en-US" dirty="0">
                <a:latin typeface="Consolas" panose="020B0609020204030204" pitchFamily="49" charset="0"/>
                <a:cs typeface="Consolas" panose="020B0609020204030204" pitchFamily="49" charset="0"/>
              </a:rPr>
              <a:t>[13];      </a:t>
            </a:r>
            <a:r>
              <a:rPr lang="en-US" dirty="0">
                <a:solidFill>
                  <a:srgbClr val="C00000"/>
                </a:solidFill>
                <a:latin typeface="Consolas" panose="020B0609020204030204" pitchFamily="49" charset="0"/>
                <a:cs typeface="Consolas" panose="020B0609020204030204" pitchFamily="49" charset="0"/>
              </a:rPr>
              <a:t>// enough space for strings + '\0'</a:t>
            </a:r>
            <a:r>
              <a:rPr lang="en-US" dirty="0">
                <a:latin typeface="Consolas" panose="020B0609020204030204" pitchFamily="49" charset="0"/>
                <a:cs typeface="Consolas" panose="020B0609020204030204" pitchFamily="49" charset="0"/>
              </a:rPr>
              <a:t> </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err="1">
                <a:latin typeface="Consolas" panose="020B0609020204030204" pitchFamily="49" charset="0"/>
                <a:cs typeface="Consolas" panose="020B0609020204030204" pitchFamily="49" charset="0"/>
              </a:rPr>
              <a:t>strcpy</a:t>
            </a:r>
            <a:r>
              <a:rPr lang="en-US" dirty="0">
                <a:latin typeface="Consolas" panose="020B0609020204030204" pitchFamily="49" charset="0"/>
                <a:cs typeface="Consolas" panose="020B0609020204030204" pitchFamily="49" charset="0"/>
              </a:rPr>
              <a:t>(str1, </a:t>
            </a:r>
            <a:r>
              <a:rPr lang="en-US" dirty="0">
                <a:solidFill>
                  <a:srgbClr val="7030A0"/>
                </a:solidFill>
                <a:latin typeface="Consolas" panose="020B0609020204030204" pitchFamily="49" charset="0"/>
                <a:cs typeface="Consolas" panose="020B0609020204030204" pitchFamily="49" charset="0"/>
              </a:rPr>
              <a:t>"hello "</a:t>
            </a:r>
            <a:r>
              <a:rPr lang="en-US" dirty="0">
                <a:latin typeface="Consolas" panose="020B0609020204030204" pitchFamily="49" charset="0"/>
                <a:cs typeface="Consolas" panose="020B0609020204030204" pitchFamily="49" charset="0"/>
              </a:rPr>
              <a:t>);</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a:solidFill>
                  <a:srgbClr val="00B050"/>
                </a:solidFill>
                <a:latin typeface="Consolas" panose="020B0609020204030204" pitchFamily="49" charset="0"/>
                <a:cs typeface="Consolas" panose="020B0609020204030204" pitchFamily="49" charset="0"/>
              </a:rPr>
              <a:t>char</a:t>
            </a:r>
            <a:r>
              <a:rPr lang="en-US" dirty="0">
                <a:latin typeface="Consolas" panose="020B0609020204030204" pitchFamily="49" charset="0"/>
                <a:cs typeface="Consolas" panose="020B0609020204030204" pitchFamily="49" charset="0"/>
              </a:rPr>
              <a:t> </a:t>
            </a:r>
            <a:r>
              <a:rPr lang="en-US" dirty="0">
                <a:solidFill>
                  <a:schemeClr val="accent2">
                    <a:lumMod val="75000"/>
                  </a:schemeClr>
                </a:solidFill>
                <a:latin typeface="Consolas" panose="020B0609020204030204" pitchFamily="49" charset="0"/>
                <a:cs typeface="Consolas" panose="020B0609020204030204" pitchFamily="49" charset="0"/>
              </a:rPr>
              <a:t>str2</a:t>
            </a:r>
            <a:r>
              <a:rPr lang="en-US" dirty="0">
                <a:latin typeface="Consolas" panose="020B0609020204030204" pitchFamily="49" charset="0"/>
                <a:cs typeface="Consolas" panose="020B0609020204030204" pitchFamily="49" charset="0"/>
              </a:rPr>
              <a:t>[] = </a:t>
            </a:r>
            <a:r>
              <a:rPr lang="en-US" dirty="0">
                <a:solidFill>
                  <a:srgbClr val="7030A0"/>
                </a:solidFill>
                <a:latin typeface="Consolas" panose="020B0609020204030204" pitchFamily="49" charset="0"/>
                <a:cs typeface="Consolas" panose="020B0609020204030204" pitchFamily="49" charset="0"/>
              </a:rPr>
              <a:t>"world!"</a:t>
            </a:r>
            <a:r>
              <a:rPr lang="en-US" dirty="0">
                <a:latin typeface="Consolas" panose="020B0609020204030204" pitchFamily="49" charset="0"/>
                <a:cs typeface="Consolas" panose="020B0609020204030204" pitchFamily="49" charset="0"/>
              </a:rPr>
              <a:t>;</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err="1">
                <a:latin typeface="Consolas" panose="020B0609020204030204" pitchFamily="49" charset="0"/>
                <a:cs typeface="Consolas" panose="020B0609020204030204" pitchFamily="49" charset="0"/>
              </a:rPr>
              <a:t>strcat</a:t>
            </a:r>
            <a:r>
              <a:rPr lang="en-US" dirty="0">
                <a:latin typeface="Consolas" panose="020B0609020204030204" pitchFamily="49" charset="0"/>
                <a:cs typeface="Consolas" panose="020B0609020204030204" pitchFamily="49" charset="0"/>
              </a:rPr>
              <a:t>(str1, str2);</a:t>
            </a:r>
            <a:endParaRPr lang="en-US" dirty="0">
              <a:solidFill>
                <a:srgbClr val="00B050"/>
              </a:solidFill>
              <a:latin typeface="Consolas" panose="020B0609020204030204" pitchFamily="49" charset="0"/>
              <a:cs typeface="Consolas" panose="020B0609020204030204" pitchFamily="49" charset="0"/>
            </a:endParaRPr>
          </a:p>
          <a:p>
            <a:pPr marL="0" indent="0">
              <a:buNone/>
            </a:pPr>
            <a:endParaRPr lang="en-US" dirty="0"/>
          </a:p>
        </p:txBody>
      </p:sp>
      <p:sp>
        <p:nvSpPr>
          <p:cNvPr id="4" name="TextBox 3">
            <a:extLst>
              <a:ext uri="{FF2B5EF4-FFF2-40B4-BE49-F238E27FC236}">
                <a16:creationId xmlns:a16="http://schemas.microsoft.com/office/drawing/2014/main" id="{DB51FE4A-F7E0-E740-988B-4CE5B8CD1EDD}"/>
              </a:ext>
            </a:extLst>
          </p:cNvPr>
          <p:cNvSpPr txBox="1"/>
          <p:nvPr/>
        </p:nvSpPr>
        <p:spPr>
          <a:xfrm>
            <a:off x="457200" y="5040868"/>
            <a:ext cx="691215" cy="369332"/>
          </a:xfrm>
          <a:prstGeom prst="rect">
            <a:avLst/>
          </a:prstGeom>
          <a:noFill/>
        </p:spPr>
        <p:txBody>
          <a:bodyPr wrap="none" rtlCol="0">
            <a:spAutoFit/>
          </a:bodyPr>
          <a:lstStyle/>
          <a:p>
            <a:r>
              <a:rPr lang="en-US" dirty="0">
                <a:latin typeface="Consolas" panose="020B0609020204030204" pitchFamily="49" charset="0"/>
                <a:cs typeface="Consolas" panose="020B0609020204030204" pitchFamily="49" charset="0"/>
              </a:rPr>
              <a:t>str1</a:t>
            </a:r>
          </a:p>
        </p:txBody>
      </p:sp>
      <p:graphicFrame>
        <p:nvGraphicFramePr>
          <p:cNvPr id="5" name="Group 63">
            <a:extLst>
              <a:ext uri="{FF2B5EF4-FFF2-40B4-BE49-F238E27FC236}">
                <a16:creationId xmlns:a16="http://schemas.microsoft.com/office/drawing/2014/main" id="{3D074B3B-ECAC-294B-902C-56A7A77B74D2}"/>
              </a:ext>
            </a:extLst>
          </p:cNvPr>
          <p:cNvGraphicFramePr>
            <a:graphicFrameLocks noGrp="1"/>
          </p:cNvGraphicFramePr>
          <p:nvPr>
            <p:extLst>
              <p:ext uri="{D42A27DB-BD31-4B8C-83A1-F6EECF244321}">
                <p14:modId xmlns:p14="http://schemas.microsoft.com/office/powerpoint/2010/main" val="1810796719"/>
              </p:ext>
            </p:extLst>
          </p:nvPr>
        </p:nvGraphicFramePr>
        <p:xfrm>
          <a:off x="1148414" y="5646737"/>
          <a:ext cx="5404784" cy="830263"/>
        </p:xfrm>
        <a:graphic>
          <a:graphicData uri="http://schemas.openxmlformats.org/drawingml/2006/table">
            <a:tbl>
              <a:tblPr/>
              <a:tblGrid>
                <a:gridCol w="772112">
                  <a:extLst>
                    <a:ext uri="{9D8B030D-6E8A-4147-A177-3AD203B41FA5}">
                      <a16:colId xmlns:a16="http://schemas.microsoft.com/office/drawing/2014/main" val="20001"/>
                    </a:ext>
                  </a:extLst>
                </a:gridCol>
                <a:gridCol w="772112">
                  <a:extLst>
                    <a:ext uri="{9D8B030D-6E8A-4147-A177-3AD203B41FA5}">
                      <a16:colId xmlns:a16="http://schemas.microsoft.com/office/drawing/2014/main" val="20002"/>
                    </a:ext>
                  </a:extLst>
                </a:gridCol>
                <a:gridCol w="772112">
                  <a:extLst>
                    <a:ext uri="{9D8B030D-6E8A-4147-A177-3AD203B41FA5}">
                      <a16:colId xmlns:a16="http://schemas.microsoft.com/office/drawing/2014/main" val="20003"/>
                    </a:ext>
                  </a:extLst>
                </a:gridCol>
                <a:gridCol w="772112">
                  <a:extLst>
                    <a:ext uri="{9D8B030D-6E8A-4147-A177-3AD203B41FA5}">
                      <a16:colId xmlns:a16="http://schemas.microsoft.com/office/drawing/2014/main" val="20004"/>
                    </a:ext>
                  </a:extLst>
                </a:gridCol>
                <a:gridCol w="772112">
                  <a:extLst>
                    <a:ext uri="{9D8B030D-6E8A-4147-A177-3AD203B41FA5}">
                      <a16:colId xmlns:a16="http://schemas.microsoft.com/office/drawing/2014/main" val="20005"/>
                    </a:ext>
                  </a:extLst>
                </a:gridCol>
                <a:gridCol w="772112">
                  <a:extLst>
                    <a:ext uri="{9D8B030D-6E8A-4147-A177-3AD203B41FA5}">
                      <a16:colId xmlns:a16="http://schemas.microsoft.com/office/drawing/2014/main" val="1427250575"/>
                    </a:ext>
                  </a:extLst>
                </a:gridCol>
                <a:gridCol w="772112">
                  <a:extLst>
                    <a:ext uri="{9D8B030D-6E8A-4147-A177-3AD203B41FA5}">
                      <a16:colId xmlns:a16="http://schemas.microsoft.com/office/drawing/2014/main" val="539153437"/>
                    </a:ext>
                  </a:extLst>
                </a:gridCol>
              </a:tblGrid>
              <a:tr h="411163">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a:ln>
                            <a:noFill/>
                          </a:ln>
                          <a:solidFill>
                            <a:schemeClr val="bg1">
                              <a:lumMod val="65000"/>
                            </a:schemeClr>
                          </a:solidFill>
                          <a:effectLst/>
                          <a:latin typeface="Calibri" charset="0"/>
                          <a:ea typeface="Times New Roman" charset="0"/>
                          <a:cs typeface="Times New Roman" charset="0"/>
                        </a:rPr>
                        <a:t>0</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a:ln>
                            <a:noFill/>
                          </a:ln>
                          <a:solidFill>
                            <a:schemeClr val="bg1">
                              <a:lumMod val="65000"/>
                            </a:schemeClr>
                          </a:solidFill>
                          <a:effectLst/>
                          <a:latin typeface="Calibri" charset="0"/>
                          <a:ea typeface="Times New Roman" charset="0"/>
                          <a:cs typeface="Times New Roman" charset="0"/>
                        </a:rPr>
                        <a:t>1</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a:ln>
                            <a:noFill/>
                          </a:ln>
                          <a:solidFill>
                            <a:schemeClr val="bg1">
                              <a:lumMod val="65000"/>
                            </a:schemeClr>
                          </a:solidFill>
                          <a:effectLst/>
                          <a:latin typeface="Calibri" charset="0"/>
                          <a:ea typeface="Times New Roman" charset="0"/>
                          <a:cs typeface="Times New Roman" charset="0"/>
                        </a:rPr>
                        <a:t>2</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a:ln>
                            <a:noFill/>
                          </a:ln>
                          <a:solidFill>
                            <a:schemeClr val="bg1">
                              <a:lumMod val="65000"/>
                            </a:schemeClr>
                          </a:solidFill>
                          <a:effectLst/>
                          <a:latin typeface="Calibri" charset="0"/>
                          <a:ea typeface="Times New Roman" charset="0"/>
                          <a:cs typeface="Times New Roman" charset="0"/>
                        </a:rPr>
                        <a:t>3</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a:ln>
                            <a:noFill/>
                          </a:ln>
                          <a:solidFill>
                            <a:schemeClr val="bg1">
                              <a:lumMod val="65000"/>
                            </a:schemeClr>
                          </a:solidFill>
                          <a:effectLst/>
                          <a:latin typeface="Calibri" charset="0"/>
                          <a:ea typeface="Times New Roman" charset="0"/>
                          <a:cs typeface="Times New Roman" charset="0"/>
                        </a:rPr>
                        <a:t>4</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5</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6</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19100">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x-none" sz="2000" b="0" i="0" u="none" strike="noStrike" cap="none" normalizeH="0" baseline="0" dirty="0">
                          <a:ln>
                            <a:noFill/>
                          </a:ln>
                          <a:solidFill>
                            <a:schemeClr val="tx1"/>
                          </a:solidFill>
                          <a:effectLst/>
                          <a:latin typeface="Consolas" charset="0"/>
                        </a:rPr>
                        <a:t>'w'</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'o'</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x-none" sz="2000" b="0" i="0" u="none" strike="noStrike" cap="none" normalizeH="0" baseline="0" dirty="0">
                          <a:ln>
                            <a:noFill/>
                          </a:ln>
                          <a:solidFill>
                            <a:schemeClr val="tx1"/>
                          </a:solidFill>
                          <a:effectLst/>
                          <a:latin typeface="Consolas" charset="0"/>
                        </a:rPr>
                        <a:t>'r'</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x-none" sz="2000" b="0" i="0" u="none" strike="noStrike" cap="none" normalizeH="0" baseline="0" dirty="0">
                          <a:ln>
                            <a:noFill/>
                          </a:ln>
                          <a:solidFill>
                            <a:schemeClr val="tx1"/>
                          </a:solidFill>
                          <a:effectLst/>
                          <a:latin typeface="Consolas" charset="0"/>
                        </a:rPr>
                        <a:t>'l'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x-none" sz="2000" b="0" i="0" u="none" strike="noStrike" cap="none" normalizeH="0" baseline="0" dirty="0">
                          <a:ln>
                            <a:noFill/>
                          </a:ln>
                          <a:solidFill>
                            <a:schemeClr val="tx1"/>
                          </a:solidFill>
                          <a:effectLst/>
                          <a:latin typeface="Consolas" charset="0"/>
                        </a:rPr>
                        <a:t>'d'</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x-none" sz="2000" b="0" i="0" u="none" strike="noStrike" cap="none" normalizeH="0" baseline="0" dirty="0">
                          <a:ln>
                            <a:noFill/>
                          </a:ln>
                          <a:solidFill>
                            <a:schemeClr val="tx1"/>
                          </a:solidFill>
                          <a:effectLst/>
                          <a:latin typeface="Consolas" charset="0"/>
                        </a:rPr>
                        <a: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x-none" sz="2000" b="0" i="0" u="none" strike="noStrike" cap="none" normalizeH="0" baseline="0" dirty="0">
                          <a:ln>
                            <a:noFill/>
                          </a:ln>
                          <a:solidFill>
                            <a:schemeClr val="tx1"/>
                          </a:solidFill>
                          <a:effectLst/>
                          <a:latin typeface="Consolas" charset="0"/>
                        </a:rPr>
                        <a:t>'\0'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6" name="TextBox 5">
            <a:extLst>
              <a:ext uri="{FF2B5EF4-FFF2-40B4-BE49-F238E27FC236}">
                <a16:creationId xmlns:a16="http://schemas.microsoft.com/office/drawing/2014/main" id="{536A5988-CCD9-4349-AA77-BEEFC469A2D6}"/>
              </a:ext>
            </a:extLst>
          </p:cNvPr>
          <p:cNvSpPr txBox="1"/>
          <p:nvPr/>
        </p:nvSpPr>
        <p:spPr>
          <a:xfrm>
            <a:off x="457199" y="6107668"/>
            <a:ext cx="691215" cy="369332"/>
          </a:xfrm>
          <a:prstGeom prst="rect">
            <a:avLst/>
          </a:prstGeom>
          <a:noFill/>
        </p:spPr>
        <p:txBody>
          <a:bodyPr wrap="none" rtlCol="0">
            <a:spAutoFit/>
          </a:bodyPr>
          <a:lstStyle/>
          <a:p>
            <a:r>
              <a:rPr lang="en-US" dirty="0">
                <a:latin typeface="Consolas" panose="020B0609020204030204" pitchFamily="49" charset="0"/>
                <a:cs typeface="Consolas" panose="020B0609020204030204" pitchFamily="49" charset="0"/>
              </a:rPr>
              <a:t>str2</a:t>
            </a:r>
          </a:p>
        </p:txBody>
      </p:sp>
      <p:graphicFrame>
        <p:nvGraphicFramePr>
          <p:cNvPr id="7" name="Group 63">
            <a:extLst>
              <a:ext uri="{FF2B5EF4-FFF2-40B4-BE49-F238E27FC236}">
                <a16:creationId xmlns:a16="http://schemas.microsoft.com/office/drawing/2014/main" id="{802F5199-CA2F-6842-B5CB-ED50FFDDD934}"/>
              </a:ext>
            </a:extLst>
          </p:cNvPr>
          <p:cNvGraphicFramePr>
            <a:graphicFrameLocks noGrp="1"/>
          </p:cNvGraphicFramePr>
          <p:nvPr>
            <p:extLst>
              <p:ext uri="{D42A27DB-BD31-4B8C-83A1-F6EECF244321}">
                <p14:modId xmlns:p14="http://schemas.microsoft.com/office/powerpoint/2010/main" val="612780418"/>
              </p:ext>
            </p:extLst>
          </p:nvPr>
        </p:nvGraphicFramePr>
        <p:xfrm>
          <a:off x="1148414" y="4579937"/>
          <a:ext cx="10042487" cy="830263"/>
        </p:xfrm>
        <a:graphic>
          <a:graphicData uri="http://schemas.openxmlformats.org/drawingml/2006/table">
            <a:tbl>
              <a:tblPr/>
              <a:tblGrid>
                <a:gridCol w="772499">
                  <a:extLst>
                    <a:ext uri="{9D8B030D-6E8A-4147-A177-3AD203B41FA5}">
                      <a16:colId xmlns:a16="http://schemas.microsoft.com/office/drawing/2014/main" val="20001"/>
                    </a:ext>
                  </a:extLst>
                </a:gridCol>
                <a:gridCol w="772499">
                  <a:extLst>
                    <a:ext uri="{9D8B030D-6E8A-4147-A177-3AD203B41FA5}">
                      <a16:colId xmlns:a16="http://schemas.microsoft.com/office/drawing/2014/main" val="20002"/>
                    </a:ext>
                  </a:extLst>
                </a:gridCol>
                <a:gridCol w="772499">
                  <a:extLst>
                    <a:ext uri="{9D8B030D-6E8A-4147-A177-3AD203B41FA5}">
                      <a16:colId xmlns:a16="http://schemas.microsoft.com/office/drawing/2014/main" val="20003"/>
                    </a:ext>
                  </a:extLst>
                </a:gridCol>
                <a:gridCol w="772499">
                  <a:extLst>
                    <a:ext uri="{9D8B030D-6E8A-4147-A177-3AD203B41FA5}">
                      <a16:colId xmlns:a16="http://schemas.microsoft.com/office/drawing/2014/main" val="20004"/>
                    </a:ext>
                  </a:extLst>
                </a:gridCol>
                <a:gridCol w="772499">
                  <a:extLst>
                    <a:ext uri="{9D8B030D-6E8A-4147-A177-3AD203B41FA5}">
                      <a16:colId xmlns:a16="http://schemas.microsoft.com/office/drawing/2014/main" val="20005"/>
                    </a:ext>
                  </a:extLst>
                </a:gridCol>
                <a:gridCol w="772499">
                  <a:extLst>
                    <a:ext uri="{9D8B030D-6E8A-4147-A177-3AD203B41FA5}">
                      <a16:colId xmlns:a16="http://schemas.microsoft.com/office/drawing/2014/main" val="20006"/>
                    </a:ext>
                  </a:extLst>
                </a:gridCol>
                <a:gridCol w="772499">
                  <a:extLst>
                    <a:ext uri="{9D8B030D-6E8A-4147-A177-3AD203B41FA5}">
                      <a16:colId xmlns:a16="http://schemas.microsoft.com/office/drawing/2014/main" val="20007"/>
                    </a:ext>
                  </a:extLst>
                </a:gridCol>
                <a:gridCol w="772499">
                  <a:extLst>
                    <a:ext uri="{9D8B030D-6E8A-4147-A177-3AD203B41FA5}">
                      <a16:colId xmlns:a16="http://schemas.microsoft.com/office/drawing/2014/main" val="20008"/>
                    </a:ext>
                  </a:extLst>
                </a:gridCol>
                <a:gridCol w="772499">
                  <a:extLst>
                    <a:ext uri="{9D8B030D-6E8A-4147-A177-3AD203B41FA5}">
                      <a16:colId xmlns:a16="http://schemas.microsoft.com/office/drawing/2014/main" val="20009"/>
                    </a:ext>
                  </a:extLst>
                </a:gridCol>
                <a:gridCol w="772499">
                  <a:extLst>
                    <a:ext uri="{9D8B030D-6E8A-4147-A177-3AD203B41FA5}">
                      <a16:colId xmlns:a16="http://schemas.microsoft.com/office/drawing/2014/main" val="20010"/>
                    </a:ext>
                  </a:extLst>
                </a:gridCol>
                <a:gridCol w="772499">
                  <a:extLst>
                    <a:ext uri="{9D8B030D-6E8A-4147-A177-3AD203B41FA5}">
                      <a16:colId xmlns:a16="http://schemas.microsoft.com/office/drawing/2014/main" val="20011"/>
                    </a:ext>
                  </a:extLst>
                </a:gridCol>
                <a:gridCol w="772499">
                  <a:extLst>
                    <a:ext uri="{9D8B030D-6E8A-4147-A177-3AD203B41FA5}">
                      <a16:colId xmlns:a16="http://schemas.microsoft.com/office/drawing/2014/main" val="735071310"/>
                    </a:ext>
                  </a:extLst>
                </a:gridCol>
                <a:gridCol w="772499">
                  <a:extLst>
                    <a:ext uri="{9D8B030D-6E8A-4147-A177-3AD203B41FA5}">
                      <a16:colId xmlns:a16="http://schemas.microsoft.com/office/drawing/2014/main" val="3567322394"/>
                    </a:ext>
                  </a:extLst>
                </a:gridCol>
              </a:tblGrid>
              <a:tr h="411163">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0</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1</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2</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a:ln>
                            <a:noFill/>
                          </a:ln>
                          <a:solidFill>
                            <a:schemeClr val="bg1">
                              <a:lumMod val="65000"/>
                            </a:schemeClr>
                          </a:solidFill>
                          <a:effectLst/>
                          <a:latin typeface="Calibri" charset="0"/>
                          <a:ea typeface="Times New Roman" charset="0"/>
                          <a:cs typeface="Times New Roman" charset="0"/>
                        </a:rPr>
                        <a:t>3</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4</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a:ln>
                            <a:noFill/>
                          </a:ln>
                          <a:solidFill>
                            <a:schemeClr val="bg1">
                              <a:lumMod val="65000"/>
                            </a:schemeClr>
                          </a:solidFill>
                          <a:effectLst/>
                          <a:latin typeface="Calibri" charset="0"/>
                          <a:ea typeface="Times New Roman" charset="0"/>
                          <a:cs typeface="Times New Roman" charset="0"/>
                        </a:rPr>
                        <a:t>5</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a:ln>
                            <a:noFill/>
                          </a:ln>
                          <a:solidFill>
                            <a:schemeClr val="bg1">
                              <a:lumMod val="65000"/>
                            </a:schemeClr>
                          </a:solidFill>
                          <a:effectLst/>
                          <a:latin typeface="Calibri" charset="0"/>
                          <a:ea typeface="Times New Roman" charset="0"/>
                          <a:cs typeface="Times New Roman" charset="0"/>
                        </a:rPr>
                        <a:t>6</a:t>
                      </a:r>
                    </a:p>
                  </a:txBody>
                  <a:tcPr horzOverflow="overflow">
                    <a:lnL>
                      <a:noFill/>
                    </a:lnL>
                    <a:lnR cap="flat">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7</a:t>
                      </a:r>
                    </a:p>
                  </a:txBody>
                  <a:tcPr horzOverflow="overflow">
                    <a:lnL>
                      <a:noFill/>
                    </a:lnL>
                    <a:lnR cap="flat">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8</a:t>
                      </a:r>
                    </a:p>
                  </a:txBody>
                  <a:tcPr horzOverflow="overflow">
                    <a:lnL>
                      <a:noFill/>
                    </a:lnL>
                    <a:lnR cap="flat">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9</a:t>
                      </a:r>
                    </a:p>
                  </a:txBody>
                  <a:tcPr horzOverflow="overflow">
                    <a:lnL>
                      <a:noFill/>
                    </a:lnL>
                    <a:lnR cap="flat">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10</a:t>
                      </a:r>
                    </a:p>
                  </a:txBody>
                  <a:tcPr horzOverflow="overflow">
                    <a:lnL>
                      <a:noFill/>
                    </a:lnL>
                    <a:lnR cap="flat">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11</a:t>
                      </a:r>
                    </a:p>
                  </a:txBody>
                  <a:tcPr horzOverflow="overflow">
                    <a:lnL>
                      <a:noFill/>
                    </a:lnL>
                    <a:lnR cap="flat">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12</a:t>
                      </a:r>
                    </a:p>
                  </a:txBody>
                  <a:tcPr horzOverflow="overflow">
                    <a:lnL>
                      <a:noFill/>
                    </a:lnL>
                    <a:lnR cap="flat">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19100">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'h'</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'e'</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'o'</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 '</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8" name="// file: strcmp_ex.c…">
            <a:extLst>
              <a:ext uri="{FF2B5EF4-FFF2-40B4-BE49-F238E27FC236}">
                <a16:creationId xmlns:a16="http://schemas.microsoft.com/office/drawing/2014/main" id="{D007C165-ED5D-BB44-866A-18A72E8D3B2D}"/>
              </a:ext>
            </a:extLst>
          </p:cNvPr>
          <p:cNvSpPr txBox="1"/>
          <p:nvPr/>
        </p:nvSpPr>
        <p:spPr>
          <a:xfrm flipH="1">
            <a:off x="457199" y="2661317"/>
            <a:ext cx="615462" cy="1653786"/>
          </a:xfrm>
          <a:prstGeom prst="rect">
            <a:avLst/>
          </a:prstGeom>
          <a:solidFill>
            <a:schemeClr val="bg1">
              <a:lumMod val="85000"/>
            </a:schemeClr>
          </a:solidFill>
          <a:ln w="635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spAutoFit/>
          </a:bodyPr>
          <a:lstStyle/>
          <a:p>
            <a:pPr>
              <a:lnSpc>
                <a:spcPct val="90000"/>
              </a:lnSpc>
              <a:spcBef>
                <a:spcPts val="0"/>
              </a:spcBef>
              <a:defRPr sz="2700">
                <a:latin typeface="Courier"/>
                <a:ea typeface="Courier"/>
                <a:cs typeface="Courier"/>
                <a:sym typeface="Courier"/>
              </a:defRPr>
            </a:pPr>
            <a:r>
              <a:rPr lang="en-US" sz="2800" dirty="0">
                <a:latin typeface="Consolas" panose="020B0609020204030204" pitchFamily="49" charset="0"/>
                <a:cs typeface="Consolas" panose="020B0609020204030204" pitchFamily="49" charset="0"/>
              </a:rPr>
              <a:t>1</a:t>
            </a:r>
          </a:p>
          <a:p>
            <a:pPr>
              <a:lnSpc>
                <a:spcPct val="90000"/>
              </a:lnSpc>
              <a:spcBef>
                <a:spcPts val="0"/>
              </a:spcBef>
              <a:defRPr sz="2700">
                <a:latin typeface="Courier"/>
                <a:ea typeface="Courier"/>
                <a:cs typeface="Courier"/>
                <a:sym typeface="Courier"/>
              </a:defRPr>
            </a:pPr>
            <a:r>
              <a:rPr lang="en-US" sz="2800" dirty="0">
                <a:latin typeface="Consolas" panose="020B0609020204030204" pitchFamily="49" charset="0"/>
                <a:cs typeface="Consolas" panose="020B0609020204030204" pitchFamily="49" charset="0"/>
              </a:rPr>
              <a:t>2</a:t>
            </a:r>
          </a:p>
          <a:p>
            <a:pPr>
              <a:lnSpc>
                <a:spcPct val="90000"/>
              </a:lnSpc>
              <a:spcBef>
                <a:spcPts val="0"/>
              </a:spcBef>
              <a:defRPr sz="2700">
                <a:latin typeface="Courier"/>
                <a:ea typeface="Courier"/>
                <a:cs typeface="Courier"/>
                <a:sym typeface="Courier"/>
              </a:defRPr>
            </a:pPr>
            <a:r>
              <a:rPr lang="en-US" sz="2800" dirty="0">
                <a:latin typeface="Consolas" panose="020B0609020204030204" pitchFamily="49" charset="0"/>
                <a:cs typeface="Consolas" panose="020B0609020204030204" pitchFamily="49" charset="0"/>
              </a:rPr>
              <a:t>3</a:t>
            </a:r>
          </a:p>
          <a:p>
            <a:pPr>
              <a:lnSpc>
                <a:spcPct val="90000"/>
              </a:lnSpc>
              <a:spcBef>
                <a:spcPts val="0"/>
              </a:spcBef>
              <a:defRPr sz="2700">
                <a:latin typeface="Courier"/>
                <a:ea typeface="Courier"/>
                <a:cs typeface="Courier"/>
                <a:sym typeface="Courier"/>
              </a:defRPr>
            </a:pPr>
            <a:r>
              <a:rPr lang="en-US" sz="2800" dirty="0">
                <a:latin typeface="Consolas" panose="020B0609020204030204" pitchFamily="49" charset="0"/>
                <a:cs typeface="Consolas" panose="020B0609020204030204" pitchFamily="49" charset="0"/>
              </a:rPr>
              <a:t>4</a:t>
            </a:r>
          </a:p>
        </p:txBody>
      </p:sp>
    </p:spTree>
    <p:extLst>
      <p:ext uri="{BB962C8B-B14F-4D97-AF65-F5344CB8AC3E}">
        <p14:creationId xmlns:p14="http://schemas.microsoft.com/office/powerpoint/2010/main" val="836975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73C2A-62F3-984B-BEF8-4F38C977DC4E}"/>
              </a:ext>
            </a:extLst>
          </p:cNvPr>
          <p:cNvSpPr>
            <a:spLocks noGrp="1"/>
          </p:cNvSpPr>
          <p:nvPr>
            <p:ph type="title"/>
          </p:nvPr>
        </p:nvSpPr>
        <p:spPr/>
        <p:txBody>
          <a:bodyPr/>
          <a:lstStyle/>
          <a:p>
            <a:r>
              <a:rPr lang="en-US" dirty="0"/>
              <a:t>The string library: </a:t>
            </a:r>
            <a:r>
              <a:rPr lang="en-US" dirty="0" err="1">
                <a:latin typeface="Consolas" panose="020B0609020204030204" pitchFamily="49" charset="0"/>
                <a:cs typeface="Consolas" panose="020B0609020204030204" pitchFamily="49" charset="0"/>
              </a:rPr>
              <a:t>strcat</a:t>
            </a:r>
            <a:endParaRPr lang="en-US" dirty="0"/>
          </a:p>
        </p:txBody>
      </p:sp>
      <p:sp>
        <p:nvSpPr>
          <p:cNvPr id="3" name="Content Placeholder 2">
            <a:extLst>
              <a:ext uri="{FF2B5EF4-FFF2-40B4-BE49-F238E27FC236}">
                <a16:creationId xmlns:a16="http://schemas.microsoft.com/office/drawing/2014/main" id="{5A4E04B9-01A0-534B-98DB-2C7A42C4C037}"/>
              </a:ext>
            </a:extLst>
          </p:cNvPr>
          <p:cNvSpPr>
            <a:spLocks noGrp="1"/>
          </p:cNvSpPr>
          <p:nvPr>
            <p:ph idx="1"/>
          </p:nvPr>
        </p:nvSpPr>
        <p:spPr>
          <a:xfrm>
            <a:off x="152400" y="1295400"/>
            <a:ext cx="11811000" cy="2819400"/>
          </a:xfrm>
        </p:spPr>
        <p:txBody>
          <a:bodyPr/>
          <a:lstStyle/>
          <a:p>
            <a:pPr marL="0" indent="0">
              <a:spcAft>
                <a:spcPts val="1600"/>
              </a:spcAft>
              <a:buNone/>
            </a:pPr>
            <a:r>
              <a:rPr lang="en-US" dirty="0"/>
              <a:t>To concatenate strings, use </a:t>
            </a:r>
            <a:r>
              <a:rPr lang="en-US" dirty="0" err="1">
                <a:latin typeface="Consolas" panose="020B0609020204030204" pitchFamily="49" charset="0"/>
                <a:cs typeface="Consolas" panose="020B0609020204030204" pitchFamily="49" charset="0"/>
              </a:rPr>
              <a:t>strcat</a:t>
            </a:r>
            <a:r>
              <a:rPr lang="en-US" dirty="0"/>
              <a:t> (or </a:t>
            </a:r>
            <a:r>
              <a:rPr lang="en-US" dirty="0" err="1">
                <a:latin typeface="Consolas" panose="020B0609020204030204" pitchFamily="49" charset="0"/>
                <a:cs typeface="Consolas" panose="020B0609020204030204" pitchFamily="49" charset="0"/>
              </a:rPr>
              <a:t>strncat</a:t>
            </a:r>
            <a:r>
              <a:rPr lang="en-US" dirty="0"/>
              <a:t>) which will both remove the old </a:t>
            </a:r>
            <a:r>
              <a:rPr lang="en-US" dirty="0">
                <a:latin typeface="Consolas" panose="020B0609020204030204" pitchFamily="49" charset="0"/>
                <a:cs typeface="Consolas" panose="020B0609020204030204" pitchFamily="49" charset="0"/>
              </a:rPr>
              <a:t>'\0'</a:t>
            </a:r>
            <a:r>
              <a:rPr lang="en-US" dirty="0"/>
              <a:t> and add a new one at the end. </a:t>
            </a:r>
            <a:br>
              <a:rPr lang="en-US" dirty="0">
                <a:latin typeface="Consolas" panose="020B0609020204030204" pitchFamily="49" charset="0"/>
                <a:cs typeface="Consolas" panose="020B0609020204030204" pitchFamily="49" charset="0"/>
              </a:rPr>
            </a:br>
            <a:endParaRPr lang="en-US" dirty="0"/>
          </a:p>
          <a:p>
            <a:pPr marL="0" indent="0">
              <a:spcBef>
                <a:spcPts val="0"/>
              </a:spcBef>
              <a:buNone/>
            </a:pPr>
            <a:r>
              <a:rPr lang="en-US" dirty="0">
                <a:latin typeface="Consolas" panose="020B0609020204030204" pitchFamily="49" charset="0"/>
                <a:cs typeface="Consolas" panose="020B0609020204030204" pitchFamily="49" charset="0"/>
              </a:rPr>
              <a:t>	</a:t>
            </a:r>
            <a:r>
              <a:rPr lang="en-US" dirty="0">
                <a:solidFill>
                  <a:srgbClr val="00B050"/>
                </a:solidFill>
                <a:latin typeface="Consolas" panose="020B0609020204030204" pitchFamily="49" charset="0"/>
                <a:cs typeface="Consolas" panose="020B0609020204030204" pitchFamily="49" charset="0"/>
              </a:rPr>
              <a:t>char</a:t>
            </a:r>
            <a:r>
              <a:rPr lang="en-US" dirty="0">
                <a:latin typeface="Consolas" panose="020B0609020204030204" pitchFamily="49" charset="0"/>
                <a:cs typeface="Consolas" panose="020B0609020204030204" pitchFamily="49" charset="0"/>
              </a:rPr>
              <a:t> </a:t>
            </a:r>
            <a:r>
              <a:rPr lang="en-US" dirty="0">
                <a:solidFill>
                  <a:schemeClr val="accent2">
                    <a:lumMod val="75000"/>
                  </a:schemeClr>
                </a:solidFill>
                <a:latin typeface="Consolas" panose="020B0609020204030204" pitchFamily="49" charset="0"/>
                <a:cs typeface="Consolas" panose="020B0609020204030204" pitchFamily="49" charset="0"/>
              </a:rPr>
              <a:t>str1</a:t>
            </a:r>
            <a:r>
              <a:rPr lang="en-US" dirty="0">
                <a:latin typeface="Consolas" panose="020B0609020204030204" pitchFamily="49" charset="0"/>
                <a:cs typeface="Consolas" panose="020B0609020204030204" pitchFamily="49" charset="0"/>
              </a:rPr>
              <a:t>[13];      </a:t>
            </a:r>
            <a:r>
              <a:rPr lang="en-US" dirty="0">
                <a:solidFill>
                  <a:srgbClr val="C00000"/>
                </a:solidFill>
                <a:latin typeface="Consolas" panose="020B0609020204030204" pitchFamily="49" charset="0"/>
                <a:cs typeface="Consolas" panose="020B0609020204030204" pitchFamily="49" charset="0"/>
              </a:rPr>
              <a:t>// enough space for strings + '\0'</a:t>
            </a:r>
            <a:r>
              <a:rPr lang="en-US" dirty="0">
                <a:latin typeface="Consolas" panose="020B0609020204030204" pitchFamily="49" charset="0"/>
                <a:cs typeface="Consolas" panose="020B0609020204030204" pitchFamily="49" charset="0"/>
              </a:rPr>
              <a:t> </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err="1">
                <a:latin typeface="Consolas" panose="020B0609020204030204" pitchFamily="49" charset="0"/>
                <a:cs typeface="Consolas" panose="020B0609020204030204" pitchFamily="49" charset="0"/>
              </a:rPr>
              <a:t>strcpy</a:t>
            </a:r>
            <a:r>
              <a:rPr lang="en-US" dirty="0">
                <a:latin typeface="Consolas" panose="020B0609020204030204" pitchFamily="49" charset="0"/>
                <a:cs typeface="Consolas" panose="020B0609020204030204" pitchFamily="49" charset="0"/>
              </a:rPr>
              <a:t>(str1, </a:t>
            </a:r>
            <a:r>
              <a:rPr lang="en-US" dirty="0">
                <a:solidFill>
                  <a:srgbClr val="7030A0"/>
                </a:solidFill>
                <a:latin typeface="Consolas" panose="020B0609020204030204" pitchFamily="49" charset="0"/>
                <a:cs typeface="Consolas" panose="020B0609020204030204" pitchFamily="49" charset="0"/>
              </a:rPr>
              <a:t>"hello "</a:t>
            </a:r>
            <a:r>
              <a:rPr lang="en-US" dirty="0">
                <a:latin typeface="Consolas" panose="020B0609020204030204" pitchFamily="49" charset="0"/>
                <a:cs typeface="Consolas" panose="020B0609020204030204" pitchFamily="49" charset="0"/>
              </a:rPr>
              <a:t>);</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a:solidFill>
                  <a:srgbClr val="00B050"/>
                </a:solidFill>
                <a:latin typeface="Consolas" panose="020B0609020204030204" pitchFamily="49" charset="0"/>
                <a:cs typeface="Consolas" panose="020B0609020204030204" pitchFamily="49" charset="0"/>
              </a:rPr>
              <a:t>char</a:t>
            </a:r>
            <a:r>
              <a:rPr lang="en-US" dirty="0">
                <a:latin typeface="Consolas" panose="020B0609020204030204" pitchFamily="49" charset="0"/>
                <a:cs typeface="Consolas" panose="020B0609020204030204" pitchFamily="49" charset="0"/>
              </a:rPr>
              <a:t> </a:t>
            </a:r>
            <a:r>
              <a:rPr lang="en-US" dirty="0">
                <a:solidFill>
                  <a:schemeClr val="accent2">
                    <a:lumMod val="75000"/>
                  </a:schemeClr>
                </a:solidFill>
                <a:latin typeface="Consolas" panose="020B0609020204030204" pitchFamily="49" charset="0"/>
                <a:cs typeface="Consolas" panose="020B0609020204030204" pitchFamily="49" charset="0"/>
              </a:rPr>
              <a:t>str2</a:t>
            </a:r>
            <a:r>
              <a:rPr lang="en-US" dirty="0">
                <a:latin typeface="Consolas" panose="020B0609020204030204" pitchFamily="49" charset="0"/>
                <a:cs typeface="Consolas" panose="020B0609020204030204" pitchFamily="49" charset="0"/>
              </a:rPr>
              <a:t>[] = </a:t>
            </a:r>
            <a:r>
              <a:rPr lang="en-US" dirty="0">
                <a:solidFill>
                  <a:srgbClr val="7030A0"/>
                </a:solidFill>
                <a:latin typeface="Consolas" panose="020B0609020204030204" pitchFamily="49" charset="0"/>
                <a:cs typeface="Consolas" panose="020B0609020204030204" pitchFamily="49" charset="0"/>
              </a:rPr>
              <a:t>"world!"</a:t>
            </a:r>
            <a:r>
              <a:rPr lang="en-US" dirty="0">
                <a:latin typeface="Consolas" panose="020B0609020204030204" pitchFamily="49" charset="0"/>
                <a:cs typeface="Consolas" panose="020B0609020204030204" pitchFamily="49" charset="0"/>
              </a:rPr>
              <a:t>;</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err="1">
                <a:latin typeface="Consolas" panose="020B0609020204030204" pitchFamily="49" charset="0"/>
                <a:cs typeface="Consolas" panose="020B0609020204030204" pitchFamily="49" charset="0"/>
              </a:rPr>
              <a:t>strcat</a:t>
            </a:r>
            <a:r>
              <a:rPr lang="en-US" dirty="0">
                <a:latin typeface="Consolas" panose="020B0609020204030204" pitchFamily="49" charset="0"/>
                <a:cs typeface="Consolas" panose="020B0609020204030204" pitchFamily="49" charset="0"/>
              </a:rPr>
              <a:t>(str1, str2);</a:t>
            </a:r>
            <a:endParaRPr lang="en-US" dirty="0">
              <a:solidFill>
                <a:srgbClr val="00B050"/>
              </a:solidFill>
              <a:latin typeface="Consolas" panose="020B0609020204030204" pitchFamily="49" charset="0"/>
              <a:cs typeface="Consolas" panose="020B0609020204030204" pitchFamily="49" charset="0"/>
            </a:endParaRPr>
          </a:p>
          <a:p>
            <a:pPr marL="0" indent="0">
              <a:buNone/>
            </a:pPr>
            <a:endParaRPr lang="en-US" dirty="0"/>
          </a:p>
        </p:txBody>
      </p:sp>
      <p:sp>
        <p:nvSpPr>
          <p:cNvPr id="4" name="TextBox 3">
            <a:extLst>
              <a:ext uri="{FF2B5EF4-FFF2-40B4-BE49-F238E27FC236}">
                <a16:creationId xmlns:a16="http://schemas.microsoft.com/office/drawing/2014/main" id="{DB51FE4A-F7E0-E740-988B-4CE5B8CD1EDD}"/>
              </a:ext>
            </a:extLst>
          </p:cNvPr>
          <p:cNvSpPr txBox="1"/>
          <p:nvPr/>
        </p:nvSpPr>
        <p:spPr>
          <a:xfrm>
            <a:off x="457200" y="5040868"/>
            <a:ext cx="691215" cy="369332"/>
          </a:xfrm>
          <a:prstGeom prst="rect">
            <a:avLst/>
          </a:prstGeom>
          <a:noFill/>
        </p:spPr>
        <p:txBody>
          <a:bodyPr wrap="none" rtlCol="0">
            <a:spAutoFit/>
          </a:bodyPr>
          <a:lstStyle/>
          <a:p>
            <a:r>
              <a:rPr lang="en-US" dirty="0">
                <a:latin typeface="Consolas" panose="020B0609020204030204" pitchFamily="49" charset="0"/>
                <a:cs typeface="Consolas" panose="020B0609020204030204" pitchFamily="49" charset="0"/>
              </a:rPr>
              <a:t>str1</a:t>
            </a:r>
          </a:p>
        </p:txBody>
      </p:sp>
      <p:graphicFrame>
        <p:nvGraphicFramePr>
          <p:cNvPr id="5" name="Group 63">
            <a:extLst>
              <a:ext uri="{FF2B5EF4-FFF2-40B4-BE49-F238E27FC236}">
                <a16:creationId xmlns:a16="http://schemas.microsoft.com/office/drawing/2014/main" id="{3D074B3B-ECAC-294B-902C-56A7A77B74D2}"/>
              </a:ext>
            </a:extLst>
          </p:cNvPr>
          <p:cNvGraphicFramePr>
            <a:graphicFrameLocks noGrp="1"/>
          </p:cNvGraphicFramePr>
          <p:nvPr/>
        </p:nvGraphicFramePr>
        <p:xfrm>
          <a:off x="1148414" y="5646737"/>
          <a:ext cx="5404784" cy="830263"/>
        </p:xfrm>
        <a:graphic>
          <a:graphicData uri="http://schemas.openxmlformats.org/drawingml/2006/table">
            <a:tbl>
              <a:tblPr/>
              <a:tblGrid>
                <a:gridCol w="772112">
                  <a:extLst>
                    <a:ext uri="{9D8B030D-6E8A-4147-A177-3AD203B41FA5}">
                      <a16:colId xmlns:a16="http://schemas.microsoft.com/office/drawing/2014/main" val="20001"/>
                    </a:ext>
                  </a:extLst>
                </a:gridCol>
                <a:gridCol w="772112">
                  <a:extLst>
                    <a:ext uri="{9D8B030D-6E8A-4147-A177-3AD203B41FA5}">
                      <a16:colId xmlns:a16="http://schemas.microsoft.com/office/drawing/2014/main" val="20002"/>
                    </a:ext>
                  </a:extLst>
                </a:gridCol>
                <a:gridCol w="772112">
                  <a:extLst>
                    <a:ext uri="{9D8B030D-6E8A-4147-A177-3AD203B41FA5}">
                      <a16:colId xmlns:a16="http://schemas.microsoft.com/office/drawing/2014/main" val="20003"/>
                    </a:ext>
                  </a:extLst>
                </a:gridCol>
                <a:gridCol w="772112">
                  <a:extLst>
                    <a:ext uri="{9D8B030D-6E8A-4147-A177-3AD203B41FA5}">
                      <a16:colId xmlns:a16="http://schemas.microsoft.com/office/drawing/2014/main" val="20004"/>
                    </a:ext>
                  </a:extLst>
                </a:gridCol>
                <a:gridCol w="772112">
                  <a:extLst>
                    <a:ext uri="{9D8B030D-6E8A-4147-A177-3AD203B41FA5}">
                      <a16:colId xmlns:a16="http://schemas.microsoft.com/office/drawing/2014/main" val="20005"/>
                    </a:ext>
                  </a:extLst>
                </a:gridCol>
                <a:gridCol w="772112">
                  <a:extLst>
                    <a:ext uri="{9D8B030D-6E8A-4147-A177-3AD203B41FA5}">
                      <a16:colId xmlns:a16="http://schemas.microsoft.com/office/drawing/2014/main" val="1427250575"/>
                    </a:ext>
                  </a:extLst>
                </a:gridCol>
                <a:gridCol w="772112">
                  <a:extLst>
                    <a:ext uri="{9D8B030D-6E8A-4147-A177-3AD203B41FA5}">
                      <a16:colId xmlns:a16="http://schemas.microsoft.com/office/drawing/2014/main" val="539153437"/>
                    </a:ext>
                  </a:extLst>
                </a:gridCol>
              </a:tblGrid>
              <a:tr h="411163">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a:ln>
                            <a:noFill/>
                          </a:ln>
                          <a:solidFill>
                            <a:schemeClr val="bg1">
                              <a:lumMod val="65000"/>
                            </a:schemeClr>
                          </a:solidFill>
                          <a:effectLst/>
                          <a:latin typeface="Calibri" charset="0"/>
                          <a:ea typeface="Times New Roman" charset="0"/>
                          <a:cs typeface="Times New Roman" charset="0"/>
                        </a:rPr>
                        <a:t>0</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a:ln>
                            <a:noFill/>
                          </a:ln>
                          <a:solidFill>
                            <a:schemeClr val="bg1">
                              <a:lumMod val="65000"/>
                            </a:schemeClr>
                          </a:solidFill>
                          <a:effectLst/>
                          <a:latin typeface="Calibri" charset="0"/>
                          <a:ea typeface="Times New Roman" charset="0"/>
                          <a:cs typeface="Times New Roman" charset="0"/>
                        </a:rPr>
                        <a:t>1</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a:ln>
                            <a:noFill/>
                          </a:ln>
                          <a:solidFill>
                            <a:schemeClr val="bg1">
                              <a:lumMod val="65000"/>
                            </a:schemeClr>
                          </a:solidFill>
                          <a:effectLst/>
                          <a:latin typeface="Calibri" charset="0"/>
                          <a:ea typeface="Times New Roman" charset="0"/>
                          <a:cs typeface="Times New Roman" charset="0"/>
                        </a:rPr>
                        <a:t>2</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a:ln>
                            <a:noFill/>
                          </a:ln>
                          <a:solidFill>
                            <a:schemeClr val="bg1">
                              <a:lumMod val="65000"/>
                            </a:schemeClr>
                          </a:solidFill>
                          <a:effectLst/>
                          <a:latin typeface="Calibri" charset="0"/>
                          <a:ea typeface="Times New Roman" charset="0"/>
                          <a:cs typeface="Times New Roman" charset="0"/>
                        </a:rPr>
                        <a:t>3</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a:ln>
                            <a:noFill/>
                          </a:ln>
                          <a:solidFill>
                            <a:schemeClr val="bg1">
                              <a:lumMod val="65000"/>
                            </a:schemeClr>
                          </a:solidFill>
                          <a:effectLst/>
                          <a:latin typeface="Calibri" charset="0"/>
                          <a:ea typeface="Times New Roman" charset="0"/>
                          <a:cs typeface="Times New Roman" charset="0"/>
                        </a:rPr>
                        <a:t>4</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5</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6</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19100">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x-none" sz="2000" b="0" i="0" u="none" strike="noStrike" cap="none" normalizeH="0" baseline="0" dirty="0">
                          <a:ln>
                            <a:noFill/>
                          </a:ln>
                          <a:solidFill>
                            <a:schemeClr val="tx1"/>
                          </a:solidFill>
                          <a:effectLst/>
                          <a:latin typeface="Consolas" charset="0"/>
                        </a:rPr>
                        <a:t>'w'</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'o'</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x-none" sz="2000" b="0" i="0" u="none" strike="noStrike" cap="none" normalizeH="0" baseline="0" dirty="0">
                          <a:ln>
                            <a:noFill/>
                          </a:ln>
                          <a:solidFill>
                            <a:schemeClr val="tx1"/>
                          </a:solidFill>
                          <a:effectLst/>
                          <a:latin typeface="Consolas" charset="0"/>
                        </a:rPr>
                        <a:t>'r'</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x-none" sz="2000" b="0" i="0" u="none" strike="noStrike" cap="none" normalizeH="0" baseline="0" dirty="0">
                          <a:ln>
                            <a:noFill/>
                          </a:ln>
                          <a:solidFill>
                            <a:schemeClr val="tx1"/>
                          </a:solidFill>
                          <a:effectLst/>
                          <a:latin typeface="Consolas" charset="0"/>
                        </a:rPr>
                        <a:t>'l'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x-none" sz="2000" b="0" i="0" u="none" strike="noStrike" cap="none" normalizeH="0" baseline="0" dirty="0">
                          <a:ln>
                            <a:noFill/>
                          </a:ln>
                          <a:solidFill>
                            <a:schemeClr val="tx1"/>
                          </a:solidFill>
                          <a:effectLst/>
                          <a:latin typeface="Consolas" charset="0"/>
                        </a:rPr>
                        <a:t>'d'</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x-none" sz="2000" b="0" i="0" u="none" strike="noStrike" cap="none" normalizeH="0" baseline="0" dirty="0">
                          <a:ln>
                            <a:noFill/>
                          </a:ln>
                          <a:solidFill>
                            <a:schemeClr val="tx1"/>
                          </a:solidFill>
                          <a:effectLst/>
                          <a:latin typeface="Consolas" charset="0"/>
                        </a:rPr>
                        <a: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x-none" sz="2000" b="0" i="0" u="none" strike="noStrike" cap="none" normalizeH="0" baseline="0" dirty="0">
                          <a:ln>
                            <a:noFill/>
                          </a:ln>
                          <a:solidFill>
                            <a:schemeClr val="tx1"/>
                          </a:solidFill>
                          <a:effectLst/>
                          <a:latin typeface="Consolas" charset="0"/>
                        </a:rPr>
                        <a:t>'\0'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6" name="TextBox 5">
            <a:extLst>
              <a:ext uri="{FF2B5EF4-FFF2-40B4-BE49-F238E27FC236}">
                <a16:creationId xmlns:a16="http://schemas.microsoft.com/office/drawing/2014/main" id="{536A5988-CCD9-4349-AA77-BEEFC469A2D6}"/>
              </a:ext>
            </a:extLst>
          </p:cNvPr>
          <p:cNvSpPr txBox="1"/>
          <p:nvPr/>
        </p:nvSpPr>
        <p:spPr>
          <a:xfrm>
            <a:off x="457199" y="6107668"/>
            <a:ext cx="691215" cy="369332"/>
          </a:xfrm>
          <a:prstGeom prst="rect">
            <a:avLst/>
          </a:prstGeom>
          <a:noFill/>
        </p:spPr>
        <p:txBody>
          <a:bodyPr wrap="none" rtlCol="0">
            <a:spAutoFit/>
          </a:bodyPr>
          <a:lstStyle/>
          <a:p>
            <a:r>
              <a:rPr lang="en-US" dirty="0">
                <a:latin typeface="Consolas" panose="020B0609020204030204" pitchFamily="49" charset="0"/>
                <a:cs typeface="Consolas" panose="020B0609020204030204" pitchFamily="49" charset="0"/>
              </a:rPr>
              <a:t>str2</a:t>
            </a:r>
          </a:p>
        </p:txBody>
      </p:sp>
      <p:graphicFrame>
        <p:nvGraphicFramePr>
          <p:cNvPr id="7" name="Group 63">
            <a:extLst>
              <a:ext uri="{FF2B5EF4-FFF2-40B4-BE49-F238E27FC236}">
                <a16:creationId xmlns:a16="http://schemas.microsoft.com/office/drawing/2014/main" id="{802F5199-CA2F-6842-B5CB-ED50FFDDD934}"/>
              </a:ext>
            </a:extLst>
          </p:cNvPr>
          <p:cNvGraphicFramePr>
            <a:graphicFrameLocks noGrp="1"/>
          </p:cNvGraphicFramePr>
          <p:nvPr>
            <p:extLst>
              <p:ext uri="{D42A27DB-BD31-4B8C-83A1-F6EECF244321}">
                <p14:modId xmlns:p14="http://schemas.microsoft.com/office/powerpoint/2010/main" val="3743000430"/>
              </p:ext>
            </p:extLst>
          </p:nvPr>
        </p:nvGraphicFramePr>
        <p:xfrm>
          <a:off x="1148414" y="4579937"/>
          <a:ext cx="10042487" cy="830263"/>
        </p:xfrm>
        <a:graphic>
          <a:graphicData uri="http://schemas.openxmlformats.org/drawingml/2006/table">
            <a:tbl>
              <a:tblPr/>
              <a:tblGrid>
                <a:gridCol w="772499">
                  <a:extLst>
                    <a:ext uri="{9D8B030D-6E8A-4147-A177-3AD203B41FA5}">
                      <a16:colId xmlns:a16="http://schemas.microsoft.com/office/drawing/2014/main" val="20001"/>
                    </a:ext>
                  </a:extLst>
                </a:gridCol>
                <a:gridCol w="772499">
                  <a:extLst>
                    <a:ext uri="{9D8B030D-6E8A-4147-A177-3AD203B41FA5}">
                      <a16:colId xmlns:a16="http://schemas.microsoft.com/office/drawing/2014/main" val="20002"/>
                    </a:ext>
                  </a:extLst>
                </a:gridCol>
                <a:gridCol w="772499">
                  <a:extLst>
                    <a:ext uri="{9D8B030D-6E8A-4147-A177-3AD203B41FA5}">
                      <a16:colId xmlns:a16="http://schemas.microsoft.com/office/drawing/2014/main" val="20003"/>
                    </a:ext>
                  </a:extLst>
                </a:gridCol>
                <a:gridCol w="772499">
                  <a:extLst>
                    <a:ext uri="{9D8B030D-6E8A-4147-A177-3AD203B41FA5}">
                      <a16:colId xmlns:a16="http://schemas.microsoft.com/office/drawing/2014/main" val="20004"/>
                    </a:ext>
                  </a:extLst>
                </a:gridCol>
                <a:gridCol w="772499">
                  <a:extLst>
                    <a:ext uri="{9D8B030D-6E8A-4147-A177-3AD203B41FA5}">
                      <a16:colId xmlns:a16="http://schemas.microsoft.com/office/drawing/2014/main" val="20005"/>
                    </a:ext>
                  </a:extLst>
                </a:gridCol>
                <a:gridCol w="772499">
                  <a:extLst>
                    <a:ext uri="{9D8B030D-6E8A-4147-A177-3AD203B41FA5}">
                      <a16:colId xmlns:a16="http://schemas.microsoft.com/office/drawing/2014/main" val="20006"/>
                    </a:ext>
                  </a:extLst>
                </a:gridCol>
                <a:gridCol w="772499">
                  <a:extLst>
                    <a:ext uri="{9D8B030D-6E8A-4147-A177-3AD203B41FA5}">
                      <a16:colId xmlns:a16="http://schemas.microsoft.com/office/drawing/2014/main" val="20007"/>
                    </a:ext>
                  </a:extLst>
                </a:gridCol>
                <a:gridCol w="772499">
                  <a:extLst>
                    <a:ext uri="{9D8B030D-6E8A-4147-A177-3AD203B41FA5}">
                      <a16:colId xmlns:a16="http://schemas.microsoft.com/office/drawing/2014/main" val="20008"/>
                    </a:ext>
                  </a:extLst>
                </a:gridCol>
                <a:gridCol w="772499">
                  <a:extLst>
                    <a:ext uri="{9D8B030D-6E8A-4147-A177-3AD203B41FA5}">
                      <a16:colId xmlns:a16="http://schemas.microsoft.com/office/drawing/2014/main" val="20009"/>
                    </a:ext>
                  </a:extLst>
                </a:gridCol>
                <a:gridCol w="772499">
                  <a:extLst>
                    <a:ext uri="{9D8B030D-6E8A-4147-A177-3AD203B41FA5}">
                      <a16:colId xmlns:a16="http://schemas.microsoft.com/office/drawing/2014/main" val="20010"/>
                    </a:ext>
                  </a:extLst>
                </a:gridCol>
                <a:gridCol w="772499">
                  <a:extLst>
                    <a:ext uri="{9D8B030D-6E8A-4147-A177-3AD203B41FA5}">
                      <a16:colId xmlns:a16="http://schemas.microsoft.com/office/drawing/2014/main" val="20011"/>
                    </a:ext>
                  </a:extLst>
                </a:gridCol>
                <a:gridCol w="772499">
                  <a:extLst>
                    <a:ext uri="{9D8B030D-6E8A-4147-A177-3AD203B41FA5}">
                      <a16:colId xmlns:a16="http://schemas.microsoft.com/office/drawing/2014/main" val="735071310"/>
                    </a:ext>
                  </a:extLst>
                </a:gridCol>
                <a:gridCol w="772499">
                  <a:extLst>
                    <a:ext uri="{9D8B030D-6E8A-4147-A177-3AD203B41FA5}">
                      <a16:colId xmlns:a16="http://schemas.microsoft.com/office/drawing/2014/main" val="3567322394"/>
                    </a:ext>
                  </a:extLst>
                </a:gridCol>
              </a:tblGrid>
              <a:tr h="411163">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0</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1</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2</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a:ln>
                            <a:noFill/>
                          </a:ln>
                          <a:solidFill>
                            <a:schemeClr val="bg1">
                              <a:lumMod val="65000"/>
                            </a:schemeClr>
                          </a:solidFill>
                          <a:effectLst/>
                          <a:latin typeface="Calibri" charset="0"/>
                          <a:ea typeface="Times New Roman" charset="0"/>
                          <a:cs typeface="Times New Roman" charset="0"/>
                        </a:rPr>
                        <a:t>3</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4</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a:ln>
                            <a:noFill/>
                          </a:ln>
                          <a:solidFill>
                            <a:schemeClr val="bg1">
                              <a:lumMod val="65000"/>
                            </a:schemeClr>
                          </a:solidFill>
                          <a:effectLst/>
                          <a:latin typeface="Calibri" charset="0"/>
                          <a:ea typeface="Times New Roman" charset="0"/>
                          <a:cs typeface="Times New Roman" charset="0"/>
                        </a:rPr>
                        <a:t>5</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a:ln>
                            <a:noFill/>
                          </a:ln>
                          <a:solidFill>
                            <a:schemeClr val="bg1">
                              <a:lumMod val="65000"/>
                            </a:schemeClr>
                          </a:solidFill>
                          <a:effectLst/>
                          <a:latin typeface="Calibri" charset="0"/>
                          <a:ea typeface="Times New Roman" charset="0"/>
                          <a:cs typeface="Times New Roman" charset="0"/>
                        </a:rPr>
                        <a:t>6</a:t>
                      </a:r>
                    </a:p>
                  </a:txBody>
                  <a:tcPr horzOverflow="overflow">
                    <a:lnL>
                      <a:noFill/>
                    </a:lnL>
                    <a:lnR cap="flat">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7</a:t>
                      </a:r>
                    </a:p>
                  </a:txBody>
                  <a:tcPr horzOverflow="overflow">
                    <a:lnL>
                      <a:noFill/>
                    </a:lnL>
                    <a:lnR cap="flat">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8</a:t>
                      </a:r>
                    </a:p>
                  </a:txBody>
                  <a:tcPr horzOverflow="overflow">
                    <a:lnL>
                      <a:noFill/>
                    </a:lnL>
                    <a:lnR cap="flat">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9</a:t>
                      </a:r>
                    </a:p>
                  </a:txBody>
                  <a:tcPr horzOverflow="overflow">
                    <a:lnL>
                      <a:noFill/>
                    </a:lnL>
                    <a:lnR cap="flat">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10</a:t>
                      </a:r>
                    </a:p>
                  </a:txBody>
                  <a:tcPr horzOverflow="overflow">
                    <a:lnL>
                      <a:noFill/>
                    </a:lnL>
                    <a:lnR cap="flat">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11</a:t>
                      </a:r>
                    </a:p>
                  </a:txBody>
                  <a:tcPr horzOverflow="overflow">
                    <a:lnL>
                      <a:noFill/>
                    </a:lnL>
                    <a:lnR cap="flat">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12</a:t>
                      </a:r>
                    </a:p>
                  </a:txBody>
                  <a:tcPr horzOverflow="overflow">
                    <a:lnL>
                      <a:noFill/>
                    </a:lnL>
                    <a:lnR cap="flat">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19100">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'h'</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'e'</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'o'</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 '</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x-none" sz="2000" b="0" i="0" u="none" strike="noStrike" cap="none" normalizeH="0" baseline="0" dirty="0">
                          <a:ln>
                            <a:noFill/>
                          </a:ln>
                          <a:solidFill>
                            <a:srgbClr val="C00000"/>
                          </a:solidFill>
                          <a:effectLst/>
                          <a:latin typeface="Consolas" charset="0"/>
                        </a:rPr>
                        <a:t>'w'</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rgbClr val="C00000"/>
                          </a:solidFill>
                          <a:effectLst/>
                          <a:latin typeface="Consolas" charset="0"/>
                        </a:rPr>
                        <a:t>'o'</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x-none" sz="2000" b="0" i="0" u="none" strike="noStrike" cap="none" normalizeH="0" baseline="0" dirty="0">
                          <a:ln>
                            <a:noFill/>
                          </a:ln>
                          <a:solidFill>
                            <a:srgbClr val="C00000"/>
                          </a:solidFill>
                          <a:effectLst/>
                          <a:latin typeface="Consolas" charset="0"/>
                        </a:rPr>
                        <a:t>'r'</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x-none" sz="2000" b="0" i="0" u="none" strike="noStrike" cap="none" normalizeH="0" baseline="0" dirty="0">
                          <a:ln>
                            <a:noFill/>
                          </a:ln>
                          <a:solidFill>
                            <a:srgbClr val="C00000"/>
                          </a:solidFill>
                          <a:effectLst/>
                          <a:latin typeface="Consolas" charset="0"/>
                        </a:rPr>
                        <a:t>'l'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x-none" sz="2000" b="0" i="0" u="none" strike="noStrike" cap="none" normalizeH="0" baseline="0" dirty="0">
                          <a:ln>
                            <a:noFill/>
                          </a:ln>
                          <a:solidFill>
                            <a:srgbClr val="C00000"/>
                          </a:solidFill>
                          <a:effectLst/>
                          <a:latin typeface="Consolas" charset="0"/>
                        </a:rPr>
                        <a:t>'d'</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x-none" sz="2000" b="0" i="0" u="none" strike="noStrike" cap="none" normalizeH="0" baseline="0" dirty="0">
                          <a:ln>
                            <a:noFill/>
                          </a:ln>
                          <a:solidFill>
                            <a:srgbClr val="C00000"/>
                          </a:solidFill>
                          <a:effectLst/>
                          <a:latin typeface="Consolas" charset="0"/>
                        </a:rPr>
                        <a: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x-none" sz="2000" b="0" i="0" u="none" strike="noStrike" cap="none" normalizeH="0" baseline="0" dirty="0">
                          <a:ln>
                            <a:noFill/>
                          </a:ln>
                          <a:solidFill>
                            <a:srgbClr val="C00000"/>
                          </a:solidFill>
                          <a:effectLst/>
                          <a:latin typeface="Consolas" charset="0"/>
                        </a:rPr>
                        <a:t>'\0'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8" name="// file: strcmp_ex.c…">
            <a:extLst>
              <a:ext uri="{FF2B5EF4-FFF2-40B4-BE49-F238E27FC236}">
                <a16:creationId xmlns:a16="http://schemas.microsoft.com/office/drawing/2014/main" id="{D007C165-ED5D-BB44-866A-18A72E8D3B2D}"/>
              </a:ext>
            </a:extLst>
          </p:cNvPr>
          <p:cNvSpPr txBox="1"/>
          <p:nvPr/>
        </p:nvSpPr>
        <p:spPr>
          <a:xfrm flipH="1">
            <a:off x="457199" y="2661317"/>
            <a:ext cx="615462" cy="1653786"/>
          </a:xfrm>
          <a:prstGeom prst="rect">
            <a:avLst/>
          </a:prstGeom>
          <a:solidFill>
            <a:schemeClr val="bg1">
              <a:lumMod val="85000"/>
            </a:schemeClr>
          </a:solidFill>
          <a:ln w="635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spAutoFit/>
          </a:bodyPr>
          <a:lstStyle/>
          <a:p>
            <a:pPr>
              <a:lnSpc>
                <a:spcPct val="90000"/>
              </a:lnSpc>
              <a:spcBef>
                <a:spcPts val="0"/>
              </a:spcBef>
              <a:defRPr sz="2700">
                <a:latin typeface="Courier"/>
                <a:ea typeface="Courier"/>
                <a:cs typeface="Courier"/>
                <a:sym typeface="Courier"/>
              </a:defRPr>
            </a:pPr>
            <a:r>
              <a:rPr lang="en-US" sz="2800" dirty="0">
                <a:latin typeface="Consolas" panose="020B0609020204030204" pitchFamily="49" charset="0"/>
                <a:cs typeface="Consolas" panose="020B0609020204030204" pitchFamily="49" charset="0"/>
              </a:rPr>
              <a:t>1</a:t>
            </a:r>
          </a:p>
          <a:p>
            <a:pPr>
              <a:lnSpc>
                <a:spcPct val="90000"/>
              </a:lnSpc>
              <a:spcBef>
                <a:spcPts val="0"/>
              </a:spcBef>
              <a:defRPr sz="2700">
                <a:latin typeface="Courier"/>
                <a:ea typeface="Courier"/>
                <a:cs typeface="Courier"/>
                <a:sym typeface="Courier"/>
              </a:defRPr>
            </a:pPr>
            <a:r>
              <a:rPr lang="en-US" sz="2800" dirty="0">
                <a:latin typeface="Consolas" panose="020B0609020204030204" pitchFamily="49" charset="0"/>
                <a:cs typeface="Consolas" panose="020B0609020204030204" pitchFamily="49" charset="0"/>
              </a:rPr>
              <a:t>2</a:t>
            </a:r>
          </a:p>
          <a:p>
            <a:pPr>
              <a:lnSpc>
                <a:spcPct val="90000"/>
              </a:lnSpc>
              <a:spcBef>
                <a:spcPts val="0"/>
              </a:spcBef>
              <a:defRPr sz="2700">
                <a:latin typeface="Courier"/>
                <a:ea typeface="Courier"/>
                <a:cs typeface="Courier"/>
                <a:sym typeface="Courier"/>
              </a:defRPr>
            </a:pPr>
            <a:r>
              <a:rPr lang="en-US" sz="2800" dirty="0">
                <a:latin typeface="Consolas" panose="020B0609020204030204" pitchFamily="49" charset="0"/>
                <a:cs typeface="Consolas" panose="020B0609020204030204" pitchFamily="49" charset="0"/>
              </a:rPr>
              <a:t>3</a:t>
            </a:r>
          </a:p>
          <a:p>
            <a:pPr>
              <a:lnSpc>
                <a:spcPct val="90000"/>
              </a:lnSpc>
              <a:spcBef>
                <a:spcPts val="0"/>
              </a:spcBef>
              <a:defRPr sz="2700">
                <a:latin typeface="Courier"/>
                <a:ea typeface="Courier"/>
                <a:cs typeface="Courier"/>
                <a:sym typeface="Courier"/>
              </a:defRPr>
            </a:pPr>
            <a:r>
              <a:rPr lang="en-US" sz="2800" dirty="0">
                <a:latin typeface="Consolas" panose="020B0609020204030204" pitchFamily="49" charset="0"/>
                <a:cs typeface="Consolas" panose="020B0609020204030204" pitchFamily="49" charset="0"/>
              </a:rPr>
              <a:t>4</a:t>
            </a:r>
          </a:p>
        </p:txBody>
      </p:sp>
      <p:sp>
        <p:nvSpPr>
          <p:cNvPr id="9" name="Right Arrow 8">
            <a:extLst>
              <a:ext uri="{FF2B5EF4-FFF2-40B4-BE49-F238E27FC236}">
                <a16:creationId xmlns:a16="http://schemas.microsoft.com/office/drawing/2014/main" id="{8BDD4078-F012-5A4F-AA16-674C1E7A047A}"/>
              </a:ext>
            </a:extLst>
          </p:cNvPr>
          <p:cNvSpPr/>
          <p:nvPr/>
        </p:nvSpPr>
        <p:spPr>
          <a:xfrm>
            <a:off x="381000" y="3810000"/>
            <a:ext cx="381000" cy="457200"/>
          </a:xfrm>
          <a:prstGeom prst="right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75308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B81D4-1D56-F148-8076-ED3C4A63144A}"/>
              </a:ext>
            </a:extLst>
          </p:cNvPr>
          <p:cNvSpPr>
            <a:spLocks noGrp="1"/>
          </p:cNvSpPr>
          <p:nvPr>
            <p:ph type="title"/>
          </p:nvPr>
        </p:nvSpPr>
        <p:spPr/>
        <p:txBody>
          <a:bodyPr/>
          <a:lstStyle/>
          <a:p>
            <a:r>
              <a:rPr lang="en-US" dirty="0"/>
              <a:t>String Spans</a:t>
            </a:r>
          </a:p>
        </p:txBody>
      </p:sp>
      <p:sp>
        <p:nvSpPr>
          <p:cNvPr id="3" name="Content Placeholder 2">
            <a:extLst>
              <a:ext uri="{FF2B5EF4-FFF2-40B4-BE49-F238E27FC236}">
                <a16:creationId xmlns:a16="http://schemas.microsoft.com/office/drawing/2014/main" id="{8A3CF353-1F38-6241-8863-7068D78FAC5B}"/>
              </a:ext>
            </a:extLst>
          </p:cNvPr>
          <p:cNvSpPr>
            <a:spLocks noGrp="1"/>
          </p:cNvSpPr>
          <p:nvPr>
            <p:ph idx="1"/>
          </p:nvPr>
        </p:nvSpPr>
        <p:spPr/>
        <p:txBody>
          <a:bodyPr/>
          <a:lstStyle/>
          <a:p>
            <a:pPr marL="0" indent="0">
              <a:buNone/>
            </a:pPr>
            <a:r>
              <a:rPr lang="en-US" dirty="0" err="1">
                <a:latin typeface="Consolas" panose="020B0609020204030204" pitchFamily="49" charset="0"/>
                <a:cs typeface="Consolas" panose="020B0609020204030204" pitchFamily="49" charset="0"/>
              </a:rPr>
              <a:t>strspn</a:t>
            </a:r>
            <a:r>
              <a:rPr lang="en-US" dirty="0">
                <a:latin typeface="Consolas" panose="020B0609020204030204" pitchFamily="49" charset="0"/>
                <a:cs typeface="Consolas" panose="020B0609020204030204" pitchFamily="49" charset="0"/>
              </a:rPr>
              <a:t>(str, accept)</a:t>
            </a:r>
            <a:r>
              <a:rPr lang="en-US" dirty="0"/>
              <a:t>: returns the </a:t>
            </a:r>
            <a:r>
              <a:rPr lang="en-US" i="1" dirty="0"/>
              <a:t>length</a:t>
            </a:r>
            <a:r>
              <a:rPr lang="en-US" dirty="0"/>
              <a:t> of the initial part of </a:t>
            </a:r>
            <a:r>
              <a:rPr lang="en-US" dirty="0">
                <a:latin typeface="Consolas" panose="020B0609020204030204" pitchFamily="49" charset="0"/>
                <a:cs typeface="Consolas" panose="020B0609020204030204" pitchFamily="49" charset="0"/>
              </a:rPr>
              <a:t>str</a:t>
            </a:r>
            <a:r>
              <a:rPr lang="en-US" dirty="0"/>
              <a:t> which contains </a:t>
            </a:r>
            <a:r>
              <a:rPr lang="en-US" b="1" dirty="0"/>
              <a:t>only</a:t>
            </a:r>
            <a:r>
              <a:rPr lang="en-US" dirty="0"/>
              <a:t> characters in </a:t>
            </a:r>
            <a:r>
              <a:rPr lang="en-US" dirty="0">
                <a:latin typeface="Consolas" panose="020B0609020204030204" pitchFamily="49" charset="0"/>
                <a:cs typeface="Consolas" panose="020B0609020204030204" pitchFamily="49" charset="0"/>
              </a:rPr>
              <a:t>accept</a:t>
            </a:r>
            <a:r>
              <a:rPr lang="en-US" dirty="0"/>
              <a:t>.</a:t>
            </a:r>
          </a:p>
          <a:p>
            <a:pPr marL="0" indent="0">
              <a:buNone/>
            </a:pPr>
            <a:endParaRPr lang="en-US" dirty="0"/>
          </a:p>
          <a:p>
            <a:pPr marL="0" indent="0">
              <a:spcBef>
                <a:spcPts val="0"/>
              </a:spcBef>
              <a:buNone/>
            </a:pPr>
            <a:r>
              <a:rPr lang="en-US" dirty="0">
                <a:latin typeface="Consolas" panose="020B0609020204030204" pitchFamily="49" charset="0"/>
                <a:cs typeface="Consolas" panose="020B0609020204030204" pitchFamily="49" charset="0"/>
              </a:rPr>
              <a:t>	</a:t>
            </a:r>
            <a:r>
              <a:rPr lang="en-US" dirty="0">
                <a:solidFill>
                  <a:srgbClr val="00B050"/>
                </a:solidFill>
                <a:latin typeface="Consolas" panose="020B0609020204030204" pitchFamily="49" charset="0"/>
                <a:cs typeface="Consolas" panose="020B0609020204030204" pitchFamily="49" charset="0"/>
              </a:rPr>
              <a:t>char</a:t>
            </a:r>
            <a:r>
              <a:rPr lang="en-US" dirty="0">
                <a:latin typeface="Consolas" panose="020B0609020204030204" pitchFamily="49" charset="0"/>
                <a:cs typeface="Consolas" panose="020B0609020204030204" pitchFamily="49" charset="0"/>
              </a:rPr>
              <a:t> </a:t>
            </a:r>
            <a:r>
              <a:rPr lang="en-US" dirty="0">
                <a:solidFill>
                  <a:schemeClr val="accent2">
                    <a:lumMod val="75000"/>
                  </a:schemeClr>
                </a:solidFill>
                <a:latin typeface="Consolas" panose="020B0609020204030204" pitchFamily="49" charset="0"/>
                <a:cs typeface="Consolas" panose="020B0609020204030204" pitchFamily="49" charset="0"/>
              </a:rPr>
              <a:t>str</a:t>
            </a:r>
            <a:r>
              <a:rPr lang="en-US" dirty="0">
                <a:latin typeface="Consolas" panose="020B0609020204030204" pitchFamily="49" charset="0"/>
                <a:cs typeface="Consolas" panose="020B0609020204030204" pitchFamily="49" charset="0"/>
              </a:rPr>
              <a:t>[] = </a:t>
            </a:r>
            <a:r>
              <a:rPr lang="en-US" dirty="0">
                <a:solidFill>
                  <a:srgbClr val="7030A0"/>
                </a:solidFill>
                <a:latin typeface="Consolas" panose="020B0609020204030204" pitchFamily="49" charset="0"/>
                <a:cs typeface="Consolas" panose="020B0609020204030204" pitchFamily="49" charset="0"/>
              </a:rPr>
              <a:t>"Pocket Monsters"</a:t>
            </a:r>
            <a:r>
              <a:rPr lang="en-US" dirty="0">
                <a:latin typeface="Consolas" panose="020B0609020204030204" pitchFamily="49" charset="0"/>
                <a:cs typeface="Consolas" panose="020B0609020204030204" pitchFamily="49" charset="0"/>
              </a:rPr>
              <a:t>;</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a:solidFill>
                  <a:srgbClr val="00B050"/>
                </a:solidFill>
                <a:latin typeface="Consolas" panose="020B0609020204030204" pitchFamily="49" charset="0"/>
                <a:cs typeface="Consolas" panose="020B0609020204030204" pitchFamily="49" charset="0"/>
              </a:rPr>
              <a:t>int</a:t>
            </a:r>
            <a:r>
              <a:rPr lang="en-US" dirty="0">
                <a:latin typeface="Consolas" panose="020B0609020204030204" pitchFamily="49" charset="0"/>
                <a:cs typeface="Consolas" panose="020B0609020204030204" pitchFamily="49" charset="0"/>
              </a:rPr>
              <a:t> </a:t>
            </a:r>
            <a:r>
              <a:rPr lang="en-US" dirty="0">
                <a:solidFill>
                  <a:schemeClr val="accent2">
                    <a:lumMod val="75000"/>
                  </a:schemeClr>
                </a:solidFill>
                <a:latin typeface="Consolas" panose="020B0609020204030204" pitchFamily="49" charset="0"/>
                <a:cs typeface="Consolas" panose="020B0609020204030204" pitchFamily="49" charset="0"/>
              </a:rPr>
              <a:t>span</a:t>
            </a:r>
            <a:r>
              <a:rPr lang="en-US" dirty="0">
                <a:latin typeface="Consolas" panose="020B0609020204030204" pitchFamily="49" charset="0"/>
                <a:cs typeface="Consolas" panose="020B0609020204030204" pitchFamily="49" charset="0"/>
              </a:rPr>
              <a:t> = </a:t>
            </a:r>
            <a:r>
              <a:rPr lang="en-US" dirty="0" err="1">
                <a:latin typeface="Consolas" panose="020B0609020204030204" pitchFamily="49" charset="0"/>
                <a:cs typeface="Consolas" panose="020B0609020204030204" pitchFamily="49" charset="0"/>
              </a:rPr>
              <a:t>strspn</a:t>
            </a:r>
            <a:r>
              <a:rPr lang="en-US" dirty="0">
                <a:latin typeface="Consolas" panose="020B0609020204030204" pitchFamily="49" charset="0"/>
                <a:cs typeface="Consolas" panose="020B0609020204030204" pitchFamily="49" charset="0"/>
              </a:rPr>
              <a:t>(str, </a:t>
            </a:r>
            <a:r>
              <a:rPr lang="en-US" dirty="0">
                <a:solidFill>
                  <a:srgbClr val="7030A0"/>
                </a:solidFill>
                <a:latin typeface="Consolas" panose="020B0609020204030204" pitchFamily="49" charset="0"/>
                <a:cs typeface="Consolas" panose="020B0609020204030204" pitchFamily="49" charset="0"/>
              </a:rPr>
              <a:t>"</a:t>
            </a:r>
            <a:r>
              <a:rPr lang="en-US" dirty="0" err="1">
                <a:solidFill>
                  <a:srgbClr val="7030A0"/>
                </a:solidFill>
                <a:latin typeface="Consolas" panose="020B0609020204030204" pitchFamily="49" charset="0"/>
                <a:cs typeface="Consolas" panose="020B0609020204030204" pitchFamily="49" charset="0"/>
              </a:rPr>
              <a:t>Pokemon</a:t>
            </a:r>
            <a:r>
              <a:rPr lang="en-US" dirty="0">
                <a:solidFill>
                  <a:srgbClr val="7030A0"/>
                </a:solidFill>
                <a:latin typeface="Consolas" panose="020B0609020204030204" pitchFamily="49" charset="0"/>
                <a:cs typeface="Consolas" panose="020B0609020204030204" pitchFamily="49" charset="0"/>
              </a:rPr>
              <a:t>"</a:t>
            </a:r>
            <a:r>
              <a:rPr lang="en-US" dirty="0">
                <a:latin typeface="Consolas" panose="020B0609020204030204" pitchFamily="49" charset="0"/>
                <a:cs typeface="Consolas" panose="020B0609020204030204" pitchFamily="49" charset="0"/>
              </a:rPr>
              <a:t>);		</a:t>
            </a:r>
            <a:r>
              <a:rPr lang="en-US" dirty="0">
                <a:solidFill>
                  <a:srgbClr val="C00000"/>
                </a:solidFill>
                <a:latin typeface="Consolas" panose="020B0609020204030204" pitchFamily="49" charset="0"/>
                <a:cs typeface="Consolas" panose="020B0609020204030204" pitchFamily="49" charset="0"/>
              </a:rPr>
              <a:t>// 2</a:t>
            </a:r>
          </a:p>
          <a:p>
            <a:pPr marL="0" indent="0">
              <a:spcBef>
                <a:spcPts val="0"/>
              </a:spcBef>
              <a:buNone/>
            </a:pPr>
            <a:endParaRPr lang="en-US" dirty="0">
              <a:solidFill>
                <a:srgbClr val="00B050"/>
              </a:solidFill>
              <a:latin typeface="Consolas" panose="020B0609020204030204" pitchFamily="49" charset="0"/>
              <a:cs typeface="Consolas" panose="020B0609020204030204" pitchFamily="49" charset="0"/>
            </a:endParaRPr>
          </a:p>
          <a:p>
            <a:pPr marL="0" indent="0">
              <a:spcBef>
                <a:spcPts val="0"/>
              </a:spcBef>
              <a:buNone/>
            </a:pPr>
            <a:endParaRPr lang="en-US" dirty="0">
              <a:solidFill>
                <a:srgbClr val="00B050"/>
              </a:solidFill>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3013401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B81D4-1D56-F148-8076-ED3C4A63144A}"/>
              </a:ext>
            </a:extLst>
          </p:cNvPr>
          <p:cNvSpPr>
            <a:spLocks noGrp="1"/>
          </p:cNvSpPr>
          <p:nvPr>
            <p:ph type="title"/>
          </p:nvPr>
        </p:nvSpPr>
        <p:spPr/>
        <p:txBody>
          <a:bodyPr/>
          <a:lstStyle/>
          <a:p>
            <a:r>
              <a:rPr lang="en-US" dirty="0"/>
              <a:t>String Spans</a:t>
            </a:r>
          </a:p>
        </p:txBody>
      </p:sp>
      <p:sp>
        <p:nvSpPr>
          <p:cNvPr id="3" name="Content Placeholder 2">
            <a:extLst>
              <a:ext uri="{FF2B5EF4-FFF2-40B4-BE49-F238E27FC236}">
                <a16:creationId xmlns:a16="http://schemas.microsoft.com/office/drawing/2014/main" id="{8A3CF353-1F38-6241-8863-7068D78FAC5B}"/>
              </a:ext>
            </a:extLst>
          </p:cNvPr>
          <p:cNvSpPr>
            <a:spLocks noGrp="1"/>
          </p:cNvSpPr>
          <p:nvPr>
            <p:ph idx="1"/>
          </p:nvPr>
        </p:nvSpPr>
        <p:spPr/>
        <p:txBody>
          <a:bodyPr/>
          <a:lstStyle/>
          <a:p>
            <a:pPr marL="0" indent="0">
              <a:buNone/>
            </a:pPr>
            <a:r>
              <a:rPr lang="en-US" dirty="0" err="1">
                <a:solidFill>
                  <a:schemeClr val="bg1">
                    <a:lumMod val="85000"/>
                  </a:schemeClr>
                </a:solidFill>
                <a:latin typeface="Consolas" panose="020B0609020204030204" pitchFamily="49" charset="0"/>
                <a:cs typeface="Consolas" panose="020B0609020204030204" pitchFamily="49" charset="0"/>
              </a:rPr>
              <a:t>strspn</a:t>
            </a:r>
            <a:r>
              <a:rPr lang="en-US" dirty="0">
                <a:solidFill>
                  <a:schemeClr val="bg1">
                    <a:lumMod val="85000"/>
                  </a:schemeClr>
                </a:solidFill>
                <a:latin typeface="Consolas" panose="020B0609020204030204" pitchFamily="49" charset="0"/>
                <a:cs typeface="Consolas" panose="020B0609020204030204" pitchFamily="49" charset="0"/>
              </a:rPr>
              <a:t>(str, accept)</a:t>
            </a:r>
            <a:r>
              <a:rPr lang="en-US" dirty="0">
                <a:solidFill>
                  <a:schemeClr val="bg1">
                    <a:lumMod val="85000"/>
                  </a:schemeClr>
                </a:solidFill>
              </a:rPr>
              <a:t>: returns the </a:t>
            </a:r>
            <a:r>
              <a:rPr lang="en-US" i="1" dirty="0">
                <a:solidFill>
                  <a:schemeClr val="bg1">
                    <a:lumMod val="85000"/>
                  </a:schemeClr>
                </a:solidFill>
              </a:rPr>
              <a:t>length</a:t>
            </a:r>
            <a:r>
              <a:rPr lang="en-US" dirty="0">
                <a:solidFill>
                  <a:schemeClr val="bg1">
                    <a:lumMod val="85000"/>
                  </a:schemeClr>
                </a:solidFill>
              </a:rPr>
              <a:t> of the initial part of </a:t>
            </a:r>
            <a:r>
              <a:rPr lang="en-US" dirty="0">
                <a:solidFill>
                  <a:schemeClr val="bg1">
                    <a:lumMod val="85000"/>
                  </a:schemeClr>
                </a:solidFill>
                <a:latin typeface="Consolas" panose="020B0609020204030204" pitchFamily="49" charset="0"/>
                <a:cs typeface="Consolas" panose="020B0609020204030204" pitchFamily="49" charset="0"/>
              </a:rPr>
              <a:t>str</a:t>
            </a:r>
            <a:r>
              <a:rPr lang="en-US" dirty="0">
                <a:solidFill>
                  <a:schemeClr val="bg1">
                    <a:lumMod val="85000"/>
                  </a:schemeClr>
                </a:solidFill>
              </a:rPr>
              <a:t> which contains </a:t>
            </a:r>
            <a:r>
              <a:rPr lang="en-US" b="1" dirty="0">
                <a:solidFill>
                  <a:schemeClr val="bg1">
                    <a:lumMod val="85000"/>
                  </a:schemeClr>
                </a:solidFill>
              </a:rPr>
              <a:t>only</a:t>
            </a:r>
            <a:r>
              <a:rPr lang="en-US" dirty="0">
                <a:solidFill>
                  <a:schemeClr val="bg1">
                    <a:lumMod val="85000"/>
                  </a:schemeClr>
                </a:solidFill>
              </a:rPr>
              <a:t> characters in </a:t>
            </a:r>
            <a:r>
              <a:rPr lang="en-US" dirty="0">
                <a:solidFill>
                  <a:schemeClr val="bg1">
                    <a:lumMod val="85000"/>
                  </a:schemeClr>
                </a:solidFill>
                <a:latin typeface="Consolas" panose="020B0609020204030204" pitchFamily="49" charset="0"/>
                <a:cs typeface="Consolas" panose="020B0609020204030204" pitchFamily="49" charset="0"/>
              </a:rPr>
              <a:t>accept</a:t>
            </a:r>
            <a:r>
              <a:rPr lang="en-US" dirty="0">
                <a:solidFill>
                  <a:schemeClr val="bg1">
                    <a:lumMod val="85000"/>
                  </a:schemeClr>
                </a:solidFill>
              </a:rPr>
              <a:t>.</a:t>
            </a:r>
          </a:p>
          <a:p>
            <a:pPr marL="0" indent="0">
              <a:buNone/>
            </a:pPr>
            <a:endParaRPr lang="en-US" dirty="0">
              <a:solidFill>
                <a:schemeClr val="bg1">
                  <a:lumMod val="85000"/>
                </a:schemeClr>
              </a:solidFill>
            </a:endParaRPr>
          </a:p>
          <a:p>
            <a:pPr marL="0" indent="0">
              <a:spcBef>
                <a:spcPts val="0"/>
              </a:spcBef>
              <a:buNone/>
            </a:pPr>
            <a:r>
              <a:rPr lang="en-US" dirty="0">
                <a:solidFill>
                  <a:schemeClr val="bg1">
                    <a:lumMod val="85000"/>
                  </a:schemeClr>
                </a:solidFill>
                <a:latin typeface="Consolas" panose="020B0609020204030204" pitchFamily="49" charset="0"/>
                <a:cs typeface="Consolas" panose="020B0609020204030204" pitchFamily="49" charset="0"/>
              </a:rPr>
              <a:t>	char str[] = "Pocket Monsters";</a:t>
            </a:r>
          </a:p>
          <a:p>
            <a:pPr marL="0" indent="0">
              <a:spcBef>
                <a:spcPts val="0"/>
              </a:spcBef>
              <a:buNone/>
            </a:pPr>
            <a:r>
              <a:rPr lang="en-US" dirty="0">
                <a:solidFill>
                  <a:schemeClr val="bg1">
                    <a:lumMod val="85000"/>
                  </a:schemeClr>
                </a:solidFill>
                <a:latin typeface="Consolas" panose="020B0609020204030204" pitchFamily="49" charset="0"/>
                <a:cs typeface="Consolas" panose="020B0609020204030204" pitchFamily="49" charset="0"/>
              </a:rPr>
              <a:t>	int span = </a:t>
            </a:r>
            <a:r>
              <a:rPr lang="en-US" dirty="0" err="1">
                <a:solidFill>
                  <a:schemeClr val="bg1">
                    <a:lumMod val="85000"/>
                  </a:schemeClr>
                </a:solidFill>
                <a:latin typeface="Consolas" panose="020B0609020204030204" pitchFamily="49" charset="0"/>
                <a:cs typeface="Consolas" panose="020B0609020204030204" pitchFamily="49" charset="0"/>
              </a:rPr>
              <a:t>strspn</a:t>
            </a:r>
            <a:r>
              <a:rPr lang="en-US" dirty="0">
                <a:solidFill>
                  <a:schemeClr val="bg1">
                    <a:lumMod val="85000"/>
                  </a:schemeClr>
                </a:solidFill>
                <a:latin typeface="Consolas" panose="020B0609020204030204" pitchFamily="49" charset="0"/>
                <a:cs typeface="Consolas" panose="020B0609020204030204" pitchFamily="49" charset="0"/>
              </a:rPr>
              <a:t>(str, "</a:t>
            </a:r>
            <a:r>
              <a:rPr lang="en-US" dirty="0" err="1">
                <a:solidFill>
                  <a:schemeClr val="bg1">
                    <a:lumMod val="85000"/>
                  </a:schemeClr>
                </a:solidFill>
                <a:latin typeface="Consolas" panose="020B0609020204030204" pitchFamily="49" charset="0"/>
                <a:cs typeface="Consolas" panose="020B0609020204030204" pitchFamily="49" charset="0"/>
              </a:rPr>
              <a:t>Pokemon</a:t>
            </a:r>
            <a:r>
              <a:rPr lang="en-US" dirty="0">
                <a:solidFill>
                  <a:schemeClr val="bg1">
                    <a:lumMod val="85000"/>
                  </a:schemeClr>
                </a:solidFill>
                <a:latin typeface="Consolas" panose="020B0609020204030204" pitchFamily="49" charset="0"/>
                <a:cs typeface="Consolas" panose="020B0609020204030204" pitchFamily="49" charset="0"/>
              </a:rPr>
              <a:t>");		// 2</a:t>
            </a:r>
          </a:p>
          <a:p>
            <a:pPr marL="0" indent="0">
              <a:spcBef>
                <a:spcPts val="0"/>
              </a:spcBef>
              <a:buNone/>
            </a:pPr>
            <a:endParaRPr lang="en-US" dirty="0">
              <a:solidFill>
                <a:srgbClr val="00B050"/>
              </a:solidFill>
              <a:latin typeface="Consolas" panose="020B0609020204030204" pitchFamily="49" charset="0"/>
              <a:cs typeface="Consolas" panose="020B0609020204030204" pitchFamily="49" charset="0"/>
            </a:endParaRPr>
          </a:p>
          <a:p>
            <a:pPr marL="0" indent="0">
              <a:buNone/>
            </a:pPr>
            <a:r>
              <a:rPr lang="en-US" dirty="0" err="1">
                <a:latin typeface="Consolas" panose="020B0609020204030204" pitchFamily="49" charset="0"/>
                <a:cs typeface="Consolas" panose="020B0609020204030204" pitchFamily="49" charset="0"/>
              </a:rPr>
              <a:t>strcspn</a:t>
            </a:r>
            <a:r>
              <a:rPr lang="en-US" dirty="0">
                <a:latin typeface="Consolas" panose="020B0609020204030204" pitchFamily="49" charset="0"/>
                <a:cs typeface="Consolas" panose="020B0609020204030204" pitchFamily="49" charset="0"/>
              </a:rPr>
              <a:t>(str, reject)</a:t>
            </a:r>
            <a:r>
              <a:rPr lang="en-US" dirty="0"/>
              <a:t>: returns the </a:t>
            </a:r>
            <a:r>
              <a:rPr lang="en-US" i="1" dirty="0"/>
              <a:t>length</a:t>
            </a:r>
            <a:r>
              <a:rPr lang="en-US" dirty="0"/>
              <a:t> of the initial part of </a:t>
            </a:r>
            <a:r>
              <a:rPr lang="en-US" dirty="0">
                <a:latin typeface="Consolas" panose="020B0609020204030204" pitchFamily="49" charset="0"/>
                <a:cs typeface="Consolas" panose="020B0609020204030204" pitchFamily="49" charset="0"/>
              </a:rPr>
              <a:t>str</a:t>
            </a:r>
            <a:r>
              <a:rPr lang="en-US" dirty="0"/>
              <a:t> which contains only characters </a:t>
            </a:r>
            <a:r>
              <a:rPr lang="en-US" b="1" dirty="0"/>
              <a:t>not in </a:t>
            </a:r>
            <a:r>
              <a:rPr lang="en-US" dirty="0">
                <a:latin typeface="Consolas" panose="020B0609020204030204" pitchFamily="49" charset="0"/>
                <a:cs typeface="Consolas" panose="020B0609020204030204" pitchFamily="49" charset="0"/>
              </a:rPr>
              <a:t>reject</a:t>
            </a:r>
            <a:r>
              <a:rPr lang="en-US" dirty="0"/>
              <a:t> (</a:t>
            </a:r>
            <a:r>
              <a:rPr lang="en-US" dirty="0" err="1">
                <a:latin typeface="Consolas" panose="020B0609020204030204" pitchFamily="49" charset="0"/>
                <a:cs typeface="Consolas" panose="020B0609020204030204" pitchFamily="49" charset="0"/>
              </a:rPr>
              <a:t>str</a:t>
            </a:r>
            <a:r>
              <a:rPr lang="en-US" u="sng" dirty="0" err="1">
                <a:latin typeface="Consolas" panose="020B0609020204030204" pitchFamily="49" charset="0"/>
                <a:cs typeface="Consolas" panose="020B0609020204030204" pitchFamily="49" charset="0"/>
              </a:rPr>
              <a:t>c</a:t>
            </a:r>
            <a:r>
              <a:rPr lang="en-US" dirty="0" err="1">
                <a:latin typeface="Consolas" panose="020B0609020204030204" pitchFamily="49" charset="0"/>
                <a:cs typeface="Consolas" panose="020B0609020204030204" pitchFamily="49" charset="0"/>
              </a:rPr>
              <a:t>spn</a:t>
            </a:r>
            <a:r>
              <a:rPr lang="en-US" dirty="0"/>
              <a:t>: ”complement”).</a:t>
            </a:r>
          </a:p>
          <a:p>
            <a:pPr marL="0" indent="0">
              <a:buNone/>
            </a:pPr>
            <a:endParaRPr lang="en-US" dirty="0"/>
          </a:p>
          <a:p>
            <a:pPr marL="0" indent="0">
              <a:spcBef>
                <a:spcPts val="0"/>
              </a:spcBef>
              <a:buNone/>
            </a:pPr>
            <a:r>
              <a:rPr lang="en-US" dirty="0">
                <a:latin typeface="Consolas" panose="020B0609020204030204" pitchFamily="49" charset="0"/>
                <a:cs typeface="Consolas" panose="020B0609020204030204" pitchFamily="49" charset="0"/>
              </a:rPr>
              <a:t>	</a:t>
            </a:r>
            <a:r>
              <a:rPr lang="en-US" dirty="0">
                <a:solidFill>
                  <a:srgbClr val="00B050"/>
                </a:solidFill>
                <a:latin typeface="Consolas" panose="020B0609020204030204" pitchFamily="49" charset="0"/>
                <a:cs typeface="Consolas" panose="020B0609020204030204" pitchFamily="49" charset="0"/>
              </a:rPr>
              <a:t>char</a:t>
            </a:r>
            <a:r>
              <a:rPr lang="en-US" dirty="0">
                <a:latin typeface="Consolas" panose="020B0609020204030204" pitchFamily="49" charset="0"/>
                <a:cs typeface="Consolas" panose="020B0609020204030204" pitchFamily="49" charset="0"/>
              </a:rPr>
              <a:t> </a:t>
            </a:r>
            <a:r>
              <a:rPr lang="en-US" dirty="0">
                <a:solidFill>
                  <a:schemeClr val="accent2">
                    <a:lumMod val="75000"/>
                  </a:schemeClr>
                </a:solidFill>
                <a:latin typeface="Consolas" panose="020B0609020204030204" pitchFamily="49" charset="0"/>
                <a:cs typeface="Consolas" panose="020B0609020204030204" pitchFamily="49" charset="0"/>
              </a:rPr>
              <a:t>str</a:t>
            </a:r>
            <a:r>
              <a:rPr lang="en-US" dirty="0">
                <a:latin typeface="Consolas" panose="020B0609020204030204" pitchFamily="49" charset="0"/>
                <a:cs typeface="Consolas" panose="020B0609020204030204" pitchFamily="49" charset="0"/>
              </a:rPr>
              <a:t>[] = </a:t>
            </a:r>
            <a:r>
              <a:rPr lang="en-US" dirty="0">
                <a:solidFill>
                  <a:srgbClr val="7030A0"/>
                </a:solidFill>
                <a:latin typeface="Consolas" panose="020B0609020204030204" pitchFamily="49" charset="0"/>
                <a:cs typeface="Consolas" panose="020B0609020204030204" pitchFamily="49" charset="0"/>
              </a:rPr>
              <a:t>"Pocket Monsters"</a:t>
            </a:r>
            <a:r>
              <a:rPr lang="en-US" dirty="0">
                <a:latin typeface="Consolas" panose="020B0609020204030204" pitchFamily="49" charset="0"/>
                <a:cs typeface="Consolas" panose="020B0609020204030204" pitchFamily="49" charset="0"/>
              </a:rPr>
              <a:t>;</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a:solidFill>
                  <a:srgbClr val="00B050"/>
                </a:solidFill>
                <a:latin typeface="Consolas" panose="020B0609020204030204" pitchFamily="49" charset="0"/>
                <a:cs typeface="Consolas" panose="020B0609020204030204" pitchFamily="49" charset="0"/>
              </a:rPr>
              <a:t>int</a:t>
            </a:r>
            <a:r>
              <a:rPr lang="en-US" dirty="0">
                <a:latin typeface="Consolas" panose="020B0609020204030204" pitchFamily="49" charset="0"/>
                <a:cs typeface="Consolas" panose="020B0609020204030204" pitchFamily="49" charset="0"/>
              </a:rPr>
              <a:t> </a:t>
            </a:r>
            <a:r>
              <a:rPr lang="en-US" dirty="0">
                <a:solidFill>
                  <a:schemeClr val="accent2">
                    <a:lumMod val="75000"/>
                  </a:schemeClr>
                </a:solidFill>
                <a:latin typeface="Consolas" panose="020B0609020204030204" pitchFamily="49" charset="0"/>
                <a:cs typeface="Consolas" panose="020B0609020204030204" pitchFamily="49" charset="0"/>
              </a:rPr>
              <a:t>span</a:t>
            </a:r>
            <a:r>
              <a:rPr lang="en-US" dirty="0">
                <a:latin typeface="Consolas" panose="020B0609020204030204" pitchFamily="49" charset="0"/>
                <a:cs typeface="Consolas" panose="020B0609020204030204" pitchFamily="49" charset="0"/>
              </a:rPr>
              <a:t> = </a:t>
            </a:r>
            <a:r>
              <a:rPr lang="en-US" dirty="0" err="1">
                <a:latin typeface="Consolas" panose="020B0609020204030204" pitchFamily="49" charset="0"/>
                <a:cs typeface="Consolas" panose="020B0609020204030204" pitchFamily="49" charset="0"/>
              </a:rPr>
              <a:t>strcspn</a:t>
            </a:r>
            <a:r>
              <a:rPr lang="en-US" dirty="0">
                <a:latin typeface="Consolas" panose="020B0609020204030204" pitchFamily="49" charset="0"/>
                <a:cs typeface="Consolas" panose="020B0609020204030204" pitchFamily="49" charset="0"/>
              </a:rPr>
              <a:t>(str, </a:t>
            </a:r>
            <a:r>
              <a:rPr lang="en-US" dirty="0">
                <a:solidFill>
                  <a:srgbClr val="7030A0"/>
                </a:solidFill>
                <a:latin typeface="Consolas" panose="020B0609020204030204" pitchFamily="49" charset="0"/>
                <a:cs typeface="Consolas" panose="020B0609020204030204" pitchFamily="49" charset="0"/>
              </a:rPr>
              <a:t>"</a:t>
            </a:r>
            <a:r>
              <a:rPr lang="en-US" dirty="0" err="1">
                <a:solidFill>
                  <a:srgbClr val="7030A0"/>
                </a:solidFill>
                <a:latin typeface="Consolas" panose="020B0609020204030204" pitchFamily="49" charset="0"/>
                <a:cs typeface="Consolas" panose="020B0609020204030204" pitchFamily="49" charset="0"/>
              </a:rPr>
              <a:t>QqJjZzXxVvKk</a:t>
            </a:r>
            <a:r>
              <a:rPr lang="en-US" dirty="0">
                <a:solidFill>
                  <a:srgbClr val="7030A0"/>
                </a:solidFill>
                <a:latin typeface="Consolas" panose="020B0609020204030204" pitchFamily="49" charset="0"/>
                <a:cs typeface="Consolas" panose="020B0609020204030204" pitchFamily="49" charset="0"/>
              </a:rPr>
              <a:t>"</a:t>
            </a:r>
            <a:r>
              <a:rPr lang="en-US" dirty="0">
                <a:latin typeface="Consolas" panose="020B0609020204030204" pitchFamily="49" charset="0"/>
                <a:cs typeface="Consolas" panose="020B0609020204030204" pitchFamily="49" charset="0"/>
              </a:rPr>
              <a:t>);	</a:t>
            </a:r>
            <a:r>
              <a:rPr lang="en-US" dirty="0">
                <a:solidFill>
                  <a:srgbClr val="C00000"/>
                </a:solidFill>
                <a:latin typeface="Consolas" panose="020B0609020204030204" pitchFamily="49" charset="0"/>
                <a:cs typeface="Consolas" panose="020B0609020204030204" pitchFamily="49" charset="0"/>
              </a:rPr>
              <a:t>// 3</a:t>
            </a:r>
          </a:p>
          <a:p>
            <a:pPr marL="0" indent="0">
              <a:spcBef>
                <a:spcPts val="0"/>
              </a:spcBef>
              <a:buNone/>
            </a:pPr>
            <a:endParaRPr lang="en-US" dirty="0">
              <a:solidFill>
                <a:srgbClr val="00B050"/>
              </a:solidFill>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9514586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E40D6-11C7-A047-AB5B-B5C8F2EF0322}"/>
              </a:ext>
            </a:extLst>
          </p:cNvPr>
          <p:cNvSpPr>
            <a:spLocks noGrp="1"/>
          </p:cNvSpPr>
          <p:nvPr>
            <p:ph type="title"/>
          </p:nvPr>
        </p:nvSpPr>
        <p:spPr/>
        <p:txBody>
          <a:bodyPr/>
          <a:lstStyle/>
          <a:p>
            <a:r>
              <a:rPr lang="en-US" dirty="0"/>
              <a:t>Plan For Today</a:t>
            </a:r>
          </a:p>
        </p:txBody>
      </p:sp>
      <p:sp>
        <p:nvSpPr>
          <p:cNvPr id="3" name="Content Placeholder 2">
            <a:extLst>
              <a:ext uri="{FF2B5EF4-FFF2-40B4-BE49-F238E27FC236}">
                <a16:creationId xmlns:a16="http://schemas.microsoft.com/office/drawing/2014/main" id="{3371D830-896E-D448-AAB6-0B334E219ECC}"/>
              </a:ext>
            </a:extLst>
          </p:cNvPr>
          <p:cNvSpPr>
            <a:spLocks noGrp="1"/>
          </p:cNvSpPr>
          <p:nvPr>
            <p:ph idx="1"/>
          </p:nvPr>
        </p:nvSpPr>
        <p:spPr>
          <a:xfrm>
            <a:off x="152400" y="1295400"/>
            <a:ext cx="11811000" cy="5486400"/>
          </a:xfrm>
        </p:spPr>
        <p:txBody>
          <a:bodyPr/>
          <a:lstStyle/>
          <a:p>
            <a:r>
              <a:rPr lang="en-US" b="1" dirty="0"/>
              <a:t>Recap</a:t>
            </a:r>
            <a:r>
              <a:rPr lang="en-US" dirty="0"/>
              <a:t>: Strings and pointers</a:t>
            </a:r>
          </a:p>
          <a:p>
            <a:r>
              <a:rPr lang="en-US" dirty="0"/>
              <a:t>More common string operations: Concatenating, searching, and spans</a:t>
            </a:r>
          </a:p>
          <a:p>
            <a:r>
              <a:rPr lang="en-US" b="1" dirty="0"/>
              <a:t>Break</a:t>
            </a:r>
            <a:r>
              <a:rPr lang="en-US" dirty="0"/>
              <a:t>: Announcements</a:t>
            </a:r>
          </a:p>
          <a:p>
            <a:r>
              <a:rPr lang="en-US" dirty="0"/>
              <a:t>Strings, memory, and pointers, part 2</a:t>
            </a:r>
          </a:p>
          <a:p>
            <a:r>
              <a:rPr lang="en-US" dirty="0"/>
              <a:t>Double pointers and arrays of strings</a:t>
            </a:r>
          </a:p>
        </p:txBody>
      </p:sp>
    </p:spTree>
    <p:extLst>
      <p:ext uri="{BB962C8B-B14F-4D97-AF65-F5344CB8AC3E}">
        <p14:creationId xmlns:p14="http://schemas.microsoft.com/office/powerpoint/2010/main" val="1763918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2546BFB-AF33-574D-BD03-E122E7F8F262}"/>
              </a:ext>
            </a:extLst>
          </p:cNvPr>
          <p:cNvSpPr>
            <a:spLocks noGrp="1"/>
          </p:cNvSpPr>
          <p:nvPr>
            <p:ph type="title"/>
          </p:nvPr>
        </p:nvSpPr>
        <p:spPr/>
        <p:txBody>
          <a:bodyPr/>
          <a:lstStyle/>
          <a:p>
            <a:r>
              <a:rPr lang="en-US" dirty="0"/>
              <a:t>Practice: Pig Latin</a:t>
            </a:r>
          </a:p>
        </p:txBody>
      </p:sp>
      <p:pic>
        <p:nvPicPr>
          <p:cNvPr id="4" name="Image">
            <a:extLst>
              <a:ext uri="{FF2B5EF4-FFF2-40B4-BE49-F238E27FC236}">
                <a16:creationId xmlns:a16="http://schemas.microsoft.com/office/drawing/2014/main" id="{A7B04C4C-B20E-B241-ACBE-DE7B19342D7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342861" y="3657600"/>
            <a:ext cx="1506277" cy="1506277"/>
          </a:xfrm>
          <a:prstGeom prst="rect">
            <a:avLst/>
          </a:prstGeom>
          <a:ln w="12700">
            <a:miter lim="400000"/>
          </a:ln>
        </p:spPr>
      </p:pic>
      <p:sp>
        <p:nvSpPr>
          <p:cNvPr id="6" name="TextBox 5">
            <a:extLst>
              <a:ext uri="{FF2B5EF4-FFF2-40B4-BE49-F238E27FC236}">
                <a16:creationId xmlns:a16="http://schemas.microsoft.com/office/drawing/2014/main" id="{2D91BA6E-8A5E-1D4C-9012-1486CA87AC03}"/>
              </a:ext>
            </a:extLst>
          </p:cNvPr>
          <p:cNvSpPr txBox="1"/>
          <p:nvPr/>
        </p:nvSpPr>
        <p:spPr>
          <a:xfrm>
            <a:off x="5687073" y="5395778"/>
            <a:ext cx="817853" cy="369332"/>
          </a:xfrm>
          <a:prstGeom prst="rect">
            <a:avLst/>
          </a:prstGeom>
          <a:noFill/>
          <a:ln>
            <a:solidFill>
              <a:schemeClr val="tx1"/>
            </a:solidFill>
          </a:ln>
        </p:spPr>
        <p:txBody>
          <a:bodyPr wrap="none" rtlCol="0">
            <a:spAutoFit/>
          </a:bodyPr>
          <a:lstStyle/>
          <a:p>
            <a:pPr algn="ctr"/>
            <a:r>
              <a:rPr lang="en-US" dirty="0" err="1">
                <a:latin typeface="Consolas" panose="020B0609020204030204" pitchFamily="49" charset="0"/>
                <a:cs typeface="Consolas" panose="020B0609020204030204" pitchFamily="49" charset="0"/>
              </a:rPr>
              <a:t>pig.c</a:t>
            </a:r>
            <a:endParaRPr lang="en-US" dirty="0">
              <a:latin typeface="Consolas" panose="020B0609020204030204" pitchFamily="49" charset="0"/>
              <a:cs typeface="Consolas" panose="020B0609020204030204" pitchFamily="49" charset="0"/>
            </a:endParaRPr>
          </a:p>
        </p:txBody>
      </p:sp>
      <p:sp>
        <p:nvSpPr>
          <p:cNvPr id="7" name="Rectangle 6">
            <a:extLst>
              <a:ext uri="{FF2B5EF4-FFF2-40B4-BE49-F238E27FC236}">
                <a16:creationId xmlns:a16="http://schemas.microsoft.com/office/drawing/2014/main" id="{5FFF4BCD-C5BC-8D4F-ABB3-5C9FB631988B}"/>
              </a:ext>
            </a:extLst>
          </p:cNvPr>
          <p:cNvSpPr/>
          <p:nvPr/>
        </p:nvSpPr>
        <p:spPr>
          <a:xfrm>
            <a:off x="1387727" y="6108531"/>
            <a:ext cx="9430833" cy="480131"/>
          </a:xfrm>
          <a:prstGeom prst="rect">
            <a:avLst/>
          </a:prstGeom>
          <a:ln w="38100">
            <a:solidFill>
              <a:schemeClr val="accent2">
                <a:lumMod val="75000"/>
              </a:schemeClr>
            </a:solidFill>
          </a:ln>
        </p:spPr>
        <p:txBody>
          <a:bodyPr wrap="square">
            <a:spAutoFit/>
          </a:bodyPr>
          <a:lstStyle/>
          <a:p>
            <a:pPr lvl="0" algn="ctr" fontAlgn="auto">
              <a:lnSpc>
                <a:spcPct val="90000"/>
              </a:lnSpc>
              <a:spcBef>
                <a:spcPts val="1000"/>
              </a:spcBef>
              <a:spcAft>
                <a:spcPts val="600"/>
              </a:spcAft>
            </a:pPr>
            <a:r>
              <a:rPr lang="en-US" sz="2800" dirty="0" err="1">
                <a:solidFill>
                  <a:prstClr val="black"/>
                </a:solidFill>
                <a:latin typeface="Consolas" panose="020B0609020204030204" pitchFamily="49" charset="0"/>
                <a:cs typeface="Consolas" panose="020B0609020204030204" pitchFamily="49" charset="0"/>
              </a:rPr>
              <a:t>string.h</a:t>
            </a:r>
            <a:r>
              <a:rPr lang="en-US" sz="2800" dirty="0">
                <a:solidFill>
                  <a:prstClr val="black"/>
                </a:solidFill>
                <a:latin typeface="Consolas" panose="020B0609020204030204" pitchFamily="49" charset="0"/>
                <a:cs typeface="Consolas" panose="020B0609020204030204" pitchFamily="49" charset="0"/>
              </a:rPr>
              <a:t> </a:t>
            </a:r>
            <a:r>
              <a:rPr lang="en-US" sz="2800" dirty="0">
                <a:solidFill>
                  <a:prstClr val="black"/>
                </a:solidFill>
                <a:latin typeface="+mn-lt"/>
                <a:cs typeface="Consolas" panose="020B0609020204030204" pitchFamily="49" charset="0"/>
              </a:rPr>
              <a:t>functions to consider: </a:t>
            </a:r>
            <a:r>
              <a:rPr lang="en-US" sz="2800" dirty="0" err="1">
                <a:solidFill>
                  <a:prstClr val="black"/>
                </a:solidFill>
                <a:latin typeface="Consolas" panose="020B0609020204030204" pitchFamily="49" charset="0"/>
                <a:cs typeface="Consolas" panose="020B0609020204030204" pitchFamily="49" charset="0"/>
              </a:rPr>
              <a:t>strcspn</a:t>
            </a:r>
            <a:r>
              <a:rPr lang="en-US" sz="2800" dirty="0">
                <a:solidFill>
                  <a:prstClr val="black"/>
                </a:solidFill>
                <a:latin typeface="+mn-lt"/>
                <a:cs typeface="Consolas" panose="020B0609020204030204" pitchFamily="49" charset="0"/>
              </a:rPr>
              <a:t>, </a:t>
            </a:r>
            <a:r>
              <a:rPr lang="en-US" sz="2800" dirty="0" err="1">
                <a:solidFill>
                  <a:prstClr val="black"/>
                </a:solidFill>
                <a:latin typeface="Consolas" panose="020B0609020204030204" pitchFamily="49" charset="0"/>
                <a:cs typeface="Consolas" panose="020B0609020204030204" pitchFamily="49" charset="0"/>
              </a:rPr>
              <a:t>strcat</a:t>
            </a:r>
            <a:r>
              <a:rPr lang="en-US" sz="2800" dirty="0">
                <a:solidFill>
                  <a:prstClr val="black"/>
                </a:solidFill>
                <a:latin typeface="+mn-lt"/>
                <a:cs typeface="Consolas" panose="020B0609020204030204" pitchFamily="49" charset="0"/>
              </a:rPr>
              <a:t>, </a:t>
            </a:r>
            <a:r>
              <a:rPr lang="en-US" sz="2800" dirty="0" err="1">
                <a:solidFill>
                  <a:prstClr val="black"/>
                </a:solidFill>
                <a:latin typeface="Consolas" panose="020B0609020204030204" pitchFamily="49" charset="0"/>
                <a:cs typeface="Consolas" panose="020B0609020204030204" pitchFamily="49" charset="0"/>
              </a:rPr>
              <a:t>strncat</a:t>
            </a:r>
            <a:endParaRPr lang="en-US" sz="2800" dirty="0">
              <a:solidFill>
                <a:prstClr val="black"/>
              </a:solidFill>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1291913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E40D6-11C7-A047-AB5B-B5C8F2EF0322}"/>
              </a:ext>
            </a:extLst>
          </p:cNvPr>
          <p:cNvSpPr>
            <a:spLocks noGrp="1"/>
          </p:cNvSpPr>
          <p:nvPr>
            <p:ph type="title"/>
          </p:nvPr>
        </p:nvSpPr>
        <p:spPr/>
        <p:txBody>
          <a:bodyPr/>
          <a:lstStyle/>
          <a:p>
            <a:r>
              <a:rPr lang="en-US" dirty="0"/>
              <a:t>Plan For Today</a:t>
            </a:r>
          </a:p>
        </p:txBody>
      </p:sp>
      <p:sp>
        <p:nvSpPr>
          <p:cNvPr id="3" name="Content Placeholder 2">
            <a:extLst>
              <a:ext uri="{FF2B5EF4-FFF2-40B4-BE49-F238E27FC236}">
                <a16:creationId xmlns:a16="http://schemas.microsoft.com/office/drawing/2014/main" id="{3371D830-896E-D448-AAB6-0B334E219ECC}"/>
              </a:ext>
            </a:extLst>
          </p:cNvPr>
          <p:cNvSpPr>
            <a:spLocks noGrp="1"/>
          </p:cNvSpPr>
          <p:nvPr>
            <p:ph idx="1"/>
          </p:nvPr>
        </p:nvSpPr>
        <p:spPr>
          <a:xfrm>
            <a:off x="152400" y="1295400"/>
            <a:ext cx="11811000" cy="5486400"/>
          </a:xfrm>
        </p:spPr>
        <p:txBody>
          <a:bodyPr/>
          <a:lstStyle/>
          <a:p>
            <a:r>
              <a:rPr lang="en-US" b="1" dirty="0">
                <a:solidFill>
                  <a:schemeClr val="bg1">
                    <a:lumMod val="85000"/>
                  </a:schemeClr>
                </a:solidFill>
              </a:rPr>
              <a:t>Recap</a:t>
            </a:r>
            <a:r>
              <a:rPr lang="en-US" dirty="0">
                <a:solidFill>
                  <a:schemeClr val="bg1">
                    <a:lumMod val="85000"/>
                  </a:schemeClr>
                </a:solidFill>
              </a:rPr>
              <a:t>: Strings and pointers</a:t>
            </a:r>
          </a:p>
          <a:p>
            <a:r>
              <a:rPr lang="en-US" dirty="0">
                <a:solidFill>
                  <a:schemeClr val="bg1">
                    <a:lumMod val="85000"/>
                  </a:schemeClr>
                </a:solidFill>
              </a:rPr>
              <a:t>More common string operations: Concatenating, searching, and spans</a:t>
            </a:r>
          </a:p>
          <a:p>
            <a:r>
              <a:rPr lang="en-US" b="1" dirty="0"/>
              <a:t>Break</a:t>
            </a:r>
            <a:r>
              <a:rPr lang="en-US" dirty="0"/>
              <a:t>: Announcements</a:t>
            </a:r>
          </a:p>
          <a:p>
            <a:r>
              <a:rPr lang="en-US" dirty="0">
                <a:solidFill>
                  <a:schemeClr val="bg1">
                    <a:lumMod val="85000"/>
                  </a:schemeClr>
                </a:solidFill>
              </a:rPr>
              <a:t>Strings, memory, and pointers, part 2</a:t>
            </a:r>
          </a:p>
          <a:p>
            <a:r>
              <a:rPr lang="en-US" dirty="0">
                <a:solidFill>
                  <a:schemeClr val="bg1">
                    <a:lumMod val="85000"/>
                  </a:schemeClr>
                </a:solidFill>
              </a:rPr>
              <a:t>Double pointers and arrays of strings</a:t>
            </a:r>
          </a:p>
        </p:txBody>
      </p:sp>
    </p:spTree>
    <p:extLst>
      <p:ext uri="{BB962C8B-B14F-4D97-AF65-F5344CB8AC3E}">
        <p14:creationId xmlns:p14="http://schemas.microsoft.com/office/powerpoint/2010/main" val="31742327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9CE77-1B3D-7C4D-B5C1-5B953B89AD5E}"/>
              </a:ext>
            </a:extLst>
          </p:cNvPr>
          <p:cNvSpPr>
            <a:spLocks noGrp="1"/>
          </p:cNvSpPr>
          <p:nvPr>
            <p:ph type="title"/>
          </p:nvPr>
        </p:nvSpPr>
        <p:spPr/>
        <p:txBody>
          <a:bodyPr/>
          <a:lstStyle/>
          <a:p>
            <a:r>
              <a:rPr lang="en-US" dirty="0"/>
              <a:t>Announcements</a:t>
            </a:r>
          </a:p>
        </p:txBody>
      </p:sp>
      <p:sp>
        <p:nvSpPr>
          <p:cNvPr id="3" name="Content Placeholder 2">
            <a:extLst>
              <a:ext uri="{FF2B5EF4-FFF2-40B4-BE49-F238E27FC236}">
                <a16:creationId xmlns:a16="http://schemas.microsoft.com/office/drawing/2014/main" id="{E1644F81-9EB3-F242-82D4-F590530A40AD}"/>
              </a:ext>
            </a:extLst>
          </p:cNvPr>
          <p:cNvSpPr>
            <a:spLocks noGrp="1"/>
          </p:cNvSpPr>
          <p:nvPr>
            <p:ph idx="1"/>
          </p:nvPr>
        </p:nvSpPr>
        <p:spPr/>
        <p:txBody>
          <a:bodyPr/>
          <a:lstStyle/>
          <a:p>
            <a:r>
              <a:rPr lang="en-US" dirty="0"/>
              <a:t>Assignment 0 grades released latest Monday</a:t>
            </a:r>
          </a:p>
          <a:p>
            <a:r>
              <a:rPr lang="en-US" dirty="0"/>
              <a:t>Assignment 1 due Monday 11:59PM PST</a:t>
            </a:r>
          </a:p>
          <a:p>
            <a:pPr lvl="1"/>
            <a:r>
              <a:rPr lang="en-US" b="1" dirty="0"/>
              <a:t>Grace period </a:t>
            </a:r>
            <a:r>
              <a:rPr lang="en-US" dirty="0"/>
              <a:t>until Wed. 11:59PM PST</a:t>
            </a:r>
          </a:p>
          <a:p>
            <a:r>
              <a:rPr lang="en-US" dirty="0"/>
              <a:t>Lab 2: C strings practice</a:t>
            </a:r>
          </a:p>
          <a:p>
            <a:r>
              <a:rPr lang="en-US" dirty="0"/>
              <a:t>Assignment 2 released at Assignment 1 due date</a:t>
            </a:r>
          </a:p>
          <a:p>
            <a:pPr lvl="1"/>
            <a:r>
              <a:rPr lang="en-US" dirty="0"/>
              <a:t>Due next Mon. 11:59PM PST, grace period until next Wed. 11:59PM PST</a:t>
            </a:r>
          </a:p>
          <a:p>
            <a:pPr lvl="1"/>
            <a:r>
              <a:rPr lang="en-US" dirty="0"/>
              <a:t>Programs using C strings</a:t>
            </a:r>
          </a:p>
        </p:txBody>
      </p:sp>
    </p:spTree>
    <p:extLst>
      <p:ext uri="{BB962C8B-B14F-4D97-AF65-F5344CB8AC3E}">
        <p14:creationId xmlns:p14="http://schemas.microsoft.com/office/powerpoint/2010/main" val="6910913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92A13-2601-704B-A691-7EF4E0309C5A}"/>
              </a:ext>
            </a:extLst>
          </p:cNvPr>
          <p:cNvSpPr>
            <a:spLocks noGrp="1"/>
          </p:cNvSpPr>
          <p:nvPr>
            <p:ph type="title"/>
          </p:nvPr>
        </p:nvSpPr>
        <p:spPr/>
        <p:txBody>
          <a:bodyPr/>
          <a:lstStyle/>
          <a:p>
            <a:r>
              <a:rPr lang="en-US" dirty="0"/>
              <a:t>Joke break</a:t>
            </a:r>
          </a:p>
        </p:txBody>
      </p:sp>
      <p:pic>
        <p:nvPicPr>
          <p:cNvPr id="4" name="Picture 3">
            <a:extLst>
              <a:ext uri="{FF2B5EF4-FFF2-40B4-BE49-F238E27FC236}">
                <a16:creationId xmlns:a16="http://schemas.microsoft.com/office/drawing/2014/main" id="{EA34F09B-B731-E249-A6B2-C1A8EA205DC0}"/>
              </a:ext>
            </a:extLst>
          </p:cNvPr>
          <p:cNvPicPr>
            <a:picLocks noChangeAspect="1"/>
          </p:cNvPicPr>
          <p:nvPr/>
        </p:nvPicPr>
        <p:blipFill>
          <a:blip r:embed="rId3"/>
          <a:srcRect/>
          <a:stretch/>
        </p:blipFill>
        <p:spPr>
          <a:xfrm>
            <a:off x="4150087" y="1818216"/>
            <a:ext cx="3891826" cy="3221567"/>
          </a:xfrm>
          <a:prstGeom prst="rect">
            <a:avLst/>
          </a:prstGeom>
        </p:spPr>
      </p:pic>
      <p:sp>
        <p:nvSpPr>
          <p:cNvPr id="5" name="Rectangle 4">
            <a:extLst>
              <a:ext uri="{FF2B5EF4-FFF2-40B4-BE49-F238E27FC236}">
                <a16:creationId xmlns:a16="http://schemas.microsoft.com/office/drawing/2014/main" id="{FD4B41BD-F5FC-5741-BA1C-F4E442D3FF21}"/>
              </a:ext>
            </a:extLst>
          </p:cNvPr>
          <p:cNvSpPr/>
          <p:nvPr/>
        </p:nvSpPr>
        <p:spPr>
          <a:xfrm>
            <a:off x="9601200" y="6139934"/>
            <a:ext cx="2364750" cy="369332"/>
          </a:xfrm>
          <a:prstGeom prst="rect">
            <a:avLst/>
          </a:prstGeom>
        </p:spPr>
        <p:txBody>
          <a:bodyPr wrap="none">
            <a:spAutoFit/>
          </a:bodyPr>
          <a:lstStyle/>
          <a:p>
            <a:r>
              <a:rPr lang="en-US" dirty="0">
                <a:solidFill>
                  <a:schemeClr val="bg1"/>
                </a:solidFill>
                <a:hlinkClick r:id="rId4">
                  <a:extLst>
                    <a:ext uri="{A12FA001-AC4F-418D-AE19-62706E023703}">
                      <ahyp:hlinkClr xmlns:ahyp="http://schemas.microsoft.com/office/drawing/2018/hyperlinkcolor" val="tx"/>
                    </a:ext>
                  </a:extLst>
                </a:hlinkClick>
              </a:rPr>
              <a:t>https://xkcd.com/138/</a:t>
            </a:r>
            <a:endParaRPr lang="en-US" dirty="0">
              <a:solidFill>
                <a:schemeClr val="bg1"/>
              </a:solidFill>
            </a:endParaRPr>
          </a:p>
        </p:txBody>
      </p:sp>
    </p:spTree>
    <p:extLst>
      <p:ext uri="{BB962C8B-B14F-4D97-AF65-F5344CB8AC3E}">
        <p14:creationId xmlns:p14="http://schemas.microsoft.com/office/powerpoint/2010/main" val="33726317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E40D6-11C7-A047-AB5B-B5C8F2EF0322}"/>
              </a:ext>
            </a:extLst>
          </p:cNvPr>
          <p:cNvSpPr>
            <a:spLocks noGrp="1"/>
          </p:cNvSpPr>
          <p:nvPr>
            <p:ph type="title"/>
          </p:nvPr>
        </p:nvSpPr>
        <p:spPr/>
        <p:txBody>
          <a:bodyPr/>
          <a:lstStyle/>
          <a:p>
            <a:r>
              <a:rPr lang="en-US" dirty="0"/>
              <a:t>Plan For Today</a:t>
            </a:r>
          </a:p>
        </p:txBody>
      </p:sp>
      <p:sp>
        <p:nvSpPr>
          <p:cNvPr id="3" name="Content Placeholder 2">
            <a:extLst>
              <a:ext uri="{FF2B5EF4-FFF2-40B4-BE49-F238E27FC236}">
                <a16:creationId xmlns:a16="http://schemas.microsoft.com/office/drawing/2014/main" id="{3371D830-896E-D448-AAB6-0B334E219ECC}"/>
              </a:ext>
            </a:extLst>
          </p:cNvPr>
          <p:cNvSpPr>
            <a:spLocks noGrp="1"/>
          </p:cNvSpPr>
          <p:nvPr>
            <p:ph idx="1"/>
          </p:nvPr>
        </p:nvSpPr>
        <p:spPr>
          <a:xfrm>
            <a:off x="152400" y="1295400"/>
            <a:ext cx="11811000" cy="5486400"/>
          </a:xfrm>
        </p:spPr>
        <p:txBody>
          <a:bodyPr/>
          <a:lstStyle/>
          <a:p>
            <a:r>
              <a:rPr lang="en-US" b="1" dirty="0">
                <a:solidFill>
                  <a:schemeClr val="bg1">
                    <a:lumMod val="85000"/>
                  </a:schemeClr>
                </a:solidFill>
              </a:rPr>
              <a:t>Recap</a:t>
            </a:r>
            <a:r>
              <a:rPr lang="en-US" dirty="0">
                <a:solidFill>
                  <a:schemeClr val="bg1">
                    <a:lumMod val="85000"/>
                  </a:schemeClr>
                </a:solidFill>
              </a:rPr>
              <a:t>: Strings and pointers</a:t>
            </a:r>
          </a:p>
          <a:p>
            <a:r>
              <a:rPr lang="en-US" dirty="0">
                <a:solidFill>
                  <a:schemeClr val="bg1">
                    <a:lumMod val="85000"/>
                  </a:schemeClr>
                </a:solidFill>
              </a:rPr>
              <a:t>More common string operations: Concatenating, searching, and spans</a:t>
            </a:r>
          </a:p>
          <a:p>
            <a:r>
              <a:rPr lang="en-US" b="1" dirty="0">
                <a:solidFill>
                  <a:schemeClr val="bg1">
                    <a:lumMod val="85000"/>
                  </a:schemeClr>
                </a:solidFill>
              </a:rPr>
              <a:t>Break</a:t>
            </a:r>
            <a:r>
              <a:rPr lang="en-US" dirty="0">
                <a:solidFill>
                  <a:schemeClr val="bg1">
                    <a:lumMod val="85000"/>
                  </a:schemeClr>
                </a:solidFill>
              </a:rPr>
              <a:t>: Announcements</a:t>
            </a:r>
          </a:p>
          <a:p>
            <a:r>
              <a:rPr lang="en-US" dirty="0"/>
              <a:t>Strings, memory, and pointers, part 2</a:t>
            </a:r>
          </a:p>
          <a:p>
            <a:r>
              <a:rPr lang="en-US" dirty="0">
                <a:solidFill>
                  <a:schemeClr val="bg1">
                    <a:lumMod val="85000"/>
                  </a:schemeClr>
                </a:solidFill>
              </a:rPr>
              <a:t>Double pointers and arrays of strings</a:t>
            </a:r>
          </a:p>
        </p:txBody>
      </p:sp>
    </p:spTree>
    <p:extLst>
      <p:ext uri="{BB962C8B-B14F-4D97-AF65-F5344CB8AC3E}">
        <p14:creationId xmlns:p14="http://schemas.microsoft.com/office/powerpoint/2010/main" val="31348188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34F20-259E-9244-A34F-4EF70C3A4444}"/>
              </a:ext>
            </a:extLst>
          </p:cNvPr>
          <p:cNvSpPr>
            <a:spLocks noGrp="1"/>
          </p:cNvSpPr>
          <p:nvPr>
            <p:ph type="title"/>
          </p:nvPr>
        </p:nvSpPr>
        <p:spPr/>
        <p:txBody>
          <a:bodyPr/>
          <a:lstStyle/>
          <a:p>
            <a:r>
              <a:rPr lang="en-US" dirty="0"/>
              <a:t>Important details: </a:t>
            </a:r>
            <a:r>
              <a:rPr lang="en-US" dirty="0">
                <a:latin typeface="Consolas" panose="020B0609020204030204" pitchFamily="49" charset="0"/>
                <a:cs typeface="Consolas" panose="020B0609020204030204" pitchFamily="49" charset="0"/>
              </a:rPr>
              <a:t>char *</a:t>
            </a:r>
            <a:r>
              <a:rPr lang="en-US" dirty="0"/>
              <a:t> vs </a:t>
            </a:r>
            <a:r>
              <a:rPr lang="en-US" dirty="0">
                <a:latin typeface="Consolas" panose="020B0609020204030204" pitchFamily="49" charset="0"/>
                <a:cs typeface="Consolas" panose="020B0609020204030204" pitchFamily="49" charset="0"/>
              </a:rPr>
              <a:t>char[]</a:t>
            </a:r>
          </a:p>
        </p:txBody>
      </p:sp>
      <p:sp>
        <p:nvSpPr>
          <p:cNvPr id="3" name="Content Placeholder 2">
            <a:extLst>
              <a:ext uri="{FF2B5EF4-FFF2-40B4-BE49-F238E27FC236}">
                <a16:creationId xmlns:a16="http://schemas.microsoft.com/office/drawing/2014/main" id="{3DCA24B7-8ACC-CC4D-A310-884B5CF3A111}"/>
              </a:ext>
            </a:extLst>
          </p:cNvPr>
          <p:cNvSpPr>
            <a:spLocks noGrp="1"/>
          </p:cNvSpPr>
          <p:nvPr>
            <p:ph idx="1"/>
          </p:nvPr>
        </p:nvSpPr>
        <p:spPr>
          <a:xfrm>
            <a:off x="152400" y="1295400"/>
            <a:ext cx="11887200" cy="5181600"/>
          </a:xfrm>
        </p:spPr>
        <p:txBody>
          <a:bodyPr/>
          <a:lstStyle/>
          <a:p>
            <a:r>
              <a:rPr lang="en-US" dirty="0"/>
              <a:t>As </a:t>
            </a:r>
            <a:r>
              <a:rPr lang="en-US" b="1" u="sng" dirty="0"/>
              <a:t>parameter</a:t>
            </a:r>
            <a:r>
              <a:rPr lang="en-US" dirty="0"/>
              <a:t> types, they are both pointers (pass by value + efficiency):</a:t>
            </a:r>
          </a:p>
          <a:p>
            <a:endParaRPr lang="en-US" dirty="0"/>
          </a:p>
          <a:p>
            <a:endParaRPr lang="en-US" dirty="0"/>
          </a:p>
          <a:p>
            <a:endParaRPr lang="en-US" dirty="0"/>
          </a:p>
          <a:p>
            <a:r>
              <a:rPr lang="en-US" dirty="0"/>
              <a:t>However…</a:t>
            </a:r>
          </a:p>
          <a:p>
            <a:pPr marL="0" indent="0">
              <a:buNone/>
            </a:pPr>
            <a:endParaRPr lang="en-US" dirty="0"/>
          </a:p>
          <a:p>
            <a:pPr marL="0" indent="0">
              <a:buNone/>
            </a:pPr>
            <a:endParaRPr lang="en-US" dirty="0"/>
          </a:p>
          <a:p>
            <a:pPr marL="0" indent="0">
              <a:buNone/>
            </a:pPr>
            <a:r>
              <a:rPr lang="en-US" dirty="0"/>
              <a:t>Always keep in mind the following when working with arrays and pointers:</a:t>
            </a:r>
          </a:p>
          <a:p>
            <a:r>
              <a:rPr lang="en-US" dirty="0"/>
              <a:t>Can we change the memory address?</a:t>
            </a:r>
          </a:p>
          <a:p>
            <a:r>
              <a:rPr lang="en-US" dirty="0"/>
              <a:t>Can we change the content at this memory address?</a:t>
            </a:r>
          </a:p>
          <a:p>
            <a:pPr lvl="1"/>
            <a:endParaRPr lang="en-US" dirty="0"/>
          </a:p>
        </p:txBody>
      </p:sp>
      <p:sp>
        <p:nvSpPr>
          <p:cNvPr id="4" name="Rectangle 3">
            <a:extLst>
              <a:ext uri="{FF2B5EF4-FFF2-40B4-BE49-F238E27FC236}">
                <a16:creationId xmlns:a16="http://schemas.microsoft.com/office/drawing/2014/main" id="{972AD5A9-438A-D84A-BD02-BB202DB44DCF}"/>
              </a:ext>
            </a:extLst>
          </p:cNvPr>
          <p:cNvSpPr/>
          <p:nvPr/>
        </p:nvSpPr>
        <p:spPr bwMode="auto">
          <a:xfrm>
            <a:off x="990600" y="3843403"/>
            <a:ext cx="10439400" cy="576197"/>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a:r>
              <a:rPr kumimoji="0" lang="en-US" sz="2800" i="0" u="none" strike="noStrike" cap="none" normalizeH="0" baseline="0" dirty="0">
                <a:ln>
                  <a:noFill/>
                </a:ln>
                <a:solidFill>
                  <a:schemeClr val="tx1"/>
                </a:solidFill>
                <a:effectLst/>
                <a:latin typeface="Consolas" panose="020B0609020204030204" pitchFamily="49" charset="0"/>
                <a:cs typeface="Consolas" panose="020B0609020204030204" pitchFamily="49" charset="0"/>
              </a:rPr>
              <a:t>⚠️ </a:t>
            </a:r>
            <a:r>
              <a:rPr lang="en-US" sz="2800" dirty="0">
                <a:latin typeface="+mn-lt"/>
                <a:cs typeface="Courier New" panose="02070309020205020404" pitchFamily="49" charset="0"/>
              </a:rPr>
              <a:t>Arrays are </a:t>
            </a:r>
            <a:r>
              <a:rPr lang="en-US" sz="2800" b="1" u="sng" dirty="0">
                <a:latin typeface="+mn-lt"/>
                <a:cs typeface="Courier New" panose="02070309020205020404" pitchFamily="49" charset="0"/>
              </a:rPr>
              <a:t>NOT</a:t>
            </a:r>
            <a:r>
              <a:rPr lang="en-US" sz="2800" dirty="0">
                <a:latin typeface="+mn-lt"/>
                <a:cs typeface="Courier New" panose="02070309020205020404" pitchFamily="49" charset="0"/>
              </a:rPr>
              <a:t> pointers, even if they sometimes behave like them.</a:t>
            </a:r>
          </a:p>
          <a:p>
            <a:pPr algn="l"/>
            <a:endParaRPr kumimoji="0" lang="en-US" sz="2800" i="0" u="none" strike="noStrike" cap="none" normalizeH="0" baseline="0" dirty="0">
              <a:ln>
                <a:noFill/>
              </a:ln>
              <a:solidFill>
                <a:schemeClr val="tx1"/>
              </a:solidFill>
              <a:effectLst/>
              <a:latin typeface="+mn-lt"/>
              <a:cs typeface="Courier New" panose="02070309020205020404" pitchFamily="49" charset="0"/>
            </a:endParaRPr>
          </a:p>
        </p:txBody>
      </p:sp>
      <p:sp>
        <p:nvSpPr>
          <p:cNvPr id="5" name="Rectangle 4">
            <a:extLst>
              <a:ext uri="{FF2B5EF4-FFF2-40B4-BE49-F238E27FC236}">
                <a16:creationId xmlns:a16="http://schemas.microsoft.com/office/drawing/2014/main" id="{06BBF285-BCC3-0442-9213-CD028511027E}"/>
              </a:ext>
            </a:extLst>
          </p:cNvPr>
          <p:cNvSpPr/>
          <p:nvPr/>
        </p:nvSpPr>
        <p:spPr>
          <a:xfrm>
            <a:off x="685800" y="2348746"/>
            <a:ext cx="5105400" cy="461665"/>
          </a:xfrm>
          <a:prstGeom prst="rect">
            <a:avLst/>
          </a:prstGeom>
        </p:spPr>
        <p:txBody>
          <a:bodyPr wrap="square">
            <a:spAutoFit/>
          </a:bodyPr>
          <a:lstStyle/>
          <a:p>
            <a:pPr marL="0" indent="0" algn="ctr">
              <a:spcBef>
                <a:spcPts val="0"/>
              </a:spcBef>
              <a:buNone/>
            </a:pPr>
            <a:r>
              <a:rPr lang="en-US" sz="2400" dirty="0">
                <a:solidFill>
                  <a:srgbClr val="00B050"/>
                </a:solidFill>
                <a:latin typeface="Consolas" panose="020B0609020204030204" pitchFamily="49" charset="0"/>
                <a:cs typeface="Consolas" panose="020B0609020204030204" pitchFamily="49" charset="0"/>
              </a:rPr>
              <a:t>void</a:t>
            </a:r>
            <a:r>
              <a:rPr lang="en-US" sz="2400" dirty="0">
                <a:latin typeface="Consolas" panose="020B0609020204030204" pitchFamily="49" charset="0"/>
                <a:cs typeface="Consolas" panose="020B0609020204030204" pitchFamily="49" charset="0"/>
              </a:rPr>
              <a:t> </a:t>
            </a:r>
            <a:r>
              <a:rPr lang="en-US" sz="2400" dirty="0" err="1">
                <a:solidFill>
                  <a:srgbClr val="0432FF"/>
                </a:solidFill>
                <a:latin typeface="Consolas" panose="020B0609020204030204" pitchFamily="49" charset="0"/>
                <a:cs typeface="Consolas" panose="020B0609020204030204" pitchFamily="49" charset="0"/>
              </a:rPr>
              <a:t>fun_times</a:t>
            </a:r>
            <a:r>
              <a:rPr lang="en-US" sz="2400" dirty="0">
                <a:latin typeface="Consolas" panose="020B0609020204030204" pitchFamily="49" charset="0"/>
                <a:cs typeface="Consolas" panose="020B0609020204030204" pitchFamily="49" charset="0"/>
              </a:rPr>
              <a:t>(</a:t>
            </a:r>
            <a:r>
              <a:rPr lang="en-US" sz="2400" dirty="0">
                <a:solidFill>
                  <a:srgbClr val="00B050"/>
                </a:solidFill>
                <a:latin typeface="Consolas" panose="020B0609020204030204" pitchFamily="49" charset="0"/>
                <a:cs typeface="Consolas" panose="020B0609020204030204" pitchFamily="49" charset="0"/>
              </a:rPr>
              <a:t>char</a:t>
            </a:r>
            <a:r>
              <a:rPr lang="en-US" sz="2400" dirty="0">
                <a:latin typeface="Consolas" panose="020B0609020204030204" pitchFamily="49" charset="0"/>
                <a:cs typeface="Consolas" panose="020B0609020204030204" pitchFamily="49" charset="0"/>
              </a:rPr>
              <a:t> *</a:t>
            </a:r>
            <a:r>
              <a:rPr lang="en-US" sz="2400" dirty="0">
                <a:solidFill>
                  <a:schemeClr val="accent2">
                    <a:lumMod val="75000"/>
                  </a:schemeClr>
                </a:solidFill>
                <a:latin typeface="Consolas" panose="020B0609020204030204" pitchFamily="49" charset="0"/>
                <a:cs typeface="Consolas" panose="020B0609020204030204" pitchFamily="49" charset="0"/>
              </a:rPr>
              <a:t>str</a:t>
            </a:r>
            <a:r>
              <a:rPr lang="en-US" sz="2400" dirty="0">
                <a:latin typeface="Consolas" panose="020B0609020204030204" pitchFamily="49" charset="0"/>
                <a:cs typeface="Consolas" panose="020B0609020204030204" pitchFamily="49" charset="0"/>
              </a:rPr>
              <a:t>);</a:t>
            </a:r>
          </a:p>
        </p:txBody>
      </p:sp>
      <p:sp>
        <p:nvSpPr>
          <p:cNvPr id="6" name="Rectangle 5">
            <a:extLst>
              <a:ext uri="{FF2B5EF4-FFF2-40B4-BE49-F238E27FC236}">
                <a16:creationId xmlns:a16="http://schemas.microsoft.com/office/drawing/2014/main" id="{7D93744C-EA8E-2F4A-9BF8-7EF3B4236159}"/>
              </a:ext>
            </a:extLst>
          </p:cNvPr>
          <p:cNvSpPr/>
          <p:nvPr/>
        </p:nvSpPr>
        <p:spPr>
          <a:xfrm>
            <a:off x="6210300" y="2357735"/>
            <a:ext cx="5105400" cy="461665"/>
          </a:xfrm>
          <a:prstGeom prst="rect">
            <a:avLst/>
          </a:prstGeom>
        </p:spPr>
        <p:txBody>
          <a:bodyPr wrap="square">
            <a:spAutoFit/>
          </a:bodyPr>
          <a:lstStyle/>
          <a:p>
            <a:pPr marL="0" indent="0" algn="ctr">
              <a:spcBef>
                <a:spcPts val="0"/>
              </a:spcBef>
              <a:buNone/>
            </a:pPr>
            <a:r>
              <a:rPr lang="en-US" sz="2400" dirty="0">
                <a:solidFill>
                  <a:srgbClr val="00B050"/>
                </a:solidFill>
                <a:latin typeface="Consolas" panose="020B0609020204030204" pitchFamily="49" charset="0"/>
                <a:cs typeface="Consolas" panose="020B0609020204030204" pitchFamily="49" charset="0"/>
              </a:rPr>
              <a:t>void</a:t>
            </a:r>
            <a:r>
              <a:rPr lang="en-US" sz="2400" dirty="0">
                <a:latin typeface="Consolas" panose="020B0609020204030204" pitchFamily="49" charset="0"/>
                <a:cs typeface="Consolas" panose="020B0609020204030204" pitchFamily="49" charset="0"/>
              </a:rPr>
              <a:t> </a:t>
            </a:r>
            <a:r>
              <a:rPr lang="en-US" sz="2400" dirty="0" err="1">
                <a:solidFill>
                  <a:srgbClr val="0432FF"/>
                </a:solidFill>
                <a:latin typeface="Consolas" panose="020B0609020204030204" pitchFamily="49" charset="0"/>
                <a:cs typeface="Consolas" panose="020B0609020204030204" pitchFamily="49" charset="0"/>
              </a:rPr>
              <a:t>fun_times</a:t>
            </a:r>
            <a:r>
              <a:rPr lang="en-US" sz="2400" dirty="0">
                <a:latin typeface="Consolas" panose="020B0609020204030204" pitchFamily="49" charset="0"/>
                <a:cs typeface="Consolas" panose="020B0609020204030204" pitchFamily="49" charset="0"/>
              </a:rPr>
              <a:t>(</a:t>
            </a:r>
            <a:r>
              <a:rPr lang="en-US" sz="2400" dirty="0">
                <a:solidFill>
                  <a:srgbClr val="00B050"/>
                </a:solidFill>
                <a:latin typeface="Consolas" panose="020B0609020204030204" pitchFamily="49" charset="0"/>
                <a:cs typeface="Consolas" panose="020B0609020204030204" pitchFamily="49" charset="0"/>
              </a:rPr>
              <a:t>char</a:t>
            </a:r>
            <a:r>
              <a:rPr lang="en-US" sz="2400" dirty="0">
                <a:latin typeface="Consolas" panose="020B0609020204030204" pitchFamily="49" charset="0"/>
                <a:cs typeface="Consolas" panose="020B0609020204030204" pitchFamily="49" charset="0"/>
              </a:rPr>
              <a:t> </a:t>
            </a:r>
            <a:r>
              <a:rPr lang="en-US" sz="2400" dirty="0">
                <a:solidFill>
                  <a:schemeClr val="accent2">
                    <a:lumMod val="75000"/>
                  </a:schemeClr>
                </a:solidFill>
                <a:latin typeface="Consolas" panose="020B0609020204030204" pitchFamily="49" charset="0"/>
                <a:cs typeface="Consolas" panose="020B0609020204030204" pitchFamily="49" charset="0"/>
              </a:rPr>
              <a:t>str</a:t>
            </a:r>
            <a:r>
              <a:rPr lang="en-US" sz="2400" dirty="0">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2595463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D67B2-E187-2743-8A67-8428A8F2FE53}"/>
              </a:ext>
            </a:extLst>
          </p:cNvPr>
          <p:cNvSpPr>
            <a:spLocks noGrp="1"/>
          </p:cNvSpPr>
          <p:nvPr>
            <p:ph type="title"/>
          </p:nvPr>
        </p:nvSpPr>
        <p:spPr/>
        <p:txBody>
          <a:bodyPr/>
          <a:lstStyle/>
          <a:p>
            <a:r>
              <a:rPr lang="en-US" dirty="0">
                <a:latin typeface="Consolas" panose="020B0609020204030204" pitchFamily="49" charset="0"/>
                <a:cs typeface="Consolas" panose="020B0609020204030204" pitchFamily="49" charset="0"/>
              </a:rPr>
              <a:t>char []</a:t>
            </a:r>
            <a:endParaRPr lang="en-US" dirty="0"/>
          </a:p>
        </p:txBody>
      </p:sp>
      <p:sp>
        <p:nvSpPr>
          <p:cNvPr id="3" name="Content Placeholder 2">
            <a:extLst>
              <a:ext uri="{FF2B5EF4-FFF2-40B4-BE49-F238E27FC236}">
                <a16:creationId xmlns:a16="http://schemas.microsoft.com/office/drawing/2014/main" id="{98B36872-95DA-B140-9E49-8D05DF6E4893}"/>
              </a:ext>
            </a:extLst>
          </p:cNvPr>
          <p:cNvSpPr>
            <a:spLocks noGrp="1"/>
          </p:cNvSpPr>
          <p:nvPr>
            <p:ph idx="1"/>
          </p:nvPr>
        </p:nvSpPr>
        <p:spPr>
          <a:xfrm>
            <a:off x="152399" y="1295400"/>
            <a:ext cx="8622461" cy="5105400"/>
          </a:xfrm>
        </p:spPr>
        <p:txBody>
          <a:bodyPr/>
          <a:lstStyle/>
          <a:p>
            <a:r>
              <a:rPr lang="en-US" b="1" dirty="0"/>
              <a:t>Arrays</a:t>
            </a:r>
            <a:r>
              <a:rPr lang="en-US" dirty="0"/>
              <a:t> are instantiated as a</a:t>
            </a:r>
            <a:br>
              <a:rPr lang="en-US" dirty="0"/>
            </a:br>
            <a:r>
              <a:rPr lang="en-US" dirty="0"/>
              <a:t>contiguous block of memory</a:t>
            </a:r>
            <a:br>
              <a:rPr lang="en-US" dirty="0"/>
            </a:br>
            <a:r>
              <a:rPr lang="en-US" dirty="0"/>
              <a:t>on the stack.</a:t>
            </a:r>
          </a:p>
          <a:p>
            <a:pPr marL="0" indent="0">
              <a:buNone/>
            </a:pPr>
            <a:endParaRPr lang="en-US" dirty="0"/>
          </a:p>
          <a:p>
            <a:r>
              <a:rPr lang="en-US" dirty="0"/>
              <a:t>The array name is the address of the first element, designated at compile-time. It refers to the </a:t>
            </a:r>
            <a:r>
              <a:rPr lang="en-US" u="sng" dirty="0"/>
              <a:t>original block of memory</a:t>
            </a:r>
            <a:r>
              <a:rPr lang="en-US" dirty="0"/>
              <a:t>.</a:t>
            </a:r>
          </a:p>
          <a:p>
            <a:endParaRPr lang="en-US" dirty="0"/>
          </a:p>
          <a:p>
            <a:r>
              <a:rPr lang="en-US" dirty="0"/>
              <a:t>You can never change the address of an array, but you can always modify its contents.*</a:t>
            </a:r>
          </a:p>
        </p:txBody>
      </p:sp>
      <p:sp>
        <p:nvSpPr>
          <p:cNvPr id="5" name="Rectangle 4" descr="Memory is represnted as a giant array. The &quot;middle&quot; of the array is free/available space. The &quot;top&quot; of the array is occupied by the heap, which grows downward into the free/available space as more memory is allocated from the heap. The &quot;bottom&quot; of the array is occupied by the stack, which grows up as function calls are made (and shrinks back down as those functions return). The stack holds the local variables of each function. The heap holds space that was allocated with &quot;new&quot; in C++ (or &quot;malloc()&quot; in C). We will talk more about the heap and &quot;new&quot; later in the quarter!" title="Memory: stack and heap">
            <a:extLst>
              <a:ext uri="{FF2B5EF4-FFF2-40B4-BE49-F238E27FC236}">
                <a16:creationId xmlns:a16="http://schemas.microsoft.com/office/drawing/2014/main" id="{FF252779-516A-A34C-B24B-B9DAB4CF21BF}"/>
              </a:ext>
            </a:extLst>
          </p:cNvPr>
          <p:cNvSpPr/>
          <p:nvPr>
            <p:custDataLst>
              <p:tags r:id="rId1"/>
            </p:custDataLst>
          </p:nvPr>
        </p:nvSpPr>
        <p:spPr>
          <a:xfrm>
            <a:off x="9360975" y="1657350"/>
            <a:ext cx="2674957" cy="4525030"/>
          </a:xfrm>
          <a:prstGeom prst="rect">
            <a:avLst/>
          </a:prstGeom>
          <a:solidFill>
            <a:srgbClr val="8D3C1E"/>
          </a:solidFill>
          <a:ln w="26425" cap="flat" cmpd="sng" algn="ctr">
            <a:solidFill>
              <a:srgbClr val="8D3C1E">
                <a:shade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rgbClr val="FFFFFF"/>
              </a:solidFill>
              <a:effectLst/>
              <a:uLnTx/>
              <a:uFillTx/>
              <a:latin typeface="Source Sans Pro"/>
              <a:ea typeface="+mn-ea"/>
              <a:cs typeface="+mn-cs"/>
            </a:endParaRPr>
          </a:p>
        </p:txBody>
      </p:sp>
      <p:sp>
        <p:nvSpPr>
          <p:cNvPr id="7" name="Rectangle 6">
            <a:extLst>
              <a:ext uri="{FF2B5EF4-FFF2-40B4-BE49-F238E27FC236}">
                <a16:creationId xmlns:a16="http://schemas.microsoft.com/office/drawing/2014/main" id="{F4F3DCFE-7BCF-E74B-957D-5B8E3AF26A00}"/>
              </a:ext>
            </a:extLst>
          </p:cNvPr>
          <p:cNvSpPr/>
          <p:nvPr>
            <p:custDataLst>
              <p:tags r:id="rId2"/>
            </p:custDataLst>
          </p:nvPr>
        </p:nvSpPr>
        <p:spPr>
          <a:xfrm>
            <a:off x="9360975" y="1657350"/>
            <a:ext cx="2674957" cy="722332"/>
          </a:xfrm>
          <a:prstGeom prst="rect">
            <a:avLst/>
          </a:prstGeom>
          <a:solidFill>
            <a:schemeClr val="accent1">
              <a:lumMod val="40000"/>
              <a:lumOff val="60000"/>
            </a:schemeClr>
          </a:solidFill>
          <a:ln w="26425" cap="flat" cmpd="sng" algn="ctr">
            <a:solidFill>
              <a:srgbClr val="8D3C1E">
                <a:shade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srgbClr val="000000"/>
                </a:solidFill>
                <a:effectLst/>
                <a:uLnTx/>
                <a:uFillTx/>
                <a:latin typeface="Source Sans Pro"/>
                <a:ea typeface="+mn-ea"/>
                <a:cs typeface="+mn-cs"/>
              </a:rPr>
              <a:t>Stack</a:t>
            </a:r>
          </a:p>
        </p:txBody>
      </p:sp>
      <p:cxnSp>
        <p:nvCxnSpPr>
          <p:cNvPr id="8" name="Straight Arrow Connector 7">
            <a:extLst>
              <a:ext uri="{FF2B5EF4-FFF2-40B4-BE49-F238E27FC236}">
                <a16:creationId xmlns:a16="http://schemas.microsoft.com/office/drawing/2014/main" id="{1BA8D005-D7D8-444B-A81F-9694A0B86EA0}"/>
              </a:ext>
            </a:extLst>
          </p:cNvPr>
          <p:cNvCxnSpPr>
            <a:cxnSpLocks/>
            <a:stCxn id="26" idx="0"/>
          </p:cNvCxnSpPr>
          <p:nvPr>
            <p:custDataLst>
              <p:tags r:id="rId3"/>
            </p:custDataLst>
          </p:nvPr>
        </p:nvCxnSpPr>
        <p:spPr>
          <a:xfrm flipV="1">
            <a:off x="10698452" y="3410756"/>
            <a:ext cx="2" cy="414025"/>
          </a:xfrm>
          <a:prstGeom prst="straightConnector1">
            <a:avLst/>
          </a:prstGeom>
          <a:noFill/>
          <a:ln w="28575" cap="flat" cmpd="sng" algn="ctr">
            <a:solidFill>
              <a:srgbClr val="FFFFFF"/>
            </a:solidFill>
            <a:prstDash val="solid"/>
            <a:tailEnd type="arrow"/>
          </a:ln>
          <a:effectLst/>
        </p:spPr>
      </p:cxnSp>
      <p:cxnSp>
        <p:nvCxnSpPr>
          <p:cNvPr id="9" name="Straight Arrow Connector 8">
            <a:extLst>
              <a:ext uri="{FF2B5EF4-FFF2-40B4-BE49-F238E27FC236}">
                <a16:creationId xmlns:a16="http://schemas.microsoft.com/office/drawing/2014/main" id="{513D9F3D-5CFF-2A42-95A5-23F3DC1185E8}"/>
              </a:ext>
            </a:extLst>
          </p:cNvPr>
          <p:cNvCxnSpPr>
            <a:cxnSpLocks/>
            <a:stCxn id="7" idx="2"/>
          </p:cNvCxnSpPr>
          <p:nvPr>
            <p:custDataLst>
              <p:tags r:id="rId4"/>
            </p:custDataLst>
          </p:nvPr>
        </p:nvCxnSpPr>
        <p:spPr>
          <a:xfrm>
            <a:off x="10698454" y="2379682"/>
            <a:ext cx="0" cy="554598"/>
          </a:xfrm>
          <a:prstGeom prst="straightConnector1">
            <a:avLst/>
          </a:prstGeom>
          <a:noFill/>
          <a:ln w="28575" cap="flat" cmpd="sng" algn="ctr">
            <a:solidFill>
              <a:srgbClr val="FFFFFF"/>
            </a:solidFill>
            <a:prstDash val="solid"/>
            <a:tailEnd type="arrow"/>
          </a:ln>
          <a:effectLst/>
        </p:spPr>
      </p:cxnSp>
      <p:sp>
        <p:nvSpPr>
          <p:cNvPr id="10" name="Rectangle 9">
            <a:extLst>
              <a:ext uri="{FF2B5EF4-FFF2-40B4-BE49-F238E27FC236}">
                <a16:creationId xmlns:a16="http://schemas.microsoft.com/office/drawing/2014/main" id="{8E762C80-F62A-9C44-9420-774164B1B670}"/>
              </a:ext>
            </a:extLst>
          </p:cNvPr>
          <p:cNvSpPr/>
          <p:nvPr>
            <p:custDataLst>
              <p:tags r:id="rId5"/>
            </p:custDataLst>
          </p:nvPr>
        </p:nvSpPr>
        <p:spPr>
          <a:xfrm>
            <a:off x="8774862" y="5709615"/>
            <a:ext cx="664951" cy="523220"/>
          </a:xfrm>
          <a:prstGeom prst="rect">
            <a:avLst/>
          </a:prstGeom>
        </p:spPr>
        <p:txBody>
          <a:bodyPr wrap="square">
            <a:spAutoFit/>
          </a:bodyPr>
          <a:lstStyle/>
          <a:p>
            <a:pPr algn="l" defTabSz="457200"/>
            <a:r>
              <a:rPr lang="en-US" sz="2800" dirty="0">
                <a:solidFill>
                  <a:srgbClr val="000000"/>
                </a:solidFill>
                <a:latin typeface="Source Sans Pro" pitchFamily="1" charset="0"/>
                <a:ea typeface="MS PGothic" panose="020B0600070205080204" pitchFamily="34" charset="-128"/>
              </a:rPr>
              <a:t>0</a:t>
            </a:r>
          </a:p>
        </p:txBody>
      </p:sp>
      <p:sp>
        <p:nvSpPr>
          <p:cNvPr id="11" name="Rectangle 10">
            <a:extLst>
              <a:ext uri="{FF2B5EF4-FFF2-40B4-BE49-F238E27FC236}">
                <a16:creationId xmlns:a16="http://schemas.microsoft.com/office/drawing/2014/main" id="{D6848432-1535-2D40-8F23-05185A14EE76}"/>
              </a:ext>
            </a:extLst>
          </p:cNvPr>
          <p:cNvSpPr/>
          <p:nvPr>
            <p:custDataLst>
              <p:tags r:id="rId6"/>
            </p:custDataLst>
          </p:nvPr>
        </p:nvSpPr>
        <p:spPr>
          <a:xfrm>
            <a:off x="9360975" y="5402024"/>
            <a:ext cx="2674957" cy="786190"/>
          </a:xfrm>
          <a:prstGeom prst="rect">
            <a:avLst/>
          </a:prstGeom>
          <a:gradFill flip="none" rotWithShape="1">
            <a:gsLst>
              <a:gs pos="0">
                <a:srgbClr val="8D3C1E">
                  <a:tint val="66000"/>
                  <a:satMod val="160000"/>
                </a:srgbClr>
              </a:gs>
              <a:gs pos="50000">
                <a:srgbClr val="8D3C1E">
                  <a:tint val="44500"/>
                  <a:satMod val="160000"/>
                </a:srgbClr>
              </a:gs>
              <a:gs pos="100000">
                <a:srgbClr val="8D3C1E">
                  <a:tint val="23500"/>
                  <a:satMod val="160000"/>
                </a:srgbClr>
              </a:gs>
            </a:gsLst>
            <a:lin ang="2700000" scaled="1"/>
            <a:tileRect/>
          </a:gradFill>
          <a:ln w="26425" cap="flat" cmpd="sng" algn="ctr">
            <a:solidFill>
              <a:srgbClr val="8D3C1E">
                <a:shade val="50000"/>
              </a:srgbClr>
            </a:solidFill>
            <a:prstDash val="solid"/>
          </a:ln>
          <a:effectLst/>
        </p:spPr>
        <p:txBody>
          <a:bodyPr rtlCol="0" anchor="ctr"/>
          <a:lstStyle/>
          <a:p>
            <a:pPr marL="0" marR="0" lvl="0" indent="0" algn="l" defTabSz="4572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srgbClr val="000000"/>
                </a:solidFill>
                <a:effectLst/>
                <a:uLnTx/>
                <a:uFillTx/>
                <a:latin typeface="Source Sans Pro"/>
                <a:ea typeface="+mn-ea"/>
                <a:cs typeface="+mn-cs"/>
              </a:rPr>
              <a:t>	Text</a:t>
            </a:r>
          </a:p>
        </p:txBody>
      </p:sp>
      <p:sp>
        <p:nvSpPr>
          <p:cNvPr id="13" name="TextBox 12">
            <a:extLst>
              <a:ext uri="{FF2B5EF4-FFF2-40B4-BE49-F238E27FC236}">
                <a16:creationId xmlns:a16="http://schemas.microsoft.com/office/drawing/2014/main" id="{F774E639-0A24-0B4E-BB7B-AD9DE49C2FF6}"/>
              </a:ext>
            </a:extLst>
          </p:cNvPr>
          <p:cNvSpPr txBox="1"/>
          <p:nvPr/>
        </p:nvSpPr>
        <p:spPr>
          <a:xfrm>
            <a:off x="10634487" y="5471954"/>
            <a:ext cx="1401446" cy="646331"/>
          </a:xfrm>
          <a:prstGeom prst="rect">
            <a:avLst/>
          </a:prstGeom>
          <a:noFill/>
        </p:spPr>
        <p:txBody>
          <a:bodyPr wrap="square" rtlCol="0">
            <a:spAutoFit/>
          </a:bodyPr>
          <a:lstStyle/>
          <a:p>
            <a:pPr algn="l">
              <a:buClr>
                <a:schemeClr val="accent2"/>
              </a:buClr>
            </a:pPr>
            <a:r>
              <a:rPr lang="en-US" dirty="0">
                <a:latin typeface="Calibri" panose="020F0502020204030204" pitchFamily="34" charset="0"/>
                <a:cs typeface="Calibri" panose="020F0502020204030204" pitchFamily="34" charset="0"/>
              </a:rPr>
              <a:t>(program instructions)</a:t>
            </a:r>
          </a:p>
        </p:txBody>
      </p:sp>
      <p:sp>
        <p:nvSpPr>
          <p:cNvPr id="26" name="Rectangle 25">
            <a:extLst>
              <a:ext uri="{FF2B5EF4-FFF2-40B4-BE49-F238E27FC236}">
                <a16:creationId xmlns:a16="http://schemas.microsoft.com/office/drawing/2014/main" id="{9E97D29D-DD5E-D240-939B-F6C5B5FF4FFF}"/>
              </a:ext>
            </a:extLst>
          </p:cNvPr>
          <p:cNvSpPr/>
          <p:nvPr>
            <p:custDataLst>
              <p:tags r:id="rId7"/>
            </p:custDataLst>
          </p:nvPr>
        </p:nvSpPr>
        <p:spPr>
          <a:xfrm>
            <a:off x="9360973" y="3824781"/>
            <a:ext cx="2674957" cy="786190"/>
          </a:xfrm>
          <a:prstGeom prst="rect">
            <a:avLst/>
          </a:prstGeom>
          <a:gradFill flip="none" rotWithShape="1">
            <a:gsLst>
              <a:gs pos="0">
                <a:srgbClr val="8D3C1E">
                  <a:tint val="66000"/>
                  <a:satMod val="160000"/>
                </a:srgbClr>
              </a:gs>
              <a:gs pos="50000">
                <a:srgbClr val="8D3C1E">
                  <a:tint val="44500"/>
                  <a:satMod val="160000"/>
                </a:srgbClr>
              </a:gs>
              <a:gs pos="100000">
                <a:srgbClr val="8D3C1E">
                  <a:tint val="23500"/>
                  <a:satMod val="160000"/>
                </a:srgbClr>
              </a:gs>
            </a:gsLst>
            <a:lin ang="2700000" scaled="1"/>
            <a:tileRect/>
          </a:gradFill>
          <a:ln w="26425" cap="flat" cmpd="sng" algn="ctr">
            <a:solidFill>
              <a:srgbClr val="8D3C1E">
                <a:shade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srgbClr val="000000"/>
                </a:solidFill>
                <a:effectLst/>
                <a:uLnTx/>
                <a:uFillTx/>
                <a:latin typeface="Source Sans Pro"/>
                <a:ea typeface="+mn-ea"/>
                <a:cs typeface="+mn-cs"/>
              </a:rPr>
              <a:t>Heap</a:t>
            </a:r>
          </a:p>
        </p:txBody>
      </p:sp>
      <p:sp>
        <p:nvSpPr>
          <p:cNvPr id="31" name="Rectangle 30">
            <a:extLst>
              <a:ext uri="{FF2B5EF4-FFF2-40B4-BE49-F238E27FC236}">
                <a16:creationId xmlns:a16="http://schemas.microsoft.com/office/drawing/2014/main" id="{F11D48AD-2E29-4F4F-9488-58CDA85A2900}"/>
              </a:ext>
            </a:extLst>
          </p:cNvPr>
          <p:cNvSpPr/>
          <p:nvPr>
            <p:custDataLst>
              <p:tags r:id="rId8"/>
            </p:custDataLst>
          </p:nvPr>
        </p:nvSpPr>
        <p:spPr>
          <a:xfrm>
            <a:off x="9360973" y="4610000"/>
            <a:ext cx="2674957" cy="786190"/>
          </a:xfrm>
          <a:prstGeom prst="rect">
            <a:avLst/>
          </a:prstGeom>
          <a:gradFill flip="none" rotWithShape="1">
            <a:gsLst>
              <a:gs pos="0">
                <a:srgbClr val="8D3C1E">
                  <a:tint val="66000"/>
                  <a:satMod val="160000"/>
                </a:srgbClr>
              </a:gs>
              <a:gs pos="50000">
                <a:srgbClr val="8D3C1E">
                  <a:tint val="44500"/>
                  <a:satMod val="160000"/>
                </a:srgbClr>
              </a:gs>
              <a:gs pos="100000">
                <a:srgbClr val="8D3C1E">
                  <a:tint val="23500"/>
                  <a:satMod val="160000"/>
                </a:srgbClr>
              </a:gs>
            </a:gsLst>
            <a:lin ang="2700000" scaled="1"/>
            <a:tileRect/>
          </a:gradFill>
          <a:ln w="26425" cap="flat" cmpd="sng" algn="ctr">
            <a:solidFill>
              <a:srgbClr val="8D3C1E">
                <a:shade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srgbClr val="000000"/>
                </a:solidFill>
                <a:effectLst/>
                <a:uLnTx/>
                <a:uFillTx/>
                <a:latin typeface="Source Sans Pro"/>
                <a:ea typeface="+mn-ea"/>
                <a:cs typeface="+mn-cs"/>
              </a:rPr>
              <a:t>Data segment</a:t>
            </a:r>
          </a:p>
        </p:txBody>
      </p:sp>
      <p:sp>
        <p:nvSpPr>
          <p:cNvPr id="33" name="TextBox 32">
            <a:extLst>
              <a:ext uri="{FF2B5EF4-FFF2-40B4-BE49-F238E27FC236}">
                <a16:creationId xmlns:a16="http://schemas.microsoft.com/office/drawing/2014/main" id="{00568F70-7AD8-404C-BFBB-B49A31E77B73}"/>
              </a:ext>
            </a:extLst>
          </p:cNvPr>
          <p:cNvSpPr txBox="1"/>
          <p:nvPr/>
        </p:nvSpPr>
        <p:spPr>
          <a:xfrm>
            <a:off x="5449040" y="1295400"/>
            <a:ext cx="3243196" cy="1200329"/>
          </a:xfrm>
          <a:prstGeom prst="rect">
            <a:avLst/>
          </a:prstGeom>
          <a:noFill/>
        </p:spPr>
        <p:txBody>
          <a:bodyPr wrap="none" rtlCol="0">
            <a:spAutoFit/>
          </a:bodyPr>
          <a:lstStyle/>
          <a:p>
            <a:pPr marL="0" indent="0" algn="l">
              <a:buNone/>
            </a:pPr>
            <a:r>
              <a:rPr lang="en-US" sz="2400" dirty="0">
                <a:solidFill>
                  <a:srgbClr val="C00000"/>
                </a:solidFill>
                <a:latin typeface="Consolas" panose="020B0609020204030204" pitchFamily="49" charset="0"/>
                <a:cs typeface="Consolas" panose="020B0609020204030204" pitchFamily="49" charset="0"/>
              </a:rPr>
              <a:t>// chars stored in</a:t>
            </a:r>
            <a:br>
              <a:rPr lang="en-US" sz="2400" dirty="0">
                <a:solidFill>
                  <a:srgbClr val="C00000"/>
                </a:solidFill>
                <a:latin typeface="Consolas" panose="020B0609020204030204" pitchFamily="49" charset="0"/>
                <a:cs typeface="Consolas" panose="020B0609020204030204" pitchFamily="49" charset="0"/>
              </a:rPr>
            </a:br>
            <a:r>
              <a:rPr lang="en-US" sz="2400" dirty="0">
                <a:solidFill>
                  <a:srgbClr val="C00000"/>
                </a:solidFill>
                <a:latin typeface="Consolas" panose="020B0609020204030204" pitchFamily="49" charset="0"/>
                <a:cs typeface="Consolas" panose="020B0609020204030204" pitchFamily="49" charset="0"/>
              </a:rPr>
              <a:t>// stack frame</a:t>
            </a:r>
          </a:p>
          <a:p>
            <a:pPr algn="l"/>
            <a:r>
              <a:rPr lang="en-US" sz="2400" dirty="0">
                <a:solidFill>
                  <a:srgbClr val="00B050"/>
                </a:solidFill>
                <a:latin typeface="Consolas" panose="020B0609020204030204" pitchFamily="49" charset="0"/>
                <a:cs typeface="Consolas" panose="020B0609020204030204" pitchFamily="49" charset="0"/>
              </a:rPr>
              <a:t>char</a:t>
            </a:r>
            <a:r>
              <a:rPr lang="en-US" sz="2400" dirty="0">
                <a:latin typeface="Consolas" panose="020B0609020204030204" pitchFamily="49" charset="0"/>
                <a:cs typeface="Consolas" panose="020B0609020204030204" pitchFamily="49" charset="0"/>
              </a:rPr>
              <a:t> </a:t>
            </a:r>
            <a:r>
              <a:rPr lang="en-US" sz="2400" dirty="0" err="1">
                <a:solidFill>
                  <a:schemeClr val="accent2">
                    <a:lumMod val="75000"/>
                  </a:schemeClr>
                </a:solidFill>
                <a:latin typeface="Consolas" panose="020B0609020204030204" pitchFamily="49" charset="0"/>
                <a:cs typeface="Consolas" panose="020B0609020204030204" pitchFamily="49" charset="0"/>
              </a:rPr>
              <a:t>arr</a:t>
            </a:r>
            <a:r>
              <a:rPr lang="en-US" sz="2400" dirty="0">
                <a:latin typeface="Consolas" panose="020B0609020204030204" pitchFamily="49" charset="0"/>
                <a:cs typeface="Consolas" panose="020B0609020204030204" pitchFamily="49" charset="0"/>
              </a:rPr>
              <a:t>[]= </a:t>
            </a:r>
            <a:r>
              <a:rPr lang="en-US" sz="2400" dirty="0">
                <a:solidFill>
                  <a:srgbClr val="7030A0"/>
                </a:solidFill>
                <a:latin typeface="Consolas" panose="020B0609020204030204" pitchFamily="49" charset="0"/>
                <a:cs typeface="Consolas" panose="020B0609020204030204" pitchFamily="49" charset="0"/>
              </a:rPr>
              <a:t>"hi"</a:t>
            </a:r>
            <a:r>
              <a:rPr lang="en-US" sz="2400" dirty="0">
                <a:latin typeface="Consolas" panose="020B0609020204030204" pitchFamily="49" charset="0"/>
                <a:cs typeface="Consolas" panose="020B0609020204030204" pitchFamily="49" charset="0"/>
              </a:rPr>
              <a:t>;</a:t>
            </a:r>
          </a:p>
        </p:txBody>
      </p:sp>
      <p:sp>
        <p:nvSpPr>
          <p:cNvPr id="34" name="TextBox 33">
            <a:extLst>
              <a:ext uri="{FF2B5EF4-FFF2-40B4-BE49-F238E27FC236}">
                <a16:creationId xmlns:a16="http://schemas.microsoft.com/office/drawing/2014/main" id="{13642D74-E94E-3945-A489-2E206BE5454D}"/>
              </a:ext>
            </a:extLst>
          </p:cNvPr>
          <p:cNvSpPr txBox="1"/>
          <p:nvPr/>
        </p:nvSpPr>
        <p:spPr>
          <a:xfrm>
            <a:off x="8124516" y="6476271"/>
            <a:ext cx="3610284" cy="338554"/>
          </a:xfrm>
          <a:prstGeom prst="rect">
            <a:avLst/>
          </a:prstGeom>
          <a:noFill/>
        </p:spPr>
        <p:txBody>
          <a:bodyPr wrap="none" rtlCol="0">
            <a:spAutoFit/>
          </a:bodyPr>
          <a:lstStyle/>
          <a:p>
            <a:pPr algn="l">
              <a:buClr>
                <a:schemeClr val="accent2"/>
              </a:buClr>
            </a:pPr>
            <a:r>
              <a:rPr lang="en-US" sz="1600" dirty="0"/>
              <a:t>*ignoring </a:t>
            </a:r>
            <a:r>
              <a:rPr lang="en-US" sz="1600" dirty="0">
                <a:latin typeface="Consolas" panose="020B0609020204030204" pitchFamily="49" charset="0"/>
                <a:cs typeface="Consolas" panose="020B0609020204030204" pitchFamily="49" charset="0"/>
              </a:rPr>
              <a:t>const</a:t>
            </a:r>
            <a:r>
              <a:rPr lang="en-US" sz="1600" dirty="0"/>
              <a:t> and/or </a:t>
            </a:r>
            <a:r>
              <a:rPr lang="en-US" sz="1600" dirty="0">
                <a:latin typeface="Consolas" panose="020B0609020204030204" pitchFamily="49" charset="0"/>
                <a:cs typeface="Consolas" panose="020B0609020204030204" pitchFamily="49" charset="0"/>
              </a:rPr>
              <a:t>static</a:t>
            </a:r>
            <a:r>
              <a:rPr lang="en-US" sz="1600" dirty="0"/>
              <a:t> arrays</a:t>
            </a:r>
            <a:endParaRPr lang="en-US"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066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D67B2-E187-2743-8A67-8428A8F2FE53}"/>
              </a:ext>
            </a:extLst>
          </p:cNvPr>
          <p:cNvSpPr>
            <a:spLocks noGrp="1"/>
          </p:cNvSpPr>
          <p:nvPr>
            <p:ph type="title"/>
          </p:nvPr>
        </p:nvSpPr>
        <p:spPr/>
        <p:txBody>
          <a:bodyPr/>
          <a:lstStyle/>
          <a:p>
            <a:r>
              <a:rPr lang="en-US" dirty="0">
                <a:latin typeface="Consolas" panose="020B0609020204030204" pitchFamily="49" charset="0"/>
                <a:cs typeface="Consolas" panose="020B0609020204030204" pitchFamily="49" charset="0"/>
              </a:rPr>
              <a:t>char *</a:t>
            </a:r>
            <a:endParaRPr lang="en-US" dirty="0"/>
          </a:p>
        </p:txBody>
      </p:sp>
      <p:sp>
        <p:nvSpPr>
          <p:cNvPr id="3" name="Content Placeholder 2">
            <a:extLst>
              <a:ext uri="{FF2B5EF4-FFF2-40B4-BE49-F238E27FC236}">
                <a16:creationId xmlns:a16="http://schemas.microsoft.com/office/drawing/2014/main" id="{98B36872-95DA-B140-9E49-8D05DF6E4893}"/>
              </a:ext>
            </a:extLst>
          </p:cNvPr>
          <p:cNvSpPr>
            <a:spLocks noGrp="1"/>
          </p:cNvSpPr>
          <p:nvPr>
            <p:ph idx="1"/>
          </p:nvPr>
        </p:nvSpPr>
        <p:spPr>
          <a:xfrm>
            <a:off x="152399" y="1295400"/>
            <a:ext cx="8622461" cy="5562600"/>
          </a:xfrm>
        </p:spPr>
        <p:txBody>
          <a:bodyPr/>
          <a:lstStyle/>
          <a:p>
            <a:r>
              <a:rPr lang="en-US" dirty="0">
                <a:solidFill>
                  <a:prstClr val="black"/>
                </a:solidFill>
              </a:rPr>
              <a:t>A </a:t>
            </a:r>
            <a:r>
              <a:rPr lang="en-US" b="1" dirty="0">
                <a:solidFill>
                  <a:prstClr val="black"/>
                </a:solidFill>
              </a:rPr>
              <a:t>pointer</a:t>
            </a:r>
            <a:r>
              <a:rPr lang="en-US" dirty="0">
                <a:solidFill>
                  <a:prstClr val="black"/>
                </a:solidFill>
              </a:rPr>
              <a:t> is a variable that stores a memory address.</a:t>
            </a:r>
            <a:endParaRPr lang="en-US" sz="2600" dirty="0">
              <a:solidFill>
                <a:prstClr val="black"/>
              </a:solidFill>
            </a:endParaRPr>
          </a:p>
          <a:p>
            <a:r>
              <a:rPr lang="en-US" dirty="0"/>
              <a:t>This memory can be anywhere: in the stack, heap, or </a:t>
            </a:r>
            <a:br>
              <a:rPr lang="en-US" dirty="0"/>
            </a:br>
            <a:r>
              <a:rPr lang="en-US" dirty="0"/>
              <a:t>the data segment.</a:t>
            </a:r>
          </a:p>
          <a:p>
            <a:r>
              <a:rPr lang="en-US" dirty="0"/>
              <a:t>The </a:t>
            </a:r>
            <a:r>
              <a:rPr lang="en-US" b="1" dirty="0"/>
              <a:t>data segment</a:t>
            </a:r>
            <a:r>
              <a:rPr lang="en-US" dirty="0"/>
              <a:t> contains global/static variables or </a:t>
            </a:r>
            <a:r>
              <a:rPr lang="en-US" u="sng" dirty="0"/>
              <a:t>read-only</a:t>
            </a:r>
            <a:r>
              <a:rPr lang="en-US" dirty="0"/>
              <a:t> </a:t>
            </a:r>
            <a:r>
              <a:rPr lang="en-US" b="1" dirty="0"/>
              <a:t>string literals</a:t>
            </a:r>
            <a:r>
              <a:rPr lang="en-US" dirty="0"/>
              <a:t>.</a:t>
            </a:r>
          </a:p>
          <a:p>
            <a:endParaRPr lang="en-US" dirty="0"/>
          </a:p>
          <a:p>
            <a:endParaRPr lang="en-US" dirty="0"/>
          </a:p>
          <a:p>
            <a:pPr marL="0" indent="0">
              <a:buNone/>
            </a:pPr>
            <a:br>
              <a:rPr lang="en-US" dirty="0"/>
            </a:br>
            <a:endParaRPr lang="en-US" dirty="0"/>
          </a:p>
          <a:p>
            <a:r>
              <a:rPr lang="en-US" dirty="0"/>
              <a:t>You can always change the address stored in a pointer, even if you might not be able to modify the content at that address.</a:t>
            </a:r>
          </a:p>
        </p:txBody>
      </p:sp>
      <p:sp>
        <p:nvSpPr>
          <p:cNvPr id="5" name="Rectangle 4" descr="Memory is represnted as a giant array. The &quot;middle&quot; of the array is free/available space. The &quot;top&quot; of the array is occupied by the heap, which grows downward into the free/available space as more memory is allocated from the heap. The &quot;bottom&quot; of the array is occupied by the stack, which grows up as function calls are made (and shrinks back down as those functions return). The stack holds the local variables of each function. The heap holds space that was allocated with &quot;new&quot; in C++ (or &quot;malloc()&quot; in C). We will talk more about the heap and &quot;new&quot; later in the quarter!" title="Memory: stack and heap">
            <a:extLst>
              <a:ext uri="{FF2B5EF4-FFF2-40B4-BE49-F238E27FC236}">
                <a16:creationId xmlns:a16="http://schemas.microsoft.com/office/drawing/2014/main" id="{FF252779-516A-A34C-B24B-B9DAB4CF21BF}"/>
              </a:ext>
            </a:extLst>
          </p:cNvPr>
          <p:cNvSpPr/>
          <p:nvPr>
            <p:custDataLst>
              <p:tags r:id="rId1"/>
            </p:custDataLst>
          </p:nvPr>
        </p:nvSpPr>
        <p:spPr>
          <a:xfrm>
            <a:off x="9360975" y="1657350"/>
            <a:ext cx="2674957" cy="4525030"/>
          </a:xfrm>
          <a:prstGeom prst="rect">
            <a:avLst/>
          </a:prstGeom>
          <a:solidFill>
            <a:srgbClr val="8D3C1E"/>
          </a:solidFill>
          <a:ln w="26425" cap="flat" cmpd="sng" algn="ctr">
            <a:solidFill>
              <a:srgbClr val="8D3C1E">
                <a:shade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rgbClr val="FFFFFF"/>
              </a:solidFill>
              <a:effectLst/>
              <a:uLnTx/>
              <a:uFillTx/>
              <a:latin typeface="Source Sans Pro"/>
              <a:ea typeface="+mn-ea"/>
              <a:cs typeface="+mn-cs"/>
            </a:endParaRPr>
          </a:p>
        </p:txBody>
      </p:sp>
      <p:sp>
        <p:nvSpPr>
          <p:cNvPr id="7" name="Rectangle 6">
            <a:extLst>
              <a:ext uri="{FF2B5EF4-FFF2-40B4-BE49-F238E27FC236}">
                <a16:creationId xmlns:a16="http://schemas.microsoft.com/office/drawing/2014/main" id="{F4F3DCFE-7BCF-E74B-957D-5B8E3AF26A00}"/>
              </a:ext>
            </a:extLst>
          </p:cNvPr>
          <p:cNvSpPr/>
          <p:nvPr>
            <p:custDataLst>
              <p:tags r:id="rId2"/>
            </p:custDataLst>
          </p:nvPr>
        </p:nvSpPr>
        <p:spPr>
          <a:xfrm>
            <a:off x="9360975" y="1657350"/>
            <a:ext cx="2674957" cy="722332"/>
          </a:xfrm>
          <a:prstGeom prst="rect">
            <a:avLst/>
          </a:prstGeom>
          <a:solidFill>
            <a:schemeClr val="accent1">
              <a:lumMod val="40000"/>
              <a:lumOff val="60000"/>
            </a:schemeClr>
          </a:solidFill>
          <a:ln w="26425" cap="flat" cmpd="sng" algn="ctr">
            <a:solidFill>
              <a:srgbClr val="8D3C1E">
                <a:shade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srgbClr val="000000"/>
                </a:solidFill>
                <a:effectLst/>
                <a:uLnTx/>
                <a:uFillTx/>
                <a:latin typeface="Source Sans Pro"/>
                <a:ea typeface="+mn-ea"/>
                <a:cs typeface="+mn-cs"/>
              </a:rPr>
              <a:t>Stack</a:t>
            </a:r>
          </a:p>
        </p:txBody>
      </p:sp>
      <p:cxnSp>
        <p:nvCxnSpPr>
          <p:cNvPr id="8" name="Straight Arrow Connector 7">
            <a:extLst>
              <a:ext uri="{FF2B5EF4-FFF2-40B4-BE49-F238E27FC236}">
                <a16:creationId xmlns:a16="http://schemas.microsoft.com/office/drawing/2014/main" id="{1BA8D005-D7D8-444B-A81F-9694A0B86EA0}"/>
              </a:ext>
            </a:extLst>
          </p:cNvPr>
          <p:cNvCxnSpPr>
            <a:cxnSpLocks/>
            <a:stCxn id="26" idx="0"/>
          </p:cNvCxnSpPr>
          <p:nvPr>
            <p:custDataLst>
              <p:tags r:id="rId3"/>
            </p:custDataLst>
          </p:nvPr>
        </p:nvCxnSpPr>
        <p:spPr>
          <a:xfrm flipV="1">
            <a:off x="10698452" y="3410756"/>
            <a:ext cx="2" cy="414025"/>
          </a:xfrm>
          <a:prstGeom prst="straightConnector1">
            <a:avLst/>
          </a:prstGeom>
          <a:noFill/>
          <a:ln w="28575" cap="flat" cmpd="sng" algn="ctr">
            <a:solidFill>
              <a:srgbClr val="FFFFFF"/>
            </a:solidFill>
            <a:prstDash val="solid"/>
            <a:tailEnd type="arrow"/>
          </a:ln>
          <a:effectLst/>
        </p:spPr>
      </p:cxnSp>
      <p:cxnSp>
        <p:nvCxnSpPr>
          <p:cNvPr id="9" name="Straight Arrow Connector 8">
            <a:extLst>
              <a:ext uri="{FF2B5EF4-FFF2-40B4-BE49-F238E27FC236}">
                <a16:creationId xmlns:a16="http://schemas.microsoft.com/office/drawing/2014/main" id="{513D9F3D-5CFF-2A42-95A5-23F3DC1185E8}"/>
              </a:ext>
            </a:extLst>
          </p:cNvPr>
          <p:cNvCxnSpPr>
            <a:cxnSpLocks/>
            <a:stCxn id="7" idx="2"/>
          </p:cNvCxnSpPr>
          <p:nvPr>
            <p:custDataLst>
              <p:tags r:id="rId4"/>
            </p:custDataLst>
          </p:nvPr>
        </p:nvCxnSpPr>
        <p:spPr>
          <a:xfrm>
            <a:off x="10698454" y="2379682"/>
            <a:ext cx="0" cy="554598"/>
          </a:xfrm>
          <a:prstGeom prst="straightConnector1">
            <a:avLst/>
          </a:prstGeom>
          <a:noFill/>
          <a:ln w="28575" cap="flat" cmpd="sng" algn="ctr">
            <a:solidFill>
              <a:srgbClr val="FFFFFF"/>
            </a:solidFill>
            <a:prstDash val="solid"/>
            <a:tailEnd type="arrow"/>
          </a:ln>
          <a:effectLst/>
        </p:spPr>
      </p:cxnSp>
      <p:sp>
        <p:nvSpPr>
          <p:cNvPr id="10" name="Rectangle 9">
            <a:extLst>
              <a:ext uri="{FF2B5EF4-FFF2-40B4-BE49-F238E27FC236}">
                <a16:creationId xmlns:a16="http://schemas.microsoft.com/office/drawing/2014/main" id="{8E762C80-F62A-9C44-9420-774164B1B670}"/>
              </a:ext>
            </a:extLst>
          </p:cNvPr>
          <p:cNvSpPr/>
          <p:nvPr>
            <p:custDataLst>
              <p:tags r:id="rId5"/>
            </p:custDataLst>
          </p:nvPr>
        </p:nvSpPr>
        <p:spPr>
          <a:xfrm>
            <a:off x="8774862" y="5709615"/>
            <a:ext cx="664951" cy="523220"/>
          </a:xfrm>
          <a:prstGeom prst="rect">
            <a:avLst/>
          </a:prstGeom>
        </p:spPr>
        <p:txBody>
          <a:bodyPr wrap="square">
            <a:spAutoFit/>
          </a:bodyPr>
          <a:lstStyle/>
          <a:p>
            <a:pPr algn="l" defTabSz="457200"/>
            <a:r>
              <a:rPr lang="en-US" sz="2800" dirty="0">
                <a:solidFill>
                  <a:srgbClr val="000000"/>
                </a:solidFill>
                <a:latin typeface="Source Sans Pro" pitchFamily="1" charset="0"/>
                <a:ea typeface="MS PGothic" panose="020B0600070205080204" pitchFamily="34" charset="-128"/>
              </a:rPr>
              <a:t>0</a:t>
            </a:r>
          </a:p>
        </p:txBody>
      </p:sp>
      <p:sp>
        <p:nvSpPr>
          <p:cNvPr id="11" name="Rectangle 10">
            <a:extLst>
              <a:ext uri="{FF2B5EF4-FFF2-40B4-BE49-F238E27FC236}">
                <a16:creationId xmlns:a16="http://schemas.microsoft.com/office/drawing/2014/main" id="{D6848432-1535-2D40-8F23-05185A14EE76}"/>
              </a:ext>
            </a:extLst>
          </p:cNvPr>
          <p:cNvSpPr/>
          <p:nvPr>
            <p:custDataLst>
              <p:tags r:id="rId6"/>
            </p:custDataLst>
          </p:nvPr>
        </p:nvSpPr>
        <p:spPr>
          <a:xfrm>
            <a:off x="9360975" y="5402024"/>
            <a:ext cx="2674957" cy="786190"/>
          </a:xfrm>
          <a:prstGeom prst="rect">
            <a:avLst/>
          </a:prstGeom>
          <a:gradFill flip="none" rotWithShape="1">
            <a:gsLst>
              <a:gs pos="0">
                <a:srgbClr val="8D3C1E">
                  <a:tint val="66000"/>
                  <a:satMod val="160000"/>
                </a:srgbClr>
              </a:gs>
              <a:gs pos="50000">
                <a:srgbClr val="8D3C1E">
                  <a:tint val="44500"/>
                  <a:satMod val="160000"/>
                </a:srgbClr>
              </a:gs>
              <a:gs pos="100000">
                <a:srgbClr val="8D3C1E">
                  <a:tint val="23500"/>
                  <a:satMod val="160000"/>
                </a:srgbClr>
              </a:gs>
            </a:gsLst>
            <a:lin ang="2700000" scaled="1"/>
            <a:tileRect/>
          </a:gradFill>
          <a:ln w="26425" cap="flat" cmpd="sng" algn="ctr">
            <a:solidFill>
              <a:srgbClr val="8D3C1E">
                <a:shade val="50000"/>
              </a:srgbClr>
            </a:solidFill>
            <a:prstDash val="solid"/>
          </a:ln>
          <a:effectLst/>
        </p:spPr>
        <p:txBody>
          <a:bodyPr rtlCol="0" anchor="ctr"/>
          <a:lstStyle/>
          <a:p>
            <a:pPr marL="0" marR="0" lvl="0" indent="0" algn="l" defTabSz="4572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srgbClr val="000000"/>
                </a:solidFill>
                <a:effectLst/>
                <a:uLnTx/>
                <a:uFillTx/>
                <a:latin typeface="Source Sans Pro"/>
                <a:ea typeface="+mn-ea"/>
                <a:cs typeface="+mn-cs"/>
              </a:rPr>
              <a:t>	Text</a:t>
            </a:r>
          </a:p>
        </p:txBody>
      </p:sp>
      <p:sp>
        <p:nvSpPr>
          <p:cNvPr id="13" name="TextBox 12">
            <a:extLst>
              <a:ext uri="{FF2B5EF4-FFF2-40B4-BE49-F238E27FC236}">
                <a16:creationId xmlns:a16="http://schemas.microsoft.com/office/drawing/2014/main" id="{F774E639-0A24-0B4E-BB7B-AD9DE49C2FF6}"/>
              </a:ext>
            </a:extLst>
          </p:cNvPr>
          <p:cNvSpPr txBox="1"/>
          <p:nvPr/>
        </p:nvSpPr>
        <p:spPr>
          <a:xfrm>
            <a:off x="10634487" y="5471954"/>
            <a:ext cx="1401446" cy="646331"/>
          </a:xfrm>
          <a:prstGeom prst="rect">
            <a:avLst/>
          </a:prstGeom>
          <a:noFill/>
        </p:spPr>
        <p:txBody>
          <a:bodyPr wrap="square" rtlCol="0">
            <a:spAutoFit/>
          </a:bodyPr>
          <a:lstStyle/>
          <a:p>
            <a:pPr algn="l">
              <a:buClr>
                <a:schemeClr val="accent2"/>
              </a:buClr>
            </a:pPr>
            <a:r>
              <a:rPr lang="en-US" dirty="0">
                <a:latin typeface="Calibri" panose="020F0502020204030204" pitchFamily="34" charset="0"/>
                <a:cs typeface="Calibri" panose="020F0502020204030204" pitchFamily="34" charset="0"/>
              </a:rPr>
              <a:t>(program instructions)</a:t>
            </a:r>
          </a:p>
        </p:txBody>
      </p:sp>
      <p:sp>
        <p:nvSpPr>
          <p:cNvPr id="16" name="TextBox 15">
            <a:extLst>
              <a:ext uri="{FF2B5EF4-FFF2-40B4-BE49-F238E27FC236}">
                <a16:creationId xmlns:a16="http://schemas.microsoft.com/office/drawing/2014/main" id="{DF409F5D-4731-1045-91DB-441AD886A0D4}"/>
              </a:ext>
            </a:extLst>
          </p:cNvPr>
          <p:cNvSpPr txBox="1"/>
          <p:nvPr/>
        </p:nvSpPr>
        <p:spPr>
          <a:xfrm>
            <a:off x="762000" y="3838190"/>
            <a:ext cx="3243196" cy="1200329"/>
          </a:xfrm>
          <a:prstGeom prst="rect">
            <a:avLst/>
          </a:prstGeom>
          <a:noFill/>
          <a:ln w="38100">
            <a:solidFill>
              <a:schemeClr val="accent2">
                <a:lumMod val="75000"/>
              </a:schemeClr>
            </a:solidFill>
          </a:ln>
        </p:spPr>
        <p:txBody>
          <a:bodyPr wrap="none" rtlCol="0">
            <a:spAutoFit/>
          </a:bodyPr>
          <a:lstStyle/>
          <a:p>
            <a:pPr marL="0" indent="0" algn="l">
              <a:buNone/>
            </a:pPr>
            <a:r>
              <a:rPr lang="en-US" sz="2400" dirty="0">
                <a:solidFill>
                  <a:srgbClr val="C00000"/>
                </a:solidFill>
                <a:latin typeface="Consolas" panose="020B0609020204030204" pitchFamily="49" charset="0"/>
                <a:cs typeface="Consolas" panose="020B0609020204030204" pitchFamily="49" charset="0"/>
              </a:rPr>
              <a:t>// chars stored in</a:t>
            </a:r>
            <a:br>
              <a:rPr lang="en-US" sz="2400" dirty="0">
                <a:solidFill>
                  <a:srgbClr val="C00000"/>
                </a:solidFill>
                <a:latin typeface="Consolas" panose="020B0609020204030204" pitchFamily="49" charset="0"/>
                <a:cs typeface="Consolas" panose="020B0609020204030204" pitchFamily="49" charset="0"/>
              </a:rPr>
            </a:br>
            <a:r>
              <a:rPr lang="en-US" sz="2400" dirty="0">
                <a:solidFill>
                  <a:srgbClr val="C00000"/>
                </a:solidFill>
                <a:latin typeface="Consolas" panose="020B0609020204030204" pitchFamily="49" charset="0"/>
                <a:cs typeface="Consolas" panose="020B0609020204030204" pitchFamily="49" charset="0"/>
              </a:rPr>
              <a:t>// read-only DS</a:t>
            </a:r>
          </a:p>
          <a:p>
            <a:pPr marL="0" indent="0" algn="l">
              <a:buNone/>
            </a:pPr>
            <a:r>
              <a:rPr lang="en-US" sz="2400" dirty="0">
                <a:solidFill>
                  <a:srgbClr val="00B050"/>
                </a:solidFill>
                <a:latin typeface="Consolas" panose="020B0609020204030204" pitchFamily="49" charset="0"/>
                <a:cs typeface="Consolas" panose="020B0609020204030204" pitchFamily="49" charset="0"/>
              </a:rPr>
              <a:t>char</a:t>
            </a:r>
            <a:r>
              <a:rPr lang="en-US" sz="2400" dirty="0">
                <a:latin typeface="Consolas" panose="020B0609020204030204" pitchFamily="49" charset="0"/>
                <a:cs typeface="Consolas" panose="020B0609020204030204" pitchFamily="49" charset="0"/>
              </a:rPr>
              <a:t> *</a:t>
            </a:r>
            <a:r>
              <a:rPr lang="en-US" sz="2400" dirty="0">
                <a:solidFill>
                  <a:schemeClr val="accent2">
                    <a:lumMod val="75000"/>
                  </a:schemeClr>
                </a:solidFill>
                <a:latin typeface="Consolas" panose="020B0609020204030204" pitchFamily="49" charset="0"/>
                <a:cs typeface="Consolas" panose="020B0609020204030204" pitchFamily="49" charset="0"/>
              </a:rPr>
              <a:t>str</a:t>
            </a:r>
            <a:r>
              <a:rPr lang="en-US" sz="2400" dirty="0">
                <a:latin typeface="Consolas" panose="020B0609020204030204" pitchFamily="49" charset="0"/>
                <a:cs typeface="Consolas" panose="020B0609020204030204" pitchFamily="49" charset="0"/>
              </a:rPr>
              <a:t> = </a:t>
            </a:r>
            <a:r>
              <a:rPr lang="en-US" sz="2400" dirty="0">
                <a:solidFill>
                  <a:srgbClr val="7030A0"/>
                </a:solidFill>
                <a:latin typeface="Consolas" panose="020B0609020204030204" pitchFamily="49" charset="0"/>
                <a:cs typeface="Consolas" panose="020B0609020204030204" pitchFamily="49" charset="0"/>
              </a:rPr>
              <a:t>"hi"</a:t>
            </a:r>
            <a:r>
              <a:rPr lang="en-US" sz="2400" dirty="0">
                <a:latin typeface="Consolas" panose="020B0609020204030204" pitchFamily="49" charset="0"/>
                <a:cs typeface="Consolas" panose="020B0609020204030204" pitchFamily="49" charset="0"/>
              </a:rPr>
              <a:t>;</a:t>
            </a:r>
            <a:endParaRPr lang="en-US" sz="2400" dirty="0">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C34FE5C6-BA43-974C-974F-585ACE35BA0D}"/>
              </a:ext>
            </a:extLst>
          </p:cNvPr>
          <p:cNvSpPr txBox="1"/>
          <p:nvPr/>
        </p:nvSpPr>
        <p:spPr>
          <a:xfrm>
            <a:off x="4673533" y="3810000"/>
            <a:ext cx="3243196" cy="1938992"/>
          </a:xfrm>
          <a:prstGeom prst="rect">
            <a:avLst/>
          </a:prstGeom>
          <a:noFill/>
        </p:spPr>
        <p:txBody>
          <a:bodyPr wrap="none" rtlCol="0">
            <a:spAutoFit/>
          </a:bodyPr>
          <a:lstStyle/>
          <a:p>
            <a:pPr marL="0" indent="0" algn="l">
              <a:buNone/>
            </a:pPr>
            <a:r>
              <a:rPr lang="en-US" sz="2400" dirty="0">
                <a:solidFill>
                  <a:srgbClr val="C00000"/>
                </a:solidFill>
                <a:latin typeface="Consolas" panose="020B0609020204030204" pitchFamily="49" charset="0"/>
                <a:cs typeface="Consolas" panose="020B0609020204030204" pitchFamily="49" charset="0"/>
              </a:rPr>
              <a:t>// chars stored in</a:t>
            </a:r>
            <a:br>
              <a:rPr lang="en-US" sz="2400" dirty="0">
                <a:solidFill>
                  <a:srgbClr val="C00000"/>
                </a:solidFill>
                <a:latin typeface="Consolas" panose="020B0609020204030204" pitchFamily="49" charset="0"/>
                <a:cs typeface="Consolas" panose="020B0609020204030204" pitchFamily="49" charset="0"/>
              </a:rPr>
            </a:br>
            <a:r>
              <a:rPr lang="en-US" sz="2400" dirty="0">
                <a:solidFill>
                  <a:srgbClr val="C00000"/>
                </a:solidFill>
                <a:latin typeface="Consolas" panose="020B0609020204030204" pitchFamily="49" charset="0"/>
                <a:cs typeface="Consolas" panose="020B0609020204030204" pitchFamily="49" charset="0"/>
              </a:rPr>
              <a:t>// stack frame</a:t>
            </a:r>
          </a:p>
          <a:p>
            <a:pPr algn="l"/>
            <a:r>
              <a:rPr lang="en-US" sz="2400" dirty="0">
                <a:latin typeface="Consolas" panose="020B0609020204030204" pitchFamily="49" charset="0"/>
                <a:cs typeface="Consolas" panose="020B0609020204030204" pitchFamily="49" charset="0"/>
              </a:rPr>
              <a:t>char </a:t>
            </a:r>
            <a:r>
              <a:rPr lang="en-US" sz="2400" dirty="0" err="1">
                <a:latin typeface="Consolas" panose="020B0609020204030204" pitchFamily="49" charset="0"/>
                <a:cs typeface="Consolas" panose="020B0609020204030204" pitchFamily="49" charset="0"/>
              </a:rPr>
              <a:t>arr</a:t>
            </a:r>
            <a:r>
              <a:rPr lang="en-US" sz="2400" dirty="0">
                <a:latin typeface="Consolas" panose="020B0609020204030204" pitchFamily="49" charset="0"/>
                <a:cs typeface="Consolas" panose="020B0609020204030204" pitchFamily="49" charset="0"/>
              </a:rPr>
              <a:t>[]= </a:t>
            </a:r>
            <a:r>
              <a:rPr lang="en-US" sz="2400" dirty="0">
                <a:solidFill>
                  <a:srgbClr val="7030A0"/>
                </a:solidFill>
                <a:latin typeface="Consolas" panose="020B0609020204030204" pitchFamily="49" charset="0"/>
                <a:cs typeface="Consolas" panose="020B0609020204030204" pitchFamily="49" charset="0"/>
              </a:rPr>
              <a:t>"hi"</a:t>
            </a:r>
            <a:r>
              <a:rPr lang="en-US" sz="2400" dirty="0">
                <a:latin typeface="Consolas" panose="020B0609020204030204" pitchFamily="49" charset="0"/>
                <a:cs typeface="Consolas" panose="020B0609020204030204" pitchFamily="49" charset="0"/>
              </a:rPr>
              <a:t>;</a:t>
            </a:r>
          </a:p>
          <a:p>
            <a:pPr algn="l"/>
            <a:r>
              <a:rPr lang="en-US" sz="2400" dirty="0">
                <a:solidFill>
                  <a:srgbClr val="00B050"/>
                </a:solidFill>
                <a:latin typeface="Consolas" panose="020B0609020204030204" pitchFamily="49" charset="0"/>
                <a:cs typeface="Consolas" panose="020B0609020204030204" pitchFamily="49" charset="0"/>
              </a:rPr>
              <a:t>char</a:t>
            </a:r>
            <a:r>
              <a:rPr lang="en-US" sz="2400" dirty="0">
                <a:latin typeface="Consolas" panose="020B0609020204030204" pitchFamily="49" charset="0"/>
                <a:cs typeface="Consolas" panose="020B0609020204030204" pitchFamily="49" charset="0"/>
              </a:rPr>
              <a:t> *</a:t>
            </a:r>
            <a:r>
              <a:rPr lang="en-US" sz="2400" dirty="0">
                <a:solidFill>
                  <a:schemeClr val="accent2">
                    <a:lumMod val="75000"/>
                  </a:schemeClr>
                </a:solidFill>
                <a:latin typeface="Consolas" panose="020B0609020204030204" pitchFamily="49" charset="0"/>
                <a:cs typeface="Consolas" panose="020B0609020204030204" pitchFamily="49" charset="0"/>
              </a:rPr>
              <a:t>str</a:t>
            </a:r>
            <a:r>
              <a:rPr lang="en-US" sz="2400" dirty="0">
                <a:latin typeface="Consolas" panose="020B0609020204030204" pitchFamily="49" charset="0"/>
                <a:cs typeface="Consolas" panose="020B0609020204030204" pitchFamily="49" charset="0"/>
              </a:rPr>
              <a:t> = </a:t>
            </a:r>
            <a:r>
              <a:rPr lang="en-US" sz="2400" dirty="0" err="1">
                <a:latin typeface="Consolas" panose="020B0609020204030204" pitchFamily="49" charset="0"/>
                <a:cs typeface="Consolas" panose="020B0609020204030204" pitchFamily="49" charset="0"/>
              </a:rPr>
              <a:t>arr</a:t>
            </a:r>
            <a:r>
              <a:rPr lang="en-US" sz="2400" dirty="0">
                <a:latin typeface="Consolas" panose="020B0609020204030204" pitchFamily="49" charset="0"/>
                <a:cs typeface="Consolas" panose="020B0609020204030204" pitchFamily="49" charset="0"/>
              </a:rPr>
              <a:t>;</a:t>
            </a:r>
            <a:endParaRPr lang="en-US" sz="2400" dirty="0">
              <a:latin typeface="Calibri" panose="020F0502020204030204" pitchFamily="34" charset="0"/>
              <a:cs typeface="Calibri" panose="020F0502020204030204" pitchFamily="34" charset="0"/>
            </a:endParaRPr>
          </a:p>
          <a:p>
            <a:pPr marL="0" indent="0" algn="l">
              <a:buNone/>
            </a:pPr>
            <a:endParaRPr lang="en-US" sz="2400" dirty="0">
              <a:latin typeface="Calibri" panose="020F0502020204030204" pitchFamily="34" charset="0"/>
              <a:cs typeface="Calibri" panose="020F0502020204030204" pitchFamily="34" charset="0"/>
            </a:endParaRPr>
          </a:p>
        </p:txBody>
      </p:sp>
      <p:sp>
        <p:nvSpPr>
          <p:cNvPr id="26" name="Rectangle 25">
            <a:extLst>
              <a:ext uri="{FF2B5EF4-FFF2-40B4-BE49-F238E27FC236}">
                <a16:creationId xmlns:a16="http://schemas.microsoft.com/office/drawing/2014/main" id="{9E97D29D-DD5E-D240-939B-F6C5B5FF4FFF}"/>
              </a:ext>
            </a:extLst>
          </p:cNvPr>
          <p:cNvSpPr/>
          <p:nvPr>
            <p:custDataLst>
              <p:tags r:id="rId7"/>
            </p:custDataLst>
          </p:nvPr>
        </p:nvSpPr>
        <p:spPr>
          <a:xfrm>
            <a:off x="9360973" y="3824781"/>
            <a:ext cx="2674957" cy="786190"/>
          </a:xfrm>
          <a:prstGeom prst="rect">
            <a:avLst/>
          </a:prstGeom>
          <a:solidFill>
            <a:schemeClr val="accent1">
              <a:lumMod val="40000"/>
              <a:lumOff val="60000"/>
            </a:schemeClr>
          </a:solidFill>
          <a:ln w="26425" cap="flat" cmpd="sng" algn="ctr">
            <a:solidFill>
              <a:srgbClr val="8D3C1E">
                <a:shade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srgbClr val="000000"/>
                </a:solidFill>
                <a:effectLst/>
                <a:uLnTx/>
                <a:uFillTx/>
                <a:latin typeface="Source Sans Pro"/>
                <a:ea typeface="+mn-ea"/>
                <a:cs typeface="+mn-cs"/>
              </a:rPr>
              <a:t>Heap</a:t>
            </a:r>
          </a:p>
        </p:txBody>
      </p:sp>
      <p:sp>
        <p:nvSpPr>
          <p:cNvPr id="31" name="Rectangle 30">
            <a:extLst>
              <a:ext uri="{FF2B5EF4-FFF2-40B4-BE49-F238E27FC236}">
                <a16:creationId xmlns:a16="http://schemas.microsoft.com/office/drawing/2014/main" id="{F11D48AD-2E29-4F4F-9488-58CDA85A2900}"/>
              </a:ext>
            </a:extLst>
          </p:cNvPr>
          <p:cNvSpPr/>
          <p:nvPr>
            <p:custDataLst>
              <p:tags r:id="rId8"/>
            </p:custDataLst>
          </p:nvPr>
        </p:nvSpPr>
        <p:spPr>
          <a:xfrm>
            <a:off x="9360973" y="4610000"/>
            <a:ext cx="2674957" cy="786190"/>
          </a:xfrm>
          <a:prstGeom prst="rect">
            <a:avLst/>
          </a:prstGeom>
          <a:solidFill>
            <a:schemeClr val="accent1">
              <a:lumMod val="40000"/>
              <a:lumOff val="60000"/>
            </a:schemeClr>
          </a:solidFill>
          <a:ln w="26425" cap="flat" cmpd="sng" algn="ctr">
            <a:solidFill>
              <a:srgbClr val="8D3C1E">
                <a:shade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srgbClr val="000000"/>
                </a:solidFill>
                <a:effectLst/>
                <a:uLnTx/>
                <a:uFillTx/>
                <a:latin typeface="Source Sans Pro"/>
                <a:ea typeface="+mn-ea"/>
                <a:cs typeface="+mn-cs"/>
              </a:rPr>
              <a:t>Data segment</a:t>
            </a:r>
          </a:p>
        </p:txBody>
      </p:sp>
    </p:spTree>
    <p:extLst>
      <p:ext uri="{BB962C8B-B14F-4D97-AF65-F5344CB8AC3E}">
        <p14:creationId xmlns:p14="http://schemas.microsoft.com/office/powerpoint/2010/main" val="3211384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89AF2-C129-4F45-9F02-1815308F2EA6}"/>
              </a:ext>
            </a:extLst>
          </p:cNvPr>
          <p:cNvSpPr>
            <a:spLocks noGrp="1"/>
          </p:cNvSpPr>
          <p:nvPr>
            <p:ph type="title"/>
          </p:nvPr>
        </p:nvSpPr>
        <p:spPr/>
        <p:txBody>
          <a:bodyPr/>
          <a:lstStyle/>
          <a:p>
            <a:r>
              <a:rPr lang="en-US" dirty="0">
                <a:latin typeface="Consolas" panose="020B0609020204030204" pitchFamily="49" charset="0"/>
                <a:cs typeface="Consolas" panose="020B0609020204030204" pitchFamily="49" charset="0"/>
              </a:rPr>
              <a:t>char*</a:t>
            </a:r>
            <a:r>
              <a:rPr lang="en-US" dirty="0"/>
              <a:t> vs </a:t>
            </a:r>
            <a:r>
              <a:rPr lang="en-US" dirty="0">
                <a:latin typeface="Consolas" panose="020B0609020204030204" pitchFamily="49" charset="0"/>
                <a:cs typeface="Consolas" panose="020B0609020204030204" pitchFamily="49" charset="0"/>
              </a:rPr>
              <a:t>char[]</a:t>
            </a:r>
            <a:r>
              <a:rPr lang="en-US" dirty="0"/>
              <a:t> exercises</a:t>
            </a:r>
          </a:p>
        </p:txBody>
      </p:sp>
      <p:sp>
        <p:nvSpPr>
          <p:cNvPr id="3" name="Content Placeholder 2">
            <a:extLst>
              <a:ext uri="{FF2B5EF4-FFF2-40B4-BE49-F238E27FC236}">
                <a16:creationId xmlns:a16="http://schemas.microsoft.com/office/drawing/2014/main" id="{6EEA4DAC-04D3-D04F-9D0E-160D4E727144}"/>
              </a:ext>
            </a:extLst>
          </p:cNvPr>
          <p:cNvSpPr>
            <a:spLocks noGrp="1"/>
          </p:cNvSpPr>
          <p:nvPr>
            <p:ph idx="1"/>
          </p:nvPr>
        </p:nvSpPr>
        <p:spPr/>
        <p:txBody>
          <a:bodyPr/>
          <a:lstStyle/>
          <a:p>
            <a:pPr marL="0" indent="0">
              <a:buNone/>
            </a:pPr>
            <a:r>
              <a:rPr lang="en-US" dirty="0"/>
              <a:t>Suppose we use a</a:t>
            </a:r>
            <a:br>
              <a:rPr lang="en-US" dirty="0"/>
            </a:br>
            <a:r>
              <a:rPr lang="en-US" dirty="0"/>
              <a:t>variable</a:t>
            </a:r>
            <a:r>
              <a:rPr lang="en-US" dirty="0">
                <a:solidFill>
                  <a:schemeClr val="accent2">
                    <a:lumMod val="75000"/>
                  </a:schemeClr>
                </a:solidFill>
              </a:rPr>
              <a:t> </a:t>
            </a:r>
            <a:r>
              <a:rPr lang="en-US" dirty="0">
                <a:solidFill>
                  <a:schemeClr val="accent2">
                    <a:lumMod val="75000"/>
                  </a:schemeClr>
                </a:solidFill>
                <a:latin typeface="Consolas" panose="020B0609020204030204" pitchFamily="49" charset="0"/>
                <a:cs typeface="Consolas" panose="020B0609020204030204" pitchFamily="49" charset="0"/>
              </a:rPr>
              <a:t>str</a:t>
            </a:r>
            <a:r>
              <a:rPr lang="en-US" dirty="0">
                <a:solidFill>
                  <a:schemeClr val="accent2">
                    <a:lumMod val="75000"/>
                  </a:schemeClr>
                </a:solidFill>
              </a:rPr>
              <a:t> </a:t>
            </a:r>
            <a:r>
              <a:rPr lang="en-US" dirty="0"/>
              <a:t>as follows:</a:t>
            </a:r>
            <a:br>
              <a:rPr lang="en-US" dirty="0"/>
            </a:br>
            <a:endParaRPr lang="en-US" dirty="0"/>
          </a:p>
          <a:p>
            <a:pPr marL="0" indent="0">
              <a:buNone/>
            </a:pPr>
            <a:r>
              <a:rPr lang="en-US" dirty="0"/>
              <a:t>For each of the</a:t>
            </a:r>
            <a:br>
              <a:rPr lang="en-US" dirty="0"/>
            </a:br>
            <a:r>
              <a:rPr lang="en-US" dirty="0"/>
              <a:t>following instantiations:</a:t>
            </a:r>
          </a:p>
        </p:txBody>
      </p:sp>
      <p:pic>
        <p:nvPicPr>
          <p:cNvPr id="4" name="Image">
            <a:extLst>
              <a:ext uri="{FF2B5EF4-FFF2-40B4-BE49-F238E27FC236}">
                <a16:creationId xmlns:a16="http://schemas.microsoft.com/office/drawing/2014/main" id="{BD917D16-024A-0743-A1A8-AB360166039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1433301" y="1287986"/>
            <a:ext cx="530099" cy="530099"/>
          </a:xfrm>
          <a:prstGeom prst="rect">
            <a:avLst/>
          </a:prstGeom>
          <a:ln w="12700">
            <a:miter lim="400000"/>
          </a:ln>
        </p:spPr>
      </p:pic>
      <p:sp>
        <p:nvSpPr>
          <p:cNvPr id="5" name="TextBox 4">
            <a:extLst>
              <a:ext uri="{FF2B5EF4-FFF2-40B4-BE49-F238E27FC236}">
                <a16:creationId xmlns:a16="http://schemas.microsoft.com/office/drawing/2014/main" id="{A27189BD-4DEF-374A-B123-A807D95BCC93}"/>
              </a:ext>
            </a:extLst>
          </p:cNvPr>
          <p:cNvSpPr txBox="1"/>
          <p:nvPr/>
        </p:nvSpPr>
        <p:spPr>
          <a:xfrm>
            <a:off x="10610092" y="1831362"/>
            <a:ext cx="1324402" cy="369332"/>
          </a:xfrm>
          <a:prstGeom prst="rect">
            <a:avLst/>
          </a:prstGeom>
          <a:noFill/>
          <a:ln>
            <a:solidFill>
              <a:schemeClr val="tx1"/>
            </a:solidFill>
          </a:ln>
        </p:spPr>
        <p:txBody>
          <a:bodyPr wrap="none" rtlCol="0">
            <a:spAutoFit/>
          </a:bodyPr>
          <a:lstStyle/>
          <a:p>
            <a:r>
              <a:rPr lang="en-US" dirty="0" err="1">
                <a:latin typeface="Consolas" panose="020B0609020204030204" pitchFamily="49" charset="0"/>
                <a:cs typeface="Consolas" panose="020B0609020204030204" pitchFamily="49" charset="0"/>
              </a:rPr>
              <a:t>arr_ptr.c</a:t>
            </a:r>
            <a:endParaRPr lang="en-US" dirty="0">
              <a:latin typeface="Consolas" panose="020B0609020204030204" pitchFamily="49" charset="0"/>
              <a:cs typeface="Consolas" panose="020B0609020204030204" pitchFamily="49" charset="0"/>
            </a:endParaRPr>
          </a:p>
        </p:txBody>
      </p:sp>
      <p:sp>
        <p:nvSpPr>
          <p:cNvPr id="6" name="TextBox 5">
            <a:extLst>
              <a:ext uri="{FF2B5EF4-FFF2-40B4-BE49-F238E27FC236}">
                <a16:creationId xmlns:a16="http://schemas.microsoft.com/office/drawing/2014/main" id="{14305410-BCEB-C24F-AFC4-D95EBEECDAB7}"/>
              </a:ext>
            </a:extLst>
          </p:cNvPr>
          <p:cNvSpPr txBox="1"/>
          <p:nvPr/>
        </p:nvSpPr>
        <p:spPr>
          <a:xfrm>
            <a:off x="4724400" y="2514600"/>
            <a:ext cx="6171818" cy="954107"/>
          </a:xfrm>
          <a:prstGeom prst="rect">
            <a:avLst/>
          </a:prstGeom>
          <a:noFill/>
        </p:spPr>
        <p:txBody>
          <a:bodyPr wrap="none" rtlCol="0">
            <a:spAutoFit/>
          </a:bodyPr>
          <a:lstStyle/>
          <a:p>
            <a:pPr marL="239713" indent="-239713" algn="l">
              <a:buClr>
                <a:schemeClr val="tx1"/>
              </a:buClr>
              <a:buFont typeface="Arial" panose="020B0604020202020204" pitchFamily="34" charset="0"/>
              <a:buChar char="•"/>
            </a:pPr>
            <a:r>
              <a:rPr lang="en-US" sz="2800" dirty="0">
                <a:latin typeface="Calibri" panose="020F0502020204030204" pitchFamily="34" charset="0"/>
                <a:cs typeface="Calibri" panose="020F0502020204030204" pitchFamily="34" charset="0"/>
              </a:rPr>
              <a:t>Will there be a compile error/</a:t>
            </a:r>
            <a:r>
              <a:rPr lang="en-US" sz="2800" dirty="0" err="1">
                <a:latin typeface="Calibri" panose="020F0502020204030204" pitchFamily="34" charset="0"/>
                <a:cs typeface="Calibri" panose="020F0502020204030204" pitchFamily="34" charset="0"/>
              </a:rPr>
              <a:t>segfault</a:t>
            </a:r>
            <a:r>
              <a:rPr lang="en-US" sz="2800" dirty="0">
                <a:latin typeface="Calibri" panose="020F0502020204030204" pitchFamily="34" charset="0"/>
                <a:cs typeface="Calibri" panose="020F0502020204030204" pitchFamily="34" charset="0"/>
              </a:rPr>
              <a:t>?</a:t>
            </a:r>
          </a:p>
          <a:p>
            <a:pPr marL="239713" indent="-239713" algn="l">
              <a:buClr>
                <a:schemeClr val="tx1"/>
              </a:buClr>
              <a:buFont typeface="Arial" panose="020B0604020202020204" pitchFamily="34" charset="0"/>
              <a:buChar char="•"/>
            </a:pPr>
            <a:r>
              <a:rPr lang="en-US" sz="2800" dirty="0">
                <a:latin typeface="Calibri" panose="020F0502020204030204" pitchFamily="34" charset="0"/>
                <a:cs typeface="Calibri" panose="020F0502020204030204" pitchFamily="34" charset="0"/>
              </a:rPr>
              <a:t>If no errors, what is printed?</a:t>
            </a:r>
          </a:p>
        </p:txBody>
      </p:sp>
      <p:sp>
        <p:nvSpPr>
          <p:cNvPr id="7" name="TextBox 6">
            <a:extLst>
              <a:ext uri="{FF2B5EF4-FFF2-40B4-BE49-F238E27FC236}">
                <a16:creationId xmlns:a16="http://schemas.microsoft.com/office/drawing/2014/main" id="{5C6D41E1-9E5F-D149-81DD-F2D2B81F7340}"/>
              </a:ext>
            </a:extLst>
          </p:cNvPr>
          <p:cNvSpPr txBox="1"/>
          <p:nvPr/>
        </p:nvSpPr>
        <p:spPr>
          <a:xfrm>
            <a:off x="4724400" y="1230158"/>
            <a:ext cx="3073277" cy="1200329"/>
          </a:xfrm>
          <a:prstGeom prst="rect">
            <a:avLst/>
          </a:prstGeom>
          <a:noFill/>
          <a:ln w="38100">
            <a:solidFill>
              <a:schemeClr val="accent2">
                <a:lumMod val="75000"/>
              </a:schemeClr>
            </a:solidFill>
          </a:ln>
        </p:spPr>
        <p:txBody>
          <a:bodyPr wrap="none" rtlCol="0">
            <a:spAutoFit/>
          </a:bodyPr>
          <a:lstStyle/>
          <a:p>
            <a:pPr marL="0" indent="0" algn="l">
              <a:buNone/>
            </a:pPr>
            <a:r>
              <a:rPr lang="en-US" sz="2400" dirty="0">
                <a:solidFill>
                  <a:srgbClr val="000000"/>
                </a:solidFill>
                <a:latin typeface="Consolas" panose="020B0609020204030204" pitchFamily="49" charset="0"/>
                <a:cs typeface="Consolas" panose="020B0609020204030204" pitchFamily="49" charset="0"/>
              </a:rPr>
              <a:t>str = str + </a:t>
            </a:r>
            <a:r>
              <a:rPr lang="en-US" sz="2400" dirty="0">
                <a:latin typeface="Consolas" panose="020B0609020204030204" pitchFamily="49" charset="0"/>
                <a:cs typeface="Consolas" panose="020B0609020204030204" pitchFamily="49" charset="0"/>
              </a:rPr>
              <a:t>1</a:t>
            </a:r>
            <a:r>
              <a:rPr lang="en-US" sz="2400" dirty="0">
                <a:solidFill>
                  <a:srgbClr val="000000"/>
                </a:solidFill>
                <a:latin typeface="Consolas" panose="020B0609020204030204" pitchFamily="49" charset="0"/>
                <a:cs typeface="Consolas" panose="020B0609020204030204" pitchFamily="49" charset="0"/>
              </a:rPr>
              <a:t>;</a:t>
            </a:r>
          </a:p>
          <a:p>
            <a:pPr marL="0" indent="0" algn="l">
              <a:buNone/>
            </a:pPr>
            <a:r>
              <a:rPr lang="en-US" sz="2400" dirty="0">
                <a:solidFill>
                  <a:srgbClr val="000000"/>
                </a:solidFill>
                <a:latin typeface="Consolas" panose="020B0609020204030204" pitchFamily="49" charset="0"/>
                <a:cs typeface="Consolas" panose="020B0609020204030204" pitchFamily="49" charset="0"/>
              </a:rPr>
              <a:t>str[</a:t>
            </a:r>
            <a:r>
              <a:rPr lang="en-US" sz="2400" dirty="0">
                <a:latin typeface="Consolas" panose="020B0609020204030204" pitchFamily="49" charset="0"/>
                <a:cs typeface="Consolas" panose="020B0609020204030204" pitchFamily="49" charset="0"/>
              </a:rPr>
              <a:t>1</a:t>
            </a:r>
            <a:r>
              <a:rPr lang="en-US" sz="2400" dirty="0">
                <a:solidFill>
                  <a:srgbClr val="000000"/>
                </a:solidFill>
                <a:latin typeface="Consolas" panose="020B0609020204030204" pitchFamily="49" charset="0"/>
                <a:cs typeface="Consolas" panose="020B0609020204030204" pitchFamily="49" charset="0"/>
              </a:rPr>
              <a:t>] = </a:t>
            </a:r>
            <a:r>
              <a:rPr lang="en-US" sz="2400" dirty="0">
                <a:solidFill>
                  <a:srgbClr val="7030A0"/>
                </a:solidFill>
                <a:latin typeface="Consolas" panose="020B0609020204030204" pitchFamily="49" charset="0"/>
                <a:cs typeface="Consolas" panose="020B0609020204030204" pitchFamily="49" charset="0"/>
              </a:rPr>
              <a:t>'u'</a:t>
            </a:r>
            <a:r>
              <a:rPr lang="en-US" sz="2400" dirty="0">
                <a:solidFill>
                  <a:srgbClr val="000000"/>
                </a:solidFill>
                <a:latin typeface="Consolas" panose="020B0609020204030204" pitchFamily="49" charset="0"/>
                <a:cs typeface="Consolas" panose="020B0609020204030204" pitchFamily="49" charset="0"/>
              </a:rPr>
              <a:t>;</a:t>
            </a:r>
          </a:p>
          <a:p>
            <a:pPr marL="0" indent="0" algn="l">
              <a:buNone/>
            </a:pPr>
            <a:r>
              <a:rPr lang="en-US" sz="2400" dirty="0" err="1">
                <a:solidFill>
                  <a:srgbClr val="000000"/>
                </a:solidFill>
                <a:latin typeface="Consolas" panose="020B0609020204030204" pitchFamily="49" charset="0"/>
                <a:cs typeface="Consolas" panose="020B0609020204030204" pitchFamily="49" charset="0"/>
              </a:rPr>
              <a:t>printf</a:t>
            </a:r>
            <a:r>
              <a:rPr lang="en-US" sz="2400" dirty="0">
                <a:solidFill>
                  <a:srgbClr val="000000"/>
                </a:solidFill>
                <a:latin typeface="Consolas" panose="020B0609020204030204" pitchFamily="49" charset="0"/>
                <a:cs typeface="Consolas" panose="020B0609020204030204" pitchFamily="49" charset="0"/>
              </a:rPr>
              <a:t>(</a:t>
            </a:r>
            <a:r>
              <a:rPr lang="en-US" sz="2400" dirty="0">
                <a:solidFill>
                  <a:srgbClr val="7030A0"/>
                </a:solidFill>
                <a:latin typeface="Consolas" panose="020B0609020204030204" pitchFamily="49" charset="0"/>
                <a:cs typeface="Consolas" panose="020B0609020204030204" pitchFamily="49" charset="0"/>
              </a:rPr>
              <a:t>"%s"</a:t>
            </a:r>
            <a:r>
              <a:rPr lang="en-US" sz="2400" dirty="0">
                <a:solidFill>
                  <a:srgbClr val="000000"/>
                </a:solidFill>
                <a:latin typeface="Consolas" panose="020B0609020204030204" pitchFamily="49" charset="0"/>
                <a:cs typeface="Consolas" panose="020B0609020204030204" pitchFamily="49" charset="0"/>
              </a:rPr>
              <a:t>, str)</a:t>
            </a:r>
          </a:p>
        </p:txBody>
      </p:sp>
      <p:sp>
        <p:nvSpPr>
          <p:cNvPr id="8" name="TextBox 7">
            <a:extLst>
              <a:ext uri="{FF2B5EF4-FFF2-40B4-BE49-F238E27FC236}">
                <a16:creationId xmlns:a16="http://schemas.microsoft.com/office/drawing/2014/main" id="{2CB61CEA-FF65-C34D-8249-183F5F6DA38F}"/>
              </a:ext>
            </a:extLst>
          </p:cNvPr>
          <p:cNvSpPr txBox="1"/>
          <p:nvPr/>
        </p:nvSpPr>
        <p:spPr>
          <a:xfrm>
            <a:off x="11152945" y="5658504"/>
            <a:ext cx="781549" cy="923330"/>
          </a:xfrm>
          <a:prstGeom prst="rect">
            <a:avLst/>
          </a:prstGeom>
          <a:noFill/>
        </p:spPr>
        <p:txBody>
          <a:bodyPr wrap="square" rtlCol="0">
            <a:spAutoFit/>
          </a:bodyPr>
          <a:lstStyle/>
          <a:p>
            <a:r>
              <a:rPr lang="en-US" sz="5400" dirty="0">
                <a:solidFill>
                  <a:schemeClr val="tx1">
                    <a:lumMod val="75000"/>
                    <a:lumOff val="25000"/>
                  </a:schemeClr>
                </a:solidFill>
                <a:latin typeface="+mj-lt"/>
              </a:rPr>
              <a:t>🤔</a:t>
            </a:r>
          </a:p>
        </p:txBody>
      </p:sp>
      <p:sp>
        <p:nvSpPr>
          <p:cNvPr id="9" name="TextBox 8">
            <a:extLst>
              <a:ext uri="{FF2B5EF4-FFF2-40B4-BE49-F238E27FC236}">
                <a16:creationId xmlns:a16="http://schemas.microsoft.com/office/drawing/2014/main" id="{AE2EC863-A023-7C45-BD41-7AC20A4C243C}"/>
              </a:ext>
            </a:extLst>
          </p:cNvPr>
          <p:cNvSpPr txBox="1"/>
          <p:nvPr/>
        </p:nvSpPr>
        <p:spPr>
          <a:xfrm>
            <a:off x="228628" y="3667780"/>
            <a:ext cx="5334000" cy="461665"/>
          </a:xfrm>
          <a:prstGeom prst="rect">
            <a:avLst/>
          </a:prstGeom>
          <a:noFill/>
        </p:spPr>
        <p:txBody>
          <a:bodyPr wrap="square" rtlCol="0">
            <a:spAutoFit/>
          </a:bodyPr>
          <a:lstStyle/>
          <a:p>
            <a:pPr marL="457200" indent="-457200" algn="l">
              <a:buClr>
                <a:schemeClr val="accent2"/>
              </a:buClr>
              <a:buFont typeface="+mj-lt"/>
              <a:buAutoNum type="arabicPeriod"/>
            </a:pPr>
            <a:r>
              <a:rPr lang="en-US" sz="2400" dirty="0">
                <a:latin typeface="Arial" panose="020B0604020202020204" pitchFamily="34" charset="0"/>
                <a:cs typeface="Arial" panose="020B0604020202020204" pitchFamily="34" charset="0"/>
              </a:rPr>
              <a:t> </a:t>
            </a:r>
            <a:r>
              <a:rPr lang="en-US" sz="2400" dirty="0">
                <a:solidFill>
                  <a:srgbClr val="00B050"/>
                </a:solidFill>
                <a:latin typeface="Consolas" panose="020B0609020204030204" pitchFamily="49" charset="0"/>
                <a:cs typeface="Consolas" panose="020B0609020204030204" pitchFamily="49" charset="0"/>
              </a:rPr>
              <a:t>char</a:t>
            </a:r>
            <a:r>
              <a:rPr lang="en-US" sz="2400" dirty="0">
                <a:latin typeface="Consolas" panose="020B0609020204030204" pitchFamily="49" charset="0"/>
                <a:cs typeface="Consolas" panose="020B0609020204030204" pitchFamily="49" charset="0"/>
              </a:rPr>
              <a:t> </a:t>
            </a:r>
            <a:r>
              <a:rPr lang="en-US" sz="2400" dirty="0">
                <a:solidFill>
                  <a:schemeClr val="accent2">
                    <a:lumMod val="75000"/>
                  </a:schemeClr>
                </a:solidFill>
                <a:latin typeface="Consolas" panose="020B0609020204030204" pitchFamily="49" charset="0"/>
                <a:cs typeface="Consolas" panose="020B0609020204030204" pitchFamily="49" charset="0"/>
              </a:rPr>
              <a:t>str</a:t>
            </a:r>
            <a:r>
              <a:rPr lang="en-US" sz="2400" dirty="0">
                <a:latin typeface="Consolas" panose="020B0609020204030204" pitchFamily="49" charset="0"/>
                <a:cs typeface="Consolas" panose="020B0609020204030204" pitchFamily="49" charset="0"/>
              </a:rPr>
              <a:t>[6] = "Hello1";</a:t>
            </a:r>
          </a:p>
        </p:txBody>
      </p:sp>
      <p:sp>
        <p:nvSpPr>
          <p:cNvPr id="10" name="TextBox 9">
            <a:extLst>
              <a:ext uri="{FF2B5EF4-FFF2-40B4-BE49-F238E27FC236}">
                <a16:creationId xmlns:a16="http://schemas.microsoft.com/office/drawing/2014/main" id="{69F5EDDA-1FB6-DC40-81D2-89150BAED241}"/>
              </a:ext>
            </a:extLst>
          </p:cNvPr>
          <p:cNvSpPr txBox="1"/>
          <p:nvPr/>
        </p:nvSpPr>
        <p:spPr>
          <a:xfrm>
            <a:off x="6400800" y="3667780"/>
            <a:ext cx="5334000" cy="461665"/>
          </a:xfrm>
          <a:prstGeom prst="rect">
            <a:avLst/>
          </a:prstGeom>
          <a:noFill/>
        </p:spPr>
        <p:txBody>
          <a:bodyPr wrap="square" rtlCol="0">
            <a:spAutoFit/>
          </a:bodyPr>
          <a:lstStyle/>
          <a:p>
            <a:pPr marL="465138" indent="-465138" algn="l">
              <a:buClr>
                <a:schemeClr val="accent2"/>
              </a:buClr>
              <a:buFont typeface="+mj-lt"/>
              <a:buAutoNum type="arabicPeriod" startAt="2"/>
            </a:pPr>
            <a:r>
              <a:rPr lang="en-US" sz="2400" dirty="0">
                <a:latin typeface="Arial" panose="020B0604020202020204" pitchFamily="34" charset="0"/>
                <a:cs typeface="Arial" panose="020B0604020202020204" pitchFamily="34" charset="0"/>
              </a:rPr>
              <a:t> </a:t>
            </a:r>
            <a:r>
              <a:rPr lang="en-US" sz="2400" dirty="0">
                <a:solidFill>
                  <a:srgbClr val="00B050"/>
                </a:solidFill>
                <a:latin typeface="Consolas" panose="020B0609020204030204" pitchFamily="49" charset="0"/>
                <a:cs typeface="Consolas" panose="020B0609020204030204" pitchFamily="49" charset="0"/>
              </a:rPr>
              <a:t>char</a:t>
            </a:r>
            <a:r>
              <a:rPr lang="en-US" sz="2400" dirty="0">
                <a:latin typeface="Consolas" panose="020B0609020204030204" pitchFamily="49" charset="0"/>
                <a:cs typeface="Consolas" panose="020B0609020204030204" pitchFamily="49" charset="0"/>
              </a:rPr>
              <a:t> *</a:t>
            </a:r>
            <a:r>
              <a:rPr lang="en-US" sz="2400" dirty="0">
                <a:solidFill>
                  <a:schemeClr val="accent2">
                    <a:lumMod val="75000"/>
                  </a:schemeClr>
                </a:solidFill>
                <a:latin typeface="Consolas" panose="020B0609020204030204" pitchFamily="49" charset="0"/>
                <a:cs typeface="Consolas" panose="020B0609020204030204" pitchFamily="49" charset="0"/>
              </a:rPr>
              <a:t>str</a:t>
            </a:r>
            <a:r>
              <a:rPr lang="en-US" sz="2400" dirty="0">
                <a:latin typeface="Consolas" panose="020B0609020204030204" pitchFamily="49" charset="0"/>
                <a:cs typeface="Consolas" panose="020B0609020204030204" pitchFamily="49" charset="0"/>
              </a:rPr>
              <a:t> = "Hello2";</a:t>
            </a:r>
          </a:p>
        </p:txBody>
      </p:sp>
      <p:sp>
        <p:nvSpPr>
          <p:cNvPr id="11" name="TextBox 10">
            <a:extLst>
              <a:ext uri="{FF2B5EF4-FFF2-40B4-BE49-F238E27FC236}">
                <a16:creationId xmlns:a16="http://schemas.microsoft.com/office/drawing/2014/main" id="{789F4CD8-2FEE-0F40-A6BC-E391A84CE457}"/>
              </a:ext>
            </a:extLst>
          </p:cNvPr>
          <p:cNvSpPr txBox="1"/>
          <p:nvPr/>
        </p:nvSpPr>
        <p:spPr>
          <a:xfrm>
            <a:off x="228628" y="5164684"/>
            <a:ext cx="5334000" cy="830997"/>
          </a:xfrm>
          <a:prstGeom prst="rect">
            <a:avLst/>
          </a:prstGeom>
          <a:noFill/>
        </p:spPr>
        <p:txBody>
          <a:bodyPr wrap="square" rtlCol="0">
            <a:spAutoFit/>
          </a:bodyPr>
          <a:lstStyle/>
          <a:p>
            <a:pPr marL="465138" indent="-465138" algn="l">
              <a:buClr>
                <a:schemeClr val="accent2"/>
              </a:buClr>
              <a:buFont typeface="+mj-lt"/>
              <a:buAutoNum type="arabicPeriod" startAt="3"/>
            </a:pPr>
            <a:r>
              <a:rPr lang="en-US" sz="2400" dirty="0">
                <a:latin typeface="Arial" panose="020B0604020202020204" pitchFamily="34" charset="0"/>
                <a:cs typeface="Arial" panose="020B0604020202020204" pitchFamily="34" charset="0"/>
              </a:rPr>
              <a:t> </a:t>
            </a:r>
            <a:r>
              <a:rPr lang="en-US" sz="2400" dirty="0">
                <a:latin typeface="Consolas" panose="020B0609020204030204" pitchFamily="49" charset="0"/>
                <a:cs typeface="Consolas" panose="020B0609020204030204" pitchFamily="49" charset="0"/>
              </a:rPr>
              <a:t>char </a:t>
            </a:r>
            <a:r>
              <a:rPr lang="en-US" sz="2400" dirty="0" err="1">
                <a:latin typeface="Consolas" panose="020B0609020204030204" pitchFamily="49" charset="0"/>
                <a:cs typeface="Consolas" panose="020B0609020204030204" pitchFamily="49" charset="0"/>
              </a:rPr>
              <a:t>arr</a:t>
            </a:r>
            <a:r>
              <a:rPr lang="en-US" sz="2400" dirty="0">
                <a:latin typeface="Consolas" panose="020B0609020204030204" pitchFamily="49" charset="0"/>
                <a:cs typeface="Consolas" panose="020B0609020204030204" pitchFamily="49" charset="0"/>
              </a:rPr>
              <a:t>[]= "Hello3";</a:t>
            </a:r>
            <a:br>
              <a:rPr lang="en-US" sz="2400" dirty="0">
                <a:latin typeface="Consolas" panose="020B0609020204030204" pitchFamily="49" charset="0"/>
                <a:cs typeface="Consolas" panose="020B0609020204030204" pitchFamily="49" charset="0"/>
              </a:rPr>
            </a:br>
            <a:r>
              <a:rPr lang="en-US" sz="2400" dirty="0">
                <a:solidFill>
                  <a:prstClr val="black"/>
                </a:solidFill>
                <a:latin typeface="Arial" panose="020B0604020202020204" pitchFamily="34" charset="0"/>
                <a:cs typeface="Arial" panose="020B0604020202020204" pitchFamily="34" charset="0"/>
              </a:rPr>
              <a:t> </a:t>
            </a:r>
            <a:r>
              <a:rPr lang="en-US" sz="2400" dirty="0">
                <a:solidFill>
                  <a:srgbClr val="00B050"/>
                </a:solidFill>
                <a:latin typeface="Consolas" panose="020B0609020204030204" pitchFamily="49" charset="0"/>
                <a:cs typeface="Consolas" panose="020B0609020204030204" pitchFamily="49" charset="0"/>
              </a:rPr>
              <a:t>char</a:t>
            </a:r>
            <a:r>
              <a:rPr lang="en-US" sz="2400" dirty="0">
                <a:latin typeface="Consolas" panose="020B0609020204030204" pitchFamily="49" charset="0"/>
                <a:cs typeface="Consolas" panose="020B0609020204030204" pitchFamily="49" charset="0"/>
              </a:rPr>
              <a:t> *</a:t>
            </a:r>
            <a:r>
              <a:rPr lang="en-US" sz="2400" dirty="0">
                <a:solidFill>
                  <a:schemeClr val="accent2">
                    <a:lumMod val="75000"/>
                  </a:schemeClr>
                </a:solidFill>
                <a:latin typeface="Consolas" panose="020B0609020204030204" pitchFamily="49" charset="0"/>
                <a:cs typeface="Consolas" panose="020B0609020204030204" pitchFamily="49" charset="0"/>
              </a:rPr>
              <a:t>str</a:t>
            </a:r>
            <a:r>
              <a:rPr lang="en-US" sz="2400" dirty="0">
                <a:latin typeface="Consolas" panose="020B0609020204030204" pitchFamily="49" charset="0"/>
                <a:cs typeface="Consolas" panose="020B0609020204030204" pitchFamily="49" charset="0"/>
              </a:rPr>
              <a:t> = </a:t>
            </a:r>
            <a:r>
              <a:rPr lang="en-US" sz="2400" dirty="0" err="1">
                <a:latin typeface="Consolas" panose="020B0609020204030204" pitchFamily="49" charset="0"/>
                <a:cs typeface="Consolas" panose="020B0609020204030204" pitchFamily="49" charset="0"/>
              </a:rPr>
              <a:t>arr</a:t>
            </a:r>
            <a:r>
              <a:rPr lang="en-US" sz="2400" dirty="0">
                <a:latin typeface="Consolas" panose="020B0609020204030204" pitchFamily="49" charset="0"/>
                <a:cs typeface="Consolas" panose="020B0609020204030204" pitchFamily="49" charset="0"/>
              </a:rPr>
              <a:t>;</a:t>
            </a:r>
          </a:p>
        </p:txBody>
      </p:sp>
      <p:sp>
        <p:nvSpPr>
          <p:cNvPr id="12" name="TextBox 11">
            <a:extLst>
              <a:ext uri="{FF2B5EF4-FFF2-40B4-BE49-F238E27FC236}">
                <a16:creationId xmlns:a16="http://schemas.microsoft.com/office/drawing/2014/main" id="{53312F77-86CD-0D4E-BFFB-E19EE9AD9AE4}"/>
              </a:ext>
            </a:extLst>
          </p:cNvPr>
          <p:cNvSpPr txBox="1"/>
          <p:nvPr/>
        </p:nvSpPr>
        <p:spPr>
          <a:xfrm>
            <a:off x="6384452" y="5164684"/>
            <a:ext cx="5334000" cy="830997"/>
          </a:xfrm>
          <a:prstGeom prst="rect">
            <a:avLst/>
          </a:prstGeom>
          <a:noFill/>
        </p:spPr>
        <p:txBody>
          <a:bodyPr wrap="square" rtlCol="0">
            <a:spAutoFit/>
          </a:bodyPr>
          <a:lstStyle/>
          <a:p>
            <a:pPr marL="514350" indent="-514350" algn="l">
              <a:buClr>
                <a:schemeClr val="accent2"/>
              </a:buClr>
              <a:buFont typeface="+mj-lt"/>
              <a:buAutoNum type="arabicPeriod" startAt="4"/>
            </a:pPr>
            <a:r>
              <a:rPr lang="en-US" sz="2400" dirty="0">
                <a:latin typeface="Arial" panose="020B0604020202020204" pitchFamily="34" charset="0"/>
                <a:cs typeface="Arial" panose="020B0604020202020204" pitchFamily="34" charset="0"/>
              </a:rPr>
              <a:t> </a:t>
            </a:r>
            <a:r>
              <a:rPr lang="en-US" sz="2400" dirty="0">
                <a:latin typeface="Consolas" panose="020B0609020204030204" pitchFamily="49" charset="0"/>
                <a:cs typeface="Consolas" panose="020B0609020204030204" pitchFamily="49" charset="0"/>
              </a:rPr>
              <a:t>char *</a:t>
            </a:r>
            <a:r>
              <a:rPr lang="en-US" sz="2400" dirty="0" err="1">
                <a:latin typeface="Consolas" panose="020B0609020204030204" pitchFamily="49" charset="0"/>
                <a:cs typeface="Consolas" panose="020B0609020204030204" pitchFamily="49" charset="0"/>
              </a:rPr>
              <a:t>ptr</a:t>
            </a:r>
            <a:r>
              <a:rPr lang="en-US" sz="2400" dirty="0">
                <a:latin typeface="Consolas" panose="020B0609020204030204" pitchFamily="49" charset="0"/>
                <a:cs typeface="Consolas" panose="020B0609020204030204" pitchFamily="49" charset="0"/>
              </a:rPr>
              <a:t> = "Hello4";</a:t>
            </a:r>
            <a:br>
              <a:rPr lang="en-US" sz="2400" dirty="0">
                <a:latin typeface="Consolas" panose="020B0609020204030204" pitchFamily="49" charset="0"/>
                <a:cs typeface="Consolas" panose="020B0609020204030204" pitchFamily="49" charset="0"/>
              </a:rPr>
            </a:br>
            <a:r>
              <a:rPr lang="en-US" sz="2400" dirty="0">
                <a:solidFill>
                  <a:prstClr val="black"/>
                </a:solidFill>
                <a:latin typeface="Arial" panose="020B0604020202020204" pitchFamily="34" charset="0"/>
                <a:cs typeface="Arial" panose="020B0604020202020204" pitchFamily="34" charset="0"/>
              </a:rPr>
              <a:t> </a:t>
            </a:r>
            <a:r>
              <a:rPr lang="en-US" sz="2400" dirty="0">
                <a:solidFill>
                  <a:srgbClr val="00B050"/>
                </a:solidFill>
                <a:latin typeface="Consolas" panose="020B0609020204030204" pitchFamily="49" charset="0"/>
                <a:cs typeface="Consolas" panose="020B0609020204030204" pitchFamily="49" charset="0"/>
              </a:rPr>
              <a:t>char</a:t>
            </a:r>
            <a:r>
              <a:rPr lang="en-US" sz="2400" dirty="0">
                <a:latin typeface="Consolas" panose="020B0609020204030204" pitchFamily="49" charset="0"/>
                <a:cs typeface="Consolas" panose="020B0609020204030204" pitchFamily="49" charset="0"/>
              </a:rPr>
              <a:t> *</a:t>
            </a:r>
            <a:r>
              <a:rPr lang="en-US" sz="2400" dirty="0">
                <a:solidFill>
                  <a:schemeClr val="accent2">
                    <a:lumMod val="75000"/>
                  </a:schemeClr>
                </a:solidFill>
                <a:latin typeface="Consolas" panose="020B0609020204030204" pitchFamily="49" charset="0"/>
                <a:cs typeface="Consolas" panose="020B0609020204030204" pitchFamily="49" charset="0"/>
              </a:rPr>
              <a:t>str</a:t>
            </a:r>
            <a:r>
              <a:rPr lang="en-US" sz="2400" dirty="0">
                <a:latin typeface="Consolas" panose="020B0609020204030204" pitchFamily="49" charset="0"/>
                <a:cs typeface="Consolas" panose="020B0609020204030204" pitchFamily="49" charset="0"/>
              </a:rPr>
              <a:t> = </a:t>
            </a:r>
            <a:r>
              <a:rPr lang="en-US" sz="2400" dirty="0" err="1">
                <a:latin typeface="Consolas" panose="020B0609020204030204" pitchFamily="49" charset="0"/>
                <a:cs typeface="Consolas" panose="020B0609020204030204" pitchFamily="49" charset="0"/>
              </a:rPr>
              <a:t>ptr</a:t>
            </a:r>
            <a:r>
              <a:rPr lang="en-US" sz="2400" dirty="0">
                <a:latin typeface="Consolas" panose="020B0609020204030204" pitchFamily="49" charset="0"/>
                <a:cs typeface="Consolas" panose="020B0609020204030204" pitchFamily="49" charset="0"/>
              </a:rPr>
              <a:t>;</a:t>
            </a:r>
          </a:p>
        </p:txBody>
      </p:sp>
      <p:cxnSp>
        <p:nvCxnSpPr>
          <p:cNvPr id="14" name="Straight Connector 13">
            <a:extLst>
              <a:ext uri="{FF2B5EF4-FFF2-40B4-BE49-F238E27FC236}">
                <a16:creationId xmlns:a16="http://schemas.microsoft.com/office/drawing/2014/main" id="{1D201D66-5C38-0748-B2F9-BBD84FBDA5E7}"/>
              </a:ext>
            </a:extLst>
          </p:cNvPr>
          <p:cNvCxnSpPr>
            <a:cxnSpLocks/>
          </p:cNvCxnSpPr>
          <p:nvPr/>
        </p:nvCxnSpPr>
        <p:spPr>
          <a:xfrm>
            <a:off x="228600" y="3581400"/>
            <a:ext cx="11705894" cy="0"/>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503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89AF2-C129-4F45-9F02-1815308F2EA6}"/>
              </a:ext>
            </a:extLst>
          </p:cNvPr>
          <p:cNvSpPr>
            <a:spLocks noGrp="1"/>
          </p:cNvSpPr>
          <p:nvPr>
            <p:ph type="title"/>
          </p:nvPr>
        </p:nvSpPr>
        <p:spPr/>
        <p:txBody>
          <a:bodyPr/>
          <a:lstStyle/>
          <a:p>
            <a:r>
              <a:rPr lang="en-US" dirty="0">
                <a:latin typeface="Consolas" panose="020B0609020204030204" pitchFamily="49" charset="0"/>
                <a:cs typeface="Consolas" panose="020B0609020204030204" pitchFamily="49" charset="0"/>
              </a:rPr>
              <a:t>char*</a:t>
            </a:r>
            <a:r>
              <a:rPr lang="en-US" dirty="0"/>
              <a:t> vs </a:t>
            </a:r>
            <a:r>
              <a:rPr lang="en-US" dirty="0">
                <a:latin typeface="Consolas" panose="020B0609020204030204" pitchFamily="49" charset="0"/>
                <a:cs typeface="Consolas" panose="020B0609020204030204" pitchFamily="49" charset="0"/>
              </a:rPr>
              <a:t>char[]</a:t>
            </a:r>
            <a:r>
              <a:rPr lang="en-US" dirty="0"/>
              <a:t> exercises</a:t>
            </a:r>
          </a:p>
        </p:txBody>
      </p:sp>
      <p:sp>
        <p:nvSpPr>
          <p:cNvPr id="3" name="Content Placeholder 2">
            <a:extLst>
              <a:ext uri="{FF2B5EF4-FFF2-40B4-BE49-F238E27FC236}">
                <a16:creationId xmlns:a16="http://schemas.microsoft.com/office/drawing/2014/main" id="{6EEA4DAC-04D3-D04F-9D0E-160D4E727144}"/>
              </a:ext>
            </a:extLst>
          </p:cNvPr>
          <p:cNvSpPr>
            <a:spLocks noGrp="1"/>
          </p:cNvSpPr>
          <p:nvPr>
            <p:ph idx="1"/>
          </p:nvPr>
        </p:nvSpPr>
        <p:spPr/>
        <p:txBody>
          <a:bodyPr/>
          <a:lstStyle/>
          <a:p>
            <a:pPr marL="0" indent="0">
              <a:buNone/>
            </a:pPr>
            <a:r>
              <a:rPr lang="en-US" dirty="0"/>
              <a:t>Suppose we use a</a:t>
            </a:r>
            <a:br>
              <a:rPr lang="en-US" dirty="0"/>
            </a:br>
            <a:r>
              <a:rPr lang="en-US" dirty="0"/>
              <a:t>variable</a:t>
            </a:r>
            <a:r>
              <a:rPr lang="en-US" dirty="0">
                <a:solidFill>
                  <a:schemeClr val="accent2">
                    <a:lumMod val="75000"/>
                  </a:schemeClr>
                </a:solidFill>
              </a:rPr>
              <a:t> </a:t>
            </a:r>
            <a:r>
              <a:rPr lang="en-US" dirty="0">
                <a:solidFill>
                  <a:schemeClr val="accent2">
                    <a:lumMod val="75000"/>
                  </a:schemeClr>
                </a:solidFill>
                <a:latin typeface="Consolas" panose="020B0609020204030204" pitchFamily="49" charset="0"/>
                <a:cs typeface="Consolas" panose="020B0609020204030204" pitchFamily="49" charset="0"/>
              </a:rPr>
              <a:t>str</a:t>
            </a:r>
            <a:r>
              <a:rPr lang="en-US" dirty="0">
                <a:solidFill>
                  <a:schemeClr val="accent2">
                    <a:lumMod val="75000"/>
                  </a:schemeClr>
                </a:solidFill>
              </a:rPr>
              <a:t> </a:t>
            </a:r>
            <a:r>
              <a:rPr lang="en-US" dirty="0"/>
              <a:t>as follows:</a:t>
            </a:r>
            <a:br>
              <a:rPr lang="en-US" dirty="0"/>
            </a:br>
            <a:endParaRPr lang="en-US" dirty="0"/>
          </a:p>
          <a:p>
            <a:pPr marL="0" indent="0">
              <a:buNone/>
            </a:pPr>
            <a:r>
              <a:rPr lang="en-US" dirty="0"/>
              <a:t>For each of the</a:t>
            </a:r>
            <a:br>
              <a:rPr lang="en-US" dirty="0"/>
            </a:br>
            <a:r>
              <a:rPr lang="en-US" dirty="0"/>
              <a:t>following instantiations:</a:t>
            </a:r>
          </a:p>
        </p:txBody>
      </p:sp>
      <p:pic>
        <p:nvPicPr>
          <p:cNvPr id="4" name="Image">
            <a:extLst>
              <a:ext uri="{FF2B5EF4-FFF2-40B4-BE49-F238E27FC236}">
                <a16:creationId xmlns:a16="http://schemas.microsoft.com/office/drawing/2014/main" id="{BD917D16-024A-0743-A1A8-AB360166039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1433301" y="1287986"/>
            <a:ext cx="530099" cy="530099"/>
          </a:xfrm>
          <a:prstGeom prst="rect">
            <a:avLst/>
          </a:prstGeom>
          <a:ln w="12700">
            <a:miter lim="400000"/>
          </a:ln>
        </p:spPr>
      </p:pic>
      <p:sp>
        <p:nvSpPr>
          <p:cNvPr id="5" name="TextBox 4">
            <a:extLst>
              <a:ext uri="{FF2B5EF4-FFF2-40B4-BE49-F238E27FC236}">
                <a16:creationId xmlns:a16="http://schemas.microsoft.com/office/drawing/2014/main" id="{A27189BD-4DEF-374A-B123-A807D95BCC93}"/>
              </a:ext>
            </a:extLst>
          </p:cNvPr>
          <p:cNvSpPr txBox="1"/>
          <p:nvPr/>
        </p:nvSpPr>
        <p:spPr>
          <a:xfrm>
            <a:off x="10610092" y="1831362"/>
            <a:ext cx="1324402" cy="369332"/>
          </a:xfrm>
          <a:prstGeom prst="rect">
            <a:avLst/>
          </a:prstGeom>
          <a:noFill/>
          <a:ln>
            <a:solidFill>
              <a:schemeClr val="tx1"/>
            </a:solidFill>
          </a:ln>
        </p:spPr>
        <p:txBody>
          <a:bodyPr wrap="none" rtlCol="0">
            <a:spAutoFit/>
          </a:bodyPr>
          <a:lstStyle/>
          <a:p>
            <a:r>
              <a:rPr lang="en-US" dirty="0" err="1">
                <a:latin typeface="Consolas" panose="020B0609020204030204" pitchFamily="49" charset="0"/>
                <a:cs typeface="Consolas" panose="020B0609020204030204" pitchFamily="49" charset="0"/>
              </a:rPr>
              <a:t>arr_ptr.c</a:t>
            </a:r>
            <a:endParaRPr lang="en-US" dirty="0">
              <a:latin typeface="Consolas" panose="020B0609020204030204" pitchFamily="49" charset="0"/>
              <a:cs typeface="Consolas" panose="020B0609020204030204" pitchFamily="49" charset="0"/>
            </a:endParaRPr>
          </a:p>
        </p:txBody>
      </p:sp>
      <p:sp>
        <p:nvSpPr>
          <p:cNvPr id="7" name="TextBox 6">
            <a:extLst>
              <a:ext uri="{FF2B5EF4-FFF2-40B4-BE49-F238E27FC236}">
                <a16:creationId xmlns:a16="http://schemas.microsoft.com/office/drawing/2014/main" id="{5C6D41E1-9E5F-D149-81DD-F2D2B81F7340}"/>
              </a:ext>
            </a:extLst>
          </p:cNvPr>
          <p:cNvSpPr txBox="1"/>
          <p:nvPr/>
        </p:nvSpPr>
        <p:spPr>
          <a:xfrm>
            <a:off x="4724400" y="1230158"/>
            <a:ext cx="3073277" cy="1200329"/>
          </a:xfrm>
          <a:prstGeom prst="rect">
            <a:avLst/>
          </a:prstGeom>
          <a:noFill/>
          <a:ln w="38100">
            <a:solidFill>
              <a:schemeClr val="accent2">
                <a:lumMod val="75000"/>
              </a:schemeClr>
            </a:solidFill>
          </a:ln>
        </p:spPr>
        <p:txBody>
          <a:bodyPr wrap="none" rtlCol="0">
            <a:spAutoFit/>
          </a:bodyPr>
          <a:lstStyle/>
          <a:p>
            <a:pPr marL="0" indent="0" algn="l">
              <a:buNone/>
            </a:pPr>
            <a:r>
              <a:rPr lang="en-US" sz="2400" dirty="0">
                <a:solidFill>
                  <a:srgbClr val="000000"/>
                </a:solidFill>
                <a:latin typeface="Consolas" panose="020B0609020204030204" pitchFamily="49" charset="0"/>
                <a:cs typeface="Consolas" panose="020B0609020204030204" pitchFamily="49" charset="0"/>
              </a:rPr>
              <a:t>str = str + </a:t>
            </a:r>
            <a:r>
              <a:rPr lang="en-US" sz="2400" dirty="0">
                <a:latin typeface="Consolas" panose="020B0609020204030204" pitchFamily="49" charset="0"/>
                <a:cs typeface="Consolas" panose="020B0609020204030204" pitchFamily="49" charset="0"/>
              </a:rPr>
              <a:t>1</a:t>
            </a:r>
            <a:r>
              <a:rPr lang="en-US" sz="2400" dirty="0">
                <a:solidFill>
                  <a:srgbClr val="000000"/>
                </a:solidFill>
                <a:latin typeface="Consolas" panose="020B0609020204030204" pitchFamily="49" charset="0"/>
                <a:cs typeface="Consolas" panose="020B0609020204030204" pitchFamily="49" charset="0"/>
              </a:rPr>
              <a:t>;</a:t>
            </a:r>
          </a:p>
          <a:p>
            <a:pPr marL="0" indent="0" algn="l">
              <a:buNone/>
            </a:pPr>
            <a:r>
              <a:rPr lang="en-US" sz="2400" dirty="0">
                <a:solidFill>
                  <a:srgbClr val="000000"/>
                </a:solidFill>
                <a:latin typeface="Consolas" panose="020B0609020204030204" pitchFamily="49" charset="0"/>
                <a:cs typeface="Consolas" panose="020B0609020204030204" pitchFamily="49" charset="0"/>
              </a:rPr>
              <a:t>str[</a:t>
            </a:r>
            <a:r>
              <a:rPr lang="en-US" sz="2400" dirty="0">
                <a:latin typeface="Consolas" panose="020B0609020204030204" pitchFamily="49" charset="0"/>
                <a:cs typeface="Consolas" panose="020B0609020204030204" pitchFamily="49" charset="0"/>
              </a:rPr>
              <a:t>1</a:t>
            </a:r>
            <a:r>
              <a:rPr lang="en-US" sz="2400" dirty="0">
                <a:solidFill>
                  <a:srgbClr val="000000"/>
                </a:solidFill>
                <a:latin typeface="Consolas" panose="020B0609020204030204" pitchFamily="49" charset="0"/>
                <a:cs typeface="Consolas" panose="020B0609020204030204" pitchFamily="49" charset="0"/>
              </a:rPr>
              <a:t>] = </a:t>
            </a:r>
            <a:r>
              <a:rPr lang="en-US" sz="2400" dirty="0">
                <a:solidFill>
                  <a:srgbClr val="7030A0"/>
                </a:solidFill>
                <a:latin typeface="Consolas" panose="020B0609020204030204" pitchFamily="49" charset="0"/>
                <a:cs typeface="Consolas" panose="020B0609020204030204" pitchFamily="49" charset="0"/>
              </a:rPr>
              <a:t>'u'</a:t>
            </a:r>
            <a:r>
              <a:rPr lang="en-US" sz="2400" dirty="0">
                <a:solidFill>
                  <a:srgbClr val="000000"/>
                </a:solidFill>
                <a:latin typeface="Consolas" panose="020B0609020204030204" pitchFamily="49" charset="0"/>
                <a:cs typeface="Consolas" panose="020B0609020204030204" pitchFamily="49" charset="0"/>
              </a:rPr>
              <a:t>;</a:t>
            </a:r>
          </a:p>
          <a:p>
            <a:pPr marL="0" indent="0" algn="l">
              <a:buNone/>
            </a:pPr>
            <a:r>
              <a:rPr lang="en-US" sz="2400" dirty="0" err="1">
                <a:solidFill>
                  <a:srgbClr val="000000"/>
                </a:solidFill>
                <a:latin typeface="Consolas" panose="020B0609020204030204" pitchFamily="49" charset="0"/>
                <a:cs typeface="Consolas" panose="020B0609020204030204" pitchFamily="49" charset="0"/>
              </a:rPr>
              <a:t>printf</a:t>
            </a:r>
            <a:r>
              <a:rPr lang="en-US" sz="2400" dirty="0">
                <a:solidFill>
                  <a:srgbClr val="000000"/>
                </a:solidFill>
                <a:latin typeface="Consolas" panose="020B0609020204030204" pitchFamily="49" charset="0"/>
                <a:cs typeface="Consolas" panose="020B0609020204030204" pitchFamily="49" charset="0"/>
              </a:rPr>
              <a:t>(</a:t>
            </a:r>
            <a:r>
              <a:rPr lang="en-US" sz="2400" dirty="0">
                <a:solidFill>
                  <a:srgbClr val="7030A0"/>
                </a:solidFill>
                <a:latin typeface="Consolas" panose="020B0609020204030204" pitchFamily="49" charset="0"/>
                <a:cs typeface="Consolas" panose="020B0609020204030204" pitchFamily="49" charset="0"/>
              </a:rPr>
              <a:t>"%s"</a:t>
            </a:r>
            <a:r>
              <a:rPr lang="en-US" sz="2400" dirty="0">
                <a:solidFill>
                  <a:srgbClr val="000000"/>
                </a:solidFill>
                <a:latin typeface="Consolas" panose="020B0609020204030204" pitchFamily="49" charset="0"/>
                <a:cs typeface="Consolas" panose="020B0609020204030204" pitchFamily="49" charset="0"/>
              </a:rPr>
              <a:t>, str)</a:t>
            </a:r>
          </a:p>
        </p:txBody>
      </p:sp>
      <p:sp>
        <p:nvSpPr>
          <p:cNvPr id="9" name="TextBox 8">
            <a:extLst>
              <a:ext uri="{FF2B5EF4-FFF2-40B4-BE49-F238E27FC236}">
                <a16:creationId xmlns:a16="http://schemas.microsoft.com/office/drawing/2014/main" id="{AE2EC863-A023-7C45-BD41-7AC20A4C243C}"/>
              </a:ext>
            </a:extLst>
          </p:cNvPr>
          <p:cNvSpPr txBox="1"/>
          <p:nvPr/>
        </p:nvSpPr>
        <p:spPr>
          <a:xfrm>
            <a:off x="228628" y="3667780"/>
            <a:ext cx="5334000" cy="461665"/>
          </a:xfrm>
          <a:prstGeom prst="rect">
            <a:avLst/>
          </a:prstGeom>
          <a:noFill/>
        </p:spPr>
        <p:txBody>
          <a:bodyPr wrap="square" rtlCol="0">
            <a:spAutoFit/>
          </a:bodyPr>
          <a:lstStyle/>
          <a:p>
            <a:pPr marL="457200" indent="-457200" algn="l">
              <a:buClr>
                <a:schemeClr val="accent2"/>
              </a:buClr>
              <a:buFont typeface="+mj-lt"/>
              <a:buAutoNum type="arabicPeriod"/>
            </a:pPr>
            <a:r>
              <a:rPr lang="en-US" sz="2400" dirty="0">
                <a:latin typeface="Arial" panose="020B0604020202020204" pitchFamily="34" charset="0"/>
                <a:cs typeface="Arial" panose="020B0604020202020204" pitchFamily="34" charset="0"/>
              </a:rPr>
              <a:t> </a:t>
            </a:r>
            <a:r>
              <a:rPr lang="en-US" sz="2400" dirty="0">
                <a:solidFill>
                  <a:srgbClr val="00B050"/>
                </a:solidFill>
                <a:latin typeface="Consolas" panose="020B0609020204030204" pitchFamily="49" charset="0"/>
                <a:cs typeface="Consolas" panose="020B0609020204030204" pitchFamily="49" charset="0"/>
              </a:rPr>
              <a:t>char</a:t>
            </a:r>
            <a:r>
              <a:rPr lang="en-US" sz="2400" dirty="0">
                <a:latin typeface="Consolas" panose="020B0609020204030204" pitchFamily="49" charset="0"/>
                <a:cs typeface="Consolas" panose="020B0609020204030204" pitchFamily="49" charset="0"/>
              </a:rPr>
              <a:t> </a:t>
            </a:r>
            <a:r>
              <a:rPr lang="en-US" sz="2400" dirty="0">
                <a:solidFill>
                  <a:schemeClr val="accent2">
                    <a:lumMod val="75000"/>
                  </a:schemeClr>
                </a:solidFill>
                <a:latin typeface="Consolas" panose="020B0609020204030204" pitchFamily="49" charset="0"/>
                <a:cs typeface="Consolas" panose="020B0609020204030204" pitchFamily="49" charset="0"/>
              </a:rPr>
              <a:t>str</a:t>
            </a:r>
            <a:r>
              <a:rPr lang="en-US" sz="2400" dirty="0">
                <a:latin typeface="Consolas" panose="020B0609020204030204" pitchFamily="49" charset="0"/>
                <a:cs typeface="Consolas" panose="020B0609020204030204" pitchFamily="49" charset="0"/>
              </a:rPr>
              <a:t>[6] = "Hello1";</a:t>
            </a:r>
          </a:p>
        </p:txBody>
      </p:sp>
      <p:sp>
        <p:nvSpPr>
          <p:cNvPr id="10" name="TextBox 9">
            <a:extLst>
              <a:ext uri="{FF2B5EF4-FFF2-40B4-BE49-F238E27FC236}">
                <a16:creationId xmlns:a16="http://schemas.microsoft.com/office/drawing/2014/main" id="{69F5EDDA-1FB6-DC40-81D2-89150BAED241}"/>
              </a:ext>
            </a:extLst>
          </p:cNvPr>
          <p:cNvSpPr txBox="1"/>
          <p:nvPr/>
        </p:nvSpPr>
        <p:spPr>
          <a:xfrm>
            <a:off x="6400800" y="3667780"/>
            <a:ext cx="5334000" cy="461665"/>
          </a:xfrm>
          <a:prstGeom prst="rect">
            <a:avLst/>
          </a:prstGeom>
          <a:noFill/>
        </p:spPr>
        <p:txBody>
          <a:bodyPr wrap="square" rtlCol="0">
            <a:spAutoFit/>
          </a:bodyPr>
          <a:lstStyle/>
          <a:p>
            <a:pPr marL="465138" indent="-465138" algn="l">
              <a:buClr>
                <a:schemeClr val="accent2"/>
              </a:buClr>
              <a:buFont typeface="+mj-lt"/>
              <a:buAutoNum type="arabicPeriod" startAt="2"/>
            </a:pPr>
            <a:r>
              <a:rPr lang="en-US" sz="2400" dirty="0">
                <a:latin typeface="Arial" panose="020B0604020202020204" pitchFamily="34" charset="0"/>
                <a:cs typeface="Arial" panose="020B0604020202020204" pitchFamily="34" charset="0"/>
              </a:rPr>
              <a:t> </a:t>
            </a:r>
            <a:r>
              <a:rPr lang="en-US" sz="2400" dirty="0">
                <a:solidFill>
                  <a:srgbClr val="00B050"/>
                </a:solidFill>
                <a:latin typeface="Consolas" panose="020B0609020204030204" pitchFamily="49" charset="0"/>
                <a:cs typeface="Consolas" panose="020B0609020204030204" pitchFamily="49" charset="0"/>
              </a:rPr>
              <a:t>char</a:t>
            </a:r>
            <a:r>
              <a:rPr lang="en-US" sz="2400" dirty="0">
                <a:latin typeface="Consolas" panose="020B0609020204030204" pitchFamily="49" charset="0"/>
                <a:cs typeface="Consolas" panose="020B0609020204030204" pitchFamily="49" charset="0"/>
              </a:rPr>
              <a:t> *</a:t>
            </a:r>
            <a:r>
              <a:rPr lang="en-US" sz="2400" dirty="0">
                <a:solidFill>
                  <a:schemeClr val="accent2">
                    <a:lumMod val="75000"/>
                  </a:schemeClr>
                </a:solidFill>
                <a:latin typeface="Consolas" panose="020B0609020204030204" pitchFamily="49" charset="0"/>
                <a:cs typeface="Consolas" panose="020B0609020204030204" pitchFamily="49" charset="0"/>
              </a:rPr>
              <a:t>str</a:t>
            </a:r>
            <a:r>
              <a:rPr lang="en-US" sz="2400" dirty="0">
                <a:latin typeface="Consolas" panose="020B0609020204030204" pitchFamily="49" charset="0"/>
                <a:cs typeface="Consolas" panose="020B0609020204030204" pitchFamily="49" charset="0"/>
              </a:rPr>
              <a:t> = "Hello2";</a:t>
            </a:r>
          </a:p>
        </p:txBody>
      </p:sp>
      <p:sp>
        <p:nvSpPr>
          <p:cNvPr id="11" name="TextBox 10">
            <a:extLst>
              <a:ext uri="{FF2B5EF4-FFF2-40B4-BE49-F238E27FC236}">
                <a16:creationId xmlns:a16="http://schemas.microsoft.com/office/drawing/2014/main" id="{789F4CD8-2FEE-0F40-A6BC-E391A84CE457}"/>
              </a:ext>
            </a:extLst>
          </p:cNvPr>
          <p:cNvSpPr txBox="1"/>
          <p:nvPr/>
        </p:nvSpPr>
        <p:spPr>
          <a:xfrm>
            <a:off x="228628" y="5164684"/>
            <a:ext cx="5334000" cy="830997"/>
          </a:xfrm>
          <a:prstGeom prst="rect">
            <a:avLst/>
          </a:prstGeom>
          <a:noFill/>
        </p:spPr>
        <p:txBody>
          <a:bodyPr wrap="square" rtlCol="0">
            <a:spAutoFit/>
          </a:bodyPr>
          <a:lstStyle/>
          <a:p>
            <a:pPr marL="465138" indent="-465138" algn="l">
              <a:buClr>
                <a:schemeClr val="accent2"/>
              </a:buClr>
              <a:buFont typeface="+mj-lt"/>
              <a:buAutoNum type="arabicPeriod" startAt="3"/>
            </a:pPr>
            <a:r>
              <a:rPr lang="en-US" sz="2400" dirty="0">
                <a:latin typeface="Arial" panose="020B0604020202020204" pitchFamily="34" charset="0"/>
                <a:cs typeface="Arial" panose="020B0604020202020204" pitchFamily="34" charset="0"/>
              </a:rPr>
              <a:t> </a:t>
            </a:r>
            <a:r>
              <a:rPr lang="en-US" sz="2400" dirty="0">
                <a:latin typeface="Consolas" panose="020B0609020204030204" pitchFamily="49" charset="0"/>
                <a:cs typeface="Consolas" panose="020B0609020204030204" pitchFamily="49" charset="0"/>
              </a:rPr>
              <a:t>char </a:t>
            </a:r>
            <a:r>
              <a:rPr lang="en-US" sz="2400" dirty="0" err="1">
                <a:latin typeface="Consolas" panose="020B0609020204030204" pitchFamily="49" charset="0"/>
                <a:cs typeface="Consolas" panose="020B0609020204030204" pitchFamily="49" charset="0"/>
              </a:rPr>
              <a:t>arr</a:t>
            </a:r>
            <a:r>
              <a:rPr lang="en-US" sz="2400" dirty="0">
                <a:latin typeface="Consolas" panose="020B0609020204030204" pitchFamily="49" charset="0"/>
                <a:cs typeface="Consolas" panose="020B0609020204030204" pitchFamily="49" charset="0"/>
              </a:rPr>
              <a:t>[]= "Hello3";</a:t>
            </a:r>
            <a:br>
              <a:rPr lang="en-US" sz="2400" dirty="0">
                <a:latin typeface="Consolas" panose="020B0609020204030204" pitchFamily="49" charset="0"/>
                <a:cs typeface="Consolas" panose="020B0609020204030204" pitchFamily="49" charset="0"/>
              </a:rPr>
            </a:br>
            <a:r>
              <a:rPr lang="en-US" sz="2400" dirty="0">
                <a:solidFill>
                  <a:prstClr val="black"/>
                </a:solidFill>
                <a:latin typeface="Arial" panose="020B0604020202020204" pitchFamily="34" charset="0"/>
                <a:cs typeface="Arial" panose="020B0604020202020204" pitchFamily="34" charset="0"/>
              </a:rPr>
              <a:t> </a:t>
            </a:r>
            <a:r>
              <a:rPr lang="en-US" sz="2400" dirty="0">
                <a:solidFill>
                  <a:srgbClr val="00B050"/>
                </a:solidFill>
                <a:latin typeface="Consolas" panose="020B0609020204030204" pitchFamily="49" charset="0"/>
                <a:cs typeface="Consolas" panose="020B0609020204030204" pitchFamily="49" charset="0"/>
              </a:rPr>
              <a:t>char</a:t>
            </a:r>
            <a:r>
              <a:rPr lang="en-US" sz="2400" dirty="0">
                <a:latin typeface="Consolas" panose="020B0609020204030204" pitchFamily="49" charset="0"/>
                <a:cs typeface="Consolas" panose="020B0609020204030204" pitchFamily="49" charset="0"/>
              </a:rPr>
              <a:t> *</a:t>
            </a:r>
            <a:r>
              <a:rPr lang="en-US" sz="2400" dirty="0">
                <a:solidFill>
                  <a:schemeClr val="accent2">
                    <a:lumMod val="75000"/>
                  </a:schemeClr>
                </a:solidFill>
                <a:latin typeface="Consolas" panose="020B0609020204030204" pitchFamily="49" charset="0"/>
                <a:cs typeface="Consolas" panose="020B0609020204030204" pitchFamily="49" charset="0"/>
              </a:rPr>
              <a:t>str</a:t>
            </a:r>
            <a:r>
              <a:rPr lang="en-US" sz="2400" dirty="0">
                <a:latin typeface="Consolas" panose="020B0609020204030204" pitchFamily="49" charset="0"/>
                <a:cs typeface="Consolas" panose="020B0609020204030204" pitchFamily="49" charset="0"/>
              </a:rPr>
              <a:t> = </a:t>
            </a:r>
            <a:r>
              <a:rPr lang="en-US" sz="2400" dirty="0" err="1">
                <a:latin typeface="Consolas" panose="020B0609020204030204" pitchFamily="49" charset="0"/>
                <a:cs typeface="Consolas" panose="020B0609020204030204" pitchFamily="49" charset="0"/>
              </a:rPr>
              <a:t>arr</a:t>
            </a:r>
            <a:r>
              <a:rPr lang="en-US" sz="2400" dirty="0">
                <a:latin typeface="Consolas" panose="020B0609020204030204" pitchFamily="49" charset="0"/>
                <a:cs typeface="Consolas" panose="020B0609020204030204" pitchFamily="49" charset="0"/>
              </a:rPr>
              <a:t>;</a:t>
            </a:r>
          </a:p>
        </p:txBody>
      </p:sp>
      <p:sp>
        <p:nvSpPr>
          <p:cNvPr id="12" name="TextBox 11">
            <a:extLst>
              <a:ext uri="{FF2B5EF4-FFF2-40B4-BE49-F238E27FC236}">
                <a16:creationId xmlns:a16="http://schemas.microsoft.com/office/drawing/2014/main" id="{53312F77-86CD-0D4E-BFFB-E19EE9AD9AE4}"/>
              </a:ext>
            </a:extLst>
          </p:cNvPr>
          <p:cNvSpPr txBox="1"/>
          <p:nvPr/>
        </p:nvSpPr>
        <p:spPr>
          <a:xfrm>
            <a:off x="6384452" y="5164684"/>
            <a:ext cx="5334000" cy="830997"/>
          </a:xfrm>
          <a:prstGeom prst="rect">
            <a:avLst/>
          </a:prstGeom>
          <a:noFill/>
        </p:spPr>
        <p:txBody>
          <a:bodyPr wrap="square" rtlCol="0">
            <a:spAutoFit/>
          </a:bodyPr>
          <a:lstStyle/>
          <a:p>
            <a:pPr marL="514350" indent="-514350" algn="l">
              <a:buClr>
                <a:schemeClr val="accent2"/>
              </a:buClr>
              <a:buFont typeface="+mj-lt"/>
              <a:buAutoNum type="arabicPeriod" startAt="4"/>
            </a:pPr>
            <a:r>
              <a:rPr lang="en-US" sz="2400" dirty="0">
                <a:latin typeface="Arial" panose="020B0604020202020204" pitchFamily="34" charset="0"/>
                <a:cs typeface="Arial" panose="020B0604020202020204" pitchFamily="34" charset="0"/>
              </a:rPr>
              <a:t> </a:t>
            </a:r>
            <a:r>
              <a:rPr lang="en-US" sz="2400" dirty="0">
                <a:latin typeface="Consolas" panose="020B0609020204030204" pitchFamily="49" charset="0"/>
                <a:cs typeface="Consolas" panose="020B0609020204030204" pitchFamily="49" charset="0"/>
              </a:rPr>
              <a:t>char *</a:t>
            </a:r>
            <a:r>
              <a:rPr lang="en-US" sz="2400" dirty="0" err="1">
                <a:latin typeface="Consolas" panose="020B0609020204030204" pitchFamily="49" charset="0"/>
                <a:cs typeface="Consolas" panose="020B0609020204030204" pitchFamily="49" charset="0"/>
              </a:rPr>
              <a:t>ptr</a:t>
            </a:r>
            <a:r>
              <a:rPr lang="en-US" sz="2400" dirty="0">
                <a:latin typeface="Consolas" panose="020B0609020204030204" pitchFamily="49" charset="0"/>
                <a:cs typeface="Consolas" panose="020B0609020204030204" pitchFamily="49" charset="0"/>
              </a:rPr>
              <a:t> = "Hello4";</a:t>
            </a:r>
            <a:br>
              <a:rPr lang="en-US" sz="2400" dirty="0">
                <a:latin typeface="Consolas" panose="020B0609020204030204" pitchFamily="49" charset="0"/>
                <a:cs typeface="Consolas" panose="020B0609020204030204" pitchFamily="49" charset="0"/>
              </a:rPr>
            </a:br>
            <a:r>
              <a:rPr lang="en-US" sz="2400" dirty="0">
                <a:solidFill>
                  <a:prstClr val="black"/>
                </a:solidFill>
                <a:latin typeface="Arial" panose="020B0604020202020204" pitchFamily="34" charset="0"/>
                <a:cs typeface="Arial" panose="020B0604020202020204" pitchFamily="34" charset="0"/>
              </a:rPr>
              <a:t> </a:t>
            </a:r>
            <a:r>
              <a:rPr lang="en-US" sz="2400" dirty="0">
                <a:solidFill>
                  <a:srgbClr val="00B050"/>
                </a:solidFill>
                <a:latin typeface="Consolas" panose="020B0609020204030204" pitchFamily="49" charset="0"/>
                <a:cs typeface="Consolas" panose="020B0609020204030204" pitchFamily="49" charset="0"/>
              </a:rPr>
              <a:t>char</a:t>
            </a:r>
            <a:r>
              <a:rPr lang="en-US" sz="2400" dirty="0">
                <a:latin typeface="Consolas" panose="020B0609020204030204" pitchFamily="49" charset="0"/>
                <a:cs typeface="Consolas" panose="020B0609020204030204" pitchFamily="49" charset="0"/>
              </a:rPr>
              <a:t> *</a:t>
            </a:r>
            <a:r>
              <a:rPr lang="en-US" sz="2400" dirty="0">
                <a:solidFill>
                  <a:schemeClr val="accent2">
                    <a:lumMod val="75000"/>
                  </a:schemeClr>
                </a:solidFill>
                <a:latin typeface="Consolas" panose="020B0609020204030204" pitchFamily="49" charset="0"/>
                <a:cs typeface="Consolas" panose="020B0609020204030204" pitchFamily="49" charset="0"/>
              </a:rPr>
              <a:t>str</a:t>
            </a:r>
            <a:r>
              <a:rPr lang="en-US" sz="2400" dirty="0">
                <a:latin typeface="Consolas" panose="020B0609020204030204" pitchFamily="49" charset="0"/>
                <a:cs typeface="Consolas" panose="020B0609020204030204" pitchFamily="49" charset="0"/>
              </a:rPr>
              <a:t> = </a:t>
            </a:r>
            <a:r>
              <a:rPr lang="en-US" sz="2400" dirty="0" err="1">
                <a:latin typeface="Consolas" panose="020B0609020204030204" pitchFamily="49" charset="0"/>
                <a:cs typeface="Consolas" panose="020B0609020204030204" pitchFamily="49" charset="0"/>
              </a:rPr>
              <a:t>ptr</a:t>
            </a:r>
            <a:r>
              <a:rPr lang="en-US" sz="2400" dirty="0">
                <a:latin typeface="Consolas" panose="020B0609020204030204" pitchFamily="49" charset="0"/>
                <a:cs typeface="Consolas" panose="020B0609020204030204" pitchFamily="49" charset="0"/>
              </a:rPr>
              <a:t>;</a:t>
            </a:r>
          </a:p>
        </p:txBody>
      </p:sp>
      <p:cxnSp>
        <p:nvCxnSpPr>
          <p:cNvPr id="14" name="Straight Connector 13">
            <a:extLst>
              <a:ext uri="{FF2B5EF4-FFF2-40B4-BE49-F238E27FC236}">
                <a16:creationId xmlns:a16="http://schemas.microsoft.com/office/drawing/2014/main" id="{1D201D66-5C38-0748-B2F9-BBD84FBDA5E7}"/>
              </a:ext>
            </a:extLst>
          </p:cNvPr>
          <p:cNvCxnSpPr>
            <a:cxnSpLocks/>
          </p:cNvCxnSpPr>
          <p:nvPr/>
        </p:nvCxnSpPr>
        <p:spPr>
          <a:xfrm>
            <a:off x="228600" y="3581400"/>
            <a:ext cx="11705894" cy="0"/>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BE4D3DB-7CE7-2443-AA8A-F573C45D8AEB}"/>
              </a:ext>
            </a:extLst>
          </p:cNvPr>
          <p:cNvSpPr txBox="1"/>
          <p:nvPr/>
        </p:nvSpPr>
        <p:spPr>
          <a:xfrm>
            <a:off x="809721" y="4216176"/>
            <a:ext cx="4829079" cy="461665"/>
          </a:xfrm>
          <a:prstGeom prst="rect">
            <a:avLst/>
          </a:prstGeom>
          <a:noFill/>
        </p:spPr>
        <p:txBody>
          <a:bodyPr wrap="none" rtlCol="0">
            <a:spAutoFit/>
          </a:bodyPr>
          <a:lstStyle/>
          <a:p>
            <a:pPr algn="l">
              <a:buClr>
                <a:schemeClr val="accent2"/>
              </a:buClr>
            </a:pPr>
            <a:r>
              <a:rPr lang="en-US" sz="2400" dirty="0">
                <a:solidFill>
                  <a:srgbClr val="0432FF"/>
                </a:solidFill>
                <a:latin typeface="+mn-lt"/>
                <a:cs typeface="Arial" panose="020B0604020202020204" pitchFamily="34" charset="0"/>
              </a:rPr>
              <a:t>Compile error (cannot reassign array)</a:t>
            </a:r>
          </a:p>
        </p:txBody>
      </p:sp>
      <p:sp>
        <p:nvSpPr>
          <p:cNvPr id="18" name="TextBox 17">
            <a:extLst>
              <a:ext uri="{FF2B5EF4-FFF2-40B4-BE49-F238E27FC236}">
                <a16:creationId xmlns:a16="http://schemas.microsoft.com/office/drawing/2014/main" id="{B2709201-66DC-9B4B-A67F-606F803173F7}"/>
              </a:ext>
            </a:extLst>
          </p:cNvPr>
          <p:cNvSpPr txBox="1"/>
          <p:nvPr/>
        </p:nvSpPr>
        <p:spPr>
          <a:xfrm>
            <a:off x="6973096" y="4198203"/>
            <a:ext cx="4761704" cy="461665"/>
          </a:xfrm>
          <a:prstGeom prst="rect">
            <a:avLst/>
          </a:prstGeom>
          <a:noFill/>
        </p:spPr>
        <p:txBody>
          <a:bodyPr wrap="square" rtlCol="0">
            <a:spAutoFit/>
          </a:bodyPr>
          <a:lstStyle/>
          <a:p>
            <a:pPr algn="l">
              <a:buClr>
                <a:schemeClr val="accent2"/>
              </a:buClr>
            </a:pPr>
            <a:r>
              <a:rPr lang="en-US" sz="2400" dirty="0">
                <a:solidFill>
                  <a:srgbClr val="0432FF"/>
                </a:solidFill>
                <a:latin typeface="+mn-lt"/>
                <a:cs typeface="Calibri" panose="020F0502020204030204" pitchFamily="34" charset="0"/>
              </a:rPr>
              <a:t>Segmentation fault </a:t>
            </a:r>
            <a:r>
              <a:rPr lang="en-US" sz="2400" dirty="0">
                <a:solidFill>
                  <a:srgbClr val="0432FF"/>
                </a:solidFill>
                <a:latin typeface="+mn-lt"/>
              </a:rPr>
              <a:t>(string literal)</a:t>
            </a:r>
          </a:p>
        </p:txBody>
      </p:sp>
      <p:sp>
        <p:nvSpPr>
          <p:cNvPr id="20" name="TextBox 19">
            <a:extLst>
              <a:ext uri="{FF2B5EF4-FFF2-40B4-BE49-F238E27FC236}">
                <a16:creationId xmlns:a16="http://schemas.microsoft.com/office/drawing/2014/main" id="{FFF64893-D671-FA45-A4F0-3A0A54E5A25D}"/>
              </a:ext>
            </a:extLst>
          </p:cNvPr>
          <p:cNvSpPr txBox="1"/>
          <p:nvPr/>
        </p:nvSpPr>
        <p:spPr>
          <a:xfrm>
            <a:off x="809721" y="6118791"/>
            <a:ext cx="1821653" cy="461665"/>
          </a:xfrm>
          <a:prstGeom prst="rect">
            <a:avLst/>
          </a:prstGeom>
          <a:noFill/>
        </p:spPr>
        <p:txBody>
          <a:bodyPr wrap="none" rtlCol="0">
            <a:spAutoFit/>
          </a:bodyPr>
          <a:lstStyle/>
          <a:p>
            <a:pPr algn="l">
              <a:buClr>
                <a:schemeClr val="accent2"/>
              </a:buClr>
            </a:pPr>
            <a:r>
              <a:rPr lang="en-US" sz="2400" dirty="0">
                <a:solidFill>
                  <a:srgbClr val="0432FF"/>
                </a:solidFill>
                <a:latin typeface="+mn-lt"/>
                <a:cs typeface="Arial" panose="020B0604020202020204" pitchFamily="34" charset="0"/>
              </a:rPr>
              <a:t>Prints </a:t>
            </a:r>
            <a:r>
              <a:rPr lang="en-US" sz="2400" dirty="0">
                <a:solidFill>
                  <a:srgbClr val="0432FF"/>
                </a:solidFill>
                <a:latin typeface="Consolas" panose="020B0609020204030204" pitchFamily="49" charset="0"/>
                <a:cs typeface="Consolas" panose="020B0609020204030204" pitchFamily="49" charset="0"/>
              </a:rPr>
              <a:t>eulo3</a:t>
            </a:r>
          </a:p>
        </p:txBody>
      </p:sp>
      <p:sp>
        <p:nvSpPr>
          <p:cNvPr id="21" name="TextBox 20">
            <a:extLst>
              <a:ext uri="{FF2B5EF4-FFF2-40B4-BE49-F238E27FC236}">
                <a16:creationId xmlns:a16="http://schemas.microsoft.com/office/drawing/2014/main" id="{9A99AC28-5502-E045-A46F-28277863974C}"/>
              </a:ext>
            </a:extLst>
          </p:cNvPr>
          <p:cNvSpPr txBox="1"/>
          <p:nvPr/>
        </p:nvSpPr>
        <p:spPr>
          <a:xfrm>
            <a:off x="6973096" y="6127983"/>
            <a:ext cx="4761704" cy="461665"/>
          </a:xfrm>
          <a:prstGeom prst="rect">
            <a:avLst/>
          </a:prstGeom>
          <a:noFill/>
        </p:spPr>
        <p:txBody>
          <a:bodyPr wrap="square" rtlCol="0">
            <a:spAutoFit/>
          </a:bodyPr>
          <a:lstStyle/>
          <a:p>
            <a:pPr algn="l">
              <a:buClr>
                <a:schemeClr val="accent2"/>
              </a:buClr>
            </a:pPr>
            <a:r>
              <a:rPr lang="en-US" sz="2400" dirty="0">
                <a:solidFill>
                  <a:srgbClr val="0432FF"/>
                </a:solidFill>
                <a:latin typeface="+mn-lt"/>
                <a:cs typeface="Calibri" panose="020F0502020204030204" pitchFamily="34" charset="0"/>
              </a:rPr>
              <a:t>Segmentation fault </a:t>
            </a:r>
            <a:r>
              <a:rPr lang="en-US" sz="2400" dirty="0">
                <a:solidFill>
                  <a:srgbClr val="0432FF"/>
                </a:solidFill>
                <a:latin typeface="+mn-lt"/>
              </a:rPr>
              <a:t>(string literal)</a:t>
            </a:r>
          </a:p>
        </p:txBody>
      </p:sp>
      <p:sp>
        <p:nvSpPr>
          <p:cNvPr id="19" name="TextBox 18">
            <a:extLst>
              <a:ext uri="{FF2B5EF4-FFF2-40B4-BE49-F238E27FC236}">
                <a16:creationId xmlns:a16="http://schemas.microsoft.com/office/drawing/2014/main" id="{1F872E2A-FE26-494E-A4FF-99B2524AEA58}"/>
              </a:ext>
            </a:extLst>
          </p:cNvPr>
          <p:cNvSpPr txBox="1"/>
          <p:nvPr/>
        </p:nvSpPr>
        <p:spPr>
          <a:xfrm>
            <a:off x="4724400" y="2514600"/>
            <a:ext cx="6171818" cy="954107"/>
          </a:xfrm>
          <a:prstGeom prst="rect">
            <a:avLst/>
          </a:prstGeom>
          <a:noFill/>
        </p:spPr>
        <p:txBody>
          <a:bodyPr wrap="none" rtlCol="0">
            <a:spAutoFit/>
          </a:bodyPr>
          <a:lstStyle/>
          <a:p>
            <a:pPr marL="239713" indent="-239713" algn="l">
              <a:buClr>
                <a:schemeClr val="tx1"/>
              </a:buClr>
              <a:buFont typeface="Arial" panose="020B0604020202020204" pitchFamily="34" charset="0"/>
              <a:buChar char="•"/>
            </a:pPr>
            <a:r>
              <a:rPr lang="en-US" sz="2800" dirty="0">
                <a:latin typeface="Calibri" panose="020F0502020204030204" pitchFamily="34" charset="0"/>
                <a:cs typeface="Calibri" panose="020F0502020204030204" pitchFamily="34" charset="0"/>
              </a:rPr>
              <a:t>Will there be a compile error/</a:t>
            </a:r>
            <a:r>
              <a:rPr lang="en-US" sz="2800" dirty="0" err="1">
                <a:latin typeface="Calibri" panose="020F0502020204030204" pitchFamily="34" charset="0"/>
                <a:cs typeface="Calibri" panose="020F0502020204030204" pitchFamily="34" charset="0"/>
              </a:rPr>
              <a:t>segfault</a:t>
            </a:r>
            <a:r>
              <a:rPr lang="en-US" sz="2800" dirty="0">
                <a:latin typeface="Calibri" panose="020F0502020204030204" pitchFamily="34" charset="0"/>
                <a:cs typeface="Calibri" panose="020F0502020204030204" pitchFamily="34" charset="0"/>
              </a:rPr>
              <a:t>?</a:t>
            </a:r>
          </a:p>
          <a:p>
            <a:pPr marL="239713" indent="-239713" algn="l">
              <a:buClr>
                <a:schemeClr val="tx1"/>
              </a:buClr>
              <a:buFont typeface="Arial" panose="020B0604020202020204" pitchFamily="34" charset="0"/>
              <a:buChar char="•"/>
            </a:pPr>
            <a:r>
              <a:rPr lang="en-US" sz="2800" dirty="0">
                <a:latin typeface="Calibri" panose="020F0502020204030204" pitchFamily="34" charset="0"/>
                <a:cs typeface="Calibri" panose="020F0502020204030204" pitchFamily="34" charset="0"/>
              </a:rPr>
              <a:t>If no errors, what is printed?</a:t>
            </a:r>
          </a:p>
        </p:txBody>
      </p:sp>
    </p:spTree>
    <p:extLst>
      <p:ext uri="{BB962C8B-B14F-4D97-AF65-F5344CB8AC3E}">
        <p14:creationId xmlns:p14="http://schemas.microsoft.com/office/powerpoint/2010/main" val="2745226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E40D6-11C7-A047-AB5B-B5C8F2EF0322}"/>
              </a:ext>
            </a:extLst>
          </p:cNvPr>
          <p:cNvSpPr>
            <a:spLocks noGrp="1"/>
          </p:cNvSpPr>
          <p:nvPr>
            <p:ph type="title"/>
          </p:nvPr>
        </p:nvSpPr>
        <p:spPr/>
        <p:txBody>
          <a:bodyPr/>
          <a:lstStyle/>
          <a:p>
            <a:r>
              <a:rPr lang="en-US" dirty="0"/>
              <a:t>Plan For Today</a:t>
            </a:r>
          </a:p>
        </p:txBody>
      </p:sp>
      <p:sp>
        <p:nvSpPr>
          <p:cNvPr id="3" name="Content Placeholder 2">
            <a:extLst>
              <a:ext uri="{FF2B5EF4-FFF2-40B4-BE49-F238E27FC236}">
                <a16:creationId xmlns:a16="http://schemas.microsoft.com/office/drawing/2014/main" id="{3371D830-896E-D448-AAB6-0B334E219ECC}"/>
              </a:ext>
            </a:extLst>
          </p:cNvPr>
          <p:cNvSpPr>
            <a:spLocks noGrp="1"/>
          </p:cNvSpPr>
          <p:nvPr>
            <p:ph idx="1"/>
          </p:nvPr>
        </p:nvSpPr>
        <p:spPr>
          <a:xfrm>
            <a:off x="152400" y="1295400"/>
            <a:ext cx="11811000" cy="5486400"/>
          </a:xfrm>
        </p:spPr>
        <p:txBody>
          <a:bodyPr/>
          <a:lstStyle/>
          <a:p>
            <a:r>
              <a:rPr lang="en-US" b="1" dirty="0"/>
              <a:t>Recap</a:t>
            </a:r>
            <a:r>
              <a:rPr lang="en-US" dirty="0"/>
              <a:t>: Strings and pointers</a:t>
            </a:r>
          </a:p>
          <a:p>
            <a:r>
              <a:rPr lang="en-US" dirty="0">
                <a:solidFill>
                  <a:schemeClr val="bg1">
                    <a:lumMod val="85000"/>
                  </a:schemeClr>
                </a:solidFill>
              </a:rPr>
              <a:t>More common string operations: Concatenating, searching, and spans</a:t>
            </a:r>
          </a:p>
          <a:p>
            <a:r>
              <a:rPr lang="en-US" b="1" dirty="0">
                <a:solidFill>
                  <a:schemeClr val="bg1">
                    <a:lumMod val="85000"/>
                  </a:schemeClr>
                </a:solidFill>
              </a:rPr>
              <a:t>Break</a:t>
            </a:r>
            <a:r>
              <a:rPr lang="en-US" dirty="0">
                <a:solidFill>
                  <a:schemeClr val="bg1">
                    <a:lumMod val="85000"/>
                  </a:schemeClr>
                </a:solidFill>
              </a:rPr>
              <a:t>: Announcements</a:t>
            </a:r>
          </a:p>
          <a:p>
            <a:r>
              <a:rPr lang="en-US" dirty="0">
                <a:solidFill>
                  <a:schemeClr val="bg1">
                    <a:lumMod val="85000"/>
                  </a:schemeClr>
                </a:solidFill>
              </a:rPr>
              <a:t>Strings, memory, and pointers, part 2</a:t>
            </a:r>
          </a:p>
          <a:p>
            <a:r>
              <a:rPr lang="en-US" dirty="0">
                <a:solidFill>
                  <a:schemeClr val="bg1">
                    <a:lumMod val="85000"/>
                  </a:schemeClr>
                </a:solidFill>
              </a:rPr>
              <a:t>Double pointers and arrays of strings</a:t>
            </a:r>
          </a:p>
        </p:txBody>
      </p:sp>
    </p:spTree>
    <p:extLst>
      <p:ext uri="{BB962C8B-B14F-4D97-AF65-F5344CB8AC3E}">
        <p14:creationId xmlns:p14="http://schemas.microsoft.com/office/powerpoint/2010/main" val="37350711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8C3AE-C905-9842-8AA4-09EE91B20DB0}"/>
              </a:ext>
            </a:extLst>
          </p:cNvPr>
          <p:cNvSpPr>
            <a:spLocks noGrp="1"/>
          </p:cNvSpPr>
          <p:nvPr>
            <p:ph type="title"/>
          </p:nvPr>
        </p:nvSpPr>
        <p:spPr/>
        <p:txBody>
          <a:bodyPr/>
          <a:lstStyle/>
          <a:p>
            <a:r>
              <a:rPr lang="en-US" dirty="0"/>
              <a:t>Nitty gritty detail: </a:t>
            </a:r>
            <a:r>
              <a:rPr lang="en-US" dirty="0">
                <a:latin typeface="Consolas" panose="020B0609020204030204" pitchFamily="49" charset="0"/>
                <a:cs typeface="Consolas" panose="020B0609020204030204" pitchFamily="49" charset="0"/>
              </a:rPr>
              <a:t>char *</a:t>
            </a:r>
            <a:r>
              <a:rPr lang="en-US" dirty="0"/>
              <a:t> vs </a:t>
            </a:r>
            <a:r>
              <a:rPr lang="en-US" dirty="0">
                <a:latin typeface="Consolas" panose="020B0609020204030204" pitchFamily="49" charset="0"/>
                <a:cs typeface="Consolas" panose="020B0609020204030204" pitchFamily="49" charset="0"/>
              </a:rPr>
              <a:t>char[]</a:t>
            </a:r>
            <a:endParaRPr lang="en-US" dirty="0"/>
          </a:p>
        </p:txBody>
      </p:sp>
      <p:sp>
        <p:nvSpPr>
          <p:cNvPr id="3" name="Content Placeholder 2">
            <a:extLst>
              <a:ext uri="{FF2B5EF4-FFF2-40B4-BE49-F238E27FC236}">
                <a16:creationId xmlns:a16="http://schemas.microsoft.com/office/drawing/2014/main" id="{31B3318A-B581-2745-AEE0-407675A75DDE}"/>
              </a:ext>
            </a:extLst>
          </p:cNvPr>
          <p:cNvSpPr>
            <a:spLocks noGrp="1"/>
          </p:cNvSpPr>
          <p:nvPr>
            <p:ph idx="1"/>
          </p:nvPr>
        </p:nvSpPr>
        <p:spPr>
          <a:xfrm>
            <a:off x="228600" y="1295400"/>
            <a:ext cx="11734800" cy="5334000"/>
          </a:xfrm>
        </p:spPr>
        <p:txBody>
          <a:bodyPr/>
          <a:lstStyle/>
          <a:p>
            <a:pPr marL="0" indent="0">
              <a:spcAft>
                <a:spcPts val="1600"/>
              </a:spcAft>
              <a:buNone/>
              <a:tabLst>
                <a:tab pos="620713" algn="l"/>
              </a:tabLst>
            </a:pPr>
            <a:r>
              <a:rPr lang="en-US" dirty="0"/>
              <a:t>	Detail #1: 	</a:t>
            </a:r>
            <a:r>
              <a:rPr lang="en-US" dirty="0" err="1">
                <a:latin typeface="Consolas" panose="020B0609020204030204" pitchFamily="49" charset="0"/>
                <a:cs typeface="Consolas" panose="020B0609020204030204" pitchFamily="49" charset="0"/>
              </a:rPr>
              <a:t>sizeof</a:t>
            </a:r>
            <a:r>
              <a:rPr lang="en-US" dirty="0">
                <a:latin typeface="Consolas" panose="020B0609020204030204" pitchFamily="49" charset="0"/>
                <a:cs typeface="Consolas" panose="020B0609020204030204" pitchFamily="49" charset="0"/>
              </a:rPr>
              <a:t>()</a:t>
            </a:r>
            <a:r>
              <a:rPr lang="en-US" dirty="0"/>
              <a:t> takes the size of a variable at </a:t>
            </a:r>
            <a:r>
              <a:rPr lang="en-US" b="1" u="sng" dirty="0"/>
              <a:t>compile time</a:t>
            </a:r>
            <a:r>
              <a:rPr lang="en-US" dirty="0"/>
              <a:t>. </a:t>
            </a:r>
          </a:p>
          <a:p>
            <a:pPr marL="0" indent="0">
              <a:lnSpc>
                <a:spcPct val="100000"/>
              </a:lnSpc>
              <a:spcBef>
                <a:spcPts val="0"/>
              </a:spcBef>
              <a:buNone/>
            </a:pPr>
            <a:r>
              <a:rPr lang="en-US" sz="2400" dirty="0">
                <a:solidFill>
                  <a:srgbClr val="00B050"/>
                </a:solidFill>
                <a:latin typeface="Consolas" panose="020B0609020204030204" pitchFamily="49" charset="0"/>
                <a:cs typeface="Consolas" panose="020B0609020204030204" pitchFamily="49" charset="0"/>
              </a:rPr>
              <a:t>void</a:t>
            </a:r>
            <a:r>
              <a:rPr lang="en-US" sz="2400" dirty="0">
                <a:solidFill>
                  <a:srgbClr val="000000"/>
                </a:solidFill>
                <a:latin typeface="Consolas" panose="020B0609020204030204" pitchFamily="49" charset="0"/>
                <a:cs typeface="Consolas" panose="020B0609020204030204" pitchFamily="49" charset="0"/>
              </a:rPr>
              <a:t> </a:t>
            </a:r>
            <a:r>
              <a:rPr lang="en-US" sz="2400" dirty="0">
                <a:solidFill>
                  <a:srgbClr val="0432FF"/>
                </a:solidFill>
                <a:latin typeface="Consolas" panose="020B0609020204030204" pitchFamily="49" charset="0"/>
                <a:cs typeface="Consolas" panose="020B0609020204030204" pitchFamily="49" charset="0"/>
              </a:rPr>
              <a:t>binky</a:t>
            </a:r>
            <a:r>
              <a:rPr lang="en-US" sz="2400" dirty="0">
                <a:solidFill>
                  <a:srgbClr val="000000"/>
                </a:solidFill>
                <a:latin typeface="Consolas" panose="020B0609020204030204" pitchFamily="49" charset="0"/>
                <a:cs typeface="Consolas" panose="020B0609020204030204" pitchFamily="49" charset="0"/>
              </a:rPr>
              <a:t>(</a:t>
            </a:r>
            <a:r>
              <a:rPr lang="en-US" sz="2400" dirty="0">
                <a:solidFill>
                  <a:srgbClr val="00B050"/>
                </a:solidFill>
                <a:latin typeface="Consolas" panose="020B0609020204030204" pitchFamily="49" charset="0"/>
                <a:cs typeface="Consolas" panose="020B0609020204030204" pitchFamily="49" charset="0"/>
              </a:rPr>
              <a:t>char</a:t>
            </a:r>
            <a:r>
              <a:rPr lang="en-US" sz="2400" dirty="0">
                <a:solidFill>
                  <a:srgbClr val="000000"/>
                </a:solidFill>
                <a:latin typeface="Consolas" panose="020B0609020204030204" pitchFamily="49" charset="0"/>
                <a:cs typeface="Consolas" panose="020B0609020204030204" pitchFamily="49" charset="0"/>
              </a:rPr>
              <a:t> </a:t>
            </a:r>
            <a:r>
              <a:rPr lang="en-US" sz="2400" dirty="0" err="1">
                <a:solidFill>
                  <a:schemeClr val="accent2">
                    <a:lumMod val="75000"/>
                  </a:schemeClr>
                </a:solidFill>
                <a:latin typeface="Consolas" panose="020B0609020204030204" pitchFamily="49" charset="0"/>
                <a:cs typeface="Consolas" panose="020B0609020204030204" pitchFamily="49" charset="0"/>
              </a:rPr>
              <a:t>arr</a:t>
            </a:r>
            <a:r>
              <a:rPr lang="en-US" sz="2400" dirty="0">
                <a:solidFill>
                  <a:srgbClr val="000000"/>
                </a:solidFill>
                <a:latin typeface="Consolas" panose="020B0609020204030204" pitchFamily="49" charset="0"/>
                <a:cs typeface="Consolas" panose="020B0609020204030204" pitchFamily="49" charset="0"/>
              </a:rPr>
              <a:t>[]);</a:t>
            </a:r>
            <a:endParaRPr lang="en-US" sz="2400" dirty="0">
              <a:latin typeface="Consolas" panose="020B0609020204030204" pitchFamily="49" charset="0"/>
              <a:cs typeface="Consolas" panose="020B0609020204030204" pitchFamily="49" charset="0"/>
            </a:endParaRPr>
          </a:p>
          <a:p>
            <a:pPr marL="0" indent="0">
              <a:lnSpc>
                <a:spcPct val="100000"/>
              </a:lnSpc>
              <a:spcBef>
                <a:spcPts val="0"/>
              </a:spcBef>
              <a:buNone/>
            </a:pPr>
            <a:r>
              <a:rPr lang="en-US" sz="2400" dirty="0">
                <a:solidFill>
                  <a:srgbClr val="00B050"/>
                </a:solidFill>
                <a:latin typeface="Consolas" panose="020B0609020204030204" pitchFamily="49" charset="0"/>
                <a:cs typeface="Consolas" panose="020B0609020204030204" pitchFamily="49" charset="0"/>
              </a:rPr>
              <a:t>int</a:t>
            </a:r>
            <a:r>
              <a:rPr lang="en-US" sz="2400" dirty="0">
                <a:latin typeface="Consolas" panose="020B0609020204030204" pitchFamily="49" charset="0"/>
                <a:cs typeface="Consolas" panose="020B0609020204030204" pitchFamily="49" charset="0"/>
              </a:rPr>
              <a:t> </a:t>
            </a:r>
            <a:r>
              <a:rPr lang="en-US" sz="2400" dirty="0">
                <a:solidFill>
                  <a:srgbClr val="0432FF"/>
                </a:solidFill>
                <a:latin typeface="Consolas" panose="020B0609020204030204" pitchFamily="49" charset="0"/>
                <a:cs typeface="Consolas" panose="020B0609020204030204" pitchFamily="49" charset="0"/>
              </a:rPr>
              <a:t>main</a:t>
            </a:r>
            <a:r>
              <a:rPr lang="en-US" sz="2400" dirty="0">
                <a:latin typeface="Consolas" panose="020B0609020204030204" pitchFamily="49" charset="0"/>
                <a:cs typeface="Consolas" panose="020B0609020204030204" pitchFamily="49" charset="0"/>
              </a:rPr>
              <a:t>(</a:t>
            </a:r>
            <a:r>
              <a:rPr lang="en-US" sz="2400" dirty="0">
                <a:solidFill>
                  <a:srgbClr val="00B050"/>
                </a:solidFill>
                <a:latin typeface="Consolas" panose="020B0609020204030204" pitchFamily="49" charset="0"/>
                <a:cs typeface="Consolas" panose="020B0609020204030204" pitchFamily="49" charset="0"/>
              </a:rPr>
              <a:t>int</a:t>
            </a:r>
            <a:r>
              <a:rPr lang="en-US" sz="2400" dirty="0">
                <a:latin typeface="Consolas" panose="020B0609020204030204" pitchFamily="49" charset="0"/>
                <a:cs typeface="Consolas" panose="020B0609020204030204" pitchFamily="49" charset="0"/>
              </a:rPr>
              <a:t> </a:t>
            </a:r>
            <a:r>
              <a:rPr lang="en-US" sz="2400" dirty="0" err="1">
                <a:solidFill>
                  <a:schemeClr val="accent2">
                    <a:lumMod val="75000"/>
                  </a:schemeClr>
                </a:solidFill>
                <a:latin typeface="Consolas" panose="020B0609020204030204" pitchFamily="49" charset="0"/>
                <a:cs typeface="Consolas" panose="020B0609020204030204" pitchFamily="49" charset="0"/>
              </a:rPr>
              <a:t>argc</a:t>
            </a:r>
            <a:r>
              <a:rPr lang="en-US" sz="2400" dirty="0">
                <a:latin typeface="Consolas" panose="020B0609020204030204" pitchFamily="49" charset="0"/>
                <a:cs typeface="Consolas" panose="020B0609020204030204" pitchFamily="49" charset="0"/>
              </a:rPr>
              <a:t>, </a:t>
            </a:r>
            <a:r>
              <a:rPr lang="en-US" sz="2400" dirty="0">
                <a:solidFill>
                  <a:srgbClr val="00B050"/>
                </a:solidFill>
                <a:latin typeface="Consolas" panose="020B0609020204030204" pitchFamily="49" charset="0"/>
                <a:cs typeface="Consolas" panose="020B0609020204030204" pitchFamily="49" charset="0"/>
              </a:rPr>
              <a:t>char</a:t>
            </a:r>
            <a:r>
              <a:rPr lang="en-US" sz="2400" dirty="0">
                <a:latin typeface="Consolas" panose="020B0609020204030204" pitchFamily="49" charset="0"/>
                <a:cs typeface="Consolas" panose="020B0609020204030204" pitchFamily="49" charset="0"/>
              </a:rPr>
              <a:t> *</a:t>
            </a:r>
            <a:r>
              <a:rPr lang="en-US" sz="2400" dirty="0" err="1">
                <a:solidFill>
                  <a:schemeClr val="accent2">
                    <a:lumMod val="75000"/>
                  </a:schemeClr>
                </a:solidFill>
                <a:latin typeface="Consolas" panose="020B0609020204030204" pitchFamily="49" charset="0"/>
                <a:cs typeface="Consolas" panose="020B0609020204030204" pitchFamily="49" charset="0"/>
              </a:rPr>
              <a:t>argv</a:t>
            </a:r>
            <a:r>
              <a:rPr lang="en-US" sz="2400" dirty="0">
                <a:latin typeface="Consolas" panose="020B0609020204030204" pitchFamily="49" charset="0"/>
                <a:cs typeface="Consolas" panose="020B0609020204030204" pitchFamily="49" charset="0"/>
              </a:rPr>
              <a:t>[]) {</a:t>
            </a:r>
          </a:p>
          <a:p>
            <a:pPr marL="0" indent="0">
              <a:lnSpc>
                <a:spcPct val="100000"/>
              </a:lnSpc>
              <a:spcBef>
                <a:spcPts val="0"/>
              </a:spcBef>
              <a:buNone/>
            </a:pPr>
            <a:r>
              <a:rPr lang="en-US" sz="2400" dirty="0">
                <a:solidFill>
                  <a:srgbClr val="000000"/>
                </a:solidFill>
                <a:latin typeface="Consolas" panose="020B0609020204030204" pitchFamily="49" charset="0"/>
                <a:cs typeface="Consolas" panose="020B0609020204030204" pitchFamily="49" charset="0"/>
              </a:rPr>
              <a:t>    </a:t>
            </a:r>
            <a:r>
              <a:rPr lang="en-US" sz="2400" dirty="0">
                <a:solidFill>
                  <a:srgbClr val="00B050"/>
                </a:solidFill>
                <a:latin typeface="Consolas" panose="020B0609020204030204" pitchFamily="49" charset="0"/>
                <a:cs typeface="Consolas" panose="020B0609020204030204" pitchFamily="49" charset="0"/>
              </a:rPr>
              <a:t>char</a:t>
            </a:r>
            <a:r>
              <a:rPr lang="en-US" sz="2400" dirty="0">
                <a:solidFill>
                  <a:srgbClr val="000000"/>
                </a:solidFill>
                <a:latin typeface="Consolas" panose="020B0609020204030204" pitchFamily="49" charset="0"/>
                <a:cs typeface="Consolas" panose="020B0609020204030204" pitchFamily="49" charset="0"/>
              </a:rPr>
              <a:t> </a:t>
            </a:r>
            <a:r>
              <a:rPr lang="en-US" sz="2400" dirty="0" err="1">
                <a:solidFill>
                  <a:schemeClr val="accent2">
                    <a:lumMod val="75000"/>
                  </a:schemeClr>
                </a:solidFill>
                <a:latin typeface="Consolas" panose="020B0609020204030204" pitchFamily="49" charset="0"/>
                <a:cs typeface="Consolas" panose="020B0609020204030204" pitchFamily="49" charset="0"/>
              </a:rPr>
              <a:t>arr</a:t>
            </a:r>
            <a:r>
              <a:rPr lang="en-US" sz="2400" dirty="0">
                <a:solidFill>
                  <a:srgbClr val="000000"/>
                </a:solidFill>
                <a:latin typeface="Consolas" panose="020B0609020204030204" pitchFamily="49" charset="0"/>
                <a:cs typeface="Consolas" panose="020B0609020204030204" pitchFamily="49" charset="0"/>
              </a:rPr>
              <a:t>[] = </a:t>
            </a:r>
            <a:r>
              <a:rPr lang="en-US" sz="2400" dirty="0">
                <a:solidFill>
                  <a:srgbClr val="7030A0"/>
                </a:solidFill>
                <a:latin typeface="Consolas" panose="020B0609020204030204" pitchFamily="49" charset="0"/>
                <a:cs typeface="Consolas" panose="020B0609020204030204" pitchFamily="49" charset="0"/>
              </a:rPr>
              <a:t>"supercalifragilisticexpialidocious"</a:t>
            </a:r>
            <a:r>
              <a:rPr lang="en-US" sz="2400" dirty="0">
                <a:latin typeface="Consolas" panose="020B0609020204030204" pitchFamily="49" charset="0"/>
                <a:cs typeface="Consolas" panose="020B0609020204030204" pitchFamily="49" charset="0"/>
              </a:rPr>
              <a:t>;</a:t>
            </a:r>
          </a:p>
          <a:p>
            <a:pPr marL="0" indent="0">
              <a:lnSpc>
                <a:spcPct val="100000"/>
              </a:lnSpc>
              <a:spcBef>
                <a:spcPts val="0"/>
              </a:spcBef>
              <a:buNone/>
            </a:pPr>
            <a:r>
              <a:rPr lang="en-US" sz="2400" dirty="0">
                <a:solidFill>
                  <a:srgbClr val="000000"/>
                </a:solidFill>
                <a:latin typeface="Consolas" panose="020B0609020204030204" pitchFamily="49" charset="0"/>
                <a:cs typeface="Consolas" panose="020B0609020204030204" pitchFamily="49" charset="0"/>
              </a:rPr>
              <a:t>    </a:t>
            </a:r>
            <a:r>
              <a:rPr lang="en-US" sz="2400" dirty="0" err="1">
                <a:solidFill>
                  <a:srgbClr val="000000"/>
                </a:solidFill>
                <a:latin typeface="Consolas" panose="020B0609020204030204" pitchFamily="49" charset="0"/>
                <a:cs typeface="Consolas" panose="020B0609020204030204" pitchFamily="49" charset="0"/>
              </a:rPr>
              <a:t>printf</a:t>
            </a:r>
            <a:r>
              <a:rPr lang="en-US" sz="2400" dirty="0">
                <a:latin typeface="Consolas" panose="020B0609020204030204" pitchFamily="49" charset="0"/>
                <a:cs typeface="Consolas" panose="020B0609020204030204" pitchFamily="49" charset="0"/>
              </a:rPr>
              <a:t>(</a:t>
            </a:r>
            <a:r>
              <a:rPr lang="en-US" sz="2400" dirty="0">
                <a:solidFill>
                  <a:srgbClr val="7030A0"/>
                </a:solidFill>
                <a:latin typeface="Consolas" panose="020B0609020204030204" pitchFamily="49" charset="0"/>
                <a:cs typeface="Consolas" panose="020B0609020204030204" pitchFamily="49" charset="0"/>
              </a:rPr>
              <a:t>"</a:t>
            </a:r>
            <a:r>
              <a:rPr lang="en-US" sz="2400" dirty="0" err="1">
                <a:solidFill>
                  <a:srgbClr val="7030A0"/>
                </a:solidFill>
                <a:latin typeface="Consolas" panose="020B0609020204030204" pitchFamily="49" charset="0"/>
                <a:cs typeface="Consolas" panose="020B0609020204030204" pitchFamily="49" charset="0"/>
              </a:rPr>
              <a:t>sizeof</a:t>
            </a:r>
            <a:r>
              <a:rPr lang="en-US" sz="2400" dirty="0">
                <a:solidFill>
                  <a:srgbClr val="7030A0"/>
                </a:solidFill>
                <a:latin typeface="Consolas" panose="020B0609020204030204" pitchFamily="49" charset="0"/>
                <a:cs typeface="Consolas" panose="020B0609020204030204" pitchFamily="49" charset="0"/>
              </a:rPr>
              <a:t>: %</a:t>
            </a:r>
            <a:r>
              <a:rPr lang="en-US" sz="2400" dirty="0" err="1">
                <a:solidFill>
                  <a:srgbClr val="7030A0"/>
                </a:solidFill>
                <a:latin typeface="Consolas" panose="020B0609020204030204" pitchFamily="49" charset="0"/>
                <a:cs typeface="Consolas" panose="020B0609020204030204" pitchFamily="49" charset="0"/>
              </a:rPr>
              <a:t>ld</a:t>
            </a:r>
            <a:r>
              <a:rPr lang="en-US" sz="2400" dirty="0">
                <a:solidFill>
                  <a:srgbClr val="7030A0"/>
                </a:solidFill>
                <a:latin typeface="Consolas" panose="020B0609020204030204" pitchFamily="49" charset="0"/>
                <a:cs typeface="Consolas" panose="020B0609020204030204" pitchFamily="49" charset="0"/>
              </a:rPr>
              <a:t>\n"</a:t>
            </a:r>
            <a:r>
              <a:rPr lang="en-US" sz="2400" dirty="0">
                <a:latin typeface="Consolas" panose="020B0609020204030204" pitchFamily="49" charset="0"/>
                <a:cs typeface="Consolas" panose="020B0609020204030204" pitchFamily="49" charset="0"/>
              </a:rPr>
              <a:t>, </a:t>
            </a:r>
            <a:r>
              <a:rPr lang="en-US" sz="2400" dirty="0" err="1">
                <a:solidFill>
                  <a:srgbClr val="D234D4"/>
                </a:solidFill>
                <a:latin typeface="Consolas" panose="020B0609020204030204" pitchFamily="49" charset="0"/>
                <a:cs typeface="Consolas" panose="020B0609020204030204" pitchFamily="49" charset="0"/>
              </a:rPr>
              <a:t>sizeof</a:t>
            </a:r>
            <a:r>
              <a:rPr lang="en-US" sz="2400" dirty="0">
                <a:solidFill>
                  <a:srgbClr val="000000"/>
                </a:solidFill>
                <a:latin typeface="Consolas" panose="020B0609020204030204" pitchFamily="49" charset="0"/>
                <a:cs typeface="Consolas" panose="020B0609020204030204" pitchFamily="49" charset="0"/>
              </a:rPr>
              <a:t>(</a:t>
            </a:r>
            <a:r>
              <a:rPr lang="en-US" sz="2400" dirty="0" err="1">
                <a:solidFill>
                  <a:srgbClr val="000000"/>
                </a:solidFill>
                <a:latin typeface="Consolas" panose="020B0609020204030204" pitchFamily="49" charset="0"/>
                <a:cs typeface="Consolas" panose="020B0609020204030204" pitchFamily="49" charset="0"/>
              </a:rPr>
              <a:t>arr</a:t>
            </a:r>
            <a:r>
              <a:rPr lang="en-US" sz="2400" dirty="0">
                <a:solidFill>
                  <a:srgbClr val="000000"/>
                </a:solidFill>
                <a:latin typeface="Consolas" panose="020B0609020204030204" pitchFamily="49" charset="0"/>
                <a:cs typeface="Consolas" panose="020B0609020204030204" pitchFamily="49" charset="0"/>
              </a:rPr>
              <a:t>)); 		</a:t>
            </a:r>
            <a:r>
              <a:rPr lang="en-US" sz="2400" dirty="0">
                <a:solidFill>
                  <a:srgbClr val="C00000"/>
                </a:solidFill>
                <a:latin typeface="Consolas" panose="020B0609020204030204" pitchFamily="49" charset="0"/>
                <a:cs typeface="Consolas" panose="020B0609020204030204" pitchFamily="49" charset="0"/>
              </a:rPr>
              <a:t>// </a:t>
            </a:r>
            <a:r>
              <a:rPr lang="en-US" sz="2400" dirty="0" err="1">
                <a:solidFill>
                  <a:srgbClr val="C00000"/>
                </a:solidFill>
                <a:latin typeface="Consolas" panose="020B0609020204030204" pitchFamily="49" charset="0"/>
                <a:cs typeface="Consolas" panose="020B0609020204030204" pitchFamily="49" charset="0"/>
              </a:rPr>
              <a:t>sizeof</a:t>
            </a:r>
            <a:r>
              <a:rPr lang="en-US" sz="2400" dirty="0">
                <a:solidFill>
                  <a:srgbClr val="C00000"/>
                </a:solidFill>
                <a:latin typeface="Consolas" panose="020B0609020204030204" pitchFamily="49" charset="0"/>
                <a:cs typeface="Consolas" panose="020B0609020204030204" pitchFamily="49" charset="0"/>
              </a:rPr>
              <a:t>: 35</a:t>
            </a:r>
            <a:r>
              <a:rPr lang="en-US" sz="2400" dirty="0">
                <a:solidFill>
                  <a:srgbClr val="000000"/>
                </a:solidFill>
                <a:latin typeface="Consolas" panose="020B0609020204030204" pitchFamily="49" charset="0"/>
                <a:cs typeface="Consolas" panose="020B0609020204030204" pitchFamily="49" charset="0"/>
              </a:rPr>
              <a:t> </a:t>
            </a:r>
          </a:p>
          <a:p>
            <a:pPr marL="0" indent="0">
              <a:lnSpc>
                <a:spcPct val="100000"/>
              </a:lnSpc>
              <a:spcBef>
                <a:spcPts val="0"/>
              </a:spcBef>
              <a:buNone/>
            </a:pPr>
            <a:r>
              <a:rPr lang="en-US" sz="2400" dirty="0">
                <a:solidFill>
                  <a:srgbClr val="000000"/>
                </a:solidFill>
                <a:latin typeface="Consolas" panose="020B0609020204030204" pitchFamily="49" charset="0"/>
                <a:cs typeface="Consolas" panose="020B0609020204030204" pitchFamily="49" charset="0"/>
              </a:rPr>
              <a:t>    binky(</a:t>
            </a:r>
            <a:r>
              <a:rPr lang="en-US" sz="2400" dirty="0" err="1">
                <a:solidFill>
                  <a:srgbClr val="000000"/>
                </a:solidFill>
                <a:latin typeface="Consolas" panose="020B0609020204030204" pitchFamily="49" charset="0"/>
                <a:cs typeface="Consolas" panose="020B0609020204030204" pitchFamily="49" charset="0"/>
              </a:rPr>
              <a:t>arr</a:t>
            </a:r>
            <a:r>
              <a:rPr lang="en-US" sz="2400" dirty="0">
                <a:solidFill>
                  <a:srgbClr val="000000"/>
                </a:solidFill>
                <a:latin typeface="Consolas" panose="020B0609020204030204" pitchFamily="49" charset="0"/>
                <a:cs typeface="Consolas" panose="020B0609020204030204" pitchFamily="49" charset="0"/>
              </a:rPr>
              <a:t>);</a:t>
            </a:r>
          </a:p>
          <a:p>
            <a:pPr marL="0" indent="0">
              <a:lnSpc>
                <a:spcPct val="100000"/>
              </a:lnSpc>
              <a:spcBef>
                <a:spcPts val="0"/>
              </a:spcBef>
              <a:buNone/>
            </a:pPr>
            <a:r>
              <a:rPr lang="en-US" sz="2400" dirty="0">
                <a:solidFill>
                  <a:srgbClr val="000000"/>
                </a:solidFill>
                <a:latin typeface="Consolas" panose="020B0609020204030204" pitchFamily="49" charset="0"/>
                <a:cs typeface="Consolas" panose="020B0609020204030204" pitchFamily="49" charset="0"/>
              </a:rPr>
              <a:t>    </a:t>
            </a:r>
            <a:r>
              <a:rPr lang="en-US" sz="2400" dirty="0">
                <a:latin typeface="Consolas" panose="020B0609020204030204" pitchFamily="49" charset="0"/>
                <a:cs typeface="Consolas" panose="020B0609020204030204" pitchFamily="49" charset="0"/>
              </a:rPr>
              <a:t>...</a:t>
            </a:r>
          </a:p>
          <a:p>
            <a:pPr marL="0" indent="0">
              <a:lnSpc>
                <a:spcPct val="100000"/>
              </a:lnSpc>
              <a:spcBef>
                <a:spcPts val="0"/>
              </a:spcBef>
              <a:buNone/>
            </a:pPr>
            <a:r>
              <a:rPr lang="en-US" sz="2400" dirty="0">
                <a:solidFill>
                  <a:srgbClr val="000000"/>
                </a:solidFill>
                <a:latin typeface="Consolas" panose="020B0609020204030204" pitchFamily="49" charset="0"/>
                <a:cs typeface="Consolas" panose="020B0609020204030204" pitchFamily="49" charset="0"/>
              </a:rPr>
              <a:t>}</a:t>
            </a:r>
          </a:p>
          <a:p>
            <a:pPr marL="0" indent="0">
              <a:lnSpc>
                <a:spcPct val="100000"/>
              </a:lnSpc>
              <a:spcBef>
                <a:spcPts val="600"/>
              </a:spcBef>
              <a:buNone/>
            </a:pPr>
            <a:r>
              <a:rPr lang="en-US" sz="2400" dirty="0">
                <a:solidFill>
                  <a:srgbClr val="00B050"/>
                </a:solidFill>
                <a:latin typeface="Consolas" panose="020B0609020204030204" pitchFamily="49" charset="0"/>
                <a:cs typeface="Consolas" panose="020B0609020204030204" pitchFamily="49" charset="0"/>
              </a:rPr>
              <a:t>void</a:t>
            </a:r>
            <a:r>
              <a:rPr lang="en-US" sz="2400" dirty="0">
                <a:solidFill>
                  <a:srgbClr val="000000"/>
                </a:solidFill>
                <a:latin typeface="Consolas" panose="020B0609020204030204" pitchFamily="49" charset="0"/>
                <a:cs typeface="Consolas" panose="020B0609020204030204" pitchFamily="49" charset="0"/>
              </a:rPr>
              <a:t> </a:t>
            </a:r>
            <a:r>
              <a:rPr lang="en-US" sz="2400" dirty="0">
                <a:solidFill>
                  <a:srgbClr val="0432FF"/>
                </a:solidFill>
                <a:latin typeface="Consolas" panose="020B0609020204030204" pitchFamily="49" charset="0"/>
                <a:cs typeface="Consolas" panose="020B0609020204030204" pitchFamily="49" charset="0"/>
              </a:rPr>
              <a:t>binky</a:t>
            </a:r>
            <a:r>
              <a:rPr lang="en-US" sz="2400" dirty="0">
                <a:solidFill>
                  <a:srgbClr val="000000"/>
                </a:solidFill>
                <a:latin typeface="Consolas" panose="020B0609020204030204" pitchFamily="49" charset="0"/>
                <a:cs typeface="Consolas" panose="020B0609020204030204" pitchFamily="49" charset="0"/>
              </a:rPr>
              <a:t>(</a:t>
            </a:r>
            <a:r>
              <a:rPr lang="en-US" sz="2400" dirty="0">
                <a:solidFill>
                  <a:srgbClr val="00B050"/>
                </a:solidFill>
                <a:latin typeface="Consolas" panose="020B0609020204030204" pitchFamily="49" charset="0"/>
                <a:cs typeface="Consolas" panose="020B0609020204030204" pitchFamily="49" charset="0"/>
              </a:rPr>
              <a:t>char</a:t>
            </a:r>
            <a:r>
              <a:rPr lang="en-US" sz="2400" dirty="0">
                <a:solidFill>
                  <a:srgbClr val="000000"/>
                </a:solidFill>
                <a:latin typeface="Consolas" panose="020B0609020204030204" pitchFamily="49" charset="0"/>
                <a:cs typeface="Consolas" panose="020B0609020204030204" pitchFamily="49" charset="0"/>
              </a:rPr>
              <a:t> </a:t>
            </a:r>
            <a:r>
              <a:rPr lang="en-US" sz="2400" dirty="0" err="1">
                <a:solidFill>
                  <a:schemeClr val="accent2">
                    <a:lumMod val="75000"/>
                  </a:schemeClr>
                </a:solidFill>
                <a:latin typeface="Consolas" panose="020B0609020204030204" pitchFamily="49" charset="0"/>
                <a:cs typeface="Consolas" panose="020B0609020204030204" pitchFamily="49" charset="0"/>
              </a:rPr>
              <a:t>arr</a:t>
            </a:r>
            <a:r>
              <a:rPr lang="en-US" sz="2400" dirty="0">
                <a:solidFill>
                  <a:srgbClr val="000000"/>
                </a:solidFill>
                <a:latin typeface="Consolas" panose="020B0609020204030204" pitchFamily="49" charset="0"/>
                <a:cs typeface="Consolas" panose="020B0609020204030204" pitchFamily="49" charset="0"/>
              </a:rPr>
              <a:t>[]) {					</a:t>
            </a:r>
            <a:r>
              <a:rPr lang="en-US" sz="2400" dirty="0">
                <a:solidFill>
                  <a:srgbClr val="C00000"/>
                </a:solidFill>
                <a:latin typeface="Consolas" panose="020B0609020204030204" pitchFamily="49" charset="0"/>
                <a:cs typeface="Consolas" panose="020B0609020204030204" pitchFamily="49" charset="0"/>
              </a:rPr>
              <a:t>// </a:t>
            </a:r>
            <a:r>
              <a:rPr lang="en-US" sz="2400" dirty="0" err="1">
                <a:solidFill>
                  <a:srgbClr val="C00000"/>
                </a:solidFill>
                <a:latin typeface="Consolas" panose="020B0609020204030204" pitchFamily="49" charset="0"/>
                <a:cs typeface="Consolas" panose="020B0609020204030204" pitchFamily="49" charset="0"/>
              </a:rPr>
              <a:t>arr</a:t>
            </a:r>
            <a:r>
              <a:rPr lang="en-US" sz="2400" dirty="0">
                <a:solidFill>
                  <a:srgbClr val="C00000"/>
                </a:solidFill>
                <a:latin typeface="Consolas" panose="020B0609020204030204" pitchFamily="49" charset="0"/>
                <a:cs typeface="Consolas" panose="020B0609020204030204" pitchFamily="49" charset="0"/>
              </a:rPr>
              <a:t> is pointer</a:t>
            </a:r>
            <a:endParaRPr lang="en-US" sz="2400" dirty="0">
              <a:solidFill>
                <a:srgbClr val="000000"/>
              </a:solidFill>
              <a:latin typeface="Consolas" panose="020B0609020204030204" pitchFamily="49" charset="0"/>
              <a:cs typeface="Consolas" panose="020B0609020204030204" pitchFamily="49" charset="0"/>
            </a:endParaRPr>
          </a:p>
          <a:p>
            <a:pPr marL="0" indent="0">
              <a:lnSpc>
                <a:spcPct val="100000"/>
              </a:lnSpc>
              <a:spcBef>
                <a:spcPts val="0"/>
              </a:spcBef>
              <a:buNone/>
            </a:pPr>
            <a:r>
              <a:rPr lang="en-US" sz="2400" dirty="0">
                <a:solidFill>
                  <a:srgbClr val="000000"/>
                </a:solidFill>
                <a:latin typeface="Consolas" panose="020B0609020204030204" pitchFamily="49" charset="0"/>
                <a:cs typeface="Consolas" panose="020B0609020204030204" pitchFamily="49" charset="0"/>
              </a:rPr>
              <a:t>    </a:t>
            </a:r>
            <a:r>
              <a:rPr lang="en-US" sz="2400" dirty="0" err="1">
                <a:solidFill>
                  <a:srgbClr val="000000"/>
                </a:solidFill>
                <a:latin typeface="Consolas" panose="020B0609020204030204" pitchFamily="49" charset="0"/>
                <a:cs typeface="Consolas" panose="020B0609020204030204" pitchFamily="49" charset="0"/>
              </a:rPr>
              <a:t>printf</a:t>
            </a:r>
            <a:r>
              <a:rPr lang="en-US" sz="2400" dirty="0">
                <a:latin typeface="Consolas" panose="020B0609020204030204" pitchFamily="49" charset="0"/>
                <a:cs typeface="Consolas" panose="020B0609020204030204" pitchFamily="49" charset="0"/>
              </a:rPr>
              <a:t>(</a:t>
            </a:r>
            <a:r>
              <a:rPr lang="en-US" sz="2400" dirty="0">
                <a:solidFill>
                  <a:srgbClr val="7030A0"/>
                </a:solidFill>
                <a:latin typeface="Consolas" panose="020B0609020204030204" pitchFamily="49" charset="0"/>
                <a:cs typeface="Consolas" panose="020B0609020204030204" pitchFamily="49" charset="0"/>
              </a:rPr>
              <a:t>"</a:t>
            </a:r>
            <a:r>
              <a:rPr lang="en-US" sz="2400" dirty="0" err="1">
                <a:solidFill>
                  <a:srgbClr val="7030A0"/>
                </a:solidFill>
                <a:latin typeface="Consolas" panose="020B0609020204030204" pitchFamily="49" charset="0"/>
                <a:cs typeface="Consolas" panose="020B0609020204030204" pitchFamily="49" charset="0"/>
              </a:rPr>
              <a:t>sizeof</a:t>
            </a:r>
            <a:r>
              <a:rPr lang="en-US" sz="2400" dirty="0">
                <a:solidFill>
                  <a:srgbClr val="7030A0"/>
                </a:solidFill>
                <a:latin typeface="Consolas" panose="020B0609020204030204" pitchFamily="49" charset="0"/>
                <a:cs typeface="Consolas" panose="020B0609020204030204" pitchFamily="49" charset="0"/>
              </a:rPr>
              <a:t>: %</a:t>
            </a:r>
            <a:r>
              <a:rPr lang="en-US" sz="2400" dirty="0" err="1">
                <a:solidFill>
                  <a:srgbClr val="7030A0"/>
                </a:solidFill>
                <a:latin typeface="Consolas" panose="020B0609020204030204" pitchFamily="49" charset="0"/>
                <a:cs typeface="Consolas" panose="020B0609020204030204" pitchFamily="49" charset="0"/>
              </a:rPr>
              <a:t>ld</a:t>
            </a:r>
            <a:r>
              <a:rPr lang="en-US" sz="2400" dirty="0">
                <a:solidFill>
                  <a:srgbClr val="7030A0"/>
                </a:solidFill>
                <a:latin typeface="Consolas" panose="020B0609020204030204" pitchFamily="49" charset="0"/>
                <a:cs typeface="Consolas" panose="020B0609020204030204" pitchFamily="49" charset="0"/>
              </a:rPr>
              <a:t>\n"</a:t>
            </a:r>
            <a:r>
              <a:rPr lang="en-US" sz="2400" dirty="0">
                <a:latin typeface="Consolas" panose="020B0609020204030204" pitchFamily="49" charset="0"/>
                <a:cs typeface="Consolas" panose="020B0609020204030204" pitchFamily="49" charset="0"/>
              </a:rPr>
              <a:t>, </a:t>
            </a:r>
            <a:r>
              <a:rPr lang="en-US" sz="2400" dirty="0" err="1">
                <a:solidFill>
                  <a:srgbClr val="D234D4"/>
                </a:solidFill>
                <a:latin typeface="Consolas" panose="020B0609020204030204" pitchFamily="49" charset="0"/>
                <a:cs typeface="Consolas" panose="020B0609020204030204" pitchFamily="49" charset="0"/>
              </a:rPr>
              <a:t>sizeof</a:t>
            </a:r>
            <a:r>
              <a:rPr lang="en-US" sz="2400" dirty="0">
                <a:solidFill>
                  <a:srgbClr val="000000"/>
                </a:solidFill>
                <a:latin typeface="Consolas" panose="020B0609020204030204" pitchFamily="49" charset="0"/>
                <a:cs typeface="Consolas" panose="020B0609020204030204" pitchFamily="49" charset="0"/>
              </a:rPr>
              <a:t>(</a:t>
            </a:r>
            <a:r>
              <a:rPr lang="en-US" sz="2400" dirty="0" err="1">
                <a:solidFill>
                  <a:srgbClr val="000000"/>
                </a:solidFill>
                <a:latin typeface="Consolas" panose="020B0609020204030204" pitchFamily="49" charset="0"/>
                <a:cs typeface="Consolas" panose="020B0609020204030204" pitchFamily="49" charset="0"/>
              </a:rPr>
              <a:t>arr</a:t>
            </a:r>
            <a:r>
              <a:rPr lang="en-US" sz="2400" dirty="0">
                <a:solidFill>
                  <a:srgbClr val="000000"/>
                </a:solidFill>
                <a:latin typeface="Consolas" panose="020B0609020204030204" pitchFamily="49" charset="0"/>
                <a:cs typeface="Consolas" panose="020B0609020204030204" pitchFamily="49" charset="0"/>
              </a:rPr>
              <a:t>));		</a:t>
            </a:r>
            <a:r>
              <a:rPr lang="en-US" sz="2400" dirty="0">
                <a:solidFill>
                  <a:srgbClr val="C00000"/>
                </a:solidFill>
                <a:latin typeface="Consolas" panose="020B0609020204030204" pitchFamily="49" charset="0"/>
                <a:cs typeface="Consolas" panose="020B0609020204030204" pitchFamily="49" charset="0"/>
              </a:rPr>
              <a:t>// </a:t>
            </a:r>
            <a:r>
              <a:rPr lang="en-US" sz="2400" dirty="0" err="1">
                <a:solidFill>
                  <a:srgbClr val="C00000"/>
                </a:solidFill>
                <a:latin typeface="Consolas" panose="020B0609020204030204" pitchFamily="49" charset="0"/>
                <a:cs typeface="Consolas" panose="020B0609020204030204" pitchFamily="49" charset="0"/>
              </a:rPr>
              <a:t>sizeof</a:t>
            </a:r>
            <a:r>
              <a:rPr lang="en-US" sz="2400" dirty="0">
                <a:solidFill>
                  <a:srgbClr val="C00000"/>
                </a:solidFill>
                <a:latin typeface="Consolas" panose="020B0609020204030204" pitchFamily="49" charset="0"/>
                <a:cs typeface="Consolas" panose="020B0609020204030204" pitchFamily="49" charset="0"/>
              </a:rPr>
              <a:t>: 8</a:t>
            </a:r>
          </a:p>
          <a:p>
            <a:pPr marL="0" indent="0">
              <a:lnSpc>
                <a:spcPct val="100000"/>
              </a:lnSpc>
              <a:spcBef>
                <a:spcPts val="0"/>
              </a:spcBef>
              <a:buNone/>
            </a:pPr>
            <a:r>
              <a:rPr lang="en-US" sz="2400" dirty="0">
                <a:solidFill>
                  <a:srgbClr val="000000"/>
                </a:solidFill>
                <a:latin typeface="Consolas" panose="020B0609020204030204" pitchFamily="49" charset="0"/>
                <a:cs typeface="Consolas" panose="020B0609020204030204" pitchFamily="49" charset="0"/>
              </a:rPr>
              <a:t>    </a:t>
            </a:r>
            <a:r>
              <a:rPr lang="en-US" sz="2400" dirty="0" err="1">
                <a:solidFill>
                  <a:srgbClr val="000000"/>
                </a:solidFill>
                <a:latin typeface="Consolas" panose="020B0609020204030204" pitchFamily="49" charset="0"/>
                <a:cs typeface="Consolas" panose="020B0609020204030204" pitchFamily="49" charset="0"/>
              </a:rPr>
              <a:t>printf</a:t>
            </a:r>
            <a:r>
              <a:rPr lang="en-US" sz="2400" dirty="0">
                <a:solidFill>
                  <a:srgbClr val="000000"/>
                </a:solidFill>
                <a:latin typeface="Consolas" panose="020B0609020204030204" pitchFamily="49" charset="0"/>
                <a:cs typeface="Consolas" panose="020B0609020204030204" pitchFamily="49" charset="0"/>
              </a:rPr>
              <a:t>(</a:t>
            </a:r>
            <a:r>
              <a:rPr lang="en-US" sz="2400" dirty="0">
                <a:solidFill>
                  <a:srgbClr val="7030A0"/>
                </a:solidFill>
                <a:latin typeface="Consolas" panose="020B0609020204030204" pitchFamily="49" charset="0"/>
                <a:cs typeface="Consolas" panose="020B0609020204030204" pitchFamily="49" charset="0"/>
              </a:rPr>
              <a:t>"</a:t>
            </a:r>
            <a:r>
              <a:rPr lang="en-US" sz="2400" dirty="0" err="1">
                <a:solidFill>
                  <a:srgbClr val="7030A0"/>
                </a:solidFill>
                <a:latin typeface="Consolas" panose="020B0609020204030204" pitchFamily="49" charset="0"/>
                <a:cs typeface="Consolas" panose="020B0609020204030204" pitchFamily="49" charset="0"/>
              </a:rPr>
              <a:t>strlen</a:t>
            </a:r>
            <a:r>
              <a:rPr lang="en-US" sz="2400" dirty="0">
                <a:solidFill>
                  <a:srgbClr val="7030A0"/>
                </a:solidFill>
                <a:latin typeface="Consolas" panose="020B0609020204030204" pitchFamily="49" charset="0"/>
                <a:cs typeface="Consolas" panose="020B0609020204030204" pitchFamily="49" charset="0"/>
              </a:rPr>
              <a:t>: %</a:t>
            </a:r>
            <a:r>
              <a:rPr lang="en-US" sz="2400" dirty="0" err="1">
                <a:solidFill>
                  <a:srgbClr val="7030A0"/>
                </a:solidFill>
                <a:latin typeface="Consolas" panose="020B0609020204030204" pitchFamily="49" charset="0"/>
                <a:cs typeface="Consolas" panose="020B0609020204030204" pitchFamily="49" charset="0"/>
              </a:rPr>
              <a:t>ld</a:t>
            </a:r>
            <a:r>
              <a:rPr lang="en-US" sz="2400" dirty="0">
                <a:solidFill>
                  <a:srgbClr val="7030A0"/>
                </a:solidFill>
                <a:latin typeface="Consolas" panose="020B0609020204030204" pitchFamily="49" charset="0"/>
                <a:cs typeface="Consolas" panose="020B0609020204030204" pitchFamily="49" charset="0"/>
              </a:rPr>
              <a:t>\n"</a:t>
            </a:r>
            <a:r>
              <a:rPr lang="en-US" sz="2400" dirty="0">
                <a:solidFill>
                  <a:srgbClr val="000000"/>
                </a:solidFill>
                <a:latin typeface="Consolas" panose="020B0609020204030204" pitchFamily="49" charset="0"/>
                <a:cs typeface="Consolas" panose="020B0609020204030204" pitchFamily="49" charset="0"/>
              </a:rPr>
              <a:t>, </a:t>
            </a:r>
            <a:r>
              <a:rPr lang="en-US" sz="2400" dirty="0" err="1">
                <a:solidFill>
                  <a:srgbClr val="000000"/>
                </a:solidFill>
                <a:latin typeface="Consolas" panose="020B0609020204030204" pitchFamily="49" charset="0"/>
                <a:cs typeface="Consolas" panose="020B0609020204030204" pitchFamily="49" charset="0"/>
              </a:rPr>
              <a:t>strlen</a:t>
            </a:r>
            <a:r>
              <a:rPr lang="en-US" sz="2400" dirty="0">
                <a:solidFill>
                  <a:srgbClr val="000000"/>
                </a:solidFill>
                <a:latin typeface="Consolas" panose="020B0609020204030204" pitchFamily="49" charset="0"/>
                <a:cs typeface="Consolas" panose="020B0609020204030204" pitchFamily="49" charset="0"/>
              </a:rPr>
              <a:t>(</a:t>
            </a:r>
            <a:r>
              <a:rPr lang="en-US" sz="2400" dirty="0" err="1">
                <a:solidFill>
                  <a:srgbClr val="000000"/>
                </a:solidFill>
                <a:latin typeface="Consolas" panose="020B0609020204030204" pitchFamily="49" charset="0"/>
                <a:cs typeface="Consolas" panose="020B0609020204030204" pitchFamily="49" charset="0"/>
              </a:rPr>
              <a:t>arr</a:t>
            </a:r>
            <a:r>
              <a:rPr lang="en-US" sz="2400" dirty="0">
                <a:solidFill>
                  <a:srgbClr val="000000"/>
                </a:solidFill>
                <a:latin typeface="Consolas" panose="020B0609020204030204" pitchFamily="49" charset="0"/>
                <a:cs typeface="Consolas" panose="020B0609020204030204" pitchFamily="49" charset="0"/>
              </a:rPr>
              <a:t>)); 		</a:t>
            </a:r>
            <a:r>
              <a:rPr lang="en-US" sz="2400" dirty="0">
                <a:solidFill>
                  <a:srgbClr val="C00000"/>
                </a:solidFill>
                <a:latin typeface="Consolas" panose="020B0609020204030204" pitchFamily="49" charset="0"/>
                <a:cs typeface="Consolas" panose="020B0609020204030204" pitchFamily="49" charset="0"/>
              </a:rPr>
              <a:t>// </a:t>
            </a:r>
            <a:r>
              <a:rPr lang="en-US" sz="2400" dirty="0" err="1">
                <a:solidFill>
                  <a:srgbClr val="C00000"/>
                </a:solidFill>
                <a:latin typeface="Consolas" panose="020B0609020204030204" pitchFamily="49" charset="0"/>
                <a:cs typeface="Consolas" panose="020B0609020204030204" pitchFamily="49" charset="0"/>
              </a:rPr>
              <a:t>strlen</a:t>
            </a:r>
            <a:r>
              <a:rPr lang="en-US" sz="2400" dirty="0">
                <a:solidFill>
                  <a:srgbClr val="C00000"/>
                </a:solidFill>
                <a:latin typeface="Consolas" panose="020B0609020204030204" pitchFamily="49" charset="0"/>
                <a:cs typeface="Consolas" panose="020B0609020204030204" pitchFamily="49" charset="0"/>
              </a:rPr>
              <a:t>: 34</a:t>
            </a:r>
            <a:endParaRPr lang="en-US" sz="2400" dirty="0">
              <a:solidFill>
                <a:srgbClr val="000000"/>
              </a:solidFill>
              <a:latin typeface="Consolas" panose="020B0609020204030204" pitchFamily="49" charset="0"/>
              <a:cs typeface="Consolas" panose="020B0609020204030204" pitchFamily="49" charset="0"/>
            </a:endParaRPr>
          </a:p>
          <a:p>
            <a:pPr marL="0" indent="0">
              <a:lnSpc>
                <a:spcPct val="100000"/>
              </a:lnSpc>
              <a:spcBef>
                <a:spcPts val="0"/>
              </a:spcBef>
              <a:buNone/>
            </a:pPr>
            <a:r>
              <a:rPr lang="en-US" sz="2400" dirty="0">
                <a:solidFill>
                  <a:srgbClr val="000000"/>
                </a:solidFill>
                <a:latin typeface="Consolas" panose="020B0609020204030204" pitchFamily="49" charset="0"/>
                <a:cs typeface="Consolas" panose="020B0609020204030204" pitchFamily="49" charset="0"/>
              </a:rPr>
              <a:t>}</a:t>
            </a:r>
          </a:p>
          <a:p>
            <a:pPr marL="0" indent="0">
              <a:lnSpc>
                <a:spcPct val="100000"/>
              </a:lnSpc>
              <a:spcBef>
                <a:spcPts val="0"/>
              </a:spcBef>
              <a:buNone/>
            </a:pPr>
            <a:endParaRPr lang="en-US" sz="2400" dirty="0">
              <a:solidFill>
                <a:srgbClr val="000000"/>
              </a:solidFill>
              <a:latin typeface="Consolas" panose="020B0609020204030204" pitchFamily="49" charset="0"/>
              <a:cs typeface="Consolas" panose="020B0609020204030204" pitchFamily="49" charset="0"/>
            </a:endParaRPr>
          </a:p>
        </p:txBody>
      </p:sp>
      <p:sp>
        <p:nvSpPr>
          <p:cNvPr id="5" name="TextBox 4">
            <a:extLst>
              <a:ext uri="{FF2B5EF4-FFF2-40B4-BE49-F238E27FC236}">
                <a16:creationId xmlns:a16="http://schemas.microsoft.com/office/drawing/2014/main" id="{F9009429-B7AD-454B-BC65-DFFA52759A7D}"/>
              </a:ext>
            </a:extLst>
          </p:cNvPr>
          <p:cNvSpPr txBox="1"/>
          <p:nvPr/>
        </p:nvSpPr>
        <p:spPr>
          <a:xfrm>
            <a:off x="228600" y="1276350"/>
            <a:ext cx="762000" cy="523220"/>
          </a:xfrm>
          <a:prstGeom prst="rect">
            <a:avLst/>
          </a:prstGeom>
          <a:noFill/>
        </p:spPr>
        <p:txBody>
          <a:bodyPr wrap="square" rtlCol="0">
            <a:spAutoFit/>
          </a:bodyPr>
          <a:lstStyle/>
          <a:p>
            <a:pPr algn="l">
              <a:buClr>
                <a:schemeClr val="accent2"/>
              </a:buClr>
            </a:pPr>
            <a:r>
              <a:rPr lang="en-US" sz="2800" dirty="0">
                <a:latin typeface="Calibri" panose="020F0502020204030204" pitchFamily="34" charset="0"/>
                <a:cs typeface="Calibri" panose="020F0502020204030204" pitchFamily="34" charset="0"/>
              </a:rPr>
              <a:t>⚠️</a:t>
            </a:r>
          </a:p>
        </p:txBody>
      </p:sp>
      <p:sp>
        <p:nvSpPr>
          <p:cNvPr id="7" name="Rectangle 6">
            <a:extLst>
              <a:ext uri="{FF2B5EF4-FFF2-40B4-BE49-F238E27FC236}">
                <a16:creationId xmlns:a16="http://schemas.microsoft.com/office/drawing/2014/main" id="{E309CBEC-2F80-D341-9CE2-CA57B69408EC}"/>
              </a:ext>
            </a:extLst>
          </p:cNvPr>
          <p:cNvSpPr/>
          <p:nvPr/>
        </p:nvSpPr>
        <p:spPr bwMode="auto">
          <a:xfrm>
            <a:off x="975691" y="6096000"/>
            <a:ext cx="10240617" cy="52322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sz="2800" dirty="0">
                <a:latin typeface="+mn-lt"/>
                <a:cs typeface="Courier New" panose="02070309020205020404" pitchFamily="49" charset="0"/>
              </a:rPr>
              <a:t>Use </a:t>
            </a:r>
            <a:r>
              <a:rPr lang="en-US" sz="2800" dirty="0" err="1">
                <a:latin typeface="Consolas" panose="020B0609020204030204" pitchFamily="49" charset="0"/>
                <a:cs typeface="Consolas" panose="020B0609020204030204" pitchFamily="49" charset="0"/>
              </a:rPr>
              <a:t>strlen</a:t>
            </a:r>
            <a:r>
              <a:rPr lang="en-US" sz="2800" dirty="0">
                <a:latin typeface="+mn-lt"/>
                <a:cs typeface="Courier New" panose="02070309020205020404" pitchFamily="49" charset="0"/>
              </a:rPr>
              <a:t> instead of </a:t>
            </a:r>
            <a:r>
              <a:rPr lang="en-US" sz="2800" dirty="0" err="1">
                <a:latin typeface="Consolas" panose="020B0609020204030204" pitchFamily="49" charset="0"/>
                <a:cs typeface="Consolas" panose="020B0609020204030204" pitchFamily="49" charset="0"/>
              </a:rPr>
              <a:t>sizeof</a:t>
            </a:r>
            <a:r>
              <a:rPr lang="en-US" sz="2800" dirty="0">
                <a:latin typeface="+mn-lt"/>
                <a:cs typeface="Courier New" panose="02070309020205020404" pitchFamily="49" charset="0"/>
              </a:rPr>
              <a:t>, or pass in array length as parameter.</a:t>
            </a:r>
          </a:p>
        </p:txBody>
      </p:sp>
    </p:spTree>
    <p:extLst>
      <p:ext uri="{BB962C8B-B14F-4D97-AF65-F5344CB8AC3E}">
        <p14:creationId xmlns:p14="http://schemas.microsoft.com/office/powerpoint/2010/main" val="365792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8C3AE-C905-9842-8AA4-09EE91B20DB0}"/>
              </a:ext>
            </a:extLst>
          </p:cNvPr>
          <p:cNvSpPr>
            <a:spLocks noGrp="1"/>
          </p:cNvSpPr>
          <p:nvPr>
            <p:ph type="title"/>
          </p:nvPr>
        </p:nvSpPr>
        <p:spPr>
          <a:xfrm>
            <a:off x="0" y="0"/>
            <a:ext cx="12192000" cy="1143000"/>
          </a:xfrm>
        </p:spPr>
        <p:txBody>
          <a:bodyPr/>
          <a:lstStyle/>
          <a:p>
            <a:r>
              <a:rPr lang="en-US" dirty="0"/>
              <a:t>Super nitty gritty detail: </a:t>
            </a:r>
            <a:r>
              <a:rPr lang="en-US" dirty="0">
                <a:latin typeface="Consolas" panose="020B0609020204030204" pitchFamily="49" charset="0"/>
                <a:cs typeface="Consolas" panose="020B0609020204030204" pitchFamily="49" charset="0"/>
              </a:rPr>
              <a:t>char *</a:t>
            </a:r>
            <a:r>
              <a:rPr lang="en-US" dirty="0"/>
              <a:t> vs </a:t>
            </a:r>
            <a:r>
              <a:rPr lang="en-US" dirty="0">
                <a:latin typeface="Consolas" panose="020B0609020204030204" pitchFamily="49" charset="0"/>
                <a:cs typeface="Consolas" panose="020B0609020204030204" pitchFamily="49" charset="0"/>
              </a:rPr>
              <a:t>char[]</a:t>
            </a:r>
            <a:endParaRPr lang="en-US" dirty="0"/>
          </a:p>
        </p:txBody>
      </p:sp>
      <p:sp>
        <p:nvSpPr>
          <p:cNvPr id="3" name="Content Placeholder 2">
            <a:extLst>
              <a:ext uri="{FF2B5EF4-FFF2-40B4-BE49-F238E27FC236}">
                <a16:creationId xmlns:a16="http://schemas.microsoft.com/office/drawing/2014/main" id="{31B3318A-B581-2745-AEE0-407675A75DDE}"/>
              </a:ext>
            </a:extLst>
          </p:cNvPr>
          <p:cNvSpPr>
            <a:spLocks noGrp="1"/>
          </p:cNvSpPr>
          <p:nvPr>
            <p:ph sz="half" idx="1"/>
          </p:nvPr>
        </p:nvSpPr>
        <p:spPr>
          <a:xfrm>
            <a:off x="152400" y="2971800"/>
            <a:ext cx="5833872" cy="3357282"/>
          </a:xfrm>
        </p:spPr>
        <p:txBody>
          <a:bodyPr/>
          <a:lstStyle/>
          <a:p>
            <a:pPr marL="0" indent="0" algn="ctr">
              <a:buNone/>
            </a:pPr>
            <a:r>
              <a:rPr lang="en-US" dirty="0">
                <a:solidFill>
                  <a:srgbClr val="00B050"/>
                </a:solidFill>
                <a:latin typeface="Consolas" panose="020B0609020204030204" pitchFamily="49" charset="0"/>
                <a:cs typeface="Consolas" panose="020B0609020204030204" pitchFamily="49" charset="0"/>
              </a:rPr>
              <a:t>char</a:t>
            </a:r>
            <a:r>
              <a:rPr lang="en-US" dirty="0">
                <a:latin typeface="Consolas" panose="020B0609020204030204" pitchFamily="49" charset="0"/>
                <a:cs typeface="Consolas" panose="020B0609020204030204" pitchFamily="49" charset="0"/>
              </a:rPr>
              <a:t> *</a:t>
            </a:r>
            <a:r>
              <a:rPr lang="en-US" dirty="0" err="1">
                <a:solidFill>
                  <a:schemeClr val="accent2">
                    <a:lumMod val="75000"/>
                  </a:schemeClr>
                </a:solidFill>
                <a:latin typeface="Consolas" panose="020B0609020204030204" pitchFamily="49" charset="0"/>
                <a:cs typeface="Consolas" panose="020B0609020204030204" pitchFamily="49" charset="0"/>
              </a:rPr>
              <a:t>ptr</a:t>
            </a:r>
            <a:r>
              <a:rPr lang="en-US" dirty="0">
                <a:latin typeface="Consolas" panose="020B0609020204030204" pitchFamily="49" charset="0"/>
                <a:cs typeface="Consolas" panose="020B0609020204030204" pitchFamily="49" charset="0"/>
              </a:rPr>
              <a:t> = </a:t>
            </a:r>
            <a:r>
              <a:rPr lang="en-US" dirty="0">
                <a:solidFill>
                  <a:srgbClr val="7030A0"/>
                </a:solidFill>
                <a:latin typeface="Consolas" panose="020B0609020204030204" pitchFamily="49" charset="0"/>
                <a:cs typeface="Consolas" panose="020B0609020204030204" pitchFamily="49" charset="0"/>
              </a:rPr>
              <a:t>"hi"</a:t>
            </a:r>
            <a:r>
              <a:rPr lang="en-US" dirty="0">
                <a:latin typeface="Consolas" panose="020B0609020204030204" pitchFamily="49" charset="0"/>
                <a:cs typeface="Consolas" panose="020B0609020204030204" pitchFamily="49" charset="0"/>
              </a:rPr>
              <a:t>;</a:t>
            </a:r>
          </a:p>
          <a:p>
            <a:r>
              <a:rPr lang="en-US" dirty="0"/>
              <a:t>Initialize string literal, stored in data segment</a:t>
            </a:r>
          </a:p>
          <a:p>
            <a:r>
              <a:rPr lang="en-US" dirty="0"/>
              <a:t>Point local variable </a:t>
            </a:r>
            <a:r>
              <a:rPr lang="en-US" dirty="0" err="1">
                <a:latin typeface="Consolas" panose="020B0609020204030204" pitchFamily="49" charset="0"/>
                <a:cs typeface="Consolas" panose="020B0609020204030204" pitchFamily="49" charset="0"/>
              </a:rPr>
              <a:t>ptr</a:t>
            </a:r>
            <a:r>
              <a:rPr lang="en-US" dirty="0"/>
              <a:t> to address of first character in string literal</a:t>
            </a:r>
          </a:p>
          <a:p>
            <a:pPr marL="0" indent="0">
              <a:buNone/>
            </a:pPr>
            <a:endParaRPr lang="en-US" dirty="0">
              <a:latin typeface="Calibri" panose="020F0502020204030204" pitchFamily="34" charset="0"/>
              <a:cs typeface="Calibri" panose="020F0502020204030204" pitchFamily="34" charset="0"/>
            </a:endParaRPr>
          </a:p>
        </p:txBody>
      </p:sp>
      <p:sp>
        <p:nvSpPr>
          <p:cNvPr id="4" name="Content Placeholder 3">
            <a:extLst>
              <a:ext uri="{FF2B5EF4-FFF2-40B4-BE49-F238E27FC236}">
                <a16:creationId xmlns:a16="http://schemas.microsoft.com/office/drawing/2014/main" id="{DA765939-CAD6-3E4F-B617-29FADFC1F2B0}"/>
              </a:ext>
            </a:extLst>
          </p:cNvPr>
          <p:cNvSpPr>
            <a:spLocks noGrp="1"/>
          </p:cNvSpPr>
          <p:nvPr>
            <p:ph sz="half" idx="10"/>
          </p:nvPr>
        </p:nvSpPr>
        <p:spPr>
          <a:xfrm>
            <a:off x="6172200" y="2971800"/>
            <a:ext cx="5833872" cy="3357282"/>
          </a:xfrm>
        </p:spPr>
        <p:txBody>
          <a:bodyPr/>
          <a:lstStyle/>
          <a:p>
            <a:pPr marL="0" indent="0" algn="ctr">
              <a:buNone/>
            </a:pPr>
            <a:r>
              <a:rPr lang="en-US" dirty="0">
                <a:solidFill>
                  <a:srgbClr val="00B050"/>
                </a:solidFill>
                <a:latin typeface="Consolas" panose="020B0609020204030204" pitchFamily="49" charset="0"/>
                <a:cs typeface="Consolas" panose="020B0609020204030204" pitchFamily="49" charset="0"/>
              </a:rPr>
              <a:t>char</a:t>
            </a:r>
            <a:r>
              <a:rPr lang="en-US" dirty="0">
                <a:latin typeface="Consolas" panose="020B0609020204030204" pitchFamily="49" charset="0"/>
                <a:cs typeface="Consolas" panose="020B0609020204030204" pitchFamily="49" charset="0"/>
              </a:rPr>
              <a:t> </a:t>
            </a:r>
            <a:r>
              <a:rPr lang="en-US" dirty="0" err="1">
                <a:solidFill>
                  <a:schemeClr val="accent2">
                    <a:lumMod val="75000"/>
                  </a:schemeClr>
                </a:solidFill>
                <a:latin typeface="Consolas" panose="020B0609020204030204" pitchFamily="49" charset="0"/>
                <a:cs typeface="Consolas" panose="020B0609020204030204" pitchFamily="49" charset="0"/>
              </a:rPr>
              <a:t>arr</a:t>
            </a:r>
            <a:r>
              <a:rPr lang="en-US" dirty="0">
                <a:latin typeface="Consolas" panose="020B0609020204030204" pitchFamily="49" charset="0"/>
                <a:cs typeface="Consolas" panose="020B0609020204030204" pitchFamily="49" charset="0"/>
              </a:rPr>
              <a:t>[]= </a:t>
            </a:r>
            <a:r>
              <a:rPr lang="en-US" dirty="0">
                <a:solidFill>
                  <a:srgbClr val="7030A0"/>
                </a:solidFill>
                <a:latin typeface="Consolas" panose="020B0609020204030204" pitchFamily="49" charset="0"/>
                <a:cs typeface="Consolas" panose="020B0609020204030204" pitchFamily="49" charset="0"/>
              </a:rPr>
              <a:t>"hi"</a:t>
            </a:r>
            <a:r>
              <a:rPr lang="en-US" dirty="0">
                <a:latin typeface="Consolas" panose="020B0609020204030204" pitchFamily="49" charset="0"/>
                <a:cs typeface="Consolas" panose="020B0609020204030204" pitchFamily="49" charset="0"/>
              </a:rPr>
              <a:t>;</a:t>
            </a:r>
          </a:p>
          <a:p>
            <a:r>
              <a:rPr lang="en-US" dirty="0"/>
              <a:t>Allocate 3 </a:t>
            </a:r>
            <a:r>
              <a:rPr lang="en-US" dirty="0">
                <a:latin typeface="Consolas" panose="020B0609020204030204" pitchFamily="49" charset="0"/>
                <a:cs typeface="Consolas" panose="020B0609020204030204" pitchFamily="49" charset="0"/>
              </a:rPr>
              <a:t>char</a:t>
            </a:r>
            <a:r>
              <a:rPr lang="en-US" dirty="0"/>
              <a:t>s’ worth of stack space, where </a:t>
            </a:r>
            <a:r>
              <a:rPr lang="en-US" dirty="0" err="1">
                <a:latin typeface="Consolas" panose="020B0609020204030204" pitchFamily="49" charset="0"/>
                <a:cs typeface="Consolas" panose="020B0609020204030204" pitchFamily="49" charset="0"/>
              </a:rPr>
              <a:t>arr</a:t>
            </a:r>
            <a:r>
              <a:rPr lang="en-US" dirty="0"/>
              <a:t> points to address of first element</a:t>
            </a:r>
          </a:p>
          <a:p>
            <a:r>
              <a:rPr lang="en-US" dirty="0"/>
              <a:t>Set elements of </a:t>
            </a:r>
            <a:r>
              <a:rPr lang="en-US" dirty="0" err="1">
                <a:latin typeface="Consolas" panose="020B0609020204030204" pitchFamily="49" charset="0"/>
                <a:cs typeface="Consolas" panose="020B0609020204030204" pitchFamily="49" charset="0"/>
              </a:rPr>
              <a:t>arr</a:t>
            </a:r>
            <a:r>
              <a:rPr lang="en-US" dirty="0"/>
              <a:t> to </a:t>
            </a:r>
            <a:r>
              <a:rPr lang="en-US" dirty="0">
                <a:latin typeface="Consolas" panose="020B0609020204030204" pitchFamily="49" charset="0"/>
                <a:cs typeface="Consolas" panose="020B0609020204030204" pitchFamily="49" charset="0"/>
              </a:rPr>
              <a:t>'h'</a:t>
            </a:r>
            <a:r>
              <a:rPr lang="en-US" dirty="0"/>
              <a:t>, </a:t>
            </a:r>
            <a:r>
              <a:rPr lang="en-US" dirty="0">
                <a:latin typeface="Consolas" panose="020B0609020204030204" pitchFamily="49" charset="0"/>
                <a:cs typeface="Consolas" panose="020B0609020204030204" pitchFamily="49" charset="0"/>
              </a:rPr>
              <a:t>'</a:t>
            </a:r>
            <a:r>
              <a:rPr lang="en-US" dirty="0" err="1">
                <a:latin typeface="Consolas" panose="020B0609020204030204" pitchFamily="49" charset="0"/>
                <a:cs typeface="Consolas" panose="020B0609020204030204" pitchFamily="49" charset="0"/>
              </a:rPr>
              <a:t>i</a:t>
            </a:r>
            <a:r>
              <a:rPr lang="en-US" dirty="0">
                <a:latin typeface="Consolas" panose="020B0609020204030204" pitchFamily="49" charset="0"/>
                <a:cs typeface="Consolas" panose="020B0609020204030204" pitchFamily="49" charset="0"/>
              </a:rPr>
              <a:t>'</a:t>
            </a:r>
            <a:r>
              <a:rPr lang="en-US" dirty="0"/>
              <a:t>, and </a:t>
            </a:r>
            <a:r>
              <a:rPr lang="en-US" dirty="0">
                <a:latin typeface="Consolas" panose="020B0609020204030204" pitchFamily="49" charset="0"/>
                <a:cs typeface="Consolas" panose="020B0609020204030204" pitchFamily="49" charset="0"/>
              </a:rPr>
              <a:t>'\0'</a:t>
            </a:r>
          </a:p>
          <a:p>
            <a:pPr marL="0" indent="0">
              <a:buNone/>
            </a:pPr>
            <a:endParaRPr lang="en-US" dirty="0">
              <a:latin typeface="Calibri" panose="020F0502020204030204" pitchFamily="34" charset="0"/>
              <a:cs typeface="Calibri" panose="020F0502020204030204" pitchFamily="34" charset="0"/>
            </a:endParaRPr>
          </a:p>
        </p:txBody>
      </p:sp>
      <p:sp>
        <p:nvSpPr>
          <p:cNvPr id="9" name="Content Placeholder 2">
            <a:extLst>
              <a:ext uri="{FF2B5EF4-FFF2-40B4-BE49-F238E27FC236}">
                <a16:creationId xmlns:a16="http://schemas.microsoft.com/office/drawing/2014/main" id="{21891AAC-8A28-1F46-91CB-08524A672EF1}"/>
              </a:ext>
            </a:extLst>
          </p:cNvPr>
          <p:cNvSpPr txBox="1">
            <a:spLocks/>
          </p:cNvSpPr>
          <p:nvPr/>
        </p:nvSpPr>
        <p:spPr bwMode="auto">
          <a:xfrm>
            <a:off x="152400" y="1905000"/>
            <a:ext cx="118110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tabLst>
                <a:tab pos="620713" algn="l"/>
              </a:tabLst>
            </a:pPr>
            <a:r>
              <a:rPr lang="en-US" dirty="0"/>
              <a:t>Detail #2: 	Array initialization will </a:t>
            </a:r>
            <a:r>
              <a:rPr lang="en-US" u="sng" dirty="0"/>
              <a:t>always</a:t>
            </a:r>
            <a:r>
              <a:rPr lang="en-US" dirty="0"/>
              <a:t> instantiate memory on the stack.</a:t>
            </a:r>
            <a:endParaRPr lang="en-US" u="sng" dirty="0"/>
          </a:p>
        </p:txBody>
      </p:sp>
      <p:sp>
        <p:nvSpPr>
          <p:cNvPr id="10" name="TextBox 9">
            <a:extLst>
              <a:ext uri="{FF2B5EF4-FFF2-40B4-BE49-F238E27FC236}">
                <a16:creationId xmlns:a16="http://schemas.microsoft.com/office/drawing/2014/main" id="{8822B9C8-D4A9-D442-A1DB-C9AF84A884B0}"/>
              </a:ext>
            </a:extLst>
          </p:cNvPr>
          <p:cNvSpPr txBox="1"/>
          <p:nvPr/>
        </p:nvSpPr>
        <p:spPr>
          <a:xfrm>
            <a:off x="413610" y="6172200"/>
            <a:ext cx="11288668" cy="461665"/>
          </a:xfrm>
          <a:prstGeom prst="rect">
            <a:avLst/>
          </a:prstGeom>
          <a:noFill/>
        </p:spPr>
        <p:txBody>
          <a:bodyPr wrap="none" rtlCol="0">
            <a:spAutoFit/>
          </a:bodyPr>
          <a:lstStyle/>
          <a:p>
            <a:pPr algn="ctr">
              <a:buClr>
                <a:schemeClr val="accent2"/>
              </a:buClr>
            </a:pPr>
            <a:r>
              <a:rPr lang="en-US" sz="2400" dirty="0">
                <a:latin typeface="Calibri" panose="020F0502020204030204" pitchFamily="34" charset="0"/>
                <a:cs typeface="Calibri" panose="020F0502020204030204" pitchFamily="34" charset="0"/>
              </a:rPr>
              <a:t>Treat as “fun fact” for now; you will be able to verify this with assembly in a few weeks </a:t>
            </a:r>
            <a:r>
              <a:rPr lang="en-US" sz="2400" dirty="0">
                <a:latin typeface="Calibri" panose="020F0502020204030204" pitchFamily="34" charset="0"/>
                <a:cs typeface="Calibri" panose="020F0502020204030204" pitchFamily="34" charset="0"/>
                <a:sym typeface="Wingdings" pitchFamily="2" charset="2"/>
              </a:rPr>
              <a:t></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40970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29E25-A89C-9F4A-81B3-6638C36545AF}"/>
              </a:ext>
            </a:extLst>
          </p:cNvPr>
          <p:cNvSpPr>
            <a:spLocks noGrp="1"/>
          </p:cNvSpPr>
          <p:nvPr>
            <p:ph type="title"/>
          </p:nvPr>
        </p:nvSpPr>
        <p:spPr/>
        <p:txBody>
          <a:bodyPr/>
          <a:lstStyle/>
          <a:p>
            <a:r>
              <a:rPr lang="en-US" dirty="0"/>
              <a:t>What’s the deal with pointers?</a:t>
            </a:r>
          </a:p>
        </p:txBody>
      </p:sp>
      <p:sp>
        <p:nvSpPr>
          <p:cNvPr id="5" name="Rectangle 4">
            <a:extLst>
              <a:ext uri="{FF2B5EF4-FFF2-40B4-BE49-F238E27FC236}">
                <a16:creationId xmlns:a16="http://schemas.microsoft.com/office/drawing/2014/main" id="{33C4D1DC-5242-A342-991B-9D1C4C0849A0}"/>
              </a:ext>
            </a:extLst>
          </p:cNvPr>
          <p:cNvSpPr/>
          <p:nvPr/>
        </p:nvSpPr>
        <p:spPr>
          <a:xfrm>
            <a:off x="341092" y="1515533"/>
            <a:ext cx="11509819" cy="480131"/>
          </a:xfrm>
          <a:prstGeom prst="rect">
            <a:avLst/>
          </a:prstGeom>
        </p:spPr>
        <p:txBody>
          <a:bodyPr wrap="none">
            <a:spAutoFit/>
          </a:bodyPr>
          <a:lstStyle/>
          <a:p>
            <a:pPr lvl="0" algn="ctr" fontAlgn="auto">
              <a:lnSpc>
                <a:spcPct val="90000"/>
              </a:lnSpc>
              <a:spcBef>
                <a:spcPts val="1000"/>
              </a:spcBef>
              <a:spcAft>
                <a:spcPts val="0"/>
              </a:spcAft>
            </a:pPr>
            <a:r>
              <a:rPr lang="en-US" sz="2800" dirty="0">
                <a:solidFill>
                  <a:srgbClr val="C00000"/>
                </a:solidFill>
                <a:latin typeface="Calibri" panose="020F0502020204030204"/>
              </a:rPr>
              <a:t>Why even bother with pointers if arrays can (seemingly) do most of the work?</a:t>
            </a:r>
          </a:p>
        </p:txBody>
      </p:sp>
      <p:sp>
        <p:nvSpPr>
          <p:cNvPr id="6" name="TextBox 5">
            <a:extLst>
              <a:ext uri="{FF2B5EF4-FFF2-40B4-BE49-F238E27FC236}">
                <a16:creationId xmlns:a16="http://schemas.microsoft.com/office/drawing/2014/main" id="{017D9DFC-4FEE-2F4E-99BE-844167FC4079}"/>
              </a:ext>
            </a:extLst>
          </p:cNvPr>
          <p:cNvSpPr txBox="1"/>
          <p:nvPr/>
        </p:nvSpPr>
        <p:spPr>
          <a:xfrm>
            <a:off x="996646" y="2188728"/>
            <a:ext cx="10198708" cy="3416320"/>
          </a:xfrm>
          <a:prstGeom prst="rect">
            <a:avLst/>
          </a:prstGeom>
          <a:noFill/>
        </p:spPr>
        <p:txBody>
          <a:bodyPr wrap="square" rtlCol="0">
            <a:spAutoFit/>
          </a:bodyPr>
          <a:lstStyle/>
          <a:p>
            <a:pPr marL="571500" indent="-571500" algn="l">
              <a:buClr>
                <a:schemeClr val="tx1"/>
              </a:buClr>
              <a:buFont typeface="Arial" panose="020B0604020202020204" pitchFamily="34" charset="0"/>
              <a:buChar char="•"/>
            </a:pPr>
            <a:r>
              <a:rPr lang="en-US" sz="3600" dirty="0">
                <a:latin typeface="Calibri" panose="020F0502020204030204" pitchFamily="34" charset="0"/>
                <a:cs typeface="Calibri" panose="020F0502020204030204" pitchFamily="34" charset="0"/>
              </a:rPr>
              <a:t>Pointers allow us to (effectively) pass by reference.</a:t>
            </a:r>
          </a:p>
          <a:p>
            <a:pPr marL="571500" indent="-571500" algn="l">
              <a:buClr>
                <a:schemeClr val="tx1"/>
              </a:buClr>
              <a:buFont typeface="Arial" panose="020B0604020202020204" pitchFamily="34" charset="0"/>
              <a:buChar char="•"/>
            </a:pPr>
            <a:r>
              <a:rPr lang="en-US" sz="3600" dirty="0">
                <a:latin typeface="Calibri" panose="020F0502020204030204" pitchFamily="34" charset="0"/>
                <a:cs typeface="Calibri" panose="020F0502020204030204" pitchFamily="34" charset="0"/>
              </a:rPr>
              <a:t>Pointers are always 8* bytes, so they can refer to large data structures in a compact way.</a:t>
            </a:r>
          </a:p>
          <a:p>
            <a:pPr marL="571500" indent="-571500" algn="l">
              <a:buClr>
                <a:schemeClr val="tx1"/>
              </a:buClr>
              <a:buFont typeface="Arial" panose="020B0604020202020204" pitchFamily="34" charset="0"/>
              <a:buChar char="•"/>
            </a:pPr>
            <a:r>
              <a:rPr lang="en-US" sz="3600" dirty="0">
                <a:latin typeface="Calibri" panose="020F0502020204030204" pitchFamily="34" charset="0"/>
                <a:cs typeface="Calibri" panose="020F0502020204030204" pitchFamily="34" charset="0"/>
              </a:rPr>
              <a:t>Pointers let us refer to memory anywhere</a:t>
            </a:r>
            <a:br>
              <a:rPr lang="en-US" sz="3600" dirty="0">
                <a:latin typeface="Calibri" panose="020F0502020204030204" pitchFamily="34" charset="0"/>
                <a:cs typeface="Calibri" panose="020F0502020204030204" pitchFamily="34" charset="0"/>
              </a:rPr>
            </a:br>
            <a:r>
              <a:rPr lang="en-US" sz="3600" dirty="0">
                <a:latin typeface="Calibri" panose="020F0502020204030204" pitchFamily="34" charset="0"/>
                <a:cs typeface="Calibri" panose="020F0502020204030204" pitchFamily="34" charset="0"/>
              </a:rPr>
              <a:t>(not just on the stack).</a:t>
            </a:r>
          </a:p>
          <a:p>
            <a:pPr marL="571500" indent="-571500" algn="l">
              <a:buClr>
                <a:schemeClr val="tx1"/>
              </a:buClr>
              <a:buFont typeface="Arial" panose="020B0604020202020204" pitchFamily="34" charset="0"/>
              <a:buChar char="•"/>
            </a:pPr>
            <a:r>
              <a:rPr lang="en-US" sz="3600" dirty="0">
                <a:latin typeface="Calibri" panose="020F0502020204030204" pitchFamily="34" charset="0"/>
                <a:cs typeface="Calibri" panose="020F0502020204030204" pitchFamily="34" charset="0"/>
              </a:rPr>
              <a:t>Pointers to pointers are </a:t>
            </a:r>
            <a:r>
              <a:rPr lang="en-US" sz="3600" b="1" dirty="0">
                <a:latin typeface="Calibri" panose="020F0502020204030204" pitchFamily="34" charset="0"/>
                <a:cs typeface="Calibri" panose="020F0502020204030204" pitchFamily="34" charset="0"/>
              </a:rPr>
              <a:t>really useful</a:t>
            </a:r>
            <a:r>
              <a:rPr lang="en-US" sz="3600" dirty="0">
                <a:latin typeface="Calibri" panose="020F0502020204030204" pitchFamily="34" charset="0"/>
                <a:cs typeface="Calibri" panose="020F0502020204030204" pitchFamily="34" charset="0"/>
              </a:rPr>
              <a:t>.</a:t>
            </a:r>
          </a:p>
        </p:txBody>
      </p:sp>
      <p:sp>
        <p:nvSpPr>
          <p:cNvPr id="7" name="TextBox 6">
            <a:extLst>
              <a:ext uri="{FF2B5EF4-FFF2-40B4-BE49-F238E27FC236}">
                <a16:creationId xmlns:a16="http://schemas.microsoft.com/office/drawing/2014/main" id="{52A837E4-8C15-E346-946A-DAB920B4436C}"/>
              </a:ext>
            </a:extLst>
          </p:cNvPr>
          <p:cNvSpPr txBox="1"/>
          <p:nvPr/>
        </p:nvSpPr>
        <p:spPr>
          <a:xfrm>
            <a:off x="152400" y="6352110"/>
            <a:ext cx="3081934" cy="369332"/>
          </a:xfrm>
          <a:prstGeom prst="rect">
            <a:avLst/>
          </a:prstGeom>
          <a:noFill/>
        </p:spPr>
        <p:txBody>
          <a:bodyPr wrap="none" rtlCol="0">
            <a:spAutoFit/>
          </a:bodyPr>
          <a:lstStyle/>
          <a:p>
            <a:pPr algn="l">
              <a:buClr>
                <a:schemeClr val="accent2"/>
              </a:buClr>
            </a:pPr>
            <a:r>
              <a:rPr lang="en-US" dirty="0">
                <a:latin typeface="Calibri" panose="020F0502020204030204" pitchFamily="34" charset="0"/>
                <a:cs typeface="Calibri" panose="020F0502020204030204" pitchFamily="34" charset="0"/>
              </a:rPr>
              <a:t>*on a 64-bit machine like myth</a:t>
            </a:r>
          </a:p>
        </p:txBody>
      </p:sp>
    </p:spTree>
    <p:extLst>
      <p:ext uri="{BB962C8B-B14F-4D97-AF65-F5344CB8AC3E}">
        <p14:creationId xmlns:p14="http://schemas.microsoft.com/office/powerpoint/2010/main" val="3959241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E40D6-11C7-A047-AB5B-B5C8F2EF0322}"/>
              </a:ext>
            </a:extLst>
          </p:cNvPr>
          <p:cNvSpPr>
            <a:spLocks noGrp="1"/>
          </p:cNvSpPr>
          <p:nvPr>
            <p:ph type="title"/>
          </p:nvPr>
        </p:nvSpPr>
        <p:spPr/>
        <p:txBody>
          <a:bodyPr/>
          <a:lstStyle/>
          <a:p>
            <a:r>
              <a:rPr lang="en-US" dirty="0"/>
              <a:t>Plan For Today</a:t>
            </a:r>
          </a:p>
        </p:txBody>
      </p:sp>
      <p:sp>
        <p:nvSpPr>
          <p:cNvPr id="3" name="Content Placeholder 2">
            <a:extLst>
              <a:ext uri="{FF2B5EF4-FFF2-40B4-BE49-F238E27FC236}">
                <a16:creationId xmlns:a16="http://schemas.microsoft.com/office/drawing/2014/main" id="{3371D830-896E-D448-AAB6-0B334E219ECC}"/>
              </a:ext>
            </a:extLst>
          </p:cNvPr>
          <p:cNvSpPr>
            <a:spLocks noGrp="1"/>
          </p:cNvSpPr>
          <p:nvPr>
            <p:ph idx="1"/>
          </p:nvPr>
        </p:nvSpPr>
        <p:spPr>
          <a:xfrm>
            <a:off x="152400" y="1295400"/>
            <a:ext cx="11811000" cy="5486400"/>
          </a:xfrm>
        </p:spPr>
        <p:txBody>
          <a:bodyPr/>
          <a:lstStyle/>
          <a:p>
            <a:r>
              <a:rPr lang="en-US" b="1" dirty="0">
                <a:solidFill>
                  <a:schemeClr val="bg1">
                    <a:lumMod val="85000"/>
                  </a:schemeClr>
                </a:solidFill>
              </a:rPr>
              <a:t>Recap</a:t>
            </a:r>
            <a:r>
              <a:rPr lang="en-US" dirty="0">
                <a:solidFill>
                  <a:schemeClr val="bg1">
                    <a:lumMod val="85000"/>
                  </a:schemeClr>
                </a:solidFill>
              </a:rPr>
              <a:t>: Strings and pointers</a:t>
            </a:r>
          </a:p>
          <a:p>
            <a:r>
              <a:rPr lang="en-US" dirty="0">
                <a:solidFill>
                  <a:schemeClr val="bg1">
                    <a:lumMod val="85000"/>
                  </a:schemeClr>
                </a:solidFill>
              </a:rPr>
              <a:t>More common string operations: Concatenating, searching, and spans</a:t>
            </a:r>
          </a:p>
          <a:p>
            <a:r>
              <a:rPr lang="en-US" b="1" dirty="0">
                <a:solidFill>
                  <a:schemeClr val="bg1">
                    <a:lumMod val="85000"/>
                  </a:schemeClr>
                </a:solidFill>
              </a:rPr>
              <a:t>Break</a:t>
            </a:r>
            <a:r>
              <a:rPr lang="en-US" dirty="0">
                <a:solidFill>
                  <a:schemeClr val="bg1">
                    <a:lumMod val="85000"/>
                  </a:schemeClr>
                </a:solidFill>
              </a:rPr>
              <a:t>: Announcements</a:t>
            </a:r>
          </a:p>
          <a:p>
            <a:r>
              <a:rPr lang="en-US" dirty="0">
                <a:solidFill>
                  <a:schemeClr val="bg1">
                    <a:lumMod val="85000"/>
                  </a:schemeClr>
                </a:solidFill>
              </a:rPr>
              <a:t>Strings, memory, and pointers, part 2</a:t>
            </a:r>
          </a:p>
          <a:p>
            <a:r>
              <a:rPr lang="en-US" dirty="0"/>
              <a:t>Double pointers and arrays of strings</a:t>
            </a:r>
          </a:p>
        </p:txBody>
      </p:sp>
    </p:spTree>
    <p:extLst>
      <p:ext uri="{BB962C8B-B14F-4D97-AF65-F5344CB8AC3E}">
        <p14:creationId xmlns:p14="http://schemas.microsoft.com/office/powerpoint/2010/main" val="26658403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4D7DB-36F5-C449-9B9E-4D51A128A634}"/>
              </a:ext>
            </a:extLst>
          </p:cNvPr>
          <p:cNvSpPr>
            <a:spLocks noGrp="1"/>
          </p:cNvSpPr>
          <p:nvPr>
            <p:ph type="title"/>
          </p:nvPr>
        </p:nvSpPr>
        <p:spPr/>
        <p:txBody>
          <a:bodyPr/>
          <a:lstStyle/>
          <a:p>
            <a:r>
              <a:rPr lang="en-US" dirty="0"/>
              <a:t>Arrays of Strings</a:t>
            </a:r>
          </a:p>
        </p:txBody>
      </p:sp>
      <p:sp>
        <p:nvSpPr>
          <p:cNvPr id="3" name="Content Placeholder 2">
            <a:extLst>
              <a:ext uri="{FF2B5EF4-FFF2-40B4-BE49-F238E27FC236}">
                <a16:creationId xmlns:a16="http://schemas.microsoft.com/office/drawing/2014/main" id="{A8ACD66D-621B-E245-92BA-EE4EAFDC0C35}"/>
              </a:ext>
            </a:extLst>
          </p:cNvPr>
          <p:cNvSpPr>
            <a:spLocks noGrp="1"/>
          </p:cNvSpPr>
          <p:nvPr>
            <p:ph idx="1"/>
          </p:nvPr>
        </p:nvSpPr>
        <p:spPr/>
        <p:txBody>
          <a:bodyPr/>
          <a:lstStyle/>
          <a:p>
            <a:pPr marL="0" indent="0">
              <a:buNone/>
            </a:pPr>
            <a:r>
              <a:rPr lang="en-US" dirty="0"/>
              <a:t>We can make an array of strings to group multiple strings together:</a:t>
            </a:r>
          </a:p>
          <a:p>
            <a:pPr marL="0" indent="0">
              <a:buNone/>
            </a:pPr>
            <a:endParaRPr lang="en-US" dirty="0"/>
          </a:p>
          <a:p>
            <a:pPr marL="0" indent="0">
              <a:buNone/>
            </a:pPr>
            <a:r>
              <a:rPr lang="en-US" dirty="0">
                <a:solidFill>
                  <a:srgbClr val="00B050"/>
                </a:solidFill>
                <a:latin typeface="Consolas" panose="020B0609020204030204" pitchFamily="49" charset="0"/>
                <a:cs typeface="Consolas" panose="020B0609020204030204" pitchFamily="49" charset="0"/>
              </a:rPr>
              <a:t>	char</a:t>
            </a:r>
            <a:r>
              <a:rPr lang="en-US" dirty="0">
                <a:latin typeface="Consolas" panose="020B0609020204030204" pitchFamily="49" charset="0"/>
                <a:cs typeface="Consolas" panose="020B0609020204030204" pitchFamily="49" charset="0"/>
              </a:rPr>
              <a:t> *</a:t>
            </a:r>
            <a:r>
              <a:rPr lang="en-US" dirty="0" err="1">
                <a:solidFill>
                  <a:schemeClr val="accent2">
                    <a:lumMod val="75000"/>
                  </a:schemeClr>
                </a:solidFill>
                <a:latin typeface="Consolas" panose="020B0609020204030204" pitchFamily="49" charset="0"/>
                <a:cs typeface="Consolas" panose="020B0609020204030204" pitchFamily="49" charset="0"/>
              </a:rPr>
              <a:t>string_array</a:t>
            </a:r>
            <a:r>
              <a:rPr lang="en-US" dirty="0">
                <a:latin typeface="Consolas" panose="020B0609020204030204" pitchFamily="49" charset="0"/>
                <a:cs typeface="Consolas" panose="020B0609020204030204" pitchFamily="49" charset="0"/>
              </a:rPr>
              <a:t>[5];		</a:t>
            </a:r>
            <a:r>
              <a:rPr lang="en-US" dirty="0">
                <a:solidFill>
                  <a:srgbClr val="C00000"/>
                </a:solidFill>
                <a:latin typeface="Consolas" panose="020B0609020204030204" pitchFamily="49" charset="0"/>
                <a:cs typeface="Consolas" panose="020B0609020204030204" pitchFamily="49" charset="0"/>
              </a:rPr>
              <a:t>// array of 5 char *s</a:t>
            </a:r>
          </a:p>
          <a:p>
            <a:pPr marL="0" indent="0">
              <a:buNone/>
            </a:pPr>
            <a:endParaRPr lang="en-US" dirty="0"/>
          </a:p>
          <a:p>
            <a:pPr marL="0" indent="0">
              <a:buNone/>
            </a:pPr>
            <a:r>
              <a:rPr lang="en-US" dirty="0"/>
              <a:t>We can also use the following shorthand to initialize a string array:</a:t>
            </a:r>
          </a:p>
          <a:p>
            <a:pPr marL="0" indent="0">
              <a:buNone/>
            </a:pPr>
            <a:endParaRPr lang="en-US" dirty="0"/>
          </a:p>
          <a:p>
            <a:pPr marL="0" indent="0">
              <a:spcBef>
                <a:spcPts val="0"/>
              </a:spcBef>
              <a:buNone/>
            </a:pPr>
            <a:r>
              <a:rPr lang="en-US" dirty="0">
                <a:solidFill>
                  <a:srgbClr val="00B050"/>
                </a:solidFill>
                <a:latin typeface="Consolas" panose="020B0609020204030204" pitchFamily="49" charset="0"/>
                <a:cs typeface="Consolas" panose="020B0609020204030204" pitchFamily="49" charset="0"/>
              </a:rPr>
              <a:t>	char</a:t>
            </a:r>
            <a:r>
              <a:rPr lang="en-US" dirty="0">
                <a:latin typeface="Consolas" panose="020B0609020204030204" pitchFamily="49" charset="0"/>
                <a:cs typeface="Consolas" panose="020B0609020204030204" pitchFamily="49" charset="0"/>
              </a:rPr>
              <a:t> *</a:t>
            </a:r>
            <a:r>
              <a:rPr lang="en-US" dirty="0" err="1">
                <a:solidFill>
                  <a:schemeClr val="accent2">
                    <a:lumMod val="75000"/>
                  </a:schemeClr>
                </a:solidFill>
                <a:latin typeface="Consolas" panose="020B0609020204030204" pitchFamily="49" charset="0"/>
                <a:cs typeface="Consolas" panose="020B0609020204030204" pitchFamily="49" charset="0"/>
              </a:rPr>
              <a:t>string_array</a:t>
            </a:r>
            <a:r>
              <a:rPr lang="en-US" dirty="0">
                <a:latin typeface="Consolas" panose="020B0609020204030204" pitchFamily="49" charset="0"/>
                <a:cs typeface="Consolas" panose="020B0609020204030204" pitchFamily="49" charset="0"/>
              </a:rPr>
              <a:t>[] = {	</a:t>
            </a:r>
            <a:endParaRPr lang="en-US" dirty="0">
              <a:solidFill>
                <a:srgbClr val="C00000"/>
              </a:solidFill>
              <a:latin typeface="Consolas" panose="020B0609020204030204" pitchFamily="49" charset="0"/>
              <a:cs typeface="Consolas" panose="020B0609020204030204" pitchFamily="49" charset="0"/>
            </a:endParaRPr>
          </a:p>
          <a:p>
            <a:pPr marL="0" indent="0">
              <a:spcBef>
                <a:spcPts val="0"/>
              </a:spcBef>
              <a:buNone/>
            </a:pPr>
            <a:r>
              <a:rPr lang="en-US" dirty="0">
                <a:latin typeface="Consolas" panose="020B0609020204030204" pitchFamily="49" charset="0"/>
                <a:cs typeface="Consolas" panose="020B0609020204030204" pitchFamily="49" charset="0"/>
              </a:rPr>
              <a:t>		</a:t>
            </a:r>
            <a:r>
              <a:rPr lang="en-US" dirty="0">
                <a:solidFill>
                  <a:srgbClr val="7030A0"/>
                </a:solidFill>
                <a:latin typeface="Consolas" panose="020B0609020204030204" pitchFamily="49" charset="0"/>
                <a:cs typeface="Consolas" panose="020B0609020204030204" pitchFamily="49" charset="0"/>
              </a:rPr>
              <a:t>"hello world"</a:t>
            </a:r>
            <a:r>
              <a:rPr lang="en-US" dirty="0">
                <a:latin typeface="Consolas" panose="020B0609020204030204" pitchFamily="49" charset="0"/>
                <a:cs typeface="Consolas" panose="020B0609020204030204" pitchFamily="49" charset="0"/>
              </a:rPr>
              <a:t>,			</a:t>
            </a:r>
            <a:r>
              <a:rPr lang="en-US" dirty="0">
                <a:solidFill>
                  <a:srgbClr val="C00000"/>
                </a:solidFill>
                <a:latin typeface="Consolas" panose="020B0609020204030204" pitchFamily="49" charset="0"/>
                <a:cs typeface="Consolas" panose="020B0609020204030204" pitchFamily="49" charset="0"/>
              </a:rPr>
              <a:t>// strings</a:t>
            </a:r>
            <a:endParaRPr lang="en-US" dirty="0">
              <a:latin typeface="Consolas" panose="020B0609020204030204" pitchFamily="49" charset="0"/>
              <a:cs typeface="Consolas" panose="020B0609020204030204" pitchFamily="49" charset="0"/>
            </a:endParaRPr>
          </a:p>
          <a:p>
            <a:pPr marL="0" indent="0">
              <a:spcBef>
                <a:spcPts val="0"/>
              </a:spcBef>
              <a:buNone/>
            </a:pPr>
            <a:r>
              <a:rPr lang="en-US" dirty="0">
                <a:latin typeface="Consolas" panose="020B0609020204030204" pitchFamily="49" charset="0"/>
                <a:cs typeface="Consolas" panose="020B0609020204030204" pitchFamily="49" charset="0"/>
              </a:rPr>
              <a:t>		</a:t>
            </a:r>
            <a:r>
              <a:rPr lang="en-US" dirty="0">
                <a:solidFill>
                  <a:srgbClr val="7030A0"/>
                </a:solidFill>
                <a:latin typeface="Consolas" panose="020B0609020204030204" pitchFamily="49" charset="0"/>
                <a:cs typeface="Consolas" panose="020B0609020204030204" pitchFamily="49" charset="0"/>
              </a:rPr>
              <a:t>"hi"</a:t>
            </a:r>
            <a:r>
              <a:rPr lang="en-US" dirty="0">
                <a:latin typeface="Consolas" panose="020B0609020204030204" pitchFamily="49" charset="0"/>
                <a:cs typeface="Consolas" panose="020B0609020204030204" pitchFamily="49" charset="0"/>
              </a:rPr>
              <a:t>,				</a:t>
            </a:r>
            <a:r>
              <a:rPr lang="en-US" dirty="0">
                <a:solidFill>
                  <a:srgbClr val="C00000"/>
                </a:solidFill>
                <a:latin typeface="Consolas" panose="020B0609020204030204" pitchFamily="49" charset="0"/>
                <a:cs typeface="Consolas" panose="020B0609020204030204" pitchFamily="49" charset="0"/>
              </a:rPr>
              <a:t>// can have</a:t>
            </a:r>
            <a:endParaRPr lang="en-US" dirty="0">
              <a:latin typeface="Consolas" panose="020B0609020204030204" pitchFamily="49" charset="0"/>
              <a:cs typeface="Consolas" panose="020B0609020204030204" pitchFamily="49" charset="0"/>
            </a:endParaRPr>
          </a:p>
          <a:p>
            <a:pPr marL="0" indent="0">
              <a:spcBef>
                <a:spcPts val="0"/>
              </a:spcBef>
              <a:buNone/>
            </a:pPr>
            <a:r>
              <a:rPr lang="en-US" dirty="0">
                <a:latin typeface="Consolas" panose="020B0609020204030204" pitchFamily="49" charset="0"/>
                <a:cs typeface="Consolas" panose="020B0609020204030204" pitchFamily="49" charset="0"/>
              </a:rPr>
              <a:t>		</a:t>
            </a:r>
            <a:r>
              <a:rPr lang="en-US" dirty="0">
                <a:solidFill>
                  <a:srgbClr val="7030A0"/>
                </a:solidFill>
                <a:latin typeface="Consolas" panose="020B0609020204030204" pitchFamily="49" charset="0"/>
                <a:cs typeface="Consolas" panose="020B0609020204030204" pitchFamily="49" charset="0"/>
              </a:rPr>
              <a:t>"have a nice day"</a:t>
            </a:r>
            <a:r>
              <a:rPr lang="en-US" dirty="0">
                <a:latin typeface="Consolas" panose="020B0609020204030204" pitchFamily="49" charset="0"/>
                <a:cs typeface="Consolas" panose="020B0609020204030204" pitchFamily="49" charset="0"/>
              </a:rPr>
              <a:t>		</a:t>
            </a:r>
            <a:r>
              <a:rPr lang="en-US" dirty="0">
                <a:solidFill>
                  <a:srgbClr val="C00000"/>
                </a:solidFill>
                <a:latin typeface="Consolas" panose="020B0609020204030204" pitchFamily="49" charset="0"/>
                <a:cs typeface="Consolas" panose="020B0609020204030204" pitchFamily="49" charset="0"/>
              </a:rPr>
              <a:t>// different lengths</a:t>
            </a:r>
            <a:endParaRPr lang="en-US" dirty="0">
              <a:latin typeface="Consolas" panose="020B0609020204030204" pitchFamily="49" charset="0"/>
              <a:cs typeface="Consolas" panose="020B0609020204030204" pitchFamily="49" charset="0"/>
            </a:endParaRPr>
          </a:p>
          <a:p>
            <a:pPr marL="0" indent="0">
              <a:spcBef>
                <a:spcPts val="0"/>
              </a:spcBef>
              <a:buNone/>
            </a:pPr>
            <a:r>
              <a:rPr lang="en-US" dirty="0">
                <a:latin typeface="Consolas" panose="020B0609020204030204" pitchFamily="49" charset="0"/>
                <a:cs typeface="Consolas" panose="020B0609020204030204" pitchFamily="49" charset="0"/>
              </a:rPr>
              <a:t>	};</a:t>
            </a:r>
          </a:p>
          <a:p>
            <a:endParaRPr lang="en-US" dirty="0"/>
          </a:p>
        </p:txBody>
      </p:sp>
    </p:spTree>
    <p:extLst>
      <p:ext uri="{BB962C8B-B14F-4D97-AF65-F5344CB8AC3E}">
        <p14:creationId xmlns:p14="http://schemas.microsoft.com/office/powerpoint/2010/main" val="4196467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C2E56-B3CB-3742-B9BE-795FBAA5CE65}"/>
              </a:ext>
            </a:extLst>
          </p:cNvPr>
          <p:cNvSpPr>
            <a:spLocks noGrp="1"/>
          </p:cNvSpPr>
          <p:nvPr>
            <p:ph type="title"/>
          </p:nvPr>
        </p:nvSpPr>
        <p:spPr/>
        <p:txBody>
          <a:bodyPr/>
          <a:lstStyle/>
          <a:p>
            <a:r>
              <a:rPr lang="en-US" dirty="0" err="1">
                <a:latin typeface="Consolas" panose="020B0609020204030204" pitchFamily="49" charset="0"/>
                <a:cs typeface="Consolas" panose="020B0609020204030204" pitchFamily="49" charset="0"/>
              </a:rPr>
              <a:t>argc</a:t>
            </a:r>
            <a:r>
              <a:rPr lang="en-US" dirty="0"/>
              <a:t> and </a:t>
            </a:r>
            <a:r>
              <a:rPr lang="en-US" dirty="0" err="1">
                <a:latin typeface="Consolas" panose="020B0609020204030204" pitchFamily="49" charset="0"/>
                <a:cs typeface="Consolas" panose="020B0609020204030204" pitchFamily="49" charset="0"/>
              </a:rPr>
              <a:t>argv</a:t>
            </a:r>
            <a:endParaRPr lang="en-US" dirty="0">
              <a:latin typeface="Consolas" panose="020B0609020204030204" pitchFamily="49" charset="0"/>
              <a:cs typeface="Consolas" panose="020B0609020204030204" pitchFamily="49" charset="0"/>
            </a:endParaRPr>
          </a:p>
        </p:txBody>
      </p:sp>
      <p:sp>
        <p:nvSpPr>
          <p:cNvPr id="3" name="Content Placeholder 2">
            <a:extLst>
              <a:ext uri="{FF2B5EF4-FFF2-40B4-BE49-F238E27FC236}">
                <a16:creationId xmlns:a16="http://schemas.microsoft.com/office/drawing/2014/main" id="{1AEB05AE-C859-7841-95E0-1DF9FEA0A385}"/>
              </a:ext>
            </a:extLst>
          </p:cNvPr>
          <p:cNvSpPr>
            <a:spLocks noGrp="1"/>
          </p:cNvSpPr>
          <p:nvPr>
            <p:ph idx="1"/>
          </p:nvPr>
        </p:nvSpPr>
        <p:spPr>
          <a:xfrm>
            <a:off x="152400" y="3124200"/>
            <a:ext cx="11811000" cy="685800"/>
          </a:xfrm>
        </p:spPr>
        <p:txBody>
          <a:bodyPr/>
          <a:lstStyle/>
          <a:p>
            <a:pPr marL="0" indent="0" algn="ctr">
              <a:buNone/>
            </a:pPr>
            <a:r>
              <a:rPr lang="en-US" dirty="0">
                <a:solidFill>
                  <a:srgbClr val="00B050"/>
                </a:solidFill>
                <a:latin typeface="Consolas" panose="020B0609020204030204" pitchFamily="49" charset="0"/>
                <a:cs typeface="Consolas" panose="020B0609020204030204" pitchFamily="49" charset="0"/>
              </a:rPr>
              <a:t>int</a:t>
            </a:r>
            <a:r>
              <a:rPr lang="en-US" dirty="0">
                <a:latin typeface="Consolas" panose="020B0609020204030204" pitchFamily="49" charset="0"/>
                <a:cs typeface="Consolas" panose="020B0609020204030204" pitchFamily="49" charset="0"/>
              </a:rPr>
              <a:t> </a:t>
            </a:r>
            <a:r>
              <a:rPr lang="en-US" dirty="0">
                <a:solidFill>
                  <a:srgbClr val="0432FF"/>
                </a:solidFill>
                <a:latin typeface="Consolas" panose="020B0609020204030204" pitchFamily="49" charset="0"/>
                <a:cs typeface="Consolas" panose="020B0609020204030204" pitchFamily="49" charset="0"/>
              </a:rPr>
              <a:t>main</a:t>
            </a:r>
            <a:r>
              <a:rPr lang="en-US" dirty="0">
                <a:latin typeface="Consolas" panose="020B0609020204030204" pitchFamily="49" charset="0"/>
                <a:cs typeface="Consolas" panose="020B0609020204030204" pitchFamily="49" charset="0"/>
              </a:rPr>
              <a:t>(</a:t>
            </a:r>
            <a:r>
              <a:rPr lang="en-US" dirty="0">
                <a:solidFill>
                  <a:srgbClr val="00B050"/>
                </a:solidFill>
                <a:latin typeface="Consolas" panose="020B0609020204030204" pitchFamily="49" charset="0"/>
                <a:cs typeface="Consolas" panose="020B0609020204030204" pitchFamily="49" charset="0"/>
              </a:rPr>
              <a:t>int</a:t>
            </a:r>
            <a:r>
              <a:rPr lang="en-US" dirty="0">
                <a:latin typeface="Consolas" panose="020B0609020204030204" pitchFamily="49" charset="0"/>
                <a:cs typeface="Consolas" panose="020B0609020204030204" pitchFamily="49" charset="0"/>
              </a:rPr>
              <a:t> </a:t>
            </a:r>
            <a:r>
              <a:rPr lang="en-US" dirty="0" err="1">
                <a:solidFill>
                  <a:schemeClr val="accent2">
                    <a:lumMod val="75000"/>
                  </a:schemeClr>
                </a:solidFill>
                <a:latin typeface="Consolas" panose="020B0609020204030204" pitchFamily="49" charset="0"/>
                <a:cs typeface="Consolas" panose="020B0609020204030204" pitchFamily="49" charset="0"/>
              </a:rPr>
              <a:t>argc</a:t>
            </a:r>
            <a:r>
              <a:rPr lang="en-US" dirty="0">
                <a:latin typeface="Consolas" panose="020B0609020204030204" pitchFamily="49" charset="0"/>
                <a:cs typeface="Consolas" panose="020B0609020204030204" pitchFamily="49" charset="0"/>
              </a:rPr>
              <a:t>, </a:t>
            </a:r>
            <a:r>
              <a:rPr lang="en-US" dirty="0">
                <a:solidFill>
                  <a:srgbClr val="00B050"/>
                </a:solidFill>
                <a:latin typeface="Consolas" panose="020B0609020204030204" pitchFamily="49" charset="0"/>
                <a:cs typeface="Consolas" panose="020B0609020204030204" pitchFamily="49" charset="0"/>
              </a:rPr>
              <a:t>char</a:t>
            </a:r>
            <a:r>
              <a:rPr lang="en-US" dirty="0">
                <a:latin typeface="Consolas" panose="020B0609020204030204" pitchFamily="49" charset="0"/>
                <a:cs typeface="Consolas" panose="020B0609020204030204" pitchFamily="49" charset="0"/>
              </a:rPr>
              <a:t> *</a:t>
            </a:r>
            <a:r>
              <a:rPr lang="en-US" dirty="0" err="1">
                <a:solidFill>
                  <a:schemeClr val="accent2">
                    <a:lumMod val="75000"/>
                  </a:schemeClr>
                </a:solidFill>
                <a:latin typeface="Consolas" panose="020B0609020204030204" pitchFamily="49" charset="0"/>
                <a:cs typeface="Consolas" panose="020B0609020204030204" pitchFamily="49" charset="0"/>
              </a:rPr>
              <a:t>argv</a:t>
            </a:r>
            <a:r>
              <a:rPr lang="en-US" dirty="0">
                <a:latin typeface="Consolas" panose="020B0609020204030204" pitchFamily="49" charset="0"/>
                <a:cs typeface="Consolas" panose="020B0609020204030204" pitchFamily="49" charset="0"/>
              </a:rPr>
              <a:t>[]);</a:t>
            </a:r>
          </a:p>
        </p:txBody>
      </p:sp>
      <p:sp>
        <p:nvSpPr>
          <p:cNvPr id="4" name="Up Arrow 3">
            <a:extLst>
              <a:ext uri="{FF2B5EF4-FFF2-40B4-BE49-F238E27FC236}">
                <a16:creationId xmlns:a16="http://schemas.microsoft.com/office/drawing/2014/main" id="{A37FB405-B7DF-894A-A565-A5361A010FA8}"/>
              </a:ext>
            </a:extLst>
          </p:cNvPr>
          <p:cNvSpPr/>
          <p:nvPr/>
        </p:nvSpPr>
        <p:spPr>
          <a:xfrm>
            <a:off x="5562600" y="3718642"/>
            <a:ext cx="361950" cy="685800"/>
          </a:xfrm>
          <a:prstGeom prst="up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9A8C703-02DD-754F-B253-3104F25BCBFF}"/>
              </a:ext>
            </a:extLst>
          </p:cNvPr>
          <p:cNvSpPr/>
          <p:nvPr/>
        </p:nvSpPr>
        <p:spPr>
          <a:xfrm>
            <a:off x="4167187" y="4698258"/>
            <a:ext cx="3152775" cy="480131"/>
          </a:xfrm>
          <a:prstGeom prst="rect">
            <a:avLst/>
          </a:prstGeom>
          <a:ln w="38100">
            <a:noFill/>
          </a:ln>
        </p:spPr>
        <p:txBody>
          <a:bodyPr wrap="square">
            <a:spAutoFit/>
          </a:bodyPr>
          <a:lstStyle/>
          <a:p>
            <a:pPr lvl="0" algn="ctr" fontAlgn="auto">
              <a:lnSpc>
                <a:spcPct val="90000"/>
              </a:lnSpc>
              <a:spcBef>
                <a:spcPts val="1000"/>
              </a:spcBef>
              <a:spcAft>
                <a:spcPts val="600"/>
              </a:spcAft>
            </a:pPr>
            <a:r>
              <a:rPr lang="en-US" sz="2800" dirty="0">
                <a:solidFill>
                  <a:prstClr val="black"/>
                </a:solidFill>
                <a:latin typeface="+mn-lt"/>
                <a:cs typeface="Consolas" panose="020B0609020204030204" pitchFamily="49" charset="0"/>
              </a:rPr>
              <a:t># elements in </a:t>
            </a:r>
            <a:r>
              <a:rPr lang="en-US" sz="2800" dirty="0" err="1">
                <a:solidFill>
                  <a:prstClr val="black"/>
                </a:solidFill>
                <a:latin typeface="Consolas" panose="020B0609020204030204" pitchFamily="49" charset="0"/>
                <a:cs typeface="Consolas" panose="020B0609020204030204" pitchFamily="49" charset="0"/>
              </a:rPr>
              <a:t>argv</a:t>
            </a:r>
            <a:endParaRPr lang="en-US" sz="2800" dirty="0">
              <a:solidFill>
                <a:prstClr val="black"/>
              </a:solidFill>
              <a:latin typeface="Consolas" panose="020B0609020204030204" pitchFamily="49" charset="0"/>
              <a:cs typeface="Consolas" panose="020B0609020204030204" pitchFamily="49" charset="0"/>
            </a:endParaRPr>
          </a:p>
        </p:txBody>
      </p:sp>
      <p:sp>
        <p:nvSpPr>
          <p:cNvPr id="6" name="Rectangle 5">
            <a:extLst>
              <a:ext uri="{FF2B5EF4-FFF2-40B4-BE49-F238E27FC236}">
                <a16:creationId xmlns:a16="http://schemas.microsoft.com/office/drawing/2014/main" id="{22203DEE-366C-8B4F-8F5C-0EB034C4C6B9}"/>
              </a:ext>
            </a:extLst>
          </p:cNvPr>
          <p:cNvSpPr/>
          <p:nvPr/>
        </p:nvSpPr>
        <p:spPr>
          <a:xfrm>
            <a:off x="8001000" y="4698259"/>
            <a:ext cx="3733800" cy="480131"/>
          </a:xfrm>
          <a:prstGeom prst="rect">
            <a:avLst/>
          </a:prstGeom>
          <a:ln w="38100">
            <a:solidFill>
              <a:schemeClr val="accent2">
                <a:lumMod val="75000"/>
              </a:schemeClr>
            </a:solidFill>
          </a:ln>
        </p:spPr>
        <p:txBody>
          <a:bodyPr wrap="square">
            <a:spAutoFit/>
          </a:bodyPr>
          <a:lstStyle/>
          <a:p>
            <a:pPr lvl="0" algn="l" fontAlgn="auto">
              <a:lnSpc>
                <a:spcPct val="90000"/>
              </a:lnSpc>
              <a:spcBef>
                <a:spcPts val="1000"/>
              </a:spcBef>
              <a:spcAft>
                <a:spcPts val="600"/>
              </a:spcAft>
            </a:pPr>
            <a:r>
              <a:rPr lang="en-US" sz="2800" dirty="0">
                <a:solidFill>
                  <a:prstClr val="black"/>
                </a:solidFill>
                <a:latin typeface="+mn-lt"/>
                <a:cs typeface="Consolas" panose="020B0609020204030204" pitchFamily="49" charset="0"/>
              </a:rPr>
              <a:t>An array of </a:t>
            </a:r>
            <a:r>
              <a:rPr lang="en-US" sz="2800" dirty="0">
                <a:solidFill>
                  <a:prstClr val="black"/>
                </a:solidFill>
                <a:latin typeface="Consolas" panose="020B0609020204030204" pitchFamily="49" charset="0"/>
                <a:cs typeface="Consolas" panose="020B0609020204030204" pitchFamily="49" charset="0"/>
              </a:rPr>
              <a:t>char *</a:t>
            </a:r>
            <a:r>
              <a:rPr lang="en-US" sz="2800" dirty="0">
                <a:solidFill>
                  <a:prstClr val="black"/>
                </a:solidFill>
                <a:latin typeface="+mn-lt"/>
                <a:cs typeface="Consolas" panose="020B0609020204030204" pitchFamily="49" charset="0"/>
              </a:rPr>
              <a:t>’s!!</a:t>
            </a:r>
          </a:p>
        </p:txBody>
      </p:sp>
      <p:sp>
        <p:nvSpPr>
          <p:cNvPr id="7" name="Up Arrow 6">
            <a:extLst>
              <a:ext uri="{FF2B5EF4-FFF2-40B4-BE49-F238E27FC236}">
                <a16:creationId xmlns:a16="http://schemas.microsoft.com/office/drawing/2014/main" id="{0EB518EB-C28B-444D-8D36-64B06BF1B3A0}"/>
              </a:ext>
            </a:extLst>
          </p:cNvPr>
          <p:cNvSpPr/>
          <p:nvPr/>
        </p:nvSpPr>
        <p:spPr>
          <a:xfrm>
            <a:off x="8001000" y="3718642"/>
            <a:ext cx="361950" cy="685800"/>
          </a:xfrm>
          <a:prstGeom prst="up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8975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8B4A1-5C8A-894A-90B6-E4FAE90D77BD}"/>
              </a:ext>
            </a:extLst>
          </p:cNvPr>
          <p:cNvSpPr>
            <a:spLocks noGrp="1"/>
          </p:cNvSpPr>
          <p:nvPr>
            <p:ph type="title"/>
          </p:nvPr>
        </p:nvSpPr>
        <p:spPr/>
        <p:txBody>
          <a:bodyPr/>
          <a:lstStyle/>
          <a:p>
            <a:r>
              <a:rPr lang="en-US" dirty="0"/>
              <a:t>Double pointer parameters</a:t>
            </a:r>
          </a:p>
        </p:txBody>
      </p:sp>
      <p:sp>
        <p:nvSpPr>
          <p:cNvPr id="3" name="Content Placeholder 2">
            <a:extLst>
              <a:ext uri="{FF2B5EF4-FFF2-40B4-BE49-F238E27FC236}">
                <a16:creationId xmlns:a16="http://schemas.microsoft.com/office/drawing/2014/main" id="{C3B8F897-9CCE-B045-9290-14008B493C65}"/>
              </a:ext>
            </a:extLst>
          </p:cNvPr>
          <p:cNvSpPr>
            <a:spLocks noGrp="1"/>
          </p:cNvSpPr>
          <p:nvPr>
            <p:ph idx="1"/>
          </p:nvPr>
        </p:nvSpPr>
        <p:spPr/>
        <p:txBody>
          <a:bodyPr/>
          <a:lstStyle/>
          <a:p>
            <a:pPr marL="0" indent="0">
              <a:buNone/>
            </a:pPr>
            <a:r>
              <a:rPr lang="en-US" dirty="0"/>
              <a:t>The parameter types below are equivalent (both are double pointers):</a:t>
            </a:r>
          </a:p>
          <a:p>
            <a:endParaRPr lang="en-US" dirty="0"/>
          </a:p>
          <a:p>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r>
              <a:rPr lang="en-US" dirty="0"/>
              <a:t>As a C programmer, you often choose stylistically between the two to convey meaning, based on what you expect the input to be.</a:t>
            </a:r>
          </a:p>
          <a:p>
            <a:r>
              <a:rPr lang="en-US" dirty="0"/>
              <a:t>You should feel free to use your own abstraction.</a:t>
            </a:r>
          </a:p>
        </p:txBody>
      </p:sp>
      <p:sp>
        <p:nvSpPr>
          <p:cNvPr id="6" name="Rectangle 5">
            <a:extLst>
              <a:ext uri="{FF2B5EF4-FFF2-40B4-BE49-F238E27FC236}">
                <a16:creationId xmlns:a16="http://schemas.microsoft.com/office/drawing/2014/main" id="{2667E1A5-C90F-E045-95EE-7BCB3AAC210E}"/>
              </a:ext>
            </a:extLst>
          </p:cNvPr>
          <p:cNvSpPr/>
          <p:nvPr/>
        </p:nvSpPr>
        <p:spPr>
          <a:xfrm>
            <a:off x="685800" y="2348746"/>
            <a:ext cx="5105400" cy="461665"/>
          </a:xfrm>
          <a:prstGeom prst="rect">
            <a:avLst/>
          </a:prstGeom>
        </p:spPr>
        <p:txBody>
          <a:bodyPr wrap="square">
            <a:spAutoFit/>
          </a:bodyPr>
          <a:lstStyle/>
          <a:p>
            <a:pPr marL="0" indent="0" algn="ctr">
              <a:spcBef>
                <a:spcPts val="0"/>
              </a:spcBef>
              <a:buNone/>
            </a:pPr>
            <a:r>
              <a:rPr lang="en-US" sz="2400" dirty="0">
                <a:solidFill>
                  <a:srgbClr val="00B050"/>
                </a:solidFill>
                <a:latin typeface="Consolas" panose="020B0609020204030204" pitchFamily="49" charset="0"/>
                <a:cs typeface="Consolas" panose="020B0609020204030204" pitchFamily="49" charset="0"/>
              </a:rPr>
              <a:t>void</a:t>
            </a:r>
            <a:r>
              <a:rPr lang="en-US" sz="2400" dirty="0">
                <a:latin typeface="Consolas" panose="020B0609020204030204" pitchFamily="49" charset="0"/>
                <a:cs typeface="Consolas" panose="020B0609020204030204" pitchFamily="49" charset="0"/>
              </a:rPr>
              <a:t> </a:t>
            </a:r>
            <a:r>
              <a:rPr lang="en-US" sz="2400" dirty="0">
                <a:solidFill>
                  <a:srgbClr val="0432FF"/>
                </a:solidFill>
                <a:latin typeface="Consolas" panose="020B0609020204030204" pitchFamily="49" charset="0"/>
                <a:cs typeface="Consolas" panose="020B0609020204030204" pitchFamily="49" charset="0"/>
              </a:rPr>
              <a:t>binky</a:t>
            </a:r>
            <a:r>
              <a:rPr lang="en-US" sz="2400" dirty="0">
                <a:latin typeface="Consolas" panose="020B0609020204030204" pitchFamily="49" charset="0"/>
                <a:cs typeface="Consolas" panose="020B0609020204030204" pitchFamily="49" charset="0"/>
              </a:rPr>
              <a:t>(</a:t>
            </a:r>
            <a:r>
              <a:rPr lang="en-US" sz="2400" dirty="0">
                <a:solidFill>
                  <a:srgbClr val="00B050"/>
                </a:solidFill>
                <a:latin typeface="Consolas" panose="020B0609020204030204" pitchFamily="49" charset="0"/>
                <a:cs typeface="Consolas" panose="020B0609020204030204" pitchFamily="49" charset="0"/>
              </a:rPr>
              <a:t>char</a:t>
            </a:r>
            <a:r>
              <a:rPr lang="en-US" sz="2400" dirty="0">
                <a:latin typeface="Consolas" panose="020B0609020204030204" pitchFamily="49" charset="0"/>
                <a:cs typeface="Consolas" panose="020B0609020204030204" pitchFamily="49" charset="0"/>
              </a:rPr>
              <a:t> *</a:t>
            </a:r>
            <a:r>
              <a:rPr lang="en-US" sz="2400" dirty="0">
                <a:solidFill>
                  <a:schemeClr val="accent2">
                    <a:lumMod val="75000"/>
                  </a:schemeClr>
                </a:solidFill>
                <a:latin typeface="Consolas" panose="020B0609020204030204" pitchFamily="49" charset="0"/>
                <a:cs typeface="Consolas" panose="020B0609020204030204" pitchFamily="49" charset="0"/>
              </a:rPr>
              <a:t>x</a:t>
            </a:r>
            <a:r>
              <a:rPr lang="en-US" sz="2400" dirty="0">
                <a:latin typeface="Consolas" panose="020B0609020204030204" pitchFamily="49" charset="0"/>
                <a:cs typeface="Consolas" panose="020B0609020204030204" pitchFamily="49" charset="0"/>
              </a:rPr>
              <a:t>[]);</a:t>
            </a:r>
          </a:p>
        </p:txBody>
      </p:sp>
      <p:sp>
        <p:nvSpPr>
          <p:cNvPr id="7" name="Rectangle 6">
            <a:extLst>
              <a:ext uri="{FF2B5EF4-FFF2-40B4-BE49-F238E27FC236}">
                <a16:creationId xmlns:a16="http://schemas.microsoft.com/office/drawing/2014/main" id="{E7A51211-A104-5A4E-8F0E-0259C6F6E9E9}"/>
              </a:ext>
            </a:extLst>
          </p:cNvPr>
          <p:cNvSpPr/>
          <p:nvPr/>
        </p:nvSpPr>
        <p:spPr>
          <a:xfrm>
            <a:off x="6210300" y="2357735"/>
            <a:ext cx="5105400" cy="461665"/>
          </a:xfrm>
          <a:prstGeom prst="rect">
            <a:avLst/>
          </a:prstGeom>
        </p:spPr>
        <p:txBody>
          <a:bodyPr wrap="square">
            <a:spAutoFit/>
          </a:bodyPr>
          <a:lstStyle/>
          <a:p>
            <a:pPr marL="0" indent="0" algn="ctr">
              <a:spcBef>
                <a:spcPts val="0"/>
              </a:spcBef>
              <a:buNone/>
            </a:pPr>
            <a:r>
              <a:rPr lang="en-US" sz="2400" dirty="0">
                <a:solidFill>
                  <a:srgbClr val="00B050"/>
                </a:solidFill>
                <a:latin typeface="Consolas" panose="020B0609020204030204" pitchFamily="49" charset="0"/>
                <a:cs typeface="Consolas" panose="020B0609020204030204" pitchFamily="49" charset="0"/>
              </a:rPr>
              <a:t>void</a:t>
            </a:r>
            <a:r>
              <a:rPr lang="en-US" sz="2400" dirty="0">
                <a:latin typeface="Consolas" panose="020B0609020204030204" pitchFamily="49" charset="0"/>
                <a:cs typeface="Consolas" panose="020B0609020204030204" pitchFamily="49" charset="0"/>
              </a:rPr>
              <a:t> </a:t>
            </a:r>
            <a:r>
              <a:rPr lang="en-US" sz="2400" dirty="0" err="1">
                <a:solidFill>
                  <a:srgbClr val="0432FF"/>
                </a:solidFill>
                <a:latin typeface="Consolas" panose="020B0609020204030204" pitchFamily="49" charset="0"/>
                <a:cs typeface="Consolas" panose="020B0609020204030204" pitchFamily="49" charset="0"/>
              </a:rPr>
              <a:t>winky</a:t>
            </a:r>
            <a:r>
              <a:rPr lang="en-US" sz="2400" dirty="0">
                <a:latin typeface="Consolas" panose="020B0609020204030204" pitchFamily="49" charset="0"/>
                <a:cs typeface="Consolas" panose="020B0609020204030204" pitchFamily="49" charset="0"/>
              </a:rPr>
              <a:t>(</a:t>
            </a:r>
            <a:r>
              <a:rPr lang="en-US" sz="2400" dirty="0">
                <a:solidFill>
                  <a:srgbClr val="00B050"/>
                </a:solidFill>
                <a:latin typeface="Consolas" panose="020B0609020204030204" pitchFamily="49" charset="0"/>
                <a:cs typeface="Consolas" panose="020B0609020204030204" pitchFamily="49" charset="0"/>
              </a:rPr>
              <a:t>char</a:t>
            </a:r>
            <a:r>
              <a:rPr lang="en-US" sz="2400" dirty="0">
                <a:latin typeface="Consolas" panose="020B0609020204030204" pitchFamily="49" charset="0"/>
                <a:cs typeface="Consolas" panose="020B0609020204030204" pitchFamily="49" charset="0"/>
              </a:rPr>
              <a:t> **</a:t>
            </a:r>
            <a:r>
              <a:rPr lang="en-US" sz="2400" dirty="0">
                <a:solidFill>
                  <a:schemeClr val="accent2">
                    <a:lumMod val="75000"/>
                  </a:schemeClr>
                </a:solidFill>
                <a:latin typeface="Consolas" panose="020B0609020204030204" pitchFamily="49" charset="0"/>
                <a:cs typeface="Consolas" panose="020B0609020204030204" pitchFamily="49" charset="0"/>
              </a:rPr>
              <a:t>x</a:t>
            </a:r>
            <a:r>
              <a:rPr lang="en-US" sz="2400" dirty="0">
                <a:latin typeface="Consolas" panose="020B0609020204030204" pitchFamily="49" charset="0"/>
                <a:cs typeface="Consolas" panose="020B0609020204030204" pitchFamily="49" charset="0"/>
              </a:rPr>
              <a:t>);</a:t>
            </a:r>
          </a:p>
        </p:txBody>
      </p:sp>
      <p:sp>
        <p:nvSpPr>
          <p:cNvPr id="8" name="TextBox 7">
            <a:extLst>
              <a:ext uri="{FF2B5EF4-FFF2-40B4-BE49-F238E27FC236}">
                <a16:creationId xmlns:a16="http://schemas.microsoft.com/office/drawing/2014/main" id="{359A849F-FF26-5943-BD1B-CB3A5A70B8F5}"/>
              </a:ext>
            </a:extLst>
          </p:cNvPr>
          <p:cNvSpPr txBox="1"/>
          <p:nvPr/>
        </p:nvSpPr>
        <p:spPr>
          <a:xfrm>
            <a:off x="685800" y="3173730"/>
            <a:ext cx="5105400" cy="830997"/>
          </a:xfrm>
          <a:prstGeom prst="rect">
            <a:avLst/>
          </a:prstGeom>
          <a:noFill/>
        </p:spPr>
        <p:txBody>
          <a:bodyPr wrap="square" rtlCol="0">
            <a:spAutoFit/>
          </a:bodyPr>
          <a:lstStyle/>
          <a:p>
            <a:pPr algn="ctr">
              <a:buClr>
                <a:schemeClr val="accent2"/>
              </a:buClr>
            </a:pPr>
            <a:r>
              <a:rPr lang="en-US" sz="2400" dirty="0">
                <a:latin typeface="Calibri" panose="020F0502020204030204" pitchFamily="34" charset="0"/>
                <a:cs typeface="Calibri" panose="020F0502020204030204" pitchFamily="34" charset="0"/>
              </a:rPr>
              <a:t>(suggestion): want to process an</a:t>
            </a:r>
            <a:br>
              <a:rPr lang="en-US" sz="2400" dirty="0">
                <a:latin typeface="Calibri" panose="020F0502020204030204" pitchFamily="34" charset="0"/>
                <a:cs typeface="Calibri" panose="020F0502020204030204" pitchFamily="34" charset="0"/>
              </a:rPr>
            </a:br>
            <a:r>
              <a:rPr lang="en-US" sz="2400" dirty="0">
                <a:latin typeface="Calibri" panose="020F0502020204030204" pitchFamily="34" charset="0"/>
                <a:cs typeface="Calibri" panose="020F0502020204030204" pitchFamily="34" charset="0"/>
              </a:rPr>
              <a:t>array of pointers</a:t>
            </a:r>
          </a:p>
        </p:txBody>
      </p:sp>
      <p:sp>
        <p:nvSpPr>
          <p:cNvPr id="9" name="TextBox 8">
            <a:extLst>
              <a:ext uri="{FF2B5EF4-FFF2-40B4-BE49-F238E27FC236}">
                <a16:creationId xmlns:a16="http://schemas.microsoft.com/office/drawing/2014/main" id="{B4D2DF84-BE93-0849-A07D-E3353E89318E}"/>
              </a:ext>
            </a:extLst>
          </p:cNvPr>
          <p:cNvSpPr txBox="1"/>
          <p:nvPr/>
        </p:nvSpPr>
        <p:spPr>
          <a:xfrm>
            <a:off x="6210300" y="3173729"/>
            <a:ext cx="5105400" cy="830997"/>
          </a:xfrm>
          <a:prstGeom prst="rect">
            <a:avLst/>
          </a:prstGeom>
          <a:noFill/>
        </p:spPr>
        <p:txBody>
          <a:bodyPr wrap="square" rtlCol="0">
            <a:spAutoFit/>
          </a:bodyPr>
          <a:lstStyle/>
          <a:p>
            <a:pPr algn="ctr">
              <a:buClr>
                <a:schemeClr val="accent2"/>
              </a:buClr>
            </a:pPr>
            <a:r>
              <a:rPr lang="en-US" sz="2400" dirty="0">
                <a:latin typeface="Calibri" panose="020F0502020204030204" pitchFamily="34" charset="0"/>
                <a:cs typeface="Calibri" panose="020F0502020204030204" pitchFamily="34" charset="0"/>
              </a:rPr>
              <a:t>(suggestion): want to modify a</a:t>
            </a:r>
            <a:br>
              <a:rPr lang="en-US" sz="2400" dirty="0">
                <a:latin typeface="Calibri" panose="020F0502020204030204" pitchFamily="34" charset="0"/>
                <a:cs typeface="Calibri" panose="020F0502020204030204" pitchFamily="34" charset="0"/>
              </a:rPr>
            </a:br>
            <a:r>
              <a:rPr lang="en-US" sz="2400" dirty="0">
                <a:latin typeface="Calibri" panose="020F0502020204030204" pitchFamily="34" charset="0"/>
                <a:cs typeface="Calibri" panose="020F0502020204030204" pitchFamily="34" charset="0"/>
              </a:rPr>
              <a:t>pointer’s address</a:t>
            </a:r>
          </a:p>
        </p:txBody>
      </p:sp>
    </p:spTree>
    <p:extLst>
      <p:ext uri="{BB962C8B-B14F-4D97-AF65-F5344CB8AC3E}">
        <p14:creationId xmlns:p14="http://schemas.microsoft.com/office/powerpoint/2010/main" val="3886816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166AC-63D2-2340-9215-DB5784D072BC}"/>
              </a:ext>
            </a:extLst>
          </p:cNvPr>
          <p:cNvSpPr>
            <a:spLocks noGrp="1"/>
          </p:cNvSpPr>
          <p:nvPr>
            <p:ph type="title"/>
          </p:nvPr>
        </p:nvSpPr>
        <p:spPr/>
        <p:txBody>
          <a:bodyPr/>
          <a:lstStyle/>
          <a:p>
            <a:r>
              <a:rPr lang="en-US" dirty="0"/>
              <a:t>Skip spaces</a:t>
            </a:r>
          </a:p>
        </p:txBody>
      </p:sp>
      <p:sp>
        <p:nvSpPr>
          <p:cNvPr id="3" name="Content Placeholder 2">
            <a:extLst>
              <a:ext uri="{FF2B5EF4-FFF2-40B4-BE49-F238E27FC236}">
                <a16:creationId xmlns:a16="http://schemas.microsoft.com/office/drawing/2014/main" id="{B793E1DA-9CF6-BC4C-9C51-68AB50EFDEFC}"/>
              </a:ext>
            </a:extLst>
          </p:cNvPr>
          <p:cNvSpPr>
            <a:spLocks noGrp="1"/>
          </p:cNvSpPr>
          <p:nvPr>
            <p:ph idx="1"/>
          </p:nvPr>
        </p:nvSpPr>
        <p:spPr>
          <a:xfrm>
            <a:off x="152400" y="1295400"/>
            <a:ext cx="11811000" cy="5410200"/>
          </a:xfrm>
        </p:spPr>
        <p:txBody>
          <a:bodyPr/>
          <a:lstStyle/>
          <a:p>
            <a:pPr marL="0" indent="0">
              <a:buNone/>
            </a:pPr>
            <a:r>
              <a:rPr lang="en-US" dirty="0"/>
              <a:t>Write a function</a:t>
            </a:r>
            <a:r>
              <a:rPr lang="en-US" b="1" dirty="0"/>
              <a:t> </a:t>
            </a:r>
            <a:r>
              <a:rPr lang="en-US" b="1" dirty="0" err="1"/>
              <a:t>skip_spaces</a:t>
            </a:r>
            <a:r>
              <a:rPr lang="en-US" dirty="0"/>
              <a:t> that modifies a string pointer to skip past any leading spaces.</a:t>
            </a:r>
          </a:p>
          <a:p>
            <a:pPr marL="0" indent="0">
              <a:buNone/>
            </a:pPr>
            <a:endParaRPr lang="en-US" dirty="0"/>
          </a:p>
          <a:p>
            <a:pPr marL="0" indent="0">
              <a:buNone/>
            </a:pPr>
            <a:endParaRPr lang="en-US" dirty="0"/>
          </a:p>
          <a:p>
            <a:pPr marL="0" indent="0">
              <a:spcBef>
                <a:spcPts val="0"/>
              </a:spcBef>
              <a:buNone/>
            </a:pPr>
            <a:r>
              <a:rPr lang="en-US" dirty="0">
                <a:solidFill>
                  <a:srgbClr val="00B050"/>
                </a:solidFill>
                <a:latin typeface="Consolas" panose="020B0609020204030204" pitchFamily="49" charset="0"/>
                <a:cs typeface="Consolas" panose="020B0609020204030204" pitchFamily="49" charset="0"/>
              </a:rPr>
              <a:t>void</a:t>
            </a:r>
            <a:r>
              <a:rPr lang="en-US" dirty="0">
                <a:latin typeface="Consolas" panose="020B0609020204030204" pitchFamily="49" charset="0"/>
                <a:cs typeface="Consolas" panose="020B0609020204030204" pitchFamily="49" charset="0"/>
              </a:rPr>
              <a:t> </a:t>
            </a:r>
            <a:r>
              <a:rPr lang="en-US" dirty="0" err="1">
                <a:solidFill>
                  <a:srgbClr val="0432FF"/>
                </a:solidFill>
                <a:latin typeface="Consolas" panose="020B0609020204030204" pitchFamily="49" charset="0"/>
                <a:cs typeface="Consolas" panose="020B0609020204030204" pitchFamily="49" charset="0"/>
              </a:rPr>
              <a:t>skip_spaces</a:t>
            </a:r>
            <a:r>
              <a:rPr lang="en-US" dirty="0">
                <a:latin typeface="Consolas" panose="020B0609020204030204" pitchFamily="49" charset="0"/>
                <a:cs typeface="Consolas" panose="020B0609020204030204" pitchFamily="49" charset="0"/>
              </a:rPr>
              <a:t>(</a:t>
            </a:r>
            <a:r>
              <a:rPr lang="en-US" dirty="0">
                <a:solidFill>
                  <a:srgbClr val="FF0000"/>
                </a:solidFill>
                <a:latin typeface="Consolas" panose="020B0609020204030204" pitchFamily="49" charset="0"/>
                <a:cs typeface="Consolas" panose="020B0609020204030204" pitchFamily="49" charset="0"/>
              </a:rPr>
              <a:t>__?__</a:t>
            </a:r>
            <a:r>
              <a:rPr lang="en-US" dirty="0">
                <a:latin typeface="Consolas" panose="020B0609020204030204" pitchFamily="49" charset="0"/>
                <a:cs typeface="Consolas" panose="020B0609020204030204" pitchFamily="49" charset="0"/>
              </a:rPr>
              <a:t>) {</a:t>
            </a:r>
          </a:p>
          <a:p>
            <a:pPr marL="0" indent="0">
              <a:spcBef>
                <a:spcPts val="0"/>
              </a:spcBef>
              <a:buNone/>
            </a:pPr>
            <a:r>
              <a:rPr lang="en-US" dirty="0">
                <a:latin typeface="Consolas" panose="020B0609020204030204" pitchFamily="49" charset="0"/>
                <a:cs typeface="Consolas" panose="020B0609020204030204" pitchFamily="49" charset="0"/>
              </a:rPr>
              <a:t>	...</a:t>
            </a:r>
          </a:p>
          <a:p>
            <a:pPr marL="0" indent="0">
              <a:spcBef>
                <a:spcPts val="0"/>
              </a:spcBef>
              <a:buNone/>
            </a:pPr>
            <a:r>
              <a:rPr lang="en-US" dirty="0">
                <a:latin typeface="Consolas" panose="020B0609020204030204" pitchFamily="49" charset="0"/>
                <a:cs typeface="Consolas" panose="020B0609020204030204" pitchFamily="49" charset="0"/>
              </a:rPr>
              <a:t>}</a:t>
            </a:r>
          </a:p>
          <a:p>
            <a:pPr marL="0" indent="0">
              <a:spcBef>
                <a:spcPts val="0"/>
              </a:spcBef>
              <a:buNone/>
            </a:pPr>
            <a:endParaRPr lang="en-US" dirty="0">
              <a:latin typeface="Consolas" panose="020B0609020204030204" pitchFamily="49" charset="0"/>
              <a:cs typeface="Consolas" panose="020B0609020204030204" pitchFamily="49" charset="0"/>
            </a:endParaRPr>
          </a:p>
          <a:p>
            <a:pPr marL="0" indent="0">
              <a:spcBef>
                <a:spcPts val="0"/>
              </a:spcBef>
              <a:buNone/>
            </a:pPr>
            <a:r>
              <a:rPr lang="en-US" dirty="0" err="1">
                <a:solidFill>
                  <a:srgbClr val="00B050"/>
                </a:solidFill>
                <a:latin typeface="Consolas" panose="020B0609020204030204" pitchFamily="49" charset="0"/>
                <a:cs typeface="Consolas" panose="020B0609020204030204" pitchFamily="49" charset="0"/>
              </a:rPr>
              <a:t>int</a:t>
            </a:r>
            <a:r>
              <a:rPr lang="en-US" dirty="0">
                <a:latin typeface="Consolas" panose="020B0609020204030204" pitchFamily="49" charset="0"/>
                <a:cs typeface="Consolas" panose="020B0609020204030204" pitchFamily="49" charset="0"/>
              </a:rPr>
              <a:t> </a:t>
            </a:r>
            <a:r>
              <a:rPr lang="en-US" dirty="0">
                <a:solidFill>
                  <a:srgbClr val="0432FF"/>
                </a:solidFill>
                <a:latin typeface="Consolas" panose="020B0609020204030204" pitchFamily="49" charset="0"/>
                <a:cs typeface="Consolas" panose="020B0609020204030204" pitchFamily="49" charset="0"/>
              </a:rPr>
              <a:t>main</a:t>
            </a:r>
            <a:r>
              <a:rPr lang="en-US" dirty="0">
                <a:latin typeface="Consolas" panose="020B0609020204030204" pitchFamily="49" charset="0"/>
                <a:cs typeface="Consolas" panose="020B0609020204030204" pitchFamily="49" charset="0"/>
              </a:rPr>
              <a:t>(</a:t>
            </a:r>
            <a:r>
              <a:rPr lang="en-US" dirty="0" err="1">
                <a:solidFill>
                  <a:srgbClr val="00B050"/>
                </a:solidFill>
                <a:latin typeface="Consolas" panose="020B0609020204030204" pitchFamily="49" charset="0"/>
                <a:cs typeface="Consolas" panose="020B0609020204030204" pitchFamily="49" charset="0"/>
              </a:rPr>
              <a:t>int</a:t>
            </a:r>
            <a:r>
              <a:rPr lang="en-US" dirty="0">
                <a:latin typeface="Consolas" panose="020B0609020204030204" pitchFamily="49" charset="0"/>
                <a:cs typeface="Consolas" panose="020B0609020204030204" pitchFamily="49" charset="0"/>
              </a:rPr>
              <a:t> </a:t>
            </a:r>
            <a:r>
              <a:rPr lang="en-US" dirty="0" err="1">
                <a:solidFill>
                  <a:schemeClr val="accent2">
                    <a:lumMod val="75000"/>
                  </a:schemeClr>
                </a:solidFill>
                <a:latin typeface="Consolas" panose="020B0609020204030204" pitchFamily="49" charset="0"/>
                <a:cs typeface="Consolas" panose="020B0609020204030204" pitchFamily="49" charset="0"/>
              </a:rPr>
              <a:t>argc</a:t>
            </a:r>
            <a:r>
              <a:rPr lang="en-US" dirty="0">
                <a:latin typeface="Consolas" panose="020B0609020204030204" pitchFamily="49" charset="0"/>
                <a:cs typeface="Consolas" panose="020B0609020204030204" pitchFamily="49" charset="0"/>
              </a:rPr>
              <a:t>, </a:t>
            </a:r>
            <a:r>
              <a:rPr lang="en-US" dirty="0">
                <a:solidFill>
                  <a:srgbClr val="00B050"/>
                </a:solidFill>
                <a:latin typeface="Consolas" panose="020B0609020204030204" pitchFamily="49" charset="0"/>
                <a:cs typeface="Consolas" panose="020B0609020204030204" pitchFamily="49" charset="0"/>
              </a:rPr>
              <a:t>char</a:t>
            </a:r>
            <a:r>
              <a:rPr lang="en-US" dirty="0">
                <a:latin typeface="Consolas" panose="020B0609020204030204" pitchFamily="49" charset="0"/>
                <a:cs typeface="Consolas" panose="020B0609020204030204" pitchFamily="49" charset="0"/>
              </a:rPr>
              <a:t> *</a:t>
            </a:r>
            <a:r>
              <a:rPr lang="en-US" dirty="0" err="1">
                <a:solidFill>
                  <a:schemeClr val="accent2">
                    <a:lumMod val="75000"/>
                  </a:schemeClr>
                </a:solidFill>
                <a:latin typeface="Consolas" panose="020B0609020204030204" pitchFamily="49" charset="0"/>
                <a:cs typeface="Consolas" panose="020B0609020204030204" pitchFamily="49" charset="0"/>
              </a:rPr>
              <a:t>argv</a:t>
            </a:r>
            <a:r>
              <a:rPr lang="en-US" dirty="0">
                <a:latin typeface="Consolas" panose="020B0609020204030204" pitchFamily="49" charset="0"/>
                <a:cs typeface="Consolas" panose="020B0609020204030204" pitchFamily="49" charset="0"/>
              </a:rPr>
              <a:t>[]) {</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a:solidFill>
                  <a:srgbClr val="00B050"/>
                </a:solidFill>
                <a:latin typeface="Consolas" panose="020B0609020204030204" pitchFamily="49" charset="0"/>
                <a:cs typeface="Consolas" panose="020B0609020204030204" pitchFamily="49" charset="0"/>
              </a:rPr>
              <a:t>char</a:t>
            </a:r>
            <a:r>
              <a:rPr lang="en-US" dirty="0">
                <a:latin typeface="Consolas" panose="020B0609020204030204" pitchFamily="49" charset="0"/>
                <a:cs typeface="Consolas" panose="020B0609020204030204" pitchFamily="49" charset="0"/>
              </a:rPr>
              <a:t> *</a:t>
            </a:r>
            <a:r>
              <a:rPr lang="en-US" dirty="0" err="1">
                <a:solidFill>
                  <a:schemeClr val="accent2">
                    <a:lumMod val="75000"/>
                  </a:schemeClr>
                </a:solidFill>
                <a:latin typeface="Consolas" panose="020B0609020204030204" pitchFamily="49" charset="0"/>
                <a:cs typeface="Consolas" panose="020B0609020204030204" pitchFamily="49" charset="0"/>
              </a:rPr>
              <a:t>str</a:t>
            </a:r>
            <a:r>
              <a:rPr lang="en-US" dirty="0">
                <a:latin typeface="Consolas" panose="020B0609020204030204" pitchFamily="49" charset="0"/>
                <a:cs typeface="Consolas" panose="020B0609020204030204" pitchFamily="49" charset="0"/>
              </a:rPr>
              <a:t> = </a:t>
            </a:r>
            <a:r>
              <a:rPr lang="en-US" dirty="0">
                <a:solidFill>
                  <a:srgbClr val="7030A0"/>
                </a:solidFill>
                <a:latin typeface="Consolas" panose="020B0609020204030204" pitchFamily="49" charset="0"/>
                <a:cs typeface="Consolas" panose="020B0609020204030204" pitchFamily="49" charset="0"/>
              </a:rPr>
              <a:t>"    hello"</a:t>
            </a:r>
            <a:r>
              <a:rPr lang="en-US" dirty="0">
                <a:latin typeface="Consolas" panose="020B0609020204030204" pitchFamily="49" charset="0"/>
                <a:cs typeface="Consolas" panose="020B0609020204030204" pitchFamily="49" charset="0"/>
              </a:rPr>
              <a:t>;</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err="1">
                <a:latin typeface="Consolas" panose="020B0609020204030204" pitchFamily="49" charset="0"/>
                <a:cs typeface="Consolas" panose="020B0609020204030204" pitchFamily="49" charset="0"/>
              </a:rPr>
              <a:t>skip_spaces</a:t>
            </a:r>
            <a:r>
              <a:rPr lang="en-US" dirty="0">
                <a:latin typeface="Consolas" panose="020B0609020204030204" pitchFamily="49" charset="0"/>
                <a:cs typeface="Consolas" panose="020B0609020204030204" pitchFamily="49" charset="0"/>
              </a:rPr>
              <a:t>(</a:t>
            </a:r>
            <a:r>
              <a:rPr lang="en-US" dirty="0">
                <a:solidFill>
                  <a:srgbClr val="FF0000"/>
                </a:solidFill>
                <a:latin typeface="Consolas" panose="020B0609020204030204" pitchFamily="49" charset="0"/>
                <a:cs typeface="Consolas" panose="020B0609020204030204" pitchFamily="49" charset="0"/>
              </a:rPr>
              <a:t>__?__</a:t>
            </a:r>
            <a:r>
              <a:rPr lang="en-US" dirty="0">
                <a:latin typeface="Consolas" panose="020B0609020204030204" pitchFamily="49" charset="0"/>
                <a:cs typeface="Consolas" panose="020B0609020204030204" pitchFamily="49" charset="0"/>
              </a:rPr>
              <a:t>);</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err="1">
                <a:latin typeface="Consolas" panose="020B0609020204030204" pitchFamily="49" charset="0"/>
                <a:cs typeface="Consolas" panose="020B0609020204030204" pitchFamily="49" charset="0"/>
              </a:rPr>
              <a:t>printf</a:t>
            </a:r>
            <a:r>
              <a:rPr lang="en-US" dirty="0">
                <a:latin typeface="Consolas" panose="020B0609020204030204" pitchFamily="49" charset="0"/>
                <a:cs typeface="Consolas" panose="020B0609020204030204" pitchFamily="49" charset="0"/>
              </a:rPr>
              <a:t>(</a:t>
            </a:r>
            <a:r>
              <a:rPr lang="en-US" dirty="0">
                <a:solidFill>
                  <a:srgbClr val="7030A0"/>
                </a:solidFill>
                <a:latin typeface="Consolas" panose="020B0609020204030204" pitchFamily="49" charset="0"/>
                <a:cs typeface="Consolas" panose="020B0609020204030204" pitchFamily="49" charset="0"/>
              </a:rPr>
              <a:t>"%s"</a:t>
            </a:r>
            <a:r>
              <a:rPr lang="en-US" dirty="0">
                <a:latin typeface="Consolas" panose="020B0609020204030204" pitchFamily="49" charset="0"/>
                <a:cs typeface="Consolas" panose="020B0609020204030204" pitchFamily="49" charset="0"/>
              </a:rPr>
              <a:t>, </a:t>
            </a:r>
            <a:r>
              <a:rPr lang="en-US" dirty="0" err="1">
                <a:latin typeface="Consolas" panose="020B0609020204030204" pitchFamily="49" charset="0"/>
                <a:cs typeface="Consolas" panose="020B0609020204030204" pitchFamily="49" charset="0"/>
              </a:rPr>
              <a:t>str</a:t>
            </a:r>
            <a:r>
              <a:rPr lang="en-US" dirty="0">
                <a:latin typeface="Consolas" panose="020B0609020204030204" pitchFamily="49" charset="0"/>
                <a:cs typeface="Consolas" panose="020B0609020204030204" pitchFamily="49" charset="0"/>
              </a:rPr>
              <a:t>);		</a:t>
            </a:r>
            <a:r>
              <a:rPr lang="en-US" dirty="0">
                <a:solidFill>
                  <a:srgbClr val="00B050"/>
                </a:solidFill>
                <a:latin typeface="Consolas" panose="020B0609020204030204" pitchFamily="49" charset="0"/>
                <a:cs typeface="Consolas" panose="020B0609020204030204" pitchFamily="49" charset="0"/>
              </a:rPr>
              <a:t>// should print "hello"	</a:t>
            </a:r>
          </a:p>
          <a:p>
            <a:pPr marL="0" indent="0">
              <a:spcBef>
                <a:spcPts val="0"/>
              </a:spcBef>
              <a:buNone/>
            </a:pPr>
            <a:r>
              <a:rPr lang="en-US" dirty="0">
                <a:latin typeface="Consolas" panose="020B0609020204030204" pitchFamily="49" charset="0"/>
                <a:cs typeface="Consolas" panose="020B0609020204030204" pitchFamily="49" charset="0"/>
              </a:rPr>
              <a:t>}</a:t>
            </a:r>
          </a:p>
          <a:p>
            <a:pPr marL="0" indent="0">
              <a:buNone/>
            </a:pPr>
            <a:endParaRPr lang="en-US" dirty="0"/>
          </a:p>
        </p:txBody>
      </p:sp>
      <p:sp>
        <p:nvSpPr>
          <p:cNvPr id="4" name="TextBox 3">
            <a:extLst>
              <a:ext uri="{FF2B5EF4-FFF2-40B4-BE49-F238E27FC236}">
                <a16:creationId xmlns:a16="http://schemas.microsoft.com/office/drawing/2014/main" id="{41477E94-8EFB-D94E-9DF5-9E8D38E0748B}"/>
              </a:ext>
            </a:extLst>
          </p:cNvPr>
          <p:cNvSpPr txBox="1"/>
          <p:nvPr/>
        </p:nvSpPr>
        <p:spPr>
          <a:xfrm>
            <a:off x="11152945" y="5658504"/>
            <a:ext cx="781549" cy="923330"/>
          </a:xfrm>
          <a:prstGeom prst="rect">
            <a:avLst/>
          </a:prstGeom>
          <a:noFill/>
        </p:spPr>
        <p:txBody>
          <a:bodyPr wrap="square" rtlCol="0">
            <a:spAutoFit/>
          </a:bodyPr>
          <a:lstStyle/>
          <a:p>
            <a:r>
              <a:rPr lang="en-US" sz="5400" dirty="0">
                <a:solidFill>
                  <a:schemeClr val="tx1">
                    <a:lumMod val="75000"/>
                    <a:lumOff val="25000"/>
                  </a:schemeClr>
                </a:solidFill>
                <a:latin typeface="+mj-lt"/>
              </a:rPr>
              <a:t>🤔</a:t>
            </a:r>
          </a:p>
        </p:txBody>
      </p:sp>
      <p:sp>
        <p:nvSpPr>
          <p:cNvPr id="5" name="Content Placeholder 12">
            <a:extLst>
              <a:ext uri="{FF2B5EF4-FFF2-40B4-BE49-F238E27FC236}">
                <a16:creationId xmlns:a16="http://schemas.microsoft.com/office/drawing/2014/main" id="{D473D734-B18A-A644-9532-A8DED6EB3693}"/>
              </a:ext>
            </a:extLst>
          </p:cNvPr>
          <p:cNvSpPr txBox="1">
            <a:spLocks/>
          </p:cNvSpPr>
          <p:nvPr/>
        </p:nvSpPr>
        <p:spPr bwMode="auto">
          <a:xfrm>
            <a:off x="8077200" y="2590800"/>
            <a:ext cx="3676650" cy="1143000"/>
          </a:xfrm>
          <a:prstGeom prst="rect">
            <a:avLst/>
          </a:prstGeom>
          <a:noFill/>
          <a:ln w="38100">
            <a:solidFill>
              <a:schemeClr val="accent2">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None/>
            </a:pPr>
            <a:r>
              <a:rPr lang="en-US" dirty="0"/>
              <a:t>What should go in each of the blanks?</a:t>
            </a:r>
          </a:p>
        </p:txBody>
      </p:sp>
    </p:spTree>
    <p:extLst>
      <p:ext uri="{BB962C8B-B14F-4D97-AF65-F5344CB8AC3E}">
        <p14:creationId xmlns:p14="http://schemas.microsoft.com/office/powerpoint/2010/main" val="42920112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166AC-63D2-2340-9215-DB5784D072BC}"/>
              </a:ext>
            </a:extLst>
          </p:cNvPr>
          <p:cNvSpPr>
            <a:spLocks noGrp="1"/>
          </p:cNvSpPr>
          <p:nvPr>
            <p:ph type="title"/>
          </p:nvPr>
        </p:nvSpPr>
        <p:spPr/>
        <p:txBody>
          <a:bodyPr/>
          <a:lstStyle/>
          <a:p>
            <a:r>
              <a:rPr lang="en-US" dirty="0"/>
              <a:t>Skip spaces</a:t>
            </a:r>
          </a:p>
        </p:txBody>
      </p:sp>
      <p:sp>
        <p:nvSpPr>
          <p:cNvPr id="3" name="Content Placeholder 2">
            <a:extLst>
              <a:ext uri="{FF2B5EF4-FFF2-40B4-BE49-F238E27FC236}">
                <a16:creationId xmlns:a16="http://schemas.microsoft.com/office/drawing/2014/main" id="{B793E1DA-9CF6-BC4C-9C51-68AB50EFDEFC}"/>
              </a:ext>
            </a:extLst>
          </p:cNvPr>
          <p:cNvSpPr>
            <a:spLocks noGrp="1"/>
          </p:cNvSpPr>
          <p:nvPr>
            <p:ph idx="1"/>
          </p:nvPr>
        </p:nvSpPr>
        <p:spPr>
          <a:xfrm>
            <a:off x="152400" y="1295400"/>
            <a:ext cx="11811000" cy="5410200"/>
          </a:xfrm>
        </p:spPr>
        <p:txBody>
          <a:bodyPr/>
          <a:lstStyle/>
          <a:p>
            <a:pPr marL="0" indent="0">
              <a:buNone/>
            </a:pPr>
            <a:r>
              <a:rPr lang="en-US" dirty="0"/>
              <a:t>Write a function</a:t>
            </a:r>
            <a:r>
              <a:rPr lang="en-US" b="1" dirty="0"/>
              <a:t> </a:t>
            </a:r>
            <a:r>
              <a:rPr lang="en-US" b="1" dirty="0" err="1"/>
              <a:t>skip_spaces</a:t>
            </a:r>
            <a:r>
              <a:rPr lang="en-US" dirty="0"/>
              <a:t> that modifies a string pointer to skip past any leading spaces.</a:t>
            </a:r>
          </a:p>
          <a:p>
            <a:pPr marL="0" indent="0">
              <a:buNone/>
            </a:pPr>
            <a:endParaRPr lang="en-US" dirty="0"/>
          </a:p>
          <a:p>
            <a:pPr marL="0" indent="0">
              <a:buNone/>
            </a:pPr>
            <a:endParaRPr lang="en-US" dirty="0"/>
          </a:p>
          <a:p>
            <a:pPr marL="0" indent="0">
              <a:spcBef>
                <a:spcPts val="0"/>
              </a:spcBef>
              <a:buNone/>
            </a:pPr>
            <a:r>
              <a:rPr lang="en-US" dirty="0">
                <a:solidFill>
                  <a:srgbClr val="00B050"/>
                </a:solidFill>
                <a:latin typeface="Consolas" panose="020B0609020204030204" pitchFamily="49" charset="0"/>
                <a:cs typeface="Consolas" panose="020B0609020204030204" pitchFamily="49" charset="0"/>
              </a:rPr>
              <a:t>void</a:t>
            </a:r>
            <a:r>
              <a:rPr lang="en-US" dirty="0">
                <a:latin typeface="Consolas" panose="020B0609020204030204" pitchFamily="49" charset="0"/>
                <a:cs typeface="Consolas" panose="020B0609020204030204" pitchFamily="49" charset="0"/>
              </a:rPr>
              <a:t> </a:t>
            </a:r>
            <a:r>
              <a:rPr lang="en-US" dirty="0" err="1">
                <a:solidFill>
                  <a:srgbClr val="0432FF"/>
                </a:solidFill>
                <a:latin typeface="Consolas" panose="020B0609020204030204" pitchFamily="49" charset="0"/>
                <a:cs typeface="Consolas" panose="020B0609020204030204" pitchFamily="49" charset="0"/>
              </a:rPr>
              <a:t>skip_spaces</a:t>
            </a:r>
            <a:r>
              <a:rPr lang="en-US" dirty="0">
                <a:latin typeface="Consolas" panose="020B0609020204030204" pitchFamily="49" charset="0"/>
                <a:cs typeface="Consolas" panose="020B0609020204030204" pitchFamily="49" charset="0"/>
              </a:rPr>
              <a:t>(</a:t>
            </a:r>
            <a:r>
              <a:rPr lang="en-US" dirty="0">
                <a:solidFill>
                  <a:srgbClr val="FF0000"/>
                </a:solidFill>
                <a:latin typeface="Consolas" panose="020B0609020204030204" pitchFamily="49" charset="0"/>
                <a:cs typeface="Consolas" panose="020B0609020204030204" pitchFamily="49" charset="0"/>
              </a:rPr>
              <a:t>char **</a:t>
            </a:r>
            <a:r>
              <a:rPr lang="en-US" dirty="0" err="1">
                <a:solidFill>
                  <a:srgbClr val="FF0000"/>
                </a:solidFill>
                <a:latin typeface="Consolas" panose="020B0609020204030204" pitchFamily="49" charset="0"/>
                <a:cs typeface="Consolas" panose="020B0609020204030204" pitchFamily="49" charset="0"/>
              </a:rPr>
              <a:t>strptr</a:t>
            </a:r>
            <a:r>
              <a:rPr lang="en-US" dirty="0">
                <a:latin typeface="Consolas" panose="020B0609020204030204" pitchFamily="49" charset="0"/>
                <a:cs typeface="Consolas" panose="020B0609020204030204" pitchFamily="49" charset="0"/>
              </a:rPr>
              <a:t>) {</a:t>
            </a:r>
          </a:p>
          <a:p>
            <a:pPr marL="0" indent="0">
              <a:spcBef>
                <a:spcPts val="0"/>
              </a:spcBef>
              <a:buNone/>
            </a:pPr>
            <a:r>
              <a:rPr lang="en-US" dirty="0">
                <a:latin typeface="Consolas" panose="020B0609020204030204" pitchFamily="49" charset="0"/>
                <a:cs typeface="Consolas" panose="020B0609020204030204" pitchFamily="49" charset="0"/>
              </a:rPr>
              <a:t>	...</a:t>
            </a:r>
          </a:p>
          <a:p>
            <a:pPr marL="0" indent="0">
              <a:spcBef>
                <a:spcPts val="0"/>
              </a:spcBef>
              <a:buNone/>
            </a:pPr>
            <a:r>
              <a:rPr lang="en-US" dirty="0">
                <a:latin typeface="Consolas" panose="020B0609020204030204" pitchFamily="49" charset="0"/>
                <a:cs typeface="Consolas" panose="020B0609020204030204" pitchFamily="49" charset="0"/>
              </a:rPr>
              <a:t>}</a:t>
            </a:r>
          </a:p>
          <a:p>
            <a:pPr marL="0" indent="0">
              <a:spcBef>
                <a:spcPts val="0"/>
              </a:spcBef>
              <a:buNone/>
            </a:pPr>
            <a:endParaRPr lang="en-US" dirty="0">
              <a:latin typeface="Consolas" panose="020B0609020204030204" pitchFamily="49" charset="0"/>
              <a:cs typeface="Consolas" panose="020B0609020204030204" pitchFamily="49" charset="0"/>
            </a:endParaRPr>
          </a:p>
          <a:p>
            <a:pPr marL="0" indent="0">
              <a:spcBef>
                <a:spcPts val="0"/>
              </a:spcBef>
              <a:buNone/>
            </a:pPr>
            <a:r>
              <a:rPr lang="en-US" dirty="0" err="1">
                <a:solidFill>
                  <a:srgbClr val="00B050"/>
                </a:solidFill>
                <a:latin typeface="Consolas" panose="020B0609020204030204" pitchFamily="49" charset="0"/>
                <a:cs typeface="Consolas" panose="020B0609020204030204" pitchFamily="49" charset="0"/>
              </a:rPr>
              <a:t>int</a:t>
            </a:r>
            <a:r>
              <a:rPr lang="en-US" dirty="0">
                <a:latin typeface="Consolas" panose="020B0609020204030204" pitchFamily="49" charset="0"/>
                <a:cs typeface="Consolas" panose="020B0609020204030204" pitchFamily="49" charset="0"/>
              </a:rPr>
              <a:t> </a:t>
            </a:r>
            <a:r>
              <a:rPr lang="en-US" dirty="0">
                <a:solidFill>
                  <a:srgbClr val="0432FF"/>
                </a:solidFill>
                <a:latin typeface="Consolas" panose="020B0609020204030204" pitchFamily="49" charset="0"/>
                <a:cs typeface="Consolas" panose="020B0609020204030204" pitchFamily="49" charset="0"/>
              </a:rPr>
              <a:t>main</a:t>
            </a:r>
            <a:r>
              <a:rPr lang="en-US" dirty="0">
                <a:latin typeface="Consolas" panose="020B0609020204030204" pitchFamily="49" charset="0"/>
                <a:cs typeface="Consolas" panose="020B0609020204030204" pitchFamily="49" charset="0"/>
              </a:rPr>
              <a:t>(</a:t>
            </a:r>
            <a:r>
              <a:rPr lang="en-US" dirty="0" err="1">
                <a:solidFill>
                  <a:srgbClr val="00B050"/>
                </a:solidFill>
                <a:latin typeface="Consolas" panose="020B0609020204030204" pitchFamily="49" charset="0"/>
                <a:cs typeface="Consolas" panose="020B0609020204030204" pitchFamily="49" charset="0"/>
              </a:rPr>
              <a:t>int</a:t>
            </a:r>
            <a:r>
              <a:rPr lang="en-US" dirty="0">
                <a:latin typeface="Consolas" panose="020B0609020204030204" pitchFamily="49" charset="0"/>
                <a:cs typeface="Consolas" panose="020B0609020204030204" pitchFamily="49" charset="0"/>
              </a:rPr>
              <a:t> </a:t>
            </a:r>
            <a:r>
              <a:rPr lang="en-US" dirty="0" err="1">
                <a:solidFill>
                  <a:schemeClr val="accent2">
                    <a:lumMod val="75000"/>
                  </a:schemeClr>
                </a:solidFill>
                <a:latin typeface="Consolas" panose="020B0609020204030204" pitchFamily="49" charset="0"/>
                <a:cs typeface="Consolas" panose="020B0609020204030204" pitchFamily="49" charset="0"/>
              </a:rPr>
              <a:t>argc</a:t>
            </a:r>
            <a:r>
              <a:rPr lang="en-US" dirty="0">
                <a:latin typeface="Consolas" panose="020B0609020204030204" pitchFamily="49" charset="0"/>
                <a:cs typeface="Consolas" panose="020B0609020204030204" pitchFamily="49" charset="0"/>
              </a:rPr>
              <a:t>, </a:t>
            </a:r>
            <a:r>
              <a:rPr lang="en-US" dirty="0">
                <a:solidFill>
                  <a:srgbClr val="00B050"/>
                </a:solidFill>
                <a:latin typeface="Consolas" panose="020B0609020204030204" pitchFamily="49" charset="0"/>
                <a:cs typeface="Consolas" panose="020B0609020204030204" pitchFamily="49" charset="0"/>
              </a:rPr>
              <a:t>char</a:t>
            </a:r>
            <a:r>
              <a:rPr lang="en-US" dirty="0">
                <a:latin typeface="Consolas" panose="020B0609020204030204" pitchFamily="49" charset="0"/>
                <a:cs typeface="Consolas" panose="020B0609020204030204" pitchFamily="49" charset="0"/>
              </a:rPr>
              <a:t> *</a:t>
            </a:r>
            <a:r>
              <a:rPr lang="en-US" dirty="0" err="1">
                <a:solidFill>
                  <a:schemeClr val="accent2">
                    <a:lumMod val="75000"/>
                  </a:schemeClr>
                </a:solidFill>
                <a:latin typeface="Consolas" panose="020B0609020204030204" pitchFamily="49" charset="0"/>
                <a:cs typeface="Consolas" panose="020B0609020204030204" pitchFamily="49" charset="0"/>
              </a:rPr>
              <a:t>argv</a:t>
            </a:r>
            <a:r>
              <a:rPr lang="en-US" dirty="0">
                <a:latin typeface="Consolas" panose="020B0609020204030204" pitchFamily="49" charset="0"/>
                <a:cs typeface="Consolas" panose="020B0609020204030204" pitchFamily="49" charset="0"/>
              </a:rPr>
              <a:t>[]) {</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a:solidFill>
                  <a:srgbClr val="00B050"/>
                </a:solidFill>
                <a:latin typeface="Consolas" panose="020B0609020204030204" pitchFamily="49" charset="0"/>
                <a:cs typeface="Consolas" panose="020B0609020204030204" pitchFamily="49" charset="0"/>
              </a:rPr>
              <a:t>char</a:t>
            </a:r>
            <a:r>
              <a:rPr lang="en-US" dirty="0">
                <a:latin typeface="Consolas" panose="020B0609020204030204" pitchFamily="49" charset="0"/>
                <a:cs typeface="Consolas" panose="020B0609020204030204" pitchFamily="49" charset="0"/>
              </a:rPr>
              <a:t> *</a:t>
            </a:r>
            <a:r>
              <a:rPr lang="en-US" dirty="0" err="1">
                <a:solidFill>
                  <a:schemeClr val="accent2">
                    <a:lumMod val="75000"/>
                  </a:schemeClr>
                </a:solidFill>
                <a:latin typeface="Consolas" panose="020B0609020204030204" pitchFamily="49" charset="0"/>
                <a:cs typeface="Consolas" panose="020B0609020204030204" pitchFamily="49" charset="0"/>
              </a:rPr>
              <a:t>str</a:t>
            </a:r>
            <a:r>
              <a:rPr lang="en-US" dirty="0">
                <a:latin typeface="Consolas" panose="020B0609020204030204" pitchFamily="49" charset="0"/>
                <a:cs typeface="Consolas" panose="020B0609020204030204" pitchFamily="49" charset="0"/>
              </a:rPr>
              <a:t> = </a:t>
            </a:r>
            <a:r>
              <a:rPr lang="en-US" dirty="0">
                <a:solidFill>
                  <a:srgbClr val="7030A0"/>
                </a:solidFill>
                <a:latin typeface="Consolas" panose="020B0609020204030204" pitchFamily="49" charset="0"/>
                <a:cs typeface="Consolas" panose="020B0609020204030204" pitchFamily="49" charset="0"/>
              </a:rPr>
              <a:t>"    hello"</a:t>
            </a:r>
            <a:r>
              <a:rPr lang="en-US" dirty="0">
                <a:latin typeface="Consolas" panose="020B0609020204030204" pitchFamily="49" charset="0"/>
                <a:cs typeface="Consolas" panose="020B0609020204030204" pitchFamily="49" charset="0"/>
              </a:rPr>
              <a:t>;</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err="1">
                <a:latin typeface="Consolas" panose="020B0609020204030204" pitchFamily="49" charset="0"/>
                <a:cs typeface="Consolas" panose="020B0609020204030204" pitchFamily="49" charset="0"/>
              </a:rPr>
              <a:t>skip_spaces</a:t>
            </a:r>
            <a:r>
              <a:rPr lang="en-US" dirty="0">
                <a:latin typeface="Consolas" panose="020B0609020204030204" pitchFamily="49" charset="0"/>
                <a:cs typeface="Consolas" panose="020B0609020204030204" pitchFamily="49" charset="0"/>
              </a:rPr>
              <a:t>(</a:t>
            </a:r>
            <a:r>
              <a:rPr lang="en-US" dirty="0">
                <a:solidFill>
                  <a:srgbClr val="FF0000"/>
                </a:solidFill>
                <a:latin typeface="Consolas" panose="020B0609020204030204" pitchFamily="49" charset="0"/>
                <a:cs typeface="Consolas" panose="020B0609020204030204" pitchFamily="49" charset="0"/>
              </a:rPr>
              <a:t>&amp;str</a:t>
            </a:r>
            <a:r>
              <a:rPr lang="en-US" dirty="0">
                <a:latin typeface="Consolas" panose="020B0609020204030204" pitchFamily="49" charset="0"/>
                <a:cs typeface="Consolas" panose="020B0609020204030204" pitchFamily="49" charset="0"/>
              </a:rPr>
              <a:t>);</a:t>
            </a:r>
          </a:p>
          <a:p>
            <a:pPr marL="0" indent="0">
              <a:spcBef>
                <a:spcPts val="0"/>
              </a:spcBef>
              <a:buNone/>
            </a:pPr>
            <a:r>
              <a:rPr lang="en-US" dirty="0">
                <a:latin typeface="Consolas" panose="020B0609020204030204" pitchFamily="49" charset="0"/>
                <a:cs typeface="Consolas" panose="020B0609020204030204" pitchFamily="49" charset="0"/>
              </a:rPr>
              <a:t>	</a:t>
            </a:r>
            <a:r>
              <a:rPr lang="en-US" dirty="0" err="1">
                <a:latin typeface="Consolas" panose="020B0609020204030204" pitchFamily="49" charset="0"/>
                <a:cs typeface="Consolas" panose="020B0609020204030204" pitchFamily="49" charset="0"/>
              </a:rPr>
              <a:t>printf</a:t>
            </a:r>
            <a:r>
              <a:rPr lang="en-US" dirty="0">
                <a:latin typeface="Consolas" panose="020B0609020204030204" pitchFamily="49" charset="0"/>
                <a:cs typeface="Consolas" panose="020B0609020204030204" pitchFamily="49" charset="0"/>
              </a:rPr>
              <a:t>(</a:t>
            </a:r>
            <a:r>
              <a:rPr lang="en-US" dirty="0">
                <a:solidFill>
                  <a:srgbClr val="7030A0"/>
                </a:solidFill>
                <a:latin typeface="Consolas" panose="020B0609020204030204" pitchFamily="49" charset="0"/>
                <a:cs typeface="Consolas" panose="020B0609020204030204" pitchFamily="49" charset="0"/>
              </a:rPr>
              <a:t>"%s"</a:t>
            </a:r>
            <a:r>
              <a:rPr lang="en-US" dirty="0">
                <a:latin typeface="Consolas" panose="020B0609020204030204" pitchFamily="49" charset="0"/>
                <a:cs typeface="Consolas" panose="020B0609020204030204" pitchFamily="49" charset="0"/>
              </a:rPr>
              <a:t>, </a:t>
            </a:r>
            <a:r>
              <a:rPr lang="en-US" dirty="0" err="1">
                <a:latin typeface="Consolas" panose="020B0609020204030204" pitchFamily="49" charset="0"/>
                <a:cs typeface="Consolas" panose="020B0609020204030204" pitchFamily="49" charset="0"/>
              </a:rPr>
              <a:t>str</a:t>
            </a:r>
            <a:r>
              <a:rPr lang="en-US" dirty="0">
                <a:latin typeface="Consolas" panose="020B0609020204030204" pitchFamily="49" charset="0"/>
                <a:cs typeface="Consolas" panose="020B0609020204030204" pitchFamily="49" charset="0"/>
              </a:rPr>
              <a:t>);		</a:t>
            </a:r>
            <a:r>
              <a:rPr lang="en-US" dirty="0">
                <a:solidFill>
                  <a:srgbClr val="00B050"/>
                </a:solidFill>
                <a:latin typeface="Consolas" panose="020B0609020204030204" pitchFamily="49" charset="0"/>
                <a:cs typeface="Consolas" panose="020B0609020204030204" pitchFamily="49" charset="0"/>
              </a:rPr>
              <a:t>// should print "hello"	</a:t>
            </a:r>
          </a:p>
          <a:p>
            <a:pPr marL="0" indent="0">
              <a:spcBef>
                <a:spcPts val="0"/>
              </a:spcBef>
              <a:buNone/>
            </a:pPr>
            <a:r>
              <a:rPr lang="en-US" dirty="0">
                <a:latin typeface="Consolas" panose="020B0609020204030204" pitchFamily="49" charset="0"/>
                <a:cs typeface="Consolas" panose="020B0609020204030204" pitchFamily="49" charset="0"/>
              </a:rPr>
              <a:t>}</a:t>
            </a:r>
          </a:p>
          <a:p>
            <a:pPr marL="0" indent="0">
              <a:buNone/>
            </a:pPr>
            <a:endParaRPr lang="en-US" dirty="0"/>
          </a:p>
        </p:txBody>
      </p:sp>
      <p:sp>
        <p:nvSpPr>
          <p:cNvPr id="4" name="Rectangle 3">
            <a:extLst>
              <a:ext uri="{FF2B5EF4-FFF2-40B4-BE49-F238E27FC236}">
                <a16:creationId xmlns:a16="http://schemas.microsoft.com/office/drawing/2014/main" id="{76A5438D-7FE1-214E-BCB9-3F009701AAAD}"/>
              </a:ext>
            </a:extLst>
          </p:cNvPr>
          <p:cNvSpPr/>
          <p:nvPr/>
        </p:nvSpPr>
        <p:spPr bwMode="auto">
          <a:xfrm>
            <a:off x="7055216" y="2819400"/>
            <a:ext cx="4936759" cy="1700782"/>
          </a:xfrm>
          <a:prstGeom prst="rect">
            <a:avLst/>
          </a:prstGeom>
          <a:solidFill>
            <a:schemeClr val="accent4"/>
          </a:solidFill>
          <a:ln w="9525" cap="flat" cmpd="sng" algn="ctr">
            <a:solidFill>
              <a:schemeClr val="tx1"/>
            </a:solidFill>
            <a:prstDash val="solid"/>
            <a:round/>
            <a:headEnd type="none" w="med" len="med"/>
            <a:tailEnd type="none" w="med" len="med"/>
          </a:ln>
          <a:effectLst>
            <a:outerShdw blurRad="266700" dist="342900" dir="2760000" sx="95000" sy="95000" algn="ctr" rotWithShape="0">
              <a:schemeClr val="bg2">
                <a:lumMod val="90000"/>
                <a:alpha val="63000"/>
              </a:schemeClr>
            </a:outerShdw>
          </a:effectLst>
        </p:spPr>
        <p:txBody>
          <a:bodyPr vert="horz" wrap="square" lIns="91440" tIns="45720" rIns="91440" bIns="45720" numCol="1" rtlCol="0" anchor="t" anchorCtr="0" compatLnSpc="1">
            <a:prstTxWarp prst="textNoShape">
              <a:avLst/>
            </a:prstTxWarp>
          </a:bodyPr>
          <a:lstStyle/>
          <a:p>
            <a:pPr marL="0" indent="0" algn="l">
              <a:buNone/>
            </a:pPr>
            <a:r>
              <a:rPr lang="en-US" sz="2400" dirty="0"/>
              <a:t>We are modifying a specific instance of the string pointer, so we pass the </a:t>
            </a:r>
            <a:r>
              <a:rPr lang="en-US" sz="2400" i="1" dirty="0"/>
              <a:t>location</a:t>
            </a:r>
            <a:r>
              <a:rPr lang="en-US" sz="2400" dirty="0"/>
              <a:t> of the string pointer we would like to modify.</a:t>
            </a:r>
          </a:p>
        </p:txBody>
      </p:sp>
    </p:spTree>
    <p:extLst>
      <p:ext uri="{BB962C8B-B14F-4D97-AF65-F5344CB8AC3E}">
        <p14:creationId xmlns:p14="http://schemas.microsoft.com/office/powerpoint/2010/main" val="1268412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2546BFB-AF33-574D-BD03-E122E7F8F262}"/>
              </a:ext>
            </a:extLst>
          </p:cNvPr>
          <p:cNvSpPr>
            <a:spLocks noGrp="1"/>
          </p:cNvSpPr>
          <p:nvPr>
            <p:ph type="title"/>
          </p:nvPr>
        </p:nvSpPr>
        <p:spPr/>
        <p:txBody>
          <a:bodyPr/>
          <a:lstStyle/>
          <a:p>
            <a:r>
              <a:rPr lang="en-US" dirty="0"/>
              <a:t>Demo: Skip spaces</a:t>
            </a:r>
          </a:p>
        </p:txBody>
      </p:sp>
      <p:pic>
        <p:nvPicPr>
          <p:cNvPr id="4" name="Image">
            <a:extLst>
              <a:ext uri="{FF2B5EF4-FFF2-40B4-BE49-F238E27FC236}">
                <a16:creationId xmlns:a16="http://schemas.microsoft.com/office/drawing/2014/main" id="{A7B04C4C-B20E-B241-ACBE-DE7B19342D7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342861" y="4586422"/>
            <a:ext cx="1506277" cy="1506277"/>
          </a:xfrm>
          <a:prstGeom prst="rect">
            <a:avLst/>
          </a:prstGeom>
          <a:ln w="12700">
            <a:miter lim="400000"/>
          </a:ln>
        </p:spPr>
      </p:pic>
      <p:sp>
        <p:nvSpPr>
          <p:cNvPr id="6" name="TextBox 5">
            <a:extLst>
              <a:ext uri="{FF2B5EF4-FFF2-40B4-BE49-F238E27FC236}">
                <a16:creationId xmlns:a16="http://schemas.microsoft.com/office/drawing/2014/main" id="{2D47D8D1-0947-E44B-BE96-D0F64B179E13}"/>
              </a:ext>
            </a:extLst>
          </p:cNvPr>
          <p:cNvSpPr txBox="1"/>
          <p:nvPr/>
        </p:nvSpPr>
        <p:spPr>
          <a:xfrm>
            <a:off x="5187669" y="6324600"/>
            <a:ext cx="1830950" cy="369332"/>
          </a:xfrm>
          <a:prstGeom prst="rect">
            <a:avLst/>
          </a:prstGeom>
          <a:noFill/>
          <a:ln>
            <a:solidFill>
              <a:schemeClr val="tx1"/>
            </a:solidFill>
          </a:ln>
        </p:spPr>
        <p:txBody>
          <a:bodyPr wrap="none" rtlCol="0">
            <a:spAutoFit/>
          </a:bodyPr>
          <a:lstStyle/>
          <a:p>
            <a:r>
              <a:rPr lang="en-US" dirty="0" err="1">
                <a:latin typeface="Consolas" panose="020B0609020204030204" pitchFamily="49" charset="0"/>
                <a:cs typeface="Consolas" panose="020B0609020204030204" pitchFamily="49" charset="0"/>
              </a:rPr>
              <a:t>skip_spaces.c</a:t>
            </a:r>
            <a:endParaRPr lang="en-US"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475447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DDF4A-8859-7947-98AC-10CE3D453722}"/>
              </a:ext>
            </a:extLst>
          </p:cNvPr>
          <p:cNvSpPr>
            <a:spLocks noGrp="1"/>
          </p:cNvSpPr>
          <p:nvPr>
            <p:ph type="title"/>
          </p:nvPr>
        </p:nvSpPr>
        <p:spPr/>
        <p:txBody>
          <a:bodyPr/>
          <a:lstStyle/>
          <a:p>
            <a:r>
              <a:rPr lang="en-US" dirty="0"/>
              <a:t>Key takeaways from last time</a:t>
            </a:r>
          </a:p>
        </p:txBody>
      </p:sp>
      <p:sp>
        <p:nvSpPr>
          <p:cNvPr id="3" name="Content Placeholder 2">
            <a:extLst>
              <a:ext uri="{FF2B5EF4-FFF2-40B4-BE49-F238E27FC236}">
                <a16:creationId xmlns:a16="http://schemas.microsoft.com/office/drawing/2014/main" id="{A1F5DB07-6202-CA4E-9F51-9140692CED52}"/>
              </a:ext>
            </a:extLst>
          </p:cNvPr>
          <p:cNvSpPr>
            <a:spLocks noGrp="1"/>
          </p:cNvSpPr>
          <p:nvPr>
            <p:ph idx="1"/>
          </p:nvPr>
        </p:nvSpPr>
        <p:spPr>
          <a:xfrm>
            <a:off x="647700" y="1600200"/>
            <a:ext cx="10896600" cy="914400"/>
          </a:xfrm>
        </p:spPr>
        <p:txBody>
          <a:bodyPr/>
          <a:lstStyle/>
          <a:p>
            <a:pPr marL="742950" indent="-742950">
              <a:buAutoNum type="arabicPeriod"/>
            </a:pPr>
            <a:r>
              <a:rPr lang="en-US" sz="4000" dirty="0"/>
              <a:t>Valid strings are null-terminated.</a:t>
            </a:r>
          </a:p>
        </p:txBody>
      </p:sp>
      <p:sp>
        <p:nvSpPr>
          <p:cNvPr id="6" name="TextBox 5">
            <a:extLst>
              <a:ext uri="{FF2B5EF4-FFF2-40B4-BE49-F238E27FC236}">
                <a16:creationId xmlns:a16="http://schemas.microsoft.com/office/drawing/2014/main" id="{EC173DB5-A404-2B42-9FC1-12989B5C7732}"/>
              </a:ext>
            </a:extLst>
          </p:cNvPr>
          <p:cNvSpPr txBox="1"/>
          <p:nvPr/>
        </p:nvSpPr>
        <p:spPr>
          <a:xfrm>
            <a:off x="10972800" y="340667"/>
            <a:ext cx="1080425" cy="461665"/>
          </a:xfrm>
          <a:prstGeom prst="rect">
            <a:avLst/>
          </a:prstGeom>
          <a:noFill/>
        </p:spPr>
        <p:txBody>
          <a:bodyPr wrap="none" rtlCol="0" anchor="ctr">
            <a:spAutoFit/>
          </a:bodyPr>
          <a:lstStyle/>
          <a:p>
            <a:pPr>
              <a:buClr>
                <a:schemeClr val="accent2"/>
              </a:buClr>
            </a:pPr>
            <a:r>
              <a:rPr lang="en-US" sz="2400" dirty="0">
                <a:solidFill>
                  <a:srgbClr val="FF9300"/>
                </a:solidFill>
                <a:latin typeface="Calibri" panose="020F0502020204030204" pitchFamily="34" charset="0"/>
                <a:cs typeface="Calibri" panose="020F0502020204030204" pitchFamily="34" charset="0"/>
              </a:rPr>
              <a:t>Review</a:t>
            </a:r>
          </a:p>
        </p:txBody>
      </p:sp>
      <p:sp>
        <p:nvSpPr>
          <p:cNvPr id="10" name="Rectangle 9">
            <a:extLst>
              <a:ext uri="{FF2B5EF4-FFF2-40B4-BE49-F238E27FC236}">
                <a16:creationId xmlns:a16="http://schemas.microsoft.com/office/drawing/2014/main" id="{BCB2D140-0A3E-9346-93AF-44E9B12F9C71}"/>
              </a:ext>
            </a:extLst>
          </p:cNvPr>
          <p:cNvSpPr/>
          <p:nvPr/>
        </p:nvSpPr>
        <p:spPr>
          <a:xfrm>
            <a:off x="1600200" y="4614630"/>
            <a:ext cx="8991600" cy="867930"/>
          </a:xfrm>
          <a:prstGeom prst="rect">
            <a:avLst/>
          </a:prstGeom>
        </p:spPr>
        <p:txBody>
          <a:bodyPr wrap="square">
            <a:spAutoFit/>
          </a:bodyPr>
          <a:lstStyle/>
          <a:p>
            <a:pPr lvl="0" algn="l" fontAlgn="auto">
              <a:lnSpc>
                <a:spcPct val="90000"/>
              </a:lnSpc>
              <a:spcBef>
                <a:spcPts val="0"/>
              </a:spcBef>
              <a:spcAft>
                <a:spcPts val="0"/>
              </a:spcAft>
            </a:pPr>
            <a:r>
              <a:rPr lang="en-US" sz="2800" dirty="0">
                <a:solidFill>
                  <a:srgbClr val="00B050"/>
                </a:solidFill>
                <a:latin typeface="Consolas" panose="020B0609020204030204" pitchFamily="49" charset="0"/>
                <a:cs typeface="Consolas" panose="020B0609020204030204" pitchFamily="49" charset="0"/>
              </a:rPr>
              <a:t>char</a:t>
            </a:r>
            <a:r>
              <a:rPr lang="en-US" sz="2800" dirty="0">
                <a:solidFill>
                  <a:srgbClr val="C00000"/>
                </a:solidFill>
                <a:latin typeface="Consolas" panose="020B0609020204030204" pitchFamily="49" charset="0"/>
                <a:cs typeface="Consolas" panose="020B0609020204030204" pitchFamily="49" charset="0"/>
              </a:rPr>
              <a:t> </a:t>
            </a:r>
            <a:r>
              <a:rPr lang="en-US" sz="2800" dirty="0">
                <a:solidFill>
                  <a:srgbClr val="ED7D31">
                    <a:lumMod val="75000"/>
                  </a:srgbClr>
                </a:solidFill>
                <a:latin typeface="Consolas" panose="020B0609020204030204" pitchFamily="49" charset="0"/>
                <a:cs typeface="Consolas" panose="020B0609020204030204" pitchFamily="49" charset="0"/>
              </a:rPr>
              <a:t>str</a:t>
            </a:r>
            <a:r>
              <a:rPr lang="en-US" sz="2800" dirty="0">
                <a:solidFill>
                  <a:prstClr val="black"/>
                </a:solidFill>
                <a:latin typeface="Consolas" panose="020B0609020204030204" pitchFamily="49" charset="0"/>
                <a:cs typeface="Consolas" panose="020B0609020204030204" pitchFamily="49" charset="0"/>
              </a:rPr>
              <a:t>[] = </a:t>
            </a:r>
            <a:r>
              <a:rPr lang="en-US" altLang="x-none" sz="2800" dirty="0">
                <a:solidFill>
                  <a:srgbClr val="7030A0"/>
                </a:solidFill>
                <a:latin typeface="Consolas" charset="0"/>
              </a:rPr>
              <a:t>"Hello"</a:t>
            </a:r>
            <a:r>
              <a:rPr lang="en-US" altLang="x-none" sz="2800" dirty="0">
                <a:solidFill>
                  <a:prstClr val="black"/>
                </a:solidFill>
                <a:latin typeface="Consolas" charset="0"/>
              </a:rPr>
              <a:t>;</a:t>
            </a:r>
            <a:endParaRPr lang="en-US" sz="2800" dirty="0">
              <a:solidFill>
                <a:prstClr val="black"/>
              </a:solidFill>
              <a:latin typeface="Consolas" panose="020B0609020204030204" pitchFamily="49" charset="0"/>
              <a:cs typeface="Consolas" panose="020B0609020204030204" pitchFamily="49" charset="0"/>
            </a:endParaRPr>
          </a:p>
          <a:p>
            <a:pPr lvl="0" algn="l" fontAlgn="auto">
              <a:lnSpc>
                <a:spcPct val="90000"/>
              </a:lnSpc>
              <a:spcBef>
                <a:spcPts val="0"/>
              </a:spcBef>
              <a:spcAft>
                <a:spcPts val="0"/>
              </a:spcAft>
            </a:pPr>
            <a:r>
              <a:rPr lang="en-US" sz="2800" dirty="0">
                <a:solidFill>
                  <a:srgbClr val="00B050"/>
                </a:solidFill>
                <a:latin typeface="Consolas" panose="020B0609020204030204" pitchFamily="49" charset="0"/>
                <a:cs typeface="Consolas" panose="020B0609020204030204" pitchFamily="49" charset="0"/>
              </a:rPr>
              <a:t>int</a:t>
            </a:r>
            <a:r>
              <a:rPr lang="en-US" sz="2800" dirty="0">
                <a:solidFill>
                  <a:prstClr val="black"/>
                </a:solidFill>
                <a:latin typeface="Consolas" panose="020B0609020204030204" pitchFamily="49" charset="0"/>
                <a:cs typeface="Consolas" panose="020B0609020204030204" pitchFamily="49" charset="0"/>
              </a:rPr>
              <a:t> </a:t>
            </a:r>
            <a:r>
              <a:rPr lang="en-US" sz="2800" dirty="0">
                <a:solidFill>
                  <a:srgbClr val="ED7D31">
                    <a:lumMod val="75000"/>
                  </a:srgbClr>
                </a:solidFill>
                <a:latin typeface="Consolas" panose="020B0609020204030204" pitchFamily="49" charset="0"/>
                <a:cs typeface="Consolas" panose="020B0609020204030204" pitchFamily="49" charset="0"/>
              </a:rPr>
              <a:t>length</a:t>
            </a:r>
            <a:r>
              <a:rPr lang="en-US" sz="2800" dirty="0">
                <a:solidFill>
                  <a:prstClr val="black"/>
                </a:solidFill>
                <a:latin typeface="Consolas" panose="020B0609020204030204" pitchFamily="49" charset="0"/>
                <a:cs typeface="Consolas" panose="020B0609020204030204" pitchFamily="49" charset="0"/>
              </a:rPr>
              <a:t> = </a:t>
            </a:r>
            <a:r>
              <a:rPr lang="en-US" sz="2800" dirty="0" err="1">
                <a:solidFill>
                  <a:prstClr val="black"/>
                </a:solidFill>
                <a:latin typeface="Consolas" panose="020B0609020204030204" pitchFamily="49" charset="0"/>
                <a:cs typeface="Consolas" panose="020B0609020204030204" pitchFamily="49" charset="0"/>
              </a:rPr>
              <a:t>strlen</a:t>
            </a:r>
            <a:r>
              <a:rPr lang="en-US" sz="2800" dirty="0">
                <a:solidFill>
                  <a:prstClr val="black"/>
                </a:solidFill>
                <a:latin typeface="Consolas" panose="020B0609020204030204" pitchFamily="49" charset="0"/>
                <a:cs typeface="Consolas" panose="020B0609020204030204" pitchFamily="49" charset="0"/>
              </a:rPr>
              <a:t>(str);	</a:t>
            </a:r>
            <a:r>
              <a:rPr lang="en-US" sz="2800" dirty="0">
                <a:solidFill>
                  <a:srgbClr val="C00000"/>
                </a:solidFill>
                <a:latin typeface="Consolas" panose="020B0609020204030204" pitchFamily="49" charset="0"/>
                <a:cs typeface="Consolas" panose="020B0609020204030204" pitchFamily="49" charset="0"/>
              </a:rPr>
              <a:t>// 5</a:t>
            </a:r>
          </a:p>
        </p:txBody>
      </p:sp>
      <p:graphicFrame>
        <p:nvGraphicFramePr>
          <p:cNvPr id="13" name="Group 63">
            <a:extLst>
              <a:ext uri="{FF2B5EF4-FFF2-40B4-BE49-F238E27FC236}">
                <a16:creationId xmlns:a16="http://schemas.microsoft.com/office/drawing/2014/main" id="{CC303D23-32A3-BA45-A9AC-449B805F022F}"/>
              </a:ext>
            </a:extLst>
          </p:cNvPr>
          <p:cNvGraphicFramePr>
            <a:graphicFrameLocks noGrp="1"/>
          </p:cNvGraphicFramePr>
          <p:nvPr>
            <p:extLst>
              <p:ext uri="{D42A27DB-BD31-4B8C-83A1-F6EECF244321}">
                <p14:modId xmlns:p14="http://schemas.microsoft.com/office/powerpoint/2010/main" val="268888118"/>
              </p:ext>
            </p:extLst>
          </p:nvPr>
        </p:nvGraphicFramePr>
        <p:xfrm>
          <a:off x="3352797" y="3581400"/>
          <a:ext cx="5483352" cy="830263"/>
        </p:xfrm>
        <a:graphic>
          <a:graphicData uri="http://schemas.openxmlformats.org/drawingml/2006/table">
            <a:tbl>
              <a:tblPr/>
              <a:tblGrid>
                <a:gridCol w="749300">
                  <a:extLst>
                    <a:ext uri="{9D8B030D-6E8A-4147-A177-3AD203B41FA5}">
                      <a16:colId xmlns:a16="http://schemas.microsoft.com/office/drawing/2014/main" val="20001"/>
                    </a:ext>
                  </a:extLst>
                </a:gridCol>
                <a:gridCol w="749300">
                  <a:extLst>
                    <a:ext uri="{9D8B030D-6E8A-4147-A177-3AD203B41FA5}">
                      <a16:colId xmlns:a16="http://schemas.microsoft.com/office/drawing/2014/main" val="20002"/>
                    </a:ext>
                  </a:extLst>
                </a:gridCol>
                <a:gridCol w="749300">
                  <a:extLst>
                    <a:ext uri="{9D8B030D-6E8A-4147-A177-3AD203B41FA5}">
                      <a16:colId xmlns:a16="http://schemas.microsoft.com/office/drawing/2014/main" val="20003"/>
                    </a:ext>
                  </a:extLst>
                </a:gridCol>
                <a:gridCol w="749300">
                  <a:extLst>
                    <a:ext uri="{9D8B030D-6E8A-4147-A177-3AD203B41FA5}">
                      <a16:colId xmlns:a16="http://schemas.microsoft.com/office/drawing/2014/main" val="20004"/>
                    </a:ext>
                  </a:extLst>
                </a:gridCol>
                <a:gridCol w="749300">
                  <a:extLst>
                    <a:ext uri="{9D8B030D-6E8A-4147-A177-3AD203B41FA5}">
                      <a16:colId xmlns:a16="http://schemas.microsoft.com/office/drawing/2014/main" val="20005"/>
                    </a:ext>
                  </a:extLst>
                </a:gridCol>
                <a:gridCol w="749300">
                  <a:extLst>
                    <a:ext uri="{9D8B030D-6E8A-4147-A177-3AD203B41FA5}">
                      <a16:colId xmlns:a16="http://schemas.microsoft.com/office/drawing/2014/main" val="20006"/>
                    </a:ext>
                  </a:extLst>
                </a:gridCol>
                <a:gridCol w="987552">
                  <a:extLst>
                    <a:ext uri="{9D8B030D-6E8A-4147-A177-3AD203B41FA5}">
                      <a16:colId xmlns:a16="http://schemas.microsoft.com/office/drawing/2014/main" val="681606762"/>
                    </a:ext>
                  </a:extLst>
                </a:gridCol>
              </a:tblGrid>
              <a:tr h="411163">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0xf0</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0xf1</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0xf2</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0xf3</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0xf4</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0xf5</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tx1"/>
                          </a:solidFill>
                          <a:effectLst/>
                          <a:latin typeface="Calibri" charset="0"/>
                          <a:ea typeface="Times New Roman" charset="0"/>
                          <a:cs typeface="Times New Roman" charset="0"/>
                        </a:rPr>
                        <a:t>address</a:t>
                      </a:r>
                    </a:p>
                  </a:txBody>
                  <a:tcPr horzOverflow="overflow">
                    <a:lnL>
                      <a:noFill/>
                    </a:lnL>
                    <a:lnR>
                      <a:noFill/>
                    </a:lnR>
                    <a:lnT cap="flat">
                      <a:noFill/>
                    </a:lnT>
                    <a:lnB w="28575" cap="flat" cmpd="sng" algn="ctr">
                      <a:no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19100">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'H'</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'e'</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'o'</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'\0'</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tx1"/>
                          </a:solidFill>
                          <a:effectLst/>
                          <a:latin typeface="Calibri" charset="0"/>
                          <a:ea typeface="Times New Roman" charset="0"/>
                          <a:cs typeface="Times New Roman" charset="0"/>
                        </a:rPr>
                        <a:t>char</a:t>
                      </a:r>
                    </a:p>
                  </a:txBody>
                  <a:tcPr horzOverflow="overflow">
                    <a:lnL w="28575" cap="flat" cmpd="sng" algn="ctr">
                      <a:solidFill>
                        <a:schemeClr val="tx1"/>
                      </a:solidFill>
                      <a:prstDash val="solid"/>
                      <a:round/>
                      <a:headEnd type="none" w="med" len="med"/>
                      <a:tailEnd type="none" w="med" len="med"/>
                    </a:lnL>
                    <a:lnR w="12700" cap="flat" cmpd="sng" algn="ctr">
                      <a:noFill/>
                      <a:prstDash val="solid"/>
                      <a:miter lim="800000"/>
                      <a:headEnd type="none" w="med" len="med"/>
                      <a:tailEnd type="none" w="med" len="med"/>
                    </a:lnR>
                    <a:lnT w="28575" cap="flat" cmpd="sng" algn="ctr">
                      <a:noFill/>
                      <a:prstDash val="solid"/>
                      <a:miter lim="800000"/>
                      <a:headEnd type="none" w="med" len="med"/>
                      <a:tailEnd type="none" w="med" len="med"/>
                    </a:lnT>
                    <a:lnB w="28575" cap="flat" cmpd="sng" algn="ctr">
                      <a:no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TextBox 13">
            <a:extLst>
              <a:ext uri="{FF2B5EF4-FFF2-40B4-BE49-F238E27FC236}">
                <a16:creationId xmlns:a16="http://schemas.microsoft.com/office/drawing/2014/main" id="{98A8A7F4-3C8B-8C46-9AAA-48A948BC5BE2}"/>
              </a:ext>
            </a:extLst>
          </p:cNvPr>
          <p:cNvSpPr txBox="1"/>
          <p:nvPr/>
        </p:nvSpPr>
        <p:spPr>
          <a:xfrm>
            <a:off x="2786448" y="4042331"/>
            <a:ext cx="564577" cy="369332"/>
          </a:xfrm>
          <a:prstGeom prst="rect">
            <a:avLst/>
          </a:prstGeom>
          <a:noFill/>
        </p:spPr>
        <p:txBody>
          <a:bodyPr wrap="none" rtlCol="0">
            <a:spAutoFit/>
          </a:bodyPr>
          <a:lstStyle/>
          <a:p>
            <a:r>
              <a:rPr lang="en-US" dirty="0">
                <a:latin typeface="Consolas" panose="020B0609020204030204" pitchFamily="49" charset="0"/>
                <a:cs typeface="Consolas" panose="020B0609020204030204" pitchFamily="49" charset="0"/>
              </a:rPr>
              <a:t>str</a:t>
            </a:r>
          </a:p>
        </p:txBody>
      </p:sp>
    </p:spTree>
    <p:extLst>
      <p:ext uri="{BB962C8B-B14F-4D97-AF65-F5344CB8AC3E}">
        <p14:creationId xmlns:p14="http://schemas.microsoft.com/office/powerpoint/2010/main" val="32997115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921AF-8D59-8A48-9973-EA6A5D20EC3C}"/>
              </a:ext>
            </a:extLst>
          </p:cNvPr>
          <p:cNvSpPr>
            <a:spLocks noGrp="1"/>
          </p:cNvSpPr>
          <p:nvPr>
            <p:ph type="title"/>
          </p:nvPr>
        </p:nvSpPr>
        <p:spPr/>
        <p:txBody>
          <a:bodyPr/>
          <a:lstStyle/>
          <a:p>
            <a:r>
              <a:rPr lang="en-US" dirty="0"/>
              <a:t>Practice: Password Verification</a:t>
            </a:r>
          </a:p>
        </p:txBody>
      </p:sp>
      <p:sp>
        <p:nvSpPr>
          <p:cNvPr id="3" name="Content Placeholder 2">
            <a:extLst>
              <a:ext uri="{FF2B5EF4-FFF2-40B4-BE49-F238E27FC236}">
                <a16:creationId xmlns:a16="http://schemas.microsoft.com/office/drawing/2014/main" id="{5350F3EB-EDB5-0B42-9A12-336C00378591}"/>
              </a:ext>
            </a:extLst>
          </p:cNvPr>
          <p:cNvSpPr>
            <a:spLocks noGrp="1"/>
          </p:cNvSpPr>
          <p:nvPr>
            <p:ph idx="1"/>
          </p:nvPr>
        </p:nvSpPr>
        <p:spPr/>
        <p:txBody>
          <a:bodyPr/>
          <a:lstStyle/>
          <a:p>
            <a:pPr marL="0" indent="0">
              <a:buNone/>
            </a:pPr>
            <a:r>
              <a:rPr lang="en-US" altLang="en-US" dirty="0"/>
              <a:t>Write a function </a:t>
            </a:r>
            <a:r>
              <a:rPr lang="en-US" altLang="en-US" b="1" dirty="0" err="1">
                <a:latin typeface="Consolas" panose="020B0609020204030204" pitchFamily="49" charset="0"/>
              </a:rPr>
              <a:t>verify_password</a:t>
            </a:r>
            <a:r>
              <a:rPr lang="en-US" altLang="en-US" dirty="0"/>
              <a:t> that accepts a candidate password and certain password criteria and returns whether the password is valid.</a:t>
            </a:r>
          </a:p>
          <a:p>
            <a:pPr marL="0" indent="0">
              <a:buNone/>
            </a:pPr>
            <a:endParaRPr lang="en-US" altLang="en-US" dirty="0"/>
          </a:p>
          <a:p>
            <a:pPr marL="0" indent="0">
              <a:buNone/>
            </a:pPr>
            <a:r>
              <a:rPr lang="en-US" altLang="en-US" sz="2400" dirty="0">
                <a:latin typeface="Consolas" panose="020B0609020204030204" pitchFamily="49" charset="0"/>
                <a:cs typeface="Consolas" panose="020B0609020204030204" pitchFamily="49" charset="0"/>
              </a:rPr>
              <a:t>bool </a:t>
            </a:r>
            <a:r>
              <a:rPr lang="en-US" altLang="en-US" sz="2400" dirty="0" err="1">
                <a:latin typeface="Consolas" panose="020B0609020204030204" pitchFamily="49" charset="0"/>
                <a:cs typeface="Consolas" panose="020B0609020204030204" pitchFamily="49" charset="0"/>
              </a:rPr>
              <a:t>verify_password</a:t>
            </a:r>
            <a:r>
              <a:rPr lang="en-US" altLang="en-US" sz="2400" dirty="0">
                <a:latin typeface="Consolas" panose="020B0609020204030204" pitchFamily="49" charset="0"/>
                <a:cs typeface="Consolas" panose="020B0609020204030204" pitchFamily="49" charset="0"/>
              </a:rPr>
              <a:t>(char *password, </a:t>
            </a:r>
            <a:br>
              <a:rPr lang="en-US" altLang="en-US" sz="2400" dirty="0">
                <a:latin typeface="Consolas" panose="020B0609020204030204" pitchFamily="49" charset="0"/>
                <a:cs typeface="Consolas" panose="020B0609020204030204" pitchFamily="49" charset="0"/>
              </a:rPr>
            </a:br>
            <a:r>
              <a:rPr lang="en-US" altLang="en-US" sz="2400" dirty="0">
                <a:latin typeface="Consolas" panose="020B0609020204030204" pitchFamily="49" charset="0"/>
                <a:cs typeface="Consolas" panose="020B0609020204030204" pitchFamily="49" charset="0"/>
              </a:rPr>
              <a:t>                     char *</a:t>
            </a:r>
            <a:r>
              <a:rPr lang="en-US" altLang="en-US" sz="2400" dirty="0" err="1">
                <a:latin typeface="Consolas" panose="020B0609020204030204" pitchFamily="49" charset="0"/>
                <a:cs typeface="Consolas" panose="020B0609020204030204" pitchFamily="49" charset="0"/>
              </a:rPr>
              <a:t>bad_substrings</a:t>
            </a:r>
            <a:r>
              <a:rPr lang="en-US" altLang="en-US" sz="2400" dirty="0">
                <a:latin typeface="Consolas" panose="020B0609020204030204" pitchFamily="49" charset="0"/>
                <a:cs typeface="Consolas" panose="020B0609020204030204" pitchFamily="49" charset="0"/>
              </a:rPr>
              <a:t>[], int </a:t>
            </a:r>
            <a:r>
              <a:rPr lang="en-US" altLang="en-US" sz="2400" dirty="0" err="1">
                <a:latin typeface="Consolas" panose="020B0609020204030204" pitchFamily="49" charset="0"/>
                <a:cs typeface="Consolas" panose="020B0609020204030204" pitchFamily="49" charset="0"/>
              </a:rPr>
              <a:t>num_bad_substrings</a:t>
            </a:r>
            <a:r>
              <a:rPr lang="en-US" altLang="en-US" sz="2400" dirty="0">
                <a:latin typeface="Consolas" panose="020B0609020204030204" pitchFamily="49" charset="0"/>
                <a:cs typeface="Consolas" panose="020B0609020204030204" pitchFamily="49" charset="0"/>
              </a:rPr>
              <a:t>);</a:t>
            </a:r>
          </a:p>
          <a:p>
            <a:pPr marL="0" indent="0">
              <a:buNone/>
            </a:pPr>
            <a:endParaRPr lang="en-US" altLang="en-US" dirty="0"/>
          </a:p>
          <a:p>
            <a:pPr marL="0" indent="0">
              <a:buNone/>
            </a:pPr>
            <a:r>
              <a:rPr lang="en-US" altLang="en-US" dirty="0">
                <a:latin typeface="Consolas" panose="020B0609020204030204" pitchFamily="49" charset="0"/>
                <a:cs typeface="Consolas" panose="020B0609020204030204" pitchFamily="49" charset="0"/>
              </a:rPr>
              <a:t>password</a:t>
            </a:r>
            <a:r>
              <a:rPr lang="en-US" altLang="en-US" b="1" dirty="0"/>
              <a:t> </a:t>
            </a:r>
            <a:r>
              <a:rPr lang="en-US" altLang="en-US" dirty="0"/>
              <a:t>is </a:t>
            </a:r>
            <a:r>
              <a:rPr lang="en-US" altLang="en-US" u="sng" dirty="0"/>
              <a:t>valid</a:t>
            </a:r>
            <a:r>
              <a:rPr lang="en-US" altLang="en-US" dirty="0"/>
              <a:t> if it does not contain any substrings in </a:t>
            </a:r>
            <a:r>
              <a:rPr lang="en-US" altLang="en-US" dirty="0" err="1">
                <a:latin typeface="Consolas" panose="020B0609020204030204" pitchFamily="49" charset="0"/>
                <a:cs typeface="Consolas" panose="020B0609020204030204" pitchFamily="49" charset="0"/>
              </a:rPr>
              <a:t>bad_substrings</a:t>
            </a:r>
            <a:r>
              <a:rPr lang="en-US" altLang="en-US" dirty="0"/>
              <a:t>.</a:t>
            </a:r>
          </a:p>
          <a:p>
            <a:pPr marL="0" indent="0">
              <a:buNone/>
            </a:pPr>
            <a:endParaRPr lang="en-US" altLang="en-US" dirty="0"/>
          </a:p>
        </p:txBody>
      </p:sp>
    </p:spTree>
    <p:extLst>
      <p:ext uri="{BB962C8B-B14F-4D97-AF65-F5344CB8AC3E}">
        <p14:creationId xmlns:p14="http://schemas.microsoft.com/office/powerpoint/2010/main" val="1116818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2546BFB-AF33-574D-BD03-E122E7F8F262}"/>
              </a:ext>
            </a:extLst>
          </p:cNvPr>
          <p:cNvSpPr>
            <a:spLocks noGrp="1"/>
          </p:cNvSpPr>
          <p:nvPr>
            <p:ph type="title"/>
          </p:nvPr>
        </p:nvSpPr>
        <p:spPr/>
        <p:txBody>
          <a:bodyPr/>
          <a:lstStyle/>
          <a:p>
            <a:r>
              <a:rPr lang="en-US" dirty="0"/>
              <a:t>Demo: Password Verification</a:t>
            </a:r>
          </a:p>
        </p:txBody>
      </p:sp>
      <p:pic>
        <p:nvPicPr>
          <p:cNvPr id="4" name="Image">
            <a:extLst>
              <a:ext uri="{FF2B5EF4-FFF2-40B4-BE49-F238E27FC236}">
                <a16:creationId xmlns:a16="http://schemas.microsoft.com/office/drawing/2014/main" id="{A7B04C4C-B20E-B241-ACBE-DE7B19342D7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342861" y="4586422"/>
            <a:ext cx="1506277" cy="1506277"/>
          </a:xfrm>
          <a:prstGeom prst="rect">
            <a:avLst/>
          </a:prstGeom>
          <a:ln w="12700">
            <a:miter lim="400000"/>
          </a:ln>
        </p:spPr>
      </p:pic>
      <p:sp>
        <p:nvSpPr>
          <p:cNvPr id="6" name="TextBox 5">
            <a:extLst>
              <a:ext uri="{FF2B5EF4-FFF2-40B4-BE49-F238E27FC236}">
                <a16:creationId xmlns:a16="http://schemas.microsoft.com/office/drawing/2014/main" id="{F884CDE6-CC5B-9F4E-B28C-D7E273C119AE}"/>
              </a:ext>
            </a:extLst>
          </p:cNvPr>
          <p:cNvSpPr txBox="1"/>
          <p:nvPr/>
        </p:nvSpPr>
        <p:spPr>
          <a:xfrm>
            <a:off x="4934394" y="6324600"/>
            <a:ext cx="2337499" cy="369332"/>
          </a:xfrm>
          <a:prstGeom prst="rect">
            <a:avLst/>
          </a:prstGeom>
          <a:noFill/>
          <a:ln>
            <a:solidFill>
              <a:schemeClr val="tx1"/>
            </a:solidFill>
          </a:ln>
        </p:spPr>
        <p:txBody>
          <a:bodyPr wrap="none" rtlCol="0">
            <a:spAutoFit/>
          </a:bodyPr>
          <a:lstStyle/>
          <a:p>
            <a:r>
              <a:rPr lang="en-US" dirty="0" err="1">
                <a:latin typeface="Consolas" panose="020B0609020204030204" pitchFamily="49" charset="0"/>
                <a:cs typeface="Consolas" panose="020B0609020204030204" pitchFamily="49" charset="0"/>
              </a:rPr>
              <a:t>verify_password.c</a:t>
            </a:r>
            <a:endParaRPr lang="en-US"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8621107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E40D6-11C7-A047-AB5B-B5C8F2EF0322}"/>
              </a:ext>
            </a:extLst>
          </p:cNvPr>
          <p:cNvSpPr>
            <a:spLocks noGrp="1"/>
          </p:cNvSpPr>
          <p:nvPr>
            <p:ph type="title"/>
          </p:nvPr>
        </p:nvSpPr>
        <p:spPr/>
        <p:txBody>
          <a:bodyPr/>
          <a:lstStyle/>
          <a:p>
            <a:r>
              <a:rPr lang="en-US" dirty="0"/>
              <a:t>Recap of today</a:t>
            </a:r>
          </a:p>
        </p:txBody>
      </p:sp>
      <p:sp>
        <p:nvSpPr>
          <p:cNvPr id="3" name="Content Placeholder 2">
            <a:extLst>
              <a:ext uri="{FF2B5EF4-FFF2-40B4-BE49-F238E27FC236}">
                <a16:creationId xmlns:a16="http://schemas.microsoft.com/office/drawing/2014/main" id="{3371D830-896E-D448-AAB6-0B334E219ECC}"/>
              </a:ext>
            </a:extLst>
          </p:cNvPr>
          <p:cNvSpPr>
            <a:spLocks noGrp="1"/>
          </p:cNvSpPr>
          <p:nvPr>
            <p:ph idx="1"/>
          </p:nvPr>
        </p:nvSpPr>
        <p:spPr>
          <a:xfrm>
            <a:off x="152400" y="1295400"/>
            <a:ext cx="11811000" cy="5486400"/>
          </a:xfrm>
        </p:spPr>
        <p:txBody>
          <a:bodyPr/>
          <a:lstStyle/>
          <a:p>
            <a:r>
              <a:rPr lang="en-US" b="1" dirty="0"/>
              <a:t>Recap</a:t>
            </a:r>
            <a:r>
              <a:rPr lang="en-US" dirty="0"/>
              <a:t>: Strings and pointers</a:t>
            </a:r>
          </a:p>
          <a:p>
            <a:r>
              <a:rPr lang="en-US" dirty="0"/>
              <a:t>More common string operations: Concatenating, searching, and spans</a:t>
            </a:r>
          </a:p>
          <a:p>
            <a:r>
              <a:rPr lang="en-US" b="1" dirty="0"/>
              <a:t>Break</a:t>
            </a:r>
            <a:r>
              <a:rPr lang="en-US" dirty="0"/>
              <a:t>: Announcements</a:t>
            </a:r>
          </a:p>
          <a:p>
            <a:r>
              <a:rPr lang="en-US" dirty="0"/>
              <a:t>Strings, memory, and pointers, part 2</a:t>
            </a:r>
          </a:p>
          <a:p>
            <a:r>
              <a:rPr lang="en-US" dirty="0"/>
              <a:t>Double pointers and arrays of strings</a:t>
            </a:r>
          </a:p>
        </p:txBody>
      </p:sp>
    </p:spTree>
    <p:extLst>
      <p:ext uri="{BB962C8B-B14F-4D97-AF65-F5344CB8AC3E}">
        <p14:creationId xmlns:p14="http://schemas.microsoft.com/office/powerpoint/2010/main" val="7908836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DDF4A-8859-7947-98AC-10CE3D453722}"/>
              </a:ext>
            </a:extLst>
          </p:cNvPr>
          <p:cNvSpPr>
            <a:spLocks noGrp="1"/>
          </p:cNvSpPr>
          <p:nvPr>
            <p:ph type="title"/>
          </p:nvPr>
        </p:nvSpPr>
        <p:spPr/>
        <p:txBody>
          <a:bodyPr/>
          <a:lstStyle/>
          <a:p>
            <a:r>
              <a:rPr lang="en-US" dirty="0"/>
              <a:t>Key takeaways from last time</a:t>
            </a:r>
          </a:p>
        </p:txBody>
      </p:sp>
      <p:sp>
        <p:nvSpPr>
          <p:cNvPr id="3" name="Content Placeholder 2">
            <a:extLst>
              <a:ext uri="{FF2B5EF4-FFF2-40B4-BE49-F238E27FC236}">
                <a16:creationId xmlns:a16="http://schemas.microsoft.com/office/drawing/2014/main" id="{A1F5DB07-6202-CA4E-9F51-9140692CED52}"/>
              </a:ext>
            </a:extLst>
          </p:cNvPr>
          <p:cNvSpPr>
            <a:spLocks noGrp="1"/>
          </p:cNvSpPr>
          <p:nvPr>
            <p:ph idx="1"/>
          </p:nvPr>
        </p:nvSpPr>
        <p:spPr>
          <a:xfrm>
            <a:off x="647700" y="1600200"/>
            <a:ext cx="10896600" cy="914400"/>
          </a:xfrm>
        </p:spPr>
        <p:txBody>
          <a:bodyPr/>
          <a:lstStyle/>
          <a:p>
            <a:pPr marL="742950" indent="-742950">
              <a:buAutoNum type="arabicPeriod"/>
            </a:pPr>
            <a:r>
              <a:rPr lang="en-US" sz="4000" dirty="0">
                <a:solidFill>
                  <a:schemeClr val="bg1">
                    <a:lumMod val="65000"/>
                  </a:schemeClr>
                </a:solidFill>
              </a:rPr>
              <a:t>Valid strings are null-terminated.</a:t>
            </a:r>
          </a:p>
          <a:p>
            <a:pPr marL="742950" indent="-742950">
              <a:buFont typeface="Arial" panose="020B0604020202020204" pitchFamily="34" charset="0"/>
              <a:buAutoNum type="arabicPeriod"/>
            </a:pPr>
            <a:r>
              <a:rPr lang="en-US" sz="4000" dirty="0"/>
              <a:t>An array name (and a string name, by extension) is the address of the first element.</a:t>
            </a:r>
          </a:p>
        </p:txBody>
      </p:sp>
      <p:sp>
        <p:nvSpPr>
          <p:cNvPr id="6" name="TextBox 5">
            <a:extLst>
              <a:ext uri="{FF2B5EF4-FFF2-40B4-BE49-F238E27FC236}">
                <a16:creationId xmlns:a16="http://schemas.microsoft.com/office/drawing/2014/main" id="{EC173DB5-A404-2B42-9FC1-12989B5C7732}"/>
              </a:ext>
            </a:extLst>
          </p:cNvPr>
          <p:cNvSpPr txBox="1"/>
          <p:nvPr/>
        </p:nvSpPr>
        <p:spPr>
          <a:xfrm>
            <a:off x="10972800" y="340667"/>
            <a:ext cx="1080425" cy="461665"/>
          </a:xfrm>
          <a:prstGeom prst="rect">
            <a:avLst/>
          </a:prstGeom>
          <a:noFill/>
        </p:spPr>
        <p:txBody>
          <a:bodyPr wrap="none" rtlCol="0" anchor="ctr">
            <a:spAutoFit/>
          </a:bodyPr>
          <a:lstStyle/>
          <a:p>
            <a:pPr>
              <a:buClr>
                <a:schemeClr val="accent2"/>
              </a:buClr>
            </a:pPr>
            <a:r>
              <a:rPr lang="en-US" sz="2400" dirty="0">
                <a:solidFill>
                  <a:srgbClr val="FF9300"/>
                </a:solidFill>
                <a:latin typeface="Calibri" panose="020F0502020204030204" pitchFamily="34" charset="0"/>
                <a:cs typeface="Calibri" panose="020F0502020204030204" pitchFamily="34" charset="0"/>
              </a:rPr>
              <a:t>Review</a:t>
            </a:r>
          </a:p>
        </p:txBody>
      </p:sp>
      <p:sp>
        <p:nvSpPr>
          <p:cNvPr id="4" name="Rectangle 3">
            <a:extLst>
              <a:ext uri="{FF2B5EF4-FFF2-40B4-BE49-F238E27FC236}">
                <a16:creationId xmlns:a16="http://schemas.microsoft.com/office/drawing/2014/main" id="{A23BCBAC-D68C-A447-ABC0-75BED9AD5346}"/>
              </a:ext>
            </a:extLst>
          </p:cNvPr>
          <p:cNvSpPr/>
          <p:nvPr/>
        </p:nvSpPr>
        <p:spPr>
          <a:xfrm>
            <a:off x="1600200" y="4614630"/>
            <a:ext cx="8991600" cy="1643527"/>
          </a:xfrm>
          <a:prstGeom prst="rect">
            <a:avLst/>
          </a:prstGeom>
        </p:spPr>
        <p:txBody>
          <a:bodyPr wrap="square">
            <a:spAutoFit/>
          </a:bodyPr>
          <a:lstStyle/>
          <a:p>
            <a:pPr lvl="0" algn="l" fontAlgn="auto">
              <a:lnSpc>
                <a:spcPct val="90000"/>
              </a:lnSpc>
              <a:spcBef>
                <a:spcPts val="0"/>
              </a:spcBef>
              <a:spcAft>
                <a:spcPts val="0"/>
              </a:spcAft>
            </a:pPr>
            <a:r>
              <a:rPr lang="en-US" sz="2800" dirty="0">
                <a:solidFill>
                  <a:schemeClr val="bg1">
                    <a:lumMod val="65000"/>
                  </a:schemeClr>
                </a:solidFill>
                <a:latin typeface="Consolas" panose="020B0609020204030204" pitchFamily="49" charset="0"/>
                <a:cs typeface="Consolas" panose="020B0609020204030204" pitchFamily="49" charset="0"/>
              </a:rPr>
              <a:t>char str[] = </a:t>
            </a:r>
            <a:r>
              <a:rPr lang="en-US" altLang="x-none" sz="2800" dirty="0">
                <a:solidFill>
                  <a:schemeClr val="bg1">
                    <a:lumMod val="65000"/>
                  </a:schemeClr>
                </a:solidFill>
                <a:latin typeface="Consolas" charset="0"/>
              </a:rPr>
              <a:t>"Hello";</a:t>
            </a:r>
            <a:endParaRPr lang="en-US" sz="2800" dirty="0">
              <a:solidFill>
                <a:schemeClr val="bg1">
                  <a:lumMod val="65000"/>
                </a:schemeClr>
              </a:solidFill>
              <a:latin typeface="Consolas" panose="020B0609020204030204" pitchFamily="49" charset="0"/>
              <a:cs typeface="Consolas" panose="020B0609020204030204" pitchFamily="49" charset="0"/>
            </a:endParaRPr>
          </a:p>
          <a:p>
            <a:pPr lvl="0" algn="l" fontAlgn="auto">
              <a:lnSpc>
                <a:spcPct val="90000"/>
              </a:lnSpc>
              <a:spcBef>
                <a:spcPts val="0"/>
              </a:spcBef>
              <a:spcAft>
                <a:spcPts val="0"/>
              </a:spcAft>
            </a:pPr>
            <a:r>
              <a:rPr lang="en-US" sz="2800" dirty="0">
                <a:solidFill>
                  <a:schemeClr val="bg1">
                    <a:lumMod val="65000"/>
                  </a:schemeClr>
                </a:solidFill>
                <a:latin typeface="Consolas" panose="020B0609020204030204" pitchFamily="49" charset="0"/>
                <a:cs typeface="Consolas" panose="020B0609020204030204" pitchFamily="49" charset="0"/>
              </a:rPr>
              <a:t>int length = </a:t>
            </a:r>
            <a:r>
              <a:rPr lang="en-US" sz="2800" dirty="0" err="1">
                <a:solidFill>
                  <a:schemeClr val="bg1">
                    <a:lumMod val="65000"/>
                  </a:schemeClr>
                </a:solidFill>
                <a:latin typeface="Consolas" panose="020B0609020204030204" pitchFamily="49" charset="0"/>
                <a:cs typeface="Consolas" panose="020B0609020204030204" pitchFamily="49" charset="0"/>
              </a:rPr>
              <a:t>strlen</a:t>
            </a:r>
            <a:r>
              <a:rPr lang="en-US" sz="2800" dirty="0">
                <a:solidFill>
                  <a:schemeClr val="bg1">
                    <a:lumMod val="65000"/>
                  </a:schemeClr>
                </a:solidFill>
                <a:latin typeface="Consolas" panose="020B0609020204030204" pitchFamily="49" charset="0"/>
                <a:cs typeface="Consolas" panose="020B0609020204030204" pitchFamily="49" charset="0"/>
              </a:rPr>
              <a:t>(str);	// 5</a:t>
            </a:r>
          </a:p>
          <a:p>
            <a:pPr lvl="0" algn="l" fontAlgn="auto">
              <a:lnSpc>
                <a:spcPct val="90000"/>
              </a:lnSpc>
              <a:spcBef>
                <a:spcPts val="0"/>
              </a:spcBef>
              <a:spcAft>
                <a:spcPts val="0"/>
              </a:spcAft>
            </a:pPr>
            <a:r>
              <a:rPr lang="en-US" sz="2800" dirty="0">
                <a:solidFill>
                  <a:srgbClr val="00B050"/>
                </a:solidFill>
                <a:latin typeface="Consolas" panose="020B0609020204030204" pitchFamily="49" charset="0"/>
                <a:cs typeface="Consolas" panose="020B0609020204030204" pitchFamily="49" charset="0"/>
              </a:rPr>
              <a:t>char</a:t>
            </a:r>
            <a:r>
              <a:rPr lang="en-US" sz="2800" dirty="0">
                <a:solidFill>
                  <a:prstClr val="black"/>
                </a:solidFill>
                <a:latin typeface="Consolas" panose="020B0609020204030204" pitchFamily="49" charset="0"/>
                <a:cs typeface="Consolas" panose="020B0609020204030204" pitchFamily="49" charset="0"/>
              </a:rPr>
              <a:t> *</a:t>
            </a:r>
            <a:r>
              <a:rPr lang="en-US" sz="2800" dirty="0" err="1">
                <a:solidFill>
                  <a:srgbClr val="ED7D31">
                    <a:lumMod val="75000"/>
                  </a:srgbClr>
                </a:solidFill>
                <a:latin typeface="Consolas" panose="020B0609020204030204" pitchFamily="49" charset="0"/>
                <a:cs typeface="Consolas" panose="020B0609020204030204" pitchFamily="49" charset="0"/>
              </a:rPr>
              <a:t>ptr</a:t>
            </a:r>
            <a:r>
              <a:rPr lang="en-US" sz="2800" dirty="0">
                <a:solidFill>
                  <a:prstClr val="black"/>
                </a:solidFill>
                <a:latin typeface="Consolas" panose="020B0609020204030204" pitchFamily="49" charset="0"/>
                <a:cs typeface="Consolas" panose="020B0609020204030204" pitchFamily="49" charset="0"/>
              </a:rPr>
              <a:t> = str+1; 		</a:t>
            </a:r>
            <a:r>
              <a:rPr lang="en-US" sz="2800" dirty="0">
                <a:solidFill>
                  <a:srgbClr val="C00000"/>
                </a:solidFill>
                <a:latin typeface="Consolas" panose="020B0609020204030204" pitchFamily="49" charset="0"/>
                <a:cs typeface="Consolas" panose="020B0609020204030204" pitchFamily="49" charset="0"/>
              </a:rPr>
              <a:t>// 0xf1</a:t>
            </a:r>
          </a:p>
          <a:p>
            <a:pPr lvl="0" algn="l" fontAlgn="auto">
              <a:lnSpc>
                <a:spcPct val="90000"/>
              </a:lnSpc>
              <a:spcBef>
                <a:spcPts val="0"/>
              </a:spcBef>
              <a:spcAft>
                <a:spcPts val="0"/>
              </a:spcAft>
            </a:pPr>
            <a:r>
              <a:rPr lang="en-US" sz="2800" dirty="0" err="1">
                <a:latin typeface="Consolas" panose="020B0609020204030204" pitchFamily="49" charset="0"/>
                <a:cs typeface="Consolas" panose="020B0609020204030204" pitchFamily="49" charset="0"/>
              </a:rPr>
              <a:t>printf</a:t>
            </a:r>
            <a:r>
              <a:rPr lang="en-US" sz="2800" dirty="0">
                <a:latin typeface="Consolas" panose="020B0609020204030204" pitchFamily="49" charset="0"/>
                <a:cs typeface="Consolas" panose="020B0609020204030204" pitchFamily="49" charset="0"/>
              </a:rPr>
              <a:t>(</a:t>
            </a:r>
            <a:r>
              <a:rPr lang="en-US" sz="2800" dirty="0">
                <a:solidFill>
                  <a:srgbClr val="7030A0"/>
                </a:solidFill>
                <a:latin typeface="Consolas" panose="020B0609020204030204" pitchFamily="49" charset="0"/>
                <a:cs typeface="Consolas" panose="020B0609020204030204" pitchFamily="49" charset="0"/>
              </a:rPr>
              <a:t>"%s\n"</a:t>
            </a:r>
            <a:r>
              <a:rPr lang="en-US" sz="2800" dirty="0">
                <a:latin typeface="Consolas" panose="020B0609020204030204" pitchFamily="49" charset="0"/>
                <a:cs typeface="Consolas" panose="020B0609020204030204" pitchFamily="49" charset="0"/>
              </a:rPr>
              <a:t>, </a:t>
            </a:r>
            <a:r>
              <a:rPr lang="en-US" sz="2800" dirty="0" err="1">
                <a:latin typeface="Consolas" panose="020B0609020204030204" pitchFamily="49" charset="0"/>
                <a:cs typeface="Consolas" panose="020B0609020204030204" pitchFamily="49" charset="0"/>
              </a:rPr>
              <a:t>ptr</a:t>
            </a:r>
            <a:r>
              <a:rPr lang="en-US" sz="2800" dirty="0">
                <a:latin typeface="Consolas" panose="020B0609020204030204" pitchFamily="49" charset="0"/>
                <a:cs typeface="Consolas" panose="020B0609020204030204" pitchFamily="49" charset="0"/>
              </a:rPr>
              <a:t>);</a:t>
            </a:r>
            <a:r>
              <a:rPr lang="en-US" sz="2800" dirty="0">
                <a:solidFill>
                  <a:prstClr val="black"/>
                </a:solidFill>
                <a:latin typeface="Consolas" panose="020B0609020204030204" pitchFamily="49" charset="0"/>
                <a:cs typeface="Consolas" panose="020B0609020204030204" pitchFamily="49" charset="0"/>
              </a:rPr>
              <a:t> 		</a:t>
            </a:r>
            <a:r>
              <a:rPr lang="en-US" sz="2800" dirty="0">
                <a:solidFill>
                  <a:srgbClr val="C00000"/>
                </a:solidFill>
                <a:latin typeface="Consolas" panose="020B0609020204030204" pitchFamily="49" charset="0"/>
                <a:cs typeface="Consolas" panose="020B0609020204030204" pitchFamily="49" charset="0"/>
              </a:rPr>
              <a:t>// prints "</a:t>
            </a:r>
            <a:r>
              <a:rPr lang="en-US" sz="2800" dirty="0" err="1">
                <a:solidFill>
                  <a:srgbClr val="C00000"/>
                </a:solidFill>
                <a:latin typeface="Consolas" panose="020B0609020204030204" pitchFamily="49" charset="0"/>
                <a:cs typeface="Consolas" panose="020B0609020204030204" pitchFamily="49" charset="0"/>
              </a:rPr>
              <a:t>ello</a:t>
            </a:r>
            <a:r>
              <a:rPr lang="en-US" sz="2800" dirty="0">
                <a:solidFill>
                  <a:srgbClr val="C00000"/>
                </a:solidFill>
                <a:latin typeface="Consolas" panose="020B0609020204030204" pitchFamily="49" charset="0"/>
                <a:cs typeface="Consolas" panose="020B0609020204030204" pitchFamily="49" charset="0"/>
              </a:rPr>
              <a:t>"</a:t>
            </a:r>
            <a:endParaRPr lang="en-US" sz="2800" dirty="0">
              <a:solidFill>
                <a:srgbClr val="0432FF"/>
              </a:solidFill>
              <a:latin typeface="Consolas" panose="020B0609020204030204" pitchFamily="49" charset="0"/>
              <a:cs typeface="Consolas" panose="020B0609020204030204" pitchFamily="49" charset="0"/>
            </a:endParaRPr>
          </a:p>
        </p:txBody>
      </p:sp>
      <p:graphicFrame>
        <p:nvGraphicFramePr>
          <p:cNvPr id="10" name="Group 63">
            <a:extLst>
              <a:ext uri="{FF2B5EF4-FFF2-40B4-BE49-F238E27FC236}">
                <a16:creationId xmlns:a16="http://schemas.microsoft.com/office/drawing/2014/main" id="{FF278953-6FA0-C943-8E60-592B9C5112EC}"/>
              </a:ext>
            </a:extLst>
          </p:cNvPr>
          <p:cNvGraphicFramePr>
            <a:graphicFrameLocks noGrp="1"/>
          </p:cNvGraphicFramePr>
          <p:nvPr>
            <p:extLst>
              <p:ext uri="{D42A27DB-BD31-4B8C-83A1-F6EECF244321}">
                <p14:modId xmlns:p14="http://schemas.microsoft.com/office/powerpoint/2010/main" val="1535597306"/>
              </p:ext>
            </p:extLst>
          </p:nvPr>
        </p:nvGraphicFramePr>
        <p:xfrm>
          <a:off x="3352797" y="3581400"/>
          <a:ext cx="5483352" cy="830263"/>
        </p:xfrm>
        <a:graphic>
          <a:graphicData uri="http://schemas.openxmlformats.org/drawingml/2006/table">
            <a:tbl>
              <a:tblPr/>
              <a:tblGrid>
                <a:gridCol w="749300">
                  <a:extLst>
                    <a:ext uri="{9D8B030D-6E8A-4147-A177-3AD203B41FA5}">
                      <a16:colId xmlns:a16="http://schemas.microsoft.com/office/drawing/2014/main" val="20001"/>
                    </a:ext>
                  </a:extLst>
                </a:gridCol>
                <a:gridCol w="749300">
                  <a:extLst>
                    <a:ext uri="{9D8B030D-6E8A-4147-A177-3AD203B41FA5}">
                      <a16:colId xmlns:a16="http://schemas.microsoft.com/office/drawing/2014/main" val="20002"/>
                    </a:ext>
                  </a:extLst>
                </a:gridCol>
                <a:gridCol w="749300">
                  <a:extLst>
                    <a:ext uri="{9D8B030D-6E8A-4147-A177-3AD203B41FA5}">
                      <a16:colId xmlns:a16="http://schemas.microsoft.com/office/drawing/2014/main" val="20003"/>
                    </a:ext>
                  </a:extLst>
                </a:gridCol>
                <a:gridCol w="749300">
                  <a:extLst>
                    <a:ext uri="{9D8B030D-6E8A-4147-A177-3AD203B41FA5}">
                      <a16:colId xmlns:a16="http://schemas.microsoft.com/office/drawing/2014/main" val="20004"/>
                    </a:ext>
                  </a:extLst>
                </a:gridCol>
                <a:gridCol w="749300">
                  <a:extLst>
                    <a:ext uri="{9D8B030D-6E8A-4147-A177-3AD203B41FA5}">
                      <a16:colId xmlns:a16="http://schemas.microsoft.com/office/drawing/2014/main" val="20005"/>
                    </a:ext>
                  </a:extLst>
                </a:gridCol>
                <a:gridCol w="749300">
                  <a:extLst>
                    <a:ext uri="{9D8B030D-6E8A-4147-A177-3AD203B41FA5}">
                      <a16:colId xmlns:a16="http://schemas.microsoft.com/office/drawing/2014/main" val="20006"/>
                    </a:ext>
                  </a:extLst>
                </a:gridCol>
                <a:gridCol w="987552">
                  <a:extLst>
                    <a:ext uri="{9D8B030D-6E8A-4147-A177-3AD203B41FA5}">
                      <a16:colId xmlns:a16="http://schemas.microsoft.com/office/drawing/2014/main" val="681606762"/>
                    </a:ext>
                  </a:extLst>
                </a:gridCol>
              </a:tblGrid>
              <a:tr h="411163">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0xf0</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0xf1</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0xf2</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0xf3</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0xf4</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0xf5</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tx1"/>
                          </a:solidFill>
                          <a:effectLst/>
                          <a:latin typeface="Calibri" charset="0"/>
                          <a:ea typeface="Times New Roman" charset="0"/>
                          <a:cs typeface="Times New Roman" charset="0"/>
                        </a:rPr>
                        <a:t>address</a:t>
                      </a:r>
                    </a:p>
                  </a:txBody>
                  <a:tcPr horzOverflow="overflow">
                    <a:lnL>
                      <a:noFill/>
                    </a:lnL>
                    <a:lnR>
                      <a:noFill/>
                    </a:lnR>
                    <a:lnT cap="flat">
                      <a:noFill/>
                    </a:lnT>
                    <a:lnB w="28575" cap="flat" cmpd="sng" algn="ctr">
                      <a:no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19100">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'H'</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'e'</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'o'</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0" u="none" strike="noStrike" cap="none" normalizeH="0" baseline="0" dirty="0">
                          <a:ln>
                            <a:noFill/>
                          </a:ln>
                          <a:solidFill>
                            <a:schemeClr val="tx1"/>
                          </a:solidFill>
                          <a:effectLst/>
                          <a:latin typeface="Consolas" charset="0"/>
                        </a:rPr>
                        <a:t>'\0'</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tx1"/>
                          </a:solidFill>
                          <a:effectLst/>
                          <a:latin typeface="Calibri" charset="0"/>
                          <a:ea typeface="Times New Roman" charset="0"/>
                          <a:cs typeface="Times New Roman" charset="0"/>
                        </a:rPr>
                        <a:t>char</a:t>
                      </a:r>
                    </a:p>
                  </a:txBody>
                  <a:tcPr horzOverflow="overflow">
                    <a:lnL w="28575" cap="flat" cmpd="sng" algn="ctr">
                      <a:solidFill>
                        <a:schemeClr val="tx1"/>
                      </a:solidFill>
                      <a:prstDash val="solid"/>
                      <a:round/>
                      <a:headEnd type="none" w="med" len="med"/>
                      <a:tailEnd type="none" w="med" len="med"/>
                    </a:lnL>
                    <a:lnR w="12700" cap="flat" cmpd="sng" algn="ctr">
                      <a:noFill/>
                      <a:prstDash val="solid"/>
                      <a:miter lim="800000"/>
                      <a:headEnd type="none" w="med" len="med"/>
                      <a:tailEnd type="none" w="med" len="med"/>
                    </a:lnR>
                    <a:lnT w="28575" cap="flat" cmpd="sng" algn="ctr">
                      <a:noFill/>
                      <a:prstDash val="solid"/>
                      <a:miter lim="800000"/>
                      <a:headEnd type="none" w="med" len="med"/>
                      <a:tailEnd type="none" w="med" len="med"/>
                    </a:lnT>
                    <a:lnB w="28575" cap="flat" cmpd="sng" algn="ctr">
                      <a:no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1" name="TextBox 10">
            <a:extLst>
              <a:ext uri="{FF2B5EF4-FFF2-40B4-BE49-F238E27FC236}">
                <a16:creationId xmlns:a16="http://schemas.microsoft.com/office/drawing/2014/main" id="{6137979B-C96C-CE46-873E-EF5242B8FFF9}"/>
              </a:ext>
            </a:extLst>
          </p:cNvPr>
          <p:cNvSpPr txBox="1"/>
          <p:nvPr/>
        </p:nvSpPr>
        <p:spPr>
          <a:xfrm>
            <a:off x="2786448" y="4042331"/>
            <a:ext cx="564577" cy="369332"/>
          </a:xfrm>
          <a:prstGeom prst="rect">
            <a:avLst/>
          </a:prstGeom>
          <a:noFill/>
        </p:spPr>
        <p:txBody>
          <a:bodyPr wrap="none" rtlCol="0">
            <a:spAutoFit/>
          </a:bodyPr>
          <a:lstStyle/>
          <a:p>
            <a:r>
              <a:rPr lang="en-US" dirty="0">
                <a:latin typeface="Consolas" panose="020B0609020204030204" pitchFamily="49" charset="0"/>
                <a:cs typeface="Consolas" panose="020B0609020204030204" pitchFamily="49" charset="0"/>
              </a:rPr>
              <a:t>str</a:t>
            </a:r>
          </a:p>
        </p:txBody>
      </p:sp>
      <p:sp>
        <p:nvSpPr>
          <p:cNvPr id="8" name="TextBox 7">
            <a:extLst>
              <a:ext uri="{FF2B5EF4-FFF2-40B4-BE49-F238E27FC236}">
                <a16:creationId xmlns:a16="http://schemas.microsoft.com/office/drawing/2014/main" id="{1628B0DC-93C9-D24F-A112-2016C2CBCFB7}"/>
              </a:ext>
            </a:extLst>
          </p:cNvPr>
          <p:cNvSpPr txBox="1"/>
          <p:nvPr/>
        </p:nvSpPr>
        <p:spPr>
          <a:xfrm>
            <a:off x="197422" y="4042331"/>
            <a:ext cx="564578" cy="369332"/>
          </a:xfrm>
          <a:prstGeom prst="rect">
            <a:avLst/>
          </a:prstGeom>
          <a:noFill/>
        </p:spPr>
        <p:txBody>
          <a:bodyPr wrap="none" rtlCol="0">
            <a:spAutoFit/>
          </a:bodyPr>
          <a:lstStyle/>
          <a:p>
            <a:r>
              <a:rPr lang="en-US" dirty="0" err="1">
                <a:latin typeface="Consolas" panose="020B0609020204030204" pitchFamily="49" charset="0"/>
                <a:cs typeface="Consolas" panose="020B0609020204030204" pitchFamily="49" charset="0"/>
              </a:rPr>
              <a:t>ptr</a:t>
            </a:r>
            <a:endParaRPr lang="en-US" dirty="0">
              <a:latin typeface="Consolas" panose="020B0609020204030204" pitchFamily="49" charset="0"/>
              <a:cs typeface="Consolas" panose="020B0609020204030204" pitchFamily="49" charset="0"/>
            </a:endParaRPr>
          </a:p>
        </p:txBody>
      </p:sp>
      <p:graphicFrame>
        <p:nvGraphicFramePr>
          <p:cNvPr id="9" name="Group 63">
            <a:extLst>
              <a:ext uri="{FF2B5EF4-FFF2-40B4-BE49-F238E27FC236}">
                <a16:creationId xmlns:a16="http://schemas.microsoft.com/office/drawing/2014/main" id="{E350B12A-6225-E347-8C2F-5D2CE9CE1D25}"/>
              </a:ext>
            </a:extLst>
          </p:cNvPr>
          <p:cNvGraphicFramePr>
            <a:graphicFrameLocks noGrp="1"/>
          </p:cNvGraphicFramePr>
          <p:nvPr>
            <p:extLst>
              <p:ext uri="{D42A27DB-BD31-4B8C-83A1-F6EECF244321}">
                <p14:modId xmlns:p14="http://schemas.microsoft.com/office/powerpoint/2010/main" val="3636719979"/>
              </p:ext>
            </p:extLst>
          </p:nvPr>
        </p:nvGraphicFramePr>
        <p:xfrm>
          <a:off x="779088" y="3581400"/>
          <a:ext cx="1887466" cy="830263"/>
        </p:xfrm>
        <a:graphic>
          <a:graphicData uri="http://schemas.openxmlformats.org/drawingml/2006/table">
            <a:tbl>
              <a:tblPr/>
              <a:tblGrid>
                <a:gridCol w="1887466">
                  <a:extLst>
                    <a:ext uri="{9D8B030D-6E8A-4147-A177-3AD203B41FA5}">
                      <a16:colId xmlns:a16="http://schemas.microsoft.com/office/drawing/2014/main" val="20001"/>
                    </a:ext>
                  </a:extLst>
                </a:gridCol>
              </a:tblGrid>
              <a:tr h="411163">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x-none" sz="2000" b="0" i="1" u="none" strike="noStrike" cap="none" normalizeH="0" baseline="0" dirty="0">
                          <a:ln>
                            <a:noFill/>
                          </a:ln>
                          <a:solidFill>
                            <a:schemeClr val="bg1">
                              <a:lumMod val="65000"/>
                            </a:schemeClr>
                          </a:solidFill>
                          <a:effectLst/>
                          <a:latin typeface="Calibri" charset="0"/>
                          <a:ea typeface="Times New Roman" charset="0"/>
                          <a:cs typeface="Times New Roman" charset="0"/>
                        </a:rPr>
                        <a:t> 0xe8</a:t>
                      </a:r>
                    </a:p>
                  </a:txBody>
                  <a:tcPr horzOverflow="overflow">
                    <a:lnL>
                      <a:noFill/>
                    </a:lnL>
                    <a:lnR>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19100">
                <a:tc>
                  <a:txBody>
                    <a:bodyPr/>
                    <a:lstStyle>
                      <a:lvl1pPr>
                        <a:spcBef>
                          <a:spcPct val="20000"/>
                        </a:spcBef>
                        <a:defRPr sz="2000">
                          <a:solidFill>
                            <a:schemeClr val="tx1"/>
                          </a:solidFill>
                          <a:latin typeface="Calibri" charset="0"/>
                        </a:defRPr>
                      </a:lvl1pPr>
                      <a:lvl2pPr marL="37931725" indent="-37474525">
                        <a:spcBef>
                          <a:spcPct val="20000"/>
                        </a:spcBef>
                        <a:defRPr sz="2000">
                          <a:solidFill>
                            <a:schemeClr val="tx1"/>
                          </a:solidFill>
                          <a:latin typeface="Calibri" charset="0"/>
                        </a:defRPr>
                      </a:lvl2pPr>
                      <a:lvl3pPr>
                        <a:spcBef>
                          <a:spcPct val="20000"/>
                        </a:spcBef>
                        <a:defRPr>
                          <a:solidFill>
                            <a:schemeClr val="tx1"/>
                          </a:solidFill>
                          <a:latin typeface="Calibri" charset="0"/>
                        </a:defRPr>
                      </a:lvl3pPr>
                      <a:lvl4pPr>
                        <a:spcBef>
                          <a:spcPct val="20000"/>
                        </a:spcBef>
                        <a:defRPr sz="1600">
                          <a:solidFill>
                            <a:schemeClr val="tx1"/>
                          </a:solidFill>
                          <a:latin typeface="Calibri" charset="0"/>
                        </a:defRPr>
                      </a:lvl4pPr>
                      <a:lvl5pPr>
                        <a:spcBef>
                          <a:spcPct val="20000"/>
                        </a:spcBef>
                        <a:defRPr sz="1600">
                          <a:solidFill>
                            <a:schemeClr val="tx1"/>
                          </a:solidFill>
                          <a:latin typeface="Calibri" charset="0"/>
                        </a:defRPr>
                      </a:lvl5pPr>
                      <a:lvl6pPr marL="457200" fontAlgn="base">
                        <a:spcBef>
                          <a:spcPct val="20000"/>
                        </a:spcBef>
                        <a:spcAft>
                          <a:spcPct val="0"/>
                        </a:spcAft>
                        <a:defRPr sz="1600">
                          <a:solidFill>
                            <a:schemeClr val="tx1"/>
                          </a:solidFill>
                          <a:latin typeface="Calibri" charset="0"/>
                        </a:defRPr>
                      </a:lvl6pPr>
                      <a:lvl7pPr marL="914400" fontAlgn="base">
                        <a:spcBef>
                          <a:spcPct val="20000"/>
                        </a:spcBef>
                        <a:spcAft>
                          <a:spcPct val="0"/>
                        </a:spcAft>
                        <a:defRPr sz="1600">
                          <a:solidFill>
                            <a:schemeClr val="tx1"/>
                          </a:solidFill>
                          <a:latin typeface="Calibri" charset="0"/>
                        </a:defRPr>
                      </a:lvl7pPr>
                      <a:lvl8pPr marL="1371600" fontAlgn="base">
                        <a:spcBef>
                          <a:spcPct val="20000"/>
                        </a:spcBef>
                        <a:spcAft>
                          <a:spcPct val="0"/>
                        </a:spcAft>
                        <a:defRPr sz="1600">
                          <a:solidFill>
                            <a:schemeClr val="tx1"/>
                          </a:solidFill>
                          <a:latin typeface="Calibri" charset="0"/>
                        </a:defRPr>
                      </a:lvl8pPr>
                      <a:lvl9pPr marL="1828800" fontAlgn="base">
                        <a:spcBef>
                          <a:spcPct val="20000"/>
                        </a:spcBef>
                        <a:spcAft>
                          <a:spcPct val="0"/>
                        </a:spcAft>
                        <a:defRPr sz="1600">
                          <a:solidFill>
                            <a:schemeClr val="tx1"/>
                          </a:solidFill>
                          <a:latin typeface="Calibri"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x-none" sz="2000" b="0" i="0" u="none" strike="noStrike" cap="none" normalizeH="0" baseline="0" dirty="0">
                          <a:ln>
                            <a:noFill/>
                          </a:ln>
                          <a:solidFill>
                            <a:schemeClr val="tx1"/>
                          </a:solidFill>
                          <a:effectLst/>
                          <a:latin typeface="Consolas" charset="0"/>
                        </a:rPr>
                        <a: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2" name="Freeform 11">
            <a:extLst>
              <a:ext uri="{FF2B5EF4-FFF2-40B4-BE49-F238E27FC236}">
                <a16:creationId xmlns:a16="http://schemas.microsoft.com/office/drawing/2014/main" id="{E86EF05B-7525-C849-94C1-84D63F4E458A}"/>
              </a:ext>
            </a:extLst>
          </p:cNvPr>
          <p:cNvSpPr/>
          <p:nvPr/>
        </p:nvSpPr>
        <p:spPr>
          <a:xfrm rot="5877599">
            <a:off x="3056990" y="3074508"/>
            <a:ext cx="556769" cy="1827976"/>
          </a:xfrm>
          <a:custGeom>
            <a:avLst/>
            <a:gdLst>
              <a:gd name="connsiteX0" fmla="*/ 205462 w 205462"/>
              <a:gd name="connsiteY0" fmla="*/ 576470 h 576470"/>
              <a:gd name="connsiteX1" fmla="*/ 6679 w 205462"/>
              <a:gd name="connsiteY1" fmla="*/ 337931 h 576470"/>
              <a:gd name="connsiteX2" fmla="*/ 66314 w 205462"/>
              <a:gd name="connsiteY2" fmla="*/ 0 h 576470"/>
            </a:gdLst>
            <a:ahLst/>
            <a:cxnLst>
              <a:cxn ang="0">
                <a:pos x="connsiteX0" y="connsiteY0"/>
              </a:cxn>
              <a:cxn ang="0">
                <a:pos x="connsiteX1" y="connsiteY1"/>
              </a:cxn>
              <a:cxn ang="0">
                <a:pos x="connsiteX2" y="connsiteY2"/>
              </a:cxn>
            </a:cxnLst>
            <a:rect l="l" t="t" r="r" b="b"/>
            <a:pathLst>
              <a:path w="205462" h="576470">
                <a:moveTo>
                  <a:pt x="205462" y="576470"/>
                </a:moveTo>
                <a:cubicBezTo>
                  <a:pt x="117666" y="505239"/>
                  <a:pt x="29870" y="434009"/>
                  <a:pt x="6679" y="337931"/>
                </a:cubicBezTo>
                <a:cubicBezTo>
                  <a:pt x="-16512" y="241853"/>
                  <a:pt x="24901" y="120926"/>
                  <a:pt x="66314" y="0"/>
                </a:cubicBezTo>
              </a:path>
            </a:pathLst>
          </a:custGeom>
          <a:noFill/>
          <a:ln w="38100">
            <a:solidFill>
              <a:srgbClr val="0070C0"/>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7FBF8409-A5C5-794E-AB93-836EB3743330}"/>
              </a:ext>
            </a:extLst>
          </p:cNvPr>
          <p:cNvSpPr txBox="1"/>
          <p:nvPr/>
        </p:nvSpPr>
        <p:spPr>
          <a:xfrm>
            <a:off x="1348359" y="3996531"/>
            <a:ext cx="748923" cy="400110"/>
          </a:xfrm>
          <a:prstGeom prst="rect">
            <a:avLst/>
          </a:prstGeom>
          <a:noFill/>
        </p:spPr>
        <p:txBody>
          <a:bodyPr wrap="none" rtlCol="0">
            <a:spAutoFit/>
          </a:bodyPr>
          <a:lstStyle/>
          <a:p>
            <a:pPr algn="l">
              <a:buClr>
                <a:schemeClr val="accent2"/>
              </a:buClr>
            </a:pPr>
            <a:r>
              <a:rPr lang="en-US" altLang="x-none" sz="2000" dirty="0">
                <a:highlight>
                  <a:srgbClr val="F8F8F8"/>
                </a:highlight>
                <a:latin typeface="Consolas" charset="0"/>
              </a:rPr>
              <a:t>0xf1</a:t>
            </a:r>
          </a:p>
        </p:txBody>
      </p:sp>
    </p:spTree>
    <p:extLst>
      <p:ext uri="{BB962C8B-B14F-4D97-AF65-F5344CB8AC3E}">
        <p14:creationId xmlns:p14="http://schemas.microsoft.com/office/powerpoint/2010/main" val="979770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animBg="1"/>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DDF4A-8859-7947-98AC-10CE3D453722}"/>
              </a:ext>
            </a:extLst>
          </p:cNvPr>
          <p:cNvSpPr>
            <a:spLocks noGrp="1"/>
          </p:cNvSpPr>
          <p:nvPr>
            <p:ph type="title"/>
          </p:nvPr>
        </p:nvSpPr>
        <p:spPr/>
        <p:txBody>
          <a:bodyPr/>
          <a:lstStyle/>
          <a:p>
            <a:r>
              <a:rPr lang="en-US" dirty="0"/>
              <a:t>Key takeaways from last time</a:t>
            </a:r>
          </a:p>
        </p:txBody>
      </p:sp>
      <p:sp>
        <p:nvSpPr>
          <p:cNvPr id="3" name="Content Placeholder 2">
            <a:extLst>
              <a:ext uri="{FF2B5EF4-FFF2-40B4-BE49-F238E27FC236}">
                <a16:creationId xmlns:a16="http://schemas.microsoft.com/office/drawing/2014/main" id="{A1F5DB07-6202-CA4E-9F51-9140692CED52}"/>
              </a:ext>
            </a:extLst>
          </p:cNvPr>
          <p:cNvSpPr>
            <a:spLocks noGrp="1"/>
          </p:cNvSpPr>
          <p:nvPr>
            <p:ph idx="1"/>
          </p:nvPr>
        </p:nvSpPr>
        <p:spPr>
          <a:xfrm>
            <a:off x="647700" y="1600200"/>
            <a:ext cx="10896600" cy="4800600"/>
          </a:xfrm>
        </p:spPr>
        <p:txBody>
          <a:bodyPr/>
          <a:lstStyle/>
          <a:p>
            <a:pPr marL="742950" indent="-742950">
              <a:buAutoNum type="arabicPeriod"/>
            </a:pPr>
            <a:r>
              <a:rPr lang="en-US" sz="4000" dirty="0">
                <a:solidFill>
                  <a:schemeClr val="bg1">
                    <a:lumMod val="65000"/>
                  </a:schemeClr>
                </a:solidFill>
              </a:rPr>
              <a:t>Valid strings are null-terminated.</a:t>
            </a:r>
          </a:p>
          <a:p>
            <a:pPr marL="742950" indent="-742950">
              <a:buAutoNum type="arabicPeriod"/>
            </a:pPr>
            <a:r>
              <a:rPr lang="en-US" sz="4000" dirty="0">
                <a:solidFill>
                  <a:schemeClr val="bg1">
                    <a:lumMod val="65000"/>
                  </a:schemeClr>
                </a:solidFill>
              </a:rPr>
              <a:t>An array name (and a string name, by extension) is the address of the first element.</a:t>
            </a:r>
          </a:p>
          <a:p>
            <a:pPr marL="742950" indent="-742950">
              <a:buAutoNum type="arabicPeriod"/>
            </a:pPr>
            <a:r>
              <a:rPr lang="en-US" sz="4000" dirty="0"/>
              <a:t>All parameters in C are “pass by value.”</a:t>
            </a:r>
            <a:br>
              <a:rPr lang="en-US" sz="4000" dirty="0"/>
            </a:br>
            <a:r>
              <a:rPr lang="en-US" sz="4000" dirty="0"/>
              <a:t>For efficiency purposes, arrays (and strings, by extension) passed in as parameters are converted to pointers.</a:t>
            </a:r>
          </a:p>
        </p:txBody>
      </p:sp>
      <p:sp>
        <p:nvSpPr>
          <p:cNvPr id="6" name="TextBox 5">
            <a:extLst>
              <a:ext uri="{FF2B5EF4-FFF2-40B4-BE49-F238E27FC236}">
                <a16:creationId xmlns:a16="http://schemas.microsoft.com/office/drawing/2014/main" id="{EC173DB5-A404-2B42-9FC1-12989B5C7732}"/>
              </a:ext>
            </a:extLst>
          </p:cNvPr>
          <p:cNvSpPr txBox="1"/>
          <p:nvPr/>
        </p:nvSpPr>
        <p:spPr>
          <a:xfrm>
            <a:off x="10972800" y="340667"/>
            <a:ext cx="1080425" cy="461665"/>
          </a:xfrm>
          <a:prstGeom prst="rect">
            <a:avLst/>
          </a:prstGeom>
          <a:noFill/>
        </p:spPr>
        <p:txBody>
          <a:bodyPr wrap="none" rtlCol="0" anchor="ctr">
            <a:spAutoFit/>
          </a:bodyPr>
          <a:lstStyle/>
          <a:p>
            <a:pPr>
              <a:buClr>
                <a:schemeClr val="accent2"/>
              </a:buClr>
            </a:pPr>
            <a:r>
              <a:rPr lang="en-US" sz="2400" dirty="0">
                <a:solidFill>
                  <a:srgbClr val="FF9300"/>
                </a:solidFill>
                <a:latin typeface="Calibri" panose="020F0502020204030204" pitchFamily="34" charset="0"/>
                <a:cs typeface="Calibri" panose="020F0502020204030204" pitchFamily="34" charset="0"/>
              </a:rPr>
              <a:t>Review</a:t>
            </a:r>
          </a:p>
        </p:txBody>
      </p:sp>
    </p:spTree>
    <p:extLst>
      <p:ext uri="{BB962C8B-B14F-4D97-AF65-F5344CB8AC3E}">
        <p14:creationId xmlns:p14="http://schemas.microsoft.com/office/powerpoint/2010/main" val="9530790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3744F-ADA2-2A4C-A3B4-62BA4D5B9CA9}"/>
              </a:ext>
            </a:extLst>
          </p:cNvPr>
          <p:cNvSpPr>
            <a:spLocks noGrp="1"/>
          </p:cNvSpPr>
          <p:nvPr>
            <p:ph type="title"/>
          </p:nvPr>
        </p:nvSpPr>
        <p:spPr/>
        <p:txBody>
          <a:bodyPr/>
          <a:lstStyle/>
          <a:p>
            <a:r>
              <a:rPr lang="en-US" dirty="0"/>
              <a:t>Code study: </a:t>
            </a:r>
            <a:r>
              <a:rPr lang="en-US" dirty="0" err="1">
                <a:latin typeface="Consolas" panose="020B0609020204030204" pitchFamily="49" charset="0"/>
                <a:cs typeface="Consolas" panose="020B0609020204030204" pitchFamily="49" charset="0"/>
              </a:rPr>
              <a:t>string.h</a:t>
            </a:r>
            <a:r>
              <a:rPr lang="en-US" dirty="0"/>
              <a:t> implementations</a:t>
            </a:r>
          </a:p>
        </p:txBody>
      </p:sp>
      <p:pic>
        <p:nvPicPr>
          <p:cNvPr id="6" name="Picture 5">
            <a:extLst>
              <a:ext uri="{FF2B5EF4-FFF2-40B4-BE49-F238E27FC236}">
                <a16:creationId xmlns:a16="http://schemas.microsoft.com/office/drawing/2014/main" id="{D9FB578E-6F2C-7641-82D6-0E1D38A8B0A5}"/>
              </a:ext>
            </a:extLst>
          </p:cNvPr>
          <p:cNvPicPr>
            <a:picLocks noChangeAspect="1"/>
          </p:cNvPicPr>
          <p:nvPr/>
        </p:nvPicPr>
        <p:blipFill rotWithShape="1">
          <a:blip r:embed="rId3"/>
          <a:srcRect/>
          <a:stretch/>
        </p:blipFill>
        <p:spPr>
          <a:xfrm>
            <a:off x="2057400" y="2895600"/>
            <a:ext cx="8077200" cy="2278924"/>
          </a:xfrm>
          <a:prstGeom prst="rect">
            <a:avLst/>
          </a:prstGeom>
        </p:spPr>
      </p:pic>
      <p:sp>
        <p:nvSpPr>
          <p:cNvPr id="12" name="Rectangle 11">
            <a:extLst>
              <a:ext uri="{FF2B5EF4-FFF2-40B4-BE49-F238E27FC236}">
                <a16:creationId xmlns:a16="http://schemas.microsoft.com/office/drawing/2014/main" id="{468D3430-A498-A44E-863C-8614F4B17E83}"/>
              </a:ext>
            </a:extLst>
          </p:cNvPr>
          <p:cNvSpPr/>
          <p:nvPr/>
        </p:nvSpPr>
        <p:spPr>
          <a:xfrm>
            <a:off x="7239000" y="3970663"/>
            <a:ext cx="3733800" cy="757130"/>
          </a:xfrm>
          <a:prstGeom prst="rect">
            <a:avLst/>
          </a:prstGeom>
          <a:ln w="38100">
            <a:solidFill>
              <a:schemeClr val="accent2">
                <a:lumMod val="75000"/>
              </a:schemeClr>
            </a:solidFill>
          </a:ln>
        </p:spPr>
        <p:txBody>
          <a:bodyPr wrap="square">
            <a:spAutoFit/>
          </a:bodyPr>
          <a:lstStyle/>
          <a:p>
            <a:pPr lvl="0" algn="l" fontAlgn="auto">
              <a:lnSpc>
                <a:spcPct val="90000"/>
              </a:lnSpc>
              <a:spcBef>
                <a:spcPts val="1000"/>
              </a:spcBef>
              <a:spcAft>
                <a:spcPts val="600"/>
              </a:spcAft>
            </a:pPr>
            <a:r>
              <a:rPr lang="en-US" sz="2400" dirty="0" err="1">
                <a:solidFill>
                  <a:prstClr val="black"/>
                </a:solidFill>
                <a:latin typeface="Consolas" panose="020B0609020204030204" pitchFamily="49" charset="0"/>
                <a:cs typeface="Consolas" panose="020B0609020204030204" pitchFamily="49" charset="0"/>
              </a:rPr>
              <a:t>src</a:t>
            </a:r>
            <a:r>
              <a:rPr lang="en-US" sz="2400" dirty="0">
                <a:solidFill>
                  <a:prstClr val="black"/>
                </a:solidFill>
                <a:latin typeface="+mn-lt"/>
                <a:cs typeface="Consolas" panose="020B0609020204030204" pitchFamily="49" charset="0"/>
              </a:rPr>
              <a:t>: A modifiable pointer to (</a:t>
            </a:r>
            <a:r>
              <a:rPr lang="en-US" sz="2400" dirty="0">
                <a:solidFill>
                  <a:prstClr val="black"/>
                </a:solidFill>
                <a:latin typeface="Consolas" panose="020B0609020204030204" pitchFamily="49" charset="0"/>
                <a:cs typeface="Consolas" panose="020B0609020204030204" pitchFamily="49" charset="0"/>
              </a:rPr>
              <a:t>const char</a:t>
            </a:r>
            <a:r>
              <a:rPr lang="en-US" sz="2400" dirty="0">
                <a:solidFill>
                  <a:prstClr val="black"/>
                </a:solidFill>
                <a:latin typeface="+mn-lt"/>
                <a:cs typeface="Consolas" panose="020B0609020204030204" pitchFamily="49" charset="0"/>
              </a:rPr>
              <a:t>)</a:t>
            </a:r>
          </a:p>
        </p:txBody>
      </p:sp>
      <p:sp>
        <p:nvSpPr>
          <p:cNvPr id="14" name="Right Arrow 13">
            <a:extLst>
              <a:ext uri="{FF2B5EF4-FFF2-40B4-BE49-F238E27FC236}">
                <a16:creationId xmlns:a16="http://schemas.microsoft.com/office/drawing/2014/main" id="{9EA72250-D4A6-5543-8ADF-B0F77EB4BEF3}"/>
              </a:ext>
            </a:extLst>
          </p:cNvPr>
          <p:cNvSpPr/>
          <p:nvPr/>
        </p:nvSpPr>
        <p:spPr>
          <a:xfrm>
            <a:off x="2362200" y="4419600"/>
            <a:ext cx="381000" cy="457200"/>
          </a:xfrm>
          <a:prstGeom prst="right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55208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A7DF2-77E7-8D49-BC0E-C401BFB3D868}"/>
              </a:ext>
            </a:extLst>
          </p:cNvPr>
          <p:cNvSpPr>
            <a:spLocks noGrp="1"/>
          </p:cNvSpPr>
          <p:nvPr>
            <p:ph type="title"/>
          </p:nvPr>
        </p:nvSpPr>
        <p:spPr/>
        <p:txBody>
          <a:bodyPr/>
          <a:lstStyle/>
          <a:p>
            <a:r>
              <a:rPr lang="en-US" dirty="0"/>
              <a:t>Code study: </a:t>
            </a:r>
            <a:r>
              <a:rPr lang="en-US" dirty="0" err="1">
                <a:latin typeface="Consolas" panose="020B0609020204030204" pitchFamily="49" charset="0"/>
                <a:cs typeface="Consolas" panose="020B0609020204030204" pitchFamily="49" charset="0"/>
              </a:rPr>
              <a:t>string.h</a:t>
            </a:r>
            <a:r>
              <a:rPr lang="en-US" dirty="0"/>
              <a:t> implementations</a:t>
            </a:r>
          </a:p>
        </p:txBody>
      </p:sp>
      <p:sp>
        <p:nvSpPr>
          <p:cNvPr id="3" name="Content Placeholder 2">
            <a:extLst>
              <a:ext uri="{FF2B5EF4-FFF2-40B4-BE49-F238E27FC236}">
                <a16:creationId xmlns:a16="http://schemas.microsoft.com/office/drawing/2014/main" id="{7BA5B797-F8E9-DC4F-8102-1D33ECAAC7CE}"/>
              </a:ext>
            </a:extLst>
          </p:cNvPr>
          <p:cNvSpPr>
            <a:spLocks noGrp="1"/>
          </p:cNvSpPr>
          <p:nvPr>
            <p:ph idx="1"/>
          </p:nvPr>
        </p:nvSpPr>
        <p:spPr/>
        <p:txBody>
          <a:bodyPr/>
          <a:lstStyle/>
          <a:p>
            <a:pPr marL="0" indent="0">
              <a:buNone/>
            </a:pPr>
            <a:r>
              <a:rPr lang="en-US" sz="2400" dirty="0">
                <a:solidFill>
                  <a:srgbClr val="00B050"/>
                </a:solidFill>
                <a:latin typeface="Consolas" panose="020B0609020204030204" pitchFamily="49" charset="0"/>
                <a:cs typeface="Consolas" panose="020B0609020204030204" pitchFamily="49" charset="0"/>
              </a:rPr>
              <a:t>    char</a:t>
            </a:r>
            <a:r>
              <a:rPr lang="en-US" sz="2400" dirty="0">
                <a:solidFill>
                  <a:srgbClr val="000000"/>
                </a:solidFill>
                <a:latin typeface="Consolas" panose="020B0609020204030204" pitchFamily="49" charset="0"/>
                <a:cs typeface="Consolas" panose="020B0609020204030204" pitchFamily="49" charset="0"/>
              </a:rPr>
              <a:t> *</a:t>
            </a:r>
            <a:r>
              <a:rPr lang="en-US" sz="2400" dirty="0" err="1">
                <a:solidFill>
                  <a:schemeClr val="accent2">
                    <a:lumMod val="75000"/>
                  </a:schemeClr>
                </a:solidFill>
                <a:latin typeface="Consolas" panose="020B0609020204030204" pitchFamily="49" charset="0"/>
                <a:cs typeface="Consolas" panose="020B0609020204030204" pitchFamily="49" charset="0"/>
              </a:rPr>
              <a:t>my_strcpy</a:t>
            </a:r>
            <a:r>
              <a:rPr lang="en-US" sz="2400" dirty="0">
                <a:solidFill>
                  <a:srgbClr val="000000"/>
                </a:solidFill>
                <a:latin typeface="Consolas" panose="020B0609020204030204" pitchFamily="49" charset="0"/>
                <a:cs typeface="Consolas" panose="020B0609020204030204" pitchFamily="49" charset="0"/>
              </a:rPr>
              <a:t>(</a:t>
            </a:r>
            <a:r>
              <a:rPr lang="en-US" sz="2400" dirty="0">
                <a:solidFill>
                  <a:srgbClr val="00B050"/>
                </a:solidFill>
                <a:latin typeface="Consolas" panose="020B0609020204030204" pitchFamily="49" charset="0"/>
                <a:cs typeface="Consolas" panose="020B0609020204030204" pitchFamily="49" charset="0"/>
              </a:rPr>
              <a:t>char</a:t>
            </a:r>
            <a:r>
              <a:rPr lang="en-US" sz="2400" dirty="0">
                <a:solidFill>
                  <a:srgbClr val="000000"/>
                </a:solidFill>
                <a:latin typeface="Consolas" panose="020B0609020204030204" pitchFamily="49" charset="0"/>
                <a:cs typeface="Consolas" panose="020B0609020204030204" pitchFamily="49" charset="0"/>
              </a:rPr>
              <a:t> *</a:t>
            </a:r>
            <a:r>
              <a:rPr lang="en-US" sz="2400" dirty="0" err="1">
                <a:solidFill>
                  <a:schemeClr val="accent2">
                    <a:lumMod val="75000"/>
                  </a:schemeClr>
                </a:solidFill>
                <a:latin typeface="Consolas" panose="020B0609020204030204" pitchFamily="49" charset="0"/>
                <a:cs typeface="Consolas" panose="020B0609020204030204" pitchFamily="49" charset="0"/>
              </a:rPr>
              <a:t>dst</a:t>
            </a:r>
            <a:r>
              <a:rPr lang="en-US" sz="2400" dirty="0">
                <a:solidFill>
                  <a:srgbClr val="000000"/>
                </a:solidFill>
                <a:latin typeface="Consolas" panose="020B0609020204030204" pitchFamily="49" charset="0"/>
                <a:cs typeface="Consolas" panose="020B0609020204030204" pitchFamily="49" charset="0"/>
              </a:rPr>
              <a:t>, </a:t>
            </a:r>
            <a:r>
              <a:rPr lang="en-US" sz="2400" dirty="0">
                <a:solidFill>
                  <a:srgbClr val="00B050"/>
                </a:solidFill>
                <a:latin typeface="Consolas" panose="020B0609020204030204" pitchFamily="49" charset="0"/>
                <a:cs typeface="Consolas" panose="020B0609020204030204" pitchFamily="49" charset="0"/>
              </a:rPr>
              <a:t>const</a:t>
            </a:r>
            <a:r>
              <a:rPr lang="en-US" sz="2400" dirty="0">
                <a:solidFill>
                  <a:srgbClr val="000000"/>
                </a:solidFill>
                <a:latin typeface="Consolas" panose="020B0609020204030204" pitchFamily="49" charset="0"/>
                <a:cs typeface="Consolas" panose="020B0609020204030204" pitchFamily="49" charset="0"/>
              </a:rPr>
              <a:t> </a:t>
            </a:r>
            <a:r>
              <a:rPr lang="en-US" sz="2400" dirty="0">
                <a:solidFill>
                  <a:srgbClr val="00B050"/>
                </a:solidFill>
                <a:latin typeface="Consolas" panose="020B0609020204030204" pitchFamily="49" charset="0"/>
                <a:cs typeface="Consolas" panose="020B0609020204030204" pitchFamily="49" charset="0"/>
              </a:rPr>
              <a:t>char</a:t>
            </a:r>
            <a:r>
              <a:rPr lang="en-US" sz="2400" dirty="0">
                <a:solidFill>
                  <a:srgbClr val="000000"/>
                </a:solidFill>
                <a:latin typeface="Consolas" panose="020B0609020204030204" pitchFamily="49" charset="0"/>
                <a:cs typeface="Consolas" panose="020B0609020204030204" pitchFamily="49" charset="0"/>
              </a:rPr>
              <a:t> *</a:t>
            </a:r>
            <a:r>
              <a:rPr lang="en-US" sz="2400" dirty="0" err="1">
                <a:solidFill>
                  <a:schemeClr val="accent2">
                    <a:lumMod val="75000"/>
                  </a:schemeClr>
                </a:solidFill>
                <a:latin typeface="Consolas" panose="020B0609020204030204" pitchFamily="49" charset="0"/>
                <a:cs typeface="Consolas" panose="020B0609020204030204" pitchFamily="49" charset="0"/>
              </a:rPr>
              <a:t>src</a:t>
            </a:r>
            <a:r>
              <a:rPr lang="en-US" sz="2400" dirty="0">
                <a:solidFill>
                  <a:srgbClr val="000000"/>
                </a:solidFill>
                <a:latin typeface="Consolas" panose="020B0609020204030204" pitchFamily="49" charset="0"/>
                <a:cs typeface="Consolas" panose="020B0609020204030204" pitchFamily="49" charset="0"/>
              </a:rPr>
              <a:t>)</a:t>
            </a:r>
          </a:p>
          <a:p>
            <a:pPr marL="0" indent="0">
              <a:buNone/>
            </a:pPr>
            <a:r>
              <a:rPr lang="en-US" sz="2400" dirty="0">
                <a:solidFill>
                  <a:srgbClr val="000000"/>
                </a:solidFill>
                <a:latin typeface="Consolas" panose="020B0609020204030204" pitchFamily="49" charset="0"/>
                <a:cs typeface="Consolas" panose="020B0609020204030204" pitchFamily="49" charset="0"/>
              </a:rPr>
              <a:t>    {</a:t>
            </a:r>
          </a:p>
          <a:p>
            <a:pPr marL="0" indent="0">
              <a:buNone/>
            </a:pPr>
            <a:r>
              <a:rPr lang="en-US" sz="2400" dirty="0">
                <a:solidFill>
                  <a:srgbClr val="000000"/>
                </a:solidFill>
                <a:latin typeface="Consolas" panose="020B0609020204030204" pitchFamily="49" charset="0"/>
                <a:cs typeface="Consolas" panose="020B0609020204030204" pitchFamily="49" charset="0"/>
              </a:rPr>
              <a:t>        </a:t>
            </a:r>
            <a:r>
              <a:rPr lang="en-US" sz="2400" dirty="0">
                <a:solidFill>
                  <a:srgbClr val="00B050"/>
                </a:solidFill>
                <a:latin typeface="Consolas" panose="020B0609020204030204" pitchFamily="49" charset="0"/>
                <a:cs typeface="Consolas" panose="020B0609020204030204" pitchFamily="49" charset="0"/>
              </a:rPr>
              <a:t>char</a:t>
            </a:r>
            <a:r>
              <a:rPr lang="en-US" sz="2400" dirty="0">
                <a:solidFill>
                  <a:srgbClr val="000000"/>
                </a:solidFill>
                <a:latin typeface="Consolas" panose="020B0609020204030204" pitchFamily="49" charset="0"/>
                <a:cs typeface="Consolas" panose="020B0609020204030204" pitchFamily="49" charset="0"/>
              </a:rPr>
              <a:t> *</a:t>
            </a:r>
            <a:r>
              <a:rPr lang="en-US" sz="2400" dirty="0">
                <a:solidFill>
                  <a:schemeClr val="accent2">
                    <a:lumMod val="75000"/>
                  </a:schemeClr>
                </a:solidFill>
                <a:latin typeface="Consolas" panose="020B0609020204030204" pitchFamily="49" charset="0"/>
                <a:cs typeface="Consolas" panose="020B0609020204030204" pitchFamily="49" charset="0"/>
              </a:rPr>
              <a:t>result</a:t>
            </a:r>
            <a:r>
              <a:rPr lang="en-US" sz="2400" dirty="0">
                <a:solidFill>
                  <a:srgbClr val="000000"/>
                </a:solidFill>
                <a:latin typeface="Consolas" panose="020B0609020204030204" pitchFamily="49" charset="0"/>
                <a:cs typeface="Consolas" panose="020B0609020204030204" pitchFamily="49" charset="0"/>
              </a:rPr>
              <a:t> = </a:t>
            </a:r>
            <a:r>
              <a:rPr lang="en-US" sz="2400" dirty="0" err="1">
                <a:solidFill>
                  <a:srgbClr val="000000"/>
                </a:solidFill>
                <a:latin typeface="Consolas" panose="020B0609020204030204" pitchFamily="49" charset="0"/>
                <a:cs typeface="Consolas" panose="020B0609020204030204" pitchFamily="49" charset="0"/>
              </a:rPr>
              <a:t>dst</a:t>
            </a:r>
            <a:r>
              <a:rPr lang="en-US" sz="2400" dirty="0">
                <a:solidFill>
                  <a:srgbClr val="000000"/>
                </a:solidFill>
                <a:latin typeface="Consolas" panose="020B0609020204030204" pitchFamily="49" charset="0"/>
                <a:cs typeface="Consolas" panose="020B0609020204030204" pitchFamily="49" charset="0"/>
              </a:rPr>
              <a:t>;</a:t>
            </a:r>
          </a:p>
          <a:p>
            <a:pPr marL="0" indent="0">
              <a:buNone/>
            </a:pPr>
            <a:r>
              <a:rPr lang="en-US" sz="2400" dirty="0">
                <a:solidFill>
                  <a:srgbClr val="000000"/>
                </a:solidFill>
                <a:latin typeface="Consolas" panose="020B0609020204030204" pitchFamily="49" charset="0"/>
                <a:cs typeface="Consolas" panose="020B0609020204030204" pitchFamily="49" charset="0"/>
              </a:rPr>
              <a:t>        </a:t>
            </a:r>
            <a:r>
              <a:rPr lang="en-US" sz="2400" dirty="0">
                <a:solidFill>
                  <a:srgbClr val="D234D4"/>
                </a:solidFill>
                <a:latin typeface="Consolas" panose="020B0609020204030204" pitchFamily="49" charset="0"/>
                <a:cs typeface="Consolas" panose="020B0609020204030204" pitchFamily="49" charset="0"/>
              </a:rPr>
              <a:t>while</a:t>
            </a:r>
            <a:r>
              <a:rPr lang="en-US" sz="2400" dirty="0">
                <a:solidFill>
                  <a:srgbClr val="000000"/>
                </a:solidFill>
                <a:latin typeface="Consolas" panose="020B0609020204030204" pitchFamily="49" charset="0"/>
                <a:cs typeface="Consolas" panose="020B0609020204030204" pitchFamily="49" charset="0"/>
              </a:rPr>
              <a:t> ((*</a:t>
            </a:r>
            <a:r>
              <a:rPr lang="en-US" sz="2400" dirty="0" err="1">
                <a:solidFill>
                  <a:srgbClr val="000000"/>
                </a:solidFill>
                <a:latin typeface="Consolas" panose="020B0609020204030204" pitchFamily="49" charset="0"/>
                <a:cs typeface="Consolas" panose="020B0609020204030204" pitchFamily="49" charset="0"/>
              </a:rPr>
              <a:t>dst</a:t>
            </a:r>
            <a:r>
              <a:rPr lang="en-US" sz="2400" dirty="0">
                <a:solidFill>
                  <a:srgbClr val="000000"/>
                </a:solidFill>
                <a:latin typeface="Consolas" panose="020B0609020204030204" pitchFamily="49" charset="0"/>
                <a:cs typeface="Consolas" panose="020B0609020204030204" pitchFamily="49" charset="0"/>
              </a:rPr>
              <a:t>++ = *</a:t>
            </a:r>
            <a:r>
              <a:rPr lang="en-US" sz="2400" dirty="0" err="1">
                <a:solidFill>
                  <a:srgbClr val="000000"/>
                </a:solidFill>
                <a:latin typeface="Consolas" panose="020B0609020204030204" pitchFamily="49" charset="0"/>
                <a:cs typeface="Consolas" panose="020B0609020204030204" pitchFamily="49" charset="0"/>
              </a:rPr>
              <a:t>src</a:t>
            </a:r>
            <a:r>
              <a:rPr lang="en-US" sz="2400" dirty="0">
                <a:solidFill>
                  <a:srgbClr val="000000"/>
                </a:solidFill>
                <a:latin typeface="Consolas" panose="020B0609020204030204" pitchFamily="49" charset="0"/>
                <a:cs typeface="Consolas" panose="020B0609020204030204" pitchFamily="49" charset="0"/>
              </a:rPr>
              <a:t>++)) ;</a:t>
            </a:r>
          </a:p>
          <a:p>
            <a:pPr marL="0" indent="0">
              <a:buNone/>
            </a:pPr>
            <a:r>
              <a:rPr lang="en-US" sz="2400" dirty="0">
                <a:solidFill>
                  <a:srgbClr val="000000"/>
                </a:solidFill>
                <a:latin typeface="Consolas" panose="020B0609020204030204" pitchFamily="49" charset="0"/>
                <a:cs typeface="Consolas" panose="020B0609020204030204" pitchFamily="49" charset="0"/>
              </a:rPr>
              <a:t>        </a:t>
            </a:r>
            <a:r>
              <a:rPr lang="en-US" sz="2400" dirty="0">
                <a:solidFill>
                  <a:srgbClr val="D234D4"/>
                </a:solidFill>
                <a:latin typeface="Consolas" panose="020B0609020204030204" pitchFamily="49" charset="0"/>
                <a:cs typeface="Consolas" panose="020B0609020204030204" pitchFamily="49" charset="0"/>
              </a:rPr>
              <a:t>return</a:t>
            </a:r>
            <a:r>
              <a:rPr lang="en-US" sz="2400" dirty="0">
                <a:solidFill>
                  <a:srgbClr val="000000"/>
                </a:solidFill>
                <a:latin typeface="Consolas" panose="020B0609020204030204" pitchFamily="49" charset="0"/>
                <a:cs typeface="Consolas" panose="020B0609020204030204" pitchFamily="49" charset="0"/>
              </a:rPr>
              <a:t> result;</a:t>
            </a:r>
          </a:p>
          <a:p>
            <a:pPr marL="0" indent="0">
              <a:buNone/>
            </a:pPr>
            <a:r>
              <a:rPr lang="en-US" sz="2400" dirty="0">
                <a:solidFill>
                  <a:srgbClr val="000000"/>
                </a:solidFill>
                <a:latin typeface="Consolas" panose="020B0609020204030204" pitchFamily="49" charset="0"/>
                <a:cs typeface="Consolas" panose="020B0609020204030204" pitchFamily="49" charset="0"/>
              </a:rPr>
              <a:t>	}</a:t>
            </a:r>
          </a:p>
          <a:p>
            <a:pPr marL="0" indent="0">
              <a:buNone/>
            </a:pPr>
            <a:endParaRPr lang="en-US" sz="2400" b="1" dirty="0">
              <a:cs typeface="Consolas" panose="020B0609020204030204" pitchFamily="49" charset="0"/>
            </a:endParaRPr>
          </a:p>
          <a:p>
            <a:pPr marL="0" indent="0">
              <a:buNone/>
            </a:pPr>
            <a:r>
              <a:rPr lang="en-US" sz="2400" b="1" dirty="0">
                <a:cs typeface="Consolas" panose="020B0609020204030204" pitchFamily="49" charset="0"/>
              </a:rPr>
              <a:t>Key takeaways</a:t>
            </a:r>
            <a:r>
              <a:rPr lang="en-US" sz="2400" dirty="0">
                <a:cs typeface="Consolas" panose="020B0609020204030204" pitchFamily="49" charset="0"/>
              </a:rPr>
              <a:t>:</a:t>
            </a:r>
          </a:p>
          <a:p>
            <a:r>
              <a:rPr lang="en-US" sz="2400" dirty="0">
                <a:cs typeface="Consolas" panose="020B0609020204030204" pitchFamily="49" charset="0"/>
              </a:rPr>
              <a:t>While loop with no body executes until zero condition</a:t>
            </a:r>
          </a:p>
          <a:p>
            <a:r>
              <a:rPr lang="en-US" sz="2400" dirty="0">
                <a:cs typeface="Consolas" panose="020B0609020204030204" pitchFamily="49" charset="0"/>
              </a:rPr>
              <a:t>⚠️ </a:t>
            </a:r>
            <a:r>
              <a:rPr lang="en-US" sz="2400" dirty="0"/>
              <a:t>The postfix ++ operator increments the value of a variable </a:t>
            </a:r>
            <a:r>
              <a:rPr lang="en-US" sz="2400" b="1" i="1" dirty="0"/>
              <a:t>after</a:t>
            </a:r>
            <a:r>
              <a:rPr lang="en-US" sz="2400" dirty="0"/>
              <a:t> execution.</a:t>
            </a:r>
          </a:p>
          <a:p>
            <a:r>
              <a:rPr lang="en-US" sz="2400" dirty="0">
                <a:cs typeface="Consolas" panose="020B0609020204030204" pitchFamily="49" charset="0"/>
              </a:rPr>
              <a:t>Assignment op (</a:t>
            </a:r>
            <a:r>
              <a:rPr lang="en-US" sz="2400" dirty="0">
                <a:latin typeface="Consolas" panose="020B0609020204030204" pitchFamily="49" charset="0"/>
                <a:cs typeface="Consolas" panose="020B0609020204030204" pitchFamily="49" charset="0"/>
              </a:rPr>
              <a:t>=</a:t>
            </a:r>
            <a:r>
              <a:rPr lang="en-US" sz="2400" dirty="0">
                <a:cs typeface="Consolas" panose="020B0609020204030204" pitchFamily="49" charset="0"/>
              </a:rPr>
              <a:t>) returns result of assignment</a:t>
            </a:r>
          </a:p>
        </p:txBody>
      </p:sp>
      <p:sp>
        <p:nvSpPr>
          <p:cNvPr id="6" name="// file: strcmp_ex.c…">
            <a:extLst>
              <a:ext uri="{FF2B5EF4-FFF2-40B4-BE49-F238E27FC236}">
                <a16:creationId xmlns:a16="http://schemas.microsoft.com/office/drawing/2014/main" id="{273FF6BD-8025-FC44-B884-CEB6929488F5}"/>
              </a:ext>
            </a:extLst>
          </p:cNvPr>
          <p:cNvSpPr txBox="1"/>
          <p:nvPr/>
        </p:nvSpPr>
        <p:spPr>
          <a:xfrm flipH="1">
            <a:off x="228600" y="1304925"/>
            <a:ext cx="615462" cy="2738185"/>
          </a:xfrm>
          <a:prstGeom prst="rect">
            <a:avLst/>
          </a:prstGeom>
          <a:solidFill>
            <a:schemeClr val="bg1">
              <a:lumMod val="85000"/>
            </a:schemeClr>
          </a:solidFill>
          <a:ln w="635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spAutoFit/>
          </a:bodyPr>
          <a:lstStyle/>
          <a:p>
            <a:pPr>
              <a:lnSpc>
                <a:spcPct val="90000"/>
              </a:lnSpc>
              <a:spcBef>
                <a:spcPts val="1000"/>
              </a:spcBef>
              <a:defRPr sz="2700">
                <a:latin typeface="Courier"/>
                <a:ea typeface="Courier"/>
                <a:cs typeface="Courier"/>
                <a:sym typeface="Courier"/>
              </a:defRPr>
            </a:pPr>
            <a:r>
              <a:rPr lang="en-US" sz="2400" dirty="0">
                <a:latin typeface="Consolas" panose="020B0609020204030204" pitchFamily="49" charset="0"/>
                <a:cs typeface="Consolas" panose="020B0609020204030204" pitchFamily="49" charset="0"/>
              </a:rPr>
              <a:t>1</a:t>
            </a:r>
          </a:p>
          <a:p>
            <a:pPr>
              <a:lnSpc>
                <a:spcPct val="90000"/>
              </a:lnSpc>
              <a:spcBef>
                <a:spcPts val="1000"/>
              </a:spcBef>
              <a:defRPr sz="2700">
                <a:latin typeface="Courier"/>
                <a:ea typeface="Courier"/>
                <a:cs typeface="Courier"/>
                <a:sym typeface="Courier"/>
              </a:defRPr>
            </a:pPr>
            <a:r>
              <a:rPr lang="en-US" sz="2400" dirty="0">
                <a:latin typeface="Consolas" panose="020B0609020204030204" pitchFamily="49" charset="0"/>
                <a:cs typeface="Consolas" panose="020B0609020204030204" pitchFamily="49" charset="0"/>
              </a:rPr>
              <a:t>2</a:t>
            </a:r>
          </a:p>
          <a:p>
            <a:pPr>
              <a:lnSpc>
                <a:spcPct val="90000"/>
              </a:lnSpc>
              <a:spcBef>
                <a:spcPts val="1000"/>
              </a:spcBef>
              <a:defRPr sz="2700">
                <a:latin typeface="Courier"/>
                <a:ea typeface="Courier"/>
                <a:cs typeface="Courier"/>
                <a:sym typeface="Courier"/>
              </a:defRPr>
            </a:pPr>
            <a:r>
              <a:rPr lang="en-US" sz="2400" dirty="0">
                <a:latin typeface="Consolas" panose="020B0609020204030204" pitchFamily="49" charset="0"/>
                <a:cs typeface="Consolas" panose="020B0609020204030204" pitchFamily="49" charset="0"/>
              </a:rPr>
              <a:t>3</a:t>
            </a:r>
          </a:p>
          <a:p>
            <a:pPr>
              <a:lnSpc>
                <a:spcPct val="90000"/>
              </a:lnSpc>
              <a:spcBef>
                <a:spcPts val="1000"/>
              </a:spcBef>
              <a:defRPr sz="2700">
                <a:latin typeface="Courier"/>
                <a:ea typeface="Courier"/>
                <a:cs typeface="Courier"/>
                <a:sym typeface="Courier"/>
              </a:defRPr>
            </a:pPr>
            <a:r>
              <a:rPr lang="en-US" sz="2400" dirty="0">
                <a:latin typeface="Consolas" panose="020B0609020204030204" pitchFamily="49" charset="0"/>
                <a:cs typeface="Consolas" panose="020B0609020204030204" pitchFamily="49" charset="0"/>
              </a:rPr>
              <a:t>4</a:t>
            </a:r>
          </a:p>
          <a:p>
            <a:pPr>
              <a:lnSpc>
                <a:spcPct val="90000"/>
              </a:lnSpc>
              <a:spcBef>
                <a:spcPts val="1000"/>
              </a:spcBef>
              <a:defRPr sz="2700">
                <a:latin typeface="Courier"/>
                <a:ea typeface="Courier"/>
                <a:cs typeface="Courier"/>
                <a:sym typeface="Courier"/>
              </a:defRPr>
            </a:pPr>
            <a:r>
              <a:rPr lang="en-US" sz="2400" dirty="0">
                <a:latin typeface="Consolas" panose="020B0609020204030204" pitchFamily="49" charset="0"/>
                <a:cs typeface="Consolas" panose="020B0609020204030204" pitchFamily="49" charset="0"/>
              </a:rPr>
              <a:t>5</a:t>
            </a:r>
          </a:p>
          <a:p>
            <a:pPr>
              <a:lnSpc>
                <a:spcPct val="90000"/>
              </a:lnSpc>
              <a:spcBef>
                <a:spcPts val="1000"/>
              </a:spcBef>
              <a:defRPr sz="2700">
                <a:latin typeface="Courier"/>
                <a:ea typeface="Courier"/>
                <a:cs typeface="Courier"/>
                <a:sym typeface="Courier"/>
              </a:defRPr>
            </a:pPr>
            <a:r>
              <a:rPr lang="en-US" sz="2400" dirty="0">
                <a:latin typeface="Consolas" panose="020B0609020204030204" pitchFamily="49" charset="0"/>
                <a:cs typeface="Consolas" panose="020B0609020204030204" pitchFamily="49" charset="0"/>
              </a:rPr>
              <a:t>6</a:t>
            </a:r>
          </a:p>
        </p:txBody>
      </p:sp>
      <p:sp>
        <p:nvSpPr>
          <p:cNvPr id="8" name="TextBox 7">
            <a:extLst>
              <a:ext uri="{FF2B5EF4-FFF2-40B4-BE49-F238E27FC236}">
                <a16:creationId xmlns:a16="http://schemas.microsoft.com/office/drawing/2014/main" id="{79FCFB1E-6317-BB49-AE5F-25A2F969CA1E}"/>
              </a:ext>
            </a:extLst>
          </p:cNvPr>
          <p:cNvSpPr txBox="1"/>
          <p:nvPr/>
        </p:nvSpPr>
        <p:spPr>
          <a:xfrm>
            <a:off x="11152946" y="5830613"/>
            <a:ext cx="781549" cy="923330"/>
          </a:xfrm>
          <a:prstGeom prst="rect">
            <a:avLst/>
          </a:prstGeom>
          <a:noFill/>
        </p:spPr>
        <p:txBody>
          <a:bodyPr wrap="square" rtlCol="0">
            <a:spAutoFit/>
          </a:bodyPr>
          <a:lstStyle/>
          <a:p>
            <a:r>
              <a:rPr lang="en-US" sz="5400" dirty="0">
                <a:solidFill>
                  <a:schemeClr val="tx1">
                    <a:lumMod val="75000"/>
                    <a:lumOff val="25000"/>
                  </a:schemeClr>
                </a:solidFill>
                <a:latin typeface="+mj-lt"/>
              </a:rPr>
              <a:t>🤔</a:t>
            </a:r>
          </a:p>
        </p:txBody>
      </p:sp>
      <p:sp>
        <p:nvSpPr>
          <p:cNvPr id="11" name="Content Placeholder 12">
            <a:extLst>
              <a:ext uri="{FF2B5EF4-FFF2-40B4-BE49-F238E27FC236}">
                <a16:creationId xmlns:a16="http://schemas.microsoft.com/office/drawing/2014/main" id="{C9CCFBEC-69F6-0542-B062-CECA6CC48F83}"/>
              </a:ext>
            </a:extLst>
          </p:cNvPr>
          <p:cNvSpPr txBox="1">
            <a:spLocks/>
          </p:cNvSpPr>
          <p:nvPr/>
        </p:nvSpPr>
        <p:spPr bwMode="auto">
          <a:xfrm>
            <a:off x="7218625" y="2590800"/>
            <a:ext cx="4535225" cy="524383"/>
          </a:xfrm>
          <a:prstGeom prst="rect">
            <a:avLst/>
          </a:prstGeom>
          <a:noFill/>
          <a:ln w="38100">
            <a:solidFill>
              <a:schemeClr val="accent2">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dirty="0"/>
              <a:t>Line 4: What is happening?</a:t>
            </a:r>
          </a:p>
        </p:txBody>
      </p:sp>
      <p:pic>
        <p:nvPicPr>
          <p:cNvPr id="12" name="Image">
            <a:extLst>
              <a:ext uri="{FF2B5EF4-FFF2-40B4-BE49-F238E27FC236}">
                <a16:creationId xmlns:a16="http://schemas.microsoft.com/office/drawing/2014/main" id="{7558776D-52D9-D04A-B200-AD173507CBF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1433301" y="1287986"/>
            <a:ext cx="530099" cy="530099"/>
          </a:xfrm>
          <a:prstGeom prst="rect">
            <a:avLst/>
          </a:prstGeom>
          <a:ln w="12700">
            <a:miter lim="400000"/>
          </a:ln>
        </p:spPr>
      </p:pic>
      <p:sp>
        <p:nvSpPr>
          <p:cNvPr id="13" name="TextBox 12">
            <a:extLst>
              <a:ext uri="{FF2B5EF4-FFF2-40B4-BE49-F238E27FC236}">
                <a16:creationId xmlns:a16="http://schemas.microsoft.com/office/drawing/2014/main" id="{E69DB0CB-909E-AC40-BAD9-20FD6B3726BA}"/>
              </a:ext>
            </a:extLst>
          </p:cNvPr>
          <p:cNvSpPr txBox="1"/>
          <p:nvPr/>
        </p:nvSpPr>
        <p:spPr>
          <a:xfrm>
            <a:off x="10103544" y="1831362"/>
            <a:ext cx="1830950" cy="369332"/>
          </a:xfrm>
          <a:prstGeom prst="rect">
            <a:avLst/>
          </a:prstGeom>
          <a:noFill/>
          <a:ln>
            <a:solidFill>
              <a:schemeClr val="tx1"/>
            </a:solidFill>
          </a:ln>
        </p:spPr>
        <p:txBody>
          <a:bodyPr wrap="none" rtlCol="0">
            <a:spAutoFit/>
          </a:bodyPr>
          <a:lstStyle/>
          <a:p>
            <a:r>
              <a:rPr lang="en-US" dirty="0" err="1">
                <a:latin typeface="Consolas" panose="020B0609020204030204" pitchFamily="49" charset="0"/>
                <a:cs typeface="Consolas" panose="020B0609020204030204" pitchFamily="49" charset="0"/>
              </a:rPr>
              <a:t>string_code.c</a:t>
            </a:r>
            <a:endParaRPr lang="en-US"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760476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A7DF2-77E7-8D49-BC0E-C401BFB3D868}"/>
              </a:ext>
            </a:extLst>
          </p:cNvPr>
          <p:cNvSpPr>
            <a:spLocks noGrp="1"/>
          </p:cNvSpPr>
          <p:nvPr>
            <p:ph type="title"/>
          </p:nvPr>
        </p:nvSpPr>
        <p:spPr/>
        <p:txBody>
          <a:bodyPr/>
          <a:lstStyle/>
          <a:p>
            <a:r>
              <a:rPr lang="en-US" dirty="0"/>
              <a:t>Code study: </a:t>
            </a:r>
            <a:r>
              <a:rPr lang="en-US" dirty="0" err="1">
                <a:latin typeface="Consolas" panose="020B0609020204030204" pitchFamily="49" charset="0"/>
                <a:cs typeface="Consolas" panose="020B0609020204030204" pitchFamily="49" charset="0"/>
              </a:rPr>
              <a:t>string.h</a:t>
            </a:r>
            <a:r>
              <a:rPr lang="en-US" dirty="0"/>
              <a:t> implementations</a:t>
            </a:r>
          </a:p>
        </p:txBody>
      </p:sp>
      <p:sp>
        <p:nvSpPr>
          <p:cNvPr id="3" name="Content Placeholder 2">
            <a:extLst>
              <a:ext uri="{FF2B5EF4-FFF2-40B4-BE49-F238E27FC236}">
                <a16:creationId xmlns:a16="http://schemas.microsoft.com/office/drawing/2014/main" id="{7BA5B797-F8E9-DC4F-8102-1D33ECAAC7CE}"/>
              </a:ext>
            </a:extLst>
          </p:cNvPr>
          <p:cNvSpPr>
            <a:spLocks noGrp="1"/>
          </p:cNvSpPr>
          <p:nvPr>
            <p:ph idx="1"/>
          </p:nvPr>
        </p:nvSpPr>
        <p:spPr/>
        <p:txBody>
          <a:bodyPr/>
          <a:lstStyle/>
          <a:p>
            <a:pPr marL="0" indent="0">
              <a:buNone/>
            </a:pPr>
            <a:r>
              <a:rPr lang="en-US" sz="2400" dirty="0">
                <a:solidFill>
                  <a:srgbClr val="00B050"/>
                </a:solidFill>
                <a:latin typeface="Consolas" panose="020B0609020204030204" pitchFamily="49" charset="0"/>
                <a:cs typeface="Consolas" panose="020B0609020204030204" pitchFamily="49" charset="0"/>
              </a:rPr>
              <a:t>    char</a:t>
            </a:r>
            <a:r>
              <a:rPr lang="en-US" sz="2400" dirty="0">
                <a:solidFill>
                  <a:srgbClr val="000000"/>
                </a:solidFill>
                <a:latin typeface="Consolas" panose="020B0609020204030204" pitchFamily="49" charset="0"/>
                <a:cs typeface="Consolas" panose="020B0609020204030204" pitchFamily="49" charset="0"/>
              </a:rPr>
              <a:t> *</a:t>
            </a:r>
            <a:r>
              <a:rPr lang="en-US" sz="2400" dirty="0" err="1">
                <a:solidFill>
                  <a:schemeClr val="accent2">
                    <a:lumMod val="75000"/>
                  </a:schemeClr>
                </a:solidFill>
                <a:latin typeface="Consolas" panose="020B0609020204030204" pitchFamily="49" charset="0"/>
                <a:cs typeface="Consolas" panose="020B0609020204030204" pitchFamily="49" charset="0"/>
              </a:rPr>
              <a:t>my_strcpy</a:t>
            </a:r>
            <a:r>
              <a:rPr lang="en-US" sz="2400" dirty="0">
                <a:solidFill>
                  <a:srgbClr val="000000"/>
                </a:solidFill>
                <a:latin typeface="Consolas" panose="020B0609020204030204" pitchFamily="49" charset="0"/>
                <a:cs typeface="Consolas" panose="020B0609020204030204" pitchFamily="49" charset="0"/>
              </a:rPr>
              <a:t>(</a:t>
            </a:r>
            <a:r>
              <a:rPr lang="en-US" sz="2400" dirty="0">
                <a:solidFill>
                  <a:srgbClr val="00B050"/>
                </a:solidFill>
                <a:latin typeface="Consolas" panose="020B0609020204030204" pitchFamily="49" charset="0"/>
                <a:cs typeface="Consolas" panose="020B0609020204030204" pitchFamily="49" charset="0"/>
              </a:rPr>
              <a:t>char</a:t>
            </a:r>
            <a:r>
              <a:rPr lang="en-US" sz="2400" dirty="0">
                <a:solidFill>
                  <a:srgbClr val="000000"/>
                </a:solidFill>
                <a:latin typeface="Consolas" panose="020B0609020204030204" pitchFamily="49" charset="0"/>
                <a:cs typeface="Consolas" panose="020B0609020204030204" pitchFamily="49" charset="0"/>
              </a:rPr>
              <a:t> *</a:t>
            </a:r>
            <a:r>
              <a:rPr lang="en-US" sz="2400" dirty="0" err="1">
                <a:solidFill>
                  <a:schemeClr val="accent2">
                    <a:lumMod val="75000"/>
                  </a:schemeClr>
                </a:solidFill>
                <a:latin typeface="Consolas" panose="020B0609020204030204" pitchFamily="49" charset="0"/>
                <a:cs typeface="Consolas" panose="020B0609020204030204" pitchFamily="49" charset="0"/>
              </a:rPr>
              <a:t>dst</a:t>
            </a:r>
            <a:r>
              <a:rPr lang="en-US" sz="2400" dirty="0">
                <a:solidFill>
                  <a:srgbClr val="000000"/>
                </a:solidFill>
                <a:latin typeface="Consolas" panose="020B0609020204030204" pitchFamily="49" charset="0"/>
                <a:cs typeface="Consolas" panose="020B0609020204030204" pitchFamily="49" charset="0"/>
              </a:rPr>
              <a:t>, </a:t>
            </a:r>
            <a:r>
              <a:rPr lang="en-US" sz="2400" dirty="0">
                <a:solidFill>
                  <a:srgbClr val="00B050"/>
                </a:solidFill>
                <a:latin typeface="Consolas" panose="020B0609020204030204" pitchFamily="49" charset="0"/>
                <a:cs typeface="Consolas" panose="020B0609020204030204" pitchFamily="49" charset="0"/>
              </a:rPr>
              <a:t>const</a:t>
            </a:r>
            <a:r>
              <a:rPr lang="en-US" sz="2400" dirty="0">
                <a:solidFill>
                  <a:srgbClr val="000000"/>
                </a:solidFill>
                <a:latin typeface="Consolas" panose="020B0609020204030204" pitchFamily="49" charset="0"/>
                <a:cs typeface="Consolas" panose="020B0609020204030204" pitchFamily="49" charset="0"/>
              </a:rPr>
              <a:t> </a:t>
            </a:r>
            <a:r>
              <a:rPr lang="en-US" sz="2400" dirty="0">
                <a:solidFill>
                  <a:srgbClr val="00B050"/>
                </a:solidFill>
                <a:latin typeface="Consolas" panose="020B0609020204030204" pitchFamily="49" charset="0"/>
                <a:cs typeface="Consolas" panose="020B0609020204030204" pitchFamily="49" charset="0"/>
              </a:rPr>
              <a:t>char</a:t>
            </a:r>
            <a:r>
              <a:rPr lang="en-US" sz="2400" dirty="0">
                <a:solidFill>
                  <a:srgbClr val="000000"/>
                </a:solidFill>
                <a:latin typeface="Consolas" panose="020B0609020204030204" pitchFamily="49" charset="0"/>
                <a:cs typeface="Consolas" panose="020B0609020204030204" pitchFamily="49" charset="0"/>
              </a:rPr>
              <a:t> *</a:t>
            </a:r>
            <a:r>
              <a:rPr lang="en-US" sz="2400" dirty="0" err="1">
                <a:solidFill>
                  <a:schemeClr val="accent2">
                    <a:lumMod val="75000"/>
                  </a:schemeClr>
                </a:solidFill>
                <a:latin typeface="Consolas" panose="020B0609020204030204" pitchFamily="49" charset="0"/>
                <a:cs typeface="Consolas" panose="020B0609020204030204" pitchFamily="49" charset="0"/>
              </a:rPr>
              <a:t>src</a:t>
            </a:r>
            <a:r>
              <a:rPr lang="en-US" sz="2400" dirty="0">
                <a:solidFill>
                  <a:srgbClr val="000000"/>
                </a:solidFill>
                <a:latin typeface="Consolas" panose="020B0609020204030204" pitchFamily="49" charset="0"/>
                <a:cs typeface="Consolas" panose="020B0609020204030204" pitchFamily="49" charset="0"/>
              </a:rPr>
              <a:t>)</a:t>
            </a:r>
          </a:p>
          <a:p>
            <a:pPr marL="0" indent="0">
              <a:buNone/>
            </a:pPr>
            <a:r>
              <a:rPr lang="en-US" sz="2400" dirty="0">
                <a:solidFill>
                  <a:srgbClr val="000000"/>
                </a:solidFill>
                <a:latin typeface="Consolas" panose="020B0609020204030204" pitchFamily="49" charset="0"/>
                <a:cs typeface="Consolas" panose="020B0609020204030204" pitchFamily="49" charset="0"/>
              </a:rPr>
              <a:t>    {</a:t>
            </a:r>
          </a:p>
          <a:p>
            <a:pPr marL="0" indent="0">
              <a:buNone/>
            </a:pPr>
            <a:r>
              <a:rPr lang="en-US" sz="2400" dirty="0">
                <a:solidFill>
                  <a:srgbClr val="000000"/>
                </a:solidFill>
                <a:latin typeface="Consolas" panose="020B0609020204030204" pitchFamily="49" charset="0"/>
                <a:cs typeface="Consolas" panose="020B0609020204030204" pitchFamily="49" charset="0"/>
              </a:rPr>
              <a:t>        </a:t>
            </a:r>
            <a:r>
              <a:rPr lang="en-US" sz="2400" dirty="0">
                <a:solidFill>
                  <a:srgbClr val="00B050"/>
                </a:solidFill>
                <a:latin typeface="Consolas" panose="020B0609020204030204" pitchFamily="49" charset="0"/>
                <a:cs typeface="Consolas" panose="020B0609020204030204" pitchFamily="49" charset="0"/>
              </a:rPr>
              <a:t>char</a:t>
            </a:r>
            <a:r>
              <a:rPr lang="en-US" sz="2400" dirty="0">
                <a:solidFill>
                  <a:srgbClr val="000000"/>
                </a:solidFill>
                <a:latin typeface="Consolas" panose="020B0609020204030204" pitchFamily="49" charset="0"/>
                <a:cs typeface="Consolas" panose="020B0609020204030204" pitchFamily="49" charset="0"/>
              </a:rPr>
              <a:t> *</a:t>
            </a:r>
            <a:r>
              <a:rPr lang="en-US" sz="2400" dirty="0">
                <a:solidFill>
                  <a:schemeClr val="accent2">
                    <a:lumMod val="75000"/>
                  </a:schemeClr>
                </a:solidFill>
                <a:latin typeface="Consolas" panose="020B0609020204030204" pitchFamily="49" charset="0"/>
                <a:cs typeface="Consolas" panose="020B0609020204030204" pitchFamily="49" charset="0"/>
              </a:rPr>
              <a:t>result</a:t>
            </a:r>
            <a:r>
              <a:rPr lang="en-US" sz="2400" dirty="0">
                <a:solidFill>
                  <a:srgbClr val="000000"/>
                </a:solidFill>
                <a:latin typeface="Consolas" panose="020B0609020204030204" pitchFamily="49" charset="0"/>
                <a:cs typeface="Consolas" panose="020B0609020204030204" pitchFamily="49" charset="0"/>
              </a:rPr>
              <a:t> = </a:t>
            </a:r>
            <a:r>
              <a:rPr lang="en-US" sz="2400" dirty="0" err="1">
                <a:solidFill>
                  <a:srgbClr val="000000"/>
                </a:solidFill>
                <a:latin typeface="Consolas" panose="020B0609020204030204" pitchFamily="49" charset="0"/>
                <a:cs typeface="Consolas" panose="020B0609020204030204" pitchFamily="49" charset="0"/>
              </a:rPr>
              <a:t>dst</a:t>
            </a:r>
            <a:r>
              <a:rPr lang="en-US" sz="2400" dirty="0">
                <a:solidFill>
                  <a:srgbClr val="000000"/>
                </a:solidFill>
                <a:latin typeface="Consolas" panose="020B0609020204030204" pitchFamily="49" charset="0"/>
                <a:cs typeface="Consolas" panose="020B0609020204030204" pitchFamily="49" charset="0"/>
              </a:rPr>
              <a:t>;</a:t>
            </a:r>
          </a:p>
          <a:p>
            <a:pPr marL="0" indent="0">
              <a:buNone/>
            </a:pPr>
            <a:r>
              <a:rPr lang="en-US" sz="2400" dirty="0">
                <a:solidFill>
                  <a:srgbClr val="000000"/>
                </a:solidFill>
                <a:latin typeface="Consolas" panose="020B0609020204030204" pitchFamily="49" charset="0"/>
                <a:cs typeface="Consolas" panose="020B0609020204030204" pitchFamily="49" charset="0"/>
              </a:rPr>
              <a:t>        </a:t>
            </a:r>
            <a:r>
              <a:rPr lang="en-US" sz="2400" dirty="0">
                <a:solidFill>
                  <a:srgbClr val="D234D4"/>
                </a:solidFill>
                <a:latin typeface="Consolas" panose="020B0609020204030204" pitchFamily="49" charset="0"/>
                <a:cs typeface="Consolas" panose="020B0609020204030204" pitchFamily="49" charset="0"/>
              </a:rPr>
              <a:t>while</a:t>
            </a:r>
            <a:r>
              <a:rPr lang="en-US" sz="2400" dirty="0">
                <a:solidFill>
                  <a:srgbClr val="000000"/>
                </a:solidFill>
                <a:latin typeface="Consolas" panose="020B0609020204030204" pitchFamily="49" charset="0"/>
                <a:cs typeface="Consolas" panose="020B0609020204030204" pitchFamily="49" charset="0"/>
              </a:rPr>
              <a:t> ((*</a:t>
            </a:r>
            <a:r>
              <a:rPr lang="en-US" sz="2400" dirty="0" err="1">
                <a:solidFill>
                  <a:srgbClr val="000000"/>
                </a:solidFill>
                <a:latin typeface="Consolas" panose="020B0609020204030204" pitchFamily="49" charset="0"/>
                <a:cs typeface="Consolas" panose="020B0609020204030204" pitchFamily="49" charset="0"/>
              </a:rPr>
              <a:t>dst</a:t>
            </a:r>
            <a:r>
              <a:rPr lang="en-US" sz="2400" dirty="0">
                <a:solidFill>
                  <a:srgbClr val="000000"/>
                </a:solidFill>
                <a:latin typeface="Consolas" panose="020B0609020204030204" pitchFamily="49" charset="0"/>
                <a:cs typeface="Consolas" panose="020B0609020204030204" pitchFamily="49" charset="0"/>
              </a:rPr>
              <a:t>++ = *</a:t>
            </a:r>
            <a:r>
              <a:rPr lang="en-US" sz="2400" dirty="0" err="1">
                <a:solidFill>
                  <a:srgbClr val="000000"/>
                </a:solidFill>
                <a:latin typeface="Consolas" panose="020B0609020204030204" pitchFamily="49" charset="0"/>
                <a:cs typeface="Consolas" panose="020B0609020204030204" pitchFamily="49" charset="0"/>
              </a:rPr>
              <a:t>src</a:t>
            </a:r>
            <a:r>
              <a:rPr lang="en-US" sz="2400" dirty="0">
                <a:solidFill>
                  <a:srgbClr val="000000"/>
                </a:solidFill>
                <a:latin typeface="Consolas" panose="020B0609020204030204" pitchFamily="49" charset="0"/>
                <a:cs typeface="Consolas" panose="020B0609020204030204" pitchFamily="49" charset="0"/>
              </a:rPr>
              <a:t>++)) ;</a:t>
            </a:r>
          </a:p>
          <a:p>
            <a:pPr marL="0" indent="0">
              <a:buNone/>
            </a:pPr>
            <a:r>
              <a:rPr lang="en-US" sz="2400" dirty="0">
                <a:solidFill>
                  <a:srgbClr val="000000"/>
                </a:solidFill>
                <a:latin typeface="Consolas" panose="020B0609020204030204" pitchFamily="49" charset="0"/>
                <a:cs typeface="Consolas" panose="020B0609020204030204" pitchFamily="49" charset="0"/>
              </a:rPr>
              <a:t>        </a:t>
            </a:r>
            <a:r>
              <a:rPr lang="en-US" sz="2400" dirty="0">
                <a:solidFill>
                  <a:srgbClr val="D234D4"/>
                </a:solidFill>
                <a:latin typeface="Consolas" panose="020B0609020204030204" pitchFamily="49" charset="0"/>
                <a:cs typeface="Consolas" panose="020B0609020204030204" pitchFamily="49" charset="0"/>
              </a:rPr>
              <a:t>return</a:t>
            </a:r>
            <a:r>
              <a:rPr lang="en-US" sz="2400" dirty="0">
                <a:solidFill>
                  <a:srgbClr val="000000"/>
                </a:solidFill>
                <a:latin typeface="Consolas" panose="020B0609020204030204" pitchFamily="49" charset="0"/>
                <a:cs typeface="Consolas" panose="020B0609020204030204" pitchFamily="49" charset="0"/>
              </a:rPr>
              <a:t> result;</a:t>
            </a:r>
          </a:p>
          <a:p>
            <a:pPr marL="0" indent="0">
              <a:buNone/>
            </a:pPr>
            <a:r>
              <a:rPr lang="en-US" sz="2400" dirty="0">
                <a:solidFill>
                  <a:srgbClr val="000000"/>
                </a:solidFill>
                <a:latin typeface="Consolas" panose="020B0609020204030204" pitchFamily="49" charset="0"/>
                <a:cs typeface="Consolas" panose="020B0609020204030204" pitchFamily="49" charset="0"/>
              </a:rPr>
              <a:t>	}</a:t>
            </a:r>
          </a:p>
          <a:p>
            <a:pPr marL="0" indent="0">
              <a:buNone/>
            </a:pPr>
            <a:endParaRPr lang="en-US" sz="2400" b="1" dirty="0">
              <a:cs typeface="Consolas" panose="020B0609020204030204" pitchFamily="49" charset="0"/>
            </a:endParaRPr>
          </a:p>
          <a:p>
            <a:pPr marL="0" indent="0">
              <a:buNone/>
            </a:pPr>
            <a:r>
              <a:rPr lang="en-US" sz="2400" b="1" dirty="0">
                <a:cs typeface="Consolas" panose="020B0609020204030204" pitchFamily="49" charset="0"/>
              </a:rPr>
              <a:t>Key takeaways</a:t>
            </a:r>
            <a:r>
              <a:rPr lang="en-US" sz="2400" dirty="0">
                <a:cs typeface="Consolas" panose="020B0609020204030204" pitchFamily="49" charset="0"/>
              </a:rPr>
              <a:t>:</a:t>
            </a:r>
          </a:p>
          <a:p>
            <a:r>
              <a:rPr lang="en-US" sz="2400" dirty="0">
                <a:cs typeface="Consolas" panose="020B0609020204030204" pitchFamily="49" charset="0"/>
              </a:rPr>
              <a:t>While loop with no body executes until zero condition</a:t>
            </a:r>
          </a:p>
          <a:p>
            <a:r>
              <a:rPr lang="en-US" sz="2400" dirty="0">
                <a:cs typeface="Consolas" panose="020B0609020204030204" pitchFamily="49" charset="0"/>
              </a:rPr>
              <a:t>⚠️ </a:t>
            </a:r>
            <a:r>
              <a:rPr lang="en-US" sz="2400" dirty="0"/>
              <a:t>The postfix ++ operator increments the value of a variable </a:t>
            </a:r>
            <a:r>
              <a:rPr lang="en-US" sz="2400" b="1" i="1" dirty="0"/>
              <a:t>after</a:t>
            </a:r>
            <a:r>
              <a:rPr lang="en-US" sz="2400" dirty="0"/>
              <a:t> execution.</a:t>
            </a:r>
          </a:p>
          <a:p>
            <a:r>
              <a:rPr lang="en-US" sz="2400" dirty="0">
                <a:cs typeface="Consolas" panose="020B0609020204030204" pitchFamily="49" charset="0"/>
              </a:rPr>
              <a:t>Assignment op (</a:t>
            </a:r>
            <a:r>
              <a:rPr lang="en-US" sz="2400" dirty="0">
                <a:latin typeface="Consolas" panose="020B0609020204030204" pitchFamily="49" charset="0"/>
                <a:cs typeface="Consolas" panose="020B0609020204030204" pitchFamily="49" charset="0"/>
              </a:rPr>
              <a:t>=</a:t>
            </a:r>
            <a:r>
              <a:rPr lang="en-US" sz="2400" dirty="0">
                <a:cs typeface="Consolas" panose="020B0609020204030204" pitchFamily="49" charset="0"/>
              </a:rPr>
              <a:t>) returns result of assignment</a:t>
            </a:r>
          </a:p>
        </p:txBody>
      </p:sp>
      <p:sp>
        <p:nvSpPr>
          <p:cNvPr id="6" name="// file: strcmp_ex.c…">
            <a:extLst>
              <a:ext uri="{FF2B5EF4-FFF2-40B4-BE49-F238E27FC236}">
                <a16:creationId xmlns:a16="http://schemas.microsoft.com/office/drawing/2014/main" id="{273FF6BD-8025-FC44-B884-CEB6929488F5}"/>
              </a:ext>
            </a:extLst>
          </p:cNvPr>
          <p:cNvSpPr txBox="1"/>
          <p:nvPr/>
        </p:nvSpPr>
        <p:spPr>
          <a:xfrm flipH="1">
            <a:off x="228600" y="1304925"/>
            <a:ext cx="615462" cy="2738185"/>
          </a:xfrm>
          <a:prstGeom prst="rect">
            <a:avLst/>
          </a:prstGeom>
          <a:solidFill>
            <a:schemeClr val="bg1">
              <a:lumMod val="85000"/>
            </a:schemeClr>
          </a:solidFill>
          <a:ln w="635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spAutoFit/>
          </a:bodyPr>
          <a:lstStyle/>
          <a:p>
            <a:pPr>
              <a:lnSpc>
                <a:spcPct val="90000"/>
              </a:lnSpc>
              <a:spcBef>
                <a:spcPts val="1000"/>
              </a:spcBef>
              <a:defRPr sz="2700">
                <a:latin typeface="Courier"/>
                <a:ea typeface="Courier"/>
                <a:cs typeface="Courier"/>
                <a:sym typeface="Courier"/>
              </a:defRPr>
            </a:pPr>
            <a:r>
              <a:rPr lang="en-US" sz="2400" dirty="0">
                <a:latin typeface="Consolas" panose="020B0609020204030204" pitchFamily="49" charset="0"/>
                <a:cs typeface="Consolas" panose="020B0609020204030204" pitchFamily="49" charset="0"/>
              </a:rPr>
              <a:t>1</a:t>
            </a:r>
          </a:p>
          <a:p>
            <a:pPr>
              <a:lnSpc>
                <a:spcPct val="90000"/>
              </a:lnSpc>
              <a:spcBef>
                <a:spcPts val="1000"/>
              </a:spcBef>
              <a:defRPr sz="2700">
                <a:latin typeface="Courier"/>
                <a:ea typeface="Courier"/>
                <a:cs typeface="Courier"/>
                <a:sym typeface="Courier"/>
              </a:defRPr>
            </a:pPr>
            <a:r>
              <a:rPr lang="en-US" sz="2400" dirty="0">
                <a:latin typeface="Consolas" panose="020B0609020204030204" pitchFamily="49" charset="0"/>
                <a:cs typeface="Consolas" panose="020B0609020204030204" pitchFamily="49" charset="0"/>
              </a:rPr>
              <a:t>2</a:t>
            </a:r>
          </a:p>
          <a:p>
            <a:pPr>
              <a:lnSpc>
                <a:spcPct val="90000"/>
              </a:lnSpc>
              <a:spcBef>
                <a:spcPts val="1000"/>
              </a:spcBef>
              <a:defRPr sz="2700">
                <a:latin typeface="Courier"/>
                <a:ea typeface="Courier"/>
                <a:cs typeface="Courier"/>
                <a:sym typeface="Courier"/>
              </a:defRPr>
            </a:pPr>
            <a:r>
              <a:rPr lang="en-US" sz="2400" dirty="0">
                <a:latin typeface="Consolas" panose="020B0609020204030204" pitchFamily="49" charset="0"/>
                <a:cs typeface="Consolas" panose="020B0609020204030204" pitchFamily="49" charset="0"/>
              </a:rPr>
              <a:t>3</a:t>
            </a:r>
          </a:p>
          <a:p>
            <a:pPr>
              <a:lnSpc>
                <a:spcPct val="90000"/>
              </a:lnSpc>
              <a:spcBef>
                <a:spcPts val="1000"/>
              </a:spcBef>
              <a:defRPr sz="2700">
                <a:latin typeface="Courier"/>
                <a:ea typeface="Courier"/>
                <a:cs typeface="Courier"/>
                <a:sym typeface="Courier"/>
              </a:defRPr>
            </a:pPr>
            <a:r>
              <a:rPr lang="en-US" sz="2400" dirty="0">
                <a:latin typeface="Consolas" panose="020B0609020204030204" pitchFamily="49" charset="0"/>
                <a:cs typeface="Consolas" panose="020B0609020204030204" pitchFamily="49" charset="0"/>
              </a:rPr>
              <a:t>4</a:t>
            </a:r>
          </a:p>
          <a:p>
            <a:pPr>
              <a:lnSpc>
                <a:spcPct val="90000"/>
              </a:lnSpc>
              <a:spcBef>
                <a:spcPts val="1000"/>
              </a:spcBef>
              <a:defRPr sz="2700">
                <a:latin typeface="Courier"/>
                <a:ea typeface="Courier"/>
                <a:cs typeface="Courier"/>
                <a:sym typeface="Courier"/>
              </a:defRPr>
            </a:pPr>
            <a:r>
              <a:rPr lang="en-US" sz="2400" dirty="0">
                <a:latin typeface="Consolas" panose="020B0609020204030204" pitchFamily="49" charset="0"/>
                <a:cs typeface="Consolas" panose="020B0609020204030204" pitchFamily="49" charset="0"/>
              </a:rPr>
              <a:t>5</a:t>
            </a:r>
          </a:p>
          <a:p>
            <a:pPr>
              <a:lnSpc>
                <a:spcPct val="90000"/>
              </a:lnSpc>
              <a:spcBef>
                <a:spcPts val="1000"/>
              </a:spcBef>
              <a:defRPr sz="2700">
                <a:latin typeface="Courier"/>
                <a:ea typeface="Courier"/>
                <a:cs typeface="Courier"/>
                <a:sym typeface="Courier"/>
              </a:defRPr>
            </a:pPr>
            <a:r>
              <a:rPr lang="en-US" sz="2400" dirty="0">
                <a:latin typeface="Consolas" panose="020B0609020204030204" pitchFamily="49" charset="0"/>
                <a:cs typeface="Consolas" panose="020B0609020204030204" pitchFamily="49" charset="0"/>
              </a:rPr>
              <a:t>6</a:t>
            </a:r>
          </a:p>
        </p:txBody>
      </p:sp>
      <p:sp>
        <p:nvSpPr>
          <p:cNvPr id="9" name="Right Brace 8">
            <a:extLst>
              <a:ext uri="{FF2B5EF4-FFF2-40B4-BE49-F238E27FC236}">
                <a16:creationId xmlns:a16="http://schemas.microsoft.com/office/drawing/2014/main" id="{24E69C67-60EC-F840-93AB-E15985A92D1A}"/>
              </a:ext>
            </a:extLst>
          </p:cNvPr>
          <p:cNvSpPr/>
          <p:nvPr/>
        </p:nvSpPr>
        <p:spPr>
          <a:xfrm flipH="1">
            <a:off x="6270381" y="2674017"/>
            <a:ext cx="280987" cy="1821783"/>
          </a:xfrm>
          <a:prstGeom prst="rightBrace">
            <a:avLst>
              <a:gd name="adj1" fmla="val 8333"/>
              <a:gd name="adj2" fmla="val 14204"/>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a:extLst>
              <a:ext uri="{FF2B5EF4-FFF2-40B4-BE49-F238E27FC236}">
                <a16:creationId xmlns:a16="http://schemas.microsoft.com/office/drawing/2014/main" id="{7B3CF283-CA01-7348-BDE2-F3F88270B939}"/>
              </a:ext>
            </a:extLst>
          </p:cNvPr>
          <p:cNvSpPr/>
          <p:nvPr/>
        </p:nvSpPr>
        <p:spPr>
          <a:xfrm>
            <a:off x="6666877" y="2736656"/>
            <a:ext cx="4655985" cy="1631216"/>
          </a:xfrm>
          <a:prstGeom prst="rect">
            <a:avLst/>
          </a:prstGeom>
          <a:ln w="38100">
            <a:noFill/>
          </a:ln>
        </p:spPr>
        <p:txBody>
          <a:bodyPr wrap="square">
            <a:spAutoFit/>
          </a:bodyPr>
          <a:lstStyle/>
          <a:p>
            <a:pPr algn="l" fontAlgn="auto">
              <a:spcBef>
                <a:spcPts val="0"/>
              </a:spcBef>
              <a:spcAft>
                <a:spcPts val="0"/>
              </a:spcAft>
            </a:pPr>
            <a:r>
              <a:rPr lang="en-US" sz="2000" dirty="0">
                <a:solidFill>
                  <a:prstClr val="black"/>
                </a:solidFill>
                <a:latin typeface="Consolas" panose="020B0609020204030204" pitchFamily="49" charset="0"/>
                <a:cs typeface="Consolas" panose="020B0609020204030204" pitchFamily="49" charset="0"/>
              </a:rPr>
              <a:t>*</a:t>
            </a:r>
            <a:r>
              <a:rPr lang="en-US" sz="2000" dirty="0" err="1">
                <a:solidFill>
                  <a:prstClr val="black"/>
                </a:solidFill>
                <a:latin typeface="Consolas" panose="020B0609020204030204" pitchFamily="49" charset="0"/>
                <a:cs typeface="Consolas" panose="020B0609020204030204" pitchFamily="49" charset="0"/>
              </a:rPr>
              <a:t>dst</a:t>
            </a:r>
            <a:r>
              <a:rPr lang="en-US" sz="2000" dirty="0">
                <a:solidFill>
                  <a:prstClr val="black"/>
                </a:solidFill>
                <a:latin typeface="Consolas" panose="020B0609020204030204" pitchFamily="49" charset="0"/>
                <a:cs typeface="Consolas" panose="020B0609020204030204" pitchFamily="49" charset="0"/>
              </a:rPr>
              <a:t> = *</a:t>
            </a:r>
            <a:r>
              <a:rPr lang="en-US" sz="2000" dirty="0" err="1">
                <a:solidFill>
                  <a:prstClr val="black"/>
                </a:solidFill>
                <a:latin typeface="Consolas" panose="020B0609020204030204" pitchFamily="49" charset="0"/>
                <a:cs typeface="Consolas" panose="020B0609020204030204" pitchFamily="49" charset="0"/>
              </a:rPr>
              <a:t>src</a:t>
            </a:r>
            <a:r>
              <a:rPr lang="en-US" sz="2000" dirty="0">
                <a:solidFill>
                  <a:prstClr val="black"/>
                </a:solidFill>
                <a:latin typeface="Consolas" panose="020B0609020204030204" pitchFamily="49" charset="0"/>
                <a:cs typeface="Consolas" panose="020B0609020204030204" pitchFamily="49" charset="0"/>
              </a:rPr>
              <a:t>;</a:t>
            </a:r>
          </a:p>
          <a:p>
            <a:pPr algn="l" fontAlgn="auto">
              <a:spcBef>
                <a:spcPts val="0"/>
              </a:spcBef>
              <a:spcAft>
                <a:spcPts val="0"/>
              </a:spcAft>
            </a:pPr>
            <a:r>
              <a:rPr lang="en-US" sz="2000" dirty="0">
                <a:solidFill>
                  <a:prstClr val="black"/>
                </a:solidFill>
                <a:latin typeface="Consolas" panose="020B0609020204030204" pitchFamily="49" charset="0"/>
                <a:cs typeface="Consolas" panose="020B0609020204030204" pitchFamily="49" charset="0"/>
              </a:rPr>
              <a:t>char c = *</a:t>
            </a:r>
            <a:r>
              <a:rPr lang="en-US" sz="2000" dirty="0" err="1">
                <a:solidFill>
                  <a:prstClr val="black"/>
                </a:solidFill>
                <a:latin typeface="Consolas" panose="020B0609020204030204" pitchFamily="49" charset="0"/>
                <a:cs typeface="Consolas" panose="020B0609020204030204" pitchFamily="49" charset="0"/>
              </a:rPr>
              <a:t>dst</a:t>
            </a:r>
            <a:r>
              <a:rPr lang="en-US" sz="2000" dirty="0">
                <a:solidFill>
                  <a:prstClr val="black"/>
                </a:solidFill>
                <a:latin typeface="Consolas" panose="020B0609020204030204" pitchFamily="49" charset="0"/>
                <a:cs typeface="Consolas" panose="020B0609020204030204" pitchFamily="49" charset="0"/>
              </a:rPr>
              <a:t>;</a:t>
            </a:r>
          </a:p>
          <a:p>
            <a:pPr lvl="0" algn="l" fontAlgn="auto">
              <a:spcBef>
                <a:spcPts val="0"/>
              </a:spcBef>
              <a:spcAft>
                <a:spcPts val="0"/>
              </a:spcAft>
            </a:pPr>
            <a:r>
              <a:rPr lang="en-US" sz="2000" dirty="0" err="1">
                <a:solidFill>
                  <a:prstClr val="black"/>
                </a:solidFill>
                <a:latin typeface="Consolas" panose="020B0609020204030204" pitchFamily="49" charset="0"/>
                <a:cs typeface="Consolas" panose="020B0609020204030204" pitchFamily="49" charset="0"/>
              </a:rPr>
              <a:t>src</a:t>
            </a:r>
            <a:r>
              <a:rPr lang="en-US" sz="2000" dirty="0">
                <a:solidFill>
                  <a:prstClr val="black"/>
                </a:solidFill>
                <a:latin typeface="Consolas" panose="020B0609020204030204" pitchFamily="49" charset="0"/>
                <a:cs typeface="Consolas" panose="020B0609020204030204" pitchFamily="49" charset="0"/>
              </a:rPr>
              <a:t> = </a:t>
            </a:r>
            <a:r>
              <a:rPr lang="en-US" sz="2000" dirty="0" err="1">
                <a:solidFill>
                  <a:prstClr val="black"/>
                </a:solidFill>
                <a:latin typeface="Consolas" panose="020B0609020204030204" pitchFamily="49" charset="0"/>
                <a:cs typeface="Consolas" panose="020B0609020204030204" pitchFamily="49" charset="0"/>
              </a:rPr>
              <a:t>src</a:t>
            </a:r>
            <a:r>
              <a:rPr lang="en-US" sz="2000" dirty="0">
                <a:solidFill>
                  <a:prstClr val="black"/>
                </a:solidFill>
                <a:latin typeface="Consolas" panose="020B0609020204030204" pitchFamily="49" charset="0"/>
                <a:cs typeface="Consolas" panose="020B0609020204030204" pitchFamily="49" charset="0"/>
              </a:rPr>
              <a:t> + 1;</a:t>
            </a:r>
          </a:p>
          <a:p>
            <a:pPr lvl="0" algn="l" fontAlgn="auto">
              <a:spcBef>
                <a:spcPts val="0"/>
              </a:spcBef>
              <a:spcAft>
                <a:spcPts val="0"/>
              </a:spcAft>
            </a:pPr>
            <a:r>
              <a:rPr lang="en-US" sz="2000" dirty="0" err="1">
                <a:solidFill>
                  <a:prstClr val="black"/>
                </a:solidFill>
                <a:latin typeface="Consolas" panose="020B0609020204030204" pitchFamily="49" charset="0"/>
                <a:cs typeface="Consolas" panose="020B0609020204030204" pitchFamily="49" charset="0"/>
              </a:rPr>
              <a:t>dst</a:t>
            </a:r>
            <a:r>
              <a:rPr lang="en-US" sz="2000" dirty="0">
                <a:solidFill>
                  <a:prstClr val="black"/>
                </a:solidFill>
                <a:latin typeface="Consolas" panose="020B0609020204030204" pitchFamily="49" charset="0"/>
                <a:cs typeface="Consolas" panose="020B0609020204030204" pitchFamily="49" charset="0"/>
              </a:rPr>
              <a:t> = </a:t>
            </a:r>
            <a:r>
              <a:rPr lang="en-US" sz="2000" dirty="0" err="1">
                <a:solidFill>
                  <a:prstClr val="black"/>
                </a:solidFill>
                <a:latin typeface="Consolas" panose="020B0609020204030204" pitchFamily="49" charset="0"/>
                <a:cs typeface="Consolas" panose="020B0609020204030204" pitchFamily="49" charset="0"/>
              </a:rPr>
              <a:t>dst</a:t>
            </a:r>
            <a:r>
              <a:rPr lang="en-US" sz="2000" dirty="0">
                <a:solidFill>
                  <a:prstClr val="black"/>
                </a:solidFill>
                <a:latin typeface="Consolas" panose="020B0609020204030204" pitchFamily="49" charset="0"/>
                <a:cs typeface="Consolas" panose="020B0609020204030204" pitchFamily="49" charset="0"/>
              </a:rPr>
              <a:t> + 1;</a:t>
            </a:r>
          </a:p>
          <a:p>
            <a:pPr lvl="0" algn="l" fontAlgn="auto">
              <a:spcBef>
                <a:spcPts val="0"/>
              </a:spcBef>
              <a:spcAft>
                <a:spcPts val="0"/>
              </a:spcAft>
            </a:pPr>
            <a:r>
              <a:rPr lang="en-US" sz="2000" dirty="0">
                <a:solidFill>
                  <a:srgbClr val="C00000"/>
                </a:solidFill>
                <a:latin typeface="Consolas" panose="020B0609020204030204" pitchFamily="49" charset="0"/>
                <a:cs typeface="Consolas" panose="020B0609020204030204" pitchFamily="49" charset="0"/>
              </a:rPr>
              <a:t>// break if c == '\0'</a:t>
            </a:r>
            <a:endParaRPr lang="en-US" sz="2000" dirty="0">
              <a:solidFill>
                <a:prstClr val="black"/>
              </a:solidFill>
              <a:latin typeface="Consolas" panose="020B0609020204030204" pitchFamily="49" charset="0"/>
              <a:cs typeface="Consolas" panose="020B0609020204030204" pitchFamily="49" charset="0"/>
            </a:endParaRPr>
          </a:p>
        </p:txBody>
      </p:sp>
      <p:pic>
        <p:nvPicPr>
          <p:cNvPr id="8" name="Image">
            <a:extLst>
              <a:ext uri="{FF2B5EF4-FFF2-40B4-BE49-F238E27FC236}">
                <a16:creationId xmlns:a16="http://schemas.microsoft.com/office/drawing/2014/main" id="{2A57C339-A088-A840-A0D7-1920196D1FF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1433301" y="1287986"/>
            <a:ext cx="530099" cy="530099"/>
          </a:xfrm>
          <a:prstGeom prst="rect">
            <a:avLst/>
          </a:prstGeom>
          <a:ln w="12700">
            <a:miter lim="400000"/>
          </a:ln>
        </p:spPr>
      </p:pic>
      <p:sp>
        <p:nvSpPr>
          <p:cNvPr id="10" name="TextBox 9">
            <a:extLst>
              <a:ext uri="{FF2B5EF4-FFF2-40B4-BE49-F238E27FC236}">
                <a16:creationId xmlns:a16="http://schemas.microsoft.com/office/drawing/2014/main" id="{523C466F-176B-4C40-A0F4-306FEC0544D0}"/>
              </a:ext>
            </a:extLst>
          </p:cNvPr>
          <p:cNvSpPr txBox="1"/>
          <p:nvPr/>
        </p:nvSpPr>
        <p:spPr>
          <a:xfrm>
            <a:off x="10103544" y="1831362"/>
            <a:ext cx="1830950" cy="369332"/>
          </a:xfrm>
          <a:prstGeom prst="rect">
            <a:avLst/>
          </a:prstGeom>
          <a:noFill/>
          <a:ln>
            <a:solidFill>
              <a:schemeClr val="tx1"/>
            </a:solidFill>
          </a:ln>
        </p:spPr>
        <p:txBody>
          <a:bodyPr wrap="none" rtlCol="0">
            <a:spAutoFit/>
          </a:bodyPr>
          <a:lstStyle/>
          <a:p>
            <a:r>
              <a:rPr lang="en-US" dirty="0" err="1">
                <a:latin typeface="Consolas" panose="020B0609020204030204" pitchFamily="49" charset="0"/>
                <a:cs typeface="Consolas" panose="020B0609020204030204" pitchFamily="49" charset="0"/>
              </a:rPr>
              <a:t>string_code.c</a:t>
            </a:r>
            <a:endParaRPr lang="en-US"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960551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Default Design">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buClr>
            <a:schemeClr val="accent2"/>
          </a:buClr>
          <a:defRPr sz="2400" dirty="0" smtClean="0">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20243</TotalTime>
  <Words>6987</Words>
  <Application>Microsoft Macintosh PowerPoint</Application>
  <PresentationFormat>Widescreen</PresentationFormat>
  <Paragraphs>626</Paragraphs>
  <Slides>42</Slides>
  <Notes>42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42</vt:i4>
      </vt:variant>
    </vt:vector>
  </HeadingPairs>
  <TitlesOfParts>
    <vt:vector size="52" baseType="lpstr">
      <vt:lpstr>Andale Mono</vt:lpstr>
      <vt:lpstr>Arial</vt:lpstr>
      <vt:lpstr>Calibri</vt:lpstr>
      <vt:lpstr>Calibri Light</vt:lpstr>
      <vt:lpstr>Consolas</vt:lpstr>
      <vt:lpstr>Menlo</vt:lpstr>
      <vt:lpstr>Source Sans Pro</vt:lpstr>
      <vt:lpstr>Tahoma</vt:lpstr>
      <vt:lpstr>Verdana</vt:lpstr>
      <vt:lpstr>Default Design</vt:lpstr>
      <vt:lpstr>PowerPoint Presentation</vt:lpstr>
      <vt:lpstr>Plan For Today</vt:lpstr>
      <vt:lpstr>Plan For Today</vt:lpstr>
      <vt:lpstr>Key takeaways from last time</vt:lpstr>
      <vt:lpstr>Key takeaways from last time</vt:lpstr>
      <vt:lpstr>Key takeaways from last time</vt:lpstr>
      <vt:lpstr>Code study: string.h implementations</vt:lpstr>
      <vt:lpstr>Code study: string.h implementations</vt:lpstr>
      <vt:lpstr>Code study: string.h implementations</vt:lpstr>
      <vt:lpstr>String Diamond</vt:lpstr>
      <vt:lpstr>Practice: Diamond</vt:lpstr>
      <vt:lpstr>Plan For Today</vt:lpstr>
      <vt:lpstr>Common string.h Functions</vt:lpstr>
      <vt:lpstr>Concatenating Strings</vt:lpstr>
      <vt:lpstr>Concatenating Strings</vt:lpstr>
      <vt:lpstr>The string library: strcat</vt:lpstr>
      <vt:lpstr>The string library: strcat</vt:lpstr>
      <vt:lpstr>String Spans</vt:lpstr>
      <vt:lpstr>String Spans</vt:lpstr>
      <vt:lpstr>Practice: Pig Latin</vt:lpstr>
      <vt:lpstr>Plan For Today</vt:lpstr>
      <vt:lpstr>Announcements</vt:lpstr>
      <vt:lpstr>Joke break</vt:lpstr>
      <vt:lpstr>Plan For Today</vt:lpstr>
      <vt:lpstr>Important details: char * vs char[]</vt:lpstr>
      <vt:lpstr>char []</vt:lpstr>
      <vt:lpstr>char *</vt:lpstr>
      <vt:lpstr>char* vs char[] exercises</vt:lpstr>
      <vt:lpstr>char* vs char[] exercises</vt:lpstr>
      <vt:lpstr>Nitty gritty detail: char * vs char[]</vt:lpstr>
      <vt:lpstr>Super nitty gritty detail: char * vs char[]</vt:lpstr>
      <vt:lpstr>What’s the deal with pointers?</vt:lpstr>
      <vt:lpstr>Plan For Today</vt:lpstr>
      <vt:lpstr>Arrays of Strings</vt:lpstr>
      <vt:lpstr>argc and argv</vt:lpstr>
      <vt:lpstr>Double pointer parameters</vt:lpstr>
      <vt:lpstr>Skip spaces</vt:lpstr>
      <vt:lpstr>Skip spaces</vt:lpstr>
      <vt:lpstr>Demo: Skip spaces</vt:lpstr>
      <vt:lpstr>Practice: Password Verification</vt:lpstr>
      <vt:lpstr>Demo: Password Verification</vt:lpstr>
      <vt:lpstr>Recap of today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 106A Lecture Slides</dc:title>
  <dc:creator/>
  <cp:keywords/>
  <dc:description/>
  <cp:lastModifiedBy>Lisa Yan</cp:lastModifiedBy>
  <cp:revision>1812</cp:revision>
  <cp:lastPrinted>2019-04-12T19:26:31Z</cp:lastPrinted>
  <dcterms:created xsi:type="dcterms:W3CDTF">2008-06-28T20:57:21Z</dcterms:created>
  <dcterms:modified xsi:type="dcterms:W3CDTF">2020-01-20T18:33:41Z</dcterms:modified>
</cp:coreProperties>
</file>